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042" r:id="rId4"/>
  </p:sldMasterIdLst>
  <p:notesMasterIdLst>
    <p:notesMasterId r:id="rId56"/>
  </p:notesMasterIdLst>
  <p:handoutMasterIdLst>
    <p:handoutMasterId r:id="rId57"/>
  </p:handoutMasterIdLst>
  <p:sldIdLst>
    <p:sldId id="1338" r:id="rId5"/>
    <p:sldId id="1490" r:id="rId6"/>
    <p:sldId id="1491" r:id="rId7"/>
    <p:sldId id="1434" r:id="rId8"/>
    <p:sldId id="1492" r:id="rId9"/>
    <p:sldId id="1493" r:id="rId10"/>
    <p:sldId id="1494" r:id="rId11"/>
    <p:sldId id="1495" r:id="rId12"/>
    <p:sldId id="1496" r:id="rId13"/>
    <p:sldId id="1497" r:id="rId14"/>
    <p:sldId id="1498" r:id="rId15"/>
    <p:sldId id="1499" r:id="rId16"/>
    <p:sldId id="1500" r:id="rId17"/>
    <p:sldId id="1501" r:id="rId18"/>
    <p:sldId id="1502" r:id="rId19"/>
    <p:sldId id="1503" r:id="rId20"/>
    <p:sldId id="1504" r:id="rId21"/>
    <p:sldId id="1505" r:id="rId22"/>
    <p:sldId id="1506" r:id="rId23"/>
    <p:sldId id="1507" r:id="rId24"/>
    <p:sldId id="1508" r:id="rId25"/>
    <p:sldId id="1509" r:id="rId26"/>
    <p:sldId id="1510" r:id="rId27"/>
    <p:sldId id="1511" r:id="rId28"/>
    <p:sldId id="1512" r:id="rId29"/>
    <p:sldId id="1513" r:id="rId30"/>
    <p:sldId id="1514" r:id="rId31"/>
    <p:sldId id="1515" r:id="rId32"/>
    <p:sldId id="1516" r:id="rId33"/>
    <p:sldId id="1517" r:id="rId34"/>
    <p:sldId id="1518" r:id="rId35"/>
    <p:sldId id="1519" r:id="rId36"/>
    <p:sldId id="1520" r:id="rId37"/>
    <p:sldId id="1521" r:id="rId38"/>
    <p:sldId id="1524" r:id="rId39"/>
    <p:sldId id="1525" r:id="rId40"/>
    <p:sldId id="1526" r:id="rId41"/>
    <p:sldId id="1527" r:id="rId42"/>
    <p:sldId id="1534" r:id="rId43"/>
    <p:sldId id="1535" r:id="rId44"/>
    <p:sldId id="1536" r:id="rId45"/>
    <p:sldId id="1537" r:id="rId46"/>
    <p:sldId id="1538" r:id="rId47"/>
    <p:sldId id="1539" r:id="rId48"/>
    <p:sldId id="1540" r:id="rId49"/>
    <p:sldId id="1541" r:id="rId50"/>
    <p:sldId id="1542" r:id="rId51"/>
    <p:sldId id="1483" r:id="rId52"/>
    <p:sldId id="1478" r:id="rId53"/>
    <p:sldId id="1543" r:id="rId54"/>
    <p:sldId id="1488" r:id="rId5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Sylvia Tedjo" initials="ST" lastIdx="14" clrIdx="4">
    <p:extLst>
      <p:ext uri="{19B8F6BF-5375-455C-9EA6-DF929625EA0E}">
        <p15:presenceInfo xmlns:p15="http://schemas.microsoft.com/office/powerpoint/2012/main" userId="S-1-5-21-383413107-1061881802-891584314-898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2D91"/>
    <a:srgbClr val="F2F2F2"/>
    <a:srgbClr val="E9E9E9"/>
    <a:srgbClr val="0078D7"/>
    <a:srgbClr val="AF2F01"/>
    <a:srgbClr val="C73501"/>
    <a:srgbClr val="D83B01"/>
    <a:srgbClr val="3C3C3C"/>
    <a:srgbClr val="7F7F7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4" autoAdjust="0"/>
    <p:restoredTop sz="87039" autoAdjust="0"/>
  </p:normalViewPr>
  <p:slideViewPr>
    <p:cSldViewPr snapToGrid="0">
      <p:cViewPr varScale="1">
        <p:scale>
          <a:sx n="70" d="100"/>
          <a:sy n="70" d="100"/>
        </p:scale>
        <p:origin x="1104" y="43"/>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50" d="100"/>
        <a:sy n="50" d="100"/>
      </p:scale>
      <p:origin x="0" y="-1272"/>
    </p:cViewPr>
  </p:sorterViewPr>
  <p:notesViewPr>
    <p:cSldViewPr snapToGrid="0" showGuides="1">
      <p:cViewPr varScale="1">
        <p:scale>
          <a:sx n="96" d="100"/>
          <a:sy n="96" d="100"/>
        </p:scale>
        <p:origin x="3558"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Office 365 </a:t>
            </a:r>
            <a:r>
              <a:rPr lang="en-US" dirty="0" err="1" smtClean="0">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1/21/2016 12:09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Office 365 </a:t>
            </a:r>
            <a:r>
              <a:rPr lang="en-US" dirty="0" err="1" smtClean="0"/>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1/21/2016 12:09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1/21/2016 12:09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867151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shows the Visual Studio designer for an </a:t>
            </a:r>
            <a:r>
              <a:rPr lang="en-US" dirty="0" smtClean="0"/>
              <a:t>Add-in </a:t>
            </a:r>
            <a:r>
              <a:rPr lang="en-US" baseline="0" dirty="0" smtClean="0"/>
              <a:t>manifest in a task pane </a:t>
            </a:r>
            <a:r>
              <a:rPr lang="en-US" dirty="0" smtClean="0"/>
              <a:t>Add-in</a:t>
            </a:r>
            <a:r>
              <a:rPr lang="en-US" baseline="0" dirty="0" smtClean="0"/>
              <a:t>. It will look different for other types of </a:t>
            </a:r>
            <a:r>
              <a:rPr lang="en-US" dirty="0" smtClean="0"/>
              <a:t>Add-in </a:t>
            </a:r>
            <a:r>
              <a:rPr lang="en-US" baseline="0" dirty="0" smtClean="0"/>
              <a:t>for Office.</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1/21/2016 12:09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980315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times when it is also useful or necessary to examine or update the manifest</a:t>
            </a:r>
            <a:r>
              <a:rPr lang="en-US" baseline="0" dirty="0" smtClean="0"/>
              <a:t> in XML view. You can enter XML view by clicking the XML file in the Solution Explorer.</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1/21/2016 12:09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577138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things to think about is how much permission an Add-in need to completed its work. You should try and limit the requested permissions to the absolute minimum. It is a design mistake to request more permissions than you Add-in actually needs.</a:t>
            </a:r>
            <a:r>
              <a:rPr lang="en-US" baseline="0" dirty="0" smtClean="0"/>
              <a:t> Here is a breakdown of the available permission levels you can request in the </a:t>
            </a:r>
            <a:r>
              <a:rPr lang="en-US" baseline="0" dirty="0" err="1" smtClean="0"/>
              <a:t>RequestedCapabiliites</a:t>
            </a:r>
            <a:r>
              <a:rPr lang="en-US" baseline="0" dirty="0" smtClean="0"/>
              <a:t> element inside the </a:t>
            </a:r>
            <a:r>
              <a:rPr lang="en-US" dirty="0" smtClean="0"/>
              <a:t>Add-in</a:t>
            </a:r>
            <a:r>
              <a:rPr lang="en-US" baseline="0" dirty="0" smtClean="0"/>
              <a:t> manifest.</a:t>
            </a:r>
            <a:endParaRPr lang="en-US" dirty="0" smtClean="0"/>
          </a:p>
          <a:p>
            <a:endParaRPr lang="en-US" dirty="0" smtClean="0"/>
          </a:p>
          <a:p>
            <a:pPr lvl="1">
              <a:spcBef>
                <a:spcPts val="1200"/>
              </a:spcBef>
            </a:pPr>
            <a:r>
              <a:rPr lang="en-US" sz="2400" b="1" dirty="0" smtClean="0"/>
              <a:t>Default (restricted)</a:t>
            </a:r>
            <a:r>
              <a:rPr lang="en-US" sz="2400" dirty="0" smtClean="0"/>
              <a:t> allows</a:t>
            </a:r>
            <a:r>
              <a:rPr lang="en-US" sz="2400" baseline="0" dirty="0" smtClean="0"/>
              <a:t> you to r</a:t>
            </a:r>
            <a:r>
              <a:rPr lang="en-US" sz="2000" dirty="0" smtClean="0"/>
              <a:t>ead</a:t>
            </a:r>
            <a:r>
              <a:rPr lang="en-US" sz="2000" baseline="0" dirty="0" smtClean="0"/>
              <a:t> and </a:t>
            </a:r>
            <a:r>
              <a:rPr lang="en-US" sz="2000" dirty="0" smtClean="0"/>
              <a:t>write document settings but provides no access to the content within the document itself.</a:t>
            </a:r>
          </a:p>
          <a:p>
            <a:pPr lvl="1">
              <a:spcBef>
                <a:spcPts val="1200"/>
              </a:spcBef>
            </a:pPr>
            <a:endParaRPr lang="en-US" sz="2400" dirty="0" smtClean="0"/>
          </a:p>
          <a:p>
            <a:pPr lvl="1">
              <a:spcBef>
                <a:spcPts val="1200"/>
              </a:spcBef>
            </a:pPr>
            <a:r>
              <a:rPr lang="en-US" b="1" dirty="0" err="1" smtClean="0"/>
              <a:t>ReadDocument</a:t>
            </a:r>
            <a:r>
              <a:rPr lang="en-US" sz="2400" dirty="0" smtClean="0"/>
              <a:t> allows </a:t>
            </a:r>
            <a:r>
              <a:rPr lang="en-US" sz="2000" dirty="0" smtClean="0"/>
              <a:t>read access to document as well as read/write access to document</a:t>
            </a:r>
            <a:r>
              <a:rPr lang="en-US" sz="2000" baseline="0" dirty="0" smtClean="0"/>
              <a:t> settings and the ability to create bindings and </a:t>
            </a:r>
            <a:r>
              <a:rPr lang="en-US" sz="2000" dirty="0" smtClean="0"/>
              <a:t>register for document level events</a:t>
            </a:r>
          </a:p>
          <a:p>
            <a:pPr lvl="1">
              <a:spcBef>
                <a:spcPts val="1200"/>
              </a:spcBef>
            </a:pPr>
            <a:endParaRPr lang="en-US" sz="2400" dirty="0" smtClean="0"/>
          </a:p>
          <a:p>
            <a:pPr lvl="1">
              <a:spcBef>
                <a:spcPts val="1200"/>
              </a:spcBef>
            </a:pPr>
            <a:r>
              <a:rPr lang="en-US" sz="2400" b="1" dirty="0" err="1" smtClean="0"/>
              <a:t>WriteDocument</a:t>
            </a:r>
            <a:r>
              <a:rPr lang="en-US" sz="2400" dirty="0" smtClean="0"/>
              <a:t> </a:t>
            </a:r>
            <a:r>
              <a:rPr lang="en-US" sz="2800" dirty="0" smtClean="0"/>
              <a:t>allows </a:t>
            </a:r>
            <a:r>
              <a:rPr lang="en-US" sz="2400" dirty="0" smtClean="0"/>
              <a:t>write access to document at the current selection as well as read/write access to document</a:t>
            </a:r>
            <a:r>
              <a:rPr lang="en-US" sz="2400" baseline="0" dirty="0" smtClean="0"/>
              <a:t> settings. However the </a:t>
            </a:r>
            <a:r>
              <a:rPr lang="en-US" sz="2400" dirty="0" smtClean="0"/>
              <a:t>Add-in</a:t>
            </a:r>
            <a:r>
              <a:rPr lang="en-US" sz="2400" baseline="0" dirty="0" smtClean="0"/>
              <a:t> cannot read any contents of the document itself.</a:t>
            </a:r>
            <a:endParaRPr lang="en-US" sz="2400" dirty="0" smtClean="0"/>
          </a:p>
          <a:p>
            <a:pPr lvl="2">
              <a:spcBef>
                <a:spcPts val="1200"/>
              </a:spcBef>
            </a:pPr>
            <a:endParaRPr lang="en-US" sz="2000" dirty="0" smtClean="0"/>
          </a:p>
          <a:p>
            <a:pPr lvl="1">
              <a:spcBef>
                <a:spcPts val="1200"/>
              </a:spcBef>
            </a:pPr>
            <a:r>
              <a:rPr lang="en-US" sz="2400" b="1" dirty="0" err="1" smtClean="0"/>
              <a:t>ReadWriteDocument</a:t>
            </a:r>
            <a:r>
              <a:rPr lang="en-US" sz="2400" dirty="0" smtClean="0"/>
              <a:t> provides the combined permissions of </a:t>
            </a:r>
            <a:r>
              <a:rPr lang="en-US" sz="2400" dirty="0" err="1" smtClean="0"/>
              <a:t>ReadDocument</a:t>
            </a:r>
            <a:r>
              <a:rPr lang="en-US" sz="2400" dirty="0" smtClean="0"/>
              <a:t> and </a:t>
            </a:r>
            <a:r>
              <a:rPr lang="en-US" sz="2400" dirty="0" err="1" smtClean="0"/>
              <a:t>WriteDocument</a:t>
            </a:r>
            <a:r>
              <a:rPr lang="en-US" sz="2400" dirty="0" smtClean="0"/>
              <a:t> together</a:t>
            </a:r>
          </a:p>
          <a:p>
            <a:pPr lvl="1">
              <a:spcBef>
                <a:spcPts val="1200"/>
              </a:spcBef>
            </a:pPr>
            <a:endParaRPr lang="en-US" sz="2400" dirty="0" smtClean="0"/>
          </a:p>
          <a:p>
            <a:pPr lvl="1">
              <a:spcBef>
                <a:spcPts val="1200"/>
              </a:spcBef>
            </a:pPr>
            <a:r>
              <a:rPr lang="en-US" sz="2400" b="1" dirty="0" err="1" smtClean="0"/>
              <a:t>FullAccess</a:t>
            </a:r>
            <a:r>
              <a:rPr lang="en-US" sz="2400" dirty="0" smtClean="0"/>
              <a:t> provides all permissions</a:t>
            </a:r>
            <a:r>
              <a:rPr lang="en-US" sz="2400" baseline="0" dirty="0" smtClean="0"/>
              <a:t> of </a:t>
            </a:r>
            <a:r>
              <a:rPr lang="en-US" sz="2400" baseline="0" dirty="0" err="1" smtClean="0"/>
              <a:t>ReadWriteDocument</a:t>
            </a:r>
            <a:r>
              <a:rPr lang="en-US" sz="2400" baseline="0" dirty="0" smtClean="0"/>
              <a:t> plus the right to use other Web technologies such as Silverlight or Flash within the </a:t>
            </a:r>
            <a:r>
              <a:rPr lang="en-US" sz="2400" dirty="0" smtClean="0"/>
              <a:t>Add-in</a:t>
            </a:r>
            <a:r>
              <a:rPr lang="en-US" sz="2400" baseline="0" dirty="0" smtClean="0"/>
              <a:t>. </a:t>
            </a:r>
            <a:endParaRPr lang="en-US" sz="2000" dirty="0" smtClean="0"/>
          </a:p>
          <a:p>
            <a:pPr lvl="1"/>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1/21/2016 12:09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994082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1/21/2016 12:09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495977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Office 2013 provides a common JavaScript API for developing document-based apps. This API provides a common set of objects used to read and write content to and from document. The common API can also be</a:t>
            </a:r>
            <a:r>
              <a:rPr lang="en-US" baseline="0" dirty="0" smtClean="0"/>
              <a:t> used </a:t>
            </a:r>
            <a:r>
              <a:rPr lang="en-US" dirty="0" smtClean="0"/>
              <a:t>to create bindings and event handlers. Note that with Office 2013, the common API is only used across Word and Excel but there are plans to expand the common API and have it used by additional Office applications in later versions.</a:t>
            </a:r>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528D7E24-7ED3-49C5-88AA-13D456689A00}" type="datetime1">
              <a:rPr lang="en-US" smtClean="0">
                <a:solidFill>
                  <a:prstClr val="black"/>
                </a:solidFill>
              </a:rPr>
              <a:pPr/>
              <a:t>1/21/2016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10529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Office JavaScript object model provides a top-level object named </a:t>
            </a:r>
            <a:r>
              <a:rPr lang="en-US" b="1" dirty="0" smtClean="0"/>
              <a:t>Office</a:t>
            </a:r>
            <a:r>
              <a:rPr lang="en-US" dirty="0" smtClean="0"/>
              <a:t> with a </a:t>
            </a:r>
            <a:r>
              <a:rPr lang="en-US" b="1" dirty="0" smtClean="0"/>
              <a:t>context</a:t>
            </a:r>
            <a:r>
              <a:rPr lang="en-US" dirty="0" smtClean="0"/>
              <a:t> property</a:t>
            </a:r>
            <a:r>
              <a:rPr lang="en-US" baseline="0" dirty="0" smtClean="0"/>
              <a:t> </a:t>
            </a:r>
            <a:r>
              <a:rPr lang="en-US" dirty="0" smtClean="0"/>
              <a:t>which provides your entry point into the API. The context property provides three properties</a:t>
            </a:r>
            <a:r>
              <a:rPr lang="en-US" baseline="0" dirty="0" smtClean="0"/>
              <a:t> which expose the following objects.</a:t>
            </a:r>
            <a:endParaRPr lang="en-US" dirty="0" smtClean="0"/>
          </a:p>
          <a:p>
            <a:endParaRPr lang="en-US" sz="2600" dirty="0" smtClean="0"/>
          </a:p>
          <a:p>
            <a:pPr marL="0" indent="0">
              <a:buFont typeface="Arial" panose="020B0604020202020204" pitchFamily="34" charset="0"/>
              <a:buNone/>
            </a:pPr>
            <a:r>
              <a:rPr lang="en-US" sz="2600" b="1" dirty="0" err="1" smtClean="0">
                <a:solidFill>
                  <a:schemeClr val="bg2">
                    <a:lumMod val="75000"/>
                  </a:schemeClr>
                </a:solidFill>
              </a:rPr>
              <a:t>Office.context.document</a:t>
            </a:r>
            <a:r>
              <a:rPr lang="en-US" sz="2600" b="1" dirty="0" smtClean="0">
                <a:solidFill>
                  <a:schemeClr val="bg2">
                    <a:lumMod val="75000"/>
                  </a:schemeClr>
                </a:solidFill>
              </a:rPr>
              <a:t> </a:t>
            </a:r>
            <a:r>
              <a:rPr lang="en-US" sz="2600" b="0" dirty="0" smtClean="0">
                <a:solidFill>
                  <a:schemeClr val="bg2">
                    <a:lumMod val="75000"/>
                  </a:schemeClr>
                </a:solidFill>
              </a:rPr>
              <a:t>provides access </a:t>
            </a:r>
            <a:r>
              <a:rPr lang="en-US" sz="2300" dirty="0" smtClean="0"/>
              <a:t>to the current document.</a:t>
            </a:r>
          </a:p>
          <a:p>
            <a:pPr marL="0" indent="0">
              <a:buFont typeface="Arial" panose="020B0604020202020204" pitchFamily="34" charset="0"/>
              <a:buNone/>
            </a:pPr>
            <a:endParaRPr lang="en-US" sz="2600" b="1" dirty="0" smtClean="0">
              <a:solidFill>
                <a:schemeClr val="bg2">
                  <a:lumMod val="75000"/>
                </a:schemeClr>
              </a:solidFill>
            </a:endParaRPr>
          </a:p>
          <a:p>
            <a:pPr marL="0" indent="0">
              <a:buFont typeface="Arial" panose="020B0604020202020204" pitchFamily="34" charset="0"/>
              <a:buNone/>
            </a:pPr>
            <a:r>
              <a:rPr lang="en-US" sz="2600" b="1" dirty="0" err="1" smtClean="0">
                <a:solidFill>
                  <a:schemeClr val="bg2">
                    <a:lumMod val="75000"/>
                  </a:schemeClr>
                </a:solidFill>
              </a:rPr>
              <a:t>Office.context.settings</a:t>
            </a:r>
            <a:r>
              <a:rPr lang="en-US" sz="2600" b="0" dirty="0" smtClean="0">
                <a:solidFill>
                  <a:schemeClr val="bg2">
                    <a:lumMod val="75000"/>
                  </a:schemeClr>
                </a:solidFill>
              </a:rPr>
              <a:t> provides access to a custom property bag</a:t>
            </a:r>
            <a:r>
              <a:rPr lang="en-US" sz="2600" b="0" baseline="0" dirty="0" smtClean="0">
                <a:solidFill>
                  <a:schemeClr val="bg2">
                    <a:lumMod val="75000"/>
                  </a:schemeClr>
                </a:solidFill>
              </a:rPr>
              <a:t> allowing the developer to save and retrieve custom property settings</a:t>
            </a:r>
            <a:endParaRPr lang="en-US" sz="2600" b="0" dirty="0" smtClean="0">
              <a:solidFill>
                <a:schemeClr val="bg2">
                  <a:lumMod val="75000"/>
                </a:schemeClr>
              </a:solidFill>
            </a:endParaRPr>
          </a:p>
          <a:p>
            <a:pPr marL="107152" lvl="1" indent="0">
              <a:buNone/>
            </a:pPr>
            <a:endParaRPr lang="en-US" sz="2200" dirty="0" smtClean="0"/>
          </a:p>
          <a:p>
            <a:pPr marL="0" indent="0">
              <a:buFont typeface="Arial" panose="020B0604020202020204" pitchFamily="34" charset="0"/>
              <a:buNone/>
            </a:pPr>
            <a:r>
              <a:rPr lang="en-US" sz="2600" b="1" dirty="0" err="1" smtClean="0">
                <a:solidFill>
                  <a:schemeClr val="bg2">
                    <a:lumMod val="75000"/>
                  </a:schemeClr>
                </a:solidFill>
              </a:rPr>
              <a:t>Office.context.application</a:t>
            </a:r>
            <a:r>
              <a:rPr lang="en-US" sz="2600" b="0" dirty="0" smtClean="0">
                <a:solidFill>
                  <a:schemeClr val="bg2">
                    <a:lumMod val="75000"/>
                  </a:schemeClr>
                </a:solidFill>
              </a:rPr>
              <a:t> provides access to the entry points</a:t>
            </a:r>
            <a:r>
              <a:rPr lang="en-US" sz="2600" b="0" baseline="0" dirty="0" smtClean="0">
                <a:solidFill>
                  <a:schemeClr val="bg2">
                    <a:lumMod val="75000"/>
                  </a:schemeClr>
                </a:solidFill>
              </a:rPr>
              <a:t> for a</a:t>
            </a:r>
            <a:r>
              <a:rPr lang="en-US" sz="2200" dirty="0" smtClean="0"/>
              <a:t>pp-specific APIs such as the APIs used to program against Microsoft</a:t>
            </a:r>
            <a:r>
              <a:rPr lang="en-US" sz="2200" baseline="0" dirty="0" smtClean="0"/>
              <a:t> </a:t>
            </a:r>
            <a:r>
              <a:rPr lang="en-US" sz="2200" dirty="0" smtClean="0"/>
              <a:t>Project and Outlook</a:t>
            </a:r>
          </a:p>
          <a:p>
            <a:pPr marL="0" indent="0">
              <a:buNone/>
            </a:pPr>
            <a:endParaRPr lang="en-US" sz="2600"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D833ED9A-4CD3-4047-B234-D5636E1D65D6}" type="datetime1">
              <a:rPr lang="en-US" smtClean="0">
                <a:solidFill>
                  <a:prstClr val="black"/>
                </a:solidFill>
              </a:rPr>
              <a:pPr/>
              <a:t>1/21/2016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46006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data access with Word documents</a:t>
            </a:r>
            <a:r>
              <a:rPr lang="en-US" baseline="0" dirty="0" smtClean="0"/>
              <a:t> and Excel workbooks </a:t>
            </a:r>
            <a:r>
              <a:rPr lang="en-US" dirty="0" smtClean="0"/>
              <a:t>starts through the </a:t>
            </a:r>
            <a:r>
              <a:rPr lang="en-US" b="1" dirty="0" err="1" smtClean="0"/>
              <a:t>Office.context.document</a:t>
            </a:r>
            <a:r>
              <a:rPr lang="en-US" dirty="0" smtClean="0"/>
              <a:t> object.  It provides functions to read</a:t>
            </a:r>
            <a:r>
              <a:rPr lang="en-US" baseline="0" dirty="0" smtClean="0"/>
              <a:t> content from a document and to write content to a document based on the current selection. The document object also provides the means to wire up event handlers to fire when the user changes the current selection.</a:t>
            </a:r>
          </a:p>
          <a:p>
            <a:endParaRPr lang="en-US" dirty="0" smtClean="0"/>
          </a:p>
          <a:p>
            <a:r>
              <a:rPr lang="en-US" dirty="0" smtClean="0"/>
              <a:t>There are three primary data types that are supported when reading and writing data.</a:t>
            </a:r>
          </a:p>
          <a:p>
            <a:pPr lvl="1"/>
            <a:r>
              <a:rPr lang="en-US" dirty="0" smtClean="0"/>
              <a:t>Text is a data type</a:t>
            </a:r>
            <a:r>
              <a:rPr lang="en-US" baseline="0" dirty="0" smtClean="0"/>
              <a:t> that represents a simple text value.</a:t>
            </a:r>
            <a:endParaRPr lang="en-US" dirty="0" smtClean="0"/>
          </a:p>
          <a:p>
            <a:pPr lvl="1"/>
            <a:r>
              <a:rPr lang="en-US" dirty="0" smtClean="0"/>
              <a:t>Matrix is a data</a:t>
            </a:r>
            <a:r>
              <a:rPr lang="en-US" baseline="0" dirty="0" smtClean="0"/>
              <a:t> type that supports a static 2D array of rows and columns.</a:t>
            </a:r>
            <a:endParaRPr lang="en-US" dirty="0" smtClean="0"/>
          </a:p>
          <a:p>
            <a:pPr lvl="1"/>
            <a:r>
              <a:rPr lang="en-US" dirty="0" smtClean="0"/>
              <a:t>Table is a data type that supports</a:t>
            </a:r>
            <a:r>
              <a:rPr lang="en-US" baseline="0" dirty="0" smtClean="0"/>
              <a:t> a dynamic 2D array with named columns and a set of rows where rows and be added and deleted.</a:t>
            </a:r>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C509CD5-557B-4FFD-9030-66E7A2030ABE}" type="datetime1">
              <a:rPr lang="en-US" smtClean="0">
                <a:solidFill>
                  <a:prstClr val="black"/>
                </a:solidFill>
              </a:rPr>
              <a:pPr/>
              <a:t>1/21/2016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67578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function </a:t>
            </a:r>
            <a:r>
              <a:rPr lang="en-US" dirty="0" err="1" smtClean="0"/>
              <a:t>getSelectedDataAsync</a:t>
            </a:r>
            <a:r>
              <a:rPr lang="en-US" dirty="0" smtClean="0"/>
              <a:t> is used to read content from the selected region of the current Word document.</a:t>
            </a:r>
          </a:p>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1/21/2016 12:09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1423681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should use the document's </a:t>
            </a:r>
            <a:r>
              <a:rPr lang="en-US" sz="2400" b="1" dirty="0" err="1" smtClean="0"/>
              <a:t>setSelectedDataAsync</a:t>
            </a:r>
            <a:r>
              <a:rPr lang="en-US" sz="2400" dirty="0" smtClean="0"/>
              <a:t> method to write content back to a document. When calling the </a:t>
            </a:r>
            <a:r>
              <a:rPr lang="en-US" sz="2400" b="1" dirty="0" err="1" smtClean="0"/>
              <a:t>setSelectedDataAsync</a:t>
            </a:r>
            <a:r>
              <a:rPr lang="en-US" sz="2400" dirty="0" smtClean="0"/>
              <a:t> function, you will pass a callback function and use the</a:t>
            </a:r>
            <a:r>
              <a:rPr lang="en-US" sz="2000" dirty="0" smtClean="0"/>
              <a:t> </a:t>
            </a:r>
            <a:r>
              <a:rPr lang="en-US" sz="2000" b="1" dirty="0" err="1" smtClean="0"/>
              <a:t>asyncResult</a:t>
            </a:r>
            <a:r>
              <a:rPr lang="en-US" sz="2000" dirty="0" smtClean="0"/>
              <a:t> parameter in this callback function to verify call was successful</a:t>
            </a:r>
          </a:p>
          <a:p>
            <a:pPr lvl="1"/>
            <a:endParaRPr lang="en-US" sz="2000" dirty="0" smtClean="0"/>
          </a:p>
          <a:p>
            <a:r>
              <a:rPr lang="en-US" sz="2400" dirty="0" smtClean="0"/>
              <a:t>You must determine how</a:t>
            </a:r>
            <a:r>
              <a:rPr lang="en-US" sz="2400" baseline="0" dirty="0" smtClean="0"/>
              <a:t> to </a:t>
            </a:r>
            <a:r>
              <a:rPr lang="en-US" sz="2400" dirty="0" smtClean="0"/>
              <a:t>pass data when calling </a:t>
            </a:r>
            <a:r>
              <a:rPr lang="en-US" sz="2400" dirty="0" err="1" smtClean="0"/>
              <a:t>setSelectedDataAsync</a:t>
            </a:r>
            <a:r>
              <a:rPr lang="en-US" sz="2400" dirty="0" smtClean="0"/>
              <a:t>.</a:t>
            </a:r>
            <a:r>
              <a:rPr lang="en-US" sz="2400" baseline="0" dirty="0" smtClean="0"/>
              <a:t> </a:t>
            </a:r>
            <a:r>
              <a:rPr lang="en-US" sz="2000" dirty="0" smtClean="0"/>
              <a:t>For text shape, you can pass data as a string. For matrix shape, you should pass the data using 2 dimensional JavaScript array.</a:t>
            </a:r>
            <a:r>
              <a:rPr lang="en-US" sz="2000" baseline="0" dirty="0" smtClean="0"/>
              <a:t> </a:t>
            </a:r>
            <a:r>
              <a:rPr lang="en-US" sz="2000" dirty="0" smtClean="0"/>
              <a:t>For a table shape, you should pass the data using a special </a:t>
            </a:r>
            <a:r>
              <a:rPr lang="en-US" sz="2000" dirty="0" err="1" smtClean="0"/>
              <a:t>TableData</a:t>
            </a:r>
            <a:r>
              <a:rPr lang="en-US" sz="2000" dirty="0" smtClean="0"/>
              <a:t> object which can be created using the Office JavaScript API.</a:t>
            </a:r>
            <a:r>
              <a:rPr lang="en-US" sz="2000" baseline="0" dirty="0" smtClean="0"/>
              <a:t> Also note that with Word you can also use two additional co</a:t>
            </a:r>
            <a:r>
              <a:rPr lang="en-US" sz="2000" dirty="0" smtClean="0"/>
              <a:t>ercion types which are HTML and OOXML.</a:t>
            </a:r>
          </a:p>
          <a:p>
            <a:pPr lvl="1"/>
            <a:endParaRPr lang="en-US" sz="2000" dirty="0" smtClean="0"/>
          </a:p>
          <a:p>
            <a:r>
              <a:rPr lang="en-US" dirty="0" smtClean="0"/>
              <a:t>There are a few tricks you should know about when dealing with matrix and table size when inserting data. </a:t>
            </a:r>
            <a:r>
              <a:rPr lang="en-US" sz="2200" dirty="0" smtClean="0"/>
              <a:t>If the user has selected a single cell selected, a matrix or table of any size can be written. However, if the user has select a range with two or more cells,</a:t>
            </a:r>
            <a:r>
              <a:rPr lang="en-US" sz="2200" baseline="0" dirty="0" smtClean="0"/>
              <a:t> the matrix or table be written must </a:t>
            </a:r>
            <a:r>
              <a:rPr lang="en-US" sz="2200" dirty="0" smtClean="0"/>
              <a:t>match the size of target range exactly with respect to the number</a:t>
            </a:r>
            <a:r>
              <a:rPr lang="en-US" sz="2200" baseline="0" dirty="0" smtClean="0"/>
              <a:t> of rows and columns</a:t>
            </a:r>
            <a:r>
              <a:rPr lang="en-US" sz="2200" dirty="0" smtClean="0"/>
              <a:t>.</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34F11D28-A1AE-4EA4-A343-76FF1D746F0E}" type="datetime1">
              <a:rPr lang="en-US" smtClean="0">
                <a:solidFill>
                  <a:prstClr val="black"/>
                </a:solidFill>
              </a:rPr>
              <a:pPr/>
              <a:t>1/21/2016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40666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The function </a:t>
            </a:r>
            <a:r>
              <a:rPr lang="en-US" dirty="0" err="1" smtClean="0"/>
              <a:t>setSelectedDataAsync</a:t>
            </a:r>
            <a:r>
              <a:rPr lang="en-US" dirty="0" smtClean="0"/>
              <a:t> is used to write content into the selected region</a:t>
            </a:r>
            <a:r>
              <a:rPr lang="en-US" baseline="0" dirty="0" smtClean="0"/>
              <a:t> </a:t>
            </a:r>
            <a:r>
              <a:rPr lang="en-US" dirty="0" smtClean="0"/>
              <a:t>of the current document.</a:t>
            </a:r>
            <a:r>
              <a:rPr lang="en-US" baseline="0" dirty="0" smtClean="0"/>
              <a:t> If there is no selected region, the content is added at the location of the cursor.</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1/21/2016 12:09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3824592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Office Add-in can be seen as a Web page loaded inside an Office Application. In some cases</a:t>
            </a:r>
            <a:r>
              <a:rPr lang="en-US" baseline="0" dirty="0" smtClean="0"/>
              <a:t> it will appear e</a:t>
            </a:r>
            <a:r>
              <a:rPr lang="en-US" dirty="0" smtClean="0"/>
              <a:t>mbedded inline within the document. In other cases</a:t>
            </a:r>
            <a:r>
              <a:rPr lang="en-US" baseline="0" dirty="0" smtClean="0"/>
              <a:t> it might appear as a </a:t>
            </a:r>
            <a:r>
              <a:rPr lang="en-US" dirty="0" smtClean="0"/>
              <a:t>task pane or within a message in Outlook. Note that the</a:t>
            </a:r>
            <a:r>
              <a:rPr lang="en-US" baseline="0" dirty="0" smtClean="0"/>
              <a:t> architecture for Office Add-ins has been designed to w</a:t>
            </a:r>
            <a:r>
              <a:rPr lang="en-US" dirty="0" smtClean="0"/>
              <a:t>ork in both Office Applications and Office Web Applications.</a:t>
            </a:r>
          </a:p>
          <a:p>
            <a:pPr lvl="1"/>
            <a:endParaRPr lang="en-US" dirty="0" smtClean="0"/>
          </a:p>
          <a:p>
            <a:r>
              <a:rPr lang="en-US" dirty="0" smtClean="0"/>
              <a:t>Office Add-ins allow Office applications to be extended</a:t>
            </a:r>
            <a:r>
              <a:rPr lang="en-US" baseline="0" dirty="0" smtClean="0"/>
              <a:t> in such as way so that they can </a:t>
            </a:r>
            <a:r>
              <a:rPr lang="en-US" dirty="0" smtClean="0"/>
              <a:t>leverage Web technologies such as HTML 5 and CSS for rendering user interface as well as JavaScript and jQuery to add behavior. When you write the JavaScript code for an Office Add-in, you can call REST APIs such as those added to SharePoint 2013 to retrieve and update data from across network.</a:t>
            </a: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1/21/2016 12:09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486845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five</a:t>
            </a:r>
            <a:r>
              <a:rPr lang="en-US" baseline="0" dirty="0" smtClean="0"/>
              <a:t> possible coercion types. In some cases, it should be obvious whether to use Text, Matric or Table. Note that HTML and OOXML are advanced coercion types that are only support in Word 2013 and not in Excel.</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F25576C-FBFD-4D10-8DAD-3BC9A0B1B26B}" type="datetime1">
              <a:rPr lang="en-US" smtClean="0">
                <a:solidFill>
                  <a:prstClr val="black"/>
                </a:solidFill>
              </a:rPr>
              <a:pPr/>
              <a:t>1/21/2016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32776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1/21/2016 12:09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2586869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Bindings are a valuable concept because they link an Add-in to a specific section within a document. A binding can be created </a:t>
            </a:r>
            <a:r>
              <a:rPr lang="en-US" baseline="0" dirty="0" smtClean="0"/>
              <a:t>based on the current selection. A binding can also be defined used a named item such as a named range in an Excel workbook or a bookmark in a Word document. A binding adds value by providing a named section that can be read from or written to regardless of what the current selection is. A binding also support events so you can add an event handler that detects when the user has made a change to the content inside a binding.</a:t>
            </a:r>
          </a:p>
          <a:p>
            <a:endParaRPr lang="en-US" dirty="0" smtClean="0"/>
          </a:p>
          <a:p>
            <a:r>
              <a:rPr lang="en-US" dirty="0" smtClean="0"/>
              <a:t>Bindings support three different data shapes. </a:t>
            </a:r>
            <a:r>
              <a:rPr lang="en-US" b="1" dirty="0" smtClean="0">
                <a:solidFill>
                  <a:schemeClr val="bg2">
                    <a:lumMod val="75000"/>
                  </a:schemeClr>
                </a:solidFill>
              </a:rPr>
              <a:t>Text bindings</a:t>
            </a:r>
            <a:r>
              <a:rPr lang="en-US" dirty="0" smtClean="0"/>
              <a:t> are used for binding to an individual cell in Excel or text in Word. </a:t>
            </a:r>
            <a:r>
              <a:rPr lang="en-US" b="1" dirty="0" smtClean="0">
                <a:solidFill>
                  <a:schemeClr val="bg2">
                    <a:lumMod val="75000"/>
                  </a:schemeClr>
                </a:solidFill>
              </a:rPr>
              <a:t>Matrix bindings </a:t>
            </a:r>
            <a:r>
              <a:rPr lang="en-US" b="0" dirty="0" smtClean="0">
                <a:solidFill>
                  <a:schemeClr val="bg2">
                    <a:lumMod val="75000"/>
                  </a:schemeClr>
                </a:solidFill>
              </a:rPr>
              <a:t>are used </a:t>
            </a:r>
            <a:r>
              <a:rPr lang="en-US" dirty="0" smtClean="0"/>
              <a:t> for a two dimension array representing rows and columns. </a:t>
            </a:r>
            <a:r>
              <a:rPr lang="en-US" b="1" dirty="0" smtClean="0">
                <a:solidFill>
                  <a:schemeClr val="bg2">
                    <a:lumMod val="75000"/>
                  </a:schemeClr>
                </a:solidFill>
              </a:rPr>
              <a:t>Table bindings</a:t>
            </a:r>
            <a:r>
              <a:rPr lang="en-US" dirty="0" smtClean="0"/>
              <a:t> are used to support Excel</a:t>
            </a:r>
            <a:r>
              <a:rPr lang="en-US" baseline="0" dirty="0" smtClean="0"/>
              <a:t> tables with named columns and a set of rows that support inserts and deletions by the user.</a:t>
            </a:r>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ADE4B48-6275-4D6A-BF09-F49D804DC1C7}" type="datetime1">
              <a:rPr lang="en-US" smtClean="0">
                <a:solidFill>
                  <a:prstClr val="black"/>
                </a:solidFill>
              </a:rPr>
              <a:pPr/>
              <a:t>1/21/2016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777813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Bindings are import because they</a:t>
            </a:r>
            <a:r>
              <a:rPr lang="en-US" baseline="0" dirty="0" smtClean="0"/>
              <a:t> make it so you can read and write to specific areas in a Excel document without having to worry about what the selected region is</a:t>
            </a:r>
            <a:endParaRPr lang="en-US" dirty="0"/>
          </a:p>
        </p:txBody>
      </p:sp>
      <p:sp>
        <p:nvSpPr>
          <p:cNvPr id="4" name="Date Placeholder 3"/>
          <p:cNvSpPr>
            <a:spLocks noGrp="1"/>
          </p:cNvSpPr>
          <p:nvPr>
            <p:ph type="dt" idx="10"/>
          </p:nvPr>
        </p:nvSpPr>
        <p:spPr/>
        <p:txBody>
          <a:bodyPr/>
          <a:lstStyle/>
          <a:p>
            <a:fld id="{9D689792-065F-46CA-A8D6-9FE9DE607F6F}" type="datetime1">
              <a:rPr lang="en-US" smtClean="0">
                <a:solidFill>
                  <a:prstClr val="black"/>
                </a:solidFill>
              </a:rPr>
              <a:pPr/>
              <a:t>1/21/2016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2084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a:lstStyle/>
          <a:p>
            <a:pPr indent="-3966">
              <a:lnSpc>
                <a:spcPts val="2166"/>
              </a:lnSpc>
              <a:spcAft>
                <a:spcPts val="500"/>
              </a:spcAft>
              <a:defRPr/>
            </a:pPr>
            <a:r>
              <a:rPr lang="da-DK" sz="1000" dirty="0" smtClean="0">
                <a:solidFill>
                  <a:srgbClr val="EE7816"/>
                </a:solidFill>
                <a:cs typeface="Segoe UI" pitchFamily="-65" charset="-52"/>
              </a:rPr>
              <a:t>Bindings provide a scope which allows an </a:t>
            </a:r>
            <a:r>
              <a:rPr lang="en-US" sz="1000" dirty="0" smtClean="0"/>
              <a:t>Add-in </a:t>
            </a:r>
            <a:r>
              <a:rPr lang="da-DK" sz="1000" dirty="0" smtClean="0">
                <a:solidFill>
                  <a:srgbClr val="EE7816"/>
                </a:solidFill>
                <a:cs typeface="Segoe UI" pitchFamily="-65" charset="-52"/>
              </a:rPr>
              <a:t>to </a:t>
            </a:r>
            <a:r>
              <a:rPr lang="en-US" sz="900" dirty="0" smtClean="0">
                <a:solidFill>
                  <a:srgbClr val="595959"/>
                </a:solidFill>
              </a:rPr>
              <a:t>distinguish between selection changes or updates at the document level or just within a specific section of a document. Therefore,</a:t>
            </a:r>
            <a:r>
              <a:rPr lang="en-US" sz="900" baseline="0" dirty="0" smtClean="0">
                <a:solidFill>
                  <a:srgbClr val="595959"/>
                </a:solidFill>
              </a:rPr>
              <a:t> b</a:t>
            </a:r>
            <a:r>
              <a:rPr lang="da-DK" sz="1000" dirty="0" smtClean="0">
                <a:solidFill>
                  <a:srgbClr val="EE7816"/>
                </a:solidFill>
                <a:cs typeface="Segoe UI" pitchFamily="-65" charset="-52"/>
              </a:rPr>
              <a:t>indings can bridge the gap </a:t>
            </a:r>
            <a:r>
              <a:rPr lang="en-US" sz="900" dirty="0" smtClean="0">
                <a:solidFill>
                  <a:srgbClr val="595959"/>
                </a:solidFill>
              </a:rPr>
              <a:t>between Office documents and the cloud. Bindings are also key in reading and writing data and detecting changes made by the user.</a:t>
            </a:r>
          </a:p>
        </p:txBody>
      </p:sp>
      <p:sp>
        <p:nvSpPr>
          <p:cNvPr id="32772" name="Header Placeholder 3"/>
          <p:cNvSpPr>
            <a:spLocks noGrp="1"/>
          </p:cNvSpPr>
          <p:nvPr>
            <p:ph type="hdr" sz="quarter"/>
          </p:nvPr>
        </p:nvSpPr>
        <p:spPr bwMode="auto">
          <a:xfrm>
            <a:off x="0" y="0"/>
            <a:ext cx="2971800" cy="457200"/>
          </a:xfrm>
          <a:prstGeom prst="rect">
            <a:avLst/>
          </a:prstGeom>
          <a:noFill/>
          <a:ln>
            <a:miter lim="800000"/>
            <a:headEnd/>
            <a:tailEnd/>
          </a:ln>
        </p:spPr>
        <p:txBody>
          <a:bodyPr/>
          <a:lstStyle/>
          <a:p>
            <a:endParaRPr lang="en-US" smtClean="0">
              <a:solidFill>
                <a:srgbClr val="000000"/>
              </a:solidFill>
            </a:endParaRPr>
          </a:p>
        </p:txBody>
      </p:sp>
      <p:sp>
        <p:nvSpPr>
          <p:cNvPr id="32773" name="Date Placeholder 4"/>
          <p:cNvSpPr>
            <a:spLocks noGrp="1"/>
          </p:cNvSpPr>
          <p:nvPr>
            <p:ph type="dt" sz="quarter" idx="1"/>
          </p:nvPr>
        </p:nvSpPr>
        <p:spPr bwMode="auto">
          <a:xfrm>
            <a:off x="3884613" y="0"/>
            <a:ext cx="2971800" cy="457200"/>
          </a:xfrm>
          <a:prstGeom prst="rect">
            <a:avLst/>
          </a:prstGeom>
          <a:noFill/>
          <a:ln>
            <a:miter lim="800000"/>
            <a:headEnd/>
            <a:tailEnd/>
          </a:ln>
        </p:spPr>
        <p:txBody>
          <a:bodyPr/>
          <a:lstStyle/>
          <a:p>
            <a:fld id="{0C4632A8-3B6F-4C74-9B9C-1A9ED84F504A}" type="datetime1">
              <a:rPr lang="en-US" smtClean="0">
                <a:solidFill>
                  <a:srgbClr val="000000"/>
                </a:solidFill>
              </a:rPr>
              <a:pPr/>
              <a:t>1/21/2016</a:t>
            </a:fld>
            <a:endParaRPr lang="en-US" smtClean="0">
              <a:solidFill>
                <a:srgbClr val="000000"/>
              </a:solidFill>
            </a:endParaRPr>
          </a:p>
        </p:txBody>
      </p:sp>
      <p:sp>
        <p:nvSpPr>
          <p:cNvPr id="32774" name="Footer Placeholder 5"/>
          <p:cNvSpPr>
            <a:spLocks noGrp="1"/>
          </p:cNvSpPr>
          <p:nvPr>
            <p:ph type="ftr" sz="quarter" idx="4"/>
          </p:nvPr>
        </p:nvSpPr>
        <p:spPr bwMode="auto">
          <a:xfrm>
            <a:off x="0" y="8685213"/>
            <a:ext cx="2971800" cy="457200"/>
          </a:xfrm>
          <a:prstGeom prst="rect">
            <a:avLst/>
          </a:prstGeom>
          <a:noFill/>
          <a:ln>
            <a:miter lim="800000"/>
            <a:headEnd/>
            <a:tailEnd/>
          </a:ln>
        </p:spPr>
        <p:txBody>
          <a:bodyPr/>
          <a:lstStyle/>
          <a:p>
            <a:endParaRPr lang="en-US" smtClean="0">
              <a:solidFill>
                <a:prstClr val="black"/>
              </a:solidFill>
              <a:latin typeface="Segoe" pitchFamily="-65" charset="0"/>
            </a:endParaRPr>
          </a:p>
        </p:txBody>
      </p:sp>
      <p:sp>
        <p:nvSpPr>
          <p:cNvPr id="32775" name="Slide Number Placeholder 6"/>
          <p:cNvSpPr>
            <a:spLocks noGrp="1"/>
          </p:cNvSpPr>
          <p:nvPr>
            <p:ph type="sldNum" sz="quarter" idx="5"/>
          </p:nvPr>
        </p:nvSpPr>
        <p:spPr bwMode="auto">
          <a:xfrm>
            <a:off x="3884613" y="8685213"/>
            <a:ext cx="2971800" cy="457200"/>
          </a:xfrm>
          <a:prstGeom prst="rect">
            <a:avLst/>
          </a:prstGeom>
          <a:noFill/>
          <a:ln>
            <a:miter lim="800000"/>
            <a:headEnd/>
            <a:tailEnd/>
          </a:ln>
        </p:spPr>
        <p:txBody>
          <a:bodyPr/>
          <a:lstStyle/>
          <a:p>
            <a:fld id="{8D9173AF-B491-4C5C-BFC7-C3569C49B945}" type="slidenum">
              <a:rPr lang="en-US" smtClean="0">
                <a:solidFill>
                  <a:srgbClr val="000000"/>
                </a:solidFill>
              </a:rPr>
              <a:pPr/>
              <a:t>33</a:t>
            </a:fld>
            <a:endParaRPr lang="en-US" smtClean="0">
              <a:solidFill>
                <a:srgbClr val="000000"/>
              </a:solidFill>
            </a:endParaRPr>
          </a:p>
        </p:txBody>
      </p:sp>
    </p:spTree>
    <p:extLst>
      <p:ext uri="{BB962C8B-B14F-4D97-AF65-F5344CB8AC3E}">
        <p14:creationId xmlns:p14="http://schemas.microsoft.com/office/powerpoint/2010/main" val="38469574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To</a:t>
            </a:r>
            <a:r>
              <a:rPr lang="en-US" sz="2400" baseline="0" dirty="0" smtClean="0"/>
              <a:t> add a </a:t>
            </a:r>
            <a:r>
              <a:rPr lang="en-US" sz="2400" dirty="0" smtClean="0"/>
              <a:t>binding, you should use one of the following method</a:t>
            </a:r>
          </a:p>
          <a:p>
            <a:endParaRPr lang="en-US" sz="2400" dirty="0" smtClean="0"/>
          </a:p>
          <a:p>
            <a:pPr lvl="1"/>
            <a:r>
              <a:rPr lang="en-US" sz="1800" b="1" dirty="0" err="1" smtClean="0"/>
              <a:t>Bindings.addFromPromptAsync</a:t>
            </a:r>
            <a:endParaRPr lang="en-US" sz="1800" b="1" dirty="0" smtClean="0"/>
          </a:p>
          <a:p>
            <a:pPr lvl="1"/>
            <a:r>
              <a:rPr lang="en-US" sz="1800" b="1" dirty="0" err="1" smtClean="0"/>
              <a:t>Bindings.addFromSelectionAsync</a:t>
            </a:r>
            <a:endParaRPr lang="en-US" sz="1800" b="1" dirty="0" smtClean="0"/>
          </a:p>
          <a:p>
            <a:pPr lvl="1"/>
            <a:r>
              <a:rPr lang="en-US" sz="1800" b="1" dirty="0" err="1" smtClean="0"/>
              <a:t>Bindings.addFromNamedItem</a:t>
            </a:r>
            <a:r>
              <a:rPr lang="en-US" sz="1800" b="1" dirty="0" smtClean="0"/>
              <a:t> </a:t>
            </a:r>
          </a:p>
          <a:p>
            <a:pPr>
              <a:spcBef>
                <a:spcPts val="1200"/>
              </a:spcBef>
            </a:pPr>
            <a:endParaRPr lang="en-US" sz="2400" dirty="0" smtClean="0"/>
          </a:p>
          <a:p>
            <a:pPr>
              <a:spcBef>
                <a:spcPts val="1200"/>
              </a:spcBef>
            </a:pPr>
            <a:r>
              <a:rPr lang="en-US" sz="2400" dirty="0" smtClean="0"/>
              <a:t>You</a:t>
            </a:r>
            <a:r>
              <a:rPr lang="en-US" sz="2400" baseline="0" dirty="0" smtClean="0"/>
              <a:t> will also need to reference bindings to read and write content and register event handlers. </a:t>
            </a:r>
            <a:r>
              <a:rPr lang="en-US" sz="2400" dirty="0" smtClean="0"/>
              <a:t>When you need to reference a binding, you can use one of these method.</a:t>
            </a:r>
          </a:p>
          <a:p>
            <a:pPr>
              <a:spcBef>
                <a:spcPts val="1200"/>
              </a:spcBef>
            </a:pPr>
            <a:endParaRPr lang="en-US" sz="2400" dirty="0" smtClean="0"/>
          </a:p>
          <a:p>
            <a:pPr lvl="1"/>
            <a:r>
              <a:rPr lang="en-US" sz="1800" b="1" dirty="0" err="1" smtClean="0"/>
              <a:t>Bindings.getAllAsync</a:t>
            </a:r>
            <a:endParaRPr lang="en-US" sz="1800" b="1" dirty="0" smtClean="0"/>
          </a:p>
          <a:p>
            <a:pPr lvl="1"/>
            <a:r>
              <a:rPr lang="en-US" sz="1800" b="1" dirty="0" err="1" smtClean="0"/>
              <a:t>Bindings.getByIdAsync</a:t>
            </a:r>
            <a:endParaRPr lang="en-US" sz="1800" b="1" dirty="0" smtClean="0"/>
          </a:p>
          <a:p>
            <a:pPr lvl="1"/>
            <a:r>
              <a:rPr lang="en-US" sz="1800" b="1" dirty="0" err="1" smtClean="0"/>
              <a:t>Office.Select</a:t>
            </a:r>
            <a:endParaRPr lang="en-US" sz="1800" b="1" dirty="0" smtClean="0"/>
          </a:p>
          <a:p>
            <a:pPr>
              <a:spcBef>
                <a:spcPts val="1200"/>
              </a:spcBef>
            </a:pPr>
            <a:endParaRPr lang="en-US" sz="2400" dirty="0" smtClean="0"/>
          </a:p>
          <a:p>
            <a:pPr>
              <a:spcBef>
                <a:spcPts val="1200"/>
              </a:spcBef>
            </a:pPr>
            <a:r>
              <a:rPr lang="en-US" sz="2400" dirty="0" smtClean="0"/>
              <a:t>If you ever need to remove a binding, you can use this methods.</a:t>
            </a:r>
          </a:p>
          <a:p>
            <a:pPr>
              <a:spcBef>
                <a:spcPts val="1200"/>
              </a:spcBef>
            </a:pPr>
            <a:endParaRPr lang="en-US" sz="2400" b="1" dirty="0" smtClean="0"/>
          </a:p>
          <a:p>
            <a:pPr lvl="1"/>
            <a:r>
              <a:rPr lang="en-US" sz="1800" b="1" dirty="0" err="1" smtClean="0"/>
              <a:t>Bindings.releaseByIdAsync</a:t>
            </a:r>
            <a:endParaRPr lang="en-US" sz="1800" b="1" dirty="0" smtClean="0"/>
          </a:p>
          <a:p>
            <a:pPr>
              <a:spcBef>
                <a:spcPts val="1200"/>
              </a:spcBef>
            </a:pPr>
            <a:endParaRPr lang="en-US" sz="2400" dirty="0" smtClean="0"/>
          </a:p>
          <a:p>
            <a:pPr>
              <a:spcBef>
                <a:spcPts val="1200"/>
              </a:spcBef>
            </a:pPr>
            <a:r>
              <a:rPr lang="en-US" sz="2400" dirty="0" smtClean="0"/>
              <a:t>To register an event handler on</a:t>
            </a:r>
            <a:r>
              <a:rPr lang="en-US" sz="2400" baseline="0" dirty="0" smtClean="0"/>
              <a:t> a binding, you can use the following method.</a:t>
            </a:r>
          </a:p>
          <a:p>
            <a:pPr>
              <a:spcBef>
                <a:spcPts val="1200"/>
              </a:spcBef>
            </a:pPr>
            <a:endParaRPr lang="en-US" sz="2400" dirty="0" smtClean="0"/>
          </a:p>
          <a:p>
            <a:pPr lvl="1"/>
            <a:r>
              <a:rPr lang="en-US" sz="1800" b="1" dirty="0" err="1" smtClean="0"/>
              <a:t>Binding.addHandlerAsync</a:t>
            </a:r>
            <a:r>
              <a:rPr lang="en-US" sz="1800" b="1" dirty="0" smtClean="0"/>
              <a:t>(“type”, handler);</a:t>
            </a:r>
            <a:endParaRPr lang="en-US" sz="2000" b="1" dirty="0" smtClean="0"/>
          </a:p>
          <a:p>
            <a:endParaRPr lang="en-US" sz="2400"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5830350E-ACB1-43A6-88CF-7B4AD277BC67}" type="datetime1">
              <a:rPr lang="en-US" smtClean="0">
                <a:solidFill>
                  <a:prstClr val="black"/>
                </a:solidFill>
              </a:rPr>
              <a:pPr/>
              <a:t>1/21/2016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43919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top code listing shows how to create bindings in JavaScript code using </a:t>
            </a:r>
            <a:r>
              <a:rPr lang="en-US" dirty="0" err="1" smtClean="0"/>
              <a:t>addFromNamedItemAsync</a:t>
            </a:r>
            <a:r>
              <a:rPr lang="en-US" dirty="0" smtClean="0"/>
              <a:t>. Note that the first parameter</a:t>
            </a:r>
            <a:r>
              <a:rPr lang="en-US" baseline="0" dirty="0" smtClean="0"/>
              <a:t> (e.g. </a:t>
            </a:r>
            <a:r>
              <a:rPr lang="en-US" b="1" baseline="0" dirty="0" smtClean="0"/>
              <a:t>"</a:t>
            </a:r>
            <a:r>
              <a:rPr lang="en-US" b="1" baseline="0" dirty="0" err="1" smtClean="0"/>
              <a:t>firstName</a:t>
            </a:r>
            <a:r>
              <a:rPr lang="en-US" b="1" baseline="0" dirty="0" smtClean="0"/>
              <a:t>"</a:t>
            </a:r>
            <a:r>
              <a:rPr lang="en-US" baseline="0" dirty="0" smtClean="0"/>
              <a:t>) is used to indicate which content control you want to bind to. The third argument (e.g. </a:t>
            </a:r>
            <a:r>
              <a:rPr lang="en-US" b="1" baseline="0" dirty="0" smtClean="0"/>
              <a:t>{ id: '</a:t>
            </a:r>
            <a:r>
              <a:rPr lang="en-US" b="1" baseline="0" dirty="0" err="1" smtClean="0"/>
              <a:t>firstName</a:t>
            </a:r>
            <a:r>
              <a:rPr lang="en-US" b="1" baseline="0" dirty="0" smtClean="0"/>
              <a:t>' }</a:t>
            </a:r>
            <a:r>
              <a:rPr lang="en-US" baseline="0" dirty="0" smtClean="0"/>
              <a:t> is used</a:t>
            </a:r>
            <a:r>
              <a:rPr lang="en-US" dirty="0" smtClean="0"/>
              <a:t> to create the binding ID that will be used to retrieve the binding when call the </a:t>
            </a:r>
            <a:r>
              <a:rPr lang="en-US" dirty="0" err="1" smtClean="0"/>
              <a:t>Office.select</a:t>
            </a:r>
            <a:r>
              <a:rPr lang="en-US" dirty="0" smtClean="0"/>
              <a:t> function.</a:t>
            </a:r>
          </a:p>
          <a:p>
            <a:endParaRPr lang="en-US" dirty="0" smtClean="0"/>
          </a:p>
          <a:p>
            <a:r>
              <a:rPr lang="en-US" dirty="0" smtClean="0"/>
              <a:t>Note that</a:t>
            </a:r>
            <a:r>
              <a:rPr lang="en-US" baseline="0" dirty="0" smtClean="0"/>
              <a:t> the call to </a:t>
            </a:r>
            <a:r>
              <a:rPr lang="en-US" dirty="0" err="1" smtClean="0"/>
              <a:t>Office.select</a:t>
            </a:r>
            <a:r>
              <a:rPr lang="en-US" dirty="0" smtClean="0"/>
              <a:t> gets the binding using</a:t>
            </a:r>
            <a:r>
              <a:rPr lang="en-US" baseline="0" dirty="0" smtClean="0"/>
              <a:t> a syntax of "bindings#" followed by the ID of a registered binding.</a:t>
            </a:r>
            <a:endParaRPr lang="en-US" dirty="0" smtClean="0"/>
          </a:p>
          <a:p>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1/21/2016 12:09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10146559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code shows how to register an event handler on a binding using the </a:t>
            </a:r>
            <a:r>
              <a:rPr lang="en-US" dirty="0" err="1" smtClean="0"/>
              <a:t>addHandlerAsync</a:t>
            </a:r>
            <a:r>
              <a:rPr lang="en-US" dirty="0" smtClean="0"/>
              <a:t> function. </a:t>
            </a:r>
          </a:p>
          <a:p>
            <a:endParaRPr lang="en-US" dirty="0" smtClean="0"/>
          </a:p>
          <a:p>
            <a:r>
              <a:rPr lang="en-US" dirty="0" smtClean="0"/>
              <a:t>The call also registers a callback function named </a:t>
            </a:r>
            <a:r>
              <a:rPr lang="en-US" dirty="0" err="1" smtClean="0"/>
              <a:t>onBindingDataChanged</a:t>
            </a:r>
            <a:r>
              <a:rPr lang="en-US" dirty="0" smtClean="0"/>
              <a:t> which is called automatically when user updates the bound content.</a:t>
            </a: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1/21/2016 12:09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8121334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1/21/2016 12:09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4026589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Segoe UI Light" pitchFamily="34" charset="0"/>
                <a:ea typeface="+mn-ea"/>
                <a:cs typeface="+mn-cs"/>
              </a:rPr>
              <a:t>All actions that target a Excel document start by using the client request context returned by the </a:t>
            </a:r>
            <a:r>
              <a:rPr lang="en-US" sz="900" b="0" i="0" kern="1200" dirty="0" err="1" smtClean="0">
                <a:solidFill>
                  <a:schemeClr val="tx1"/>
                </a:solidFill>
                <a:effectLst/>
                <a:latin typeface="Segoe UI Light" pitchFamily="34" charset="0"/>
                <a:ea typeface="+mn-ea"/>
                <a:cs typeface="+mn-cs"/>
              </a:rPr>
              <a:t>Excel.RequestContext</a:t>
            </a:r>
            <a:r>
              <a:rPr lang="en-US" sz="900" b="0" i="0" kern="1200" dirty="0" smtClean="0">
                <a:solidFill>
                  <a:schemeClr val="tx1"/>
                </a:solidFill>
                <a:effectLst/>
                <a:latin typeface="Segoe UI Light" pitchFamily="34" charset="0"/>
                <a:ea typeface="+mn-ea"/>
                <a:cs typeface="+mn-cs"/>
              </a:rPr>
              <a:t> method. The client request context serves two major roles:</a:t>
            </a:r>
          </a:p>
          <a:p>
            <a:endParaRPr lang="en-US" sz="900" b="0" i="0" kern="1200" dirty="0" smtClean="0">
              <a:solidFill>
                <a:schemeClr val="tx1"/>
              </a:solidFill>
              <a:effectLst/>
              <a:latin typeface="Segoe UI Light" pitchFamily="34" charset="0"/>
              <a:ea typeface="+mn-ea"/>
              <a:cs typeface="+mn-cs"/>
            </a:endParaRPr>
          </a:p>
          <a:p>
            <a:r>
              <a:rPr lang="en-US" sz="900" b="0" i="0" kern="1200" dirty="0" smtClean="0">
                <a:solidFill>
                  <a:schemeClr val="tx1"/>
                </a:solidFill>
                <a:effectLst/>
                <a:latin typeface="Segoe UI Light" pitchFamily="34" charset="0"/>
                <a:ea typeface="+mn-ea"/>
                <a:cs typeface="+mn-cs"/>
              </a:rPr>
              <a:t>Contains the queue of commands that will be performed on the contents of a Excel document.</a:t>
            </a:r>
          </a:p>
          <a:p>
            <a:endParaRPr lang="en-US" sz="900" b="0" i="0" kern="1200" dirty="0" smtClean="0">
              <a:solidFill>
                <a:schemeClr val="tx1"/>
              </a:solidFill>
              <a:effectLst/>
              <a:latin typeface="Segoe UI Light" pitchFamily="34" charset="0"/>
              <a:ea typeface="+mn-ea"/>
              <a:cs typeface="+mn-cs"/>
            </a:endParaRPr>
          </a:p>
          <a:p>
            <a:r>
              <a:rPr lang="en-US" sz="900" b="0" i="0" kern="1200" dirty="0" smtClean="0">
                <a:solidFill>
                  <a:schemeClr val="tx1"/>
                </a:solidFill>
                <a:effectLst/>
                <a:latin typeface="Segoe UI Light" pitchFamily="34" charset="0"/>
                <a:ea typeface="+mn-ea"/>
                <a:cs typeface="+mn-cs"/>
              </a:rPr>
              <a:t>Provide the bridge between the Office add-in and the Excel application since they run in two different processes. The JavaScript runs in the user's browser within the task pane. Excel runs in a different process, and in the case of Excel Online, on a remote server cluster.</a:t>
            </a:r>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1/21/2016 12:09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84288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When you begin to design an Add-in, you must pick one of the</a:t>
            </a:r>
            <a:r>
              <a:rPr lang="en-US" baseline="0" dirty="0" smtClean="0"/>
              <a:t> </a:t>
            </a:r>
            <a:r>
              <a:rPr lang="en-US" dirty="0" smtClean="0"/>
              <a:t>three different shapes. You can create a document-based Add-in as either a Task Pane Add-in or a Content Add-in. Alternatively, you can create a Mail Add-in that targets Outlook and Outlook OWA.</a:t>
            </a:r>
          </a:p>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1/21/2016 12:09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7902464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Segoe UI Light" pitchFamily="34" charset="0"/>
                <a:ea typeface="+mn-ea"/>
                <a:cs typeface="+mn-cs"/>
              </a:rPr>
              <a:t>The Excel JavaScript objects created in the add-ins are local proxy objects. Invoking methods and setting properties queues the set of commands in JavaScript, but does not submit them until </a:t>
            </a:r>
            <a:r>
              <a:rPr lang="en-US" sz="900" b="0" i="0" kern="1200" dirty="0" err="1" smtClean="0">
                <a:solidFill>
                  <a:schemeClr val="tx1"/>
                </a:solidFill>
                <a:effectLst/>
                <a:latin typeface="Segoe UI Light" pitchFamily="34" charset="0"/>
                <a:ea typeface="+mn-ea"/>
                <a:cs typeface="+mn-cs"/>
              </a:rPr>
              <a:t>executeAsync</a:t>
            </a:r>
            <a:r>
              <a:rPr lang="en-US" sz="900" b="0" i="0" kern="1200" dirty="0" smtClean="0">
                <a:solidFill>
                  <a:schemeClr val="tx1"/>
                </a:solidFill>
                <a:effectLst/>
                <a:latin typeface="Segoe UI Light" pitchFamily="34" charset="0"/>
                <a:ea typeface="+mn-ea"/>
                <a:cs typeface="+mn-cs"/>
              </a:rPr>
              <a:t>() is called. </a:t>
            </a:r>
            <a:r>
              <a:rPr lang="en-US" sz="900" b="0" i="0" kern="1200" dirty="0" err="1" smtClean="0">
                <a:solidFill>
                  <a:schemeClr val="tx1"/>
                </a:solidFill>
                <a:effectLst/>
                <a:latin typeface="Segoe UI Light" pitchFamily="34" charset="0"/>
                <a:ea typeface="+mn-ea"/>
                <a:cs typeface="+mn-cs"/>
              </a:rPr>
              <a:t>executeAsync</a:t>
            </a:r>
            <a:r>
              <a:rPr lang="en-US" sz="900" b="0" i="0" kern="1200" dirty="0" smtClean="0">
                <a:solidFill>
                  <a:schemeClr val="tx1"/>
                </a:solidFill>
                <a:effectLst/>
                <a:latin typeface="Segoe UI Light" pitchFamily="34" charset="0"/>
                <a:ea typeface="+mn-ea"/>
                <a:cs typeface="+mn-cs"/>
              </a:rPr>
              <a:t> submits the request queue to Excel and returns a promise object, which can be used for chaining further commands. </a:t>
            </a:r>
            <a:r>
              <a:rPr lang="en-US" sz="900" b="0" i="0" kern="1200" dirty="0" err="1" smtClean="0">
                <a:solidFill>
                  <a:schemeClr val="tx1"/>
                </a:solidFill>
                <a:effectLst/>
                <a:latin typeface="Segoe UI Light" pitchFamily="34" charset="0"/>
                <a:ea typeface="+mn-ea"/>
                <a:cs typeface="+mn-cs"/>
              </a:rPr>
              <a:t>executeAsync</a:t>
            </a:r>
            <a:r>
              <a:rPr lang="en-US" sz="900" b="0" i="0" kern="1200" dirty="0" smtClean="0">
                <a:solidFill>
                  <a:schemeClr val="tx1"/>
                </a:solidFill>
                <a:effectLst/>
                <a:latin typeface="Segoe UI Light" pitchFamily="34" charset="0"/>
                <a:ea typeface="+mn-ea"/>
                <a:cs typeface="+mn-cs"/>
              </a:rPr>
              <a:t> runs each command in the order in which they were added to the queue. A best practice is to group related commands into a single </a:t>
            </a:r>
            <a:r>
              <a:rPr lang="en-US" sz="900" b="0" i="0" kern="1200" dirty="0" err="1" smtClean="0">
                <a:solidFill>
                  <a:schemeClr val="tx1"/>
                </a:solidFill>
                <a:effectLst/>
                <a:latin typeface="Segoe UI Light" pitchFamily="34" charset="0"/>
                <a:ea typeface="+mn-ea"/>
                <a:cs typeface="+mn-cs"/>
              </a:rPr>
              <a:t>executeAsync</a:t>
            </a:r>
            <a:r>
              <a:rPr lang="en-US" sz="900" b="0" i="0" kern="1200" dirty="0" smtClean="0">
                <a:solidFill>
                  <a:schemeClr val="tx1"/>
                </a:solidFill>
                <a:effectLst/>
                <a:latin typeface="Segoe UI Light" pitchFamily="34" charset="0"/>
                <a:ea typeface="+mn-ea"/>
                <a:cs typeface="+mn-cs"/>
              </a:rPr>
              <a:t> call.</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1/21/2016 12:09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17267469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Segoe UI Light" pitchFamily="34" charset="0"/>
                <a:ea typeface="+mn-ea"/>
                <a:cs typeface="+mn-cs"/>
              </a:rPr>
              <a:t>The load method specifies which collections, objects, and properties will be loaded into the object model. You use the client request context to specify the load options and the object to load. There are two options for using the load method. </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1/21/2016 12:09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36402678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Segoe UI Light" pitchFamily="34" charset="0"/>
                <a:ea typeface="+mn-ea"/>
                <a:cs typeface="+mn-cs"/>
              </a:rPr>
              <a:t>You use the select option to load properties that are primitive types. You can use either a string or an object literal to specify which properties to load. For example, if you are going to make simple load statement, you don't need to create an object literal to specify the property. </a:t>
            </a:r>
          </a:p>
          <a:p>
            <a:endParaRPr lang="en-US" sz="900" b="0" i="0" kern="1200" dirty="0" smtClean="0">
              <a:solidFill>
                <a:schemeClr val="tx1"/>
              </a:solidFill>
              <a:effectLst/>
              <a:latin typeface="Segoe UI Light" pitchFamily="34" charset="0"/>
              <a:ea typeface="+mn-ea"/>
              <a:cs typeface="+mn-cs"/>
            </a:endParaRPr>
          </a:p>
          <a:p>
            <a:r>
              <a:rPr lang="en-US" sz="900" b="0" i="0" kern="1200" dirty="0" smtClean="0">
                <a:solidFill>
                  <a:schemeClr val="tx1"/>
                </a:solidFill>
                <a:effectLst/>
                <a:latin typeface="Segoe UI Light" pitchFamily="34" charset="0"/>
                <a:ea typeface="+mn-ea"/>
                <a:cs typeface="+mn-cs"/>
              </a:rPr>
              <a:t>You use the expand option to load properties that are in nested Excel API objects and collections. Using the range object from the previous examples, we can load the </a:t>
            </a:r>
            <a:r>
              <a:rPr lang="en-US" sz="900" b="0" i="0" kern="1200" dirty="0" err="1" smtClean="0">
                <a:solidFill>
                  <a:schemeClr val="tx1"/>
                </a:solidFill>
                <a:effectLst/>
                <a:latin typeface="Segoe UI Light" pitchFamily="34" charset="0"/>
                <a:ea typeface="+mn-ea"/>
                <a:cs typeface="+mn-cs"/>
              </a:rPr>
              <a:t>paragraphCollection</a:t>
            </a:r>
            <a:r>
              <a:rPr lang="en-US" sz="900" b="0" i="0" kern="1200" dirty="0" smtClean="0">
                <a:solidFill>
                  <a:schemeClr val="tx1"/>
                </a:solidFill>
                <a:effectLst/>
                <a:latin typeface="Segoe UI Light" pitchFamily="34" charset="0"/>
                <a:ea typeface="+mn-ea"/>
                <a:cs typeface="+mn-cs"/>
              </a:rPr>
              <a:t> and the font object for the range by specifying the objects in the expand option. We identify which properties are returned in the select statement.</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1/21/2016 12:09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19315323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1/21/2016 12:09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38352517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1/21/2016 12:09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35338837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52419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2688">
              <a:defRPr/>
            </a:pPr>
            <a:fld id="{B9C3C9DC-C0A3-4640-9A7A-3DC41095AE2E}" type="slidenum">
              <a:rPr lang="en-US" smtClean="0">
                <a:solidFill>
                  <a:prstClr val="black"/>
                </a:solidFill>
                <a:latin typeface="Calibri" panose="020F0502020204030204"/>
              </a:rPr>
              <a:pPr defTabSz="932688">
                <a:defRPr/>
              </a:pPr>
              <a:t>50</a:t>
            </a:fld>
            <a:endParaRPr lang="en-US">
              <a:solidFill>
                <a:prstClr val="black"/>
              </a:solidFill>
              <a:latin typeface="Calibri" panose="020F0502020204030204"/>
            </a:endParaRPr>
          </a:p>
        </p:txBody>
      </p:sp>
    </p:spTree>
    <p:extLst>
      <p:ext uri="{BB962C8B-B14F-4D97-AF65-F5344CB8AC3E}">
        <p14:creationId xmlns:p14="http://schemas.microsoft.com/office/powerpoint/2010/main" val="14474924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pPr/>
              <a:t>1/21/2016 12:09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81186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Add-in for Office must be distributed with an XML-based manifest which contains information about the Add-in itself.</a:t>
            </a:r>
            <a:r>
              <a:rPr lang="en-US" baseline="0" dirty="0" smtClean="0"/>
              <a:t> For example, the </a:t>
            </a:r>
            <a:r>
              <a:rPr lang="en-US" dirty="0" smtClean="0"/>
              <a:t>Add-in </a:t>
            </a:r>
            <a:r>
              <a:rPr lang="en-US" baseline="0" dirty="0" smtClean="0"/>
              <a:t>manifest contains an address to a Web page on the Internet which is used to load the </a:t>
            </a:r>
            <a:r>
              <a:rPr lang="en-US" dirty="0" smtClean="0"/>
              <a:t>Add-in</a:t>
            </a:r>
            <a:r>
              <a:rPr lang="en-US" baseline="0" dirty="0" smtClean="0"/>
              <a:t>. The app manifest also includes information which indicates </a:t>
            </a:r>
            <a:r>
              <a:rPr lang="en-US" dirty="0" smtClean="0"/>
              <a:t>which Office applications it supports. The Add-in manifest also defines the required capabilities which represent the set of permissions that</a:t>
            </a:r>
            <a:r>
              <a:rPr lang="en-US" baseline="0" dirty="0" smtClean="0"/>
              <a:t> the </a:t>
            </a:r>
            <a:r>
              <a:rPr lang="en-US" dirty="0" smtClean="0"/>
              <a:t>Add-in </a:t>
            </a:r>
            <a:r>
              <a:rPr lang="en-US" baseline="0" dirty="0" smtClean="0"/>
              <a:t>needs in order to run and complete its work.</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1/21/2016 12:09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92071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basic</a:t>
            </a:r>
            <a:r>
              <a:rPr lang="en-US" baseline="0" dirty="0" smtClean="0"/>
              <a:t> styles (i.e. shapes) for creating an Office Add-in. </a:t>
            </a:r>
          </a:p>
          <a:p>
            <a:endParaRPr lang="en-US" baseline="0" dirty="0" smtClean="0"/>
          </a:p>
          <a:p>
            <a:pPr marL="171450" indent="-171450">
              <a:buFont typeface="Arial" panose="020B0604020202020204" pitchFamily="34" charset="0"/>
              <a:buChar char="•"/>
            </a:pPr>
            <a:r>
              <a:rPr lang="en-US" baseline="0" dirty="0" smtClean="0"/>
              <a:t>A </a:t>
            </a:r>
            <a:r>
              <a:rPr lang="en-US" b="1" baseline="0" dirty="0" smtClean="0"/>
              <a:t>task pane add-in </a:t>
            </a:r>
            <a:r>
              <a:rPr lang="en-US" baseline="0" dirty="0" smtClean="0"/>
              <a:t>is p</a:t>
            </a:r>
            <a:r>
              <a:rPr lang="en-US" dirty="0" smtClean="0"/>
              <a:t>ositioned to right of document in a style that is familiar to experience Officers users. A task pane add-in </a:t>
            </a:r>
            <a:r>
              <a:rPr lang="en-US" baseline="0" dirty="0" smtClean="0"/>
              <a:t>is typically used </a:t>
            </a:r>
            <a:r>
              <a:rPr lang="en-US" dirty="0" smtClean="0"/>
              <a:t>to assist a user working with a specific document. For example, a task pane add-in can be designed to search and retrieve content from Internet that can be inserted</a:t>
            </a:r>
            <a:r>
              <a:rPr lang="en-US" baseline="0" dirty="0" smtClean="0"/>
              <a:t> into the document.</a:t>
            </a:r>
            <a:endParaRPr lang="en-US" dirty="0" smtClean="0"/>
          </a:p>
          <a:p>
            <a:pPr marL="107152" lvl="1" indent="0">
              <a:buNone/>
            </a:pPr>
            <a:endParaRPr lang="en-US" dirty="0" smtClean="0"/>
          </a:p>
          <a:p>
            <a:pPr marL="171450" indent="-171450">
              <a:buFont typeface="Arial" panose="020B0604020202020204" pitchFamily="34" charset="0"/>
              <a:buChar char="•"/>
            </a:pPr>
            <a:r>
              <a:rPr lang="en-US" dirty="0" smtClean="0"/>
              <a:t>A </a:t>
            </a:r>
            <a:r>
              <a:rPr lang="en-US" b="1" dirty="0" smtClean="0"/>
              <a:t>content </a:t>
            </a:r>
            <a:r>
              <a:rPr lang="en-US" b="1" baseline="0" dirty="0" smtClean="0"/>
              <a:t>add-in</a:t>
            </a:r>
            <a:r>
              <a:rPr lang="en-US" dirty="0" smtClean="0"/>
              <a:t> is designed to add its content inline into a position within current document. Note that content add-in are only supported into Excel so that document is always an Excel workbook. The content add-in must be added to a specific worksheet within</a:t>
            </a:r>
            <a:r>
              <a:rPr lang="en-US" baseline="0" dirty="0" smtClean="0"/>
              <a:t> a workbook. The content </a:t>
            </a:r>
            <a:r>
              <a:rPr lang="en-US" dirty="0" smtClean="0"/>
              <a:t>add-in</a:t>
            </a:r>
            <a:r>
              <a:rPr lang="en-US" baseline="0" dirty="0" smtClean="0"/>
              <a:t> </a:t>
            </a:r>
            <a:r>
              <a:rPr lang="en-US" dirty="0" smtClean="0"/>
              <a:t>can read and write contents to cells within the same workbook.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74902DF4-DDCE-46FB-8A24-00FD15374D28}" type="datetime1">
              <a:rPr lang="en-US" smtClean="0">
                <a:solidFill>
                  <a:prstClr val="black"/>
                </a:solidFill>
              </a:rPr>
              <a:pPr/>
              <a:t>1/21/2016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21945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Office 2013 Web Apps, Office Add-in</a:t>
            </a:r>
            <a:r>
              <a:rPr lang="en-US" sz="1200" kern="1200" baseline="0" dirty="0" smtClean="0">
                <a:solidFill>
                  <a:schemeClr val="tx1"/>
                </a:solidFill>
                <a:effectLst/>
                <a:latin typeface="+mn-lt"/>
                <a:ea typeface="+mn-ea"/>
                <a:cs typeface="+mn-cs"/>
              </a:rPr>
              <a:t> components</a:t>
            </a:r>
            <a:r>
              <a:rPr lang="en-US" sz="1200" kern="1200" dirty="0" smtClean="0">
                <a:solidFill>
                  <a:schemeClr val="tx1"/>
                </a:solidFill>
                <a:effectLst/>
                <a:latin typeface="+mn-lt"/>
                <a:ea typeface="+mn-ea"/>
                <a:cs typeface="+mn-cs"/>
              </a:rPr>
              <a:t> are hosted inside an IFrame. Office Add-in</a:t>
            </a:r>
            <a:r>
              <a:rPr lang="en-US" sz="1200" kern="1200" baseline="0" dirty="0" smtClean="0">
                <a:solidFill>
                  <a:schemeClr val="tx1"/>
                </a:solidFill>
                <a:effectLst/>
                <a:latin typeface="+mn-lt"/>
                <a:ea typeface="+mn-ea"/>
                <a:cs typeface="+mn-cs"/>
              </a:rPr>
              <a:t> component </a:t>
            </a:r>
            <a:r>
              <a:rPr lang="en-US" sz="1200" kern="1200" dirty="0" smtClean="0">
                <a:solidFill>
                  <a:schemeClr val="tx1"/>
                </a:solidFill>
                <a:effectLst/>
                <a:latin typeface="+mn-lt"/>
                <a:ea typeface="+mn-ea"/>
                <a:cs typeface="+mn-cs"/>
              </a:rPr>
              <a:t>support is enabled in the Web Apps by the integration of the Office JavaScript library that, in a similar fashion to the rich client applications, manages of the Add-in </a:t>
            </a:r>
            <a:r>
              <a:rPr lang="en-US" sz="1200" kern="1200" baseline="0" dirty="0" smtClean="0">
                <a:solidFill>
                  <a:schemeClr val="tx1"/>
                </a:solidFill>
                <a:effectLst/>
                <a:latin typeface="+mn-lt"/>
                <a:ea typeface="+mn-ea"/>
                <a:cs typeface="+mn-cs"/>
              </a:rPr>
              <a:t>component </a:t>
            </a:r>
            <a:r>
              <a:rPr lang="en-US" sz="1200" kern="1200" dirty="0" smtClean="0">
                <a:solidFill>
                  <a:schemeClr val="tx1"/>
                </a:solidFill>
                <a:effectLst/>
                <a:latin typeface="+mn-lt"/>
                <a:ea typeface="+mn-ea"/>
                <a:cs typeface="+mn-cs"/>
              </a:rPr>
              <a:t>lifecycle and interoperability between the add-in </a:t>
            </a:r>
            <a:r>
              <a:rPr lang="en-US" sz="1200" kern="1200" baseline="0" dirty="0" smtClean="0">
                <a:solidFill>
                  <a:schemeClr val="tx1"/>
                </a:solidFill>
                <a:effectLst/>
                <a:latin typeface="+mn-lt"/>
                <a:ea typeface="+mn-ea"/>
                <a:cs typeface="+mn-cs"/>
              </a:rPr>
              <a:t>component </a:t>
            </a:r>
            <a:r>
              <a:rPr lang="en-US" sz="1200" kern="1200" dirty="0" smtClean="0">
                <a:solidFill>
                  <a:schemeClr val="tx1"/>
                </a:solidFill>
                <a:effectLst/>
                <a:latin typeface="+mn-lt"/>
                <a:ea typeface="+mn-ea"/>
                <a:cs typeface="+mn-cs"/>
              </a:rPr>
              <a:t>and the Web App, which for the browser requires a special cross-frame communication infrastructure. The same Office JavaScript library used on rich clients supports the APIs available to the Add-in </a:t>
            </a:r>
            <a:r>
              <a:rPr lang="en-US" sz="1200" kern="1200" baseline="0" dirty="0" smtClean="0">
                <a:solidFill>
                  <a:schemeClr val="tx1"/>
                </a:solidFill>
                <a:effectLst/>
                <a:latin typeface="+mn-lt"/>
                <a:ea typeface="+mn-ea"/>
                <a:cs typeface="+mn-cs"/>
              </a:rPr>
              <a:t>component </a:t>
            </a:r>
            <a:r>
              <a:rPr lang="en-US" sz="1200" kern="1200" dirty="0" smtClean="0">
                <a:solidFill>
                  <a:schemeClr val="tx1"/>
                </a:solidFill>
                <a:effectLst/>
                <a:latin typeface="+mn-lt"/>
                <a:ea typeface="+mn-ea"/>
                <a:cs typeface="+mn-cs"/>
              </a:rPr>
              <a:t>code to interact with the Web App. </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16920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pretty self-explanatory and demonstrates</a:t>
            </a:r>
            <a:r>
              <a:rPr lang="en-US" baseline="0" dirty="0" smtClean="0"/>
              <a:t> just how easy it is to create and test your first </a:t>
            </a:r>
            <a:r>
              <a:rPr lang="en-US" dirty="0" smtClean="0"/>
              <a:t>Add-in</a:t>
            </a:r>
            <a:r>
              <a:rPr lang="en-US" baseline="0" dirty="0" smtClean="0"/>
              <a:t> for Office using Visual Studio. First, you will create a new project using one of the new project templates in Visual Studio. Next, you will create the user interface for the </a:t>
            </a:r>
            <a:r>
              <a:rPr lang="en-US" dirty="0" smtClean="0"/>
              <a:t>Add-in</a:t>
            </a:r>
            <a:r>
              <a:rPr lang="en-US" baseline="0" dirty="0" smtClean="0"/>
              <a:t> using HTML5 and CSS. After that, you add behavior to the </a:t>
            </a:r>
            <a:r>
              <a:rPr lang="en-US" dirty="0" smtClean="0"/>
              <a:t>Add-in </a:t>
            </a:r>
            <a:r>
              <a:rPr lang="en-US" baseline="0" dirty="0" smtClean="0"/>
              <a:t>by writing JavaScript. Finally, you will update the XML file which serves as the </a:t>
            </a:r>
            <a:r>
              <a:rPr lang="en-US" dirty="0" smtClean="0"/>
              <a:t>Add-in</a:t>
            </a:r>
            <a:r>
              <a:rPr lang="en-US" baseline="0" dirty="0" smtClean="0"/>
              <a:t> manifest. After that, you can press the {F5} key to test and debug your </a:t>
            </a:r>
            <a:r>
              <a:rPr lang="en-US" dirty="0" smtClean="0"/>
              <a:t>Add-in</a:t>
            </a:r>
            <a:r>
              <a:rPr lang="en-US" baseline="0" dirty="0" smtClean="0"/>
              <a:t>.</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1/21/2016 12:09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718914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Studio has a new project template for Apps for Office. These project types gives you a starter project with a web page and manifest.</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1/21/2016 12:09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715731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slide</a:t>
            </a:r>
            <a:r>
              <a:rPr lang="en-US" baseline="0" dirty="0" smtClean="0"/>
              <a:t> shows the initial structure of a task pane add-in created with the Visual Studio.</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1/21/2016 12:09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1273629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4.emf"/><Relationship Id="rId7" Type="http://schemas.openxmlformats.org/officeDocument/2006/relationships/hyperlink" Target="https://www.yammer.com/itpronetwork" TargetMode="External"/><Relationship Id="rId2" Type="http://schemas.openxmlformats.org/officeDocument/2006/relationships/image" Target="../media/image13.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6.png"/><Relationship Id="rId10" Type="http://schemas.openxmlformats.org/officeDocument/2006/relationships/hyperlink" Target="http://dev.office.com/podcasts" TargetMode="External"/><Relationship Id="rId4" Type="http://schemas.openxmlformats.org/officeDocument/2006/relationships/image" Target="../media/image15.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smtClean="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1123624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0634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7015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363538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09154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8241053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0590770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632558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0154498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113196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29383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smtClean="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dirty="0"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067243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858728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227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7793092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55910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6608286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1661885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71998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pic>
        <p:nvPicPr>
          <p:cNvPr id="9" name="Picture 8"/>
          <p:cNvPicPr>
            <a:picLocks noChangeAspect="1"/>
          </p:cNvPicPr>
          <p:nvPr userDrawn="1"/>
        </p:nvPicPr>
        <p:blipFill>
          <a:blip r:embed="rId3"/>
          <a:stretch>
            <a:fillRect/>
          </a:stretch>
        </p:blipFill>
        <p:spPr>
          <a:xfrm>
            <a:off x="7373257" y="3494903"/>
            <a:ext cx="4889265" cy="3245550"/>
          </a:xfrm>
          <a:prstGeom prst="rect">
            <a:avLst/>
          </a:prstGeom>
        </p:spPr>
      </p:pic>
    </p:spTree>
    <p:extLst>
      <p:ext uri="{BB962C8B-B14F-4D97-AF65-F5344CB8AC3E}">
        <p14:creationId xmlns:p14="http://schemas.microsoft.com/office/powerpoint/2010/main" val="42942865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4643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6100659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1158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027230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99618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038140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1885052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5990830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3068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58985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1672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795429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818323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6"/>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564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0860202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smtClean="0"/>
              <a:t>Click to edit Master title style</a:t>
            </a:r>
            <a:endParaRPr lang="en-US"/>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484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smtClean="0"/>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409909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chemeClr val="bg1"/>
                  </a:solidFill>
                  <a:latin typeface="Segoe UI"/>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53592" y="1225066"/>
              <a:ext cx="1836984" cy="3614837"/>
              <a:chOff x="10153592" y="1225066"/>
              <a:chExt cx="1836984" cy="3614837"/>
            </a:xfrm>
          </p:grpSpPr>
          <p:sp>
            <p:nvSpPr>
              <p:cNvPr id="20" name="Rectangle 179"/>
              <p:cNvSpPr>
                <a:spLocks noChangeArrowheads="1"/>
              </p:cNvSpPr>
              <p:nvPr/>
            </p:nvSpPr>
            <p:spPr bwMode="auto">
              <a:xfrm>
                <a:off x="10153592"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r>
                <a:rPr lang="en-US" sz="1764" dirty="0">
                  <a:solidFill>
                    <a:srgbClr val="404040"/>
                  </a:solidFill>
                  <a:latin typeface="Segoe UI"/>
                </a:rPr>
                <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273844" y="295275"/>
            <a:ext cx="11888787" cy="917575"/>
          </a:xfrm>
        </p:spPr>
        <p:txBody>
          <a:bodyPr/>
          <a:lstStyle/>
          <a:p>
            <a:r>
              <a:rPr lang="en-US" smtClean="0"/>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63392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743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2083951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15689086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894844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62591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6533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70290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27723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9526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spTree>
    <p:extLst>
      <p:ext uri="{BB962C8B-B14F-4D97-AF65-F5344CB8AC3E}">
        <p14:creationId xmlns:p14="http://schemas.microsoft.com/office/powerpoint/2010/main" val="1965025240"/>
      </p:ext>
    </p:extLst>
  </p:cSld>
  <p:clrMap bg1="lt1" tx1="dk1" bg2="lt2" tx2="dk2" accent1="accent1" accent2="accent2" accent3="accent3" accent4="accent4" accent5="accent5" accent6="accent6" hlink="hlink" folHlink="folHlink"/>
  <p:sldLayoutIdLst>
    <p:sldLayoutId id="2147485043" r:id="rId1"/>
    <p:sldLayoutId id="2147485044" r:id="rId2"/>
    <p:sldLayoutId id="2147485045" r:id="rId3"/>
    <p:sldLayoutId id="2147485046" r:id="rId4"/>
    <p:sldLayoutId id="2147485047" r:id="rId5"/>
    <p:sldLayoutId id="2147485048" r:id="rId6"/>
    <p:sldLayoutId id="2147485049" r:id="rId7"/>
    <p:sldLayoutId id="2147485050" r:id="rId8"/>
    <p:sldLayoutId id="2147485051" r:id="rId9"/>
    <p:sldLayoutId id="2147485052" r:id="rId10"/>
    <p:sldLayoutId id="2147485053" r:id="rId11"/>
    <p:sldLayoutId id="2147485054" r:id="rId12"/>
    <p:sldLayoutId id="2147485055" r:id="rId13"/>
    <p:sldLayoutId id="2147485056" r:id="rId14"/>
    <p:sldLayoutId id="2147485057" r:id="rId15"/>
    <p:sldLayoutId id="2147485058" r:id="rId16"/>
    <p:sldLayoutId id="2147485059" r:id="rId17"/>
    <p:sldLayoutId id="2147485060" r:id="rId18"/>
    <p:sldLayoutId id="2147485061" r:id="rId19"/>
    <p:sldLayoutId id="2147485062" r:id="rId20"/>
    <p:sldLayoutId id="2147485063" r:id="rId21"/>
    <p:sldLayoutId id="2147485064" r:id="rId22"/>
    <p:sldLayoutId id="2147485065" r:id="rId23"/>
    <p:sldLayoutId id="2147485066" r:id="rId24"/>
    <p:sldLayoutId id="2147485067" r:id="rId25"/>
    <p:sldLayoutId id="2147485068" r:id="rId26"/>
    <p:sldLayoutId id="2147485069" r:id="rId27"/>
    <p:sldLayoutId id="2147485070" r:id="rId28"/>
    <p:sldLayoutId id="2147485071" r:id="rId29"/>
    <p:sldLayoutId id="2147485072" r:id="rId30"/>
    <p:sldLayoutId id="2147485073" r:id="rId31"/>
    <p:sldLayoutId id="2147485074" r:id="rId32"/>
    <p:sldLayoutId id="2147485075" r:id="rId33"/>
    <p:sldLayoutId id="2147485076" r:id="rId34"/>
    <p:sldLayoutId id="2147485077" r:id="rId35"/>
    <p:sldLayoutId id="2147485078" r:id="rId36"/>
    <p:sldLayoutId id="2147485079" r:id="rId37"/>
    <p:sldLayoutId id="2147485080" r:id="rId38"/>
    <p:sldLayoutId id="2147485081" r:id="rId39"/>
    <p:sldLayoutId id="2147485082" r:id="rId40"/>
    <p:sldLayoutId id="2147485083" r:id="rId41"/>
    <p:sldLayoutId id="2147485084" r:id="rId42"/>
    <p:sldLayoutId id="2147485085" r:id="rId43"/>
    <p:sldLayoutId id="2147485086" r:id="rId44"/>
    <p:sldLayoutId id="2147485087" r:id="rId45"/>
    <p:sldLayoutId id="2147485088" r:id="rId46"/>
    <p:sldLayoutId id="2147485089"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p15:clr>
            <a:srgbClr val="5ACBF0"/>
          </p15:clr>
        </p15:guide>
        <p15:guide id="2" pos="155">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3.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3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emf"/><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8.tmp"/></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emf"/><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3" Type="http://schemas.openxmlformats.org/officeDocument/2006/relationships/hyperlink" Target="https://msdn.microsoft.com/EN-US/library/office/dn833109.aspx" TargetMode="External"/><Relationship Id="rId2" Type="http://schemas.openxmlformats.org/officeDocument/2006/relationships/hyperlink" Target="https://msdn.microsoft.com/EN-US/library/office/dn535872.aspx" TargetMode="External"/><Relationship Id="rId1" Type="http://schemas.openxmlformats.org/officeDocument/2006/relationships/slideLayout" Target="../slideLayouts/slideLayout3.xml"/><Relationship Id="rId4" Type="http://schemas.openxmlformats.org/officeDocument/2006/relationships/hyperlink" Target="https://msdn.microsoft.com/en-us/library/fp142185.aspx" TargetMode="External"/></Relationships>
</file>

<file path=ppt/slides/_rels/slide47.xml.rels><?xml version="1.0" encoding="UTF-8" standalone="yes"?>
<Relationships xmlns="http://schemas.openxmlformats.org/package/2006/relationships"><Relationship Id="rId2" Type="http://schemas.openxmlformats.org/officeDocument/2006/relationships/hyperlink" Target="http://dev.office.com/codesamples#?filters=office%20add-ins" TargetMode="Externa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35.xml"/><Relationship Id="rId1" Type="http://schemas.openxmlformats.org/officeDocument/2006/relationships/slideLayout" Target="../slideLayouts/slideLayout11.xml"/><Relationship Id="rId5" Type="http://schemas.openxmlformats.org/officeDocument/2006/relationships/image" Target="../media/image44.emf"/><Relationship Id="rId4" Type="http://schemas.openxmlformats.org/officeDocument/2006/relationships/image" Target="../media/image43.emf"/></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0" name="Group 299"/>
          <p:cNvGrpSpPr/>
          <p:nvPr/>
        </p:nvGrpSpPr>
        <p:grpSpPr>
          <a:xfrm>
            <a:off x="5654676" y="1252538"/>
            <a:ext cx="5024436" cy="4213226"/>
            <a:chOff x="5654676" y="1252538"/>
            <a:chExt cx="5024436" cy="4213226"/>
          </a:xfrm>
        </p:grpSpPr>
        <p:grpSp>
          <p:nvGrpSpPr>
            <p:cNvPr id="297" name="Group 296"/>
            <p:cNvGrpSpPr/>
            <p:nvPr/>
          </p:nvGrpSpPr>
          <p:grpSpPr>
            <a:xfrm>
              <a:off x="9685338" y="2705101"/>
              <a:ext cx="993774" cy="1214438"/>
              <a:chOff x="9685338" y="2705101"/>
              <a:chExt cx="993774" cy="1214438"/>
            </a:xfrm>
          </p:grpSpPr>
          <p:sp>
            <p:nvSpPr>
              <p:cNvPr id="264"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96" name="Group 295"/>
            <p:cNvGrpSpPr/>
            <p:nvPr/>
          </p:nvGrpSpPr>
          <p:grpSpPr>
            <a:xfrm>
              <a:off x="6997700" y="1252538"/>
              <a:ext cx="2908300" cy="1195388"/>
              <a:chOff x="6997700" y="1252538"/>
              <a:chExt cx="2908300" cy="1195388"/>
            </a:xfrm>
          </p:grpSpPr>
          <p:sp>
            <p:nvSpPr>
              <p:cNvPr id="252"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98" name="Group 297"/>
            <p:cNvGrpSpPr/>
            <p:nvPr/>
          </p:nvGrpSpPr>
          <p:grpSpPr>
            <a:xfrm>
              <a:off x="5654676" y="2908301"/>
              <a:ext cx="681036" cy="809625"/>
              <a:chOff x="5654676" y="2908301"/>
              <a:chExt cx="681036" cy="809625"/>
            </a:xfrm>
          </p:grpSpPr>
          <p:sp>
            <p:nvSpPr>
              <p:cNvPr id="276"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99" name="Group 298"/>
            <p:cNvGrpSpPr/>
            <p:nvPr/>
          </p:nvGrpSpPr>
          <p:grpSpPr>
            <a:xfrm>
              <a:off x="6481763" y="4656138"/>
              <a:ext cx="1308100" cy="809626"/>
              <a:chOff x="6481763" y="4656138"/>
              <a:chExt cx="1308100" cy="809626"/>
            </a:xfrm>
          </p:grpSpPr>
          <p:sp>
            <p:nvSpPr>
              <p:cNvPr id="280"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1"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2"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3"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5"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6"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87"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171" name="Freeform 5" hidden="1"/>
          <p:cNvSpPr>
            <a:spLocks noEditPoints="1"/>
          </p:cNvSpPr>
          <p:nvPr/>
        </p:nvSpPr>
        <p:spPr bwMode="auto">
          <a:xfrm>
            <a:off x="6096000" y="2300288"/>
            <a:ext cx="4895850" cy="4416425"/>
          </a:xfrm>
          <a:custGeom>
            <a:avLst/>
            <a:gdLst>
              <a:gd name="T0" fmla="*/ 182 w 266"/>
              <a:gd name="T1" fmla="*/ 112 h 240"/>
              <a:gd name="T2" fmla="*/ 204 w 266"/>
              <a:gd name="T3" fmla="*/ 105 h 240"/>
              <a:gd name="T4" fmla="*/ 173 w 266"/>
              <a:gd name="T5" fmla="*/ 72 h 240"/>
              <a:gd name="T6" fmla="*/ 163 w 266"/>
              <a:gd name="T7" fmla="*/ 70 h 240"/>
              <a:gd name="T8" fmla="*/ 166 w 266"/>
              <a:gd name="T9" fmla="*/ 50 h 240"/>
              <a:gd name="T10" fmla="*/ 167 w 266"/>
              <a:gd name="T11" fmla="*/ 43 h 240"/>
              <a:gd name="T12" fmla="*/ 166 w 266"/>
              <a:gd name="T13" fmla="*/ 30 h 240"/>
              <a:gd name="T14" fmla="*/ 156 w 266"/>
              <a:gd name="T15" fmla="*/ 0 h 240"/>
              <a:gd name="T16" fmla="*/ 30 w 266"/>
              <a:gd name="T17" fmla="*/ 84 h 240"/>
              <a:gd name="T18" fmla="*/ 80 w 266"/>
              <a:gd name="T19" fmla="*/ 94 h 240"/>
              <a:gd name="T20" fmla="*/ 71 w 266"/>
              <a:gd name="T21" fmla="*/ 107 h 240"/>
              <a:gd name="T22" fmla="*/ 114 w 266"/>
              <a:gd name="T23" fmla="*/ 112 h 240"/>
              <a:gd name="T24" fmla="*/ 0 w 266"/>
              <a:gd name="T25" fmla="*/ 131 h 240"/>
              <a:gd name="T26" fmla="*/ 10 w 266"/>
              <a:gd name="T27" fmla="*/ 139 h 240"/>
              <a:gd name="T28" fmla="*/ 113 w 266"/>
              <a:gd name="T29" fmla="*/ 123 h 240"/>
              <a:gd name="T30" fmla="*/ 114 w 266"/>
              <a:gd name="T31" fmla="*/ 124 h 240"/>
              <a:gd name="T32" fmla="*/ 115 w 266"/>
              <a:gd name="T33" fmla="*/ 126 h 240"/>
              <a:gd name="T34" fmla="*/ 118 w 266"/>
              <a:gd name="T35" fmla="*/ 127 h 240"/>
              <a:gd name="T36" fmla="*/ 117 w 266"/>
              <a:gd name="T37" fmla="*/ 128 h 240"/>
              <a:gd name="T38" fmla="*/ 114 w 266"/>
              <a:gd name="T39" fmla="*/ 139 h 240"/>
              <a:gd name="T40" fmla="*/ 114 w 266"/>
              <a:gd name="T41" fmla="*/ 141 h 240"/>
              <a:gd name="T42" fmla="*/ 116 w 266"/>
              <a:gd name="T43" fmla="*/ 142 h 240"/>
              <a:gd name="T44" fmla="*/ 120 w 266"/>
              <a:gd name="T45" fmla="*/ 143 h 240"/>
              <a:gd name="T46" fmla="*/ 122 w 266"/>
              <a:gd name="T47" fmla="*/ 155 h 240"/>
              <a:gd name="T48" fmla="*/ 123 w 266"/>
              <a:gd name="T49" fmla="*/ 162 h 240"/>
              <a:gd name="T50" fmla="*/ 110 w 266"/>
              <a:gd name="T51" fmla="*/ 173 h 240"/>
              <a:gd name="T52" fmla="*/ 110 w 266"/>
              <a:gd name="T53" fmla="*/ 174 h 240"/>
              <a:gd name="T54" fmla="*/ 111 w 266"/>
              <a:gd name="T55" fmla="*/ 175 h 240"/>
              <a:gd name="T56" fmla="*/ 112 w 266"/>
              <a:gd name="T57" fmla="*/ 177 h 240"/>
              <a:gd name="T58" fmla="*/ 114 w 266"/>
              <a:gd name="T59" fmla="*/ 178 h 240"/>
              <a:gd name="T60" fmla="*/ 116 w 266"/>
              <a:gd name="T61" fmla="*/ 178 h 240"/>
              <a:gd name="T62" fmla="*/ 122 w 266"/>
              <a:gd name="T63" fmla="*/ 179 h 240"/>
              <a:gd name="T64" fmla="*/ 123 w 266"/>
              <a:gd name="T65" fmla="*/ 235 h 240"/>
              <a:gd name="T66" fmla="*/ 141 w 266"/>
              <a:gd name="T67" fmla="*/ 229 h 240"/>
              <a:gd name="T68" fmla="*/ 154 w 266"/>
              <a:gd name="T69" fmla="*/ 229 h 240"/>
              <a:gd name="T70" fmla="*/ 171 w 266"/>
              <a:gd name="T71" fmla="*/ 235 h 240"/>
              <a:gd name="T72" fmla="*/ 173 w 266"/>
              <a:gd name="T73" fmla="*/ 179 h 240"/>
              <a:gd name="T74" fmla="*/ 179 w 266"/>
              <a:gd name="T75" fmla="*/ 178 h 240"/>
              <a:gd name="T76" fmla="*/ 181 w 266"/>
              <a:gd name="T77" fmla="*/ 178 h 240"/>
              <a:gd name="T78" fmla="*/ 183 w 266"/>
              <a:gd name="T79" fmla="*/ 177 h 240"/>
              <a:gd name="T80" fmla="*/ 184 w 266"/>
              <a:gd name="T81" fmla="*/ 175 h 240"/>
              <a:gd name="T82" fmla="*/ 185 w 266"/>
              <a:gd name="T83" fmla="*/ 174 h 240"/>
              <a:gd name="T84" fmla="*/ 185 w 266"/>
              <a:gd name="T85" fmla="*/ 173 h 240"/>
              <a:gd name="T86" fmla="*/ 172 w 266"/>
              <a:gd name="T87" fmla="*/ 162 h 240"/>
              <a:gd name="T88" fmla="*/ 173 w 266"/>
              <a:gd name="T89" fmla="*/ 155 h 240"/>
              <a:gd name="T90" fmla="*/ 175 w 266"/>
              <a:gd name="T91" fmla="*/ 143 h 240"/>
              <a:gd name="T92" fmla="*/ 179 w 266"/>
              <a:gd name="T93" fmla="*/ 142 h 240"/>
              <a:gd name="T94" fmla="*/ 181 w 266"/>
              <a:gd name="T95" fmla="*/ 141 h 240"/>
              <a:gd name="T96" fmla="*/ 182 w 266"/>
              <a:gd name="T97" fmla="*/ 139 h 240"/>
              <a:gd name="T98" fmla="*/ 175 w 266"/>
              <a:gd name="T99" fmla="*/ 128 h 240"/>
              <a:gd name="T100" fmla="*/ 179 w 266"/>
              <a:gd name="T101" fmla="*/ 127 h 240"/>
              <a:gd name="T102" fmla="*/ 181 w 266"/>
              <a:gd name="T103" fmla="*/ 125 h 240"/>
              <a:gd name="T104" fmla="*/ 182 w 266"/>
              <a:gd name="T105" fmla="*/ 124 h 240"/>
              <a:gd name="T106" fmla="*/ 257 w 266"/>
              <a:gd name="T107" fmla="*/ 139 h 240"/>
              <a:gd name="T108" fmla="*/ 266 w 266"/>
              <a:gd name="T109" fmla="*/ 131 h 240"/>
              <a:gd name="T110" fmla="*/ 143 w 266"/>
              <a:gd name="T111" fmla="*/ 220 h 240"/>
              <a:gd name="T112" fmla="*/ 143 w 266"/>
              <a:gd name="T113" fmla="*/ 179 h 240"/>
              <a:gd name="T114" fmla="*/ 152 w 266"/>
              <a:gd name="T115" fmla="*/ 17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 h="240">
                <a:moveTo>
                  <a:pt x="247" y="112"/>
                </a:moveTo>
                <a:cubicBezTo>
                  <a:pt x="182" y="112"/>
                  <a:pt x="182" y="112"/>
                  <a:pt x="182" y="112"/>
                </a:cubicBezTo>
                <a:cubicBezTo>
                  <a:pt x="182" y="112"/>
                  <a:pt x="182" y="112"/>
                  <a:pt x="182" y="112"/>
                </a:cubicBezTo>
                <a:cubicBezTo>
                  <a:pt x="201" y="112"/>
                  <a:pt x="201" y="112"/>
                  <a:pt x="201" y="112"/>
                </a:cubicBezTo>
                <a:cubicBezTo>
                  <a:pt x="201" y="112"/>
                  <a:pt x="202" y="112"/>
                  <a:pt x="202" y="111"/>
                </a:cubicBezTo>
                <a:cubicBezTo>
                  <a:pt x="204" y="109"/>
                  <a:pt x="205" y="107"/>
                  <a:pt x="204" y="105"/>
                </a:cubicBezTo>
                <a:cubicBezTo>
                  <a:pt x="204" y="101"/>
                  <a:pt x="202" y="96"/>
                  <a:pt x="197" y="91"/>
                </a:cubicBezTo>
                <a:cubicBezTo>
                  <a:pt x="189" y="83"/>
                  <a:pt x="177" y="71"/>
                  <a:pt x="174" y="72"/>
                </a:cubicBezTo>
                <a:cubicBezTo>
                  <a:pt x="174" y="72"/>
                  <a:pt x="173" y="72"/>
                  <a:pt x="173" y="72"/>
                </a:cubicBezTo>
                <a:cubicBezTo>
                  <a:pt x="172" y="72"/>
                  <a:pt x="171" y="71"/>
                  <a:pt x="170" y="71"/>
                </a:cubicBezTo>
                <a:cubicBezTo>
                  <a:pt x="167" y="71"/>
                  <a:pt x="167" y="71"/>
                  <a:pt x="167" y="71"/>
                </a:cubicBezTo>
                <a:cubicBezTo>
                  <a:pt x="163" y="70"/>
                  <a:pt x="163" y="70"/>
                  <a:pt x="163" y="70"/>
                </a:cubicBezTo>
                <a:cubicBezTo>
                  <a:pt x="163" y="55"/>
                  <a:pt x="163" y="55"/>
                  <a:pt x="163" y="55"/>
                </a:cubicBezTo>
                <a:cubicBezTo>
                  <a:pt x="164" y="53"/>
                  <a:pt x="165" y="52"/>
                  <a:pt x="165" y="50"/>
                </a:cubicBezTo>
                <a:cubicBezTo>
                  <a:pt x="166" y="50"/>
                  <a:pt x="166" y="50"/>
                  <a:pt x="166" y="50"/>
                </a:cubicBezTo>
                <a:cubicBezTo>
                  <a:pt x="166" y="50"/>
                  <a:pt x="167" y="50"/>
                  <a:pt x="167" y="49"/>
                </a:cubicBezTo>
                <a:cubicBezTo>
                  <a:pt x="168" y="44"/>
                  <a:pt x="168" y="44"/>
                  <a:pt x="168" y="44"/>
                </a:cubicBezTo>
                <a:cubicBezTo>
                  <a:pt x="168" y="44"/>
                  <a:pt x="168" y="43"/>
                  <a:pt x="167" y="43"/>
                </a:cubicBezTo>
                <a:cubicBezTo>
                  <a:pt x="167" y="43"/>
                  <a:pt x="167" y="43"/>
                  <a:pt x="167" y="43"/>
                </a:cubicBezTo>
                <a:cubicBezTo>
                  <a:pt x="167" y="43"/>
                  <a:pt x="166" y="43"/>
                  <a:pt x="166" y="43"/>
                </a:cubicBezTo>
                <a:cubicBezTo>
                  <a:pt x="167" y="38"/>
                  <a:pt x="168" y="34"/>
                  <a:pt x="166" y="30"/>
                </a:cubicBezTo>
                <a:cubicBezTo>
                  <a:pt x="166" y="28"/>
                  <a:pt x="165" y="25"/>
                  <a:pt x="163" y="23"/>
                </a:cubicBezTo>
                <a:cubicBezTo>
                  <a:pt x="163" y="5"/>
                  <a:pt x="163" y="5"/>
                  <a:pt x="163" y="5"/>
                </a:cubicBezTo>
                <a:cubicBezTo>
                  <a:pt x="163" y="3"/>
                  <a:pt x="160" y="0"/>
                  <a:pt x="156" y="0"/>
                </a:cubicBezTo>
                <a:cubicBezTo>
                  <a:pt x="37" y="0"/>
                  <a:pt x="37" y="0"/>
                  <a:pt x="37" y="0"/>
                </a:cubicBezTo>
                <a:cubicBezTo>
                  <a:pt x="33" y="0"/>
                  <a:pt x="30" y="3"/>
                  <a:pt x="30" y="5"/>
                </a:cubicBezTo>
                <a:cubicBezTo>
                  <a:pt x="30" y="84"/>
                  <a:pt x="30" y="84"/>
                  <a:pt x="30" y="84"/>
                </a:cubicBezTo>
                <a:cubicBezTo>
                  <a:pt x="30" y="87"/>
                  <a:pt x="33" y="90"/>
                  <a:pt x="37" y="90"/>
                </a:cubicBezTo>
                <a:cubicBezTo>
                  <a:pt x="80" y="90"/>
                  <a:pt x="80" y="90"/>
                  <a:pt x="80" y="90"/>
                </a:cubicBezTo>
                <a:cubicBezTo>
                  <a:pt x="80" y="94"/>
                  <a:pt x="80" y="94"/>
                  <a:pt x="80" y="94"/>
                </a:cubicBezTo>
                <a:cubicBezTo>
                  <a:pt x="80" y="104"/>
                  <a:pt x="80" y="104"/>
                  <a:pt x="80" y="104"/>
                </a:cubicBezTo>
                <a:cubicBezTo>
                  <a:pt x="74" y="104"/>
                  <a:pt x="74" y="104"/>
                  <a:pt x="74" y="104"/>
                </a:cubicBezTo>
                <a:cubicBezTo>
                  <a:pt x="72" y="104"/>
                  <a:pt x="71" y="105"/>
                  <a:pt x="71" y="107"/>
                </a:cubicBezTo>
                <a:cubicBezTo>
                  <a:pt x="71" y="112"/>
                  <a:pt x="71" y="112"/>
                  <a:pt x="71" y="112"/>
                </a:cubicBezTo>
                <a:cubicBezTo>
                  <a:pt x="94" y="112"/>
                  <a:pt x="94" y="112"/>
                  <a:pt x="94" y="112"/>
                </a:cubicBezTo>
                <a:cubicBezTo>
                  <a:pt x="114" y="112"/>
                  <a:pt x="114" y="112"/>
                  <a:pt x="114" y="112"/>
                </a:cubicBezTo>
                <a:cubicBezTo>
                  <a:pt x="114" y="112"/>
                  <a:pt x="114" y="112"/>
                  <a:pt x="114" y="112"/>
                </a:cubicBezTo>
                <a:cubicBezTo>
                  <a:pt x="20" y="112"/>
                  <a:pt x="20" y="112"/>
                  <a:pt x="20" y="112"/>
                </a:cubicBezTo>
                <a:cubicBezTo>
                  <a:pt x="9" y="112"/>
                  <a:pt x="0" y="120"/>
                  <a:pt x="0" y="131"/>
                </a:cubicBezTo>
                <a:cubicBezTo>
                  <a:pt x="0" y="224"/>
                  <a:pt x="0" y="224"/>
                  <a:pt x="0" y="224"/>
                </a:cubicBezTo>
                <a:cubicBezTo>
                  <a:pt x="10" y="224"/>
                  <a:pt x="10" y="224"/>
                  <a:pt x="10" y="224"/>
                </a:cubicBezTo>
                <a:cubicBezTo>
                  <a:pt x="10" y="139"/>
                  <a:pt x="10" y="139"/>
                  <a:pt x="10" y="139"/>
                </a:cubicBezTo>
                <a:cubicBezTo>
                  <a:pt x="10" y="130"/>
                  <a:pt x="19" y="122"/>
                  <a:pt x="29" y="122"/>
                </a:cubicBezTo>
                <a:cubicBezTo>
                  <a:pt x="113" y="122"/>
                  <a:pt x="113" y="122"/>
                  <a:pt x="113" y="122"/>
                </a:cubicBezTo>
                <a:cubicBezTo>
                  <a:pt x="113" y="122"/>
                  <a:pt x="113" y="123"/>
                  <a:pt x="113" y="123"/>
                </a:cubicBezTo>
                <a:cubicBezTo>
                  <a:pt x="113" y="123"/>
                  <a:pt x="113" y="123"/>
                  <a:pt x="114" y="124"/>
                </a:cubicBezTo>
                <a:cubicBezTo>
                  <a:pt x="114" y="124"/>
                  <a:pt x="114" y="124"/>
                  <a:pt x="114" y="124"/>
                </a:cubicBezTo>
                <a:cubicBezTo>
                  <a:pt x="114" y="124"/>
                  <a:pt x="114" y="124"/>
                  <a:pt x="114" y="124"/>
                </a:cubicBezTo>
                <a:cubicBezTo>
                  <a:pt x="114" y="124"/>
                  <a:pt x="114" y="125"/>
                  <a:pt x="115" y="125"/>
                </a:cubicBezTo>
                <a:cubicBezTo>
                  <a:pt x="115" y="125"/>
                  <a:pt x="115" y="125"/>
                  <a:pt x="115" y="126"/>
                </a:cubicBezTo>
                <a:cubicBezTo>
                  <a:pt x="115" y="126"/>
                  <a:pt x="115" y="126"/>
                  <a:pt x="115" y="126"/>
                </a:cubicBezTo>
                <a:cubicBezTo>
                  <a:pt x="115" y="126"/>
                  <a:pt x="116" y="126"/>
                  <a:pt x="116" y="127"/>
                </a:cubicBezTo>
                <a:cubicBezTo>
                  <a:pt x="116" y="127"/>
                  <a:pt x="116" y="127"/>
                  <a:pt x="116" y="127"/>
                </a:cubicBezTo>
                <a:cubicBezTo>
                  <a:pt x="117" y="127"/>
                  <a:pt x="117" y="127"/>
                  <a:pt x="118" y="127"/>
                </a:cubicBezTo>
                <a:cubicBezTo>
                  <a:pt x="118" y="127"/>
                  <a:pt x="118" y="128"/>
                  <a:pt x="118" y="128"/>
                </a:cubicBezTo>
                <a:cubicBezTo>
                  <a:pt x="119" y="128"/>
                  <a:pt x="119" y="128"/>
                  <a:pt x="120" y="128"/>
                </a:cubicBezTo>
                <a:cubicBezTo>
                  <a:pt x="119" y="128"/>
                  <a:pt x="118" y="128"/>
                  <a:pt x="117" y="128"/>
                </a:cubicBezTo>
                <a:cubicBezTo>
                  <a:pt x="115" y="129"/>
                  <a:pt x="113" y="131"/>
                  <a:pt x="113" y="133"/>
                </a:cubicBezTo>
                <a:cubicBezTo>
                  <a:pt x="113" y="138"/>
                  <a:pt x="113" y="138"/>
                  <a:pt x="113" y="138"/>
                </a:cubicBezTo>
                <a:cubicBezTo>
                  <a:pt x="113" y="138"/>
                  <a:pt x="113" y="139"/>
                  <a:pt x="114" y="139"/>
                </a:cubicBezTo>
                <a:cubicBezTo>
                  <a:pt x="113" y="139"/>
                  <a:pt x="113" y="139"/>
                  <a:pt x="113" y="139"/>
                </a:cubicBezTo>
                <a:cubicBezTo>
                  <a:pt x="114" y="139"/>
                  <a:pt x="114" y="140"/>
                  <a:pt x="114" y="140"/>
                </a:cubicBezTo>
                <a:cubicBezTo>
                  <a:pt x="114" y="140"/>
                  <a:pt x="114" y="141"/>
                  <a:pt x="114" y="141"/>
                </a:cubicBezTo>
                <a:cubicBezTo>
                  <a:pt x="114" y="141"/>
                  <a:pt x="115" y="141"/>
                  <a:pt x="115" y="141"/>
                </a:cubicBezTo>
                <a:cubicBezTo>
                  <a:pt x="115" y="141"/>
                  <a:pt x="115" y="142"/>
                  <a:pt x="116" y="142"/>
                </a:cubicBezTo>
                <a:cubicBezTo>
                  <a:pt x="116" y="142"/>
                  <a:pt x="116" y="142"/>
                  <a:pt x="116" y="142"/>
                </a:cubicBezTo>
                <a:cubicBezTo>
                  <a:pt x="117" y="143"/>
                  <a:pt x="117" y="143"/>
                  <a:pt x="118" y="143"/>
                </a:cubicBezTo>
                <a:cubicBezTo>
                  <a:pt x="118" y="143"/>
                  <a:pt x="118" y="143"/>
                  <a:pt x="118" y="143"/>
                </a:cubicBezTo>
                <a:cubicBezTo>
                  <a:pt x="119" y="143"/>
                  <a:pt x="119" y="143"/>
                  <a:pt x="120" y="143"/>
                </a:cubicBezTo>
                <a:cubicBezTo>
                  <a:pt x="122" y="143"/>
                  <a:pt x="122" y="143"/>
                  <a:pt x="122" y="143"/>
                </a:cubicBezTo>
                <a:cubicBezTo>
                  <a:pt x="122" y="155"/>
                  <a:pt x="122" y="155"/>
                  <a:pt x="122" y="155"/>
                </a:cubicBezTo>
                <a:cubicBezTo>
                  <a:pt x="122" y="155"/>
                  <a:pt x="122" y="155"/>
                  <a:pt x="122" y="155"/>
                </a:cubicBezTo>
                <a:cubicBezTo>
                  <a:pt x="122" y="156"/>
                  <a:pt x="122" y="156"/>
                  <a:pt x="122" y="157"/>
                </a:cubicBezTo>
                <a:cubicBezTo>
                  <a:pt x="122" y="159"/>
                  <a:pt x="122" y="160"/>
                  <a:pt x="123" y="161"/>
                </a:cubicBezTo>
                <a:cubicBezTo>
                  <a:pt x="123" y="162"/>
                  <a:pt x="123" y="162"/>
                  <a:pt x="123" y="162"/>
                </a:cubicBezTo>
                <a:cubicBezTo>
                  <a:pt x="118" y="162"/>
                  <a:pt x="118" y="162"/>
                  <a:pt x="118" y="162"/>
                </a:cubicBezTo>
                <a:cubicBezTo>
                  <a:pt x="114" y="162"/>
                  <a:pt x="110" y="165"/>
                  <a:pt x="110" y="167"/>
                </a:cubicBezTo>
                <a:cubicBezTo>
                  <a:pt x="110" y="173"/>
                  <a:pt x="110" y="173"/>
                  <a:pt x="110" y="173"/>
                </a:cubicBezTo>
                <a:cubicBezTo>
                  <a:pt x="110" y="174"/>
                  <a:pt x="110" y="174"/>
                  <a:pt x="110" y="174"/>
                </a:cubicBezTo>
                <a:cubicBezTo>
                  <a:pt x="110" y="174"/>
                  <a:pt x="110" y="174"/>
                  <a:pt x="110" y="174"/>
                </a:cubicBezTo>
                <a:cubicBezTo>
                  <a:pt x="110" y="174"/>
                  <a:pt x="110" y="174"/>
                  <a:pt x="110" y="174"/>
                </a:cubicBezTo>
                <a:cubicBezTo>
                  <a:pt x="110" y="174"/>
                  <a:pt x="110" y="174"/>
                  <a:pt x="110" y="175"/>
                </a:cubicBezTo>
                <a:cubicBezTo>
                  <a:pt x="110" y="175"/>
                  <a:pt x="111" y="175"/>
                  <a:pt x="111" y="175"/>
                </a:cubicBezTo>
                <a:cubicBezTo>
                  <a:pt x="111" y="175"/>
                  <a:pt x="111" y="175"/>
                  <a:pt x="111" y="175"/>
                </a:cubicBezTo>
                <a:cubicBezTo>
                  <a:pt x="111" y="176"/>
                  <a:pt x="111" y="176"/>
                  <a:pt x="111" y="176"/>
                </a:cubicBezTo>
                <a:cubicBezTo>
                  <a:pt x="111" y="176"/>
                  <a:pt x="111" y="176"/>
                  <a:pt x="112" y="176"/>
                </a:cubicBezTo>
                <a:cubicBezTo>
                  <a:pt x="112" y="176"/>
                  <a:pt x="112" y="177"/>
                  <a:pt x="112" y="177"/>
                </a:cubicBezTo>
                <a:cubicBezTo>
                  <a:pt x="112" y="177"/>
                  <a:pt x="112" y="177"/>
                  <a:pt x="113" y="177"/>
                </a:cubicBezTo>
                <a:cubicBezTo>
                  <a:pt x="113" y="177"/>
                  <a:pt x="113" y="177"/>
                  <a:pt x="113" y="177"/>
                </a:cubicBezTo>
                <a:cubicBezTo>
                  <a:pt x="113" y="178"/>
                  <a:pt x="114" y="178"/>
                  <a:pt x="114" y="178"/>
                </a:cubicBezTo>
                <a:cubicBezTo>
                  <a:pt x="114" y="178"/>
                  <a:pt x="114" y="178"/>
                  <a:pt x="115" y="178"/>
                </a:cubicBezTo>
                <a:cubicBezTo>
                  <a:pt x="115" y="178"/>
                  <a:pt x="115" y="178"/>
                  <a:pt x="115" y="178"/>
                </a:cubicBezTo>
                <a:cubicBezTo>
                  <a:pt x="115" y="178"/>
                  <a:pt x="116" y="178"/>
                  <a:pt x="116" y="178"/>
                </a:cubicBezTo>
                <a:cubicBezTo>
                  <a:pt x="116" y="178"/>
                  <a:pt x="116" y="178"/>
                  <a:pt x="117" y="178"/>
                </a:cubicBezTo>
                <a:cubicBezTo>
                  <a:pt x="117" y="178"/>
                  <a:pt x="118" y="179"/>
                  <a:pt x="118" y="179"/>
                </a:cubicBezTo>
                <a:cubicBezTo>
                  <a:pt x="122" y="179"/>
                  <a:pt x="122" y="179"/>
                  <a:pt x="122" y="179"/>
                </a:cubicBezTo>
                <a:cubicBezTo>
                  <a:pt x="122" y="229"/>
                  <a:pt x="122" y="229"/>
                  <a:pt x="122" y="229"/>
                </a:cubicBezTo>
                <a:cubicBezTo>
                  <a:pt x="122" y="230"/>
                  <a:pt x="123" y="232"/>
                  <a:pt x="123" y="233"/>
                </a:cubicBezTo>
                <a:cubicBezTo>
                  <a:pt x="123" y="234"/>
                  <a:pt x="123" y="234"/>
                  <a:pt x="123" y="235"/>
                </a:cubicBezTo>
                <a:cubicBezTo>
                  <a:pt x="123" y="238"/>
                  <a:pt x="125" y="240"/>
                  <a:pt x="128" y="240"/>
                </a:cubicBezTo>
                <a:cubicBezTo>
                  <a:pt x="130" y="240"/>
                  <a:pt x="132" y="239"/>
                  <a:pt x="133" y="238"/>
                </a:cubicBezTo>
                <a:cubicBezTo>
                  <a:pt x="138" y="237"/>
                  <a:pt x="141" y="233"/>
                  <a:pt x="141" y="229"/>
                </a:cubicBezTo>
                <a:cubicBezTo>
                  <a:pt x="141" y="224"/>
                  <a:pt x="141" y="224"/>
                  <a:pt x="141" y="224"/>
                </a:cubicBezTo>
                <a:cubicBezTo>
                  <a:pt x="154" y="224"/>
                  <a:pt x="154" y="224"/>
                  <a:pt x="154" y="224"/>
                </a:cubicBezTo>
                <a:cubicBezTo>
                  <a:pt x="154" y="229"/>
                  <a:pt x="154" y="229"/>
                  <a:pt x="154" y="229"/>
                </a:cubicBezTo>
                <a:cubicBezTo>
                  <a:pt x="154" y="233"/>
                  <a:pt x="157" y="236"/>
                  <a:pt x="161" y="237"/>
                </a:cubicBezTo>
                <a:cubicBezTo>
                  <a:pt x="162" y="239"/>
                  <a:pt x="164" y="240"/>
                  <a:pt x="166" y="240"/>
                </a:cubicBezTo>
                <a:cubicBezTo>
                  <a:pt x="169" y="240"/>
                  <a:pt x="171" y="238"/>
                  <a:pt x="171" y="235"/>
                </a:cubicBezTo>
                <a:cubicBezTo>
                  <a:pt x="171" y="234"/>
                  <a:pt x="171" y="234"/>
                  <a:pt x="171" y="234"/>
                </a:cubicBezTo>
                <a:cubicBezTo>
                  <a:pt x="172" y="233"/>
                  <a:pt x="173" y="231"/>
                  <a:pt x="173" y="229"/>
                </a:cubicBezTo>
                <a:cubicBezTo>
                  <a:pt x="173" y="179"/>
                  <a:pt x="173" y="179"/>
                  <a:pt x="173" y="179"/>
                </a:cubicBezTo>
                <a:cubicBezTo>
                  <a:pt x="177" y="179"/>
                  <a:pt x="177" y="179"/>
                  <a:pt x="177" y="179"/>
                </a:cubicBezTo>
                <a:cubicBezTo>
                  <a:pt x="177" y="179"/>
                  <a:pt x="178" y="178"/>
                  <a:pt x="179" y="178"/>
                </a:cubicBezTo>
                <a:cubicBezTo>
                  <a:pt x="179" y="178"/>
                  <a:pt x="179" y="178"/>
                  <a:pt x="179" y="178"/>
                </a:cubicBezTo>
                <a:cubicBezTo>
                  <a:pt x="179" y="178"/>
                  <a:pt x="180" y="178"/>
                  <a:pt x="180" y="178"/>
                </a:cubicBezTo>
                <a:cubicBezTo>
                  <a:pt x="180" y="178"/>
                  <a:pt x="180" y="178"/>
                  <a:pt x="181" y="178"/>
                </a:cubicBezTo>
                <a:cubicBezTo>
                  <a:pt x="181" y="178"/>
                  <a:pt x="181" y="178"/>
                  <a:pt x="181" y="178"/>
                </a:cubicBezTo>
                <a:cubicBezTo>
                  <a:pt x="181" y="178"/>
                  <a:pt x="182" y="178"/>
                  <a:pt x="182" y="177"/>
                </a:cubicBezTo>
                <a:cubicBezTo>
                  <a:pt x="182" y="177"/>
                  <a:pt x="182" y="177"/>
                  <a:pt x="182" y="177"/>
                </a:cubicBezTo>
                <a:cubicBezTo>
                  <a:pt x="183" y="177"/>
                  <a:pt x="183" y="177"/>
                  <a:pt x="183" y="177"/>
                </a:cubicBezTo>
                <a:cubicBezTo>
                  <a:pt x="183" y="177"/>
                  <a:pt x="183" y="176"/>
                  <a:pt x="183" y="176"/>
                </a:cubicBezTo>
                <a:cubicBezTo>
                  <a:pt x="184" y="176"/>
                  <a:pt x="184" y="176"/>
                  <a:pt x="184" y="176"/>
                </a:cubicBezTo>
                <a:cubicBezTo>
                  <a:pt x="184" y="176"/>
                  <a:pt x="184" y="176"/>
                  <a:pt x="184" y="175"/>
                </a:cubicBezTo>
                <a:cubicBezTo>
                  <a:pt x="184" y="175"/>
                  <a:pt x="184" y="175"/>
                  <a:pt x="184" y="175"/>
                </a:cubicBezTo>
                <a:cubicBezTo>
                  <a:pt x="184" y="175"/>
                  <a:pt x="185" y="175"/>
                  <a:pt x="185" y="175"/>
                </a:cubicBezTo>
                <a:cubicBezTo>
                  <a:pt x="185" y="174"/>
                  <a:pt x="185" y="174"/>
                  <a:pt x="185" y="174"/>
                </a:cubicBezTo>
                <a:cubicBezTo>
                  <a:pt x="185" y="174"/>
                  <a:pt x="185" y="174"/>
                  <a:pt x="185" y="174"/>
                </a:cubicBezTo>
                <a:cubicBezTo>
                  <a:pt x="185" y="174"/>
                  <a:pt x="185" y="174"/>
                  <a:pt x="185" y="174"/>
                </a:cubicBezTo>
                <a:cubicBezTo>
                  <a:pt x="185" y="174"/>
                  <a:pt x="185" y="174"/>
                  <a:pt x="185" y="173"/>
                </a:cubicBezTo>
                <a:cubicBezTo>
                  <a:pt x="185" y="167"/>
                  <a:pt x="185" y="167"/>
                  <a:pt x="185" y="167"/>
                </a:cubicBezTo>
                <a:cubicBezTo>
                  <a:pt x="185" y="165"/>
                  <a:pt x="181" y="162"/>
                  <a:pt x="177" y="162"/>
                </a:cubicBezTo>
                <a:cubicBezTo>
                  <a:pt x="172" y="162"/>
                  <a:pt x="172" y="162"/>
                  <a:pt x="172" y="162"/>
                </a:cubicBezTo>
                <a:cubicBezTo>
                  <a:pt x="172" y="162"/>
                  <a:pt x="172" y="162"/>
                  <a:pt x="171" y="161"/>
                </a:cubicBezTo>
                <a:cubicBezTo>
                  <a:pt x="173" y="160"/>
                  <a:pt x="173" y="159"/>
                  <a:pt x="173" y="157"/>
                </a:cubicBezTo>
                <a:cubicBezTo>
                  <a:pt x="173" y="156"/>
                  <a:pt x="173" y="155"/>
                  <a:pt x="173" y="155"/>
                </a:cubicBezTo>
                <a:cubicBezTo>
                  <a:pt x="174" y="155"/>
                  <a:pt x="174" y="155"/>
                  <a:pt x="174" y="155"/>
                </a:cubicBezTo>
                <a:cubicBezTo>
                  <a:pt x="174" y="143"/>
                  <a:pt x="174" y="143"/>
                  <a:pt x="174" y="143"/>
                </a:cubicBezTo>
                <a:cubicBezTo>
                  <a:pt x="175" y="143"/>
                  <a:pt x="175" y="143"/>
                  <a:pt x="175" y="143"/>
                </a:cubicBezTo>
                <a:cubicBezTo>
                  <a:pt x="176" y="143"/>
                  <a:pt x="177" y="143"/>
                  <a:pt x="177" y="143"/>
                </a:cubicBezTo>
                <a:cubicBezTo>
                  <a:pt x="177" y="143"/>
                  <a:pt x="178" y="143"/>
                  <a:pt x="178" y="143"/>
                </a:cubicBezTo>
                <a:cubicBezTo>
                  <a:pt x="178" y="143"/>
                  <a:pt x="179" y="143"/>
                  <a:pt x="179" y="142"/>
                </a:cubicBezTo>
                <a:cubicBezTo>
                  <a:pt x="179" y="142"/>
                  <a:pt x="180" y="142"/>
                  <a:pt x="180" y="142"/>
                </a:cubicBezTo>
                <a:cubicBezTo>
                  <a:pt x="180" y="142"/>
                  <a:pt x="180" y="141"/>
                  <a:pt x="181" y="141"/>
                </a:cubicBezTo>
                <a:cubicBezTo>
                  <a:pt x="181" y="141"/>
                  <a:pt x="181" y="141"/>
                  <a:pt x="181" y="141"/>
                </a:cubicBezTo>
                <a:cubicBezTo>
                  <a:pt x="181" y="141"/>
                  <a:pt x="182" y="140"/>
                  <a:pt x="182" y="140"/>
                </a:cubicBezTo>
                <a:cubicBezTo>
                  <a:pt x="182" y="140"/>
                  <a:pt x="182" y="139"/>
                  <a:pt x="182" y="139"/>
                </a:cubicBezTo>
                <a:cubicBezTo>
                  <a:pt x="182" y="139"/>
                  <a:pt x="182" y="139"/>
                  <a:pt x="182" y="139"/>
                </a:cubicBezTo>
                <a:cubicBezTo>
                  <a:pt x="182" y="139"/>
                  <a:pt x="182" y="138"/>
                  <a:pt x="182" y="138"/>
                </a:cubicBezTo>
                <a:cubicBezTo>
                  <a:pt x="182" y="133"/>
                  <a:pt x="182" y="133"/>
                  <a:pt x="182" y="133"/>
                </a:cubicBezTo>
                <a:cubicBezTo>
                  <a:pt x="182" y="130"/>
                  <a:pt x="179" y="128"/>
                  <a:pt x="175" y="128"/>
                </a:cubicBezTo>
                <a:cubicBezTo>
                  <a:pt x="176" y="128"/>
                  <a:pt x="177" y="128"/>
                  <a:pt x="177" y="128"/>
                </a:cubicBezTo>
                <a:cubicBezTo>
                  <a:pt x="177" y="128"/>
                  <a:pt x="177" y="127"/>
                  <a:pt x="178" y="127"/>
                </a:cubicBezTo>
                <a:cubicBezTo>
                  <a:pt x="178" y="127"/>
                  <a:pt x="179" y="127"/>
                  <a:pt x="179" y="127"/>
                </a:cubicBezTo>
                <a:cubicBezTo>
                  <a:pt x="179" y="127"/>
                  <a:pt x="179" y="127"/>
                  <a:pt x="179" y="127"/>
                </a:cubicBezTo>
                <a:cubicBezTo>
                  <a:pt x="180" y="126"/>
                  <a:pt x="180" y="126"/>
                  <a:pt x="181" y="126"/>
                </a:cubicBezTo>
                <a:cubicBezTo>
                  <a:pt x="181" y="125"/>
                  <a:pt x="181" y="125"/>
                  <a:pt x="181" y="125"/>
                </a:cubicBezTo>
                <a:cubicBezTo>
                  <a:pt x="181" y="125"/>
                  <a:pt x="182" y="124"/>
                  <a:pt x="182" y="124"/>
                </a:cubicBezTo>
                <a:cubicBezTo>
                  <a:pt x="182" y="124"/>
                  <a:pt x="182" y="124"/>
                  <a:pt x="182" y="124"/>
                </a:cubicBezTo>
                <a:cubicBezTo>
                  <a:pt x="182" y="124"/>
                  <a:pt x="182" y="124"/>
                  <a:pt x="182" y="124"/>
                </a:cubicBezTo>
                <a:cubicBezTo>
                  <a:pt x="182" y="123"/>
                  <a:pt x="182" y="123"/>
                  <a:pt x="182" y="122"/>
                </a:cubicBezTo>
                <a:cubicBezTo>
                  <a:pt x="238" y="122"/>
                  <a:pt x="238" y="122"/>
                  <a:pt x="238" y="122"/>
                </a:cubicBezTo>
                <a:cubicBezTo>
                  <a:pt x="248" y="122"/>
                  <a:pt x="257" y="130"/>
                  <a:pt x="257" y="139"/>
                </a:cubicBezTo>
                <a:cubicBezTo>
                  <a:pt x="257" y="224"/>
                  <a:pt x="257" y="224"/>
                  <a:pt x="257" y="224"/>
                </a:cubicBezTo>
                <a:cubicBezTo>
                  <a:pt x="266" y="224"/>
                  <a:pt x="266" y="224"/>
                  <a:pt x="266" y="224"/>
                </a:cubicBezTo>
                <a:cubicBezTo>
                  <a:pt x="266" y="131"/>
                  <a:pt x="266" y="131"/>
                  <a:pt x="266" y="131"/>
                </a:cubicBezTo>
                <a:cubicBezTo>
                  <a:pt x="266" y="120"/>
                  <a:pt x="258" y="112"/>
                  <a:pt x="247" y="112"/>
                </a:cubicBezTo>
                <a:close/>
                <a:moveTo>
                  <a:pt x="143" y="179"/>
                </a:moveTo>
                <a:cubicBezTo>
                  <a:pt x="143" y="220"/>
                  <a:pt x="143" y="220"/>
                  <a:pt x="143" y="220"/>
                </a:cubicBezTo>
                <a:cubicBezTo>
                  <a:pt x="141" y="220"/>
                  <a:pt x="141" y="220"/>
                  <a:pt x="141" y="220"/>
                </a:cubicBezTo>
                <a:cubicBezTo>
                  <a:pt x="141" y="179"/>
                  <a:pt x="141" y="179"/>
                  <a:pt x="141" y="179"/>
                </a:cubicBezTo>
                <a:lnTo>
                  <a:pt x="143" y="179"/>
                </a:lnTo>
                <a:close/>
                <a:moveTo>
                  <a:pt x="154" y="220"/>
                </a:moveTo>
                <a:cubicBezTo>
                  <a:pt x="152" y="220"/>
                  <a:pt x="152" y="220"/>
                  <a:pt x="152" y="220"/>
                </a:cubicBezTo>
                <a:cubicBezTo>
                  <a:pt x="152" y="179"/>
                  <a:pt x="152" y="179"/>
                  <a:pt x="152" y="179"/>
                </a:cubicBezTo>
                <a:cubicBezTo>
                  <a:pt x="154" y="179"/>
                  <a:pt x="154" y="179"/>
                  <a:pt x="154" y="179"/>
                </a:cubicBezTo>
                <a:lnTo>
                  <a:pt x="154" y="220"/>
                </a:lnTo>
                <a:close/>
              </a:path>
            </a:pathLst>
          </a:custGeom>
          <a:solidFill>
            <a:srgbClr val="4291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01" name="Group 300"/>
          <p:cNvGrpSpPr/>
          <p:nvPr/>
        </p:nvGrpSpPr>
        <p:grpSpPr>
          <a:xfrm>
            <a:off x="5966324" y="2135188"/>
            <a:ext cx="4916306" cy="4397375"/>
            <a:chOff x="5966324" y="2135188"/>
            <a:chExt cx="4916306" cy="4397375"/>
          </a:xfrm>
        </p:grpSpPr>
        <p:grpSp>
          <p:nvGrpSpPr>
            <p:cNvPr id="295" name="Group 294"/>
            <p:cNvGrpSpPr/>
            <p:nvPr/>
          </p:nvGrpSpPr>
          <p:grpSpPr>
            <a:xfrm>
              <a:off x="5966324" y="4167004"/>
              <a:ext cx="4916306" cy="2303514"/>
              <a:chOff x="5966324" y="4167004"/>
              <a:chExt cx="4916306" cy="2303514"/>
            </a:xfrm>
          </p:grpSpPr>
          <p:sp>
            <p:nvSpPr>
              <p:cNvPr id="288"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0"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0"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title"/>
          </p:nvPr>
        </p:nvSpPr>
        <p:spPr/>
        <p:txBody>
          <a:bodyPr/>
          <a:lstStyle/>
          <a:p>
            <a:r>
              <a:rPr lang="en-US" dirty="0" smtClean="0"/>
              <a:t>Office 365</a:t>
            </a:r>
            <a:br>
              <a:rPr lang="en-US" dirty="0" smtClean="0"/>
            </a:br>
            <a:r>
              <a:rPr lang="en-US" dirty="0" smtClean="0"/>
              <a:t>development</a:t>
            </a:r>
            <a:endParaRPr lang="en-US" dirty="0"/>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424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79" dirty="0"/>
              <a:t>Office </a:t>
            </a:r>
            <a:r>
              <a:rPr lang="en-US" sz="4079" dirty="0" smtClean="0"/>
              <a:t>add-ins </a:t>
            </a:r>
            <a:r>
              <a:rPr lang="en-US" sz="4079" dirty="0"/>
              <a:t>running in Excel </a:t>
            </a:r>
            <a:r>
              <a:rPr lang="en-US" sz="4079" dirty="0" smtClean="0"/>
              <a:t>Services</a:t>
            </a:r>
            <a:endParaRPr lang="en-US" sz="4079" dirty="0"/>
          </a:p>
        </p:txBody>
      </p:sp>
      <p:sp>
        <p:nvSpPr>
          <p:cNvPr id="4" name="Content Placeholder 3"/>
          <p:cNvSpPr>
            <a:spLocks noGrp="1"/>
          </p:cNvSpPr>
          <p:nvPr>
            <p:ph type="body" sz="quarter" idx="10"/>
          </p:nvPr>
        </p:nvSpPr>
        <p:spPr>
          <a:xfrm>
            <a:off x="274638" y="1212850"/>
            <a:ext cx="11887200" cy="1774397"/>
          </a:xfrm>
        </p:spPr>
        <p:txBody>
          <a:bodyPr/>
          <a:lstStyle/>
          <a:p>
            <a:r>
              <a:rPr lang="en-US" sz="3600" dirty="0">
                <a:gradFill>
                  <a:gsLst>
                    <a:gs pos="1250">
                      <a:schemeClr val="accent2"/>
                    </a:gs>
                    <a:gs pos="99000">
                      <a:schemeClr val="accent2"/>
                    </a:gs>
                  </a:gsLst>
                  <a:lin ang="5400000" scaled="0"/>
                </a:gradFill>
              </a:rPr>
              <a:t>Browser-rendered </a:t>
            </a:r>
            <a:r>
              <a:rPr lang="en-US" sz="3600" dirty="0" smtClean="0">
                <a:gradFill>
                  <a:gsLst>
                    <a:gs pos="1250">
                      <a:schemeClr val="accent2"/>
                    </a:gs>
                    <a:gs pos="99000">
                      <a:schemeClr val="accent2"/>
                    </a:gs>
                  </a:gsLst>
                  <a:lin ang="5400000" scaled="0"/>
                </a:gradFill>
              </a:rPr>
              <a:t>add-ins </a:t>
            </a:r>
            <a:r>
              <a:rPr lang="en-US" sz="3600" dirty="0">
                <a:gradFill>
                  <a:gsLst>
                    <a:gs pos="1250">
                      <a:schemeClr val="accent2"/>
                    </a:gs>
                    <a:gs pos="99000">
                      <a:schemeClr val="accent2"/>
                    </a:gs>
                  </a:gsLst>
                  <a:lin ang="5400000" scaled="0"/>
                </a:gradFill>
              </a:rPr>
              <a:t>based on </a:t>
            </a:r>
            <a:r>
              <a:rPr lang="en-US" sz="3600" dirty="0" smtClean="0">
                <a:gradFill>
                  <a:gsLst>
                    <a:gs pos="1250">
                      <a:schemeClr val="accent2"/>
                    </a:gs>
                    <a:gs pos="99000">
                      <a:schemeClr val="accent2"/>
                    </a:gs>
                  </a:gsLst>
                  <a:lin ang="5400000" scaled="0"/>
                </a:gradFill>
              </a:rPr>
              <a:t>web </a:t>
            </a:r>
            <a:r>
              <a:rPr lang="en-US" sz="3600" dirty="0">
                <a:gradFill>
                  <a:gsLst>
                    <a:gs pos="1250">
                      <a:schemeClr val="accent2"/>
                    </a:gs>
                    <a:gs pos="99000">
                      <a:schemeClr val="accent2"/>
                    </a:gs>
                  </a:gsLst>
                  <a:lin ang="5400000" scaled="0"/>
                </a:gradFill>
              </a:rPr>
              <a:t>standards</a:t>
            </a:r>
          </a:p>
          <a:p>
            <a:pPr lvl="1"/>
            <a:r>
              <a:rPr lang="en-US" sz="2039" dirty="0"/>
              <a:t>Works across all popular browsers (might require the latest version)</a:t>
            </a:r>
          </a:p>
          <a:p>
            <a:pPr lvl="1"/>
            <a:r>
              <a:rPr lang="en-US" sz="2040" dirty="0"/>
              <a:t>Add-in</a:t>
            </a:r>
            <a:r>
              <a:rPr lang="en-US" sz="2039" dirty="0"/>
              <a:t> runs its it own iFrame inside outer an iFrame with </a:t>
            </a:r>
            <a:r>
              <a:rPr lang="en-US" sz="2039" dirty="0" err="1"/>
              <a:t>Office.js</a:t>
            </a:r>
            <a:r>
              <a:rPr lang="en-US" sz="2039" dirty="0"/>
              <a:t> runtime</a:t>
            </a:r>
          </a:p>
          <a:p>
            <a:pPr lvl="1"/>
            <a:r>
              <a:rPr lang="en-US" sz="2039" dirty="0"/>
              <a:t>Communications between iFrames relies on HTML5 postMessage API</a:t>
            </a:r>
          </a:p>
        </p:txBody>
      </p:sp>
      <p:grpSp>
        <p:nvGrpSpPr>
          <p:cNvPr id="2" name="Group 1"/>
          <p:cNvGrpSpPr/>
          <p:nvPr/>
        </p:nvGrpSpPr>
        <p:grpSpPr>
          <a:xfrm>
            <a:off x="1190444" y="3209455"/>
            <a:ext cx="7460826" cy="3140545"/>
            <a:chOff x="1190444" y="3209455"/>
            <a:chExt cx="7460826" cy="3610477"/>
          </a:xfrm>
        </p:grpSpPr>
        <p:sp>
          <p:nvSpPr>
            <p:cNvPr id="5" name="Rectangle 4"/>
            <p:cNvSpPr/>
            <p:nvPr/>
          </p:nvSpPr>
          <p:spPr bwMode="auto">
            <a:xfrm>
              <a:off x="1190444" y="3209455"/>
              <a:ext cx="3905944" cy="361047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sz="2400" dirty="0">
                  <a:gradFill>
                    <a:gsLst>
                      <a:gs pos="0">
                        <a:srgbClr val="FFFFFF"/>
                      </a:gs>
                      <a:gs pos="100000">
                        <a:srgbClr val="FFFFFF"/>
                      </a:gs>
                    </a:gsLst>
                    <a:lin ang="5400000" scaled="0"/>
                  </a:gradFill>
                  <a:latin typeface="Segoe UI Light"/>
                  <a:ea typeface="Segoe UI" pitchFamily="34" charset="0"/>
                  <a:cs typeface="Segoe UI" pitchFamily="34" charset="0"/>
                </a:rPr>
                <a:t>Browser</a:t>
              </a:r>
            </a:p>
          </p:txBody>
        </p:sp>
        <p:sp>
          <p:nvSpPr>
            <p:cNvPr id="6" name="Rectangle 5"/>
            <p:cNvSpPr/>
            <p:nvPr/>
          </p:nvSpPr>
          <p:spPr bwMode="auto">
            <a:xfrm>
              <a:off x="1300292" y="3713474"/>
              <a:ext cx="3667947" cy="2995607"/>
            </a:xfrm>
            <a:prstGeom prst="rect">
              <a:avLst/>
            </a:prstGeom>
            <a:solidFill>
              <a:schemeClr val="bg2"/>
            </a:solid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sz="2000" dirty="0">
                  <a:solidFill>
                    <a:srgbClr val="FFFFFF"/>
                  </a:solidFill>
                  <a:latin typeface="Segoe UI Light"/>
                  <a:ea typeface="Segoe UI" pitchFamily="34" charset="0"/>
                  <a:cs typeface="Segoe UI" pitchFamily="34" charset="0"/>
                </a:rPr>
                <a:t>Browser</a:t>
              </a:r>
            </a:p>
          </p:txBody>
        </p:sp>
        <p:sp>
          <p:nvSpPr>
            <p:cNvPr id="7" name="Rectangle 6"/>
            <p:cNvSpPr/>
            <p:nvPr/>
          </p:nvSpPr>
          <p:spPr bwMode="auto">
            <a:xfrm>
              <a:off x="1500722" y="4187583"/>
              <a:ext cx="3214940" cy="2393879"/>
            </a:xfrm>
            <a:prstGeom prst="rect">
              <a:avLst/>
            </a:prstGeom>
            <a:solidFill>
              <a:schemeClr val="bg1">
                <a:lumMod val="95000"/>
              </a:schemeClr>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sz="2000" dirty="0">
                  <a:gradFill>
                    <a:gsLst>
                      <a:gs pos="92515">
                        <a:schemeClr val="tx1"/>
                      </a:gs>
                      <a:gs pos="0">
                        <a:schemeClr val="tx1"/>
                      </a:gs>
                    </a:gsLst>
                    <a:lin ang="5400000" scaled="0"/>
                  </a:gradFill>
                  <a:latin typeface="Segoe UI Light"/>
                  <a:ea typeface="Segoe UI" pitchFamily="34" charset="0"/>
                  <a:cs typeface="Segoe UI" pitchFamily="34" charset="0"/>
                </a:rPr>
                <a:t>Excel Services</a:t>
              </a:r>
            </a:p>
          </p:txBody>
        </p:sp>
        <p:sp>
          <p:nvSpPr>
            <p:cNvPr id="8" name="Rectangle 7"/>
            <p:cNvSpPr/>
            <p:nvPr/>
          </p:nvSpPr>
          <p:spPr bwMode="auto">
            <a:xfrm>
              <a:off x="1973568" y="4714950"/>
              <a:ext cx="2465198" cy="480665"/>
            </a:xfrm>
            <a:prstGeom prst="rect">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182880" tIns="46630" rIns="46630" bIns="46630" numCol="1" spcCol="0" rtlCol="0" fromWordArt="0" anchor="ctr" anchorCtr="0" forceAA="0" compatLnSpc="1">
              <a:prstTxWarp prst="textNoShape">
                <a:avLst/>
              </a:prstTxWarp>
              <a:noAutofit/>
            </a:bodyPr>
            <a:lstStyle/>
            <a:p>
              <a:pPr defTabSz="932290" fontAlgn="base">
                <a:spcBef>
                  <a:spcPct val="0"/>
                </a:spcBef>
                <a:spcAft>
                  <a:spcPct val="0"/>
                </a:spcAft>
              </a:pPr>
              <a:r>
                <a:rPr lang="en-US" dirty="0" err="1">
                  <a:gradFill>
                    <a:gsLst>
                      <a:gs pos="92515">
                        <a:schemeClr val="bg1"/>
                      </a:gs>
                      <a:gs pos="0">
                        <a:schemeClr val="bg1"/>
                      </a:gs>
                    </a:gsLst>
                    <a:lin ang="5400000" scaled="0"/>
                  </a:gradFill>
                  <a:latin typeface="Segoe UI Light"/>
                  <a:ea typeface="Segoe UI" pitchFamily="34" charset="0"/>
                  <a:cs typeface="Segoe UI" pitchFamily="34" charset="0"/>
                </a:rPr>
                <a:t>Office.js</a:t>
              </a:r>
              <a:r>
                <a:rPr lang="en-US" dirty="0">
                  <a:gradFill>
                    <a:gsLst>
                      <a:gs pos="92515">
                        <a:schemeClr val="bg1"/>
                      </a:gs>
                      <a:gs pos="0">
                        <a:schemeClr val="bg1"/>
                      </a:gs>
                    </a:gsLst>
                    <a:lin ang="5400000" scaled="0"/>
                  </a:gradFill>
                  <a:latin typeface="Segoe UI Light"/>
                  <a:ea typeface="Segoe UI" pitchFamily="34" charset="0"/>
                  <a:cs typeface="Segoe UI" pitchFamily="34" charset="0"/>
                </a:rPr>
                <a:t> runtime</a:t>
              </a:r>
            </a:p>
          </p:txBody>
        </p:sp>
        <p:sp>
          <p:nvSpPr>
            <p:cNvPr id="9" name="Rectangle 8"/>
            <p:cNvSpPr/>
            <p:nvPr/>
          </p:nvSpPr>
          <p:spPr bwMode="auto">
            <a:xfrm>
              <a:off x="1973568" y="5230470"/>
              <a:ext cx="2465197" cy="1184106"/>
            </a:xfrm>
            <a:prstGeom prst="rect">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18288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dirty="0" err="1">
                  <a:gradFill>
                    <a:gsLst>
                      <a:gs pos="92515">
                        <a:schemeClr val="bg1"/>
                      </a:gs>
                      <a:gs pos="0">
                        <a:schemeClr val="bg1"/>
                      </a:gs>
                    </a:gsLst>
                    <a:lin ang="5400000" scaled="0"/>
                  </a:gradFill>
                  <a:latin typeface="Segoe UI Light"/>
                  <a:ea typeface="Segoe UI" pitchFamily="34" charset="0"/>
                  <a:cs typeface="Segoe UI" pitchFamily="34" charset="0"/>
                </a:rPr>
                <a:t>IFrame</a:t>
              </a:r>
              <a:endParaRPr lang="en-US" dirty="0">
                <a:gradFill>
                  <a:gsLst>
                    <a:gs pos="92515">
                      <a:schemeClr val="bg1"/>
                    </a:gs>
                    <a:gs pos="0">
                      <a:schemeClr val="bg1"/>
                    </a:gs>
                  </a:gsLst>
                  <a:lin ang="5400000" scaled="0"/>
                </a:gradFill>
                <a:latin typeface="Segoe UI Light"/>
                <a:ea typeface="Segoe UI" pitchFamily="34" charset="0"/>
                <a:cs typeface="Segoe UI" pitchFamily="34" charset="0"/>
              </a:endParaRPr>
            </a:p>
          </p:txBody>
        </p:sp>
        <p:sp>
          <p:nvSpPr>
            <p:cNvPr id="10" name="Rectangle 9"/>
            <p:cNvSpPr/>
            <p:nvPr/>
          </p:nvSpPr>
          <p:spPr bwMode="auto">
            <a:xfrm>
              <a:off x="2098732" y="5641425"/>
              <a:ext cx="2196554" cy="703283"/>
            </a:xfrm>
            <a:prstGeom prst="rect">
              <a:avLst/>
            </a:prstGeom>
            <a:solidFill>
              <a:schemeClr val="bg2"/>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algn="ctr" defTabSz="932290" fontAlgn="base">
                <a:spcBef>
                  <a:spcPct val="0"/>
                </a:spcBef>
                <a:spcAft>
                  <a:spcPct val="0"/>
                </a:spcAft>
              </a:pPr>
              <a:r>
                <a:rPr lang="en-US" sz="1200" dirty="0">
                  <a:gradFill>
                    <a:gsLst>
                      <a:gs pos="92515">
                        <a:schemeClr val="bg1"/>
                      </a:gs>
                      <a:gs pos="0">
                        <a:schemeClr val="bg1"/>
                      </a:gs>
                    </a:gsLst>
                    <a:lin ang="5400000" scaled="0"/>
                  </a:gradFill>
                  <a:latin typeface="Segoe UI Light"/>
                  <a:ea typeface="Segoe UI" pitchFamily="34" charset="0"/>
                  <a:cs typeface="Segoe UI" pitchFamily="34" charset="0"/>
                </a:rPr>
                <a:t>My Office Add-in</a:t>
              </a:r>
            </a:p>
          </p:txBody>
        </p:sp>
        <p:sp>
          <p:nvSpPr>
            <p:cNvPr id="11" name="Rectangle 10"/>
            <p:cNvSpPr/>
            <p:nvPr/>
          </p:nvSpPr>
          <p:spPr bwMode="auto">
            <a:xfrm>
              <a:off x="2192401" y="5975555"/>
              <a:ext cx="1977514" cy="283053"/>
            </a:xfrm>
            <a:prstGeom prst="rect">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200" dirty="0" err="1">
                  <a:gradFill>
                    <a:gsLst>
                      <a:gs pos="92515">
                        <a:schemeClr val="bg1"/>
                      </a:gs>
                      <a:gs pos="0">
                        <a:schemeClr val="bg1"/>
                      </a:gs>
                    </a:gsLst>
                    <a:lin ang="5400000" scaled="0"/>
                  </a:gradFill>
                  <a:latin typeface="Segoe UI Light"/>
                  <a:ea typeface="Segoe UI" pitchFamily="34" charset="0"/>
                  <a:cs typeface="Segoe UI" pitchFamily="34" charset="0"/>
                </a:rPr>
                <a:t>Office.js</a:t>
              </a:r>
              <a:r>
                <a:rPr lang="en-US" sz="1200" dirty="0">
                  <a:gradFill>
                    <a:gsLst>
                      <a:gs pos="92515">
                        <a:schemeClr val="bg1"/>
                      </a:gs>
                      <a:gs pos="0">
                        <a:schemeClr val="bg1"/>
                      </a:gs>
                    </a:gsLst>
                    <a:lin ang="5400000" scaled="0"/>
                  </a:gradFill>
                  <a:latin typeface="Segoe UI Light"/>
                  <a:ea typeface="Segoe UI" pitchFamily="34" charset="0"/>
                  <a:cs typeface="Segoe UI" pitchFamily="34" charset="0"/>
                </a:rPr>
                <a:t> Library</a:t>
              </a:r>
            </a:p>
          </p:txBody>
        </p:sp>
        <p:cxnSp>
          <p:nvCxnSpPr>
            <p:cNvPr id="12" name="Straight Arrow Connector 11"/>
            <p:cNvCxnSpPr/>
            <p:nvPr/>
          </p:nvCxnSpPr>
          <p:spPr>
            <a:xfrm>
              <a:off x="4932623" y="5739506"/>
              <a:ext cx="957302" cy="6376"/>
            </a:xfrm>
            <a:prstGeom prst="straightConnector1">
              <a:avLst/>
            </a:prstGeom>
            <a:ln w="66675">
              <a:solidFill>
                <a:schemeClr val="tx1">
                  <a:alpha val="6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bwMode="auto">
            <a:xfrm>
              <a:off x="5889925" y="5001508"/>
              <a:ext cx="2761345" cy="130794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sz="2244" dirty="0">
                  <a:gradFill>
                    <a:gsLst>
                      <a:gs pos="0">
                        <a:srgbClr val="FFFFFF"/>
                      </a:gs>
                      <a:gs pos="100000">
                        <a:srgbClr val="FFFFFF"/>
                      </a:gs>
                    </a:gsLst>
                    <a:lin ang="5400000" scaled="0"/>
                  </a:gradFill>
                  <a:latin typeface="Segoe UI Light"/>
                  <a:ea typeface="Segoe UI" pitchFamily="34" charset="0"/>
                  <a:cs typeface="Segoe UI" pitchFamily="34" charset="0"/>
                </a:rPr>
                <a:t>Web Server</a:t>
              </a:r>
            </a:p>
          </p:txBody>
        </p:sp>
        <p:sp>
          <p:nvSpPr>
            <p:cNvPr id="14" name="Rectangle 13"/>
            <p:cNvSpPr/>
            <p:nvPr/>
          </p:nvSpPr>
          <p:spPr bwMode="auto">
            <a:xfrm>
              <a:off x="6106887" y="5525160"/>
              <a:ext cx="2337234" cy="576223"/>
            </a:xfrm>
            <a:prstGeom prst="rect">
              <a:avLst/>
            </a:prstGeom>
            <a:solidFill>
              <a:schemeClr val="bg2"/>
            </a:solid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sz="2000" dirty="0">
                  <a:solidFill>
                    <a:srgbClr val="FFFFFF"/>
                  </a:solidFill>
                  <a:latin typeface="Segoe UI Light"/>
                  <a:ea typeface="Segoe UI" pitchFamily="34" charset="0"/>
                  <a:cs typeface="Segoe UI" pitchFamily="34" charset="0"/>
                </a:rPr>
                <a:t>Excel Services</a:t>
              </a:r>
            </a:p>
          </p:txBody>
        </p:sp>
        <p:cxnSp>
          <p:nvCxnSpPr>
            <p:cNvPr id="15" name="Elbow Connector 14"/>
            <p:cNvCxnSpPr>
              <a:stCxn id="10" idx="1"/>
              <a:endCxn id="8" idx="1"/>
            </p:cNvCxnSpPr>
            <p:nvPr/>
          </p:nvCxnSpPr>
          <p:spPr>
            <a:xfrm rot="10800000">
              <a:off x="1973568" y="4955283"/>
              <a:ext cx="125164" cy="1037784"/>
            </a:xfrm>
            <a:prstGeom prst="bentConnector3">
              <a:avLst>
                <a:gd name="adj1" fmla="val 282640"/>
              </a:avLst>
            </a:prstGeom>
            <a:ln w="28575">
              <a:solidFill>
                <a:schemeClr val="bg2"/>
              </a:solidFill>
              <a:prstDash val="sysDot"/>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9975727" y="168458"/>
            <a:ext cx="2359068" cy="287222"/>
            <a:chOff x="2440123" y="6593453"/>
            <a:chExt cx="3498991" cy="287338"/>
          </a:xfrm>
        </p:grpSpPr>
        <p:sp>
          <p:nvSpPr>
            <p:cNvPr id="17" name="TextBox 16"/>
            <p:cNvSpPr txBox="1"/>
            <p:nvPr/>
          </p:nvSpPr>
          <p:spPr>
            <a:xfrm>
              <a:off x="2440123" y="6593453"/>
              <a:ext cx="3498991" cy="287338"/>
            </a:xfrm>
            <a:prstGeom prst="rect">
              <a:avLst/>
            </a:prstGeom>
            <a:noFill/>
          </p:spPr>
          <p:txBody>
            <a:bodyPr wrap="square" lIns="146246" tIns="91403" rIns="146246" bIns="91403" rtlCol="0">
              <a:noAutofit/>
            </a:bodyPr>
            <a:lstStyle/>
            <a:p>
              <a:pPr defTabSz="932372">
                <a:lnSpc>
                  <a:spcPct val="90000"/>
                </a:lnSpc>
              </a:pPr>
              <a:r>
                <a:rPr lang="en-US" sz="1399" dirty="0">
                  <a:gradFill>
                    <a:gsLst>
                      <a:gs pos="8367">
                        <a:srgbClr val="262626"/>
                      </a:gs>
                      <a:gs pos="31000">
                        <a:srgbClr val="262626"/>
                      </a:gs>
                    </a:gsLst>
                    <a:lin ang="5400000" scaled="0"/>
                  </a:gradFill>
                </a:rPr>
                <a:t>Intro to the Word add-ins</a:t>
              </a:r>
            </a:p>
          </p:txBody>
        </p:sp>
        <p:sp>
          <p:nvSpPr>
            <p:cNvPr id="18"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03" tIns="45702" rIns="91403" bIns="45702" numCol="1" anchor="t" anchorCtr="0" compatLnSpc="1">
              <a:prstTxWarp prst="textNoShape">
                <a:avLst/>
              </a:prstTxWarp>
            </a:bodyPr>
            <a:lstStyle/>
            <a:p>
              <a:pPr defTabSz="932372"/>
              <a:endParaRPr lang="en-US" sz="1799">
                <a:gradFill>
                  <a:gsLst>
                    <a:gs pos="8367">
                      <a:srgbClr val="262626"/>
                    </a:gs>
                    <a:gs pos="31000">
                      <a:srgbClr val="262626"/>
                    </a:gs>
                  </a:gsLst>
                  <a:lin ang="5400000" scaled="0"/>
                </a:gradFill>
              </a:endParaRPr>
            </a:p>
          </p:txBody>
        </p:sp>
      </p:grpSp>
    </p:spTree>
    <p:extLst>
      <p:ext uri="{BB962C8B-B14F-4D97-AF65-F5344CB8AC3E}">
        <p14:creationId xmlns:p14="http://schemas.microsoft.com/office/powerpoint/2010/main" val="217148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6" name="Group 5"/>
          <p:cNvGrpSpPr/>
          <p:nvPr/>
        </p:nvGrpSpPr>
        <p:grpSpPr>
          <a:xfrm>
            <a:off x="5937360" y="3062434"/>
            <a:ext cx="6039598" cy="3685162"/>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6"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7"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8"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9"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50"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51"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52"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53"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54"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55"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grpSp>
          <p:grpSp>
            <p:nvGrpSpPr>
              <p:cNvPr id="10" name="Group 9"/>
              <p:cNvGrpSpPr/>
              <p:nvPr/>
            </p:nvGrpSpPr>
            <p:grpSpPr>
              <a:xfrm rot="1103645">
                <a:off x="6767684" y="1476299"/>
                <a:ext cx="1225678" cy="1846263"/>
                <a:chOff x="6413501" y="1441450"/>
                <a:chExt cx="1225678" cy="1846263"/>
              </a:xfrm>
            </p:grpSpPr>
            <p:sp>
              <p:nvSpPr>
                <p:cNvPr id="22"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23"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24"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25"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26"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27"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28"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29"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0"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1"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2"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3"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4"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5"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6"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7"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8"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9"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0"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1"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2"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3"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4"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5"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grpSp>
          <p:grpSp>
            <p:nvGrpSpPr>
              <p:cNvPr id="11" name="Group 10"/>
              <p:cNvGrpSpPr/>
              <p:nvPr/>
            </p:nvGrpSpPr>
            <p:grpSpPr>
              <a:xfrm>
                <a:off x="4243570" y="3315652"/>
                <a:ext cx="2525262" cy="593085"/>
                <a:chOff x="4243570" y="3315652"/>
                <a:chExt cx="2525262" cy="593085"/>
              </a:xfrm>
            </p:grpSpPr>
            <p:sp>
              <p:nvSpPr>
                <p:cNvPr id="19" name="Freeform 18"/>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noAutofit/>
                </a:bodyPr>
                <a:lstStyle/>
                <a:p>
                  <a:pPr defTabSz="914037">
                    <a:defRPr/>
                  </a:pPr>
                  <a:endParaRPr lang="en-US" sz="1799" kern="0">
                    <a:solidFill>
                      <a:srgbClr val="505050"/>
                    </a:solidFill>
                  </a:endParaRPr>
                </a:p>
              </p:txBody>
            </p:sp>
            <p:sp>
              <p:nvSpPr>
                <p:cNvPr id="20" name="Freeform 19"/>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noAutofit/>
                </a:bodyPr>
                <a:lstStyle/>
                <a:p>
                  <a:pPr defTabSz="914037">
                    <a:defRPr/>
                  </a:pPr>
                  <a:endParaRPr lang="en-US" sz="1799" kern="0">
                    <a:solidFill>
                      <a:srgbClr val="505050"/>
                    </a:solidFill>
                  </a:endParaRPr>
                </a:p>
              </p:txBody>
            </p:sp>
            <p:sp>
              <p:nvSpPr>
                <p:cNvPr id="21" name="Freeform 20"/>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noAutofit/>
                </a:bodyPr>
                <a:lstStyle/>
                <a:p>
                  <a:pPr defTabSz="914037">
                    <a:defRPr/>
                  </a:pPr>
                  <a:endParaRPr lang="en-US" sz="1799" kern="0">
                    <a:solidFill>
                      <a:srgbClr val="505050"/>
                    </a:solidFill>
                  </a:endParaRPr>
                </a:p>
              </p:txBody>
            </p:sp>
          </p:grpSp>
          <p:grpSp>
            <p:nvGrpSpPr>
              <p:cNvPr id="12" name="Group 11"/>
              <p:cNvGrpSpPr/>
              <p:nvPr/>
            </p:nvGrpSpPr>
            <p:grpSpPr>
              <a:xfrm rot="2350315">
                <a:off x="5989331" y="2507581"/>
                <a:ext cx="598331" cy="829441"/>
                <a:chOff x="6006115" y="2691336"/>
                <a:chExt cx="598331" cy="829441"/>
              </a:xfrm>
            </p:grpSpPr>
            <p:sp>
              <p:nvSpPr>
                <p:cNvPr id="17" name="Freeform 16"/>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18" name="Rectangle 17"/>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grpSp>
          <p:grpSp>
            <p:nvGrpSpPr>
              <p:cNvPr id="13" name="Group 12"/>
              <p:cNvGrpSpPr/>
              <p:nvPr/>
            </p:nvGrpSpPr>
            <p:grpSpPr>
              <a:xfrm rot="19811762">
                <a:off x="6350661" y="2802697"/>
                <a:ext cx="602318" cy="827644"/>
                <a:chOff x="6280309" y="2808848"/>
                <a:chExt cx="602318" cy="827644"/>
              </a:xfrm>
            </p:grpSpPr>
            <p:sp>
              <p:nvSpPr>
                <p:cNvPr id="15" name="Freeform 14"/>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16" name="Rectangle 15"/>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gr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noAutofit/>
            </a:bodyPr>
            <a:lstStyle/>
            <a:p>
              <a:pPr defTabSz="914037">
                <a:defRPr/>
              </a:pPr>
              <a:endParaRPr lang="en-US" sz="1799" kern="0">
                <a:solidFill>
                  <a:srgbClr val="505050"/>
                </a:solidFill>
              </a:endParaRPr>
            </a:p>
          </p:txBody>
        </p:sp>
      </p:grpSp>
      <p:sp>
        <p:nvSpPr>
          <p:cNvPr id="4" name="Text Placeholder 3"/>
          <p:cNvSpPr>
            <a:spLocks noGrp="1"/>
          </p:cNvSpPr>
          <p:nvPr>
            <p:ph type="body" sz="quarter" idx="11"/>
          </p:nvPr>
        </p:nvSpPr>
        <p:spPr/>
        <p:txBody>
          <a:bodyPr/>
          <a:lstStyle/>
          <a:p>
            <a:r>
              <a:rPr lang="en-US" dirty="0"/>
              <a:t>Developing Excel add-ins</a:t>
            </a:r>
          </a:p>
        </p:txBody>
      </p:sp>
      <p:sp>
        <p:nvSpPr>
          <p:cNvPr id="5" name="Text Placeholder 4"/>
          <p:cNvSpPr>
            <a:spLocks noGrp="1"/>
          </p:cNvSpPr>
          <p:nvPr>
            <p:ph type="body" sz="quarter" idx="12"/>
          </p:nvPr>
        </p:nvSpPr>
        <p:spPr/>
        <p:txBody>
          <a:bodyPr/>
          <a:lstStyle/>
          <a:p>
            <a:r>
              <a:rPr lang="en-US" dirty="0" smtClean="0"/>
              <a:t>2</a:t>
            </a:r>
            <a:endParaRPr lang="en-US" dirty="0"/>
          </a:p>
        </p:txBody>
      </p:sp>
    </p:spTree>
    <p:extLst>
      <p:ext uri="{BB962C8B-B14F-4D97-AF65-F5344CB8AC3E}">
        <p14:creationId xmlns:p14="http://schemas.microsoft.com/office/powerpoint/2010/main" val="3423854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46063" y="2241533"/>
            <a:ext cx="5514975" cy="1514261"/>
          </a:xfrm>
        </p:spPr>
        <p:txBody>
          <a:bodyPr/>
          <a:lstStyle/>
          <a:p>
            <a:pPr marL="0" indent="0">
              <a:buNone/>
            </a:pPr>
            <a:r>
              <a:rPr lang="en-US" sz="4800" dirty="0" smtClean="0"/>
              <a:t>Visual Studio experience</a:t>
            </a:r>
            <a:endParaRPr lang="en-US" sz="4800" dirty="0"/>
          </a:p>
        </p:txBody>
      </p:sp>
      <p:sp>
        <p:nvSpPr>
          <p:cNvPr id="12" name="Rectangle 11"/>
          <p:cNvSpPr/>
          <p:nvPr/>
        </p:nvSpPr>
        <p:spPr bwMode="auto">
          <a:xfrm>
            <a:off x="11976958" y="1406"/>
            <a:ext cx="457016" cy="6993073"/>
          </a:xfrm>
          <a:prstGeom prst="rect">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14" name="AutoShape 3"/>
          <p:cNvSpPr>
            <a:spLocks noChangeAspect="1" noChangeArrowheads="1" noTextEdit="1"/>
          </p:cNvSpPr>
          <p:nvPr/>
        </p:nvSpPr>
        <p:spPr bwMode="auto">
          <a:xfrm>
            <a:off x="234184" y="2126215"/>
            <a:ext cx="956878" cy="187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grpSp>
        <p:nvGrpSpPr>
          <p:cNvPr id="13" name="Group 12"/>
          <p:cNvGrpSpPr/>
          <p:nvPr/>
        </p:nvGrpSpPr>
        <p:grpSpPr>
          <a:xfrm>
            <a:off x="10304216" y="168458"/>
            <a:ext cx="2042482" cy="287222"/>
            <a:chOff x="10305860" y="167118"/>
            <a:chExt cx="2043304" cy="287338"/>
          </a:xfrm>
        </p:grpSpPr>
        <p:sp>
          <p:nvSpPr>
            <p:cNvPr id="15" name="TextBox 14"/>
            <p:cNvSpPr txBox="1"/>
            <p:nvPr/>
          </p:nvSpPr>
          <p:spPr>
            <a:xfrm>
              <a:off x="10305860" y="167118"/>
              <a:ext cx="2043304" cy="287338"/>
            </a:xfrm>
            <a:prstGeom prst="rect">
              <a:avLst/>
            </a:prstGeom>
            <a:noFill/>
          </p:spPr>
          <p:txBody>
            <a:bodyPr wrap="square" lIns="146246" tIns="91403" rIns="146246" bIns="91403" rtlCol="0">
              <a:noAutofit/>
            </a:bodyPr>
            <a:lstStyle/>
            <a:p>
              <a:pPr defTabSz="932372">
                <a:lnSpc>
                  <a:spcPct val="90000"/>
                </a:lnSpc>
              </a:pPr>
              <a:r>
                <a:rPr lang="en-US" sz="1399" dirty="0">
                  <a:gradFill>
                    <a:gsLst>
                      <a:gs pos="8367">
                        <a:srgbClr val="262626"/>
                      </a:gs>
                      <a:gs pos="31000">
                        <a:srgbClr val="262626"/>
                      </a:gs>
                    </a:gsLst>
                    <a:lin ang="5400000" scaled="0"/>
                  </a:gradFill>
                </a:rPr>
                <a:t>Dev. Word add-ins</a:t>
              </a:r>
            </a:p>
          </p:txBody>
        </p:sp>
        <p:sp>
          <p:nvSpPr>
            <p:cNvPr id="16"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grpSp>
      <p:grpSp>
        <p:nvGrpSpPr>
          <p:cNvPr id="4" name="Group 3"/>
          <p:cNvGrpSpPr/>
          <p:nvPr/>
        </p:nvGrpSpPr>
        <p:grpSpPr>
          <a:xfrm>
            <a:off x="6447811" y="785317"/>
            <a:ext cx="653980" cy="653980"/>
            <a:chOff x="6675437" y="1279706"/>
            <a:chExt cx="654243" cy="654243"/>
          </a:xfrm>
        </p:grpSpPr>
        <p:sp>
          <p:nvSpPr>
            <p:cNvPr id="21" name="Oval 20"/>
            <p:cNvSpPr/>
            <p:nvPr/>
          </p:nvSpPr>
          <p:spPr bwMode="auto">
            <a:xfrm>
              <a:off x="6675437" y="1279706"/>
              <a:ext cx="654243" cy="654243"/>
            </a:xfrm>
            <a:prstGeom prst="ellipse">
              <a:avLst/>
            </a:prstGeom>
            <a:solidFill>
              <a:schemeClr val="tx1"/>
            </a:solidFill>
            <a:ln w="44450">
              <a:solidFill>
                <a:schemeClr val="accent6">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3" name="TextBox 2"/>
            <p:cNvSpPr txBox="1"/>
            <p:nvPr/>
          </p:nvSpPr>
          <p:spPr>
            <a:xfrm>
              <a:off x="6792404" y="1292895"/>
              <a:ext cx="425095" cy="636607"/>
            </a:xfrm>
            <a:prstGeom prst="rect">
              <a:avLst/>
            </a:prstGeom>
            <a:noFill/>
          </p:spPr>
          <p:txBody>
            <a:bodyPr wrap="none" lIns="91403" tIns="91403" rIns="91403" bIns="91403" rtlCol="0">
              <a:spAutoFit/>
            </a:bodyPr>
            <a:lstStyle/>
            <a:p>
              <a:pPr defTabSz="932372">
                <a:lnSpc>
                  <a:spcPct val="90000"/>
                </a:lnSpc>
                <a:spcAft>
                  <a:spcPts val="600"/>
                </a:spcAft>
              </a:pPr>
              <a:r>
                <a:rPr lang="en-US" sz="3198" b="1" dirty="0">
                  <a:gradFill>
                    <a:gsLst>
                      <a:gs pos="2917">
                        <a:srgbClr val="5C2D91"/>
                      </a:gs>
                      <a:gs pos="100000">
                        <a:srgbClr val="5C2D91"/>
                      </a:gs>
                    </a:gsLst>
                    <a:lin ang="5400000" scaled="0"/>
                  </a:gradFill>
                </a:rPr>
                <a:t>1</a:t>
              </a:r>
            </a:p>
          </p:txBody>
        </p:sp>
      </p:grpSp>
      <p:grpSp>
        <p:nvGrpSpPr>
          <p:cNvPr id="23" name="Group 22"/>
          <p:cNvGrpSpPr/>
          <p:nvPr/>
        </p:nvGrpSpPr>
        <p:grpSpPr>
          <a:xfrm>
            <a:off x="6447811" y="1912340"/>
            <a:ext cx="653980" cy="653980"/>
            <a:chOff x="6675437" y="1279706"/>
            <a:chExt cx="654243" cy="654243"/>
          </a:xfrm>
        </p:grpSpPr>
        <p:sp>
          <p:nvSpPr>
            <p:cNvPr id="24" name="Oval 23"/>
            <p:cNvSpPr/>
            <p:nvPr/>
          </p:nvSpPr>
          <p:spPr bwMode="auto">
            <a:xfrm>
              <a:off x="6675437" y="1279706"/>
              <a:ext cx="654243" cy="654243"/>
            </a:xfrm>
            <a:prstGeom prst="ellipse">
              <a:avLst/>
            </a:prstGeom>
            <a:solidFill>
              <a:schemeClr val="tx1"/>
            </a:solidFill>
            <a:ln w="44450">
              <a:solidFill>
                <a:schemeClr val="accent6">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25" name="TextBox 24"/>
            <p:cNvSpPr txBox="1"/>
            <p:nvPr/>
          </p:nvSpPr>
          <p:spPr>
            <a:xfrm>
              <a:off x="6792404" y="1292895"/>
              <a:ext cx="425095" cy="636607"/>
            </a:xfrm>
            <a:prstGeom prst="rect">
              <a:avLst/>
            </a:prstGeom>
            <a:noFill/>
          </p:spPr>
          <p:txBody>
            <a:bodyPr wrap="none" lIns="91403" tIns="91403" rIns="91403" bIns="91403" rtlCol="0">
              <a:spAutoFit/>
            </a:bodyPr>
            <a:lstStyle/>
            <a:p>
              <a:pPr defTabSz="932372">
                <a:lnSpc>
                  <a:spcPct val="90000"/>
                </a:lnSpc>
                <a:spcAft>
                  <a:spcPts val="600"/>
                </a:spcAft>
              </a:pPr>
              <a:r>
                <a:rPr lang="en-US" sz="3198" b="1" dirty="0">
                  <a:gradFill>
                    <a:gsLst>
                      <a:gs pos="2917">
                        <a:srgbClr val="5C2D91"/>
                      </a:gs>
                      <a:gs pos="100000">
                        <a:srgbClr val="5C2D91"/>
                      </a:gs>
                    </a:gsLst>
                    <a:lin ang="5400000" scaled="0"/>
                  </a:gradFill>
                </a:rPr>
                <a:t>2</a:t>
              </a:r>
            </a:p>
          </p:txBody>
        </p:sp>
      </p:grpSp>
      <p:grpSp>
        <p:nvGrpSpPr>
          <p:cNvPr id="26" name="Group 25"/>
          <p:cNvGrpSpPr/>
          <p:nvPr/>
        </p:nvGrpSpPr>
        <p:grpSpPr>
          <a:xfrm>
            <a:off x="6447811" y="3039362"/>
            <a:ext cx="653980" cy="653980"/>
            <a:chOff x="6675437" y="1279706"/>
            <a:chExt cx="654243" cy="654243"/>
          </a:xfrm>
        </p:grpSpPr>
        <p:sp>
          <p:nvSpPr>
            <p:cNvPr id="27" name="Oval 26"/>
            <p:cNvSpPr/>
            <p:nvPr/>
          </p:nvSpPr>
          <p:spPr bwMode="auto">
            <a:xfrm>
              <a:off x="6675437" y="1279706"/>
              <a:ext cx="654243" cy="654243"/>
            </a:xfrm>
            <a:prstGeom prst="ellipse">
              <a:avLst/>
            </a:prstGeom>
            <a:solidFill>
              <a:schemeClr val="tx1"/>
            </a:solidFill>
            <a:ln w="44450">
              <a:solidFill>
                <a:schemeClr val="accent6">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28" name="TextBox 27"/>
            <p:cNvSpPr txBox="1"/>
            <p:nvPr/>
          </p:nvSpPr>
          <p:spPr>
            <a:xfrm>
              <a:off x="6792404" y="1292894"/>
              <a:ext cx="425095" cy="636607"/>
            </a:xfrm>
            <a:prstGeom prst="rect">
              <a:avLst/>
            </a:prstGeom>
            <a:noFill/>
          </p:spPr>
          <p:txBody>
            <a:bodyPr wrap="none" lIns="91403" tIns="91403" rIns="91403" bIns="91403" rtlCol="0">
              <a:spAutoFit/>
            </a:bodyPr>
            <a:lstStyle/>
            <a:p>
              <a:pPr defTabSz="932372">
                <a:lnSpc>
                  <a:spcPct val="90000"/>
                </a:lnSpc>
                <a:spcAft>
                  <a:spcPts val="600"/>
                </a:spcAft>
              </a:pPr>
              <a:r>
                <a:rPr lang="en-US" sz="3198" b="1" dirty="0">
                  <a:gradFill>
                    <a:gsLst>
                      <a:gs pos="2917">
                        <a:srgbClr val="5C2D91"/>
                      </a:gs>
                      <a:gs pos="100000">
                        <a:srgbClr val="5C2D91"/>
                      </a:gs>
                    </a:gsLst>
                    <a:lin ang="5400000" scaled="0"/>
                  </a:gradFill>
                </a:rPr>
                <a:t>3</a:t>
              </a:r>
            </a:p>
          </p:txBody>
        </p:sp>
      </p:grpSp>
      <p:grpSp>
        <p:nvGrpSpPr>
          <p:cNvPr id="29" name="Group 28"/>
          <p:cNvGrpSpPr/>
          <p:nvPr/>
        </p:nvGrpSpPr>
        <p:grpSpPr>
          <a:xfrm>
            <a:off x="6447811" y="4166385"/>
            <a:ext cx="653980" cy="653980"/>
            <a:chOff x="6675437" y="1279706"/>
            <a:chExt cx="654243" cy="654243"/>
          </a:xfrm>
        </p:grpSpPr>
        <p:sp>
          <p:nvSpPr>
            <p:cNvPr id="30" name="Oval 29"/>
            <p:cNvSpPr/>
            <p:nvPr/>
          </p:nvSpPr>
          <p:spPr bwMode="auto">
            <a:xfrm>
              <a:off x="6675437" y="1279706"/>
              <a:ext cx="654243" cy="654243"/>
            </a:xfrm>
            <a:prstGeom prst="ellipse">
              <a:avLst/>
            </a:prstGeom>
            <a:solidFill>
              <a:schemeClr val="tx1"/>
            </a:solidFill>
            <a:ln w="44450">
              <a:solidFill>
                <a:schemeClr val="accent6">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31" name="TextBox 30"/>
            <p:cNvSpPr txBox="1"/>
            <p:nvPr/>
          </p:nvSpPr>
          <p:spPr>
            <a:xfrm>
              <a:off x="6792404" y="1292895"/>
              <a:ext cx="425095" cy="636607"/>
            </a:xfrm>
            <a:prstGeom prst="rect">
              <a:avLst/>
            </a:prstGeom>
            <a:noFill/>
          </p:spPr>
          <p:txBody>
            <a:bodyPr wrap="none" lIns="91403" tIns="91403" rIns="91403" bIns="91403" rtlCol="0">
              <a:spAutoFit/>
            </a:bodyPr>
            <a:lstStyle/>
            <a:p>
              <a:pPr defTabSz="932372">
                <a:lnSpc>
                  <a:spcPct val="90000"/>
                </a:lnSpc>
                <a:spcAft>
                  <a:spcPts val="600"/>
                </a:spcAft>
              </a:pPr>
              <a:r>
                <a:rPr lang="en-US" sz="3198" b="1" dirty="0">
                  <a:gradFill>
                    <a:gsLst>
                      <a:gs pos="2917">
                        <a:srgbClr val="5C2D91"/>
                      </a:gs>
                      <a:gs pos="100000">
                        <a:srgbClr val="5C2D91"/>
                      </a:gs>
                    </a:gsLst>
                    <a:lin ang="5400000" scaled="0"/>
                  </a:gradFill>
                </a:rPr>
                <a:t>4</a:t>
              </a:r>
            </a:p>
          </p:txBody>
        </p:sp>
      </p:grpSp>
      <p:grpSp>
        <p:nvGrpSpPr>
          <p:cNvPr id="32" name="Group 31"/>
          <p:cNvGrpSpPr/>
          <p:nvPr/>
        </p:nvGrpSpPr>
        <p:grpSpPr>
          <a:xfrm>
            <a:off x="6447811" y="5293408"/>
            <a:ext cx="653980" cy="653980"/>
            <a:chOff x="6675437" y="1279706"/>
            <a:chExt cx="654243" cy="654243"/>
          </a:xfrm>
        </p:grpSpPr>
        <p:sp>
          <p:nvSpPr>
            <p:cNvPr id="33" name="Oval 32"/>
            <p:cNvSpPr/>
            <p:nvPr/>
          </p:nvSpPr>
          <p:spPr bwMode="auto">
            <a:xfrm>
              <a:off x="6675437" y="1279706"/>
              <a:ext cx="654243" cy="654243"/>
            </a:xfrm>
            <a:prstGeom prst="ellipse">
              <a:avLst/>
            </a:prstGeom>
            <a:solidFill>
              <a:schemeClr val="tx1"/>
            </a:solidFill>
            <a:ln w="44450">
              <a:solidFill>
                <a:schemeClr val="accent6">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34" name="TextBox 33"/>
            <p:cNvSpPr txBox="1"/>
            <p:nvPr/>
          </p:nvSpPr>
          <p:spPr>
            <a:xfrm>
              <a:off x="6792404" y="1292895"/>
              <a:ext cx="425095" cy="636607"/>
            </a:xfrm>
            <a:prstGeom prst="rect">
              <a:avLst/>
            </a:prstGeom>
            <a:noFill/>
          </p:spPr>
          <p:txBody>
            <a:bodyPr wrap="none" lIns="91403" tIns="91403" rIns="91403" bIns="91403" rtlCol="0">
              <a:spAutoFit/>
            </a:bodyPr>
            <a:lstStyle/>
            <a:p>
              <a:pPr defTabSz="932372">
                <a:lnSpc>
                  <a:spcPct val="90000"/>
                </a:lnSpc>
                <a:spcAft>
                  <a:spcPts val="600"/>
                </a:spcAft>
              </a:pPr>
              <a:r>
                <a:rPr lang="en-US" sz="3198" b="1" dirty="0">
                  <a:gradFill>
                    <a:gsLst>
                      <a:gs pos="2917">
                        <a:srgbClr val="5C2D91"/>
                      </a:gs>
                      <a:gs pos="100000">
                        <a:srgbClr val="5C2D91"/>
                      </a:gs>
                    </a:gsLst>
                    <a:lin ang="5400000" scaled="0"/>
                  </a:gradFill>
                </a:rPr>
                <a:t>5</a:t>
              </a:r>
            </a:p>
          </p:txBody>
        </p:sp>
      </p:grpSp>
      <p:sp>
        <p:nvSpPr>
          <p:cNvPr id="35" name="Content Placeholder 4"/>
          <p:cNvSpPr txBox="1">
            <a:spLocks/>
          </p:cNvSpPr>
          <p:nvPr/>
        </p:nvSpPr>
        <p:spPr>
          <a:xfrm>
            <a:off x="7127179" y="832922"/>
            <a:ext cx="5311658" cy="5101771"/>
          </a:xfrm>
          <a:prstGeom prst="rect">
            <a:avLst/>
          </a:prstGeom>
        </p:spPr>
        <p:txBody>
          <a:bodyPr vert="horz" lIns="149157" tIns="93223" rIns="149157" bIns="93223"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199"/>
              </a:spcBef>
              <a:buNone/>
            </a:pPr>
            <a:r>
              <a:rPr lang="en-US" sz="2399" dirty="0"/>
              <a:t>Create new add-ins for Office project</a:t>
            </a:r>
          </a:p>
          <a:p>
            <a:pPr marL="0" indent="0">
              <a:spcBef>
                <a:spcPts val="1199"/>
              </a:spcBef>
              <a:buNone/>
            </a:pPr>
            <a:endParaRPr lang="en-US" sz="2399" dirty="0"/>
          </a:p>
          <a:p>
            <a:pPr marL="0" indent="0">
              <a:spcBef>
                <a:spcPts val="1199"/>
              </a:spcBef>
              <a:buNone/>
            </a:pPr>
            <a:r>
              <a:rPr lang="en-US" sz="2399" dirty="0"/>
              <a:t>Create/design user interface for </a:t>
            </a:r>
            <a:br>
              <a:rPr lang="en-US" sz="2399" dirty="0"/>
            </a:br>
            <a:r>
              <a:rPr lang="en-US" sz="2399" dirty="0" smtClean="0"/>
              <a:t>web </a:t>
            </a:r>
            <a:r>
              <a:rPr lang="en-US" sz="2399" dirty="0"/>
              <a:t>page</a:t>
            </a:r>
          </a:p>
          <a:p>
            <a:pPr marL="0" indent="0">
              <a:spcBef>
                <a:spcPts val="1199"/>
              </a:spcBef>
              <a:buNone/>
            </a:pPr>
            <a:endParaRPr lang="en-US" sz="1199" dirty="0"/>
          </a:p>
          <a:p>
            <a:pPr marL="0" indent="0">
              <a:spcBef>
                <a:spcPts val="1199"/>
              </a:spcBef>
              <a:buNone/>
            </a:pPr>
            <a:r>
              <a:rPr lang="en-US" sz="2399" dirty="0"/>
              <a:t>Enhance </a:t>
            </a:r>
            <a:r>
              <a:rPr lang="en-US" sz="2399" dirty="0" smtClean="0"/>
              <a:t>web </a:t>
            </a:r>
            <a:r>
              <a:rPr lang="en-US" sz="2399" dirty="0"/>
              <a:t>page with CSS and JavaScript</a:t>
            </a:r>
          </a:p>
          <a:p>
            <a:pPr marL="0" indent="0">
              <a:spcBef>
                <a:spcPts val="1199"/>
              </a:spcBef>
              <a:buNone/>
            </a:pPr>
            <a:endParaRPr lang="en-US" sz="2399" dirty="0"/>
          </a:p>
          <a:p>
            <a:pPr marL="0" indent="0">
              <a:spcBef>
                <a:spcPts val="1199"/>
              </a:spcBef>
              <a:buNone/>
            </a:pPr>
            <a:r>
              <a:rPr lang="en-US" sz="2399" dirty="0"/>
              <a:t>Set project properties in manifest</a:t>
            </a:r>
          </a:p>
          <a:p>
            <a:pPr marL="0" indent="0">
              <a:spcBef>
                <a:spcPts val="1199"/>
              </a:spcBef>
              <a:buNone/>
            </a:pPr>
            <a:endParaRPr lang="en-US" sz="3598" dirty="0"/>
          </a:p>
          <a:p>
            <a:pPr marL="0" indent="0">
              <a:spcBef>
                <a:spcPts val="1199"/>
              </a:spcBef>
              <a:buNone/>
            </a:pPr>
            <a:r>
              <a:rPr lang="en-US" sz="2399" dirty="0"/>
              <a:t>Run!</a:t>
            </a:r>
          </a:p>
        </p:txBody>
      </p:sp>
    </p:spTree>
    <p:extLst>
      <p:ext uri="{BB962C8B-B14F-4D97-AF65-F5344CB8AC3E}">
        <p14:creationId xmlns:p14="http://schemas.microsoft.com/office/powerpoint/2010/main" val="27401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 calcmode="lin" valueType="num">
                                      <p:cBhvr additive="base">
                                        <p:cTn id="7"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decel="100000" fill="hold" grpId="0" nodeType="clickEffect">
                                  <p:stCondLst>
                                    <p:cond delay="0"/>
                                  </p:stCondLst>
                                  <p:childTnLst>
                                    <p:set>
                                      <p:cBhvr>
                                        <p:cTn id="12" dur="1" fill="hold">
                                          <p:stCondLst>
                                            <p:cond delay="0"/>
                                          </p:stCondLst>
                                        </p:cTn>
                                        <p:tgtEl>
                                          <p:spTgt spid="35">
                                            <p:txEl>
                                              <p:pRg st="2" end="2"/>
                                            </p:txEl>
                                          </p:spTgt>
                                        </p:tgtEl>
                                        <p:attrNameLst>
                                          <p:attrName>style.visibility</p:attrName>
                                        </p:attrNameLst>
                                      </p:cBhvr>
                                      <p:to>
                                        <p:strVal val="visible"/>
                                      </p:to>
                                    </p:set>
                                    <p:anim calcmode="lin" valueType="num">
                                      <p:cBhvr additive="base">
                                        <p:cTn id="13" dur="500" fill="hold"/>
                                        <p:tgtEl>
                                          <p:spTgt spid="35">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decel="100000" fill="hold" grpId="0" nodeType="clickEffect">
                                  <p:stCondLst>
                                    <p:cond delay="0"/>
                                  </p:stCondLst>
                                  <p:childTnLst>
                                    <p:set>
                                      <p:cBhvr>
                                        <p:cTn id="18" dur="1" fill="hold">
                                          <p:stCondLst>
                                            <p:cond delay="0"/>
                                          </p:stCondLst>
                                        </p:cTn>
                                        <p:tgtEl>
                                          <p:spTgt spid="35">
                                            <p:txEl>
                                              <p:pRg st="4" end="4"/>
                                            </p:txEl>
                                          </p:spTgt>
                                        </p:tgtEl>
                                        <p:attrNameLst>
                                          <p:attrName>style.visibility</p:attrName>
                                        </p:attrNameLst>
                                      </p:cBhvr>
                                      <p:to>
                                        <p:strVal val="visible"/>
                                      </p:to>
                                    </p:set>
                                    <p:anim calcmode="lin" valueType="num">
                                      <p:cBhvr additive="base">
                                        <p:cTn id="19" dur="500" fill="hold"/>
                                        <p:tgtEl>
                                          <p:spTgt spid="35">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decel="100000" fill="hold" grpId="0" nodeType="clickEffect">
                                  <p:stCondLst>
                                    <p:cond delay="0"/>
                                  </p:stCondLst>
                                  <p:childTnLst>
                                    <p:set>
                                      <p:cBhvr>
                                        <p:cTn id="24" dur="1" fill="hold">
                                          <p:stCondLst>
                                            <p:cond delay="0"/>
                                          </p:stCondLst>
                                        </p:cTn>
                                        <p:tgtEl>
                                          <p:spTgt spid="35">
                                            <p:txEl>
                                              <p:pRg st="6" end="6"/>
                                            </p:txEl>
                                          </p:spTgt>
                                        </p:tgtEl>
                                        <p:attrNameLst>
                                          <p:attrName>style.visibility</p:attrName>
                                        </p:attrNameLst>
                                      </p:cBhvr>
                                      <p:to>
                                        <p:strVal val="visible"/>
                                      </p:to>
                                    </p:set>
                                    <p:anim calcmode="lin" valueType="num">
                                      <p:cBhvr additive="base">
                                        <p:cTn id="25" dur="500" fill="hold"/>
                                        <p:tgtEl>
                                          <p:spTgt spid="35">
                                            <p:txEl>
                                              <p:pRg st="6" end="6"/>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decel="100000" fill="hold" grpId="0" nodeType="clickEffect">
                                  <p:stCondLst>
                                    <p:cond delay="0"/>
                                  </p:stCondLst>
                                  <p:childTnLst>
                                    <p:set>
                                      <p:cBhvr>
                                        <p:cTn id="30" dur="1" fill="hold">
                                          <p:stCondLst>
                                            <p:cond delay="0"/>
                                          </p:stCondLst>
                                        </p:cTn>
                                        <p:tgtEl>
                                          <p:spTgt spid="35">
                                            <p:txEl>
                                              <p:pRg st="8" end="8"/>
                                            </p:txEl>
                                          </p:spTgt>
                                        </p:tgtEl>
                                        <p:attrNameLst>
                                          <p:attrName>style.visibility</p:attrName>
                                        </p:attrNameLst>
                                      </p:cBhvr>
                                      <p:to>
                                        <p:strVal val="visible"/>
                                      </p:to>
                                    </p:set>
                                    <p:anim calcmode="lin" valueType="num">
                                      <p:cBhvr additive="base">
                                        <p:cTn id="31" dur="500" fill="hold"/>
                                        <p:tgtEl>
                                          <p:spTgt spid="35">
                                            <p:txEl>
                                              <p:pRg st="8" end="8"/>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48465" y="3372663"/>
            <a:ext cx="11971787" cy="2827386"/>
            <a:chOff x="241163" y="3306833"/>
            <a:chExt cx="11309308" cy="2670928"/>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6036" y="3306833"/>
              <a:ext cx="3594435" cy="267092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4162" y="3306833"/>
              <a:ext cx="3594435" cy="267092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163" y="3306833"/>
              <a:ext cx="3865560" cy="2670928"/>
            </a:xfrm>
            <a:prstGeom prst="rect">
              <a:avLst/>
            </a:prstGeom>
          </p:spPr>
        </p:pic>
      </p:grpSp>
      <p:sp>
        <p:nvSpPr>
          <p:cNvPr id="2" name="Title 1"/>
          <p:cNvSpPr>
            <a:spLocks noGrp="1"/>
          </p:cNvSpPr>
          <p:nvPr>
            <p:ph type="title"/>
          </p:nvPr>
        </p:nvSpPr>
        <p:spPr/>
        <p:txBody>
          <a:bodyPr/>
          <a:lstStyle/>
          <a:p>
            <a:r>
              <a:rPr lang="en-US" dirty="0" smtClean="0"/>
              <a:t>Create new Office add-in</a:t>
            </a:r>
            <a:endParaRPr lang="en-US" dirty="0"/>
          </a:p>
        </p:txBody>
      </p:sp>
      <p:sp>
        <p:nvSpPr>
          <p:cNvPr id="3" name="Text Placeholder 3"/>
          <p:cNvSpPr txBox="1">
            <a:spLocks/>
          </p:cNvSpPr>
          <p:nvPr/>
        </p:nvSpPr>
        <p:spPr>
          <a:xfrm>
            <a:off x="277029" y="1213769"/>
            <a:ext cx="11607892" cy="1803680"/>
          </a:xfrm>
          <a:prstGeom prst="rect">
            <a:avLst/>
          </a:prstGeom>
        </p:spPr>
        <p:txBody>
          <a:bodyPr vert="horz" wrap="square" lIns="146246" tIns="91403" rIns="146246" bIns="91403"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198" dirty="0">
                <a:gradFill>
                  <a:gsLst>
                    <a:gs pos="92515">
                      <a:schemeClr val="accent6"/>
                    </a:gs>
                    <a:gs pos="0">
                      <a:schemeClr val="accent6"/>
                    </a:gs>
                  </a:gsLst>
                  <a:lin ang="5400000" scaled="0"/>
                </a:gradFill>
              </a:rPr>
              <a:t>Create project based on add-in for Office project template</a:t>
            </a:r>
          </a:p>
          <a:p>
            <a:pPr marL="0" indent="0">
              <a:buNone/>
            </a:pPr>
            <a:r>
              <a:rPr lang="en-US" sz="2399" dirty="0"/>
              <a:t>Dialogs appear and prompts you for specifics about the add-in</a:t>
            </a:r>
          </a:p>
          <a:p>
            <a:pPr marL="0" indent="0">
              <a:buNone/>
            </a:pPr>
            <a:r>
              <a:rPr lang="en-US" sz="2399" dirty="0"/>
              <a:t>You must choose (1) the add-in shape and (2) which Office application are to </a:t>
            </a:r>
            <a:br>
              <a:rPr lang="en-US" sz="2399" dirty="0"/>
            </a:br>
            <a:r>
              <a:rPr lang="en-US" sz="2399" dirty="0"/>
              <a:t>be supported</a:t>
            </a:r>
          </a:p>
        </p:txBody>
      </p:sp>
      <p:grpSp>
        <p:nvGrpSpPr>
          <p:cNvPr id="30" name="Group 29"/>
          <p:cNvGrpSpPr/>
          <p:nvPr/>
        </p:nvGrpSpPr>
        <p:grpSpPr>
          <a:xfrm>
            <a:off x="10304216" y="168458"/>
            <a:ext cx="2042482" cy="287222"/>
            <a:chOff x="10305860" y="167118"/>
            <a:chExt cx="2043304" cy="287338"/>
          </a:xfrm>
        </p:grpSpPr>
        <p:sp>
          <p:nvSpPr>
            <p:cNvPr id="36" name="TextBox 35"/>
            <p:cNvSpPr txBox="1"/>
            <p:nvPr/>
          </p:nvSpPr>
          <p:spPr>
            <a:xfrm>
              <a:off x="10305860" y="167118"/>
              <a:ext cx="2043304" cy="287338"/>
            </a:xfrm>
            <a:prstGeom prst="rect">
              <a:avLst/>
            </a:prstGeom>
            <a:noFill/>
          </p:spPr>
          <p:txBody>
            <a:bodyPr wrap="square" lIns="146246" tIns="91403" rIns="146246" bIns="91403" rtlCol="0">
              <a:noAutofit/>
            </a:bodyPr>
            <a:lstStyle/>
            <a:p>
              <a:pPr defTabSz="932372">
                <a:lnSpc>
                  <a:spcPct val="90000"/>
                </a:lnSpc>
              </a:pPr>
              <a:r>
                <a:rPr lang="en-US" sz="1399" dirty="0">
                  <a:gradFill>
                    <a:gsLst>
                      <a:gs pos="8367">
                        <a:srgbClr val="262626"/>
                      </a:gs>
                      <a:gs pos="31000">
                        <a:srgbClr val="262626"/>
                      </a:gs>
                    </a:gsLst>
                    <a:lin ang="5400000" scaled="0"/>
                  </a:gradFill>
                </a:rPr>
                <a:t>Dev. Word add-ins</a:t>
              </a:r>
            </a:p>
          </p:txBody>
        </p:sp>
        <p:sp>
          <p:nvSpPr>
            <p:cNvPr id="37"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grpSp>
    </p:spTree>
    <p:extLst>
      <p:ext uri="{BB962C8B-B14F-4D97-AF65-F5344CB8AC3E}">
        <p14:creationId xmlns:p14="http://schemas.microsoft.com/office/powerpoint/2010/main" val="1657261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endParaRPr lang="en-US"/>
          </a:p>
        </p:txBody>
      </p:sp>
      <p:sp>
        <p:nvSpPr>
          <p:cNvPr id="2" name="Title 1"/>
          <p:cNvSpPr>
            <a:spLocks noGrp="1"/>
          </p:cNvSpPr>
          <p:nvPr>
            <p:ph type="title" idx="4294967295"/>
          </p:nvPr>
        </p:nvSpPr>
        <p:spPr>
          <a:xfrm>
            <a:off x="246063" y="296863"/>
            <a:ext cx="5237162" cy="917575"/>
          </a:xfrm>
        </p:spPr>
        <p:txBody>
          <a:bodyPr/>
          <a:lstStyle/>
          <a:p>
            <a:r>
              <a:rPr lang="en-US" dirty="0">
                <a:gradFill>
                  <a:gsLst>
                    <a:gs pos="2917">
                      <a:schemeClr val="tx1"/>
                    </a:gs>
                    <a:gs pos="100000">
                      <a:schemeClr val="tx1"/>
                    </a:gs>
                  </a:gsLst>
                  <a:lin ang="5400000" scaled="0"/>
                </a:gradFill>
              </a:rPr>
              <a:t>Office </a:t>
            </a:r>
            <a:r>
              <a:rPr lang="en-US" dirty="0" smtClean="0">
                <a:gradFill>
                  <a:gsLst>
                    <a:gs pos="2917">
                      <a:schemeClr val="tx1"/>
                    </a:gs>
                    <a:gs pos="100000">
                      <a:schemeClr val="tx1"/>
                    </a:gs>
                  </a:gsLst>
                  <a:lin ang="5400000" scaled="0"/>
                </a:gradFill>
              </a:rPr>
              <a:t>add-in </a:t>
            </a:r>
            <a:br>
              <a:rPr lang="en-US" dirty="0" smtClean="0">
                <a:gradFill>
                  <a:gsLst>
                    <a:gs pos="2917">
                      <a:schemeClr val="tx1"/>
                    </a:gs>
                    <a:gs pos="100000">
                      <a:schemeClr val="tx1"/>
                    </a:gs>
                  </a:gsLst>
                  <a:lin ang="5400000" scaled="0"/>
                </a:gradFill>
              </a:rPr>
            </a:br>
            <a:r>
              <a:rPr lang="en-US" dirty="0" smtClean="0">
                <a:gradFill>
                  <a:gsLst>
                    <a:gs pos="2917">
                      <a:schemeClr val="tx1"/>
                    </a:gs>
                    <a:gs pos="100000">
                      <a:schemeClr val="tx1"/>
                    </a:gs>
                  </a:gsLst>
                  <a:lin ang="5400000" scaled="0"/>
                </a:gradFill>
              </a:rPr>
              <a:t>project structure</a:t>
            </a:r>
            <a:endParaRPr lang="en-US" dirty="0">
              <a:gradFill>
                <a:gsLst>
                  <a:gs pos="2917">
                    <a:schemeClr val="tx1"/>
                  </a:gs>
                  <a:gs pos="100000">
                    <a:schemeClr val="tx1"/>
                  </a:gs>
                </a:gsLst>
                <a:lin ang="5400000" scaled="0"/>
              </a:gradFill>
            </a:endParaRPr>
          </a:p>
        </p:txBody>
      </p:sp>
      <p:sp>
        <p:nvSpPr>
          <p:cNvPr id="3" name="Text Placeholder 3"/>
          <p:cNvSpPr txBox="1">
            <a:spLocks/>
          </p:cNvSpPr>
          <p:nvPr/>
        </p:nvSpPr>
        <p:spPr>
          <a:xfrm>
            <a:off x="277029" y="1907866"/>
            <a:ext cx="5484193" cy="4009768"/>
          </a:xfrm>
          <a:prstGeom prst="rect">
            <a:avLst/>
          </a:prstGeom>
        </p:spPr>
        <p:txBody>
          <a:bodyPr vert="horz" wrap="square" lIns="146246" tIns="91403" rIns="146246" bIns="91403"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SzTx/>
              <a:buNone/>
            </a:pPr>
            <a:r>
              <a:rPr lang="en-US" sz="2799" dirty="0">
                <a:gradFill>
                  <a:gsLst>
                    <a:gs pos="2917">
                      <a:srgbClr val="FFFFFF"/>
                    </a:gs>
                    <a:gs pos="100000">
                      <a:srgbClr val="FFFFFF"/>
                    </a:gs>
                  </a:gsLst>
                  <a:lin ang="5400000" scaled="0"/>
                </a:gradFill>
              </a:rPr>
              <a:t>Office add-in solution has </a:t>
            </a:r>
            <a:br>
              <a:rPr lang="en-US" sz="2799" dirty="0">
                <a:gradFill>
                  <a:gsLst>
                    <a:gs pos="2917">
                      <a:srgbClr val="FFFFFF"/>
                    </a:gs>
                    <a:gs pos="100000">
                      <a:srgbClr val="FFFFFF"/>
                    </a:gs>
                  </a:gsLst>
                  <a:lin ang="5400000" scaled="0"/>
                </a:gradFill>
              </a:rPr>
            </a:br>
            <a:r>
              <a:rPr lang="en-US" sz="2799" dirty="0">
                <a:gradFill>
                  <a:gsLst>
                    <a:gs pos="2917">
                      <a:srgbClr val="FFFFFF"/>
                    </a:gs>
                    <a:gs pos="100000">
                      <a:srgbClr val="FFFFFF"/>
                    </a:gs>
                  </a:gsLst>
                  <a:lin ang="5400000" scaled="0"/>
                </a:gradFill>
              </a:rPr>
              <a:t>two projects</a:t>
            </a:r>
          </a:p>
          <a:p>
            <a:pPr marL="285637" indent="-285637">
              <a:spcBef>
                <a:spcPts val="600"/>
              </a:spcBef>
              <a:buSzTx/>
            </a:pPr>
            <a:r>
              <a:rPr lang="en-US" sz="1999" dirty="0">
                <a:gradFill>
                  <a:gsLst>
                    <a:gs pos="2917">
                      <a:srgbClr val="FFFFFF"/>
                    </a:gs>
                    <a:gs pos="100000">
                      <a:srgbClr val="FFFFFF"/>
                    </a:gs>
                  </a:gsLst>
                  <a:lin ang="5400000" scaled="0"/>
                </a:gradFill>
                <a:latin typeface="Segoe UI"/>
              </a:rPr>
              <a:t>Top project contains add-in manifest</a:t>
            </a:r>
          </a:p>
          <a:p>
            <a:pPr marL="285637" indent="-285637">
              <a:spcBef>
                <a:spcPts val="600"/>
              </a:spcBef>
              <a:buSzTx/>
            </a:pPr>
            <a:r>
              <a:rPr lang="en-US" sz="1999" dirty="0">
                <a:gradFill>
                  <a:gsLst>
                    <a:gs pos="2917">
                      <a:srgbClr val="FFFFFF"/>
                    </a:gs>
                    <a:gs pos="100000">
                      <a:srgbClr val="FFFFFF"/>
                    </a:gs>
                  </a:gsLst>
                  <a:lin ang="5400000" scaled="0"/>
                </a:gradFill>
                <a:latin typeface="Segoe UI"/>
              </a:rPr>
              <a:t>Bottom project for </a:t>
            </a:r>
            <a:r>
              <a:rPr lang="en-US" sz="1999" dirty="0" smtClean="0">
                <a:gradFill>
                  <a:gsLst>
                    <a:gs pos="2917">
                      <a:srgbClr val="FFFFFF"/>
                    </a:gs>
                    <a:gs pos="100000">
                      <a:srgbClr val="FFFFFF"/>
                    </a:gs>
                  </a:gsLst>
                  <a:lin ang="5400000" scaled="0"/>
                </a:gradFill>
                <a:latin typeface="Segoe UI"/>
              </a:rPr>
              <a:t>Remote Web</a:t>
            </a:r>
            <a:endParaRPr lang="en-US" sz="1999" dirty="0">
              <a:gradFill>
                <a:gsLst>
                  <a:gs pos="2917">
                    <a:srgbClr val="FFFFFF"/>
                  </a:gs>
                  <a:gs pos="100000">
                    <a:srgbClr val="FFFFFF"/>
                  </a:gs>
                </a:gsLst>
                <a:lin ang="5400000" scaled="0"/>
              </a:gradFill>
              <a:latin typeface="Segoe UI"/>
            </a:endParaRPr>
          </a:p>
          <a:p>
            <a:pPr marL="0" indent="0">
              <a:spcBef>
                <a:spcPts val="1799"/>
              </a:spcBef>
              <a:buSzTx/>
              <a:buNone/>
            </a:pPr>
            <a:r>
              <a:rPr lang="en-US" sz="2799" dirty="0">
                <a:gradFill>
                  <a:gsLst>
                    <a:gs pos="2917">
                      <a:srgbClr val="FFFFFF"/>
                    </a:gs>
                    <a:gs pos="100000">
                      <a:srgbClr val="FFFFFF"/>
                    </a:gs>
                  </a:gsLst>
                  <a:lin ang="5400000" scaled="0"/>
                </a:gradFill>
              </a:rPr>
              <a:t>Remote </a:t>
            </a:r>
            <a:r>
              <a:rPr lang="en-US" sz="2799" dirty="0" smtClean="0">
                <a:gradFill>
                  <a:gsLst>
                    <a:gs pos="2917">
                      <a:srgbClr val="FFFFFF"/>
                    </a:gs>
                    <a:gs pos="100000">
                      <a:srgbClr val="FFFFFF"/>
                    </a:gs>
                  </a:gsLst>
                  <a:lin ang="5400000" scaled="0"/>
                </a:gradFill>
              </a:rPr>
              <a:t>Web </a:t>
            </a:r>
            <a:r>
              <a:rPr lang="en-US" sz="2799" dirty="0">
                <a:gradFill>
                  <a:gsLst>
                    <a:gs pos="2917">
                      <a:srgbClr val="FFFFFF"/>
                    </a:gs>
                    <a:gs pos="100000">
                      <a:srgbClr val="FFFFFF"/>
                    </a:gs>
                  </a:gsLst>
                  <a:lin ang="5400000" scaled="0"/>
                </a:gradFill>
              </a:rPr>
              <a:t>project is </a:t>
            </a:r>
            <a:br>
              <a:rPr lang="en-US" sz="2799" dirty="0">
                <a:gradFill>
                  <a:gsLst>
                    <a:gs pos="2917">
                      <a:srgbClr val="FFFFFF"/>
                    </a:gs>
                    <a:gs pos="100000">
                      <a:srgbClr val="FFFFFF"/>
                    </a:gs>
                  </a:gsLst>
                  <a:lin ang="5400000" scaled="0"/>
                </a:gradFill>
              </a:rPr>
            </a:br>
            <a:r>
              <a:rPr lang="en-US" sz="2799" dirty="0">
                <a:gradFill>
                  <a:gsLst>
                    <a:gs pos="2917">
                      <a:srgbClr val="FFFFFF"/>
                    </a:gs>
                    <a:gs pos="100000">
                      <a:srgbClr val="FFFFFF"/>
                    </a:gs>
                  </a:gsLst>
                  <a:lin ang="5400000" scaled="0"/>
                </a:gradFill>
              </a:rPr>
              <a:t>ASP.NET website</a:t>
            </a:r>
          </a:p>
          <a:p>
            <a:pPr marL="285637" indent="-285637">
              <a:spcBef>
                <a:spcPts val="600"/>
              </a:spcBef>
              <a:buSzTx/>
            </a:pPr>
            <a:r>
              <a:rPr lang="en-US" sz="1999" dirty="0">
                <a:gradFill>
                  <a:gsLst>
                    <a:gs pos="2917">
                      <a:srgbClr val="FFFFFF"/>
                    </a:gs>
                    <a:gs pos="100000">
                      <a:srgbClr val="FFFFFF"/>
                    </a:gs>
                  </a:gsLst>
                  <a:lin ang="5400000" scaled="0"/>
                </a:gradFill>
                <a:latin typeface="Segoe UI"/>
              </a:rPr>
              <a:t>Contains HTML, CSS, and JavaScript </a:t>
            </a:r>
            <a:br>
              <a:rPr lang="en-US" sz="1999" dirty="0">
                <a:gradFill>
                  <a:gsLst>
                    <a:gs pos="2917">
                      <a:srgbClr val="FFFFFF"/>
                    </a:gs>
                    <a:gs pos="100000">
                      <a:srgbClr val="FFFFFF"/>
                    </a:gs>
                  </a:gsLst>
                  <a:lin ang="5400000" scaled="0"/>
                </a:gradFill>
                <a:latin typeface="Segoe UI"/>
              </a:rPr>
            </a:br>
            <a:r>
              <a:rPr lang="en-US" sz="1999" dirty="0">
                <a:gradFill>
                  <a:gsLst>
                    <a:gs pos="2917">
                      <a:srgbClr val="FFFFFF"/>
                    </a:gs>
                    <a:gs pos="100000">
                      <a:srgbClr val="FFFFFF"/>
                    </a:gs>
                  </a:gsLst>
                  <a:lin ang="5400000" scaled="0"/>
                </a:gradFill>
                <a:latin typeface="Segoe UI"/>
              </a:rPr>
              <a:t>source files</a:t>
            </a:r>
          </a:p>
          <a:p>
            <a:pPr marL="285637" indent="-285637">
              <a:spcBef>
                <a:spcPts val="600"/>
              </a:spcBef>
              <a:buSzTx/>
            </a:pPr>
            <a:r>
              <a:rPr lang="en-US" sz="1999" dirty="0">
                <a:gradFill>
                  <a:gsLst>
                    <a:gs pos="2917">
                      <a:srgbClr val="FFFFFF"/>
                    </a:gs>
                    <a:gs pos="100000">
                      <a:srgbClr val="FFFFFF"/>
                    </a:gs>
                  </a:gsLst>
                  <a:lin ang="5400000" scaled="0"/>
                </a:gradFill>
                <a:latin typeface="Segoe UI"/>
              </a:rPr>
              <a:t>Integration with jQuery library </a:t>
            </a:r>
            <a:br>
              <a:rPr lang="en-US" sz="1999" dirty="0">
                <a:gradFill>
                  <a:gsLst>
                    <a:gs pos="2917">
                      <a:srgbClr val="FFFFFF"/>
                    </a:gs>
                    <a:gs pos="100000">
                      <a:srgbClr val="FFFFFF"/>
                    </a:gs>
                  </a:gsLst>
                  <a:lin ang="5400000" scaled="0"/>
                </a:gradFill>
                <a:latin typeface="Segoe UI"/>
              </a:rPr>
            </a:br>
            <a:r>
              <a:rPr lang="en-US" sz="1999" dirty="0">
                <a:gradFill>
                  <a:gsLst>
                    <a:gs pos="2917">
                      <a:srgbClr val="FFFFFF"/>
                    </a:gs>
                    <a:gs pos="100000">
                      <a:srgbClr val="FFFFFF"/>
                    </a:gs>
                  </a:gsLst>
                  <a:lin ang="5400000" scaled="0"/>
                </a:gradFill>
                <a:latin typeface="Segoe UI"/>
              </a:rPr>
              <a:t>already included</a:t>
            </a:r>
          </a:p>
        </p:txBody>
      </p:sp>
      <p:sp>
        <p:nvSpPr>
          <p:cNvPr id="15" name="TextBox 14"/>
          <p:cNvSpPr txBox="1"/>
          <p:nvPr/>
        </p:nvSpPr>
        <p:spPr>
          <a:xfrm>
            <a:off x="10882757" y="6515021"/>
            <a:ext cx="1304090"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grpSp>
        <p:nvGrpSpPr>
          <p:cNvPr id="13" name="Group 12"/>
          <p:cNvGrpSpPr/>
          <p:nvPr/>
        </p:nvGrpSpPr>
        <p:grpSpPr>
          <a:xfrm>
            <a:off x="10304216" y="168458"/>
            <a:ext cx="2042482" cy="287222"/>
            <a:chOff x="10305860" y="167118"/>
            <a:chExt cx="2043304" cy="287338"/>
          </a:xfrm>
        </p:grpSpPr>
        <p:sp>
          <p:nvSpPr>
            <p:cNvPr id="17" name="TextBox 16"/>
            <p:cNvSpPr txBox="1"/>
            <p:nvPr/>
          </p:nvSpPr>
          <p:spPr>
            <a:xfrm>
              <a:off x="10305860" y="167118"/>
              <a:ext cx="2043304" cy="287338"/>
            </a:xfrm>
            <a:prstGeom prst="rect">
              <a:avLst/>
            </a:prstGeom>
            <a:noFill/>
          </p:spPr>
          <p:txBody>
            <a:bodyPr wrap="square" lIns="146246" tIns="91403" rIns="146246" bIns="91403" rtlCol="0">
              <a:noAutofit/>
            </a:bodyPr>
            <a:lstStyle/>
            <a:p>
              <a:pPr defTabSz="932372">
                <a:lnSpc>
                  <a:spcPct val="90000"/>
                </a:lnSpc>
              </a:pPr>
              <a:r>
                <a:rPr lang="en-US" sz="1399" dirty="0">
                  <a:gradFill>
                    <a:gsLst>
                      <a:gs pos="8367">
                        <a:srgbClr val="262626"/>
                      </a:gs>
                      <a:gs pos="31000">
                        <a:srgbClr val="262626"/>
                      </a:gs>
                    </a:gsLst>
                    <a:lin ang="5400000" scaled="0"/>
                  </a:gradFill>
                </a:rPr>
                <a:t>Dev. Word add-ins</a:t>
              </a:r>
            </a:p>
          </p:txBody>
        </p:sp>
        <p:sp>
          <p:nvSpPr>
            <p:cNvPr id="18"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5607" y="784226"/>
            <a:ext cx="5235067" cy="5385988"/>
          </a:xfrm>
          <a:prstGeom prst="rect">
            <a:avLst/>
          </a:prstGeom>
        </p:spPr>
      </p:pic>
    </p:spTree>
    <p:extLst>
      <p:ext uri="{BB962C8B-B14F-4D97-AF65-F5344CB8AC3E}">
        <p14:creationId xmlns:p14="http://schemas.microsoft.com/office/powerpoint/2010/main" val="375011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 manifest designer</a:t>
            </a:r>
            <a:endParaRPr lang="en-US" dirty="0"/>
          </a:p>
        </p:txBody>
      </p:sp>
      <p:grpSp>
        <p:nvGrpSpPr>
          <p:cNvPr id="4" name="Group 3"/>
          <p:cNvGrpSpPr/>
          <p:nvPr/>
        </p:nvGrpSpPr>
        <p:grpSpPr>
          <a:xfrm>
            <a:off x="10304216" y="168458"/>
            <a:ext cx="2042482" cy="287222"/>
            <a:chOff x="10305860" y="167118"/>
            <a:chExt cx="2043304" cy="287338"/>
          </a:xfrm>
        </p:grpSpPr>
        <p:sp>
          <p:nvSpPr>
            <p:cNvPr id="5" name="TextBox 4"/>
            <p:cNvSpPr txBox="1"/>
            <p:nvPr/>
          </p:nvSpPr>
          <p:spPr>
            <a:xfrm>
              <a:off x="10305860" y="167118"/>
              <a:ext cx="2043304" cy="287338"/>
            </a:xfrm>
            <a:prstGeom prst="rect">
              <a:avLst/>
            </a:prstGeom>
            <a:noFill/>
          </p:spPr>
          <p:txBody>
            <a:bodyPr wrap="square" lIns="146246" tIns="91403" rIns="146246" bIns="91403" rtlCol="0">
              <a:noAutofit/>
            </a:bodyPr>
            <a:lstStyle/>
            <a:p>
              <a:pPr defTabSz="932372">
                <a:lnSpc>
                  <a:spcPct val="90000"/>
                </a:lnSpc>
              </a:pPr>
              <a:r>
                <a:rPr lang="en-US" sz="1399" dirty="0">
                  <a:gradFill>
                    <a:gsLst>
                      <a:gs pos="8367">
                        <a:srgbClr val="262626"/>
                      </a:gs>
                      <a:gs pos="31000">
                        <a:srgbClr val="262626"/>
                      </a:gs>
                    </a:gsLst>
                    <a:lin ang="5400000" scaled="0"/>
                  </a:gradFill>
                </a:rPr>
                <a:t>Dev. Word add-ins</a:t>
              </a:r>
            </a:p>
          </p:txBody>
        </p:sp>
        <p:sp>
          <p:nvSpPr>
            <p:cNvPr id="6"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grpSp>
      <p:pic>
        <p:nvPicPr>
          <p:cNvPr id="7" name="Picture 6"/>
          <p:cNvPicPr>
            <a:picLocks noChangeAspect="1"/>
          </p:cNvPicPr>
          <p:nvPr/>
        </p:nvPicPr>
        <p:blipFill>
          <a:blip r:embed="rId3"/>
          <a:stretch>
            <a:fillRect/>
          </a:stretch>
        </p:blipFill>
        <p:spPr>
          <a:xfrm>
            <a:off x="1931671" y="1211263"/>
            <a:ext cx="8573133" cy="5303837"/>
          </a:xfrm>
          <a:prstGeom prst="rect">
            <a:avLst/>
          </a:prstGeom>
          <a:noFill/>
          <a:ln>
            <a:solidFill>
              <a:schemeClr val="tx1"/>
            </a:solidFill>
          </a:ln>
        </p:spPr>
      </p:pic>
    </p:spTree>
    <p:extLst>
      <p:ext uri="{BB962C8B-B14F-4D97-AF65-F5344CB8AC3E}">
        <p14:creationId xmlns:p14="http://schemas.microsoft.com/office/powerpoint/2010/main" val="48780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 manifest—XML view</a:t>
            </a:r>
            <a:endParaRPr lang="en-US" dirty="0"/>
          </a:p>
        </p:txBody>
      </p:sp>
      <p:grpSp>
        <p:nvGrpSpPr>
          <p:cNvPr id="4" name="Group 3"/>
          <p:cNvGrpSpPr/>
          <p:nvPr/>
        </p:nvGrpSpPr>
        <p:grpSpPr>
          <a:xfrm>
            <a:off x="10304216" y="168458"/>
            <a:ext cx="2042482" cy="287222"/>
            <a:chOff x="10305860" y="167118"/>
            <a:chExt cx="2043304" cy="287338"/>
          </a:xfrm>
        </p:grpSpPr>
        <p:sp>
          <p:nvSpPr>
            <p:cNvPr id="5" name="TextBox 4"/>
            <p:cNvSpPr txBox="1"/>
            <p:nvPr/>
          </p:nvSpPr>
          <p:spPr>
            <a:xfrm>
              <a:off x="10305860" y="167118"/>
              <a:ext cx="2043304" cy="287338"/>
            </a:xfrm>
            <a:prstGeom prst="rect">
              <a:avLst/>
            </a:prstGeom>
            <a:noFill/>
          </p:spPr>
          <p:txBody>
            <a:bodyPr wrap="square" lIns="146246" tIns="91403" rIns="146246" bIns="91403" rtlCol="0">
              <a:noAutofit/>
            </a:bodyPr>
            <a:lstStyle/>
            <a:p>
              <a:pPr defTabSz="932372">
                <a:lnSpc>
                  <a:spcPct val="90000"/>
                </a:lnSpc>
              </a:pPr>
              <a:r>
                <a:rPr lang="en-US" sz="1399" dirty="0">
                  <a:gradFill>
                    <a:gsLst>
                      <a:gs pos="8367">
                        <a:srgbClr val="262626"/>
                      </a:gs>
                      <a:gs pos="31000">
                        <a:srgbClr val="262626"/>
                      </a:gs>
                    </a:gsLst>
                    <a:lin ang="5400000" scaled="0"/>
                  </a:gradFill>
                </a:rPr>
                <a:t>Dev. Word add-ins</a:t>
              </a:r>
            </a:p>
          </p:txBody>
        </p:sp>
        <p:sp>
          <p:nvSpPr>
            <p:cNvPr id="6"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grpSp>
      <p:pic>
        <p:nvPicPr>
          <p:cNvPr id="8" name="Picture 7"/>
          <p:cNvPicPr>
            <a:picLocks noChangeAspect="1"/>
          </p:cNvPicPr>
          <p:nvPr/>
        </p:nvPicPr>
        <p:blipFill>
          <a:blip r:embed="rId3"/>
          <a:stretch>
            <a:fillRect/>
          </a:stretch>
        </p:blipFill>
        <p:spPr>
          <a:xfrm>
            <a:off x="551252" y="1211263"/>
            <a:ext cx="11333971" cy="5192819"/>
          </a:xfrm>
          <a:prstGeom prst="rect">
            <a:avLst/>
          </a:prstGeom>
          <a:ln>
            <a:solidFill>
              <a:schemeClr val="tx1"/>
            </a:solidFill>
          </a:ln>
        </p:spPr>
      </p:pic>
      <p:cxnSp>
        <p:nvCxnSpPr>
          <p:cNvPr id="9" name="Straight Arrow Connector 8"/>
          <p:cNvCxnSpPr/>
          <p:nvPr/>
        </p:nvCxnSpPr>
        <p:spPr>
          <a:xfrm flipH="1" flipV="1">
            <a:off x="5954437" y="3778616"/>
            <a:ext cx="2144255" cy="351693"/>
          </a:xfrm>
          <a:prstGeom prst="straightConnector1">
            <a:avLst/>
          </a:prstGeom>
          <a:ln w="25400" cap="rnd">
            <a:solidFill>
              <a:schemeClr val="accent6"/>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24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6063" y="296863"/>
            <a:ext cx="5237162" cy="917575"/>
          </a:xfrm>
        </p:spPr>
        <p:txBody>
          <a:bodyPr/>
          <a:lstStyle/>
          <a:p>
            <a:r>
              <a:rPr lang="en-US" dirty="0">
                <a:gradFill>
                  <a:gsLst>
                    <a:gs pos="2917">
                      <a:schemeClr val="tx1"/>
                    </a:gs>
                    <a:gs pos="100000">
                      <a:schemeClr val="tx1"/>
                    </a:gs>
                  </a:gsLst>
                  <a:lin ang="5400000" scaled="0"/>
                </a:gradFill>
              </a:rPr>
              <a:t>Requested </a:t>
            </a:r>
            <a:r>
              <a:rPr lang="en-US" dirty="0" smtClean="0">
                <a:gradFill>
                  <a:gsLst>
                    <a:gs pos="2917">
                      <a:schemeClr val="tx1"/>
                    </a:gs>
                    <a:gs pos="100000">
                      <a:schemeClr val="tx1"/>
                    </a:gs>
                  </a:gsLst>
                  <a:lin ang="5400000" scaled="0"/>
                </a:gradFill>
              </a:rPr>
              <a:t>capabilities</a:t>
            </a:r>
            <a:endParaRPr lang="en-US" dirty="0">
              <a:gradFill>
                <a:gsLst>
                  <a:gs pos="2917">
                    <a:schemeClr val="tx1"/>
                  </a:gs>
                  <a:gs pos="100000">
                    <a:schemeClr val="tx1"/>
                  </a:gs>
                </a:gsLst>
                <a:lin ang="5400000" scaled="0"/>
              </a:gradFill>
            </a:endParaRPr>
          </a:p>
        </p:txBody>
      </p:sp>
      <p:sp>
        <p:nvSpPr>
          <p:cNvPr id="3" name="Text Placeholder 3"/>
          <p:cNvSpPr txBox="1">
            <a:spLocks/>
          </p:cNvSpPr>
          <p:nvPr/>
        </p:nvSpPr>
        <p:spPr>
          <a:xfrm>
            <a:off x="277029" y="1907866"/>
            <a:ext cx="5484193" cy="4804317"/>
          </a:xfrm>
          <a:prstGeom prst="rect">
            <a:avLst/>
          </a:prstGeom>
        </p:spPr>
        <p:txBody>
          <a:bodyPr vert="horz" wrap="square" lIns="146246" tIns="91403" rIns="146246" bIns="91403"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SzTx/>
              <a:buNone/>
            </a:pPr>
            <a:r>
              <a:rPr lang="en-US" sz="2000" dirty="0">
                <a:gradFill>
                  <a:gsLst>
                    <a:gs pos="2917">
                      <a:srgbClr val="FFFFFF"/>
                    </a:gs>
                    <a:gs pos="100000">
                      <a:srgbClr val="FFFFFF"/>
                    </a:gs>
                  </a:gsLst>
                  <a:lin ang="5400000" scaled="0"/>
                </a:gradFill>
                <a:latin typeface="+mn-lt"/>
              </a:rPr>
              <a:t>Restricted</a:t>
            </a:r>
          </a:p>
          <a:p>
            <a:pPr marL="228600" indent="-228600">
              <a:spcBef>
                <a:spcPts val="600"/>
              </a:spcBef>
              <a:buSzTx/>
            </a:pPr>
            <a:r>
              <a:rPr lang="en-US" sz="1600" dirty="0">
                <a:gradFill>
                  <a:gsLst>
                    <a:gs pos="2917">
                      <a:srgbClr val="FFFFFF"/>
                    </a:gs>
                    <a:gs pos="100000">
                      <a:srgbClr val="FFFFFF"/>
                    </a:gs>
                  </a:gsLst>
                  <a:lin ang="5400000" scaled="0"/>
                </a:gradFill>
                <a:latin typeface="+mn-lt"/>
              </a:rPr>
              <a:t>You can read/write document settings</a:t>
            </a:r>
          </a:p>
          <a:p>
            <a:pPr marL="0" indent="0">
              <a:spcBef>
                <a:spcPts val="1799"/>
              </a:spcBef>
              <a:buSzTx/>
              <a:buNone/>
            </a:pPr>
            <a:r>
              <a:rPr lang="en-US" sz="2000" dirty="0">
                <a:gradFill>
                  <a:gsLst>
                    <a:gs pos="2917">
                      <a:srgbClr val="FFFFFF"/>
                    </a:gs>
                    <a:gs pos="100000">
                      <a:srgbClr val="FFFFFF"/>
                    </a:gs>
                  </a:gsLst>
                  <a:lin ang="5400000" scaled="0"/>
                </a:gradFill>
                <a:latin typeface="+mn-lt"/>
              </a:rPr>
              <a:t>Read document</a:t>
            </a:r>
          </a:p>
          <a:p>
            <a:pPr marL="228600" indent="-228600">
              <a:spcBef>
                <a:spcPts val="600"/>
              </a:spcBef>
              <a:buSzTx/>
            </a:pPr>
            <a:r>
              <a:rPr lang="en-US" sz="1600" dirty="0">
                <a:gradFill>
                  <a:gsLst>
                    <a:gs pos="2917">
                      <a:srgbClr val="FFFFFF"/>
                    </a:gs>
                    <a:gs pos="100000">
                      <a:srgbClr val="FFFFFF"/>
                    </a:gs>
                  </a:gsLst>
                  <a:lin ang="5400000" scaled="0"/>
                </a:gradFill>
                <a:latin typeface="+mn-lt"/>
              </a:rPr>
              <a:t>You have read access to document</a:t>
            </a:r>
          </a:p>
          <a:p>
            <a:pPr marL="228600" indent="-228600">
              <a:spcBef>
                <a:spcPts val="600"/>
              </a:spcBef>
              <a:buSzTx/>
            </a:pPr>
            <a:r>
              <a:rPr lang="en-US" sz="1600" dirty="0">
                <a:gradFill>
                  <a:gsLst>
                    <a:gs pos="2917">
                      <a:srgbClr val="FFFFFF"/>
                    </a:gs>
                    <a:gs pos="100000">
                      <a:srgbClr val="FFFFFF"/>
                    </a:gs>
                  </a:gsLst>
                  <a:lin ang="5400000" scaled="0"/>
                </a:gradFill>
                <a:latin typeface="+mn-lt"/>
              </a:rPr>
              <a:t>You can subscribe to change </a:t>
            </a:r>
            <a:r>
              <a:rPr lang="en-US" sz="1600" dirty="0" smtClean="0">
                <a:gradFill>
                  <a:gsLst>
                    <a:gs pos="2917">
                      <a:srgbClr val="FFFFFF"/>
                    </a:gs>
                    <a:gs pos="100000">
                      <a:srgbClr val="FFFFFF"/>
                    </a:gs>
                  </a:gsLst>
                  <a:lin ang="5400000" scaled="0"/>
                </a:gradFill>
                <a:latin typeface="+mn-lt"/>
              </a:rPr>
              <a:t>events</a:t>
            </a:r>
          </a:p>
          <a:p>
            <a:pPr marL="0" indent="0">
              <a:spcBef>
                <a:spcPts val="1799"/>
              </a:spcBef>
              <a:buSzTx/>
              <a:buNone/>
            </a:pPr>
            <a:r>
              <a:rPr lang="en-US" sz="2000" dirty="0">
                <a:gradFill>
                  <a:gsLst>
                    <a:gs pos="2917">
                      <a:srgbClr val="FFFFFF"/>
                    </a:gs>
                    <a:gs pos="100000">
                      <a:srgbClr val="FFFFFF"/>
                    </a:gs>
                  </a:gsLst>
                  <a:lin ang="5400000" scaled="0"/>
                </a:gradFill>
                <a:latin typeface="+mn-lt"/>
              </a:rPr>
              <a:t>Read all document</a:t>
            </a:r>
          </a:p>
          <a:p>
            <a:pPr marL="228600" indent="-228600">
              <a:spcBef>
                <a:spcPts val="600"/>
              </a:spcBef>
              <a:buSzTx/>
            </a:pPr>
            <a:r>
              <a:rPr lang="en-US" sz="1600" dirty="0">
                <a:gradFill>
                  <a:gsLst>
                    <a:gs pos="2917">
                      <a:srgbClr val="FFFFFF"/>
                    </a:gs>
                    <a:gs pos="100000">
                      <a:srgbClr val="FFFFFF"/>
                    </a:gs>
                  </a:gsLst>
                  <a:lin ang="5400000" scaled="0"/>
                </a:gradFill>
                <a:latin typeface="+mn-lt"/>
              </a:rPr>
              <a:t>You have additional access to document file </a:t>
            </a:r>
            <a:r>
              <a:rPr lang="en-US" sz="1600" dirty="0" smtClean="0">
                <a:gradFill>
                  <a:gsLst>
                    <a:gs pos="2917">
                      <a:srgbClr val="FFFFFF"/>
                    </a:gs>
                    <a:gs pos="100000">
                      <a:srgbClr val="FFFFFF"/>
                    </a:gs>
                  </a:gsLst>
                  <a:lin ang="5400000" scaled="0"/>
                </a:gradFill>
                <a:latin typeface="+mn-lt"/>
              </a:rPr>
              <a:t/>
            </a:r>
            <a:br>
              <a:rPr lang="en-US" sz="1600" dirty="0" smtClean="0">
                <a:gradFill>
                  <a:gsLst>
                    <a:gs pos="2917">
                      <a:srgbClr val="FFFFFF"/>
                    </a:gs>
                    <a:gs pos="100000">
                      <a:srgbClr val="FFFFFF"/>
                    </a:gs>
                  </a:gsLst>
                  <a:lin ang="5400000" scaled="0"/>
                </a:gradFill>
                <a:latin typeface="+mn-lt"/>
              </a:rPr>
            </a:br>
            <a:r>
              <a:rPr lang="en-US" sz="1600" dirty="0" smtClean="0">
                <a:gradFill>
                  <a:gsLst>
                    <a:gs pos="2917">
                      <a:srgbClr val="FFFFFF"/>
                    </a:gs>
                    <a:gs pos="100000">
                      <a:srgbClr val="FFFFFF"/>
                    </a:gs>
                  </a:gsLst>
                  <a:lin ang="5400000" scaled="0"/>
                </a:gradFill>
                <a:latin typeface="+mn-lt"/>
              </a:rPr>
              <a:t>and OOXML</a:t>
            </a:r>
          </a:p>
          <a:p>
            <a:pPr marL="0" indent="0">
              <a:spcBef>
                <a:spcPts val="1799"/>
              </a:spcBef>
              <a:buSzTx/>
              <a:buNone/>
            </a:pPr>
            <a:r>
              <a:rPr lang="en-US" sz="2000" dirty="0">
                <a:gradFill>
                  <a:gsLst>
                    <a:gs pos="2917">
                      <a:srgbClr val="FFFFFF"/>
                    </a:gs>
                    <a:gs pos="100000">
                      <a:srgbClr val="FFFFFF"/>
                    </a:gs>
                  </a:gsLst>
                  <a:lin ang="5400000" scaled="0"/>
                </a:gradFill>
                <a:latin typeface="+mn-lt"/>
              </a:rPr>
              <a:t>Write </a:t>
            </a:r>
            <a:r>
              <a:rPr lang="en-US" sz="2000" dirty="0" smtClean="0">
                <a:gradFill>
                  <a:gsLst>
                    <a:gs pos="2917">
                      <a:srgbClr val="FFFFFF"/>
                    </a:gs>
                    <a:gs pos="100000">
                      <a:srgbClr val="FFFFFF"/>
                    </a:gs>
                  </a:gsLst>
                  <a:lin ang="5400000" scaled="0"/>
                </a:gradFill>
                <a:latin typeface="+mn-lt"/>
              </a:rPr>
              <a:t>document</a:t>
            </a:r>
          </a:p>
          <a:p>
            <a:pPr marL="228600" indent="-228600">
              <a:spcBef>
                <a:spcPts val="600"/>
              </a:spcBef>
              <a:buSzTx/>
            </a:pPr>
            <a:r>
              <a:rPr lang="en-US" sz="1600" dirty="0">
                <a:gradFill>
                  <a:gsLst>
                    <a:gs pos="2917">
                      <a:srgbClr val="FFFFFF"/>
                    </a:gs>
                    <a:gs pos="100000">
                      <a:srgbClr val="FFFFFF"/>
                    </a:gs>
                  </a:gsLst>
                  <a:lin ang="5400000" scaled="0"/>
                </a:gradFill>
                <a:latin typeface="+mn-lt"/>
              </a:rPr>
              <a:t>Write content into </a:t>
            </a:r>
            <a:r>
              <a:rPr lang="en-US" sz="1600" dirty="0" smtClean="0">
                <a:gradFill>
                  <a:gsLst>
                    <a:gs pos="2917">
                      <a:srgbClr val="FFFFFF"/>
                    </a:gs>
                    <a:gs pos="100000">
                      <a:srgbClr val="FFFFFF"/>
                    </a:gs>
                  </a:gsLst>
                  <a:lin ang="5400000" scaled="0"/>
                </a:gradFill>
                <a:latin typeface="+mn-lt"/>
              </a:rPr>
              <a:t>document</a:t>
            </a:r>
          </a:p>
          <a:p>
            <a:pPr marL="0" indent="0">
              <a:spcBef>
                <a:spcPts val="1799"/>
              </a:spcBef>
              <a:buSzTx/>
              <a:buNone/>
            </a:pPr>
            <a:r>
              <a:rPr lang="en-US" sz="2000" dirty="0">
                <a:gradFill>
                  <a:gsLst>
                    <a:gs pos="2917">
                      <a:srgbClr val="FFFFFF"/>
                    </a:gs>
                    <a:gs pos="100000">
                      <a:srgbClr val="FFFFFF"/>
                    </a:gs>
                  </a:gsLst>
                  <a:lin ang="5400000" scaled="0"/>
                </a:gradFill>
                <a:latin typeface="+mn-lt"/>
              </a:rPr>
              <a:t>Read write </a:t>
            </a:r>
            <a:r>
              <a:rPr lang="en-US" sz="2000" dirty="0" smtClean="0">
                <a:gradFill>
                  <a:gsLst>
                    <a:gs pos="2917">
                      <a:srgbClr val="FFFFFF"/>
                    </a:gs>
                    <a:gs pos="100000">
                      <a:srgbClr val="FFFFFF"/>
                    </a:gs>
                  </a:gsLst>
                  <a:lin ang="5400000" scaled="0"/>
                </a:gradFill>
                <a:latin typeface="+mn-lt"/>
              </a:rPr>
              <a:t>document</a:t>
            </a:r>
          </a:p>
          <a:p>
            <a:pPr marL="228600" lvl="1" indent="-228600">
              <a:spcBef>
                <a:spcPts val="600"/>
              </a:spcBef>
              <a:buSzTx/>
            </a:pPr>
            <a:r>
              <a:rPr lang="en-US" sz="1600" dirty="0">
                <a:gradFill>
                  <a:gsLst>
                    <a:gs pos="2917">
                      <a:srgbClr val="FFFFFF"/>
                    </a:gs>
                    <a:gs pos="100000">
                      <a:srgbClr val="FFFFFF"/>
                    </a:gs>
                  </a:gsLst>
                  <a:lin ang="5400000" scaled="0"/>
                </a:gradFill>
              </a:rPr>
              <a:t>Read all document + Write </a:t>
            </a:r>
            <a:r>
              <a:rPr lang="en-US" sz="1600" dirty="0" smtClean="0">
                <a:gradFill>
                  <a:gsLst>
                    <a:gs pos="2917">
                      <a:srgbClr val="FFFFFF"/>
                    </a:gs>
                    <a:gs pos="100000">
                      <a:srgbClr val="FFFFFF"/>
                    </a:gs>
                  </a:gsLst>
                  <a:lin ang="5400000" scaled="0"/>
                </a:gradFill>
              </a:rPr>
              <a:t>document</a:t>
            </a:r>
            <a:endParaRPr lang="en-US" sz="1600" dirty="0">
              <a:gradFill>
                <a:gsLst>
                  <a:gs pos="2917">
                    <a:srgbClr val="FFFFFF"/>
                  </a:gs>
                  <a:gs pos="100000">
                    <a:srgbClr val="FFFFFF"/>
                  </a:gs>
                </a:gsLst>
                <a:lin ang="5400000" scaled="0"/>
              </a:gradFill>
              <a:latin typeface="+mn-lt"/>
            </a:endParaRPr>
          </a:p>
          <a:p>
            <a:pPr marL="0" indent="0">
              <a:spcBef>
                <a:spcPts val="600"/>
              </a:spcBef>
              <a:buSzTx/>
              <a:buNone/>
            </a:pPr>
            <a:endParaRPr lang="en-US" sz="1600" dirty="0">
              <a:gradFill>
                <a:gsLst>
                  <a:gs pos="2917">
                    <a:srgbClr val="FFFFFF"/>
                  </a:gs>
                  <a:gs pos="100000">
                    <a:srgbClr val="FFFFFF"/>
                  </a:gs>
                </a:gsLst>
                <a:lin ang="5400000" scaled="0"/>
              </a:gradFill>
              <a:latin typeface="+mn-lt"/>
            </a:endParaRPr>
          </a:p>
        </p:txBody>
      </p:sp>
      <p:sp>
        <p:nvSpPr>
          <p:cNvPr id="15" name="TextBox 14"/>
          <p:cNvSpPr txBox="1"/>
          <p:nvPr/>
        </p:nvSpPr>
        <p:spPr>
          <a:xfrm>
            <a:off x="10882757" y="6515021"/>
            <a:ext cx="1304090"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grpSp>
        <p:nvGrpSpPr>
          <p:cNvPr id="13" name="Group 12"/>
          <p:cNvGrpSpPr/>
          <p:nvPr/>
        </p:nvGrpSpPr>
        <p:grpSpPr>
          <a:xfrm>
            <a:off x="10304216" y="168458"/>
            <a:ext cx="2042482" cy="287222"/>
            <a:chOff x="10305860" y="167118"/>
            <a:chExt cx="2043304" cy="287338"/>
          </a:xfrm>
        </p:grpSpPr>
        <p:sp>
          <p:nvSpPr>
            <p:cNvPr id="17" name="TextBox 16"/>
            <p:cNvSpPr txBox="1"/>
            <p:nvPr/>
          </p:nvSpPr>
          <p:spPr>
            <a:xfrm>
              <a:off x="10305860" y="167118"/>
              <a:ext cx="2043304" cy="287338"/>
            </a:xfrm>
            <a:prstGeom prst="rect">
              <a:avLst/>
            </a:prstGeom>
            <a:noFill/>
          </p:spPr>
          <p:txBody>
            <a:bodyPr wrap="square" lIns="146246" tIns="91403" rIns="146246" bIns="91403" rtlCol="0">
              <a:noAutofit/>
            </a:bodyPr>
            <a:lstStyle/>
            <a:p>
              <a:pPr defTabSz="932372">
                <a:lnSpc>
                  <a:spcPct val="90000"/>
                </a:lnSpc>
              </a:pPr>
              <a:r>
                <a:rPr lang="en-US" sz="1399" dirty="0">
                  <a:gradFill>
                    <a:gsLst>
                      <a:gs pos="8367">
                        <a:srgbClr val="262626"/>
                      </a:gs>
                      <a:gs pos="31000">
                        <a:srgbClr val="262626"/>
                      </a:gs>
                    </a:gsLst>
                    <a:lin ang="5400000" scaled="0"/>
                  </a:gradFill>
                </a:rPr>
                <a:t>Dev. Word add-ins</a:t>
              </a:r>
            </a:p>
          </p:txBody>
        </p:sp>
        <p:sp>
          <p:nvSpPr>
            <p:cNvPr id="18"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grpSp>
      <p:pic>
        <p:nvPicPr>
          <p:cNvPr id="19" name="Picture 18"/>
          <p:cNvPicPr>
            <a:picLocks noChangeAspect="1"/>
          </p:cNvPicPr>
          <p:nvPr/>
        </p:nvPicPr>
        <p:blipFill>
          <a:blip r:embed="rId3"/>
          <a:stretch>
            <a:fillRect/>
          </a:stretch>
        </p:blipFill>
        <p:spPr>
          <a:xfrm>
            <a:off x="6675438" y="1211264"/>
            <a:ext cx="5303837" cy="1860114"/>
          </a:xfrm>
          <a:prstGeom prst="rect">
            <a:avLst/>
          </a:prstGeom>
          <a:ln>
            <a:solidFill>
              <a:schemeClr val="bg1">
                <a:lumMod val="50000"/>
              </a:schemeClr>
            </a:solidFill>
          </a:ln>
        </p:spPr>
      </p:pic>
    </p:spTree>
    <p:extLst>
      <p:ext uri="{BB962C8B-B14F-4D97-AF65-F5344CB8AC3E}">
        <p14:creationId xmlns:p14="http://schemas.microsoft.com/office/powerpoint/2010/main" val="288150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6063" y="296863"/>
            <a:ext cx="5237162" cy="917575"/>
          </a:xfrm>
        </p:spPr>
        <p:txBody>
          <a:bodyPr/>
          <a:lstStyle/>
          <a:p>
            <a:r>
              <a:rPr lang="en-US" dirty="0" smtClean="0">
                <a:gradFill>
                  <a:gsLst>
                    <a:gs pos="2917">
                      <a:schemeClr val="tx1"/>
                    </a:gs>
                    <a:gs pos="100000">
                      <a:schemeClr val="tx1"/>
                    </a:gs>
                  </a:gsLst>
                  <a:lin ang="5400000" scaled="0"/>
                </a:gradFill>
              </a:rPr>
              <a:t>Adding a test document for debugging</a:t>
            </a:r>
            <a:endParaRPr lang="en-US" dirty="0">
              <a:gradFill>
                <a:gsLst>
                  <a:gs pos="2917">
                    <a:schemeClr val="tx1"/>
                  </a:gs>
                  <a:gs pos="100000">
                    <a:schemeClr val="tx1"/>
                  </a:gs>
                </a:gsLst>
                <a:lin ang="5400000" scaled="0"/>
              </a:gradFill>
            </a:endParaRPr>
          </a:p>
        </p:txBody>
      </p:sp>
      <p:sp>
        <p:nvSpPr>
          <p:cNvPr id="3" name="Text Placeholder 3"/>
          <p:cNvSpPr txBox="1">
            <a:spLocks/>
          </p:cNvSpPr>
          <p:nvPr/>
        </p:nvSpPr>
        <p:spPr>
          <a:xfrm>
            <a:off x="277029" y="2676319"/>
            <a:ext cx="5484193" cy="1181787"/>
          </a:xfrm>
          <a:prstGeom prst="rect">
            <a:avLst/>
          </a:prstGeom>
        </p:spPr>
        <p:txBody>
          <a:bodyPr vert="horz" wrap="square" lIns="146246" tIns="91403" rIns="146246" bIns="91403"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SzTx/>
              <a:buNone/>
            </a:pPr>
            <a:r>
              <a:rPr lang="en-US" sz="3200" dirty="0">
                <a:gradFill>
                  <a:gsLst>
                    <a:gs pos="2917">
                      <a:srgbClr val="FFFFFF"/>
                    </a:gs>
                    <a:gs pos="100000">
                      <a:srgbClr val="FFFFFF"/>
                    </a:gs>
                  </a:gsLst>
                  <a:lin ang="5400000" scaled="0"/>
                </a:gradFill>
              </a:rPr>
              <a:t>Steps to add a test document</a:t>
            </a:r>
          </a:p>
          <a:p>
            <a:pPr marL="292100" indent="-292100">
              <a:spcBef>
                <a:spcPts val="0"/>
              </a:spcBef>
              <a:buSzTx/>
              <a:buFont typeface="+mj-lt"/>
              <a:buAutoNum type="arabicPeriod"/>
            </a:pPr>
            <a:r>
              <a:rPr lang="en-US" sz="2000" dirty="0">
                <a:gradFill>
                  <a:gsLst>
                    <a:gs pos="2917">
                      <a:srgbClr val="FFFFFF"/>
                    </a:gs>
                    <a:gs pos="100000">
                      <a:srgbClr val="FFFFFF"/>
                    </a:gs>
                  </a:gsLst>
                  <a:lin ang="5400000" scaled="0"/>
                </a:gradFill>
                <a:latin typeface="+mn-lt"/>
              </a:rPr>
              <a:t>Add document file to </a:t>
            </a:r>
            <a:r>
              <a:rPr lang="en-US" sz="2000" dirty="0" smtClean="0">
                <a:gradFill>
                  <a:gsLst>
                    <a:gs pos="2917">
                      <a:srgbClr val="FFFFFF"/>
                    </a:gs>
                    <a:gs pos="100000">
                      <a:srgbClr val="FFFFFF"/>
                    </a:gs>
                  </a:gsLst>
                  <a:lin ang="5400000" scaled="0"/>
                </a:gradFill>
                <a:latin typeface="+mn-lt"/>
              </a:rPr>
              <a:t>add-in </a:t>
            </a:r>
            <a:r>
              <a:rPr lang="en-US" sz="2000" dirty="0">
                <a:gradFill>
                  <a:gsLst>
                    <a:gs pos="2917">
                      <a:srgbClr val="FFFFFF"/>
                    </a:gs>
                    <a:gs pos="100000">
                      <a:srgbClr val="FFFFFF"/>
                    </a:gs>
                  </a:gsLst>
                  <a:lin ang="5400000" scaled="0"/>
                </a:gradFill>
                <a:latin typeface="+mn-lt"/>
              </a:rPr>
              <a:t>project</a:t>
            </a:r>
          </a:p>
          <a:p>
            <a:pPr marL="292100" indent="-292100">
              <a:spcBef>
                <a:spcPts val="0"/>
              </a:spcBef>
              <a:buSzTx/>
              <a:buFont typeface="+mj-lt"/>
              <a:buAutoNum type="arabicPeriod"/>
            </a:pPr>
            <a:r>
              <a:rPr lang="en-US" sz="2000" dirty="0">
                <a:gradFill>
                  <a:gsLst>
                    <a:gs pos="2917">
                      <a:srgbClr val="FFFFFF"/>
                    </a:gs>
                    <a:gs pos="100000">
                      <a:srgbClr val="FFFFFF"/>
                    </a:gs>
                  </a:gsLst>
                  <a:lin ang="5400000" scaled="0"/>
                </a:gradFill>
                <a:latin typeface="+mn-lt"/>
              </a:rPr>
              <a:t>Configure Start Document project property</a:t>
            </a:r>
          </a:p>
        </p:txBody>
      </p:sp>
      <p:sp>
        <p:nvSpPr>
          <p:cNvPr id="15" name="TextBox 14"/>
          <p:cNvSpPr txBox="1"/>
          <p:nvPr/>
        </p:nvSpPr>
        <p:spPr>
          <a:xfrm>
            <a:off x="10882757" y="6515021"/>
            <a:ext cx="1304090"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grpSp>
        <p:nvGrpSpPr>
          <p:cNvPr id="13" name="Group 12"/>
          <p:cNvGrpSpPr/>
          <p:nvPr/>
        </p:nvGrpSpPr>
        <p:grpSpPr>
          <a:xfrm>
            <a:off x="10304216" y="168458"/>
            <a:ext cx="2042482" cy="287222"/>
            <a:chOff x="10305860" y="167118"/>
            <a:chExt cx="2043304" cy="287338"/>
          </a:xfrm>
        </p:grpSpPr>
        <p:sp>
          <p:nvSpPr>
            <p:cNvPr id="17" name="TextBox 16"/>
            <p:cNvSpPr txBox="1"/>
            <p:nvPr/>
          </p:nvSpPr>
          <p:spPr>
            <a:xfrm>
              <a:off x="10305860" y="167118"/>
              <a:ext cx="2043304" cy="287338"/>
            </a:xfrm>
            <a:prstGeom prst="rect">
              <a:avLst/>
            </a:prstGeom>
            <a:noFill/>
          </p:spPr>
          <p:txBody>
            <a:bodyPr wrap="square" lIns="146246" tIns="91403" rIns="146246" bIns="91403" rtlCol="0">
              <a:noAutofit/>
            </a:bodyPr>
            <a:lstStyle/>
            <a:p>
              <a:pPr defTabSz="932372">
                <a:lnSpc>
                  <a:spcPct val="90000"/>
                </a:lnSpc>
              </a:pPr>
              <a:r>
                <a:rPr lang="en-US" sz="1399" dirty="0">
                  <a:gradFill>
                    <a:gsLst>
                      <a:gs pos="8367">
                        <a:srgbClr val="262626"/>
                      </a:gs>
                      <a:gs pos="31000">
                        <a:srgbClr val="262626"/>
                      </a:gs>
                    </a:gsLst>
                    <a:lin ang="5400000" scaled="0"/>
                  </a:gradFill>
                </a:rPr>
                <a:t>Dev. Word add-ins</a:t>
              </a:r>
            </a:p>
          </p:txBody>
        </p:sp>
        <p:sp>
          <p:nvSpPr>
            <p:cNvPr id="18"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grpSp>
      <p:grpSp>
        <p:nvGrpSpPr>
          <p:cNvPr id="4" name="Group 3"/>
          <p:cNvGrpSpPr/>
          <p:nvPr/>
        </p:nvGrpSpPr>
        <p:grpSpPr>
          <a:xfrm>
            <a:off x="7285781" y="605172"/>
            <a:ext cx="3721310" cy="5867999"/>
            <a:chOff x="7019081" y="605172"/>
            <a:chExt cx="3863676" cy="609249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9081" y="605172"/>
              <a:ext cx="3863675" cy="2216372"/>
            </a:xfrm>
            <a:prstGeom prst="rect">
              <a:avLst/>
            </a:prstGeom>
            <a:ln>
              <a:solidFill>
                <a:schemeClr val="bg1">
                  <a:lumMod val="75000"/>
                </a:schemeClr>
              </a:solidFill>
            </a:ln>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9082" y="2963539"/>
              <a:ext cx="3863675" cy="3734124"/>
            </a:xfrm>
            <a:prstGeom prst="rect">
              <a:avLst/>
            </a:prstGeom>
          </p:spPr>
        </p:pic>
      </p:grpSp>
      <p:sp>
        <p:nvSpPr>
          <p:cNvPr id="21" name="Oval 20"/>
          <p:cNvSpPr/>
          <p:nvPr/>
        </p:nvSpPr>
        <p:spPr bwMode="auto">
          <a:xfrm>
            <a:off x="6553202" y="605172"/>
            <a:ext cx="557941" cy="573883"/>
          </a:xfrm>
          <a:prstGeom prst="ellipse">
            <a:avLst/>
          </a:prstGeom>
          <a:noFill/>
          <a:ln w="38100">
            <a:solidFill>
              <a:schemeClr val="accent6">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800" b="1" dirty="0" smtClean="0">
                <a:gradFill>
                  <a:gsLst>
                    <a:gs pos="0">
                      <a:schemeClr val="accent6"/>
                    </a:gs>
                    <a:gs pos="100000">
                      <a:schemeClr val="accent6"/>
                    </a:gs>
                  </a:gsLst>
                  <a:lin ang="5400000" scaled="0"/>
                </a:gradFill>
                <a:ea typeface="Segoe UI" pitchFamily="34" charset="0"/>
                <a:cs typeface="Segoe UI" pitchFamily="34" charset="0"/>
              </a:rPr>
              <a:t>1</a:t>
            </a:r>
          </a:p>
        </p:txBody>
      </p:sp>
      <p:sp>
        <p:nvSpPr>
          <p:cNvPr id="22" name="Oval 21"/>
          <p:cNvSpPr/>
          <p:nvPr/>
        </p:nvSpPr>
        <p:spPr bwMode="auto">
          <a:xfrm>
            <a:off x="6553200" y="2876639"/>
            <a:ext cx="557941" cy="573883"/>
          </a:xfrm>
          <a:prstGeom prst="ellipse">
            <a:avLst/>
          </a:prstGeom>
          <a:noFill/>
          <a:ln w="38100">
            <a:solidFill>
              <a:schemeClr val="accent6">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800" b="1" dirty="0" smtClean="0">
                <a:gradFill>
                  <a:gsLst>
                    <a:gs pos="0">
                      <a:schemeClr val="accent6"/>
                    </a:gs>
                    <a:gs pos="100000">
                      <a:schemeClr val="accent6"/>
                    </a:gs>
                  </a:gsLst>
                  <a:lin ang="5400000" scaled="0"/>
                </a:gradFill>
                <a:ea typeface="Segoe UI" pitchFamily="34" charset="0"/>
                <a:cs typeface="Segoe UI" pitchFamily="34" charset="0"/>
              </a:rPr>
              <a:t>2</a:t>
            </a:r>
          </a:p>
        </p:txBody>
      </p:sp>
    </p:spTree>
    <p:extLst>
      <p:ext uri="{BB962C8B-B14F-4D97-AF65-F5344CB8AC3E}">
        <p14:creationId xmlns:p14="http://schemas.microsoft.com/office/powerpoint/2010/main" val="584136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0" y="2970304"/>
            <a:ext cx="9855200" cy="3226215"/>
          </a:xfrm>
          <a:prstGeom prst="rect">
            <a:avLst/>
          </a:prstGeom>
          <a:solidFill>
            <a:schemeClr val="accent6"/>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457200" tIns="91440" rIns="182880" bIns="59768" numCol="1" rtlCol="0" anchor="t" anchorCtr="0" compatLnSpc="1">
            <a:prstTxWarp prst="textNoShape">
              <a:avLst/>
            </a:prstTxWarp>
          </a:bodyPr>
          <a:lstStyle/>
          <a:p>
            <a:pPr defTabSz="1195009"/>
            <a:r>
              <a:rPr lang="en-US" sz="3600" dirty="0">
                <a:gradFill>
                  <a:gsLst>
                    <a:gs pos="92515">
                      <a:schemeClr val="bg1"/>
                    </a:gs>
                    <a:gs pos="0">
                      <a:schemeClr val="bg1"/>
                    </a:gs>
                  </a:gsLst>
                  <a:lin ang="5400000" scaled="0"/>
                </a:gradFill>
                <a:latin typeface="Segoe UI Light"/>
              </a:rPr>
              <a:t>Common Objects x-Office!</a:t>
            </a:r>
          </a:p>
        </p:txBody>
      </p:sp>
      <p:sp>
        <p:nvSpPr>
          <p:cNvPr id="5" name="Rectangle 4"/>
          <p:cNvSpPr/>
          <p:nvPr/>
        </p:nvSpPr>
        <p:spPr bwMode="auto">
          <a:xfrm>
            <a:off x="1911856" y="3927451"/>
            <a:ext cx="5706039" cy="115650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 name="Content Placeholder 22"/>
          <p:cNvSpPr>
            <a:spLocks noGrp="1"/>
          </p:cNvSpPr>
          <p:nvPr>
            <p:ph type="body" sz="quarter" idx="10"/>
          </p:nvPr>
        </p:nvSpPr>
        <p:spPr>
          <a:xfrm>
            <a:off x="274638" y="1212850"/>
            <a:ext cx="11887200" cy="1495794"/>
          </a:xfrm>
        </p:spPr>
        <p:txBody>
          <a:bodyPr/>
          <a:lstStyle/>
          <a:p>
            <a:pPr marL="0" indent="0">
              <a:buNone/>
            </a:pPr>
            <a:r>
              <a:rPr lang="en-US" sz="3600" dirty="0" smtClean="0">
                <a:gradFill>
                  <a:gsLst>
                    <a:gs pos="92515">
                      <a:schemeClr val="accent6"/>
                    </a:gs>
                    <a:gs pos="0">
                      <a:schemeClr val="accent6"/>
                    </a:gs>
                  </a:gsLst>
                  <a:lin ang="5400000" scaled="0"/>
                </a:gradFill>
              </a:rPr>
              <a:t>Document-based Office </a:t>
            </a:r>
            <a:r>
              <a:rPr lang="en-US" sz="3600" dirty="0" smtClean="0">
                <a:gradFill>
                  <a:gsLst>
                    <a:gs pos="92515">
                      <a:schemeClr val="accent6"/>
                    </a:gs>
                    <a:gs pos="0">
                      <a:schemeClr val="accent6"/>
                    </a:gs>
                  </a:gsLst>
                  <a:lin ang="5400000" scaled="0"/>
                </a:gradFill>
              </a:rPr>
              <a:t>add-ins </a:t>
            </a:r>
            <a:r>
              <a:rPr lang="en-US" sz="3600" dirty="0" smtClean="0">
                <a:gradFill>
                  <a:gsLst>
                    <a:gs pos="92515">
                      <a:schemeClr val="accent6"/>
                    </a:gs>
                    <a:gs pos="0">
                      <a:schemeClr val="accent6"/>
                    </a:gs>
                  </a:gsLst>
                  <a:lin ang="5400000" scaled="0"/>
                </a:gradFill>
              </a:rPr>
              <a:t>have common objects</a:t>
            </a:r>
          </a:p>
          <a:p>
            <a:pPr marL="0" lvl="1" indent="0">
              <a:buNone/>
            </a:pPr>
            <a:r>
              <a:rPr lang="en-US" dirty="0"/>
              <a:t>Used to read and write content to and from document</a:t>
            </a:r>
          </a:p>
          <a:p>
            <a:pPr marL="0" lvl="1" indent="0">
              <a:buNone/>
            </a:pPr>
            <a:r>
              <a:rPr lang="en-US" dirty="0"/>
              <a:t>Used to create bindings and event handlers</a:t>
            </a:r>
          </a:p>
        </p:txBody>
      </p:sp>
      <p:sp>
        <p:nvSpPr>
          <p:cNvPr id="2" name="Title 1"/>
          <p:cNvSpPr>
            <a:spLocks noGrp="1"/>
          </p:cNvSpPr>
          <p:nvPr>
            <p:ph type="title"/>
          </p:nvPr>
        </p:nvSpPr>
        <p:spPr/>
        <p:txBody>
          <a:bodyPr/>
          <a:lstStyle/>
          <a:p>
            <a:r>
              <a:rPr lang="en-US" dirty="0" smtClean="0"/>
              <a:t>Common API for </a:t>
            </a:r>
            <a:r>
              <a:rPr lang="en-US" dirty="0" smtClean="0"/>
              <a:t>document-based add-ins</a:t>
            </a:r>
            <a:endParaRPr lang="en-US" dirty="0"/>
          </a:p>
        </p:txBody>
      </p:sp>
      <p:sp>
        <p:nvSpPr>
          <p:cNvPr id="24" name="Rectangle 23"/>
          <p:cNvSpPr/>
          <p:nvPr/>
        </p:nvSpPr>
        <p:spPr bwMode="auto">
          <a:xfrm>
            <a:off x="1911856" y="5326063"/>
            <a:ext cx="1280160" cy="457200"/>
          </a:xfrm>
          <a:prstGeom prst="rect">
            <a:avLst/>
          </a:prstGeom>
          <a:solidFill>
            <a:schemeClr val="bg2"/>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9536" tIns="59768" rIns="119536" bIns="59768" numCol="1" rtlCol="0" anchor="ctr" anchorCtr="0" compatLnSpc="1">
            <a:prstTxWarp prst="textNoShape">
              <a:avLst/>
            </a:prstTxWarp>
          </a:bodyPr>
          <a:lstStyle/>
          <a:p>
            <a:pPr algn="ctr" defTabSz="1195009"/>
            <a:r>
              <a:rPr lang="en-US" sz="1428" dirty="0">
                <a:gradFill>
                  <a:gsLst>
                    <a:gs pos="92515">
                      <a:schemeClr val="bg1"/>
                    </a:gs>
                    <a:gs pos="0">
                      <a:schemeClr val="bg1"/>
                    </a:gs>
                  </a:gsLst>
                  <a:lin ang="5400000" scaled="0"/>
                </a:gradFill>
              </a:rPr>
              <a:t>Text</a:t>
            </a:r>
          </a:p>
        </p:txBody>
      </p:sp>
      <p:sp>
        <p:nvSpPr>
          <p:cNvPr id="25" name="Rectangle 24"/>
          <p:cNvSpPr/>
          <p:nvPr/>
        </p:nvSpPr>
        <p:spPr bwMode="auto">
          <a:xfrm>
            <a:off x="3387149" y="5326063"/>
            <a:ext cx="1280160" cy="457200"/>
          </a:xfrm>
          <a:prstGeom prst="rect">
            <a:avLst/>
          </a:prstGeom>
          <a:solidFill>
            <a:schemeClr val="bg2"/>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9536" tIns="59768" rIns="119536" bIns="59768" numCol="1" rtlCol="0" anchor="ctr" anchorCtr="0" compatLnSpc="1">
            <a:prstTxWarp prst="textNoShape">
              <a:avLst/>
            </a:prstTxWarp>
          </a:bodyPr>
          <a:lstStyle/>
          <a:p>
            <a:pPr algn="ctr" defTabSz="1195009"/>
            <a:r>
              <a:rPr lang="en-US" sz="1428" dirty="0">
                <a:gradFill>
                  <a:gsLst>
                    <a:gs pos="92515">
                      <a:schemeClr val="bg1"/>
                    </a:gs>
                    <a:gs pos="0">
                      <a:schemeClr val="bg1"/>
                    </a:gs>
                  </a:gsLst>
                  <a:lin ang="5400000" scaled="0"/>
                </a:gradFill>
              </a:rPr>
              <a:t>Table</a:t>
            </a:r>
          </a:p>
        </p:txBody>
      </p:sp>
      <p:sp>
        <p:nvSpPr>
          <p:cNvPr id="26" name="Rectangle 25"/>
          <p:cNvSpPr/>
          <p:nvPr/>
        </p:nvSpPr>
        <p:spPr bwMode="auto">
          <a:xfrm>
            <a:off x="4862442" y="5326063"/>
            <a:ext cx="1280160" cy="457200"/>
          </a:xfrm>
          <a:prstGeom prst="rect">
            <a:avLst/>
          </a:prstGeom>
          <a:solidFill>
            <a:schemeClr val="bg2"/>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9536" tIns="59768" rIns="119536" bIns="59768" numCol="1" rtlCol="0" anchor="ctr" anchorCtr="0" compatLnSpc="1">
            <a:prstTxWarp prst="textNoShape">
              <a:avLst/>
            </a:prstTxWarp>
          </a:bodyPr>
          <a:lstStyle/>
          <a:p>
            <a:pPr algn="ctr" defTabSz="1195009"/>
            <a:r>
              <a:rPr lang="en-US" sz="1428" dirty="0">
                <a:gradFill>
                  <a:gsLst>
                    <a:gs pos="92515">
                      <a:schemeClr val="bg1"/>
                    </a:gs>
                    <a:gs pos="0">
                      <a:schemeClr val="bg1"/>
                    </a:gs>
                  </a:gsLst>
                  <a:lin ang="5400000" scaled="0"/>
                </a:gradFill>
              </a:rPr>
              <a:t>Matrix</a:t>
            </a:r>
          </a:p>
        </p:txBody>
      </p:sp>
      <p:sp>
        <p:nvSpPr>
          <p:cNvPr id="27" name="Rectangle 26"/>
          <p:cNvSpPr/>
          <p:nvPr/>
        </p:nvSpPr>
        <p:spPr bwMode="auto">
          <a:xfrm>
            <a:off x="7813029" y="3927452"/>
            <a:ext cx="1280160" cy="457200"/>
          </a:xfrm>
          <a:prstGeom prst="rect">
            <a:avLst/>
          </a:prstGeom>
          <a:solidFill>
            <a:schemeClr val="bg2"/>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9536" tIns="59768" rIns="119536" bIns="59768" numCol="1" rtlCol="0" anchor="ctr" anchorCtr="0" compatLnSpc="1">
            <a:prstTxWarp prst="textNoShape">
              <a:avLst/>
            </a:prstTxWarp>
          </a:bodyPr>
          <a:lstStyle/>
          <a:p>
            <a:pPr algn="ctr" defTabSz="1195009"/>
            <a:r>
              <a:rPr lang="en-US" sz="1428" dirty="0">
                <a:gradFill>
                  <a:gsLst>
                    <a:gs pos="92515">
                      <a:schemeClr val="bg1"/>
                    </a:gs>
                    <a:gs pos="0">
                      <a:schemeClr val="bg1"/>
                    </a:gs>
                  </a:gsLst>
                  <a:lin ang="5400000" scaled="0"/>
                </a:gradFill>
              </a:rPr>
              <a:t>Charts</a:t>
            </a:r>
          </a:p>
        </p:txBody>
      </p:sp>
      <p:sp>
        <p:nvSpPr>
          <p:cNvPr id="28" name="Rectangle 27"/>
          <p:cNvSpPr/>
          <p:nvPr/>
        </p:nvSpPr>
        <p:spPr bwMode="auto">
          <a:xfrm>
            <a:off x="436563" y="5326063"/>
            <a:ext cx="1280160" cy="457200"/>
          </a:xfrm>
          <a:prstGeom prst="rect">
            <a:avLst/>
          </a:prstGeom>
          <a:solidFill>
            <a:schemeClr val="bg2"/>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9536" tIns="59768" rIns="119536" bIns="59768" numCol="1" rtlCol="0" anchor="ctr" anchorCtr="0" compatLnSpc="1">
            <a:prstTxWarp prst="textNoShape">
              <a:avLst/>
            </a:prstTxWarp>
          </a:bodyPr>
          <a:lstStyle/>
          <a:p>
            <a:pPr algn="ctr" defTabSz="1195009"/>
            <a:r>
              <a:rPr lang="en-US" sz="1428" dirty="0">
                <a:gradFill>
                  <a:gsLst>
                    <a:gs pos="92515">
                      <a:schemeClr val="bg1"/>
                    </a:gs>
                    <a:gs pos="0">
                      <a:schemeClr val="bg1"/>
                    </a:gs>
                  </a:gsLst>
                  <a:lin ang="5400000" scaled="0"/>
                </a:gradFill>
              </a:rPr>
              <a:t>Shapes</a:t>
            </a:r>
          </a:p>
        </p:txBody>
      </p:sp>
      <p:sp>
        <p:nvSpPr>
          <p:cNvPr id="29" name="Rectangle 28"/>
          <p:cNvSpPr/>
          <p:nvPr/>
        </p:nvSpPr>
        <p:spPr bwMode="auto">
          <a:xfrm>
            <a:off x="436563" y="3927452"/>
            <a:ext cx="1280160" cy="457200"/>
          </a:xfrm>
          <a:prstGeom prst="rect">
            <a:avLst/>
          </a:prstGeom>
          <a:solidFill>
            <a:schemeClr val="bg2"/>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9536" tIns="59768" rIns="119536" bIns="59768" numCol="1" rtlCol="0" anchor="ctr" anchorCtr="0" compatLnSpc="1">
            <a:prstTxWarp prst="textNoShape">
              <a:avLst/>
            </a:prstTxWarp>
          </a:bodyPr>
          <a:lstStyle/>
          <a:p>
            <a:pPr algn="ctr" defTabSz="1195009"/>
            <a:r>
              <a:rPr lang="en-US" sz="1428" dirty="0">
                <a:gradFill>
                  <a:gsLst>
                    <a:gs pos="92515">
                      <a:schemeClr val="bg1"/>
                    </a:gs>
                    <a:gs pos="0">
                      <a:schemeClr val="bg1"/>
                    </a:gs>
                  </a:gsLst>
                  <a:lin ang="5400000" scaled="0"/>
                </a:gradFill>
              </a:rPr>
              <a:t>Picture</a:t>
            </a:r>
          </a:p>
        </p:txBody>
      </p:sp>
      <p:sp>
        <p:nvSpPr>
          <p:cNvPr id="30" name="Rectangle 29"/>
          <p:cNvSpPr/>
          <p:nvPr/>
        </p:nvSpPr>
        <p:spPr bwMode="auto">
          <a:xfrm>
            <a:off x="7813029" y="4626757"/>
            <a:ext cx="1280160" cy="457200"/>
          </a:xfrm>
          <a:prstGeom prst="rect">
            <a:avLst/>
          </a:prstGeom>
          <a:solidFill>
            <a:schemeClr val="bg2"/>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9536" tIns="59768" rIns="119536" bIns="59768" numCol="1" rtlCol="0" anchor="ctr" anchorCtr="0" compatLnSpc="1">
            <a:prstTxWarp prst="textNoShape">
              <a:avLst/>
            </a:prstTxWarp>
          </a:bodyPr>
          <a:lstStyle/>
          <a:p>
            <a:pPr algn="ctr" defTabSz="1195009"/>
            <a:r>
              <a:rPr lang="en-US" sz="1428" dirty="0">
                <a:gradFill>
                  <a:gsLst>
                    <a:gs pos="92515">
                      <a:schemeClr val="bg1"/>
                    </a:gs>
                    <a:gs pos="0">
                      <a:schemeClr val="bg1"/>
                    </a:gs>
                  </a:gsLst>
                  <a:lin ang="5400000" scaled="0"/>
                </a:gradFill>
              </a:rPr>
              <a:t>Hyperlink</a:t>
            </a:r>
          </a:p>
        </p:txBody>
      </p:sp>
      <p:sp>
        <p:nvSpPr>
          <p:cNvPr id="31" name="Rectangle 30"/>
          <p:cNvSpPr/>
          <p:nvPr/>
        </p:nvSpPr>
        <p:spPr bwMode="auto">
          <a:xfrm>
            <a:off x="7813029" y="5326063"/>
            <a:ext cx="1280160" cy="457200"/>
          </a:xfrm>
          <a:prstGeom prst="rect">
            <a:avLst/>
          </a:prstGeom>
          <a:solidFill>
            <a:schemeClr val="bg2"/>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9536" tIns="59768" rIns="119536" bIns="59768" numCol="1" rtlCol="0" anchor="ctr" anchorCtr="0" compatLnSpc="1">
            <a:prstTxWarp prst="textNoShape">
              <a:avLst/>
            </a:prstTxWarp>
          </a:bodyPr>
          <a:lstStyle/>
          <a:p>
            <a:pPr algn="ctr" defTabSz="1195009"/>
            <a:r>
              <a:rPr lang="en-US" sz="1428" dirty="0">
                <a:gradFill>
                  <a:gsLst>
                    <a:gs pos="92515">
                      <a:schemeClr val="bg1"/>
                    </a:gs>
                    <a:gs pos="0">
                      <a:schemeClr val="bg1"/>
                    </a:gs>
                  </a:gsLst>
                  <a:lin ang="5400000" scaled="0"/>
                </a:gradFill>
              </a:rPr>
              <a:t>Word Art</a:t>
            </a:r>
          </a:p>
        </p:txBody>
      </p:sp>
      <p:sp>
        <p:nvSpPr>
          <p:cNvPr id="32" name="Rectangle 31"/>
          <p:cNvSpPr/>
          <p:nvPr/>
        </p:nvSpPr>
        <p:spPr bwMode="auto">
          <a:xfrm>
            <a:off x="6337735" y="5326063"/>
            <a:ext cx="1280160" cy="457200"/>
          </a:xfrm>
          <a:prstGeom prst="rect">
            <a:avLst/>
          </a:prstGeom>
          <a:solidFill>
            <a:schemeClr val="bg2"/>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9536" tIns="59768" rIns="119536" bIns="59768" numCol="1" rtlCol="0" anchor="ctr" anchorCtr="0" compatLnSpc="1">
            <a:prstTxWarp prst="textNoShape">
              <a:avLst/>
            </a:prstTxWarp>
          </a:bodyPr>
          <a:lstStyle/>
          <a:p>
            <a:pPr algn="ctr" defTabSz="1195009"/>
            <a:r>
              <a:rPr lang="en-US" sz="1428" dirty="0">
                <a:gradFill>
                  <a:gsLst>
                    <a:gs pos="92515">
                      <a:schemeClr val="bg1"/>
                    </a:gs>
                    <a:gs pos="0">
                      <a:schemeClr val="bg1"/>
                    </a:gs>
                  </a:gsLst>
                  <a:lin ang="5400000" scaled="0"/>
                </a:gradFill>
              </a:rPr>
              <a:t>XML Parts</a:t>
            </a:r>
          </a:p>
        </p:txBody>
      </p:sp>
      <p:sp>
        <p:nvSpPr>
          <p:cNvPr id="33" name="Rectangle 32"/>
          <p:cNvSpPr/>
          <p:nvPr/>
        </p:nvSpPr>
        <p:spPr bwMode="auto">
          <a:xfrm>
            <a:off x="436563" y="4626757"/>
            <a:ext cx="1280160" cy="457200"/>
          </a:xfrm>
          <a:prstGeom prst="rect">
            <a:avLst/>
          </a:prstGeom>
          <a:solidFill>
            <a:schemeClr val="bg2"/>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9536" tIns="59768" rIns="119536" bIns="59768" numCol="1" rtlCol="0" anchor="ctr" anchorCtr="0" compatLnSpc="1">
            <a:prstTxWarp prst="textNoShape">
              <a:avLst/>
            </a:prstTxWarp>
          </a:bodyPr>
          <a:lstStyle/>
          <a:p>
            <a:pPr algn="ctr" defTabSz="1195009"/>
            <a:r>
              <a:rPr lang="en-US" sz="1428" dirty="0">
                <a:gradFill>
                  <a:gsLst>
                    <a:gs pos="92515">
                      <a:schemeClr val="bg1"/>
                    </a:gs>
                    <a:gs pos="0">
                      <a:schemeClr val="bg1"/>
                    </a:gs>
                  </a:gsLst>
                  <a:lin ang="5400000" scaled="0"/>
                </a:gradFill>
              </a:rPr>
              <a:t>Clip Art</a:t>
            </a:r>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1875" y="4217398"/>
            <a:ext cx="1071200" cy="548203"/>
          </a:xfrm>
          <a:prstGeom prst="rect">
            <a:avLst/>
          </a:prstGeom>
        </p:spPr>
      </p:pic>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8658" y="4217398"/>
            <a:ext cx="1002090" cy="548203"/>
          </a:xfrm>
          <a:prstGeom prst="rect">
            <a:avLst/>
          </a:prstGeom>
        </p:spPr>
      </p:pic>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0455" y="4217397"/>
            <a:ext cx="1164934" cy="548204"/>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82783" y="4217398"/>
            <a:ext cx="1456167" cy="548203"/>
          </a:xfrm>
          <a:prstGeom prst="rect">
            <a:avLst/>
          </a:prstGeom>
        </p:spPr>
      </p:pic>
      <p:grpSp>
        <p:nvGrpSpPr>
          <p:cNvPr id="38" name="Group 37"/>
          <p:cNvGrpSpPr/>
          <p:nvPr/>
        </p:nvGrpSpPr>
        <p:grpSpPr>
          <a:xfrm>
            <a:off x="10304216" y="168458"/>
            <a:ext cx="2042482" cy="287222"/>
            <a:chOff x="10305860" y="167118"/>
            <a:chExt cx="2043304" cy="287338"/>
          </a:xfrm>
        </p:grpSpPr>
        <p:sp>
          <p:nvSpPr>
            <p:cNvPr id="39" name="TextBox 38"/>
            <p:cNvSpPr txBox="1"/>
            <p:nvPr/>
          </p:nvSpPr>
          <p:spPr>
            <a:xfrm>
              <a:off x="10305860" y="167118"/>
              <a:ext cx="2043304" cy="287338"/>
            </a:xfrm>
            <a:prstGeom prst="rect">
              <a:avLst/>
            </a:prstGeom>
            <a:noFill/>
          </p:spPr>
          <p:txBody>
            <a:bodyPr wrap="square" lIns="146246" tIns="91403" rIns="146246" bIns="91403" rtlCol="0">
              <a:noAutofit/>
            </a:bodyPr>
            <a:lstStyle/>
            <a:p>
              <a:pPr defTabSz="932372">
                <a:lnSpc>
                  <a:spcPct val="90000"/>
                </a:lnSpc>
              </a:pPr>
              <a:r>
                <a:rPr lang="en-US" sz="1399" dirty="0">
                  <a:gradFill>
                    <a:gsLst>
                      <a:gs pos="8367">
                        <a:srgbClr val="262626"/>
                      </a:gs>
                      <a:gs pos="31000">
                        <a:srgbClr val="262626"/>
                      </a:gs>
                    </a:gsLst>
                    <a:lin ang="5400000" scaled="0"/>
                  </a:gradFill>
                </a:rPr>
                <a:t>Dev. Word add-ins</a:t>
              </a:r>
            </a:p>
          </p:txBody>
        </p:sp>
        <p:sp>
          <p:nvSpPr>
            <p:cNvPr id="40"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grpSp>
    </p:spTree>
    <p:extLst>
      <p:ext uri="{BB962C8B-B14F-4D97-AF65-F5344CB8AC3E}">
        <p14:creationId xmlns:p14="http://schemas.microsoft.com/office/powerpoint/2010/main" val="592922399"/>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1" name="Rectangle 20"/>
          <p:cNvSpPr/>
          <p:nvPr/>
        </p:nvSpPr>
        <p:spPr bwMode="auto">
          <a:xfrm>
            <a:off x="5626338" y="6513887"/>
            <a:ext cx="1142540" cy="291982"/>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4" name="Title 3"/>
          <p:cNvSpPr>
            <a:spLocks noGrp="1"/>
          </p:cNvSpPr>
          <p:nvPr>
            <p:ph type="title"/>
          </p:nvPr>
        </p:nvSpPr>
        <p:spPr>
          <a:xfrm>
            <a:off x="277029" y="1212183"/>
            <a:ext cx="11882419" cy="2178182"/>
          </a:xfrm>
        </p:spPr>
        <p:txBody>
          <a:bodyPr/>
          <a:lstStyle/>
          <a:p>
            <a:r>
              <a:rPr lang="en-US" dirty="0">
                <a:gradFill>
                  <a:gsLst>
                    <a:gs pos="67000">
                      <a:schemeClr val="bg1"/>
                    </a:gs>
                    <a:gs pos="82258">
                      <a:schemeClr val="bg1"/>
                    </a:gs>
                  </a:gsLst>
                  <a:lin ang="5400000" scaled="0"/>
                </a:gradFill>
              </a:rPr>
              <a:t>Deep </a:t>
            </a:r>
            <a:r>
              <a:rPr lang="en-US" dirty="0" smtClean="0">
                <a:gradFill>
                  <a:gsLst>
                    <a:gs pos="67000">
                      <a:schemeClr val="bg1"/>
                    </a:gs>
                    <a:gs pos="82258">
                      <a:schemeClr val="bg1"/>
                    </a:gs>
                  </a:gsLst>
                  <a:lin ang="5400000" scaled="0"/>
                </a:gradFill>
              </a:rPr>
              <a:t>dive </a:t>
            </a:r>
            <a:r>
              <a:rPr lang="en-US" dirty="0">
                <a:gradFill>
                  <a:gsLst>
                    <a:gs pos="67000">
                      <a:schemeClr val="bg1"/>
                    </a:gs>
                    <a:gs pos="82258">
                      <a:schemeClr val="bg1"/>
                    </a:gs>
                  </a:gsLst>
                  <a:lin ang="5400000" scaled="0"/>
                </a:gradFill>
              </a:rPr>
              <a:t>into Office </a:t>
            </a:r>
            <a:r>
              <a:rPr lang="en-US" dirty="0" smtClean="0">
                <a:gradFill>
                  <a:gsLst>
                    <a:gs pos="67000">
                      <a:schemeClr val="bg1"/>
                    </a:gs>
                    <a:gs pos="82258">
                      <a:schemeClr val="bg1"/>
                    </a:gs>
                  </a:gsLst>
                  <a:lin ang="5400000" scaled="0"/>
                </a:gradFill>
              </a:rPr>
              <a:t/>
            </a:r>
            <a:br>
              <a:rPr lang="en-US" dirty="0" smtClean="0">
                <a:gradFill>
                  <a:gsLst>
                    <a:gs pos="67000">
                      <a:schemeClr val="bg1"/>
                    </a:gs>
                    <a:gs pos="82258">
                      <a:schemeClr val="bg1"/>
                    </a:gs>
                  </a:gsLst>
                  <a:lin ang="5400000" scaled="0"/>
                </a:gradFill>
              </a:rPr>
            </a:br>
            <a:r>
              <a:rPr lang="en-US" dirty="0" smtClean="0">
                <a:gradFill>
                  <a:gsLst>
                    <a:gs pos="67000">
                      <a:schemeClr val="bg1"/>
                    </a:gs>
                    <a:gs pos="82258">
                      <a:schemeClr val="bg1"/>
                    </a:gs>
                  </a:gsLst>
                  <a:lin ang="5400000" scaled="0"/>
                </a:gradFill>
              </a:rPr>
              <a:t>Excel add-ins</a:t>
            </a:r>
            <a:endParaRPr lang="en-US" dirty="0">
              <a:gradFill>
                <a:gsLst>
                  <a:gs pos="67000">
                    <a:schemeClr val="bg1"/>
                  </a:gs>
                  <a:gs pos="82258">
                    <a:schemeClr val="bg1"/>
                  </a:gs>
                </a:gsLst>
                <a:lin ang="5400000" scaled="0"/>
              </a:gradFill>
            </a:endParaRPr>
          </a:p>
        </p:txBody>
      </p:sp>
      <p:grpSp>
        <p:nvGrpSpPr>
          <p:cNvPr id="23" name="Group 22"/>
          <p:cNvGrpSpPr/>
          <p:nvPr/>
        </p:nvGrpSpPr>
        <p:grpSpPr>
          <a:xfrm>
            <a:off x="6462615" y="3434084"/>
            <a:ext cx="5514344" cy="3256987"/>
            <a:chOff x="5240338" y="3342655"/>
            <a:chExt cx="5516562" cy="3258297"/>
          </a:xfrm>
        </p:grpSpPr>
        <p:grpSp>
          <p:nvGrpSpPr>
            <p:cNvPr id="20" name="Group 19"/>
            <p:cNvGrpSpPr/>
            <p:nvPr/>
          </p:nvGrpSpPr>
          <p:grpSpPr>
            <a:xfrm>
              <a:off x="5240338" y="3342655"/>
              <a:ext cx="5516562" cy="3258297"/>
              <a:chOff x="503238" y="38100"/>
              <a:chExt cx="11425238" cy="6748191"/>
            </a:xfrm>
          </p:grpSpPr>
          <p:sp>
            <p:nvSpPr>
              <p:cNvPr id="17" name="Freeform 6"/>
              <p:cNvSpPr>
                <a:spLocks noEditPoints="1"/>
              </p:cNvSpPr>
              <p:nvPr/>
            </p:nvSpPr>
            <p:spPr bwMode="auto">
              <a:xfrm>
                <a:off x="2139951" y="38100"/>
                <a:ext cx="8156575" cy="5713413"/>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
            <p:nvSpPr>
              <p:cNvPr id="18" name="Freeform 7"/>
              <p:cNvSpPr>
                <a:spLocks/>
              </p:cNvSpPr>
              <p:nvPr/>
            </p:nvSpPr>
            <p:spPr bwMode="auto">
              <a:xfrm>
                <a:off x="503238" y="5960792"/>
                <a:ext cx="11425238" cy="825499"/>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
            <p:nvSpPr>
              <p:cNvPr id="19" name="Freeform 8"/>
              <p:cNvSpPr>
                <a:spLocks/>
              </p:cNvSpPr>
              <p:nvPr/>
            </p:nvSpPr>
            <p:spPr bwMode="auto">
              <a:xfrm>
                <a:off x="2522538" y="417512"/>
                <a:ext cx="7386638" cy="4951413"/>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grpSp>
        <p:sp>
          <p:nvSpPr>
            <p:cNvPr id="22" name="TextBox 21"/>
            <p:cNvSpPr txBox="1"/>
            <p:nvPr/>
          </p:nvSpPr>
          <p:spPr>
            <a:xfrm>
              <a:off x="6402829" y="3765574"/>
              <a:ext cx="3251518" cy="1949275"/>
            </a:xfrm>
            <a:prstGeom prst="rect">
              <a:avLst/>
            </a:prstGeom>
            <a:noFill/>
          </p:spPr>
          <p:txBody>
            <a:bodyPr wrap="none" lIns="0" tIns="0" rIns="0" bIns="0" rtlCol="0">
              <a:spAutoFit/>
            </a:bodyPr>
            <a:lstStyle/>
            <a:p>
              <a:pPr defTabSz="932372">
                <a:lnSpc>
                  <a:spcPct val="90000"/>
                </a:lnSpc>
              </a:pPr>
              <a:r>
                <a:rPr lang="en-US" sz="13794" dirty="0">
                  <a:gradFill>
                    <a:gsLst>
                      <a:gs pos="3187">
                        <a:srgbClr val="D83B01"/>
                      </a:gs>
                      <a:gs pos="14000">
                        <a:srgbClr val="D83B0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&lt;/&gt;</a:t>
              </a:r>
            </a:p>
          </p:txBody>
        </p:sp>
      </p:grpSp>
    </p:spTree>
    <p:extLst>
      <p:ext uri="{BB962C8B-B14F-4D97-AF65-F5344CB8AC3E}">
        <p14:creationId xmlns:p14="http://schemas.microsoft.com/office/powerpoint/2010/main" val="136375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Core API Objects</a:t>
            </a:r>
            <a:endParaRPr lang="en-US" dirty="0"/>
          </a:p>
        </p:txBody>
      </p:sp>
      <p:sp>
        <p:nvSpPr>
          <p:cNvPr id="9" name="Content Placeholder 8"/>
          <p:cNvSpPr>
            <a:spLocks noGrp="1"/>
          </p:cNvSpPr>
          <p:nvPr>
            <p:ph type="body" sz="quarter" idx="10"/>
          </p:nvPr>
        </p:nvSpPr>
        <p:spPr>
          <a:xfrm>
            <a:off x="274638" y="1212850"/>
            <a:ext cx="11887200" cy="5423023"/>
          </a:xfrm>
        </p:spPr>
        <p:txBody>
          <a:bodyPr/>
          <a:lstStyle/>
          <a:p>
            <a:r>
              <a:rPr lang="en-US" sz="3600" dirty="0" err="1">
                <a:gradFill>
                  <a:gsLst>
                    <a:gs pos="92515">
                      <a:schemeClr val="accent6"/>
                    </a:gs>
                    <a:gs pos="0">
                      <a:schemeClr val="accent6"/>
                    </a:gs>
                  </a:gsLst>
                  <a:lin ang="5400000" scaled="0"/>
                </a:gradFill>
              </a:rPr>
              <a:t>Office.context</a:t>
            </a:r>
            <a:endParaRPr lang="en-US" sz="3600" dirty="0">
              <a:gradFill>
                <a:gsLst>
                  <a:gs pos="92515">
                    <a:schemeClr val="accent6"/>
                  </a:gs>
                  <a:gs pos="0">
                    <a:schemeClr val="accent6"/>
                  </a:gs>
                </a:gsLst>
                <a:lin ang="5400000" scaled="0"/>
              </a:gradFill>
            </a:endParaRPr>
          </a:p>
          <a:p>
            <a:pPr lvl="1"/>
            <a:r>
              <a:rPr lang="en-US" dirty="0" smtClean="0"/>
              <a:t>Entry point into Office API</a:t>
            </a:r>
          </a:p>
          <a:p>
            <a:endParaRPr lang="en-US" dirty="0" smtClean="0"/>
          </a:p>
          <a:p>
            <a:r>
              <a:rPr lang="en-US" sz="3600" dirty="0" err="1">
                <a:gradFill>
                  <a:gsLst>
                    <a:gs pos="92515">
                      <a:schemeClr val="accent6"/>
                    </a:gs>
                    <a:gs pos="0">
                      <a:schemeClr val="accent6"/>
                    </a:gs>
                  </a:gsLst>
                  <a:lin ang="5400000" scaled="0"/>
                </a:gradFill>
              </a:rPr>
              <a:t>Office.context.document</a:t>
            </a:r>
            <a:endParaRPr lang="en-US" sz="3600" dirty="0">
              <a:gradFill>
                <a:gsLst>
                  <a:gs pos="92515">
                    <a:schemeClr val="accent6"/>
                  </a:gs>
                  <a:gs pos="0">
                    <a:schemeClr val="accent6"/>
                  </a:gs>
                </a:gsLst>
                <a:lin ang="5400000" scaled="0"/>
              </a:gradFill>
            </a:endParaRPr>
          </a:p>
          <a:p>
            <a:pPr lvl="1"/>
            <a:r>
              <a:rPr lang="en-US" dirty="0" smtClean="0"/>
              <a:t>Common document API</a:t>
            </a:r>
          </a:p>
          <a:p>
            <a:endParaRPr lang="en-US" dirty="0" smtClean="0"/>
          </a:p>
          <a:p>
            <a:pPr>
              <a:tabLst>
                <a:tab pos="6235700" algn="l"/>
              </a:tabLst>
            </a:pPr>
            <a:r>
              <a:rPr lang="en-US" sz="3600" dirty="0" err="1">
                <a:gradFill>
                  <a:gsLst>
                    <a:gs pos="92515">
                      <a:schemeClr val="accent6"/>
                    </a:gs>
                    <a:gs pos="0">
                      <a:schemeClr val="accent6"/>
                    </a:gs>
                  </a:gsLst>
                  <a:lin ang="5400000" scaled="0"/>
                </a:gradFill>
              </a:rPr>
              <a:t>Office.context.settings</a:t>
            </a:r>
            <a:endParaRPr lang="en-US" sz="3600" dirty="0">
              <a:gradFill>
                <a:gsLst>
                  <a:gs pos="92515">
                    <a:schemeClr val="accent6"/>
                  </a:gs>
                  <a:gs pos="0">
                    <a:schemeClr val="accent6"/>
                  </a:gs>
                </a:gsLst>
                <a:lin ang="5400000" scaled="0"/>
              </a:gradFill>
            </a:endParaRPr>
          </a:p>
          <a:p>
            <a:pPr lvl="1"/>
            <a:r>
              <a:rPr lang="en-US" dirty="0" smtClean="0"/>
              <a:t>Custom properties saved within document</a:t>
            </a:r>
          </a:p>
          <a:p>
            <a:pPr lvl="1"/>
            <a:endParaRPr lang="en-US" dirty="0" smtClean="0"/>
          </a:p>
          <a:p>
            <a:endParaRPr lang="en-US" dirty="0"/>
          </a:p>
        </p:txBody>
      </p:sp>
      <p:sp>
        <p:nvSpPr>
          <p:cNvPr id="6" name="Rectangle 5"/>
          <p:cNvSpPr/>
          <p:nvPr/>
        </p:nvSpPr>
        <p:spPr bwMode="auto">
          <a:xfrm>
            <a:off x="6711173" y="3478431"/>
            <a:ext cx="2209833" cy="1639677"/>
          </a:xfrm>
          <a:prstGeom prst="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sz="1100" dirty="0">
                <a:gradFill>
                  <a:gsLst>
                    <a:gs pos="92515">
                      <a:schemeClr val="tx1"/>
                    </a:gs>
                    <a:gs pos="0">
                      <a:schemeClr val="tx1"/>
                    </a:gs>
                  </a:gsLst>
                  <a:lin ang="5400000" scaled="0"/>
                </a:gradFill>
                <a:ea typeface="Segoe UI" pitchFamily="34" charset="0"/>
                <a:cs typeface="Segoe UI" pitchFamily="34" charset="0"/>
              </a:rPr>
              <a:t>Read and write selection</a:t>
            </a:r>
          </a:p>
          <a:p>
            <a:pPr defTabSz="932290" fontAlgn="base">
              <a:spcBef>
                <a:spcPct val="0"/>
              </a:spcBef>
              <a:spcAft>
                <a:spcPct val="0"/>
              </a:spcAft>
            </a:pPr>
            <a:r>
              <a:rPr lang="en-US" sz="1100" dirty="0">
                <a:gradFill>
                  <a:gsLst>
                    <a:gs pos="92515">
                      <a:schemeClr val="tx1"/>
                    </a:gs>
                    <a:gs pos="0">
                      <a:schemeClr val="tx1"/>
                    </a:gs>
                  </a:gsLst>
                  <a:lin ang="5400000" scaled="0"/>
                </a:gradFill>
                <a:ea typeface="Segoe UI" pitchFamily="34" charset="0"/>
                <a:cs typeface="Segoe UI" pitchFamily="34" charset="0"/>
              </a:rPr>
              <a:t>Create binding</a:t>
            </a:r>
          </a:p>
          <a:p>
            <a:pPr defTabSz="932290" fontAlgn="base">
              <a:spcBef>
                <a:spcPct val="0"/>
              </a:spcBef>
              <a:spcAft>
                <a:spcPct val="0"/>
              </a:spcAft>
            </a:pPr>
            <a:r>
              <a:rPr lang="en-US" sz="1100" dirty="0">
                <a:gradFill>
                  <a:gsLst>
                    <a:gs pos="92515">
                      <a:schemeClr val="tx1"/>
                    </a:gs>
                    <a:gs pos="0">
                      <a:schemeClr val="tx1"/>
                    </a:gs>
                  </a:gsLst>
                  <a:lin ang="5400000" scaled="0"/>
                </a:gradFill>
                <a:ea typeface="Segoe UI" pitchFamily="34" charset="0"/>
                <a:cs typeface="Segoe UI" pitchFamily="34" charset="0"/>
              </a:rPr>
              <a:t>Register event handlers</a:t>
            </a:r>
          </a:p>
          <a:p>
            <a:pPr defTabSz="932290" fontAlgn="base">
              <a:spcBef>
                <a:spcPct val="0"/>
              </a:spcBef>
              <a:spcAft>
                <a:spcPct val="0"/>
              </a:spcAft>
            </a:pPr>
            <a:r>
              <a:rPr lang="en-US" sz="1100" dirty="0">
                <a:gradFill>
                  <a:gsLst>
                    <a:gs pos="92515">
                      <a:schemeClr val="tx1"/>
                    </a:gs>
                    <a:gs pos="0">
                      <a:schemeClr val="tx1"/>
                    </a:gs>
                  </a:gsLst>
                  <a:lin ang="5400000" scaled="0"/>
                </a:gradFill>
                <a:ea typeface="Segoe UI" pitchFamily="34" charset="0"/>
                <a:cs typeface="Segoe UI" pitchFamily="34" charset="0"/>
              </a:rPr>
              <a:t>Use custom XML files</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9048" y="4396487"/>
            <a:ext cx="927849" cy="44147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4774" y="4396488"/>
            <a:ext cx="867990" cy="441479"/>
          </a:xfrm>
          <a:prstGeom prst="rect">
            <a:avLst/>
          </a:prstGeom>
        </p:spPr>
      </p:pic>
      <p:sp>
        <p:nvSpPr>
          <p:cNvPr id="15" name="Rectangle 14"/>
          <p:cNvSpPr/>
          <p:nvPr/>
        </p:nvSpPr>
        <p:spPr bwMode="auto">
          <a:xfrm>
            <a:off x="6713538" y="3040063"/>
            <a:ext cx="2207468" cy="439798"/>
          </a:xfrm>
          <a:prstGeom prst="rect">
            <a:avLst/>
          </a:prstGeom>
          <a:solidFill>
            <a:schemeClr val="accent6"/>
          </a:solidFill>
          <a:ln>
            <a:noFill/>
          </a:ln>
        </p:spPr>
        <p:style>
          <a:lnRef idx="2">
            <a:schemeClr val="lt1">
              <a:hueOff val="0"/>
              <a:satOff val="0"/>
              <a:lumOff val="0"/>
              <a:alphaOff val="0"/>
            </a:schemeClr>
          </a:lnRef>
          <a:fillRef idx="1">
            <a:schemeClr val="accent6">
              <a:tint val="99000"/>
              <a:hueOff val="0"/>
              <a:satOff val="0"/>
              <a:lumOff val="0"/>
              <a:alphaOff val="0"/>
            </a:schemeClr>
          </a:fillRef>
          <a:effectRef idx="0">
            <a:schemeClr val="accent6">
              <a:tint val="99000"/>
              <a:hueOff val="0"/>
              <a:satOff val="0"/>
              <a:lumOff val="0"/>
              <a:alphaOff val="0"/>
            </a:schemeClr>
          </a:effectRef>
          <a:fontRef idx="minor">
            <a:schemeClr val="lt1"/>
          </a:fontRef>
        </p:style>
        <p:txBody>
          <a:bodyPr spcFirstLastPara="0" vert="horz" wrap="square" lIns="18782" tIns="18782" rIns="18782" bIns="18782" numCol="1" spcCol="1270" anchor="ctr" anchorCtr="0">
            <a:noAutofit/>
          </a:bodyPr>
          <a:lstStyle/>
          <a:p>
            <a:pPr algn="ctr" defTabSz="1314702">
              <a:lnSpc>
                <a:spcPct val="90000"/>
              </a:lnSpc>
              <a:spcBef>
                <a:spcPct val="0"/>
              </a:spcBef>
              <a:spcAft>
                <a:spcPct val="35000"/>
              </a:spcAft>
            </a:pPr>
            <a:r>
              <a:rPr lang="en-US" sz="2000" dirty="0" smtClean="0">
                <a:gradFill>
                  <a:gsLst>
                    <a:gs pos="92515">
                      <a:schemeClr val="bg1"/>
                    </a:gs>
                    <a:gs pos="0">
                      <a:schemeClr val="bg1"/>
                    </a:gs>
                  </a:gsLst>
                  <a:lin ang="5400000" scaled="0"/>
                </a:gradFill>
              </a:rPr>
              <a:t>Document</a:t>
            </a:r>
            <a:endParaRPr lang="en-US" sz="2000" dirty="0">
              <a:gradFill>
                <a:gsLst>
                  <a:gs pos="92515">
                    <a:schemeClr val="bg1"/>
                  </a:gs>
                  <a:gs pos="0">
                    <a:schemeClr val="bg1"/>
                  </a:gs>
                </a:gsLst>
                <a:lin ang="5400000" scaled="0"/>
              </a:gradFill>
            </a:endParaRPr>
          </a:p>
        </p:txBody>
      </p:sp>
      <p:sp>
        <p:nvSpPr>
          <p:cNvPr id="18" name="Rectangle 17"/>
          <p:cNvSpPr/>
          <p:nvPr/>
        </p:nvSpPr>
        <p:spPr bwMode="auto">
          <a:xfrm>
            <a:off x="8308475" y="2080679"/>
            <a:ext cx="1990355" cy="439798"/>
          </a:xfrm>
          <a:prstGeom prst="rect">
            <a:avLst/>
          </a:prstGeom>
          <a:solidFill>
            <a:schemeClr val="accent6"/>
          </a:solidFill>
          <a:ln>
            <a:noFill/>
          </a:ln>
        </p:spPr>
        <p:style>
          <a:lnRef idx="2">
            <a:schemeClr val="lt1">
              <a:hueOff val="0"/>
              <a:satOff val="0"/>
              <a:lumOff val="0"/>
              <a:alphaOff val="0"/>
            </a:schemeClr>
          </a:lnRef>
          <a:fillRef idx="1">
            <a:schemeClr val="accent6">
              <a:tint val="99000"/>
              <a:hueOff val="0"/>
              <a:satOff val="0"/>
              <a:lumOff val="0"/>
              <a:alphaOff val="0"/>
            </a:schemeClr>
          </a:fillRef>
          <a:effectRef idx="0">
            <a:schemeClr val="accent6">
              <a:tint val="99000"/>
              <a:hueOff val="0"/>
              <a:satOff val="0"/>
              <a:lumOff val="0"/>
              <a:alphaOff val="0"/>
            </a:schemeClr>
          </a:effectRef>
          <a:fontRef idx="minor">
            <a:schemeClr val="lt1"/>
          </a:fontRef>
        </p:style>
        <p:txBody>
          <a:bodyPr spcFirstLastPara="0" vert="horz" wrap="square" lIns="18782" tIns="18782" rIns="18782" bIns="18782" numCol="1" spcCol="1270" anchor="ctr" anchorCtr="0">
            <a:noAutofit/>
          </a:bodyPr>
          <a:lstStyle/>
          <a:p>
            <a:pPr algn="ctr" defTabSz="1314702">
              <a:lnSpc>
                <a:spcPct val="90000"/>
              </a:lnSpc>
              <a:spcBef>
                <a:spcPct val="0"/>
              </a:spcBef>
              <a:spcAft>
                <a:spcPct val="35000"/>
              </a:spcAft>
            </a:pPr>
            <a:r>
              <a:rPr lang="en-US" sz="2000" dirty="0" smtClean="0">
                <a:gradFill>
                  <a:gsLst>
                    <a:gs pos="92515">
                      <a:schemeClr val="bg1"/>
                    </a:gs>
                    <a:gs pos="0">
                      <a:schemeClr val="bg1"/>
                    </a:gs>
                  </a:gsLst>
                  <a:lin ang="5400000" scaled="0"/>
                </a:gradFill>
              </a:rPr>
              <a:t>Context</a:t>
            </a:r>
            <a:endParaRPr lang="en-US" sz="2000" dirty="0">
              <a:gradFill>
                <a:gsLst>
                  <a:gs pos="92515">
                    <a:schemeClr val="bg1"/>
                  </a:gs>
                  <a:gs pos="0">
                    <a:schemeClr val="bg1"/>
                  </a:gs>
                </a:gsLst>
                <a:lin ang="5400000" scaled="0"/>
              </a:gradFill>
            </a:endParaRPr>
          </a:p>
        </p:txBody>
      </p:sp>
      <p:sp>
        <p:nvSpPr>
          <p:cNvPr id="8" name="Rectangle 7"/>
          <p:cNvSpPr/>
          <p:nvPr/>
        </p:nvSpPr>
        <p:spPr bwMode="auto">
          <a:xfrm>
            <a:off x="9704913" y="3478431"/>
            <a:ext cx="2207468" cy="901182"/>
          </a:xfrm>
          <a:prstGeom prst="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sz="1100" dirty="0">
                <a:gradFill>
                  <a:gsLst>
                    <a:gs pos="92515">
                      <a:schemeClr val="tx1"/>
                    </a:gs>
                    <a:gs pos="0">
                      <a:schemeClr val="tx1"/>
                    </a:gs>
                  </a:gsLst>
                  <a:lin ang="5400000" scaled="0"/>
                </a:gradFill>
                <a:ea typeface="Segoe UI" pitchFamily="34" charset="0"/>
                <a:cs typeface="Segoe UI" pitchFamily="34" charset="0"/>
              </a:rPr>
              <a:t>Read and writer properties</a:t>
            </a:r>
          </a:p>
          <a:p>
            <a:pPr defTabSz="932290" fontAlgn="base">
              <a:spcBef>
                <a:spcPct val="0"/>
              </a:spcBef>
              <a:spcAft>
                <a:spcPct val="0"/>
              </a:spcAft>
            </a:pPr>
            <a:r>
              <a:rPr lang="en-US" sz="1100" dirty="0">
                <a:gradFill>
                  <a:gsLst>
                    <a:gs pos="92515">
                      <a:schemeClr val="tx1"/>
                    </a:gs>
                    <a:gs pos="0">
                      <a:schemeClr val="tx1"/>
                    </a:gs>
                  </a:gsLst>
                  <a:lin ang="5400000" scaled="0"/>
                </a:gradFill>
                <a:ea typeface="Segoe UI" pitchFamily="34" charset="0"/>
                <a:cs typeface="Segoe UI" pitchFamily="34" charset="0"/>
              </a:rPr>
              <a:t>Properties saved to document</a:t>
            </a:r>
          </a:p>
          <a:p>
            <a:pPr defTabSz="932290" fontAlgn="base">
              <a:spcBef>
                <a:spcPct val="0"/>
              </a:spcBef>
              <a:spcAft>
                <a:spcPct val="0"/>
              </a:spcAft>
            </a:pPr>
            <a:endParaRPr lang="en-US" sz="1100" dirty="0">
              <a:gradFill>
                <a:gsLst>
                  <a:gs pos="92515">
                    <a:schemeClr val="tx1"/>
                  </a:gs>
                  <a:gs pos="0">
                    <a:schemeClr val="tx1"/>
                  </a:gs>
                </a:gsLst>
                <a:lin ang="5400000" scaled="0"/>
              </a:gradFill>
              <a:ea typeface="Segoe UI" pitchFamily="34" charset="0"/>
              <a:cs typeface="Segoe UI" pitchFamily="34" charset="0"/>
            </a:endParaRPr>
          </a:p>
        </p:txBody>
      </p:sp>
      <p:sp>
        <p:nvSpPr>
          <p:cNvPr id="16" name="Rectangle 15"/>
          <p:cNvSpPr/>
          <p:nvPr/>
        </p:nvSpPr>
        <p:spPr bwMode="auto">
          <a:xfrm>
            <a:off x="9704913" y="3040063"/>
            <a:ext cx="2207468" cy="439798"/>
          </a:xfrm>
          <a:prstGeom prst="rect">
            <a:avLst/>
          </a:prstGeom>
          <a:solidFill>
            <a:schemeClr val="accent6"/>
          </a:solidFill>
          <a:ln>
            <a:noFill/>
          </a:ln>
        </p:spPr>
        <p:style>
          <a:lnRef idx="2">
            <a:schemeClr val="lt1">
              <a:hueOff val="0"/>
              <a:satOff val="0"/>
              <a:lumOff val="0"/>
              <a:alphaOff val="0"/>
            </a:schemeClr>
          </a:lnRef>
          <a:fillRef idx="1">
            <a:schemeClr val="accent6">
              <a:tint val="99000"/>
              <a:hueOff val="0"/>
              <a:satOff val="0"/>
              <a:lumOff val="0"/>
              <a:alphaOff val="0"/>
            </a:schemeClr>
          </a:fillRef>
          <a:effectRef idx="0">
            <a:schemeClr val="accent6">
              <a:tint val="99000"/>
              <a:hueOff val="0"/>
              <a:satOff val="0"/>
              <a:lumOff val="0"/>
              <a:alphaOff val="0"/>
            </a:schemeClr>
          </a:effectRef>
          <a:fontRef idx="minor">
            <a:schemeClr val="lt1"/>
          </a:fontRef>
        </p:style>
        <p:txBody>
          <a:bodyPr spcFirstLastPara="0" vert="horz" wrap="square" lIns="18782" tIns="18782" rIns="18782" bIns="18782" numCol="1" spcCol="1270" anchor="ctr" anchorCtr="0">
            <a:noAutofit/>
          </a:bodyPr>
          <a:lstStyle/>
          <a:p>
            <a:pPr algn="ctr" defTabSz="1314702">
              <a:lnSpc>
                <a:spcPct val="90000"/>
              </a:lnSpc>
              <a:spcBef>
                <a:spcPct val="0"/>
              </a:spcBef>
              <a:spcAft>
                <a:spcPct val="35000"/>
              </a:spcAft>
            </a:pPr>
            <a:r>
              <a:rPr lang="en-US" sz="2000" dirty="0" smtClean="0">
                <a:gradFill>
                  <a:gsLst>
                    <a:gs pos="92515">
                      <a:schemeClr val="bg1"/>
                    </a:gs>
                    <a:gs pos="0">
                      <a:schemeClr val="bg1"/>
                    </a:gs>
                  </a:gsLst>
                  <a:lin ang="5400000" scaled="0"/>
                </a:gradFill>
              </a:rPr>
              <a:t>Settings</a:t>
            </a:r>
            <a:endParaRPr lang="en-US" sz="2000" dirty="0">
              <a:gradFill>
                <a:gsLst>
                  <a:gs pos="92515">
                    <a:schemeClr val="bg1"/>
                  </a:gs>
                  <a:gs pos="0">
                    <a:schemeClr val="bg1"/>
                  </a:gs>
                </a:gsLst>
                <a:lin ang="5400000" scaled="0"/>
              </a:gradFill>
            </a:endParaRPr>
          </a:p>
        </p:txBody>
      </p:sp>
      <p:sp>
        <p:nvSpPr>
          <p:cNvPr id="17" name="Left Brace 16"/>
          <p:cNvSpPr/>
          <p:nvPr/>
        </p:nvSpPr>
        <p:spPr>
          <a:xfrm rot="5400000">
            <a:off x="9048269" y="1286984"/>
            <a:ext cx="519585" cy="2986574"/>
          </a:xfrm>
          <a:prstGeom prst="leftBrace">
            <a:avLst>
              <a:gd name="adj1" fmla="val 0"/>
              <a:gd name="adj2"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2" name="Group 21"/>
          <p:cNvGrpSpPr/>
          <p:nvPr/>
        </p:nvGrpSpPr>
        <p:grpSpPr>
          <a:xfrm>
            <a:off x="10304216" y="168458"/>
            <a:ext cx="2042482" cy="287222"/>
            <a:chOff x="10305860" y="167118"/>
            <a:chExt cx="2043304" cy="287338"/>
          </a:xfrm>
        </p:grpSpPr>
        <p:sp>
          <p:nvSpPr>
            <p:cNvPr id="23" name="TextBox 22"/>
            <p:cNvSpPr txBox="1"/>
            <p:nvPr/>
          </p:nvSpPr>
          <p:spPr>
            <a:xfrm>
              <a:off x="10305860" y="167118"/>
              <a:ext cx="2043304" cy="287338"/>
            </a:xfrm>
            <a:prstGeom prst="rect">
              <a:avLst/>
            </a:prstGeom>
            <a:noFill/>
          </p:spPr>
          <p:txBody>
            <a:bodyPr wrap="square" lIns="146246" tIns="91403" rIns="146246" bIns="91403" rtlCol="0">
              <a:noAutofit/>
            </a:bodyPr>
            <a:lstStyle/>
            <a:p>
              <a:pPr defTabSz="932372">
                <a:lnSpc>
                  <a:spcPct val="90000"/>
                </a:lnSpc>
              </a:pPr>
              <a:r>
                <a:rPr lang="en-US" sz="1399" dirty="0">
                  <a:gradFill>
                    <a:gsLst>
                      <a:gs pos="8367">
                        <a:srgbClr val="262626"/>
                      </a:gs>
                      <a:gs pos="31000">
                        <a:srgbClr val="262626"/>
                      </a:gs>
                    </a:gsLst>
                    <a:lin ang="5400000" scaled="0"/>
                  </a:gradFill>
                </a:rPr>
                <a:t>Dev. Word add-ins</a:t>
              </a:r>
            </a:p>
          </p:txBody>
        </p:sp>
        <p:sp>
          <p:nvSpPr>
            <p:cNvPr id="24"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grpSp>
    </p:spTree>
    <p:extLst>
      <p:ext uri="{BB962C8B-B14F-4D97-AF65-F5344CB8AC3E}">
        <p14:creationId xmlns:p14="http://schemas.microsoft.com/office/powerpoint/2010/main" val="4236521649"/>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6" name="Group 5"/>
          <p:cNvGrpSpPr/>
          <p:nvPr/>
        </p:nvGrpSpPr>
        <p:grpSpPr>
          <a:xfrm>
            <a:off x="5937360" y="3062434"/>
            <a:ext cx="6039598" cy="3685162"/>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6"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7"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8"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9"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50"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51"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52"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53"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54"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55"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grpSp>
          <p:grpSp>
            <p:nvGrpSpPr>
              <p:cNvPr id="10" name="Group 9"/>
              <p:cNvGrpSpPr/>
              <p:nvPr/>
            </p:nvGrpSpPr>
            <p:grpSpPr>
              <a:xfrm rot="1103645">
                <a:off x="6767684" y="1476299"/>
                <a:ext cx="1225678" cy="1846263"/>
                <a:chOff x="6413501" y="1441450"/>
                <a:chExt cx="1225678" cy="1846263"/>
              </a:xfrm>
            </p:grpSpPr>
            <p:sp>
              <p:nvSpPr>
                <p:cNvPr id="22"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23"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24"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25"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26"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27"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28"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29"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0"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1"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2"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3"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4"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5"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6"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7"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8"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9"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0"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1"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2"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3"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4"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5"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grpSp>
          <p:grpSp>
            <p:nvGrpSpPr>
              <p:cNvPr id="11" name="Group 10"/>
              <p:cNvGrpSpPr/>
              <p:nvPr/>
            </p:nvGrpSpPr>
            <p:grpSpPr>
              <a:xfrm>
                <a:off x="4243570" y="3315652"/>
                <a:ext cx="2525262" cy="593085"/>
                <a:chOff x="4243570" y="3315652"/>
                <a:chExt cx="2525262" cy="593085"/>
              </a:xfrm>
            </p:grpSpPr>
            <p:sp>
              <p:nvSpPr>
                <p:cNvPr id="19" name="Freeform 18"/>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noAutofit/>
                </a:bodyPr>
                <a:lstStyle/>
                <a:p>
                  <a:pPr defTabSz="914037">
                    <a:defRPr/>
                  </a:pPr>
                  <a:endParaRPr lang="en-US" sz="1799" kern="0">
                    <a:solidFill>
                      <a:srgbClr val="505050"/>
                    </a:solidFill>
                  </a:endParaRPr>
                </a:p>
              </p:txBody>
            </p:sp>
            <p:sp>
              <p:nvSpPr>
                <p:cNvPr id="20" name="Freeform 19"/>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noAutofit/>
                </a:bodyPr>
                <a:lstStyle/>
                <a:p>
                  <a:pPr defTabSz="914037">
                    <a:defRPr/>
                  </a:pPr>
                  <a:endParaRPr lang="en-US" sz="1799" kern="0">
                    <a:solidFill>
                      <a:srgbClr val="505050"/>
                    </a:solidFill>
                  </a:endParaRPr>
                </a:p>
              </p:txBody>
            </p:sp>
            <p:sp>
              <p:nvSpPr>
                <p:cNvPr id="21" name="Freeform 20"/>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noAutofit/>
                </a:bodyPr>
                <a:lstStyle/>
                <a:p>
                  <a:pPr defTabSz="914037">
                    <a:defRPr/>
                  </a:pPr>
                  <a:endParaRPr lang="en-US" sz="1799" kern="0">
                    <a:solidFill>
                      <a:srgbClr val="505050"/>
                    </a:solidFill>
                  </a:endParaRPr>
                </a:p>
              </p:txBody>
            </p:sp>
          </p:grpSp>
          <p:grpSp>
            <p:nvGrpSpPr>
              <p:cNvPr id="12" name="Group 11"/>
              <p:cNvGrpSpPr/>
              <p:nvPr/>
            </p:nvGrpSpPr>
            <p:grpSpPr>
              <a:xfrm rot="2350315">
                <a:off x="5989331" y="2507581"/>
                <a:ext cx="598331" cy="829441"/>
                <a:chOff x="6006115" y="2691336"/>
                <a:chExt cx="598331" cy="829441"/>
              </a:xfrm>
            </p:grpSpPr>
            <p:sp>
              <p:nvSpPr>
                <p:cNvPr id="17" name="Freeform 16"/>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18" name="Rectangle 17"/>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grpSp>
          <p:grpSp>
            <p:nvGrpSpPr>
              <p:cNvPr id="13" name="Group 12"/>
              <p:cNvGrpSpPr/>
              <p:nvPr/>
            </p:nvGrpSpPr>
            <p:grpSpPr>
              <a:xfrm rot="19811762">
                <a:off x="6350661" y="2802697"/>
                <a:ext cx="602318" cy="827644"/>
                <a:chOff x="6280309" y="2808848"/>
                <a:chExt cx="602318" cy="827644"/>
              </a:xfrm>
            </p:grpSpPr>
            <p:sp>
              <p:nvSpPr>
                <p:cNvPr id="15" name="Freeform 14"/>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16" name="Rectangle 15"/>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gr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noAutofit/>
            </a:bodyPr>
            <a:lstStyle/>
            <a:p>
              <a:pPr defTabSz="914037">
                <a:defRPr/>
              </a:pPr>
              <a:endParaRPr lang="en-US" sz="1799" kern="0">
                <a:solidFill>
                  <a:srgbClr val="505050"/>
                </a:solidFill>
              </a:endParaRPr>
            </a:p>
          </p:txBody>
        </p:sp>
      </p:grpSp>
      <p:sp>
        <p:nvSpPr>
          <p:cNvPr id="2" name="Text Placeholder 1"/>
          <p:cNvSpPr>
            <a:spLocks noGrp="1"/>
          </p:cNvSpPr>
          <p:nvPr>
            <p:ph type="body" sz="quarter" idx="11"/>
          </p:nvPr>
        </p:nvSpPr>
        <p:spPr>
          <a:xfrm>
            <a:off x="2103438" y="1467488"/>
            <a:ext cx="5938838" cy="2511457"/>
          </a:xfrm>
        </p:spPr>
        <p:txBody>
          <a:bodyPr/>
          <a:lstStyle/>
          <a:p>
            <a:r>
              <a:rPr lang="en-US" sz="7200" dirty="0"/>
              <a:t>Demo</a:t>
            </a:r>
            <a:br>
              <a:rPr lang="en-US" sz="7200" dirty="0"/>
            </a:br>
            <a:r>
              <a:rPr lang="en-US" sz="4800" dirty="0"/>
              <a:t>Creating an Office add-in targeting Excel</a:t>
            </a:r>
          </a:p>
        </p:txBody>
      </p:sp>
      <p:sp>
        <p:nvSpPr>
          <p:cNvPr id="3" name="Text Placeholder 2"/>
          <p:cNvSpPr>
            <a:spLocks noGrp="1"/>
          </p:cNvSpPr>
          <p:nvPr>
            <p:ph type="body" sz="quarter" idx="12"/>
          </p:nvPr>
        </p:nvSpPr>
        <p:spPr/>
        <p:txBody>
          <a:bodyPr/>
          <a:lstStyle/>
          <a:p>
            <a:r>
              <a:rPr lang="en-US" dirty="0" smtClean="0"/>
              <a:t>2</a:t>
            </a:r>
            <a:endParaRPr lang="en-US" dirty="0"/>
          </a:p>
        </p:txBody>
      </p:sp>
    </p:spTree>
    <p:extLst>
      <p:ext uri="{BB962C8B-B14F-4D97-AF65-F5344CB8AC3E}">
        <p14:creationId xmlns:p14="http://schemas.microsoft.com/office/powerpoint/2010/main" val="594164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103438" y="2076884"/>
            <a:ext cx="5153705" cy="1292662"/>
          </a:xfrm>
        </p:spPr>
        <p:txBody>
          <a:bodyPr/>
          <a:lstStyle/>
          <a:p>
            <a:r>
              <a:rPr lang="en-US" dirty="0" smtClean="0"/>
              <a:t>Reading and writing with </a:t>
            </a:r>
            <a:r>
              <a:rPr lang="en-US" dirty="0" smtClean="0"/>
              <a:t>documents</a:t>
            </a:r>
            <a:endParaRPr lang="en-US" dirty="0"/>
          </a:p>
        </p:txBody>
      </p:sp>
      <p:sp>
        <p:nvSpPr>
          <p:cNvPr id="4" name="Text Placeholder 3"/>
          <p:cNvSpPr>
            <a:spLocks noGrp="1"/>
          </p:cNvSpPr>
          <p:nvPr>
            <p:ph type="body" sz="quarter" idx="12"/>
          </p:nvPr>
        </p:nvSpPr>
        <p:spPr/>
        <p:txBody>
          <a:bodyPr/>
          <a:lstStyle/>
          <a:p>
            <a:r>
              <a:rPr lang="en-US" smtClean="0"/>
              <a:t>3</a:t>
            </a:r>
            <a:endParaRPr lang="en-US" dirty="0"/>
          </a:p>
        </p:txBody>
      </p:sp>
      <p:grpSp>
        <p:nvGrpSpPr>
          <p:cNvPr id="6" name="Group 5"/>
          <p:cNvGrpSpPr/>
          <p:nvPr/>
        </p:nvGrpSpPr>
        <p:grpSpPr>
          <a:xfrm>
            <a:off x="7657993" y="3089395"/>
            <a:ext cx="4511783" cy="3608268"/>
            <a:chOff x="6527800" y="2483620"/>
            <a:chExt cx="5473700" cy="4377555"/>
          </a:xfrm>
        </p:grpSpPr>
        <p:grpSp>
          <p:nvGrpSpPr>
            <p:cNvPr id="126" name="Group 125"/>
            <p:cNvGrpSpPr/>
            <p:nvPr/>
          </p:nvGrpSpPr>
          <p:grpSpPr>
            <a:xfrm flipH="1">
              <a:off x="8613773" y="2483620"/>
              <a:ext cx="1958976" cy="4377555"/>
              <a:chOff x="8956675" y="449263"/>
              <a:chExt cx="2063751" cy="4611687"/>
            </a:xfrm>
          </p:grpSpPr>
          <p:sp>
            <p:nvSpPr>
              <p:cNvPr id="9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5"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6"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7"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8"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9"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0"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1"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2"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3"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4"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5"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28" name="Group 127"/>
            <p:cNvGrpSpPr/>
            <p:nvPr/>
          </p:nvGrpSpPr>
          <p:grpSpPr>
            <a:xfrm>
              <a:off x="6527800" y="3994753"/>
              <a:ext cx="3240121" cy="2863247"/>
              <a:chOff x="7045326" y="4452083"/>
              <a:chExt cx="2722595" cy="2405917"/>
            </a:xfrm>
          </p:grpSpPr>
          <p:sp>
            <p:nvSpPr>
              <p:cNvPr id="2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27" name="Group 126"/>
            <p:cNvGrpSpPr/>
            <p:nvPr/>
          </p:nvGrpSpPr>
          <p:grpSpPr>
            <a:xfrm>
              <a:off x="10091976" y="4361890"/>
              <a:ext cx="1909524" cy="2419674"/>
              <a:chOff x="10091976" y="4967384"/>
              <a:chExt cx="1431688" cy="1814179"/>
            </a:xfrm>
          </p:grpSpPr>
          <p:sp>
            <p:nvSpPr>
              <p:cNvPr id="3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8"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4" name="TextBox 73"/>
          <p:cNvSpPr txBox="1"/>
          <p:nvPr/>
        </p:nvSpPr>
        <p:spPr>
          <a:xfrm>
            <a:off x="5575978" y="6516235"/>
            <a:ext cx="1284519" cy="295466"/>
          </a:xfrm>
          <a:prstGeom prst="rect">
            <a:avLst/>
          </a:prstGeom>
          <a:noFill/>
        </p:spPr>
        <p:txBody>
          <a:bodyPr wrap="none" lIns="146304" tIns="91440" rIns="146304" bIns="91440" rtlCol="0">
            <a:spAutoFit/>
          </a:bodyPr>
          <a:lstStyle>
            <a:defPPr>
              <a:defRPr lang="en-US"/>
            </a:defPPr>
            <a:lvl1pPr>
              <a:lnSpc>
                <a:spcPct val="90000"/>
              </a:lnSpc>
              <a:spcAft>
                <a:spcPts val="0"/>
              </a:spcAft>
              <a:defRPr sz="800">
                <a:gradFill>
                  <a:gsLst>
                    <a:gs pos="4192">
                      <a:schemeClr val="bg1"/>
                    </a:gs>
                    <a:gs pos="12000">
                      <a:schemeClr val="bg1"/>
                    </a:gs>
                  </a:gsLst>
                  <a:lin ang="5400000" scaled="0"/>
                </a:gradFill>
              </a:defRPr>
            </a:lvl1pPr>
          </a:lstStyle>
          <a:p>
            <a:r>
              <a:rPr lang="en-US" dirty="0" smtClean="0">
                <a:gradFill>
                  <a:gsLst>
                    <a:gs pos="10359">
                      <a:srgbClr val="262626"/>
                    </a:gs>
                    <a:gs pos="100000">
                      <a:srgbClr val="262626"/>
                    </a:gs>
                  </a:gsLst>
                  <a:lin ang="5400000" scaled="0"/>
                </a:gradFill>
              </a:rPr>
              <a:t>http://dev.office.com/</a:t>
            </a:r>
          </a:p>
        </p:txBody>
      </p:sp>
    </p:spTree>
    <p:extLst>
      <p:ext uri="{BB962C8B-B14F-4D97-AF65-F5344CB8AC3E}">
        <p14:creationId xmlns:p14="http://schemas.microsoft.com/office/powerpoint/2010/main" val="2110409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Interacting With </a:t>
            </a:r>
            <a:r>
              <a:rPr lang="en-US" dirty="0" smtClean="0"/>
              <a:t>document content</a:t>
            </a:r>
            <a:endParaRPr lang="en-US" dirty="0"/>
          </a:p>
        </p:txBody>
      </p:sp>
      <p:sp>
        <p:nvSpPr>
          <p:cNvPr id="2" name="Content Placeholder 1"/>
          <p:cNvSpPr>
            <a:spLocks noGrp="1"/>
          </p:cNvSpPr>
          <p:nvPr>
            <p:ph type="body" sz="quarter" idx="10"/>
          </p:nvPr>
        </p:nvSpPr>
        <p:spPr/>
        <p:txBody>
          <a:bodyPr/>
          <a:lstStyle/>
          <a:p>
            <a:r>
              <a:rPr lang="en-US" dirty="0" smtClean="0"/>
              <a:t>All data access starts through document object</a:t>
            </a:r>
          </a:p>
          <a:p>
            <a:pPr lvl="1"/>
            <a:r>
              <a:rPr lang="en-US" dirty="0" smtClean="0"/>
              <a:t>Read/write access to user selection</a:t>
            </a:r>
          </a:p>
          <a:p>
            <a:pPr lvl="1"/>
            <a:r>
              <a:rPr lang="en-US" dirty="0" smtClean="0"/>
              <a:t>Event handler for selection </a:t>
            </a:r>
            <a:r>
              <a:rPr lang="en-US" smtClean="0"/>
              <a:t>change </a:t>
            </a:r>
            <a:r>
              <a:rPr lang="en-US" smtClean="0"/>
              <a:t>event</a:t>
            </a:r>
          </a:p>
          <a:p>
            <a:endParaRPr lang="en-US" smtClean="0"/>
          </a:p>
          <a:p>
            <a:r>
              <a:rPr lang="en-US" smtClean="0"/>
              <a:t>Three </a:t>
            </a:r>
            <a:r>
              <a:rPr lang="en-US" dirty="0" smtClean="0"/>
              <a:t>data types are supported</a:t>
            </a:r>
          </a:p>
          <a:p>
            <a:pPr lvl="1"/>
            <a:r>
              <a:rPr lang="en-US" dirty="0" smtClean="0"/>
              <a:t>Text</a:t>
            </a:r>
          </a:p>
          <a:p>
            <a:pPr lvl="1"/>
            <a:r>
              <a:rPr lang="en-US" dirty="0" smtClean="0"/>
              <a:t>Matrix</a:t>
            </a:r>
          </a:p>
          <a:p>
            <a:pPr lvl="1"/>
            <a:r>
              <a:rPr lang="en-US" dirty="0" smtClean="0"/>
              <a:t>Table</a:t>
            </a:r>
          </a:p>
          <a:p>
            <a:endParaRPr lang="en-US" dirty="0" smtClean="0"/>
          </a:p>
          <a:p>
            <a:endParaRPr lang="en-US" dirty="0" smtClean="0"/>
          </a:p>
          <a:p>
            <a:endParaRPr lang="en-US" dirty="0" smtClean="0"/>
          </a:p>
          <a:p>
            <a:endParaRPr lang="en-US" dirty="0"/>
          </a:p>
        </p:txBody>
      </p:sp>
      <p:grpSp>
        <p:nvGrpSpPr>
          <p:cNvPr id="5" name="Group 4"/>
          <p:cNvGrpSpPr/>
          <p:nvPr/>
        </p:nvGrpSpPr>
        <p:grpSpPr>
          <a:xfrm>
            <a:off x="8855030" y="167118"/>
            <a:ext cx="3205208" cy="287338"/>
            <a:chOff x="10837817" y="167118"/>
            <a:chExt cx="3205208" cy="287338"/>
          </a:xfrm>
        </p:grpSpPr>
        <p:sp>
          <p:nvSpPr>
            <p:cNvPr id="6" name="TextBox 5"/>
            <p:cNvSpPr txBox="1"/>
            <p:nvPr/>
          </p:nvSpPr>
          <p:spPr>
            <a:xfrm>
              <a:off x="10837817" y="167118"/>
              <a:ext cx="3205208"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Reading and writing with </a:t>
              </a:r>
              <a:r>
                <a:rPr lang="en-US" sz="1400" dirty="0" smtClean="0">
                  <a:gradFill>
                    <a:gsLst>
                      <a:gs pos="8367">
                        <a:srgbClr val="262626"/>
                      </a:gs>
                      <a:gs pos="31000">
                        <a:srgbClr val="262626"/>
                      </a:gs>
                    </a:gsLst>
                    <a:lin ang="5400000" scaled="0"/>
                  </a:gradFill>
                </a:rPr>
                <a:t>documents</a:t>
              </a:r>
              <a:endParaRPr lang="en-US" sz="1400" dirty="0" smtClean="0">
                <a:gradFill>
                  <a:gsLst>
                    <a:gs pos="8367">
                      <a:srgbClr val="262626"/>
                    </a:gs>
                    <a:gs pos="31000">
                      <a:srgbClr val="262626"/>
                    </a:gs>
                  </a:gsLst>
                  <a:lin ang="5400000" scaled="0"/>
                </a:gradFill>
              </a:endParaRPr>
            </a:p>
          </p:txBody>
        </p:sp>
        <p:sp>
          <p:nvSpPr>
            <p:cNvPr id="7" name="Freeform 6"/>
            <p:cNvSpPr>
              <a:spLocks/>
            </p:cNvSpPr>
            <p:nvPr/>
          </p:nvSpPr>
          <p:spPr bwMode="auto">
            <a:xfrm>
              <a:off x="10853698"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grpSp>
    </p:spTree>
    <p:extLst>
      <p:ext uri="{BB962C8B-B14F-4D97-AF65-F5344CB8AC3E}">
        <p14:creationId xmlns:p14="http://schemas.microsoft.com/office/powerpoint/2010/main" val="3066530812"/>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436563" y="2125663"/>
            <a:ext cx="11542712" cy="3760126"/>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err="1" smtClean="0"/>
              <a:t>getSelectedDataAsync</a:t>
            </a:r>
            <a:r>
              <a:rPr lang="en-US" dirty="0" smtClean="0"/>
              <a:t>()</a:t>
            </a:r>
            <a:endParaRPr lang="en-US" dirty="0"/>
          </a:p>
        </p:txBody>
      </p:sp>
      <p:sp>
        <p:nvSpPr>
          <p:cNvPr id="8" name="Text Placeholder 3"/>
          <p:cNvSpPr txBox="1">
            <a:spLocks/>
          </p:cNvSpPr>
          <p:nvPr/>
        </p:nvSpPr>
        <p:spPr>
          <a:xfrm>
            <a:off x="274638" y="1212850"/>
            <a:ext cx="11887200" cy="6278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t>Use this function to read from document select</a:t>
            </a:r>
          </a:p>
        </p:txBody>
      </p:sp>
      <p:grpSp>
        <p:nvGrpSpPr>
          <p:cNvPr id="13" name="Group 12"/>
          <p:cNvGrpSpPr/>
          <p:nvPr/>
        </p:nvGrpSpPr>
        <p:grpSpPr>
          <a:xfrm>
            <a:off x="8855030" y="167118"/>
            <a:ext cx="3205208" cy="287338"/>
            <a:chOff x="10837817" y="167118"/>
            <a:chExt cx="3205208" cy="287338"/>
          </a:xfrm>
        </p:grpSpPr>
        <p:sp>
          <p:nvSpPr>
            <p:cNvPr id="14" name="TextBox 13"/>
            <p:cNvSpPr txBox="1"/>
            <p:nvPr/>
          </p:nvSpPr>
          <p:spPr>
            <a:xfrm>
              <a:off x="10837817" y="167118"/>
              <a:ext cx="3205208"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Reading and writing with </a:t>
              </a:r>
              <a:r>
                <a:rPr lang="en-US" sz="1400" dirty="0" smtClean="0">
                  <a:gradFill>
                    <a:gsLst>
                      <a:gs pos="8367">
                        <a:srgbClr val="262626"/>
                      </a:gs>
                      <a:gs pos="31000">
                        <a:srgbClr val="262626"/>
                      </a:gs>
                    </a:gsLst>
                    <a:lin ang="5400000" scaled="0"/>
                  </a:gradFill>
                </a:rPr>
                <a:t>documents</a:t>
              </a:r>
              <a:endParaRPr lang="en-US" sz="1400" dirty="0" smtClean="0">
                <a:gradFill>
                  <a:gsLst>
                    <a:gs pos="8367">
                      <a:srgbClr val="262626"/>
                    </a:gs>
                    <a:gs pos="31000">
                      <a:srgbClr val="262626"/>
                    </a:gs>
                  </a:gsLst>
                  <a:lin ang="5400000" scaled="0"/>
                </a:gradFill>
              </a:endParaRPr>
            </a:p>
          </p:txBody>
        </p:sp>
        <p:sp>
          <p:nvSpPr>
            <p:cNvPr id="15" name="Freeform 14"/>
            <p:cNvSpPr>
              <a:spLocks/>
            </p:cNvSpPr>
            <p:nvPr/>
          </p:nvSpPr>
          <p:spPr bwMode="auto">
            <a:xfrm>
              <a:off x="10853698"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grpSp>
    </p:spTree>
    <p:extLst>
      <p:ext uri="{BB962C8B-B14F-4D97-AF65-F5344CB8AC3E}">
        <p14:creationId xmlns:p14="http://schemas.microsoft.com/office/powerpoint/2010/main" val="386471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Setting </a:t>
            </a:r>
            <a:r>
              <a:rPr lang="en-US" dirty="0" smtClean="0"/>
              <a:t>Selected Data</a:t>
            </a:r>
            <a:endParaRPr lang="en-US" dirty="0"/>
          </a:p>
        </p:txBody>
      </p:sp>
      <p:sp>
        <p:nvSpPr>
          <p:cNvPr id="3" name="Content Placeholder 2"/>
          <p:cNvSpPr>
            <a:spLocks noGrp="1"/>
          </p:cNvSpPr>
          <p:nvPr>
            <p:ph type="body" sz="quarter" idx="10"/>
          </p:nvPr>
        </p:nvSpPr>
        <p:spPr>
          <a:xfrm>
            <a:off x="274638" y="1212850"/>
            <a:ext cx="11887200" cy="4790992"/>
          </a:xfrm>
        </p:spPr>
        <p:txBody>
          <a:bodyPr/>
          <a:lstStyle/>
          <a:p>
            <a:r>
              <a:rPr lang="en-US" sz="2447" b="1" dirty="0" err="1" smtClean="0"/>
              <a:t>setSelectedDataAsync</a:t>
            </a:r>
            <a:r>
              <a:rPr lang="en-US" sz="2447" b="1" dirty="0" smtClean="0"/>
              <a:t> (data, {</a:t>
            </a:r>
            <a:r>
              <a:rPr lang="en-US" sz="2447" b="1" dirty="0" err="1" smtClean="0"/>
              <a:t>coercionType</a:t>
            </a:r>
            <a:r>
              <a:rPr lang="en-US" sz="2447" b="1" dirty="0" smtClean="0"/>
              <a:t>, </a:t>
            </a:r>
            <a:r>
              <a:rPr lang="en-US" sz="2447" b="1" dirty="0" err="1" smtClean="0"/>
              <a:t>asyncContext</a:t>
            </a:r>
            <a:r>
              <a:rPr lang="en-US" sz="2447" b="1" dirty="0" smtClean="0"/>
              <a:t>}, callback)</a:t>
            </a:r>
          </a:p>
          <a:p>
            <a:pPr lvl="1"/>
            <a:r>
              <a:rPr lang="en-US" sz="2039" dirty="0" smtClean="0"/>
              <a:t>Use </a:t>
            </a:r>
            <a:r>
              <a:rPr lang="en-US" sz="2039" dirty="0" err="1" smtClean="0"/>
              <a:t>asyncResult</a:t>
            </a:r>
            <a:r>
              <a:rPr lang="en-US" sz="2039" dirty="0" smtClean="0"/>
              <a:t> parameter in callback function to verify call was successful</a:t>
            </a:r>
          </a:p>
          <a:p>
            <a:pPr lvl="1"/>
            <a:endParaRPr lang="en-US" sz="2039" dirty="0" smtClean="0"/>
          </a:p>
          <a:p>
            <a:r>
              <a:rPr lang="en-US" sz="2447" dirty="0" smtClean="0"/>
              <a:t>Passing data to </a:t>
            </a:r>
            <a:r>
              <a:rPr lang="en-US" sz="2447" b="1" dirty="0" err="1" smtClean="0"/>
              <a:t>setSelectedDataAsync</a:t>
            </a:r>
            <a:r>
              <a:rPr lang="en-US" sz="2447" b="1" dirty="0" smtClean="0"/>
              <a:t> </a:t>
            </a:r>
          </a:p>
          <a:p>
            <a:pPr lvl="1"/>
            <a:r>
              <a:rPr lang="en-US" sz="2039" dirty="0" smtClean="0"/>
              <a:t>For text shape, pass data as string</a:t>
            </a:r>
          </a:p>
          <a:p>
            <a:pPr lvl="1"/>
            <a:r>
              <a:rPr lang="en-US" sz="2039" dirty="0" smtClean="0"/>
              <a:t>For matrix shape, pass data using 2 dimensional JavaScript array </a:t>
            </a:r>
          </a:p>
          <a:p>
            <a:pPr lvl="1"/>
            <a:r>
              <a:rPr lang="en-US" sz="2039" dirty="0" smtClean="0"/>
              <a:t>For table shape, pass data using </a:t>
            </a:r>
            <a:r>
              <a:rPr lang="en-US" sz="2039" dirty="0" err="1" smtClean="0"/>
              <a:t>TableData</a:t>
            </a:r>
            <a:r>
              <a:rPr lang="en-US" sz="2039" dirty="0" smtClean="0"/>
              <a:t> object</a:t>
            </a:r>
          </a:p>
          <a:p>
            <a:pPr lvl="1"/>
            <a:r>
              <a:rPr lang="en-US" sz="2039" dirty="0" smtClean="0"/>
              <a:t>Coercion types can be used to convert string to/from HTML and OOXML  </a:t>
            </a:r>
          </a:p>
          <a:p>
            <a:pPr lvl="1"/>
            <a:endParaRPr lang="en-US" sz="2039" dirty="0" smtClean="0"/>
          </a:p>
          <a:p>
            <a:r>
              <a:rPr lang="en-US" dirty="0" smtClean="0"/>
              <a:t>Dealing with table size when inserting data</a:t>
            </a:r>
          </a:p>
          <a:p>
            <a:pPr lvl="1"/>
            <a:r>
              <a:rPr lang="en-US" sz="2243" dirty="0" smtClean="0"/>
              <a:t>If single cell selected: table of any size can be written</a:t>
            </a:r>
          </a:p>
          <a:p>
            <a:pPr lvl="1"/>
            <a:r>
              <a:rPr lang="en-US" sz="2243" dirty="0" smtClean="0"/>
              <a:t>If range  selected range, supplied </a:t>
            </a:r>
            <a:r>
              <a:rPr lang="en-US" sz="2243" dirty="0" smtClean="0"/>
              <a:t>array </a:t>
            </a:r>
            <a:r>
              <a:rPr lang="en-US" sz="2243" dirty="0" smtClean="0"/>
              <a:t>must match size of table being written</a:t>
            </a:r>
            <a:endParaRPr lang="en-US" sz="2243" dirty="0"/>
          </a:p>
        </p:txBody>
      </p:sp>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1" r="-9452" b="-4026"/>
          <a:stretch/>
        </p:blipFill>
        <p:spPr>
          <a:xfrm>
            <a:off x="10749367" y="2333628"/>
            <a:ext cx="998649" cy="969391"/>
          </a:xfrm>
          <a:prstGeom prst="rect">
            <a:avLst/>
          </a:prstGeom>
        </p:spPr>
      </p:pic>
      <p:grpSp>
        <p:nvGrpSpPr>
          <p:cNvPr id="5" name="Group 4"/>
          <p:cNvGrpSpPr/>
          <p:nvPr/>
        </p:nvGrpSpPr>
        <p:grpSpPr>
          <a:xfrm>
            <a:off x="8855030" y="167118"/>
            <a:ext cx="3205208" cy="287338"/>
            <a:chOff x="10837817" y="167118"/>
            <a:chExt cx="3205208" cy="287338"/>
          </a:xfrm>
        </p:grpSpPr>
        <p:sp>
          <p:nvSpPr>
            <p:cNvPr id="6" name="TextBox 5"/>
            <p:cNvSpPr txBox="1"/>
            <p:nvPr/>
          </p:nvSpPr>
          <p:spPr>
            <a:xfrm>
              <a:off x="10837817" y="167118"/>
              <a:ext cx="3205208"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Reading and writing with </a:t>
              </a:r>
              <a:r>
                <a:rPr lang="en-US" sz="1400" dirty="0" smtClean="0">
                  <a:gradFill>
                    <a:gsLst>
                      <a:gs pos="8367">
                        <a:srgbClr val="262626"/>
                      </a:gs>
                      <a:gs pos="31000">
                        <a:srgbClr val="262626"/>
                      </a:gs>
                    </a:gsLst>
                    <a:lin ang="5400000" scaled="0"/>
                  </a:gradFill>
                </a:rPr>
                <a:t>documents</a:t>
              </a:r>
              <a:endParaRPr lang="en-US" sz="1400" dirty="0" smtClean="0">
                <a:gradFill>
                  <a:gsLst>
                    <a:gs pos="8367">
                      <a:srgbClr val="262626"/>
                    </a:gs>
                    <a:gs pos="31000">
                      <a:srgbClr val="262626"/>
                    </a:gs>
                  </a:gsLst>
                  <a:lin ang="5400000" scaled="0"/>
                </a:gradFill>
              </a:endParaRPr>
            </a:p>
          </p:txBody>
        </p:sp>
        <p:sp>
          <p:nvSpPr>
            <p:cNvPr id="7" name="Freeform 6"/>
            <p:cNvSpPr>
              <a:spLocks/>
            </p:cNvSpPr>
            <p:nvPr/>
          </p:nvSpPr>
          <p:spPr bwMode="auto">
            <a:xfrm>
              <a:off x="10853698"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grpSp>
    </p:spTree>
    <p:extLst>
      <p:ext uri="{BB962C8B-B14F-4D97-AF65-F5344CB8AC3E}">
        <p14:creationId xmlns:p14="http://schemas.microsoft.com/office/powerpoint/2010/main" val="3554826841"/>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449263" y="2125663"/>
            <a:ext cx="11542706" cy="3945223"/>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err="1" smtClean="0"/>
              <a:t>setSelectDataAsync</a:t>
            </a:r>
            <a:r>
              <a:rPr lang="en-US" dirty="0" smtClean="0"/>
              <a:t>()</a:t>
            </a:r>
            <a:endParaRPr lang="en-US" dirty="0"/>
          </a:p>
        </p:txBody>
      </p:sp>
      <p:sp>
        <p:nvSpPr>
          <p:cNvPr id="8" name="Text Placeholder 3"/>
          <p:cNvSpPr txBox="1">
            <a:spLocks/>
          </p:cNvSpPr>
          <p:nvPr/>
        </p:nvSpPr>
        <p:spPr>
          <a:xfrm>
            <a:off x="274638" y="1212850"/>
            <a:ext cx="11887200" cy="6278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t>Use this function to insert content into document</a:t>
            </a:r>
          </a:p>
        </p:txBody>
      </p:sp>
      <p:grpSp>
        <p:nvGrpSpPr>
          <p:cNvPr id="14" name="Group 13"/>
          <p:cNvGrpSpPr/>
          <p:nvPr/>
        </p:nvGrpSpPr>
        <p:grpSpPr>
          <a:xfrm>
            <a:off x="8855030" y="167118"/>
            <a:ext cx="3205208" cy="287338"/>
            <a:chOff x="10837817" y="167118"/>
            <a:chExt cx="3205208" cy="287338"/>
          </a:xfrm>
        </p:grpSpPr>
        <p:sp>
          <p:nvSpPr>
            <p:cNvPr id="15" name="TextBox 14"/>
            <p:cNvSpPr txBox="1"/>
            <p:nvPr/>
          </p:nvSpPr>
          <p:spPr>
            <a:xfrm>
              <a:off x="10837817" y="167118"/>
              <a:ext cx="3205208"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Reading and writing with </a:t>
              </a:r>
              <a:r>
                <a:rPr lang="en-US" sz="1400" dirty="0" smtClean="0">
                  <a:gradFill>
                    <a:gsLst>
                      <a:gs pos="8367">
                        <a:srgbClr val="262626"/>
                      </a:gs>
                      <a:gs pos="31000">
                        <a:srgbClr val="262626"/>
                      </a:gs>
                    </a:gsLst>
                    <a:lin ang="5400000" scaled="0"/>
                  </a:gradFill>
                </a:rPr>
                <a:t>documents</a:t>
              </a:r>
              <a:endParaRPr lang="en-US" sz="1400" dirty="0" smtClean="0">
                <a:gradFill>
                  <a:gsLst>
                    <a:gs pos="8367">
                      <a:srgbClr val="262626"/>
                    </a:gs>
                    <a:gs pos="31000">
                      <a:srgbClr val="262626"/>
                    </a:gs>
                  </a:gsLst>
                  <a:lin ang="5400000" scaled="0"/>
                </a:gradFill>
              </a:endParaRPr>
            </a:p>
          </p:txBody>
        </p:sp>
        <p:sp>
          <p:nvSpPr>
            <p:cNvPr id="16" name="Freeform 15"/>
            <p:cNvSpPr>
              <a:spLocks/>
            </p:cNvSpPr>
            <p:nvPr/>
          </p:nvSpPr>
          <p:spPr bwMode="auto">
            <a:xfrm>
              <a:off x="10853698"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grpSp>
    </p:spTree>
    <p:extLst>
      <p:ext uri="{BB962C8B-B14F-4D97-AF65-F5344CB8AC3E}">
        <p14:creationId xmlns:p14="http://schemas.microsoft.com/office/powerpoint/2010/main" val="1184882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Coercion </a:t>
            </a:r>
            <a:r>
              <a:rPr lang="en-US" dirty="0" smtClean="0"/>
              <a:t>types</a:t>
            </a:r>
            <a:endParaRPr lang="en-US" dirty="0"/>
          </a:p>
        </p:txBody>
      </p:sp>
      <p:sp>
        <p:nvSpPr>
          <p:cNvPr id="10" name="Content Placeholder 9"/>
          <p:cNvSpPr>
            <a:spLocks noGrp="1"/>
          </p:cNvSpPr>
          <p:nvPr>
            <p:ph type="body" sz="quarter" idx="10"/>
          </p:nvPr>
        </p:nvSpPr>
        <p:spPr>
          <a:xfrm>
            <a:off x="274638" y="1212850"/>
            <a:ext cx="11887200" cy="2376035"/>
          </a:xfrm>
        </p:spPr>
        <p:txBody>
          <a:bodyPr/>
          <a:lstStyle/>
          <a:p>
            <a:r>
              <a:rPr lang="en-US" sz="3600" dirty="0"/>
              <a:t>Content in binding/selection can be converted on read/write</a:t>
            </a:r>
          </a:p>
          <a:p>
            <a:pPr lvl="1"/>
            <a:r>
              <a:rPr lang="en-US" dirty="0"/>
              <a:t>Text</a:t>
            </a:r>
          </a:p>
          <a:p>
            <a:pPr lvl="1"/>
            <a:r>
              <a:rPr lang="en-US" dirty="0"/>
              <a:t>Matrix</a:t>
            </a:r>
          </a:p>
          <a:p>
            <a:pPr lvl="1"/>
            <a:r>
              <a:rPr lang="en-US" dirty="0"/>
              <a:t>Table</a:t>
            </a:r>
          </a:p>
          <a:p>
            <a:pPr lvl="1"/>
            <a:r>
              <a:rPr lang="en-US" dirty="0"/>
              <a:t>HTML</a:t>
            </a:r>
          </a:p>
          <a:p>
            <a:pPr lvl="1"/>
            <a:r>
              <a:rPr lang="en-US" dirty="0"/>
              <a:t>Office Open XML (OOXML</a:t>
            </a:r>
            <a:r>
              <a:rPr lang="en-US" dirty="0" smtClean="0"/>
              <a:t>)</a:t>
            </a:r>
            <a:endParaRPr lang="en-US" dirty="0"/>
          </a:p>
        </p:txBody>
      </p:sp>
      <p:sp>
        <p:nvSpPr>
          <p:cNvPr id="12" name="TextBox 11"/>
          <p:cNvSpPr txBox="1"/>
          <p:nvPr/>
        </p:nvSpPr>
        <p:spPr>
          <a:xfrm>
            <a:off x="436563" y="4332132"/>
            <a:ext cx="11999912" cy="61312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lIns="119510" tIns="59755" rIns="119510" bIns="59755" rtlCol="0">
            <a:spAutoFit/>
          </a:bodyPr>
          <a:lstStyle/>
          <a:p>
            <a:pPr defTabSz="932559"/>
            <a:r>
              <a:rPr lang="en-US" sz="3200" noProof="1">
                <a:gradFill>
                  <a:gsLst>
                    <a:gs pos="1250">
                      <a:schemeClr val="tx2"/>
                    </a:gs>
                    <a:gs pos="99000">
                      <a:schemeClr val="tx2"/>
                    </a:gs>
                  </a:gsLst>
                  <a:lin ang="5400000" scaled="0"/>
                </a:gradFill>
                <a:latin typeface="+mj-lt"/>
              </a:rPr>
              <a:t>Office.context.document.getSelectedDataAsync(‘ooxml’, etc…)</a:t>
            </a:r>
          </a:p>
        </p:txBody>
      </p:sp>
      <p:grpSp>
        <p:nvGrpSpPr>
          <p:cNvPr id="5" name="Group 4"/>
          <p:cNvGrpSpPr/>
          <p:nvPr/>
        </p:nvGrpSpPr>
        <p:grpSpPr>
          <a:xfrm>
            <a:off x="8855030" y="167118"/>
            <a:ext cx="3205208" cy="287338"/>
            <a:chOff x="10837817" y="167118"/>
            <a:chExt cx="3205208" cy="287338"/>
          </a:xfrm>
        </p:grpSpPr>
        <p:sp>
          <p:nvSpPr>
            <p:cNvPr id="6" name="TextBox 5"/>
            <p:cNvSpPr txBox="1"/>
            <p:nvPr/>
          </p:nvSpPr>
          <p:spPr>
            <a:xfrm>
              <a:off x="10837817" y="167118"/>
              <a:ext cx="3205208"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Reading and writing with </a:t>
              </a:r>
              <a:r>
                <a:rPr lang="en-US" sz="1400" dirty="0" smtClean="0">
                  <a:gradFill>
                    <a:gsLst>
                      <a:gs pos="8367">
                        <a:srgbClr val="262626"/>
                      </a:gs>
                      <a:gs pos="31000">
                        <a:srgbClr val="262626"/>
                      </a:gs>
                    </a:gsLst>
                    <a:lin ang="5400000" scaled="0"/>
                  </a:gradFill>
                </a:rPr>
                <a:t>documents</a:t>
              </a:r>
              <a:endParaRPr lang="en-US" sz="1400" dirty="0" smtClean="0">
                <a:gradFill>
                  <a:gsLst>
                    <a:gs pos="8367">
                      <a:srgbClr val="262626"/>
                    </a:gs>
                    <a:gs pos="31000">
                      <a:srgbClr val="262626"/>
                    </a:gs>
                  </a:gsLst>
                  <a:lin ang="5400000" scaled="0"/>
                </a:gradFill>
              </a:endParaRPr>
            </a:p>
          </p:txBody>
        </p:sp>
        <p:sp>
          <p:nvSpPr>
            <p:cNvPr id="7" name="Freeform 6"/>
            <p:cNvSpPr>
              <a:spLocks/>
            </p:cNvSpPr>
            <p:nvPr/>
          </p:nvSpPr>
          <p:spPr bwMode="auto">
            <a:xfrm>
              <a:off x="10853698"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grpSp>
    </p:spTree>
    <p:extLst>
      <p:ext uri="{BB962C8B-B14F-4D97-AF65-F5344CB8AC3E}">
        <p14:creationId xmlns:p14="http://schemas.microsoft.com/office/powerpoint/2010/main" val="3836569111"/>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6675438" y="1637720"/>
            <a:ext cx="5493714" cy="2804686"/>
          </a:xfrm>
          <a:prstGeom prst="rect">
            <a:avLst/>
          </a:prstGeom>
          <a:ln>
            <a:solidFill>
              <a:schemeClr val="bg1">
                <a:lumMod val="50000"/>
              </a:schemeClr>
            </a:solidFill>
          </a:ln>
        </p:spPr>
      </p:pic>
      <p:sp>
        <p:nvSpPr>
          <p:cNvPr id="2" name="Title 1"/>
          <p:cNvSpPr>
            <a:spLocks noGrp="1"/>
          </p:cNvSpPr>
          <p:nvPr>
            <p:ph type="title" idx="4294967295"/>
          </p:nvPr>
        </p:nvSpPr>
        <p:spPr>
          <a:xfrm>
            <a:off x="246062" y="295275"/>
            <a:ext cx="5240337" cy="917575"/>
          </a:xfrm>
        </p:spPr>
        <p:txBody>
          <a:bodyPr/>
          <a:lstStyle/>
          <a:p>
            <a:r>
              <a:rPr lang="en-US" dirty="0">
                <a:gradFill>
                  <a:gsLst>
                    <a:gs pos="2917">
                      <a:schemeClr val="tx1"/>
                    </a:gs>
                    <a:gs pos="100000">
                      <a:schemeClr val="tx1"/>
                    </a:gs>
                  </a:gsLst>
                  <a:lin ang="5400000" scaled="0"/>
                </a:gradFill>
              </a:rPr>
              <a:t>Coercion types</a:t>
            </a:r>
          </a:p>
        </p:txBody>
      </p:sp>
      <p:sp>
        <p:nvSpPr>
          <p:cNvPr id="3" name="Text Placeholder 3"/>
          <p:cNvSpPr txBox="1">
            <a:spLocks/>
          </p:cNvSpPr>
          <p:nvPr/>
        </p:nvSpPr>
        <p:spPr>
          <a:xfrm>
            <a:off x="274638" y="1352165"/>
            <a:ext cx="5486400" cy="4001095"/>
          </a:xfrm>
          <a:prstGeom prst="rect">
            <a:avLst/>
          </a:prstGeom>
        </p:spPr>
        <p:txBody>
          <a:bodyPr vert="horz" wrap="square" lIns="146304" tIns="91440" rIns="146304" bIns="91440" rtlCol="0">
            <a:spAutoFit/>
          </a:bodyPr>
          <a:lstStyle>
            <a:defPPr>
              <a:defRPr lang="en-US"/>
            </a:defPPr>
            <a:lvl1pPr marR="0" lvl="0" indent="0" fontAlgn="auto">
              <a:lnSpc>
                <a:spcPct val="90000"/>
              </a:lnSpc>
              <a:spcBef>
                <a:spcPts val="0"/>
              </a:spcBef>
              <a:spcAft>
                <a:spcPts val="0"/>
              </a:spcAft>
              <a:buClrTx/>
              <a:buSzTx/>
              <a:buFont typeface="Arial" pitchFamily="34" charset="0"/>
              <a:buNone/>
              <a:tabLst/>
              <a:defRPr sz="2800" spc="0" baseline="0">
                <a:gradFill>
                  <a:gsLst>
                    <a:gs pos="2917">
                      <a:schemeClr val="bg1"/>
                    </a:gs>
                    <a:gs pos="100000">
                      <a:schemeClr val="bg1"/>
                    </a:gs>
                  </a:gsLst>
                  <a:lin ang="5400000" scaled="0"/>
                </a:gradFill>
                <a:latin typeface="+mj-lt"/>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92515">
                      <a:srgbClr val="262626"/>
                    </a:gs>
                    <a:gs pos="0">
                      <a:srgbClr val="262626"/>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92515">
                      <a:srgbClr val="262626"/>
                    </a:gs>
                    <a:gs pos="0">
                      <a:srgbClr val="262626"/>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0">
                      <a:srgbClr val="262626"/>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a:lnSpc>
                <a:spcPct val="100000"/>
              </a:lnSpc>
            </a:pPr>
            <a:r>
              <a:rPr lang="en-US" sz="3200" dirty="0">
                <a:solidFill>
                  <a:srgbClr val="262626"/>
                </a:solidFill>
              </a:rPr>
              <a:t>Coercion types make it possible to read/write </a:t>
            </a:r>
            <a:br>
              <a:rPr lang="en-US" sz="3200" dirty="0">
                <a:solidFill>
                  <a:srgbClr val="262626"/>
                </a:solidFill>
              </a:rPr>
            </a:br>
            <a:r>
              <a:rPr lang="en-US" sz="3200" dirty="0">
                <a:solidFill>
                  <a:srgbClr val="262626"/>
                </a:solidFill>
              </a:rPr>
              <a:t>content in different formats</a:t>
            </a:r>
          </a:p>
          <a:p>
            <a:pPr marL="292100" indent="-292100">
              <a:lnSpc>
                <a:spcPct val="100000"/>
              </a:lnSpc>
              <a:buFont typeface="Arial" pitchFamily="34" charset="0"/>
              <a:buChar char="•"/>
            </a:pPr>
            <a:r>
              <a:rPr lang="en-US" sz="2400" b="1" dirty="0">
                <a:solidFill>
                  <a:srgbClr val="262626"/>
                </a:solidFill>
              </a:rPr>
              <a:t>text</a:t>
            </a:r>
            <a:r>
              <a:rPr lang="en-US" sz="2400" dirty="0">
                <a:solidFill>
                  <a:srgbClr val="262626"/>
                </a:solidFill>
              </a:rPr>
              <a:t>—string value</a:t>
            </a:r>
          </a:p>
          <a:p>
            <a:pPr marL="292100" indent="-292100">
              <a:lnSpc>
                <a:spcPct val="100000"/>
              </a:lnSpc>
              <a:buFont typeface="Arial" pitchFamily="34" charset="0"/>
              <a:buChar char="•"/>
            </a:pPr>
            <a:r>
              <a:rPr lang="en-US" sz="2400" b="1" dirty="0">
                <a:solidFill>
                  <a:srgbClr val="262626"/>
                </a:solidFill>
              </a:rPr>
              <a:t>html</a:t>
            </a:r>
            <a:r>
              <a:rPr lang="en-US" sz="2400" dirty="0">
                <a:solidFill>
                  <a:srgbClr val="262626"/>
                </a:solidFill>
              </a:rPr>
              <a:t>—HTML content</a:t>
            </a:r>
          </a:p>
          <a:p>
            <a:pPr marL="292100" indent="-292100">
              <a:lnSpc>
                <a:spcPct val="100000"/>
              </a:lnSpc>
              <a:buFont typeface="Arial" pitchFamily="34" charset="0"/>
              <a:buChar char="•"/>
            </a:pPr>
            <a:r>
              <a:rPr lang="en-US" sz="2400" b="1" dirty="0">
                <a:solidFill>
                  <a:srgbClr val="262626"/>
                </a:solidFill>
              </a:rPr>
              <a:t>matrix</a:t>
            </a:r>
            <a:r>
              <a:rPr lang="en-US" sz="2400" dirty="0">
                <a:solidFill>
                  <a:srgbClr val="262626"/>
                </a:solidFill>
              </a:rPr>
              <a:t>—array of arrays</a:t>
            </a:r>
          </a:p>
          <a:p>
            <a:pPr marL="292100" indent="-292100">
              <a:lnSpc>
                <a:spcPct val="100000"/>
              </a:lnSpc>
              <a:buFont typeface="Arial" pitchFamily="34" charset="0"/>
              <a:buChar char="•"/>
            </a:pPr>
            <a:r>
              <a:rPr lang="en-US" sz="2400" b="1" dirty="0">
                <a:solidFill>
                  <a:srgbClr val="262626"/>
                </a:solidFill>
              </a:rPr>
              <a:t>table</a:t>
            </a:r>
            <a:r>
              <a:rPr lang="en-US" sz="2400" dirty="0">
                <a:solidFill>
                  <a:srgbClr val="262626"/>
                </a:solidFill>
              </a:rPr>
              <a:t>—table of rows and columns</a:t>
            </a:r>
          </a:p>
          <a:p>
            <a:pPr marL="292100" indent="-292100">
              <a:lnSpc>
                <a:spcPct val="100000"/>
              </a:lnSpc>
              <a:buFont typeface="Arial" pitchFamily="34" charset="0"/>
              <a:buChar char="•"/>
            </a:pPr>
            <a:r>
              <a:rPr lang="en-US" sz="2400" b="1" dirty="0" err="1">
                <a:solidFill>
                  <a:srgbClr val="262626"/>
                </a:solidFill>
              </a:rPr>
              <a:t>ooxml</a:t>
            </a:r>
            <a:r>
              <a:rPr lang="en-US" sz="2400" dirty="0">
                <a:solidFill>
                  <a:srgbClr val="262626"/>
                </a:solidFill>
              </a:rPr>
              <a:t>—Office Open XML format</a:t>
            </a:r>
          </a:p>
          <a:p>
            <a:pPr marL="292100" indent="-292100">
              <a:lnSpc>
                <a:spcPct val="100000"/>
              </a:lnSpc>
              <a:buFont typeface="Arial" pitchFamily="34" charset="0"/>
              <a:buChar char="•"/>
            </a:pPr>
            <a:endParaRPr lang="en-US" sz="3200" dirty="0">
              <a:solidFill>
                <a:srgbClr val="262626"/>
              </a:solidFill>
            </a:endParaRPr>
          </a:p>
        </p:txBody>
      </p:sp>
      <p:sp>
        <p:nvSpPr>
          <p:cNvPr id="15" name="TextBox 14"/>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262626"/>
                    </a:gs>
                    <a:gs pos="30000">
                      <a:srgbClr val="262626"/>
                    </a:gs>
                  </a:gsLst>
                  <a:lin ang="5400000" scaled="0"/>
                </a:gradFill>
              </a:rPr>
              <a:t>http://dev.office.com/</a:t>
            </a:r>
          </a:p>
        </p:txBody>
      </p:sp>
      <p:grpSp>
        <p:nvGrpSpPr>
          <p:cNvPr id="9" name="Group 8"/>
          <p:cNvGrpSpPr/>
          <p:nvPr/>
        </p:nvGrpSpPr>
        <p:grpSpPr>
          <a:xfrm>
            <a:off x="8855030" y="167118"/>
            <a:ext cx="3205208" cy="287338"/>
            <a:chOff x="10837817" y="167118"/>
            <a:chExt cx="3205208" cy="287338"/>
          </a:xfrm>
        </p:grpSpPr>
        <p:sp>
          <p:nvSpPr>
            <p:cNvPr id="11" name="TextBox 10"/>
            <p:cNvSpPr txBox="1"/>
            <p:nvPr/>
          </p:nvSpPr>
          <p:spPr>
            <a:xfrm>
              <a:off x="10837817" y="167118"/>
              <a:ext cx="3205208"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Reading and writing with </a:t>
              </a:r>
              <a:r>
                <a:rPr lang="en-US" sz="1400" dirty="0" smtClean="0">
                  <a:gradFill>
                    <a:gsLst>
                      <a:gs pos="8367">
                        <a:srgbClr val="262626"/>
                      </a:gs>
                      <a:gs pos="31000">
                        <a:srgbClr val="262626"/>
                      </a:gs>
                    </a:gsLst>
                    <a:lin ang="5400000" scaled="0"/>
                  </a:gradFill>
                </a:rPr>
                <a:t>documents</a:t>
              </a:r>
              <a:endParaRPr lang="en-US" sz="1400" dirty="0" smtClean="0">
                <a:gradFill>
                  <a:gsLst>
                    <a:gs pos="8367">
                      <a:srgbClr val="262626"/>
                    </a:gs>
                    <a:gs pos="31000">
                      <a:srgbClr val="262626"/>
                    </a:gs>
                  </a:gsLst>
                  <a:lin ang="5400000" scaled="0"/>
                </a:gradFill>
              </a:endParaRPr>
            </a:p>
          </p:txBody>
        </p:sp>
        <p:sp>
          <p:nvSpPr>
            <p:cNvPr id="16" name="Freeform 15"/>
            <p:cNvSpPr>
              <a:spLocks/>
            </p:cNvSpPr>
            <p:nvPr/>
          </p:nvSpPr>
          <p:spPr bwMode="auto">
            <a:xfrm>
              <a:off x="10853698"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grpSp>
    </p:spTree>
    <p:extLst>
      <p:ext uri="{BB962C8B-B14F-4D97-AF65-F5344CB8AC3E}">
        <p14:creationId xmlns:p14="http://schemas.microsoft.com/office/powerpoint/2010/main" val="1444552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103438" y="1467488"/>
            <a:ext cx="5938838" cy="2511457"/>
          </a:xfrm>
        </p:spPr>
        <p:txBody>
          <a:bodyPr/>
          <a:lstStyle/>
          <a:p>
            <a:r>
              <a:rPr lang="en-US" sz="7200" dirty="0" smtClean="0"/>
              <a:t>Demo</a:t>
            </a:r>
            <a:br>
              <a:rPr lang="en-US" sz="7200" dirty="0" smtClean="0"/>
            </a:br>
            <a:r>
              <a:rPr lang="en-US" sz="4800" dirty="0" smtClean="0"/>
              <a:t>Reading and writing </a:t>
            </a:r>
            <a:br>
              <a:rPr lang="en-US" sz="4800" dirty="0" smtClean="0"/>
            </a:br>
            <a:r>
              <a:rPr lang="en-US" sz="4800" dirty="0" smtClean="0"/>
              <a:t>document content</a:t>
            </a:r>
            <a:endParaRPr lang="en-US" sz="4800" dirty="0"/>
          </a:p>
        </p:txBody>
      </p:sp>
      <p:sp>
        <p:nvSpPr>
          <p:cNvPr id="4" name="Text Placeholder 3"/>
          <p:cNvSpPr>
            <a:spLocks noGrp="1"/>
          </p:cNvSpPr>
          <p:nvPr>
            <p:ph type="body" sz="quarter" idx="12"/>
          </p:nvPr>
        </p:nvSpPr>
        <p:spPr/>
        <p:txBody>
          <a:bodyPr/>
          <a:lstStyle/>
          <a:p>
            <a:r>
              <a:rPr lang="en-US" dirty="0" smtClean="0"/>
              <a:t>3</a:t>
            </a:r>
            <a:endParaRPr lang="en-US" dirty="0"/>
          </a:p>
        </p:txBody>
      </p:sp>
      <p:grpSp>
        <p:nvGrpSpPr>
          <p:cNvPr id="6" name="Group 5"/>
          <p:cNvGrpSpPr/>
          <p:nvPr/>
        </p:nvGrpSpPr>
        <p:grpSpPr>
          <a:xfrm>
            <a:off x="7657993" y="3089395"/>
            <a:ext cx="4511783" cy="3608268"/>
            <a:chOff x="6527800" y="2483620"/>
            <a:chExt cx="5473700" cy="4377555"/>
          </a:xfrm>
        </p:grpSpPr>
        <p:grpSp>
          <p:nvGrpSpPr>
            <p:cNvPr id="126" name="Group 125"/>
            <p:cNvGrpSpPr/>
            <p:nvPr/>
          </p:nvGrpSpPr>
          <p:grpSpPr>
            <a:xfrm flipH="1">
              <a:off x="8613773" y="2483620"/>
              <a:ext cx="1958976" cy="4377555"/>
              <a:chOff x="8956675" y="449263"/>
              <a:chExt cx="2063751" cy="4611687"/>
            </a:xfrm>
          </p:grpSpPr>
          <p:sp>
            <p:nvSpPr>
              <p:cNvPr id="9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5"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6"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7"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8"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9"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0"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1"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2"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3"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4"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5"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28" name="Group 127"/>
            <p:cNvGrpSpPr/>
            <p:nvPr/>
          </p:nvGrpSpPr>
          <p:grpSpPr>
            <a:xfrm>
              <a:off x="6527800" y="3994753"/>
              <a:ext cx="3240121" cy="2863247"/>
              <a:chOff x="7045326" y="4452083"/>
              <a:chExt cx="2722595" cy="2405917"/>
            </a:xfrm>
          </p:grpSpPr>
          <p:sp>
            <p:nvSpPr>
              <p:cNvPr id="2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27" name="Group 126"/>
            <p:cNvGrpSpPr/>
            <p:nvPr/>
          </p:nvGrpSpPr>
          <p:grpSpPr>
            <a:xfrm>
              <a:off x="10091976" y="4361890"/>
              <a:ext cx="1909524" cy="2419674"/>
              <a:chOff x="10091976" y="4967384"/>
              <a:chExt cx="1431688" cy="1814179"/>
            </a:xfrm>
          </p:grpSpPr>
          <p:sp>
            <p:nvSpPr>
              <p:cNvPr id="3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8"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2" name="TextBox 71"/>
          <p:cNvSpPr txBox="1"/>
          <p:nvPr/>
        </p:nvSpPr>
        <p:spPr>
          <a:xfrm>
            <a:off x="5575978" y="6516235"/>
            <a:ext cx="1284519" cy="295466"/>
          </a:xfrm>
          <a:prstGeom prst="rect">
            <a:avLst/>
          </a:prstGeom>
          <a:noFill/>
        </p:spPr>
        <p:txBody>
          <a:bodyPr wrap="none" lIns="146304" tIns="91440" rIns="146304" bIns="91440" rtlCol="0">
            <a:spAutoFit/>
          </a:bodyPr>
          <a:lstStyle>
            <a:defPPr>
              <a:defRPr lang="en-US"/>
            </a:defPPr>
            <a:lvl1pPr>
              <a:lnSpc>
                <a:spcPct val="90000"/>
              </a:lnSpc>
              <a:spcAft>
                <a:spcPts val="0"/>
              </a:spcAft>
              <a:defRPr sz="800">
                <a:gradFill>
                  <a:gsLst>
                    <a:gs pos="4192">
                      <a:schemeClr val="bg1"/>
                    </a:gs>
                    <a:gs pos="12000">
                      <a:schemeClr val="bg1"/>
                    </a:gs>
                  </a:gsLst>
                  <a:lin ang="5400000" scaled="0"/>
                </a:gradFill>
              </a:defRPr>
            </a:lvl1pPr>
          </a:lstStyle>
          <a:p>
            <a:r>
              <a:rPr lang="en-US" dirty="0" smtClean="0">
                <a:gradFill>
                  <a:gsLst>
                    <a:gs pos="10359">
                      <a:srgbClr val="262626"/>
                    </a:gs>
                    <a:gs pos="100000">
                      <a:srgbClr val="262626"/>
                    </a:gs>
                  </a:gsLst>
                  <a:lin ang="5400000" scaled="0"/>
                </a:gradFill>
              </a:rPr>
              <a:t>http://dev.office.com/</a:t>
            </a:r>
          </a:p>
        </p:txBody>
      </p:sp>
    </p:spTree>
    <p:extLst>
      <p:ext uri="{BB962C8B-B14F-4D97-AF65-F5344CB8AC3E}">
        <p14:creationId xmlns:p14="http://schemas.microsoft.com/office/powerpoint/2010/main" val="167546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7030" y="296562"/>
            <a:ext cx="7312257" cy="917206"/>
          </a:xfrm>
        </p:spPr>
        <p:txBody>
          <a:bodyPr/>
          <a:lstStyle/>
          <a:p>
            <a:r>
              <a:rPr lang="en-US" dirty="0" smtClean="0"/>
              <a:t>Agenda</a:t>
            </a:r>
            <a:endParaRPr lang="en-US" dirty="0"/>
          </a:p>
        </p:txBody>
      </p:sp>
      <p:sp>
        <p:nvSpPr>
          <p:cNvPr id="5" name="Text Placeholder 4"/>
          <p:cNvSpPr>
            <a:spLocks noGrp="1"/>
          </p:cNvSpPr>
          <p:nvPr>
            <p:ph type="body" sz="quarter" idx="10"/>
          </p:nvPr>
        </p:nvSpPr>
        <p:spPr>
          <a:xfrm>
            <a:off x="277028" y="1213770"/>
            <a:ext cx="7495047" cy="4354432"/>
          </a:xfrm>
        </p:spPr>
        <p:txBody>
          <a:bodyPr/>
          <a:lstStyle/>
          <a:p>
            <a:pPr marL="690290">
              <a:lnSpc>
                <a:spcPct val="150000"/>
              </a:lnSpc>
            </a:pPr>
            <a:r>
              <a:rPr lang="en-US" sz="3198" dirty="0"/>
              <a:t>Introduction to Excel add-ins</a:t>
            </a:r>
          </a:p>
          <a:p>
            <a:pPr marL="690290">
              <a:lnSpc>
                <a:spcPct val="150000"/>
              </a:lnSpc>
            </a:pPr>
            <a:r>
              <a:rPr lang="en-US" sz="3198" dirty="0"/>
              <a:t>Developing Excel add-ins</a:t>
            </a:r>
          </a:p>
          <a:p>
            <a:pPr marL="690290">
              <a:lnSpc>
                <a:spcPct val="150000"/>
              </a:lnSpc>
            </a:pPr>
            <a:r>
              <a:rPr lang="en-US" sz="3198" dirty="0"/>
              <a:t>Reading and writing with </a:t>
            </a:r>
            <a:r>
              <a:rPr lang="en-US" sz="3198" dirty="0" smtClean="0"/>
              <a:t>documents</a:t>
            </a:r>
            <a:endParaRPr lang="en-US" sz="3198" dirty="0"/>
          </a:p>
          <a:p>
            <a:pPr marL="690290">
              <a:lnSpc>
                <a:spcPct val="150000"/>
              </a:lnSpc>
            </a:pPr>
            <a:r>
              <a:rPr lang="en-US" sz="3198" dirty="0"/>
              <a:t>Document Bindings</a:t>
            </a:r>
          </a:p>
          <a:p>
            <a:pPr marL="690290">
              <a:lnSpc>
                <a:spcPct val="150000"/>
              </a:lnSpc>
            </a:pPr>
            <a:r>
              <a:rPr lang="en-US" sz="3198" dirty="0"/>
              <a:t>Changes with Excel 2016</a:t>
            </a:r>
          </a:p>
        </p:txBody>
      </p:sp>
      <p:grpSp>
        <p:nvGrpSpPr>
          <p:cNvPr id="8" name="Group 7"/>
          <p:cNvGrpSpPr/>
          <p:nvPr/>
        </p:nvGrpSpPr>
        <p:grpSpPr>
          <a:xfrm>
            <a:off x="459897" y="2393761"/>
            <a:ext cx="364048" cy="364048"/>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grpSp>
      <p:grpSp>
        <p:nvGrpSpPr>
          <p:cNvPr id="9" name="Group 8"/>
          <p:cNvGrpSpPr/>
          <p:nvPr/>
        </p:nvGrpSpPr>
        <p:grpSpPr>
          <a:xfrm>
            <a:off x="459897" y="1568149"/>
            <a:ext cx="364048" cy="364048"/>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grpSp>
      <p:grpSp>
        <p:nvGrpSpPr>
          <p:cNvPr id="12" name="Group 11"/>
          <p:cNvGrpSpPr/>
          <p:nvPr/>
        </p:nvGrpSpPr>
        <p:grpSpPr>
          <a:xfrm>
            <a:off x="459897" y="3219373"/>
            <a:ext cx="364048" cy="364048"/>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grpSp>
      <p:grpSp>
        <p:nvGrpSpPr>
          <p:cNvPr id="15" name="Group 14"/>
          <p:cNvGrpSpPr/>
          <p:nvPr/>
        </p:nvGrpSpPr>
        <p:grpSpPr>
          <a:xfrm>
            <a:off x="459897" y="4032289"/>
            <a:ext cx="364048" cy="364048"/>
            <a:chOff x="457580" y="2341896"/>
            <a:chExt cx="364194" cy="364194"/>
          </a:xfrm>
        </p:grpSpPr>
        <p:sp>
          <p:nvSpPr>
            <p:cNvPr id="16" name="Oval 1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17" name="Right Arrow 16"/>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grpSp>
      <p:grpSp>
        <p:nvGrpSpPr>
          <p:cNvPr id="18" name="Group 17"/>
          <p:cNvGrpSpPr/>
          <p:nvPr/>
        </p:nvGrpSpPr>
        <p:grpSpPr>
          <a:xfrm>
            <a:off x="459897" y="4845206"/>
            <a:ext cx="364048" cy="364048"/>
            <a:chOff x="457580" y="2341896"/>
            <a:chExt cx="364194" cy="364194"/>
          </a:xfrm>
        </p:grpSpPr>
        <p:sp>
          <p:nvSpPr>
            <p:cNvPr id="19" name="Oval 18"/>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20" name="Right Arrow 19"/>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196159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Document </a:t>
            </a:r>
            <a:r>
              <a:rPr lang="en-US" dirty="0" smtClean="0"/>
              <a:t>bindings</a:t>
            </a:r>
            <a:endParaRPr lang="en-US" dirty="0"/>
          </a:p>
        </p:txBody>
      </p:sp>
      <p:sp>
        <p:nvSpPr>
          <p:cNvPr id="3" name="Text Placeholder 2"/>
          <p:cNvSpPr>
            <a:spLocks noGrp="1"/>
          </p:cNvSpPr>
          <p:nvPr>
            <p:ph type="body" sz="quarter" idx="12"/>
          </p:nvPr>
        </p:nvSpPr>
        <p:spPr/>
        <p:txBody>
          <a:bodyPr/>
          <a:lstStyle/>
          <a:p>
            <a:r>
              <a:rPr lang="en-US" dirty="0" smtClean="0"/>
              <a:t>4</a:t>
            </a:r>
            <a:endParaRPr lang="en-US" dirty="0"/>
          </a:p>
        </p:txBody>
      </p:sp>
      <p:grpSp>
        <p:nvGrpSpPr>
          <p:cNvPr id="48" name="Group 47"/>
          <p:cNvGrpSpPr/>
          <p:nvPr/>
        </p:nvGrpSpPr>
        <p:grpSpPr>
          <a:xfrm>
            <a:off x="8493713" y="3962400"/>
            <a:ext cx="3485561" cy="2735264"/>
            <a:chOff x="7318375" y="3040063"/>
            <a:chExt cx="4660900" cy="3657601"/>
          </a:xfrm>
        </p:grpSpPr>
        <p:sp>
          <p:nvSpPr>
            <p:cNvPr id="9"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Rectangle 41"/>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7" name="Group 46"/>
          <p:cNvGrpSpPr/>
          <p:nvPr/>
        </p:nvGrpSpPr>
        <p:grpSpPr>
          <a:xfrm>
            <a:off x="6508747" y="4894868"/>
            <a:ext cx="4332487" cy="1789505"/>
            <a:chOff x="4664075" y="4286961"/>
            <a:chExt cx="5793411" cy="2392930"/>
          </a:xfrm>
        </p:grpSpPr>
        <p:pic>
          <p:nvPicPr>
            <p:cNvPr id="39" name="Picture 38"/>
            <p:cNvPicPr>
              <a:picLocks noChangeAspect="1"/>
            </p:cNvPicPr>
            <p:nvPr/>
          </p:nvPicPr>
          <p:blipFill>
            <a:blip r:embed="rId2"/>
            <a:stretch>
              <a:fillRect/>
            </a:stretch>
          </p:blipFill>
          <p:spPr>
            <a:xfrm flipH="1">
              <a:off x="4664075" y="4286961"/>
              <a:ext cx="5793411" cy="2392930"/>
            </a:xfrm>
            <a:prstGeom prst="rect">
              <a:avLst/>
            </a:prstGeom>
          </p:spPr>
        </p:pic>
        <p:pic>
          <p:nvPicPr>
            <p:cNvPr id="44" name="Picture 43"/>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45" name="Rectangle 44"/>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06930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385" spc="-85" dirty="0"/>
              <a:t>What are </a:t>
            </a:r>
            <a:r>
              <a:rPr lang="en-US" sz="4385" spc="-85" dirty="0" smtClean="0"/>
              <a:t>bindings</a:t>
            </a:r>
            <a:r>
              <a:rPr lang="en-US" sz="4385" spc="-85" dirty="0"/>
              <a:t>?</a:t>
            </a:r>
          </a:p>
        </p:txBody>
      </p:sp>
      <p:sp>
        <p:nvSpPr>
          <p:cNvPr id="3" name="Content Placeholder 2"/>
          <p:cNvSpPr>
            <a:spLocks noGrp="1"/>
          </p:cNvSpPr>
          <p:nvPr>
            <p:ph type="body" sz="quarter" idx="10"/>
          </p:nvPr>
        </p:nvSpPr>
        <p:spPr>
          <a:xfrm>
            <a:off x="274638" y="1212850"/>
            <a:ext cx="11887200" cy="4407360"/>
          </a:xfrm>
        </p:spPr>
        <p:txBody>
          <a:bodyPr/>
          <a:lstStyle/>
          <a:p>
            <a:r>
              <a:rPr lang="en-US" sz="3600" dirty="0">
                <a:gradFill>
                  <a:gsLst>
                    <a:gs pos="1250">
                      <a:schemeClr val="accent4"/>
                    </a:gs>
                    <a:gs pos="99000">
                      <a:schemeClr val="accent4"/>
                    </a:gs>
                  </a:gsLst>
                  <a:lin ang="5400000" scaled="0"/>
                </a:gradFill>
              </a:rPr>
              <a:t>Bindings link an </a:t>
            </a:r>
            <a:r>
              <a:rPr lang="en-US" sz="3600" dirty="0" smtClean="0">
                <a:gradFill>
                  <a:gsLst>
                    <a:gs pos="1250">
                      <a:schemeClr val="accent4"/>
                    </a:gs>
                    <a:gs pos="99000">
                      <a:schemeClr val="accent4"/>
                    </a:gs>
                  </a:gsLst>
                  <a:lin ang="5400000" scaled="0"/>
                </a:gradFill>
              </a:rPr>
              <a:t>Office </a:t>
            </a:r>
            <a:r>
              <a:rPr lang="en-US" sz="3600" dirty="0" smtClean="0">
                <a:gradFill>
                  <a:gsLst>
                    <a:gs pos="1250">
                      <a:schemeClr val="accent4"/>
                    </a:gs>
                    <a:gs pos="99000">
                      <a:schemeClr val="accent4"/>
                    </a:gs>
                  </a:gsLst>
                  <a:lin ang="5400000" scaled="0"/>
                </a:gradFill>
              </a:rPr>
              <a:t>add-in </a:t>
            </a:r>
            <a:r>
              <a:rPr lang="en-US" sz="3600" dirty="0" smtClean="0">
                <a:gradFill>
                  <a:gsLst>
                    <a:gs pos="1250">
                      <a:schemeClr val="accent4"/>
                    </a:gs>
                    <a:gs pos="99000">
                      <a:schemeClr val="accent4"/>
                    </a:gs>
                  </a:gsLst>
                  <a:lin ang="5400000" scaled="0"/>
                </a:gradFill>
              </a:rPr>
              <a:t>to a </a:t>
            </a:r>
            <a:r>
              <a:rPr lang="en-US" sz="3600" dirty="0">
                <a:gradFill>
                  <a:gsLst>
                    <a:gs pos="1250">
                      <a:schemeClr val="accent4"/>
                    </a:gs>
                    <a:gs pos="99000">
                      <a:schemeClr val="accent4"/>
                    </a:gs>
                  </a:gsLst>
                  <a:lin ang="5400000" scaled="0"/>
                </a:gradFill>
              </a:rPr>
              <a:t>specific document section</a:t>
            </a:r>
          </a:p>
          <a:p>
            <a:pPr lvl="1"/>
            <a:r>
              <a:rPr lang="en-US" dirty="0" smtClean="0"/>
              <a:t>Can </a:t>
            </a:r>
            <a:r>
              <a:rPr lang="en-US" dirty="0"/>
              <a:t>be defined </a:t>
            </a:r>
            <a:r>
              <a:rPr lang="en-US" dirty="0" smtClean="0"/>
              <a:t>current selection of a named item in </a:t>
            </a:r>
            <a:r>
              <a:rPr lang="en-US" dirty="0"/>
              <a:t>a </a:t>
            </a:r>
            <a:r>
              <a:rPr lang="en-US" dirty="0" smtClean="0"/>
              <a:t>template</a:t>
            </a:r>
            <a:endParaRPr lang="en-US" dirty="0"/>
          </a:p>
          <a:p>
            <a:pPr lvl="1"/>
            <a:r>
              <a:rPr lang="en-US" dirty="0"/>
              <a:t>Arbitrarily read/write binding data at anytime </a:t>
            </a:r>
          </a:p>
          <a:p>
            <a:pPr lvl="1"/>
            <a:r>
              <a:rPr lang="en-US" dirty="0"/>
              <a:t>R/W operations do not depend on a </a:t>
            </a:r>
            <a:r>
              <a:rPr lang="en-US" dirty="0" smtClean="0"/>
              <a:t>selection</a:t>
            </a:r>
            <a:endParaRPr lang="en-US" dirty="0"/>
          </a:p>
          <a:p>
            <a:pPr lvl="1"/>
            <a:r>
              <a:rPr lang="en-US" dirty="0"/>
              <a:t>Enable Event </a:t>
            </a:r>
            <a:r>
              <a:rPr lang="en-US" dirty="0" smtClean="0"/>
              <a:t>handling</a:t>
            </a:r>
          </a:p>
          <a:p>
            <a:r>
              <a:rPr lang="en-US" sz="3600" dirty="0">
                <a:gradFill>
                  <a:gsLst>
                    <a:gs pos="1250">
                      <a:schemeClr val="accent4"/>
                    </a:gs>
                    <a:gs pos="99000">
                      <a:schemeClr val="accent4"/>
                    </a:gs>
                  </a:gsLst>
                  <a:lin ang="5400000" scaled="0"/>
                </a:gradFill>
              </a:rPr>
              <a:t>Bindings support three different data shapes</a:t>
            </a:r>
          </a:p>
          <a:p>
            <a:pPr lvl="1"/>
            <a:r>
              <a:rPr lang="en-US" b="1" dirty="0">
                <a:solidFill>
                  <a:schemeClr val="bg2">
                    <a:lumMod val="75000"/>
                  </a:schemeClr>
                </a:solidFill>
              </a:rPr>
              <a:t>Text binding</a:t>
            </a:r>
            <a:r>
              <a:rPr lang="en-US" dirty="0"/>
              <a:t> for binding to an individual cell in Excel or text in </a:t>
            </a:r>
            <a:r>
              <a:rPr lang="en-US" dirty="0" smtClean="0"/>
              <a:t>Word</a:t>
            </a:r>
            <a:endParaRPr lang="en-US" dirty="0"/>
          </a:p>
          <a:p>
            <a:pPr lvl="1"/>
            <a:r>
              <a:rPr lang="en-US" b="1" dirty="0" smtClean="0">
                <a:solidFill>
                  <a:schemeClr val="bg2">
                    <a:lumMod val="75000"/>
                  </a:schemeClr>
                </a:solidFill>
              </a:rPr>
              <a:t>Matrix </a:t>
            </a:r>
            <a:r>
              <a:rPr lang="en-US" b="1" dirty="0">
                <a:solidFill>
                  <a:schemeClr val="bg2">
                    <a:lumMod val="75000"/>
                  </a:schemeClr>
                </a:solidFill>
              </a:rPr>
              <a:t>binding</a:t>
            </a:r>
            <a:r>
              <a:rPr lang="en-US" dirty="0"/>
              <a:t> for a two dimension array representing rows and columns</a:t>
            </a:r>
          </a:p>
          <a:p>
            <a:pPr lvl="1"/>
            <a:r>
              <a:rPr lang="en-US" b="1" dirty="0">
                <a:solidFill>
                  <a:schemeClr val="bg2">
                    <a:lumMod val="75000"/>
                  </a:schemeClr>
                </a:solidFill>
              </a:rPr>
              <a:t>Table binding</a:t>
            </a:r>
            <a:r>
              <a:rPr lang="en-US" dirty="0"/>
              <a:t> is like a matrix binding with support for headers</a:t>
            </a:r>
          </a:p>
          <a:p>
            <a:endParaRPr lang="en-US" dirty="0"/>
          </a:p>
        </p:txBody>
      </p:sp>
      <p:grpSp>
        <p:nvGrpSpPr>
          <p:cNvPr id="5" name="Group 4"/>
          <p:cNvGrpSpPr/>
          <p:nvPr/>
        </p:nvGrpSpPr>
        <p:grpSpPr>
          <a:xfrm>
            <a:off x="10221868" y="167118"/>
            <a:ext cx="1889170" cy="287338"/>
            <a:chOff x="8956630" y="167118"/>
            <a:chExt cx="1889170" cy="287338"/>
          </a:xfrm>
        </p:grpSpPr>
        <p:sp>
          <p:nvSpPr>
            <p:cNvPr id="6" name="TextBox 5"/>
            <p:cNvSpPr txBox="1"/>
            <p:nvPr/>
          </p:nvSpPr>
          <p:spPr>
            <a:xfrm>
              <a:off x="8956630" y="167118"/>
              <a:ext cx="1889170"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Document </a:t>
              </a:r>
              <a:r>
                <a:rPr lang="en-US" sz="1400" dirty="0" smtClean="0">
                  <a:gradFill>
                    <a:gsLst>
                      <a:gs pos="8367">
                        <a:srgbClr val="262626"/>
                      </a:gs>
                      <a:gs pos="31000">
                        <a:srgbClr val="262626"/>
                      </a:gs>
                    </a:gsLst>
                    <a:lin ang="5400000" scaled="0"/>
                  </a:gradFill>
                </a:rPr>
                <a:t>bindings</a:t>
              </a:r>
              <a:endParaRPr lang="en-US" sz="1400" dirty="0" smtClean="0">
                <a:gradFill>
                  <a:gsLst>
                    <a:gs pos="8367">
                      <a:srgbClr val="262626"/>
                    </a:gs>
                    <a:gs pos="31000">
                      <a:srgbClr val="262626"/>
                    </a:gs>
                  </a:gsLst>
                  <a:lin ang="5400000" scaled="0"/>
                </a:gradFill>
              </a:endParaRPr>
            </a:p>
          </p:txBody>
        </p:sp>
        <p:sp>
          <p:nvSpPr>
            <p:cNvPr id="7" name="Text To Outline"/>
            <p:cNvSpPr/>
            <p:nvPr/>
          </p:nvSpPr>
          <p:spPr bwMode="auto">
            <a:xfrm>
              <a:off x="8974246" y="277140"/>
              <a:ext cx="103197" cy="136391"/>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980291323"/>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Bindings in Office </a:t>
            </a:r>
            <a:r>
              <a:rPr lang="en-US" dirty="0" smtClean="0"/>
              <a:t>add-in </a:t>
            </a:r>
            <a:r>
              <a:rPr lang="en-US" dirty="0" smtClean="0"/>
              <a:t>with Excel</a:t>
            </a:r>
            <a:endParaRPr lang="en-US" dirty="0"/>
          </a:p>
        </p:txBody>
      </p:sp>
      <p:sp>
        <p:nvSpPr>
          <p:cNvPr id="3" name="Text Placeholder 2"/>
          <p:cNvSpPr>
            <a:spLocks noGrp="1"/>
          </p:cNvSpPr>
          <p:nvPr>
            <p:ph type="body" sz="quarter" idx="10"/>
          </p:nvPr>
        </p:nvSpPr>
        <p:spPr>
          <a:xfrm>
            <a:off x="274638" y="1212850"/>
            <a:ext cx="11887200" cy="2774221"/>
          </a:xfrm>
        </p:spPr>
        <p:txBody>
          <a:bodyPr/>
          <a:lstStyle/>
          <a:p>
            <a:r>
              <a:rPr lang="en-US" dirty="0" smtClean="0">
                <a:gradFill>
                  <a:gsLst>
                    <a:gs pos="1250">
                      <a:schemeClr val="accent4"/>
                    </a:gs>
                    <a:gs pos="99000">
                      <a:schemeClr val="accent4"/>
                    </a:gs>
                  </a:gsLst>
                  <a:lin ang="5400000" scaled="0"/>
                </a:gradFill>
              </a:rPr>
              <a:t>Excel supports data binding to content in document</a:t>
            </a:r>
          </a:p>
          <a:p>
            <a:pPr lvl="1">
              <a:lnSpc>
                <a:spcPct val="150000"/>
              </a:lnSpc>
            </a:pPr>
            <a:r>
              <a:rPr lang="en-US" dirty="0" smtClean="0"/>
              <a:t>Excel supports binding to named ranges inside Workbook</a:t>
            </a:r>
          </a:p>
          <a:p>
            <a:pPr lvl="1">
              <a:lnSpc>
                <a:spcPct val="150000"/>
              </a:lnSpc>
            </a:pPr>
            <a:r>
              <a:rPr lang="en-US" dirty="0" smtClean="0"/>
              <a:t>Bindings created using name of named range which serves as ID</a:t>
            </a:r>
          </a:p>
          <a:p>
            <a:pPr lvl="1">
              <a:lnSpc>
                <a:spcPct val="150000"/>
              </a:lnSpc>
            </a:pPr>
            <a:r>
              <a:rPr lang="en-US" dirty="0" smtClean="0"/>
              <a:t>You can read and write bound content regardless of where selected region is</a:t>
            </a:r>
          </a:p>
          <a:p>
            <a:pPr lvl="1">
              <a:lnSpc>
                <a:spcPct val="150000"/>
              </a:lnSpc>
            </a:pPr>
            <a:r>
              <a:rPr lang="en-US" dirty="0" smtClean="0"/>
              <a:t>You can register event handlers to fire when user updates bound content</a:t>
            </a:r>
          </a:p>
        </p:txBody>
      </p:sp>
      <p:grpSp>
        <p:nvGrpSpPr>
          <p:cNvPr id="4" name="Group 3"/>
          <p:cNvGrpSpPr/>
          <p:nvPr/>
        </p:nvGrpSpPr>
        <p:grpSpPr>
          <a:xfrm>
            <a:off x="10221868" y="167118"/>
            <a:ext cx="1889170" cy="287338"/>
            <a:chOff x="8956630" y="167118"/>
            <a:chExt cx="1889170" cy="287338"/>
          </a:xfrm>
        </p:grpSpPr>
        <p:sp>
          <p:nvSpPr>
            <p:cNvPr id="5" name="TextBox 4"/>
            <p:cNvSpPr txBox="1"/>
            <p:nvPr/>
          </p:nvSpPr>
          <p:spPr>
            <a:xfrm>
              <a:off x="8956630" y="167118"/>
              <a:ext cx="1889170"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Document </a:t>
              </a:r>
              <a:r>
                <a:rPr lang="en-US" sz="1400" dirty="0" smtClean="0">
                  <a:gradFill>
                    <a:gsLst>
                      <a:gs pos="8367">
                        <a:srgbClr val="262626"/>
                      </a:gs>
                      <a:gs pos="31000">
                        <a:srgbClr val="262626"/>
                      </a:gs>
                    </a:gsLst>
                    <a:lin ang="5400000" scaled="0"/>
                  </a:gradFill>
                </a:rPr>
                <a:t>bindings</a:t>
              </a:r>
              <a:endParaRPr lang="en-US" sz="1400" dirty="0" smtClean="0">
                <a:gradFill>
                  <a:gsLst>
                    <a:gs pos="8367">
                      <a:srgbClr val="262626"/>
                    </a:gs>
                    <a:gs pos="31000">
                      <a:srgbClr val="262626"/>
                    </a:gs>
                  </a:gsLst>
                  <a:lin ang="5400000" scaled="0"/>
                </a:gradFill>
              </a:endParaRPr>
            </a:p>
          </p:txBody>
        </p:sp>
        <p:sp>
          <p:nvSpPr>
            <p:cNvPr id="6" name="Text To Outline"/>
            <p:cNvSpPr/>
            <p:nvPr/>
          </p:nvSpPr>
          <p:spPr bwMode="auto">
            <a:xfrm>
              <a:off x="8974246" y="277140"/>
              <a:ext cx="103197" cy="136391"/>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63312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4"/>
          <p:cNvSpPr>
            <a:spLocks noGrp="1"/>
          </p:cNvSpPr>
          <p:nvPr>
            <p:ph type="title"/>
          </p:nvPr>
        </p:nvSpPr>
        <p:spPr/>
        <p:txBody>
          <a:bodyPr/>
          <a:lstStyle/>
          <a:p>
            <a:r>
              <a:rPr lang="da-DK" dirty="0" smtClean="0"/>
              <a:t>Uses of Office </a:t>
            </a:r>
            <a:r>
              <a:rPr lang="da-DK" dirty="0" smtClean="0"/>
              <a:t>add-in bindings</a:t>
            </a:r>
            <a:endParaRPr lang="da-DK" dirty="0"/>
          </a:p>
        </p:txBody>
      </p:sp>
      <p:sp>
        <p:nvSpPr>
          <p:cNvPr id="18435" name="TextBox 4"/>
          <p:cNvSpPr txBox="1">
            <a:spLocks noChangeArrowheads="1"/>
          </p:cNvSpPr>
          <p:nvPr/>
        </p:nvSpPr>
        <p:spPr bwMode="auto">
          <a:xfrm>
            <a:off x="311410" y="2584990"/>
            <a:ext cx="1464047" cy="750305"/>
          </a:xfrm>
          <a:prstGeom prst="rect">
            <a:avLst/>
          </a:prstGeom>
          <a:solidFill>
            <a:schemeClr val="bg1">
              <a:lumMod val="85000"/>
            </a:schemeClr>
          </a:solidFill>
          <a:ln w="9525">
            <a:noFill/>
            <a:miter lim="800000"/>
            <a:headEnd/>
            <a:tailEnd/>
          </a:ln>
        </p:spPr>
        <p:txBody>
          <a:bodyPr wrap="square" lIns="100912" tIns="50456" rIns="100912" bIns="50456">
            <a:spAutoFit/>
          </a:bodyPr>
          <a:lstStyle>
            <a:defPPr>
              <a:defRPr lang="en-US"/>
            </a:defPPr>
            <a:lvl1pPr defTabSz="932559">
              <a:lnSpc>
                <a:spcPct val="90000"/>
              </a:lnSpc>
              <a:spcBef>
                <a:spcPct val="20000"/>
              </a:spcBef>
              <a:buClr>
                <a:srgbClr val="F69F1E"/>
              </a:buClr>
              <a:buSzPct val="90000"/>
              <a:defRPr sz="1530">
                <a:gradFill>
                  <a:gsLst>
                    <a:gs pos="1250">
                      <a:schemeClr val="tx1"/>
                    </a:gs>
                    <a:gs pos="99000">
                      <a:schemeClr val="tx1"/>
                    </a:gs>
                  </a:gsLst>
                  <a:lin ang="5400000" scaled="0"/>
                </a:gradFill>
              </a:defRPr>
            </a:lvl1pPr>
          </a:lstStyle>
          <a:p>
            <a:r>
              <a:rPr lang="da-DK" dirty="0"/>
              <a:t>Bound range of stock symbols</a:t>
            </a:r>
            <a:endParaRPr lang="en-US" dirty="0"/>
          </a:p>
        </p:txBody>
      </p:sp>
      <p:sp>
        <p:nvSpPr>
          <p:cNvPr id="18436" name="TextBox 4"/>
          <p:cNvSpPr txBox="1">
            <a:spLocks noChangeArrowheads="1"/>
          </p:cNvSpPr>
          <p:nvPr/>
        </p:nvSpPr>
        <p:spPr bwMode="auto">
          <a:xfrm>
            <a:off x="9657391" y="2129114"/>
            <a:ext cx="2263742" cy="1398711"/>
          </a:xfrm>
          <a:prstGeom prst="rect">
            <a:avLst/>
          </a:prstGeom>
          <a:solidFill>
            <a:schemeClr val="bg1">
              <a:lumMod val="85000"/>
            </a:schemeClr>
          </a:solidFill>
          <a:ln w="9525">
            <a:noFill/>
            <a:miter lim="800000"/>
            <a:headEnd/>
            <a:tailEnd/>
          </a:ln>
        </p:spPr>
        <p:txBody>
          <a:bodyPr wrap="square" lIns="100912" tIns="50456" rIns="100912" bIns="50456">
            <a:spAutoFit/>
          </a:bodyPr>
          <a:lstStyle/>
          <a:p>
            <a:pPr defTabSz="932559">
              <a:lnSpc>
                <a:spcPct val="90000"/>
              </a:lnSpc>
              <a:spcBef>
                <a:spcPct val="20000"/>
              </a:spcBef>
              <a:buClr>
                <a:srgbClr val="F69F1E"/>
              </a:buClr>
              <a:buSzPct val="90000"/>
            </a:pPr>
            <a:r>
              <a:rPr lang="da-DK" sz="1530" dirty="0" err="1">
                <a:gradFill>
                  <a:gsLst>
                    <a:gs pos="1250">
                      <a:schemeClr val="tx1"/>
                    </a:gs>
                    <a:gs pos="99000">
                      <a:schemeClr val="tx1"/>
                    </a:gs>
                  </a:gsLst>
                  <a:lin ang="5400000" scaled="0"/>
                </a:gradFill>
              </a:rPr>
              <a:t>Add</a:t>
            </a:r>
            <a:r>
              <a:rPr lang="da-DK" sz="1530" dirty="0">
                <a:gradFill>
                  <a:gsLst>
                    <a:gs pos="1250">
                      <a:schemeClr val="tx1"/>
                    </a:gs>
                    <a:gs pos="99000">
                      <a:schemeClr val="tx1"/>
                    </a:gs>
                  </a:gsLst>
                  <a:lin ang="5400000" scaled="0"/>
                </a:gradFill>
              </a:rPr>
              <a:t>-in handles </a:t>
            </a:r>
            <a:r>
              <a:rPr lang="da-DK" sz="1530" i="1" dirty="0">
                <a:gradFill>
                  <a:gsLst>
                    <a:gs pos="1250">
                      <a:schemeClr val="tx1"/>
                    </a:gs>
                    <a:gs pos="99000">
                      <a:schemeClr val="tx1"/>
                    </a:gs>
                  </a:gsLst>
                  <a:lin ang="5400000" scaled="0"/>
                </a:gradFill>
              </a:rPr>
              <a:t>SelectionChanged </a:t>
            </a:r>
            <a:r>
              <a:rPr lang="da-DK" sz="1530" dirty="0">
                <a:gradFill>
                  <a:gsLst>
                    <a:gs pos="1250">
                      <a:schemeClr val="tx1"/>
                    </a:gs>
                    <a:gs pos="99000">
                      <a:schemeClr val="tx1"/>
                    </a:gs>
                  </a:gsLst>
                  <a:lin ang="5400000" scaled="0"/>
                </a:gradFill>
              </a:rPr>
              <a:t>event </a:t>
            </a:r>
            <a:r>
              <a:rPr lang="da-DK" sz="1530" dirty="0" err="1">
                <a:gradFill>
                  <a:gsLst>
                    <a:gs pos="1250">
                      <a:schemeClr val="tx1"/>
                    </a:gs>
                    <a:gs pos="99000">
                      <a:schemeClr val="tx1"/>
                    </a:gs>
                  </a:gsLst>
                  <a:lin ang="5400000" scaled="0"/>
                </a:gradFill>
              </a:rPr>
              <a:t>associated</a:t>
            </a:r>
            <a:r>
              <a:rPr lang="da-DK" sz="1530" dirty="0">
                <a:gradFill>
                  <a:gsLst>
                    <a:gs pos="1250">
                      <a:schemeClr val="tx1"/>
                    </a:gs>
                    <a:gs pos="99000">
                      <a:schemeClr val="tx1"/>
                    </a:gs>
                  </a:gsLst>
                  <a:lin ang="5400000" scaled="0"/>
                </a:gradFill>
              </a:rPr>
              <a:t> with the binding to retrieve news associated with stock symbol</a:t>
            </a:r>
            <a:endParaRPr lang="en-US" sz="1530" i="1" dirty="0">
              <a:gradFill>
                <a:gsLst>
                  <a:gs pos="1250">
                    <a:schemeClr val="tx1"/>
                  </a:gs>
                  <a:gs pos="99000">
                    <a:schemeClr val="tx1"/>
                  </a:gs>
                </a:gsLst>
                <a:lin ang="5400000" scaled="0"/>
              </a:gradFill>
            </a:endParaRPr>
          </a:p>
        </p:txBody>
      </p:sp>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1145" y="1611529"/>
            <a:ext cx="6152071" cy="4399845"/>
          </a:xfrm>
          <a:prstGeom prst="rect">
            <a:avLst/>
          </a:prstGeom>
        </p:spPr>
      </p:pic>
      <p:sp>
        <p:nvSpPr>
          <p:cNvPr id="3" name="Rectangle 2"/>
          <p:cNvSpPr/>
          <p:nvPr/>
        </p:nvSpPr>
        <p:spPr bwMode="auto">
          <a:xfrm>
            <a:off x="2940603" y="2217983"/>
            <a:ext cx="517844" cy="1165450"/>
          </a:xfrm>
          <a:prstGeom prst="rect">
            <a:avLst/>
          </a:prstGeom>
          <a:noFill/>
          <a:ln w="28575">
            <a:solidFill>
              <a:schemeClr val="accent4"/>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7671" tIns="38836" rIns="77671" bIns="38836" numCol="1" rtlCol="0" anchor="ctr" anchorCtr="0" compatLnSpc="1">
            <a:prstTxWarp prst="textNoShape">
              <a:avLst/>
            </a:prstTxWarp>
          </a:bodyPr>
          <a:lstStyle/>
          <a:p>
            <a:pPr algn="ctr" defTabSz="776458"/>
            <a:endParaRPr lang="en-US" sz="1530" dirty="0">
              <a:solidFill>
                <a:srgbClr val="C00000"/>
              </a:solidFill>
            </a:endParaRPr>
          </a:p>
        </p:txBody>
      </p:sp>
      <p:cxnSp>
        <p:nvCxnSpPr>
          <p:cNvPr id="10" name="Straight Arrow Connector 9"/>
          <p:cNvCxnSpPr/>
          <p:nvPr/>
        </p:nvCxnSpPr>
        <p:spPr>
          <a:xfrm>
            <a:off x="1775457" y="2800710"/>
            <a:ext cx="1165146" cy="1"/>
          </a:xfrm>
          <a:prstGeom prst="straightConnector1">
            <a:avLst/>
          </a:prstGeom>
          <a:ln w="22225">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bwMode="auto">
          <a:xfrm>
            <a:off x="6371315" y="2023741"/>
            <a:ext cx="2423506" cy="2175507"/>
          </a:xfrm>
          <a:prstGeom prst="rect">
            <a:avLst/>
          </a:prstGeom>
          <a:noFill/>
          <a:ln w="28575">
            <a:solidFill>
              <a:schemeClr val="accent4"/>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7671" tIns="38836" rIns="77671" bIns="38836" numCol="1" rtlCol="0" anchor="ctr" anchorCtr="0" compatLnSpc="1">
            <a:prstTxWarp prst="textNoShape">
              <a:avLst/>
            </a:prstTxWarp>
          </a:bodyPr>
          <a:lstStyle/>
          <a:p>
            <a:pPr algn="ctr" defTabSz="776458"/>
            <a:endParaRPr lang="en-US" sz="1530" dirty="0">
              <a:gradFill>
                <a:gsLst>
                  <a:gs pos="0">
                    <a:srgbClr val="FFFFFF"/>
                  </a:gs>
                  <a:gs pos="100000">
                    <a:srgbClr val="FFFFFF"/>
                  </a:gs>
                </a:gsLst>
                <a:lin ang="5400000" scaled="0"/>
              </a:gradFill>
            </a:endParaRPr>
          </a:p>
        </p:txBody>
      </p:sp>
      <p:cxnSp>
        <p:nvCxnSpPr>
          <p:cNvPr id="7" name="Straight Arrow Connector 6"/>
          <p:cNvCxnSpPr/>
          <p:nvPr/>
        </p:nvCxnSpPr>
        <p:spPr>
          <a:xfrm flipH="1" flipV="1">
            <a:off x="8815896" y="2800710"/>
            <a:ext cx="841495" cy="1"/>
          </a:xfrm>
          <a:prstGeom prst="straightConnector1">
            <a:avLst/>
          </a:prstGeom>
          <a:ln w="22225">
            <a:solidFill>
              <a:schemeClr val="accent4"/>
            </a:solidFill>
            <a:tailEnd type="oval"/>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10221868" y="167118"/>
            <a:ext cx="1889170" cy="287338"/>
            <a:chOff x="8956630" y="167118"/>
            <a:chExt cx="1889170" cy="287338"/>
          </a:xfrm>
        </p:grpSpPr>
        <p:sp>
          <p:nvSpPr>
            <p:cNvPr id="13" name="TextBox 12"/>
            <p:cNvSpPr txBox="1"/>
            <p:nvPr/>
          </p:nvSpPr>
          <p:spPr>
            <a:xfrm>
              <a:off x="8956630" y="167118"/>
              <a:ext cx="1889170"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Document </a:t>
              </a:r>
              <a:r>
                <a:rPr lang="en-US" sz="1400" dirty="0" smtClean="0">
                  <a:gradFill>
                    <a:gsLst>
                      <a:gs pos="8367">
                        <a:srgbClr val="262626"/>
                      </a:gs>
                      <a:gs pos="31000">
                        <a:srgbClr val="262626"/>
                      </a:gs>
                    </a:gsLst>
                    <a:lin ang="5400000" scaled="0"/>
                  </a:gradFill>
                </a:rPr>
                <a:t>bindings</a:t>
              </a:r>
              <a:endParaRPr lang="en-US" sz="1400" dirty="0" smtClean="0">
                <a:gradFill>
                  <a:gsLst>
                    <a:gs pos="8367">
                      <a:srgbClr val="262626"/>
                    </a:gs>
                    <a:gs pos="31000">
                      <a:srgbClr val="262626"/>
                    </a:gs>
                  </a:gsLst>
                  <a:lin ang="5400000" scaled="0"/>
                </a:gradFill>
              </a:endParaRPr>
            </a:p>
          </p:txBody>
        </p:sp>
        <p:sp>
          <p:nvSpPr>
            <p:cNvPr id="14" name="Text To Outline"/>
            <p:cNvSpPr/>
            <p:nvPr/>
          </p:nvSpPr>
          <p:spPr bwMode="auto">
            <a:xfrm>
              <a:off x="8974246" y="277140"/>
              <a:ext cx="103197" cy="136391"/>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421019241"/>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8973" y="4020025"/>
            <a:ext cx="2882548" cy="2556490"/>
          </a:xfrm>
          <a:prstGeom prst="rect">
            <a:avLst/>
          </a:prstGeom>
          <a:ln>
            <a:solidFill>
              <a:schemeClr val="accent6"/>
            </a:solidFill>
          </a:ln>
        </p:spPr>
      </p:pic>
      <p:sp>
        <p:nvSpPr>
          <p:cNvPr id="4" name="Title 3"/>
          <p:cNvSpPr>
            <a:spLocks noGrp="1"/>
          </p:cNvSpPr>
          <p:nvPr>
            <p:ph type="title"/>
          </p:nvPr>
        </p:nvSpPr>
        <p:spPr/>
        <p:txBody>
          <a:bodyPr/>
          <a:lstStyle/>
          <a:p>
            <a:r>
              <a:rPr lang="en-US" sz="4385" spc="-85" dirty="0"/>
              <a:t>Using </a:t>
            </a:r>
            <a:r>
              <a:rPr lang="en-US" sz="4385" spc="-85" dirty="0" smtClean="0"/>
              <a:t>bindings</a:t>
            </a:r>
            <a:endParaRPr lang="en-US" sz="4385" spc="-85" dirty="0"/>
          </a:p>
        </p:txBody>
      </p:sp>
      <p:sp>
        <p:nvSpPr>
          <p:cNvPr id="2" name="Content Placeholder 1"/>
          <p:cNvSpPr>
            <a:spLocks noGrp="1"/>
          </p:cNvSpPr>
          <p:nvPr>
            <p:ph type="body" sz="quarter" idx="10"/>
          </p:nvPr>
        </p:nvSpPr>
        <p:spPr>
          <a:xfrm>
            <a:off x="274638" y="1212850"/>
            <a:ext cx="11887200" cy="4666021"/>
          </a:xfrm>
        </p:spPr>
        <p:txBody>
          <a:bodyPr/>
          <a:lstStyle/>
          <a:p>
            <a:r>
              <a:rPr lang="en-US" sz="2447" dirty="0">
                <a:gradFill>
                  <a:gsLst>
                    <a:gs pos="1250">
                      <a:schemeClr val="accent4"/>
                    </a:gs>
                    <a:gs pos="99000">
                      <a:schemeClr val="accent4"/>
                    </a:gs>
                  </a:gsLst>
                  <a:lin ang="5400000" scaled="0"/>
                </a:gradFill>
              </a:rPr>
              <a:t>Adding a binding</a:t>
            </a:r>
          </a:p>
          <a:p>
            <a:pPr lvl="1"/>
            <a:r>
              <a:rPr lang="en-US" sz="1835" dirty="0" err="1"/>
              <a:t>Bindings.addFromPromptAsync</a:t>
            </a:r>
            <a:endParaRPr lang="en-US" sz="1835" dirty="0"/>
          </a:p>
          <a:p>
            <a:pPr lvl="1"/>
            <a:r>
              <a:rPr lang="en-US" sz="1835" dirty="0" err="1"/>
              <a:t>Bindings.addFromSelectionAsync</a:t>
            </a:r>
            <a:endParaRPr lang="en-US" sz="1835" dirty="0"/>
          </a:p>
          <a:p>
            <a:pPr lvl="1"/>
            <a:r>
              <a:rPr lang="en-US" sz="1835" dirty="0" err="1"/>
              <a:t>Bindings.addFromNamedItem</a:t>
            </a:r>
            <a:r>
              <a:rPr lang="en-US" sz="1835" dirty="0"/>
              <a:t> </a:t>
            </a:r>
          </a:p>
          <a:p>
            <a:r>
              <a:rPr lang="en-US" sz="2447" dirty="0">
                <a:gradFill>
                  <a:gsLst>
                    <a:gs pos="1250">
                      <a:schemeClr val="accent4"/>
                    </a:gs>
                    <a:gs pos="99000">
                      <a:schemeClr val="accent4"/>
                    </a:gs>
                  </a:gsLst>
                  <a:lin ang="5400000" scaled="0"/>
                </a:gradFill>
              </a:rPr>
              <a:t>Referencing a binding</a:t>
            </a:r>
          </a:p>
          <a:p>
            <a:pPr lvl="1"/>
            <a:r>
              <a:rPr lang="en-US" sz="1835" dirty="0" err="1"/>
              <a:t>Bindings.getAllAsync</a:t>
            </a:r>
            <a:endParaRPr lang="en-US" sz="1835" dirty="0"/>
          </a:p>
          <a:p>
            <a:pPr lvl="1"/>
            <a:r>
              <a:rPr lang="en-US" sz="1835" dirty="0" err="1"/>
              <a:t>Bindings.getByIdAsync</a:t>
            </a:r>
            <a:endParaRPr lang="en-US" sz="1835" dirty="0"/>
          </a:p>
          <a:p>
            <a:pPr lvl="1"/>
            <a:r>
              <a:rPr lang="en-US" sz="1835" dirty="0" err="1"/>
              <a:t>Office.Select</a:t>
            </a:r>
            <a:endParaRPr lang="en-US" sz="1835" dirty="0"/>
          </a:p>
          <a:p>
            <a:r>
              <a:rPr lang="en-US" sz="2447" dirty="0">
                <a:gradFill>
                  <a:gsLst>
                    <a:gs pos="1250">
                      <a:schemeClr val="accent4"/>
                    </a:gs>
                    <a:gs pos="99000">
                      <a:schemeClr val="accent4"/>
                    </a:gs>
                  </a:gsLst>
                  <a:lin ang="5400000" scaled="0"/>
                </a:gradFill>
              </a:rPr>
              <a:t>Removing a binding</a:t>
            </a:r>
          </a:p>
          <a:p>
            <a:pPr lvl="1"/>
            <a:r>
              <a:rPr lang="en-US" sz="1835" dirty="0" err="1"/>
              <a:t>Bindings.releaseByIdAsync</a:t>
            </a:r>
            <a:endParaRPr lang="en-US" sz="1835" dirty="0"/>
          </a:p>
          <a:p>
            <a:r>
              <a:rPr lang="en-US" sz="2447" dirty="0">
                <a:gradFill>
                  <a:gsLst>
                    <a:gs pos="1250">
                      <a:schemeClr val="accent4"/>
                    </a:gs>
                    <a:gs pos="99000">
                      <a:schemeClr val="accent4"/>
                    </a:gs>
                  </a:gsLst>
                  <a:lin ang="5400000" scaled="0"/>
                </a:gradFill>
              </a:rPr>
              <a:t>Binding event handler to a binding</a:t>
            </a:r>
          </a:p>
          <a:p>
            <a:pPr lvl="1"/>
            <a:r>
              <a:rPr lang="en-US" sz="1835" dirty="0" err="1"/>
              <a:t>Binding.addHandlerAsync</a:t>
            </a:r>
            <a:r>
              <a:rPr lang="en-US" sz="1835" dirty="0"/>
              <a:t>(“type”, handler);</a:t>
            </a:r>
            <a:endParaRPr lang="en-US" sz="2039" dirty="0"/>
          </a:p>
          <a:p>
            <a:endParaRPr lang="en-US" sz="2447" dirty="0"/>
          </a:p>
        </p:txBody>
      </p:sp>
      <p:sp>
        <p:nvSpPr>
          <p:cNvPr id="28" name="TextBox 27"/>
          <p:cNvSpPr txBox="1"/>
          <p:nvPr/>
        </p:nvSpPr>
        <p:spPr>
          <a:xfrm>
            <a:off x="5449156" y="3352668"/>
            <a:ext cx="6108284" cy="525731"/>
          </a:xfrm>
          <a:prstGeom prst="rect">
            <a:avLst/>
          </a:prstGeom>
          <a:solidFill>
            <a:schemeClr val="bg1">
              <a:lumMod val="85000"/>
            </a:schemeClr>
          </a:solidFill>
          <a:ln w="9525">
            <a:noFill/>
            <a:miter lim="800000"/>
            <a:headEnd/>
            <a:tailEnd/>
          </a:ln>
        </p:spPr>
        <p:txBody>
          <a:bodyPr wrap="square" lIns="100912" tIns="50456" rIns="100912" bIns="50456">
            <a:spAutoFit/>
          </a:bodyPr>
          <a:lstStyle>
            <a:defPPr>
              <a:defRPr lang="en-US"/>
            </a:defPPr>
            <a:lvl1pPr defTabSz="932559">
              <a:lnSpc>
                <a:spcPct val="90000"/>
              </a:lnSpc>
              <a:spcBef>
                <a:spcPct val="20000"/>
              </a:spcBef>
              <a:buClr>
                <a:srgbClr val="F69F1E"/>
              </a:buClr>
              <a:buSzPct val="90000"/>
              <a:defRPr sz="1530">
                <a:gradFill>
                  <a:gsLst>
                    <a:gs pos="1250">
                      <a:schemeClr val="tx1"/>
                    </a:gs>
                    <a:gs pos="99000">
                      <a:schemeClr val="tx1"/>
                    </a:gs>
                  </a:gsLst>
                  <a:lin ang="5400000" scaled="0"/>
                </a:gradFill>
              </a:defRPr>
            </a:lvl1pPr>
          </a:lstStyle>
          <a:p>
            <a:r>
              <a:rPr lang="en-US" dirty="0"/>
              <a:t>A dialog is presented to the user experience when you call </a:t>
            </a:r>
            <a:r>
              <a:rPr lang="en-US" dirty="0" err="1"/>
              <a:t>addFromPromptAsync</a:t>
            </a:r>
            <a:r>
              <a:rPr lang="en-US" dirty="0"/>
              <a:t>.</a:t>
            </a:r>
          </a:p>
        </p:txBody>
      </p:sp>
      <p:cxnSp>
        <p:nvCxnSpPr>
          <p:cNvPr id="9" name="Straight Arrow Connector 8"/>
          <p:cNvCxnSpPr>
            <a:stCxn id="28" idx="2"/>
          </p:cNvCxnSpPr>
          <p:nvPr/>
        </p:nvCxnSpPr>
        <p:spPr>
          <a:xfrm>
            <a:off x="8503298" y="3878399"/>
            <a:ext cx="6949" cy="255978"/>
          </a:xfrm>
          <a:prstGeom prst="straightConnector1">
            <a:avLst/>
          </a:prstGeom>
          <a:ln w="22225">
            <a:solidFill>
              <a:schemeClr val="accent4"/>
            </a:solidFill>
            <a:tailEnd type="ova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5194811" y="1552509"/>
            <a:ext cx="6404051" cy="1602207"/>
            <a:chOff x="5836029" y="1405720"/>
            <a:chExt cx="6283183" cy="1571968"/>
          </a:xfrm>
        </p:grpSpPr>
        <p:sp>
          <p:nvSpPr>
            <p:cNvPr id="3" name="Rectangle 2"/>
            <p:cNvSpPr/>
            <p:nvPr/>
          </p:nvSpPr>
          <p:spPr bwMode="auto">
            <a:xfrm>
              <a:off x="5836029" y="1405720"/>
              <a:ext cx="6283183" cy="1571968"/>
            </a:xfrm>
            <a:prstGeom prst="rect">
              <a:avLst/>
            </a:prstGeom>
            <a:solidFill>
              <a:schemeClr val="bg1"/>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6472" tIns="186472" rIns="186472" bIns="46616" numCol="1" rtlCol="0" anchor="t" anchorCtr="0" compatLnSpc="1">
              <a:prstTxWarp prst="textNoShape">
                <a:avLst/>
              </a:prstTxWarp>
            </a:bodyPr>
            <a:lstStyle/>
            <a:p>
              <a:pPr algn="ctr" defTabSz="932010" fontAlgn="base">
                <a:spcBef>
                  <a:spcPct val="0"/>
                </a:spcBef>
                <a:spcAft>
                  <a:spcPct val="0"/>
                </a:spcAft>
              </a:pPr>
              <a:endParaRPr lang="en-US" sz="2243" dirty="0">
                <a:gradFill>
                  <a:gsLst>
                    <a:gs pos="0">
                      <a:srgbClr val="FFFFFF"/>
                    </a:gs>
                    <a:gs pos="100000">
                      <a:srgbClr val="FFFFFF"/>
                    </a:gs>
                  </a:gsLst>
                  <a:lin ang="5400000" scaled="0"/>
                </a:gradFill>
                <a:latin typeface="Segoe Condensed" pitchFamily="34" charset="0"/>
              </a:endParaRPr>
            </a:p>
          </p:txBody>
        </p:sp>
        <p:pic>
          <p:nvPicPr>
            <p:cNvPr id="29" name="Picture 2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0152" y="1446964"/>
              <a:ext cx="6158420" cy="1476436"/>
            </a:xfrm>
            <a:prstGeom prst="rect">
              <a:avLst/>
            </a:prstGeom>
            <a:solidFill>
              <a:schemeClr val="tx1">
                <a:lumMod val="40000"/>
                <a:lumOff val="60000"/>
              </a:schemeClr>
            </a:solidFill>
            <a:ln>
              <a:noFill/>
            </a:ln>
          </p:spPr>
        </p:pic>
      </p:grpSp>
      <p:grpSp>
        <p:nvGrpSpPr>
          <p:cNvPr id="10" name="Group 9"/>
          <p:cNvGrpSpPr/>
          <p:nvPr/>
        </p:nvGrpSpPr>
        <p:grpSpPr>
          <a:xfrm>
            <a:off x="10221868" y="167118"/>
            <a:ext cx="1889170" cy="287338"/>
            <a:chOff x="8956630" y="167118"/>
            <a:chExt cx="1889170" cy="287338"/>
          </a:xfrm>
        </p:grpSpPr>
        <p:sp>
          <p:nvSpPr>
            <p:cNvPr id="11" name="TextBox 10"/>
            <p:cNvSpPr txBox="1"/>
            <p:nvPr/>
          </p:nvSpPr>
          <p:spPr>
            <a:xfrm>
              <a:off x="8956630" y="167118"/>
              <a:ext cx="1889170"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Document </a:t>
              </a:r>
              <a:r>
                <a:rPr lang="en-US" sz="1400" dirty="0" smtClean="0">
                  <a:gradFill>
                    <a:gsLst>
                      <a:gs pos="8367">
                        <a:srgbClr val="262626"/>
                      </a:gs>
                      <a:gs pos="31000">
                        <a:srgbClr val="262626"/>
                      </a:gs>
                    </a:gsLst>
                    <a:lin ang="5400000" scaled="0"/>
                  </a:gradFill>
                </a:rPr>
                <a:t>bindings</a:t>
              </a:r>
              <a:endParaRPr lang="en-US" sz="1400" dirty="0" smtClean="0">
                <a:gradFill>
                  <a:gsLst>
                    <a:gs pos="8367">
                      <a:srgbClr val="262626"/>
                    </a:gs>
                    <a:gs pos="31000">
                      <a:srgbClr val="262626"/>
                    </a:gs>
                  </a:gsLst>
                  <a:lin ang="5400000" scaled="0"/>
                </a:gradFill>
              </a:endParaRPr>
            </a:p>
          </p:txBody>
        </p:sp>
        <p:sp>
          <p:nvSpPr>
            <p:cNvPr id="12" name="Text To Outline"/>
            <p:cNvSpPr/>
            <p:nvPr/>
          </p:nvSpPr>
          <p:spPr bwMode="auto">
            <a:xfrm>
              <a:off x="8974246" y="277140"/>
              <a:ext cx="103197" cy="136391"/>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935088325"/>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Adding bindings in JavaScript</a:t>
            </a:r>
            <a:endParaRPr lang="en-US" dirty="0"/>
          </a:p>
        </p:txBody>
      </p:sp>
      <p:grpSp>
        <p:nvGrpSpPr>
          <p:cNvPr id="6" name="Group 5"/>
          <p:cNvGrpSpPr/>
          <p:nvPr/>
        </p:nvGrpSpPr>
        <p:grpSpPr>
          <a:xfrm>
            <a:off x="449263" y="1217612"/>
            <a:ext cx="11530012" cy="4600770"/>
            <a:chOff x="449263" y="1217612"/>
            <a:chExt cx="8743950" cy="3489060"/>
          </a:xfrm>
        </p:grpSpPr>
        <p:pic>
          <p:nvPicPr>
            <p:cNvPr id="4" name="Picture 3"/>
            <p:cNvPicPr>
              <a:picLocks noChangeAspect="1"/>
            </p:cNvPicPr>
            <p:nvPr/>
          </p:nvPicPr>
          <p:blipFill>
            <a:blip r:embed="rId3"/>
            <a:stretch>
              <a:fillRect/>
            </a:stretch>
          </p:blipFill>
          <p:spPr>
            <a:xfrm>
              <a:off x="449263" y="1217612"/>
              <a:ext cx="8743950" cy="2362200"/>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449263" y="3763697"/>
              <a:ext cx="7343775" cy="942975"/>
            </a:xfrm>
            <a:prstGeom prst="rect">
              <a:avLst/>
            </a:prstGeom>
            <a:ln>
              <a:solidFill>
                <a:schemeClr val="bg1">
                  <a:lumMod val="50000"/>
                </a:schemeClr>
              </a:solidFill>
            </a:ln>
          </p:spPr>
        </p:pic>
      </p:grpSp>
      <p:grpSp>
        <p:nvGrpSpPr>
          <p:cNvPr id="7" name="Group 6"/>
          <p:cNvGrpSpPr/>
          <p:nvPr/>
        </p:nvGrpSpPr>
        <p:grpSpPr>
          <a:xfrm>
            <a:off x="10221868" y="167118"/>
            <a:ext cx="1889170" cy="287338"/>
            <a:chOff x="8956630" y="167118"/>
            <a:chExt cx="1889170" cy="287338"/>
          </a:xfrm>
        </p:grpSpPr>
        <p:sp>
          <p:nvSpPr>
            <p:cNvPr id="8" name="TextBox 7"/>
            <p:cNvSpPr txBox="1"/>
            <p:nvPr/>
          </p:nvSpPr>
          <p:spPr>
            <a:xfrm>
              <a:off x="8956630" y="167118"/>
              <a:ext cx="1889170"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Document </a:t>
              </a:r>
              <a:r>
                <a:rPr lang="en-US" sz="1400" dirty="0" smtClean="0">
                  <a:gradFill>
                    <a:gsLst>
                      <a:gs pos="8367">
                        <a:srgbClr val="262626"/>
                      </a:gs>
                      <a:gs pos="31000">
                        <a:srgbClr val="262626"/>
                      </a:gs>
                    </a:gsLst>
                    <a:lin ang="5400000" scaled="0"/>
                  </a:gradFill>
                </a:rPr>
                <a:t>bindings</a:t>
              </a:r>
              <a:endParaRPr lang="en-US" sz="1400" dirty="0" smtClean="0">
                <a:gradFill>
                  <a:gsLst>
                    <a:gs pos="8367">
                      <a:srgbClr val="262626"/>
                    </a:gs>
                    <a:gs pos="31000">
                      <a:srgbClr val="262626"/>
                    </a:gs>
                  </a:gsLst>
                  <a:lin ang="5400000" scaled="0"/>
                </a:gradFill>
              </a:endParaRPr>
            </a:p>
          </p:txBody>
        </p:sp>
        <p:sp>
          <p:nvSpPr>
            <p:cNvPr id="9" name="Text To Outline"/>
            <p:cNvSpPr/>
            <p:nvPr/>
          </p:nvSpPr>
          <p:spPr bwMode="auto">
            <a:xfrm>
              <a:off x="8974246" y="277140"/>
              <a:ext cx="103197" cy="136391"/>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99397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event hander bindings</a:t>
            </a:r>
            <a:endParaRPr lang="en-US" dirty="0"/>
          </a:p>
        </p:txBody>
      </p:sp>
      <p:sp>
        <p:nvSpPr>
          <p:cNvPr id="3" name="Text Placeholder 3"/>
          <p:cNvSpPr txBox="1">
            <a:spLocks/>
          </p:cNvSpPr>
          <p:nvPr/>
        </p:nvSpPr>
        <p:spPr>
          <a:xfrm>
            <a:off x="274638" y="1212850"/>
            <a:ext cx="11887200" cy="164352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gradFill>
                  <a:gsLst>
                    <a:gs pos="1250">
                      <a:schemeClr val="accent4"/>
                    </a:gs>
                    <a:gs pos="99000">
                      <a:schemeClr val="accent4"/>
                    </a:gs>
                  </a:gsLst>
                  <a:lin ang="5400000" scaled="0"/>
                </a:gradFill>
              </a:rPr>
              <a:t>Event handlers added using </a:t>
            </a:r>
            <a:r>
              <a:rPr lang="en-US" sz="3200" dirty="0" err="1">
                <a:gradFill>
                  <a:gsLst>
                    <a:gs pos="1250">
                      <a:schemeClr val="accent4"/>
                    </a:gs>
                    <a:gs pos="99000">
                      <a:schemeClr val="accent4"/>
                    </a:gs>
                  </a:gsLst>
                  <a:lin ang="5400000" scaled="0"/>
                </a:gradFill>
              </a:rPr>
              <a:t>addHandlerAsync</a:t>
            </a:r>
            <a:r>
              <a:rPr lang="en-US" sz="3200" dirty="0">
                <a:gradFill>
                  <a:gsLst>
                    <a:gs pos="1250">
                      <a:schemeClr val="accent4"/>
                    </a:gs>
                    <a:gs pos="99000">
                      <a:schemeClr val="accent4"/>
                    </a:gs>
                  </a:gsLst>
                  <a:lin ang="5400000" scaled="0"/>
                </a:gradFill>
              </a:rPr>
              <a:t>()</a:t>
            </a:r>
          </a:p>
          <a:p>
            <a:pPr marL="0" indent="0">
              <a:buNone/>
            </a:pPr>
            <a:r>
              <a:rPr lang="en-US" sz="2800" dirty="0" smtClean="0"/>
              <a:t>Callback </a:t>
            </a:r>
            <a:r>
              <a:rPr lang="en-US" sz="2800" dirty="0"/>
              <a:t>function called automatically when user updates binding content</a:t>
            </a:r>
          </a:p>
          <a:p>
            <a:pPr marL="0" indent="0">
              <a:buFont typeface="Arial" pitchFamily="34" charset="0"/>
              <a:buNone/>
            </a:pPr>
            <a:endParaRPr lang="en-US" sz="3200" dirty="0"/>
          </a:p>
        </p:txBody>
      </p:sp>
      <p:pic>
        <p:nvPicPr>
          <p:cNvPr id="4" name="Picture 3"/>
          <p:cNvPicPr>
            <a:picLocks noChangeAspect="1"/>
          </p:cNvPicPr>
          <p:nvPr/>
        </p:nvPicPr>
        <p:blipFill>
          <a:blip r:embed="rId3"/>
          <a:stretch>
            <a:fillRect/>
          </a:stretch>
        </p:blipFill>
        <p:spPr>
          <a:xfrm>
            <a:off x="436563" y="2538412"/>
            <a:ext cx="11542712" cy="1748257"/>
          </a:xfrm>
          <a:prstGeom prst="rect">
            <a:avLst/>
          </a:prstGeom>
          <a:ln>
            <a:solidFill>
              <a:schemeClr val="bg1">
                <a:lumMod val="50000"/>
              </a:schemeClr>
            </a:solidFill>
          </a:ln>
        </p:spPr>
      </p:pic>
      <p:grpSp>
        <p:nvGrpSpPr>
          <p:cNvPr id="6" name="Group 5"/>
          <p:cNvGrpSpPr/>
          <p:nvPr/>
        </p:nvGrpSpPr>
        <p:grpSpPr>
          <a:xfrm>
            <a:off x="10221868" y="167118"/>
            <a:ext cx="1889170" cy="287338"/>
            <a:chOff x="8956630" y="167118"/>
            <a:chExt cx="1889170" cy="287338"/>
          </a:xfrm>
        </p:grpSpPr>
        <p:sp>
          <p:nvSpPr>
            <p:cNvPr id="7" name="TextBox 6"/>
            <p:cNvSpPr txBox="1"/>
            <p:nvPr/>
          </p:nvSpPr>
          <p:spPr>
            <a:xfrm>
              <a:off x="8956630" y="167118"/>
              <a:ext cx="1889170"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Document </a:t>
              </a:r>
              <a:r>
                <a:rPr lang="en-US" sz="1400" dirty="0" smtClean="0">
                  <a:gradFill>
                    <a:gsLst>
                      <a:gs pos="8367">
                        <a:srgbClr val="262626"/>
                      </a:gs>
                      <a:gs pos="31000">
                        <a:srgbClr val="262626"/>
                      </a:gs>
                    </a:gsLst>
                    <a:lin ang="5400000" scaled="0"/>
                  </a:gradFill>
                </a:rPr>
                <a:t>bindings</a:t>
              </a:r>
              <a:endParaRPr lang="en-US" sz="1400" dirty="0" smtClean="0">
                <a:gradFill>
                  <a:gsLst>
                    <a:gs pos="8367">
                      <a:srgbClr val="262626"/>
                    </a:gs>
                    <a:gs pos="31000">
                      <a:srgbClr val="262626"/>
                    </a:gs>
                  </a:gsLst>
                  <a:lin ang="5400000" scaled="0"/>
                </a:gradFill>
              </a:endParaRPr>
            </a:p>
          </p:txBody>
        </p:sp>
        <p:sp>
          <p:nvSpPr>
            <p:cNvPr id="8" name="Text To Outline"/>
            <p:cNvSpPr/>
            <p:nvPr/>
          </p:nvSpPr>
          <p:spPr bwMode="auto">
            <a:xfrm>
              <a:off x="8974246" y="277140"/>
              <a:ext cx="103197" cy="136391"/>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656020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103438" y="1135090"/>
            <a:ext cx="7751762" cy="3176254"/>
          </a:xfrm>
        </p:spPr>
        <p:txBody>
          <a:bodyPr/>
          <a:lstStyle/>
          <a:p>
            <a:r>
              <a:rPr lang="en-US" sz="7200" dirty="0"/>
              <a:t>Demo</a:t>
            </a:r>
            <a:br>
              <a:rPr lang="en-US" sz="7200" dirty="0"/>
            </a:br>
            <a:r>
              <a:rPr lang="en-US" sz="4800" dirty="0"/>
              <a:t>Creating an add-in using bindings and event handlers</a:t>
            </a:r>
          </a:p>
        </p:txBody>
      </p:sp>
      <p:sp>
        <p:nvSpPr>
          <p:cNvPr id="3" name="Text Placeholder 2"/>
          <p:cNvSpPr>
            <a:spLocks noGrp="1"/>
          </p:cNvSpPr>
          <p:nvPr>
            <p:ph type="body" sz="quarter" idx="12"/>
          </p:nvPr>
        </p:nvSpPr>
        <p:spPr/>
        <p:txBody>
          <a:bodyPr/>
          <a:lstStyle/>
          <a:p>
            <a:r>
              <a:rPr lang="en-US" dirty="0" smtClean="0"/>
              <a:t>4</a:t>
            </a:r>
            <a:endParaRPr lang="en-US" dirty="0"/>
          </a:p>
        </p:txBody>
      </p:sp>
      <p:grpSp>
        <p:nvGrpSpPr>
          <p:cNvPr id="48" name="Group 47"/>
          <p:cNvGrpSpPr/>
          <p:nvPr/>
        </p:nvGrpSpPr>
        <p:grpSpPr>
          <a:xfrm>
            <a:off x="8493713" y="3962400"/>
            <a:ext cx="3485561" cy="2735264"/>
            <a:chOff x="7318375" y="3040063"/>
            <a:chExt cx="4660900" cy="3657601"/>
          </a:xfrm>
        </p:grpSpPr>
        <p:sp>
          <p:nvSpPr>
            <p:cNvPr id="9"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Rectangle 41"/>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7" name="Group 46"/>
          <p:cNvGrpSpPr/>
          <p:nvPr/>
        </p:nvGrpSpPr>
        <p:grpSpPr>
          <a:xfrm>
            <a:off x="6508747" y="4894868"/>
            <a:ext cx="4332487" cy="1789505"/>
            <a:chOff x="4664075" y="4286961"/>
            <a:chExt cx="5793411" cy="2392930"/>
          </a:xfrm>
        </p:grpSpPr>
        <p:pic>
          <p:nvPicPr>
            <p:cNvPr id="39" name="Picture 38"/>
            <p:cNvPicPr>
              <a:picLocks noChangeAspect="1"/>
            </p:cNvPicPr>
            <p:nvPr/>
          </p:nvPicPr>
          <p:blipFill>
            <a:blip r:embed="rId2"/>
            <a:stretch>
              <a:fillRect/>
            </a:stretch>
          </p:blipFill>
          <p:spPr>
            <a:xfrm flipH="1">
              <a:off x="4664075" y="4286961"/>
              <a:ext cx="5793411" cy="2392930"/>
            </a:xfrm>
            <a:prstGeom prst="rect">
              <a:avLst/>
            </a:prstGeom>
          </p:spPr>
        </p:pic>
        <p:pic>
          <p:nvPicPr>
            <p:cNvPr id="44" name="Picture 43"/>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45" name="Rectangle 44"/>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31937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smtClean="0"/>
              <a:t>Changes to </a:t>
            </a:r>
            <a:br>
              <a:rPr lang="en-US" smtClean="0"/>
            </a:br>
            <a:r>
              <a:rPr lang="en-US" smtClean="0"/>
              <a:t>Excel 2016</a:t>
            </a:r>
            <a:endParaRPr lang="en-US" dirty="0"/>
          </a:p>
        </p:txBody>
      </p:sp>
      <p:sp>
        <p:nvSpPr>
          <p:cNvPr id="4" name="Text Placeholder 3"/>
          <p:cNvSpPr>
            <a:spLocks noGrp="1"/>
          </p:cNvSpPr>
          <p:nvPr>
            <p:ph type="body" sz="quarter" idx="12"/>
          </p:nvPr>
        </p:nvSpPr>
        <p:spPr/>
        <p:txBody>
          <a:bodyPr/>
          <a:lstStyle/>
          <a:p>
            <a:r>
              <a:rPr lang="en-US" smtClean="0"/>
              <a:t>5</a:t>
            </a:r>
            <a:endParaRPr lang="en-US" dirty="0"/>
          </a:p>
        </p:txBody>
      </p:sp>
    </p:spTree>
    <p:extLst>
      <p:ext uri="{BB962C8B-B14F-4D97-AF65-F5344CB8AC3E}">
        <p14:creationId xmlns:p14="http://schemas.microsoft.com/office/powerpoint/2010/main" val="273936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46063" y="2241533"/>
            <a:ext cx="5514975" cy="1514261"/>
          </a:xfrm>
        </p:spPr>
        <p:txBody>
          <a:bodyPr/>
          <a:lstStyle/>
          <a:p>
            <a:pPr marL="0" indent="0">
              <a:buNone/>
            </a:pPr>
            <a:r>
              <a:rPr lang="en-US" sz="4800" dirty="0">
                <a:gradFill>
                  <a:gsLst>
                    <a:gs pos="7258">
                      <a:schemeClr val="tx1"/>
                    </a:gs>
                    <a:gs pos="100000">
                      <a:schemeClr val="tx1"/>
                    </a:gs>
                  </a:gsLst>
                  <a:lin ang="5400000" scaled="0"/>
                </a:gradFill>
              </a:rPr>
              <a:t>Office.js API </a:t>
            </a:r>
            <a:br>
              <a:rPr lang="en-US" sz="4800" dirty="0">
                <a:gradFill>
                  <a:gsLst>
                    <a:gs pos="7258">
                      <a:schemeClr val="tx1"/>
                    </a:gs>
                    <a:gs pos="100000">
                      <a:schemeClr val="tx1"/>
                    </a:gs>
                  </a:gsLst>
                  <a:lin ang="5400000" scaled="0"/>
                </a:gradFill>
              </a:rPr>
            </a:br>
            <a:r>
              <a:rPr lang="en-US" sz="4800" dirty="0" smtClean="0">
                <a:gradFill>
                  <a:gsLst>
                    <a:gs pos="7258">
                      <a:schemeClr val="tx1"/>
                    </a:gs>
                    <a:gs pos="100000">
                      <a:schemeClr val="tx1"/>
                    </a:gs>
                  </a:gsLst>
                  <a:lin ang="5400000" scaled="0"/>
                </a:gradFill>
              </a:rPr>
              <a:t>changes</a:t>
            </a:r>
            <a:endParaRPr lang="en-US" sz="4800" dirty="0"/>
          </a:p>
        </p:txBody>
      </p:sp>
      <p:sp>
        <p:nvSpPr>
          <p:cNvPr id="11" name="Content Placeholder 4"/>
          <p:cNvSpPr txBox="1">
            <a:spLocks/>
          </p:cNvSpPr>
          <p:nvPr/>
        </p:nvSpPr>
        <p:spPr>
          <a:xfrm>
            <a:off x="6675438" y="1211262"/>
            <a:ext cx="5419100" cy="5486401"/>
          </a:xfrm>
          <a:prstGeom prst="rect">
            <a:avLst/>
          </a:prstGeom>
        </p:spPr>
        <p:txBody>
          <a:bodyPr vert="horz" lIns="149217" tIns="93260" rIns="149217" bIns="9326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Font typeface="Arial" pitchFamily="34" charset="0"/>
              <a:buNone/>
            </a:pPr>
            <a:r>
              <a:rPr lang="en-US" sz="3600" dirty="0"/>
              <a:t>Original Office.js release </a:t>
            </a:r>
            <a:r>
              <a:rPr lang="en-US" sz="3600" dirty="0" smtClean="0"/>
              <a:t/>
            </a:r>
            <a:br>
              <a:rPr lang="en-US" sz="3600" dirty="0" smtClean="0"/>
            </a:br>
            <a:r>
              <a:rPr lang="en-US" sz="3600" dirty="0" smtClean="0"/>
              <a:t>was </a:t>
            </a:r>
            <a:r>
              <a:rPr lang="en-US" sz="3600" dirty="0"/>
              <a:t>very </a:t>
            </a:r>
            <a:r>
              <a:rPr lang="en-US" sz="3600" dirty="0" err="1"/>
              <a:t>async</a:t>
            </a:r>
            <a:r>
              <a:rPr lang="en-US" sz="3600" dirty="0"/>
              <a:t> focused</a:t>
            </a:r>
          </a:p>
          <a:p>
            <a:pPr marL="292100" indent="-292100">
              <a:spcBef>
                <a:spcPts val="1200"/>
              </a:spcBef>
            </a:pPr>
            <a:r>
              <a:rPr lang="en-US" sz="2400" dirty="0"/>
              <a:t>Challenging to do batch operations</a:t>
            </a:r>
          </a:p>
          <a:p>
            <a:pPr marL="292100" indent="-292100">
              <a:spcBef>
                <a:spcPts val="1200"/>
              </a:spcBef>
            </a:pPr>
            <a:r>
              <a:rPr lang="en-US" sz="2400" dirty="0"/>
              <a:t>Very transactional to interact with </a:t>
            </a:r>
            <a:r>
              <a:rPr lang="en-US" sz="2400" dirty="0" smtClean="0"/>
              <a:t/>
            </a:r>
            <a:br>
              <a:rPr lang="en-US" sz="2400" dirty="0" smtClean="0"/>
            </a:br>
            <a:r>
              <a:rPr lang="en-US" sz="2400" dirty="0" smtClean="0"/>
              <a:t>a </a:t>
            </a:r>
            <a:r>
              <a:rPr lang="en-US" sz="2400" dirty="0"/>
              <a:t>document</a:t>
            </a:r>
          </a:p>
          <a:p>
            <a:pPr marL="0" indent="0">
              <a:spcBef>
                <a:spcPts val="1200"/>
              </a:spcBef>
              <a:buFont typeface="Arial" pitchFamily="34" charset="0"/>
              <a:buNone/>
            </a:pPr>
            <a:r>
              <a:rPr lang="en-US" sz="3600" dirty="0"/>
              <a:t>New API more similar to </a:t>
            </a:r>
            <a:r>
              <a:rPr lang="en-US" sz="3600" dirty="0" smtClean="0"/>
              <a:t/>
            </a:r>
            <a:br>
              <a:rPr lang="en-US" sz="3600" dirty="0" smtClean="0"/>
            </a:br>
            <a:r>
              <a:rPr lang="en-US" sz="3600" dirty="0" smtClean="0"/>
              <a:t>the </a:t>
            </a:r>
            <a:r>
              <a:rPr lang="en-US" sz="3600" dirty="0"/>
              <a:t>SharePoint CSOM</a:t>
            </a:r>
          </a:p>
          <a:p>
            <a:pPr marL="0" indent="0">
              <a:spcBef>
                <a:spcPts val="1200"/>
              </a:spcBef>
              <a:buFont typeface="Arial" pitchFamily="34" charset="0"/>
              <a:buNone/>
            </a:pPr>
            <a:endParaRPr lang="en-US" sz="2400" dirty="0"/>
          </a:p>
        </p:txBody>
      </p:sp>
      <p:sp>
        <p:nvSpPr>
          <p:cNvPr id="12" name="Rectangle 11"/>
          <p:cNvSpPr/>
          <p:nvPr/>
        </p:nvSpPr>
        <p:spPr bwMode="auto">
          <a:xfrm>
            <a:off x="11979275" y="0"/>
            <a:ext cx="457200" cy="6995886"/>
          </a:xfrm>
          <a:prstGeom prst="rect">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sp>
        <p:nvSpPr>
          <p:cNvPr id="13" name="TextBox 12"/>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262626"/>
                    </a:gs>
                    <a:gs pos="30000">
                      <a:srgbClr val="262626"/>
                    </a:gs>
                  </a:gsLst>
                  <a:lin ang="5400000" scaled="0"/>
                </a:gradFill>
              </a:rPr>
              <a:t>http://dev.office.com/</a:t>
            </a:r>
          </a:p>
        </p:txBody>
      </p:sp>
      <p:grpSp>
        <p:nvGrpSpPr>
          <p:cNvPr id="3" name="Group 2"/>
          <p:cNvGrpSpPr/>
          <p:nvPr/>
        </p:nvGrpSpPr>
        <p:grpSpPr>
          <a:xfrm>
            <a:off x="9957095" y="167118"/>
            <a:ext cx="2128543" cy="290870"/>
            <a:chOff x="10221867" y="167118"/>
            <a:chExt cx="2128543" cy="290870"/>
          </a:xfrm>
        </p:grpSpPr>
        <p:sp>
          <p:nvSpPr>
            <p:cNvPr id="18" name="TextBox 17"/>
            <p:cNvSpPr txBox="1"/>
            <p:nvPr/>
          </p:nvSpPr>
          <p:spPr>
            <a:xfrm>
              <a:off x="10221867" y="167118"/>
              <a:ext cx="2128543"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Changes to Word 2016</a:t>
              </a:r>
            </a:p>
          </p:txBody>
        </p:sp>
        <p:sp>
          <p:nvSpPr>
            <p:cNvPr id="16" name="TextBox 15"/>
            <p:cNvSpPr txBox="1"/>
            <p:nvPr/>
          </p:nvSpPr>
          <p:spPr>
            <a:xfrm>
              <a:off x="10231513" y="250239"/>
              <a:ext cx="110608" cy="207749"/>
            </a:xfrm>
            <a:prstGeom prst="rect">
              <a:avLst/>
            </a:prstGeom>
            <a:noFill/>
          </p:spPr>
          <p:txBody>
            <a:bodyPr wrap="none" lIns="0" tIns="0" rIns="0" bIns="0" rtlCol="0">
              <a:spAutoFit/>
            </a:bodyPr>
            <a:lstStyle/>
            <a:p>
              <a:pPr>
                <a:lnSpc>
                  <a:spcPct val="90000"/>
                </a:lnSpc>
                <a:spcAft>
                  <a:spcPts val="600"/>
                </a:spcAft>
              </a:pPr>
              <a:r>
                <a:rPr lang="en-US" sz="1500" b="1" dirty="0" smtClean="0">
                  <a:gradFill>
                    <a:gsLst>
                      <a:gs pos="2917">
                        <a:schemeClr val="accent5"/>
                      </a:gs>
                      <a:gs pos="100000">
                        <a:schemeClr val="accent5"/>
                      </a:gs>
                    </a:gsLst>
                    <a:lin ang="5400000" scaled="0"/>
                  </a:gradFill>
                  <a:ea typeface="Segoe UI Black" panose="020B0A02040204020203" pitchFamily="34" charset="0"/>
                  <a:cs typeface="Segoe UI Black" panose="020B0A02040204020203" pitchFamily="34" charset="0"/>
                </a:rPr>
                <a:t>5</a:t>
              </a:r>
            </a:p>
          </p:txBody>
        </p:sp>
      </p:grpSp>
    </p:spTree>
    <p:extLst>
      <p:ext uri="{BB962C8B-B14F-4D97-AF65-F5344CB8AC3E}">
        <p14:creationId xmlns:p14="http://schemas.microsoft.com/office/powerpoint/2010/main" val="2715671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Developer vision</a:t>
            </a:r>
            <a:endParaRPr lang="en-US" dirty="0"/>
          </a:p>
        </p:txBody>
      </p:sp>
    </p:spTree>
    <p:extLst>
      <p:ext uri="{BB962C8B-B14F-4D97-AF65-F5344CB8AC3E}">
        <p14:creationId xmlns:p14="http://schemas.microsoft.com/office/powerpoint/2010/main" val="136244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RequestContext</a:t>
            </a:r>
            <a:r>
              <a:rPr lang="en-US" dirty="0" smtClean="0"/>
              <a:t>()</a:t>
            </a:r>
            <a:endParaRPr lang="en-US" dirty="0"/>
          </a:p>
        </p:txBody>
      </p:sp>
      <p:sp>
        <p:nvSpPr>
          <p:cNvPr id="3" name="Text Placeholder 3"/>
          <p:cNvSpPr txBox="1">
            <a:spLocks/>
          </p:cNvSpPr>
          <p:nvPr/>
        </p:nvSpPr>
        <p:spPr>
          <a:xfrm>
            <a:off x="274638" y="1212850"/>
            <a:ext cx="11887200" cy="405649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All actions that target a Word document start by getting reference to the word context</a:t>
            </a:r>
            <a:r>
              <a:rPr lang="en-US" sz="3200" dirty="0" smtClean="0"/>
              <a:t>:</a:t>
            </a:r>
          </a:p>
          <a:p>
            <a:pPr indent="0">
              <a:spcBef>
                <a:spcPts val="1200"/>
              </a:spcBef>
              <a:buFont typeface="Arial" pitchFamily="34" charset="0"/>
              <a:buNone/>
            </a:pPr>
            <a:r>
              <a:rPr lang="en-US" sz="3200" dirty="0">
                <a:gradFill>
                  <a:gsLst>
                    <a:gs pos="1250">
                      <a:schemeClr val="bg2"/>
                    </a:gs>
                    <a:gs pos="100000">
                      <a:schemeClr val="bg2"/>
                    </a:gs>
                  </a:gsLst>
                  <a:lin ang="5400000" scaled="0"/>
                </a:gradFill>
                <a:latin typeface="Courier New" charset="0"/>
                <a:ea typeface="Courier New" charset="0"/>
                <a:cs typeface="Courier New" charset="0"/>
              </a:rPr>
              <a:t>var context = new </a:t>
            </a:r>
            <a:r>
              <a:rPr lang="en-US" sz="3200" dirty="0" err="1" smtClean="0">
                <a:gradFill>
                  <a:gsLst>
                    <a:gs pos="1250">
                      <a:schemeClr val="bg2"/>
                    </a:gs>
                    <a:gs pos="100000">
                      <a:schemeClr val="bg2"/>
                    </a:gs>
                  </a:gsLst>
                  <a:lin ang="5400000" scaled="0"/>
                </a:gradFill>
                <a:latin typeface="Courier New" charset="0"/>
                <a:ea typeface="Courier New" charset="0"/>
                <a:cs typeface="Courier New" charset="0"/>
              </a:rPr>
              <a:t>Excel.RequestContext</a:t>
            </a:r>
            <a:r>
              <a:rPr lang="en-US" sz="3200" dirty="0" smtClean="0">
                <a:gradFill>
                  <a:gsLst>
                    <a:gs pos="1250">
                      <a:schemeClr val="bg2"/>
                    </a:gs>
                    <a:gs pos="100000">
                      <a:schemeClr val="bg2"/>
                    </a:gs>
                  </a:gsLst>
                  <a:lin ang="5400000" scaled="0"/>
                </a:gradFill>
                <a:latin typeface="Courier New" charset="0"/>
                <a:ea typeface="Courier New" charset="0"/>
                <a:cs typeface="Courier New" charset="0"/>
              </a:rPr>
              <a:t>();</a:t>
            </a:r>
            <a:endParaRPr lang="en-US" sz="3200" dirty="0">
              <a:gradFill>
                <a:gsLst>
                  <a:gs pos="1250">
                    <a:schemeClr val="bg2"/>
                  </a:gs>
                  <a:gs pos="100000">
                    <a:schemeClr val="bg2"/>
                  </a:gs>
                </a:gsLst>
                <a:lin ang="5400000" scaled="0"/>
              </a:gradFill>
              <a:latin typeface="Courier New" charset="0"/>
              <a:ea typeface="Courier New" charset="0"/>
              <a:cs typeface="Courier New" charset="0"/>
            </a:endParaRPr>
          </a:p>
          <a:p>
            <a:pPr>
              <a:spcBef>
                <a:spcPts val="1200"/>
              </a:spcBef>
            </a:pPr>
            <a:r>
              <a:rPr lang="en-US" sz="3200" dirty="0"/>
              <a:t>Contains queue of commands to be performed on doc</a:t>
            </a:r>
          </a:p>
          <a:p>
            <a:pPr>
              <a:spcBef>
                <a:spcPts val="1200"/>
              </a:spcBef>
            </a:pPr>
            <a:r>
              <a:rPr lang="en-US" sz="3200" dirty="0"/>
              <a:t>Bridge between Office a</a:t>
            </a:r>
            <a:r>
              <a:rPr lang="en-US" sz="3200" dirty="0" smtClean="0"/>
              <a:t>dd-in and Excel </a:t>
            </a:r>
            <a:r>
              <a:rPr lang="en-US" sz="3200" dirty="0"/>
              <a:t>application</a:t>
            </a:r>
          </a:p>
          <a:p>
            <a:pPr>
              <a:spcBef>
                <a:spcPts val="1200"/>
              </a:spcBef>
            </a:pPr>
            <a:r>
              <a:rPr lang="en-US" sz="3200" dirty="0"/>
              <a:t>Execute operations in batches</a:t>
            </a:r>
          </a:p>
          <a:p>
            <a:pPr marL="0" indent="0">
              <a:spcBef>
                <a:spcPts val="1200"/>
              </a:spcBef>
              <a:buFont typeface="Arial" pitchFamily="34" charset="0"/>
              <a:buNone/>
            </a:pPr>
            <a:endParaRPr lang="en-US" sz="2800" dirty="0">
              <a:gradFill>
                <a:gsLst>
                  <a:gs pos="1250">
                    <a:srgbClr val="262626"/>
                  </a:gs>
                  <a:gs pos="100000">
                    <a:srgbClr val="262626"/>
                  </a:gs>
                </a:gsLst>
                <a:lin ang="5400000" scaled="0"/>
              </a:gradFill>
              <a:latin typeface="Courier New" charset="0"/>
              <a:ea typeface="Courier New" charset="0"/>
              <a:cs typeface="Courier New" charset="0"/>
            </a:endParaRPr>
          </a:p>
        </p:txBody>
      </p:sp>
      <p:grpSp>
        <p:nvGrpSpPr>
          <p:cNvPr id="9" name="Group 8"/>
          <p:cNvGrpSpPr/>
          <p:nvPr/>
        </p:nvGrpSpPr>
        <p:grpSpPr>
          <a:xfrm>
            <a:off x="7787281" y="4216400"/>
            <a:ext cx="4191993" cy="2475955"/>
            <a:chOff x="5240338" y="3342655"/>
            <a:chExt cx="5516562" cy="3258297"/>
          </a:xfrm>
        </p:grpSpPr>
        <p:grpSp>
          <p:nvGrpSpPr>
            <p:cNvPr id="10" name="Group 9"/>
            <p:cNvGrpSpPr/>
            <p:nvPr/>
          </p:nvGrpSpPr>
          <p:grpSpPr>
            <a:xfrm>
              <a:off x="5240338" y="3342655"/>
              <a:ext cx="5516562" cy="3258297"/>
              <a:chOff x="503238" y="38100"/>
              <a:chExt cx="11425238" cy="6748191"/>
            </a:xfrm>
          </p:grpSpPr>
          <p:sp>
            <p:nvSpPr>
              <p:cNvPr id="12" name="Freeform 6"/>
              <p:cNvSpPr>
                <a:spLocks noEditPoints="1"/>
              </p:cNvSpPr>
              <p:nvPr/>
            </p:nvSpPr>
            <p:spPr bwMode="auto">
              <a:xfrm>
                <a:off x="2139951" y="38100"/>
                <a:ext cx="8156575" cy="5713413"/>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262626"/>
                  </a:solidFill>
                </a:endParaRPr>
              </a:p>
            </p:txBody>
          </p:sp>
          <p:sp>
            <p:nvSpPr>
              <p:cNvPr id="13" name="Freeform 7"/>
              <p:cNvSpPr>
                <a:spLocks/>
              </p:cNvSpPr>
              <p:nvPr/>
            </p:nvSpPr>
            <p:spPr bwMode="auto">
              <a:xfrm>
                <a:off x="503238" y="5960792"/>
                <a:ext cx="11425238" cy="825499"/>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262626"/>
                  </a:solidFill>
                </a:endParaRPr>
              </a:p>
            </p:txBody>
          </p:sp>
          <p:sp>
            <p:nvSpPr>
              <p:cNvPr id="14" name="Freeform 8"/>
              <p:cNvSpPr>
                <a:spLocks/>
              </p:cNvSpPr>
              <p:nvPr/>
            </p:nvSpPr>
            <p:spPr bwMode="auto">
              <a:xfrm>
                <a:off x="2522538" y="417512"/>
                <a:ext cx="7386638" cy="4951413"/>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262626"/>
                  </a:solidFill>
                </a:endParaRPr>
              </a:p>
            </p:txBody>
          </p:sp>
        </p:grpSp>
        <p:sp>
          <p:nvSpPr>
            <p:cNvPr id="11" name="TextBox 10"/>
            <p:cNvSpPr txBox="1"/>
            <p:nvPr/>
          </p:nvSpPr>
          <p:spPr>
            <a:xfrm>
              <a:off x="6245650" y="3680299"/>
              <a:ext cx="3497573" cy="2096013"/>
            </a:xfrm>
            <a:prstGeom prst="rect">
              <a:avLst/>
            </a:prstGeom>
            <a:noFill/>
          </p:spPr>
          <p:txBody>
            <a:bodyPr wrap="none" lIns="0" tIns="0" rIns="0" bIns="0" rtlCol="0">
              <a:spAutoFit/>
            </a:bodyPr>
            <a:lstStyle/>
            <a:p>
              <a:pPr>
                <a:lnSpc>
                  <a:spcPct val="90000"/>
                </a:lnSpc>
              </a:pPr>
              <a:r>
                <a:rPr lang="en-US" sz="11500" dirty="0" smtClean="0">
                  <a:gradFill>
                    <a:gsLst>
                      <a:gs pos="3187">
                        <a:schemeClr val="accent5"/>
                      </a:gs>
                      <a:gs pos="100000">
                        <a:schemeClr val="accent5"/>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&lt;/&gt;</a:t>
              </a:r>
            </a:p>
          </p:txBody>
        </p:sp>
      </p:grpSp>
      <p:grpSp>
        <p:nvGrpSpPr>
          <p:cNvPr id="15" name="Group 14"/>
          <p:cNvGrpSpPr/>
          <p:nvPr/>
        </p:nvGrpSpPr>
        <p:grpSpPr>
          <a:xfrm>
            <a:off x="9957095" y="167118"/>
            <a:ext cx="2128543" cy="290870"/>
            <a:chOff x="10221867" y="167118"/>
            <a:chExt cx="2128543" cy="290870"/>
          </a:xfrm>
        </p:grpSpPr>
        <p:sp>
          <p:nvSpPr>
            <p:cNvPr id="16" name="TextBox 15"/>
            <p:cNvSpPr txBox="1"/>
            <p:nvPr/>
          </p:nvSpPr>
          <p:spPr>
            <a:xfrm>
              <a:off x="10221867" y="167118"/>
              <a:ext cx="2128543"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Changes to Word 2016</a:t>
              </a:r>
            </a:p>
          </p:txBody>
        </p:sp>
        <p:sp>
          <p:nvSpPr>
            <p:cNvPr id="17" name="TextBox 16"/>
            <p:cNvSpPr txBox="1"/>
            <p:nvPr/>
          </p:nvSpPr>
          <p:spPr>
            <a:xfrm>
              <a:off x="10231513" y="250239"/>
              <a:ext cx="110608" cy="207749"/>
            </a:xfrm>
            <a:prstGeom prst="rect">
              <a:avLst/>
            </a:prstGeom>
            <a:noFill/>
          </p:spPr>
          <p:txBody>
            <a:bodyPr wrap="none" lIns="0" tIns="0" rIns="0" bIns="0" rtlCol="0">
              <a:spAutoFit/>
            </a:bodyPr>
            <a:lstStyle/>
            <a:p>
              <a:pPr>
                <a:lnSpc>
                  <a:spcPct val="90000"/>
                </a:lnSpc>
                <a:spcAft>
                  <a:spcPts val="600"/>
                </a:spcAft>
              </a:pPr>
              <a:r>
                <a:rPr lang="en-US" sz="1500" b="1" dirty="0" smtClean="0">
                  <a:gradFill>
                    <a:gsLst>
                      <a:gs pos="2917">
                        <a:schemeClr val="accent5"/>
                      </a:gs>
                      <a:gs pos="100000">
                        <a:schemeClr val="accent5"/>
                      </a:gs>
                    </a:gsLst>
                    <a:lin ang="5400000" scaled="0"/>
                  </a:gradFill>
                  <a:ea typeface="Segoe UI Black" panose="020B0A02040204020203" pitchFamily="34" charset="0"/>
                  <a:cs typeface="Segoe UI Black" panose="020B0A02040204020203" pitchFamily="34" charset="0"/>
                </a:rPr>
                <a:t>5</a:t>
              </a:r>
            </a:p>
          </p:txBody>
        </p:sp>
      </p:grpSp>
    </p:spTree>
    <p:extLst>
      <p:ext uri="{BB962C8B-B14F-4D97-AF65-F5344CB8AC3E}">
        <p14:creationId xmlns:p14="http://schemas.microsoft.com/office/powerpoint/2010/main" val="404114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execAsync</a:t>
            </a:r>
            <a:r>
              <a:rPr lang="en-US" dirty="0" smtClean="0"/>
              <a:t>()</a:t>
            </a:r>
            <a:endParaRPr lang="en-US" dirty="0"/>
          </a:p>
        </p:txBody>
      </p:sp>
      <p:sp>
        <p:nvSpPr>
          <p:cNvPr id="3" name="Text Placeholder 3"/>
          <p:cNvSpPr txBox="1">
            <a:spLocks/>
          </p:cNvSpPr>
          <p:nvPr/>
        </p:nvSpPr>
        <p:spPr>
          <a:xfrm>
            <a:off x="274638" y="1212850"/>
            <a:ext cx="11887200" cy="520142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Submits request queue to </a:t>
            </a:r>
            <a:r>
              <a:rPr lang="en-US" sz="3200" dirty="0" smtClean="0"/>
              <a:t>Excel </a:t>
            </a:r>
            <a:r>
              <a:rPr lang="en-US" sz="3200" dirty="0"/>
              <a:t>via the context</a:t>
            </a:r>
          </a:p>
          <a:p>
            <a:r>
              <a:rPr lang="en-US" sz="3200" dirty="0"/>
              <a:t>Returns promise object</a:t>
            </a:r>
          </a:p>
          <a:p>
            <a:pPr indent="0">
              <a:spcBef>
                <a:spcPts val="1200"/>
              </a:spcBef>
              <a:buNone/>
            </a:pPr>
            <a:r>
              <a:rPr lang="en-US" sz="1800" dirty="0" err="1">
                <a:gradFill>
                  <a:gsLst>
                    <a:gs pos="1250">
                      <a:schemeClr val="bg2"/>
                    </a:gs>
                    <a:gs pos="100000">
                      <a:schemeClr val="bg2"/>
                    </a:gs>
                  </a:gsLst>
                  <a:lin ang="5400000" scaled="0"/>
                </a:gradFill>
                <a:latin typeface="Courier New" charset="0"/>
                <a:ea typeface="Courier New" charset="0"/>
                <a:cs typeface="Courier New" charset="0"/>
              </a:rPr>
              <a:t>var</a:t>
            </a:r>
            <a:r>
              <a:rPr lang="en-US" sz="1800" dirty="0">
                <a:gradFill>
                  <a:gsLst>
                    <a:gs pos="1250">
                      <a:schemeClr val="bg2"/>
                    </a:gs>
                    <a:gs pos="100000">
                      <a:schemeClr val="bg2"/>
                    </a:gs>
                  </a:gsLst>
                  <a:lin ang="5400000" scaled="0"/>
                </a:gradFill>
                <a:latin typeface="Courier New" charset="0"/>
                <a:ea typeface="Courier New" charset="0"/>
                <a:cs typeface="Courier New" charset="0"/>
              </a:rPr>
              <a:t> </a:t>
            </a:r>
            <a:r>
              <a:rPr lang="en-US" sz="1800" dirty="0" err="1">
                <a:gradFill>
                  <a:gsLst>
                    <a:gs pos="1250">
                      <a:schemeClr val="bg2"/>
                    </a:gs>
                    <a:gs pos="100000">
                      <a:schemeClr val="bg2"/>
                    </a:gs>
                  </a:gsLst>
                  <a:lin ang="5400000" scaled="0"/>
                </a:gradFill>
                <a:latin typeface="Courier New" charset="0"/>
                <a:ea typeface="Courier New" charset="0"/>
                <a:cs typeface="Courier New" charset="0"/>
              </a:rPr>
              <a:t>ctx</a:t>
            </a:r>
            <a:r>
              <a:rPr lang="en-US" sz="1800" dirty="0">
                <a:gradFill>
                  <a:gsLst>
                    <a:gs pos="1250">
                      <a:schemeClr val="bg2"/>
                    </a:gs>
                    <a:gs pos="100000">
                      <a:schemeClr val="bg2"/>
                    </a:gs>
                  </a:gsLst>
                  <a:lin ang="5400000" scaled="0"/>
                </a:gradFill>
                <a:latin typeface="Courier New" charset="0"/>
                <a:ea typeface="Courier New" charset="0"/>
                <a:cs typeface="Courier New" charset="0"/>
              </a:rPr>
              <a:t> = new Excel </a:t>
            </a:r>
            <a:r>
              <a:rPr lang="en-US" sz="1800" dirty="0" err="1">
                <a:gradFill>
                  <a:gsLst>
                    <a:gs pos="1250">
                      <a:schemeClr val="bg2"/>
                    </a:gs>
                    <a:gs pos="100000">
                      <a:schemeClr val="bg2"/>
                    </a:gs>
                  </a:gsLst>
                  <a:lin ang="5400000" scaled="0"/>
                </a:gradFill>
                <a:latin typeface="Courier New" charset="0"/>
                <a:ea typeface="Courier New" charset="0"/>
                <a:cs typeface="Courier New" charset="0"/>
              </a:rPr>
              <a:t>RequestContext</a:t>
            </a:r>
            <a:r>
              <a:rPr lang="en-US" sz="1800" dirty="0">
                <a:gradFill>
                  <a:gsLst>
                    <a:gs pos="1250">
                      <a:schemeClr val="bg2"/>
                    </a:gs>
                    <a:gs pos="100000">
                      <a:schemeClr val="bg2"/>
                    </a:gs>
                  </a:gsLst>
                  <a:lin ang="5400000" scaled="0"/>
                </a:gradFill>
                <a:latin typeface="Courier New" charset="0"/>
                <a:ea typeface="Courier New" charset="0"/>
                <a:cs typeface="Courier New" charset="0"/>
              </a:rPr>
              <a:t>();</a:t>
            </a:r>
          </a:p>
          <a:p>
            <a:pPr indent="0">
              <a:spcBef>
                <a:spcPts val="1200"/>
              </a:spcBef>
              <a:buNone/>
            </a:pPr>
            <a:r>
              <a:rPr lang="en-US" sz="1800" dirty="0" err="1">
                <a:gradFill>
                  <a:gsLst>
                    <a:gs pos="1250">
                      <a:schemeClr val="bg2"/>
                    </a:gs>
                    <a:gs pos="100000">
                      <a:schemeClr val="bg2"/>
                    </a:gs>
                  </a:gsLst>
                  <a:lin ang="5400000" scaled="0"/>
                </a:gradFill>
                <a:latin typeface="Courier New" charset="0"/>
                <a:ea typeface="Courier New" charset="0"/>
                <a:cs typeface="Courier New" charset="0"/>
              </a:rPr>
              <a:t>var</a:t>
            </a:r>
            <a:r>
              <a:rPr lang="en-US" sz="1800" dirty="0">
                <a:gradFill>
                  <a:gsLst>
                    <a:gs pos="1250">
                      <a:schemeClr val="bg2"/>
                    </a:gs>
                    <a:gs pos="100000">
                      <a:schemeClr val="bg2"/>
                    </a:gs>
                  </a:gsLst>
                  <a:lin ang="5400000" scaled="0"/>
                </a:gradFill>
                <a:latin typeface="Courier New" charset="0"/>
                <a:ea typeface="Courier New" charset="0"/>
                <a:cs typeface="Courier New" charset="0"/>
              </a:rPr>
              <a:t> range = </a:t>
            </a:r>
            <a:r>
              <a:rPr lang="en-US" sz="1800" dirty="0" err="1">
                <a:gradFill>
                  <a:gsLst>
                    <a:gs pos="1250">
                      <a:schemeClr val="bg2"/>
                    </a:gs>
                    <a:gs pos="100000">
                      <a:schemeClr val="bg2"/>
                    </a:gs>
                  </a:gsLst>
                  <a:lin ang="5400000" scaled="0"/>
                </a:gradFill>
                <a:latin typeface="Courier New" charset="0"/>
                <a:ea typeface="Courier New" charset="0"/>
                <a:cs typeface="Courier New" charset="0"/>
              </a:rPr>
              <a:t>ctx.workbook.worksheets.getActiveWorksheet</a:t>
            </a:r>
            <a:r>
              <a:rPr lang="en-US" sz="1800" dirty="0">
                <a:gradFill>
                  <a:gsLst>
                    <a:gs pos="1250">
                      <a:schemeClr val="bg2"/>
                    </a:gs>
                    <a:gs pos="100000">
                      <a:schemeClr val="bg2"/>
                    </a:gs>
                  </a:gsLst>
                  <a:lin ang="5400000" scaled="0"/>
                </a:gradFill>
                <a:latin typeface="Courier New" charset="0"/>
                <a:ea typeface="Courier New" charset="0"/>
                <a:cs typeface="Courier New" charset="0"/>
              </a:rPr>
              <a:t>();</a:t>
            </a:r>
          </a:p>
          <a:p>
            <a:pPr indent="0">
              <a:spcBef>
                <a:spcPts val="1200"/>
              </a:spcBef>
              <a:buNone/>
            </a:pPr>
            <a:r>
              <a:rPr lang="en-US" sz="1800" dirty="0" err="1">
                <a:gradFill>
                  <a:gsLst>
                    <a:gs pos="1250">
                      <a:schemeClr val="bg2"/>
                    </a:gs>
                    <a:gs pos="100000">
                      <a:schemeClr val="bg2"/>
                    </a:gs>
                  </a:gsLst>
                  <a:lin ang="5400000" scaled="0"/>
                </a:gradFill>
                <a:latin typeface="Courier New" charset="0"/>
                <a:ea typeface="Courier New" charset="0"/>
                <a:cs typeface="Courier New" charset="0"/>
              </a:rPr>
              <a:t>ctx.executeAsync</a:t>
            </a:r>
            <a:r>
              <a:rPr lang="en-US" sz="1800" dirty="0">
                <a:gradFill>
                  <a:gsLst>
                    <a:gs pos="1250">
                      <a:schemeClr val="bg2"/>
                    </a:gs>
                    <a:gs pos="100000">
                      <a:schemeClr val="bg2"/>
                    </a:gs>
                  </a:gsLst>
                  <a:lin ang="5400000" scaled="0"/>
                </a:gradFill>
                <a:latin typeface="Courier New" charset="0"/>
                <a:ea typeface="Courier New" charset="0"/>
                <a:cs typeface="Courier New" charset="0"/>
              </a:rPr>
              <a:t>()</a:t>
            </a:r>
          </a:p>
          <a:p>
            <a:pPr indent="0">
              <a:spcBef>
                <a:spcPts val="1200"/>
              </a:spcBef>
              <a:buNone/>
            </a:pPr>
            <a:r>
              <a:rPr lang="en-US" sz="1800" dirty="0">
                <a:gradFill>
                  <a:gsLst>
                    <a:gs pos="1250">
                      <a:schemeClr val="bg2"/>
                    </a:gs>
                    <a:gs pos="100000">
                      <a:schemeClr val="bg2"/>
                    </a:gs>
                  </a:gsLst>
                  <a:lin ang="5400000" scaled="0"/>
                </a:gradFill>
                <a:latin typeface="Courier New" charset="0"/>
                <a:ea typeface="Courier New" charset="0"/>
                <a:cs typeface="Courier New" charset="0"/>
              </a:rPr>
              <a:t>  .then(function () {</a:t>
            </a:r>
          </a:p>
          <a:p>
            <a:pPr indent="0">
              <a:spcBef>
                <a:spcPts val="1200"/>
              </a:spcBef>
              <a:buNone/>
            </a:pPr>
            <a:r>
              <a:rPr lang="en-US" sz="1800" dirty="0">
                <a:gradFill>
                  <a:gsLst>
                    <a:gs pos="1250">
                      <a:schemeClr val="bg2"/>
                    </a:gs>
                    <a:gs pos="100000">
                      <a:schemeClr val="bg2"/>
                    </a:gs>
                  </a:gsLst>
                  <a:lin ang="5400000" scaled="0"/>
                </a:gradFill>
                <a:latin typeface="Courier New" charset="0"/>
                <a:ea typeface="Courier New" charset="0"/>
                <a:cs typeface="Courier New" charset="0"/>
              </a:rPr>
              <a:t>    console.log("Done");</a:t>
            </a:r>
          </a:p>
          <a:p>
            <a:pPr indent="0">
              <a:spcBef>
                <a:spcPts val="1200"/>
              </a:spcBef>
              <a:buNone/>
            </a:pPr>
            <a:r>
              <a:rPr lang="en-US" sz="1800" dirty="0">
                <a:gradFill>
                  <a:gsLst>
                    <a:gs pos="1250">
                      <a:schemeClr val="bg2"/>
                    </a:gs>
                    <a:gs pos="100000">
                      <a:schemeClr val="bg2"/>
                    </a:gs>
                  </a:gsLst>
                  <a:lin ang="5400000" scaled="0"/>
                </a:gradFill>
                <a:latin typeface="Courier New" charset="0"/>
                <a:ea typeface="Courier New" charset="0"/>
                <a:cs typeface="Courier New" charset="0"/>
              </a:rPr>
              <a:t>  })</a:t>
            </a:r>
          </a:p>
          <a:p>
            <a:pPr indent="0">
              <a:spcBef>
                <a:spcPts val="1200"/>
              </a:spcBef>
              <a:buNone/>
            </a:pPr>
            <a:r>
              <a:rPr lang="en-US" sz="1800" dirty="0">
                <a:gradFill>
                  <a:gsLst>
                    <a:gs pos="1250">
                      <a:schemeClr val="bg2"/>
                    </a:gs>
                    <a:gs pos="100000">
                      <a:schemeClr val="bg2"/>
                    </a:gs>
                  </a:gsLst>
                  <a:lin ang="5400000" scaled="0"/>
                </a:gradFill>
                <a:latin typeface="Courier New" charset="0"/>
                <a:ea typeface="Courier New" charset="0"/>
                <a:cs typeface="Courier New" charset="0"/>
              </a:rPr>
              <a:t>  .catch(function(error){</a:t>
            </a:r>
          </a:p>
          <a:p>
            <a:pPr indent="0">
              <a:spcBef>
                <a:spcPts val="1200"/>
              </a:spcBef>
              <a:buNone/>
            </a:pPr>
            <a:r>
              <a:rPr lang="en-US" sz="1800" dirty="0">
                <a:gradFill>
                  <a:gsLst>
                    <a:gs pos="1250">
                      <a:schemeClr val="bg2"/>
                    </a:gs>
                    <a:gs pos="100000">
                      <a:schemeClr val="bg2"/>
                    </a:gs>
                  </a:gsLst>
                  <a:lin ang="5400000" scaled="0"/>
                </a:gradFill>
                <a:latin typeface="Courier New" charset="0"/>
                <a:ea typeface="Courier New" charset="0"/>
                <a:cs typeface="Courier New" charset="0"/>
              </a:rPr>
              <a:t>    </a:t>
            </a:r>
            <a:r>
              <a:rPr lang="en-US" sz="1800" dirty="0" err="1">
                <a:gradFill>
                  <a:gsLst>
                    <a:gs pos="1250">
                      <a:schemeClr val="bg2"/>
                    </a:gs>
                    <a:gs pos="100000">
                      <a:schemeClr val="bg2"/>
                    </a:gs>
                  </a:gsLst>
                  <a:lin ang="5400000" scaled="0"/>
                </a:gradFill>
                <a:latin typeface="Courier New" charset="0"/>
                <a:ea typeface="Courier New" charset="0"/>
                <a:cs typeface="Courier New" charset="0"/>
              </a:rPr>
              <a:t>console.error</a:t>
            </a:r>
            <a:r>
              <a:rPr lang="en-US" sz="1800" dirty="0">
                <a:gradFill>
                  <a:gsLst>
                    <a:gs pos="1250">
                      <a:schemeClr val="bg2"/>
                    </a:gs>
                    <a:gs pos="100000">
                      <a:schemeClr val="bg2"/>
                    </a:gs>
                  </a:gsLst>
                  <a:lin ang="5400000" scaled="0"/>
                </a:gradFill>
                <a:latin typeface="Courier New" charset="0"/>
                <a:ea typeface="Courier New" charset="0"/>
                <a:cs typeface="Courier New" charset="0"/>
              </a:rPr>
              <a:t>(error);</a:t>
            </a:r>
          </a:p>
          <a:p>
            <a:pPr indent="0">
              <a:spcBef>
                <a:spcPts val="1200"/>
              </a:spcBef>
              <a:buNone/>
            </a:pPr>
            <a:r>
              <a:rPr lang="en-US" sz="1800" dirty="0">
                <a:gradFill>
                  <a:gsLst>
                    <a:gs pos="1250">
                      <a:schemeClr val="bg2"/>
                    </a:gs>
                    <a:gs pos="100000">
                      <a:schemeClr val="bg2"/>
                    </a:gs>
                  </a:gsLst>
                  <a:lin ang="5400000" scaled="0"/>
                </a:gradFill>
                <a:latin typeface="Courier New" charset="0"/>
                <a:ea typeface="Courier New" charset="0"/>
                <a:cs typeface="Courier New" charset="0"/>
              </a:rPr>
              <a:t>  });</a:t>
            </a:r>
          </a:p>
          <a:p>
            <a:pPr indent="0">
              <a:spcBef>
                <a:spcPts val="1200"/>
              </a:spcBef>
              <a:buFont typeface="Arial" pitchFamily="34" charset="0"/>
              <a:buNone/>
            </a:pPr>
            <a:endParaRPr lang="en-US" sz="1800" dirty="0">
              <a:gradFill>
                <a:gsLst>
                  <a:gs pos="1250">
                    <a:srgbClr val="262626"/>
                  </a:gs>
                  <a:gs pos="100000">
                    <a:srgbClr val="262626"/>
                  </a:gs>
                </a:gsLst>
                <a:lin ang="5400000" scaled="0"/>
              </a:gradFill>
              <a:latin typeface="Courier New" charset="0"/>
              <a:ea typeface="Courier New" charset="0"/>
              <a:cs typeface="Courier New" charset="0"/>
            </a:endParaRPr>
          </a:p>
        </p:txBody>
      </p:sp>
      <p:grpSp>
        <p:nvGrpSpPr>
          <p:cNvPr id="9" name="Group 8"/>
          <p:cNvGrpSpPr/>
          <p:nvPr/>
        </p:nvGrpSpPr>
        <p:grpSpPr>
          <a:xfrm>
            <a:off x="7787281" y="4216400"/>
            <a:ext cx="4191993" cy="2475955"/>
            <a:chOff x="5240338" y="3342655"/>
            <a:chExt cx="5516562" cy="3258297"/>
          </a:xfrm>
        </p:grpSpPr>
        <p:grpSp>
          <p:nvGrpSpPr>
            <p:cNvPr id="10" name="Group 9"/>
            <p:cNvGrpSpPr/>
            <p:nvPr/>
          </p:nvGrpSpPr>
          <p:grpSpPr>
            <a:xfrm>
              <a:off x="5240338" y="3342655"/>
              <a:ext cx="5516562" cy="3258297"/>
              <a:chOff x="503238" y="38100"/>
              <a:chExt cx="11425238" cy="6748191"/>
            </a:xfrm>
          </p:grpSpPr>
          <p:sp>
            <p:nvSpPr>
              <p:cNvPr id="12" name="Freeform 6"/>
              <p:cNvSpPr>
                <a:spLocks noEditPoints="1"/>
              </p:cNvSpPr>
              <p:nvPr/>
            </p:nvSpPr>
            <p:spPr bwMode="auto">
              <a:xfrm>
                <a:off x="2139951" y="38100"/>
                <a:ext cx="8156575" cy="5713413"/>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262626"/>
                  </a:solidFill>
                </a:endParaRPr>
              </a:p>
            </p:txBody>
          </p:sp>
          <p:sp>
            <p:nvSpPr>
              <p:cNvPr id="13" name="Freeform 7"/>
              <p:cNvSpPr>
                <a:spLocks/>
              </p:cNvSpPr>
              <p:nvPr/>
            </p:nvSpPr>
            <p:spPr bwMode="auto">
              <a:xfrm>
                <a:off x="503238" y="5960792"/>
                <a:ext cx="11425238" cy="825499"/>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262626"/>
                  </a:solidFill>
                </a:endParaRPr>
              </a:p>
            </p:txBody>
          </p:sp>
          <p:sp>
            <p:nvSpPr>
              <p:cNvPr id="14" name="Freeform 8"/>
              <p:cNvSpPr>
                <a:spLocks/>
              </p:cNvSpPr>
              <p:nvPr/>
            </p:nvSpPr>
            <p:spPr bwMode="auto">
              <a:xfrm>
                <a:off x="2522538" y="417512"/>
                <a:ext cx="7386638" cy="4951413"/>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262626"/>
                  </a:solidFill>
                </a:endParaRPr>
              </a:p>
            </p:txBody>
          </p:sp>
        </p:grpSp>
        <p:sp>
          <p:nvSpPr>
            <p:cNvPr id="11" name="TextBox 10"/>
            <p:cNvSpPr txBox="1"/>
            <p:nvPr/>
          </p:nvSpPr>
          <p:spPr>
            <a:xfrm>
              <a:off x="6245650" y="3680299"/>
              <a:ext cx="3497573" cy="2096013"/>
            </a:xfrm>
            <a:prstGeom prst="rect">
              <a:avLst/>
            </a:prstGeom>
            <a:noFill/>
          </p:spPr>
          <p:txBody>
            <a:bodyPr wrap="none" lIns="0" tIns="0" rIns="0" bIns="0" rtlCol="0">
              <a:spAutoFit/>
            </a:bodyPr>
            <a:lstStyle/>
            <a:p>
              <a:pPr>
                <a:lnSpc>
                  <a:spcPct val="90000"/>
                </a:lnSpc>
              </a:pPr>
              <a:r>
                <a:rPr lang="en-US" sz="11500" dirty="0">
                  <a:gradFill>
                    <a:gsLst>
                      <a:gs pos="3187">
                        <a:schemeClr val="accent5"/>
                      </a:gs>
                      <a:gs pos="100000">
                        <a:schemeClr val="accent5"/>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&lt;/&gt;</a:t>
              </a:r>
            </a:p>
          </p:txBody>
        </p:sp>
      </p:grpSp>
      <p:grpSp>
        <p:nvGrpSpPr>
          <p:cNvPr id="15" name="Group 14"/>
          <p:cNvGrpSpPr/>
          <p:nvPr/>
        </p:nvGrpSpPr>
        <p:grpSpPr>
          <a:xfrm>
            <a:off x="9957095" y="167118"/>
            <a:ext cx="2128543" cy="290870"/>
            <a:chOff x="10221867" y="167118"/>
            <a:chExt cx="2128543" cy="290870"/>
          </a:xfrm>
        </p:grpSpPr>
        <p:sp>
          <p:nvSpPr>
            <p:cNvPr id="16" name="TextBox 15"/>
            <p:cNvSpPr txBox="1"/>
            <p:nvPr/>
          </p:nvSpPr>
          <p:spPr>
            <a:xfrm>
              <a:off x="10221867" y="167118"/>
              <a:ext cx="2128543"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Changes to Word 2016</a:t>
              </a:r>
            </a:p>
          </p:txBody>
        </p:sp>
        <p:sp>
          <p:nvSpPr>
            <p:cNvPr id="17" name="TextBox 16"/>
            <p:cNvSpPr txBox="1"/>
            <p:nvPr/>
          </p:nvSpPr>
          <p:spPr>
            <a:xfrm>
              <a:off x="10231513" y="250239"/>
              <a:ext cx="110608" cy="207749"/>
            </a:xfrm>
            <a:prstGeom prst="rect">
              <a:avLst/>
            </a:prstGeom>
            <a:noFill/>
          </p:spPr>
          <p:txBody>
            <a:bodyPr wrap="none" lIns="0" tIns="0" rIns="0" bIns="0" rtlCol="0">
              <a:spAutoFit/>
            </a:bodyPr>
            <a:lstStyle/>
            <a:p>
              <a:pPr>
                <a:lnSpc>
                  <a:spcPct val="90000"/>
                </a:lnSpc>
                <a:spcAft>
                  <a:spcPts val="600"/>
                </a:spcAft>
              </a:pPr>
              <a:r>
                <a:rPr lang="en-US" sz="1500" b="1" dirty="0">
                  <a:gradFill>
                    <a:gsLst>
                      <a:gs pos="2917">
                        <a:schemeClr val="accent5"/>
                      </a:gs>
                      <a:gs pos="100000">
                        <a:schemeClr val="accent5"/>
                      </a:gs>
                    </a:gsLst>
                    <a:lin ang="5400000" scaled="0"/>
                  </a:gradFill>
                  <a:ea typeface="Segoe UI Black" panose="020B0A02040204020203" pitchFamily="34" charset="0"/>
                  <a:cs typeface="Segoe UI Black" panose="020B0A02040204020203" pitchFamily="34" charset="0"/>
                </a:rPr>
                <a:t>5</a:t>
              </a:r>
            </a:p>
          </p:txBody>
        </p:sp>
      </p:grpSp>
    </p:spTree>
    <p:extLst>
      <p:ext uri="{BB962C8B-B14F-4D97-AF65-F5344CB8AC3E}">
        <p14:creationId xmlns:p14="http://schemas.microsoft.com/office/powerpoint/2010/main" val="2222076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
            </a:r>
            <a:r>
              <a:rPr lang="en-US" dirty="0" smtClean="0"/>
              <a:t>oad()</a:t>
            </a:r>
            <a:endParaRPr lang="en-US" dirty="0"/>
          </a:p>
        </p:txBody>
      </p:sp>
      <p:sp>
        <p:nvSpPr>
          <p:cNvPr id="3" name="Text Placeholder 3"/>
          <p:cNvSpPr txBox="1">
            <a:spLocks/>
          </p:cNvSpPr>
          <p:nvPr/>
        </p:nvSpPr>
        <p:spPr>
          <a:xfrm>
            <a:off x="274638" y="1212850"/>
            <a:ext cx="11887200" cy="326550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Specifies what collections, </a:t>
            </a:r>
            <a:r>
              <a:rPr lang="en-US" sz="3200" dirty="0" smtClean="0"/>
              <a:t>objects, and </a:t>
            </a:r>
            <a:r>
              <a:rPr lang="en-US" sz="3200" dirty="0"/>
              <a:t>properties are loaded into the object</a:t>
            </a:r>
          </a:p>
          <a:p>
            <a:pPr indent="0">
              <a:spcBef>
                <a:spcPts val="1200"/>
              </a:spcBef>
              <a:buNone/>
            </a:pPr>
            <a:r>
              <a:rPr lang="en-US" sz="3200" dirty="0">
                <a:gradFill>
                  <a:gsLst>
                    <a:gs pos="1250">
                      <a:schemeClr val="bg2"/>
                    </a:gs>
                    <a:gs pos="100000">
                      <a:schemeClr val="bg2"/>
                    </a:gs>
                  </a:gsLst>
                  <a:lin ang="5400000" scaled="0"/>
                </a:gradFill>
                <a:latin typeface="Courier New" charset="0"/>
                <a:ea typeface="Courier New" charset="0"/>
                <a:cs typeface="Courier New" charset="0"/>
              </a:rPr>
              <a:t>ctx.load(object, </a:t>
            </a:r>
            <a:r>
              <a:rPr lang="en-US" sz="3200" dirty="0" err="1">
                <a:gradFill>
                  <a:gsLst>
                    <a:gs pos="1250">
                      <a:schemeClr val="bg2"/>
                    </a:gs>
                    <a:gs pos="100000">
                      <a:schemeClr val="bg2"/>
                    </a:gs>
                  </a:gsLst>
                  <a:lin ang="5400000" scaled="0"/>
                </a:gradFill>
                <a:latin typeface="Courier New" charset="0"/>
                <a:ea typeface="Courier New" charset="0"/>
                <a:cs typeface="Courier New" charset="0"/>
              </a:rPr>
              <a:t>loadOptions</a:t>
            </a:r>
            <a:r>
              <a:rPr lang="en-US" sz="3200" dirty="0">
                <a:gradFill>
                  <a:gsLst>
                    <a:gs pos="1250">
                      <a:schemeClr val="bg2"/>
                    </a:gs>
                    <a:gs pos="100000">
                      <a:schemeClr val="bg2"/>
                    </a:gs>
                  </a:gsLst>
                  <a:lin ang="5400000" scaled="0"/>
                </a:gradFill>
                <a:latin typeface="Courier New" charset="0"/>
                <a:ea typeface="Courier New" charset="0"/>
                <a:cs typeface="Courier New" charset="0"/>
              </a:rPr>
              <a:t>);</a:t>
            </a:r>
          </a:p>
          <a:p>
            <a:pPr indent="0">
              <a:spcBef>
                <a:spcPts val="1200"/>
              </a:spcBef>
              <a:buNone/>
            </a:pPr>
            <a:r>
              <a:rPr lang="en-US" sz="3200" dirty="0">
                <a:gradFill>
                  <a:gsLst>
                    <a:gs pos="1250">
                      <a:schemeClr val="bg2"/>
                    </a:gs>
                    <a:gs pos="100000">
                      <a:schemeClr val="bg2"/>
                    </a:gs>
                  </a:gsLst>
                  <a:lin ang="5400000" scaled="0"/>
                </a:gradFill>
                <a:latin typeface="Courier New" charset="0"/>
                <a:ea typeface="Courier New" charset="0"/>
                <a:cs typeface="Courier New" charset="0"/>
              </a:rPr>
              <a:t>// or </a:t>
            </a:r>
          </a:p>
          <a:p>
            <a:pPr indent="0">
              <a:spcBef>
                <a:spcPts val="1200"/>
              </a:spcBef>
              <a:buNone/>
            </a:pPr>
            <a:r>
              <a:rPr lang="en-US" sz="3200" dirty="0" err="1">
                <a:gradFill>
                  <a:gsLst>
                    <a:gs pos="1250">
                      <a:schemeClr val="bg2"/>
                    </a:gs>
                    <a:gs pos="100000">
                      <a:schemeClr val="bg2"/>
                    </a:gs>
                  </a:gsLst>
                  <a:lin ang="5400000" scaled="0"/>
                </a:gradFill>
                <a:latin typeface="Courier New" charset="0"/>
                <a:ea typeface="Courier New" charset="0"/>
                <a:cs typeface="Courier New" charset="0"/>
              </a:rPr>
              <a:t>object.load</a:t>
            </a:r>
            <a:r>
              <a:rPr lang="en-US" sz="3200" dirty="0">
                <a:gradFill>
                  <a:gsLst>
                    <a:gs pos="1250">
                      <a:schemeClr val="bg2"/>
                    </a:gs>
                    <a:gs pos="100000">
                      <a:schemeClr val="bg2"/>
                    </a:gs>
                  </a:gsLst>
                  <a:lin ang="5400000" scaled="0"/>
                </a:gradFill>
                <a:latin typeface="Courier New" charset="0"/>
                <a:ea typeface="Courier New" charset="0"/>
                <a:cs typeface="Courier New" charset="0"/>
              </a:rPr>
              <a:t>(</a:t>
            </a:r>
            <a:r>
              <a:rPr lang="en-US" sz="3200" dirty="0" err="1">
                <a:gradFill>
                  <a:gsLst>
                    <a:gs pos="1250">
                      <a:schemeClr val="bg2"/>
                    </a:gs>
                    <a:gs pos="100000">
                      <a:schemeClr val="bg2"/>
                    </a:gs>
                  </a:gsLst>
                  <a:lin ang="5400000" scaled="0"/>
                </a:gradFill>
                <a:latin typeface="Courier New" charset="0"/>
                <a:ea typeface="Courier New" charset="0"/>
                <a:cs typeface="Courier New" charset="0"/>
              </a:rPr>
              <a:t>loadOptions</a:t>
            </a:r>
            <a:r>
              <a:rPr lang="en-US" sz="3200" dirty="0">
                <a:gradFill>
                  <a:gsLst>
                    <a:gs pos="1250">
                      <a:schemeClr val="bg2"/>
                    </a:gs>
                    <a:gs pos="100000">
                      <a:schemeClr val="bg2"/>
                    </a:gs>
                  </a:gsLst>
                  <a:lin ang="5400000" scaled="0"/>
                </a:gradFill>
                <a:latin typeface="Courier New" charset="0"/>
                <a:ea typeface="Courier New" charset="0"/>
                <a:cs typeface="Courier New" charset="0"/>
              </a:rPr>
              <a:t>)</a:t>
            </a:r>
          </a:p>
          <a:p>
            <a:pPr indent="0">
              <a:spcBef>
                <a:spcPts val="1200"/>
              </a:spcBef>
              <a:buFont typeface="Arial" pitchFamily="34" charset="0"/>
              <a:buNone/>
            </a:pPr>
            <a:endParaRPr lang="en-US" sz="1800" dirty="0">
              <a:gradFill>
                <a:gsLst>
                  <a:gs pos="1250">
                    <a:srgbClr val="262626"/>
                  </a:gs>
                  <a:gs pos="100000">
                    <a:srgbClr val="262626"/>
                  </a:gs>
                </a:gsLst>
                <a:lin ang="5400000" scaled="0"/>
              </a:gradFill>
              <a:latin typeface="Courier New" charset="0"/>
              <a:ea typeface="Courier New" charset="0"/>
              <a:cs typeface="Courier New" charset="0"/>
            </a:endParaRPr>
          </a:p>
        </p:txBody>
      </p:sp>
      <p:grpSp>
        <p:nvGrpSpPr>
          <p:cNvPr id="9" name="Group 8"/>
          <p:cNvGrpSpPr/>
          <p:nvPr/>
        </p:nvGrpSpPr>
        <p:grpSpPr>
          <a:xfrm>
            <a:off x="7787281" y="4216400"/>
            <a:ext cx="4191993" cy="2475955"/>
            <a:chOff x="5240338" y="3342655"/>
            <a:chExt cx="5516562" cy="3258297"/>
          </a:xfrm>
        </p:grpSpPr>
        <p:grpSp>
          <p:nvGrpSpPr>
            <p:cNvPr id="10" name="Group 9"/>
            <p:cNvGrpSpPr/>
            <p:nvPr/>
          </p:nvGrpSpPr>
          <p:grpSpPr>
            <a:xfrm>
              <a:off x="5240338" y="3342655"/>
              <a:ext cx="5516562" cy="3258297"/>
              <a:chOff x="503238" y="38100"/>
              <a:chExt cx="11425238" cy="6748191"/>
            </a:xfrm>
          </p:grpSpPr>
          <p:sp>
            <p:nvSpPr>
              <p:cNvPr id="12" name="Freeform 6"/>
              <p:cNvSpPr>
                <a:spLocks noEditPoints="1"/>
              </p:cNvSpPr>
              <p:nvPr/>
            </p:nvSpPr>
            <p:spPr bwMode="auto">
              <a:xfrm>
                <a:off x="2139951" y="38100"/>
                <a:ext cx="8156575" cy="5713413"/>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262626"/>
                  </a:solidFill>
                </a:endParaRPr>
              </a:p>
            </p:txBody>
          </p:sp>
          <p:sp>
            <p:nvSpPr>
              <p:cNvPr id="13" name="Freeform 7"/>
              <p:cNvSpPr>
                <a:spLocks/>
              </p:cNvSpPr>
              <p:nvPr/>
            </p:nvSpPr>
            <p:spPr bwMode="auto">
              <a:xfrm>
                <a:off x="503238" y="5960792"/>
                <a:ext cx="11425238" cy="825499"/>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262626"/>
                  </a:solidFill>
                </a:endParaRPr>
              </a:p>
            </p:txBody>
          </p:sp>
          <p:sp>
            <p:nvSpPr>
              <p:cNvPr id="14" name="Freeform 8"/>
              <p:cNvSpPr>
                <a:spLocks/>
              </p:cNvSpPr>
              <p:nvPr/>
            </p:nvSpPr>
            <p:spPr bwMode="auto">
              <a:xfrm>
                <a:off x="2522538" y="417512"/>
                <a:ext cx="7386638" cy="4951413"/>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262626"/>
                  </a:solidFill>
                </a:endParaRPr>
              </a:p>
            </p:txBody>
          </p:sp>
        </p:grpSp>
        <p:sp>
          <p:nvSpPr>
            <p:cNvPr id="11" name="TextBox 10"/>
            <p:cNvSpPr txBox="1"/>
            <p:nvPr/>
          </p:nvSpPr>
          <p:spPr>
            <a:xfrm>
              <a:off x="6245650" y="3680299"/>
              <a:ext cx="3497573" cy="2096013"/>
            </a:xfrm>
            <a:prstGeom prst="rect">
              <a:avLst/>
            </a:prstGeom>
            <a:noFill/>
          </p:spPr>
          <p:txBody>
            <a:bodyPr wrap="none" lIns="0" tIns="0" rIns="0" bIns="0" rtlCol="0">
              <a:spAutoFit/>
            </a:bodyPr>
            <a:lstStyle/>
            <a:p>
              <a:pPr>
                <a:lnSpc>
                  <a:spcPct val="90000"/>
                </a:lnSpc>
              </a:pPr>
              <a:r>
                <a:rPr lang="en-US" sz="11500" dirty="0">
                  <a:gradFill>
                    <a:gsLst>
                      <a:gs pos="3187">
                        <a:schemeClr val="accent5"/>
                      </a:gs>
                      <a:gs pos="100000">
                        <a:schemeClr val="accent5"/>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&lt;/&gt;</a:t>
              </a:r>
            </a:p>
          </p:txBody>
        </p:sp>
      </p:grpSp>
      <p:grpSp>
        <p:nvGrpSpPr>
          <p:cNvPr id="15" name="Group 14"/>
          <p:cNvGrpSpPr/>
          <p:nvPr/>
        </p:nvGrpSpPr>
        <p:grpSpPr>
          <a:xfrm>
            <a:off x="9957095" y="167118"/>
            <a:ext cx="2128543" cy="290870"/>
            <a:chOff x="10221867" y="167118"/>
            <a:chExt cx="2128543" cy="290870"/>
          </a:xfrm>
        </p:grpSpPr>
        <p:sp>
          <p:nvSpPr>
            <p:cNvPr id="16" name="TextBox 15"/>
            <p:cNvSpPr txBox="1"/>
            <p:nvPr/>
          </p:nvSpPr>
          <p:spPr>
            <a:xfrm>
              <a:off x="10221867" y="167118"/>
              <a:ext cx="2128543"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Changes to Word 2016</a:t>
              </a:r>
            </a:p>
          </p:txBody>
        </p:sp>
        <p:sp>
          <p:nvSpPr>
            <p:cNvPr id="17" name="TextBox 16"/>
            <p:cNvSpPr txBox="1"/>
            <p:nvPr/>
          </p:nvSpPr>
          <p:spPr>
            <a:xfrm>
              <a:off x="10231513" y="250239"/>
              <a:ext cx="110608" cy="207749"/>
            </a:xfrm>
            <a:prstGeom prst="rect">
              <a:avLst/>
            </a:prstGeom>
            <a:noFill/>
          </p:spPr>
          <p:txBody>
            <a:bodyPr wrap="none" lIns="0" tIns="0" rIns="0" bIns="0" rtlCol="0">
              <a:spAutoFit/>
            </a:bodyPr>
            <a:lstStyle/>
            <a:p>
              <a:pPr>
                <a:lnSpc>
                  <a:spcPct val="90000"/>
                </a:lnSpc>
                <a:spcAft>
                  <a:spcPts val="600"/>
                </a:spcAft>
              </a:pPr>
              <a:r>
                <a:rPr lang="en-US" sz="1500" b="1" dirty="0">
                  <a:gradFill>
                    <a:gsLst>
                      <a:gs pos="2917">
                        <a:schemeClr val="accent5"/>
                      </a:gs>
                      <a:gs pos="100000">
                        <a:schemeClr val="accent5"/>
                      </a:gs>
                    </a:gsLst>
                    <a:lin ang="5400000" scaled="0"/>
                  </a:gradFill>
                  <a:ea typeface="Segoe UI Black" panose="020B0A02040204020203" pitchFamily="34" charset="0"/>
                  <a:cs typeface="Segoe UI Black" panose="020B0A02040204020203" pitchFamily="34" charset="0"/>
                </a:rPr>
                <a:t>5</a:t>
              </a:r>
            </a:p>
          </p:txBody>
        </p:sp>
      </p:grpSp>
    </p:spTree>
    <p:extLst>
      <p:ext uri="{BB962C8B-B14F-4D97-AF65-F5344CB8AC3E}">
        <p14:creationId xmlns:p14="http://schemas.microsoft.com/office/powerpoint/2010/main" val="358550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loadOption</a:t>
            </a:r>
            <a:r>
              <a:rPr lang="en-US" dirty="0" smtClean="0"/>
              <a:t> </a:t>
            </a:r>
            <a:r>
              <a:rPr lang="en-US" dirty="0" smtClean="0"/>
              <a:t>object</a:t>
            </a:r>
            <a:endParaRPr lang="en-US" dirty="0"/>
          </a:p>
        </p:txBody>
      </p:sp>
      <p:sp>
        <p:nvSpPr>
          <p:cNvPr id="3" name="Text Placeholder 3"/>
          <p:cNvSpPr txBox="1">
            <a:spLocks/>
          </p:cNvSpPr>
          <p:nvPr/>
        </p:nvSpPr>
        <p:spPr>
          <a:xfrm>
            <a:off x="274638" y="1212850"/>
            <a:ext cx="11887200" cy="445352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Specifies which properties to load </a:t>
            </a:r>
            <a:r>
              <a:rPr lang="en-US" sz="3200" dirty="0" smtClean="0"/>
              <a:t>and </a:t>
            </a:r>
            <a:r>
              <a:rPr lang="en-US" sz="3200" dirty="0"/>
              <a:t>how to page </a:t>
            </a:r>
            <a:r>
              <a:rPr lang="en-US" sz="3200" dirty="0" smtClean="0"/>
              <a:t/>
            </a:r>
            <a:br>
              <a:rPr lang="en-US" sz="3200" dirty="0" smtClean="0"/>
            </a:br>
            <a:r>
              <a:rPr lang="en-US" sz="3200" dirty="0" smtClean="0"/>
              <a:t>through collections</a:t>
            </a:r>
          </a:p>
          <a:p>
            <a:pPr lvl="1"/>
            <a:r>
              <a:rPr lang="en-US" dirty="0"/>
              <a:t>Select:</a:t>
            </a:r>
            <a:r>
              <a:rPr lang="en-US" b="1" dirty="0">
                <a:latin typeface="Segoe UI Light"/>
              </a:rPr>
              <a:t> </a:t>
            </a:r>
            <a:r>
              <a:rPr lang="en-US" dirty="0">
                <a:latin typeface="Segoe UI Light"/>
              </a:rPr>
              <a:t>specify properties you want to collect</a:t>
            </a:r>
          </a:p>
          <a:p>
            <a:pPr lvl="2"/>
            <a:r>
              <a:rPr lang="en-US" dirty="0" smtClean="0"/>
              <a:t>Text</a:t>
            </a:r>
            <a:r>
              <a:rPr lang="en-US" dirty="0"/>
              <a:t>, style, font</a:t>
            </a:r>
          </a:p>
          <a:p>
            <a:pPr lvl="1"/>
            <a:r>
              <a:rPr lang="en-US" dirty="0"/>
              <a:t>Expand:</a:t>
            </a:r>
            <a:r>
              <a:rPr lang="en-US" b="1" dirty="0">
                <a:latin typeface="Segoe UI Light"/>
              </a:rPr>
              <a:t> </a:t>
            </a:r>
            <a:r>
              <a:rPr lang="en-US" dirty="0">
                <a:latin typeface="Segoe UI Light"/>
              </a:rPr>
              <a:t>load properties nested </a:t>
            </a:r>
            <a:r>
              <a:rPr lang="en-US" dirty="0" smtClean="0">
                <a:latin typeface="Segoe UI Light"/>
              </a:rPr>
              <a:t>Excel </a:t>
            </a:r>
            <a:r>
              <a:rPr lang="en-US" dirty="0">
                <a:latin typeface="Segoe UI Light"/>
              </a:rPr>
              <a:t>API objects </a:t>
            </a:r>
            <a:r>
              <a:rPr lang="en-US" dirty="0" smtClean="0">
                <a:latin typeface="Segoe UI Light"/>
              </a:rPr>
              <a:t>and </a:t>
            </a:r>
            <a:r>
              <a:rPr lang="en-US" dirty="0">
                <a:latin typeface="Segoe UI Light"/>
              </a:rPr>
              <a:t>collections</a:t>
            </a:r>
          </a:p>
          <a:p>
            <a:pPr lvl="2"/>
            <a:r>
              <a:rPr lang="en-US" dirty="0" smtClean="0"/>
              <a:t>Font/color</a:t>
            </a:r>
            <a:r>
              <a:rPr lang="en-US" dirty="0"/>
              <a:t>, paragraphs/text</a:t>
            </a:r>
          </a:p>
          <a:p>
            <a:pPr lvl="1"/>
            <a:r>
              <a:rPr lang="en-US" dirty="0"/>
              <a:t>Top:</a:t>
            </a:r>
            <a:r>
              <a:rPr lang="en-US" b="1" dirty="0">
                <a:latin typeface="Segoe UI Light"/>
              </a:rPr>
              <a:t> </a:t>
            </a:r>
            <a:r>
              <a:rPr lang="en-US" dirty="0">
                <a:latin typeface="Segoe UI Light"/>
              </a:rPr>
              <a:t>select only the first N number of items in the collection</a:t>
            </a:r>
          </a:p>
          <a:p>
            <a:pPr lvl="1"/>
            <a:r>
              <a:rPr lang="en-US" dirty="0"/>
              <a:t>Skip:</a:t>
            </a:r>
            <a:r>
              <a:rPr lang="en-US" b="1" dirty="0">
                <a:latin typeface="Segoe UI Light"/>
              </a:rPr>
              <a:t> </a:t>
            </a:r>
            <a:r>
              <a:rPr lang="en-US" dirty="0">
                <a:latin typeface="Segoe UI Light"/>
              </a:rPr>
              <a:t>skip the first N number of items in the collection</a:t>
            </a:r>
          </a:p>
          <a:p>
            <a:endParaRPr lang="en-US" sz="3200" dirty="0"/>
          </a:p>
          <a:p>
            <a:pPr indent="0">
              <a:spcBef>
                <a:spcPts val="1200"/>
              </a:spcBef>
              <a:buFont typeface="Arial" pitchFamily="34" charset="0"/>
              <a:buNone/>
            </a:pPr>
            <a:endParaRPr lang="en-US" sz="1800" dirty="0">
              <a:gradFill>
                <a:gsLst>
                  <a:gs pos="1250">
                    <a:srgbClr val="262626"/>
                  </a:gs>
                  <a:gs pos="100000">
                    <a:srgbClr val="262626"/>
                  </a:gs>
                </a:gsLst>
                <a:lin ang="5400000" scaled="0"/>
              </a:gradFill>
              <a:latin typeface="Courier New" charset="0"/>
              <a:ea typeface="Courier New" charset="0"/>
              <a:cs typeface="Courier New" charset="0"/>
            </a:endParaRPr>
          </a:p>
        </p:txBody>
      </p:sp>
      <p:grpSp>
        <p:nvGrpSpPr>
          <p:cNvPr id="9" name="Group 8"/>
          <p:cNvGrpSpPr/>
          <p:nvPr/>
        </p:nvGrpSpPr>
        <p:grpSpPr>
          <a:xfrm>
            <a:off x="7787281" y="4216400"/>
            <a:ext cx="4191993" cy="2475955"/>
            <a:chOff x="5240338" y="3342655"/>
            <a:chExt cx="5516562" cy="3258297"/>
          </a:xfrm>
        </p:grpSpPr>
        <p:grpSp>
          <p:nvGrpSpPr>
            <p:cNvPr id="10" name="Group 9"/>
            <p:cNvGrpSpPr/>
            <p:nvPr/>
          </p:nvGrpSpPr>
          <p:grpSpPr>
            <a:xfrm>
              <a:off x="5240338" y="3342655"/>
              <a:ext cx="5516562" cy="3258297"/>
              <a:chOff x="503238" y="38100"/>
              <a:chExt cx="11425238" cy="6748191"/>
            </a:xfrm>
          </p:grpSpPr>
          <p:sp>
            <p:nvSpPr>
              <p:cNvPr id="12" name="Freeform 6"/>
              <p:cNvSpPr>
                <a:spLocks noEditPoints="1"/>
              </p:cNvSpPr>
              <p:nvPr/>
            </p:nvSpPr>
            <p:spPr bwMode="auto">
              <a:xfrm>
                <a:off x="2139951" y="38100"/>
                <a:ext cx="8156575" cy="5713413"/>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262626"/>
                  </a:solidFill>
                </a:endParaRPr>
              </a:p>
            </p:txBody>
          </p:sp>
          <p:sp>
            <p:nvSpPr>
              <p:cNvPr id="13" name="Freeform 7"/>
              <p:cNvSpPr>
                <a:spLocks/>
              </p:cNvSpPr>
              <p:nvPr/>
            </p:nvSpPr>
            <p:spPr bwMode="auto">
              <a:xfrm>
                <a:off x="503238" y="5960792"/>
                <a:ext cx="11425238" cy="825499"/>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262626"/>
                  </a:solidFill>
                </a:endParaRPr>
              </a:p>
            </p:txBody>
          </p:sp>
          <p:sp>
            <p:nvSpPr>
              <p:cNvPr id="14" name="Freeform 8"/>
              <p:cNvSpPr>
                <a:spLocks/>
              </p:cNvSpPr>
              <p:nvPr/>
            </p:nvSpPr>
            <p:spPr bwMode="auto">
              <a:xfrm>
                <a:off x="2522538" y="417512"/>
                <a:ext cx="7386638" cy="4951413"/>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262626"/>
                  </a:solidFill>
                </a:endParaRPr>
              </a:p>
            </p:txBody>
          </p:sp>
        </p:grpSp>
        <p:sp>
          <p:nvSpPr>
            <p:cNvPr id="11" name="TextBox 10"/>
            <p:cNvSpPr txBox="1"/>
            <p:nvPr/>
          </p:nvSpPr>
          <p:spPr>
            <a:xfrm>
              <a:off x="6245650" y="3680299"/>
              <a:ext cx="3497573" cy="2096013"/>
            </a:xfrm>
            <a:prstGeom prst="rect">
              <a:avLst/>
            </a:prstGeom>
            <a:noFill/>
          </p:spPr>
          <p:txBody>
            <a:bodyPr wrap="none" lIns="0" tIns="0" rIns="0" bIns="0" rtlCol="0">
              <a:spAutoFit/>
            </a:bodyPr>
            <a:lstStyle/>
            <a:p>
              <a:pPr>
                <a:lnSpc>
                  <a:spcPct val="90000"/>
                </a:lnSpc>
              </a:pPr>
              <a:r>
                <a:rPr lang="en-US" sz="11500" dirty="0">
                  <a:gradFill>
                    <a:gsLst>
                      <a:gs pos="3187">
                        <a:schemeClr val="accent5"/>
                      </a:gs>
                      <a:gs pos="100000">
                        <a:schemeClr val="accent5"/>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&lt;/&gt;</a:t>
              </a:r>
            </a:p>
          </p:txBody>
        </p:sp>
      </p:grpSp>
      <p:grpSp>
        <p:nvGrpSpPr>
          <p:cNvPr id="15" name="Group 14"/>
          <p:cNvGrpSpPr/>
          <p:nvPr/>
        </p:nvGrpSpPr>
        <p:grpSpPr>
          <a:xfrm>
            <a:off x="9957095" y="167118"/>
            <a:ext cx="2128543" cy="290870"/>
            <a:chOff x="10221867" y="167118"/>
            <a:chExt cx="2128543" cy="290870"/>
          </a:xfrm>
        </p:grpSpPr>
        <p:sp>
          <p:nvSpPr>
            <p:cNvPr id="16" name="TextBox 15"/>
            <p:cNvSpPr txBox="1"/>
            <p:nvPr/>
          </p:nvSpPr>
          <p:spPr>
            <a:xfrm>
              <a:off x="10221867" y="167118"/>
              <a:ext cx="2128543"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Changes to Word 2016</a:t>
              </a:r>
            </a:p>
          </p:txBody>
        </p:sp>
        <p:sp>
          <p:nvSpPr>
            <p:cNvPr id="17" name="TextBox 16"/>
            <p:cNvSpPr txBox="1"/>
            <p:nvPr/>
          </p:nvSpPr>
          <p:spPr>
            <a:xfrm>
              <a:off x="10231513" y="250239"/>
              <a:ext cx="110608" cy="207749"/>
            </a:xfrm>
            <a:prstGeom prst="rect">
              <a:avLst/>
            </a:prstGeom>
            <a:noFill/>
          </p:spPr>
          <p:txBody>
            <a:bodyPr wrap="none" lIns="0" tIns="0" rIns="0" bIns="0" rtlCol="0">
              <a:spAutoFit/>
            </a:bodyPr>
            <a:lstStyle/>
            <a:p>
              <a:pPr>
                <a:lnSpc>
                  <a:spcPct val="90000"/>
                </a:lnSpc>
                <a:spcAft>
                  <a:spcPts val="600"/>
                </a:spcAft>
              </a:pPr>
              <a:r>
                <a:rPr lang="en-US" sz="1500" b="1" dirty="0">
                  <a:gradFill>
                    <a:gsLst>
                      <a:gs pos="2917">
                        <a:schemeClr val="accent5"/>
                      </a:gs>
                      <a:gs pos="100000">
                        <a:schemeClr val="accent5"/>
                      </a:gs>
                    </a:gsLst>
                    <a:lin ang="5400000" scaled="0"/>
                  </a:gradFill>
                  <a:ea typeface="Segoe UI Black" panose="020B0A02040204020203" pitchFamily="34" charset="0"/>
                  <a:cs typeface="Segoe UI Black" panose="020B0A02040204020203" pitchFamily="34" charset="0"/>
                </a:rPr>
                <a:t>5</a:t>
              </a:r>
            </a:p>
          </p:txBody>
        </p:sp>
      </p:grpSp>
    </p:spTree>
    <p:extLst>
      <p:ext uri="{BB962C8B-B14F-4D97-AF65-F5344CB8AC3E}">
        <p14:creationId xmlns:p14="http://schemas.microsoft.com/office/powerpoint/2010/main" val="422874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ranges</a:t>
            </a:r>
            <a:endParaRPr lang="en-US" dirty="0"/>
          </a:p>
        </p:txBody>
      </p:sp>
      <p:sp>
        <p:nvSpPr>
          <p:cNvPr id="4" name="Text Placeholder 3"/>
          <p:cNvSpPr>
            <a:spLocks noGrp="1"/>
          </p:cNvSpPr>
          <p:nvPr>
            <p:ph type="body" sz="quarter" idx="10"/>
          </p:nvPr>
        </p:nvSpPr>
        <p:spPr>
          <a:xfrm>
            <a:off x="274638" y="1221157"/>
            <a:ext cx="11887199" cy="4739759"/>
          </a:xfrm>
        </p:spPr>
        <p:txBody>
          <a:bodyPr/>
          <a:lstStyle/>
          <a:p>
            <a:pPr lvl="0"/>
            <a:r>
              <a:rPr lang="en-US" sz="2000" dirty="0" err="1" smtClean="0">
                <a:gradFill>
                  <a:gsLst>
                    <a:gs pos="1250">
                      <a:schemeClr val="bg2"/>
                    </a:gs>
                    <a:gs pos="100000">
                      <a:schemeClr val="bg2"/>
                    </a:gs>
                  </a:gsLst>
                  <a:lin ang="5400000" scaled="0"/>
                </a:gradFill>
              </a:rPr>
              <a:t>var</a:t>
            </a:r>
            <a:r>
              <a:rPr lang="en-US" sz="2000" dirty="0" smtClean="0">
                <a:gradFill>
                  <a:gsLst>
                    <a:gs pos="1250">
                      <a:schemeClr val="bg2"/>
                    </a:gs>
                    <a:gs pos="100000">
                      <a:schemeClr val="bg2"/>
                    </a:gs>
                  </a:gsLst>
                  <a:lin ang="5400000" scaled="0"/>
                </a:gradFill>
              </a:rPr>
              <a:t> </a:t>
            </a:r>
            <a:r>
              <a:rPr lang="en-US" sz="2000" dirty="0" err="1" smtClean="0">
                <a:gradFill>
                  <a:gsLst>
                    <a:gs pos="1250">
                      <a:schemeClr val="bg2"/>
                    </a:gs>
                    <a:gs pos="100000">
                      <a:schemeClr val="bg2"/>
                    </a:gs>
                  </a:gsLst>
                  <a:lin ang="5400000" scaled="0"/>
                </a:gradFill>
              </a:rPr>
              <a:t>sheetName</a:t>
            </a:r>
            <a:r>
              <a:rPr lang="en-US" sz="2000" dirty="0" smtClean="0">
                <a:gradFill>
                  <a:gsLst>
                    <a:gs pos="1250">
                      <a:schemeClr val="bg2"/>
                    </a:gs>
                    <a:gs pos="100000">
                      <a:schemeClr val="bg2"/>
                    </a:gs>
                  </a:gsLst>
                  <a:lin ang="5400000" scaled="0"/>
                </a:gradFill>
              </a:rPr>
              <a:t> = "Sheet1”;</a:t>
            </a:r>
          </a:p>
          <a:p>
            <a:pPr lvl="0"/>
            <a:r>
              <a:rPr lang="en-US" sz="2000" dirty="0" err="1" smtClean="0">
                <a:gradFill>
                  <a:gsLst>
                    <a:gs pos="1250">
                      <a:schemeClr val="bg2"/>
                    </a:gs>
                    <a:gs pos="100000">
                      <a:schemeClr val="bg2"/>
                    </a:gs>
                  </a:gsLst>
                  <a:lin ang="5400000" scaled="0"/>
                </a:gradFill>
              </a:rPr>
              <a:t>var</a:t>
            </a:r>
            <a:r>
              <a:rPr lang="en-US" sz="2000" dirty="0" smtClean="0">
                <a:gradFill>
                  <a:gsLst>
                    <a:gs pos="1250">
                      <a:schemeClr val="bg2"/>
                    </a:gs>
                    <a:gs pos="100000">
                      <a:schemeClr val="bg2"/>
                    </a:gs>
                  </a:gsLst>
                  <a:lin ang="5400000" scaled="0"/>
                </a:gradFill>
              </a:rPr>
              <a:t> </a:t>
            </a:r>
            <a:r>
              <a:rPr lang="en-US" sz="2000" dirty="0" err="1" smtClean="0">
                <a:gradFill>
                  <a:gsLst>
                    <a:gs pos="1250">
                      <a:schemeClr val="bg2"/>
                    </a:gs>
                    <a:gs pos="100000">
                      <a:schemeClr val="bg2"/>
                    </a:gs>
                  </a:gsLst>
                  <a:lin ang="5400000" scaled="0"/>
                </a:gradFill>
              </a:rPr>
              <a:t>rangeAddress</a:t>
            </a:r>
            <a:r>
              <a:rPr lang="en-US" sz="2000" dirty="0" smtClean="0">
                <a:gradFill>
                  <a:gsLst>
                    <a:gs pos="1250">
                      <a:schemeClr val="bg2"/>
                    </a:gs>
                    <a:gs pos="100000">
                      <a:schemeClr val="bg2"/>
                    </a:gs>
                  </a:gsLst>
                  <a:lin ang="5400000" scaled="0"/>
                </a:gradFill>
              </a:rPr>
              <a:t> = "F5:G7”;</a:t>
            </a:r>
          </a:p>
          <a:p>
            <a:pPr lvl="0"/>
            <a:r>
              <a:rPr lang="en-US" sz="2000" dirty="0" err="1" smtClean="0">
                <a:gradFill>
                  <a:gsLst>
                    <a:gs pos="1250">
                      <a:schemeClr val="bg2"/>
                    </a:gs>
                    <a:gs pos="100000">
                      <a:schemeClr val="bg2"/>
                    </a:gs>
                  </a:gsLst>
                  <a:lin ang="5400000" scaled="0"/>
                </a:gradFill>
              </a:rPr>
              <a:t>var</a:t>
            </a:r>
            <a:r>
              <a:rPr lang="en-US" sz="2000" dirty="0" smtClean="0">
                <a:gradFill>
                  <a:gsLst>
                    <a:gs pos="1250">
                      <a:schemeClr val="bg2"/>
                    </a:gs>
                    <a:gs pos="100000">
                      <a:schemeClr val="bg2"/>
                    </a:gs>
                  </a:gsLst>
                  <a:lin ang="5400000" scaled="0"/>
                </a:gradFill>
              </a:rPr>
              <a:t> </a:t>
            </a:r>
            <a:r>
              <a:rPr lang="en-US" sz="2000" dirty="0" err="1" smtClean="0">
                <a:gradFill>
                  <a:gsLst>
                    <a:gs pos="1250">
                      <a:schemeClr val="bg2"/>
                    </a:gs>
                    <a:gs pos="100000">
                      <a:schemeClr val="bg2"/>
                    </a:gs>
                  </a:gsLst>
                  <a:lin ang="5400000" scaled="0"/>
                </a:gradFill>
              </a:rPr>
              <a:t>numberFormat</a:t>
            </a:r>
            <a:r>
              <a:rPr lang="en-US" sz="2000" dirty="0" smtClean="0">
                <a:gradFill>
                  <a:gsLst>
                    <a:gs pos="1250">
                      <a:schemeClr val="bg2"/>
                    </a:gs>
                    <a:gs pos="100000">
                      <a:schemeClr val="bg2"/>
                    </a:gs>
                  </a:gsLst>
                  <a:lin ang="5400000" scaled="0"/>
                </a:gradFill>
              </a:rPr>
              <a:t> = [[null, "d-mmm"], [null, "d-mmm"], [null, null]];</a:t>
            </a:r>
          </a:p>
          <a:p>
            <a:pPr lvl="0"/>
            <a:r>
              <a:rPr lang="en-US" sz="2000" dirty="0" err="1" smtClean="0">
                <a:gradFill>
                  <a:gsLst>
                    <a:gs pos="1250">
                      <a:schemeClr val="bg2"/>
                    </a:gs>
                    <a:gs pos="100000">
                      <a:schemeClr val="bg2"/>
                    </a:gs>
                  </a:gsLst>
                  <a:lin ang="5400000" scaled="0"/>
                </a:gradFill>
              </a:rPr>
              <a:t>var</a:t>
            </a:r>
            <a:r>
              <a:rPr lang="en-US" sz="2000" dirty="0" smtClean="0">
                <a:gradFill>
                  <a:gsLst>
                    <a:gs pos="1250">
                      <a:schemeClr val="bg2"/>
                    </a:gs>
                    <a:gs pos="100000">
                      <a:schemeClr val="bg2"/>
                    </a:gs>
                  </a:gsLst>
                  <a:lin ang="5400000" scaled="0"/>
                </a:gradFill>
              </a:rPr>
              <a:t> values = [["Today", 42147], ["Tomorrow", "5/24"], ["Difference in days", null]];</a:t>
            </a:r>
          </a:p>
          <a:p>
            <a:pPr lvl="0"/>
            <a:r>
              <a:rPr lang="en-US" sz="2000" dirty="0" err="1" smtClean="0">
                <a:gradFill>
                  <a:gsLst>
                    <a:gs pos="1250">
                      <a:schemeClr val="bg2"/>
                    </a:gs>
                    <a:gs pos="100000">
                      <a:schemeClr val="bg2"/>
                    </a:gs>
                  </a:gsLst>
                  <a:lin ang="5400000" scaled="0"/>
                </a:gradFill>
              </a:rPr>
              <a:t>var</a:t>
            </a:r>
            <a:r>
              <a:rPr lang="en-US" sz="2000" dirty="0" smtClean="0">
                <a:gradFill>
                  <a:gsLst>
                    <a:gs pos="1250">
                      <a:schemeClr val="bg2"/>
                    </a:gs>
                    <a:gs pos="100000">
                      <a:schemeClr val="bg2"/>
                    </a:gs>
                  </a:gsLst>
                  <a:lin ang="5400000" scaled="0"/>
                </a:gradFill>
              </a:rPr>
              <a:t> formula = [[</a:t>
            </a:r>
            <a:r>
              <a:rPr lang="en-US" sz="2000" dirty="0" err="1" smtClean="0">
                <a:gradFill>
                  <a:gsLst>
                    <a:gs pos="1250">
                      <a:schemeClr val="bg2"/>
                    </a:gs>
                    <a:gs pos="100000">
                      <a:schemeClr val="bg2"/>
                    </a:gs>
                  </a:gsLst>
                  <a:lin ang="5400000" scaled="0"/>
                </a:gradFill>
              </a:rPr>
              <a:t>null,null</a:t>
            </a:r>
            <a:r>
              <a:rPr lang="en-US" sz="2000" dirty="0" smtClean="0">
                <a:gradFill>
                  <a:gsLst>
                    <a:gs pos="1250">
                      <a:schemeClr val="bg2"/>
                    </a:gs>
                    <a:gs pos="100000">
                      <a:schemeClr val="bg2"/>
                    </a:gs>
                  </a:gsLst>
                  <a:lin ang="5400000" scaled="0"/>
                </a:gradFill>
              </a:rPr>
              <a:t>], [</a:t>
            </a:r>
            <a:r>
              <a:rPr lang="en-US" sz="2000" dirty="0" err="1" smtClean="0">
                <a:gradFill>
                  <a:gsLst>
                    <a:gs pos="1250">
                      <a:schemeClr val="bg2"/>
                    </a:gs>
                    <a:gs pos="100000">
                      <a:schemeClr val="bg2"/>
                    </a:gs>
                  </a:gsLst>
                  <a:lin ang="5400000" scaled="0"/>
                </a:gradFill>
              </a:rPr>
              <a:t>null,null</a:t>
            </a:r>
            <a:r>
              <a:rPr lang="en-US" sz="2000" dirty="0" smtClean="0">
                <a:gradFill>
                  <a:gsLst>
                    <a:gs pos="1250">
                      <a:schemeClr val="bg2"/>
                    </a:gs>
                    <a:gs pos="100000">
                      <a:schemeClr val="bg2"/>
                    </a:gs>
                  </a:gsLst>
                  <a:lin ang="5400000" scaled="0"/>
                </a:gradFill>
              </a:rPr>
              <a:t>], [null,"=G6-G5"]];</a:t>
            </a:r>
          </a:p>
          <a:p>
            <a:pPr lvl="0"/>
            <a:r>
              <a:rPr lang="en-US" sz="2000" dirty="0" err="1" smtClean="0">
                <a:gradFill>
                  <a:gsLst>
                    <a:gs pos="1250">
                      <a:schemeClr val="bg2"/>
                    </a:gs>
                    <a:gs pos="100000">
                      <a:schemeClr val="bg2"/>
                    </a:gs>
                  </a:gsLst>
                  <a:lin ang="5400000" scaled="0"/>
                </a:gradFill>
              </a:rPr>
              <a:t>var</a:t>
            </a:r>
            <a:r>
              <a:rPr lang="en-US" sz="2000" dirty="0" smtClean="0">
                <a:gradFill>
                  <a:gsLst>
                    <a:gs pos="1250">
                      <a:schemeClr val="bg2"/>
                    </a:gs>
                    <a:gs pos="100000">
                      <a:schemeClr val="bg2"/>
                    </a:gs>
                  </a:gsLst>
                  <a:lin ang="5400000" scaled="0"/>
                </a:gradFill>
              </a:rPr>
              <a:t> range = </a:t>
            </a:r>
            <a:r>
              <a:rPr lang="en-US" sz="2000" dirty="0" err="1" smtClean="0">
                <a:gradFill>
                  <a:gsLst>
                    <a:gs pos="1250">
                      <a:schemeClr val="bg2"/>
                    </a:gs>
                    <a:gs pos="100000">
                      <a:schemeClr val="bg2"/>
                    </a:gs>
                  </a:gsLst>
                  <a:lin ang="5400000" scaled="0"/>
                </a:gradFill>
              </a:rPr>
              <a:t>ctx.workbook.worksheets.getItem</a:t>
            </a:r>
            <a:r>
              <a:rPr lang="en-US" sz="2000" dirty="0" smtClean="0">
                <a:gradFill>
                  <a:gsLst>
                    <a:gs pos="1250">
                      <a:schemeClr val="bg2"/>
                    </a:gs>
                    <a:gs pos="100000">
                      <a:schemeClr val="bg2"/>
                    </a:gs>
                  </a:gsLst>
                  <a:lin ang="5400000" scaled="0"/>
                </a:gradFill>
              </a:rPr>
              <a:t>(</a:t>
            </a:r>
            <a:r>
              <a:rPr lang="en-US" sz="2000" dirty="0" err="1" smtClean="0">
                <a:gradFill>
                  <a:gsLst>
                    <a:gs pos="1250">
                      <a:schemeClr val="bg2"/>
                    </a:gs>
                    <a:gs pos="100000">
                      <a:schemeClr val="bg2"/>
                    </a:gs>
                  </a:gsLst>
                  <a:lin ang="5400000" scaled="0"/>
                </a:gradFill>
              </a:rPr>
              <a:t>sheetName</a:t>
            </a:r>
            <a:r>
              <a:rPr lang="en-US" sz="2000" dirty="0" smtClean="0">
                <a:gradFill>
                  <a:gsLst>
                    <a:gs pos="1250">
                      <a:schemeClr val="bg2"/>
                    </a:gs>
                    <a:gs pos="100000">
                      <a:schemeClr val="bg2"/>
                    </a:gs>
                  </a:gsLst>
                  <a:lin ang="5400000" scaled="0"/>
                </a:gradFill>
              </a:rPr>
              <a:t>).</a:t>
            </a:r>
            <a:r>
              <a:rPr lang="en-US" sz="2000" dirty="0" err="1" smtClean="0">
                <a:gradFill>
                  <a:gsLst>
                    <a:gs pos="1250">
                      <a:schemeClr val="bg2"/>
                    </a:gs>
                    <a:gs pos="100000">
                      <a:schemeClr val="bg2"/>
                    </a:gs>
                  </a:gsLst>
                  <a:lin ang="5400000" scaled="0"/>
                </a:gradFill>
              </a:rPr>
              <a:t>getRange</a:t>
            </a:r>
            <a:r>
              <a:rPr lang="en-US" sz="2000" dirty="0" smtClean="0">
                <a:gradFill>
                  <a:gsLst>
                    <a:gs pos="1250">
                      <a:schemeClr val="bg2"/>
                    </a:gs>
                    <a:gs pos="100000">
                      <a:schemeClr val="bg2"/>
                    </a:gs>
                  </a:gsLst>
                  <a:lin ang="5400000" scaled="0"/>
                </a:gradFill>
              </a:rPr>
              <a:t>(</a:t>
            </a:r>
            <a:r>
              <a:rPr lang="en-US" sz="2000" dirty="0" err="1" smtClean="0">
                <a:gradFill>
                  <a:gsLst>
                    <a:gs pos="1250">
                      <a:schemeClr val="bg2"/>
                    </a:gs>
                    <a:gs pos="100000">
                      <a:schemeClr val="bg2"/>
                    </a:gs>
                  </a:gsLst>
                  <a:lin ang="5400000" scaled="0"/>
                </a:gradFill>
              </a:rPr>
              <a:t>rangeAddress</a:t>
            </a:r>
            <a:r>
              <a:rPr lang="en-US" sz="2000" dirty="0" smtClean="0">
                <a:gradFill>
                  <a:gsLst>
                    <a:gs pos="1250">
                      <a:schemeClr val="bg2"/>
                    </a:gs>
                    <a:gs pos="100000">
                      <a:schemeClr val="bg2"/>
                    </a:gs>
                  </a:gsLst>
                  <a:lin ang="5400000" scaled="0"/>
                </a:gradFill>
              </a:rPr>
              <a:t>);</a:t>
            </a:r>
          </a:p>
          <a:p>
            <a:pPr lvl="0"/>
            <a:r>
              <a:rPr lang="en-US" sz="2000" dirty="0" err="1" smtClean="0">
                <a:gradFill>
                  <a:gsLst>
                    <a:gs pos="1250">
                      <a:schemeClr val="bg2"/>
                    </a:gs>
                    <a:gs pos="100000">
                      <a:schemeClr val="bg2"/>
                    </a:gs>
                  </a:gsLst>
                  <a:lin ang="5400000" scaled="0"/>
                </a:gradFill>
              </a:rPr>
              <a:t>range.numberFormat</a:t>
            </a:r>
            <a:r>
              <a:rPr lang="en-US" sz="2000" dirty="0" smtClean="0">
                <a:gradFill>
                  <a:gsLst>
                    <a:gs pos="1250">
                      <a:schemeClr val="bg2"/>
                    </a:gs>
                    <a:gs pos="100000">
                      <a:schemeClr val="bg2"/>
                    </a:gs>
                  </a:gsLst>
                  <a:lin ang="5400000" scaled="0"/>
                </a:gradFill>
              </a:rPr>
              <a:t> = </a:t>
            </a:r>
            <a:r>
              <a:rPr lang="en-US" sz="2000" dirty="0" err="1" smtClean="0">
                <a:gradFill>
                  <a:gsLst>
                    <a:gs pos="1250">
                      <a:schemeClr val="bg2"/>
                    </a:gs>
                    <a:gs pos="100000">
                      <a:schemeClr val="bg2"/>
                    </a:gs>
                  </a:gsLst>
                  <a:lin ang="5400000" scaled="0"/>
                </a:gradFill>
              </a:rPr>
              <a:t>numberFormat</a:t>
            </a:r>
            <a:r>
              <a:rPr lang="en-US" sz="2000" dirty="0" smtClean="0">
                <a:gradFill>
                  <a:gsLst>
                    <a:gs pos="1250">
                      <a:schemeClr val="bg2"/>
                    </a:gs>
                    <a:gs pos="100000">
                      <a:schemeClr val="bg2"/>
                    </a:gs>
                  </a:gsLst>
                  <a:lin ang="5400000" scaled="0"/>
                </a:gradFill>
              </a:rPr>
              <a:t>;</a:t>
            </a:r>
          </a:p>
          <a:p>
            <a:pPr lvl="0"/>
            <a:r>
              <a:rPr lang="en-US" sz="2000" dirty="0" err="1" smtClean="0">
                <a:gradFill>
                  <a:gsLst>
                    <a:gs pos="1250">
                      <a:schemeClr val="bg2"/>
                    </a:gs>
                    <a:gs pos="100000">
                      <a:schemeClr val="bg2"/>
                    </a:gs>
                  </a:gsLst>
                  <a:lin ang="5400000" scaled="0"/>
                </a:gradFill>
              </a:rPr>
              <a:t>range.values</a:t>
            </a:r>
            <a:r>
              <a:rPr lang="en-US" sz="2000" dirty="0" smtClean="0">
                <a:gradFill>
                  <a:gsLst>
                    <a:gs pos="1250">
                      <a:schemeClr val="bg2"/>
                    </a:gs>
                    <a:gs pos="100000">
                      <a:schemeClr val="bg2"/>
                    </a:gs>
                  </a:gsLst>
                  <a:lin ang="5400000" scaled="0"/>
                </a:gradFill>
              </a:rPr>
              <a:t> = values;</a:t>
            </a:r>
          </a:p>
          <a:p>
            <a:pPr lvl="0"/>
            <a:r>
              <a:rPr lang="en-US" sz="2000" dirty="0" err="1" smtClean="0">
                <a:gradFill>
                  <a:gsLst>
                    <a:gs pos="1250">
                      <a:schemeClr val="bg2"/>
                    </a:gs>
                    <a:gs pos="100000">
                      <a:schemeClr val="bg2"/>
                    </a:gs>
                  </a:gsLst>
                  <a:lin ang="5400000" scaled="0"/>
                </a:gradFill>
              </a:rPr>
              <a:t>range.formula</a:t>
            </a:r>
            <a:r>
              <a:rPr lang="en-US" sz="2000" dirty="0" smtClean="0">
                <a:gradFill>
                  <a:gsLst>
                    <a:gs pos="1250">
                      <a:schemeClr val="bg2"/>
                    </a:gs>
                    <a:gs pos="100000">
                      <a:schemeClr val="bg2"/>
                    </a:gs>
                  </a:gsLst>
                  <a:lin ang="5400000" scaled="0"/>
                </a:gradFill>
              </a:rPr>
              <a:t> = formula; </a:t>
            </a:r>
            <a:r>
              <a:rPr lang="en-US" sz="2000" dirty="0" err="1" smtClean="0">
                <a:gradFill>
                  <a:gsLst>
                    <a:gs pos="1250">
                      <a:schemeClr val="bg2"/>
                    </a:gs>
                    <a:gs pos="100000">
                      <a:schemeClr val="bg2"/>
                    </a:gs>
                  </a:gsLst>
                  <a:lin ang="5400000" scaled="0"/>
                </a:gradFill>
              </a:rPr>
              <a:t>range.load</a:t>
            </a:r>
            <a:r>
              <a:rPr lang="en-US" sz="2000" dirty="0" smtClean="0">
                <a:gradFill>
                  <a:gsLst>
                    <a:gs pos="1250">
                      <a:schemeClr val="bg2"/>
                    </a:gs>
                    <a:gs pos="100000">
                      <a:schemeClr val="bg2"/>
                    </a:gs>
                  </a:gsLst>
                  <a:lin ang="5400000" scaled="0"/>
                </a:gradFill>
              </a:rPr>
              <a:t>(); </a:t>
            </a:r>
            <a:r>
              <a:rPr lang="en-US" sz="2000" dirty="0" err="1" smtClean="0">
                <a:gradFill>
                  <a:gsLst>
                    <a:gs pos="1250">
                      <a:schemeClr val="bg2"/>
                    </a:gs>
                    <a:gs pos="100000">
                      <a:schemeClr val="bg2"/>
                    </a:gs>
                  </a:gsLst>
                  <a:lin ang="5400000" scaled="0"/>
                </a:gradFill>
              </a:rPr>
              <a:t>ctx.executeAsync</a:t>
            </a:r>
            <a:r>
              <a:rPr lang="en-US" sz="2000" dirty="0" smtClean="0">
                <a:gradFill>
                  <a:gsLst>
                    <a:gs pos="1250">
                      <a:schemeClr val="bg2"/>
                    </a:gs>
                    <a:gs pos="100000">
                      <a:schemeClr val="bg2"/>
                    </a:gs>
                  </a:gsLst>
                  <a:lin ang="5400000" scaled="0"/>
                </a:gradFill>
              </a:rPr>
              <a:t>().then(function() { Console.log(</a:t>
            </a:r>
            <a:r>
              <a:rPr lang="en-US" sz="2000" dirty="0" err="1" smtClean="0">
                <a:gradFill>
                  <a:gsLst>
                    <a:gs pos="1250">
                      <a:schemeClr val="bg2"/>
                    </a:gs>
                    <a:gs pos="100000">
                      <a:schemeClr val="bg2"/>
                    </a:gs>
                  </a:gsLst>
                  <a:lin ang="5400000" scaled="0"/>
                </a:gradFill>
              </a:rPr>
              <a:t>range.text</a:t>
            </a:r>
            <a:r>
              <a:rPr lang="en-US" sz="2000" dirty="0" smtClean="0">
                <a:gradFill>
                  <a:gsLst>
                    <a:gs pos="1250">
                      <a:schemeClr val="bg2"/>
                    </a:gs>
                    <a:gs pos="100000">
                      <a:schemeClr val="bg2"/>
                    </a:gs>
                  </a:gsLst>
                  <a:lin ang="5400000" scaled="0"/>
                </a:gradFill>
              </a:rPr>
              <a:t>); });</a:t>
            </a:r>
          </a:p>
          <a:p>
            <a:endParaRPr lang="en-US" sz="2000" dirty="0" smtClean="0">
              <a:gradFill>
                <a:gsLst>
                  <a:gs pos="1250">
                    <a:schemeClr val="bg2"/>
                  </a:gs>
                  <a:gs pos="100000">
                    <a:schemeClr val="bg2"/>
                  </a:gs>
                </a:gsLst>
                <a:lin ang="5400000" scaled="0"/>
              </a:gradFill>
            </a:endParaRPr>
          </a:p>
          <a:p>
            <a:endParaRPr lang="en-US" sz="2000" dirty="0" smtClean="0">
              <a:gradFill>
                <a:gsLst>
                  <a:gs pos="1250">
                    <a:schemeClr val="bg2"/>
                  </a:gs>
                  <a:gs pos="100000">
                    <a:schemeClr val="bg2"/>
                  </a:gs>
                </a:gsLst>
                <a:lin ang="5400000" scaled="0"/>
              </a:gradFill>
            </a:endParaRPr>
          </a:p>
          <a:p>
            <a:endParaRPr lang="en-US" sz="2000" dirty="0"/>
          </a:p>
        </p:txBody>
      </p:sp>
      <p:grpSp>
        <p:nvGrpSpPr>
          <p:cNvPr id="7" name="Group 6"/>
          <p:cNvGrpSpPr/>
          <p:nvPr/>
        </p:nvGrpSpPr>
        <p:grpSpPr>
          <a:xfrm>
            <a:off x="9957095" y="167118"/>
            <a:ext cx="2128543" cy="290870"/>
            <a:chOff x="10221867" y="167118"/>
            <a:chExt cx="2128543" cy="290870"/>
          </a:xfrm>
        </p:grpSpPr>
        <p:sp>
          <p:nvSpPr>
            <p:cNvPr id="8" name="TextBox 7"/>
            <p:cNvSpPr txBox="1"/>
            <p:nvPr/>
          </p:nvSpPr>
          <p:spPr>
            <a:xfrm>
              <a:off x="10221867" y="167118"/>
              <a:ext cx="2128543"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Changes to Word 2016</a:t>
              </a:r>
            </a:p>
          </p:txBody>
        </p:sp>
        <p:sp>
          <p:nvSpPr>
            <p:cNvPr id="9" name="TextBox 8"/>
            <p:cNvSpPr txBox="1"/>
            <p:nvPr/>
          </p:nvSpPr>
          <p:spPr>
            <a:xfrm>
              <a:off x="10231513" y="250239"/>
              <a:ext cx="110608" cy="207749"/>
            </a:xfrm>
            <a:prstGeom prst="rect">
              <a:avLst/>
            </a:prstGeom>
            <a:noFill/>
          </p:spPr>
          <p:txBody>
            <a:bodyPr wrap="none" lIns="0" tIns="0" rIns="0" bIns="0" rtlCol="0">
              <a:spAutoFit/>
            </a:bodyPr>
            <a:lstStyle/>
            <a:p>
              <a:pPr>
                <a:lnSpc>
                  <a:spcPct val="90000"/>
                </a:lnSpc>
                <a:spcAft>
                  <a:spcPts val="600"/>
                </a:spcAft>
              </a:pPr>
              <a:r>
                <a:rPr lang="en-US" sz="1500" b="1" dirty="0">
                  <a:gradFill>
                    <a:gsLst>
                      <a:gs pos="2917">
                        <a:schemeClr val="accent5"/>
                      </a:gs>
                      <a:gs pos="100000">
                        <a:schemeClr val="accent5"/>
                      </a:gs>
                    </a:gsLst>
                    <a:lin ang="5400000" scaled="0"/>
                  </a:gradFill>
                  <a:ea typeface="Segoe UI Black" panose="020B0A02040204020203" pitchFamily="34" charset="0"/>
                  <a:cs typeface="Segoe UI Black" panose="020B0A02040204020203" pitchFamily="34" charset="0"/>
                </a:rPr>
                <a:t>5</a:t>
              </a:r>
            </a:p>
          </p:txBody>
        </p:sp>
      </p:grpSp>
    </p:spTree>
    <p:extLst>
      <p:ext uri="{BB962C8B-B14F-4D97-AF65-F5344CB8AC3E}">
        <p14:creationId xmlns:p14="http://schemas.microsoft.com/office/powerpoint/2010/main" val="1582861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103438" y="1467488"/>
            <a:ext cx="5938838" cy="2511457"/>
          </a:xfrm>
        </p:spPr>
        <p:txBody>
          <a:bodyPr/>
          <a:lstStyle/>
          <a:p>
            <a:r>
              <a:rPr lang="en-US" sz="7200" dirty="0" smtClean="0"/>
              <a:t>Demo</a:t>
            </a:r>
            <a:br>
              <a:rPr lang="en-US" sz="7200" dirty="0" smtClean="0"/>
            </a:br>
            <a:r>
              <a:rPr lang="en-US" sz="4800" dirty="0" smtClean="0"/>
              <a:t>Exploring </a:t>
            </a:r>
            <a:r>
              <a:rPr lang="en-US" sz="4800" dirty="0" err="1" smtClean="0"/>
              <a:t>OfficeJS</a:t>
            </a:r>
            <a:r>
              <a:rPr lang="en-US" sz="4800" dirty="0" smtClean="0"/>
              <a:t> in </a:t>
            </a:r>
            <a:br>
              <a:rPr lang="en-US" sz="4800" dirty="0" smtClean="0"/>
            </a:br>
            <a:r>
              <a:rPr lang="en-US" sz="4800" dirty="0" smtClean="0"/>
              <a:t>Excel 2016</a:t>
            </a:r>
            <a:endParaRPr lang="en-US" sz="4800" dirty="0"/>
          </a:p>
        </p:txBody>
      </p:sp>
      <p:sp>
        <p:nvSpPr>
          <p:cNvPr id="4" name="Text Placeholder 3"/>
          <p:cNvSpPr>
            <a:spLocks noGrp="1"/>
          </p:cNvSpPr>
          <p:nvPr>
            <p:ph type="body" sz="quarter" idx="12"/>
          </p:nvPr>
        </p:nvSpPr>
        <p:spPr/>
        <p:txBody>
          <a:bodyPr/>
          <a:lstStyle/>
          <a:p>
            <a:r>
              <a:rPr lang="en-US" smtClean="0"/>
              <a:t>5</a:t>
            </a:r>
            <a:endParaRPr lang="en-US" dirty="0"/>
          </a:p>
        </p:txBody>
      </p:sp>
    </p:spTree>
    <p:extLst>
      <p:ext uri="{BB962C8B-B14F-4D97-AF65-F5344CB8AC3E}">
        <p14:creationId xmlns:p14="http://schemas.microsoft.com/office/powerpoint/2010/main" val="2600764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8631238" y="2176463"/>
            <a:ext cx="2369766" cy="1554477"/>
          </a:xfrm>
          <a:prstGeom prst="rect">
            <a:avLst/>
          </a:prstGeom>
          <a:solidFill>
            <a:schemeClr val="bg2">
              <a:lumMod val="40000"/>
              <a:lumOff val="6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Related documentation</a:t>
            </a:r>
            <a:endParaRPr lang="en-US" dirty="0"/>
          </a:p>
        </p:txBody>
      </p:sp>
      <p:sp>
        <p:nvSpPr>
          <p:cNvPr id="3" name="Text Placeholder 2"/>
          <p:cNvSpPr>
            <a:spLocks noGrp="1"/>
          </p:cNvSpPr>
          <p:nvPr>
            <p:ph type="body" sz="quarter" idx="10"/>
          </p:nvPr>
        </p:nvSpPr>
        <p:spPr>
          <a:xfrm>
            <a:off x="274638" y="1212850"/>
            <a:ext cx="8232004" cy="4715137"/>
          </a:xfrm>
        </p:spPr>
        <p:txBody>
          <a:bodyPr/>
          <a:lstStyle/>
          <a:p>
            <a:pPr marL="0" indent="0">
              <a:buNone/>
            </a:pPr>
            <a:r>
              <a:rPr lang="en-US" sz="2800" dirty="0" smtClean="0">
                <a:solidFill>
                  <a:schemeClr val="tx1"/>
                </a:solidFill>
              </a:rPr>
              <a:t>MSDN: Format tables in add-ins for Excel</a:t>
            </a:r>
          </a:p>
          <a:p>
            <a:pPr marL="0" indent="0">
              <a:buNone/>
            </a:pPr>
            <a:r>
              <a:rPr lang="en-US" sz="2800" dirty="0" smtClean="0">
                <a:solidFill>
                  <a:schemeClr val="tx1"/>
                </a:solidFill>
                <a:hlinkClick r:id="rId2"/>
              </a:rPr>
              <a:t>https://msdn.microsoft.com/EN-US/library/office/dn535872.aspx</a:t>
            </a:r>
            <a:endParaRPr lang="en-US" sz="2800" dirty="0" smtClean="0">
              <a:solidFill>
                <a:schemeClr val="tx1"/>
              </a:solidFill>
            </a:endParaRPr>
          </a:p>
          <a:p>
            <a:pPr marL="0" indent="0">
              <a:buNone/>
            </a:pPr>
            <a:endParaRPr lang="en-US" sz="1800" dirty="0" smtClean="0">
              <a:solidFill>
                <a:schemeClr val="tx1"/>
              </a:solidFill>
            </a:endParaRPr>
          </a:p>
          <a:p>
            <a:pPr marL="0" indent="0">
              <a:buNone/>
            </a:pPr>
            <a:r>
              <a:rPr lang="en-US" sz="2800" dirty="0" smtClean="0">
                <a:solidFill>
                  <a:schemeClr val="tx1"/>
                </a:solidFill>
              </a:rPr>
              <a:t>MSDN: Excel </a:t>
            </a:r>
            <a:r>
              <a:rPr lang="en-US" sz="2800" dirty="0" smtClean="0">
                <a:solidFill>
                  <a:schemeClr val="tx1"/>
                </a:solidFill>
              </a:rPr>
              <a:t>add-ins</a:t>
            </a:r>
            <a:endParaRPr lang="en-US" sz="2800" dirty="0" smtClean="0">
              <a:solidFill>
                <a:schemeClr val="tx1"/>
              </a:solidFill>
            </a:endParaRPr>
          </a:p>
          <a:p>
            <a:pPr marL="0" indent="0">
              <a:buNone/>
            </a:pPr>
            <a:r>
              <a:rPr lang="en-US" sz="2800" dirty="0" smtClean="0">
                <a:solidFill>
                  <a:schemeClr val="tx1"/>
                </a:solidFill>
                <a:hlinkClick r:id="rId3"/>
              </a:rPr>
              <a:t>https://msdn.microsoft.com/EN-US/library/office/dn833109.aspx</a:t>
            </a:r>
            <a:endParaRPr lang="en-US" sz="2800" dirty="0" smtClean="0">
              <a:solidFill>
                <a:schemeClr val="tx1"/>
              </a:solidFill>
            </a:endParaRPr>
          </a:p>
          <a:p>
            <a:pPr marL="0" indent="0">
              <a:buNone/>
            </a:pPr>
            <a:endParaRPr lang="en-US" sz="1800" dirty="0" smtClean="0">
              <a:solidFill>
                <a:schemeClr val="tx1"/>
              </a:solidFill>
            </a:endParaRPr>
          </a:p>
          <a:p>
            <a:pPr marL="0" indent="0">
              <a:buNone/>
            </a:pPr>
            <a:r>
              <a:rPr lang="en-US" sz="2800" dirty="0" smtClean="0">
                <a:solidFill>
                  <a:schemeClr val="tx1"/>
                </a:solidFill>
              </a:rPr>
              <a:t>JavaScript API for Office</a:t>
            </a:r>
          </a:p>
          <a:p>
            <a:pPr marL="0" indent="0">
              <a:buNone/>
            </a:pPr>
            <a:r>
              <a:rPr lang="en-US" sz="2800" dirty="0" smtClean="0">
                <a:solidFill>
                  <a:schemeClr val="tx1"/>
                </a:solidFill>
                <a:hlinkClick r:id="rId4"/>
              </a:rPr>
              <a:t>https://msdn.microsoft.com/en-us/library/fp142185.aspx</a:t>
            </a:r>
            <a:endParaRPr lang="en-US" sz="2800" dirty="0">
              <a:solidFill>
                <a:schemeClr val="tx1"/>
              </a:solidFill>
            </a:endParaRPr>
          </a:p>
        </p:txBody>
      </p:sp>
      <p:grpSp>
        <p:nvGrpSpPr>
          <p:cNvPr id="4" name="Group 3"/>
          <p:cNvGrpSpPr/>
          <p:nvPr/>
        </p:nvGrpSpPr>
        <p:grpSpPr>
          <a:xfrm>
            <a:off x="8595651" y="2113047"/>
            <a:ext cx="4084253" cy="5486900"/>
            <a:chOff x="7841294" y="1339954"/>
            <a:chExt cx="4004533" cy="5379802"/>
          </a:xfrm>
        </p:grpSpPr>
        <p:sp>
          <p:nvSpPr>
            <p:cNvPr id="7"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8"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11"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12"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15"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16"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17"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18"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tx1">
                <a:lumMod val="90000"/>
                <a:lumOff val="1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grpSp>
      <p:grpSp>
        <p:nvGrpSpPr>
          <p:cNvPr id="14" name="Group 13"/>
          <p:cNvGrpSpPr/>
          <p:nvPr/>
        </p:nvGrpSpPr>
        <p:grpSpPr>
          <a:xfrm>
            <a:off x="9957095" y="167118"/>
            <a:ext cx="2128543" cy="290870"/>
            <a:chOff x="10221867" y="167118"/>
            <a:chExt cx="2128543" cy="290870"/>
          </a:xfrm>
        </p:grpSpPr>
        <p:sp>
          <p:nvSpPr>
            <p:cNvPr id="19" name="TextBox 18"/>
            <p:cNvSpPr txBox="1"/>
            <p:nvPr/>
          </p:nvSpPr>
          <p:spPr>
            <a:xfrm>
              <a:off x="10221867" y="167118"/>
              <a:ext cx="2128543"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Changes to Word 2016</a:t>
              </a:r>
            </a:p>
          </p:txBody>
        </p:sp>
        <p:sp>
          <p:nvSpPr>
            <p:cNvPr id="20" name="TextBox 19"/>
            <p:cNvSpPr txBox="1"/>
            <p:nvPr/>
          </p:nvSpPr>
          <p:spPr>
            <a:xfrm>
              <a:off x="10231513" y="250239"/>
              <a:ext cx="110608" cy="207749"/>
            </a:xfrm>
            <a:prstGeom prst="rect">
              <a:avLst/>
            </a:prstGeom>
            <a:noFill/>
          </p:spPr>
          <p:txBody>
            <a:bodyPr wrap="none" lIns="0" tIns="0" rIns="0" bIns="0" rtlCol="0">
              <a:spAutoFit/>
            </a:bodyPr>
            <a:lstStyle/>
            <a:p>
              <a:pPr>
                <a:lnSpc>
                  <a:spcPct val="90000"/>
                </a:lnSpc>
                <a:spcAft>
                  <a:spcPts val="600"/>
                </a:spcAft>
              </a:pPr>
              <a:r>
                <a:rPr lang="en-US" sz="1500" b="1" dirty="0" smtClean="0">
                  <a:gradFill>
                    <a:gsLst>
                      <a:gs pos="2917">
                        <a:schemeClr val="accent5"/>
                      </a:gs>
                      <a:gs pos="100000">
                        <a:schemeClr val="accent5"/>
                      </a:gs>
                    </a:gsLst>
                    <a:lin ang="5400000" scaled="0"/>
                  </a:gradFill>
                  <a:ea typeface="Segoe UI Black" panose="020B0A02040204020203" pitchFamily="34" charset="0"/>
                  <a:cs typeface="Segoe UI Black" panose="020B0A02040204020203" pitchFamily="34" charset="0"/>
                </a:rPr>
                <a:t>5</a:t>
              </a:r>
            </a:p>
          </p:txBody>
        </p:sp>
      </p:grpSp>
    </p:spTree>
    <p:extLst>
      <p:ext uri="{BB962C8B-B14F-4D97-AF65-F5344CB8AC3E}">
        <p14:creationId xmlns:p14="http://schemas.microsoft.com/office/powerpoint/2010/main" val="649883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8631238" y="2176463"/>
            <a:ext cx="2369766" cy="1554477"/>
          </a:xfrm>
          <a:prstGeom prst="rect">
            <a:avLst/>
          </a:prstGeom>
          <a:solidFill>
            <a:schemeClr val="bg2">
              <a:lumMod val="40000"/>
              <a:lumOff val="6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Related code samples</a:t>
            </a:r>
            <a:endParaRPr lang="en-US" dirty="0"/>
          </a:p>
        </p:txBody>
      </p:sp>
      <p:sp>
        <p:nvSpPr>
          <p:cNvPr id="3" name="Text Placeholder 2"/>
          <p:cNvSpPr>
            <a:spLocks noGrp="1"/>
          </p:cNvSpPr>
          <p:nvPr>
            <p:ph type="body" sz="quarter" idx="4294967295"/>
          </p:nvPr>
        </p:nvSpPr>
        <p:spPr>
          <a:xfrm>
            <a:off x="246063" y="1212850"/>
            <a:ext cx="6429375" cy="1791260"/>
          </a:xfrm>
        </p:spPr>
        <p:txBody>
          <a:bodyPr/>
          <a:lstStyle/>
          <a:p>
            <a:pPr marL="0" indent="0">
              <a:buNone/>
            </a:pPr>
            <a:r>
              <a:rPr lang="en-US" sz="3600" dirty="0"/>
              <a:t>Office </a:t>
            </a:r>
            <a:r>
              <a:rPr lang="en-US" sz="3600" dirty="0" smtClean="0"/>
              <a:t>add-in samples</a:t>
            </a:r>
            <a:endParaRPr lang="en-US" sz="3600" dirty="0"/>
          </a:p>
          <a:p>
            <a:pPr marL="0" indent="0">
              <a:buNone/>
            </a:pPr>
            <a:r>
              <a:rPr lang="en-US" sz="3600" dirty="0">
                <a:hlinkClick r:id="rId2"/>
              </a:rPr>
              <a:t>http://dev.office.com/codesamples#?</a:t>
            </a:r>
            <a:r>
              <a:rPr lang="en-US" sz="3600" dirty="0" smtClean="0">
                <a:hlinkClick r:id="rId2"/>
              </a:rPr>
              <a:t>filters=office%20add-ins</a:t>
            </a:r>
            <a:endParaRPr lang="en-US" sz="3600" dirty="0" smtClean="0"/>
          </a:p>
        </p:txBody>
      </p:sp>
      <p:grpSp>
        <p:nvGrpSpPr>
          <p:cNvPr id="4" name="Group 3"/>
          <p:cNvGrpSpPr/>
          <p:nvPr/>
        </p:nvGrpSpPr>
        <p:grpSpPr>
          <a:xfrm>
            <a:off x="8595651" y="2113047"/>
            <a:ext cx="4084253" cy="5486900"/>
            <a:chOff x="7841294" y="1339954"/>
            <a:chExt cx="4004533" cy="5379802"/>
          </a:xfrm>
        </p:grpSpPr>
        <p:sp>
          <p:nvSpPr>
            <p:cNvPr id="7"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8"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11"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12"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15"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16"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17"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18"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tx1">
                <a:lumMod val="90000"/>
                <a:lumOff val="1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grpSp>
      <p:grpSp>
        <p:nvGrpSpPr>
          <p:cNvPr id="14" name="Group 13"/>
          <p:cNvGrpSpPr/>
          <p:nvPr/>
        </p:nvGrpSpPr>
        <p:grpSpPr>
          <a:xfrm>
            <a:off x="9957095" y="167118"/>
            <a:ext cx="2128543" cy="290870"/>
            <a:chOff x="10221867" y="167118"/>
            <a:chExt cx="2128543" cy="290870"/>
          </a:xfrm>
        </p:grpSpPr>
        <p:sp>
          <p:nvSpPr>
            <p:cNvPr id="19" name="TextBox 18"/>
            <p:cNvSpPr txBox="1"/>
            <p:nvPr/>
          </p:nvSpPr>
          <p:spPr>
            <a:xfrm>
              <a:off x="10221867" y="167118"/>
              <a:ext cx="2128543"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Changes to Word 2016</a:t>
              </a:r>
            </a:p>
          </p:txBody>
        </p:sp>
        <p:sp>
          <p:nvSpPr>
            <p:cNvPr id="20" name="TextBox 19"/>
            <p:cNvSpPr txBox="1"/>
            <p:nvPr/>
          </p:nvSpPr>
          <p:spPr>
            <a:xfrm>
              <a:off x="10231513" y="250239"/>
              <a:ext cx="110608" cy="207749"/>
            </a:xfrm>
            <a:prstGeom prst="rect">
              <a:avLst/>
            </a:prstGeom>
            <a:noFill/>
          </p:spPr>
          <p:txBody>
            <a:bodyPr wrap="none" lIns="0" tIns="0" rIns="0" bIns="0" rtlCol="0">
              <a:spAutoFit/>
            </a:bodyPr>
            <a:lstStyle/>
            <a:p>
              <a:pPr>
                <a:lnSpc>
                  <a:spcPct val="90000"/>
                </a:lnSpc>
                <a:spcAft>
                  <a:spcPts val="600"/>
                </a:spcAft>
              </a:pPr>
              <a:r>
                <a:rPr lang="en-US" sz="1500" b="1" dirty="0">
                  <a:gradFill>
                    <a:gsLst>
                      <a:gs pos="2917">
                        <a:schemeClr val="accent5"/>
                      </a:gs>
                      <a:gs pos="100000">
                        <a:schemeClr val="accent5"/>
                      </a:gs>
                    </a:gsLst>
                    <a:lin ang="5400000" scaled="0"/>
                  </a:gradFill>
                  <a:ea typeface="Segoe UI Black" panose="020B0A02040204020203" pitchFamily="34" charset="0"/>
                  <a:cs typeface="Segoe UI Black" panose="020B0A02040204020203" pitchFamily="34" charset="0"/>
                </a:rPr>
                <a:t>5</a:t>
              </a:r>
            </a:p>
          </p:txBody>
        </p:sp>
      </p:grpSp>
    </p:spTree>
    <p:extLst>
      <p:ext uri="{BB962C8B-B14F-4D97-AF65-F5344CB8AC3E}">
        <p14:creationId xmlns:p14="http://schemas.microsoft.com/office/powerpoint/2010/main" val="349456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gradFill>
                  <a:gsLst>
                    <a:gs pos="3892">
                      <a:schemeClr val="tx1"/>
                    </a:gs>
                    <a:gs pos="13174">
                      <a:schemeClr val="tx1"/>
                    </a:gs>
                  </a:gsLst>
                  <a:lin ang="5400000" scaled="0"/>
                </a:gradFill>
              </a:rPr>
              <a:t>Summary</a:t>
            </a:r>
            <a:endParaRPr lang="en-US" dirty="0">
              <a:gradFill>
                <a:gsLst>
                  <a:gs pos="3892">
                    <a:schemeClr val="tx1"/>
                  </a:gs>
                  <a:gs pos="13174">
                    <a:schemeClr val="tx1"/>
                  </a:gs>
                </a:gsLst>
                <a:lin ang="5400000" scaled="0"/>
              </a:gradFill>
            </a:endParaRPr>
          </a:p>
        </p:txBody>
      </p:sp>
      <p:sp>
        <p:nvSpPr>
          <p:cNvPr id="6" name="Text Placeholder 5"/>
          <p:cNvSpPr>
            <a:spLocks noGrp="1"/>
          </p:cNvSpPr>
          <p:nvPr>
            <p:ph type="body" sz="quarter" idx="4294967295"/>
          </p:nvPr>
        </p:nvSpPr>
        <p:spPr>
          <a:xfrm>
            <a:off x="251619" y="1212850"/>
            <a:ext cx="5532438" cy="3767138"/>
          </a:xfrm>
        </p:spPr>
        <p:txBody>
          <a:bodyPr/>
          <a:lstStyle/>
          <a:p>
            <a:pPr marL="0" indent="0">
              <a:spcBef>
                <a:spcPts val="1800"/>
              </a:spcBef>
              <a:buNone/>
            </a:pPr>
            <a:r>
              <a:rPr lang="en-US" sz="3200" dirty="0">
                <a:gradFill>
                  <a:gsLst>
                    <a:gs pos="13772">
                      <a:schemeClr val="tx1"/>
                    </a:gs>
                    <a:gs pos="75000">
                      <a:schemeClr val="tx1"/>
                    </a:gs>
                  </a:gsLst>
                  <a:lin ang="5400000" scaled="0"/>
                </a:gradFill>
              </a:rPr>
              <a:t>Introduction to Excel </a:t>
            </a:r>
            <a:r>
              <a:rPr lang="en-US" sz="3200" dirty="0" smtClean="0">
                <a:gradFill>
                  <a:gsLst>
                    <a:gs pos="13772">
                      <a:schemeClr val="tx1"/>
                    </a:gs>
                    <a:gs pos="75000">
                      <a:schemeClr val="tx1"/>
                    </a:gs>
                  </a:gsLst>
                  <a:lin ang="5400000" scaled="0"/>
                </a:gradFill>
              </a:rPr>
              <a:t>add-ins</a:t>
            </a:r>
            <a:endParaRPr lang="en-US" sz="3200" dirty="0">
              <a:gradFill>
                <a:gsLst>
                  <a:gs pos="13772">
                    <a:schemeClr val="tx1"/>
                  </a:gs>
                  <a:gs pos="75000">
                    <a:schemeClr val="tx1"/>
                  </a:gs>
                </a:gsLst>
                <a:lin ang="5400000" scaled="0"/>
              </a:gradFill>
            </a:endParaRPr>
          </a:p>
          <a:p>
            <a:pPr marL="0" indent="0">
              <a:spcBef>
                <a:spcPts val="1800"/>
              </a:spcBef>
              <a:buNone/>
            </a:pPr>
            <a:r>
              <a:rPr lang="en-US" sz="3200" dirty="0">
                <a:gradFill>
                  <a:gsLst>
                    <a:gs pos="13772">
                      <a:schemeClr val="tx1"/>
                    </a:gs>
                    <a:gs pos="75000">
                      <a:schemeClr val="tx1"/>
                    </a:gs>
                  </a:gsLst>
                  <a:lin ang="5400000" scaled="0"/>
                </a:gradFill>
              </a:rPr>
              <a:t>Developing Excel </a:t>
            </a:r>
            <a:r>
              <a:rPr lang="en-US" sz="3200" dirty="0" smtClean="0">
                <a:gradFill>
                  <a:gsLst>
                    <a:gs pos="13772">
                      <a:schemeClr val="tx1"/>
                    </a:gs>
                    <a:gs pos="75000">
                      <a:schemeClr val="tx1"/>
                    </a:gs>
                  </a:gsLst>
                  <a:lin ang="5400000" scaled="0"/>
                </a:gradFill>
              </a:rPr>
              <a:t>add-ins</a:t>
            </a:r>
            <a:endParaRPr lang="en-US" sz="3200" dirty="0">
              <a:gradFill>
                <a:gsLst>
                  <a:gs pos="13772">
                    <a:schemeClr val="tx1"/>
                  </a:gs>
                  <a:gs pos="75000">
                    <a:schemeClr val="tx1"/>
                  </a:gs>
                </a:gsLst>
                <a:lin ang="5400000" scaled="0"/>
              </a:gradFill>
            </a:endParaRPr>
          </a:p>
          <a:p>
            <a:pPr marL="0" indent="0">
              <a:spcBef>
                <a:spcPts val="1800"/>
              </a:spcBef>
              <a:buNone/>
            </a:pPr>
            <a:r>
              <a:rPr lang="en-US" sz="3200" dirty="0">
                <a:gradFill>
                  <a:gsLst>
                    <a:gs pos="13772">
                      <a:schemeClr val="tx1"/>
                    </a:gs>
                    <a:gs pos="75000">
                      <a:schemeClr val="tx1"/>
                    </a:gs>
                  </a:gsLst>
                  <a:lin ang="5400000" scaled="0"/>
                </a:gradFill>
              </a:rPr>
              <a:t>Reading and </a:t>
            </a:r>
            <a:r>
              <a:rPr lang="en-US" sz="3200" dirty="0" smtClean="0">
                <a:gradFill>
                  <a:gsLst>
                    <a:gs pos="13772">
                      <a:schemeClr val="tx1"/>
                    </a:gs>
                    <a:gs pos="75000">
                      <a:schemeClr val="tx1"/>
                    </a:gs>
                  </a:gsLst>
                  <a:lin ang="5400000" scaled="0"/>
                </a:gradFill>
              </a:rPr>
              <a:t>writing </a:t>
            </a:r>
            <a:br>
              <a:rPr lang="en-US" sz="3200" dirty="0" smtClean="0">
                <a:gradFill>
                  <a:gsLst>
                    <a:gs pos="13772">
                      <a:schemeClr val="tx1"/>
                    </a:gs>
                    <a:gs pos="75000">
                      <a:schemeClr val="tx1"/>
                    </a:gs>
                  </a:gsLst>
                  <a:lin ang="5400000" scaled="0"/>
                </a:gradFill>
              </a:rPr>
            </a:br>
            <a:r>
              <a:rPr lang="en-US" sz="3200" dirty="0" smtClean="0">
                <a:gradFill>
                  <a:gsLst>
                    <a:gs pos="13772">
                      <a:schemeClr val="tx1"/>
                    </a:gs>
                    <a:gs pos="75000">
                      <a:schemeClr val="tx1"/>
                    </a:gs>
                  </a:gsLst>
                  <a:lin ang="5400000" scaled="0"/>
                </a:gradFill>
              </a:rPr>
              <a:t>with </a:t>
            </a:r>
            <a:r>
              <a:rPr lang="en-US" sz="3200" dirty="0" smtClean="0">
                <a:gradFill>
                  <a:gsLst>
                    <a:gs pos="13772">
                      <a:schemeClr val="tx1"/>
                    </a:gs>
                    <a:gs pos="75000">
                      <a:schemeClr val="tx1"/>
                    </a:gs>
                  </a:gsLst>
                  <a:lin ang="5400000" scaled="0"/>
                </a:gradFill>
              </a:rPr>
              <a:t>documents</a:t>
            </a:r>
            <a:endParaRPr lang="en-US" sz="3200" dirty="0">
              <a:gradFill>
                <a:gsLst>
                  <a:gs pos="13772">
                    <a:schemeClr val="tx1"/>
                  </a:gs>
                  <a:gs pos="75000">
                    <a:schemeClr val="tx1"/>
                  </a:gs>
                </a:gsLst>
                <a:lin ang="5400000" scaled="0"/>
              </a:gradFill>
            </a:endParaRPr>
          </a:p>
          <a:p>
            <a:pPr marL="0" indent="0">
              <a:spcBef>
                <a:spcPts val="1800"/>
              </a:spcBef>
              <a:buNone/>
            </a:pPr>
            <a:r>
              <a:rPr lang="en-US" sz="3200" dirty="0">
                <a:gradFill>
                  <a:gsLst>
                    <a:gs pos="13772">
                      <a:schemeClr val="tx1"/>
                    </a:gs>
                    <a:gs pos="75000">
                      <a:schemeClr val="tx1"/>
                    </a:gs>
                  </a:gsLst>
                  <a:lin ang="5400000" scaled="0"/>
                </a:gradFill>
              </a:rPr>
              <a:t>Document </a:t>
            </a:r>
            <a:r>
              <a:rPr lang="en-US" sz="3200" dirty="0" smtClean="0">
                <a:gradFill>
                  <a:gsLst>
                    <a:gs pos="13772">
                      <a:schemeClr val="tx1"/>
                    </a:gs>
                    <a:gs pos="75000">
                      <a:schemeClr val="tx1"/>
                    </a:gs>
                  </a:gsLst>
                  <a:lin ang="5400000" scaled="0"/>
                </a:gradFill>
              </a:rPr>
              <a:t>bindings</a:t>
            </a:r>
            <a:endParaRPr lang="en-US" sz="3200" dirty="0">
              <a:gradFill>
                <a:gsLst>
                  <a:gs pos="13772">
                    <a:schemeClr val="tx1"/>
                  </a:gs>
                  <a:gs pos="75000">
                    <a:schemeClr val="tx1"/>
                  </a:gs>
                </a:gsLst>
                <a:lin ang="5400000" scaled="0"/>
              </a:gradFill>
            </a:endParaRPr>
          </a:p>
          <a:p>
            <a:pPr marL="0" indent="0">
              <a:spcBef>
                <a:spcPts val="1800"/>
              </a:spcBef>
              <a:buNone/>
            </a:pPr>
            <a:r>
              <a:rPr lang="en-US" sz="3200" dirty="0">
                <a:gradFill>
                  <a:gsLst>
                    <a:gs pos="13772">
                      <a:schemeClr val="tx1"/>
                    </a:gs>
                    <a:gs pos="75000">
                      <a:schemeClr val="tx1"/>
                    </a:gs>
                  </a:gsLst>
                  <a:lin ang="5400000" scaled="0"/>
                </a:gradFill>
              </a:rPr>
              <a:t>Changes with Excel 2016</a:t>
            </a:r>
          </a:p>
        </p:txBody>
      </p:sp>
      <p:grpSp>
        <p:nvGrpSpPr>
          <p:cNvPr id="4" name="Group 3"/>
          <p:cNvGrpSpPr/>
          <p:nvPr/>
        </p:nvGrpSpPr>
        <p:grpSpPr>
          <a:xfrm>
            <a:off x="6322933" y="2283619"/>
            <a:ext cx="5656342" cy="4120953"/>
            <a:chOff x="5308651" y="1710037"/>
            <a:chExt cx="6843741" cy="4986038"/>
          </a:xfrm>
        </p:grpSpPr>
        <p:grpSp>
          <p:nvGrpSpPr>
            <p:cNvPr id="198" name="Group 197"/>
            <p:cNvGrpSpPr/>
            <p:nvPr/>
          </p:nvGrpSpPr>
          <p:grpSpPr>
            <a:xfrm>
              <a:off x="8356600" y="5895975"/>
              <a:ext cx="2466975" cy="800100"/>
              <a:chOff x="8356600" y="5222875"/>
              <a:chExt cx="2466975" cy="800100"/>
            </a:xfrm>
          </p:grpSpPr>
          <p:sp>
            <p:nvSpPr>
              <p:cNvPr id="197" name="Rectangle 196"/>
              <p:cNvSpPr/>
              <p:nvPr/>
            </p:nvSpPr>
            <p:spPr bwMode="auto">
              <a:xfrm>
                <a:off x="8356600" y="5222875"/>
                <a:ext cx="2466975" cy="800100"/>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96" name="Group 195"/>
              <p:cNvGrpSpPr/>
              <p:nvPr/>
            </p:nvGrpSpPr>
            <p:grpSpPr>
              <a:xfrm>
                <a:off x="8415948" y="5283201"/>
                <a:ext cx="2344108" cy="678908"/>
                <a:chOff x="8415948" y="5283201"/>
                <a:chExt cx="2344108" cy="678908"/>
              </a:xfrm>
            </p:grpSpPr>
            <p:sp>
              <p:nvSpPr>
                <p:cNvPr id="143" name="Rectangle 142"/>
                <p:cNvSpPr/>
                <p:nvPr/>
              </p:nvSpPr>
              <p:spPr bwMode="auto">
                <a:xfrm>
                  <a:off x="841594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5" name="Rectangle 144"/>
                <p:cNvSpPr/>
                <p:nvPr/>
              </p:nvSpPr>
              <p:spPr bwMode="auto">
                <a:xfrm>
                  <a:off x="860089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6" name="Rectangle 145"/>
                <p:cNvSpPr/>
                <p:nvPr/>
              </p:nvSpPr>
              <p:spPr bwMode="auto">
                <a:xfrm>
                  <a:off x="878583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7" name="Rectangle 146"/>
                <p:cNvSpPr/>
                <p:nvPr/>
              </p:nvSpPr>
              <p:spPr bwMode="auto">
                <a:xfrm>
                  <a:off x="897078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8" name="Rectangle 147"/>
                <p:cNvSpPr/>
                <p:nvPr/>
              </p:nvSpPr>
              <p:spPr bwMode="auto">
                <a:xfrm>
                  <a:off x="915572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9" name="Rectangle 148"/>
                <p:cNvSpPr/>
                <p:nvPr/>
              </p:nvSpPr>
              <p:spPr bwMode="auto">
                <a:xfrm>
                  <a:off x="934066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0" name="Rectangle 149"/>
                <p:cNvSpPr/>
                <p:nvPr/>
              </p:nvSpPr>
              <p:spPr bwMode="auto">
                <a:xfrm>
                  <a:off x="9525611"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1" name="Rectangle 150"/>
                <p:cNvSpPr/>
                <p:nvPr/>
              </p:nvSpPr>
              <p:spPr bwMode="auto">
                <a:xfrm>
                  <a:off x="971055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2" name="Rectangle 151"/>
                <p:cNvSpPr/>
                <p:nvPr/>
              </p:nvSpPr>
              <p:spPr bwMode="auto">
                <a:xfrm>
                  <a:off x="989550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3" name="Rectangle 152"/>
                <p:cNvSpPr/>
                <p:nvPr/>
              </p:nvSpPr>
              <p:spPr bwMode="auto">
                <a:xfrm>
                  <a:off x="1008044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4" name="Rectangle 153"/>
                <p:cNvSpPr/>
                <p:nvPr/>
              </p:nvSpPr>
              <p:spPr bwMode="auto">
                <a:xfrm>
                  <a:off x="1026538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5" name="Rectangle 154"/>
                <p:cNvSpPr/>
                <p:nvPr/>
              </p:nvSpPr>
              <p:spPr bwMode="auto">
                <a:xfrm>
                  <a:off x="1045033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6" name="Rectangle 155"/>
                <p:cNvSpPr/>
                <p:nvPr/>
              </p:nvSpPr>
              <p:spPr bwMode="auto">
                <a:xfrm>
                  <a:off x="1063527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7" name="Rectangle 156"/>
                <p:cNvSpPr/>
                <p:nvPr/>
              </p:nvSpPr>
              <p:spPr bwMode="auto">
                <a:xfrm>
                  <a:off x="841594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8" name="Rectangle 157"/>
                <p:cNvSpPr/>
                <p:nvPr/>
              </p:nvSpPr>
              <p:spPr bwMode="auto">
                <a:xfrm>
                  <a:off x="8600892"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9" name="Rectangle 158"/>
                <p:cNvSpPr/>
                <p:nvPr/>
              </p:nvSpPr>
              <p:spPr bwMode="auto">
                <a:xfrm>
                  <a:off x="8785836"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0" name="Rectangle 159"/>
                <p:cNvSpPr/>
                <p:nvPr/>
              </p:nvSpPr>
              <p:spPr bwMode="auto">
                <a:xfrm>
                  <a:off x="8970780"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1" name="Rectangle 160"/>
                <p:cNvSpPr/>
                <p:nvPr/>
              </p:nvSpPr>
              <p:spPr bwMode="auto">
                <a:xfrm>
                  <a:off x="9155724"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2" name="Rectangle 161"/>
                <p:cNvSpPr/>
                <p:nvPr/>
              </p:nvSpPr>
              <p:spPr bwMode="auto">
                <a:xfrm>
                  <a:off x="934066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3" name="Rectangle 162"/>
                <p:cNvSpPr/>
                <p:nvPr/>
              </p:nvSpPr>
              <p:spPr bwMode="auto">
                <a:xfrm>
                  <a:off x="9525611"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4" name="Rectangle 163"/>
                <p:cNvSpPr/>
                <p:nvPr/>
              </p:nvSpPr>
              <p:spPr bwMode="auto">
                <a:xfrm>
                  <a:off x="9710556"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5" name="Rectangle 164"/>
                <p:cNvSpPr/>
                <p:nvPr/>
              </p:nvSpPr>
              <p:spPr bwMode="auto">
                <a:xfrm>
                  <a:off x="9895500"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6" name="Rectangle 165"/>
                <p:cNvSpPr/>
                <p:nvPr/>
              </p:nvSpPr>
              <p:spPr bwMode="auto">
                <a:xfrm>
                  <a:off x="10080444"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7" name="Rectangle 166"/>
                <p:cNvSpPr/>
                <p:nvPr/>
              </p:nvSpPr>
              <p:spPr bwMode="auto">
                <a:xfrm>
                  <a:off x="10265388"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8" name="Rectangle 167"/>
                <p:cNvSpPr/>
                <p:nvPr/>
              </p:nvSpPr>
              <p:spPr bwMode="auto">
                <a:xfrm>
                  <a:off x="10450332"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9" name="Rectangle 168"/>
                <p:cNvSpPr/>
                <p:nvPr/>
              </p:nvSpPr>
              <p:spPr bwMode="auto">
                <a:xfrm>
                  <a:off x="10635273"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0" name="Rectangle 169"/>
                <p:cNvSpPr/>
                <p:nvPr/>
              </p:nvSpPr>
              <p:spPr bwMode="auto">
                <a:xfrm>
                  <a:off x="841594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1" name="Rectangle 170"/>
                <p:cNvSpPr/>
                <p:nvPr/>
              </p:nvSpPr>
              <p:spPr bwMode="auto">
                <a:xfrm>
                  <a:off x="860089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2" name="Rectangle 171"/>
                <p:cNvSpPr/>
                <p:nvPr/>
              </p:nvSpPr>
              <p:spPr bwMode="auto">
                <a:xfrm>
                  <a:off x="878583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3" name="Rectangle 172"/>
                <p:cNvSpPr/>
                <p:nvPr/>
              </p:nvSpPr>
              <p:spPr bwMode="auto">
                <a:xfrm>
                  <a:off x="897078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4" name="Rectangle 173"/>
                <p:cNvSpPr/>
                <p:nvPr/>
              </p:nvSpPr>
              <p:spPr bwMode="auto">
                <a:xfrm>
                  <a:off x="915572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5" name="Rectangle 174"/>
                <p:cNvSpPr/>
                <p:nvPr/>
              </p:nvSpPr>
              <p:spPr bwMode="auto">
                <a:xfrm>
                  <a:off x="934066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6" name="Rectangle 175"/>
                <p:cNvSpPr/>
                <p:nvPr/>
              </p:nvSpPr>
              <p:spPr bwMode="auto">
                <a:xfrm>
                  <a:off x="9525611"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7" name="Rectangle 176"/>
                <p:cNvSpPr/>
                <p:nvPr/>
              </p:nvSpPr>
              <p:spPr bwMode="auto">
                <a:xfrm>
                  <a:off x="971055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8" name="Rectangle 177"/>
                <p:cNvSpPr/>
                <p:nvPr/>
              </p:nvSpPr>
              <p:spPr bwMode="auto">
                <a:xfrm>
                  <a:off x="989550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9" name="Rectangle 178"/>
                <p:cNvSpPr/>
                <p:nvPr/>
              </p:nvSpPr>
              <p:spPr bwMode="auto">
                <a:xfrm>
                  <a:off x="1008044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0" name="Rectangle 179"/>
                <p:cNvSpPr/>
                <p:nvPr/>
              </p:nvSpPr>
              <p:spPr bwMode="auto">
                <a:xfrm>
                  <a:off x="1026538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1" name="Rectangle 180"/>
                <p:cNvSpPr/>
                <p:nvPr/>
              </p:nvSpPr>
              <p:spPr bwMode="auto">
                <a:xfrm>
                  <a:off x="1045033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2" name="Rectangle 181"/>
                <p:cNvSpPr/>
                <p:nvPr/>
              </p:nvSpPr>
              <p:spPr bwMode="auto">
                <a:xfrm>
                  <a:off x="10635273" y="5651501"/>
                  <a:ext cx="124782" cy="31060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3" name="Rectangle 182"/>
                <p:cNvSpPr/>
                <p:nvPr/>
              </p:nvSpPr>
              <p:spPr bwMode="auto">
                <a:xfrm>
                  <a:off x="841594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4" name="Rectangle 183"/>
                <p:cNvSpPr/>
                <p:nvPr/>
              </p:nvSpPr>
              <p:spPr bwMode="auto">
                <a:xfrm>
                  <a:off x="860089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5" name="Rectangle 184"/>
                <p:cNvSpPr/>
                <p:nvPr/>
              </p:nvSpPr>
              <p:spPr bwMode="auto">
                <a:xfrm>
                  <a:off x="8785836"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6" name="Rectangle 185"/>
                <p:cNvSpPr/>
                <p:nvPr/>
              </p:nvSpPr>
              <p:spPr bwMode="auto">
                <a:xfrm>
                  <a:off x="8970780" y="5837327"/>
                  <a:ext cx="864558"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1" name="Rectangle 190"/>
                <p:cNvSpPr/>
                <p:nvPr/>
              </p:nvSpPr>
              <p:spPr bwMode="auto">
                <a:xfrm>
                  <a:off x="9895500"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2" name="Rectangle 191"/>
                <p:cNvSpPr/>
                <p:nvPr/>
              </p:nvSpPr>
              <p:spPr bwMode="auto">
                <a:xfrm>
                  <a:off x="10080444"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3" name="Rectangle 192"/>
                <p:cNvSpPr/>
                <p:nvPr/>
              </p:nvSpPr>
              <p:spPr bwMode="auto">
                <a:xfrm>
                  <a:off x="1026538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4" name="Rectangle 193"/>
                <p:cNvSpPr/>
                <p:nvPr/>
              </p:nvSpPr>
              <p:spPr bwMode="auto">
                <a:xfrm>
                  <a:off x="1045033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06" name="Group 205"/>
            <p:cNvGrpSpPr/>
            <p:nvPr/>
          </p:nvGrpSpPr>
          <p:grpSpPr>
            <a:xfrm>
              <a:off x="5308651" y="3794814"/>
              <a:ext cx="2367066" cy="1665498"/>
              <a:chOff x="5308651" y="3121714"/>
              <a:chExt cx="2367066" cy="1665498"/>
            </a:xfrm>
          </p:grpSpPr>
          <p:sp>
            <p:nvSpPr>
              <p:cNvPr id="204"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Rectangle 204"/>
              <p:cNvSpPr/>
              <p:nvPr/>
            </p:nvSpPr>
            <p:spPr bwMode="auto">
              <a:xfrm>
                <a:off x="5389063" y="3195487"/>
                <a:ext cx="2211887" cy="1270535"/>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70" name="Group 269"/>
            <p:cNvGrpSpPr/>
            <p:nvPr/>
          </p:nvGrpSpPr>
          <p:grpSpPr>
            <a:xfrm>
              <a:off x="7740650" y="3804195"/>
              <a:ext cx="1476375" cy="1967955"/>
              <a:chOff x="7740650" y="3131095"/>
              <a:chExt cx="1476375" cy="1967955"/>
            </a:xfrm>
          </p:grpSpPr>
          <p:grpSp>
            <p:nvGrpSpPr>
              <p:cNvPr id="269" name="Group 268"/>
              <p:cNvGrpSpPr/>
              <p:nvPr/>
            </p:nvGrpSpPr>
            <p:grpSpPr>
              <a:xfrm>
                <a:off x="7740650" y="3131095"/>
                <a:ext cx="1476375" cy="1967955"/>
                <a:chOff x="7740650" y="3131095"/>
                <a:chExt cx="1476375" cy="1967955"/>
              </a:xfrm>
            </p:grpSpPr>
            <p:sp>
              <p:nvSpPr>
                <p:cNvPr id="268" name="Rectangle 267"/>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7" name="Rectangle 266"/>
                <p:cNvSpPr/>
                <p:nvPr/>
              </p:nvSpPr>
              <p:spPr bwMode="auto">
                <a:xfrm>
                  <a:off x="7740650" y="3254375"/>
                  <a:ext cx="1476375" cy="1844675"/>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6" name="Group 265"/>
              <p:cNvGrpSpPr/>
              <p:nvPr/>
            </p:nvGrpSpPr>
            <p:grpSpPr>
              <a:xfrm>
                <a:off x="7861286" y="3300413"/>
                <a:ext cx="182880" cy="90578"/>
                <a:chOff x="7861286" y="3300413"/>
                <a:chExt cx="182880" cy="90578"/>
              </a:xfrm>
            </p:grpSpPr>
            <p:sp>
              <p:nvSpPr>
                <p:cNvPr id="207" name="Rectangle 206"/>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5" name="Group 264"/>
              <p:cNvGrpSpPr/>
              <p:nvPr/>
            </p:nvGrpSpPr>
            <p:grpSpPr>
              <a:xfrm>
                <a:off x="7923541" y="3475943"/>
                <a:ext cx="1158557" cy="228744"/>
                <a:chOff x="7923541" y="3488009"/>
                <a:chExt cx="1158557" cy="228744"/>
              </a:xfrm>
            </p:grpSpPr>
            <p:sp>
              <p:nvSpPr>
                <p:cNvPr id="209" name="Rectangle 208"/>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3" name="Rectangle 212"/>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4" name="Rectangle 213"/>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5" name="Rectangle 214"/>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6" name="Rectangle 215"/>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7" name="Rectangle 216"/>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4" name="Group 263"/>
              <p:cNvGrpSpPr/>
              <p:nvPr/>
            </p:nvGrpSpPr>
            <p:grpSpPr>
              <a:xfrm>
                <a:off x="7861286" y="3789639"/>
                <a:ext cx="303354" cy="90756"/>
                <a:chOff x="7861286" y="3793332"/>
                <a:chExt cx="303354" cy="90756"/>
              </a:xfrm>
            </p:grpSpPr>
            <p:sp>
              <p:nvSpPr>
                <p:cNvPr id="218" name="Rectangle 217"/>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9" name="Rectangle 218"/>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3" name="Group 262"/>
              <p:cNvGrpSpPr/>
              <p:nvPr/>
            </p:nvGrpSpPr>
            <p:grpSpPr>
              <a:xfrm>
                <a:off x="7861286" y="3965347"/>
                <a:ext cx="977279" cy="294462"/>
                <a:chOff x="7861286" y="3976867"/>
                <a:chExt cx="977279" cy="294462"/>
              </a:xfrm>
            </p:grpSpPr>
            <p:sp>
              <p:nvSpPr>
                <p:cNvPr id="220" name="Rectangle 219"/>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1" name="Rectangle 220"/>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3" name="Rectangle 222"/>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4" name="Rectangle 223"/>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5" name="Rectangle 224"/>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6" name="Rectangle 225"/>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7" name="Rectangle 226"/>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8" name="Rectangle 227"/>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9" name="Rectangle 228"/>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2" name="Group 261"/>
              <p:cNvGrpSpPr/>
              <p:nvPr/>
            </p:nvGrpSpPr>
            <p:grpSpPr>
              <a:xfrm>
                <a:off x="7861286" y="4344761"/>
                <a:ext cx="1102374" cy="228744"/>
                <a:chOff x="7861286" y="4351628"/>
                <a:chExt cx="1102374" cy="228744"/>
              </a:xfrm>
            </p:grpSpPr>
            <p:sp>
              <p:nvSpPr>
                <p:cNvPr id="230" name="Rectangle 229"/>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2" name="Rectangle 231"/>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3" name="Rectangle 232"/>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4" name="Rectangle 233"/>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6" name="Rectangle 235"/>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8" name="Rectangle 237"/>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1" name="Group 260"/>
              <p:cNvGrpSpPr/>
              <p:nvPr/>
            </p:nvGrpSpPr>
            <p:grpSpPr>
              <a:xfrm>
                <a:off x="7983513" y="4658457"/>
                <a:ext cx="1116116" cy="161449"/>
                <a:chOff x="7983513" y="4654652"/>
                <a:chExt cx="1116116" cy="161449"/>
              </a:xfrm>
            </p:grpSpPr>
            <p:sp>
              <p:nvSpPr>
                <p:cNvPr id="248" name="Rectangle 247"/>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Rectangle 248"/>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0" name="Rectangle 249"/>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1" name="Rectangle 250"/>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4" name="Rectangle 253"/>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0" name="Group 259"/>
              <p:cNvGrpSpPr/>
              <p:nvPr/>
            </p:nvGrpSpPr>
            <p:grpSpPr>
              <a:xfrm>
                <a:off x="7861286" y="4904857"/>
                <a:ext cx="613124" cy="95731"/>
                <a:chOff x="7861286" y="4904857"/>
                <a:chExt cx="613124" cy="95731"/>
              </a:xfrm>
            </p:grpSpPr>
            <p:sp>
              <p:nvSpPr>
                <p:cNvPr id="255" name="Rectangle 254"/>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6" name="Rectangle 255"/>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7" name="Rectangle 256"/>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74" name="Group 373"/>
            <p:cNvGrpSpPr/>
            <p:nvPr/>
          </p:nvGrpSpPr>
          <p:grpSpPr>
            <a:xfrm>
              <a:off x="9345911" y="3797978"/>
              <a:ext cx="1476375" cy="1967955"/>
              <a:chOff x="9345911" y="3124878"/>
              <a:chExt cx="1476375" cy="1967955"/>
            </a:xfrm>
          </p:grpSpPr>
          <p:grpSp>
            <p:nvGrpSpPr>
              <p:cNvPr id="277" name="Group 276"/>
              <p:cNvGrpSpPr/>
              <p:nvPr/>
            </p:nvGrpSpPr>
            <p:grpSpPr>
              <a:xfrm>
                <a:off x="9345911" y="3124878"/>
                <a:ext cx="1476375" cy="1967955"/>
                <a:chOff x="7740650" y="3131095"/>
                <a:chExt cx="1476375" cy="1967955"/>
              </a:xfrm>
            </p:grpSpPr>
            <p:sp>
              <p:nvSpPr>
                <p:cNvPr id="323" name="Rectangle 322"/>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24" name="Rectangle 323"/>
                <p:cNvSpPr/>
                <p:nvPr/>
              </p:nvSpPr>
              <p:spPr bwMode="auto">
                <a:xfrm>
                  <a:off x="7740650" y="3254375"/>
                  <a:ext cx="1476375" cy="1844675"/>
                </a:xfrm>
                <a:prstGeom prst="rect">
                  <a:avLst/>
                </a:pr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26" name="Rectangle 325"/>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27" name="Rectangle 326"/>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28" name="Rectangle 327"/>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45" name="Group 344"/>
              <p:cNvGrpSpPr/>
              <p:nvPr/>
            </p:nvGrpSpPr>
            <p:grpSpPr>
              <a:xfrm>
                <a:off x="9437493" y="3559175"/>
                <a:ext cx="1288985" cy="117474"/>
                <a:chOff x="9437493" y="3559175"/>
                <a:chExt cx="1288985" cy="117474"/>
              </a:xfrm>
            </p:grpSpPr>
            <p:sp>
              <p:nvSpPr>
                <p:cNvPr id="329" name="Rectangle 328"/>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3" name="Rectangle 342"/>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0" name="Rectangle 329"/>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1" name="Rectangle 330"/>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2" name="Rectangle 331"/>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3" name="Rectangle 332"/>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4" name="Rectangle 333"/>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42" name="Group 341"/>
              <p:cNvGrpSpPr/>
              <p:nvPr/>
            </p:nvGrpSpPr>
            <p:grpSpPr>
              <a:xfrm>
                <a:off x="9465450" y="3797545"/>
                <a:ext cx="1188720" cy="146051"/>
                <a:chOff x="9465450" y="3797545"/>
                <a:chExt cx="1188720" cy="146051"/>
              </a:xfrm>
            </p:grpSpPr>
            <p:sp>
              <p:nvSpPr>
                <p:cNvPr id="336" name="Rectangle 335"/>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7" name="Rectangle 336"/>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8" name="Rectangle 337"/>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9" name="Rectangle 338"/>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0" name="Rectangle 339"/>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1" name="Rectangle 340"/>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47" name="Group 346"/>
              <p:cNvGrpSpPr/>
              <p:nvPr/>
            </p:nvGrpSpPr>
            <p:grpSpPr>
              <a:xfrm>
                <a:off x="9465719" y="3362734"/>
                <a:ext cx="731520" cy="88380"/>
                <a:chOff x="9465719" y="3362734"/>
                <a:chExt cx="731520" cy="88380"/>
              </a:xfrm>
            </p:grpSpPr>
            <p:sp>
              <p:nvSpPr>
                <p:cNvPr id="335" name="Rectangle 334"/>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6" name="Rectangle 345"/>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54" name="Group 353"/>
              <p:cNvGrpSpPr/>
              <p:nvPr/>
            </p:nvGrpSpPr>
            <p:grpSpPr>
              <a:xfrm>
                <a:off x="9434530" y="4405572"/>
                <a:ext cx="356616" cy="212071"/>
                <a:chOff x="9434530" y="4405572"/>
                <a:chExt cx="356616" cy="212071"/>
              </a:xfrm>
            </p:grpSpPr>
            <p:sp>
              <p:nvSpPr>
                <p:cNvPr id="349" name="Rectangle 348"/>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0" name="Rectangle 349"/>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1" name="Rectangle 350"/>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2" name="Rectangle 351"/>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3" name="Rectangle 352"/>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61" name="Rectangle 360"/>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63" name="Group 362"/>
              <p:cNvGrpSpPr/>
              <p:nvPr/>
            </p:nvGrpSpPr>
            <p:grpSpPr>
              <a:xfrm>
                <a:off x="9898578" y="4405572"/>
                <a:ext cx="365760" cy="212071"/>
                <a:chOff x="9898578" y="4405572"/>
                <a:chExt cx="365760" cy="212071"/>
              </a:xfrm>
            </p:grpSpPr>
            <p:grpSp>
              <p:nvGrpSpPr>
                <p:cNvPr id="355" name="Group 354"/>
                <p:cNvGrpSpPr/>
                <p:nvPr/>
              </p:nvGrpSpPr>
              <p:grpSpPr>
                <a:xfrm>
                  <a:off x="9898578" y="4405572"/>
                  <a:ext cx="365760" cy="212071"/>
                  <a:chOff x="9434530" y="4405572"/>
                  <a:chExt cx="365760" cy="212071"/>
                </a:xfrm>
              </p:grpSpPr>
              <p:sp>
                <p:nvSpPr>
                  <p:cNvPr id="356" name="Rectangle 355"/>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7" name="Rectangle 356"/>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8" name="Rectangle 357"/>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0" name="Rectangle 359"/>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62" name="Rectangle 361"/>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72" name="Group 371"/>
              <p:cNvGrpSpPr/>
              <p:nvPr/>
            </p:nvGrpSpPr>
            <p:grpSpPr>
              <a:xfrm>
                <a:off x="10358034" y="4405249"/>
                <a:ext cx="365760" cy="212071"/>
                <a:chOff x="10358034" y="4405249"/>
                <a:chExt cx="365760" cy="212071"/>
              </a:xfrm>
            </p:grpSpPr>
            <p:sp>
              <p:nvSpPr>
                <p:cNvPr id="367" name="Rectangle 366"/>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8" name="Rectangle 367"/>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9" name="Rectangle 368"/>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0" name="Rectangle 369"/>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6" name="Rectangle 365"/>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1" name="Rectangle 370"/>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73" name="Rectangle 372"/>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81" name="Group 380"/>
            <p:cNvGrpSpPr/>
            <p:nvPr/>
          </p:nvGrpSpPr>
          <p:grpSpPr>
            <a:xfrm>
              <a:off x="10915566" y="4874213"/>
              <a:ext cx="536092" cy="799475"/>
              <a:chOff x="5951537" y="5232400"/>
              <a:chExt cx="365126" cy="544513"/>
            </a:xfrm>
          </p:grpSpPr>
          <p:sp>
            <p:nvSpPr>
              <p:cNvPr id="377"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9"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Rectangle 11"/>
              <p:cNvSpPr>
                <a:spLocks noChangeArrowheads="1"/>
              </p:cNvSpPr>
              <p:nvPr/>
            </p:nvSpPr>
            <p:spPr bwMode="auto">
              <a:xfrm>
                <a:off x="6129338" y="5232400"/>
                <a:ext cx="11113" cy="292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97" name="Group 396"/>
            <p:cNvGrpSpPr/>
            <p:nvPr/>
          </p:nvGrpSpPr>
          <p:grpSpPr>
            <a:xfrm>
              <a:off x="10929938" y="2701925"/>
              <a:ext cx="1168400" cy="1011238"/>
              <a:chOff x="10929938" y="2028825"/>
              <a:chExt cx="1168400" cy="1011238"/>
            </a:xfrm>
          </p:grpSpPr>
          <p:sp>
            <p:nvSpPr>
              <p:cNvPr id="385"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91"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6"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23" name="Group 422"/>
            <p:cNvGrpSpPr/>
            <p:nvPr/>
          </p:nvGrpSpPr>
          <p:grpSpPr>
            <a:xfrm>
              <a:off x="9311043" y="1715016"/>
              <a:ext cx="1509358" cy="1959682"/>
              <a:chOff x="9311043" y="1041916"/>
              <a:chExt cx="1509358" cy="1959682"/>
            </a:xfrm>
          </p:grpSpPr>
          <p:grpSp>
            <p:nvGrpSpPr>
              <p:cNvPr id="419" name="Group 418"/>
              <p:cNvGrpSpPr/>
              <p:nvPr/>
            </p:nvGrpSpPr>
            <p:grpSpPr>
              <a:xfrm>
                <a:off x="9311043" y="1041916"/>
                <a:ext cx="1509358" cy="1959682"/>
                <a:chOff x="2699562" y="3794641"/>
                <a:chExt cx="1412658" cy="1813061"/>
              </a:xfrm>
            </p:grpSpPr>
            <p:sp>
              <p:nvSpPr>
                <p:cNvPr id="403"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a:p>
              </p:txBody>
            </p:sp>
            <p:sp>
              <p:nvSpPr>
                <p:cNvPr id="404"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20" name="Rounded Rectangle 419"/>
              <p:cNvSpPr/>
              <p:nvPr/>
            </p:nvSpPr>
            <p:spPr bwMode="auto">
              <a:xfrm>
                <a:off x="9727138" y="13206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21" name="Rounded Rectangle 420"/>
              <p:cNvSpPr/>
              <p:nvPr/>
            </p:nvSpPr>
            <p:spPr bwMode="auto">
              <a:xfrm>
                <a:off x="9727138" y="14730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22" name="Rounded Rectangle 421"/>
              <p:cNvSpPr/>
              <p:nvPr/>
            </p:nvSpPr>
            <p:spPr bwMode="auto">
              <a:xfrm>
                <a:off x="9727138" y="16254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2" name="Group 21"/>
            <p:cNvGrpSpPr/>
            <p:nvPr/>
          </p:nvGrpSpPr>
          <p:grpSpPr>
            <a:xfrm>
              <a:off x="7202936" y="2137601"/>
              <a:ext cx="434396" cy="1567623"/>
              <a:chOff x="7202936" y="1464501"/>
              <a:chExt cx="434396" cy="1567623"/>
            </a:xfrm>
          </p:grpSpPr>
          <p:pic>
            <p:nvPicPr>
              <p:cNvPr id="424" name="Picture 423"/>
              <p:cNvPicPr>
                <a:picLocks noChangeAspect="1"/>
              </p:cNvPicPr>
              <p:nvPr/>
            </p:nvPicPr>
            <p:blipFill>
              <a:blip r:embed="rId3"/>
              <a:stretch>
                <a:fillRect/>
              </a:stretch>
            </p:blipFill>
            <p:spPr>
              <a:xfrm>
                <a:off x="7509783" y="1515955"/>
                <a:ext cx="127549" cy="1513579"/>
              </a:xfrm>
              <a:prstGeom prst="rect">
                <a:avLst/>
              </a:prstGeom>
            </p:spPr>
          </p:pic>
          <p:grpSp>
            <p:nvGrpSpPr>
              <p:cNvPr id="436" name="Group 435"/>
              <p:cNvGrpSpPr/>
              <p:nvPr/>
            </p:nvGrpSpPr>
            <p:grpSpPr>
              <a:xfrm flipV="1">
                <a:off x="7202936" y="1464501"/>
                <a:ext cx="164653" cy="1567623"/>
                <a:chOff x="7138988" y="855663"/>
                <a:chExt cx="228601" cy="2176462"/>
              </a:xfrm>
            </p:grpSpPr>
            <p:sp>
              <p:nvSpPr>
                <p:cNvPr id="427"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4"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440"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1" name="Group 20"/>
            <p:cNvGrpSpPr/>
            <p:nvPr/>
          </p:nvGrpSpPr>
          <p:grpSpPr>
            <a:xfrm>
              <a:off x="7743520" y="1710037"/>
              <a:ext cx="1470634" cy="1974359"/>
              <a:chOff x="7743520" y="1036937"/>
              <a:chExt cx="1470634" cy="1974359"/>
            </a:xfrm>
          </p:grpSpPr>
          <p:grpSp>
            <p:nvGrpSpPr>
              <p:cNvPr id="451" name="Group 450"/>
              <p:cNvGrpSpPr/>
              <p:nvPr/>
            </p:nvGrpSpPr>
            <p:grpSpPr>
              <a:xfrm>
                <a:off x="7743520" y="1036937"/>
                <a:ext cx="1470634" cy="1974359"/>
                <a:chOff x="7740650" y="1041915"/>
                <a:chExt cx="1470634" cy="1974359"/>
              </a:xfrm>
            </p:grpSpPr>
            <p:sp>
              <p:nvSpPr>
                <p:cNvPr id="450" name="Freeform 449"/>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7" name="Right Triangle 446"/>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64" name="Group 463"/>
              <p:cNvGrpSpPr/>
              <p:nvPr/>
            </p:nvGrpSpPr>
            <p:grpSpPr>
              <a:xfrm>
                <a:off x="7912042" y="1158011"/>
                <a:ext cx="1133265" cy="1611524"/>
                <a:chOff x="7912042" y="1158011"/>
                <a:chExt cx="1133265" cy="1611524"/>
              </a:xfrm>
            </p:grpSpPr>
            <p:sp>
              <p:nvSpPr>
                <p:cNvPr id="452" name="Right Bracket 451"/>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54" name="Straight Connector 453"/>
                <p:cNvCxnSpPr>
                  <a:stCxn id="452" idx="2"/>
                </p:cNvCxnSpPr>
                <p:nvPr/>
              </p:nvCxnSpPr>
              <p:spPr>
                <a:xfrm flipH="1" flipV="1">
                  <a:off x="8478837" y="1329159"/>
                  <a:ext cx="955" cy="20230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455" name="Oval 454"/>
                <p:cNvSpPr/>
                <p:nvPr/>
              </p:nvSpPr>
              <p:spPr bwMode="auto">
                <a:xfrm>
                  <a:off x="8347075" y="1158011"/>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6" name="Oval 455"/>
                <p:cNvSpPr/>
                <p:nvPr/>
              </p:nvSpPr>
              <p:spPr bwMode="auto">
                <a:xfrm>
                  <a:off x="8662306" y="2509482"/>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7" name="Flowchart: Decision 456"/>
                <p:cNvSpPr/>
                <p:nvPr/>
              </p:nvSpPr>
              <p:spPr bwMode="auto">
                <a:xfrm>
                  <a:off x="7912042" y="1590464"/>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8" name="Flowchart: Decision 457"/>
                <p:cNvSpPr/>
                <p:nvPr/>
              </p:nvSpPr>
              <p:spPr bwMode="auto">
                <a:xfrm>
                  <a:off x="8530585" y="1585939"/>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9" name="Flowchart: Process 458"/>
                <p:cNvSpPr/>
                <p:nvPr/>
              </p:nvSpPr>
              <p:spPr bwMode="auto">
                <a:xfrm>
                  <a:off x="7930372" y="1899614"/>
                  <a:ext cx="490676" cy="246584"/>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0" name="Flowchart: Process 459"/>
                <p:cNvSpPr/>
                <p:nvPr/>
              </p:nvSpPr>
              <p:spPr bwMode="auto">
                <a:xfrm>
                  <a:off x="7930767" y="2272353"/>
                  <a:ext cx="490676" cy="356147"/>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1" name="Flowchart: Process 460"/>
                <p:cNvSpPr/>
                <p:nvPr/>
              </p:nvSpPr>
              <p:spPr bwMode="auto">
                <a:xfrm>
                  <a:off x="8665048" y="1900256"/>
                  <a:ext cx="253093"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2" name="Flowchart: Process 461"/>
                <p:cNvSpPr/>
                <p:nvPr/>
              </p:nvSpPr>
              <p:spPr bwMode="auto">
                <a:xfrm>
                  <a:off x="8548688" y="2082622"/>
                  <a:ext cx="475640"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3" name="Flowchart: Process 462"/>
                <p:cNvSpPr/>
                <p:nvPr/>
              </p:nvSpPr>
              <p:spPr bwMode="auto">
                <a:xfrm>
                  <a:off x="8607128" y="2273633"/>
                  <a:ext cx="363651"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 name="Group 1"/>
            <p:cNvGrpSpPr/>
            <p:nvPr/>
          </p:nvGrpSpPr>
          <p:grpSpPr>
            <a:xfrm>
              <a:off x="7983513" y="1945650"/>
              <a:ext cx="989927" cy="1378516"/>
              <a:chOff x="7983513" y="1272550"/>
              <a:chExt cx="989927" cy="1378516"/>
            </a:xfrm>
          </p:grpSpPr>
          <p:sp>
            <p:nvSpPr>
              <p:cNvPr id="222" name="Rectangle 221"/>
              <p:cNvSpPr/>
              <p:nvPr/>
            </p:nvSpPr>
            <p:spPr bwMode="auto">
              <a:xfrm>
                <a:off x="8052093" y="1700740"/>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1" name="Rectangle 230"/>
              <p:cNvSpPr/>
              <p:nvPr/>
            </p:nvSpPr>
            <p:spPr bwMode="auto">
              <a:xfrm>
                <a:off x="8670735" y="1701124"/>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5" name="Rectangle 234"/>
              <p:cNvSpPr/>
              <p:nvPr/>
            </p:nvSpPr>
            <p:spPr bwMode="auto">
              <a:xfrm>
                <a:off x="8398112" y="1272550"/>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7" name="Rectangle 236"/>
              <p:cNvSpPr/>
              <p:nvPr/>
            </p:nvSpPr>
            <p:spPr bwMode="auto">
              <a:xfrm>
                <a:off x="8024697" y="1979764"/>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9" name="Rectangle 238"/>
              <p:cNvSpPr/>
              <p:nvPr/>
            </p:nvSpPr>
            <p:spPr bwMode="auto">
              <a:xfrm>
                <a:off x="8204710" y="1979764"/>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0" name="Rectangle 239"/>
              <p:cNvSpPr/>
              <p:nvPr/>
            </p:nvSpPr>
            <p:spPr bwMode="auto">
              <a:xfrm>
                <a:off x="8020125" y="2042062"/>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1" name="Rectangle 240"/>
              <p:cNvSpPr/>
              <p:nvPr/>
            </p:nvSpPr>
            <p:spPr bwMode="auto">
              <a:xfrm>
                <a:off x="8736281" y="1947558"/>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2" name="Rectangle 241"/>
              <p:cNvSpPr/>
              <p:nvPr/>
            </p:nvSpPr>
            <p:spPr bwMode="auto">
              <a:xfrm>
                <a:off x="8610547" y="2132789"/>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3" name="Rectangle 242"/>
              <p:cNvSpPr/>
              <p:nvPr/>
            </p:nvSpPr>
            <p:spPr bwMode="auto">
              <a:xfrm>
                <a:off x="8790560" y="2132789"/>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4" name="Rectangle 243"/>
              <p:cNvSpPr/>
              <p:nvPr/>
            </p:nvSpPr>
            <p:spPr bwMode="auto">
              <a:xfrm>
                <a:off x="8706336" y="2623634"/>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5" name="Rectangle 244"/>
              <p:cNvSpPr/>
              <p:nvPr/>
            </p:nvSpPr>
            <p:spPr bwMode="auto">
              <a:xfrm>
                <a:off x="8694281" y="2320294"/>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6" name="Rectangle 245"/>
              <p:cNvSpPr/>
              <p:nvPr/>
            </p:nvSpPr>
            <p:spPr bwMode="auto">
              <a:xfrm>
                <a:off x="7983513" y="2350850"/>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7" name="Rectangle 246"/>
              <p:cNvSpPr/>
              <p:nvPr/>
            </p:nvSpPr>
            <p:spPr bwMode="auto">
              <a:xfrm>
                <a:off x="7983513" y="241129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8" name="Rectangle 257"/>
              <p:cNvSpPr/>
              <p:nvPr/>
            </p:nvSpPr>
            <p:spPr bwMode="auto">
              <a:xfrm>
                <a:off x="8226093" y="2411298"/>
                <a:ext cx="12801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9" name="Rectangle 258"/>
              <p:cNvSpPr/>
              <p:nvPr/>
            </p:nvSpPr>
            <p:spPr bwMode="auto">
              <a:xfrm>
                <a:off x="7983513" y="2474844"/>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4" name="Rectangle 273"/>
              <p:cNvSpPr/>
              <p:nvPr/>
            </p:nvSpPr>
            <p:spPr bwMode="auto">
              <a:xfrm>
                <a:off x="7983513" y="2534947"/>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5" name="Rectangle 274"/>
              <p:cNvSpPr/>
              <p:nvPr/>
            </p:nvSpPr>
            <p:spPr bwMode="auto">
              <a:xfrm>
                <a:off x="8169867" y="2534947"/>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0" name="Group 19"/>
            <p:cNvGrpSpPr/>
            <p:nvPr/>
          </p:nvGrpSpPr>
          <p:grpSpPr>
            <a:xfrm>
              <a:off x="5895503" y="1955025"/>
              <a:ext cx="1229051" cy="1725027"/>
              <a:chOff x="5895503" y="1281925"/>
              <a:chExt cx="1229051" cy="1725027"/>
            </a:xfrm>
          </p:grpSpPr>
          <p:grpSp>
            <p:nvGrpSpPr>
              <p:cNvPr id="19" name="Group 18"/>
              <p:cNvGrpSpPr/>
              <p:nvPr/>
            </p:nvGrpSpPr>
            <p:grpSpPr>
              <a:xfrm>
                <a:off x="5895503" y="1281925"/>
                <a:ext cx="1229051" cy="1725027"/>
                <a:chOff x="5895503" y="1281925"/>
                <a:chExt cx="1229051" cy="1725027"/>
              </a:xfrm>
            </p:grpSpPr>
            <p:sp>
              <p:nvSpPr>
                <p:cNvPr id="297" name="Freeform 296"/>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8" name="Right Triangle 297"/>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 name="Group 17"/>
              <p:cNvGrpSpPr/>
              <p:nvPr/>
            </p:nvGrpSpPr>
            <p:grpSpPr>
              <a:xfrm>
                <a:off x="5996740" y="1640587"/>
                <a:ext cx="1000052" cy="1136612"/>
                <a:chOff x="5996740" y="1640587"/>
                <a:chExt cx="1000052" cy="1136612"/>
              </a:xfrm>
            </p:grpSpPr>
            <p:grpSp>
              <p:nvGrpSpPr>
                <p:cNvPr id="12" name="Group 11"/>
                <p:cNvGrpSpPr/>
                <p:nvPr/>
              </p:nvGrpSpPr>
              <p:grpSpPr>
                <a:xfrm>
                  <a:off x="6265272" y="1646040"/>
                  <a:ext cx="731520" cy="87880"/>
                  <a:chOff x="6265272" y="1646040"/>
                  <a:chExt cx="731520" cy="87880"/>
                </a:xfrm>
              </p:grpSpPr>
              <p:sp>
                <p:nvSpPr>
                  <p:cNvPr id="276" name="Rectangle 275"/>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8" name="Rectangle 277"/>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9" name="Rectangle 278"/>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 name="Group 12"/>
                <p:cNvGrpSpPr/>
                <p:nvPr/>
              </p:nvGrpSpPr>
              <p:grpSpPr>
                <a:xfrm>
                  <a:off x="6265272" y="1889531"/>
                  <a:ext cx="731520" cy="87880"/>
                  <a:chOff x="6265272" y="1889531"/>
                  <a:chExt cx="731520" cy="87880"/>
                </a:xfrm>
              </p:grpSpPr>
              <p:sp>
                <p:nvSpPr>
                  <p:cNvPr id="280" name="Rectangle 279"/>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1" name="Rectangle 280"/>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 name="Group 13"/>
                <p:cNvGrpSpPr/>
                <p:nvPr/>
              </p:nvGrpSpPr>
              <p:grpSpPr>
                <a:xfrm>
                  <a:off x="6265272" y="2130746"/>
                  <a:ext cx="709184" cy="87880"/>
                  <a:chOff x="6265272" y="2130746"/>
                  <a:chExt cx="709184" cy="87880"/>
                </a:xfrm>
              </p:grpSpPr>
              <p:sp>
                <p:nvSpPr>
                  <p:cNvPr id="282" name="Rectangle 281"/>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3" name="Rectangle 282"/>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4" name="Rectangle 283"/>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6265272" y="2374770"/>
                  <a:ext cx="731520" cy="87880"/>
                  <a:chOff x="6265272" y="2374770"/>
                  <a:chExt cx="731520" cy="87880"/>
                </a:xfrm>
              </p:grpSpPr>
              <p:sp>
                <p:nvSpPr>
                  <p:cNvPr id="285" name="Rectangle 284"/>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6" name="Rectangle 285"/>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6" name="Group 15"/>
                <p:cNvGrpSpPr/>
                <p:nvPr/>
              </p:nvGrpSpPr>
              <p:grpSpPr>
                <a:xfrm>
                  <a:off x="6265272" y="2623634"/>
                  <a:ext cx="731520" cy="87880"/>
                  <a:chOff x="6265272" y="2623634"/>
                  <a:chExt cx="731520" cy="87880"/>
                </a:xfrm>
              </p:grpSpPr>
              <p:sp>
                <p:nvSpPr>
                  <p:cNvPr id="287" name="Rectangle 286"/>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8" name="Rectangle 287"/>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9" name="Rectangle 288"/>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91" name="Rectangle 290"/>
                <p:cNvSpPr/>
                <p:nvPr/>
              </p:nvSpPr>
              <p:spPr bwMode="auto">
                <a:xfrm>
                  <a:off x="5996740" y="2131485"/>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3" name="Rectangle 292"/>
                <p:cNvSpPr/>
                <p:nvPr/>
              </p:nvSpPr>
              <p:spPr bwMode="auto">
                <a:xfrm>
                  <a:off x="5996740" y="2622382"/>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9" name="Group 8"/>
                <p:cNvGrpSpPr/>
                <p:nvPr/>
              </p:nvGrpSpPr>
              <p:grpSpPr>
                <a:xfrm>
                  <a:off x="5996740" y="1640587"/>
                  <a:ext cx="154817" cy="154817"/>
                  <a:chOff x="5996740" y="1640587"/>
                  <a:chExt cx="154817" cy="154817"/>
                </a:xfrm>
              </p:grpSpPr>
              <p:sp>
                <p:nvSpPr>
                  <p:cNvPr id="3" name="Rectangle 2"/>
                  <p:cNvSpPr/>
                  <p:nvPr/>
                </p:nvSpPr>
                <p:spPr bwMode="auto">
                  <a:xfrm>
                    <a:off x="5996740" y="1640587"/>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5996740" y="1886036"/>
                  <a:ext cx="154817" cy="154817"/>
                  <a:chOff x="5996740" y="1886036"/>
                  <a:chExt cx="154817" cy="154817"/>
                </a:xfrm>
              </p:grpSpPr>
              <p:sp>
                <p:nvSpPr>
                  <p:cNvPr id="290" name="Rectangle 289"/>
                  <p:cNvSpPr/>
                  <p:nvPr/>
                </p:nvSpPr>
                <p:spPr bwMode="auto">
                  <a:xfrm>
                    <a:off x="5996740" y="1886036"/>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294"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996740" y="2376934"/>
                  <a:ext cx="154817" cy="154817"/>
                  <a:chOff x="5996740" y="2376934"/>
                  <a:chExt cx="154817" cy="154817"/>
                </a:xfrm>
              </p:grpSpPr>
              <p:sp>
                <p:nvSpPr>
                  <p:cNvPr id="292" name="Rectangle 291"/>
                  <p:cNvSpPr/>
                  <p:nvPr/>
                </p:nvSpPr>
                <p:spPr bwMode="auto">
                  <a:xfrm>
                    <a:off x="5996740" y="2376934"/>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295"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grpSp>
      </p:grpSp>
    </p:spTree>
    <p:extLst>
      <p:ext uri="{BB962C8B-B14F-4D97-AF65-F5344CB8AC3E}">
        <p14:creationId xmlns:p14="http://schemas.microsoft.com/office/powerpoint/2010/main" val="1549335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ontent Placeholder 6"/>
          <p:cNvSpPr txBox="1">
            <a:spLocks/>
          </p:cNvSpPr>
          <p:nvPr/>
        </p:nvSpPr>
        <p:spPr>
          <a:xfrm>
            <a:off x="2501" y="4883288"/>
            <a:ext cx="12433974" cy="822960"/>
          </a:xfrm>
          <a:prstGeom prst="rect">
            <a:avLst/>
          </a:prstGeom>
          <a:noFill/>
        </p:spPr>
        <p:txBody>
          <a:bodyPr vert="horz" wrap="square" lIns="146304" tIns="91440" rIns="146304" bIns="91440" rtlCol="0" anchor="ctr">
            <a:spAutoFit/>
          </a:bodyPr>
          <a:lstStyle>
            <a:lvl1pPr marL="342764" marR="0" indent="-342764" algn="l" defTabSz="932372"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92515">
                      <a:srgbClr val="262626"/>
                    </a:gs>
                    <a:gs pos="75000">
                      <a:srgbClr val="262626"/>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92515">
                      <a:srgbClr val="262626"/>
                    </a:gs>
                    <a:gs pos="75000">
                      <a:srgbClr val="262626"/>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999" kern="1200" spc="0" baseline="0">
                <a:gradFill>
                  <a:gsLst>
                    <a:gs pos="92515">
                      <a:srgbClr val="262626"/>
                    </a:gs>
                    <a:gs pos="75000">
                      <a:srgbClr val="262626"/>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799" kern="1200" spc="0" baseline="0">
                <a:gradFill>
                  <a:gsLst>
                    <a:gs pos="92515">
                      <a:srgbClr val="262626"/>
                    </a:gs>
                    <a:gs pos="75000">
                      <a:srgbClr val="262626"/>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799" kern="1200" spc="0" baseline="0">
                <a:gradFill>
                  <a:gsLst>
                    <a:gs pos="92515">
                      <a:srgbClr val="262626"/>
                    </a:gs>
                    <a:gs pos="75000">
                      <a:srgbClr val="262626"/>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lgn="ctr">
              <a:buFont typeface="Arial" pitchFamily="34" charset="0"/>
              <a:buNone/>
            </a:pPr>
            <a:r>
              <a:rPr lang="en-US" sz="3136" smtClean="0">
                <a:hlinkClick r:id="rId3"/>
              </a:rPr>
              <a:t>http://dev.office.com/devprogram</a:t>
            </a:r>
            <a:r>
              <a:rPr lang="en-US" sz="3136" smtClean="0"/>
              <a:t> </a:t>
            </a:r>
            <a:endParaRPr lang="en-US" sz="3136" dirty="0"/>
          </a:p>
        </p:txBody>
      </p:sp>
      <p:grpSp>
        <p:nvGrpSpPr>
          <p:cNvPr id="113" name="Group 112"/>
          <p:cNvGrpSpPr/>
          <p:nvPr/>
        </p:nvGrpSpPr>
        <p:grpSpPr>
          <a:xfrm>
            <a:off x="4693684" y="3204799"/>
            <a:ext cx="3052220" cy="3741378"/>
            <a:chOff x="4662488" y="3198813"/>
            <a:chExt cx="3114676" cy="3817937"/>
          </a:xfrm>
        </p:grpSpPr>
        <p:sp>
          <p:nvSpPr>
            <p:cNvPr id="11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5"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2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2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122" name="Rectangle 121"/>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23" name="Group 122"/>
          <p:cNvGrpSpPr/>
          <p:nvPr/>
        </p:nvGrpSpPr>
        <p:grpSpPr>
          <a:xfrm>
            <a:off x="581707" y="2329165"/>
            <a:ext cx="2289395" cy="1914898"/>
            <a:chOff x="457200" y="2260433"/>
            <a:chExt cx="2290317" cy="1915668"/>
          </a:xfrm>
        </p:grpSpPr>
        <p:sp>
          <p:nvSpPr>
            <p:cNvPr id="124" name="Rectangle 123"/>
            <p:cNvSpPr/>
            <p:nvPr/>
          </p:nvSpPr>
          <p:spPr>
            <a:xfrm>
              <a:off x="457200" y="3466393"/>
              <a:ext cx="2290317" cy="709708"/>
            </a:xfrm>
            <a:prstGeom prst="rect">
              <a:avLst/>
            </a:prstGeom>
          </p:spPr>
          <p:txBody>
            <a:bodyPr wrap="square">
              <a:spAutoFit/>
            </a:bodyPr>
            <a:lstStyle/>
            <a:p>
              <a:pPr algn="ctr" defTabSz="914005"/>
              <a:r>
                <a:rPr lang="en-US" sz="1960" dirty="0" smtClean="0">
                  <a:gradFill>
                    <a:gsLst>
                      <a:gs pos="28319">
                        <a:srgbClr val="000000"/>
                      </a:gs>
                      <a:gs pos="52212">
                        <a:srgbClr val="000000"/>
                      </a:gs>
                    </a:gsLst>
                    <a:lin ang="5400000" scaled="0"/>
                  </a:gradFill>
                  <a:latin typeface="Segoe UI"/>
                </a:rPr>
                <a:t>Email </a:t>
              </a:r>
              <a:r>
                <a:rPr lang="en-US" sz="1960" dirty="0">
                  <a:gradFill>
                    <a:gsLst>
                      <a:gs pos="28319">
                        <a:srgbClr val="000000"/>
                      </a:gs>
                      <a:gs pos="52212">
                        <a:srgbClr val="000000"/>
                      </a:gs>
                    </a:gsLst>
                    <a:lin ang="5400000" scaled="0"/>
                  </a:gradFill>
                  <a:latin typeface="Segoe UI"/>
                </a:rPr>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125" name="Group 124"/>
            <p:cNvGrpSpPr/>
            <p:nvPr/>
          </p:nvGrpSpPr>
          <p:grpSpPr>
            <a:xfrm>
              <a:off x="746844" y="2260433"/>
              <a:ext cx="1711028" cy="991002"/>
              <a:chOff x="860785" y="2260433"/>
              <a:chExt cx="1711028" cy="991002"/>
            </a:xfrm>
          </p:grpSpPr>
          <p:grpSp>
            <p:nvGrpSpPr>
              <p:cNvPr id="126" name="Group 125"/>
              <p:cNvGrpSpPr/>
              <p:nvPr/>
            </p:nvGrpSpPr>
            <p:grpSpPr>
              <a:xfrm>
                <a:off x="860785" y="2260433"/>
                <a:ext cx="1711028" cy="991002"/>
                <a:chOff x="506413" y="1770063"/>
                <a:chExt cx="2105025" cy="1219200"/>
              </a:xfrm>
            </p:grpSpPr>
            <p:sp>
              <p:nvSpPr>
                <p:cNvPr id="13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14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14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143"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127" name="Rectangle 126"/>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28" name="Straight Connector 127"/>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2" name="Rectangle 131"/>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33" name="Rectangle 132"/>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35" name="Straight Connector 134"/>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44" name="Group 143"/>
          <p:cNvGrpSpPr/>
          <p:nvPr/>
        </p:nvGrpSpPr>
        <p:grpSpPr>
          <a:xfrm>
            <a:off x="3405356" y="2351551"/>
            <a:ext cx="1609841" cy="2200139"/>
            <a:chOff x="3320378" y="2282825"/>
            <a:chExt cx="1610489" cy="2201025"/>
          </a:xfrm>
        </p:grpSpPr>
        <p:sp>
          <p:nvSpPr>
            <p:cNvPr id="145" name="Rectangle 144"/>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46" name="Group 145"/>
            <p:cNvGrpSpPr/>
            <p:nvPr/>
          </p:nvGrpSpPr>
          <p:grpSpPr>
            <a:xfrm>
              <a:off x="3376613" y="2282825"/>
              <a:ext cx="1422401" cy="1065213"/>
              <a:chOff x="3376613" y="2282825"/>
              <a:chExt cx="1422401" cy="1065213"/>
            </a:xfrm>
          </p:grpSpPr>
          <p:sp>
            <p:nvSpPr>
              <p:cNvPr id="147"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48"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49"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0"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1"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2"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3"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4"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5" name="TextBox 154"/>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156" name="Straight Connector 155"/>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0" name="Group 159"/>
              <p:cNvGrpSpPr/>
              <p:nvPr/>
            </p:nvGrpSpPr>
            <p:grpSpPr>
              <a:xfrm>
                <a:off x="3987801" y="2778125"/>
                <a:ext cx="811213" cy="569913"/>
                <a:chOff x="3987801" y="2778125"/>
                <a:chExt cx="811213" cy="569913"/>
              </a:xfrm>
            </p:grpSpPr>
            <p:sp>
              <p:nvSpPr>
                <p:cNvPr id="161"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2"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3"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4"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5"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6"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7"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8"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9"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0"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1"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2"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3"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4"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5"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6"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8"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9"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80"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81"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82"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83"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184" name="Group 183"/>
          <p:cNvGrpSpPr/>
          <p:nvPr/>
        </p:nvGrpSpPr>
        <p:grpSpPr>
          <a:xfrm>
            <a:off x="5549453" y="2282278"/>
            <a:ext cx="1609841" cy="1961785"/>
            <a:chOff x="5503728" y="2213527"/>
            <a:chExt cx="1610489" cy="1962574"/>
          </a:xfrm>
        </p:grpSpPr>
        <p:sp>
          <p:nvSpPr>
            <p:cNvPr id="185" name="Rectangle 184"/>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186" name="Picture 185"/>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187" name="Group 186"/>
          <p:cNvGrpSpPr/>
          <p:nvPr/>
        </p:nvGrpSpPr>
        <p:grpSpPr>
          <a:xfrm>
            <a:off x="7693546" y="2282127"/>
            <a:ext cx="1744304" cy="1961938"/>
            <a:chOff x="7453007" y="2213374"/>
            <a:chExt cx="1745006" cy="1962727"/>
          </a:xfrm>
        </p:grpSpPr>
        <p:sp>
          <p:nvSpPr>
            <p:cNvPr id="188" name="Rectangle 187"/>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89" name="Group 188"/>
            <p:cNvGrpSpPr/>
            <p:nvPr/>
          </p:nvGrpSpPr>
          <p:grpSpPr>
            <a:xfrm>
              <a:off x="7453007" y="2213374"/>
              <a:ext cx="1745006" cy="1177578"/>
              <a:chOff x="7353454" y="2213374"/>
              <a:chExt cx="1745006" cy="1177578"/>
            </a:xfrm>
          </p:grpSpPr>
          <p:grpSp>
            <p:nvGrpSpPr>
              <p:cNvPr id="190" name="Group 189"/>
              <p:cNvGrpSpPr/>
              <p:nvPr/>
            </p:nvGrpSpPr>
            <p:grpSpPr>
              <a:xfrm>
                <a:off x="7353454" y="2213374"/>
                <a:ext cx="1517514" cy="1152575"/>
                <a:chOff x="7377113" y="1308100"/>
                <a:chExt cx="1277937" cy="847725"/>
              </a:xfrm>
            </p:grpSpPr>
            <p:sp>
              <p:nvSpPr>
                <p:cNvPr id="19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9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9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9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9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191" name="Picture 190"/>
              <p:cNvPicPr>
                <a:picLocks noChangeAspect="1"/>
              </p:cNvPicPr>
              <p:nvPr/>
            </p:nvPicPr>
            <p:blipFill>
              <a:blip r:embed="rId5"/>
              <a:stretch>
                <a:fillRect/>
              </a:stretch>
            </p:blipFill>
            <p:spPr>
              <a:xfrm>
                <a:off x="8203393" y="2481212"/>
                <a:ext cx="895067" cy="909740"/>
              </a:xfrm>
              <a:prstGeom prst="rect">
                <a:avLst/>
              </a:prstGeom>
            </p:spPr>
          </p:pic>
        </p:grpSp>
      </p:grpSp>
      <p:grpSp>
        <p:nvGrpSpPr>
          <p:cNvPr id="197" name="Group 196"/>
          <p:cNvGrpSpPr/>
          <p:nvPr/>
        </p:nvGrpSpPr>
        <p:grpSpPr>
          <a:xfrm>
            <a:off x="9972106" y="2284902"/>
            <a:ext cx="1609841" cy="1802340"/>
            <a:chOff x="9851377" y="2216150"/>
            <a:chExt cx="1610489" cy="1803064"/>
          </a:xfrm>
        </p:grpSpPr>
        <p:sp>
          <p:nvSpPr>
            <p:cNvPr id="198" name="Rectangle 197"/>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199" name="Group 198"/>
            <p:cNvGrpSpPr/>
            <p:nvPr/>
          </p:nvGrpSpPr>
          <p:grpSpPr>
            <a:xfrm>
              <a:off x="10039877" y="2216150"/>
              <a:ext cx="1233488" cy="1268413"/>
              <a:chOff x="9902825" y="2216150"/>
              <a:chExt cx="1233488" cy="1268413"/>
            </a:xfrm>
          </p:grpSpPr>
          <p:sp>
            <p:nvSpPr>
              <p:cNvPr id="200"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01"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02"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03"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204" name="Straight Connector 203"/>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08" name="Group 207"/>
              <p:cNvGrpSpPr/>
              <p:nvPr/>
            </p:nvGrpSpPr>
            <p:grpSpPr>
              <a:xfrm>
                <a:off x="10802938" y="2917825"/>
                <a:ext cx="39688" cy="566738"/>
                <a:chOff x="10802938" y="2917825"/>
                <a:chExt cx="39688" cy="566738"/>
              </a:xfrm>
            </p:grpSpPr>
            <p:sp>
              <p:nvSpPr>
                <p:cNvPr id="209"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0"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1"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2"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3"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4"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6" name="Title 5"/>
          <p:cNvSpPr>
            <a:spLocks noGrp="1"/>
          </p:cNvSpPr>
          <p:nvPr>
            <p:ph type="title"/>
          </p:nvPr>
        </p:nvSpPr>
        <p:spPr/>
        <p:txBody>
          <a:bodyPr/>
          <a:lstStyle/>
          <a:p>
            <a:r>
              <a:rPr lang="en-US" smtClean="0"/>
              <a:t>Developer Program launch</a:t>
            </a:r>
            <a:endParaRPr lang="en-US" dirty="0"/>
          </a:p>
        </p:txBody>
      </p:sp>
    </p:spTree>
    <p:extLst>
      <p:ext uri="{BB962C8B-B14F-4D97-AF65-F5344CB8AC3E}">
        <p14:creationId xmlns:p14="http://schemas.microsoft.com/office/powerpoint/2010/main" val="246930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113"/>
                                        </p:tgtEl>
                                        <p:attrNameLst>
                                          <p:attrName>r</p:attrName>
                                        </p:attrNameLst>
                                      </p:cBhvr>
                                    </p:animRot>
                                    <p:animRot by="-240000">
                                      <p:cBhvr>
                                        <p:cTn id="7" dur="250" fill="hold">
                                          <p:stCondLst>
                                            <p:cond delay="250"/>
                                          </p:stCondLst>
                                        </p:cTn>
                                        <p:tgtEl>
                                          <p:spTgt spid="113"/>
                                        </p:tgtEl>
                                        <p:attrNameLst>
                                          <p:attrName>r</p:attrName>
                                        </p:attrNameLst>
                                      </p:cBhvr>
                                    </p:animRot>
                                    <p:animRot by="240000">
                                      <p:cBhvr>
                                        <p:cTn id="8" dur="250" fill="hold">
                                          <p:stCondLst>
                                            <p:cond delay="500"/>
                                          </p:stCondLst>
                                        </p:cTn>
                                        <p:tgtEl>
                                          <p:spTgt spid="113"/>
                                        </p:tgtEl>
                                        <p:attrNameLst>
                                          <p:attrName>r</p:attrName>
                                        </p:attrNameLst>
                                      </p:cBhvr>
                                    </p:animRot>
                                    <p:animRot by="-240000">
                                      <p:cBhvr>
                                        <p:cTn id="9" dur="250" fill="hold">
                                          <p:stCondLst>
                                            <p:cond delay="750"/>
                                          </p:stCondLst>
                                        </p:cTn>
                                        <p:tgtEl>
                                          <p:spTgt spid="113"/>
                                        </p:tgtEl>
                                        <p:attrNameLst>
                                          <p:attrName>r</p:attrName>
                                        </p:attrNameLst>
                                      </p:cBhvr>
                                    </p:animRot>
                                    <p:animRot by="120000">
                                      <p:cBhvr>
                                        <p:cTn id="10" dur="250" fill="hold">
                                          <p:stCondLst>
                                            <p:cond delay="1000"/>
                                          </p:stCondLst>
                                        </p:cTn>
                                        <p:tgtEl>
                                          <p:spTgt spid="11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11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123"/>
                                        </p:tgtEl>
                                        <p:attrNameLst>
                                          <p:attrName>style.visibility</p:attrName>
                                        </p:attrNameLst>
                                      </p:cBhvr>
                                      <p:to>
                                        <p:strVal val="visible"/>
                                      </p:to>
                                    </p:set>
                                    <p:animEffect transition="in" filter="fade">
                                      <p:cBhvr>
                                        <p:cTn id="17" dur="1000"/>
                                        <p:tgtEl>
                                          <p:spTgt spid="123"/>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123"/>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144"/>
                                        </p:tgtEl>
                                        <p:attrNameLst>
                                          <p:attrName>style.visibility</p:attrName>
                                        </p:attrNameLst>
                                      </p:cBhvr>
                                      <p:to>
                                        <p:strVal val="visible"/>
                                      </p:to>
                                    </p:set>
                                    <p:animEffect transition="in" filter="fade">
                                      <p:cBhvr>
                                        <p:cTn id="23" dur="1000"/>
                                        <p:tgtEl>
                                          <p:spTgt spid="144"/>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144"/>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184"/>
                                        </p:tgtEl>
                                        <p:attrNameLst>
                                          <p:attrName>style.visibility</p:attrName>
                                        </p:attrNameLst>
                                      </p:cBhvr>
                                      <p:to>
                                        <p:strVal val="visible"/>
                                      </p:to>
                                    </p:set>
                                    <p:animEffect transition="in" filter="fade">
                                      <p:cBhvr>
                                        <p:cTn id="29" dur="1000"/>
                                        <p:tgtEl>
                                          <p:spTgt spid="184"/>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184"/>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187"/>
                                        </p:tgtEl>
                                        <p:attrNameLst>
                                          <p:attrName>style.visibility</p:attrName>
                                        </p:attrNameLst>
                                      </p:cBhvr>
                                      <p:to>
                                        <p:strVal val="visible"/>
                                      </p:to>
                                    </p:set>
                                    <p:animEffect transition="in" filter="fade">
                                      <p:cBhvr>
                                        <p:cTn id="35" dur="1000"/>
                                        <p:tgtEl>
                                          <p:spTgt spid="187"/>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187"/>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197"/>
                                        </p:tgtEl>
                                        <p:attrNameLst>
                                          <p:attrName>style.visibility</p:attrName>
                                        </p:attrNameLst>
                                      </p:cBhvr>
                                      <p:to>
                                        <p:strVal val="visible"/>
                                      </p:to>
                                    </p:set>
                                    <p:animEffect transition="in" filter="fade">
                                      <p:cBhvr>
                                        <p:cTn id="41" dur="1000"/>
                                        <p:tgtEl>
                                          <p:spTgt spid="197"/>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197"/>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112">
                                            <p:txEl>
                                              <p:pRg st="0" end="0"/>
                                            </p:txEl>
                                          </p:spTgt>
                                        </p:tgtEl>
                                        <p:attrNameLst>
                                          <p:attrName>style.visibility</p:attrName>
                                        </p:attrNameLst>
                                      </p:cBhvr>
                                      <p:to>
                                        <p:strVal val="visible"/>
                                      </p:to>
                                    </p:set>
                                    <p:animEffect transition="in" filter="fade">
                                      <p:cBhvr>
                                        <p:cTn id="47" dur="1000"/>
                                        <p:tgtEl>
                                          <p:spTgt spid="112">
                                            <p:txEl>
                                              <p:pRg st="0" end="0"/>
                                            </p:txEl>
                                          </p:spTgt>
                                        </p:tgtEl>
                                      </p:cBhvr>
                                    </p:animEffect>
                                  </p:childTnLst>
                                </p:cTn>
                              </p:par>
                              <p:par>
                                <p:cTn id="48" presetID="42" presetClass="path" presetSubtype="0" accel="50000" decel="50000" fill="hold" grpId="1" nodeType="withEffect">
                                  <p:stCondLst>
                                    <p:cond delay="0"/>
                                  </p:stCondLst>
                                  <p:childTnLst>
                                    <p:animMotion origin="layout" path="M 4.59025E-6 -0.08375 L 4.59025E-6 -2.37857E-6 " pathEditMode="relative" rAng="0" ptsTypes="AA">
                                      <p:cBhvr>
                                        <p:cTn id="49" dur="1000" fill="hold"/>
                                        <p:tgtEl>
                                          <p:spTgt spid="112">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build="p"/>
      <p:bldP spid="112"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 name="AutoShape 3" hidden="1"/>
          <p:cNvSpPr>
            <a:spLocks noChangeAspect="1" noChangeArrowheads="1" noTextEdit="1"/>
          </p:cNvSpPr>
          <p:nvPr/>
        </p:nvSpPr>
        <p:spPr bwMode="auto">
          <a:xfrm>
            <a:off x="234184" y="2126215"/>
            <a:ext cx="956878" cy="187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
        <p:nvSpPr>
          <p:cNvPr id="2" name="Text Placeholder 1"/>
          <p:cNvSpPr>
            <a:spLocks noGrp="1"/>
          </p:cNvSpPr>
          <p:nvPr>
            <p:ph type="body" sz="quarter" idx="11"/>
          </p:nvPr>
        </p:nvSpPr>
        <p:spPr>
          <a:xfrm>
            <a:off x="2103438" y="2076884"/>
            <a:ext cx="6400800" cy="1292662"/>
          </a:xfrm>
        </p:spPr>
        <p:txBody>
          <a:bodyPr/>
          <a:lstStyle/>
          <a:p>
            <a:r>
              <a:rPr lang="en-US" dirty="0"/>
              <a:t>Introduction to Excel add-ins</a:t>
            </a:r>
          </a:p>
        </p:txBody>
      </p:sp>
      <p:sp>
        <p:nvSpPr>
          <p:cNvPr id="5" name="Text Placeholder 4"/>
          <p:cNvSpPr>
            <a:spLocks noGrp="1"/>
          </p:cNvSpPr>
          <p:nvPr>
            <p:ph type="body" sz="quarter" idx="12"/>
          </p:nvPr>
        </p:nvSpPr>
        <p:spPr/>
        <p:txBody>
          <a:bodyPr/>
          <a:lstStyle/>
          <a:p>
            <a:r>
              <a:rPr lang="en-US" dirty="0" smtClean="0"/>
              <a:t>1</a:t>
            </a:r>
            <a:endParaRPr lang="en-US" dirty="0"/>
          </a:p>
        </p:txBody>
      </p:sp>
      <p:pic>
        <p:nvPicPr>
          <p:cNvPr id="4" name="Picture 3"/>
          <p:cNvPicPr>
            <a:picLocks noChangeAspect="1"/>
          </p:cNvPicPr>
          <p:nvPr/>
        </p:nvPicPr>
        <p:blipFill>
          <a:blip r:embed="rId2"/>
          <a:stretch>
            <a:fillRect/>
          </a:stretch>
        </p:blipFill>
        <p:spPr>
          <a:xfrm>
            <a:off x="6644876" y="3726159"/>
            <a:ext cx="5332082" cy="2787727"/>
          </a:xfrm>
          <a:prstGeom prst="rect">
            <a:avLst/>
          </a:prstGeom>
        </p:spPr>
      </p:pic>
    </p:spTree>
    <p:extLst>
      <p:ext uri="{BB962C8B-B14F-4D97-AF65-F5344CB8AC3E}">
        <p14:creationId xmlns:p14="http://schemas.microsoft.com/office/powerpoint/2010/main" val="357429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US" dirty="0" smtClean="0"/>
              <a:t>Engage</a:t>
            </a:r>
            <a:endParaRPr lang="en-US" dirty="0"/>
          </a:p>
        </p:txBody>
      </p:sp>
    </p:spTree>
    <p:extLst>
      <p:ext uri="{BB962C8B-B14F-4D97-AF65-F5344CB8AC3E}">
        <p14:creationId xmlns:p14="http://schemas.microsoft.com/office/powerpoint/2010/main" val="4105225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324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46063" y="2241533"/>
            <a:ext cx="5514975" cy="1514261"/>
          </a:xfrm>
        </p:spPr>
        <p:txBody>
          <a:bodyPr/>
          <a:lstStyle/>
          <a:p>
            <a:pPr marL="0" indent="0">
              <a:buNone/>
            </a:pPr>
            <a:r>
              <a:rPr lang="en-US" sz="4800" dirty="0">
                <a:gradFill>
                  <a:gsLst>
                    <a:gs pos="7258">
                      <a:schemeClr val="tx1"/>
                    </a:gs>
                    <a:gs pos="29000">
                      <a:schemeClr val="tx1"/>
                    </a:gs>
                  </a:gsLst>
                  <a:lin ang="5400000" scaled="0"/>
                </a:gradFill>
              </a:rPr>
              <a:t>What is an </a:t>
            </a:r>
            <a:br>
              <a:rPr lang="en-US" sz="4800" dirty="0">
                <a:gradFill>
                  <a:gsLst>
                    <a:gs pos="7258">
                      <a:schemeClr val="tx1"/>
                    </a:gs>
                    <a:gs pos="29000">
                      <a:schemeClr val="tx1"/>
                    </a:gs>
                  </a:gsLst>
                  <a:lin ang="5400000" scaled="0"/>
                </a:gradFill>
              </a:rPr>
            </a:br>
            <a:r>
              <a:rPr lang="en-US" sz="4800" dirty="0">
                <a:gradFill>
                  <a:gsLst>
                    <a:gs pos="7258">
                      <a:schemeClr val="tx1"/>
                    </a:gs>
                    <a:gs pos="29000">
                      <a:schemeClr val="tx1"/>
                    </a:gs>
                  </a:gsLst>
                  <a:lin ang="5400000" scaled="0"/>
                </a:gradFill>
              </a:rPr>
              <a:t>Office add-in?</a:t>
            </a:r>
            <a:endParaRPr lang="en-US" sz="4800" dirty="0"/>
          </a:p>
        </p:txBody>
      </p:sp>
      <p:sp>
        <p:nvSpPr>
          <p:cNvPr id="11" name="Content Placeholder 4"/>
          <p:cNvSpPr txBox="1">
            <a:spLocks/>
          </p:cNvSpPr>
          <p:nvPr/>
        </p:nvSpPr>
        <p:spPr>
          <a:xfrm>
            <a:off x="6675437" y="734991"/>
            <a:ext cx="5416737" cy="6112590"/>
          </a:xfrm>
          <a:prstGeom prst="rect">
            <a:avLst/>
          </a:prstGeom>
        </p:spPr>
        <p:txBody>
          <a:bodyPr vert="horz" lIns="149157" tIns="93223" rIns="149157" bIns="93223"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199"/>
              </a:spcBef>
              <a:buNone/>
            </a:pPr>
            <a:r>
              <a:rPr lang="en-US" sz="3200" dirty="0"/>
              <a:t>Web application loaded inside an Office application</a:t>
            </a:r>
          </a:p>
          <a:p>
            <a:pPr marL="228510" indent="-228510">
              <a:spcBef>
                <a:spcPts val="600"/>
              </a:spcBef>
            </a:pPr>
            <a:r>
              <a:rPr lang="en-US" sz="1400" dirty="0">
                <a:latin typeface="Segoe UI"/>
              </a:rPr>
              <a:t>Embedded inline or as task pane within documents, </a:t>
            </a:r>
            <a:br>
              <a:rPr lang="en-US" sz="1400" dirty="0">
                <a:latin typeface="Segoe UI"/>
              </a:rPr>
            </a:br>
            <a:r>
              <a:rPr lang="en-US" sz="1400" dirty="0" smtClean="0">
                <a:latin typeface="Segoe UI"/>
              </a:rPr>
              <a:t>mails, </a:t>
            </a:r>
            <a:r>
              <a:rPr lang="en-US" sz="1400" dirty="0">
                <a:latin typeface="Segoe UI"/>
              </a:rPr>
              <a:t>or appointments</a:t>
            </a:r>
          </a:p>
          <a:p>
            <a:pPr marL="228510" indent="-228510">
              <a:spcBef>
                <a:spcPts val="600"/>
              </a:spcBef>
            </a:pPr>
            <a:r>
              <a:rPr lang="en-US" sz="1400" dirty="0">
                <a:latin typeface="Segoe UI"/>
              </a:rPr>
              <a:t>Works in Office applications such as Microsoft Outlook</a:t>
            </a:r>
          </a:p>
          <a:p>
            <a:pPr marL="228510" indent="-228510">
              <a:spcBef>
                <a:spcPts val="600"/>
              </a:spcBef>
            </a:pPr>
            <a:r>
              <a:rPr lang="en-US" sz="1400" dirty="0">
                <a:latin typeface="Segoe UI"/>
              </a:rPr>
              <a:t>Works in Office Web applications such as OWA</a:t>
            </a:r>
          </a:p>
          <a:p>
            <a:pPr marL="228510" indent="-228510">
              <a:spcBef>
                <a:spcPts val="600"/>
              </a:spcBef>
            </a:pPr>
            <a:r>
              <a:rPr lang="en-US" sz="1400" dirty="0">
                <a:latin typeface="Segoe UI"/>
              </a:rPr>
              <a:t>Works in mobile Office clients</a:t>
            </a:r>
          </a:p>
          <a:p>
            <a:pPr marL="0" indent="0">
              <a:spcBef>
                <a:spcPts val="1799"/>
              </a:spcBef>
              <a:buNone/>
            </a:pPr>
            <a:r>
              <a:rPr lang="en-US" sz="3200" dirty="0"/>
              <a:t>Office application extensions using Web technologies</a:t>
            </a:r>
          </a:p>
          <a:p>
            <a:pPr marL="228510" indent="-228510">
              <a:spcBef>
                <a:spcPts val="600"/>
              </a:spcBef>
            </a:pPr>
            <a:r>
              <a:rPr lang="en-US" sz="1400" dirty="0">
                <a:latin typeface="Segoe UI"/>
              </a:rPr>
              <a:t>HTML 5 and CSS used to construct user interface</a:t>
            </a:r>
          </a:p>
          <a:p>
            <a:pPr marL="228510" indent="-228510">
              <a:spcBef>
                <a:spcPts val="600"/>
              </a:spcBef>
            </a:pPr>
            <a:r>
              <a:rPr lang="en-US" sz="1400" dirty="0">
                <a:latin typeface="Segoe UI"/>
              </a:rPr>
              <a:t>JavaScript and jQuery used to add executable logic and </a:t>
            </a:r>
            <a:br>
              <a:rPr lang="en-US" sz="1400" dirty="0">
                <a:latin typeface="Segoe UI"/>
              </a:rPr>
            </a:br>
            <a:r>
              <a:rPr lang="en-US" sz="1400" dirty="0">
                <a:latin typeface="Segoe UI"/>
              </a:rPr>
              <a:t>event handlers</a:t>
            </a:r>
          </a:p>
          <a:p>
            <a:pPr marL="228510" indent="-228510">
              <a:spcBef>
                <a:spcPts val="600"/>
              </a:spcBef>
            </a:pPr>
            <a:r>
              <a:rPr lang="en-US" sz="1400" dirty="0">
                <a:latin typeface="Segoe UI"/>
              </a:rPr>
              <a:t>Add-in can provided code to read/write content to/from Office documents</a:t>
            </a:r>
          </a:p>
          <a:p>
            <a:pPr marL="228510" indent="-228510">
              <a:spcBef>
                <a:spcPts val="600"/>
              </a:spcBef>
            </a:pPr>
            <a:r>
              <a:rPr lang="en-US" sz="1400" dirty="0">
                <a:latin typeface="Segoe UI"/>
              </a:rPr>
              <a:t>Add-in can call Web services hosted over Internet or running within local </a:t>
            </a:r>
            <a:r>
              <a:rPr lang="en-US" sz="1400" dirty="0" smtClean="0">
                <a:latin typeface="Segoe UI"/>
              </a:rPr>
              <a:t>network</a:t>
            </a:r>
            <a:endParaRPr lang="en-US" sz="1400" dirty="0">
              <a:latin typeface="Segoe UI"/>
            </a:endParaRPr>
          </a:p>
        </p:txBody>
      </p:sp>
      <p:sp>
        <p:nvSpPr>
          <p:cNvPr id="12" name="Rectangle 11"/>
          <p:cNvSpPr/>
          <p:nvPr/>
        </p:nvSpPr>
        <p:spPr bwMode="auto">
          <a:xfrm>
            <a:off x="11976958" y="1406"/>
            <a:ext cx="457016" cy="6993073"/>
          </a:xfrm>
          <a:prstGeom prst="rect">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14" name="AutoShape 3"/>
          <p:cNvSpPr>
            <a:spLocks noChangeAspect="1" noChangeArrowheads="1" noTextEdit="1"/>
          </p:cNvSpPr>
          <p:nvPr/>
        </p:nvSpPr>
        <p:spPr bwMode="auto">
          <a:xfrm>
            <a:off x="234184" y="2126215"/>
            <a:ext cx="956878" cy="187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grpSp>
        <p:nvGrpSpPr>
          <p:cNvPr id="17" name="Group 16"/>
          <p:cNvGrpSpPr/>
          <p:nvPr/>
        </p:nvGrpSpPr>
        <p:grpSpPr>
          <a:xfrm>
            <a:off x="9975727" y="168458"/>
            <a:ext cx="2359068" cy="287222"/>
            <a:chOff x="2440123" y="6593453"/>
            <a:chExt cx="3498991" cy="287338"/>
          </a:xfrm>
        </p:grpSpPr>
        <p:sp>
          <p:nvSpPr>
            <p:cNvPr id="19" name="TextBox 18"/>
            <p:cNvSpPr txBox="1"/>
            <p:nvPr/>
          </p:nvSpPr>
          <p:spPr>
            <a:xfrm>
              <a:off x="2440123" y="6593453"/>
              <a:ext cx="3498991" cy="287338"/>
            </a:xfrm>
            <a:prstGeom prst="rect">
              <a:avLst/>
            </a:prstGeom>
            <a:noFill/>
          </p:spPr>
          <p:txBody>
            <a:bodyPr wrap="square" lIns="146246" tIns="91403" rIns="146246" bIns="91403" rtlCol="0">
              <a:noAutofit/>
            </a:bodyPr>
            <a:lstStyle/>
            <a:p>
              <a:pPr defTabSz="932372">
                <a:lnSpc>
                  <a:spcPct val="90000"/>
                </a:lnSpc>
              </a:pPr>
              <a:r>
                <a:rPr lang="en-US" sz="1399" dirty="0">
                  <a:gradFill>
                    <a:gsLst>
                      <a:gs pos="8367">
                        <a:srgbClr val="262626"/>
                      </a:gs>
                      <a:gs pos="31000">
                        <a:srgbClr val="262626"/>
                      </a:gs>
                    </a:gsLst>
                    <a:lin ang="5400000" scaled="0"/>
                  </a:gradFill>
                </a:rPr>
                <a:t>Intro to the Word add-ins</a:t>
              </a:r>
            </a:p>
          </p:txBody>
        </p:sp>
        <p:sp>
          <p:nvSpPr>
            <p:cNvPr id="18"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03" tIns="45702" rIns="91403" bIns="45702" numCol="1" anchor="t" anchorCtr="0" compatLnSpc="1">
              <a:prstTxWarp prst="textNoShape">
                <a:avLst/>
              </a:prstTxWarp>
            </a:bodyPr>
            <a:lstStyle/>
            <a:p>
              <a:pPr defTabSz="932372"/>
              <a:endParaRPr lang="en-US" sz="1799">
                <a:gradFill>
                  <a:gsLst>
                    <a:gs pos="8367">
                      <a:srgbClr val="262626"/>
                    </a:gs>
                    <a:gs pos="31000">
                      <a:srgbClr val="262626"/>
                    </a:gs>
                  </a:gsLst>
                  <a:lin ang="5400000" scaled="0"/>
                </a:gradFill>
              </a:endParaRPr>
            </a:p>
          </p:txBody>
        </p:sp>
      </p:grpSp>
    </p:spTree>
    <p:extLst>
      <p:ext uri="{BB962C8B-B14F-4D97-AF65-F5344CB8AC3E}">
        <p14:creationId xmlns:p14="http://schemas.microsoft.com/office/powerpoint/2010/main" val="1077708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decel="100000"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decel="100000"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decel="100000"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decel="100000"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decel="100000"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decel="100000"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anim calcmode="lin" valueType="num">
                                      <p:cBhvr additive="base">
                                        <p:cTn id="43" dur="500" fill="hold"/>
                                        <p:tgtEl>
                                          <p:spTgt spid="11">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decel="100000" fill="hold" grpId="0" nodeType="click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anim calcmode="lin" valueType="num">
                                      <p:cBhvr additive="base">
                                        <p:cTn id="49" dur="500" fill="hold"/>
                                        <p:tgtEl>
                                          <p:spTgt spid="11">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decel="100000" fill="hold" grpId="0" nodeType="clickEffect">
                                  <p:stCondLst>
                                    <p:cond delay="0"/>
                                  </p:stCondLst>
                                  <p:childTnLst>
                                    <p:set>
                                      <p:cBhvr>
                                        <p:cTn id="54" dur="1" fill="hold">
                                          <p:stCondLst>
                                            <p:cond delay="0"/>
                                          </p:stCondLst>
                                        </p:cTn>
                                        <p:tgtEl>
                                          <p:spTgt spid="11">
                                            <p:txEl>
                                              <p:pRg st="8" end="8"/>
                                            </p:txEl>
                                          </p:spTgt>
                                        </p:tgtEl>
                                        <p:attrNameLst>
                                          <p:attrName>style.visibility</p:attrName>
                                        </p:attrNameLst>
                                      </p:cBhvr>
                                      <p:to>
                                        <p:strVal val="visible"/>
                                      </p:to>
                                    </p:set>
                                    <p:anim calcmode="lin" valueType="num">
                                      <p:cBhvr additive="base">
                                        <p:cTn id="55" dur="500" fill="hold"/>
                                        <p:tgtEl>
                                          <p:spTgt spid="11">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decel="100000" fill="hold" grpId="0" nodeType="clickEffect">
                                  <p:stCondLst>
                                    <p:cond delay="0"/>
                                  </p:stCondLst>
                                  <p:childTnLst>
                                    <p:set>
                                      <p:cBhvr>
                                        <p:cTn id="60" dur="1" fill="hold">
                                          <p:stCondLst>
                                            <p:cond delay="0"/>
                                          </p:stCondLst>
                                        </p:cTn>
                                        <p:tgtEl>
                                          <p:spTgt spid="11">
                                            <p:txEl>
                                              <p:pRg st="9" end="9"/>
                                            </p:txEl>
                                          </p:spTgt>
                                        </p:tgtEl>
                                        <p:attrNameLst>
                                          <p:attrName>style.visibility</p:attrName>
                                        </p:attrNameLst>
                                      </p:cBhvr>
                                      <p:to>
                                        <p:strVal val="visible"/>
                                      </p:to>
                                    </p:set>
                                    <p:anim calcmode="lin" valueType="num">
                                      <p:cBhvr additive="base">
                                        <p:cTn id="61" dur="500" fill="hold"/>
                                        <p:tgtEl>
                                          <p:spTgt spid="11">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1">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Office add-ins—shapes</a:t>
            </a:r>
            <a:endParaRPr lang="en-US" dirty="0"/>
          </a:p>
        </p:txBody>
      </p:sp>
      <p:sp>
        <p:nvSpPr>
          <p:cNvPr id="3" name="Text Placeholder 3"/>
          <p:cNvSpPr txBox="1">
            <a:spLocks/>
          </p:cNvSpPr>
          <p:nvPr/>
        </p:nvSpPr>
        <p:spPr>
          <a:xfrm>
            <a:off x="277029" y="1213769"/>
            <a:ext cx="11607892" cy="636351"/>
          </a:xfrm>
          <a:prstGeom prst="rect">
            <a:avLst/>
          </a:prstGeom>
        </p:spPr>
        <p:txBody>
          <a:bodyPr vert="horz" wrap="square" lIns="146246" tIns="91403" rIns="146246" bIns="91403"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198" dirty="0"/>
              <a:t>Office add-ins come in different shapes</a:t>
            </a:r>
          </a:p>
        </p:txBody>
      </p:sp>
      <p:sp>
        <p:nvSpPr>
          <p:cNvPr id="8" name="Rectangle 7"/>
          <p:cNvSpPr/>
          <p:nvPr/>
        </p:nvSpPr>
        <p:spPr>
          <a:xfrm>
            <a:off x="6276117" y="3040248"/>
            <a:ext cx="2784519" cy="1912321"/>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46" tIns="45673" rIns="91346" bIns="45673" rtlCol="0" anchor="t"/>
          <a:lstStyle/>
          <a:p>
            <a:pPr defTabSz="913643"/>
            <a:endParaRPr lang="en-US" sz="1298" dirty="0">
              <a:solidFill>
                <a:srgbClr val="FFFFFF">
                  <a:alpha val="99000"/>
                </a:srgbClr>
              </a:solidFill>
            </a:endParaRPr>
          </a:p>
        </p:txBody>
      </p:sp>
      <p:sp>
        <p:nvSpPr>
          <p:cNvPr id="9" name="Rectangle 8"/>
          <p:cNvSpPr/>
          <p:nvPr/>
        </p:nvSpPr>
        <p:spPr>
          <a:xfrm>
            <a:off x="7124941" y="3357427"/>
            <a:ext cx="1696342" cy="1287162"/>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49" tIns="45676" rIns="91349" bIns="45676" rtlCol="0" anchor="ctr"/>
          <a:lstStyle/>
          <a:p>
            <a:pPr algn="ctr" defTabSz="913643"/>
            <a:endParaRPr lang="en-US" sz="1798" dirty="0">
              <a:solidFill>
                <a:srgbClr val="000000"/>
              </a:solidFill>
            </a:endParaRPr>
          </a:p>
        </p:txBody>
      </p:sp>
      <p:grpSp>
        <p:nvGrpSpPr>
          <p:cNvPr id="60" name="Group 59"/>
          <p:cNvGrpSpPr/>
          <p:nvPr/>
        </p:nvGrpSpPr>
        <p:grpSpPr>
          <a:xfrm>
            <a:off x="6469107" y="3352827"/>
            <a:ext cx="583187" cy="1286597"/>
            <a:chOff x="6473683" y="4277273"/>
            <a:chExt cx="602278" cy="1328715"/>
          </a:xfrm>
        </p:grpSpPr>
        <p:sp>
          <p:nvSpPr>
            <p:cNvPr id="10" name="Rectangle 9"/>
            <p:cNvSpPr/>
            <p:nvPr/>
          </p:nvSpPr>
          <p:spPr>
            <a:xfrm>
              <a:off x="6493972" y="4277273"/>
              <a:ext cx="581988" cy="1328715"/>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49" tIns="45676" rIns="91349" bIns="45676" rtlCol="0" anchor="ctr"/>
            <a:lstStyle/>
            <a:p>
              <a:pPr algn="ctr" defTabSz="913643"/>
              <a:endParaRPr lang="en-US" sz="1798" dirty="0">
                <a:solidFill>
                  <a:srgbClr val="000000"/>
                </a:solidFill>
              </a:endParaRPr>
            </a:p>
          </p:txBody>
        </p:sp>
        <p:cxnSp>
          <p:nvCxnSpPr>
            <p:cNvPr id="11" name="Straight Connector 10"/>
            <p:cNvCxnSpPr/>
            <p:nvPr/>
          </p:nvCxnSpPr>
          <p:spPr>
            <a:xfrm>
              <a:off x="6473685" y="4617149"/>
              <a:ext cx="602276"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12" name="Straight Connector 11"/>
            <p:cNvCxnSpPr/>
            <p:nvPr/>
          </p:nvCxnSpPr>
          <p:spPr>
            <a:xfrm>
              <a:off x="6473683" y="4949473"/>
              <a:ext cx="602276"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13" name="Straight Connector 12"/>
            <p:cNvCxnSpPr/>
            <p:nvPr/>
          </p:nvCxnSpPr>
          <p:spPr>
            <a:xfrm>
              <a:off x="6473685" y="5281797"/>
              <a:ext cx="602276"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grpSp>
      <p:sp>
        <p:nvSpPr>
          <p:cNvPr id="14" name="Rectangle 13"/>
          <p:cNvSpPr/>
          <p:nvPr/>
        </p:nvSpPr>
        <p:spPr>
          <a:xfrm>
            <a:off x="7173686" y="3569428"/>
            <a:ext cx="1581147" cy="521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349" tIns="45676" rIns="91349" bIns="45676" rtlCol="0" anchor="ctr"/>
          <a:lstStyle/>
          <a:p>
            <a:pPr algn="ctr" defTabSz="913643"/>
            <a:endParaRPr lang="en-US" sz="1798" dirty="0">
              <a:solidFill>
                <a:srgbClr val="000000"/>
              </a:solidFill>
            </a:endParaRPr>
          </a:p>
        </p:txBody>
      </p:sp>
      <p:sp>
        <p:nvSpPr>
          <p:cNvPr id="19" name="Rectangle 18"/>
          <p:cNvSpPr/>
          <p:nvPr/>
        </p:nvSpPr>
        <p:spPr>
          <a:xfrm>
            <a:off x="3357503" y="3040249"/>
            <a:ext cx="2784519" cy="1912320"/>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46" tIns="45673" rIns="91346" bIns="45673" rtlCol="0" anchor="t"/>
          <a:lstStyle/>
          <a:p>
            <a:pPr defTabSz="913643"/>
            <a:endParaRPr lang="en-US" sz="1298" dirty="0">
              <a:solidFill>
                <a:srgbClr val="FFFFFF">
                  <a:alpha val="99000"/>
                </a:srgbClr>
              </a:solidFill>
            </a:endParaRPr>
          </a:p>
        </p:txBody>
      </p:sp>
      <p:sp>
        <p:nvSpPr>
          <p:cNvPr id="21" name="Rectangle 20"/>
          <p:cNvSpPr/>
          <p:nvPr/>
        </p:nvSpPr>
        <p:spPr>
          <a:xfrm>
            <a:off x="3895747" y="3270388"/>
            <a:ext cx="1751132" cy="1452040"/>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49" tIns="45676" rIns="91349" bIns="45676" rtlCol="0" anchor="ctr"/>
          <a:lstStyle/>
          <a:p>
            <a:pPr algn="ctr" defTabSz="913643"/>
            <a:endParaRPr lang="en-US" sz="1798" dirty="0">
              <a:solidFill>
                <a:srgbClr val="000000"/>
              </a:solidFill>
            </a:endParaRPr>
          </a:p>
        </p:txBody>
      </p:sp>
      <p:cxnSp>
        <p:nvCxnSpPr>
          <p:cNvPr id="22" name="Straight Connector 21"/>
          <p:cNvCxnSpPr/>
          <p:nvPr/>
        </p:nvCxnSpPr>
        <p:spPr>
          <a:xfrm>
            <a:off x="4091463" y="3800345"/>
            <a:ext cx="1313054"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23" name="Straight Connector 22"/>
          <p:cNvCxnSpPr/>
          <p:nvPr/>
        </p:nvCxnSpPr>
        <p:spPr>
          <a:xfrm>
            <a:off x="4091463" y="4122135"/>
            <a:ext cx="1313054"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24" name="Straight Connector 23"/>
          <p:cNvCxnSpPr/>
          <p:nvPr/>
        </p:nvCxnSpPr>
        <p:spPr>
          <a:xfrm>
            <a:off x="4091463" y="4443925"/>
            <a:ext cx="1313054"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25" name="Straight Connector 24"/>
          <p:cNvCxnSpPr/>
          <p:nvPr/>
        </p:nvCxnSpPr>
        <p:spPr>
          <a:xfrm>
            <a:off x="4075540" y="3506111"/>
            <a:ext cx="1328977"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sp>
        <p:nvSpPr>
          <p:cNvPr id="26" name="Rectangle 25"/>
          <p:cNvSpPr/>
          <p:nvPr/>
        </p:nvSpPr>
        <p:spPr>
          <a:xfrm>
            <a:off x="4433755" y="3657428"/>
            <a:ext cx="620743" cy="630733"/>
          </a:xfrm>
          <a:prstGeom prst="rect">
            <a:avLst/>
          </a:prstGeom>
          <a:solidFill>
            <a:schemeClr val="accent2"/>
          </a:solidFill>
          <a:ln w="25400" cap="sq">
            <a:solidFill>
              <a:srgbClr val="F2F2F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349" tIns="45676" rIns="91349" bIns="45676" rtlCol="0" anchor="ctr"/>
          <a:lstStyle/>
          <a:p>
            <a:pPr algn="ctr" defTabSz="913643"/>
            <a:endParaRPr lang="en-US" sz="1798" dirty="0">
              <a:solidFill>
                <a:srgbClr val="000000"/>
              </a:solidFill>
            </a:endParaRPr>
          </a:p>
        </p:txBody>
      </p:sp>
      <p:sp>
        <p:nvSpPr>
          <p:cNvPr id="42" name="Rectangle 41"/>
          <p:cNvSpPr/>
          <p:nvPr/>
        </p:nvSpPr>
        <p:spPr>
          <a:xfrm>
            <a:off x="438889" y="3040248"/>
            <a:ext cx="2784519" cy="1912321"/>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46" tIns="45673" rIns="91346" bIns="45673" rtlCol="0" anchor="t"/>
          <a:lstStyle/>
          <a:p>
            <a:pPr defTabSz="913643"/>
            <a:endParaRPr lang="en-US" sz="1298" dirty="0">
              <a:solidFill>
                <a:srgbClr val="FFFFFF">
                  <a:alpha val="99000"/>
                </a:srgbClr>
              </a:solidFill>
            </a:endParaRPr>
          </a:p>
        </p:txBody>
      </p:sp>
      <p:sp>
        <p:nvSpPr>
          <p:cNvPr id="44" name="Rectangle 43"/>
          <p:cNvSpPr/>
          <p:nvPr/>
        </p:nvSpPr>
        <p:spPr>
          <a:xfrm>
            <a:off x="955580" y="3270388"/>
            <a:ext cx="1751134" cy="1452040"/>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49" tIns="45676" rIns="91349" bIns="45676" rtlCol="0" anchor="ctr"/>
          <a:lstStyle/>
          <a:p>
            <a:pPr algn="ctr" defTabSz="913643"/>
            <a:endParaRPr lang="en-US" sz="1798" dirty="0">
              <a:solidFill>
                <a:srgbClr val="000000"/>
              </a:solidFill>
            </a:endParaRPr>
          </a:p>
        </p:txBody>
      </p:sp>
      <p:sp>
        <p:nvSpPr>
          <p:cNvPr id="45" name="Rectangle 44"/>
          <p:cNvSpPr/>
          <p:nvPr/>
        </p:nvSpPr>
        <p:spPr>
          <a:xfrm>
            <a:off x="1993422" y="3360816"/>
            <a:ext cx="620743" cy="12654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349" tIns="45676" rIns="91349" bIns="45676" rtlCol="0" anchor="ctr"/>
          <a:lstStyle/>
          <a:p>
            <a:pPr algn="ctr" defTabSz="913643"/>
            <a:endParaRPr lang="en-US" sz="1798" dirty="0">
              <a:solidFill>
                <a:srgbClr val="000000"/>
              </a:solidFill>
            </a:endParaRPr>
          </a:p>
        </p:txBody>
      </p:sp>
      <p:cxnSp>
        <p:nvCxnSpPr>
          <p:cNvPr id="46" name="Straight Connector 45"/>
          <p:cNvCxnSpPr/>
          <p:nvPr/>
        </p:nvCxnSpPr>
        <p:spPr>
          <a:xfrm>
            <a:off x="1159657" y="4248060"/>
            <a:ext cx="583185"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47" name="Straight Connector 46"/>
          <p:cNvCxnSpPr/>
          <p:nvPr/>
        </p:nvCxnSpPr>
        <p:spPr>
          <a:xfrm>
            <a:off x="1156927" y="4508459"/>
            <a:ext cx="583185"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sp>
        <p:nvSpPr>
          <p:cNvPr id="48" name="Rectangle 47"/>
          <p:cNvSpPr/>
          <p:nvPr/>
        </p:nvSpPr>
        <p:spPr>
          <a:xfrm>
            <a:off x="1156927" y="3367781"/>
            <a:ext cx="585914" cy="64178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49" tIns="45676" rIns="91349" bIns="45676" rtlCol="0" anchor="ctr"/>
          <a:lstStyle/>
          <a:p>
            <a:pPr algn="ctr" defTabSz="913643"/>
            <a:endParaRPr lang="en-US" sz="1798" dirty="0">
              <a:solidFill>
                <a:srgbClr val="000000"/>
              </a:solidFill>
            </a:endParaRPr>
          </a:p>
        </p:txBody>
      </p:sp>
      <p:sp>
        <p:nvSpPr>
          <p:cNvPr id="51" name="Rectangle 50"/>
          <p:cNvSpPr/>
          <p:nvPr/>
        </p:nvSpPr>
        <p:spPr>
          <a:xfrm>
            <a:off x="9192440" y="3040248"/>
            <a:ext cx="2784519" cy="1912321"/>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46" tIns="45673" rIns="91346" bIns="45673" rtlCol="0" anchor="t"/>
          <a:lstStyle/>
          <a:p>
            <a:pPr defTabSz="913643"/>
            <a:endParaRPr lang="en-US" sz="1298" dirty="0">
              <a:solidFill>
                <a:srgbClr val="FFFFFF">
                  <a:alpha val="99000"/>
                </a:srgbClr>
              </a:solidFill>
            </a:endParaRPr>
          </a:p>
        </p:txBody>
      </p:sp>
      <p:sp>
        <p:nvSpPr>
          <p:cNvPr id="53" name="Rectangle 52"/>
          <p:cNvSpPr/>
          <p:nvPr/>
        </p:nvSpPr>
        <p:spPr>
          <a:xfrm>
            <a:off x="10057644" y="3352828"/>
            <a:ext cx="878646" cy="1286596"/>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49" tIns="45676" rIns="91349" bIns="45676" rtlCol="0" anchor="ctr"/>
          <a:lstStyle/>
          <a:p>
            <a:pPr algn="ctr" defTabSz="913643"/>
            <a:endParaRPr lang="en-US" sz="1798" dirty="0">
              <a:solidFill>
                <a:srgbClr val="000000"/>
              </a:solidFill>
            </a:endParaRPr>
          </a:p>
        </p:txBody>
      </p:sp>
      <p:sp>
        <p:nvSpPr>
          <p:cNvPr id="54" name="Rectangle 53"/>
          <p:cNvSpPr/>
          <p:nvPr/>
        </p:nvSpPr>
        <p:spPr>
          <a:xfrm>
            <a:off x="10997734" y="3352828"/>
            <a:ext cx="620743" cy="12865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349" tIns="45676" rIns="91349" bIns="45676" rtlCol="0" anchor="ctr"/>
          <a:lstStyle/>
          <a:p>
            <a:pPr algn="ctr" defTabSz="913643"/>
            <a:endParaRPr lang="en-US" sz="1798" dirty="0">
              <a:solidFill>
                <a:srgbClr val="000000"/>
              </a:solidFill>
            </a:endParaRPr>
          </a:p>
        </p:txBody>
      </p:sp>
      <p:grpSp>
        <p:nvGrpSpPr>
          <p:cNvPr id="61" name="Group 60"/>
          <p:cNvGrpSpPr/>
          <p:nvPr/>
        </p:nvGrpSpPr>
        <p:grpSpPr>
          <a:xfrm>
            <a:off x="9417538" y="3352827"/>
            <a:ext cx="583187" cy="1287162"/>
            <a:chOff x="6473683" y="4277273"/>
            <a:chExt cx="602278" cy="1329298"/>
          </a:xfrm>
        </p:grpSpPr>
        <p:sp>
          <p:nvSpPr>
            <p:cNvPr id="62" name="Rectangle 61"/>
            <p:cNvSpPr/>
            <p:nvPr/>
          </p:nvSpPr>
          <p:spPr>
            <a:xfrm>
              <a:off x="6493972" y="4277273"/>
              <a:ext cx="581988" cy="1329298"/>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49" tIns="45676" rIns="91349" bIns="45676" rtlCol="0" anchor="ctr"/>
            <a:lstStyle/>
            <a:p>
              <a:pPr algn="ctr" defTabSz="913643"/>
              <a:endParaRPr lang="en-US" sz="1798" dirty="0">
                <a:solidFill>
                  <a:srgbClr val="000000"/>
                </a:solidFill>
              </a:endParaRPr>
            </a:p>
          </p:txBody>
        </p:sp>
        <p:cxnSp>
          <p:nvCxnSpPr>
            <p:cNvPr id="63" name="Straight Connector 62"/>
            <p:cNvCxnSpPr/>
            <p:nvPr/>
          </p:nvCxnSpPr>
          <p:spPr>
            <a:xfrm>
              <a:off x="6473685" y="4617149"/>
              <a:ext cx="602276"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64" name="Straight Connector 63"/>
            <p:cNvCxnSpPr/>
            <p:nvPr/>
          </p:nvCxnSpPr>
          <p:spPr>
            <a:xfrm>
              <a:off x="6473683" y="4949473"/>
              <a:ext cx="602276"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65" name="Straight Connector 64"/>
            <p:cNvCxnSpPr/>
            <p:nvPr/>
          </p:nvCxnSpPr>
          <p:spPr>
            <a:xfrm>
              <a:off x="6473685" y="5281797"/>
              <a:ext cx="602276"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grpSp>
      <p:cxnSp>
        <p:nvCxnSpPr>
          <p:cNvPr id="66" name="Straight Connector 65"/>
          <p:cNvCxnSpPr/>
          <p:nvPr/>
        </p:nvCxnSpPr>
        <p:spPr>
          <a:xfrm>
            <a:off x="10142800" y="3563956"/>
            <a:ext cx="708332"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67" name="Straight Connector 66"/>
          <p:cNvCxnSpPr/>
          <p:nvPr/>
        </p:nvCxnSpPr>
        <p:spPr>
          <a:xfrm>
            <a:off x="10142800" y="3855230"/>
            <a:ext cx="708332"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68" name="Straight Connector 67"/>
          <p:cNvCxnSpPr/>
          <p:nvPr/>
        </p:nvCxnSpPr>
        <p:spPr>
          <a:xfrm>
            <a:off x="10142800" y="4146504"/>
            <a:ext cx="708332"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69" name="Straight Connector 68"/>
          <p:cNvCxnSpPr/>
          <p:nvPr/>
        </p:nvCxnSpPr>
        <p:spPr>
          <a:xfrm>
            <a:off x="10142800" y="4437776"/>
            <a:ext cx="708332"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pic>
        <p:nvPicPr>
          <p:cNvPr id="74" name="Picture 73"/>
          <p:cNvPicPr>
            <a:picLocks noChangeAspect="1"/>
          </p:cNvPicPr>
          <p:nvPr/>
        </p:nvPicPr>
        <p:blipFill rotWithShape="1">
          <a:blip r:embed="rId3">
            <a:extLst>
              <a:ext uri="{28A0092B-C50C-407E-A947-70E740481C1C}">
                <a14:useLocalDpi xmlns:a14="http://schemas.microsoft.com/office/drawing/2010/main" val="0"/>
              </a:ext>
            </a:extLst>
          </a:blip>
          <a:srcRect r="50340"/>
          <a:stretch/>
        </p:blipFill>
        <p:spPr>
          <a:xfrm>
            <a:off x="383112" y="2604426"/>
            <a:ext cx="378246" cy="395901"/>
          </a:xfrm>
          <a:prstGeom prst="rect">
            <a:avLst/>
          </a:prstGeom>
        </p:spPr>
      </p:pic>
      <p:pic>
        <p:nvPicPr>
          <p:cNvPr id="75" name="Picture 74"/>
          <p:cNvPicPr>
            <a:picLocks noChangeAspect="1"/>
          </p:cNvPicPr>
          <p:nvPr/>
        </p:nvPicPr>
        <p:blipFill rotWithShape="1">
          <a:blip r:embed="rId4">
            <a:extLst>
              <a:ext uri="{28A0092B-C50C-407E-A947-70E740481C1C}">
                <a14:useLocalDpi xmlns:a14="http://schemas.microsoft.com/office/drawing/2010/main" val="0"/>
              </a:ext>
            </a:extLst>
          </a:blip>
          <a:srcRect r="46952"/>
          <a:stretch/>
        </p:blipFill>
        <p:spPr>
          <a:xfrm>
            <a:off x="3289005" y="2594204"/>
            <a:ext cx="386363" cy="404675"/>
          </a:xfrm>
          <a:prstGeom prst="rect">
            <a:avLst/>
          </a:prstGeom>
        </p:spPr>
      </p:pic>
      <p:pic>
        <p:nvPicPr>
          <p:cNvPr id="76" name="Picture 75"/>
          <p:cNvPicPr>
            <a:picLocks noChangeAspect="1"/>
          </p:cNvPicPr>
          <p:nvPr/>
        </p:nvPicPr>
        <p:blipFill rotWithShape="1">
          <a:blip r:embed="rId5">
            <a:extLst>
              <a:ext uri="{28A0092B-C50C-407E-A947-70E740481C1C}">
                <a14:useLocalDpi xmlns:a14="http://schemas.microsoft.com/office/drawing/2010/main" val="0"/>
              </a:ext>
            </a:extLst>
          </a:blip>
          <a:srcRect r="64717"/>
          <a:stretch/>
        </p:blipFill>
        <p:spPr>
          <a:xfrm>
            <a:off x="6175679" y="2532145"/>
            <a:ext cx="502894" cy="544996"/>
          </a:xfrm>
          <a:prstGeom prst="rect">
            <a:avLst/>
          </a:prstGeom>
        </p:spPr>
      </p:pic>
      <p:pic>
        <p:nvPicPr>
          <p:cNvPr id="77" name="Picture 76"/>
          <p:cNvPicPr>
            <a:picLocks noChangeAspect="1"/>
          </p:cNvPicPr>
          <p:nvPr/>
        </p:nvPicPr>
        <p:blipFill rotWithShape="1">
          <a:blip r:embed="rId5">
            <a:extLst>
              <a:ext uri="{28A0092B-C50C-407E-A947-70E740481C1C}">
                <a14:useLocalDpi xmlns:a14="http://schemas.microsoft.com/office/drawing/2010/main" val="0"/>
              </a:ext>
            </a:extLst>
          </a:blip>
          <a:srcRect r="64717"/>
          <a:stretch/>
        </p:blipFill>
        <p:spPr>
          <a:xfrm>
            <a:off x="9086716" y="2532146"/>
            <a:ext cx="502894" cy="544996"/>
          </a:xfrm>
          <a:prstGeom prst="rect">
            <a:avLst/>
          </a:prstGeom>
        </p:spPr>
      </p:pic>
      <p:sp>
        <p:nvSpPr>
          <p:cNvPr id="78" name="TextBox 77"/>
          <p:cNvSpPr txBox="1"/>
          <p:nvPr/>
        </p:nvSpPr>
        <p:spPr>
          <a:xfrm>
            <a:off x="642006" y="2540323"/>
            <a:ext cx="1947268" cy="521227"/>
          </a:xfrm>
          <a:prstGeom prst="rect">
            <a:avLst/>
          </a:prstGeom>
          <a:noFill/>
        </p:spPr>
        <p:txBody>
          <a:bodyPr wrap="none" lIns="182806" tIns="146246" rIns="182806" bIns="146246" rtlCol="0">
            <a:spAutoFit/>
          </a:bodyPr>
          <a:lstStyle/>
          <a:p>
            <a:pPr defTabSz="932372">
              <a:lnSpc>
                <a:spcPct val="90000"/>
              </a:lnSpc>
              <a:spcAft>
                <a:spcPts val="600"/>
              </a:spcAft>
            </a:pPr>
            <a:r>
              <a:rPr lang="en-US" sz="1599" dirty="0">
                <a:gradFill>
                  <a:gsLst>
                    <a:gs pos="2917">
                      <a:srgbClr val="262626"/>
                    </a:gs>
                    <a:gs pos="30000">
                      <a:srgbClr val="262626"/>
                    </a:gs>
                  </a:gsLst>
                  <a:lin ang="5400000" scaled="0"/>
                </a:gradFill>
              </a:rPr>
              <a:t>Word application</a:t>
            </a:r>
          </a:p>
        </p:txBody>
      </p:sp>
      <p:sp>
        <p:nvSpPr>
          <p:cNvPr id="79" name="TextBox 78"/>
          <p:cNvSpPr txBox="1"/>
          <p:nvPr/>
        </p:nvSpPr>
        <p:spPr>
          <a:xfrm>
            <a:off x="3559472" y="2540323"/>
            <a:ext cx="1901098" cy="521227"/>
          </a:xfrm>
          <a:prstGeom prst="rect">
            <a:avLst/>
          </a:prstGeom>
          <a:noFill/>
        </p:spPr>
        <p:txBody>
          <a:bodyPr wrap="none" lIns="182806" tIns="146246" rIns="182806" bIns="146246" rtlCol="0">
            <a:spAutoFit/>
          </a:bodyPr>
          <a:lstStyle/>
          <a:p>
            <a:pPr defTabSz="932372">
              <a:lnSpc>
                <a:spcPct val="90000"/>
              </a:lnSpc>
              <a:spcAft>
                <a:spcPts val="600"/>
              </a:spcAft>
            </a:pPr>
            <a:r>
              <a:rPr lang="en-US" sz="1599" dirty="0">
                <a:gradFill>
                  <a:gsLst>
                    <a:gs pos="2917">
                      <a:srgbClr val="262626"/>
                    </a:gs>
                    <a:gs pos="30000">
                      <a:srgbClr val="262626"/>
                    </a:gs>
                  </a:gsLst>
                  <a:lin ang="5400000" scaled="0"/>
                </a:gradFill>
              </a:rPr>
              <a:t>Excel application</a:t>
            </a:r>
          </a:p>
        </p:txBody>
      </p:sp>
      <p:sp>
        <p:nvSpPr>
          <p:cNvPr id="80" name="TextBox 79"/>
          <p:cNvSpPr txBox="1"/>
          <p:nvPr/>
        </p:nvSpPr>
        <p:spPr>
          <a:xfrm>
            <a:off x="6559155" y="2540323"/>
            <a:ext cx="2188843" cy="521227"/>
          </a:xfrm>
          <a:prstGeom prst="rect">
            <a:avLst/>
          </a:prstGeom>
          <a:noFill/>
        </p:spPr>
        <p:txBody>
          <a:bodyPr wrap="none" lIns="182806" tIns="146246" rIns="182806" bIns="146246" rtlCol="0">
            <a:spAutoFit/>
          </a:bodyPr>
          <a:lstStyle/>
          <a:p>
            <a:pPr defTabSz="932372">
              <a:lnSpc>
                <a:spcPct val="90000"/>
              </a:lnSpc>
              <a:spcAft>
                <a:spcPts val="600"/>
              </a:spcAft>
            </a:pPr>
            <a:r>
              <a:rPr lang="en-US" sz="1599" dirty="0">
                <a:gradFill>
                  <a:gsLst>
                    <a:gs pos="2917">
                      <a:srgbClr val="262626"/>
                    </a:gs>
                    <a:gs pos="30000">
                      <a:srgbClr val="262626"/>
                    </a:gs>
                  </a:gsLst>
                  <a:lin ang="5400000" scaled="0"/>
                </a:gradFill>
              </a:rPr>
              <a:t>Outlook application</a:t>
            </a:r>
          </a:p>
        </p:txBody>
      </p:sp>
      <p:sp>
        <p:nvSpPr>
          <p:cNvPr id="81" name="TextBox 80"/>
          <p:cNvSpPr txBox="1"/>
          <p:nvPr/>
        </p:nvSpPr>
        <p:spPr>
          <a:xfrm>
            <a:off x="9445620" y="2540323"/>
            <a:ext cx="2188843" cy="521227"/>
          </a:xfrm>
          <a:prstGeom prst="rect">
            <a:avLst/>
          </a:prstGeom>
          <a:noFill/>
        </p:spPr>
        <p:txBody>
          <a:bodyPr wrap="none" lIns="182806" tIns="146246" rIns="182806" bIns="146246" rtlCol="0">
            <a:spAutoFit/>
          </a:bodyPr>
          <a:lstStyle/>
          <a:p>
            <a:pPr defTabSz="932372">
              <a:lnSpc>
                <a:spcPct val="90000"/>
              </a:lnSpc>
              <a:spcAft>
                <a:spcPts val="600"/>
              </a:spcAft>
            </a:pPr>
            <a:r>
              <a:rPr lang="en-US" sz="1599" dirty="0">
                <a:gradFill>
                  <a:gsLst>
                    <a:gs pos="2917">
                      <a:srgbClr val="262626"/>
                    </a:gs>
                    <a:gs pos="30000">
                      <a:srgbClr val="262626"/>
                    </a:gs>
                  </a:gsLst>
                  <a:lin ang="5400000" scaled="0"/>
                </a:gradFill>
              </a:rPr>
              <a:t>Outlook application</a:t>
            </a:r>
          </a:p>
        </p:txBody>
      </p:sp>
      <p:sp>
        <p:nvSpPr>
          <p:cNvPr id="82" name="TextBox 81"/>
          <p:cNvSpPr txBox="1"/>
          <p:nvPr/>
        </p:nvSpPr>
        <p:spPr>
          <a:xfrm>
            <a:off x="240359" y="4956266"/>
            <a:ext cx="2587893" cy="634232"/>
          </a:xfrm>
          <a:prstGeom prst="rect">
            <a:avLst/>
          </a:prstGeom>
          <a:noFill/>
        </p:spPr>
        <p:txBody>
          <a:bodyPr wrap="none" lIns="182806" tIns="146246" rIns="182806" bIns="146246" rtlCol="0">
            <a:spAutoFit/>
          </a:bodyPr>
          <a:lstStyle/>
          <a:p>
            <a:pPr defTabSz="932372">
              <a:lnSpc>
                <a:spcPct val="90000"/>
              </a:lnSpc>
              <a:spcAft>
                <a:spcPts val="600"/>
              </a:spcAft>
            </a:pPr>
            <a:r>
              <a:rPr lang="en-US" sz="2399" dirty="0">
                <a:gradFill>
                  <a:gsLst>
                    <a:gs pos="2917">
                      <a:srgbClr val="262626"/>
                    </a:gs>
                    <a:gs pos="30000">
                      <a:srgbClr val="262626"/>
                    </a:gs>
                  </a:gsLst>
                  <a:lin ang="5400000" scaled="0"/>
                </a:gradFill>
                <a:latin typeface="Segoe UI Light"/>
                <a:cs typeface="Segoe UI Semilight" panose="020B0402040204020203" pitchFamily="34" charset="0"/>
              </a:rPr>
              <a:t>Task pane add-in</a:t>
            </a:r>
          </a:p>
        </p:txBody>
      </p:sp>
      <p:sp>
        <p:nvSpPr>
          <p:cNvPr id="83" name="TextBox 82"/>
          <p:cNvSpPr txBox="1"/>
          <p:nvPr/>
        </p:nvSpPr>
        <p:spPr>
          <a:xfrm>
            <a:off x="3164685" y="4956266"/>
            <a:ext cx="2370318" cy="634232"/>
          </a:xfrm>
          <a:prstGeom prst="rect">
            <a:avLst/>
          </a:prstGeom>
          <a:noFill/>
        </p:spPr>
        <p:txBody>
          <a:bodyPr wrap="none" lIns="182806" tIns="146246" rIns="182806" bIns="146246" rtlCol="0">
            <a:spAutoFit/>
          </a:bodyPr>
          <a:lstStyle/>
          <a:p>
            <a:pPr defTabSz="932372">
              <a:lnSpc>
                <a:spcPct val="90000"/>
              </a:lnSpc>
              <a:spcAft>
                <a:spcPts val="600"/>
              </a:spcAft>
            </a:pPr>
            <a:r>
              <a:rPr lang="en-US" sz="2399" dirty="0">
                <a:gradFill>
                  <a:gsLst>
                    <a:gs pos="2917">
                      <a:srgbClr val="262626"/>
                    </a:gs>
                    <a:gs pos="30000">
                      <a:srgbClr val="262626"/>
                    </a:gs>
                  </a:gsLst>
                  <a:lin ang="5400000" scaled="0"/>
                </a:gradFill>
                <a:latin typeface="Segoe UI Light"/>
                <a:cs typeface="Segoe UI Semilight" panose="020B0402040204020203" pitchFamily="34" charset="0"/>
              </a:rPr>
              <a:t>Content add-in</a:t>
            </a:r>
          </a:p>
        </p:txBody>
      </p:sp>
      <p:sp>
        <p:nvSpPr>
          <p:cNvPr id="84" name="TextBox 83"/>
          <p:cNvSpPr txBox="1"/>
          <p:nvPr/>
        </p:nvSpPr>
        <p:spPr>
          <a:xfrm>
            <a:off x="6094262" y="4956266"/>
            <a:ext cx="1861860" cy="634232"/>
          </a:xfrm>
          <a:prstGeom prst="rect">
            <a:avLst/>
          </a:prstGeom>
          <a:noFill/>
        </p:spPr>
        <p:txBody>
          <a:bodyPr wrap="none" lIns="182806" tIns="146246" rIns="182806" bIns="146246" rtlCol="0">
            <a:spAutoFit/>
          </a:bodyPr>
          <a:lstStyle/>
          <a:p>
            <a:pPr defTabSz="932372">
              <a:lnSpc>
                <a:spcPct val="90000"/>
              </a:lnSpc>
              <a:spcAft>
                <a:spcPts val="600"/>
              </a:spcAft>
            </a:pPr>
            <a:r>
              <a:rPr lang="en-US" sz="2399" dirty="0">
                <a:gradFill>
                  <a:gsLst>
                    <a:gs pos="2917">
                      <a:srgbClr val="262626"/>
                    </a:gs>
                    <a:gs pos="30000">
                      <a:srgbClr val="262626"/>
                    </a:gs>
                  </a:gsLst>
                  <a:lin ang="5400000" scaled="0"/>
                </a:gradFill>
                <a:latin typeface="Segoe UI Light"/>
                <a:cs typeface="Segoe UI Semilight" panose="020B0402040204020203" pitchFamily="34" charset="0"/>
              </a:rPr>
              <a:t>Mail add-in</a:t>
            </a:r>
          </a:p>
        </p:txBody>
      </p:sp>
      <p:sp>
        <p:nvSpPr>
          <p:cNvPr id="85" name="TextBox 84"/>
          <p:cNvSpPr txBox="1"/>
          <p:nvPr/>
        </p:nvSpPr>
        <p:spPr>
          <a:xfrm>
            <a:off x="8995321" y="4956266"/>
            <a:ext cx="3155077" cy="634232"/>
          </a:xfrm>
          <a:prstGeom prst="rect">
            <a:avLst/>
          </a:prstGeom>
          <a:noFill/>
        </p:spPr>
        <p:txBody>
          <a:bodyPr wrap="none" lIns="182806" tIns="146246" rIns="182806" bIns="146246" rtlCol="0">
            <a:spAutoFit/>
          </a:bodyPr>
          <a:lstStyle/>
          <a:p>
            <a:pPr defTabSz="932372">
              <a:lnSpc>
                <a:spcPct val="90000"/>
              </a:lnSpc>
              <a:spcAft>
                <a:spcPts val="600"/>
              </a:spcAft>
            </a:pPr>
            <a:r>
              <a:rPr lang="en-US" sz="2399" dirty="0">
                <a:gradFill>
                  <a:gsLst>
                    <a:gs pos="2917">
                      <a:srgbClr val="262626"/>
                    </a:gs>
                    <a:gs pos="30000">
                      <a:srgbClr val="262626"/>
                    </a:gs>
                  </a:gsLst>
                  <a:lin ang="5400000" scaled="0"/>
                </a:gradFill>
                <a:latin typeface="Segoe UI Light"/>
                <a:cs typeface="Segoe UI Semilight" panose="020B0402040204020203" pitchFamily="34" charset="0"/>
              </a:rPr>
              <a:t>Mail compose add-in</a:t>
            </a:r>
          </a:p>
        </p:txBody>
      </p:sp>
      <p:grpSp>
        <p:nvGrpSpPr>
          <p:cNvPr id="89" name="Group 88"/>
          <p:cNvGrpSpPr/>
          <p:nvPr/>
        </p:nvGrpSpPr>
        <p:grpSpPr>
          <a:xfrm>
            <a:off x="9975727" y="168458"/>
            <a:ext cx="2359068" cy="287222"/>
            <a:chOff x="2440123" y="6593453"/>
            <a:chExt cx="3498991" cy="287338"/>
          </a:xfrm>
        </p:grpSpPr>
        <p:sp>
          <p:nvSpPr>
            <p:cNvPr id="90" name="TextBox 89"/>
            <p:cNvSpPr txBox="1"/>
            <p:nvPr/>
          </p:nvSpPr>
          <p:spPr>
            <a:xfrm>
              <a:off x="2440123" y="6593453"/>
              <a:ext cx="3498991" cy="287338"/>
            </a:xfrm>
            <a:prstGeom prst="rect">
              <a:avLst/>
            </a:prstGeom>
            <a:noFill/>
          </p:spPr>
          <p:txBody>
            <a:bodyPr wrap="square" lIns="146246" tIns="91403" rIns="146246" bIns="91403" rtlCol="0">
              <a:noAutofit/>
            </a:bodyPr>
            <a:lstStyle/>
            <a:p>
              <a:pPr defTabSz="932372">
                <a:lnSpc>
                  <a:spcPct val="90000"/>
                </a:lnSpc>
              </a:pPr>
              <a:r>
                <a:rPr lang="en-US" sz="1399" dirty="0">
                  <a:gradFill>
                    <a:gsLst>
                      <a:gs pos="8367">
                        <a:srgbClr val="262626"/>
                      </a:gs>
                      <a:gs pos="31000">
                        <a:srgbClr val="262626"/>
                      </a:gs>
                    </a:gsLst>
                    <a:lin ang="5400000" scaled="0"/>
                  </a:gradFill>
                </a:rPr>
                <a:t>Intro to the Word add-ins</a:t>
              </a:r>
            </a:p>
          </p:txBody>
        </p:sp>
        <p:sp>
          <p:nvSpPr>
            <p:cNvPr id="91"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03" tIns="45702" rIns="91403" bIns="45702" numCol="1" anchor="t" anchorCtr="0" compatLnSpc="1">
              <a:prstTxWarp prst="textNoShape">
                <a:avLst/>
              </a:prstTxWarp>
            </a:bodyPr>
            <a:lstStyle/>
            <a:p>
              <a:pPr defTabSz="932372"/>
              <a:endParaRPr lang="en-US" sz="1799">
                <a:gradFill>
                  <a:gsLst>
                    <a:gs pos="8367">
                      <a:srgbClr val="262626"/>
                    </a:gs>
                    <a:gs pos="31000">
                      <a:srgbClr val="262626"/>
                    </a:gs>
                  </a:gsLst>
                  <a:lin ang="5400000" scaled="0"/>
                </a:gradFill>
              </a:endParaRPr>
            </a:p>
          </p:txBody>
        </p:sp>
      </p:grpSp>
    </p:spTree>
    <p:extLst>
      <p:ext uri="{BB962C8B-B14F-4D97-AF65-F5344CB8AC3E}">
        <p14:creationId xmlns:p14="http://schemas.microsoft.com/office/powerpoint/2010/main" val="102188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9"/>
          <p:cNvSpPr>
            <a:spLocks/>
          </p:cNvSpPr>
          <p:nvPr/>
        </p:nvSpPr>
        <p:spPr bwMode="auto">
          <a:xfrm>
            <a:off x="1702031" y="3777831"/>
            <a:ext cx="4046497" cy="2180963"/>
          </a:xfrm>
          <a:custGeom>
            <a:avLst/>
            <a:gdLst>
              <a:gd name="T0" fmla="*/ 209 w 242"/>
              <a:gd name="T1" fmla="*/ 64 h 129"/>
              <a:gd name="T2" fmla="*/ 208 w 242"/>
              <a:gd name="T3" fmla="*/ 64 h 129"/>
              <a:gd name="T4" fmla="*/ 144 w 242"/>
              <a:gd name="T5" fmla="*/ 0 h 129"/>
              <a:gd name="T6" fmla="*/ 80 w 242"/>
              <a:gd name="T7" fmla="*/ 57 h 129"/>
              <a:gd name="T8" fmla="*/ 45 w 242"/>
              <a:gd name="T9" fmla="*/ 40 h 129"/>
              <a:gd name="T10" fmla="*/ 0 w 242"/>
              <a:gd name="T11" fmla="*/ 84 h 129"/>
              <a:gd name="T12" fmla="*/ 45 w 242"/>
              <a:gd name="T13" fmla="*/ 129 h 129"/>
              <a:gd name="T14" fmla="*/ 209 w 242"/>
              <a:gd name="T15" fmla="*/ 129 h 129"/>
              <a:gd name="T16" fmla="*/ 242 w 242"/>
              <a:gd name="T17" fmla="*/ 96 h 129"/>
              <a:gd name="T18" fmla="*/ 209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09" y="64"/>
                </a:moveTo>
                <a:cubicBezTo>
                  <a:pt x="209" y="64"/>
                  <a:pt x="209" y="64"/>
                  <a:pt x="208" y="64"/>
                </a:cubicBezTo>
                <a:cubicBezTo>
                  <a:pt x="208" y="29"/>
                  <a:pt x="179" y="0"/>
                  <a:pt x="144" y="0"/>
                </a:cubicBezTo>
                <a:cubicBezTo>
                  <a:pt x="111" y="0"/>
                  <a:pt x="84" y="25"/>
                  <a:pt x="80" y="57"/>
                </a:cubicBezTo>
                <a:cubicBezTo>
                  <a:pt x="72" y="46"/>
                  <a:pt x="59" y="40"/>
                  <a:pt x="45" y="40"/>
                </a:cubicBezTo>
                <a:cubicBezTo>
                  <a:pt x="20" y="40"/>
                  <a:pt x="0" y="60"/>
                  <a:pt x="0" y="84"/>
                </a:cubicBezTo>
                <a:cubicBezTo>
                  <a:pt x="0" y="109"/>
                  <a:pt x="20" y="129"/>
                  <a:pt x="45" y="129"/>
                </a:cubicBezTo>
                <a:cubicBezTo>
                  <a:pt x="209" y="129"/>
                  <a:pt x="209" y="129"/>
                  <a:pt x="209" y="129"/>
                </a:cubicBezTo>
                <a:cubicBezTo>
                  <a:pt x="227" y="129"/>
                  <a:pt x="242" y="115"/>
                  <a:pt x="242" y="96"/>
                </a:cubicBezTo>
                <a:cubicBezTo>
                  <a:pt x="242" y="78"/>
                  <a:pt x="227" y="64"/>
                  <a:pt x="209" y="64"/>
                </a:cubicBezTo>
                <a:close/>
              </a:path>
            </a:pathLst>
          </a:custGeom>
          <a:solidFill>
            <a:schemeClr val="tx1">
              <a:lumMod val="10000"/>
              <a:lumOff val="90000"/>
            </a:schemeClr>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
        <p:nvSpPr>
          <p:cNvPr id="2" name="Title 1"/>
          <p:cNvSpPr>
            <a:spLocks noGrp="1"/>
          </p:cNvSpPr>
          <p:nvPr>
            <p:ph type="title"/>
          </p:nvPr>
        </p:nvSpPr>
        <p:spPr/>
        <p:txBody>
          <a:bodyPr/>
          <a:lstStyle/>
          <a:p>
            <a:r>
              <a:rPr lang="en-US" dirty="0" smtClean="0"/>
              <a:t>Anatomy of an Office add-in</a:t>
            </a:r>
            <a:endParaRPr lang="en-US" dirty="0"/>
          </a:p>
        </p:txBody>
      </p:sp>
      <p:sp>
        <p:nvSpPr>
          <p:cNvPr id="3" name="Text Placeholder 3"/>
          <p:cNvSpPr txBox="1">
            <a:spLocks/>
          </p:cNvSpPr>
          <p:nvPr/>
        </p:nvSpPr>
        <p:spPr>
          <a:xfrm>
            <a:off x="277029" y="1213770"/>
            <a:ext cx="11607892" cy="2904503"/>
          </a:xfrm>
          <a:prstGeom prst="rect">
            <a:avLst/>
          </a:prstGeom>
        </p:spPr>
        <p:txBody>
          <a:bodyPr vert="horz" wrap="square" lIns="146246" tIns="91403" rIns="146246" bIns="91403"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gradFill>
                  <a:gsLst>
                    <a:gs pos="1250">
                      <a:schemeClr val="accent2"/>
                    </a:gs>
                    <a:gs pos="99000">
                      <a:schemeClr val="accent2"/>
                    </a:gs>
                  </a:gsLst>
                  <a:lin ang="5400000" scaled="0"/>
                </a:gradFill>
              </a:rPr>
              <a:t>Each Office add-in is based on XML-based manifest</a:t>
            </a:r>
          </a:p>
          <a:p>
            <a:pPr marL="0" indent="0">
              <a:buNone/>
            </a:pPr>
            <a:r>
              <a:rPr lang="en-US" sz="2399" dirty="0"/>
              <a:t>Manifest points to a </a:t>
            </a:r>
            <a:r>
              <a:rPr lang="en-US" sz="2399" dirty="0" smtClean="0"/>
              <a:t>web </a:t>
            </a:r>
            <a:r>
              <a:rPr lang="en-US" sz="2399" dirty="0"/>
              <a:t>page</a:t>
            </a:r>
          </a:p>
          <a:p>
            <a:pPr marL="0" indent="0">
              <a:buNone/>
            </a:pPr>
            <a:r>
              <a:rPr lang="en-US" sz="2399" dirty="0"/>
              <a:t>Manifest defines the type of the Office add-in</a:t>
            </a:r>
          </a:p>
          <a:p>
            <a:pPr marL="0" indent="0">
              <a:buNone/>
            </a:pPr>
            <a:r>
              <a:rPr lang="en-US" sz="2399" dirty="0"/>
              <a:t>Manifest defines which Office applications it supports</a:t>
            </a:r>
          </a:p>
          <a:p>
            <a:pPr marL="0" indent="0">
              <a:buNone/>
            </a:pPr>
            <a:r>
              <a:rPr lang="en-US" sz="2399" dirty="0"/>
              <a:t>Manifest defines required capabilities</a:t>
            </a:r>
          </a:p>
          <a:p>
            <a:pPr marL="0" indent="0">
              <a:buNone/>
            </a:pPr>
            <a:endParaRPr lang="en-US" sz="3198" dirty="0"/>
          </a:p>
        </p:txBody>
      </p:sp>
      <p:sp>
        <p:nvSpPr>
          <p:cNvPr id="8" name="Freeform 5"/>
          <p:cNvSpPr>
            <a:spLocks/>
          </p:cNvSpPr>
          <p:nvPr/>
        </p:nvSpPr>
        <p:spPr bwMode="auto">
          <a:xfrm>
            <a:off x="2912806" y="4007256"/>
            <a:ext cx="3768220" cy="2156430"/>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bg1">
              <a:lumMod val="95000"/>
            </a:schemeClr>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grpSp>
        <p:nvGrpSpPr>
          <p:cNvPr id="19" name="Group 18"/>
          <p:cNvGrpSpPr/>
          <p:nvPr/>
        </p:nvGrpSpPr>
        <p:grpSpPr>
          <a:xfrm>
            <a:off x="4449521" y="4834084"/>
            <a:ext cx="1454295" cy="1071389"/>
            <a:chOff x="7615036" y="4107879"/>
            <a:chExt cx="1539763" cy="1134354"/>
          </a:xfrm>
        </p:grpSpPr>
        <p:sp>
          <p:nvSpPr>
            <p:cNvPr id="15" name="Rectangle 14"/>
            <p:cNvSpPr/>
            <p:nvPr/>
          </p:nvSpPr>
          <p:spPr bwMode="auto">
            <a:xfrm>
              <a:off x="7662990" y="4107879"/>
              <a:ext cx="809370" cy="112596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640"/>
            <p:cNvSpPr/>
            <p:nvPr/>
          </p:nvSpPr>
          <p:spPr>
            <a:xfrm>
              <a:off x="7684601" y="4117517"/>
              <a:ext cx="1411860" cy="1124716"/>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chemeClr val="accent2"/>
            </a:solidFill>
            <a:ln w="38100">
              <a:no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defRPr/>
              </a:pPr>
              <a:endParaRPr lang="en-US" sz="1834">
                <a:solidFill>
                  <a:srgbClr val="000000"/>
                </a:solidFill>
              </a:endParaRPr>
            </a:p>
          </p:txBody>
        </p:sp>
        <p:sp>
          <p:nvSpPr>
            <p:cNvPr id="17" name="Rectangle 16"/>
            <p:cNvSpPr/>
            <p:nvPr/>
          </p:nvSpPr>
          <p:spPr>
            <a:xfrm>
              <a:off x="7665669" y="4109761"/>
              <a:ext cx="1430792" cy="152636"/>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defRPr/>
              </a:pPr>
              <a:endParaRPr lang="en-US" sz="1834">
                <a:solidFill>
                  <a:srgbClr val="000000"/>
                </a:solidFill>
              </a:endParaRPr>
            </a:p>
          </p:txBody>
        </p:sp>
        <p:sp>
          <p:nvSpPr>
            <p:cNvPr id="18" name="Rectangle 17"/>
            <p:cNvSpPr/>
            <p:nvPr/>
          </p:nvSpPr>
          <p:spPr>
            <a:xfrm>
              <a:off x="7665669" y="4248252"/>
              <a:ext cx="1430792" cy="985591"/>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defRPr/>
              </a:pPr>
              <a:endParaRPr lang="en-US" sz="1834">
                <a:solidFill>
                  <a:srgbClr val="000000"/>
                </a:solidFill>
              </a:endParaRPr>
            </a:p>
          </p:txBody>
        </p:sp>
        <p:sp>
          <p:nvSpPr>
            <p:cNvPr id="14" name="TextBox 13"/>
            <p:cNvSpPr txBox="1"/>
            <p:nvPr/>
          </p:nvSpPr>
          <p:spPr>
            <a:xfrm>
              <a:off x="7615036" y="4290301"/>
              <a:ext cx="1539763" cy="918140"/>
            </a:xfrm>
            <a:prstGeom prst="rect">
              <a:avLst/>
            </a:prstGeom>
            <a:noFill/>
          </p:spPr>
          <p:txBody>
            <a:bodyPr wrap="square" lIns="182806" tIns="146246" rIns="182806" bIns="146246" rtlCol="0" anchor="ctr" anchorCtr="0">
              <a:noAutofit/>
            </a:bodyPr>
            <a:lstStyle/>
            <a:p>
              <a:pPr algn="ctr" defTabSz="932319">
                <a:lnSpc>
                  <a:spcPct val="90000"/>
                </a:lnSpc>
                <a:spcAft>
                  <a:spcPts val="600"/>
                </a:spcAft>
                <a:defRPr/>
              </a:pPr>
              <a:r>
                <a:rPr lang="en-US" sz="1799" dirty="0">
                  <a:gradFill>
                    <a:gsLst>
                      <a:gs pos="2917">
                        <a:srgbClr val="FFFFFF"/>
                      </a:gs>
                      <a:gs pos="100000">
                        <a:srgbClr val="FFFFFF"/>
                      </a:gs>
                    </a:gsLst>
                    <a:lin ang="5400000" scaled="0"/>
                  </a:gradFill>
                  <a:latin typeface="Segoe UI Semilight" panose="020B0402040204020203" pitchFamily="34" charset="0"/>
                  <a:cs typeface="Segoe UI Semilight" panose="020B0402040204020203" pitchFamily="34" charset="0"/>
                </a:rPr>
                <a:t>Web page</a:t>
              </a:r>
            </a:p>
            <a:p>
              <a:pPr algn="ctr" defTabSz="932319">
                <a:lnSpc>
                  <a:spcPct val="90000"/>
                </a:lnSpc>
                <a:spcAft>
                  <a:spcPts val="600"/>
                </a:spcAft>
                <a:defRPr/>
              </a:pPr>
              <a:r>
                <a:rPr lang="en-US" sz="1199" b="1" dirty="0">
                  <a:gradFill>
                    <a:gsLst>
                      <a:gs pos="2917">
                        <a:srgbClr val="FFFFFF"/>
                      </a:gs>
                      <a:gs pos="100000">
                        <a:srgbClr val="FFFFFF"/>
                      </a:gs>
                    </a:gsLst>
                    <a:lin ang="5400000" scaled="0"/>
                  </a:gradFill>
                </a:rPr>
                <a:t>HTML + JS</a:t>
              </a:r>
            </a:p>
          </p:txBody>
        </p:sp>
      </p:grpSp>
      <p:sp>
        <p:nvSpPr>
          <p:cNvPr id="23" name="Freeform 6"/>
          <p:cNvSpPr>
            <a:spLocks noEditPoints="1"/>
          </p:cNvSpPr>
          <p:nvPr/>
        </p:nvSpPr>
        <p:spPr bwMode="auto">
          <a:xfrm>
            <a:off x="7485916" y="4203962"/>
            <a:ext cx="2792020" cy="1955718"/>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
        <p:nvSpPr>
          <p:cNvPr id="24" name="Freeform 7"/>
          <p:cNvSpPr>
            <a:spLocks/>
          </p:cNvSpPr>
          <p:nvPr/>
        </p:nvSpPr>
        <p:spPr bwMode="auto">
          <a:xfrm>
            <a:off x="6925663" y="6231316"/>
            <a:ext cx="3910892" cy="282570"/>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
        <p:nvSpPr>
          <p:cNvPr id="25" name="Freeform 8"/>
          <p:cNvSpPr>
            <a:spLocks/>
          </p:cNvSpPr>
          <p:nvPr/>
        </p:nvSpPr>
        <p:spPr bwMode="auto">
          <a:xfrm>
            <a:off x="7616876" y="4333836"/>
            <a:ext cx="2528468" cy="1694883"/>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grpSp>
        <p:nvGrpSpPr>
          <p:cNvPr id="44" name="Group 43"/>
          <p:cNvGrpSpPr/>
          <p:nvPr/>
        </p:nvGrpSpPr>
        <p:grpSpPr>
          <a:xfrm>
            <a:off x="2075863" y="4851387"/>
            <a:ext cx="1755591" cy="1051462"/>
            <a:chOff x="3210679" y="5040653"/>
            <a:chExt cx="1528246" cy="915300"/>
          </a:xfrm>
        </p:grpSpPr>
        <p:sp>
          <p:nvSpPr>
            <p:cNvPr id="27" name="Rectangle 26"/>
            <p:cNvSpPr/>
            <p:nvPr/>
          </p:nvSpPr>
          <p:spPr bwMode="auto">
            <a:xfrm>
              <a:off x="3295993" y="5060329"/>
              <a:ext cx="1355382" cy="867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29" name="Right Triangle 28"/>
            <p:cNvSpPr/>
            <p:nvPr/>
          </p:nvSpPr>
          <p:spPr bwMode="auto">
            <a:xfrm flipV="1">
              <a:off x="3295993" y="5060328"/>
              <a:ext cx="542582" cy="867525"/>
            </a:xfrm>
            <a:prstGeom prst="rtTriangle">
              <a:avLst/>
            </a:prstGeom>
            <a:solidFill>
              <a:schemeClr val="tx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26" name="TextBox 25"/>
            <p:cNvSpPr txBox="1"/>
            <p:nvPr/>
          </p:nvSpPr>
          <p:spPr>
            <a:xfrm>
              <a:off x="3210679" y="5040653"/>
              <a:ext cx="1528246" cy="915300"/>
            </a:xfrm>
            <a:prstGeom prst="rect">
              <a:avLst/>
            </a:prstGeom>
            <a:noFill/>
          </p:spPr>
          <p:txBody>
            <a:bodyPr wrap="none" lIns="182806" tIns="146246" rIns="182806" bIns="146246" rtlCol="0">
              <a:spAutoFit/>
            </a:bodyPr>
            <a:lstStyle/>
            <a:p>
              <a:pPr algn="ctr" defTabSz="932319">
                <a:lnSpc>
                  <a:spcPct val="90000"/>
                </a:lnSpc>
                <a:spcAft>
                  <a:spcPts val="600"/>
                </a:spcAft>
                <a:defRPr/>
              </a:pPr>
              <a:r>
                <a:rPr lang="en-US" sz="1799" dirty="0">
                  <a:gradFill>
                    <a:gsLst>
                      <a:gs pos="2917">
                        <a:srgbClr val="FFFFFF"/>
                      </a:gs>
                      <a:gs pos="100000">
                        <a:srgbClr val="FFFFFF"/>
                      </a:gs>
                    </a:gsLst>
                    <a:lin ang="5400000" scaled="0"/>
                  </a:gradFill>
                  <a:latin typeface="Segoe UI Semilight" panose="020B0402040204020203" pitchFamily="34" charset="0"/>
                  <a:cs typeface="Segoe UI Semilight" panose="020B0402040204020203" pitchFamily="34" charset="0"/>
                </a:rPr>
                <a:t>Office add-in </a:t>
              </a:r>
              <a:br>
                <a:rPr lang="en-US" sz="1799" dirty="0">
                  <a:gradFill>
                    <a:gsLst>
                      <a:gs pos="2917">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z="1799" dirty="0">
                  <a:gradFill>
                    <a:gsLst>
                      <a:gs pos="2917">
                        <a:srgbClr val="FFFFFF"/>
                      </a:gs>
                      <a:gs pos="100000">
                        <a:srgbClr val="FFFFFF"/>
                      </a:gs>
                    </a:gsLst>
                    <a:lin ang="5400000" scaled="0"/>
                  </a:gradFill>
                  <a:latin typeface="Segoe UI Semilight" panose="020B0402040204020203" pitchFamily="34" charset="0"/>
                  <a:cs typeface="Segoe UI Semilight" panose="020B0402040204020203" pitchFamily="34" charset="0"/>
                </a:rPr>
                <a:t>manifest</a:t>
              </a:r>
            </a:p>
            <a:p>
              <a:pPr algn="ctr" defTabSz="932319">
                <a:lnSpc>
                  <a:spcPct val="90000"/>
                </a:lnSpc>
                <a:spcAft>
                  <a:spcPts val="600"/>
                </a:spcAft>
                <a:defRPr/>
              </a:pPr>
              <a:r>
                <a:rPr lang="en-US" sz="1199" b="1" dirty="0">
                  <a:gradFill>
                    <a:gsLst>
                      <a:gs pos="2917">
                        <a:srgbClr val="FFFFFF"/>
                      </a:gs>
                      <a:gs pos="100000">
                        <a:srgbClr val="FFFFFF"/>
                      </a:gs>
                    </a:gsLst>
                    <a:lin ang="5400000" scaled="0"/>
                  </a:gradFill>
                </a:rPr>
                <a:t>&lt;XML&gt;</a:t>
              </a:r>
            </a:p>
          </p:txBody>
        </p:sp>
      </p:grpSp>
      <p:sp>
        <p:nvSpPr>
          <p:cNvPr id="31" name="Rectangle 30"/>
          <p:cNvSpPr/>
          <p:nvPr/>
        </p:nvSpPr>
        <p:spPr bwMode="auto">
          <a:xfrm>
            <a:off x="7704667" y="4434987"/>
            <a:ext cx="1324171" cy="1498378"/>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40"/>
          <p:cNvSpPr/>
          <p:nvPr/>
        </p:nvSpPr>
        <p:spPr>
          <a:xfrm>
            <a:off x="7740025" y="4447813"/>
            <a:ext cx="2309875" cy="1496718"/>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chemeClr val="accent3"/>
          </a:solidFill>
          <a:ln w="38100">
            <a:no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defRPr/>
            </a:pPr>
            <a:endParaRPr lang="en-US" sz="1834">
              <a:solidFill>
                <a:srgbClr val="000000"/>
              </a:solidFill>
            </a:endParaRPr>
          </a:p>
        </p:txBody>
      </p:sp>
      <p:sp>
        <p:nvSpPr>
          <p:cNvPr id="33" name="Rectangle 32"/>
          <p:cNvSpPr/>
          <p:nvPr/>
        </p:nvSpPr>
        <p:spPr>
          <a:xfrm>
            <a:off x="7709051" y="4437490"/>
            <a:ext cx="2340849" cy="203121"/>
          </a:xfrm>
          <a:prstGeom prst="rect">
            <a:avLst/>
          </a:prstGeom>
          <a:noFill/>
          <a:ln w="38100">
            <a:solidFill>
              <a:schemeClr val="tx1"/>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defRPr/>
            </a:pPr>
            <a:endParaRPr lang="en-US" sz="1834">
              <a:solidFill>
                <a:srgbClr val="000000"/>
              </a:solidFill>
            </a:endParaRPr>
          </a:p>
        </p:txBody>
      </p:sp>
      <p:sp>
        <p:nvSpPr>
          <p:cNvPr id="34" name="Rectangle 33"/>
          <p:cNvSpPr/>
          <p:nvPr/>
        </p:nvSpPr>
        <p:spPr>
          <a:xfrm>
            <a:off x="7709051" y="4621789"/>
            <a:ext cx="2340849" cy="1311577"/>
          </a:xfrm>
          <a:prstGeom prst="rect">
            <a:avLst/>
          </a:prstGeom>
          <a:noFill/>
          <a:ln w="38100">
            <a:solidFill>
              <a:schemeClr val="tx1"/>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defRPr/>
            </a:pPr>
            <a:endParaRPr lang="en-US" sz="1834">
              <a:solidFill>
                <a:srgbClr val="000000"/>
              </a:solidFill>
            </a:endParaRPr>
          </a:p>
        </p:txBody>
      </p:sp>
      <p:sp>
        <p:nvSpPr>
          <p:cNvPr id="35" name="TextBox 34"/>
          <p:cNvSpPr txBox="1"/>
          <p:nvPr/>
        </p:nvSpPr>
        <p:spPr>
          <a:xfrm>
            <a:off x="7626212" y="4677745"/>
            <a:ext cx="2519132" cy="1221816"/>
          </a:xfrm>
          <a:prstGeom prst="rect">
            <a:avLst/>
          </a:prstGeom>
          <a:noFill/>
        </p:spPr>
        <p:txBody>
          <a:bodyPr wrap="square" lIns="182806" tIns="146246" rIns="182806" bIns="146246" rtlCol="0" anchor="ctr" anchorCtr="0">
            <a:noAutofit/>
          </a:bodyPr>
          <a:lstStyle/>
          <a:p>
            <a:pPr algn="ctr" defTabSz="932319">
              <a:lnSpc>
                <a:spcPct val="90000"/>
              </a:lnSpc>
              <a:spcAft>
                <a:spcPts val="600"/>
              </a:spcAft>
              <a:defRPr/>
            </a:pPr>
            <a:r>
              <a:rPr lang="en-US" sz="2799" dirty="0">
                <a:gradFill>
                  <a:gsLst>
                    <a:gs pos="2917">
                      <a:srgbClr val="262626"/>
                    </a:gs>
                    <a:gs pos="100000">
                      <a:srgbClr val="262626"/>
                    </a:gs>
                  </a:gsLst>
                  <a:lin ang="5400000" scaled="0"/>
                </a:gradFill>
                <a:latin typeface="Segoe UI Semilight" panose="020B0402040204020203" pitchFamily="34" charset="0"/>
                <a:cs typeface="Segoe UI Semilight" panose="020B0402040204020203" pitchFamily="34" charset="0"/>
              </a:rPr>
              <a:t>Office add-in</a:t>
            </a:r>
            <a:endParaRPr lang="en-US" sz="1799" b="1" dirty="0">
              <a:gradFill>
                <a:gsLst>
                  <a:gs pos="2917">
                    <a:srgbClr val="262626"/>
                  </a:gs>
                  <a:gs pos="100000">
                    <a:srgbClr val="262626"/>
                  </a:gs>
                </a:gsLst>
                <a:lin ang="5400000" scaled="0"/>
              </a:gradFill>
            </a:endParaRPr>
          </a:p>
        </p:txBody>
      </p:sp>
      <p:sp>
        <p:nvSpPr>
          <p:cNvPr id="39" name="Freeform 13"/>
          <p:cNvSpPr>
            <a:spLocks noEditPoints="1"/>
          </p:cNvSpPr>
          <p:nvPr/>
        </p:nvSpPr>
        <p:spPr bwMode="auto">
          <a:xfrm>
            <a:off x="3801482" y="5105200"/>
            <a:ext cx="601486" cy="529157"/>
          </a:xfrm>
          <a:custGeom>
            <a:avLst/>
            <a:gdLst>
              <a:gd name="T0" fmla="*/ 1325 w 2468"/>
              <a:gd name="T1" fmla="*/ 1659 h 2176"/>
              <a:gd name="T2" fmla="*/ 1127 w 2468"/>
              <a:gd name="T3" fmla="*/ 1659 h 2176"/>
              <a:gd name="T4" fmla="*/ 1127 w 2468"/>
              <a:gd name="T5" fmla="*/ 1202 h 2176"/>
              <a:gd name="T6" fmla="*/ 686 w 2468"/>
              <a:gd name="T7" fmla="*/ 1202 h 2176"/>
              <a:gd name="T8" fmla="*/ 686 w 2468"/>
              <a:gd name="T9" fmla="*/ 1005 h 2176"/>
              <a:gd name="T10" fmla="*/ 1127 w 2468"/>
              <a:gd name="T11" fmla="*/ 1005 h 2176"/>
              <a:gd name="T12" fmla="*/ 1127 w 2468"/>
              <a:gd name="T13" fmla="*/ 548 h 2176"/>
              <a:gd name="T14" fmla="*/ 1325 w 2468"/>
              <a:gd name="T15" fmla="*/ 548 h 2176"/>
              <a:gd name="T16" fmla="*/ 1325 w 2468"/>
              <a:gd name="T17" fmla="*/ 1005 h 2176"/>
              <a:gd name="T18" fmla="*/ 1782 w 2468"/>
              <a:gd name="T19" fmla="*/ 1005 h 2176"/>
              <a:gd name="T20" fmla="*/ 1782 w 2468"/>
              <a:gd name="T21" fmla="*/ 1202 h 2176"/>
              <a:gd name="T22" fmla="*/ 1325 w 2468"/>
              <a:gd name="T23" fmla="*/ 1202 h 2176"/>
              <a:gd name="T24" fmla="*/ 1325 w 2468"/>
              <a:gd name="T25" fmla="*/ 1659 h 2176"/>
              <a:gd name="T26" fmla="*/ 1325 w 2468"/>
              <a:gd name="T27" fmla="*/ 1659 h 2176"/>
              <a:gd name="T28" fmla="*/ 1889 w 2468"/>
              <a:gd name="T29" fmla="*/ 1963 h 2176"/>
              <a:gd name="T30" fmla="*/ 1234 w 2468"/>
              <a:gd name="T31" fmla="*/ 2176 h 2176"/>
              <a:gd name="T32" fmla="*/ 366 w 2468"/>
              <a:gd name="T33" fmla="*/ 1750 h 2176"/>
              <a:gd name="T34" fmla="*/ 564 w 2468"/>
              <a:gd name="T35" fmla="*/ 213 h 2176"/>
              <a:gd name="T36" fmla="*/ 1234 w 2468"/>
              <a:gd name="T37" fmla="*/ 0 h 2176"/>
              <a:gd name="T38" fmla="*/ 2102 w 2468"/>
              <a:gd name="T39" fmla="*/ 426 h 2176"/>
              <a:gd name="T40" fmla="*/ 1889 w 2468"/>
              <a:gd name="T41" fmla="*/ 1963 h 2176"/>
              <a:gd name="T42" fmla="*/ 1980 w 2468"/>
              <a:gd name="T43" fmla="*/ 518 h 2176"/>
              <a:gd name="T44" fmla="*/ 1234 w 2468"/>
              <a:gd name="T45" fmla="*/ 137 h 2176"/>
              <a:gd name="T46" fmla="*/ 655 w 2468"/>
              <a:gd name="T47" fmla="*/ 335 h 2176"/>
              <a:gd name="T48" fmla="*/ 472 w 2468"/>
              <a:gd name="T49" fmla="*/ 1659 h 2176"/>
              <a:gd name="T50" fmla="*/ 1234 w 2468"/>
              <a:gd name="T51" fmla="*/ 2039 h 2176"/>
              <a:gd name="T52" fmla="*/ 1813 w 2468"/>
              <a:gd name="T53" fmla="*/ 1841 h 2176"/>
              <a:gd name="T54" fmla="*/ 1980 w 2468"/>
              <a:gd name="T55" fmla="*/ 518 h 2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8" h="2176">
                <a:moveTo>
                  <a:pt x="1325" y="1659"/>
                </a:moveTo>
                <a:cubicBezTo>
                  <a:pt x="1127" y="1659"/>
                  <a:pt x="1127" y="1659"/>
                  <a:pt x="1127" y="1659"/>
                </a:cubicBezTo>
                <a:cubicBezTo>
                  <a:pt x="1127" y="1202"/>
                  <a:pt x="1127" y="1202"/>
                  <a:pt x="1127" y="1202"/>
                </a:cubicBezTo>
                <a:cubicBezTo>
                  <a:pt x="686" y="1202"/>
                  <a:pt x="686" y="1202"/>
                  <a:pt x="686" y="1202"/>
                </a:cubicBezTo>
                <a:cubicBezTo>
                  <a:pt x="686" y="1005"/>
                  <a:pt x="686" y="1005"/>
                  <a:pt x="686" y="1005"/>
                </a:cubicBezTo>
                <a:cubicBezTo>
                  <a:pt x="1127" y="1005"/>
                  <a:pt x="1127" y="1005"/>
                  <a:pt x="1127" y="1005"/>
                </a:cubicBezTo>
                <a:cubicBezTo>
                  <a:pt x="1127" y="548"/>
                  <a:pt x="1127" y="548"/>
                  <a:pt x="1127" y="548"/>
                </a:cubicBezTo>
                <a:cubicBezTo>
                  <a:pt x="1325" y="548"/>
                  <a:pt x="1325" y="548"/>
                  <a:pt x="1325" y="548"/>
                </a:cubicBezTo>
                <a:cubicBezTo>
                  <a:pt x="1325" y="1005"/>
                  <a:pt x="1325" y="1005"/>
                  <a:pt x="1325" y="1005"/>
                </a:cubicBezTo>
                <a:cubicBezTo>
                  <a:pt x="1782" y="1005"/>
                  <a:pt x="1782" y="1005"/>
                  <a:pt x="1782" y="1005"/>
                </a:cubicBezTo>
                <a:cubicBezTo>
                  <a:pt x="1782" y="1202"/>
                  <a:pt x="1782" y="1202"/>
                  <a:pt x="1782" y="1202"/>
                </a:cubicBezTo>
                <a:cubicBezTo>
                  <a:pt x="1325" y="1202"/>
                  <a:pt x="1325" y="1202"/>
                  <a:pt x="1325" y="1202"/>
                </a:cubicBezTo>
                <a:cubicBezTo>
                  <a:pt x="1325" y="1659"/>
                  <a:pt x="1325" y="1659"/>
                  <a:pt x="1325" y="1659"/>
                </a:cubicBezTo>
                <a:cubicBezTo>
                  <a:pt x="1325" y="1659"/>
                  <a:pt x="1325" y="1659"/>
                  <a:pt x="1325" y="1659"/>
                </a:cubicBezTo>
                <a:close/>
                <a:moveTo>
                  <a:pt x="1889" y="1963"/>
                </a:moveTo>
                <a:cubicBezTo>
                  <a:pt x="1691" y="2115"/>
                  <a:pt x="1462" y="2176"/>
                  <a:pt x="1234" y="2176"/>
                </a:cubicBezTo>
                <a:cubicBezTo>
                  <a:pt x="899" y="2176"/>
                  <a:pt x="579" y="2039"/>
                  <a:pt x="366" y="1750"/>
                </a:cubicBezTo>
                <a:cubicBezTo>
                  <a:pt x="0" y="1278"/>
                  <a:pt x="92" y="579"/>
                  <a:pt x="564" y="213"/>
                </a:cubicBezTo>
                <a:cubicBezTo>
                  <a:pt x="762" y="61"/>
                  <a:pt x="1005" y="0"/>
                  <a:pt x="1234" y="0"/>
                </a:cubicBezTo>
                <a:cubicBezTo>
                  <a:pt x="1554" y="0"/>
                  <a:pt x="1889" y="137"/>
                  <a:pt x="2102" y="426"/>
                </a:cubicBezTo>
                <a:cubicBezTo>
                  <a:pt x="2468" y="913"/>
                  <a:pt x="2376" y="1598"/>
                  <a:pt x="1889" y="1963"/>
                </a:cubicBezTo>
                <a:close/>
                <a:moveTo>
                  <a:pt x="1980" y="518"/>
                </a:moveTo>
                <a:cubicBezTo>
                  <a:pt x="1813" y="274"/>
                  <a:pt x="1523" y="137"/>
                  <a:pt x="1234" y="137"/>
                </a:cubicBezTo>
                <a:cubicBezTo>
                  <a:pt x="1021" y="137"/>
                  <a:pt x="823" y="213"/>
                  <a:pt x="655" y="335"/>
                </a:cubicBezTo>
                <a:cubicBezTo>
                  <a:pt x="244" y="655"/>
                  <a:pt x="152" y="1248"/>
                  <a:pt x="472" y="1659"/>
                </a:cubicBezTo>
                <a:cubicBezTo>
                  <a:pt x="655" y="1902"/>
                  <a:pt x="929" y="2039"/>
                  <a:pt x="1234" y="2039"/>
                </a:cubicBezTo>
                <a:cubicBezTo>
                  <a:pt x="1447" y="2039"/>
                  <a:pt x="1645" y="1978"/>
                  <a:pt x="1813" y="1841"/>
                </a:cubicBezTo>
                <a:cubicBezTo>
                  <a:pt x="2224" y="1522"/>
                  <a:pt x="2300" y="928"/>
                  <a:pt x="1980" y="51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
        <p:nvSpPr>
          <p:cNvPr id="43" name="Freeform 17"/>
          <p:cNvSpPr>
            <a:spLocks noEditPoints="1"/>
          </p:cNvSpPr>
          <p:nvPr/>
        </p:nvSpPr>
        <p:spPr bwMode="auto">
          <a:xfrm rot="5400000">
            <a:off x="5970894" y="5105114"/>
            <a:ext cx="529329" cy="529329"/>
          </a:xfrm>
          <a:custGeom>
            <a:avLst/>
            <a:gdLst>
              <a:gd name="T0" fmla="*/ 817 w 2229"/>
              <a:gd name="T1" fmla="*/ 683 h 2229"/>
              <a:gd name="T2" fmla="*/ 995 w 2229"/>
              <a:gd name="T3" fmla="*/ 683 h 2229"/>
              <a:gd name="T4" fmla="*/ 995 w 2229"/>
              <a:gd name="T5" fmla="*/ 1560 h 2229"/>
              <a:gd name="T6" fmla="*/ 817 w 2229"/>
              <a:gd name="T7" fmla="*/ 1560 h 2229"/>
              <a:gd name="T8" fmla="*/ 817 w 2229"/>
              <a:gd name="T9" fmla="*/ 683 h 2229"/>
              <a:gd name="T10" fmla="*/ 817 w 2229"/>
              <a:gd name="T11" fmla="*/ 683 h 2229"/>
              <a:gd name="T12" fmla="*/ 1233 w 2229"/>
              <a:gd name="T13" fmla="*/ 1560 h 2229"/>
              <a:gd name="T14" fmla="*/ 1411 w 2229"/>
              <a:gd name="T15" fmla="*/ 1560 h 2229"/>
              <a:gd name="T16" fmla="*/ 1411 w 2229"/>
              <a:gd name="T17" fmla="*/ 683 h 2229"/>
              <a:gd name="T18" fmla="*/ 1233 w 2229"/>
              <a:gd name="T19" fmla="*/ 683 h 2229"/>
              <a:gd name="T20" fmla="*/ 1233 w 2229"/>
              <a:gd name="T21" fmla="*/ 1560 h 2229"/>
              <a:gd name="T22" fmla="*/ 1233 w 2229"/>
              <a:gd name="T23" fmla="*/ 1560 h 2229"/>
              <a:gd name="T24" fmla="*/ 2229 w 2229"/>
              <a:gd name="T25" fmla="*/ 1114 h 2229"/>
              <a:gd name="T26" fmla="*/ 1114 w 2229"/>
              <a:gd name="T27" fmla="*/ 0 h 2229"/>
              <a:gd name="T28" fmla="*/ 0 w 2229"/>
              <a:gd name="T29" fmla="*/ 1114 h 2229"/>
              <a:gd name="T30" fmla="*/ 1114 w 2229"/>
              <a:gd name="T31" fmla="*/ 2229 h 2229"/>
              <a:gd name="T32" fmla="*/ 2229 w 2229"/>
              <a:gd name="T33" fmla="*/ 1114 h 2229"/>
              <a:gd name="T34" fmla="*/ 2095 w 2229"/>
              <a:gd name="T35" fmla="*/ 1114 h 2229"/>
              <a:gd name="T36" fmla="*/ 1114 w 2229"/>
              <a:gd name="T37" fmla="*/ 2095 h 2229"/>
              <a:gd name="T38" fmla="*/ 148 w 2229"/>
              <a:gd name="T39" fmla="*/ 1114 h 2229"/>
              <a:gd name="T40" fmla="*/ 1114 w 2229"/>
              <a:gd name="T41" fmla="*/ 148 h 2229"/>
              <a:gd name="T42" fmla="*/ 2095 w 2229"/>
              <a:gd name="T43" fmla="*/ 1114 h 2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29" h="2229">
                <a:moveTo>
                  <a:pt x="817" y="683"/>
                </a:moveTo>
                <a:cubicBezTo>
                  <a:pt x="995" y="683"/>
                  <a:pt x="995" y="683"/>
                  <a:pt x="995" y="683"/>
                </a:cubicBezTo>
                <a:cubicBezTo>
                  <a:pt x="995" y="1560"/>
                  <a:pt x="995" y="1560"/>
                  <a:pt x="995" y="1560"/>
                </a:cubicBezTo>
                <a:cubicBezTo>
                  <a:pt x="817" y="1560"/>
                  <a:pt x="817" y="1560"/>
                  <a:pt x="817" y="1560"/>
                </a:cubicBezTo>
                <a:cubicBezTo>
                  <a:pt x="817" y="683"/>
                  <a:pt x="817" y="683"/>
                  <a:pt x="817" y="683"/>
                </a:cubicBezTo>
                <a:cubicBezTo>
                  <a:pt x="817" y="683"/>
                  <a:pt x="817" y="683"/>
                  <a:pt x="817" y="683"/>
                </a:cubicBezTo>
                <a:close/>
                <a:moveTo>
                  <a:pt x="1233" y="1560"/>
                </a:moveTo>
                <a:cubicBezTo>
                  <a:pt x="1411" y="1560"/>
                  <a:pt x="1411" y="1560"/>
                  <a:pt x="1411" y="1560"/>
                </a:cubicBezTo>
                <a:cubicBezTo>
                  <a:pt x="1411" y="683"/>
                  <a:pt x="1411" y="683"/>
                  <a:pt x="1411" y="683"/>
                </a:cubicBezTo>
                <a:cubicBezTo>
                  <a:pt x="1233" y="683"/>
                  <a:pt x="1233" y="683"/>
                  <a:pt x="1233" y="683"/>
                </a:cubicBezTo>
                <a:cubicBezTo>
                  <a:pt x="1233" y="1560"/>
                  <a:pt x="1233" y="1560"/>
                  <a:pt x="1233" y="1560"/>
                </a:cubicBezTo>
                <a:cubicBezTo>
                  <a:pt x="1233" y="1560"/>
                  <a:pt x="1233" y="1560"/>
                  <a:pt x="1233" y="1560"/>
                </a:cubicBezTo>
                <a:close/>
                <a:moveTo>
                  <a:pt x="2229" y="1114"/>
                </a:moveTo>
                <a:cubicBezTo>
                  <a:pt x="2229" y="505"/>
                  <a:pt x="1724" y="0"/>
                  <a:pt x="1114" y="0"/>
                </a:cubicBezTo>
                <a:cubicBezTo>
                  <a:pt x="505" y="0"/>
                  <a:pt x="0" y="505"/>
                  <a:pt x="0" y="1114"/>
                </a:cubicBezTo>
                <a:cubicBezTo>
                  <a:pt x="0" y="1739"/>
                  <a:pt x="505" y="2229"/>
                  <a:pt x="1114" y="2229"/>
                </a:cubicBezTo>
                <a:cubicBezTo>
                  <a:pt x="1724" y="2229"/>
                  <a:pt x="2229" y="1739"/>
                  <a:pt x="2229" y="1114"/>
                </a:cubicBezTo>
                <a:close/>
                <a:moveTo>
                  <a:pt x="2095" y="1114"/>
                </a:moveTo>
                <a:cubicBezTo>
                  <a:pt x="2095" y="1664"/>
                  <a:pt x="1649" y="2095"/>
                  <a:pt x="1114" y="2095"/>
                </a:cubicBezTo>
                <a:cubicBezTo>
                  <a:pt x="579" y="2095"/>
                  <a:pt x="148" y="1664"/>
                  <a:pt x="148" y="1114"/>
                </a:cubicBezTo>
                <a:cubicBezTo>
                  <a:pt x="148" y="579"/>
                  <a:pt x="579" y="148"/>
                  <a:pt x="1114" y="148"/>
                </a:cubicBezTo>
                <a:cubicBezTo>
                  <a:pt x="1649" y="148"/>
                  <a:pt x="2095" y="579"/>
                  <a:pt x="2095" y="111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grpSp>
        <p:nvGrpSpPr>
          <p:cNvPr id="45" name="Group 44"/>
          <p:cNvGrpSpPr/>
          <p:nvPr/>
        </p:nvGrpSpPr>
        <p:grpSpPr>
          <a:xfrm>
            <a:off x="9975727" y="168458"/>
            <a:ext cx="2359068" cy="287222"/>
            <a:chOff x="2440123" y="6593453"/>
            <a:chExt cx="3498991" cy="287338"/>
          </a:xfrm>
        </p:grpSpPr>
        <p:sp>
          <p:nvSpPr>
            <p:cNvPr id="46" name="TextBox 45"/>
            <p:cNvSpPr txBox="1"/>
            <p:nvPr/>
          </p:nvSpPr>
          <p:spPr>
            <a:xfrm>
              <a:off x="2440123" y="6593453"/>
              <a:ext cx="3498991" cy="287338"/>
            </a:xfrm>
            <a:prstGeom prst="rect">
              <a:avLst/>
            </a:prstGeom>
            <a:noFill/>
          </p:spPr>
          <p:txBody>
            <a:bodyPr wrap="square" lIns="146246" tIns="91403" rIns="146246" bIns="91403" rtlCol="0">
              <a:noAutofit/>
            </a:bodyPr>
            <a:lstStyle/>
            <a:p>
              <a:pPr defTabSz="932372">
                <a:lnSpc>
                  <a:spcPct val="90000"/>
                </a:lnSpc>
              </a:pPr>
              <a:r>
                <a:rPr lang="en-US" sz="1399" dirty="0">
                  <a:gradFill>
                    <a:gsLst>
                      <a:gs pos="8367">
                        <a:srgbClr val="262626"/>
                      </a:gs>
                      <a:gs pos="31000">
                        <a:srgbClr val="262626"/>
                      </a:gs>
                    </a:gsLst>
                    <a:lin ang="5400000" scaled="0"/>
                  </a:gradFill>
                </a:rPr>
                <a:t>Intro to the Word add-ins</a:t>
              </a:r>
            </a:p>
          </p:txBody>
        </p:sp>
        <p:sp>
          <p:nvSpPr>
            <p:cNvPr id="47"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03" tIns="45702" rIns="91403" bIns="45702" numCol="1" anchor="t" anchorCtr="0" compatLnSpc="1">
              <a:prstTxWarp prst="textNoShape">
                <a:avLst/>
              </a:prstTxWarp>
            </a:bodyPr>
            <a:lstStyle/>
            <a:p>
              <a:pPr defTabSz="932372"/>
              <a:endParaRPr lang="en-US" sz="1799">
                <a:gradFill>
                  <a:gsLst>
                    <a:gs pos="8367">
                      <a:srgbClr val="262626"/>
                    </a:gs>
                    <a:gs pos="31000">
                      <a:srgbClr val="262626"/>
                    </a:gs>
                  </a:gsLst>
                  <a:lin ang="5400000" scaled="0"/>
                </a:gradFill>
              </a:endParaRPr>
            </a:p>
          </p:txBody>
        </p:sp>
      </p:grpSp>
    </p:spTree>
    <p:extLst>
      <p:ext uri="{BB962C8B-B14F-4D97-AF65-F5344CB8AC3E}">
        <p14:creationId xmlns:p14="http://schemas.microsoft.com/office/powerpoint/2010/main" val="1560194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Shapes for </a:t>
            </a:r>
            <a:r>
              <a:rPr lang="en-US" dirty="0" smtClean="0"/>
              <a:t>document-based add-ins</a:t>
            </a:r>
            <a:endParaRPr lang="en-US" dirty="0"/>
          </a:p>
        </p:txBody>
      </p:sp>
      <p:sp>
        <p:nvSpPr>
          <p:cNvPr id="5" name="Content Placeholder 4"/>
          <p:cNvSpPr>
            <a:spLocks noGrp="1"/>
          </p:cNvSpPr>
          <p:nvPr>
            <p:ph type="body" sz="quarter" idx="10"/>
          </p:nvPr>
        </p:nvSpPr>
        <p:spPr>
          <a:xfrm>
            <a:off x="3932238" y="1523514"/>
            <a:ext cx="8229600" cy="4462760"/>
          </a:xfrm>
        </p:spPr>
        <p:txBody>
          <a:bodyPr/>
          <a:lstStyle/>
          <a:p>
            <a:pPr marL="0" indent="0">
              <a:buNone/>
            </a:pPr>
            <a:r>
              <a:rPr lang="en-US" dirty="0" smtClean="0">
                <a:gradFill>
                  <a:gsLst>
                    <a:gs pos="1250">
                      <a:schemeClr val="accent2"/>
                    </a:gs>
                    <a:gs pos="99000">
                      <a:schemeClr val="accent2"/>
                    </a:gs>
                  </a:gsLst>
                  <a:lin ang="5400000" scaled="0"/>
                </a:gradFill>
              </a:rPr>
              <a:t>Task </a:t>
            </a:r>
            <a:r>
              <a:rPr lang="en-US" dirty="0" smtClean="0">
                <a:gradFill>
                  <a:gsLst>
                    <a:gs pos="1250">
                      <a:schemeClr val="accent2"/>
                    </a:gs>
                    <a:gs pos="99000">
                      <a:schemeClr val="accent2"/>
                    </a:gs>
                  </a:gsLst>
                  <a:lin ang="5400000" scaled="0"/>
                </a:gradFill>
              </a:rPr>
              <a:t>pane add-in</a:t>
            </a:r>
            <a:endParaRPr lang="en-US" dirty="0" smtClean="0">
              <a:gradFill>
                <a:gsLst>
                  <a:gs pos="1250">
                    <a:schemeClr val="accent2"/>
                  </a:gs>
                  <a:gs pos="99000">
                    <a:schemeClr val="accent2"/>
                  </a:gs>
                </a:gsLst>
                <a:lin ang="5400000" scaled="0"/>
              </a:gradFill>
            </a:endParaRPr>
          </a:p>
          <a:p>
            <a:pPr lvl="1"/>
            <a:r>
              <a:rPr lang="en-US" dirty="0" smtClean="0"/>
              <a:t>Positioned to right of document</a:t>
            </a:r>
          </a:p>
          <a:p>
            <a:pPr lvl="1"/>
            <a:r>
              <a:rPr lang="en-US" dirty="0" smtClean="0"/>
              <a:t>Used to assist user working with document</a:t>
            </a:r>
          </a:p>
          <a:p>
            <a:pPr lvl="1"/>
            <a:r>
              <a:rPr lang="en-US" dirty="0" smtClean="0"/>
              <a:t>Can search and retrieve content from Internet</a:t>
            </a:r>
          </a:p>
          <a:p>
            <a:pPr lvl="1"/>
            <a:endParaRPr lang="en-US" dirty="0" smtClean="0"/>
          </a:p>
          <a:p>
            <a:pPr lvl="1"/>
            <a:endParaRPr lang="en-US" dirty="0" smtClean="0"/>
          </a:p>
          <a:p>
            <a:pPr lvl="1"/>
            <a:endParaRPr lang="en-US" dirty="0" smtClean="0"/>
          </a:p>
          <a:p>
            <a:pPr indent="0" defTabSz="776331">
              <a:buNone/>
            </a:pPr>
            <a:r>
              <a:rPr lang="en-US" dirty="0">
                <a:gradFill>
                  <a:gsLst>
                    <a:gs pos="1250">
                      <a:schemeClr val="accent2"/>
                    </a:gs>
                    <a:gs pos="99000">
                      <a:schemeClr val="accent2"/>
                    </a:gs>
                  </a:gsLst>
                  <a:lin ang="5400000" scaled="0"/>
                </a:gradFill>
              </a:rPr>
              <a:t>Content </a:t>
            </a:r>
            <a:r>
              <a:rPr lang="en-US" dirty="0" smtClean="0">
                <a:gradFill>
                  <a:gsLst>
                    <a:gs pos="1250">
                      <a:schemeClr val="accent2"/>
                    </a:gs>
                    <a:gs pos="99000">
                      <a:schemeClr val="accent2"/>
                    </a:gs>
                  </a:gsLst>
                  <a:lin ang="5400000" scaled="0"/>
                </a:gradFill>
              </a:rPr>
              <a:t>add-in</a:t>
            </a:r>
            <a:endParaRPr lang="en-US" dirty="0">
              <a:gradFill>
                <a:gsLst>
                  <a:gs pos="1250">
                    <a:schemeClr val="accent2"/>
                  </a:gs>
                  <a:gs pos="99000">
                    <a:schemeClr val="accent2"/>
                  </a:gs>
                </a:gsLst>
                <a:lin ang="5400000" scaled="0"/>
              </a:gradFill>
            </a:endParaRPr>
          </a:p>
          <a:p>
            <a:pPr lvl="1"/>
            <a:r>
              <a:rPr lang="en-US" dirty="0" smtClean="0"/>
              <a:t>Adds content inline into position within document</a:t>
            </a:r>
          </a:p>
          <a:p>
            <a:pPr lvl="1"/>
            <a:r>
              <a:rPr lang="en-US" dirty="0" smtClean="0"/>
              <a:t>Document is always an Excel workbook</a:t>
            </a:r>
          </a:p>
          <a:p>
            <a:pPr lvl="1"/>
            <a:r>
              <a:rPr lang="en-US" dirty="0" smtClean="0"/>
              <a:t>Content add-in can read and write document contents</a:t>
            </a:r>
          </a:p>
        </p:txBody>
      </p:sp>
      <p:grpSp>
        <p:nvGrpSpPr>
          <p:cNvPr id="2" name="Group 1"/>
          <p:cNvGrpSpPr/>
          <p:nvPr/>
        </p:nvGrpSpPr>
        <p:grpSpPr>
          <a:xfrm>
            <a:off x="984864" y="1119351"/>
            <a:ext cx="2840296" cy="2412246"/>
            <a:chOff x="383112" y="2540323"/>
            <a:chExt cx="2840296" cy="2412246"/>
          </a:xfrm>
        </p:grpSpPr>
        <p:sp>
          <p:nvSpPr>
            <p:cNvPr id="39" name="Rectangle 38"/>
            <p:cNvSpPr/>
            <p:nvPr/>
          </p:nvSpPr>
          <p:spPr>
            <a:xfrm>
              <a:off x="438889" y="3040248"/>
              <a:ext cx="2784519" cy="1912321"/>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46" tIns="45673" rIns="91346" bIns="45673" rtlCol="0" anchor="t"/>
            <a:lstStyle/>
            <a:p>
              <a:pPr defTabSz="913643"/>
              <a:endParaRPr lang="en-US" sz="1298" dirty="0">
                <a:solidFill>
                  <a:srgbClr val="FFFFFF">
                    <a:alpha val="99000"/>
                  </a:srgbClr>
                </a:solidFill>
              </a:endParaRPr>
            </a:p>
          </p:txBody>
        </p:sp>
        <p:sp>
          <p:nvSpPr>
            <p:cNvPr id="40" name="Rectangle 39"/>
            <p:cNvSpPr/>
            <p:nvPr/>
          </p:nvSpPr>
          <p:spPr>
            <a:xfrm>
              <a:off x="955580" y="3270388"/>
              <a:ext cx="1751134" cy="1452040"/>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49" tIns="45676" rIns="91349" bIns="45676" rtlCol="0" anchor="ctr"/>
            <a:lstStyle/>
            <a:p>
              <a:pPr algn="ctr" defTabSz="913643"/>
              <a:endParaRPr lang="en-US" sz="1798" dirty="0">
                <a:solidFill>
                  <a:srgbClr val="000000"/>
                </a:solidFill>
              </a:endParaRPr>
            </a:p>
          </p:txBody>
        </p:sp>
        <p:sp>
          <p:nvSpPr>
            <p:cNvPr id="41" name="Rectangle 40"/>
            <p:cNvSpPr/>
            <p:nvPr/>
          </p:nvSpPr>
          <p:spPr>
            <a:xfrm>
              <a:off x="1993422" y="3360816"/>
              <a:ext cx="620743" cy="12654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349" tIns="45676" rIns="91349" bIns="45676" rtlCol="0" anchor="ctr"/>
            <a:lstStyle/>
            <a:p>
              <a:pPr algn="ctr" defTabSz="913643"/>
              <a:endParaRPr lang="en-US" sz="1798" dirty="0">
                <a:solidFill>
                  <a:srgbClr val="000000"/>
                </a:solidFill>
              </a:endParaRPr>
            </a:p>
          </p:txBody>
        </p:sp>
        <p:cxnSp>
          <p:nvCxnSpPr>
            <p:cNvPr id="42" name="Straight Connector 41"/>
            <p:cNvCxnSpPr/>
            <p:nvPr/>
          </p:nvCxnSpPr>
          <p:spPr>
            <a:xfrm>
              <a:off x="1159657" y="4248060"/>
              <a:ext cx="583185"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1156927" y="4508459"/>
              <a:ext cx="583185"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sp>
          <p:nvSpPr>
            <p:cNvPr id="44" name="Rectangle 43"/>
            <p:cNvSpPr/>
            <p:nvPr/>
          </p:nvSpPr>
          <p:spPr>
            <a:xfrm>
              <a:off x="1156927" y="3367781"/>
              <a:ext cx="585914" cy="64178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49" tIns="45676" rIns="91349" bIns="45676" rtlCol="0" anchor="ctr"/>
            <a:lstStyle/>
            <a:p>
              <a:pPr algn="ctr" defTabSz="913643"/>
              <a:endParaRPr lang="en-US" sz="1798" dirty="0">
                <a:solidFill>
                  <a:srgbClr val="000000"/>
                </a:solidFill>
              </a:endParaRPr>
            </a:p>
          </p:txBody>
        </p:sp>
        <p:pic>
          <p:nvPicPr>
            <p:cNvPr id="45" name="Picture 44"/>
            <p:cNvPicPr>
              <a:picLocks noChangeAspect="1"/>
            </p:cNvPicPr>
            <p:nvPr/>
          </p:nvPicPr>
          <p:blipFill rotWithShape="1">
            <a:blip r:embed="rId3">
              <a:extLst>
                <a:ext uri="{28A0092B-C50C-407E-A947-70E740481C1C}">
                  <a14:useLocalDpi xmlns:a14="http://schemas.microsoft.com/office/drawing/2010/main" val="0"/>
                </a:ext>
              </a:extLst>
            </a:blip>
            <a:srcRect r="50340"/>
            <a:stretch/>
          </p:blipFill>
          <p:spPr>
            <a:xfrm>
              <a:off x="383112" y="2604426"/>
              <a:ext cx="378246" cy="395901"/>
            </a:xfrm>
            <a:prstGeom prst="rect">
              <a:avLst/>
            </a:prstGeom>
          </p:spPr>
        </p:pic>
        <p:sp>
          <p:nvSpPr>
            <p:cNvPr id="46" name="TextBox 45"/>
            <p:cNvSpPr txBox="1"/>
            <p:nvPr/>
          </p:nvSpPr>
          <p:spPr>
            <a:xfrm>
              <a:off x="642006" y="2540323"/>
              <a:ext cx="1947268" cy="521227"/>
            </a:xfrm>
            <a:prstGeom prst="rect">
              <a:avLst/>
            </a:prstGeom>
            <a:noFill/>
          </p:spPr>
          <p:txBody>
            <a:bodyPr wrap="none" lIns="182806" tIns="146246" rIns="182806" bIns="146246" rtlCol="0">
              <a:spAutoFit/>
            </a:bodyPr>
            <a:lstStyle/>
            <a:p>
              <a:pPr defTabSz="932372">
                <a:lnSpc>
                  <a:spcPct val="90000"/>
                </a:lnSpc>
                <a:spcAft>
                  <a:spcPts val="600"/>
                </a:spcAft>
              </a:pPr>
              <a:r>
                <a:rPr lang="en-US" sz="1599" dirty="0">
                  <a:gradFill>
                    <a:gsLst>
                      <a:gs pos="2917">
                        <a:srgbClr val="262626"/>
                      </a:gs>
                      <a:gs pos="30000">
                        <a:srgbClr val="262626"/>
                      </a:gs>
                    </a:gsLst>
                    <a:lin ang="5400000" scaled="0"/>
                  </a:gradFill>
                </a:rPr>
                <a:t>Word application</a:t>
              </a:r>
            </a:p>
          </p:txBody>
        </p:sp>
      </p:grpSp>
      <p:grpSp>
        <p:nvGrpSpPr>
          <p:cNvPr id="4" name="Group 3"/>
          <p:cNvGrpSpPr/>
          <p:nvPr/>
        </p:nvGrpSpPr>
        <p:grpSpPr>
          <a:xfrm>
            <a:off x="984864" y="3804169"/>
            <a:ext cx="2853017" cy="2412246"/>
            <a:chOff x="3289005" y="2540323"/>
            <a:chExt cx="2853017" cy="2412246"/>
          </a:xfrm>
        </p:grpSpPr>
        <p:sp>
          <p:nvSpPr>
            <p:cNvPr id="47" name="Rectangle 46"/>
            <p:cNvSpPr/>
            <p:nvPr/>
          </p:nvSpPr>
          <p:spPr>
            <a:xfrm>
              <a:off x="3357503" y="3040249"/>
              <a:ext cx="2784519" cy="1912320"/>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46" tIns="45673" rIns="91346" bIns="45673" rtlCol="0" anchor="t"/>
            <a:lstStyle/>
            <a:p>
              <a:pPr defTabSz="913643"/>
              <a:endParaRPr lang="en-US" sz="1298" dirty="0">
                <a:solidFill>
                  <a:srgbClr val="FFFFFF">
                    <a:alpha val="99000"/>
                  </a:srgbClr>
                </a:solidFill>
              </a:endParaRPr>
            </a:p>
          </p:txBody>
        </p:sp>
        <p:sp>
          <p:nvSpPr>
            <p:cNvPr id="48" name="Rectangle 47"/>
            <p:cNvSpPr/>
            <p:nvPr/>
          </p:nvSpPr>
          <p:spPr>
            <a:xfrm>
              <a:off x="3895747" y="3270388"/>
              <a:ext cx="1751132" cy="1452040"/>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49" tIns="45676" rIns="91349" bIns="45676" rtlCol="0" anchor="ctr"/>
            <a:lstStyle/>
            <a:p>
              <a:pPr algn="ctr" defTabSz="913643"/>
              <a:endParaRPr lang="en-US" sz="1798" dirty="0">
                <a:solidFill>
                  <a:srgbClr val="000000"/>
                </a:solidFill>
              </a:endParaRPr>
            </a:p>
          </p:txBody>
        </p:sp>
        <p:cxnSp>
          <p:nvCxnSpPr>
            <p:cNvPr id="49" name="Straight Connector 48"/>
            <p:cNvCxnSpPr/>
            <p:nvPr/>
          </p:nvCxnSpPr>
          <p:spPr>
            <a:xfrm>
              <a:off x="4091463" y="3800345"/>
              <a:ext cx="1313054"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50" name="Straight Connector 49"/>
            <p:cNvCxnSpPr/>
            <p:nvPr/>
          </p:nvCxnSpPr>
          <p:spPr>
            <a:xfrm>
              <a:off x="4091463" y="4122135"/>
              <a:ext cx="1313054"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51" name="Straight Connector 50"/>
            <p:cNvCxnSpPr/>
            <p:nvPr/>
          </p:nvCxnSpPr>
          <p:spPr>
            <a:xfrm>
              <a:off x="4091463" y="4443925"/>
              <a:ext cx="1313054"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52" name="Straight Connector 51"/>
            <p:cNvCxnSpPr/>
            <p:nvPr/>
          </p:nvCxnSpPr>
          <p:spPr>
            <a:xfrm>
              <a:off x="4075540" y="3506111"/>
              <a:ext cx="1328977"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sp>
          <p:nvSpPr>
            <p:cNvPr id="53" name="Rectangle 52"/>
            <p:cNvSpPr/>
            <p:nvPr/>
          </p:nvSpPr>
          <p:spPr>
            <a:xfrm>
              <a:off x="4433755" y="3657428"/>
              <a:ext cx="620743" cy="630733"/>
            </a:xfrm>
            <a:prstGeom prst="rect">
              <a:avLst/>
            </a:prstGeom>
            <a:solidFill>
              <a:schemeClr val="accent2"/>
            </a:solidFill>
            <a:ln w="25400" cap="sq">
              <a:solidFill>
                <a:srgbClr val="F2F2F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349" tIns="45676" rIns="91349" bIns="45676" rtlCol="0" anchor="ctr"/>
            <a:lstStyle/>
            <a:p>
              <a:pPr algn="ctr" defTabSz="913643"/>
              <a:endParaRPr lang="en-US" sz="1798" dirty="0">
                <a:solidFill>
                  <a:srgbClr val="000000"/>
                </a:solidFill>
              </a:endParaRPr>
            </a:p>
          </p:txBody>
        </p:sp>
        <p:pic>
          <p:nvPicPr>
            <p:cNvPr id="54" name="Picture 53"/>
            <p:cNvPicPr>
              <a:picLocks noChangeAspect="1"/>
            </p:cNvPicPr>
            <p:nvPr/>
          </p:nvPicPr>
          <p:blipFill rotWithShape="1">
            <a:blip r:embed="rId4">
              <a:extLst>
                <a:ext uri="{28A0092B-C50C-407E-A947-70E740481C1C}">
                  <a14:useLocalDpi xmlns:a14="http://schemas.microsoft.com/office/drawing/2010/main" val="0"/>
                </a:ext>
              </a:extLst>
            </a:blip>
            <a:srcRect r="46952"/>
            <a:stretch/>
          </p:blipFill>
          <p:spPr>
            <a:xfrm>
              <a:off x="3289005" y="2594204"/>
              <a:ext cx="386363" cy="404675"/>
            </a:xfrm>
            <a:prstGeom prst="rect">
              <a:avLst/>
            </a:prstGeom>
          </p:spPr>
        </p:pic>
        <p:sp>
          <p:nvSpPr>
            <p:cNvPr id="55" name="TextBox 54"/>
            <p:cNvSpPr txBox="1"/>
            <p:nvPr/>
          </p:nvSpPr>
          <p:spPr>
            <a:xfrm>
              <a:off x="3559472" y="2540323"/>
              <a:ext cx="1901098" cy="521227"/>
            </a:xfrm>
            <a:prstGeom prst="rect">
              <a:avLst/>
            </a:prstGeom>
            <a:noFill/>
          </p:spPr>
          <p:txBody>
            <a:bodyPr wrap="none" lIns="182806" tIns="146246" rIns="182806" bIns="146246" rtlCol="0">
              <a:spAutoFit/>
            </a:bodyPr>
            <a:lstStyle/>
            <a:p>
              <a:pPr defTabSz="932372">
                <a:lnSpc>
                  <a:spcPct val="90000"/>
                </a:lnSpc>
                <a:spcAft>
                  <a:spcPts val="600"/>
                </a:spcAft>
              </a:pPr>
              <a:r>
                <a:rPr lang="en-US" sz="1599" dirty="0">
                  <a:gradFill>
                    <a:gsLst>
                      <a:gs pos="2917">
                        <a:srgbClr val="262626"/>
                      </a:gs>
                      <a:gs pos="30000">
                        <a:srgbClr val="262626"/>
                      </a:gs>
                    </a:gsLst>
                    <a:lin ang="5400000" scaled="0"/>
                  </a:gradFill>
                </a:rPr>
                <a:t>Excel application</a:t>
              </a:r>
            </a:p>
          </p:txBody>
        </p:sp>
      </p:grpSp>
      <p:grpSp>
        <p:nvGrpSpPr>
          <p:cNvPr id="57" name="Group 56"/>
          <p:cNvGrpSpPr/>
          <p:nvPr/>
        </p:nvGrpSpPr>
        <p:grpSpPr>
          <a:xfrm>
            <a:off x="9975727" y="168458"/>
            <a:ext cx="2359068" cy="287222"/>
            <a:chOff x="2440123" y="6593453"/>
            <a:chExt cx="3498991" cy="287338"/>
          </a:xfrm>
        </p:grpSpPr>
        <p:sp>
          <p:nvSpPr>
            <p:cNvPr id="58" name="TextBox 57"/>
            <p:cNvSpPr txBox="1"/>
            <p:nvPr/>
          </p:nvSpPr>
          <p:spPr>
            <a:xfrm>
              <a:off x="2440123" y="6593453"/>
              <a:ext cx="3498991" cy="287338"/>
            </a:xfrm>
            <a:prstGeom prst="rect">
              <a:avLst/>
            </a:prstGeom>
            <a:noFill/>
          </p:spPr>
          <p:txBody>
            <a:bodyPr wrap="square" lIns="146246" tIns="91403" rIns="146246" bIns="91403" rtlCol="0">
              <a:noAutofit/>
            </a:bodyPr>
            <a:lstStyle/>
            <a:p>
              <a:pPr defTabSz="932372">
                <a:lnSpc>
                  <a:spcPct val="90000"/>
                </a:lnSpc>
              </a:pPr>
              <a:r>
                <a:rPr lang="en-US" sz="1399" dirty="0">
                  <a:gradFill>
                    <a:gsLst>
                      <a:gs pos="8367">
                        <a:srgbClr val="262626"/>
                      </a:gs>
                      <a:gs pos="31000">
                        <a:srgbClr val="262626"/>
                      </a:gs>
                    </a:gsLst>
                    <a:lin ang="5400000" scaled="0"/>
                  </a:gradFill>
                </a:rPr>
                <a:t>Intro to the Word add-ins</a:t>
              </a:r>
            </a:p>
          </p:txBody>
        </p:sp>
        <p:sp>
          <p:nvSpPr>
            <p:cNvPr id="59"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03" tIns="45702" rIns="91403" bIns="45702" numCol="1" anchor="t" anchorCtr="0" compatLnSpc="1">
              <a:prstTxWarp prst="textNoShape">
                <a:avLst/>
              </a:prstTxWarp>
            </a:bodyPr>
            <a:lstStyle/>
            <a:p>
              <a:pPr defTabSz="932372"/>
              <a:endParaRPr lang="en-US" sz="1799">
                <a:gradFill>
                  <a:gsLst>
                    <a:gs pos="8367">
                      <a:srgbClr val="262626"/>
                    </a:gs>
                    <a:gs pos="31000">
                      <a:srgbClr val="262626"/>
                    </a:gs>
                  </a:gsLst>
                  <a:lin ang="5400000" scaled="0"/>
                </a:gradFill>
              </a:endParaRPr>
            </a:p>
          </p:txBody>
        </p:sp>
      </p:grpSp>
    </p:spTree>
    <p:extLst>
      <p:ext uri="{BB962C8B-B14F-4D97-AF65-F5344CB8AC3E}">
        <p14:creationId xmlns:p14="http://schemas.microsoft.com/office/powerpoint/2010/main" val="2734328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FF1803AF-D81C-4265-B003-2FF6C011B3DA}" vid="{3244DD5E-E910-448F-B3F8-48C2010D79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Office_365_CloudRoadShow_TEMPLATE_standard slides</Template>
  <TotalTime>1474</TotalTime>
  <Words>5529</Words>
  <Application>Microsoft Office PowerPoint</Application>
  <PresentationFormat>Custom</PresentationFormat>
  <Paragraphs>611</Paragraphs>
  <Slides>51</Slides>
  <Notes>37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51</vt:i4>
      </vt:variant>
    </vt:vector>
  </HeadingPairs>
  <TitlesOfParts>
    <vt:vector size="65" baseType="lpstr">
      <vt:lpstr>Arial</vt:lpstr>
      <vt:lpstr>Calibri</vt:lpstr>
      <vt:lpstr>Consolas</vt:lpstr>
      <vt:lpstr>Courier New</vt:lpstr>
      <vt:lpstr>Segoe</vt:lpstr>
      <vt:lpstr>Segoe Condensed</vt:lpstr>
      <vt:lpstr>Segoe Light</vt:lpstr>
      <vt:lpstr>Segoe UI</vt:lpstr>
      <vt:lpstr>Segoe UI Black</vt:lpstr>
      <vt:lpstr>Segoe UI Light</vt:lpstr>
      <vt:lpstr>Segoe UI Semibold</vt:lpstr>
      <vt:lpstr>Segoe UI Semilight</vt:lpstr>
      <vt:lpstr>Wingdings</vt:lpstr>
      <vt:lpstr>1_6-30540_Office_365_CloudRoadShow</vt:lpstr>
      <vt:lpstr>Office 365 development</vt:lpstr>
      <vt:lpstr>Deep dive into Office  Excel add-ins</vt:lpstr>
      <vt:lpstr>Agenda</vt:lpstr>
      <vt:lpstr>Developer vision</vt:lpstr>
      <vt:lpstr>PowerPoint Presentation</vt:lpstr>
      <vt:lpstr>PowerPoint Presentation</vt:lpstr>
      <vt:lpstr>Designing Office add-ins—shapes</vt:lpstr>
      <vt:lpstr>Anatomy of an Office add-in</vt:lpstr>
      <vt:lpstr>Shapes for document-based add-ins</vt:lpstr>
      <vt:lpstr>Office add-ins running in Excel Services</vt:lpstr>
      <vt:lpstr>PowerPoint Presentation</vt:lpstr>
      <vt:lpstr>PowerPoint Presentation</vt:lpstr>
      <vt:lpstr>Create new Office add-in</vt:lpstr>
      <vt:lpstr>Office add-in  project structure</vt:lpstr>
      <vt:lpstr>Add-in manifest designer</vt:lpstr>
      <vt:lpstr>Add-in manifest—XML view</vt:lpstr>
      <vt:lpstr>Requested capabilities</vt:lpstr>
      <vt:lpstr>Adding a test document for debugging</vt:lpstr>
      <vt:lpstr>Common API for document-based add-ins</vt:lpstr>
      <vt:lpstr>Core API Objects</vt:lpstr>
      <vt:lpstr>PowerPoint Presentation</vt:lpstr>
      <vt:lpstr>PowerPoint Presentation</vt:lpstr>
      <vt:lpstr>Interacting With document content</vt:lpstr>
      <vt:lpstr>getSelectedDataAsync()</vt:lpstr>
      <vt:lpstr>Setting Selected Data</vt:lpstr>
      <vt:lpstr>setSelectDataAsync()</vt:lpstr>
      <vt:lpstr>Coercion types</vt:lpstr>
      <vt:lpstr>Coercion types</vt:lpstr>
      <vt:lpstr>PowerPoint Presentation</vt:lpstr>
      <vt:lpstr>PowerPoint Presentation</vt:lpstr>
      <vt:lpstr>What are bindings?</vt:lpstr>
      <vt:lpstr>Bindings in Office add-in with Excel</vt:lpstr>
      <vt:lpstr>Uses of Office add-in bindings</vt:lpstr>
      <vt:lpstr>Using bindings</vt:lpstr>
      <vt:lpstr>Adding bindings in JavaScript</vt:lpstr>
      <vt:lpstr>Adding event hander bindings</vt:lpstr>
      <vt:lpstr>PowerPoint Presentation</vt:lpstr>
      <vt:lpstr>PowerPoint Presentation</vt:lpstr>
      <vt:lpstr>PowerPoint Presentation</vt:lpstr>
      <vt:lpstr>RequestContext()</vt:lpstr>
      <vt:lpstr>execAsync()</vt:lpstr>
      <vt:lpstr>load()</vt:lpstr>
      <vt:lpstr>loadOption object</vt:lpstr>
      <vt:lpstr>Working with ranges</vt:lpstr>
      <vt:lpstr>PowerPoint Presentation</vt:lpstr>
      <vt:lpstr>Related documentation</vt:lpstr>
      <vt:lpstr>Related code samples</vt:lpstr>
      <vt:lpstr>Summary</vt:lpstr>
      <vt:lpstr>Developer Program launch</vt:lpstr>
      <vt:lpstr>Engage</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Office 365</dc:subject>
  <dc:creator>Barb Ferderer</dc:creator>
  <cp:keywords>MSVID, Brand Guidelines, Branding, Visual Identity, grid</cp:keywords>
  <dc:description>Template: _x000d_
Formatting: _x000d_
Audience Type:</dc:description>
  <cp:lastModifiedBy>Alyssa Jones</cp:lastModifiedBy>
  <cp:revision>127</cp:revision>
  <dcterms:created xsi:type="dcterms:W3CDTF">2015-11-30T18:37:04Z</dcterms:created>
  <dcterms:modified xsi:type="dcterms:W3CDTF">2016-01-21T20:24:31Z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