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436" r:id="rId5"/>
    <p:sldId id="1437" r:id="rId6"/>
    <p:sldId id="1438" r:id="rId7"/>
    <p:sldId id="1439" r:id="rId8"/>
    <p:sldId id="1440" r:id="rId9"/>
    <p:sldId id="1441" r:id="rId10"/>
    <p:sldId id="1442" r:id="rId11"/>
    <p:sldId id="1443" r:id="rId12"/>
    <p:sldId id="1444" r:id="rId13"/>
    <p:sldId id="1445" r:id="rId14"/>
    <p:sldId id="1446" r:id="rId15"/>
    <p:sldId id="1447" r:id="rId16"/>
    <p:sldId id="1448" r:id="rId17"/>
    <p:sldId id="1449" r:id="rId18"/>
    <p:sldId id="1450" r:id="rId19"/>
    <p:sldId id="1451" r:id="rId20"/>
    <p:sldId id="1452" r:id="rId21"/>
    <p:sldId id="1453" r:id="rId22"/>
    <p:sldId id="1454" r:id="rId23"/>
    <p:sldId id="1455" r:id="rId24"/>
    <p:sldId id="1456" r:id="rId25"/>
    <p:sldId id="1457" r:id="rId26"/>
    <p:sldId id="1458" r:id="rId27"/>
    <p:sldId id="1459" r:id="rId28"/>
    <p:sldId id="1460" r:id="rId29"/>
    <p:sldId id="1461" r:id="rId30"/>
    <p:sldId id="1462" r:id="rId31"/>
    <p:sldId id="1463" r:id="rId32"/>
    <p:sldId id="1464" r:id="rId33"/>
    <p:sldId id="1465" r:id="rId34"/>
    <p:sldId id="1466" r:id="rId35"/>
    <p:sldId id="1467" r:id="rId36"/>
    <p:sldId id="1468" r:id="rId37"/>
    <p:sldId id="1469" r:id="rId38"/>
    <p:sldId id="1470" r:id="rId39"/>
    <p:sldId id="1471" r:id="rId40"/>
    <p:sldId id="1473" r:id="rId41"/>
    <p:sldId id="1472" r:id="rId42"/>
    <p:sldId id="132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DCFB3E-D9F4-4A77-AB7B-7047E4E22F8C}">
          <p14:sldIdLst>
            <p14:sldId id="1436"/>
            <p14:sldId id="1437"/>
            <p14:sldId id="1438"/>
            <p14:sldId id="1439"/>
            <p14:sldId id="1440"/>
            <p14:sldId id="1441"/>
            <p14:sldId id="1442"/>
            <p14:sldId id="1443"/>
            <p14:sldId id="1444"/>
          </p14:sldIdLst>
        </p14:section>
        <p14:section name="Android- ADAL" id="{336142C3-EE8A-48C5-AE76-A5D4E47DDDE2}">
          <p14:sldIdLst>
            <p14:sldId id="1445"/>
            <p14:sldId id="1446"/>
            <p14:sldId id="1447"/>
            <p14:sldId id="1448"/>
            <p14:sldId id="1449"/>
            <p14:sldId id="1450"/>
            <p14:sldId id="1451"/>
            <p14:sldId id="1452"/>
            <p14:sldId id="1453"/>
            <p14:sldId id="1454"/>
          </p14:sldIdLst>
        </p14:section>
        <p14:section name="Android- Exchange" id="{CF5A71F7-1751-4F7C-B931-D2F90ED52B8B}">
          <p14:sldIdLst>
            <p14:sldId id="1455"/>
            <p14:sldId id="1456"/>
            <p14:sldId id="1457"/>
            <p14:sldId id="1458"/>
            <p14:sldId id="1459"/>
          </p14:sldIdLst>
        </p14:section>
        <p14:section name="Android- OneDrive" id="{44AFA6E9-2D30-461F-BBB2-641B9641313A}">
          <p14:sldIdLst>
            <p14:sldId id="1460"/>
            <p14:sldId id="1461"/>
            <p14:sldId id="1462"/>
            <p14:sldId id="1463"/>
            <p14:sldId id="1464"/>
          </p14:sldIdLst>
        </p14:section>
        <p14:section name="Android- SharePoitn Lists" id="{AA9E592C-27AF-4887-B6F0-627E8E7A8FC0}">
          <p14:sldIdLst>
            <p14:sldId id="1465"/>
            <p14:sldId id="1466"/>
            <p14:sldId id="1467"/>
            <p14:sldId id="1468"/>
            <p14:sldId id="1469"/>
            <p14:sldId id="1470"/>
            <p14:sldId id="1471"/>
            <p14:sldId id="1473"/>
            <p14:sldId id="1472"/>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0" autoAdjust="0"/>
    <p:restoredTop sz="96372" autoAdjust="0"/>
  </p:normalViewPr>
  <p:slideViewPr>
    <p:cSldViewPr snapToGrid="0">
      <p:cViewPr varScale="1">
        <p:scale>
          <a:sx n="77" d="100"/>
          <a:sy n="77" d="100"/>
        </p:scale>
        <p:origin x="547" y="53"/>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51DBD7-2F8C-4A32-933B-F29B6EF743FE}" type="datetime8">
              <a:rPr lang="en-US" smtClean="0">
                <a:latin typeface="Segoe UI" pitchFamily="34" charset="0"/>
              </a:rPr>
              <a:t>1/20/2016 2:34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0C6207-F343-458E-823D-C2C8F42599C7}" type="datetime8">
              <a:rPr lang="en-US" smtClean="0"/>
              <a:t>1/20/2016 2:34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5EED223-31FB-4607-9344-BC3E8307E3D1}" type="datetime8">
              <a:rPr lang="en-US" smtClean="0">
                <a:solidFill>
                  <a:prstClr val="black"/>
                </a:solidFill>
              </a:rPr>
              <a:t>1/20/2016 2:34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461911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19</a:t>
            </a:fld>
            <a:endParaRPr lang="en-NZ"/>
          </a:p>
        </p:txBody>
      </p:sp>
    </p:spTree>
    <p:extLst>
      <p:ext uri="{BB962C8B-B14F-4D97-AF65-F5344CB8AC3E}">
        <p14:creationId xmlns:p14="http://schemas.microsoft.com/office/powerpoint/2010/main" val="183719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21</a:t>
            </a:fld>
            <a:endParaRPr lang="en-NZ"/>
          </a:p>
        </p:txBody>
      </p:sp>
    </p:spTree>
    <p:extLst>
      <p:ext uri="{BB962C8B-B14F-4D97-AF65-F5344CB8AC3E}">
        <p14:creationId xmlns:p14="http://schemas.microsoft.com/office/powerpoint/2010/main" val="223311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“outlook-services” is the Outlook SDK</a:t>
            </a:r>
            <a:r>
              <a:rPr lang="en-US" dirty="0" smtClean="0"/>
              <a:t> itself.</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22</a:t>
            </a:fld>
            <a:endParaRPr lang="en-NZ"/>
          </a:p>
        </p:txBody>
      </p:sp>
    </p:spTree>
    <p:extLst>
      <p:ext uri="{BB962C8B-B14F-4D97-AF65-F5344CB8AC3E}">
        <p14:creationId xmlns:p14="http://schemas.microsoft.com/office/powerpoint/2010/main" val="254777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23</a:t>
            </a:fld>
            <a:endParaRPr lang="en-NZ"/>
          </a:p>
        </p:txBody>
      </p:sp>
    </p:spTree>
    <p:extLst>
      <p:ext uri="{BB962C8B-B14F-4D97-AF65-F5344CB8AC3E}">
        <p14:creationId xmlns:p14="http://schemas.microsoft.com/office/powerpoint/2010/main" val="160558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24</a:t>
            </a:fld>
            <a:endParaRPr lang="en-NZ"/>
          </a:p>
        </p:txBody>
      </p:sp>
    </p:spTree>
    <p:extLst>
      <p:ext uri="{BB962C8B-B14F-4D97-AF65-F5344CB8AC3E}">
        <p14:creationId xmlns:p14="http://schemas.microsoft.com/office/powerpoint/2010/main" val="409244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25</a:t>
            </a:fld>
            <a:endParaRPr lang="en-NZ"/>
          </a:p>
        </p:txBody>
      </p:sp>
    </p:spTree>
    <p:extLst>
      <p:ext uri="{BB962C8B-B14F-4D97-AF65-F5344CB8AC3E}">
        <p14:creationId xmlns:p14="http://schemas.microsoft.com/office/powerpoint/2010/main" val="287176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26</a:t>
            </a:fld>
            <a:endParaRPr lang="en-NZ"/>
          </a:p>
        </p:txBody>
      </p:sp>
    </p:spTree>
    <p:extLst>
      <p:ext uri="{BB962C8B-B14F-4D97-AF65-F5344CB8AC3E}">
        <p14:creationId xmlns:p14="http://schemas.microsoft.com/office/powerpoint/2010/main" val="1248097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“discovery-services” is the Discovery SDK, used to resolve the user’s My SharePoint URL.</a:t>
            </a:r>
            <a:endParaRPr lang="en-US"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“file-services” is the OneDrive SDK</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27</a:t>
            </a:fld>
            <a:endParaRPr lang="en-NZ"/>
          </a:p>
        </p:txBody>
      </p:sp>
    </p:spTree>
    <p:extLst>
      <p:ext uri="{BB962C8B-B14F-4D97-AF65-F5344CB8AC3E}">
        <p14:creationId xmlns:p14="http://schemas.microsoft.com/office/powerpoint/2010/main" val="3319318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28</a:t>
            </a:fld>
            <a:endParaRPr lang="en-NZ"/>
          </a:p>
        </p:txBody>
      </p:sp>
    </p:spTree>
    <p:extLst>
      <p:ext uri="{BB962C8B-B14F-4D97-AF65-F5344CB8AC3E}">
        <p14:creationId xmlns:p14="http://schemas.microsoft.com/office/powerpoint/2010/main" val="2469827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29</a:t>
            </a:fld>
            <a:endParaRPr lang="en-NZ"/>
          </a:p>
        </p:txBody>
      </p:sp>
    </p:spTree>
    <p:extLst>
      <p:ext uri="{BB962C8B-B14F-4D97-AF65-F5344CB8AC3E}">
        <p14:creationId xmlns:p14="http://schemas.microsoft.com/office/powerpoint/2010/main" val="82568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E3A917E-4867-4966-8A90-33C03007F376}" type="datetime8">
              <a:rPr lang="en-US" smtClean="0"/>
              <a:t>1/20/2016 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7559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31</a:t>
            </a:fld>
            <a:endParaRPr lang="en-NZ"/>
          </a:p>
        </p:txBody>
      </p:sp>
    </p:spTree>
    <p:extLst>
      <p:ext uri="{BB962C8B-B14F-4D97-AF65-F5344CB8AC3E}">
        <p14:creationId xmlns:p14="http://schemas.microsoft.com/office/powerpoint/2010/main" val="912284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32</a:t>
            </a:fld>
            <a:endParaRPr lang="en-NZ"/>
          </a:p>
        </p:txBody>
      </p:sp>
    </p:spTree>
    <p:extLst>
      <p:ext uri="{BB962C8B-B14F-4D97-AF65-F5344CB8AC3E}">
        <p14:creationId xmlns:p14="http://schemas.microsoft.com/office/powerpoint/2010/main" val="3217609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http://dev.office.com/android</a:t>
            </a:r>
          </a:p>
          <a:p>
            <a:endParaRPr lang="en-US" dirty="0" smtClean="0"/>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33</a:t>
            </a:fld>
            <a:endParaRPr lang="en-NZ"/>
          </a:p>
        </p:txBody>
      </p:sp>
    </p:spTree>
    <p:extLst>
      <p:ext uri="{BB962C8B-B14F-4D97-AF65-F5344CB8AC3E}">
        <p14:creationId xmlns:p14="http://schemas.microsoft.com/office/powerpoint/2010/main" val="2499195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https://intergen.visualstudio.com/DefaultCollection/_git/MSCorp.O365TrainingModules#path=%2FO3654-4+Deep+dive+into+native+Android+Development+with+Office+365+APIs%2F05+O365+SharePoint+Lists+SDK+for+Android&amp;version=GBmaster&amp;_a=contents</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34</a:t>
            </a:fld>
            <a:endParaRPr lang="en-NZ"/>
          </a:p>
        </p:txBody>
      </p:sp>
    </p:spTree>
    <p:extLst>
      <p:ext uri="{BB962C8B-B14F-4D97-AF65-F5344CB8AC3E}">
        <p14:creationId xmlns:p14="http://schemas.microsoft.com/office/powerpoint/2010/main" val="1807166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3FC1316-0BCD-41A9-8274-ABED978BDBA6}" type="datetime8">
              <a:rPr lang="en-US" smtClean="0">
                <a:solidFill>
                  <a:prstClr val="black"/>
                </a:solidFill>
              </a:rPr>
              <a:t>1/20/2016 2:34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40215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768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B8D1DC16-A304-49C2-ADF7-5766311B4C30}" type="datetime8">
              <a:rPr lang="en-US" smtClean="0">
                <a:solidFill>
                  <a:prstClr val="black"/>
                </a:solidFill>
              </a:rPr>
              <a:t>1/20/2016 2:34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3F7078-08CD-4011-9DF9-6E5716F238D3}" type="datetime8">
              <a:rPr lang="en-US" smtClean="0"/>
              <a:t>1/20/2016 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6759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7</a:t>
            </a:fld>
            <a:endParaRPr lang="en-NZ"/>
          </a:p>
        </p:txBody>
      </p:sp>
    </p:spTree>
    <p:extLst>
      <p:ext uri="{BB962C8B-B14F-4D97-AF65-F5344CB8AC3E}">
        <p14:creationId xmlns:p14="http://schemas.microsoft.com/office/powerpoint/2010/main" val="61028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2BC59F1-9368-4308-AFF4-78B729EF25FE}" type="slidenum">
              <a:rPr lang="en-NZ" smtClean="0"/>
              <a:t>9</a:t>
            </a:fld>
            <a:endParaRPr lang="en-NZ"/>
          </a:p>
        </p:txBody>
      </p:sp>
    </p:spTree>
    <p:extLst>
      <p:ext uri="{BB962C8B-B14F-4D97-AF65-F5344CB8AC3E}">
        <p14:creationId xmlns:p14="http://schemas.microsoft.com/office/powerpoint/2010/main" val="37579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Security for Office 365 SharePoint, Exchange</a:t>
            </a:r>
            <a:r>
              <a:rPr lang="en-NZ" baseline="0" dirty="0" smtClean="0"/>
              <a:t> </a:t>
            </a:r>
            <a:r>
              <a:rPr lang="en-NZ" baseline="0" dirty="0" err="1" smtClean="0"/>
              <a:t>etc</a:t>
            </a:r>
            <a:r>
              <a:rPr lang="en-NZ" baseline="0" dirty="0" smtClean="0"/>
              <a:t> is handled by Azure AD.</a:t>
            </a:r>
          </a:p>
          <a:p>
            <a:endParaRPr lang="en-NZ" baseline="0" dirty="0" smtClean="0"/>
          </a:p>
          <a:p>
            <a:r>
              <a:rPr lang="en-NZ" baseline="0" dirty="0" smtClean="0"/>
              <a:t>We can authenticate apps with Azure AD using it’s </a:t>
            </a:r>
            <a:r>
              <a:rPr lang="en-NZ" baseline="0" dirty="0" err="1" smtClean="0"/>
              <a:t>OAuth</a:t>
            </a:r>
            <a:r>
              <a:rPr lang="en-NZ" baseline="0" dirty="0" smtClean="0"/>
              <a:t> 2.0 support – but implementing this manually is fiddly work.</a:t>
            </a:r>
          </a:p>
          <a:p>
            <a:endParaRPr lang="en-NZ" baseline="0" dirty="0" smtClean="0"/>
          </a:p>
          <a:p>
            <a:r>
              <a:rPr lang="en-NZ" baseline="0" dirty="0" smtClean="0"/>
              <a:t>There is a Microsoft library we can use: Active Directory Authentication Library (ADAL) – it implements </a:t>
            </a:r>
            <a:r>
              <a:rPr lang="en-NZ" baseline="0" dirty="0" err="1" smtClean="0"/>
              <a:t>OAuth</a:t>
            </a:r>
            <a:r>
              <a:rPr lang="en-NZ" baseline="0" dirty="0" smtClean="0"/>
              <a:t> authentication with Azure AD and wraps it up into a few easy method calls. This includes UI elements for prompting the user to sign in (hosts a web browser control).</a:t>
            </a:r>
          </a:p>
          <a:p>
            <a:endParaRPr lang="en-NZ" baseline="0" dirty="0" smtClean="0"/>
          </a:p>
          <a:p>
            <a:r>
              <a:rPr lang="en-NZ" baseline="0" dirty="0" smtClean="0"/>
              <a:t>Also provides methods for retrieving a new access token using an existing refresh token.</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11</a:t>
            </a:fld>
            <a:endParaRPr lang="en-NZ"/>
          </a:p>
        </p:txBody>
      </p:sp>
    </p:spTree>
    <p:extLst>
      <p:ext uri="{BB962C8B-B14F-4D97-AF65-F5344CB8AC3E}">
        <p14:creationId xmlns:p14="http://schemas.microsoft.com/office/powerpoint/2010/main" val="67639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a:t>
            </a:r>
            <a:r>
              <a:rPr lang="en-NZ" baseline="0" dirty="0" smtClean="0"/>
              <a:t>e ADAL is hosted on GitHub, under the </a:t>
            </a:r>
            <a:r>
              <a:rPr lang="en-NZ" baseline="0" dirty="0" err="1" smtClean="0"/>
              <a:t>AzureAD</a:t>
            </a:r>
            <a:r>
              <a:rPr lang="en-NZ" baseline="0" dirty="0" smtClean="0"/>
              <a:t> account.</a:t>
            </a:r>
          </a:p>
          <a:p>
            <a:endParaRPr lang="en-NZ" baseline="0" dirty="0" smtClean="0"/>
          </a:p>
          <a:p>
            <a:r>
              <a:rPr lang="en-NZ" baseline="0" dirty="0" smtClean="0"/>
              <a:t>It has support for both Eclipse and Android Studio, and can be used in a few ways:</a:t>
            </a:r>
          </a:p>
          <a:p>
            <a:endParaRPr lang="en-NZ" baseline="0" dirty="0" smtClean="0"/>
          </a:p>
          <a:p>
            <a:pPr marL="171450" indent="-171450">
              <a:buFont typeface="Arial" panose="020B0604020202020204" pitchFamily="34" charset="0"/>
              <a:buChar char="•"/>
            </a:pPr>
            <a:r>
              <a:rPr lang="en-NZ" baseline="0" dirty="0" smtClean="0"/>
              <a:t>Included as source (clone from GitHub or obtain a source zip).</a:t>
            </a:r>
          </a:p>
          <a:p>
            <a:pPr marL="171450" indent="-171450">
              <a:buFont typeface="Arial" panose="020B0604020202020204" pitchFamily="34" charset="0"/>
              <a:buChar char="•"/>
            </a:pPr>
            <a:r>
              <a:rPr lang="en-NZ" baseline="0" dirty="0" smtClean="0"/>
              <a:t>Included as a binary AAR package from Maven.</a:t>
            </a:r>
          </a:p>
          <a:p>
            <a:pPr marL="171450" indent="-171450">
              <a:buFont typeface="Arial" panose="020B0604020202020204" pitchFamily="34" charset="0"/>
              <a:buChar char="•"/>
            </a:pPr>
            <a:r>
              <a:rPr lang="en-NZ" baseline="0" dirty="0" smtClean="0"/>
              <a:t>Included as a Jar in the libs folder.</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Hosted</a:t>
            </a:r>
            <a:r>
              <a:rPr lang="en-US" baseline="0" dirty="0" smtClean="0"/>
              <a:t> in Maven: </a:t>
            </a:r>
            <a:r>
              <a:rPr lang="en-NZ" dirty="0" smtClean="0"/>
              <a:t>http://mvnrepository.com/artifact/com.microsoft.aad/adal/</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14</a:t>
            </a:fld>
            <a:endParaRPr lang="en-NZ"/>
          </a:p>
        </p:txBody>
      </p:sp>
    </p:spTree>
    <p:extLst>
      <p:ext uri="{BB962C8B-B14F-4D97-AF65-F5344CB8AC3E}">
        <p14:creationId xmlns:p14="http://schemas.microsoft.com/office/powerpoint/2010/main" val="14816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slide covers installing the ADAL into</a:t>
            </a:r>
            <a:r>
              <a:rPr lang="en-NZ" baseline="0" dirty="0" smtClean="0"/>
              <a:t> an Android Studio project.</a:t>
            </a:r>
          </a:p>
          <a:p>
            <a:endParaRPr lang="en-NZ" baseline="0" dirty="0" smtClean="0"/>
          </a:p>
          <a:p>
            <a:r>
              <a:rPr lang="en-NZ" baseline="0" dirty="0" smtClean="0"/>
              <a:t>Simply add a </a:t>
            </a:r>
            <a:r>
              <a:rPr lang="en-NZ" b="1" baseline="0" dirty="0" smtClean="0"/>
              <a:t>compile</a:t>
            </a:r>
            <a:r>
              <a:rPr lang="en-NZ" b="0" baseline="0" dirty="0" smtClean="0"/>
              <a:t> statement to the </a:t>
            </a:r>
            <a:r>
              <a:rPr lang="en-NZ" b="0" baseline="0" dirty="0" err="1" smtClean="0"/>
              <a:t>build.gradle</a:t>
            </a:r>
            <a:r>
              <a:rPr lang="en-NZ" b="0" baseline="0" dirty="0" smtClean="0"/>
              <a:t> file for your project, and Android Studio/</a:t>
            </a:r>
            <a:r>
              <a:rPr lang="en-NZ" b="0" baseline="0" dirty="0" err="1" smtClean="0"/>
              <a:t>Gradle</a:t>
            </a:r>
            <a:r>
              <a:rPr lang="en-NZ" b="0" baseline="0" dirty="0" smtClean="0"/>
              <a:t> will take care of downloading the correct package and including it in your project.</a:t>
            </a:r>
          </a:p>
          <a:p>
            <a:endParaRPr lang="en-NZ" b="0" baseline="0" dirty="0" smtClean="0"/>
          </a:p>
          <a:p>
            <a:r>
              <a:rPr lang="en-NZ" b="0" dirty="0" smtClean="0"/>
              <a:t>e.g.</a:t>
            </a:r>
          </a:p>
          <a:p>
            <a:endParaRPr lang="en-NZ" b="1" dirty="0" smtClean="0"/>
          </a:p>
          <a:p>
            <a:r>
              <a:rPr lang="en-NZ" b="1" dirty="0" smtClean="0"/>
              <a:t>dependencies {</a:t>
            </a:r>
          </a:p>
          <a:p>
            <a:r>
              <a:rPr lang="en-NZ" b="1" dirty="0" smtClean="0"/>
              <a:t> compile </a:t>
            </a:r>
            <a:r>
              <a:rPr lang="en-NZ" b="1" dirty="0" err="1" smtClean="0"/>
              <a:t>fileTree</a:t>
            </a:r>
            <a:r>
              <a:rPr lang="en-NZ" b="1" dirty="0" smtClean="0"/>
              <a:t>(</a:t>
            </a:r>
            <a:r>
              <a:rPr lang="en-NZ" b="1" dirty="0" err="1" smtClean="0"/>
              <a:t>dir</a:t>
            </a:r>
            <a:r>
              <a:rPr lang="en-NZ" b="1" dirty="0" smtClean="0"/>
              <a:t>: 'libs', include: ['*.jar'])</a:t>
            </a:r>
          </a:p>
          <a:p>
            <a:r>
              <a:rPr lang="en-NZ" b="1" dirty="0" smtClean="0"/>
              <a:t> compile 'com.microsoft.aad:adal:1.0.2'</a:t>
            </a:r>
          </a:p>
          <a:p>
            <a:r>
              <a:rPr lang="en-NZ" b="1" dirty="0" smtClean="0"/>
              <a:t>}</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15</a:t>
            </a:fld>
            <a:endParaRPr lang="en-NZ"/>
          </a:p>
        </p:txBody>
      </p:sp>
    </p:spTree>
    <p:extLst>
      <p:ext uri="{BB962C8B-B14F-4D97-AF65-F5344CB8AC3E}">
        <p14:creationId xmlns:p14="http://schemas.microsoft.com/office/powerpoint/2010/main" val="337850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Best practice is to avoid caching</a:t>
            </a:r>
            <a:r>
              <a:rPr lang="en-NZ" baseline="0" dirty="0" smtClean="0"/>
              <a:t> refresh tokens yourself – the ADAL takes care of this for you.</a:t>
            </a:r>
          </a:p>
        </p:txBody>
      </p:sp>
      <p:sp>
        <p:nvSpPr>
          <p:cNvPr id="4" name="Slide Number Placeholder 3"/>
          <p:cNvSpPr>
            <a:spLocks noGrp="1"/>
          </p:cNvSpPr>
          <p:nvPr>
            <p:ph type="sldNum" sz="quarter" idx="10"/>
          </p:nvPr>
        </p:nvSpPr>
        <p:spPr/>
        <p:txBody>
          <a:bodyPr/>
          <a:lstStyle/>
          <a:p>
            <a:fld id="{E2BC59F1-9368-4308-AFF4-78B729EF25FE}" type="slidenum">
              <a:rPr lang="en-NZ" smtClean="0"/>
              <a:t>18</a:t>
            </a:fld>
            <a:endParaRPr lang="en-NZ"/>
          </a:p>
        </p:txBody>
      </p:sp>
    </p:spTree>
    <p:extLst>
      <p:ext uri="{BB962C8B-B14F-4D97-AF65-F5344CB8AC3E}">
        <p14:creationId xmlns:p14="http://schemas.microsoft.com/office/powerpoint/2010/main" val="425008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84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hyperlink" Target="http://dev.office.com/android" TargetMode="Externa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hyperlink" Target="http://dev.office.com/android" TargetMode="External"/><Relationship Id="rId1" Type="http://schemas.openxmlformats.org/officeDocument/2006/relationships/slideLayout" Target="../slideLayouts/slideLayout6.xml"/><Relationship Id="rId4" Type="http://schemas.openxmlformats.org/officeDocument/2006/relationships/hyperlink" Target="https://github.com/OfficeDev/Office-365-SDK-for-Androi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23.emf"/><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development</a:t>
            </a:r>
            <a:endParaRPr lang="en-US" dirty="0"/>
          </a:p>
        </p:txBody>
      </p:sp>
      <p:sp>
        <p:nvSpPr>
          <p:cNvPr id="3" name="Text Placeholder 2"/>
          <p:cNvSpPr>
            <a:spLocks noGrp="1"/>
          </p:cNvSpPr>
          <p:nvPr>
            <p:ph type="body" sz="quarter" idx="14"/>
          </p:nvPr>
        </p:nvSpPr>
        <p:spPr/>
        <p:txBody>
          <a:bodyPr/>
          <a:lstStyle/>
          <a:p>
            <a:r>
              <a:rPr lang="en-US" dirty="0" smtClean="0"/>
              <a:t>Speaker name</a:t>
            </a:r>
            <a:endParaRPr lang="en-US" dirty="0"/>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2103438" y="2159984"/>
            <a:ext cx="7315200" cy="1126462"/>
          </a:xfrm>
        </p:spPr>
        <p:txBody>
          <a:bodyPr/>
          <a:lstStyle/>
          <a:p>
            <a:r>
              <a:rPr lang="en-NZ" dirty="0" smtClean="0"/>
              <a:t>Authentication with Azure AD</a:t>
            </a:r>
            <a:br>
              <a:rPr lang="en-NZ" dirty="0" smtClean="0"/>
            </a:br>
            <a:r>
              <a:rPr lang="en-NZ" sz="2800" dirty="0" smtClean="0"/>
              <a:t>Android</a:t>
            </a:r>
            <a:endParaRPr lang="en-NZ" sz="2800" dirty="0"/>
          </a:p>
        </p:txBody>
      </p:sp>
      <p:sp>
        <p:nvSpPr>
          <p:cNvPr id="73" name="Text Placeholder 72"/>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40146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spcBef>
                <a:spcPts val="2400"/>
              </a:spcBef>
              <a:buNone/>
            </a:pPr>
            <a:r>
              <a:rPr lang="en-NZ" sz="4800" dirty="0" smtClean="0"/>
              <a:t>Overview</a:t>
            </a:r>
            <a:endParaRPr lang="en-NZ" sz="4800" dirty="0"/>
          </a:p>
        </p:txBody>
      </p:sp>
      <p:sp>
        <p:nvSpPr>
          <p:cNvPr id="3" name="Text Placeholder 2"/>
          <p:cNvSpPr>
            <a:spLocks noGrp="1"/>
          </p:cNvSpPr>
          <p:nvPr>
            <p:ph type="body" sz="quarter" idx="11"/>
          </p:nvPr>
        </p:nvSpPr>
        <p:spPr>
          <a:xfrm>
            <a:off x="6675439" y="437963"/>
            <a:ext cx="5486400" cy="6118598"/>
          </a:xfrm>
        </p:spPr>
        <p:txBody>
          <a:bodyPr/>
          <a:lstStyle/>
          <a:p>
            <a:pPr marL="0" indent="0">
              <a:spcBef>
                <a:spcPts val="2400"/>
              </a:spcBef>
              <a:buNone/>
            </a:pPr>
            <a:r>
              <a:rPr lang="en-NZ" sz="3200" dirty="0"/>
              <a:t>Authentication with Office 365 SharePoint is handled by </a:t>
            </a:r>
            <a:br>
              <a:rPr lang="en-NZ" sz="3200" dirty="0"/>
            </a:br>
            <a:r>
              <a:rPr lang="en-NZ" sz="3200" dirty="0"/>
              <a:t>Azure AD</a:t>
            </a:r>
          </a:p>
          <a:p>
            <a:pPr marL="0" indent="0">
              <a:spcBef>
                <a:spcPts val="2400"/>
              </a:spcBef>
              <a:buNone/>
            </a:pPr>
            <a:r>
              <a:rPr lang="en-NZ" sz="3200" dirty="0"/>
              <a:t>Azure AD supports </a:t>
            </a:r>
            <a:br>
              <a:rPr lang="en-NZ" sz="3200" dirty="0"/>
            </a:br>
            <a:r>
              <a:rPr lang="en-NZ" sz="3200" dirty="0"/>
              <a:t>OAuth 2.0 —access tokens </a:t>
            </a:r>
            <a:br>
              <a:rPr lang="en-NZ" sz="3200" dirty="0"/>
            </a:br>
            <a:r>
              <a:rPr lang="en-NZ" sz="3200" dirty="0"/>
              <a:t>and refresh tokens</a:t>
            </a:r>
          </a:p>
          <a:p>
            <a:pPr marL="0" indent="0">
              <a:spcBef>
                <a:spcPts val="2400"/>
              </a:spcBef>
              <a:buNone/>
            </a:pPr>
            <a:r>
              <a:rPr lang="en-NZ" sz="3200" dirty="0"/>
              <a:t>Active </a:t>
            </a:r>
            <a:r>
              <a:rPr lang="en-NZ" sz="3200" dirty="0" smtClean="0"/>
              <a:t>Directory Authentication </a:t>
            </a:r>
            <a:r>
              <a:rPr lang="en-NZ" sz="3200" dirty="0"/>
              <a:t>Library </a:t>
            </a:r>
            <a:r>
              <a:rPr lang="en-NZ" sz="3200" dirty="0" smtClean="0"/>
              <a:t/>
            </a:r>
            <a:br>
              <a:rPr lang="en-NZ" sz="3200" dirty="0" smtClean="0"/>
            </a:br>
            <a:r>
              <a:rPr lang="en-NZ" sz="3200" dirty="0" smtClean="0"/>
              <a:t>(</a:t>
            </a:r>
            <a:r>
              <a:rPr lang="en-NZ" sz="3200" dirty="0"/>
              <a:t>ADAL) provides UI </a:t>
            </a:r>
            <a:br>
              <a:rPr lang="en-NZ" sz="3200" dirty="0"/>
            </a:br>
            <a:r>
              <a:rPr lang="en-NZ" sz="3200" dirty="0"/>
              <a:t>and services for easily implementing Azure AD </a:t>
            </a:r>
            <a:br>
              <a:rPr lang="en-NZ" sz="3200" dirty="0"/>
            </a:br>
            <a:r>
              <a:rPr lang="en-NZ" sz="3200" dirty="0"/>
              <a:t>OAuth within an Android </a:t>
            </a:r>
            <a:r>
              <a:rPr lang="en-NZ" sz="3200" dirty="0" smtClean="0"/>
              <a:t>app</a:t>
            </a:r>
            <a:endParaRPr lang="en-NZ" sz="3200" dirty="0"/>
          </a:p>
        </p:txBody>
      </p:sp>
      <p:sp>
        <p:nvSpPr>
          <p:cNvPr id="4" name="Footer Placeholder 3"/>
          <p:cNvSpPr>
            <a:spLocks noGrp="1"/>
          </p:cNvSpPr>
          <p:nvPr>
            <p:ph type="ftr" sz="quarter" idx="12"/>
          </p:nvPr>
        </p:nvSpPr>
        <p:spPr/>
        <p:txBody>
          <a:bodyPr/>
          <a:lstStyle/>
          <a:p>
            <a:pPr>
              <a:defRPr/>
            </a:pPr>
            <a:r>
              <a:rPr lang="en-US" sz="1400" dirty="0" smtClean="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Authentication with Azure AD</a:t>
            </a:r>
          </a:p>
          <a:p>
            <a:endParaRPr lang="en-US" dirty="0"/>
          </a:p>
        </p:txBody>
      </p:sp>
    </p:spTree>
    <p:extLst>
      <p:ext uri="{BB962C8B-B14F-4D97-AF65-F5344CB8AC3E}">
        <p14:creationId xmlns:p14="http://schemas.microsoft.com/office/powerpoint/2010/main" val="409193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392071"/>
            <a:ext cx="5486400" cy="4210383"/>
          </a:xfrm>
        </p:spPr>
        <p:txBody>
          <a:bodyPr/>
          <a:lstStyle/>
          <a:p>
            <a:pPr marL="514350" indent="-514350">
              <a:spcBef>
                <a:spcPts val="2400"/>
              </a:spcBef>
              <a:buFont typeface="+mj-lt"/>
              <a:buAutoNum type="arabicPeriod"/>
            </a:pPr>
            <a:r>
              <a:rPr lang="en-US" sz="3200" dirty="0"/>
              <a:t>Authentication UI</a:t>
            </a:r>
          </a:p>
          <a:p>
            <a:pPr marL="514350" indent="-514350">
              <a:spcBef>
                <a:spcPts val="2400"/>
              </a:spcBef>
              <a:buFont typeface="+mj-lt"/>
              <a:buAutoNum type="arabicPeriod"/>
            </a:pPr>
            <a:r>
              <a:rPr lang="en-US" sz="3200" dirty="0"/>
              <a:t>Support for two-factor</a:t>
            </a:r>
          </a:p>
          <a:p>
            <a:pPr marL="514350" indent="-514350">
              <a:spcBef>
                <a:spcPts val="2400"/>
              </a:spcBef>
              <a:buFont typeface="+mj-lt"/>
              <a:buAutoNum type="arabicPeriod"/>
            </a:pPr>
            <a:r>
              <a:rPr lang="en-US" sz="3200" dirty="0"/>
              <a:t>Caching (automatic </a:t>
            </a:r>
            <a:br>
              <a:rPr lang="en-US" sz="3200" dirty="0"/>
            </a:br>
            <a:r>
              <a:rPr lang="en-US" sz="3200" dirty="0"/>
              <a:t>token refreshing, silent authorization)</a:t>
            </a:r>
          </a:p>
          <a:p>
            <a:pPr marL="514350" indent="-514350">
              <a:spcBef>
                <a:spcPts val="2400"/>
              </a:spcBef>
              <a:buFont typeface="+mj-lt"/>
              <a:buAutoNum type="arabicPeriod"/>
            </a:pPr>
            <a:r>
              <a:rPr lang="en-US" sz="3200" dirty="0"/>
              <a:t>Secure (tokens, etc., are encrypted in the cache</a:t>
            </a:r>
            <a:r>
              <a:rPr lang="en-US" sz="3200" dirty="0" smtClean="0"/>
              <a:t>)</a:t>
            </a:r>
            <a:endParaRPr lang="en-US" sz="3200" dirty="0"/>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smtClean="0"/>
              <a:t>Features</a:t>
            </a:r>
            <a:endParaRPr lang="en-US" sz="4800" dirty="0"/>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60065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spcBef>
                <a:spcPts val="2400"/>
              </a:spcBef>
              <a:buNone/>
            </a:pPr>
            <a:r>
              <a:rPr lang="en-US" sz="4800" dirty="0" smtClean="0"/>
              <a:t>Authentication process</a:t>
            </a:r>
            <a:endParaRPr lang="en-US" sz="4800" dirty="0"/>
          </a:p>
        </p:txBody>
      </p:sp>
      <p:sp>
        <p:nvSpPr>
          <p:cNvPr id="3" name="Text Placeholder 2"/>
          <p:cNvSpPr>
            <a:spLocks noGrp="1"/>
          </p:cNvSpPr>
          <p:nvPr>
            <p:ph type="body" sz="quarter" idx="11"/>
          </p:nvPr>
        </p:nvSpPr>
        <p:spPr>
          <a:xfrm>
            <a:off x="6675439" y="1170471"/>
            <a:ext cx="5486400" cy="4653582"/>
          </a:xfrm>
        </p:spPr>
        <p:txBody>
          <a:bodyPr/>
          <a:lstStyle/>
          <a:p>
            <a:pPr marL="514350" indent="-514350">
              <a:spcBef>
                <a:spcPts val="2400"/>
              </a:spcBef>
              <a:buFont typeface="+mj-lt"/>
              <a:buAutoNum type="arabicPeriod"/>
            </a:pPr>
            <a:r>
              <a:rPr lang="en-US" sz="3200" dirty="0"/>
              <a:t>Create </a:t>
            </a:r>
            <a:r>
              <a:rPr lang="en-US" sz="3200" dirty="0" err="1"/>
              <a:t>AuthenticationContext</a:t>
            </a:r>
            <a:endParaRPr lang="en-US" sz="3200" dirty="0"/>
          </a:p>
          <a:p>
            <a:pPr marL="514350" indent="-514350">
              <a:spcBef>
                <a:spcPts val="2400"/>
              </a:spcBef>
              <a:buFont typeface="+mj-lt"/>
              <a:buAutoNum type="arabicPeriod"/>
            </a:pPr>
            <a:r>
              <a:rPr lang="en-US" sz="3200" dirty="0"/>
              <a:t>Call ADAL and acquire token (may prompt user)</a:t>
            </a:r>
          </a:p>
          <a:p>
            <a:pPr marL="514350" indent="-514350">
              <a:spcBef>
                <a:spcPts val="2400"/>
              </a:spcBef>
              <a:buFont typeface="+mj-lt"/>
              <a:buAutoNum type="arabicPeriod"/>
            </a:pPr>
            <a:r>
              <a:rPr lang="en-US" sz="3200" dirty="0"/>
              <a:t>Setup </a:t>
            </a:r>
            <a:r>
              <a:rPr lang="en-US" sz="3200" dirty="0" err="1"/>
              <a:t>DependencyResolver</a:t>
            </a:r>
            <a:r>
              <a:rPr lang="en-US" sz="3200" dirty="0"/>
              <a:t>, add credentials</a:t>
            </a:r>
          </a:p>
          <a:p>
            <a:pPr marL="514350" indent="-514350">
              <a:spcBef>
                <a:spcPts val="2400"/>
              </a:spcBef>
              <a:buFont typeface="+mj-lt"/>
              <a:buAutoNum type="arabicPeriod"/>
            </a:pPr>
            <a:r>
              <a:rPr lang="en-US" sz="3200" dirty="0"/>
              <a:t>Create client(s</a:t>
            </a:r>
            <a:r>
              <a:rPr lang="en-US" sz="3200" dirty="0" smtClean="0"/>
              <a:t>)</a:t>
            </a:r>
            <a:endParaRPr lang="en-US" sz="3200" dirty="0"/>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289127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spcBef>
                <a:spcPts val="2400"/>
              </a:spcBef>
              <a:buNone/>
            </a:pPr>
            <a:r>
              <a:rPr lang="en-NZ" sz="4800" dirty="0" smtClean="0"/>
              <a:t>Where can I find it?</a:t>
            </a:r>
            <a:endParaRPr lang="en-NZ" sz="4800" dirty="0"/>
          </a:p>
        </p:txBody>
      </p:sp>
      <p:sp>
        <p:nvSpPr>
          <p:cNvPr id="3" name="Text Placeholder 2"/>
          <p:cNvSpPr>
            <a:spLocks noGrp="1"/>
          </p:cNvSpPr>
          <p:nvPr>
            <p:ph type="body" sz="quarter" idx="11"/>
          </p:nvPr>
        </p:nvSpPr>
        <p:spPr>
          <a:xfrm>
            <a:off x="6675439" y="1102761"/>
            <a:ext cx="5486400" cy="4789003"/>
          </a:xfrm>
        </p:spPr>
        <p:txBody>
          <a:bodyPr/>
          <a:lstStyle/>
          <a:p>
            <a:pPr marL="0" indent="0">
              <a:spcBef>
                <a:spcPts val="2400"/>
              </a:spcBef>
              <a:buNone/>
            </a:pPr>
            <a:r>
              <a:rPr lang="en-NZ" sz="3200" dirty="0">
                <a:hlinkClick r:id="rId3"/>
              </a:rPr>
              <a:t>https://github.com/AzureAD/</a:t>
            </a:r>
            <a:br>
              <a:rPr lang="en-NZ" sz="3200" dirty="0">
                <a:hlinkClick r:id="rId3"/>
              </a:rPr>
            </a:br>
            <a:r>
              <a:rPr lang="en-NZ" sz="3200" dirty="0">
                <a:hlinkClick r:id="rId3"/>
              </a:rPr>
              <a:t>azure-</a:t>
            </a:r>
            <a:r>
              <a:rPr lang="en-NZ" sz="3200" dirty="0" err="1">
                <a:hlinkClick r:id="rId3"/>
              </a:rPr>
              <a:t>activedirectory</a:t>
            </a:r>
            <a:r>
              <a:rPr lang="en-NZ" sz="3200" dirty="0">
                <a:hlinkClick r:id="rId3"/>
              </a:rPr>
              <a:t>-library-for-android</a:t>
            </a:r>
            <a:endParaRPr lang="en-NZ" sz="3200" dirty="0"/>
          </a:p>
          <a:p>
            <a:pPr marL="0" indent="0">
              <a:spcBef>
                <a:spcPts val="2400"/>
              </a:spcBef>
              <a:buNone/>
            </a:pPr>
            <a:r>
              <a:rPr lang="en-NZ" sz="3200" dirty="0"/>
              <a:t>Supports both Eclipse </a:t>
            </a:r>
            <a:br>
              <a:rPr lang="en-NZ" sz="3200" dirty="0"/>
            </a:br>
            <a:r>
              <a:rPr lang="en-NZ" sz="3200" dirty="0"/>
              <a:t>and Android Studio</a:t>
            </a:r>
          </a:p>
          <a:p>
            <a:pPr marL="0" indent="0">
              <a:spcBef>
                <a:spcPts val="2400"/>
              </a:spcBef>
              <a:buNone/>
            </a:pPr>
            <a:r>
              <a:rPr lang="en-NZ" sz="3200" dirty="0"/>
              <a:t>Can be included as source, </a:t>
            </a:r>
            <a:br>
              <a:rPr lang="en-NZ" sz="3200" dirty="0"/>
            </a:br>
            <a:r>
              <a:rPr lang="en-NZ" sz="3200" dirty="0"/>
              <a:t>as a binary AAR package </a:t>
            </a:r>
            <a:br>
              <a:rPr lang="en-NZ" sz="3200" dirty="0"/>
            </a:br>
            <a:r>
              <a:rPr lang="en-NZ" sz="3200" dirty="0"/>
              <a:t>from </a:t>
            </a:r>
            <a:r>
              <a:rPr lang="en-NZ" sz="3200" dirty="0" err="1"/>
              <a:t>JCenter</a:t>
            </a:r>
            <a:r>
              <a:rPr lang="en-NZ" sz="3200" dirty="0"/>
              <a:t> or as a JARs </a:t>
            </a:r>
            <a:br>
              <a:rPr lang="en-NZ" sz="3200" dirty="0"/>
            </a:br>
            <a:r>
              <a:rPr lang="en-NZ" sz="3200" dirty="0"/>
              <a:t>in your libs </a:t>
            </a:r>
            <a:r>
              <a:rPr lang="en-NZ" sz="3200" dirty="0" smtClean="0"/>
              <a:t>folder</a:t>
            </a:r>
            <a:endParaRPr lang="en-NZ" sz="3200" dirty="0"/>
          </a:p>
        </p:txBody>
      </p:sp>
      <p:sp>
        <p:nvSpPr>
          <p:cNvPr id="4" name="Footer Placeholder 3"/>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23465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NZ" sz="4800" dirty="0" smtClean="0"/>
              <a:t>How do I use it?</a:t>
            </a:r>
            <a:endParaRPr lang="en-NZ" sz="4800" dirty="0"/>
          </a:p>
        </p:txBody>
      </p:sp>
      <p:sp>
        <p:nvSpPr>
          <p:cNvPr id="3" name="Text Placeholder 2"/>
          <p:cNvSpPr>
            <a:spLocks noGrp="1"/>
          </p:cNvSpPr>
          <p:nvPr>
            <p:ph type="body" sz="quarter" idx="11"/>
          </p:nvPr>
        </p:nvSpPr>
        <p:spPr>
          <a:xfrm>
            <a:off x="6675439" y="1902980"/>
            <a:ext cx="5486400" cy="3188565"/>
          </a:xfrm>
        </p:spPr>
        <p:txBody>
          <a:bodyPr/>
          <a:lstStyle/>
          <a:p>
            <a:pPr marL="0" indent="0">
              <a:buNone/>
            </a:pPr>
            <a:r>
              <a:rPr lang="en-NZ" sz="3200" dirty="0" smtClean="0"/>
              <a:t>To add the ADAL to an </a:t>
            </a:r>
            <a:br>
              <a:rPr lang="en-NZ" sz="3200" dirty="0" smtClean="0"/>
            </a:br>
            <a:r>
              <a:rPr lang="en-NZ" sz="3200" dirty="0" smtClean="0"/>
              <a:t>Android Studio project </a:t>
            </a:r>
            <a:br>
              <a:rPr lang="en-NZ" sz="3200" dirty="0" smtClean="0"/>
            </a:br>
            <a:r>
              <a:rPr lang="en-NZ" sz="3200" dirty="0" smtClean="0"/>
              <a:t>add the following to your </a:t>
            </a:r>
            <a:r>
              <a:rPr lang="en-NZ" sz="3200" dirty="0" err="1" smtClean="0"/>
              <a:t>build.gradle</a:t>
            </a:r>
            <a:r>
              <a:rPr lang="en-NZ" sz="3200" dirty="0" smtClean="0"/>
              <a:t> file:</a:t>
            </a:r>
          </a:p>
          <a:p>
            <a:r>
              <a:rPr lang="en-NZ" sz="2000" dirty="0" smtClean="0">
                <a:latin typeface="+mn-lt"/>
              </a:rPr>
              <a:t>Compile </a:t>
            </a:r>
            <a:r>
              <a:rPr lang="en-NZ" sz="2000" dirty="0" err="1" smtClean="0">
                <a:latin typeface="+mn-lt"/>
              </a:rPr>
              <a:t>sharepoint</a:t>
            </a:r>
            <a:r>
              <a:rPr lang="en-NZ" sz="2000" dirty="0" smtClean="0">
                <a:latin typeface="+mn-lt"/>
              </a:rPr>
              <a:t>-services </a:t>
            </a:r>
          </a:p>
          <a:p>
            <a:r>
              <a:rPr lang="en-NZ" sz="2000" dirty="0" smtClean="0">
                <a:latin typeface="+mn-lt"/>
              </a:rPr>
              <a:t>Android studio will automatically download the binaries and add them </a:t>
            </a:r>
            <a:br>
              <a:rPr lang="en-NZ" sz="2000" dirty="0" smtClean="0">
                <a:latin typeface="+mn-lt"/>
              </a:rPr>
            </a:br>
            <a:r>
              <a:rPr lang="en-NZ" sz="2000" dirty="0" smtClean="0">
                <a:latin typeface="+mn-lt"/>
              </a:rPr>
              <a:t>to your project</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78120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478248"/>
            <a:ext cx="5486400" cy="4038029"/>
          </a:xfrm>
        </p:spPr>
        <p:txBody>
          <a:bodyPr/>
          <a:lstStyle/>
          <a:p>
            <a:pPr marL="0" indent="0">
              <a:spcBef>
                <a:spcPts val="2400"/>
              </a:spcBef>
              <a:buNone/>
            </a:pPr>
            <a:r>
              <a:rPr lang="en-NZ" sz="3200" dirty="0"/>
              <a:t>Before continuing, you must register your Android app in Azure AD as a “native client” app, and obtain a client ID</a:t>
            </a:r>
          </a:p>
          <a:p>
            <a:pPr marL="0" indent="0">
              <a:spcBef>
                <a:spcPts val="2400"/>
              </a:spcBef>
              <a:buNone/>
            </a:pPr>
            <a:r>
              <a:rPr lang="en-NZ" sz="3200" dirty="0"/>
              <a:t>This client ID is then passed into the ADAL along with </a:t>
            </a:r>
            <a:br>
              <a:rPr lang="en-NZ" sz="3200" dirty="0"/>
            </a:br>
            <a:r>
              <a:rPr lang="en-NZ" sz="3200" dirty="0"/>
              <a:t>other information about </a:t>
            </a:r>
            <a:br>
              <a:rPr lang="en-NZ" sz="3200" dirty="0"/>
            </a:br>
            <a:r>
              <a:rPr lang="en-NZ" sz="3200" dirty="0"/>
              <a:t>your AD/O365 </a:t>
            </a:r>
            <a:r>
              <a:rPr lang="en-NZ" sz="3200" dirty="0" smtClean="0"/>
              <a:t>tenant</a:t>
            </a:r>
            <a:endParaRPr lang="en-NZ" sz="3200" dirty="0"/>
          </a:p>
        </p:txBody>
      </p:sp>
      <p:sp>
        <p:nvSpPr>
          <p:cNvPr id="4" name="Text Placeholder 3"/>
          <p:cNvSpPr>
            <a:spLocks noGrp="1"/>
          </p:cNvSpPr>
          <p:nvPr>
            <p:ph type="body" sz="quarter" idx="10"/>
          </p:nvPr>
        </p:nvSpPr>
        <p:spPr>
          <a:xfrm>
            <a:off x="246063" y="2241533"/>
            <a:ext cx="5514975" cy="1514261"/>
          </a:xfrm>
        </p:spPr>
        <p:txBody>
          <a:bodyPr/>
          <a:lstStyle/>
          <a:p>
            <a:pPr marL="0" indent="0">
              <a:buNone/>
            </a:pPr>
            <a:r>
              <a:rPr lang="en-US" sz="4800" dirty="0" smtClean="0"/>
              <a:t>What else do </a:t>
            </a:r>
            <a:br>
              <a:rPr lang="en-US" sz="4800" dirty="0" smtClean="0"/>
            </a:br>
            <a:r>
              <a:rPr lang="en-US" sz="4800" dirty="0" smtClean="0"/>
              <a:t>I need?</a:t>
            </a:r>
            <a:endParaRPr lang="en-US" sz="4800" dirty="0"/>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01372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246063" y="2241533"/>
            <a:ext cx="5514975" cy="849463"/>
          </a:xfrm>
        </p:spPr>
        <p:txBody>
          <a:bodyPr/>
          <a:lstStyle/>
          <a:p>
            <a:pPr marL="0" indent="0">
              <a:buNone/>
            </a:pPr>
            <a:r>
              <a:rPr lang="en-US" sz="4800" dirty="0" smtClean="0"/>
              <a:t>Examples</a:t>
            </a:r>
            <a:endParaRPr lang="en-US" sz="4800" dirty="0"/>
          </a:p>
        </p:txBody>
      </p:sp>
      <p:sp>
        <p:nvSpPr>
          <p:cNvPr id="3" name="Text Placeholder 2"/>
          <p:cNvSpPr>
            <a:spLocks noGrp="1"/>
          </p:cNvSpPr>
          <p:nvPr>
            <p:ph type="body" sz="quarter" idx="11"/>
          </p:nvPr>
        </p:nvSpPr>
        <p:spPr>
          <a:xfrm>
            <a:off x="6675439" y="2961731"/>
            <a:ext cx="5486400" cy="1071062"/>
          </a:xfrm>
        </p:spPr>
        <p:txBody>
          <a:bodyPr/>
          <a:lstStyle/>
          <a:p>
            <a:pPr marL="0" indent="0">
              <a:buNone/>
            </a:pPr>
            <a:r>
              <a:rPr lang="en-US" sz="3200" dirty="0" smtClean="0"/>
              <a:t>See: </a:t>
            </a:r>
            <a:r>
              <a:rPr lang="en-US" sz="3200" dirty="0" smtClean="0">
                <a:hlinkClick r:id="rId2"/>
              </a:rPr>
              <a:t>http://dev.office.com/android</a:t>
            </a:r>
            <a:endParaRPr lang="en-US" sz="3200" dirty="0" smtClean="0"/>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156938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NZ" sz="4800" dirty="0" smtClean="0"/>
              <a:t>Securely storing tokens</a:t>
            </a:r>
            <a:endParaRPr lang="en-NZ" sz="4800" dirty="0"/>
          </a:p>
        </p:txBody>
      </p:sp>
      <p:sp>
        <p:nvSpPr>
          <p:cNvPr id="3" name="Text Placeholder 2"/>
          <p:cNvSpPr>
            <a:spLocks noGrp="1"/>
          </p:cNvSpPr>
          <p:nvPr>
            <p:ph type="body" sz="quarter" idx="11"/>
          </p:nvPr>
        </p:nvSpPr>
        <p:spPr>
          <a:xfrm>
            <a:off x="6675439" y="1324360"/>
            <a:ext cx="5486400" cy="4345805"/>
          </a:xfrm>
        </p:spPr>
        <p:txBody>
          <a:bodyPr/>
          <a:lstStyle/>
          <a:p>
            <a:pPr marL="0" indent="0">
              <a:buNone/>
            </a:pPr>
            <a:r>
              <a:rPr lang="en-US" sz="3200" dirty="0" smtClean="0"/>
              <a:t>While there are ADAL methods which accept passing refresh tokens, we don’t need </a:t>
            </a:r>
            <a:br>
              <a:rPr lang="en-US" sz="3200" dirty="0" smtClean="0"/>
            </a:br>
            <a:r>
              <a:rPr lang="en-US" sz="3200" dirty="0" smtClean="0"/>
              <a:t>to use them!</a:t>
            </a:r>
          </a:p>
          <a:p>
            <a:pPr marL="0" indent="0">
              <a:spcBef>
                <a:spcPts val="2400"/>
              </a:spcBef>
              <a:buNone/>
            </a:pPr>
            <a:r>
              <a:rPr lang="en-US" sz="3200" dirty="0" smtClean="0"/>
              <a:t>ADAL automatically caches access/refresh tokens securely</a:t>
            </a:r>
          </a:p>
          <a:p>
            <a:pPr marL="0" indent="0">
              <a:spcBef>
                <a:spcPts val="2400"/>
              </a:spcBef>
              <a:buNone/>
            </a:pPr>
            <a:r>
              <a:rPr lang="en-US" sz="3200" dirty="0" smtClean="0"/>
              <a:t>Tokens are encrypted using </a:t>
            </a:r>
            <a:br>
              <a:rPr lang="en-US" sz="3200" dirty="0" smtClean="0"/>
            </a:br>
            <a:r>
              <a:rPr lang="en-US" sz="3200" dirty="0" smtClean="0"/>
              <a:t>a private key you specify</a:t>
            </a:r>
            <a:endParaRPr lang="en-NZ" sz="3200" dirty="0" smtClean="0"/>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Authentication with Azure AD</a:t>
            </a:r>
          </a:p>
          <a:p>
            <a:endParaRPr lang="en-US" dirty="0"/>
          </a:p>
        </p:txBody>
      </p:sp>
    </p:spTree>
    <p:extLst>
      <p:ext uri="{BB962C8B-B14F-4D97-AF65-F5344CB8AC3E}">
        <p14:creationId xmlns:p14="http://schemas.microsoft.com/office/powerpoint/2010/main" val="88401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AD Authentication Demos</a:t>
            </a:r>
            <a:endParaRPr lang="en-US" dirty="0"/>
          </a:p>
        </p:txBody>
      </p:sp>
      <p:grpSp>
        <p:nvGrpSpPr>
          <p:cNvPr id="8" name="Group 4"/>
          <p:cNvGrpSpPr>
            <a:grpSpLocks noChangeAspect="1"/>
          </p:cNvGrpSpPr>
          <p:nvPr/>
        </p:nvGrpSpPr>
        <p:grpSpPr bwMode="auto">
          <a:xfrm>
            <a:off x="8497888" y="479425"/>
            <a:ext cx="3581400" cy="6051550"/>
            <a:chOff x="5353" y="302"/>
            <a:chExt cx="2256" cy="3812"/>
          </a:xfrm>
        </p:grpSpPr>
        <p:sp>
          <p:nvSpPr>
            <p:cNvPr id="9"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452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5633" y="2693"/>
              <a:ext cx="603" cy="8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7"/>
            <p:cNvSpPr>
              <a:spLocks noChangeArrowheads="1"/>
            </p:cNvSpPr>
            <p:nvPr/>
          </p:nvSpPr>
          <p:spPr bwMode="auto">
            <a:xfrm>
              <a:off x="5633" y="3438"/>
              <a:ext cx="107"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6131"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3"/>
            <p:cNvSpPr>
              <a:spLocks noChangeArrowheads="1"/>
            </p:cNvSpPr>
            <p:nvPr/>
          </p:nvSpPr>
          <p:spPr bwMode="auto">
            <a:xfrm>
              <a:off x="5872"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5"/>
            <p:cNvSpPr>
              <a:spLocks noChangeArrowheads="1"/>
            </p:cNvSpPr>
            <p:nvPr/>
          </p:nvSpPr>
          <p:spPr bwMode="auto">
            <a:xfrm>
              <a:off x="6368"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6062" y="3425"/>
              <a:ext cx="411" cy="9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6368" y="3521"/>
              <a:ext cx="53" cy="562"/>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6062" y="3425"/>
              <a:ext cx="122" cy="96"/>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5259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677656"/>
          </a:xfrm>
        </p:spPr>
        <p:txBody>
          <a:bodyPr/>
          <a:lstStyle/>
          <a:p>
            <a:pPr defTabSz="914363">
              <a:lnSpc>
                <a:spcPct val="100000"/>
              </a:lnSpc>
              <a:spcBef>
                <a:spcPts val="0"/>
              </a:spcBef>
              <a:defRPr/>
            </a:pPr>
            <a:r>
              <a:rPr lang="en-US" sz="5400" dirty="0"/>
              <a:t>Deep dive into native </a:t>
            </a:r>
            <a:r>
              <a:rPr lang="en-US" sz="5400" dirty="0" smtClean="0"/>
              <a:t/>
            </a:r>
            <a:br>
              <a:rPr lang="en-US" sz="5400" dirty="0" smtClean="0"/>
            </a:br>
            <a:r>
              <a:rPr lang="en-US" sz="5400" dirty="0" smtClean="0"/>
              <a:t>Android development </a:t>
            </a:r>
            <a:br>
              <a:rPr lang="en-US" sz="5400" dirty="0" smtClean="0"/>
            </a:br>
            <a:r>
              <a:rPr lang="en-US" sz="5400" dirty="0" smtClean="0"/>
              <a:t>with the Microsoft Graph</a:t>
            </a:r>
            <a:endParaRPr lang="en-US" sz="5400" dirty="0"/>
          </a:p>
        </p:txBody>
      </p:sp>
      <p:grpSp>
        <p:nvGrpSpPr>
          <p:cNvPr id="6" name="Group 5"/>
          <p:cNvGrpSpPr/>
          <p:nvPr/>
        </p:nvGrpSpPr>
        <p:grpSpPr>
          <a:xfrm>
            <a:off x="7867245" y="1287462"/>
            <a:ext cx="4801005" cy="6449805"/>
            <a:chOff x="8595651" y="2113047"/>
            <a:chExt cx="4084253" cy="5486900"/>
          </a:xfrm>
        </p:grpSpPr>
        <p:sp>
          <p:nvSpPr>
            <p:cNvPr id="7" name="Rectangle 6"/>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Group 7"/>
            <p:cNvGrpSpPr/>
            <p:nvPr/>
          </p:nvGrpSpPr>
          <p:grpSpPr>
            <a:xfrm>
              <a:off x="8595651" y="2113047"/>
              <a:ext cx="4084253" cy="5486900"/>
              <a:chOff x="7841294" y="1339954"/>
              <a:chExt cx="4004533" cy="5379802"/>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1"/>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332246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p:cNvSpPr>
            <a:spLocks noGrp="1"/>
          </p:cNvSpPr>
          <p:nvPr>
            <p:ph type="body" sz="quarter" idx="11"/>
          </p:nvPr>
        </p:nvSpPr>
        <p:spPr>
          <a:xfrm>
            <a:off x="2103438" y="1855285"/>
            <a:ext cx="8229600" cy="1735860"/>
          </a:xfrm>
        </p:spPr>
        <p:txBody>
          <a:bodyPr/>
          <a:lstStyle/>
          <a:p>
            <a:r>
              <a:rPr lang="en-US" dirty="0" smtClean="0"/>
              <a:t>Calling the Office 365 Exchange API</a:t>
            </a:r>
            <a:br>
              <a:rPr lang="en-US" dirty="0" smtClean="0"/>
            </a:br>
            <a:r>
              <a:rPr lang="en-US" sz="2800" dirty="0" smtClean="0"/>
              <a:t>Android</a:t>
            </a:r>
            <a:endParaRPr lang="en-US" sz="2800" dirty="0"/>
          </a:p>
        </p:txBody>
      </p:sp>
      <p:sp>
        <p:nvSpPr>
          <p:cNvPr id="44" name="Text Placeholder 43"/>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80969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dirty="0" smtClean="0"/>
              <a:t>Overview</a:t>
            </a:r>
            <a:endParaRPr lang="en-US" sz="4800" dirty="0"/>
          </a:p>
        </p:txBody>
      </p:sp>
      <p:sp>
        <p:nvSpPr>
          <p:cNvPr id="3" name="Text Placeholder 2"/>
          <p:cNvSpPr>
            <a:spLocks noGrp="1"/>
          </p:cNvSpPr>
          <p:nvPr>
            <p:ph type="body" sz="quarter" idx="11"/>
          </p:nvPr>
        </p:nvSpPr>
        <p:spPr>
          <a:xfrm>
            <a:off x="6675439" y="1699847"/>
            <a:ext cx="5486400" cy="3594830"/>
          </a:xfrm>
        </p:spPr>
        <p:txBody>
          <a:bodyPr/>
          <a:lstStyle/>
          <a:p>
            <a:pPr marL="0" indent="0">
              <a:buNone/>
            </a:pPr>
            <a:r>
              <a:rPr lang="en-US" sz="3200" dirty="0" smtClean="0"/>
              <a:t>The Office 365 Exchange SDK for Android provides programmatic access to your Mail, Calendar, and Contacts </a:t>
            </a:r>
            <a:br>
              <a:rPr lang="en-US" sz="3200" dirty="0" smtClean="0"/>
            </a:br>
            <a:r>
              <a:rPr lang="en-US" sz="3200" dirty="0" smtClean="0"/>
              <a:t>in Office 365 Exchange Online</a:t>
            </a:r>
          </a:p>
          <a:p>
            <a:pPr marL="0" indent="0">
              <a:spcBef>
                <a:spcPts val="2400"/>
              </a:spcBef>
              <a:buNone/>
            </a:pPr>
            <a:r>
              <a:rPr lang="en-US" sz="3200" dirty="0" smtClean="0"/>
              <a:t>Authentication is handled </a:t>
            </a:r>
            <a:br>
              <a:rPr lang="en-US" sz="3200" dirty="0" smtClean="0"/>
            </a:br>
            <a:r>
              <a:rPr lang="en-US" sz="3200" dirty="0" smtClean="0"/>
              <a:t>by Azure Active Directory</a:t>
            </a:r>
          </a:p>
        </p:txBody>
      </p:sp>
      <p:sp>
        <p:nvSpPr>
          <p:cNvPr id="12" name="Footer Placeholder 11"/>
          <p:cNvSpPr>
            <a:spLocks noGrp="1"/>
          </p:cNvSpPr>
          <p:nvPr>
            <p:ph type="ftr" sz="quarter" idx="12"/>
          </p:nvPr>
        </p:nvSpPr>
        <p:spPr/>
        <p:txBody>
          <a:bodyPr/>
          <a:lstStyle/>
          <a:p>
            <a:pPr>
              <a:defRPr/>
            </a:pPr>
            <a:r>
              <a:rPr lang="en-US" sz="1400" dirty="0" smtClean="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238466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980950"/>
            <a:ext cx="5486400" cy="3032625"/>
          </a:xfrm>
        </p:spPr>
        <p:txBody>
          <a:bodyPr/>
          <a:lstStyle/>
          <a:p>
            <a:pPr marL="0" lvl="0" indent="0">
              <a:spcBef>
                <a:spcPts val="2400"/>
              </a:spcBef>
              <a:buNone/>
            </a:pPr>
            <a:r>
              <a:rPr lang="en-NZ" sz="3200" dirty="0">
                <a:gradFill>
                  <a:gsLst>
                    <a:gs pos="92515">
                      <a:srgbClr val="262626"/>
                    </a:gs>
                    <a:gs pos="0">
                      <a:srgbClr val="262626"/>
                    </a:gs>
                  </a:gsLst>
                  <a:lin ang="5400000" scaled="0"/>
                </a:gradFill>
                <a:hlinkClick r:id="rId3"/>
              </a:rPr>
              <a:t>https://</a:t>
            </a:r>
            <a:r>
              <a:rPr lang="en-NZ" sz="3200" dirty="0" smtClean="0">
                <a:gradFill>
                  <a:gsLst>
                    <a:gs pos="92515">
                      <a:srgbClr val="262626"/>
                    </a:gs>
                    <a:gs pos="0">
                      <a:srgbClr val="262626"/>
                    </a:gs>
                  </a:gsLst>
                  <a:lin ang="5400000" scaled="0"/>
                </a:gradFill>
                <a:hlinkClick r:id="rId3"/>
              </a:rPr>
              <a:t>github.com/OfficeDev/Office-365-SDK-for-Android</a:t>
            </a:r>
            <a:endParaRPr lang="en-US" sz="3200" dirty="0" smtClean="0"/>
          </a:p>
          <a:p>
            <a:pPr marL="0" lvl="0" indent="0">
              <a:spcBef>
                <a:spcPts val="2400"/>
              </a:spcBef>
              <a:buNone/>
            </a:pPr>
            <a:r>
              <a:rPr lang="en-US" sz="3200" dirty="0" smtClean="0"/>
              <a:t>Install </a:t>
            </a:r>
            <a:r>
              <a:rPr lang="en-US" sz="3200" dirty="0"/>
              <a:t>by adding to your </a:t>
            </a:r>
            <a:r>
              <a:rPr lang="en-US" sz="3200" dirty="0" err="1"/>
              <a:t>build.gradle</a:t>
            </a:r>
            <a:r>
              <a:rPr lang="en-US" sz="3200" dirty="0"/>
              <a:t>:</a:t>
            </a:r>
          </a:p>
          <a:p>
            <a:pPr marL="228600" lvl="0" indent="-228600">
              <a:spcBef>
                <a:spcPts val="816"/>
              </a:spcBef>
            </a:pPr>
            <a:r>
              <a:rPr lang="en-US" sz="2400" dirty="0">
                <a:latin typeface="Consolas" panose="020B0609020204030204" pitchFamily="49" charset="0"/>
                <a:cs typeface="Consolas" panose="020B0609020204030204" pitchFamily="49" charset="0"/>
              </a:rPr>
              <a:t>com.microsoft.services:outlook-services:0.9</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smtClean="0"/>
              <a:t>Where can I find it?</a:t>
            </a:r>
            <a:endParaRPr lang="en-US" sz="4800" dirty="0"/>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400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46063" y="2241533"/>
            <a:ext cx="5514975" cy="1514261"/>
          </a:xfrm>
        </p:spPr>
        <p:txBody>
          <a:bodyPr/>
          <a:lstStyle/>
          <a:p>
            <a:pPr marL="0" indent="0">
              <a:buNone/>
            </a:pPr>
            <a:r>
              <a:rPr lang="en-US" sz="4800" dirty="0" smtClean="0"/>
              <a:t>What can I do </a:t>
            </a:r>
            <a:br>
              <a:rPr lang="en-US" sz="4800" dirty="0" smtClean="0"/>
            </a:br>
            <a:r>
              <a:rPr lang="en-US" sz="4800" dirty="0" smtClean="0"/>
              <a:t>with it?</a:t>
            </a:r>
            <a:endParaRPr lang="en-US" sz="4800" dirty="0"/>
          </a:p>
        </p:txBody>
      </p:sp>
      <p:sp>
        <p:nvSpPr>
          <p:cNvPr id="12" name="Text Placeholder 11"/>
          <p:cNvSpPr>
            <a:spLocks noGrp="1"/>
          </p:cNvSpPr>
          <p:nvPr>
            <p:ph type="body" sz="quarter" idx="11"/>
          </p:nvPr>
        </p:nvSpPr>
        <p:spPr>
          <a:xfrm>
            <a:off x="6675439" y="724195"/>
            <a:ext cx="5486400" cy="5546134"/>
          </a:xfrm>
        </p:spPr>
        <p:txBody>
          <a:bodyPr/>
          <a:lstStyle/>
          <a:p>
            <a:pPr marL="0" indent="0">
              <a:buNone/>
            </a:pPr>
            <a:r>
              <a:rPr lang="en-US" sz="3600" dirty="0"/>
              <a:t>Folders and messages</a:t>
            </a:r>
          </a:p>
          <a:p>
            <a:pPr marL="231775" indent="-231775"/>
            <a:r>
              <a:rPr lang="en-US" sz="2400" dirty="0">
                <a:latin typeface="+mn-lt"/>
              </a:rPr>
              <a:t>Create, read, update, and delete</a:t>
            </a:r>
          </a:p>
          <a:p>
            <a:pPr marL="231775" indent="-231775"/>
            <a:r>
              <a:rPr lang="en-US" sz="2400" dirty="0">
                <a:latin typeface="+mn-lt"/>
              </a:rPr>
              <a:t>Send new messages</a:t>
            </a:r>
          </a:p>
          <a:p>
            <a:pPr marL="231775" indent="-231775"/>
            <a:r>
              <a:rPr lang="en-US" sz="2400" dirty="0">
                <a:latin typeface="+mn-lt"/>
              </a:rPr>
              <a:t>Reply, reply all, forward messages</a:t>
            </a:r>
          </a:p>
          <a:p>
            <a:pPr marL="231775" indent="-231775"/>
            <a:r>
              <a:rPr lang="en-US" sz="2400" dirty="0">
                <a:latin typeface="+mn-lt"/>
              </a:rPr>
              <a:t>Manage attachments</a:t>
            </a:r>
          </a:p>
          <a:p>
            <a:pPr marL="0" indent="0">
              <a:spcBef>
                <a:spcPts val="2400"/>
              </a:spcBef>
              <a:buNone/>
            </a:pPr>
            <a:r>
              <a:rPr lang="en-US" sz="3600" dirty="0"/>
              <a:t>Calendars and events</a:t>
            </a:r>
          </a:p>
          <a:p>
            <a:pPr marL="231775" indent="-231775"/>
            <a:r>
              <a:rPr lang="en-US" sz="2400" dirty="0">
                <a:latin typeface="+mn-lt"/>
              </a:rPr>
              <a:t>Create, read, update and delete</a:t>
            </a:r>
          </a:p>
          <a:p>
            <a:pPr marL="231775" indent="-231775"/>
            <a:r>
              <a:rPr lang="en-US" sz="2400" dirty="0">
                <a:latin typeface="+mn-lt"/>
              </a:rPr>
              <a:t>Calendar groups</a:t>
            </a:r>
          </a:p>
          <a:p>
            <a:pPr marL="231775" indent="-231775"/>
            <a:r>
              <a:rPr lang="en-US" sz="2400" dirty="0">
                <a:latin typeface="+mn-lt"/>
              </a:rPr>
              <a:t>Send invites</a:t>
            </a:r>
          </a:p>
          <a:p>
            <a:pPr marL="0" indent="0">
              <a:spcBef>
                <a:spcPts val="2400"/>
              </a:spcBef>
              <a:buNone/>
            </a:pPr>
            <a:r>
              <a:rPr lang="en-US" sz="3600" dirty="0"/>
              <a:t>Contacts</a:t>
            </a:r>
          </a:p>
          <a:p>
            <a:pPr marL="231775" indent="-231775"/>
            <a:r>
              <a:rPr lang="en-US" sz="2400" dirty="0">
                <a:latin typeface="+mn-lt"/>
              </a:rPr>
              <a:t>Create, read, update and </a:t>
            </a:r>
            <a:r>
              <a:rPr lang="en-US" sz="2400" dirty="0" smtClean="0">
                <a:latin typeface="+mn-lt"/>
              </a:rPr>
              <a:t>delete</a:t>
            </a:r>
            <a:endParaRPr lang="en-US" sz="2400" dirty="0">
              <a:latin typeface="+mn-lt"/>
            </a:endParaRPr>
          </a:p>
        </p:txBody>
      </p:sp>
      <p:sp>
        <p:nvSpPr>
          <p:cNvPr id="13" name="Footer Placeholder 12"/>
          <p:cNvSpPr>
            <a:spLocks noGrp="1"/>
          </p:cNvSpPr>
          <p:nvPr>
            <p:ph type="ftr" sz="quarter" idx="12"/>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Calling the Office 365 Exchange API</a:t>
            </a:r>
          </a:p>
          <a:p>
            <a:endParaRPr lang="en-US" dirty="0"/>
          </a:p>
        </p:txBody>
      </p:sp>
    </p:spTree>
    <p:extLst>
      <p:ext uri="{BB962C8B-B14F-4D97-AF65-F5344CB8AC3E}">
        <p14:creationId xmlns:p14="http://schemas.microsoft.com/office/powerpoint/2010/main" val="187205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Exchange</a:t>
            </a:r>
            <a:endParaRPr lang="en-US" dirty="0"/>
          </a:p>
        </p:txBody>
      </p:sp>
      <p:grpSp>
        <p:nvGrpSpPr>
          <p:cNvPr id="8" name="Group 4"/>
          <p:cNvGrpSpPr>
            <a:grpSpLocks noChangeAspect="1"/>
          </p:cNvGrpSpPr>
          <p:nvPr/>
        </p:nvGrpSpPr>
        <p:grpSpPr bwMode="auto">
          <a:xfrm flipH="1">
            <a:off x="6647542" y="1702629"/>
            <a:ext cx="5340124" cy="4835376"/>
            <a:chOff x="1928" y="389"/>
            <a:chExt cx="3978" cy="3602"/>
          </a:xfrm>
        </p:grpSpPr>
        <p:sp>
          <p:nvSpPr>
            <p:cNvPr id="9"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1619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7" y="2159984"/>
            <a:ext cx="8554625" cy="1126462"/>
          </a:xfrm>
        </p:spPr>
        <p:txBody>
          <a:bodyPr/>
          <a:lstStyle/>
          <a:p>
            <a:r>
              <a:rPr lang="en-US" dirty="0" smtClean="0"/>
              <a:t>Calling the Office 365 OneDrive API</a:t>
            </a:r>
            <a:br>
              <a:rPr lang="en-US" dirty="0" smtClean="0"/>
            </a:br>
            <a:r>
              <a:rPr lang="en-US" sz="2800" dirty="0" smtClean="0"/>
              <a:t>Android</a:t>
            </a:r>
            <a:endParaRPr lang="en-US" sz="2800" dirty="0"/>
          </a:p>
        </p:txBody>
      </p:sp>
      <p:sp>
        <p:nvSpPr>
          <p:cNvPr id="22" name="Text Placeholder 21"/>
          <p:cNvSpPr>
            <a:spLocks noGrp="1"/>
          </p:cNvSpPr>
          <p:nvPr>
            <p:ph type="body" sz="quarter" idx="12"/>
          </p:nvPr>
        </p:nvSpPr>
        <p:spPr/>
        <p:txBody>
          <a:bodyPr/>
          <a:lstStyle/>
          <a:p>
            <a:r>
              <a:rPr lang="en-US" dirty="0" smtClean="0"/>
              <a:t>4</a:t>
            </a:r>
            <a:endParaRPr lang="en-US" dirty="0"/>
          </a:p>
        </p:txBody>
      </p:sp>
      <p:grpSp>
        <p:nvGrpSpPr>
          <p:cNvPr id="6" name="Group 5"/>
          <p:cNvGrpSpPr>
            <a:grpSpLocks noChangeAspect="1"/>
          </p:cNvGrpSpPr>
          <p:nvPr/>
        </p:nvGrpSpPr>
        <p:grpSpPr bwMode="auto">
          <a:xfrm>
            <a:off x="8765842" y="3040063"/>
            <a:ext cx="3343609" cy="3989387"/>
            <a:chOff x="4978" y="1333"/>
            <a:chExt cx="2594" cy="3095"/>
          </a:xfrm>
        </p:grpSpPr>
        <p:sp>
          <p:nvSpPr>
            <p:cNvPr id="7" name="Freeform 5"/>
            <p:cNvSpPr>
              <a:spLocks/>
            </p:cNvSpPr>
            <p:nvPr/>
          </p:nvSpPr>
          <p:spPr bwMode="auto">
            <a:xfrm>
              <a:off x="5561" y="1465"/>
              <a:ext cx="1246" cy="1903"/>
            </a:xfrm>
            <a:custGeom>
              <a:avLst/>
              <a:gdLst>
                <a:gd name="T0" fmla="*/ 1007 w 1007"/>
                <a:gd name="T1" fmla="*/ 277 h 1539"/>
                <a:gd name="T2" fmla="*/ 933 w 1007"/>
                <a:gd name="T3" fmla="*/ 203 h 1539"/>
                <a:gd name="T4" fmla="*/ 859 w 1007"/>
                <a:gd name="T5" fmla="*/ 277 h 1539"/>
                <a:gd name="T6" fmla="*/ 859 w 1007"/>
                <a:gd name="T7" fmla="*/ 689 h 1539"/>
                <a:gd name="T8" fmla="*/ 823 w 1007"/>
                <a:gd name="T9" fmla="*/ 689 h 1539"/>
                <a:gd name="T10" fmla="*/ 823 w 1007"/>
                <a:gd name="T11" fmla="*/ 197 h 1539"/>
                <a:gd name="T12" fmla="*/ 823 w 1007"/>
                <a:gd name="T13" fmla="*/ 197 h 1539"/>
                <a:gd name="T14" fmla="*/ 749 w 1007"/>
                <a:gd name="T15" fmla="*/ 124 h 1539"/>
                <a:gd name="T16" fmla="*/ 676 w 1007"/>
                <a:gd name="T17" fmla="*/ 197 h 1539"/>
                <a:gd name="T18" fmla="*/ 676 w 1007"/>
                <a:gd name="T19" fmla="*/ 197 h 1539"/>
                <a:gd name="T20" fmla="*/ 676 w 1007"/>
                <a:gd name="T21" fmla="*/ 646 h 1539"/>
                <a:gd name="T22" fmla="*/ 639 w 1007"/>
                <a:gd name="T23" fmla="*/ 646 h 1539"/>
                <a:gd name="T24" fmla="*/ 639 w 1007"/>
                <a:gd name="T25" fmla="*/ 73 h 1539"/>
                <a:gd name="T26" fmla="*/ 566 w 1007"/>
                <a:gd name="T27" fmla="*/ 0 h 1539"/>
                <a:gd name="T28" fmla="*/ 492 w 1007"/>
                <a:gd name="T29" fmla="*/ 73 h 1539"/>
                <a:gd name="T30" fmla="*/ 492 w 1007"/>
                <a:gd name="T31" fmla="*/ 603 h 1539"/>
                <a:gd name="T32" fmla="*/ 455 w 1007"/>
                <a:gd name="T33" fmla="*/ 603 h 1539"/>
                <a:gd name="T34" fmla="*/ 455 w 1007"/>
                <a:gd name="T35" fmla="*/ 391 h 1539"/>
                <a:gd name="T36" fmla="*/ 455 w 1007"/>
                <a:gd name="T37" fmla="*/ 160 h 1539"/>
                <a:gd name="T38" fmla="*/ 382 w 1007"/>
                <a:gd name="T39" fmla="*/ 86 h 1539"/>
                <a:gd name="T40" fmla="*/ 308 w 1007"/>
                <a:gd name="T41" fmla="*/ 160 h 1539"/>
                <a:gd name="T42" fmla="*/ 308 w 1007"/>
                <a:gd name="T43" fmla="*/ 689 h 1539"/>
                <a:gd name="T44" fmla="*/ 309 w 1007"/>
                <a:gd name="T45" fmla="*/ 690 h 1539"/>
                <a:gd name="T46" fmla="*/ 309 w 1007"/>
                <a:gd name="T47" fmla="*/ 867 h 1539"/>
                <a:gd name="T48" fmla="*/ 146 w 1007"/>
                <a:gd name="T49" fmla="*/ 552 h 1539"/>
                <a:gd name="T50" fmla="*/ 44 w 1007"/>
                <a:gd name="T51" fmla="*/ 530 h 1539"/>
                <a:gd name="T52" fmla="*/ 22 w 1007"/>
                <a:gd name="T53" fmla="*/ 631 h 1539"/>
                <a:gd name="T54" fmla="*/ 210 w 1007"/>
                <a:gd name="T55" fmla="*/ 1025 h 1539"/>
                <a:gd name="T56" fmla="*/ 404 w 1007"/>
                <a:gd name="T57" fmla="*/ 1296 h 1539"/>
                <a:gd name="T58" fmla="*/ 404 w 1007"/>
                <a:gd name="T59" fmla="*/ 1539 h 1539"/>
                <a:gd name="T60" fmla="*/ 946 w 1007"/>
                <a:gd name="T61" fmla="*/ 1539 h 1539"/>
                <a:gd name="T62" fmla="*/ 945 w 1007"/>
                <a:gd name="T63" fmla="*/ 1305 h 1539"/>
                <a:gd name="T64" fmla="*/ 1007 w 1007"/>
                <a:gd name="T65" fmla="*/ 1029 h 1539"/>
                <a:gd name="T66" fmla="*/ 1007 w 1007"/>
                <a:gd name="T67" fmla="*/ 277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7" h="1539">
                  <a:moveTo>
                    <a:pt x="1007" y="277"/>
                  </a:moveTo>
                  <a:cubicBezTo>
                    <a:pt x="1007" y="236"/>
                    <a:pt x="974" y="203"/>
                    <a:pt x="933" y="203"/>
                  </a:cubicBezTo>
                  <a:cubicBezTo>
                    <a:pt x="892" y="203"/>
                    <a:pt x="859" y="236"/>
                    <a:pt x="859" y="277"/>
                  </a:cubicBezTo>
                  <a:cubicBezTo>
                    <a:pt x="859" y="689"/>
                    <a:pt x="859" y="689"/>
                    <a:pt x="859" y="689"/>
                  </a:cubicBezTo>
                  <a:cubicBezTo>
                    <a:pt x="823" y="689"/>
                    <a:pt x="823" y="689"/>
                    <a:pt x="823" y="689"/>
                  </a:cubicBezTo>
                  <a:cubicBezTo>
                    <a:pt x="823" y="197"/>
                    <a:pt x="823" y="197"/>
                    <a:pt x="823" y="197"/>
                  </a:cubicBezTo>
                  <a:cubicBezTo>
                    <a:pt x="823" y="197"/>
                    <a:pt x="823" y="197"/>
                    <a:pt x="823" y="197"/>
                  </a:cubicBezTo>
                  <a:cubicBezTo>
                    <a:pt x="823" y="156"/>
                    <a:pt x="790" y="124"/>
                    <a:pt x="749" y="124"/>
                  </a:cubicBezTo>
                  <a:cubicBezTo>
                    <a:pt x="709" y="124"/>
                    <a:pt x="676" y="156"/>
                    <a:pt x="676" y="197"/>
                  </a:cubicBezTo>
                  <a:cubicBezTo>
                    <a:pt x="676" y="197"/>
                    <a:pt x="676" y="197"/>
                    <a:pt x="676" y="197"/>
                  </a:cubicBezTo>
                  <a:cubicBezTo>
                    <a:pt x="676" y="646"/>
                    <a:pt x="676" y="646"/>
                    <a:pt x="676" y="646"/>
                  </a:cubicBezTo>
                  <a:cubicBezTo>
                    <a:pt x="639" y="646"/>
                    <a:pt x="639" y="646"/>
                    <a:pt x="639" y="646"/>
                  </a:cubicBezTo>
                  <a:cubicBezTo>
                    <a:pt x="639" y="73"/>
                    <a:pt x="639" y="73"/>
                    <a:pt x="639" y="73"/>
                  </a:cubicBezTo>
                  <a:cubicBezTo>
                    <a:pt x="639" y="33"/>
                    <a:pt x="606" y="0"/>
                    <a:pt x="566" y="0"/>
                  </a:cubicBezTo>
                  <a:cubicBezTo>
                    <a:pt x="525" y="0"/>
                    <a:pt x="492" y="33"/>
                    <a:pt x="492" y="73"/>
                  </a:cubicBezTo>
                  <a:cubicBezTo>
                    <a:pt x="492" y="603"/>
                    <a:pt x="492" y="603"/>
                    <a:pt x="492" y="603"/>
                  </a:cubicBezTo>
                  <a:cubicBezTo>
                    <a:pt x="455" y="603"/>
                    <a:pt x="455" y="603"/>
                    <a:pt x="455" y="603"/>
                  </a:cubicBezTo>
                  <a:cubicBezTo>
                    <a:pt x="455" y="391"/>
                    <a:pt x="455" y="391"/>
                    <a:pt x="455" y="391"/>
                  </a:cubicBezTo>
                  <a:cubicBezTo>
                    <a:pt x="455" y="160"/>
                    <a:pt x="455" y="160"/>
                    <a:pt x="455" y="160"/>
                  </a:cubicBezTo>
                  <a:cubicBezTo>
                    <a:pt x="455" y="119"/>
                    <a:pt x="422" y="86"/>
                    <a:pt x="382" y="86"/>
                  </a:cubicBezTo>
                  <a:cubicBezTo>
                    <a:pt x="341" y="86"/>
                    <a:pt x="308" y="119"/>
                    <a:pt x="308" y="160"/>
                  </a:cubicBezTo>
                  <a:cubicBezTo>
                    <a:pt x="308" y="689"/>
                    <a:pt x="308" y="689"/>
                    <a:pt x="308" y="689"/>
                  </a:cubicBezTo>
                  <a:cubicBezTo>
                    <a:pt x="309" y="690"/>
                    <a:pt x="309" y="690"/>
                    <a:pt x="309" y="690"/>
                  </a:cubicBezTo>
                  <a:cubicBezTo>
                    <a:pt x="309" y="867"/>
                    <a:pt x="309" y="867"/>
                    <a:pt x="309" y="867"/>
                  </a:cubicBezTo>
                  <a:cubicBezTo>
                    <a:pt x="146" y="552"/>
                    <a:pt x="146" y="552"/>
                    <a:pt x="146" y="552"/>
                  </a:cubicBezTo>
                  <a:cubicBezTo>
                    <a:pt x="124" y="518"/>
                    <a:pt x="79" y="508"/>
                    <a:pt x="44" y="530"/>
                  </a:cubicBezTo>
                  <a:cubicBezTo>
                    <a:pt x="10" y="552"/>
                    <a:pt x="0" y="597"/>
                    <a:pt x="22" y="631"/>
                  </a:cubicBezTo>
                  <a:cubicBezTo>
                    <a:pt x="210" y="1025"/>
                    <a:pt x="210" y="1025"/>
                    <a:pt x="210" y="1025"/>
                  </a:cubicBezTo>
                  <a:cubicBezTo>
                    <a:pt x="404" y="1296"/>
                    <a:pt x="404" y="1296"/>
                    <a:pt x="404" y="1296"/>
                  </a:cubicBezTo>
                  <a:cubicBezTo>
                    <a:pt x="404" y="1539"/>
                    <a:pt x="404" y="1539"/>
                    <a:pt x="404" y="1539"/>
                  </a:cubicBezTo>
                  <a:cubicBezTo>
                    <a:pt x="946" y="1539"/>
                    <a:pt x="946" y="1539"/>
                    <a:pt x="946" y="1539"/>
                  </a:cubicBezTo>
                  <a:cubicBezTo>
                    <a:pt x="945" y="1305"/>
                    <a:pt x="945" y="1305"/>
                    <a:pt x="945" y="1305"/>
                  </a:cubicBezTo>
                  <a:cubicBezTo>
                    <a:pt x="1007" y="1029"/>
                    <a:pt x="1007" y="1029"/>
                    <a:pt x="1007" y="1029"/>
                  </a:cubicBezTo>
                  <a:lnTo>
                    <a:pt x="1007" y="27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42"/>
            <p:cNvSpPr>
              <a:spLocks noEditPoints="1"/>
            </p:cNvSpPr>
            <p:nvPr/>
          </p:nvSpPr>
          <p:spPr bwMode="auto">
            <a:xfrm>
              <a:off x="5986" y="3368"/>
              <a:ext cx="818" cy="1060"/>
            </a:xfrm>
            <a:custGeom>
              <a:avLst/>
              <a:gdLst>
                <a:gd name="T0" fmla="*/ 0 w 818"/>
                <a:gd name="T1" fmla="*/ 1060 h 1060"/>
                <a:gd name="T2" fmla="*/ 818 w 818"/>
                <a:gd name="T3" fmla="*/ 1060 h 1060"/>
                <a:gd name="T4" fmla="*/ 818 w 818"/>
                <a:gd name="T5" fmla="*/ 275 h 1060"/>
                <a:gd name="T6" fmla="*/ 0 w 818"/>
                <a:gd name="T7" fmla="*/ 275 h 1060"/>
                <a:gd name="T8" fmla="*/ 0 w 818"/>
                <a:gd name="T9" fmla="*/ 1060 h 1060"/>
                <a:gd name="T10" fmla="*/ 0 w 818"/>
                <a:gd name="T11" fmla="*/ 227 h 1060"/>
                <a:gd name="T12" fmla="*/ 818 w 818"/>
                <a:gd name="T13" fmla="*/ 227 h 1060"/>
                <a:gd name="T14" fmla="*/ 818 w 818"/>
                <a:gd name="T15" fmla="*/ 178 h 1060"/>
                <a:gd name="T16" fmla="*/ 0 w 818"/>
                <a:gd name="T17" fmla="*/ 178 h 1060"/>
                <a:gd name="T18" fmla="*/ 0 w 818"/>
                <a:gd name="T19" fmla="*/ 227 h 1060"/>
                <a:gd name="T20" fmla="*/ 0 w 818"/>
                <a:gd name="T21" fmla="*/ 128 h 1060"/>
                <a:gd name="T22" fmla="*/ 818 w 818"/>
                <a:gd name="T23" fmla="*/ 128 h 1060"/>
                <a:gd name="T24" fmla="*/ 818 w 818"/>
                <a:gd name="T25" fmla="*/ 0 h 1060"/>
                <a:gd name="T26" fmla="*/ 0 w 818"/>
                <a:gd name="T27" fmla="*/ 0 h 1060"/>
                <a:gd name="T28" fmla="*/ 0 w 818"/>
                <a:gd name="T29" fmla="*/ 128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8" h="1060">
                  <a:moveTo>
                    <a:pt x="0" y="1060"/>
                  </a:moveTo>
                  <a:lnTo>
                    <a:pt x="818" y="1060"/>
                  </a:lnTo>
                  <a:lnTo>
                    <a:pt x="818" y="275"/>
                  </a:lnTo>
                  <a:lnTo>
                    <a:pt x="0" y="275"/>
                  </a:lnTo>
                  <a:lnTo>
                    <a:pt x="0" y="1060"/>
                  </a:lnTo>
                  <a:close/>
                  <a:moveTo>
                    <a:pt x="0" y="227"/>
                  </a:moveTo>
                  <a:lnTo>
                    <a:pt x="818" y="227"/>
                  </a:lnTo>
                  <a:lnTo>
                    <a:pt x="818" y="178"/>
                  </a:lnTo>
                  <a:lnTo>
                    <a:pt x="0" y="178"/>
                  </a:lnTo>
                  <a:lnTo>
                    <a:pt x="0" y="227"/>
                  </a:lnTo>
                  <a:close/>
                  <a:moveTo>
                    <a:pt x="0" y="128"/>
                  </a:moveTo>
                  <a:lnTo>
                    <a:pt x="818" y="128"/>
                  </a:lnTo>
                  <a:lnTo>
                    <a:pt x="818" y="0"/>
                  </a:lnTo>
                  <a:lnTo>
                    <a:pt x="0" y="0"/>
                  </a:lnTo>
                  <a:lnTo>
                    <a:pt x="0" y="128"/>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43"/>
            <p:cNvSpPr>
              <a:spLocks noEditPoints="1"/>
            </p:cNvSpPr>
            <p:nvPr/>
          </p:nvSpPr>
          <p:spPr bwMode="auto">
            <a:xfrm>
              <a:off x="6821" y="1495"/>
              <a:ext cx="460" cy="273"/>
            </a:xfrm>
            <a:custGeom>
              <a:avLst/>
              <a:gdLst>
                <a:gd name="T0" fmla="*/ 281 w 372"/>
                <a:gd name="T1" fmla="*/ 71 h 221"/>
                <a:gd name="T2" fmla="*/ 284 w 372"/>
                <a:gd name="T3" fmla="*/ 71 h 221"/>
                <a:gd name="T4" fmla="*/ 206 w 372"/>
                <a:gd name="T5" fmla="*/ 0 h 221"/>
                <a:gd name="T6" fmla="*/ 136 w 372"/>
                <a:gd name="T7" fmla="*/ 42 h 221"/>
                <a:gd name="T8" fmla="*/ 106 w 372"/>
                <a:gd name="T9" fmla="*/ 34 h 221"/>
                <a:gd name="T10" fmla="*/ 46 w 372"/>
                <a:gd name="T11" fmla="*/ 94 h 221"/>
                <a:gd name="T12" fmla="*/ 47 w 372"/>
                <a:gd name="T13" fmla="*/ 104 h 221"/>
                <a:gd name="T14" fmla="*/ 0 w 372"/>
                <a:gd name="T15" fmla="*/ 153 h 221"/>
                <a:gd name="T16" fmla="*/ 46 w 372"/>
                <a:gd name="T17" fmla="*/ 202 h 221"/>
                <a:gd name="T18" fmla="*/ 46 w 372"/>
                <a:gd name="T19" fmla="*/ 202 h 221"/>
                <a:gd name="T20" fmla="*/ 49 w 372"/>
                <a:gd name="T21" fmla="*/ 202 h 221"/>
                <a:gd name="T22" fmla="*/ 49 w 372"/>
                <a:gd name="T23" fmla="*/ 202 h 221"/>
                <a:gd name="T24" fmla="*/ 49 w 372"/>
                <a:gd name="T25" fmla="*/ 202 h 221"/>
                <a:gd name="T26" fmla="*/ 82 w 372"/>
                <a:gd name="T27" fmla="*/ 202 h 221"/>
                <a:gd name="T28" fmla="*/ 72 w 372"/>
                <a:gd name="T29" fmla="*/ 171 h 221"/>
                <a:gd name="T30" fmla="*/ 125 w 372"/>
                <a:gd name="T31" fmla="*/ 113 h 221"/>
                <a:gd name="T32" fmla="*/ 200 w 372"/>
                <a:gd name="T33" fmla="*/ 49 h 221"/>
                <a:gd name="T34" fmla="*/ 259 w 372"/>
                <a:gd name="T35" fmla="*/ 76 h 221"/>
                <a:gd name="T36" fmla="*/ 281 w 372"/>
                <a:gd name="T37" fmla="*/ 71 h 221"/>
                <a:gd name="T38" fmla="*/ 336 w 372"/>
                <a:gd name="T39" fmla="*/ 139 h 221"/>
                <a:gd name="T40" fmla="*/ 337 w 372"/>
                <a:gd name="T41" fmla="*/ 136 h 221"/>
                <a:gd name="T42" fmla="*/ 283 w 372"/>
                <a:gd name="T43" fmla="*/ 82 h 221"/>
                <a:gd name="T44" fmla="*/ 256 w 372"/>
                <a:gd name="T45" fmla="*/ 89 h 221"/>
                <a:gd name="T46" fmla="*/ 200 w 372"/>
                <a:gd name="T47" fmla="*/ 58 h 221"/>
                <a:gd name="T48" fmla="*/ 136 w 372"/>
                <a:gd name="T49" fmla="*/ 122 h 221"/>
                <a:gd name="T50" fmla="*/ 133 w 372"/>
                <a:gd name="T51" fmla="*/ 121 h 221"/>
                <a:gd name="T52" fmla="*/ 84 w 372"/>
                <a:gd name="T53" fmla="*/ 171 h 221"/>
                <a:gd name="T54" fmla="*/ 133 w 372"/>
                <a:gd name="T55" fmla="*/ 220 h 221"/>
                <a:gd name="T56" fmla="*/ 133 w 372"/>
                <a:gd name="T57" fmla="*/ 220 h 221"/>
                <a:gd name="T58" fmla="*/ 133 w 372"/>
                <a:gd name="T59" fmla="*/ 220 h 221"/>
                <a:gd name="T60" fmla="*/ 322 w 372"/>
                <a:gd name="T61" fmla="*/ 220 h 221"/>
                <a:gd name="T62" fmla="*/ 331 w 372"/>
                <a:gd name="T63" fmla="*/ 221 h 221"/>
                <a:gd name="T64" fmla="*/ 372 w 372"/>
                <a:gd name="T65" fmla="*/ 180 h 221"/>
                <a:gd name="T66" fmla="*/ 336 w 372"/>
                <a:gd name="T67"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21">
                  <a:moveTo>
                    <a:pt x="281" y="71"/>
                  </a:moveTo>
                  <a:cubicBezTo>
                    <a:pt x="282" y="71"/>
                    <a:pt x="283" y="71"/>
                    <a:pt x="284" y="71"/>
                  </a:cubicBezTo>
                  <a:cubicBezTo>
                    <a:pt x="280" y="31"/>
                    <a:pt x="247" y="0"/>
                    <a:pt x="206" y="0"/>
                  </a:cubicBezTo>
                  <a:cubicBezTo>
                    <a:pt x="176" y="0"/>
                    <a:pt x="149" y="17"/>
                    <a:pt x="136" y="42"/>
                  </a:cubicBezTo>
                  <a:cubicBezTo>
                    <a:pt x="127" y="37"/>
                    <a:pt x="117" y="34"/>
                    <a:pt x="106" y="34"/>
                  </a:cubicBezTo>
                  <a:cubicBezTo>
                    <a:pt x="73" y="34"/>
                    <a:pt x="46" y="61"/>
                    <a:pt x="46" y="94"/>
                  </a:cubicBezTo>
                  <a:cubicBezTo>
                    <a:pt x="46" y="97"/>
                    <a:pt x="46" y="101"/>
                    <a:pt x="47" y="104"/>
                  </a:cubicBezTo>
                  <a:cubicBezTo>
                    <a:pt x="21" y="105"/>
                    <a:pt x="0" y="127"/>
                    <a:pt x="0" y="153"/>
                  </a:cubicBezTo>
                  <a:cubicBezTo>
                    <a:pt x="0" y="179"/>
                    <a:pt x="20" y="201"/>
                    <a:pt x="46" y="202"/>
                  </a:cubicBezTo>
                  <a:cubicBezTo>
                    <a:pt x="46" y="202"/>
                    <a:pt x="46" y="202"/>
                    <a:pt x="46" y="202"/>
                  </a:cubicBezTo>
                  <a:cubicBezTo>
                    <a:pt x="49" y="202"/>
                    <a:pt x="49" y="202"/>
                    <a:pt x="49" y="202"/>
                  </a:cubicBezTo>
                  <a:cubicBezTo>
                    <a:pt x="49" y="202"/>
                    <a:pt x="49" y="202"/>
                    <a:pt x="49" y="202"/>
                  </a:cubicBezTo>
                  <a:cubicBezTo>
                    <a:pt x="49" y="202"/>
                    <a:pt x="49" y="202"/>
                    <a:pt x="49" y="202"/>
                  </a:cubicBezTo>
                  <a:cubicBezTo>
                    <a:pt x="82" y="202"/>
                    <a:pt x="82" y="202"/>
                    <a:pt x="82" y="202"/>
                  </a:cubicBezTo>
                  <a:cubicBezTo>
                    <a:pt x="76" y="193"/>
                    <a:pt x="72" y="182"/>
                    <a:pt x="72" y="171"/>
                  </a:cubicBezTo>
                  <a:cubicBezTo>
                    <a:pt x="72" y="140"/>
                    <a:pt x="96" y="115"/>
                    <a:pt x="125" y="113"/>
                  </a:cubicBezTo>
                  <a:cubicBezTo>
                    <a:pt x="131" y="76"/>
                    <a:pt x="162" y="49"/>
                    <a:pt x="200" y="49"/>
                  </a:cubicBezTo>
                  <a:cubicBezTo>
                    <a:pt x="224" y="49"/>
                    <a:pt x="245" y="59"/>
                    <a:pt x="259" y="76"/>
                  </a:cubicBezTo>
                  <a:cubicBezTo>
                    <a:pt x="266" y="73"/>
                    <a:pt x="273" y="71"/>
                    <a:pt x="281" y="71"/>
                  </a:cubicBezTo>
                  <a:moveTo>
                    <a:pt x="336" y="139"/>
                  </a:moveTo>
                  <a:cubicBezTo>
                    <a:pt x="336" y="138"/>
                    <a:pt x="337" y="137"/>
                    <a:pt x="337" y="136"/>
                  </a:cubicBezTo>
                  <a:cubicBezTo>
                    <a:pt x="337" y="106"/>
                    <a:pt x="312" y="82"/>
                    <a:pt x="283" y="82"/>
                  </a:cubicBezTo>
                  <a:cubicBezTo>
                    <a:pt x="273" y="82"/>
                    <a:pt x="264" y="85"/>
                    <a:pt x="256" y="89"/>
                  </a:cubicBezTo>
                  <a:cubicBezTo>
                    <a:pt x="244" y="71"/>
                    <a:pt x="224" y="58"/>
                    <a:pt x="200" y="58"/>
                  </a:cubicBezTo>
                  <a:cubicBezTo>
                    <a:pt x="165" y="58"/>
                    <a:pt x="136" y="87"/>
                    <a:pt x="136" y="122"/>
                  </a:cubicBezTo>
                  <a:cubicBezTo>
                    <a:pt x="135" y="121"/>
                    <a:pt x="134" y="121"/>
                    <a:pt x="133" y="121"/>
                  </a:cubicBezTo>
                  <a:cubicBezTo>
                    <a:pt x="106" y="121"/>
                    <a:pt x="84" y="144"/>
                    <a:pt x="84" y="171"/>
                  </a:cubicBezTo>
                  <a:cubicBezTo>
                    <a:pt x="84" y="198"/>
                    <a:pt x="106" y="220"/>
                    <a:pt x="133" y="220"/>
                  </a:cubicBezTo>
                  <a:cubicBezTo>
                    <a:pt x="133" y="220"/>
                    <a:pt x="133" y="220"/>
                    <a:pt x="133" y="220"/>
                  </a:cubicBezTo>
                  <a:cubicBezTo>
                    <a:pt x="133" y="220"/>
                    <a:pt x="133" y="220"/>
                    <a:pt x="133" y="220"/>
                  </a:cubicBezTo>
                  <a:cubicBezTo>
                    <a:pt x="322" y="220"/>
                    <a:pt x="322" y="220"/>
                    <a:pt x="322" y="220"/>
                  </a:cubicBezTo>
                  <a:cubicBezTo>
                    <a:pt x="325" y="220"/>
                    <a:pt x="328" y="221"/>
                    <a:pt x="331" y="221"/>
                  </a:cubicBezTo>
                  <a:cubicBezTo>
                    <a:pt x="353" y="221"/>
                    <a:pt x="372" y="202"/>
                    <a:pt x="372" y="180"/>
                  </a:cubicBezTo>
                  <a:cubicBezTo>
                    <a:pt x="372" y="159"/>
                    <a:pt x="356" y="142"/>
                    <a:pt x="336" y="1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45"/>
            <p:cNvSpPr>
              <a:spLocks noEditPoints="1"/>
            </p:cNvSpPr>
            <p:nvPr/>
          </p:nvSpPr>
          <p:spPr bwMode="auto">
            <a:xfrm>
              <a:off x="4978" y="1333"/>
              <a:ext cx="2594" cy="2077"/>
            </a:xfrm>
            <a:custGeom>
              <a:avLst/>
              <a:gdLst>
                <a:gd name="T0" fmla="*/ 970 w 2098"/>
                <a:gd name="T1" fmla="*/ 548 h 1680"/>
                <a:gd name="T2" fmla="*/ 927 w 2098"/>
                <a:gd name="T3" fmla="*/ 511 h 1680"/>
                <a:gd name="T4" fmla="*/ 1111 w 2098"/>
                <a:gd name="T5" fmla="*/ 577 h 1680"/>
                <a:gd name="T6" fmla="*/ 1144 w 2098"/>
                <a:gd name="T7" fmla="*/ 524 h 1680"/>
                <a:gd name="T8" fmla="*/ 1111 w 2098"/>
                <a:gd name="T9" fmla="*/ 577 h 1680"/>
                <a:gd name="T10" fmla="*/ 1111 w 2098"/>
                <a:gd name="T11" fmla="*/ 718 h 1680"/>
                <a:gd name="T12" fmla="*/ 1148 w 2098"/>
                <a:gd name="T13" fmla="*/ 727 h 1680"/>
                <a:gd name="T14" fmla="*/ 1639 w 2098"/>
                <a:gd name="T15" fmla="*/ 202 h 1680"/>
                <a:gd name="T16" fmla="*/ 1552 w 2098"/>
                <a:gd name="T17" fmla="*/ 88 h 1680"/>
                <a:gd name="T18" fmla="*/ 1295 w 2098"/>
                <a:gd name="T19" fmla="*/ 362 h 1680"/>
                <a:gd name="T20" fmla="*/ 1631 w 2098"/>
                <a:gd name="T21" fmla="*/ 198 h 1680"/>
                <a:gd name="T22" fmla="*/ 1100 w 2098"/>
                <a:gd name="T23" fmla="*/ 972 h 1680"/>
                <a:gd name="T24" fmla="*/ 999 w 2098"/>
                <a:gd name="T25" fmla="*/ 972 h 1680"/>
                <a:gd name="T26" fmla="*/ 1100 w 2098"/>
                <a:gd name="T27" fmla="*/ 972 h 1680"/>
                <a:gd name="T28" fmla="*/ 1924 w 2098"/>
                <a:gd name="T29" fmla="*/ 773 h 1680"/>
                <a:gd name="T30" fmla="*/ 1479 w 2098"/>
                <a:gd name="T31" fmla="*/ 737 h 1680"/>
                <a:gd name="T32" fmla="*/ 2090 w 2098"/>
                <a:gd name="T33" fmla="*/ 845 h 1680"/>
                <a:gd name="T34" fmla="*/ 1119 w 2098"/>
                <a:gd name="T35" fmla="*/ 963 h 1680"/>
                <a:gd name="T36" fmla="*/ 1295 w 2098"/>
                <a:gd name="T37" fmla="*/ 730 h 1680"/>
                <a:gd name="T38" fmla="*/ 1331 w 2098"/>
                <a:gd name="T39" fmla="*/ 722 h 1680"/>
                <a:gd name="T40" fmla="*/ 1566 w 2098"/>
                <a:gd name="T41" fmla="*/ 329 h 1680"/>
                <a:gd name="T42" fmla="*/ 1143 w 2098"/>
                <a:gd name="T43" fmla="*/ 917 h 1680"/>
                <a:gd name="T44" fmla="*/ 1049 w 2098"/>
                <a:gd name="T45" fmla="*/ 963 h 1680"/>
                <a:gd name="T46" fmla="*/ 957 w 2098"/>
                <a:gd name="T47" fmla="*/ 918 h 1680"/>
                <a:gd name="T48" fmla="*/ 402 w 2098"/>
                <a:gd name="T49" fmla="*/ 31 h 1680"/>
                <a:gd name="T50" fmla="*/ 780 w 2098"/>
                <a:gd name="T51" fmla="*/ 346 h 1680"/>
                <a:gd name="T52" fmla="*/ 531 w 2098"/>
                <a:gd name="T53" fmla="*/ 90 h 1680"/>
                <a:gd name="T54" fmla="*/ 409 w 2098"/>
                <a:gd name="T55" fmla="*/ 123 h 1680"/>
                <a:gd name="T56" fmla="*/ 950 w 2098"/>
                <a:gd name="T57" fmla="*/ 924 h 1680"/>
                <a:gd name="T58" fmla="*/ 311 w 2098"/>
                <a:gd name="T59" fmla="*/ 927 h 1680"/>
                <a:gd name="T60" fmla="*/ 140 w 2098"/>
                <a:gd name="T61" fmla="*/ 789 h 1680"/>
                <a:gd name="T62" fmla="*/ 493 w 2098"/>
                <a:gd name="T63" fmla="*/ 736 h 1680"/>
                <a:gd name="T64" fmla="*/ 0 w 2098"/>
                <a:gd name="T65" fmla="*/ 845 h 1680"/>
                <a:gd name="T66" fmla="*/ 310 w 2098"/>
                <a:gd name="T67" fmla="*/ 936 h 1680"/>
                <a:gd name="T68" fmla="*/ 1045 w 2098"/>
                <a:gd name="T69" fmla="*/ 1042 h 1680"/>
                <a:gd name="T70" fmla="*/ 413 w 2098"/>
                <a:gd name="T71" fmla="*/ 1667 h 1680"/>
                <a:gd name="T72" fmla="*/ 577 w 2098"/>
                <a:gd name="T73" fmla="*/ 1290 h 1680"/>
                <a:gd name="T74" fmla="*/ 407 w 2098"/>
                <a:gd name="T75" fmla="*/ 1674 h 1680"/>
                <a:gd name="T76" fmla="*/ 501 w 2098"/>
                <a:gd name="T77" fmla="*/ 1639 h 1680"/>
                <a:gd name="T78" fmla="*/ 1051 w 2098"/>
                <a:gd name="T79" fmla="*/ 1049 h 1680"/>
                <a:gd name="T80" fmla="*/ 1609 w 2098"/>
                <a:gd name="T81" fmla="*/ 1631 h 1680"/>
                <a:gd name="T82" fmla="*/ 1702 w 2098"/>
                <a:gd name="T83" fmla="*/ 1666 h 1680"/>
                <a:gd name="T84" fmla="*/ 1464 w 2098"/>
                <a:gd name="T85" fmla="*/ 1204 h 1680"/>
                <a:gd name="T86" fmla="*/ 1444 w 2098"/>
                <a:gd name="T87" fmla="*/ 1474 h 1680"/>
                <a:gd name="T88" fmla="*/ 1112 w 2098"/>
                <a:gd name="T89" fmla="*/ 972 h 1680"/>
                <a:gd name="T90" fmla="*/ 2013 w 2098"/>
                <a:gd name="T91" fmla="*/ 897 h 1680"/>
                <a:gd name="T92" fmla="*/ 657 w 2098"/>
                <a:gd name="T93" fmla="*/ 735 h 1680"/>
                <a:gd name="T94" fmla="*/ 780 w 2098"/>
                <a:gd name="T95" fmla="*/ 722 h 1680"/>
                <a:gd name="T96" fmla="*/ 657 w 2098"/>
                <a:gd name="T97" fmla="*/ 735 h 1680"/>
                <a:gd name="T98" fmla="*/ 624 w 2098"/>
                <a:gd name="T99" fmla="*/ 1217 h 1680"/>
                <a:gd name="T100" fmla="*/ 687 w 2098"/>
                <a:gd name="T101" fmla="*/ 1139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8" h="1680">
                  <a:moveTo>
                    <a:pt x="964" y="554"/>
                  </a:moveTo>
                  <a:cubicBezTo>
                    <a:pt x="970" y="548"/>
                    <a:pt x="970" y="548"/>
                    <a:pt x="970" y="548"/>
                  </a:cubicBezTo>
                  <a:cubicBezTo>
                    <a:pt x="958" y="533"/>
                    <a:pt x="940" y="512"/>
                    <a:pt x="927" y="498"/>
                  </a:cubicBezTo>
                  <a:cubicBezTo>
                    <a:pt x="927" y="511"/>
                    <a:pt x="927" y="511"/>
                    <a:pt x="927" y="511"/>
                  </a:cubicBezTo>
                  <a:cubicBezTo>
                    <a:pt x="940" y="526"/>
                    <a:pt x="951" y="539"/>
                    <a:pt x="964" y="554"/>
                  </a:cubicBezTo>
                  <a:moveTo>
                    <a:pt x="1111" y="577"/>
                  </a:moveTo>
                  <a:cubicBezTo>
                    <a:pt x="1125" y="561"/>
                    <a:pt x="1138" y="545"/>
                    <a:pt x="1151" y="529"/>
                  </a:cubicBezTo>
                  <a:cubicBezTo>
                    <a:pt x="1144" y="524"/>
                    <a:pt x="1144" y="524"/>
                    <a:pt x="1144" y="524"/>
                  </a:cubicBezTo>
                  <a:cubicBezTo>
                    <a:pt x="1131" y="539"/>
                    <a:pt x="1118" y="555"/>
                    <a:pt x="1105" y="571"/>
                  </a:cubicBezTo>
                  <a:lnTo>
                    <a:pt x="1111" y="577"/>
                  </a:lnTo>
                  <a:close/>
                  <a:moveTo>
                    <a:pt x="1148" y="718"/>
                  </a:moveTo>
                  <a:cubicBezTo>
                    <a:pt x="1137" y="718"/>
                    <a:pt x="1122" y="718"/>
                    <a:pt x="1111" y="718"/>
                  </a:cubicBezTo>
                  <a:cubicBezTo>
                    <a:pt x="1111" y="727"/>
                    <a:pt x="1111" y="727"/>
                    <a:pt x="1111" y="727"/>
                  </a:cubicBezTo>
                  <a:cubicBezTo>
                    <a:pt x="1122" y="727"/>
                    <a:pt x="1137" y="727"/>
                    <a:pt x="1148" y="727"/>
                  </a:cubicBezTo>
                  <a:lnTo>
                    <a:pt x="1148" y="718"/>
                  </a:lnTo>
                  <a:close/>
                  <a:moveTo>
                    <a:pt x="1639" y="202"/>
                  </a:moveTo>
                  <a:cubicBezTo>
                    <a:pt x="1696" y="93"/>
                    <a:pt x="1713" y="32"/>
                    <a:pt x="1692" y="15"/>
                  </a:cubicBezTo>
                  <a:cubicBezTo>
                    <a:pt x="1672" y="0"/>
                    <a:pt x="1627" y="24"/>
                    <a:pt x="1552" y="88"/>
                  </a:cubicBezTo>
                  <a:cubicBezTo>
                    <a:pt x="1484" y="147"/>
                    <a:pt x="1396" y="236"/>
                    <a:pt x="1295" y="349"/>
                  </a:cubicBezTo>
                  <a:cubicBezTo>
                    <a:pt x="1295" y="362"/>
                    <a:pt x="1295" y="362"/>
                    <a:pt x="1295" y="362"/>
                  </a:cubicBezTo>
                  <a:cubicBezTo>
                    <a:pt x="1542" y="86"/>
                    <a:pt x="1662" y="4"/>
                    <a:pt x="1686" y="22"/>
                  </a:cubicBezTo>
                  <a:cubicBezTo>
                    <a:pt x="1694" y="29"/>
                    <a:pt x="1705" y="58"/>
                    <a:pt x="1631" y="198"/>
                  </a:cubicBezTo>
                  <a:lnTo>
                    <a:pt x="1639" y="202"/>
                  </a:lnTo>
                  <a:close/>
                  <a:moveTo>
                    <a:pt x="1100" y="972"/>
                  </a:moveTo>
                  <a:cubicBezTo>
                    <a:pt x="1084" y="993"/>
                    <a:pt x="1067" y="1014"/>
                    <a:pt x="1051" y="1035"/>
                  </a:cubicBezTo>
                  <a:cubicBezTo>
                    <a:pt x="1034" y="1014"/>
                    <a:pt x="1017" y="993"/>
                    <a:pt x="999" y="972"/>
                  </a:cubicBezTo>
                  <a:cubicBezTo>
                    <a:pt x="1016" y="972"/>
                    <a:pt x="1033" y="972"/>
                    <a:pt x="1049" y="972"/>
                  </a:cubicBezTo>
                  <a:cubicBezTo>
                    <a:pt x="1066" y="972"/>
                    <a:pt x="1083" y="972"/>
                    <a:pt x="1100" y="972"/>
                  </a:cubicBezTo>
                  <a:moveTo>
                    <a:pt x="2098" y="845"/>
                  </a:moveTo>
                  <a:cubicBezTo>
                    <a:pt x="2098" y="818"/>
                    <a:pt x="2041" y="794"/>
                    <a:pt x="1924" y="773"/>
                  </a:cubicBezTo>
                  <a:cubicBezTo>
                    <a:pt x="1814" y="753"/>
                    <a:pt x="1659" y="738"/>
                    <a:pt x="1479" y="728"/>
                  </a:cubicBezTo>
                  <a:cubicBezTo>
                    <a:pt x="1479" y="737"/>
                    <a:pt x="1479" y="737"/>
                    <a:pt x="1479" y="737"/>
                  </a:cubicBezTo>
                  <a:cubicBezTo>
                    <a:pt x="1659" y="747"/>
                    <a:pt x="1813" y="762"/>
                    <a:pt x="1922" y="782"/>
                  </a:cubicBezTo>
                  <a:cubicBezTo>
                    <a:pt x="2073" y="809"/>
                    <a:pt x="2090" y="835"/>
                    <a:pt x="2090" y="845"/>
                  </a:cubicBezTo>
                  <a:cubicBezTo>
                    <a:pt x="2090" y="856"/>
                    <a:pt x="2068" y="894"/>
                    <a:pt x="1787" y="927"/>
                  </a:cubicBezTo>
                  <a:cubicBezTo>
                    <a:pt x="1607" y="949"/>
                    <a:pt x="1371" y="961"/>
                    <a:pt x="1119" y="963"/>
                  </a:cubicBezTo>
                  <a:cubicBezTo>
                    <a:pt x="1129" y="950"/>
                    <a:pt x="1140" y="936"/>
                    <a:pt x="1150" y="923"/>
                  </a:cubicBezTo>
                  <a:cubicBezTo>
                    <a:pt x="1200" y="858"/>
                    <a:pt x="1249" y="793"/>
                    <a:pt x="1295" y="730"/>
                  </a:cubicBezTo>
                  <a:cubicBezTo>
                    <a:pt x="1307" y="730"/>
                    <a:pt x="1319" y="730"/>
                    <a:pt x="1331" y="731"/>
                  </a:cubicBezTo>
                  <a:cubicBezTo>
                    <a:pt x="1331" y="722"/>
                    <a:pt x="1331" y="722"/>
                    <a:pt x="1331" y="722"/>
                  </a:cubicBezTo>
                  <a:cubicBezTo>
                    <a:pt x="1321" y="722"/>
                    <a:pt x="1312" y="721"/>
                    <a:pt x="1301" y="721"/>
                  </a:cubicBezTo>
                  <a:cubicBezTo>
                    <a:pt x="1405" y="579"/>
                    <a:pt x="1496" y="444"/>
                    <a:pt x="1566" y="329"/>
                  </a:cubicBezTo>
                  <a:cubicBezTo>
                    <a:pt x="1559" y="324"/>
                    <a:pt x="1559" y="324"/>
                    <a:pt x="1559" y="324"/>
                  </a:cubicBezTo>
                  <a:cubicBezTo>
                    <a:pt x="1457" y="492"/>
                    <a:pt x="1309" y="703"/>
                    <a:pt x="1143" y="917"/>
                  </a:cubicBezTo>
                  <a:cubicBezTo>
                    <a:pt x="1131" y="933"/>
                    <a:pt x="1119" y="948"/>
                    <a:pt x="1107" y="963"/>
                  </a:cubicBezTo>
                  <a:cubicBezTo>
                    <a:pt x="1088" y="963"/>
                    <a:pt x="1069" y="963"/>
                    <a:pt x="1049" y="963"/>
                  </a:cubicBezTo>
                  <a:cubicBezTo>
                    <a:pt x="1030" y="963"/>
                    <a:pt x="1011" y="963"/>
                    <a:pt x="992" y="963"/>
                  </a:cubicBezTo>
                  <a:cubicBezTo>
                    <a:pt x="980" y="948"/>
                    <a:pt x="969" y="933"/>
                    <a:pt x="957" y="918"/>
                  </a:cubicBezTo>
                  <a:cubicBezTo>
                    <a:pt x="783" y="700"/>
                    <a:pt x="630" y="487"/>
                    <a:pt x="525" y="318"/>
                  </a:cubicBezTo>
                  <a:cubicBezTo>
                    <a:pt x="377" y="79"/>
                    <a:pt x="393" y="38"/>
                    <a:pt x="402" y="31"/>
                  </a:cubicBezTo>
                  <a:cubicBezTo>
                    <a:pt x="416" y="19"/>
                    <a:pt x="461" y="44"/>
                    <a:pt x="526" y="97"/>
                  </a:cubicBezTo>
                  <a:cubicBezTo>
                    <a:pt x="592" y="152"/>
                    <a:pt x="681" y="240"/>
                    <a:pt x="780" y="346"/>
                  </a:cubicBezTo>
                  <a:cubicBezTo>
                    <a:pt x="780" y="333"/>
                    <a:pt x="780" y="333"/>
                    <a:pt x="780" y="333"/>
                  </a:cubicBezTo>
                  <a:cubicBezTo>
                    <a:pt x="681" y="226"/>
                    <a:pt x="598" y="145"/>
                    <a:pt x="531" y="90"/>
                  </a:cubicBezTo>
                  <a:cubicBezTo>
                    <a:pt x="459" y="31"/>
                    <a:pt x="415" y="9"/>
                    <a:pt x="396" y="24"/>
                  </a:cubicBezTo>
                  <a:cubicBezTo>
                    <a:pt x="381" y="36"/>
                    <a:pt x="386" y="68"/>
                    <a:pt x="409" y="123"/>
                  </a:cubicBezTo>
                  <a:cubicBezTo>
                    <a:pt x="430" y="173"/>
                    <a:pt x="467" y="241"/>
                    <a:pt x="518" y="323"/>
                  </a:cubicBezTo>
                  <a:cubicBezTo>
                    <a:pt x="623" y="492"/>
                    <a:pt x="776" y="705"/>
                    <a:pt x="950" y="924"/>
                  </a:cubicBezTo>
                  <a:cubicBezTo>
                    <a:pt x="960" y="937"/>
                    <a:pt x="971" y="950"/>
                    <a:pt x="981" y="963"/>
                  </a:cubicBezTo>
                  <a:cubicBezTo>
                    <a:pt x="728" y="961"/>
                    <a:pt x="492" y="949"/>
                    <a:pt x="311" y="927"/>
                  </a:cubicBezTo>
                  <a:cubicBezTo>
                    <a:pt x="31" y="894"/>
                    <a:pt x="9" y="856"/>
                    <a:pt x="9" y="845"/>
                  </a:cubicBezTo>
                  <a:cubicBezTo>
                    <a:pt x="9" y="836"/>
                    <a:pt x="22" y="813"/>
                    <a:pt x="140" y="789"/>
                  </a:cubicBezTo>
                  <a:cubicBezTo>
                    <a:pt x="226" y="771"/>
                    <a:pt x="350" y="756"/>
                    <a:pt x="497" y="745"/>
                  </a:cubicBezTo>
                  <a:cubicBezTo>
                    <a:pt x="493" y="736"/>
                    <a:pt x="493" y="736"/>
                    <a:pt x="493" y="736"/>
                  </a:cubicBezTo>
                  <a:cubicBezTo>
                    <a:pt x="346" y="747"/>
                    <a:pt x="224" y="762"/>
                    <a:pt x="139" y="780"/>
                  </a:cubicBezTo>
                  <a:cubicBezTo>
                    <a:pt x="46" y="799"/>
                    <a:pt x="0" y="821"/>
                    <a:pt x="0" y="845"/>
                  </a:cubicBezTo>
                  <a:cubicBezTo>
                    <a:pt x="0" y="864"/>
                    <a:pt x="28" y="881"/>
                    <a:pt x="86" y="897"/>
                  </a:cubicBezTo>
                  <a:cubicBezTo>
                    <a:pt x="139" y="911"/>
                    <a:pt x="214" y="925"/>
                    <a:pt x="310" y="936"/>
                  </a:cubicBezTo>
                  <a:cubicBezTo>
                    <a:pt x="493" y="957"/>
                    <a:pt x="732" y="970"/>
                    <a:pt x="988" y="972"/>
                  </a:cubicBezTo>
                  <a:cubicBezTo>
                    <a:pt x="1007" y="995"/>
                    <a:pt x="1026" y="1019"/>
                    <a:pt x="1045" y="1042"/>
                  </a:cubicBezTo>
                  <a:cubicBezTo>
                    <a:pt x="908" y="1212"/>
                    <a:pt x="775" y="1364"/>
                    <a:pt x="663" y="1479"/>
                  </a:cubicBezTo>
                  <a:cubicBezTo>
                    <a:pt x="465" y="1680"/>
                    <a:pt x="421" y="1674"/>
                    <a:pt x="413" y="1667"/>
                  </a:cubicBezTo>
                  <a:cubicBezTo>
                    <a:pt x="391" y="1651"/>
                    <a:pt x="425" y="1544"/>
                    <a:pt x="584" y="1294"/>
                  </a:cubicBezTo>
                  <a:cubicBezTo>
                    <a:pt x="577" y="1290"/>
                    <a:pt x="577" y="1290"/>
                    <a:pt x="577" y="1290"/>
                  </a:cubicBezTo>
                  <a:cubicBezTo>
                    <a:pt x="510" y="1394"/>
                    <a:pt x="459" y="1483"/>
                    <a:pt x="430" y="1548"/>
                  </a:cubicBezTo>
                  <a:cubicBezTo>
                    <a:pt x="397" y="1620"/>
                    <a:pt x="390" y="1661"/>
                    <a:pt x="407" y="1674"/>
                  </a:cubicBezTo>
                  <a:cubicBezTo>
                    <a:pt x="411" y="1677"/>
                    <a:pt x="416" y="1679"/>
                    <a:pt x="421" y="1679"/>
                  </a:cubicBezTo>
                  <a:cubicBezTo>
                    <a:pt x="439" y="1679"/>
                    <a:pt x="465" y="1665"/>
                    <a:pt x="501" y="1639"/>
                  </a:cubicBezTo>
                  <a:cubicBezTo>
                    <a:pt x="545" y="1606"/>
                    <a:pt x="601" y="1554"/>
                    <a:pt x="669" y="1485"/>
                  </a:cubicBezTo>
                  <a:cubicBezTo>
                    <a:pt x="781" y="1371"/>
                    <a:pt x="914" y="1219"/>
                    <a:pt x="1051" y="1049"/>
                  </a:cubicBezTo>
                  <a:cubicBezTo>
                    <a:pt x="1190" y="1217"/>
                    <a:pt x="1324" y="1367"/>
                    <a:pt x="1438" y="1480"/>
                  </a:cubicBezTo>
                  <a:cubicBezTo>
                    <a:pt x="1507" y="1548"/>
                    <a:pt x="1564" y="1599"/>
                    <a:pt x="1609" y="1631"/>
                  </a:cubicBezTo>
                  <a:cubicBezTo>
                    <a:pt x="1644" y="1657"/>
                    <a:pt x="1671" y="1670"/>
                    <a:pt x="1688" y="1670"/>
                  </a:cubicBezTo>
                  <a:cubicBezTo>
                    <a:pt x="1694" y="1670"/>
                    <a:pt x="1699" y="1669"/>
                    <a:pt x="1702" y="1666"/>
                  </a:cubicBezTo>
                  <a:cubicBezTo>
                    <a:pt x="1754" y="1624"/>
                    <a:pt x="1554" y="1319"/>
                    <a:pt x="1466" y="1192"/>
                  </a:cubicBezTo>
                  <a:cubicBezTo>
                    <a:pt x="1464" y="1204"/>
                    <a:pt x="1464" y="1204"/>
                    <a:pt x="1464" y="1204"/>
                  </a:cubicBezTo>
                  <a:cubicBezTo>
                    <a:pt x="1675" y="1511"/>
                    <a:pt x="1721" y="1640"/>
                    <a:pt x="1697" y="1659"/>
                  </a:cubicBezTo>
                  <a:cubicBezTo>
                    <a:pt x="1688" y="1666"/>
                    <a:pt x="1645" y="1673"/>
                    <a:pt x="1444" y="1474"/>
                  </a:cubicBezTo>
                  <a:cubicBezTo>
                    <a:pt x="1330" y="1361"/>
                    <a:pt x="1196" y="1210"/>
                    <a:pt x="1056" y="1042"/>
                  </a:cubicBezTo>
                  <a:cubicBezTo>
                    <a:pt x="1075" y="1019"/>
                    <a:pt x="1093" y="995"/>
                    <a:pt x="1112" y="972"/>
                  </a:cubicBezTo>
                  <a:cubicBezTo>
                    <a:pt x="1367" y="970"/>
                    <a:pt x="1606" y="957"/>
                    <a:pt x="1788" y="936"/>
                  </a:cubicBezTo>
                  <a:cubicBezTo>
                    <a:pt x="1885" y="925"/>
                    <a:pt x="1960" y="911"/>
                    <a:pt x="2013" y="897"/>
                  </a:cubicBezTo>
                  <a:cubicBezTo>
                    <a:pt x="2070" y="881"/>
                    <a:pt x="2098" y="864"/>
                    <a:pt x="2098" y="845"/>
                  </a:cubicBezTo>
                  <a:moveTo>
                    <a:pt x="657" y="735"/>
                  </a:moveTo>
                  <a:cubicBezTo>
                    <a:pt x="697" y="733"/>
                    <a:pt x="738" y="732"/>
                    <a:pt x="780" y="730"/>
                  </a:cubicBezTo>
                  <a:cubicBezTo>
                    <a:pt x="780" y="722"/>
                    <a:pt x="780" y="722"/>
                    <a:pt x="780" y="722"/>
                  </a:cubicBezTo>
                  <a:cubicBezTo>
                    <a:pt x="738" y="723"/>
                    <a:pt x="693" y="725"/>
                    <a:pt x="653" y="727"/>
                  </a:cubicBezTo>
                  <a:lnTo>
                    <a:pt x="657" y="735"/>
                  </a:lnTo>
                  <a:close/>
                  <a:moveTo>
                    <a:pt x="682" y="1131"/>
                  </a:moveTo>
                  <a:cubicBezTo>
                    <a:pt x="662" y="1160"/>
                    <a:pt x="643" y="1189"/>
                    <a:pt x="624" y="1217"/>
                  </a:cubicBezTo>
                  <a:cubicBezTo>
                    <a:pt x="631" y="1222"/>
                    <a:pt x="631" y="1222"/>
                    <a:pt x="631" y="1222"/>
                  </a:cubicBezTo>
                  <a:cubicBezTo>
                    <a:pt x="649" y="1195"/>
                    <a:pt x="668" y="1167"/>
                    <a:pt x="687" y="1139"/>
                  </a:cubicBezTo>
                  <a:cubicBezTo>
                    <a:pt x="685" y="1135"/>
                    <a:pt x="682" y="1131"/>
                    <a:pt x="682" y="1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6"/>
            <p:cNvSpPr>
              <a:spLocks/>
            </p:cNvSpPr>
            <p:nvPr/>
          </p:nvSpPr>
          <p:spPr bwMode="auto">
            <a:xfrm>
              <a:off x="5496" y="1613"/>
              <a:ext cx="154" cy="162"/>
            </a:xfrm>
            <a:custGeom>
              <a:avLst/>
              <a:gdLst>
                <a:gd name="T0" fmla="*/ 125 w 125"/>
                <a:gd name="T1" fmla="*/ 131 h 131"/>
                <a:gd name="T2" fmla="*/ 0 w 125"/>
                <a:gd name="T3" fmla="*/ 90 h 131"/>
                <a:gd name="T4" fmla="*/ 125 w 125"/>
                <a:gd name="T5" fmla="*/ 0 h 131"/>
                <a:gd name="T6" fmla="*/ 125 w 125"/>
                <a:gd name="T7" fmla="*/ 131 h 131"/>
              </a:gdLst>
              <a:ahLst/>
              <a:cxnLst>
                <a:cxn ang="0">
                  <a:pos x="T0" y="T1"/>
                </a:cxn>
                <a:cxn ang="0">
                  <a:pos x="T2" y="T3"/>
                </a:cxn>
                <a:cxn ang="0">
                  <a:pos x="T4" y="T5"/>
                </a:cxn>
                <a:cxn ang="0">
                  <a:pos x="T6" y="T7"/>
                </a:cxn>
              </a:cxnLst>
              <a:rect l="0" t="0" r="r" b="b"/>
              <a:pathLst>
                <a:path w="125" h="131">
                  <a:moveTo>
                    <a:pt x="125" y="131"/>
                  </a:moveTo>
                  <a:cubicBezTo>
                    <a:pt x="0" y="90"/>
                    <a:pt x="0" y="90"/>
                    <a:pt x="0" y="90"/>
                  </a:cubicBezTo>
                  <a:cubicBezTo>
                    <a:pt x="18" y="35"/>
                    <a:pt x="67" y="0"/>
                    <a:pt x="125" y="0"/>
                  </a:cubicBezTo>
                  <a:lnTo>
                    <a:pt x="125" y="1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7"/>
            <p:cNvSpPr>
              <a:spLocks/>
            </p:cNvSpPr>
            <p:nvPr/>
          </p:nvSpPr>
          <p:spPr bwMode="auto">
            <a:xfrm>
              <a:off x="5485" y="1725"/>
              <a:ext cx="165" cy="101"/>
            </a:xfrm>
            <a:custGeom>
              <a:avLst/>
              <a:gdLst>
                <a:gd name="T0" fmla="*/ 134 w 134"/>
                <a:gd name="T1" fmla="*/ 41 h 82"/>
                <a:gd name="T2" fmla="*/ 9 w 134"/>
                <a:gd name="T3" fmla="*/ 82 h 82"/>
                <a:gd name="T4" fmla="*/ 9 w 134"/>
                <a:gd name="T5" fmla="*/ 0 h 82"/>
                <a:gd name="T6" fmla="*/ 134 w 134"/>
                <a:gd name="T7" fmla="*/ 41 h 82"/>
              </a:gdLst>
              <a:ahLst/>
              <a:cxnLst>
                <a:cxn ang="0">
                  <a:pos x="T0" y="T1"/>
                </a:cxn>
                <a:cxn ang="0">
                  <a:pos x="T2" y="T3"/>
                </a:cxn>
                <a:cxn ang="0">
                  <a:pos x="T4" y="T5"/>
                </a:cxn>
                <a:cxn ang="0">
                  <a:pos x="T6" y="T7"/>
                </a:cxn>
              </a:cxnLst>
              <a:rect l="0" t="0" r="r" b="b"/>
              <a:pathLst>
                <a:path w="134" h="82">
                  <a:moveTo>
                    <a:pt x="134" y="41"/>
                  </a:moveTo>
                  <a:cubicBezTo>
                    <a:pt x="9" y="82"/>
                    <a:pt x="9" y="82"/>
                    <a:pt x="9" y="82"/>
                  </a:cubicBezTo>
                  <a:cubicBezTo>
                    <a:pt x="0" y="54"/>
                    <a:pt x="0" y="28"/>
                    <a:pt x="9" y="0"/>
                  </a:cubicBezTo>
                  <a:lnTo>
                    <a:pt x="134" y="4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8"/>
            <p:cNvSpPr>
              <a:spLocks/>
            </p:cNvSpPr>
            <p:nvPr/>
          </p:nvSpPr>
          <p:spPr bwMode="auto">
            <a:xfrm>
              <a:off x="5496" y="1775"/>
              <a:ext cx="154" cy="131"/>
            </a:xfrm>
            <a:custGeom>
              <a:avLst/>
              <a:gdLst>
                <a:gd name="T0" fmla="*/ 125 w 125"/>
                <a:gd name="T1" fmla="*/ 0 h 106"/>
                <a:gd name="T2" fmla="*/ 48 w 125"/>
                <a:gd name="T3" fmla="*/ 106 h 106"/>
                <a:gd name="T4" fmla="*/ 0 w 125"/>
                <a:gd name="T5" fmla="*/ 41 h 106"/>
                <a:gd name="T6" fmla="*/ 125 w 125"/>
                <a:gd name="T7" fmla="*/ 0 h 106"/>
              </a:gdLst>
              <a:ahLst/>
              <a:cxnLst>
                <a:cxn ang="0">
                  <a:pos x="T0" y="T1"/>
                </a:cxn>
                <a:cxn ang="0">
                  <a:pos x="T2" y="T3"/>
                </a:cxn>
                <a:cxn ang="0">
                  <a:pos x="T4" y="T5"/>
                </a:cxn>
                <a:cxn ang="0">
                  <a:pos x="T6" y="T7"/>
                </a:cxn>
              </a:cxnLst>
              <a:rect l="0" t="0" r="r" b="b"/>
              <a:pathLst>
                <a:path w="125" h="106">
                  <a:moveTo>
                    <a:pt x="125" y="0"/>
                  </a:moveTo>
                  <a:cubicBezTo>
                    <a:pt x="48" y="106"/>
                    <a:pt x="48" y="106"/>
                    <a:pt x="48" y="106"/>
                  </a:cubicBezTo>
                  <a:cubicBezTo>
                    <a:pt x="25" y="89"/>
                    <a:pt x="9" y="68"/>
                    <a:pt x="0" y="41"/>
                  </a:cubicBezTo>
                  <a:lnTo>
                    <a:pt x="125" y="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9"/>
            <p:cNvSpPr>
              <a:spLocks/>
            </p:cNvSpPr>
            <p:nvPr/>
          </p:nvSpPr>
          <p:spPr bwMode="auto">
            <a:xfrm>
              <a:off x="5555" y="1775"/>
              <a:ext cx="250" cy="182"/>
            </a:xfrm>
            <a:custGeom>
              <a:avLst/>
              <a:gdLst>
                <a:gd name="T0" fmla="*/ 77 w 202"/>
                <a:gd name="T1" fmla="*/ 0 h 147"/>
                <a:gd name="T2" fmla="*/ 202 w 202"/>
                <a:gd name="T3" fmla="*/ 41 h 147"/>
                <a:gd name="T4" fmla="*/ 37 w 202"/>
                <a:gd name="T5" fmla="*/ 125 h 147"/>
                <a:gd name="T6" fmla="*/ 0 w 202"/>
                <a:gd name="T7" fmla="*/ 106 h 147"/>
                <a:gd name="T8" fmla="*/ 77 w 202"/>
                <a:gd name="T9" fmla="*/ 0 h 147"/>
              </a:gdLst>
              <a:ahLst/>
              <a:cxnLst>
                <a:cxn ang="0">
                  <a:pos x="T0" y="T1"/>
                </a:cxn>
                <a:cxn ang="0">
                  <a:pos x="T2" y="T3"/>
                </a:cxn>
                <a:cxn ang="0">
                  <a:pos x="T4" y="T5"/>
                </a:cxn>
                <a:cxn ang="0">
                  <a:pos x="T6" y="T7"/>
                </a:cxn>
                <a:cxn ang="0">
                  <a:pos x="T8" y="T9"/>
                </a:cxn>
              </a:cxnLst>
              <a:rect l="0" t="0" r="r" b="b"/>
              <a:pathLst>
                <a:path w="202" h="147">
                  <a:moveTo>
                    <a:pt x="77" y="0"/>
                  </a:moveTo>
                  <a:cubicBezTo>
                    <a:pt x="202" y="41"/>
                    <a:pt x="202" y="41"/>
                    <a:pt x="202" y="41"/>
                  </a:cubicBezTo>
                  <a:cubicBezTo>
                    <a:pt x="180" y="110"/>
                    <a:pt x="106" y="147"/>
                    <a:pt x="37" y="125"/>
                  </a:cubicBezTo>
                  <a:cubicBezTo>
                    <a:pt x="23" y="120"/>
                    <a:pt x="12" y="115"/>
                    <a:pt x="0" y="106"/>
                  </a:cubicBezTo>
                  <a:lnTo>
                    <a:pt x="77"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0"/>
            <p:cNvSpPr>
              <a:spLocks/>
            </p:cNvSpPr>
            <p:nvPr/>
          </p:nvSpPr>
          <p:spPr bwMode="auto">
            <a:xfrm>
              <a:off x="5650" y="1613"/>
              <a:ext cx="162" cy="213"/>
            </a:xfrm>
            <a:custGeom>
              <a:avLst/>
              <a:gdLst>
                <a:gd name="T0" fmla="*/ 0 w 131"/>
                <a:gd name="T1" fmla="*/ 131 h 172"/>
                <a:gd name="T2" fmla="*/ 0 w 131"/>
                <a:gd name="T3" fmla="*/ 0 h 172"/>
                <a:gd name="T4" fmla="*/ 131 w 131"/>
                <a:gd name="T5" fmla="*/ 131 h 172"/>
                <a:gd name="T6" fmla="*/ 125 w 131"/>
                <a:gd name="T7" fmla="*/ 172 h 172"/>
                <a:gd name="T8" fmla="*/ 0 w 131"/>
                <a:gd name="T9" fmla="*/ 131 h 172"/>
              </a:gdLst>
              <a:ahLst/>
              <a:cxnLst>
                <a:cxn ang="0">
                  <a:pos x="T0" y="T1"/>
                </a:cxn>
                <a:cxn ang="0">
                  <a:pos x="T2" y="T3"/>
                </a:cxn>
                <a:cxn ang="0">
                  <a:pos x="T4" y="T5"/>
                </a:cxn>
                <a:cxn ang="0">
                  <a:pos x="T6" y="T7"/>
                </a:cxn>
                <a:cxn ang="0">
                  <a:pos x="T8" y="T9"/>
                </a:cxn>
              </a:cxnLst>
              <a:rect l="0" t="0" r="r" b="b"/>
              <a:pathLst>
                <a:path w="131" h="172">
                  <a:moveTo>
                    <a:pt x="0" y="131"/>
                  </a:moveTo>
                  <a:cubicBezTo>
                    <a:pt x="0" y="0"/>
                    <a:pt x="0" y="0"/>
                    <a:pt x="0" y="0"/>
                  </a:cubicBezTo>
                  <a:cubicBezTo>
                    <a:pt x="73" y="0"/>
                    <a:pt x="131" y="59"/>
                    <a:pt x="131" y="131"/>
                  </a:cubicBezTo>
                  <a:cubicBezTo>
                    <a:pt x="131" y="146"/>
                    <a:pt x="129" y="158"/>
                    <a:pt x="125" y="172"/>
                  </a:cubicBezTo>
                  <a:lnTo>
                    <a:pt x="0" y="131"/>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1"/>
            <p:cNvSpPr>
              <a:spLocks noEditPoints="1"/>
            </p:cNvSpPr>
            <p:nvPr/>
          </p:nvSpPr>
          <p:spPr bwMode="auto">
            <a:xfrm>
              <a:off x="6980" y="2114"/>
              <a:ext cx="361" cy="265"/>
            </a:xfrm>
            <a:custGeom>
              <a:avLst/>
              <a:gdLst>
                <a:gd name="T0" fmla="*/ 141 w 292"/>
                <a:gd name="T1" fmla="*/ 22 h 214"/>
                <a:gd name="T2" fmla="*/ 267 w 292"/>
                <a:gd name="T3" fmla="*/ 22 h 214"/>
                <a:gd name="T4" fmla="*/ 256 w 292"/>
                <a:gd name="T5" fmla="*/ 3 h 214"/>
                <a:gd name="T6" fmla="*/ 251 w 292"/>
                <a:gd name="T7" fmla="*/ 0 h 214"/>
                <a:gd name="T8" fmla="*/ 158 w 292"/>
                <a:gd name="T9" fmla="*/ 0 h 214"/>
                <a:gd name="T10" fmla="*/ 153 w 292"/>
                <a:gd name="T11" fmla="*/ 3 h 214"/>
                <a:gd name="T12" fmla="*/ 141 w 292"/>
                <a:gd name="T13" fmla="*/ 22 h 214"/>
                <a:gd name="T14" fmla="*/ 292 w 292"/>
                <a:gd name="T15" fmla="*/ 38 h 214"/>
                <a:gd name="T16" fmla="*/ 285 w 292"/>
                <a:gd name="T17" fmla="*/ 31 h 214"/>
                <a:gd name="T18" fmla="*/ 232 w 292"/>
                <a:gd name="T19" fmla="*/ 31 h 214"/>
                <a:gd name="T20" fmla="*/ 61 w 292"/>
                <a:gd name="T21" fmla="*/ 31 h 214"/>
                <a:gd name="T22" fmla="*/ 8 w 292"/>
                <a:gd name="T23" fmla="*/ 31 h 214"/>
                <a:gd name="T24" fmla="*/ 0 w 292"/>
                <a:gd name="T25" fmla="*/ 38 h 214"/>
                <a:gd name="T26" fmla="*/ 0 w 292"/>
                <a:gd name="T27" fmla="*/ 207 h 214"/>
                <a:gd name="T28" fmla="*/ 8 w 292"/>
                <a:gd name="T29" fmla="*/ 214 h 214"/>
                <a:gd name="T30" fmla="*/ 61 w 292"/>
                <a:gd name="T31" fmla="*/ 214 h 214"/>
                <a:gd name="T32" fmla="*/ 232 w 292"/>
                <a:gd name="T33" fmla="*/ 214 h 214"/>
                <a:gd name="T34" fmla="*/ 285 w 292"/>
                <a:gd name="T35" fmla="*/ 214 h 214"/>
                <a:gd name="T36" fmla="*/ 292 w 292"/>
                <a:gd name="T37" fmla="*/ 207 h 214"/>
                <a:gd name="T38" fmla="*/ 292 w 292"/>
                <a:gd name="T39" fmla="*/ 3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14">
                  <a:moveTo>
                    <a:pt x="141" y="22"/>
                  </a:moveTo>
                  <a:cubicBezTo>
                    <a:pt x="267" y="22"/>
                    <a:pt x="267" y="22"/>
                    <a:pt x="267" y="22"/>
                  </a:cubicBezTo>
                  <a:cubicBezTo>
                    <a:pt x="256" y="3"/>
                    <a:pt x="256" y="3"/>
                    <a:pt x="256" y="3"/>
                  </a:cubicBezTo>
                  <a:cubicBezTo>
                    <a:pt x="256" y="3"/>
                    <a:pt x="254" y="0"/>
                    <a:pt x="251" y="0"/>
                  </a:cubicBezTo>
                  <a:cubicBezTo>
                    <a:pt x="158" y="0"/>
                    <a:pt x="158" y="0"/>
                    <a:pt x="158" y="0"/>
                  </a:cubicBezTo>
                  <a:cubicBezTo>
                    <a:pt x="158" y="0"/>
                    <a:pt x="154" y="0"/>
                    <a:pt x="153" y="3"/>
                  </a:cubicBezTo>
                  <a:lnTo>
                    <a:pt x="141" y="22"/>
                  </a:lnTo>
                  <a:close/>
                  <a:moveTo>
                    <a:pt x="292" y="38"/>
                  </a:moveTo>
                  <a:cubicBezTo>
                    <a:pt x="292" y="38"/>
                    <a:pt x="292" y="31"/>
                    <a:pt x="285" y="31"/>
                  </a:cubicBezTo>
                  <a:cubicBezTo>
                    <a:pt x="232" y="31"/>
                    <a:pt x="232" y="31"/>
                    <a:pt x="232" y="31"/>
                  </a:cubicBezTo>
                  <a:cubicBezTo>
                    <a:pt x="61" y="31"/>
                    <a:pt x="61" y="31"/>
                    <a:pt x="61" y="31"/>
                  </a:cubicBezTo>
                  <a:cubicBezTo>
                    <a:pt x="8" y="31"/>
                    <a:pt x="8" y="31"/>
                    <a:pt x="8" y="31"/>
                  </a:cubicBezTo>
                  <a:cubicBezTo>
                    <a:pt x="0" y="31"/>
                    <a:pt x="0" y="38"/>
                    <a:pt x="0" y="38"/>
                  </a:cubicBezTo>
                  <a:cubicBezTo>
                    <a:pt x="0" y="207"/>
                    <a:pt x="0" y="207"/>
                    <a:pt x="0" y="207"/>
                  </a:cubicBezTo>
                  <a:cubicBezTo>
                    <a:pt x="0" y="214"/>
                    <a:pt x="8" y="214"/>
                    <a:pt x="8" y="214"/>
                  </a:cubicBezTo>
                  <a:cubicBezTo>
                    <a:pt x="61" y="214"/>
                    <a:pt x="61" y="214"/>
                    <a:pt x="61" y="214"/>
                  </a:cubicBezTo>
                  <a:cubicBezTo>
                    <a:pt x="232" y="214"/>
                    <a:pt x="232" y="214"/>
                    <a:pt x="232" y="214"/>
                  </a:cubicBezTo>
                  <a:cubicBezTo>
                    <a:pt x="285" y="214"/>
                    <a:pt x="285" y="214"/>
                    <a:pt x="285" y="214"/>
                  </a:cubicBezTo>
                  <a:cubicBezTo>
                    <a:pt x="285" y="214"/>
                    <a:pt x="292" y="214"/>
                    <a:pt x="292" y="207"/>
                  </a:cubicBezTo>
                  <a:lnTo>
                    <a:pt x="292" y="38"/>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52"/>
            <p:cNvSpPr>
              <a:spLocks noChangeArrowheads="1"/>
            </p:cNvSpPr>
            <p:nvPr/>
          </p:nvSpPr>
          <p:spPr bwMode="auto">
            <a:xfrm>
              <a:off x="6807" y="2889"/>
              <a:ext cx="324" cy="32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3"/>
            <p:cNvSpPr>
              <a:spLocks/>
            </p:cNvSpPr>
            <p:nvPr/>
          </p:nvSpPr>
          <p:spPr bwMode="auto">
            <a:xfrm>
              <a:off x="6938" y="2984"/>
              <a:ext cx="91" cy="134"/>
            </a:xfrm>
            <a:custGeom>
              <a:avLst/>
              <a:gdLst>
                <a:gd name="T0" fmla="*/ 0 w 91"/>
                <a:gd name="T1" fmla="*/ 134 h 134"/>
                <a:gd name="T2" fmla="*/ 91 w 91"/>
                <a:gd name="T3" fmla="*/ 67 h 134"/>
                <a:gd name="T4" fmla="*/ 0 w 91"/>
                <a:gd name="T5" fmla="*/ 0 h 134"/>
                <a:gd name="T6" fmla="*/ 0 w 91"/>
                <a:gd name="T7" fmla="*/ 134 h 134"/>
              </a:gdLst>
              <a:ahLst/>
              <a:cxnLst>
                <a:cxn ang="0">
                  <a:pos x="T0" y="T1"/>
                </a:cxn>
                <a:cxn ang="0">
                  <a:pos x="T2" y="T3"/>
                </a:cxn>
                <a:cxn ang="0">
                  <a:pos x="T4" y="T5"/>
                </a:cxn>
                <a:cxn ang="0">
                  <a:pos x="T6" y="T7"/>
                </a:cxn>
              </a:cxnLst>
              <a:rect l="0" t="0" r="r" b="b"/>
              <a:pathLst>
                <a:path w="91" h="134">
                  <a:moveTo>
                    <a:pt x="0" y="134"/>
                  </a:moveTo>
                  <a:lnTo>
                    <a:pt x="91" y="67"/>
                  </a:lnTo>
                  <a:lnTo>
                    <a:pt x="0" y="0"/>
                  </a:lnTo>
                  <a:lnTo>
                    <a:pt x="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4"/>
            <p:cNvSpPr>
              <a:spLocks noEditPoints="1"/>
            </p:cNvSpPr>
            <p:nvPr/>
          </p:nvSpPr>
          <p:spPr bwMode="auto">
            <a:xfrm>
              <a:off x="5451" y="2801"/>
              <a:ext cx="332" cy="254"/>
            </a:xfrm>
            <a:custGeom>
              <a:avLst/>
              <a:gdLst>
                <a:gd name="T0" fmla="*/ 166 w 332"/>
                <a:gd name="T1" fmla="*/ 142 h 254"/>
                <a:gd name="T2" fmla="*/ 332 w 332"/>
                <a:gd name="T3" fmla="*/ 24 h 254"/>
                <a:gd name="T4" fmla="*/ 332 w 332"/>
                <a:gd name="T5" fmla="*/ 0 h 254"/>
                <a:gd name="T6" fmla="*/ 166 w 332"/>
                <a:gd name="T7" fmla="*/ 0 h 254"/>
                <a:gd name="T8" fmla="*/ 0 w 332"/>
                <a:gd name="T9" fmla="*/ 0 h 254"/>
                <a:gd name="T10" fmla="*/ 0 w 332"/>
                <a:gd name="T11" fmla="*/ 24 h 254"/>
                <a:gd name="T12" fmla="*/ 166 w 332"/>
                <a:gd name="T13" fmla="*/ 142 h 254"/>
                <a:gd name="T14" fmla="*/ 332 w 332"/>
                <a:gd name="T15" fmla="*/ 254 h 254"/>
                <a:gd name="T16" fmla="*/ 332 w 332"/>
                <a:gd name="T17" fmla="*/ 47 h 254"/>
                <a:gd name="T18" fmla="*/ 166 w 332"/>
                <a:gd name="T19" fmla="*/ 168 h 254"/>
                <a:gd name="T20" fmla="*/ 0 w 332"/>
                <a:gd name="T21" fmla="*/ 47 h 254"/>
                <a:gd name="T22" fmla="*/ 0 w 332"/>
                <a:gd name="T23" fmla="*/ 254 h 254"/>
                <a:gd name="T24" fmla="*/ 166 w 332"/>
                <a:gd name="T25" fmla="*/ 254 h 254"/>
                <a:gd name="T26" fmla="*/ 332 w 332"/>
                <a:gd name="T2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254">
                  <a:moveTo>
                    <a:pt x="166" y="142"/>
                  </a:moveTo>
                  <a:lnTo>
                    <a:pt x="332" y="24"/>
                  </a:lnTo>
                  <a:lnTo>
                    <a:pt x="332" y="0"/>
                  </a:lnTo>
                  <a:lnTo>
                    <a:pt x="166" y="0"/>
                  </a:lnTo>
                  <a:lnTo>
                    <a:pt x="0" y="0"/>
                  </a:lnTo>
                  <a:lnTo>
                    <a:pt x="0" y="24"/>
                  </a:lnTo>
                  <a:lnTo>
                    <a:pt x="166" y="142"/>
                  </a:lnTo>
                  <a:close/>
                  <a:moveTo>
                    <a:pt x="332" y="254"/>
                  </a:moveTo>
                  <a:lnTo>
                    <a:pt x="332" y="47"/>
                  </a:lnTo>
                  <a:lnTo>
                    <a:pt x="166" y="168"/>
                  </a:lnTo>
                  <a:lnTo>
                    <a:pt x="0" y="47"/>
                  </a:lnTo>
                  <a:lnTo>
                    <a:pt x="0" y="254"/>
                  </a:lnTo>
                  <a:lnTo>
                    <a:pt x="166" y="254"/>
                  </a:lnTo>
                  <a:lnTo>
                    <a:pt x="332" y="254"/>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5"/>
            <p:cNvSpPr>
              <a:spLocks/>
            </p:cNvSpPr>
            <p:nvPr/>
          </p:nvSpPr>
          <p:spPr bwMode="auto">
            <a:xfrm>
              <a:off x="5000" y="2325"/>
              <a:ext cx="544" cy="312"/>
            </a:xfrm>
            <a:custGeom>
              <a:avLst/>
              <a:gdLst>
                <a:gd name="T0" fmla="*/ 347 w 440"/>
                <a:gd name="T1" fmla="*/ 24 h 252"/>
                <a:gd name="T2" fmla="*/ 293 w 440"/>
                <a:gd name="T3" fmla="*/ 3 h 252"/>
                <a:gd name="T4" fmla="*/ 257 w 440"/>
                <a:gd name="T5" fmla="*/ 31 h 252"/>
                <a:gd name="T6" fmla="*/ 220 w 440"/>
                <a:gd name="T7" fmla="*/ 33 h 252"/>
                <a:gd name="T8" fmla="*/ 184 w 440"/>
                <a:gd name="T9" fmla="*/ 31 h 252"/>
                <a:gd name="T10" fmla="*/ 148 w 440"/>
                <a:gd name="T11" fmla="*/ 3 h 252"/>
                <a:gd name="T12" fmla="*/ 94 w 440"/>
                <a:gd name="T13" fmla="*/ 24 h 252"/>
                <a:gd name="T14" fmla="*/ 69 w 440"/>
                <a:gd name="T15" fmla="*/ 246 h 252"/>
                <a:gd name="T16" fmla="*/ 128 w 440"/>
                <a:gd name="T17" fmla="*/ 210 h 252"/>
                <a:gd name="T18" fmla="*/ 220 w 440"/>
                <a:gd name="T19" fmla="*/ 179 h 252"/>
                <a:gd name="T20" fmla="*/ 312 w 440"/>
                <a:gd name="T21" fmla="*/ 210 h 252"/>
                <a:gd name="T22" fmla="*/ 372 w 440"/>
                <a:gd name="T23" fmla="*/ 246 h 252"/>
                <a:gd name="T24" fmla="*/ 347 w 440"/>
                <a:gd name="T25" fmla="*/ 2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252">
                  <a:moveTo>
                    <a:pt x="347" y="24"/>
                  </a:moveTo>
                  <a:cubicBezTo>
                    <a:pt x="341" y="13"/>
                    <a:pt x="299" y="0"/>
                    <a:pt x="293" y="3"/>
                  </a:cubicBezTo>
                  <a:cubicBezTo>
                    <a:pt x="290" y="6"/>
                    <a:pt x="265" y="28"/>
                    <a:pt x="257" y="31"/>
                  </a:cubicBezTo>
                  <a:cubicBezTo>
                    <a:pt x="249" y="33"/>
                    <a:pt x="220" y="33"/>
                    <a:pt x="220" y="33"/>
                  </a:cubicBezTo>
                  <a:cubicBezTo>
                    <a:pt x="220" y="33"/>
                    <a:pt x="192" y="33"/>
                    <a:pt x="184" y="31"/>
                  </a:cubicBezTo>
                  <a:cubicBezTo>
                    <a:pt x="175" y="28"/>
                    <a:pt x="151" y="6"/>
                    <a:pt x="148" y="3"/>
                  </a:cubicBezTo>
                  <a:cubicBezTo>
                    <a:pt x="141" y="0"/>
                    <a:pt x="99" y="13"/>
                    <a:pt x="94" y="24"/>
                  </a:cubicBezTo>
                  <a:cubicBezTo>
                    <a:pt x="94" y="24"/>
                    <a:pt x="0" y="222"/>
                    <a:pt x="69" y="246"/>
                  </a:cubicBezTo>
                  <a:cubicBezTo>
                    <a:pt x="99" y="252"/>
                    <a:pt x="111" y="226"/>
                    <a:pt x="128" y="210"/>
                  </a:cubicBezTo>
                  <a:cubicBezTo>
                    <a:pt x="145" y="194"/>
                    <a:pt x="170" y="179"/>
                    <a:pt x="220" y="179"/>
                  </a:cubicBezTo>
                  <a:cubicBezTo>
                    <a:pt x="271" y="179"/>
                    <a:pt x="295" y="194"/>
                    <a:pt x="312" y="210"/>
                  </a:cubicBezTo>
                  <a:cubicBezTo>
                    <a:pt x="329" y="226"/>
                    <a:pt x="341" y="252"/>
                    <a:pt x="372" y="246"/>
                  </a:cubicBezTo>
                  <a:cubicBezTo>
                    <a:pt x="440" y="222"/>
                    <a:pt x="347" y="24"/>
                    <a:pt x="347" y="24"/>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56"/>
            <p:cNvSpPr>
              <a:spLocks noChangeArrowheads="1"/>
            </p:cNvSpPr>
            <p:nvPr/>
          </p:nvSpPr>
          <p:spPr bwMode="auto">
            <a:xfrm>
              <a:off x="5250" y="2416"/>
              <a:ext cx="46" cy="44"/>
            </a:xfrm>
            <a:prstGeom prst="ellipse">
              <a:avLst/>
            </a:prstGeom>
            <a:solidFill>
              <a:srgbClr val="45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200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246063" y="2241533"/>
            <a:ext cx="5514975" cy="849463"/>
          </a:xfrm>
        </p:spPr>
        <p:txBody>
          <a:bodyPr/>
          <a:lstStyle/>
          <a:p>
            <a:pPr marL="0" indent="0">
              <a:buNone/>
            </a:pPr>
            <a:r>
              <a:rPr lang="en-US" sz="4800" dirty="0" smtClean="0"/>
              <a:t>Overview</a:t>
            </a:r>
            <a:endParaRPr lang="en-US" sz="4800" dirty="0"/>
          </a:p>
        </p:txBody>
      </p:sp>
      <p:sp>
        <p:nvSpPr>
          <p:cNvPr id="14" name="Text Placeholder 13"/>
          <p:cNvSpPr>
            <a:spLocks noGrp="1"/>
          </p:cNvSpPr>
          <p:nvPr>
            <p:ph type="body" sz="quarter" idx="11"/>
          </p:nvPr>
        </p:nvSpPr>
        <p:spPr>
          <a:xfrm>
            <a:off x="6675439" y="1699847"/>
            <a:ext cx="5486400" cy="3594830"/>
          </a:xfrm>
        </p:spPr>
        <p:txBody>
          <a:bodyPr/>
          <a:lstStyle/>
          <a:p>
            <a:pPr marL="0" indent="0">
              <a:buNone/>
            </a:pPr>
            <a:r>
              <a:rPr lang="en-US" sz="3200" dirty="0"/>
              <a:t>The Office 365 OneDrive Pro SDK for Android provides programmatic access to the Files in in your Office 365 OneDrive for Business account</a:t>
            </a:r>
          </a:p>
          <a:p>
            <a:pPr marL="0" indent="0">
              <a:spcBef>
                <a:spcPts val="2400"/>
              </a:spcBef>
              <a:buNone/>
            </a:pPr>
            <a:r>
              <a:rPr lang="en-US" sz="3200" dirty="0"/>
              <a:t>Authentication is handled </a:t>
            </a:r>
            <a:br>
              <a:rPr lang="en-US" sz="3200" dirty="0"/>
            </a:br>
            <a:r>
              <a:rPr lang="en-US" sz="3200" dirty="0"/>
              <a:t>by Azure Active </a:t>
            </a:r>
            <a:r>
              <a:rPr lang="en-US" sz="3200" dirty="0" smtClean="0"/>
              <a:t>Directory</a:t>
            </a:r>
            <a:endParaRPr lang="en-US" sz="3200" dirty="0"/>
          </a:p>
        </p:txBody>
      </p:sp>
      <p:sp>
        <p:nvSpPr>
          <p:cNvPr id="15" name="Footer Placeholder 14"/>
          <p:cNvSpPr>
            <a:spLocks noGrp="1"/>
          </p:cNvSpPr>
          <p:nvPr>
            <p:ph type="ftr" sz="quarter" idx="12"/>
          </p:nvPr>
        </p:nvSpPr>
        <p:spPr/>
        <p:txBody>
          <a:bodyPr/>
          <a:lstStyle/>
          <a:p>
            <a:pPr>
              <a:defRPr/>
            </a:pPr>
            <a:r>
              <a:rPr lang="en-US" sz="1400" dirty="0" smtClean="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131941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675439" y="1444906"/>
            <a:ext cx="5486400" cy="4104713"/>
          </a:xfrm>
        </p:spPr>
        <p:txBody>
          <a:bodyPr/>
          <a:lstStyle/>
          <a:p>
            <a:pPr marL="0" lvl="0" indent="0">
              <a:spcBef>
                <a:spcPts val="2400"/>
              </a:spcBef>
              <a:buNone/>
            </a:pPr>
            <a:r>
              <a:rPr lang="en-NZ" sz="3400" dirty="0">
                <a:gradFill>
                  <a:gsLst>
                    <a:gs pos="93305">
                      <a:srgbClr val="FFFFFF"/>
                    </a:gs>
                    <a:gs pos="83000">
                      <a:srgbClr val="FFFFFF"/>
                    </a:gs>
                  </a:gsLst>
                  <a:lin ang="5400000" scaled="0"/>
                </a:gradFill>
                <a:hlinkClick r:id="rId3"/>
              </a:rPr>
              <a:t>https://github.com/OfficeDev/Office-365-SDK-for-Android</a:t>
            </a:r>
            <a:endParaRPr lang="en-NZ" sz="3400" dirty="0">
              <a:gradFill>
                <a:gsLst>
                  <a:gs pos="93305">
                    <a:srgbClr val="FFFFFF"/>
                  </a:gs>
                  <a:gs pos="83000">
                    <a:srgbClr val="FFFFFF"/>
                  </a:gs>
                </a:gsLst>
                <a:lin ang="5400000" scaled="0"/>
              </a:gradFill>
            </a:endParaRPr>
          </a:p>
          <a:p>
            <a:pPr marL="0" lvl="0" indent="0">
              <a:spcBef>
                <a:spcPts val="2400"/>
              </a:spcBef>
              <a:buNone/>
            </a:pPr>
            <a:r>
              <a:rPr lang="en-US" sz="3200" dirty="0">
                <a:gradFill>
                  <a:gsLst>
                    <a:gs pos="92515">
                      <a:srgbClr val="262626"/>
                    </a:gs>
                    <a:gs pos="0">
                      <a:srgbClr val="262626"/>
                    </a:gs>
                  </a:gsLst>
                  <a:lin ang="5400000" scaled="0"/>
                </a:gradFill>
              </a:rPr>
              <a:t>Install by adding to your </a:t>
            </a:r>
            <a:r>
              <a:rPr lang="en-US" sz="3200" dirty="0" err="1">
                <a:gradFill>
                  <a:gsLst>
                    <a:gs pos="92515">
                      <a:srgbClr val="262626"/>
                    </a:gs>
                    <a:gs pos="0">
                      <a:srgbClr val="262626"/>
                    </a:gs>
                  </a:gsLst>
                  <a:lin ang="5400000" scaled="0"/>
                </a:gradFill>
              </a:rPr>
              <a:t>build.gradle</a:t>
            </a:r>
            <a:r>
              <a:rPr lang="en-US" sz="3200" dirty="0">
                <a:gradFill>
                  <a:gsLst>
                    <a:gs pos="92515">
                      <a:srgbClr val="262626"/>
                    </a:gs>
                    <a:gs pos="0">
                      <a:srgbClr val="262626"/>
                    </a:gs>
                  </a:gsLst>
                  <a:lin ang="5400000" scaled="0"/>
                </a:gradFill>
              </a:rPr>
              <a:t>:</a:t>
            </a:r>
          </a:p>
          <a:p>
            <a:pPr marL="228600" lvl="0" indent="-228600">
              <a:spcBef>
                <a:spcPts val="816"/>
              </a:spcBef>
            </a:pPr>
            <a:r>
              <a:rPr lang="en-US" sz="2000" dirty="0" smtClean="0">
                <a:gradFill>
                  <a:gsLst>
                    <a:gs pos="92515">
                      <a:srgbClr val="262626"/>
                    </a:gs>
                    <a:gs pos="0">
                      <a:srgbClr val="262626"/>
                    </a:gs>
                  </a:gsLst>
                  <a:lin ang="5400000" scaled="0"/>
                </a:gradFill>
                <a:latin typeface="Consolas" panose="020B0609020204030204" pitchFamily="49" charset="0"/>
                <a:cs typeface="Consolas" panose="020B0609020204030204" pitchFamily="49" charset="0"/>
              </a:rPr>
              <a:t>com.microsoft.services:discovery-services:0.9+</a:t>
            </a:r>
          </a:p>
          <a:p>
            <a:pPr marL="228600" lvl="0" indent="-228600">
              <a:spcBef>
                <a:spcPts val="816"/>
              </a:spcBef>
            </a:pPr>
            <a:r>
              <a:rPr lang="en-US" sz="2000" dirty="0" smtClean="0">
                <a:gradFill>
                  <a:gsLst>
                    <a:gs pos="92515">
                      <a:srgbClr val="262626"/>
                    </a:gs>
                    <a:gs pos="0">
                      <a:srgbClr val="262626"/>
                    </a:gs>
                  </a:gsLst>
                  <a:lin ang="5400000" scaled="0"/>
                </a:gradFill>
                <a:latin typeface="Consolas" panose="020B0609020204030204" pitchFamily="49" charset="0"/>
                <a:cs typeface="Consolas" panose="020B0609020204030204" pitchFamily="49" charset="0"/>
              </a:rPr>
              <a:t>com.microsoft.services:file-services:0.9+</a:t>
            </a:r>
          </a:p>
        </p:txBody>
      </p:sp>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smtClean="0"/>
              <a:t>Where can I find it?</a:t>
            </a:r>
            <a:endParaRPr lang="en-US" sz="4800" dirty="0"/>
          </a:p>
        </p:txBody>
      </p:sp>
      <p:sp>
        <p:nvSpPr>
          <p:cNvPr id="11" name="Footer Placeholder 10"/>
          <p:cNvSpPr>
            <a:spLocks noGrp="1"/>
          </p:cNvSpPr>
          <p:nvPr>
            <p:ph type="ftr" sz="quarter" idx="12"/>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100845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smtClean="0"/>
              <a:t>What can I do </a:t>
            </a:r>
            <a:br>
              <a:rPr lang="en-US" sz="4800" dirty="0" smtClean="0"/>
            </a:br>
            <a:r>
              <a:rPr lang="en-US" sz="4800" dirty="0" smtClean="0"/>
              <a:t>with it?</a:t>
            </a:r>
            <a:endParaRPr lang="en-US" sz="4800" dirty="0"/>
          </a:p>
        </p:txBody>
      </p:sp>
      <p:sp>
        <p:nvSpPr>
          <p:cNvPr id="3" name="Text Placeholder 2"/>
          <p:cNvSpPr>
            <a:spLocks noGrp="1"/>
          </p:cNvSpPr>
          <p:nvPr>
            <p:ph type="body" sz="quarter" idx="11"/>
          </p:nvPr>
        </p:nvSpPr>
        <p:spPr>
          <a:xfrm>
            <a:off x="6675439" y="2678577"/>
            <a:ext cx="5486400" cy="1828193"/>
          </a:xfrm>
        </p:spPr>
        <p:txBody>
          <a:bodyPr/>
          <a:lstStyle/>
          <a:p>
            <a:pPr marL="0" indent="0">
              <a:buNone/>
            </a:pPr>
            <a:r>
              <a:rPr lang="en-US" sz="3600" dirty="0" smtClean="0"/>
              <a:t>Files</a:t>
            </a:r>
          </a:p>
          <a:p>
            <a:pPr marL="231775" indent="-231775"/>
            <a:r>
              <a:rPr lang="en-US" sz="2400" dirty="0" smtClean="0">
                <a:latin typeface="+mn-lt"/>
              </a:rPr>
              <a:t>Create, read, update, and delete </a:t>
            </a:r>
            <a:br>
              <a:rPr lang="en-US" sz="2400" dirty="0" smtClean="0">
                <a:latin typeface="+mn-lt"/>
              </a:rPr>
            </a:br>
            <a:r>
              <a:rPr lang="en-US" sz="2400" dirty="0" smtClean="0">
                <a:latin typeface="+mn-lt"/>
              </a:rPr>
              <a:t>Files and Folders</a:t>
            </a:r>
          </a:p>
          <a:p>
            <a:pPr marL="231775" indent="-231775"/>
            <a:r>
              <a:rPr lang="en-US" sz="2400" dirty="0" smtClean="0">
                <a:latin typeface="+mn-lt"/>
              </a:rPr>
              <a:t>Upload and download File contents</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Calling the Office 365 OneDrive API</a:t>
            </a:r>
          </a:p>
          <a:p>
            <a:endParaRPr lang="en-US" dirty="0"/>
          </a:p>
        </p:txBody>
      </p:sp>
    </p:spTree>
    <p:extLst>
      <p:ext uri="{BB962C8B-B14F-4D97-AF65-F5344CB8AC3E}">
        <p14:creationId xmlns:p14="http://schemas.microsoft.com/office/powerpoint/2010/main" val="282496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OneDrive for Business</a:t>
            </a:r>
            <a:endParaRPr lang="en-US" dirty="0"/>
          </a:p>
        </p:txBody>
      </p:sp>
      <p:grpSp>
        <p:nvGrpSpPr>
          <p:cNvPr id="9" name="Group 4"/>
          <p:cNvGrpSpPr>
            <a:grpSpLocks noChangeAspect="1"/>
          </p:cNvGrpSpPr>
          <p:nvPr/>
        </p:nvGrpSpPr>
        <p:grpSpPr bwMode="auto">
          <a:xfrm>
            <a:off x="7848600" y="1534883"/>
            <a:ext cx="4130676" cy="5196117"/>
            <a:chOff x="3052" y="1114"/>
            <a:chExt cx="1733" cy="2180"/>
          </a:xfrm>
        </p:grpSpPr>
        <p:sp>
          <p:nvSpPr>
            <p:cNvPr id="11" name="Freeform 5"/>
            <p:cNvSpPr>
              <a:spLocks/>
            </p:cNvSpPr>
            <p:nvPr/>
          </p:nvSpPr>
          <p:spPr bwMode="auto">
            <a:xfrm>
              <a:off x="3710" y="1403"/>
              <a:ext cx="346"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3693" y="2353"/>
              <a:ext cx="380" cy="12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3693" y="2353"/>
              <a:ext cx="97"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3562"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975" y="2353"/>
              <a:ext cx="98"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3845"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3553" y="1671"/>
              <a:ext cx="660" cy="68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3439" y="1929"/>
              <a:ext cx="235"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4092" y="1929"/>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4092" y="2434"/>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3337" y="2176"/>
              <a:ext cx="206"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4092" y="2408"/>
              <a:ext cx="104" cy="5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3176" y="2128"/>
              <a:ext cx="453" cy="48"/>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052" y="1901"/>
              <a:ext cx="472" cy="227"/>
            </a:xfrm>
            <a:custGeom>
              <a:avLst/>
              <a:gdLst>
                <a:gd name="T0" fmla="*/ 349 w 472"/>
                <a:gd name="T1" fmla="*/ 0 h 227"/>
                <a:gd name="T2" fmla="*/ 0 w 472"/>
                <a:gd name="T3" fmla="*/ 0 h 227"/>
                <a:gd name="T4" fmla="*/ 124 w 472"/>
                <a:gd name="T5" fmla="*/ 227 h 227"/>
                <a:gd name="T6" fmla="*/ 472 w 472"/>
                <a:gd name="T7" fmla="*/ 227 h 227"/>
                <a:gd name="T8" fmla="*/ 349 w 472"/>
                <a:gd name="T9" fmla="*/ 0 h 227"/>
              </a:gdLst>
              <a:ahLst/>
              <a:cxnLst>
                <a:cxn ang="0">
                  <a:pos x="T0" y="T1"/>
                </a:cxn>
                <a:cxn ang="0">
                  <a:pos x="T2" y="T3"/>
                </a:cxn>
                <a:cxn ang="0">
                  <a:pos x="T4" y="T5"/>
                </a:cxn>
                <a:cxn ang="0">
                  <a:pos x="T6" y="T7"/>
                </a:cxn>
                <a:cxn ang="0">
                  <a:pos x="T8" y="T9"/>
                </a:cxn>
              </a:cxnLst>
              <a:rect l="0" t="0" r="r" b="b"/>
              <a:pathLst>
                <a:path w="472" h="227">
                  <a:moveTo>
                    <a:pt x="349" y="0"/>
                  </a:moveTo>
                  <a:lnTo>
                    <a:pt x="0" y="0"/>
                  </a:lnTo>
                  <a:lnTo>
                    <a:pt x="124" y="227"/>
                  </a:lnTo>
                  <a:lnTo>
                    <a:pt x="472" y="227"/>
                  </a:lnTo>
                  <a:lnTo>
                    <a:pt x="349"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524" y="2128"/>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3823" y="1531"/>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3823" y="1531"/>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702" y="1309"/>
              <a:ext cx="361" cy="37"/>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740" y="1114"/>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4"/>
            <p:cNvSpPr>
              <a:spLocks noChangeArrowheads="1"/>
            </p:cNvSpPr>
            <p:nvPr/>
          </p:nvSpPr>
          <p:spPr bwMode="auto">
            <a:xfrm>
              <a:off x="3740" y="1259"/>
              <a:ext cx="285" cy="5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740" y="1346"/>
              <a:ext cx="285" cy="268"/>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6"/>
            <p:cNvSpPr>
              <a:spLocks noChangeArrowheads="1"/>
            </p:cNvSpPr>
            <p:nvPr/>
          </p:nvSpPr>
          <p:spPr bwMode="auto">
            <a:xfrm>
              <a:off x="409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357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3783" y="1482"/>
              <a:ext cx="199"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noEditPoints="1"/>
            </p:cNvSpPr>
            <p:nvPr/>
          </p:nvSpPr>
          <p:spPr bwMode="auto">
            <a:xfrm>
              <a:off x="3771" y="1387"/>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3740" y="1346"/>
              <a:ext cx="285" cy="10"/>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noEditPoints="1"/>
            </p:cNvSpPr>
            <p:nvPr/>
          </p:nvSpPr>
          <p:spPr bwMode="auto">
            <a:xfrm>
              <a:off x="4229" y="2739"/>
              <a:ext cx="556" cy="555"/>
            </a:xfrm>
            <a:custGeom>
              <a:avLst/>
              <a:gdLst>
                <a:gd name="T0" fmla="*/ 117 w 234"/>
                <a:gd name="T1" fmla="*/ 234 h 234"/>
                <a:gd name="T2" fmla="*/ 0 w 234"/>
                <a:gd name="T3" fmla="*/ 117 h 234"/>
                <a:gd name="T4" fmla="*/ 117 w 234"/>
                <a:gd name="T5" fmla="*/ 0 h 234"/>
                <a:gd name="T6" fmla="*/ 234 w 234"/>
                <a:gd name="T7" fmla="*/ 117 h 234"/>
                <a:gd name="T8" fmla="*/ 117 w 234"/>
                <a:gd name="T9" fmla="*/ 234 h 234"/>
                <a:gd name="T10" fmla="*/ 117 w 234"/>
                <a:gd name="T11" fmla="*/ 18 h 234"/>
                <a:gd name="T12" fmla="*/ 18 w 234"/>
                <a:gd name="T13" fmla="*/ 117 h 234"/>
                <a:gd name="T14" fmla="*/ 117 w 234"/>
                <a:gd name="T15" fmla="*/ 216 h 234"/>
                <a:gd name="T16" fmla="*/ 216 w 234"/>
                <a:gd name="T17" fmla="*/ 117 h 234"/>
                <a:gd name="T18" fmla="*/ 117 w 234"/>
                <a:gd name="T19"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234"/>
                  </a:moveTo>
                  <a:cubicBezTo>
                    <a:pt x="53" y="234"/>
                    <a:pt x="0" y="182"/>
                    <a:pt x="0" y="117"/>
                  </a:cubicBezTo>
                  <a:cubicBezTo>
                    <a:pt x="0" y="53"/>
                    <a:pt x="53" y="0"/>
                    <a:pt x="117" y="0"/>
                  </a:cubicBezTo>
                  <a:cubicBezTo>
                    <a:pt x="182" y="0"/>
                    <a:pt x="234" y="53"/>
                    <a:pt x="234" y="117"/>
                  </a:cubicBezTo>
                  <a:cubicBezTo>
                    <a:pt x="234" y="182"/>
                    <a:pt x="182" y="234"/>
                    <a:pt x="117" y="234"/>
                  </a:cubicBezTo>
                  <a:close/>
                  <a:moveTo>
                    <a:pt x="117" y="18"/>
                  </a:moveTo>
                  <a:cubicBezTo>
                    <a:pt x="63" y="18"/>
                    <a:pt x="18" y="63"/>
                    <a:pt x="18" y="117"/>
                  </a:cubicBezTo>
                  <a:cubicBezTo>
                    <a:pt x="18" y="172"/>
                    <a:pt x="63" y="216"/>
                    <a:pt x="117" y="216"/>
                  </a:cubicBezTo>
                  <a:cubicBezTo>
                    <a:pt x="172" y="216"/>
                    <a:pt x="216" y="172"/>
                    <a:pt x="216" y="117"/>
                  </a:cubicBezTo>
                  <a:cubicBezTo>
                    <a:pt x="216" y="63"/>
                    <a:pt x="172" y="18"/>
                    <a:pt x="117" y="18"/>
                  </a:cubicBez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35"/>
            <p:cNvSpPr>
              <a:spLocks noChangeShapeType="1"/>
            </p:cNvSpPr>
            <p:nvPr/>
          </p:nvSpPr>
          <p:spPr bwMode="auto">
            <a:xfrm flipV="1">
              <a:off x="4507" y="2341"/>
              <a:ext cx="0" cy="685"/>
            </a:xfrm>
            <a:prstGeom prst="line">
              <a:avLst/>
            </a:prstGeom>
            <a:noFill/>
            <a:ln w="79375" cap="rnd">
              <a:solidFill>
                <a:srgbClr val="009E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p:nvSpPr>
          <p:spPr bwMode="auto">
            <a:xfrm>
              <a:off x="4334" y="2280"/>
              <a:ext cx="313" cy="88"/>
            </a:xfrm>
            <a:custGeom>
              <a:avLst/>
              <a:gdLst>
                <a:gd name="T0" fmla="*/ 0 w 132"/>
                <a:gd name="T1" fmla="*/ 0 h 37"/>
                <a:gd name="T2" fmla="*/ 83 w 132"/>
                <a:gd name="T3" fmla="*/ 37 h 37"/>
                <a:gd name="T4" fmla="*/ 132 w 132"/>
                <a:gd name="T5" fmla="*/ 0 h 37"/>
                <a:gd name="T6" fmla="*/ 0 w 132"/>
                <a:gd name="T7" fmla="*/ 0 h 37"/>
              </a:gdLst>
              <a:ahLst/>
              <a:cxnLst>
                <a:cxn ang="0">
                  <a:pos x="T0" y="T1"/>
                </a:cxn>
                <a:cxn ang="0">
                  <a:pos x="T2" y="T3"/>
                </a:cxn>
                <a:cxn ang="0">
                  <a:pos x="T4" y="T5"/>
                </a:cxn>
                <a:cxn ang="0">
                  <a:pos x="T6" y="T7"/>
                </a:cxn>
              </a:cxnLst>
              <a:rect l="0" t="0" r="r" b="b"/>
              <a:pathLst>
                <a:path w="132" h="37">
                  <a:moveTo>
                    <a:pt x="0" y="0"/>
                  </a:moveTo>
                  <a:cubicBezTo>
                    <a:pt x="13" y="22"/>
                    <a:pt x="55" y="37"/>
                    <a:pt x="83" y="37"/>
                  </a:cubicBezTo>
                  <a:cubicBezTo>
                    <a:pt x="111" y="37"/>
                    <a:pt x="132" y="18"/>
                    <a:pt x="132" y="0"/>
                  </a:cubicBezTo>
                  <a:lnTo>
                    <a:pt x="0"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37"/>
            <p:cNvSpPr>
              <a:spLocks noChangeArrowheads="1"/>
            </p:cNvSpPr>
            <p:nvPr/>
          </p:nvSpPr>
          <p:spPr bwMode="auto">
            <a:xfrm>
              <a:off x="4448" y="2962"/>
              <a:ext cx="137" cy="1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4450" y="2865"/>
              <a:ext cx="114" cy="325"/>
            </a:xfrm>
            <a:custGeom>
              <a:avLst/>
              <a:gdLst>
                <a:gd name="T0" fmla="*/ 41 w 48"/>
                <a:gd name="T1" fmla="*/ 137 h 137"/>
                <a:gd name="T2" fmla="*/ 34 w 48"/>
                <a:gd name="T3" fmla="*/ 131 h 137"/>
                <a:gd name="T4" fmla="*/ 1 w 48"/>
                <a:gd name="T5" fmla="*/ 9 h 137"/>
                <a:gd name="T6" fmla="*/ 6 w 48"/>
                <a:gd name="T7" fmla="*/ 1 h 137"/>
                <a:gd name="T8" fmla="*/ 15 w 48"/>
                <a:gd name="T9" fmla="*/ 6 h 137"/>
                <a:gd name="T10" fmla="*/ 47 w 48"/>
                <a:gd name="T11" fmla="*/ 128 h 137"/>
                <a:gd name="T12" fmla="*/ 42 w 48"/>
                <a:gd name="T13" fmla="*/ 136 h 137"/>
                <a:gd name="T14" fmla="*/ 41 w 4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7">
                  <a:moveTo>
                    <a:pt x="41" y="137"/>
                  </a:moveTo>
                  <a:cubicBezTo>
                    <a:pt x="38" y="137"/>
                    <a:pt x="35" y="134"/>
                    <a:pt x="34" y="131"/>
                  </a:cubicBezTo>
                  <a:cubicBezTo>
                    <a:pt x="1" y="9"/>
                    <a:pt x="1" y="9"/>
                    <a:pt x="1" y="9"/>
                  </a:cubicBezTo>
                  <a:cubicBezTo>
                    <a:pt x="0" y="5"/>
                    <a:pt x="3" y="2"/>
                    <a:pt x="6" y="1"/>
                  </a:cubicBezTo>
                  <a:cubicBezTo>
                    <a:pt x="10" y="0"/>
                    <a:pt x="14" y="2"/>
                    <a:pt x="15" y="6"/>
                  </a:cubicBezTo>
                  <a:cubicBezTo>
                    <a:pt x="47" y="128"/>
                    <a:pt x="47" y="128"/>
                    <a:pt x="47" y="128"/>
                  </a:cubicBezTo>
                  <a:cubicBezTo>
                    <a:pt x="48" y="131"/>
                    <a:pt x="46" y="135"/>
                    <a:pt x="42" y="136"/>
                  </a:cubicBezTo>
                  <a:cubicBezTo>
                    <a:pt x="42" y="136"/>
                    <a:pt x="41" y="137"/>
                    <a:pt x="41" y="1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p:cNvSpPr>
              <a:spLocks/>
            </p:cNvSpPr>
            <p:nvPr/>
          </p:nvSpPr>
          <p:spPr bwMode="auto">
            <a:xfrm>
              <a:off x="4490" y="3156"/>
              <a:ext cx="112" cy="34"/>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0"/>
                    <a:pt x="0" y="7"/>
                  </a:cubicBezTo>
                  <a:cubicBezTo>
                    <a:pt x="0" y="3"/>
                    <a:pt x="3" y="0"/>
                    <a:pt x="7" y="0"/>
                  </a:cubicBezTo>
                  <a:cubicBezTo>
                    <a:pt x="40" y="0"/>
                    <a:pt x="40" y="0"/>
                    <a:pt x="40" y="0"/>
                  </a:cubicBezTo>
                  <a:cubicBezTo>
                    <a:pt x="44" y="0"/>
                    <a:pt x="47" y="3"/>
                    <a:pt x="47" y="7"/>
                  </a:cubicBezTo>
                  <a:cubicBezTo>
                    <a:pt x="47" y="10"/>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4414" y="2865"/>
              <a:ext cx="112" cy="33"/>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1"/>
                    <a:pt x="0" y="7"/>
                  </a:cubicBezTo>
                  <a:cubicBezTo>
                    <a:pt x="0" y="4"/>
                    <a:pt x="3" y="0"/>
                    <a:pt x="7" y="0"/>
                  </a:cubicBezTo>
                  <a:cubicBezTo>
                    <a:pt x="40" y="0"/>
                    <a:pt x="40" y="0"/>
                    <a:pt x="40" y="0"/>
                  </a:cubicBezTo>
                  <a:cubicBezTo>
                    <a:pt x="44" y="0"/>
                    <a:pt x="47" y="4"/>
                    <a:pt x="47" y="7"/>
                  </a:cubicBezTo>
                  <a:cubicBezTo>
                    <a:pt x="47" y="11"/>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392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br>
              <a:rPr lang="en-US" dirty="0" smtClean="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Azure AD authorization</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Exchange APIs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6373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OneDrive for Business APIs</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SharePoint lists APIs</a:t>
            </a:r>
            <a:endParaRPr lang="en-US" sz="3200" dirty="0">
              <a:gradFill>
                <a:gsLst>
                  <a:gs pos="1250">
                    <a:schemeClr val="tx1"/>
                  </a:gs>
                  <a:gs pos="99000">
                    <a:schemeClr val="tx1"/>
                  </a:gs>
                </a:gsLst>
                <a:lin ang="5400000" scaled="0"/>
              </a:gradFill>
              <a:latin typeface="+mj-lt"/>
            </a:endParaRP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15899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8" y="2159984"/>
            <a:ext cx="9144000" cy="1126462"/>
          </a:xfrm>
        </p:spPr>
        <p:txBody>
          <a:bodyPr/>
          <a:lstStyle/>
          <a:p>
            <a:r>
              <a:rPr lang="en-US" dirty="0" smtClean="0"/>
              <a:t>Calling the Office 365 SharePoint lists API</a:t>
            </a:r>
            <a:br>
              <a:rPr lang="en-US" dirty="0" smtClean="0"/>
            </a:br>
            <a:r>
              <a:rPr lang="en-US" sz="2800" dirty="0" smtClean="0"/>
              <a:t>Android</a:t>
            </a:r>
            <a:endParaRPr lang="en-US" sz="2800" dirty="0"/>
          </a:p>
        </p:txBody>
      </p:sp>
      <p:sp>
        <p:nvSpPr>
          <p:cNvPr id="6" name="Text Placeholder 5"/>
          <p:cNvSpPr>
            <a:spLocks noGrp="1"/>
          </p:cNvSpPr>
          <p:nvPr>
            <p:ph type="body" sz="quarter" idx="12"/>
          </p:nvPr>
        </p:nvSpPr>
        <p:spPr/>
        <p:txBody>
          <a:bodyPr/>
          <a:lstStyle/>
          <a:p>
            <a:r>
              <a:rPr lang="en-US" dirty="0" smtClean="0"/>
              <a:t>5</a:t>
            </a:r>
            <a:endParaRPr lang="en-US" dirty="0"/>
          </a:p>
        </p:txBody>
      </p:sp>
    </p:spTree>
    <p:extLst>
      <p:ext uri="{BB962C8B-B14F-4D97-AF65-F5344CB8AC3E}">
        <p14:creationId xmlns:p14="http://schemas.microsoft.com/office/powerpoint/2010/main" val="11836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2241533"/>
            <a:ext cx="5514975" cy="849463"/>
          </a:xfrm>
        </p:spPr>
        <p:txBody>
          <a:bodyPr/>
          <a:lstStyle/>
          <a:p>
            <a:pPr marL="0" indent="0">
              <a:buNone/>
            </a:pPr>
            <a:r>
              <a:rPr lang="en-US" sz="4800" dirty="0" smtClean="0"/>
              <a:t>Overview</a:t>
            </a:r>
            <a:endParaRPr lang="en-US" sz="4800" dirty="0"/>
          </a:p>
        </p:txBody>
      </p:sp>
      <p:sp>
        <p:nvSpPr>
          <p:cNvPr id="3" name="Text Placeholder 2"/>
          <p:cNvSpPr>
            <a:spLocks noGrp="1"/>
          </p:cNvSpPr>
          <p:nvPr>
            <p:ph type="body" sz="quarter" idx="11"/>
          </p:nvPr>
        </p:nvSpPr>
        <p:spPr>
          <a:xfrm>
            <a:off x="6675439" y="1699847"/>
            <a:ext cx="5486400" cy="3594830"/>
          </a:xfrm>
        </p:spPr>
        <p:txBody>
          <a:bodyPr/>
          <a:lstStyle/>
          <a:p>
            <a:pPr marL="0" indent="0">
              <a:buNone/>
            </a:pPr>
            <a:r>
              <a:rPr lang="en-US" sz="3200" dirty="0" smtClean="0"/>
              <a:t>The Office 365 lists SDK </a:t>
            </a:r>
            <a:br>
              <a:rPr lang="en-US" sz="3200" dirty="0" smtClean="0"/>
            </a:br>
            <a:r>
              <a:rPr lang="en-US" sz="3200" dirty="0" smtClean="0"/>
              <a:t>for Android provides programmatic access to your Lists and List Items in Office 365 SharePoint Online</a:t>
            </a:r>
          </a:p>
          <a:p>
            <a:pPr marL="0" indent="0">
              <a:spcBef>
                <a:spcPts val="2400"/>
              </a:spcBef>
              <a:buNone/>
            </a:pPr>
            <a:r>
              <a:rPr lang="en-US" sz="3200" dirty="0" smtClean="0"/>
              <a:t>Authentication is handled </a:t>
            </a:r>
            <a:br>
              <a:rPr lang="en-US" sz="3200" dirty="0" smtClean="0"/>
            </a:br>
            <a:r>
              <a:rPr lang="en-US" sz="3200" dirty="0" smtClean="0"/>
              <a:t>by Azure Active Directory</a:t>
            </a:r>
          </a:p>
        </p:txBody>
      </p:sp>
      <p:sp>
        <p:nvSpPr>
          <p:cNvPr id="13" name="Footer Placeholder 12"/>
          <p:cNvSpPr>
            <a:spLocks noGrp="1"/>
          </p:cNvSpPr>
          <p:nvPr>
            <p:ph type="ftr" sz="quarter" idx="12"/>
          </p:nvPr>
        </p:nvSpPr>
        <p:spPr/>
        <p:txBody>
          <a:bodyPr/>
          <a:lstStyle/>
          <a:p>
            <a:pPr>
              <a:defRPr/>
            </a:pPr>
            <a:r>
              <a:rPr lang="en-US" sz="1400" dirty="0" smtClean="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Calling the Office 365 SharePoint lists API</a:t>
            </a:r>
          </a:p>
          <a:p>
            <a:endParaRPr lang="en-US" dirty="0"/>
          </a:p>
        </p:txBody>
      </p:sp>
    </p:spTree>
    <p:extLst>
      <p:ext uri="{BB962C8B-B14F-4D97-AF65-F5344CB8AC3E}">
        <p14:creationId xmlns:p14="http://schemas.microsoft.com/office/powerpoint/2010/main" val="398547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smtClean="0"/>
              <a:t>Where can I find it?</a:t>
            </a:r>
            <a:endParaRPr lang="en-US" sz="4800" dirty="0"/>
          </a:p>
        </p:txBody>
      </p:sp>
      <p:sp>
        <p:nvSpPr>
          <p:cNvPr id="3" name="Text Placeholder 2"/>
          <p:cNvSpPr>
            <a:spLocks noGrp="1"/>
          </p:cNvSpPr>
          <p:nvPr>
            <p:ph type="body" sz="quarter" idx="11"/>
          </p:nvPr>
        </p:nvSpPr>
        <p:spPr>
          <a:xfrm>
            <a:off x="6675439" y="1980950"/>
            <a:ext cx="5486400" cy="3032625"/>
          </a:xfrm>
        </p:spPr>
        <p:txBody>
          <a:bodyPr/>
          <a:lstStyle/>
          <a:p>
            <a:pPr marL="0" lvl="0" indent="0">
              <a:buNone/>
            </a:pPr>
            <a:r>
              <a:rPr lang="en-NZ" sz="3200" dirty="0" smtClean="0">
                <a:hlinkClick r:id="rId3"/>
              </a:rPr>
              <a:t>https://github.com/OfficeDev/Office-365-SDK-for-Android</a:t>
            </a:r>
            <a:endParaRPr lang="en-NZ" sz="3200" dirty="0" smtClean="0"/>
          </a:p>
          <a:p>
            <a:pPr marL="0" lvl="0" indent="0">
              <a:spcBef>
                <a:spcPts val="2400"/>
              </a:spcBef>
              <a:buNone/>
            </a:pPr>
            <a:r>
              <a:rPr lang="en-US" sz="3200" dirty="0" smtClean="0"/>
              <a:t>Install by adding to your </a:t>
            </a:r>
            <a:r>
              <a:rPr lang="en-US" sz="3200" dirty="0" err="1" smtClean="0"/>
              <a:t>build.gradle</a:t>
            </a:r>
            <a:r>
              <a:rPr lang="en-US" sz="3200" dirty="0" smtClean="0"/>
              <a:t>:</a:t>
            </a:r>
          </a:p>
          <a:p>
            <a:pPr marL="228600" indent="-228600">
              <a:spcBef>
                <a:spcPts val="816"/>
              </a:spcBef>
            </a:pPr>
            <a:r>
              <a:rPr lang="en-US" sz="2400" dirty="0">
                <a:latin typeface="Consolas" panose="020B0609020204030204" pitchFamily="49" charset="0"/>
                <a:cs typeface="Consolas" panose="020B0609020204030204" pitchFamily="49" charset="0"/>
              </a:rPr>
              <a:t>com.microsoft.services:list-services:0.9</a:t>
            </a: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319387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1514261"/>
          </a:xfrm>
        </p:spPr>
        <p:txBody>
          <a:bodyPr/>
          <a:lstStyle/>
          <a:p>
            <a:pPr marL="0" indent="0">
              <a:buNone/>
            </a:pPr>
            <a:r>
              <a:rPr lang="en-US" sz="4800" dirty="0" smtClean="0"/>
              <a:t>What can I do </a:t>
            </a:r>
            <a:br>
              <a:rPr lang="en-US" sz="4800" dirty="0" smtClean="0"/>
            </a:br>
            <a:r>
              <a:rPr lang="en-US" sz="4800" dirty="0" smtClean="0"/>
              <a:t>with it?</a:t>
            </a:r>
            <a:endParaRPr lang="en-US" sz="4800" dirty="0"/>
          </a:p>
        </p:txBody>
      </p:sp>
      <p:sp>
        <p:nvSpPr>
          <p:cNvPr id="3" name="Text Placeholder 2"/>
          <p:cNvSpPr>
            <a:spLocks noGrp="1"/>
          </p:cNvSpPr>
          <p:nvPr>
            <p:ph type="body" sz="quarter" idx="11"/>
          </p:nvPr>
        </p:nvSpPr>
        <p:spPr>
          <a:xfrm>
            <a:off x="6675439" y="2235378"/>
            <a:ext cx="5486400" cy="2523768"/>
          </a:xfrm>
        </p:spPr>
        <p:txBody>
          <a:bodyPr/>
          <a:lstStyle/>
          <a:p>
            <a:pPr marL="0" indent="0">
              <a:buNone/>
            </a:pPr>
            <a:r>
              <a:rPr lang="en-US" sz="3200" dirty="0" smtClean="0"/>
              <a:t>Lists</a:t>
            </a:r>
          </a:p>
          <a:p>
            <a:pPr marL="231775" indent="-231775"/>
            <a:r>
              <a:rPr lang="en-US" sz="2000" dirty="0" smtClean="0">
                <a:latin typeface="+mn-lt"/>
              </a:rPr>
              <a:t>Enumerate lists</a:t>
            </a:r>
          </a:p>
          <a:p>
            <a:pPr marL="231775" indent="-231775"/>
            <a:r>
              <a:rPr lang="en-US" sz="2000" dirty="0" smtClean="0">
                <a:latin typeface="+mn-lt"/>
              </a:rPr>
              <a:t>Enumerate list fields/columns</a:t>
            </a:r>
          </a:p>
          <a:p>
            <a:pPr marL="0" indent="0">
              <a:buNone/>
            </a:pPr>
            <a:r>
              <a:rPr lang="en-US" sz="3200" dirty="0" smtClean="0"/>
              <a:t>List items</a:t>
            </a:r>
          </a:p>
          <a:p>
            <a:pPr marL="231775" indent="-231775"/>
            <a:r>
              <a:rPr lang="en-US" sz="2000" dirty="0">
                <a:latin typeface="+mn-lt"/>
              </a:rPr>
              <a:t>Enumerate list items</a:t>
            </a:r>
          </a:p>
          <a:p>
            <a:pPr marL="231775" indent="-231775"/>
            <a:r>
              <a:rPr lang="en-US" sz="2000" dirty="0">
                <a:latin typeface="+mn-lt"/>
              </a:rPr>
              <a:t>Create, read, update, and delete list </a:t>
            </a:r>
            <a:r>
              <a:rPr lang="en-US" sz="2000" dirty="0" smtClean="0">
                <a:latin typeface="+mn-lt"/>
              </a:rPr>
              <a:t>items</a:t>
            </a:r>
            <a:endParaRPr lang="en-US" sz="2000" dirty="0">
              <a:latin typeface="+mn-lt"/>
            </a:endParaRP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Calling the Office 365 SharePoint lists API</a:t>
            </a:r>
          </a:p>
          <a:p>
            <a:endParaRPr lang="en-US" dirty="0"/>
          </a:p>
        </p:txBody>
      </p:sp>
    </p:spTree>
    <p:extLst>
      <p:ext uri="{BB962C8B-B14F-4D97-AF65-F5344CB8AC3E}">
        <p14:creationId xmlns:p14="http://schemas.microsoft.com/office/powerpoint/2010/main" val="20465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SharePoint lists</a:t>
            </a:r>
            <a:endParaRPr lang="en-US" dirty="0"/>
          </a:p>
        </p:txBody>
      </p:sp>
      <p:grpSp>
        <p:nvGrpSpPr>
          <p:cNvPr id="58" name="Group 57"/>
          <p:cNvGrpSpPr/>
          <p:nvPr/>
        </p:nvGrpSpPr>
        <p:grpSpPr>
          <a:xfrm>
            <a:off x="7687928" y="1903123"/>
            <a:ext cx="4282720" cy="4794250"/>
            <a:chOff x="6050318" y="1944688"/>
            <a:chExt cx="4282720" cy="4794250"/>
          </a:xfrm>
        </p:grpSpPr>
        <p:grpSp>
          <p:nvGrpSpPr>
            <p:cNvPr id="59" name="Group 58"/>
            <p:cNvGrpSpPr/>
            <p:nvPr/>
          </p:nvGrpSpPr>
          <p:grpSpPr>
            <a:xfrm>
              <a:off x="6050318" y="1944688"/>
              <a:ext cx="4282720" cy="4794250"/>
              <a:chOff x="6050318" y="1944688"/>
              <a:chExt cx="4282720" cy="4794250"/>
            </a:xfrm>
          </p:grpSpPr>
          <p:sp>
            <p:nvSpPr>
              <p:cNvPr id="67" name="Freeform 46"/>
              <p:cNvSpPr>
                <a:spLocks/>
              </p:cNvSpPr>
              <p:nvPr/>
            </p:nvSpPr>
            <p:spPr bwMode="auto">
              <a:xfrm flipH="1">
                <a:off x="9940924" y="4710774"/>
                <a:ext cx="238125" cy="477838"/>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AutoShape 34"/>
              <p:cNvSpPr>
                <a:spLocks noChangeAspect="1" noChangeArrowheads="1" noTextEdit="1"/>
              </p:cNvSpPr>
              <p:nvPr/>
            </p:nvSpPr>
            <p:spPr bwMode="auto">
              <a:xfrm>
                <a:off x="8572500" y="1944688"/>
                <a:ext cx="176053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36"/>
              <p:cNvSpPr>
                <a:spLocks noChangeArrowheads="1"/>
              </p:cNvSpPr>
              <p:nvPr/>
            </p:nvSpPr>
            <p:spPr bwMode="auto">
              <a:xfrm>
                <a:off x="9126538" y="2770188"/>
                <a:ext cx="660400" cy="396875"/>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37"/>
              <p:cNvSpPr>
                <a:spLocks noChangeArrowheads="1"/>
              </p:cNvSpPr>
              <p:nvPr/>
            </p:nvSpPr>
            <p:spPr bwMode="auto">
              <a:xfrm>
                <a:off x="9191625" y="2921001"/>
                <a:ext cx="533400" cy="1762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38"/>
              <p:cNvSpPr>
                <a:spLocks/>
              </p:cNvSpPr>
              <p:nvPr/>
            </p:nvSpPr>
            <p:spPr bwMode="auto">
              <a:xfrm>
                <a:off x="9051925" y="2390776"/>
                <a:ext cx="804863" cy="166688"/>
              </a:xfrm>
              <a:custGeom>
                <a:avLst/>
                <a:gdLst>
                  <a:gd name="T0" fmla="*/ 196 w 196"/>
                  <a:gd name="T1" fmla="*/ 31 h 41"/>
                  <a:gd name="T2" fmla="*/ 186 w 196"/>
                  <a:gd name="T3" fmla="*/ 41 h 41"/>
                  <a:gd name="T4" fmla="*/ 10 w 196"/>
                  <a:gd name="T5" fmla="*/ 41 h 41"/>
                  <a:gd name="T6" fmla="*/ 0 w 196"/>
                  <a:gd name="T7" fmla="*/ 31 h 41"/>
                  <a:gd name="T8" fmla="*/ 0 w 196"/>
                  <a:gd name="T9" fmla="*/ 10 h 41"/>
                  <a:gd name="T10" fmla="*/ 10 w 196"/>
                  <a:gd name="T11" fmla="*/ 0 h 41"/>
                  <a:gd name="T12" fmla="*/ 186 w 196"/>
                  <a:gd name="T13" fmla="*/ 0 h 41"/>
                  <a:gd name="T14" fmla="*/ 196 w 196"/>
                  <a:gd name="T15" fmla="*/ 10 h 41"/>
                  <a:gd name="T16" fmla="*/ 196 w 196"/>
                  <a:gd name="T1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1">
                    <a:moveTo>
                      <a:pt x="196" y="31"/>
                    </a:moveTo>
                    <a:cubicBezTo>
                      <a:pt x="196" y="37"/>
                      <a:pt x="192" y="41"/>
                      <a:pt x="186" y="41"/>
                    </a:cubicBezTo>
                    <a:cubicBezTo>
                      <a:pt x="10" y="41"/>
                      <a:pt x="10" y="41"/>
                      <a:pt x="10" y="41"/>
                    </a:cubicBezTo>
                    <a:cubicBezTo>
                      <a:pt x="5" y="41"/>
                      <a:pt x="0" y="37"/>
                      <a:pt x="0" y="31"/>
                    </a:cubicBezTo>
                    <a:cubicBezTo>
                      <a:pt x="0" y="10"/>
                      <a:pt x="0" y="10"/>
                      <a:pt x="0" y="10"/>
                    </a:cubicBezTo>
                    <a:cubicBezTo>
                      <a:pt x="0" y="4"/>
                      <a:pt x="5" y="0"/>
                      <a:pt x="10" y="0"/>
                    </a:cubicBezTo>
                    <a:cubicBezTo>
                      <a:pt x="186" y="0"/>
                      <a:pt x="186" y="0"/>
                      <a:pt x="186" y="0"/>
                    </a:cubicBezTo>
                    <a:cubicBezTo>
                      <a:pt x="192" y="0"/>
                      <a:pt x="196" y="4"/>
                      <a:pt x="196" y="10"/>
                    </a:cubicBezTo>
                    <a:lnTo>
                      <a:pt x="196" y="3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Rectangle 39"/>
              <p:cNvSpPr>
                <a:spLocks noChangeArrowheads="1"/>
              </p:cNvSpPr>
              <p:nvPr/>
            </p:nvSpPr>
            <p:spPr bwMode="auto">
              <a:xfrm>
                <a:off x="9043988" y="3014663"/>
                <a:ext cx="812800" cy="6461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0"/>
              <p:cNvSpPr>
                <a:spLocks/>
              </p:cNvSpPr>
              <p:nvPr/>
            </p:nvSpPr>
            <p:spPr bwMode="auto">
              <a:xfrm>
                <a:off x="8756650" y="4589463"/>
                <a:ext cx="484188" cy="1879600"/>
              </a:xfrm>
              <a:custGeom>
                <a:avLst/>
                <a:gdLst>
                  <a:gd name="T0" fmla="*/ 305 w 305"/>
                  <a:gd name="T1" fmla="*/ 1184 h 1184"/>
                  <a:gd name="T2" fmla="*/ 0 w 305"/>
                  <a:gd name="T3" fmla="*/ 1184 h 1184"/>
                  <a:gd name="T4" fmla="*/ 161 w 305"/>
                  <a:gd name="T5" fmla="*/ 0 h 1184"/>
                  <a:gd name="T6" fmla="*/ 305 w 305"/>
                  <a:gd name="T7" fmla="*/ 0 h 1184"/>
                  <a:gd name="T8" fmla="*/ 305 w 305"/>
                  <a:gd name="T9" fmla="*/ 1184 h 1184"/>
                </a:gdLst>
                <a:ahLst/>
                <a:cxnLst>
                  <a:cxn ang="0">
                    <a:pos x="T0" y="T1"/>
                  </a:cxn>
                  <a:cxn ang="0">
                    <a:pos x="T2" y="T3"/>
                  </a:cxn>
                  <a:cxn ang="0">
                    <a:pos x="T4" y="T5"/>
                  </a:cxn>
                  <a:cxn ang="0">
                    <a:pos x="T6" y="T7"/>
                  </a:cxn>
                  <a:cxn ang="0">
                    <a:pos x="T8" y="T9"/>
                  </a:cxn>
                </a:cxnLst>
                <a:rect l="0" t="0" r="r" b="b"/>
                <a:pathLst>
                  <a:path w="305" h="1184">
                    <a:moveTo>
                      <a:pt x="305" y="1184"/>
                    </a:moveTo>
                    <a:lnTo>
                      <a:pt x="0" y="1184"/>
                    </a:lnTo>
                    <a:lnTo>
                      <a:pt x="161" y="0"/>
                    </a:lnTo>
                    <a:lnTo>
                      <a:pt x="305" y="0"/>
                    </a:lnTo>
                    <a:lnTo>
                      <a:pt x="305"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1"/>
              <p:cNvSpPr>
                <a:spLocks/>
              </p:cNvSpPr>
              <p:nvPr/>
            </p:nvSpPr>
            <p:spPr bwMode="auto">
              <a:xfrm>
                <a:off x="9409113" y="4589463"/>
                <a:ext cx="481013" cy="1879600"/>
              </a:xfrm>
              <a:custGeom>
                <a:avLst/>
                <a:gdLst>
                  <a:gd name="T0" fmla="*/ 303 w 303"/>
                  <a:gd name="T1" fmla="*/ 1184 h 1184"/>
                  <a:gd name="T2" fmla="*/ 0 w 303"/>
                  <a:gd name="T3" fmla="*/ 1184 h 1184"/>
                  <a:gd name="T4" fmla="*/ 161 w 303"/>
                  <a:gd name="T5" fmla="*/ 0 h 1184"/>
                  <a:gd name="T6" fmla="*/ 303 w 303"/>
                  <a:gd name="T7" fmla="*/ 0 h 1184"/>
                  <a:gd name="T8" fmla="*/ 303 w 303"/>
                  <a:gd name="T9" fmla="*/ 1184 h 1184"/>
                </a:gdLst>
                <a:ahLst/>
                <a:cxnLst>
                  <a:cxn ang="0">
                    <a:pos x="T0" y="T1"/>
                  </a:cxn>
                  <a:cxn ang="0">
                    <a:pos x="T2" y="T3"/>
                  </a:cxn>
                  <a:cxn ang="0">
                    <a:pos x="T4" y="T5"/>
                  </a:cxn>
                  <a:cxn ang="0">
                    <a:pos x="T6" y="T7"/>
                  </a:cxn>
                  <a:cxn ang="0">
                    <a:pos x="T8" y="T9"/>
                  </a:cxn>
                </a:cxnLst>
                <a:rect l="0" t="0" r="r" b="b"/>
                <a:pathLst>
                  <a:path w="303" h="1184">
                    <a:moveTo>
                      <a:pt x="303" y="1184"/>
                    </a:moveTo>
                    <a:lnTo>
                      <a:pt x="0" y="1184"/>
                    </a:lnTo>
                    <a:lnTo>
                      <a:pt x="161" y="0"/>
                    </a:lnTo>
                    <a:lnTo>
                      <a:pt x="303" y="0"/>
                    </a:lnTo>
                    <a:lnTo>
                      <a:pt x="303"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42"/>
              <p:cNvSpPr>
                <a:spLocks/>
              </p:cNvSpPr>
              <p:nvPr/>
            </p:nvSpPr>
            <p:spPr bwMode="auto">
              <a:xfrm>
                <a:off x="87122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4"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Rectangle 43"/>
              <p:cNvSpPr>
                <a:spLocks noChangeArrowheads="1"/>
              </p:cNvSpPr>
              <p:nvPr/>
            </p:nvSpPr>
            <p:spPr bwMode="auto">
              <a:xfrm>
                <a:off x="9934575" y="3608388"/>
                <a:ext cx="238125" cy="14065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44"/>
              <p:cNvSpPr>
                <a:spLocks/>
              </p:cNvSpPr>
              <p:nvPr/>
            </p:nvSpPr>
            <p:spPr bwMode="auto">
              <a:xfrm rot="5400000">
                <a:off x="8655997" y="4101452"/>
                <a:ext cx="221941" cy="398463"/>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47"/>
              <p:cNvSpPr>
                <a:spLocks/>
              </p:cNvSpPr>
              <p:nvPr/>
            </p:nvSpPr>
            <p:spPr bwMode="auto">
              <a:xfrm>
                <a:off x="9315450" y="2687638"/>
                <a:ext cx="279400" cy="461963"/>
              </a:xfrm>
              <a:custGeom>
                <a:avLst/>
                <a:gdLst>
                  <a:gd name="T0" fmla="*/ 88 w 176"/>
                  <a:gd name="T1" fmla="*/ 291 h 291"/>
                  <a:gd name="T2" fmla="*/ 0 w 176"/>
                  <a:gd name="T3" fmla="*/ 284 h 291"/>
                  <a:gd name="T4" fmla="*/ 0 w 176"/>
                  <a:gd name="T5" fmla="*/ 0 h 291"/>
                  <a:gd name="T6" fmla="*/ 176 w 176"/>
                  <a:gd name="T7" fmla="*/ 0 h 291"/>
                  <a:gd name="T8" fmla="*/ 176 w 176"/>
                  <a:gd name="T9" fmla="*/ 291 h 291"/>
                  <a:gd name="T10" fmla="*/ 88 w 176"/>
                  <a:gd name="T11" fmla="*/ 291 h 291"/>
                </a:gdLst>
                <a:ahLst/>
                <a:cxnLst>
                  <a:cxn ang="0">
                    <a:pos x="T0" y="T1"/>
                  </a:cxn>
                  <a:cxn ang="0">
                    <a:pos x="T2" y="T3"/>
                  </a:cxn>
                  <a:cxn ang="0">
                    <a:pos x="T4" y="T5"/>
                  </a:cxn>
                  <a:cxn ang="0">
                    <a:pos x="T6" y="T7"/>
                  </a:cxn>
                  <a:cxn ang="0">
                    <a:pos x="T8" y="T9"/>
                  </a:cxn>
                  <a:cxn ang="0">
                    <a:pos x="T10" y="T11"/>
                  </a:cxn>
                </a:cxnLst>
                <a:rect l="0" t="0" r="r" b="b"/>
                <a:pathLst>
                  <a:path w="176" h="291">
                    <a:moveTo>
                      <a:pt x="88" y="291"/>
                    </a:moveTo>
                    <a:lnTo>
                      <a:pt x="0" y="284"/>
                    </a:lnTo>
                    <a:lnTo>
                      <a:pt x="0" y="0"/>
                    </a:lnTo>
                    <a:lnTo>
                      <a:pt x="176" y="0"/>
                    </a:lnTo>
                    <a:lnTo>
                      <a:pt x="176" y="291"/>
                    </a:lnTo>
                    <a:lnTo>
                      <a:pt x="88" y="29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48"/>
              <p:cNvSpPr>
                <a:spLocks/>
              </p:cNvSpPr>
              <p:nvPr/>
            </p:nvSpPr>
            <p:spPr bwMode="auto">
              <a:xfrm>
                <a:off x="9315450" y="2687638"/>
                <a:ext cx="279400" cy="246063"/>
              </a:xfrm>
              <a:custGeom>
                <a:avLst/>
                <a:gdLst>
                  <a:gd name="T0" fmla="*/ 0 w 68"/>
                  <a:gd name="T1" fmla="*/ 55 h 60"/>
                  <a:gd name="T2" fmla="*/ 34 w 68"/>
                  <a:gd name="T3" fmla="*/ 60 h 60"/>
                  <a:gd name="T4" fmla="*/ 68 w 68"/>
                  <a:gd name="T5" fmla="*/ 55 h 60"/>
                  <a:gd name="T6" fmla="*/ 68 w 68"/>
                  <a:gd name="T7" fmla="*/ 0 h 60"/>
                  <a:gd name="T8" fmla="*/ 0 w 68"/>
                  <a:gd name="T9" fmla="*/ 0 h 60"/>
                  <a:gd name="T10" fmla="*/ 0 w 68"/>
                  <a:gd name="T11" fmla="*/ 55 h 60"/>
                </a:gdLst>
                <a:ahLst/>
                <a:cxnLst>
                  <a:cxn ang="0">
                    <a:pos x="T0" y="T1"/>
                  </a:cxn>
                  <a:cxn ang="0">
                    <a:pos x="T2" y="T3"/>
                  </a:cxn>
                  <a:cxn ang="0">
                    <a:pos x="T4" y="T5"/>
                  </a:cxn>
                  <a:cxn ang="0">
                    <a:pos x="T6" y="T7"/>
                  </a:cxn>
                  <a:cxn ang="0">
                    <a:pos x="T8" y="T9"/>
                  </a:cxn>
                  <a:cxn ang="0">
                    <a:pos x="T10" y="T11"/>
                  </a:cxn>
                </a:cxnLst>
                <a:rect l="0" t="0" r="r" b="b"/>
                <a:pathLst>
                  <a:path w="68" h="60">
                    <a:moveTo>
                      <a:pt x="0" y="55"/>
                    </a:moveTo>
                    <a:cubicBezTo>
                      <a:pt x="11" y="58"/>
                      <a:pt x="22" y="60"/>
                      <a:pt x="34" y="60"/>
                    </a:cubicBezTo>
                    <a:cubicBezTo>
                      <a:pt x="46" y="60"/>
                      <a:pt x="57" y="58"/>
                      <a:pt x="68" y="55"/>
                    </a:cubicBezTo>
                    <a:cubicBezTo>
                      <a:pt x="68" y="0"/>
                      <a:pt x="68" y="0"/>
                      <a:pt x="68" y="0"/>
                    </a:cubicBezTo>
                    <a:cubicBezTo>
                      <a:pt x="0" y="0"/>
                      <a:pt x="0" y="0"/>
                      <a:pt x="0" y="0"/>
                    </a:cubicBezTo>
                    <a:lnTo>
                      <a:pt x="0" y="55"/>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49"/>
              <p:cNvSpPr>
                <a:spLocks/>
              </p:cNvSpPr>
              <p:nvPr/>
            </p:nvSpPr>
            <p:spPr bwMode="auto">
              <a:xfrm>
                <a:off x="9126538" y="2259013"/>
                <a:ext cx="660400" cy="617538"/>
              </a:xfrm>
              <a:custGeom>
                <a:avLst/>
                <a:gdLst>
                  <a:gd name="T0" fmla="*/ 0 w 161"/>
                  <a:gd name="T1" fmla="*/ 0 h 151"/>
                  <a:gd name="T2" fmla="*/ 0 w 161"/>
                  <a:gd name="T3" fmla="*/ 125 h 151"/>
                  <a:gd name="T4" fmla="*/ 0 w 161"/>
                  <a:gd name="T5" fmla="*/ 125 h 151"/>
                  <a:gd name="T6" fmla="*/ 80 w 161"/>
                  <a:gd name="T7" fmla="*/ 151 h 151"/>
                  <a:gd name="T8" fmla="*/ 161 w 161"/>
                  <a:gd name="T9" fmla="*/ 125 h 151"/>
                  <a:gd name="T10" fmla="*/ 161 w 161"/>
                  <a:gd name="T11" fmla="*/ 0 h 151"/>
                  <a:gd name="T12" fmla="*/ 0 w 16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61" h="151">
                    <a:moveTo>
                      <a:pt x="0" y="0"/>
                    </a:moveTo>
                    <a:cubicBezTo>
                      <a:pt x="0" y="125"/>
                      <a:pt x="0" y="125"/>
                      <a:pt x="0" y="125"/>
                    </a:cubicBezTo>
                    <a:cubicBezTo>
                      <a:pt x="0" y="125"/>
                      <a:pt x="0" y="125"/>
                      <a:pt x="0" y="125"/>
                    </a:cubicBezTo>
                    <a:cubicBezTo>
                      <a:pt x="22" y="142"/>
                      <a:pt x="50" y="151"/>
                      <a:pt x="80" y="151"/>
                    </a:cubicBezTo>
                    <a:cubicBezTo>
                      <a:pt x="110" y="151"/>
                      <a:pt x="139" y="142"/>
                      <a:pt x="161" y="125"/>
                    </a:cubicBezTo>
                    <a:cubicBezTo>
                      <a:pt x="161" y="0"/>
                      <a:pt x="161" y="0"/>
                      <a:pt x="161"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0"/>
              <p:cNvSpPr>
                <a:spLocks/>
              </p:cNvSpPr>
              <p:nvPr/>
            </p:nvSpPr>
            <p:spPr bwMode="auto">
              <a:xfrm>
                <a:off x="9126538" y="1944688"/>
                <a:ext cx="468313" cy="493713"/>
              </a:xfrm>
              <a:custGeom>
                <a:avLst/>
                <a:gdLst>
                  <a:gd name="T0" fmla="*/ 114 w 114"/>
                  <a:gd name="T1" fmla="*/ 7 h 121"/>
                  <a:gd name="T2" fmla="*/ 81 w 114"/>
                  <a:gd name="T3" fmla="*/ 0 h 121"/>
                  <a:gd name="T4" fmla="*/ 0 w 114"/>
                  <a:gd name="T5" fmla="*/ 81 h 121"/>
                  <a:gd name="T6" fmla="*/ 0 w 114"/>
                  <a:gd name="T7" fmla="*/ 121 h 121"/>
                  <a:gd name="T8" fmla="*/ 114 w 114"/>
                  <a:gd name="T9" fmla="*/ 7 h 121"/>
                </a:gdLst>
                <a:ahLst/>
                <a:cxnLst>
                  <a:cxn ang="0">
                    <a:pos x="T0" y="T1"/>
                  </a:cxn>
                  <a:cxn ang="0">
                    <a:pos x="T2" y="T3"/>
                  </a:cxn>
                  <a:cxn ang="0">
                    <a:pos x="T4" y="T5"/>
                  </a:cxn>
                  <a:cxn ang="0">
                    <a:pos x="T6" y="T7"/>
                  </a:cxn>
                  <a:cxn ang="0">
                    <a:pos x="T8" y="T9"/>
                  </a:cxn>
                </a:cxnLst>
                <a:rect l="0" t="0" r="r" b="b"/>
                <a:pathLst>
                  <a:path w="114" h="121">
                    <a:moveTo>
                      <a:pt x="114" y="7"/>
                    </a:moveTo>
                    <a:cubicBezTo>
                      <a:pt x="104" y="3"/>
                      <a:pt x="92" y="0"/>
                      <a:pt x="81" y="0"/>
                    </a:cubicBezTo>
                    <a:cubicBezTo>
                      <a:pt x="36" y="0"/>
                      <a:pt x="0" y="36"/>
                      <a:pt x="0" y="81"/>
                    </a:cubicBezTo>
                    <a:cubicBezTo>
                      <a:pt x="0" y="121"/>
                      <a:pt x="0" y="121"/>
                      <a:pt x="0" y="121"/>
                    </a:cubicBezTo>
                    <a:cubicBezTo>
                      <a:pt x="59" y="114"/>
                      <a:pt x="107" y="67"/>
                      <a:pt x="114"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1"/>
              <p:cNvSpPr>
                <a:spLocks/>
              </p:cNvSpPr>
              <p:nvPr/>
            </p:nvSpPr>
            <p:spPr bwMode="auto">
              <a:xfrm>
                <a:off x="9318625" y="1944688"/>
                <a:ext cx="468313" cy="493713"/>
              </a:xfrm>
              <a:custGeom>
                <a:avLst/>
                <a:gdLst>
                  <a:gd name="T0" fmla="*/ 0 w 114"/>
                  <a:gd name="T1" fmla="*/ 7 h 121"/>
                  <a:gd name="T2" fmla="*/ 33 w 114"/>
                  <a:gd name="T3" fmla="*/ 0 h 121"/>
                  <a:gd name="T4" fmla="*/ 114 w 114"/>
                  <a:gd name="T5" fmla="*/ 81 h 121"/>
                  <a:gd name="T6" fmla="*/ 114 w 114"/>
                  <a:gd name="T7" fmla="*/ 121 h 121"/>
                  <a:gd name="T8" fmla="*/ 0 w 114"/>
                  <a:gd name="T9" fmla="*/ 7 h 121"/>
                </a:gdLst>
                <a:ahLst/>
                <a:cxnLst>
                  <a:cxn ang="0">
                    <a:pos x="T0" y="T1"/>
                  </a:cxn>
                  <a:cxn ang="0">
                    <a:pos x="T2" y="T3"/>
                  </a:cxn>
                  <a:cxn ang="0">
                    <a:pos x="T4" y="T5"/>
                  </a:cxn>
                  <a:cxn ang="0">
                    <a:pos x="T6" y="T7"/>
                  </a:cxn>
                  <a:cxn ang="0">
                    <a:pos x="T8" y="T9"/>
                  </a:cxn>
                </a:cxnLst>
                <a:rect l="0" t="0" r="r" b="b"/>
                <a:pathLst>
                  <a:path w="114" h="121">
                    <a:moveTo>
                      <a:pt x="0" y="7"/>
                    </a:moveTo>
                    <a:cubicBezTo>
                      <a:pt x="10" y="3"/>
                      <a:pt x="21" y="0"/>
                      <a:pt x="33" y="0"/>
                    </a:cubicBezTo>
                    <a:cubicBezTo>
                      <a:pt x="78" y="0"/>
                      <a:pt x="114" y="36"/>
                      <a:pt x="114" y="81"/>
                    </a:cubicBezTo>
                    <a:cubicBezTo>
                      <a:pt x="114" y="121"/>
                      <a:pt x="114" y="121"/>
                      <a:pt x="114" y="121"/>
                    </a:cubicBezTo>
                    <a:cubicBezTo>
                      <a:pt x="54" y="114"/>
                      <a:pt x="7" y="67"/>
                      <a:pt x="0"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2"/>
              <p:cNvSpPr>
                <a:spLocks/>
              </p:cNvSpPr>
              <p:nvPr/>
            </p:nvSpPr>
            <p:spPr bwMode="auto">
              <a:xfrm>
                <a:off x="8683625" y="3014663"/>
                <a:ext cx="1535113" cy="18891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3"/>
              <p:cNvSpPr>
                <a:spLocks/>
              </p:cNvSpPr>
              <p:nvPr/>
            </p:nvSpPr>
            <p:spPr bwMode="auto">
              <a:xfrm>
                <a:off x="8761413" y="6469063"/>
                <a:ext cx="479425" cy="134938"/>
              </a:xfrm>
              <a:custGeom>
                <a:avLst/>
                <a:gdLst>
                  <a:gd name="T0" fmla="*/ 61 w 117"/>
                  <a:gd name="T1" fmla="*/ 0 h 33"/>
                  <a:gd name="T2" fmla="*/ 0 w 117"/>
                  <a:gd name="T3" fmla="*/ 33 h 33"/>
                  <a:gd name="T4" fmla="*/ 79 w 117"/>
                  <a:gd name="T5" fmla="*/ 33 h 33"/>
                  <a:gd name="T6" fmla="*/ 117 w 117"/>
                  <a:gd name="T7" fmla="*/ 0 h 33"/>
                  <a:gd name="T8" fmla="*/ 61 w 117"/>
                  <a:gd name="T9" fmla="*/ 0 h 33"/>
                </a:gdLst>
                <a:ahLst/>
                <a:cxnLst>
                  <a:cxn ang="0">
                    <a:pos x="T0" y="T1"/>
                  </a:cxn>
                  <a:cxn ang="0">
                    <a:pos x="T2" y="T3"/>
                  </a:cxn>
                  <a:cxn ang="0">
                    <a:pos x="T4" y="T5"/>
                  </a:cxn>
                  <a:cxn ang="0">
                    <a:pos x="T6" y="T7"/>
                  </a:cxn>
                  <a:cxn ang="0">
                    <a:pos x="T8" y="T9"/>
                  </a:cxn>
                </a:cxnLst>
                <a:rect l="0" t="0" r="r" b="b"/>
                <a:pathLst>
                  <a:path w="117" h="33">
                    <a:moveTo>
                      <a:pt x="61" y="0"/>
                    </a:moveTo>
                    <a:cubicBezTo>
                      <a:pt x="36" y="0"/>
                      <a:pt x="13" y="13"/>
                      <a:pt x="0" y="33"/>
                    </a:cubicBezTo>
                    <a:cubicBezTo>
                      <a:pt x="79" y="33"/>
                      <a:pt x="79" y="33"/>
                      <a:pt x="79" y="33"/>
                    </a:cubicBezTo>
                    <a:cubicBezTo>
                      <a:pt x="99" y="33"/>
                      <a:pt x="114" y="18"/>
                      <a:pt x="117" y="0"/>
                    </a:cubicBezTo>
                    <a:lnTo>
                      <a:pt x="61"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54"/>
              <p:cNvSpPr>
                <a:spLocks/>
              </p:cNvSpPr>
              <p:nvPr/>
            </p:nvSpPr>
            <p:spPr bwMode="auto">
              <a:xfrm>
                <a:off x="93726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3"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55"/>
              <p:cNvSpPr>
                <a:spLocks/>
              </p:cNvSpPr>
              <p:nvPr/>
            </p:nvSpPr>
            <p:spPr bwMode="auto">
              <a:xfrm>
                <a:off x="9417050" y="6469063"/>
                <a:ext cx="481013" cy="134938"/>
              </a:xfrm>
              <a:custGeom>
                <a:avLst/>
                <a:gdLst>
                  <a:gd name="T0" fmla="*/ 62 w 117"/>
                  <a:gd name="T1" fmla="*/ 0 h 33"/>
                  <a:gd name="T2" fmla="*/ 0 w 117"/>
                  <a:gd name="T3" fmla="*/ 33 h 33"/>
                  <a:gd name="T4" fmla="*/ 80 w 117"/>
                  <a:gd name="T5" fmla="*/ 33 h 33"/>
                  <a:gd name="T6" fmla="*/ 117 w 117"/>
                  <a:gd name="T7" fmla="*/ 0 h 33"/>
                  <a:gd name="T8" fmla="*/ 62 w 117"/>
                  <a:gd name="T9" fmla="*/ 0 h 33"/>
                </a:gdLst>
                <a:ahLst/>
                <a:cxnLst>
                  <a:cxn ang="0">
                    <a:pos x="T0" y="T1"/>
                  </a:cxn>
                  <a:cxn ang="0">
                    <a:pos x="T2" y="T3"/>
                  </a:cxn>
                  <a:cxn ang="0">
                    <a:pos x="T4" y="T5"/>
                  </a:cxn>
                  <a:cxn ang="0">
                    <a:pos x="T6" y="T7"/>
                  </a:cxn>
                  <a:cxn ang="0">
                    <a:pos x="T8" y="T9"/>
                  </a:cxn>
                </a:cxnLst>
                <a:rect l="0" t="0" r="r" b="b"/>
                <a:pathLst>
                  <a:path w="117" h="33">
                    <a:moveTo>
                      <a:pt x="62" y="0"/>
                    </a:moveTo>
                    <a:cubicBezTo>
                      <a:pt x="36" y="0"/>
                      <a:pt x="14" y="13"/>
                      <a:pt x="0" y="33"/>
                    </a:cubicBezTo>
                    <a:cubicBezTo>
                      <a:pt x="80" y="33"/>
                      <a:pt x="80" y="33"/>
                      <a:pt x="80" y="33"/>
                    </a:cubicBezTo>
                    <a:cubicBezTo>
                      <a:pt x="99" y="33"/>
                      <a:pt x="115" y="18"/>
                      <a:pt x="117" y="0"/>
                    </a:cubicBezTo>
                    <a:lnTo>
                      <a:pt x="62"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Oval 56"/>
              <p:cNvSpPr>
                <a:spLocks noChangeArrowheads="1"/>
              </p:cNvSpPr>
              <p:nvPr/>
            </p:nvSpPr>
            <p:spPr bwMode="auto">
              <a:xfrm>
                <a:off x="9898063" y="4818063"/>
                <a:ext cx="90488"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Oval 57"/>
              <p:cNvSpPr>
                <a:spLocks noChangeArrowheads="1"/>
              </p:cNvSpPr>
              <p:nvPr/>
            </p:nvSpPr>
            <p:spPr bwMode="auto">
              <a:xfrm>
                <a:off x="10004425" y="4818063"/>
                <a:ext cx="85725"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Oval 58"/>
              <p:cNvSpPr>
                <a:spLocks noChangeArrowheads="1"/>
              </p:cNvSpPr>
              <p:nvPr/>
            </p:nvSpPr>
            <p:spPr bwMode="auto">
              <a:xfrm>
                <a:off x="10110788" y="4818063"/>
                <a:ext cx="87313"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9"/>
              <p:cNvSpPr>
                <a:spLocks/>
              </p:cNvSpPr>
              <p:nvPr/>
            </p:nvSpPr>
            <p:spPr bwMode="auto">
              <a:xfrm>
                <a:off x="8945563" y="2921001"/>
                <a:ext cx="509588" cy="666750"/>
              </a:xfrm>
              <a:custGeom>
                <a:avLst/>
                <a:gdLst>
                  <a:gd name="T0" fmla="*/ 181 w 321"/>
                  <a:gd name="T1" fmla="*/ 155 h 420"/>
                  <a:gd name="T2" fmla="*/ 122 w 321"/>
                  <a:gd name="T3" fmla="*/ 196 h 420"/>
                  <a:gd name="T4" fmla="*/ 321 w 321"/>
                  <a:gd name="T5" fmla="*/ 420 h 420"/>
                  <a:gd name="T6" fmla="*/ 155 w 321"/>
                  <a:gd name="T7" fmla="*/ 0 h 420"/>
                  <a:gd name="T8" fmla="*/ 0 w 321"/>
                  <a:gd name="T9" fmla="*/ 59 h 420"/>
                  <a:gd name="T10" fmla="*/ 83 w 321"/>
                  <a:gd name="T11" fmla="*/ 155 h 420"/>
                  <a:gd name="T12" fmla="*/ 181 w 321"/>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1" h="420">
                    <a:moveTo>
                      <a:pt x="181" y="155"/>
                    </a:moveTo>
                    <a:lnTo>
                      <a:pt x="122" y="196"/>
                    </a:lnTo>
                    <a:lnTo>
                      <a:pt x="321" y="420"/>
                    </a:lnTo>
                    <a:lnTo>
                      <a:pt x="155" y="0"/>
                    </a:lnTo>
                    <a:lnTo>
                      <a:pt x="0" y="59"/>
                    </a:lnTo>
                    <a:lnTo>
                      <a:pt x="83" y="155"/>
                    </a:lnTo>
                    <a:lnTo>
                      <a:pt x="18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60"/>
              <p:cNvSpPr>
                <a:spLocks/>
              </p:cNvSpPr>
              <p:nvPr/>
            </p:nvSpPr>
            <p:spPr bwMode="auto">
              <a:xfrm>
                <a:off x="9455150" y="2921001"/>
                <a:ext cx="512763" cy="666750"/>
              </a:xfrm>
              <a:custGeom>
                <a:avLst/>
                <a:gdLst>
                  <a:gd name="T0" fmla="*/ 142 w 323"/>
                  <a:gd name="T1" fmla="*/ 155 h 420"/>
                  <a:gd name="T2" fmla="*/ 201 w 323"/>
                  <a:gd name="T3" fmla="*/ 196 h 420"/>
                  <a:gd name="T4" fmla="*/ 0 w 323"/>
                  <a:gd name="T5" fmla="*/ 420 h 420"/>
                  <a:gd name="T6" fmla="*/ 170 w 323"/>
                  <a:gd name="T7" fmla="*/ 0 h 420"/>
                  <a:gd name="T8" fmla="*/ 323 w 323"/>
                  <a:gd name="T9" fmla="*/ 59 h 420"/>
                  <a:gd name="T10" fmla="*/ 238 w 323"/>
                  <a:gd name="T11" fmla="*/ 155 h 420"/>
                  <a:gd name="T12" fmla="*/ 142 w 323"/>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3" h="420">
                    <a:moveTo>
                      <a:pt x="142" y="155"/>
                    </a:moveTo>
                    <a:lnTo>
                      <a:pt x="201" y="196"/>
                    </a:lnTo>
                    <a:lnTo>
                      <a:pt x="0" y="420"/>
                    </a:lnTo>
                    <a:lnTo>
                      <a:pt x="170" y="0"/>
                    </a:lnTo>
                    <a:lnTo>
                      <a:pt x="323" y="59"/>
                    </a:lnTo>
                    <a:lnTo>
                      <a:pt x="238" y="155"/>
                    </a:lnTo>
                    <a:lnTo>
                      <a:pt x="142"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Oval 61"/>
              <p:cNvSpPr>
                <a:spLocks noChangeArrowheads="1"/>
              </p:cNvSpPr>
              <p:nvPr/>
            </p:nvSpPr>
            <p:spPr bwMode="auto">
              <a:xfrm>
                <a:off x="9064625" y="2630488"/>
                <a:ext cx="46038"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Oval 62"/>
              <p:cNvSpPr>
                <a:spLocks noChangeArrowheads="1"/>
              </p:cNvSpPr>
              <p:nvPr/>
            </p:nvSpPr>
            <p:spPr bwMode="auto">
              <a:xfrm>
                <a:off x="9799638" y="2630488"/>
                <a:ext cx="44450"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63"/>
              <p:cNvSpPr>
                <a:spLocks/>
              </p:cNvSpPr>
              <p:nvPr/>
            </p:nvSpPr>
            <p:spPr bwMode="auto">
              <a:xfrm>
                <a:off x="8567737" y="4078288"/>
                <a:ext cx="398463" cy="204788"/>
              </a:xfrm>
              <a:custGeom>
                <a:avLst/>
                <a:gdLst>
                  <a:gd name="T0" fmla="*/ 0 w 251"/>
                  <a:gd name="T1" fmla="*/ 129 h 129"/>
                  <a:gd name="T2" fmla="*/ 251 w 251"/>
                  <a:gd name="T3" fmla="*/ 129 h 129"/>
                  <a:gd name="T4" fmla="*/ 251 w 251"/>
                  <a:gd name="T5" fmla="*/ 0 h 129"/>
                  <a:gd name="T6" fmla="*/ 119 w 251"/>
                  <a:gd name="T7" fmla="*/ 0 h 129"/>
                  <a:gd name="T8" fmla="*/ 73 w 251"/>
                  <a:gd name="T9" fmla="*/ 54 h 129"/>
                  <a:gd name="T10" fmla="*/ 73 w 251"/>
                  <a:gd name="T11" fmla="*/ 0 h 129"/>
                  <a:gd name="T12" fmla="*/ 0 w 251"/>
                  <a:gd name="T13" fmla="*/ 0 h 129"/>
                  <a:gd name="T14" fmla="*/ 0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0" y="129"/>
                    </a:moveTo>
                    <a:lnTo>
                      <a:pt x="251" y="129"/>
                    </a:lnTo>
                    <a:lnTo>
                      <a:pt x="251" y="0"/>
                    </a:lnTo>
                    <a:lnTo>
                      <a:pt x="119" y="0"/>
                    </a:lnTo>
                    <a:lnTo>
                      <a:pt x="73" y="54"/>
                    </a:lnTo>
                    <a:lnTo>
                      <a:pt x="73" y="0"/>
                    </a:lnTo>
                    <a:lnTo>
                      <a:pt x="0" y="0"/>
                    </a:lnTo>
                    <a:lnTo>
                      <a:pt x="0"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64"/>
              <p:cNvSpPr>
                <a:spLocks/>
              </p:cNvSpPr>
              <p:nvPr/>
            </p:nvSpPr>
            <p:spPr bwMode="auto">
              <a:xfrm>
                <a:off x="9934575" y="4078288"/>
                <a:ext cx="398463" cy="204788"/>
              </a:xfrm>
              <a:custGeom>
                <a:avLst/>
                <a:gdLst>
                  <a:gd name="T0" fmla="*/ 251 w 251"/>
                  <a:gd name="T1" fmla="*/ 129 h 129"/>
                  <a:gd name="T2" fmla="*/ 0 w 251"/>
                  <a:gd name="T3" fmla="*/ 129 h 129"/>
                  <a:gd name="T4" fmla="*/ 0 w 251"/>
                  <a:gd name="T5" fmla="*/ 0 h 129"/>
                  <a:gd name="T6" fmla="*/ 132 w 251"/>
                  <a:gd name="T7" fmla="*/ 0 h 129"/>
                  <a:gd name="T8" fmla="*/ 179 w 251"/>
                  <a:gd name="T9" fmla="*/ 54 h 129"/>
                  <a:gd name="T10" fmla="*/ 179 w 251"/>
                  <a:gd name="T11" fmla="*/ 0 h 129"/>
                  <a:gd name="T12" fmla="*/ 251 w 251"/>
                  <a:gd name="T13" fmla="*/ 0 h 129"/>
                  <a:gd name="T14" fmla="*/ 251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251" y="129"/>
                    </a:moveTo>
                    <a:lnTo>
                      <a:pt x="0" y="129"/>
                    </a:lnTo>
                    <a:lnTo>
                      <a:pt x="0" y="0"/>
                    </a:lnTo>
                    <a:lnTo>
                      <a:pt x="132" y="0"/>
                    </a:lnTo>
                    <a:lnTo>
                      <a:pt x="179" y="54"/>
                    </a:lnTo>
                    <a:lnTo>
                      <a:pt x="179" y="0"/>
                    </a:lnTo>
                    <a:lnTo>
                      <a:pt x="251" y="0"/>
                    </a:lnTo>
                    <a:lnTo>
                      <a:pt x="251"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65"/>
              <p:cNvSpPr>
                <a:spLocks noChangeArrowheads="1"/>
              </p:cNvSpPr>
              <p:nvPr/>
            </p:nvSpPr>
            <p:spPr bwMode="auto">
              <a:xfrm>
                <a:off x="959485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66"/>
              <p:cNvSpPr>
                <a:spLocks noChangeArrowheads="1"/>
              </p:cNvSpPr>
              <p:nvPr/>
            </p:nvSpPr>
            <p:spPr bwMode="auto">
              <a:xfrm>
                <a:off x="966470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67"/>
              <p:cNvSpPr>
                <a:spLocks noChangeArrowheads="1"/>
              </p:cNvSpPr>
              <p:nvPr/>
            </p:nvSpPr>
            <p:spPr bwMode="auto">
              <a:xfrm>
                <a:off x="9631363" y="2627313"/>
                <a:ext cx="23813"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68"/>
              <p:cNvSpPr>
                <a:spLocks noChangeArrowheads="1"/>
              </p:cNvSpPr>
              <p:nvPr/>
            </p:nvSpPr>
            <p:spPr bwMode="auto">
              <a:xfrm>
                <a:off x="920908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69"/>
              <p:cNvSpPr>
                <a:spLocks noChangeArrowheads="1"/>
              </p:cNvSpPr>
              <p:nvPr/>
            </p:nvSpPr>
            <p:spPr bwMode="auto">
              <a:xfrm>
                <a:off x="927893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Oval 70"/>
              <p:cNvSpPr>
                <a:spLocks noChangeArrowheads="1"/>
              </p:cNvSpPr>
              <p:nvPr/>
            </p:nvSpPr>
            <p:spPr bwMode="auto">
              <a:xfrm>
                <a:off x="9245600" y="262731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71"/>
              <p:cNvSpPr>
                <a:spLocks noChangeArrowheads="1"/>
              </p:cNvSpPr>
              <p:nvPr/>
            </p:nvSpPr>
            <p:spPr bwMode="auto">
              <a:xfrm>
                <a:off x="9237663" y="2479676"/>
                <a:ext cx="44450"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72"/>
              <p:cNvSpPr>
                <a:spLocks noChangeArrowheads="1"/>
              </p:cNvSpPr>
              <p:nvPr/>
            </p:nvSpPr>
            <p:spPr bwMode="auto">
              <a:xfrm>
                <a:off x="9623425" y="2479676"/>
                <a:ext cx="41275"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73"/>
              <p:cNvSpPr>
                <a:spLocks/>
              </p:cNvSpPr>
              <p:nvPr/>
            </p:nvSpPr>
            <p:spPr bwMode="auto">
              <a:xfrm>
                <a:off x="9393238" y="2606676"/>
                <a:ext cx="114300" cy="49213"/>
              </a:xfrm>
              <a:custGeom>
                <a:avLst/>
                <a:gdLst>
                  <a:gd name="T0" fmla="*/ 0 w 28"/>
                  <a:gd name="T1" fmla="*/ 0 h 12"/>
                  <a:gd name="T2" fmla="*/ 14 w 28"/>
                  <a:gd name="T3" fmla="*/ 12 h 12"/>
                  <a:gd name="T4" fmla="*/ 28 w 28"/>
                  <a:gd name="T5" fmla="*/ 0 h 12"/>
                  <a:gd name="T6" fmla="*/ 0 w 28"/>
                  <a:gd name="T7" fmla="*/ 0 h 12"/>
                </a:gdLst>
                <a:ahLst/>
                <a:cxnLst>
                  <a:cxn ang="0">
                    <a:pos x="T0" y="T1"/>
                  </a:cxn>
                  <a:cxn ang="0">
                    <a:pos x="T2" y="T3"/>
                  </a:cxn>
                  <a:cxn ang="0">
                    <a:pos x="T4" y="T5"/>
                  </a:cxn>
                  <a:cxn ang="0">
                    <a:pos x="T6" y="T7"/>
                  </a:cxn>
                </a:cxnLst>
                <a:rect l="0" t="0" r="r" b="b"/>
                <a:pathLst>
                  <a:path w="28" h="12">
                    <a:moveTo>
                      <a:pt x="0" y="0"/>
                    </a:moveTo>
                    <a:cubicBezTo>
                      <a:pt x="1" y="7"/>
                      <a:pt x="7" y="12"/>
                      <a:pt x="14" y="12"/>
                    </a:cubicBezTo>
                    <a:cubicBezTo>
                      <a:pt x="21" y="12"/>
                      <a:pt x="27" y="7"/>
                      <a:pt x="28"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Line 74"/>
              <p:cNvSpPr>
                <a:spLocks noChangeShapeType="1"/>
              </p:cNvSpPr>
              <p:nvPr/>
            </p:nvSpPr>
            <p:spPr bwMode="auto">
              <a:xfrm>
                <a:off x="9377363" y="2736851"/>
                <a:ext cx="163513"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6"/>
              <p:cNvSpPr>
                <a:spLocks/>
              </p:cNvSpPr>
              <p:nvPr/>
            </p:nvSpPr>
            <p:spPr bwMode="auto">
              <a:xfrm rot="18233731">
                <a:off x="8446037" y="3838281"/>
                <a:ext cx="238125" cy="73524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6"/>
              <p:cNvSpPr>
                <a:spLocks/>
              </p:cNvSpPr>
              <p:nvPr/>
            </p:nvSpPr>
            <p:spPr bwMode="auto">
              <a:xfrm rot="17982575">
                <a:off x="8534664" y="3993017"/>
                <a:ext cx="238125" cy="54166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108" name="Group 107"/>
              <p:cNvGrpSpPr/>
              <p:nvPr/>
            </p:nvGrpSpPr>
            <p:grpSpPr>
              <a:xfrm>
                <a:off x="6050318" y="3471036"/>
                <a:ext cx="2453920" cy="3226627"/>
                <a:chOff x="7570788" y="2762251"/>
                <a:chExt cx="2868612" cy="3771900"/>
              </a:xfrm>
            </p:grpSpPr>
            <p:sp>
              <p:nvSpPr>
                <p:cNvPr id="109" name="Rectangle 108"/>
                <p:cNvSpPr>
                  <a:spLocks noChangeArrowheads="1"/>
                </p:cNvSpPr>
                <p:nvPr/>
              </p:nvSpPr>
              <p:spPr bwMode="auto">
                <a:xfrm>
                  <a:off x="8805863" y="4391026"/>
                  <a:ext cx="366713" cy="21431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09"/>
                <p:cNvSpPr>
                  <a:spLocks/>
                </p:cNvSpPr>
                <p:nvPr/>
              </p:nvSpPr>
              <p:spPr bwMode="auto">
                <a:xfrm>
                  <a:off x="8408988" y="5133976"/>
                  <a:ext cx="1903413" cy="1322388"/>
                </a:xfrm>
                <a:custGeom>
                  <a:avLst/>
                  <a:gdLst>
                    <a:gd name="T0" fmla="*/ 412 w 436"/>
                    <a:gd name="T1" fmla="*/ 0 h 303"/>
                    <a:gd name="T2" fmla="*/ 24 w 436"/>
                    <a:gd name="T3" fmla="*/ 0 h 303"/>
                    <a:gd name="T4" fmla="*/ 0 w 436"/>
                    <a:gd name="T5" fmla="*/ 24 h 303"/>
                    <a:gd name="T6" fmla="*/ 0 w 436"/>
                    <a:gd name="T7" fmla="*/ 108 h 303"/>
                    <a:gd name="T8" fmla="*/ 0 w 436"/>
                    <a:gd name="T9" fmla="*/ 279 h 303"/>
                    <a:gd name="T10" fmla="*/ 24 w 436"/>
                    <a:gd name="T11" fmla="*/ 303 h 303"/>
                    <a:gd name="T12" fmla="*/ 412 w 436"/>
                    <a:gd name="T13" fmla="*/ 303 h 303"/>
                    <a:gd name="T14" fmla="*/ 436 w 436"/>
                    <a:gd name="T15" fmla="*/ 279 h 303"/>
                    <a:gd name="T16" fmla="*/ 436 w 436"/>
                    <a:gd name="T17" fmla="*/ 108 h 303"/>
                    <a:gd name="T18" fmla="*/ 436 w 436"/>
                    <a:gd name="T19" fmla="*/ 24 h 303"/>
                    <a:gd name="T20" fmla="*/ 412 w 436"/>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303">
                      <a:moveTo>
                        <a:pt x="412" y="0"/>
                      </a:moveTo>
                      <a:cubicBezTo>
                        <a:pt x="24" y="0"/>
                        <a:pt x="24" y="0"/>
                        <a:pt x="24" y="0"/>
                      </a:cubicBezTo>
                      <a:cubicBezTo>
                        <a:pt x="10" y="0"/>
                        <a:pt x="0" y="11"/>
                        <a:pt x="0" y="24"/>
                      </a:cubicBezTo>
                      <a:cubicBezTo>
                        <a:pt x="0" y="108"/>
                        <a:pt x="0" y="108"/>
                        <a:pt x="0" y="108"/>
                      </a:cubicBezTo>
                      <a:cubicBezTo>
                        <a:pt x="0" y="279"/>
                        <a:pt x="0" y="279"/>
                        <a:pt x="0" y="279"/>
                      </a:cubicBezTo>
                      <a:cubicBezTo>
                        <a:pt x="0" y="292"/>
                        <a:pt x="10" y="303"/>
                        <a:pt x="24" y="303"/>
                      </a:cubicBezTo>
                      <a:cubicBezTo>
                        <a:pt x="412" y="303"/>
                        <a:pt x="412" y="303"/>
                        <a:pt x="412" y="303"/>
                      </a:cubicBezTo>
                      <a:cubicBezTo>
                        <a:pt x="425" y="303"/>
                        <a:pt x="436" y="292"/>
                        <a:pt x="436" y="279"/>
                      </a:cubicBezTo>
                      <a:cubicBezTo>
                        <a:pt x="436" y="108"/>
                        <a:pt x="436" y="108"/>
                        <a:pt x="436" y="108"/>
                      </a:cubicBezTo>
                      <a:cubicBezTo>
                        <a:pt x="436" y="24"/>
                        <a:pt x="436" y="24"/>
                        <a:pt x="436" y="24"/>
                      </a:cubicBezTo>
                      <a:cubicBezTo>
                        <a:pt x="436" y="11"/>
                        <a:pt x="425" y="0"/>
                        <a:pt x="4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110"/>
                <p:cNvSpPr>
                  <a:spLocks/>
                </p:cNvSpPr>
                <p:nvPr/>
              </p:nvSpPr>
              <p:spPr bwMode="auto">
                <a:xfrm>
                  <a:off x="8181975" y="3762376"/>
                  <a:ext cx="1636713" cy="628650"/>
                </a:xfrm>
                <a:custGeom>
                  <a:avLst/>
                  <a:gdLst>
                    <a:gd name="T0" fmla="*/ 228 w 375"/>
                    <a:gd name="T1" fmla="*/ 144 h 144"/>
                    <a:gd name="T2" fmla="*/ 375 w 375"/>
                    <a:gd name="T3" fmla="*/ 0 h 144"/>
                    <a:gd name="T4" fmla="*/ 0 w 375"/>
                    <a:gd name="T5" fmla="*/ 0 h 144"/>
                    <a:gd name="T6" fmla="*/ 143 w 375"/>
                    <a:gd name="T7" fmla="*/ 144 h 144"/>
                    <a:gd name="T8" fmla="*/ 228 w 375"/>
                    <a:gd name="T9" fmla="*/ 144 h 144"/>
                  </a:gdLst>
                  <a:ahLst/>
                  <a:cxnLst>
                    <a:cxn ang="0">
                      <a:pos x="T0" y="T1"/>
                    </a:cxn>
                    <a:cxn ang="0">
                      <a:pos x="T2" y="T3"/>
                    </a:cxn>
                    <a:cxn ang="0">
                      <a:pos x="T4" y="T5"/>
                    </a:cxn>
                    <a:cxn ang="0">
                      <a:pos x="T6" y="T7"/>
                    </a:cxn>
                    <a:cxn ang="0">
                      <a:pos x="T8" y="T9"/>
                    </a:cxn>
                  </a:cxnLst>
                  <a:rect l="0" t="0" r="r" b="b"/>
                  <a:pathLst>
                    <a:path w="375" h="144">
                      <a:moveTo>
                        <a:pt x="228" y="144"/>
                      </a:moveTo>
                      <a:cubicBezTo>
                        <a:pt x="228" y="64"/>
                        <a:pt x="294" y="0"/>
                        <a:pt x="375" y="0"/>
                      </a:cubicBezTo>
                      <a:cubicBezTo>
                        <a:pt x="0" y="0"/>
                        <a:pt x="0" y="0"/>
                        <a:pt x="0" y="0"/>
                      </a:cubicBezTo>
                      <a:cubicBezTo>
                        <a:pt x="79" y="0"/>
                        <a:pt x="143" y="64"/>
                        <a:pt x="143" y="144"/>
                      </a:cubicBezTo>
                      <a:lnTo>
                        <a:pt x="228" y="14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1"/>
                <p:cNvSpPr>
                  <a:spLocks noEditPoints="1"/>
                </p:cNvSpPr>
                <p:nvPr/>
              </p:nvSpPr>
              <p:spPr bwMode="auto">
                <a:xfrm>
                  <a:off x="8051800" y="2762251"/>
                  <a:ext cx="1754188" cy="947738"/>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112"/>
                <p:cNvSpPr>
                  <a:spLocks/>
                </p:cNvSpPr>
                <p:nvPr/>
              </p:nvSpPr>
              <p:spPr bwMode="auto">
                <a:xfrm>
                  <a:off x="8408988" y="5605463"/>
                  <a:ext cx="1903413" cy="850900"/>
                </a:xfrm>
                <a:custGeom>
                  <a:avLst/>
                  <a:gdLst>
                    <a:gd name="T0" fmla="*/ 412 w 436"/>
                    <a:gd name="T1" fmla="*/ 24 h 195"/>
                    <a:gd name="T2" fmla="*/ 24 w 436"/>
                    <a:gd name="T3" fmla="*/ 24 h 195"/>
                    <a:gd name="T4" fmla="*/ 0 w 436"/>
                    <a:gd name="T5" fmla="*/ 0 h 195"/>
                    <a:gd name="T6" fmla="*/ 0 w 436"/>
                    <a:gd name="T7" fmla="*/ 171 h 195"/>
                    <a:gd name="T8" fmla="*/ 24 w 436"/>
                    <a:gd name="T9" fmla="*/ 195 h 195"/>
                    <a:gd name="T10" fmla="*/ 412 w 436"/>
                    <a:gd name="T11" fmla="*/ 195 h 195"/>
                    <a:gd name="T12" fmla="*/ 436 w 436"/>
                    <a:gd name="T13" fmla="*/ 171 h 195"/>
                    <a:gd name="T14" fmla="*/ 436 w 436"/>
                    <a:gd name="T15" fmla="*/ 0 h 195"/>
                    <a:gd name="T16" fmla="*/ 412 w 436"/>
                    <a:gd name="T17" fmla="*/ 2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95">
                      <a:moveTo>
                        <a:pt x="412" y="24"/>
                      </a:moveTo>
                      <a:cubicBezTo>
                        <a:pt x="24" y="24"/>
                        <a:pt x="24" y="24"/>
                        <a:pt x="24" y="24"/>
                      </a:cubicBezTo>
                      <a:cubicBezTo>
                        <a:pt x="10" y="24"/>
                        <a:pt x="0" y="13"/>
                        <a:pt x="0" y="0"/>
                      </a:cubicBezTo>
                      <a:cubicBezTo>
                        <a:pt x="0" y="171"/>
                        <a:pt x="0" y="171"/>
                        <a:pt x="0" y="171"/>
                      </a:cubicBezTo>
                      <a:cubicBezTo>
                        <a:pt x="0" y="184"/>
                        <a:pt x="10" y="195"/>
                        <a:pt x="24" y="195"/>
                      </a:cubicBezTo>
                      <a:cubicBezTo>
                        <a:pt x="412" y="195"/>
                        <a:pt x="412" y="195"/>
                        <a:pt x="412" y="195"/>
                      </a:cubicBezTo>
                      <a:cubicBezTo>
                        <a:pt x="425" y="195"/>
                        <a:pt x="436" y="184"/>
                        <a:pt x="436" y="171"/>
                      </a:cubicBezTo>
                      <a:cubicBezTo>
                        <a:pt x="436" y="0"/>
                        <a:pt x="436" y="0"/>
                        <a:pt x="436" y="0"/>
                      </a:cubicBezTo>
                      <a:cubicBezTo>
                        <a:pt x="436" y="13"/>
                        <a:pt x="425" y="24"/>
                        <a:pt x="412" y="2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113"/>
                <p:cNvSpPr>
                  <a:spLocks/>
                </p:cNvSpPr>
                <p:nvPr/>
              </p:nvSpPr>
              <p:spPr bwMode="auto">
                <a:xfrm>
                  <a:off x="8408988" y="5133976"/>
                  <a:ext cx="1903413" cy="576263"/>
                </a:xfrm>
                <a:custGeom>
                  <a:avLst/>
                  <a:gdLst>
                    <a:gd name="T0" fmla="*/ 412 w 436"/>
                    <a:gd name="T1" fmla="*/ 0 h 132"/>
                    <a:gd name="T2" fmla="*/ 24 w 436"/>
                    <a:gd name="T3" fmla="*/ 0 h 132"/>
                    <a:gd name="T4" fmla="*/ 0 w 436"/>
                    <a:gd name="T5" fmla="*/ 24 h 132"/>
                    <a:gd name="T6" fmla="*/ 0 w 436"/>
                    <a:gd name="T7" fmla="*/ 108 h 132"/>
                    <a:gd name="T8" fmla="*/ 24 w 436"/>
                    <a:gd name="T9" fmla="*/ 132 h 132"/>
                    <a:gd name="T10" fmla="*/ 412 w 436"/>
                    <a:gd name="T11" fmla="*/ 132 h 132"/>
                    <a:gd name="T12" fmla="*/ 436 w 436"/>
                    <a:gd name="T13" fmla="*/ 108 h 132"/>
                    <a:gd name="T14" fmla="*/ 436 w 436"/>
                    <a:gd name="T15" fmla="*/ 24 h 132"/>
                    <a:gd name="T16" fmla="*/ 412 w 436"/>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32">
                      <a:moveTo>
                        <a:pt x="412" y="0"/>
                      </a:moveTo>
                      <a:cubicBezTo>
                        <a:pt x="24" y="0"/>
                        <a:pt x="24" y="0"/>
                        <a:pt x="24" y="0"/>
                      </a:cubicBezTo>
                      <a:cubicBezTo>
                        <a:pt x="10" y="0"/>
                        <a:pt x="0" y="11"/>
                        <a:pt x="0" y="24"/>
                      </a:cubicBezTo>
                      <a:cubicBezTo>
                        <a:pt x="0" y="108"/>
                        <a:pt x="0" y="108"/>
                        <a:pt x="0" y="108"/>
                      </a:cubicBezTo>
                      <a:cubicBezTo>
                        <a:pt x="0" y="121"/>
                        <a:pt x="10" y="132"/>
                        <a:pt x="24" y="132"/>
                      </a:cubicBezTo>
                      <a:cubicBezTo>
                        <a:pt x="412" y="132"/>
                        <a:pt x="412" y="132"/>
                        <a:pt x="412" y="132"/>
                      </a:cubicBezTo>
                      <a:cubicBezTo>
                        <a:pt x="425" y="132"/>
                        <a:pt x="436" y="121"/>
                        <a:pt x="436" y="108"/>
                      </a:cubicBezTo>
                      <a:cubicBezTo>
                        <a:pt x="436" y="24"/>
                        <a:pt x="436" y="24"/>
                        <a:pt x="436" y="24"/>
                      </a:cubicBezTo>
                      <a:cubicBezTo>
                        <a:pt x="436" y="11"/>
                        <a:pt x="425" y="0"/>
                        <a:pt x="41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Rectangle 114"/>
                <p:cNvSpPr>
                  <a:spLocks noChangeArrowheads="1"/>
                </p:cNvSpPr>
                <p:nvPr/>
              </p:nvSpPr>
              <p:spPr bwMode="auto">
                <a:xfrm>
                  <a:off x="8701088" y="5710238"/>
                  <a:ext cx="1296988" cy="746125"/>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115"/>
                <p:cNvSpPr>
                  <a:spLocks/>
                </p:cNvSpPr>
                <p:nvPr/>
              </p:nvSpPr>
              <p:spPr bwMode="auto">
                <a:xfrm>
                  <a:off x="8281988"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116"/>
                <p:cNvSpPr>
                  <a:spLocks/>
                </p:cNvSpPr>
                <p:nvPr/>
              </p:nvSpPr>
              <p:spPr bwMode="auto">
                <a:xfrm>
                  <a:off x="10312400"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117"/>
                <p:cNvSpPr>
                  <a:spLocks/>
                </p:cNvSpPr>
                <p:nvPr/>
              </p:nvSpPr>
              <p:spPr bwMode="auto">
                <a:xfrm>
                  <a:off x="9294813" y="5688013"/>
                  <a:ext cx="131763" cy="461963"/>
                </a:xfrm>
                <a:custGeom>
                  <a:avLst/>
                  <a:gdLst>
                    <a:gd name="T0" fmla="*/ 83 w 83"/>
                    <a:gd name="T1" fmla="*/ 278 h 291"/>
                    <a:gd name="T2" fmla="*/ 0 w 83"/>
                    <a:gd name="T3" fmla="*/ 291 h 291"/>
                    <a:gd name="T4" fmla="*/ 0 w 83"/>
                    <a:gd name="T5" fmla="*/ 0 h 291"/>
                    <a:gd name="T6" fmla="*/ 83 w 83"/>
                    <a:gd name="T7" fmla="*/ 0 h 291"/>
                    <a:gd name="T8" fmla="*/ 83 w 83"/>
                    <a:gd name="T9" fmla="*/ 278 h 291"/>
                  </a:gdLst>
                  <a:ahLst/>
                  <a:cxnLst>
                    <a:cxn ang="0">
                      <a:pos x="T0" y="T1"/>
                    </a:cxn>
                    <a:cxn ang="0">
                      <a:pos x="T2" y="T3"/>
                    </a:cxn>
                    <a:cxn ang="0">
                      <a:pos x="T4" y="T5"/>
                    </a:cxn>
                    <a:cxn ang="0">
                      <a:pos x="T6" y="T7"/>
                    </a:cxn>
                    <a:cxn ang="0">
                      <a:pos x="T8" y="T9"/>
                    </a:cxn>
                  </a:cxnLst>
                  <a:rect l="0" t="0" r="r" b="b"/>
                  <a:pathLst>
                    <a:path w="83" h="291">
                      <a:moveTo>
                        <a:pt x="83" y="278"/>
                      </a:moveTo>
                      <a:lnTo>
                        <a:pt x="0" y="291"/>
                      </a:lnTo>
                      <a:lnTo>
                        <a:pt x="0" y="0"/>
                      </a:lnTo>
                      <a:lnTo>
                        <a:pt x="83" y="0"/>
                      </a:lnTo>
                      <a:lnTo>
                        <a:pt x="83" y="27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Rectangle 118"/>
                <p:cNvSpPr>
                  <a:spLocks noChangeArrowheads="1"/>
                </p:cNvSpPr>
                <p:nvPr/>
              </p:nvSpPr>
              <p:spPr bwMode="auto">
                <a:xfrm>
                  <a:off x="9242425" y="5815013"/>
                  <a:ext cx="231775"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Oval 119"/>
                <p:cNvSpPr>
                  <a:spLocks noChangeArrowheads="1"/>
                </p:cNvSpPr>
                <p:nvPr/>
              </p:nvSpPr>
              <p:spPr bwMode="auto">
                <a:xfrm>
                  <a:off x="9347200" y="5897563"/>
                  <a:ext cx="26988" cy="25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Oval 120"/>
                <p:cNvSpPr>
                  <a:spLocks noChangeArrowheads="1"/>
                </p:cNvSpPr>
                <p:nvPr/>
              </p:nvSpPr>
              <p:spPr bwMode="auto">
                <a:xfrm>
                  <a:off x="9347200" y="598011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Oval 121"/>
                <p:cNvSpPr>
                  <a:spLocks noChangeArrowheads="1"/>
                </p:cNvSpPr>
                <p:nvPr/>
              </p:nvSpPr>
              <p:spPr bwMode="auto">
                <a:xfrm>
                  <a:off x="9347200" y="606266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Rectangle 122"/>
                <p:cNvSpPr>
                  <a:spLocks noChangeArrowheads="1"/>
                </p:cNvSpPr>
                <p:nvPr/>
              </p:nvSpPr>
              <p:spPr bwMode="auto">
                <a:xfrm>
                  <a:off x="9020175"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Rectangle 123"/>
                <p:cNvSpPr>
                  <a:spLocks noChangeArrowheads="1"/>
                </p:cNvSpPr>
                <p:nvPr/>
              </p:nvSpPr>
              <p:spPr bwMode="auto">
                <a:xfrm>
                  <a:off x="9609138"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124"/>
                <p:cNvSpPr>
                  <a:spLocks/>
                </p:cNvSpPr>
                <p:nvPr/>
              </p:nvSpPr>
              <p:spPr bwMode="auto">
                <a:xfrm>
                  <a:off x="9020175" y="4068763"/>
                  <a:ext cx="676275" cy="147638"/>
                </a:xfrm>
                <a:custGeom>
                  <a:avLst/>
                  <a:gdLst>
                    <a:gd name="T0" fmla="*/ 426 w 426"/>
                    <a:gd name="T1" fmla="*/ 30 h 93"/>
                    <a:gd name="T2" fmla="*/ 215 w 426"/>
                    <a:gd name="T3" fmla="*/ 0 h 93"/>
                    <a:gd name="T4" fmla="*/ 0 w 426"/>
                    <a:gd name="T5" fmla="*/ 30 h 93"/>
                    <a:gd name="T6" fmla="*/ 0 w 426"/>
                    <a:gd name="T7" fmla="*/ 93 h 93"/>
                    <a:gd name="T8" fmla="*/ 426 w 426"/>
                    <a:gd name="T9" fmla="*/ 93 h 93"/>
                    <a:gd name="T10" fmla="*/ 426 w 426"/>
                    <a:gd name="T11" fmla="*/ 30 h 93"/>
                  </a:gdLst>
                  <a:ahLst/>
                  <a:cxnLst>
                    <a:cxn ang="0">
                      <a:pos x="T0" y="T1"/>
                    </a:cxn>
                    <a:cxn ang="0">
                      <a:pos x="T2" y="T3"/>
                    </a:cxn>
                    <a:cxn ang="0">
                      <a:pos x="T4" y="T5"/>
                    </a:cxn>
                    <a:cxn ang="0">
                      <a:pos x="T6" y="T7"/>
                    </a:cxn>
                    <a:cxn ang="0">
                      <a:pos x="T8" y="T9"/>
                    </a:cxn>
                    <a:cxn ang="0">
                      <a:pos x="T10" y="T11"/>
                    </a:cxn>
                  </a:cxnLst>
                  <a:rect l="0" t="0" r="r" b="b"/>
                  <a:pathLst>
                    <a:path w="426" h="93">
                      <a:moveTo>
                        <a:pt x="426" y="30"/>
                      </a:moveTo>
                      <a:lnTo>
                        <a:pt x="215" y="0"/>
                      </a:lnTo>
                      <a:lnTo>
                        <a:pt x="0" y="30"/>
                      </a:lnTo>
                      <a:lnTo>
                        <a:pt x="0" y="93"/>
                      </a:lnTo>
                      <a:lnTo>
                        <a:pt x="426" y="93"/>
                      </a:lnTo>
                      <a:lnTo>
                        <a:pt x="426" y="3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125"/>
                <p:cNvSpPr>
                  <a:spLocks/>
                </p:cNvSpPr>
                <p:nvPr/>
              </p:nvSpPr>
              <p:spPr bwMode="auto">
                <a:xfrm>
                  <a:off x="9571038" y="4884738"/>
                  <a:ext cx="165100" cy="57150"/>
                </a:xfrm>
                <a:custGeom>
                  <a:avLst/>
                  <a:gdLst>
                    <a:gd name="T0" fmla="*/ 9 w 38"/>
                    <a:gd name="T1" fmla="*/ 0 h 13"/>
                    <a:gd name="T2" fmla="*/ 7 w 38"/>
                    <a:gd name="T3" fmla="*/ 0 h 13"/>
                    <a:gd name="T4" fmla="*/ 0 w 38"/>
                    <a:gd name="T5" fmla="*/ 7 h 13"/>
                    <a:gd name="T6" fmla="*/ 7 w 38"/>
                    <a:gd name="T7" fmla="*/ 13 h 13"/>
                    <a:gd name="T8" fmla="*/ 32 w 38"/>
                    <a:gd name="T9" fmla="*/ 13 h 13"/>
                    <a:gd name="T10" fmla="*/ 38 w 38"/>
                    <a:gd name="T11" fmla="*/ 7 h 13"/>
                    <a:gd name="T12" fmla="*/ 32 w 38"/>
                    <a:gd name="T13" fmla="*/ 0 h 13"/>
                    <a:gd name="T14" fmla="*/ 29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9" y="0"/>
                      </a:moveTo>
                      <a:cubicBezTo>
                        <a:pt x="7" y="0"/>
                        <a:pt x="7" y="0"/>
                        <a:pt x="7" y="0"/>
                      </a:cubicBezTo>
                      <a:cubicBezTo>
                        <a:pt x="3" y="0"/>
                        <a:pt x="0" y="3"/>
                        <a:pt x="0" y="7"/>
                      </a:cubicBezTo>
                      <a:cubicBezTo>
                        <a:pt x="0" y="10"/>
                        <a:pt x="3" y="13"/>
                        <a:pt x="7" y="13"/>
                      </a:cubicBezTo>
                      <a:cubicBezTo>
                        <a:pt x="32" y="13"/>
                        <a:pt x="32" y="13"/>
                        <a:pt x="32" y="13"/>
                      </a:cubicBezTo>
                      <a:cubicBezTo>
                        <a:pt x="35" y="13"/>
                        <a:pt x="38" y="10"/>
                        <a:pt x="38" y="7"/>
                      </a:cubicBezTo>
                      <a:cubicBezTo>
                        <a:pt x="38" y="3"/>
                        <a:pt x="35" y="0"/>
                        <a:pt x="32" y="0"/>
                      </a:cubicBezTo>
                      <a:cubicBezTo>
                        <a:pt x="29" y="0"/>
                        <a:pt x="29" y="0"/>
                        <a:pt x="29" y="0"/>
                      </a:cubicBezTo>
                    </a:path>
                  </a:pathLst>
                </a:custGeom>
                <a:noFill/>
                <a:ln w="52388" cap="flat">
                  <a:solidFill>
                    <a:srgbClr val="EB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126"/>
                <p:cNvSpPr>
                  <a:spLocks/>
                </p:cNvSpPr>
                <p:nvPr/>
              </p:nvSpPr>
              <p:spPr bwMode="auto">
                <a:xfrm>
                  <a:off x="9556750" y="4941888"/>
                  <a:ext cx="96838" cy="352425"/>
                </a:xfrm>
                <a:custGeom>
                  <a:avLst/>
                  <a:gdLst>
                    <a:gd name="T0" fmla="*/ 22 w 22"/>
                    <a:gd name="T1" fmla="*/ 0 h 81"/>
                    <a:gd name="T2" fmla="*/ 22 w 22"/>
                    <a:gd name="T3" fmla="*/ 81 h 81"/>
                  </a:gdLst>
                  <a:ahLst/>
                  <a:cxnLst>
                    <a:cxn ang="0">
                      <a:pos x="T0" y="T1"/>
                    </a:cxn>
                    <a:cxn ang="0">
                      <a:pos x="T2" y="T3"/>
                    </a:cxn>
                  </a:cxnLst>
                  <a:rect l="0" t="0" r="r" b="b"/>
                  <a:pathLst>
                    <a:path w="22" h="81">
                      <a:moveTo>
                        <a:pt x="22" y="0"/>
                      </a:moveTo>
                      <a:cubicBezTo>
                        <a:pt x="0" y="23"/>
                        <a:pt x="0" y="59"/>
                        <a:pt x="22" y="81"/>
                      </a:cubicBezTo>
                    </a:path>
                  </a:pathLst>
                </a:custGeom>
                <a:noFill/>
                <a:ln w="52388" cap="rnd">
                  <a:solidFill>
                    <a:srgbClr val="EB3C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127"/>
                <p:cNvSpPr>
                  <a:spLocks noEditPoints="1"/>
                </p:cNvSpPr>
                <p:nvPr/>
              </p:nvSpPr>
              <p:spPr bwMode="auto">
                <a:xfrm>
                  <a:off x="9571038" y="5207001"/>
                  <a:ext cx="501650" cy="503238"/>
                </a:xfrm>
                <a:custGeom>
                  <a:avLst/>
                  <a:gdLst>
                    <a:gd name="T0" fmla="*/ 46 w 115"/>
                    <a:gd name="T1" fmla="*/ 0 h 115"/>
                    <a:gd name="T2" fmla="*/ 27 w 115"/>
                    <a:gd name="T3" fmla="*/ 0 h 115"/>
                    <a:gd name="T4" fmla="*/ 0 w 115"/>
                    <a:gd name="T5" fmla="*/ 27 h 115"/>
                    <a:gd name="T6" fmla="*/ 0 w 115"/>
                    <a:gd name="T7" fmla="*/ 46 h 115"/>
                    <a:gd name="T8" fmla="*/ 69 w 115"/>
                    <a:gd name="T9" fmla="*/ 115 h 115"/>
                    <a:gd name="T10" fmla="*/ 115 w 115"/>
                    <a:gd name="T11" fmla="*/ 69 h 115"/>
                    <a:gd name="T12" fmla="*/ 46 w 115"/>
                    <a:gd name="T13" fmla="*/ 0 h 115"/>
                    <a:gd name="T14" fmla="*/ 20 w 115"/>
                    <a:gd name="T15" fmla="*/ 26 h 115"/>
                    <a:gd name="T16" fmla="*/ 20 w 115"/>
                    <a:gd name="T17" fmla="*/ 20 h 115"/>
                    <a:gd name="T18" fmla="*/ 26 w 115"/>
                    <a:gd name="T19" fmla="*/ 20 h 115"/>
                    <a:gd name="T20" fmla="*/ 26 w 115"/>
                    <a:gd name="T21" fmla="*/ 26 h 115"/>
                    <a:gd name="T22" fmla="*/ 20 w 115"/>
                    <a:gd name="T23" fmla="*/ 2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46" y="0"/>
                      </a:moveTo>
                      <a:cubicBezTo>
                        <a:pt x="27" y="0"/>
                        <a:pt x="27" y="0"/>
                        <a:pt x="27" y="0"/>
                      </a:cubicBezTo>
                      <a:cubicBezTo>
                        <a:pt x="0" y="27"/>
                        <a:pt x="0" y="27"/>
                        <a:pt x="0" y="27"/>
                      </a:cubicBezTo>
                      <a:cubicBezTo>
                        <a:pt x="0" y="46"/>
                        <a:pt x="0" y="46"/>
                        <a:pt x="0" y="46"/>
                      </a:cubicBezTo>
                      <a:cubicBezTo>
                        <a:pt x="69" y="115"/>
                        <a:pt x="69" y="115"/>
                        <a:pt x="69" y="115"/>
                      </a:cubicBezTo>
                      <a:cubicBezTo>
                        <a:pt x="115" y="69"/>
                        <a:pt x="115" y="69"/>
                        <a:pt x="115" y="69"/>
                      </a:cubicBezTo>
                      <a:lnTo>
                        <a:pt x="46" y="0"/>
                      </a:lnTo>
                      <a:close/>
                      <a:moveTo>
                        <a:pt x="20" y="26"/>
                      </a:moveTo>
                      <a:cubicBezTo>
                        <a:pt x="18" y="24"/>
                        <a:pt x="18" y="22"/>
                        <a:pt x="20" y="20"/>
                      </a:cubicBezTo>
                      <a:cubicBezTo>
                        <a:pt x="22" y="18"/>
                        <a:pt x="24" y="18"/>
                        <a:pt x="26" y="20"/>
                      </a:cubicBezTo>
                      <a:cubicBezTo>
                        <a:pt x="27" y="22"/>
                        <a:pt x="27" y="24"/>
                        <a:pt x="26" y="26"/>
                      </a:cubicBezTo>
                      <a:cubicBezTo>
                        <a:pt x="24" y="27"/>
                        <a:pt x="22" y="27"/>
                        <a:pt x="20" y="2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28"/>
                <p:cNvSpPr>
                  <a:spLocks/>
                </p:cNvSpPr>
                <p:nvPr/>
              </p:nvSpPr>
              <p:spPr bwMode="auto">
                <a:xfrm>
                  <a:off x="9763125" y="5403851"/>
                  <a:ext cx="182563" cy="179388"/>
                </a:xfrm>
                <a:custGeom>
                  <a:avLst/>
                  <a:gdLst>
                    <a:gd name="T0" fmla="*/ 42 w 42"/>
                    <a:gd name="T1" fmla="*/ 10 h 41"/>
                    <a:gd name="T2" fmla="*/ 39 w 42"/>
                    <a:gd name="T3" fmla="*/ 6 h 41"/>
                    <a:gd name="T4" fmla="*/ 16 w 42"/>
                    <a:gd name="T5" fmla="*/ 12 h 41"/>
                    <a:gd name="T6" fmla="*/ 5 w 42"/>
                    <a:gd name="T7" fmla="*/ 0 h 41"/>
                    <a:gd name="T8" fmla="*/ 1 w 42"/>
                    <a:gd name="T9" fmla="*/ 1 h 41"/>
                    <a:gd name="T10" fmla="*/ 1 w 42"/>
                    <a:gd name="T11" fmla="*/ 5 h 41"/>
                    <a:gd name="T12" fmla="*/ 12 w 42"/>
                    <a:gd name="T13" fmla="*/ 16 h 41"/>
                    <a:gd name="T14" fmla="*/ 7 w 42"/>
                    <a:gd name="T15" fmla="*/ 38 h 41"/>
                    <a:gd name="T16" fmla="*/ 11 w 42"/>
                    <a:gd name="T17" fmla="*/ 41 h 41"/>
                    <a:gd name="T18" fmla="*/ 20 w 42"/>
                    <a:gd name="T19" fmla="*/ 23 h 41"/>
                    <a:gd name="T20" fmla="*/ 28 w 42"/>
                    <a:gd name="T21" fmla="*/ 31 h 41"/>
                    <a:gd name="T22" fmla="*/ 28 w 42"/>
                    <a:gd name="T23" fmla="*/ 36 h 41"/>
                    <a:gd name="T24" fmla="*/ 31 w 42"/>
                    <a:gd name="T25" fmla="*/ 40 h 41"/>
                    <a:gd name="T26" fmla="*/ 34 w 42"/>
                    <a:gd name="T27" fmla="*/ 33 h 41"/>
                    <a:gd name="T28" fmla="*/ 41 w 42"/>
                    <a:gd name="T29" fmla="*/ 30 h 41"/>
                    <a:gd name="T30" fmla="*/ 37 w 42"/>
                    <a:gd name="T31" fmla="*/ 27 h 41"/>
                    <a:gd name="T32" fmla="*/ 32 w 42"/>
                    <a:gd name="T33" fmla="*/ 27 h 41"/>
                    <a:gd name="T34" fmla="*/ 24 w 42"/>
                    <a:gd name="T35" fmla="*/ 19 h 41"/>
                    <a:gd name="T36" fmla="*/ 42 w 42"/>
                    <a:gd name="T37" fmla="*/ 10 h 41"/>
                    <a:gd name="T38" fmla="*/ 42 w 42"/>
                    <a:gd name="T3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1">
                      <a:moveTo>
                        <a:pt x="42" y="10"/>
                      </a:moveTo>
                      <a:cubicBezTo>
                        <a:pt x="39" y="6"/>
                        <a:pt x="39" y="6"/>
                        <a:pt x="39" y="6"/>
                      </a:cubicBezTo>
                      <a:cubicBezTo>
                        <a:pt x="16" y="12"/>
                        <a:pt x="16" y="12"/>
                        <a:pt x="16" y="12"/>
                      </a:cubicBezTo>
                      <a:cubicBezTo>
                        <a:pt x="5" y="0"/>
                        <a:pt x="5" y="0"/>
                        <a:pt x="5" y="0"/>
                      </a:cubicBezTo>
                      <a:cubicBezTo>
                        <a:pt x="4" y="0"/>
                        <a:pt x="3" y="0"/>
                        <a:pt x="1" y="1"/>
                      </a:cubicBezTo>
                      <a:cubicBezTo>
                        <a:pt x="1" y="2"/>
                        <a:pt x="0" y="4"/>
                        <a:pt x="1" y="5"/>
                      </a:cubicBezTo>
                      <a:cubicBezTo>
                        <a:pt x="12" y="16"/>
                        <a:pt x="12" y="16"/>
                        <a:pt x="12" y="16"/>
                      </a:cubicBezTo>
                      <a:cubicBezTo>
                        <a:pt x="7" y="38"/>
                        <a:pt x="7" y="38"/>
                        <a:pt x="7" y="38"/>
                      </a:cubicBezTo>
                      <a:cubicBezTo>
                        <a:pt x="11" y="41"/>
                        <a:pt x="11" y="41"/>
                        <a:pt x="11" y="41"/>
                      </a:cubicBezTo>
                      <a:cubicBezTo>
                        <a:pt x="20" y="23"/>
                        <a:pt x="20" y="23"/>
                        <a:pt x="20" y="23"/>
                      </a:cubicBezTo>
                      <a:cubicBezTo>
                        <a:pt x="28" y="31"/>
                        <a:pt x="28" y="31"/>
                        <a:pt x="28" y="31"/>
                      </a:cubicBezTo>
                      <a:cubicBezTo>
                        <a:pt x="28" y="36"/>
                        <a:pt x="28" y="36"/>
                        <a:pt x="28" y="36"/>
                      </a:cubicBezTo>
                      <a:cubicBezTo>
                        <a:pt x="31" y="40"/>
                        <a:pt x="31" y="40"/>
                        <a:pt x="31" y="40"/>
                      </a:cubicBezTo>
                      <a:cubicBezTo>
                        <a:pt x="34" y="33"/>
                        <a:pt x="34" y="33"/>
                        <a:pt x="34" y="33"/>
                      </a:cubicBezTo>
                      <a:cubicBezTo>
                        <a:pt x="41" y="30"/>
                        <a:pt x="41" y="30"/>
                        <a:pt x="41" y="30"/>
                      </a:cubicBezTo>
                      <a:cubicBezTo>
                        <a:pt x="37" y="27"/>
                        <a:pt x="37" y="27"/>
                        <a:pt x="37" y="27"/>
                      </a:cubicBezTo>
                      <a:cubicBezTo>
                        <a:pt x="32" y="27"/>
                        <a:pt x="32" y="27"/>
                        <a:pt x="32" y="27"/>
                      </a:cubicBezTo>
                      <a:cubicBezTo>
                        <a:pt x="24" y="19"/>
                        <a:pt x="24" y="19"/>
                        <a:pt x="24" y="19"/>
                      </a:cubicBezTo>
                      <a:cubicBezTo>
                        <a:pt x="42" y="10"/>
                        <a:pt x="42" y="10"/>
                        <a:pt x="42" y="10"/>
                      </a:cubicBezTo>
                      <a:cubicBezTo>
                        <a:pt x="42" y="10"/>
                        <a:pt x="42" y="10"/>
                        <a:pt x="4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Rectangle 129"/>
                <p:cNvSpPr>
                  <a:spLocks noChangeArrowheads="1"/>
                </p:cNvSpPr>
                <p:nvPr/>
              </p:nvSpPr>
              <p:spPr bwMode="auto">
                <a:xfrm>
                  <a:off x="7570788" y="3709988"/>
                  <a:ext cx="285591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Rectangle 130"/>
                <p:cNvSpPr>
                  <a:spLocks noChangeArrowheads="1"/>
                </p:cNvSpPr>
                <p:nvPr/>
              </p:nvSpPr>
              <p:spPr bwMode="auto">
                <a:xfrm>
                  <a:off x="9993313" y="3160713"/>
                  <a:ext cx="301625"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131"/>
                <p:cNvSpPr>
                  <a:spLocks/>
                </p:cNvSpPr>
                <p:nvPr/>
              </p:nvSpPr>
              <p:spPr bwMode="auto">
                <a:xfrm>
                  <a:off x="9993313" y="3255963"/>
                  <a:ext cx="301625" cy="454025"/>
                </a:xfrm>
                <a:custGeom>
                  <a:avLst/>
                  <a:gdLst>
                    <a:gd name="T0" fmla="*/ 53 w 190"/>
                    <a:gd name="T1" fmla="*/ 0 h 286"/>
                    <a:gd name="T2" fmla="*/ 0 w 190"/>
                    <a:gd name="T3" fmla="*/ 0 h 286"/>
                    <a:gd name="T4" fmla="*/ 17 w 190"/>
                    <a:gd name="T5" fmla="*/ 286 h 286"/>
                    <a:gd name="T6" fmla="*/ 69 w 190"/>
                    <a:gd name="T7" fmla="*/ 286 h 286"/>
                    <a:gd name="T8" fmla="*/ 174 w 190"/>
                    <a:gd name="T9" fmla="*/ 286 h 286"/>
                    <a:gd name="T10" fmla="*/ 190 w 190"/>
                    <a:gd name="T11" fmla="*/ 0 h 286"/>
                    <a:gd name="T12" fmla="*/ 53 w 190"/>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190" h="286">
                      <a:moveTo>
                        <a:pt x="53" y="0"/>
                      </a:moveTo>
                      <a:lnTo>
                        <a:pt x="0" y="0"/>
                      </a:lnTo>
                      <a:lnTo>
                        <a:pt x="17" y="286"/>
                      </a:lnTo>
                      <a:lnTo>
                        <a:pt x="69" y="286"/>
                      </a:lnTo>
                      <a:lnTo>
                        <a:pt x="174" y="286"/>
                      </a:lnTo>
                      <a:lnTo>
                        <a:pt x="190" y="0"/>
                      </a:lnTo>
                      <a:lnTo>
                        <a:pt x="5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Rectangle 132"/>
                <p:cNvSpPr>
                  <a:spLocks noChangeArrowheads="1"/>
                </p:cNvSpPr>
                <p:nvPr/>
              </p:nvSpPr>
              <p:spPr bwMode="auto">
                <a:xfrm>
                  <a:off x="9958388" y="3216276"/>
                  <a:ext cx="371475" cy="3968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Rectangle 133"/>
                <p:cNvSpPr>
                  <a:spLocks noChangeArrowheads="1"/>
                </p:cNvSpPr>
                <p:nvPr/>
              </p:nvSpPr>
              <p:spPr bwMode="auto">
                <a:xfrm>
                  <a:off x="8331200" y="2814638"/>
                  <a:ext cx="1200150" cy="7381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134"/>
                <p:cNvSpPr>
                  <a:spLocks/>
                </p:cNvSpPr>
                <p:nvPr/>
              </p:nvSpPr>
              <p:spPr bwMode="auto">
                <a:xfrm>
                  <a:off x="9993313" y="3255963"/>
                  <a:ext cx="84138" cy="454025"/>
                </a:xfrm>
                <a:custGeom>
                  <a:avLst/>
                  <a:gdLst>
                    <a:gd name="T0" fmla="*/ 0 w 53"/>
                    <a:gd name="T1" fmla="*/ 0 h 286"/>
                    <a:gd name="T2" fmla="*/ 17 w 53"/>
                    <a:gd name="T3" fmla="*/ 286 h 286"/>
                    <a:gd name="T4" fmla="*/ 53 w 53"/>
                    <a:gd name="T5" fmla="*/ 286 h 286"/>
                    <a:gd name="T6" fmla="*/ 53 w 53"/>
                    <a:gd name="T7" fmla="*/ 0 h 286"/>
                    <a:gd name="T8" fmla="*/ 0 w 53"/>
                    <a:gd name="T9" fmla="*/ 0 h 286"/>
                  </a:gdLst>
                  <a:ahLst/>
                  <a:cxnLst>
                    <a:cxn ang="0">
                      <a:pos x="T0" y="T1"/>
                    </a:cxn>
                    <a:cxn ang="0">
                      <a:pos x="T2" y="T3"/>
                    </a:cxn>
                    <a:cxn ang="0">
                      <a:pos x="T4" y="T5"/>
                    </a:cxn>
                    <a:cxn ang="0">
                      <a:pos x="T6" y="T7"/>
                    </a:cxn>
                    <a:cxn ang="0">
                      <a:pos x="T8" y="T9"/>
                    </a:cxn>
                  </a:cxnLst>
                  <a:rect l="0" t="0" r="r" b="b"/>
                  <a:pathLst>
                    <a:path w="53" h="286">
                      <a:moveTo>
                        <a:pt x="0" y="0"/>
                      </a:moveTo>
                      <a:lnTo>
                        <a:pt x="17" y="286"/>
                      </a:lnTo>
                      <a:lnTo>
                        <a:pt x="53" y="286"/>
                      </a:lnTo>
                      <a:lnTo>
                        <a:pt x="5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60" name="Group 59"/>
            <p:cNvGrpSpPr/>
            <p:nvPr/>
          </p:nvGrpSpPr>
          <p:grpSpPr>
            <a:xfrm>
              <a:off x="6935271" y="3561280"/>
              <a:ext cx="556658" cy="551401"/>
              <a:chOff x="4297363" y="476250"/>
              <a:chExt cx="1344612" cy="1331913"/>
            </a:xfrm>
          </p:grpSpPr>
          <p:sp>
            <p:nvSpPr>
              <p:cNvPr id="61" name="Oval 98"/>
              <p:cNvSpPr>
                <a:spLocks noChangeArrowheads="1"/>
              </p:cNvSpPr>
              <p:nvPr/>
            </p:nvSpPr>
            <p:spPr bwMode="auto">
              <a:xfrm>
                <a:off x="5337175" y="987425"/>
                <a:ext cx="304800" cy="306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9"/>
              <p:cNvSpPr>
                <a:spLocks/>
              </p:cNvSpPr>
              <p:nvPr/>
            </p:nvSpPr>
            <p:spPr bwMode="auto">
              <a:xfrm>
                <a:off x="5141913" y="798513"/>
                <a:ext cx="403225" cy="687388"/>
              </a:xfrm>
              <a:custGeom>
                <a:avLst/>
                <a:gdLst>
                  <a:gd name="T0" fmla="*/ 16 w 107"/>
                  <a:gd name="T1" fmla="*/ 0 h 182"/>
                  <a:gd name="T2" fmla="*/ 0 w 107"/>
                  <a:gd name="T3" fmla="*/ 2 h 182"/>
                  <a:gd name="T4" fmla="*/ 0 w 107"/>
                  <a:gd name="T5" fmla="*/ 24 h 182"/>
                  <a:gd name="T6" fmla="*/ 16 w 107"/>
                  <a:gd name="T7" fmla="*/ 22 h 182"/>
                  <a:gd name="T8" fmla="*/ 86 w 107"/>
                  <a:gd name="T9" fmla="*/ 91 h 182"/>
                  <a:gd name="T10" fmla="*/ 16 w 107"/>
                  <a:gd name="T11" fmla="*/ 160 h 182"/>
                  <a:gd name="T12" fmla="*/ 0 w 107"/>
                  <a:gd name="T13" fmla="*/ 158 h 182"/>
                  <a:gd name="T14" fmla="*/ 0 w 107"/>
                  <a:gd name="T15" fmla="*/ 180 h 182"/>
                  <a:gd name="T16" fmla="*/ 16 w 107"/>
                  <a:gd name="T17" fmla="*/ 182 h 182"/>
                  <a:gd name="T18" fmla="*/ 107 w 107"/>
                  <a:gd name="T19" fmla="*/ 91 h 182"/>
                  <a:gd name="T20" fmla="*/ 16 w 107"/>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82">
                    <a:moveTo>
                      <a:pt x="16" y="0"/>
                    </a:moveTo>
                    <a:cubicBezTo>
                      <a:pt x="11" y="0"/>
                      <a:pt x="5" y="1"/>
                      <a:pt x="0" y="2"/>
                    </a:cubicBezTo>
                    <a:cubicBezTo>
                      <a:pt x="0" y="24"/>
                      <a:pt x="0" y="24"/>
                      <a:pt x="0" y="24"/>
                    </a:cubicBezTo>
                    <a:cubicBezTo>
                      <a:pt x="5" y="22"/>
                      <a:pt x="11" y="22"/>
                      <a:pt x="16" y="22"/>
                    </a:cubicBezTo>
                    <a:cubicBezTo>
                      <a:pt x="55" y="22"/>
                      <a:pt x="86" y="53"/>
                      <a:pt x="86" y="91"/>
                    </a:cubicBezTo>
                    <a:cubicBezTo>
                      <a:pt x="86" y="129"/>
                      <a:pt x="55" y="160"/>
                      <a:pt x="16" y="160"/>
                    </a:cubicBezTo>
                    <a:cubicBezTo>
                      <a:pt x="11" y="160"/>
                      <a:pt x="5" y="160"/>
                      <a:pt x="0" y="158"/>
                    </a:cubicBezTo>
                    <a:cubicBezTo>
                      <a:pt x="0" y="180"/>
                      <a:pt x="0" y="180"/>
                      <a:pt x="0" y="180"/>
                    </a:cubicBezTo>
                    <a:cubicBezTo>
                      <a:pt x="5" y="181"/>
                      <a:pt x="11" y="182"/>
                      <a:pt x="16" y="182"/>
                    </a:cubicBezTo>
                    <a:cubicBezTo>
                      <a:pt x="66" y="182"/>
                      <a:pt x="107" y="141"/>
                      <a:pt x="107" y="91"/>
                    </a:cubicBezTo>
                    <a:cubicBezTo>
                      <a:pt x="107" y="41"/>
                      <a:pt x="6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0"/>
              <p:cNvSpPr>
                <a:spLocks/>
              </p:cNvSpPr>
              <p:nvPr/>
            </p:nvSpPr>
            <p:spPr bwMode="auto">
              <a:xfrm>
                <a:off x="5108575" y="658813"/>
                <a:ext cx="203200" cy="301625"/>
              </a:xfrm>
              <a:custGeom>
                <a:avLst/>
                <a:gdLst>
                  <a:gd name="T0" fmla="*/ 14 w 54"/>
                  <a:gd name="T1" fmla="*/ 0 h 80"/>
                  <a:gd name="T2" fmla="*/ 0 w 54"/>
                  <a:gd name="T3" fmla="*/ 4 h 80"/>
                  <a:gd name="T4" fmla="*/ 0 w 54"/>
                  <a:gd name="T5" fmla="*/ 76 h 80"/>
                  <a:gd name="T6" fmla="*/ 14 w 54"/>
                  <a:gd name="T7" fmla="*/ 80 h 80"/>
                  <a:gd name="T8" fmla="*/ 54 w 54"/>
                  <a:gd name="T9" fmla="*/ 40 h 80"/>
                  <a:gd name="T10" fmla="*/ 14 w 54"/>
                  <a:gd name="T11" fmla="*/ 0 h 80"/>
                </a:gdLst>
                <a:ahLst/>
                <a:cxnLst>
                  <a:cxn ang="0">
                    <a:pos x="T0" y="T1"/>
                  </a:cxn>
                  <a:cxn ang="0">
                    <a:pos x="T2" y="T3"/>
                  </a:cxn>
                  <a:cxn ang="0">
                    <a:pos x="T4" y="T5"/>
                  </a:cxn>
                  <a:cxn ang="0">
                    <a:pos x="T6" y="T7"/>
                  </a:cxn>
                  <a:cxn ang="0">
                    <a:pos x="T8" y="T9"/>
                  </a:cxn>
                  <a:cxn ang="0">
                    <a:pos x="T10" y="T11"/>
                  </a:cxn>
                </a:cxnLst>
                <a:rect l="0" t="0" r="r" b="b"/>
                <a:pathLst>
                  <a:path w="54" h="80">
                    <a:moveTo>
                      <a:pt x="14" y="0"/>
                    </a:moveTo>
                    <a:cubicBezTo>
                      <a:pt x="7" y="0"/>
                      <a:pt x="5" y="1"/>
                      <a:pt x="0" y="4"/>
                    </a:cubicBezTo>
                    <a:cubicBezTo>
                      <a:pt x="0" y="76"/>
                      <a:pt x="0" y="76"/>
                      <a:pt x="0" y="76"/>
                    </a:cubicBezTo>
                    <a:cubicBezTo>
                      <a:pt x="5" y="79"/>
                      <a:pt x="7" y="80"/>
                      <a:pt x="14" y="80"/>
                    </a:cubicBezTo>
                    <a:cubicBezTo>
                      <a:pt x="36" y="80"/>
                      <a:pt x="54" y="62"/>
                      <a:pt x="54" y="40"/>
                    </a:cubicBezTo>
                    <a:cubicBezTo>
                      <a:pt x="54" y="18"/>
                      <a:pt x="36"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01"/>
              <p:cNvSpPr>
                <a:spLocks/>
              </p:cNvSpPr>
              <p:nvPr/>
            </p:nvSpPr>
            <p:spPr bwMode="auto">
              <a:xfrm>
                <a:off x="5108575" y="1323975"/>
                <a:ext cx="203200" cy="301625"/>
              </a:xfrm>
              <a:custGeom>
                <a:avLst/>
                <a:gdLst>
                  <a:gd name="T0" fmla="*/ 14 w 54"/>
                  <a:gd name="T1" fmla="*/ 0 h 80"/>
                  <a:gd name="T2" fmla="*/ 0 w 54"/>
                  <a:gd name="T3" fmla="*/ 4 h 80"/>
                  <a:gd name="T4" fmla="*/ 0 w 54"/>
                  <a:gd name="T5" fmla="*/ 76 h 80"/>
                  <a:gd name="T6" fmla="*/ 14 w 54"/>
                  <a:gd name="T7" fmla="*/ 80 h 80"/>
                  <a:gd name="T8" fmla="*/ 54 w 54"/>
                  <a:gd name="T9" fmla="*/ 40 h 80"/>
                  <a:gd name="T10" fmla="*/ 14 w 54"/>
                  <a:gd name="T11" fmla="*/ 0 h 80"/>
                </a:gdLst>
                <a:ahLst/>
                <a:cxnLst>
                  <a:cxn ang="0">
                    <a:pos x="T0" y="T1"/>
                  </a:cxn>
                  <a:cxn ang="0">
                    <a:pos x="T2" y="T3"/>
                  </a:cxn>
                  <a:cxn ang="0">
                    <a:pos x="T4" y="T5"/>
                  </a:cxn>
                  <a:cxn ang="0">
                    <a:pos x="T6" y="T7"/>
                  </a:cxn>
                  <a:cxn ang="0">
                    <a:pos x="T8" y="T9"/>
                  </a:cxn>
                  <a:cxn ang="0">
                    <a:pos x="T10" y="T11"/>
                  </a:cxn>
                </a:cxnLst>
                <a:rect l="0" t="0" r="r" b="b"/>
                <a:pathLst>
                  <a:path w="54" h="80">
                    <a:moveTo>
                      <a:pt x="14" y="0"/>
                    </a:moveTo>
                    <a:cubicBezTo>
                      <a:pt x="7" y="0"/>
                      <a:pt x="5" y="1"/>
                      <a:pt x="0" y="4"/>
                    </a:cubicBezTo>
                    <a:cubicBezTo>
                      <a:pt x="0" y="76"/>
                      <a:pt x="0" y="76"/>
                      <a:pt x="0" y="76"/>
                    </a:cubicBezTo>
                    <a:cubicBezTo>
                      <a:pt x="5" y="79"/>
                      <a:pt x="7" y="80"/>
                      <a:pt x="14" y="80"/>
                    </a:cubicBezTo>
                    <a:cubicBezTo>
                      <a:pt x="36" y="80"/>
                      <a:pt x="54" y="62"/>
                      <a:pt x="54" y="40"/>
                    </a:cubicBezTo>
                    <a:cubicBezTo>
                      <a:pt x="54" y="18"/>
                      <a:pt x="36"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02"/>
              <p:cNvSpPr>
                <a:spLocks/>
              </p:cNvSpPr>
              <p:nvPr/>
            </p:nvSpPr>
            <p:spPr bwMode="auto">
              <a:xfrm>
                <a:off x="4297363" y="476250"/>
                <a:ext cx="781050" cy="1331913"/>
              </a:xfrm>
              <a:custGeom>
                <a:avLst/>
                <a:gdLst>
                  <a:gd name="T0" fmla="*/ 492 w 492"/>
                  <a:gd name="T1" fmla="*/ 0 h 839"/>
                  <a:gd name="T2" fmla="*/ 492 w 492"/>
                  <a:gd name="T3" fmla="*/ 839 h 839"/>
                  <a:gd name="T4" fmla="*/ 0 w 492"/>
                  <a:gd name="T5" fmla="*/ 753 h 839"/>
                  <a:gd name="T6" fmla="*/ 0 w 492"/>
                  <a:gd name="T7" fmla="*/ 86 h 839"/>
                  <a:gd name="T8" fmla="*/ 492 w 492"/>
                  <a:gd name="T9" fmla="*/ 0 h 839"/>
                </a:gdLst>
                <a:ahLst/>
                <a:cxnLst>
                  <a:cxn ang="0">
                    <a:pos x="T0" y="T1"/>
                  </a:cxn>
                  <a:cxn ang="0">
                    <a:pos x="T2" y="T3"/>
                  </a:cxn>
                  <a:cxn ang="0">
                    <a:pos x="T4" y="T5"/>
                  </a:cxn>
                  <a:cxn ang="0">
                    <a:pos x="T6" y="T7"/>
                  </a:cxn>
                  <a:cxn ang="0">
                    <a:pos x="T8" y="T9"/>
                  </a:cxn>
                </a:cxnLst>
                <a:rect l="0" t="0" r="r" b="b"/>
                <a:pathLst>
                  <a:path w="492" h="839">
                    <a:moveTo>
                      <a:pt x="492" y="0"/>
                    </a:moveTo>
                    <a:lnTo>
                      <a:pt x="492" y="839"/>
                    </a:lnTo>
                    <a:lnTo>
                      <a:pt x="0" y="753"/>
                    </a:lnTo>
                    <a:lnTo>
                      <a:pt x="0" y="86"/>
                    </a:lnTo>
                    <a:lnTo>
                      <a:pt x="4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03"/>
              <p:cNvSpPr>
                <a:spLocks/>
              </p:cNvSpPr>
              <p:nvPr/>
            </p:nvSpPr>
            <p:spPr bwMode="auto">
              <a:xfrm>
                <a:off x="4537075" y="873125"/>
                <a:ext cx="282575" cy="552450"/>
              </a:xfrm>
              <a:custGeom>
                <a:avLst/>
                <a:gdLst>
                  <a:gd name="T0" fmla="*/ 31 w 75"/>
                  <a:gd name="T1" fmla="*/ 1 h 146"/>
                  <a:gd name="T2" fmla="*/ 16 w 75"/>
                  <a:gd name="T3" fmla="*/ 8 h 146"/>
                  <a:gd name="T4" fmla="*/ 6 w 75"/>
                  <a:gd name="T5" fmla="*/ 20 h 146"/>
                  <a:gd name="T6" fmla="*/ 0 w 75"/>
                  <a:gd name="T7" fmla="*/ 35 h 146"/>
                  <a:gd name="T8" fmla="*/ 1 w 75"/>
                  <a:gd name="T9" fmla="*/ 55 h 146"/>
                  <a:gd name="T10" fmla="*/ 14 w 75"/>
                  <a:gd name="T11" fmla="*/ 75 h 146"/>
                  <a:gd name="T12" fmla="*/ 30 w 75"/>
                  <a:gd name="T13" fmla="*/ 87 h 146"/>
                  <a:gd name="T14" fmla="*/ 38 w 75"/>
                  <a:gd name="T15" fmla="*/ 92 h 146"/>
                  <a:gd name="T16" fmla="*/ 43 w 75"/>
                  <a:gd name="T17" fmla="*/ 98 h 146"/>
                  <a:gd name="T18" fmla="*/ 46 w 75"/>
                  <a:gd name="T19" fmla="*/ 104 h 146"/>
                  <a:gd name="T20" fmla="*/ 46 w 75"/>
                  <a:gd name="T21" fmla="*/ 110 h 146"/>
                  <a:gd name="T22" fmla="*/ 44 w 75"/>
                  <a:gd name="T23" fmla="*/ 115 h 146"/>
                  <a:gd name="T24" fmla="*/ 40 w 75"/>
                  <a:gd name="T25" fmla="*/ 119 h 146"/>
                  <a:gd name="T26" fmla="*/ 33 w 75"/>
                  <a:gd name="T27" fmla="*/ 121 h 146"/>
                  <a:gd name="T28" fmla="*/ 21 w 75"/>
                  <a:gd name="T29" fmla="*/ 120 h 146"/>
                  <a:gd name="T30" fmla="*/ 7 w 75"/>
                  <a:gd name="T31" fmla="*/ 112 h 146"/>
                  <a:gd name="T32" fmla="*/ 0 w 75"/>
                  <a:gd name="T33" fmla="*/ 137 h 146"/>
                  <a:gd name="T34" fmla="*/ 13 w 75"/>
                  <a:gd name="T35" fmla="*/ 143 h 146"/>
                  <a:gd name="T36" fmla="*/ 29 w 75"/>
                  <a:gd name="T37" fmla="*/ 146 h 146"/>
                  <a:gd name="T38" fmla="*/ 50 w 75"/>
                  <a:gd name="T39" fmla="*/ 144 h 146"/>
                  <a:gd name="T40" fmla="*/ 65 w 75"/>
                  <a:gd name="T41" fmla="*/ 134 h 146"/>
                  <a:gd name="T42" fmla="*/ 72 w 75"/>
                  <a:gd name="T43" fmla="*/ 122 h 146"/>
                  <a:gd name="T44" fmla="*/ 75 w 75"/>
                  <a:gd name="T45" fmla="*/ 105 h 146"/>
                  <a:gd name="T46" fmla="*/ 73 w 75"/>
                  <a:gd name="T47" fmla="*/ 91 h 146"/>
                  <a:gd name="T48" fmla="*/ 66 w 75"/>
                  <a:gd name="T49" fmla="*/ 79 h 146"/>
                  <a:gd name="T50" fmla="*/ 57 w 75"/>
                  <a:gd name="T51" fmla="*/ 70 h 146"/>
                  <a:gd name="T52" fmla="*/ 44 w 75"/>
                  <a:gd name="T53" fmla="*/ 61 h 146"/>
                  <a:gd name="T54" fmla="*/ 35 w 75"/>
                  <a:gd name="T55" fmla="*/ 56 h 146"/>
                  <a:gd name="T56" fmla="*/ 30 w 75"/>
                  <a:gd name="T57" fmla="*/ 51 h 146"/>
                  <a:gd name="T58" fmla="*/ 27 w 75"/>
                  <a:gd name="T59" fmla="*/ 46 h 146"/>
                  <a:gd name="T60" fmla="*/ 26 w 75"/>
                  <a:gd name="T61" fmla="*/ 40 h 146"/>
                  <a:gd name="T62" fmla="*/ 27 w 75"/>
                  <a:gd name="T63" fmla="*/ 34 h 146"/>
                  <a:gd name="T64" fmla="*/ 30 w 75"/>
                  <a:gd name="T65" fmla="*/ 30 h 146"/>
                  <a:gd name="T66" fmla="*/ 35 w 75"/>
                  <a:gd name="T67" fmla="*/ 26 h 146"/>
                  <a:gd name="T68" fmla="*/ 42 w 75"/>
                  <a:gd name="T69" fmla="*/ 25 h 146"/>
                  <a:gd name="T70" fmla="*/ 56 w 75"/>
                  <a:gd name="T71" fmla="*/ 27 h 146"/>
                  <a:gd name="T72" fmla="*/ 72 w 75"/>
                  <a:gd name="T73" fmla="*/ 36 h 146"/>
                  <a:gd name="T74" fmla="*/ 63 w 75"/>
                  <a:gd name="T75" fmla="*/ 2 h 146"/>
                  <a:gd name="T76" fmla="*/ 49 w 75"/>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146">
                    <a:moveTo>
                      <a:pt x="40" y="0"/>
                    </a:moveTo>
                    <a:cubicBezTo>
                      <a:pt x="37" y="0"/>
                      <a:pt x="34" y="1"/>
                      <a:pt x="31" y="1"/>
                    </a:cubicBezTo>
                    <a:cubicBezTo>
                      <a:pt x="29" y="2"/>
                      <a:pt x="26" y="3"/>
                      <a:pt x="23" y="4"/>
                    </a:cubicBezTo>
                    <a:cubicBezTo>
                      <a:pt x="21" y="5"/>
                      <a:pt x="19" y="6"/>
                      <a:pt x="16" y="8"/>
                    </a:cubicBezTo>
                    <a:cubicBezTo>
                      <a:pt x="14" y="10"/>
                      <a:pt x="12" y="11"/>
                      <a:pt x="10" y="13"/>
                    </a:cubicBezTo>
                    <a:cubicBezTo>
                      <a:pt x="9" y="15"/>
                      <a:pt x="7" y="17"/>
                      <a:pt x="6" y="20"/>
                    </a:cubicBezTo>
                    <a:cubicBezTo>
                      <a:pt x="4" y="22"/>
                      <a:pt x="3" y="24"/>
                      <a:pt x="2" y="27"/>
                    </a:cubicBezTo>
                    <a:cubicBezTo>
                      <a:pt x="1" y="29"/>
                      <a:pt x="1" y="32"/>
                      <a:pt x="0" y="35"/>
                    </a:cubicBezTo>
                    <a:cubicBezTo>
                      <a:pt x="0" y="37"/>
                      <a:pt x="0" y="40"/>
                      <a:pt x="0" y="43"/>
                    </a:cubicBezTo>
                    <a:cubicBezTo>
                      <a:pt x="0" y="48"/>
                      <a:pt x="0" y="52"/>
                      <a:pt x="1" y="55"/>
                    </a:cubicBezTo>
                    <a:cubicBezTo>
                      <a:pt x="2" y="59"/>
                      <a:pt x="4" y="63"/>
                      <a:pt x="6" y="66"/>
                    </a:cubicBezTo>
                    <a:cubicBezTo>
                      <a:pt x="8" y="69"/>
                      <a:pt x="11" y="72"/>
                      <a:pt x="14" y="75"/>
                    </a:cubicBezTo>
                    <a:cubicBezTo>
                      <a:pt x="17" y="78"/>
                      <a:pt x="21" y="81"/>
                      <a:pt x="25" y="84"/>
                    </a:cubicBezTo>
                    <a:cubicBezTo>
                      <a:pt x="27" y="85"/>
                      <a:pt x="29" y="86"/>
                      <a:pt x="30" y="87"/>
                    </a:cubicBezTo>
                    <a:cubicBezTo>
                      <a:pt x="32" y="88"/>
                      <a:pt x="33" y="89"/>
                      <a:pt x="35" y="90"/>
                    </a:cubicBezTo>
                    <a:cubicBezTo>
                      <a:pt x="36" y="91"/>
                      <a:pt x="37" y="92"/>
                      <a:pt x="38" y="92"/>
                    </a:cubicBezTo>
                    <a:cubicBezTo>
                      <a:pt x="39" y="93"/>
                      <a:pt x="40" y="94"/>
                      <a:pt x="41" y="95"/>
                    </a:cubicBezTo>
                    <a:cubicBezTo>
                      <a:pt x="42" y="96"/>
                      <a:pt x="42" y="97"/>
                      <a:pt x="43" y="98"/>
                    </a:cubicBezTo>
                    <a:cubicBezTo>
                      <a:pt x="44" y="99"/>
                      <a:pt x="44" y="100"/>
                      <a:pt x="45" y="101"/>
                    </a:cubicBezTo>
                    <a:cubicBezTo>
                      <a:pt x="45" y="102"/>
                      <a:pt x="46" y="103"/>
                      <a:pt x="46" y="104"/>
                    </a:cubicBezTo>
                    <a:cubicBezTo>
                      <a:pt x="46" y="105"/>
                      <a:pt x="46" y="106"/>
                      <a:pt x="46" y="107"/>
                    </a:cubicBezTo>
                    <a:cubicBezTo>
                      <a:pt x="46" y="108"/>
                      <a:pt x="46" y="109"/>
                      <a:pt x="46" y="110"/>
                    </a:cubicBezTo>
                    <a:cubicBezTo>
                      <a:pt x="46" y="111"/>
                      <a:pt x="46" y="112"/>
                      <a:pt x="45" y="113"/>
                    </a:cubicBezTo>
                    <a:cubicBezTo>
                      <a:pt x="45" y="113"/>
                      <a:pt x="45" y="114"/>
                      <a:pt x="44" y="115"/>
                    </a:cubicBezTo>
                    <a:cubicBezTo>
                      <a:pt x="44" y="116"/>
                      <a:pt x="43" y="116"/>
                      <a:pt x="42" y="117"/>
                    </a:cubicBezTo>
                    <a:cubicBezTo>
                      <a:pt x="42" y="118"/>
                      <a:pt x="41" y="118"/>
                      <a:pt x="40" y="119"/>
                    </a:cubicBezTo>
                    <a:cubicBezTo>
                      <a:pt x="39" y="119"/>
                      <a:pt x="38" y="120"/>
                      <a:pt x="37" y="120"/>
                    </a:cubicBezTo>
                    <a:cubicBezTo>
                      <a:pt x="36" y="121"/>
                      <a:pt x="35" y="121"/>
                      <a:pt x="33" y="121"/>
                    </a:cubicBezTo>
                    <a:cubicBezTo>
                      <a:pt x="32" y="121"/>
                      <a:pt x="31" y="121"/>
                      <a:pt x="29" y="121"/>
                    </a:cubicBezTo>
                    <a:cubicBezTo>
                      <a:pt x="27" y="121"/>
                      <a:pt x="24" y="121"/>
                      <a:pt x="21" y="120"/>
                    </a:cubicBezTo>
                    <a:cubicBezTo>
                      <a:pt x="19" y="119"/>
                      <a:pt x="16" y="118"/>
                      <a:pt x="14" y="117"/>
                    </a:cubicBezTo>
                    <a:cubicBezTo>
                      <a:pt x="11" y="116"/>
                      <a:pt x="9" y="114"/>
                      <a:pt x="7" y="112"/>
                    </a:cubicBezTo>
                    <a:cubicBezTo>
                      <a:pt x="4" y="111"/>
                      <a:pt x="2" y="108"/>
                      <a:pt x="0" y="106"/>
                    </a:cubicBezTo>
                    <a:cubicBezTo>
                      <a:pt x="0" y="137"/>
                      <a:pt x="0" y="137"/>
                      <a:pt x="0" y="137"/>
                    </a:cubicBezTo>
                    <a:cubicBezTo>
                      <a:pt x="2" y="138"/>
                      <a:pt x="4" y="139"/>
                      <a:pt x="6" y="140"/>
                    </a:cubicBezTo>
                    <a:cubicBezTo>
                      <a:pt x="8" y="141"/>
                      <a:pt x="10" y="142"/>
                      <a:pt x="13" y="143"/>
                    </a:cubicBezTo>
                    <a:cubicBezTo>
                      <a:pt x="15" y="144"/>
                      <a:pt x="18" y="144"/>
                      <a:pt x="20" y="145"/>
                    </a:cubicBezTo>
                    <a:cubicBezTo>
                      <a:pt x="23" y="145"/>
                      <a:pt x="26" y="146"/>
                      <a:pt x="29" y="146"/>
                    </a:cubicBezTo>
                    <a:cubicBezTo>
                      <a:pt x="33" y="146"/>
                      <a:pt x="36" y="146"/>
                      <a:pt x="40" y="146"/>
                    </a:cubicBezTo>
                    <a:cubicBezTo>
                      <a:pt x="43" y="145"/>
                      <a:pt x="47" y="145"/>
                      <a:pt x="50" y="144"/>
                    </a:cubicBezTo>
                    <a:cubicBezTo>
                      <a:pt x="53" y="143"/>
                      <a:pt x="55" y="142"/>
                      <a:pt x="58" y="140"/>
                    </a:cubicBezTo>
                    <a:cubicBezTo>
                      <a:pt x="60" y="138"/>
                      <a:pt x="63" y="136"/>
                      <a:pt x="65" y="134"/>
                    </a:cubicBezTo>
                    <a:cubicBezTo>
                      <a:pt x="66" y="132"/>
                      <a:pt x="68" y="131"/>
                      <a:pt x="69" y="128"/>
                    </a:cubicBezTo>
                    <a:cubicBezTo>
                      <a:pt x="70" y="126"/>
                      <a:pt x="71" y="124"/>
                      <a:pt x="72" y="122"/>
                    </a:cubicBezTo>
                    <a:cubicBezTo>
                      <a:pt x="73" y="119"/>
                      <a:pt x="74" y="117"/>
                      <a:pt x="74" y="114"/>
                    </a:cubicBezTo>
                    <a:cubicBezTo>
                      <a:pt x="74" y="111"/>
                      <a:pt x="75" y="108"/>
                      <a:pt x="75" y="105"/>
                    </a:cubicBezTo>
                    <a:cubicBezTo>
                      <a:pt x="75" y="103"/>
                      <a:pt x="74" y="100"/>
                      <a:pt x="74" y="98"/>
                    </a:cubicBezTo>
                    <a:cubicBezTo>
                      <a:pt x="74" y="95"/>
                      <a:pt x="73" y="93"/>
                      <a:pt x="73" y="91"/>
                    </a:cubicBezTo>
                    <a:cubicBezTo>
                      <a:pt x="72" y="89"/>
                      <a:pt x="71" y="87"/>
                      <a:pt x="70" y="85"/>
                    </a:cubicBezTo>
                    <a:cubicBezTo>
                      <a:pt x="69" y="83"/>
                      <a:pt x="68" y="81"/>
                      <a:pt x="66" y="79"/>
                    </a:cubicBezTo>
                    <a:cubicBezTo>
                      <a:pt x="65" y="78"/>
                      <a:pt x="64" y="76"/>
                      <a:pt x="62" y="75"/>
                    </a:cubicBezTo>
                    <a:cubicBezTo>
                      <a:pt x="61" y="73"/>
                      <a:pt x="59" y="72"/>
                      <a:pt x="57" y="70"/>
                    </a:cubicBezTo>
                    <a:cubicBezTo>
                      <a:pt x="55" y="69"/>
                      <a:pt x="53" y="67"/>
                      <a:pt x="51" y="66"/>
                    </a:cubicBezTo>
                    <a:cubicBezTo>
                      <a:pt x="49" y="64"/>
                      <a:pt x="46" y="63"/>
                      <a:pt x="44" y="61"/>
                    </a:cubicBezTo>
                    <a:cubicBezTo>
                      <a:pt x="42" y="60"/>
                      <a:pt x="40" y="59"/>
                      <a:pt x="39" y="58"/>
                    </a:cubicBezTo>
                    <a:cubicBezTo>
                      <a:pt x="37" y="57"/>
                      <a:pt x="36" y="57"/>
                      <a:pt x="35" y="56"/>
                    </a:cubicBezTo>
                    <a:cubicBezTo>
                      <a:pt x="34" y="55"/>
                      <a:pt x="33" y="54"/>
                      <a:pt x="32" y="53"/>
                    </a:cubicBezTo>
                    <a:cubicBezTo>
                      <a:pt x="31" y="53"/>
                      <a:pt x="30" y="52"/>
                      <a:pt x="30" y="51"/>
                    </a:cubicBezTo>
                    <a:cubicBezTo>
                      <a:pt x="29" y="50"/>
                      <a:pt x="28" y="50"/>
                      <a:pt x="28" y="49"/>
                    </a:cubicBezTo>
                    <a:cubicBezTo>
                      <a:pt x="28" y="48"/>
                      <a:pt x="27" y="47"/>
                      <a:pt x="27" y="46"/>
                    </a:cubicBezTo>
                    <a:cubicBezTo>
                      <a:pt x="26" y="45"/>
                      <a:pt x="26" y="44"/>
                      <a:pt x="26" y="43"/>
                    </a:cubicBezTo>
                    <a:cubicBezTo>
                      <a:pt x="26" y="42"/>
                      <a:pt x="26" y="41"/>
                      <a:pt x="26" y="40"/>
                    </a:cubicBezTo>
                    <a:cubicBezTo>
                      <a:pt x="26" y="39"/>
                      <a:pt x="26" y="38"/>
                      <a:pt x="26" y="37"/>
                    </a:cubicBezTo>
                    <a:cubicBezTo>
                      <a:pt x="26" y="36"/>
                      <a:pt x="27" y="35"/>
                      <a:pt x="27" y="34"/>
                    </a:cubicBezTo>
                    <a:cubicBezTo>
                      <a:pt x="27" y="33"/>
                      <a:pt x="28" y="33"/>
                      <a:pt x="28" y="32"/>
                    </a:cubicBezTo>
                    <a:cubicBezTo>
                      <a:pt x="29" y="31"/>
                      <a:pt x="29" y="30"/>
                      <a:pt x="30" y="30"/>
                    </a:cubicBezTo>
                    <a:cubicBezTo>
                      <a:pt x="31" y="29"/>
                      <a:pt x="32" y="28"/>
                      <a:pt x="33" y="28"/>
                    </a:cubicBezTo>
                    <a:cubicBezTo>
                      <a:pt x="33" y="27"/>
                      <a:pt x="34" y="27"/>
                      <a:pt x="35" y="26"/>
                    </a:cubicBezTo>
                    <a:cubicBezTo>
                      <a:pt x="36" y="26"/>
                      <a:pt x="37" y="26"/>
                      <a:pt x="38" y="26"/>
                    </a:cubicBezTo>
                    <a:cubicBezTo>
                      <a:pt x="39" y="25"/>
                      <a:pt x="41" y="25"/>
                      <a:pt x="42" y="25"/>
                    </a:cubicBezTo>
                    <a:cubicBezTo>
                      <a:pt x="44" y="25"/>
                      <a:pt x="47" y="25"/>
                      <a:pt x="49" y="26"/>
                    </a:cubicBezTo>
                    <a:cubicBezTo>
                      <a:pt x="52" y="26"/>
                      <a:pt x="54" y="26"/>
                      <a:pt x="56" y="27"/>
                    </a:cubicBezTo>
                    <a:cubicBezTo>
                      <a:pt x="59" y="28"/>
                      <a:pt x="61" y="29"/>
                      <a:pt x="63" y="30"/>
                    </a:cubicBezTo>
                    <a:cubicBezTo>
                      <a:pt x="65" y="31"/>
                      <a:pt x="70" y="35"/>
                      <a:pt x="72" y="36"/>
                    </a:cubicBezTo>
                    <a:cubicBezTo>
                      <a:pt x="72" y="7"/>
                      <a:pt x="72" y="7"/>
                      <a:pt x="72" y="7"/>
                    </a:cubicBezTo>
                    <a:cubicBezTo>
                      <a:pt x="70" y="6"/>
                      <a:pt x="65" y="2"/>
                      <a:pt x="63" y="2"/>
                    </a:cubicBezTo>
                    <a:cubicBezTo>
                      <a:pt x="61" y="1"/>
                      <a:pt x="59" y="1"/>
                      <a:pt x="56" y="1"/>
                    </a:cubicBezTo>
                    <a:cubicBezTo>
                      <a:pt x="54" y="0"/>
                      <a:pt x="51" y="0"/>
                      <a:pt x="49" y="0"/>
                    </a:cubicBezTo>
                    <a:cubicBezTo>
                      <a:pt x="46" y="0"/>
                      <a:pt x="43" y="0"/>
                      <a:pt x="4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315067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br>
              <a:rPr lang="en-US" dirty="0" smtClean="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Azure AD authorization</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Exchange APIs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6373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OneDrive for Business APIs</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SharePoint lists APIs</a:t>
            </a:r>
            <a:endParaRPr lang="en-US" sz="3200" dirty="0">
              <a:gradFill>
                <a:gsLst>
                  <a:gs pos="1250">
                    <a:schemeClr val="tx1"/>
                  </a:gs>
                  <a:gs pos="99000">
                    <a:schemeClr val="tx1"/>
                  </a:gs>
                </a:gsLst>
                <a:lin ang="5400000" scaled="0"/>
              </a:gradFill>
              <a:latin typeface="+mj-lt"/>
            </a:endParaRP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981371" y="2879440"/>
            <a:ext cx="4997904" cy="3641245"/>
            <a:chOff x="5308651" y="1710037"/>
            <a:chExt cx="6843741" cy="4986038"/>
          </a:xfrm>
        </p:grpSpPr>
        <p:grpSp>
          <p:nvGrpSpPr>
            <p:cNvPr id="27" name="Group 26"/>
            <p:cNvGrpSpPr/>
            <p:nvPr/>
          </p:nvGrpSpPr>
          <p:grpSpPr>
            <a:xfrm>
              <a:off x="8356600" y="5895975"/>
              <a:ext cx="2466975" cy="800100"/>
              <a:chOff x="8356600" y="5222875"/>
              <a:chExt cx="2466975" cy="800100"/>
            </a:xfrm>
          </p:grpSpPr>
          <p:sp>
            <p:nvSpPr>
              <p:cNvPr id="246" name="Rectangle 245"/>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7" name="Group 246"/>
              <p:cNvGrpSpPr/>
              <p:nvPr/>
            </p:nvGrpSpPr>
            <p:grpSpPr>
              <a:xfrm>
                <a:off x="8415948" y="5283201"/>
                <a:ext cx="2344108" cy="678908"/>
                <a:chOff x="8415948" y="5283201"/>
                <a:chExt cx="2344108" cy="678908"/>
              </a:xfrm>
            </p:grpSpPr>
            <p:sp>
              <p:nvSpPr>
                <p:cNvPr id="248" name="Rectangle 247"/>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ectangle 2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2" name="Rectangle 2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Rectangle 2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8" name="Group 27"/>
            <p:cNvGrpSpPr/>
            <p:nvPr/>
          </p:nvGrpSpPr>
          <p:grpSpPr>
            <a:xfrm>
              <a:off x="5308651" y="3794814"/>
              <a:ext cx="2367066" cy="1665498"/>
              <a:chOff x="5308651" y="3121714"/>
              <a:chExt cx="2367066" cy="1665498"/>
            </a:xfrm>
          </p:grpSpPr>
          <p:sp>
            <p:nvSpPr>
              <p:cNvPr id="24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Rectangle 24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7740650" y="3804195"/>
              <a:ext cx="1476375" cy="1967955"/>
              <a:chOff x="7740650" y="3131095"/>
              <a:chExt cx="1476375" cy="1967955"/>
            </a:xfrm>
          </p:grpSpPr>
          <p:grpSp>
            <p:nvGrpSpPr>
              <p:cNvPr id="196" name="Group 195"/>
              <p:cNvGrpSpPr/>
              <p:nvPr/>
            </p:nvGrpSpPr>
            <p:grpSpPr>
              <a:xfrm>
                <a:off x="7740650" y="3131095"/>
                <a:ext cx="1476375" cy="1967955"/>
                <a:chOff x="7740650" y="3131095"/>
                <a:chExt cx="1476375" cy="1967955"/>
              </a:xfrm>
            </p:grpSpPr>
            <p:sp>
              <p:nvSpPr>
                <p:cNvPr id="242" name="Rectangle 241"/>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3300413"/>
                <a:ext cx="182880" cy="90578"/>
                <a:chOff x="7861286" y="3300413"/>
                <a:chExt cx="182880" cy="90578"/>
              </a:xfrm>
            </p:grpSpPr>
            <p:sp>
              <p:nvSpPr>
                <p:cNvPr id="240" name="Rectangle 239"/>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23541" y="3475943"/>
                <a:ext cx="1158557" cy="228744"/>
                <a:chOff x="7923541" y="3488009"/>
                <a:chExt cx="1158557" cy="228744"/>
              </a:xfrm>
            </p:grpSpPr>
            <p:sp>
              <p:nvSpPr>
                <p:cNvPr id="231" name="Rectangle 230"/>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3789639"/>
                <a:ext cx="303354" cy="90756"/>
                <a:chOff x="7861286" y="3793332"/>
                <a:chExt cx="303354" cy="90756"/>
              </a:xfrm>
            </p:grpSpPr>
            <p:sp>
              <p:nvSpPr>
                <p:cNvPr id="229" name="Rectangle 228"/>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0" name="Group 199"/>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1" name="Group 200"/>
              <p:cNvGrpSpPr/>
              <p:nvPr/>
            </p:nvGrpSpPr>
            <p:grpSpPr>
              <a:xfrm>
                <a:off x="7861286" y="4344761"/>
                <a:ext cx="1102374" cy="228744"/>
                <a:chOff x="7861286" y="4351628"/>
                <a:chExt cx="1102374" cy="228744"/>
              </a:xfrm>
            </p:grpSpPr>
            <p:sp>
              <p:nvSpPr>
                <p:cNvPr id="214" name="Rectangle 213"/>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2" name="Group 201"/>
              <p:cNvGrpSpPr/>
              <p:nvPr/>
            </p:nvGrpSpPr>
            <p:grpSpPr>
              <a:xfrm>
                <a:off x="7983513" y="4658457"/>
                <a:ext cx="1116116" cy="161449"/>
                <a:chOff x="7983513" y="4654652"/>
                <a:chExt cx="1116116" cy="161449"/>
              </a:xfrm>
            </p:grpSpPr>
            <p:sp>
              <p:nvSpPr>
                <p:cNvPr id="207" name="Rectangle 206"/>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3" name="Group 202"/>
              <p:cNvGrpSpPr/>
              <p:nvPr/>
            </p:nvGrpSpPr>
            <p:grpSpPr>
              <a:xfrm>
                <a:off x="7861286" y="4904857"/>
                <a:ext cx="613124" cy="95731"/>
                <a:chOff x="7861286" y="4904857"/>
                <a:chExt cx="613124" cy="95731"/>
              </a:xfrm>
            </p:grpSpPr>
            <p:sp>
              <p:nvSpPr>
                <p:cNvPr id="204" name="Rectangle 203"/>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9345911" y="3797978"/>
              <a:ext cx="1476375" cy="1967955"/>
              <a:chOff x="9345911" y="3124878"/>
              <a:chExt cx="1476375" cy="1967955"/>
            </a:xfrm>
          </p:grpSpPr>
          <p:grpSp>
            <p:nvGrpSpPr>
              <p:cNvPr id="150" name="Group 149"/>
              <p:cNvGrpSpPr/>
              <p:nvPr/>
            </p:nvGrpSpPr>
            <p:grpSpPr>
              <a:xfrm>
                <a:off x="9345911" y="3124878"/>
                <a:ext cx="1476375" cy="1967955"/>
                <a:chOff x="7740650" y="3131095"/>
                <a:chExt cx="1476375" cy="1967955"/>
              </a:xfrm>
            </p:grpSpPr>
            <p:sp>
              <p:nvSpPr>
                <p:cNvPr id="194" name="Rectangle 193"/>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5" name="Rectangle 194"/>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4" name="Group 153"/>
              <p:cNvGrpSpPr/>
              <p:nvPr/>
            </p:nvGrpSpPr>
            <p:grpSpPr>
              <a:xfrm>
                <a:off x="9437493" y="3559175"/>
                <a:ext cx="1288985" cy="117474"/>
                <a:chOff x="9437493" y="3559175"/>
                <a:chExt cx="1288985" cy="117474"/>
              </a:xfrm>
            </p:grpSpPr>
            <p:sp>
              <p:nvSpPr>
                <p:cNvPr id="187" name="Rectangle 186"/>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5" name="Group 154"/>
              <p:cNvGrpSpPr/>
              <p:nvPr/>
            </p:nvGrpSpPr>
            <p:grpSpPr>
              <a:xfrm>
                <a:off x="9465450" y="3797545"/>
                <a:ext cx="1188720" cy="146051"/>
                <a:chOff x="9465450" y="3797545"/>
                <a:chExt cx="1188720" cy="146051"/>
              </a:xfrm>
            </p:grpSpPr>
            <p:sp>
              <p:nvSpPr>
                <p:cNvPr id="181" name="Rectangle 180"/>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9465719" y="3362734"/>
                <a:ext cx="731520" cy="88380"/>
                <a:chOff x="9465719" y="3362734"/>
                <a:chExt cx="731520" cy="88380"/>
              </a:xfrm>
            </p:grpSpPr>
            <p:sp>
              <p:nvSpPr>
                <p:cNvPr id="179" name="Rectangle 178"/>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7" name="Group 156"/>
              <p:cNvGrpSpPr/>
              <p:nvPr/>
            </p:nvGrpSpPr>
            <p:grpSpPr>
              <a:xfrm>
                <a:off x="9434530" y="4405572"/>
                <a:ext cx="356616" cy="212071"/>
                <a:chOff x="9434530" y="4405572"/>
                <a:chExt cx="356616" cy="212071"/>
              </a:xfrm>
            </p:grpSpPr>
            <p:sp>
              <p:nvSpPr>
                <p:cNvPr id="174" name="Rectangle 173"/>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8" name="Rectangle 157"/>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9" name="Group 158"/>
              <p:cNvGrpSpPr/>
              <p:nvPr/>
            </p:nvGrpSpPr>
            <p:grpSpPr>
              <a:xfrm>
                <a:off x="9898578" y="4405572"/>
                <a:ext cx="365760" cy="212071"/>
                <a:chOff x="9898578" y="4405572"/>
                <a:chExt cx="365760" cy="212071"/>
              </a:xfrm>
            </p:grpSpPr>
            <p:grpSp>
              <p:nvGrpSpPr>
                <p:cNvPr id="168" name="Group 167"/>
                <p:cNvGrpSpPr/>
                <p:nvPr/>
              </p:nvGrpSpPr>
              <p:grpSpPr>
                <a:xfrm>
                  <a:off x="9898578" y="4405572"/>
                  <a:ext cx="365760" cy="212071"/>
                  <a:chOff x="9434530" y="4405572"/>
                  <a:chExt cx="365760" cy="212071"/>
                </a:xfrm>
              </p:grpSpPr>
              <p:sp>
                <p:nvSpPr>
                  <p:cNvPr id="170" name="Rectangle 169"/>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9" name="Rectangle 168"/>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0" name="Group 159"/>
              <p:cNvGrpSpPr/>
              <p:nvPr/>
            </p:nvGrpSpPr>
            <p:grpSpPr>
              <a:xfrm>
                <a:off x="10358034" y="4405249"/>
                <a:ext cx="365760" cy="212071"/>
                <a:chOff x="10358034" y="4405249"/>
                <a:chExt cx="365760" cy="212071"/>
              </a:xfrm>
            </p:grpSpPr>
            <p:sp>
              <p:nvSpPr>
                <p:cNvPr id="162" name="Rectangle 161"/>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1" name="Rectangle 160"/>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10915566" y="4874213"/>
              <a:ext cx="536092" cy="799475"/>
              <a:chOff x="5951537" y="5232400"/>
              <a:chExt cx="365126" cy="544513"/>
            </a:xfrm>
          </p:grpSpPr>
          <p:sp>
            <p:nvSpPr>
              <p:cNvPr id="146"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10929938" y="2701925"/>
              <a:ext cx="1168400" cy="1011238"/>
              <a:chOff x="10929938" y="2028825"/>
              <a:chExt cx="1168400" cy="1011238"/>
            </a:xfrm>
          </p:grpSpPr>
          <p:sp>
            <p:nvSpPr>
              <p:cNvPr id="134"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p:nvGrpSpPr>
          <p:grpSpPr>
            <a:xfrm>
              <a:off x="9311043" y="1715016"/>
              <a:ext cx="1509358" cy="1959682"/>
              <a:chOff x="9311043" y="1041916"/>
              <a:chExt cx="1509358" cy="1959682"/>
            </a:xfrm>
          </p:grpSpPr>
          <p:grpSp>
            <p:nvGrpSpPr>
              <p:cNvPr id="115" name="Group 114"/>
              <p:cNvGrpSpPr/>
              <p:nvPr/>
            </p:nvGrpSpPr>
            <p:grpSpPr>
              <a:xfrm>
                <a:off x="9311043" y="1041916"/>
                <a:ext cx="1509358" cy="1959682"/>
                <a:chOff x="2699562" y="3794641"/>
                <a:chExt cx="1412658" cy="1813061"/>
              </a:xfrm>
            </p:grpSpPr>
            <p:sp>
              <p:nvSpPr>
                <p:cNvPr id="119"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6" name="Rounded Rectangle 115"/>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7" name="Rounded Rectangle 116"/>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8" name="Rounded Rectangle 117"/>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7202936" y="2137601"/>
              <a:ext cx="434396" cy="1567623"/>
              <a:chOff x="7202936" y="1464501"/>
              <a:chExt cx="434396" cy="1567623"/>
            </a:xfrm>
          </p:grpSpPr>
          <p:pic>
            <p:nvPicPr>
              <p:cNvPr id="104" name="Picture 103"/>
              <p:cNvPicPr>
                <a:picLocks noChangeAspect="1"/>
              </p:cNvPicPr>
              <p:nvPr/>
            </p:nvPicPr>
            <p:blipFill>
              <a:blip r:embed="rId3"/>
              <a:stretch>
                <a:fillRect/>
              </a:stretch>
            </p:blipFill>
            <p:spPr>
              <a:xfrm>
                <a:off x="7509783" y="1515955"/>
                <a:ext cx="127549" cy="1513579"/>
              </a:xfrm>
              <a:prstGeom prst="rect">
                <a:avLst/>
              </a:prstGeom>
            </p:spPr>
          </p:pic>
          <p:grpSp>
            <p:nvGrpSpPr>
              <p:cNvPr id="105" name="Group 104"/>
              <p:cNvGrpSpPr/>
              <p:nvPr/>
            </p:nvGrpSpPr>
            <p:grpSpPr>
              <a:xfrm flipV="1">
                <a:off x="7202936" y="1464501"/>
                <a:ext cx="164653" cy="1567623"/>
                <a:chOff x="7138988" y="855663"/>
                <a:chExt cx="228601" cy="2176462"/>
              </a:xfrm>
            </p:grpSpPr>
            <p:sp>
              <p:nvSpPr>
                <p:cNvPr id="106"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5"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p:cNvGrpSpPr/>
            <p:nvPr/>
          </p:nvGrpSpPr>
          <p:grpSpPr>
            <a:xfrm>
              <a:off x="7743520" y="1710037"/>
              <a:ext cx="1470634" cy="1974359"/>
              <a:chOff x="7743520" y="1036937"/>
              <a:chExt cx="1470634" cy="1974359"/>
            </a:xfrm>
          </p:grpSpPr>
          <p:grpSp>
            <p:nvGrpSpPr>
              <p:cNvPr id="89" name="Group 88"/>
              <p:cNvGrpSpPr/>
              <p:nvPr/>
            </p:nvGrpSpPr>
            <p:grpSpPr>
              <a:xfrm>
                <a:off x="7743520" y="1036937"/>
                <a:ext cx="1470634" cy="1974359"/>
                <a:chOff x="7740650" y="1041915"/>
                <a:chExt cx="1470634" cy="1974359"/>
              </a:xfrm>
            </p:grpSpPr>
            <p:sp>
              <p:nvSpPr>
                <p:cNvPr id="102" name="Freeform 101"/>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3" name="Right Triangle 102"/>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0" name="Group 89"/>
              <p:cNvGrpSpPr/>
              <p:nvPr/>
            </p:nvGrpSpPr>
            <p:grpSpPr>
              <a:xfrm>
                <a:off x="7912042" y="1158011"/>
                <a:ext cx="1133265" cy="1611524"/>
                <a:chOff x="7912042" y="1158011"/>
                <a:chExt cx="1133265" cy="1611524"/>
              </a:xfrm>
            </p:grpSpPr>
            <p:sp>
              <p:nvSpPr>
                <p:cNvPr id="91" name="Right Bracket 90"/>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2" name="Straight Connector 91"/>
                <p:cNvCxnSpPr>
                  <a:stCxn id="91"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Oval 93"/>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Decision 94"/>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Decision 95"/>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Flowchart: Process 97"/>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Flowchart: Process 98"/>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0" name="Flowchart: Process 99"/>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1" name="Flowchart: Process 100"/>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 name="Group 36"/>
            <p:cNvGrpSpPr/>
            <p:nvPr/>
          </p:nvGrpSpPr>
          <p:grpSpPr>
            <a:xfrm>
              <a:off x="7983513" y="1945650"/>
              <a:ext cx="989927" cy="1378516"/>
              <a:chOff x="7983513" y="1272550"/>
              <a:chExt cx="989927" cy="1378516"/>
            </a:xfrm>
          </p:grpSpPr>
          <p:sp>
            <p:nvSpPr>
              <p:cNvPr id="72" name="Rectangle 7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5" name="Rectangle 84"/>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Rectangle 85"/>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Rectangle 86"/>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Rectangle 87"/>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5895503" y="1955025"/>
              <a:ext cx="1229051" cy="1725027"/>
              <a:chOff x="5895503" y="1281925"/>
              <a:chExt cx="1229051" cy="1725027"/>
            </a:xfrm>
          </p:grpSpPr>
          <p:grpSp>
            <p:nvGrpSpPr>
              <p:cNvPr id="39" name="Group 38"/>
              <p:cNvGrpSpPr/>
              <p:nvPr/>
            </p:nvGrpSpPr>
            <p:grpSpPr>
              <a:xfrm>
                <a:off x="5895503" y="1281925"/>
                <a:ext cx="1229051" cy="1725027"/>
                <a:chOff x="5895503" y="1281925"/>
                <a:chExt cx="1229051" cy="1725027"/>
              </a:xfrm>
            </p:grpSpPr>
            <p:sp>
              <p:nvSpPr>
                <p:cNvPr id="70" name="Freeform 69"/>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ight Triangle 70"/>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5996740" y="1640587"/>
                <a:ext cx="1000052" cy="1136612"/>
                <a:chOff x="5996740" y="1640587"/>
                <a:chExt cx="1000052" cy="1136612"/>
              </a:xfrm>
            </p:grpSpPr>
            <p:grpSp>
              <p:nvGrpSpPr>
                <p:cNvPr id="41" name="Group 40"/>
                <p:cNvGrpSpPr/>
                <p:nvPr/>
              </p:nvGrpSpPr>
              <p:grpSpPr>
                <a:xfrm>
                  <a:off x="6265272" y="1646040"/>
                  <a:ext cx="731520" cy="87880"/>
                  <a:chOff x="6265272" y="1646040"/>
                  <a:chExt cx="731520" cy="87880"/>
                </a:xfrm>
              </p:grpSpPr>
              <p:sp>
                <p:nvSpPr>
                  <p:cNvPr id="67" name="Rectangle 66"/>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2" name="Group 41"/>
                <p:cNvGrpSpPr/>
                <p:nvPr/>
              </p:nvGrpSpPr>
              <p:grpSpPr>
                <a:xfrm>
                  <a:off x="6265272" y="1889531"/>
                  <a:ext cx="731520" cy="87880"/>
                  <a:chOff x="6265272" y="1889531"/>
                  <a:chExt cx="731520" cy="87880"/>
                </a:xfrm>
              </p:grpSpPr>
              <p:sp>
                <p:nvSpPr>
                  <p:cNvPr id="65" name="Rectangle 64"/>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3" name="Group 42"/>
                <p:cNvGrpSpPr/>
                <p:nvPr/>
              </p:nvGrpSpPr>
              <p:grpSpPr>
                <a:xfrm>
                  <a:off x="6265272" y="2130746"/>
                  <a:ext cx="709184" cy="87880"/>
                  <a:chOff x="6265272" y="2130746"/>
                  <a:chExt cx="709184" cy="87880"/>
                </a:xfrm>
              </p:grpSpPr>
              <p:sp>
                <p:nvSpPr>
                  <p:cNvPr id="62" name="Rectangle 6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4" name="Group 43"/>
                <p:cNvGrpSpPr/>
                <p:nvPr/>
              </p:nvGrpSpPr>
              <p:grpSpPr>
                <a:xfrm>
                  <a:off x="6265272" y="2374770"/>
                  <a:ext cx="731520" cy="87880"/>
                  <a:chOff x="6265272" y="2374770"/>
                  <a:chExt cx="731520" cy="87880"/>
                </a:xfrm>
              </p:grpSpPr>
              <p:sp>
                <p:nvSpPr>
                  <p:cNvPr id="60" name="Rectangle 59"/>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6265272" y="2623634"/>
                  <a:ext cx="731520" cy="87880"/>
                  <a:chOff x="6265272" y="2623634"/>
                  <a:chExt cx="731520" cy="87880"/>
                </a:xfrm>
              </p:grpSpPr>
              <p:sp>
                <p:nvSpPr>
                  <p:cNvPr id="57" name="Rectangle 5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8" name="Group 47"/>
                <p:cNvGrpSpPr/>
                <p:nvPr/>
              </p:nvGrpSpPr>
              <p:grpSpPr>
                <a:xfrm>
                  <a:off x="5996740" y="1640587"/>
                  <a:ext cx="154817" cy="154817"/>
                  <a:chOff x="5996740" y="1640587"/>
                  <a:chExt cx="154817" cy="154817"/>
                </a:xfrm>
              </p:grpSpPr>
              <p:sp>
                <p:nvSpPr>
                  <p:cNvPr id="55" name="Rectangle 54"/>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5996740" y="1886036"/>
                  <a:ext cx="154817" cy="154817"/>
                  <a:chOff x="5996740" y="1886036"/>
                  <a:chExt cx="154817" cy="154817"/>
                </a:xfrm>
              </p:grpSpPr>
              <p:sp>
                <p:nvSpPr>
                  <p:cNvPr id="53" name="Rectangle 52"/>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p:cNvGrpSpPr/>
                <p:nvPr/>
              </p:nvGrpSpPr>
              <p:grpSpPr>
                <a:xfrm>
                  <a:off x="5996740" y="2376934"/>
                  <a:ext cx="154817" cy="154817"/>
                  <a:chOff x="5996740" y="2376934"/>
                  <a:chExt cx="154817" cy="154817"/>
                </a:xfrm>
              </p:grpSpPr>
              <p:sp>
                <p:nvSpPr>
                  <p:cNvPr id="51" name="Rectangle 50"/>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364007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See </a:t>
            </a:r>
            <a:r>
              <a:rPr lang="en-US" dirty="0" smtClean="0">
                <a:hlinkClick r:id="rId2"/>
              </a:rPr>
              <a:t>http://dev.office.com/android</a:t>
            </a:r>
            <a:r>
              <a:rPr lang="en-US" dirty="0" smtClean="0"/>
              <a:t> to get started.</a:t>
            </a:r>
          </a:p>
          <a:p>
            <a:r>
              <a:rPr lang="en-US" dirty="0" smtClean="0"/>
              <a:t>ADAL:</a:t>
            </a:r>
            <a:br>
              <a:rPr lang="en-US" dirty="0" smtClean="0"/>
            </a:br>
            <a:r>
              <a:rPr lang="en-US" dirty="0" smtClean="0">
                <a:hlinkClick r:id="rId3"/>
              </a:rPr>
              <a:t>https://github.com/AzureAD/azure-activedirectory-library-for-android</a:t>
            </a:r>
            <a:endParaRPr lang="en-US" dirty="0" smtClean="0"/>
          </a:p>
          <a:p>
            <a:r>
              <a:rPr lang="en-US" dirty="0" smtClean="0"/>
              <a:t>Office 365 SDKs:</a:t>
            </a:r>
            <a:br>
              <a:rPr lang="en-US" dirty="0" smtClean="0"/>
            </a:br>
            <a:r>
              <a:rPr lang="en-US" dirty="0" smtClean="0">
                <a:hlinkClick r:id="rId4"/>
              </a:rPr>
              <a:t>https://github.com/OfficeDev/Office-365-SDK-for-Android</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17632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5919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4170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2103437" y="1966084"/>
            <a:ext cx="9360975" cy="1514261"/>
          </a:xfrm>
        </p:spPr>
        <p:txBody>
          <a:bodyPr/>
          <a:lstStyle/>
          <a:p>
            <a:r>
              <a:rPr lang="en-US" dirty="0" smtClean="0"/>
              <a:t>Introduction</a:t>
            </a:r>
            <a:br>
              <a:rPr lang="en-US" dirty="0" smtClean="0"/>
            </a:br>
            <a:r>
              <a:rPr lang="en-US" sz="2800" dirty="0" smtClean="0"/>
              <a:t>Getting started with mobile development with Office 365</a:t>
            </a:r>
            <a:endParaRPr lang="en-US" sz="2800" dirty="0"/>
          </a:p>
        </p:txBody>
      </p:sp>
      <p:sp>
        <p:nvSpPr>
          <p:cNvPr id="6" name="Text Placeholder 5"/>
          <p:cNvSpPr>
            <a:spLocks noGrp="1"/>
          </p:cNvSpPr>
          <p:nvPr>
            <p:ph type="body" sz="quarter" idx="12"/>
          </p:nvPr>
        </p:nvSpPr>
        <p:spPr/>
        <p:txBody>
          <a:bodyPr/>
          <a:lstStyle/>
          <a:p>
            <a:r>
              <a:rPr lang="en-US" smtClean="0"/>
              <a:t>1</a:t>
            </a:r>
            <a:endParaRPr lang="en-US" dirty="0"/>
          </a:p>
        </p:txBody>
      </p:sp>
    </p:spTree>
    <p:extLst>
      <p:ext uri="{BB962C8B-B14F-4D97-AF65-F5344CB8AC3E}">
        <p14:creationId xmlns:p14="http://schemas.microsoft.com/office/powerpoint/2010/main" val="115799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50673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01400" y="5636387"/>
            <a:ext cx="902930" cy="951737"/>
          </a:xfrm>
          <a:prstGeom prst="rect">
            <a:avLst/>
          </a:prstGeom>
        </p:spPr>
      </p:pic>
      <p:sp>
        <p:nvSpPr>
          <p:cNvPr id="13" name="Text Placeholder 12"/>
          <p:cNvSpPr>
            <a:spLocks noGrp="1"/>
          </p:cNvSpPr>
          <p:nvPr>
            <p:ph type="body" sz="quarter" idx="10"/>
          </p:nvPr>
        </p:nvSpPr>
        <p:spPr>
          <a:xfrm>
            <a:off x="246063" y="2241533"/>
            <a:ext cx="5514975" cy="849463"/>
          </a:xfrm>
        </p:spPr>
        <p:txBody>
          <a:bodyPr/>
          <a:lstStyle/>
          <a:p>
            <a:pPr marL="0" indent="0">
              <a:buNone/>
            </a:pPr>
            <a:r>
              <a:rPr lang="en-US" sz="4800" dirty="0" smtClean="0"/>
              <a:t>Android SKDs</a:t>
            </a:r>
            <a:endParaRPr lang="en-US" sz="4800" dirty="0"/>
          </a:p>
        </p:txBody>
      </p:sp>
      <p:sp>
        <p:nvSpPr>
          <p:cNvPr id="3" name="Text Placeholder 2"/>
          <p:cNvSpPr>
            <a:spLocks noGrp="1"/>
          </p:cNvSpPr>
          <p:nvPr>
            <p:ph type="body" sz="quarter" idx="11"/>
          </p:nvPr>
        </p:nvSpPr>
        <p:spPr>
          <a:xfrm>
            <a:off x="6675439" y="699573"/>
            <a:ext cx="5486400" cy="5595378"/>
          </a:xfrm>
        </p:spPr>
        <p:txBody>
          <a:bodyPr/>
          <a:lstStyle/>
          <a:p>
            <a:pPr marL="0" indent="0">
              <a:buNone/>
            </a:pPr>
            <a:r>
              <a:rPr lang="en-US" sz="2800" dirty="0" smtClean="0"/>
              <a:t>SDK generated from OData CSDL</a:t>
            </a:r>
          </a:p>
          <a:p>
            <a:pPr marL="228600" indent="-228600"/>
            <a:r>
              <a:rPr lang="en-US" sz="1800" dirty="0" smtClean="0">
                <a:latin typeface="+mn-lt"/>
              </a:rPr>
              <a:t>Standard interface for all platforms</a:t>
            </a:r>
          </a:p>
          <a:p>
            <a:pPr marL="0" indent="0">
              <a:spcBef>
                <a:spcPts val="1800"/>
              </a:spcBef>
              <a:buNone/>
            </a:pPr>
            <a:r>
              <a:rPr lang="en-US" sz="2800" dirty="0"/>
              <a:t>Dependency injection optimized </a:t>
            </a:r>
            <a:br>
              <a:rPr lang="en-US" sz="2800" dirty="0"/>
            </a:br>
            <a:r>
              <a:rPr lang="en-US" sz="2800" dirty="0"/>
              <a:t>for each platform:</a:t>
            </a:r>
          </a:p>
          <a:p>
            <a:pPr marL="228600" indent="-228600"/>
            <a:r>
              <a:rPr lang="en-US" sz="1800" dirty="0" smtClean="0">
                <a:latin typeface="+mn-lt"/>
              </a:rPr>
              <a:t>HTTP clients, </a:t>
            </a:r>
            <a:r>
              <a:rPr lang="en-US" sz="1800" dirty="0" err="1" smtClean="0">
                <a:latin typeface="+mn-lt"/>
              </a:rPr>
              <a:t>Async</a:t>
            </a:r>
            <a:r>
              <a:rPr lang="en-US" sz="1800" dirty="0" smtClean="0">
                <a:latin typeface="+mn-lt"/>
              </a:rPr>
              <a:t> frameworks, JSON parsers</a:t>
            </a:r>
          </a:p>
          <a:p>
            <a:pPr marL="228600" indent="-228600"/>
            <a:r>
              <a:rPr lang="en-US" sz="1800" dirty="0" smtClean="0">
                <a:latin typeface="+mn-lt"/>
              </a:rPr>
              <a:t>Authentication with Azure AD authentication libraries</a:t>
            </a:r>
          </a:p>
          <a:p>
            <a:pPr marL="0" indent="0">
              <a:spcBef>
                <a:spcPts val="1800"/>
              </a:spcBef>
              <a:buNone/>
            </a:pPr>
            <a:r>
              <a:rPr lang="en-US" sz="2800" dirty="0"/>
              <a:t>Industry-standard dependency manager support</a:t>
            </a:r>
          </a:p>
          <a:p>
            <a:pPr marL="228600" indent="-228600"/>
            <a:r>
              <a:rPr lang="en-US" sz="1800" dirty="0" err="1" smtClean="0">
                <a:latin typeface="+mn-lt"/>
              </a:rPr>
              <a:t>Gradle</a:t>
            </a:r>
            <a:r>
              <a:rPr lang="en-US" sz="1800" dirty="0" smtClean="0">
                <a:latin typeface="+mn-lt"/>
              </a:rPr>
              <a:t> and </a:t>
            </a:r>
            <a:r>
              <a:rPr lang="en-US" sz="1800" dirty="0" err="1" smtClean="0">
                <a:latin typeface="+mn-lt"/>
              </a:rPr>
              <a:t>JCenter</a:t>
            </a:r>
            <a:r>
              <a:rPr lang="en-US" sz="1800" dirty="0" smtClean="0">
                <a:latin typeface="+mn-lt"/>
              </a:rPr>
              <a:t> (Android Studio)</a:t>
            </a:r>
          </a:p>
          <a:p>
            <a:pPr marL="0" indent="0">
              <a:spcBef>
                <a:spcPts val="1800"/>
              </a:spcBef>
              <a:buNone/>
            </a:pPr>
            <a:r>
              <a:rPr lang="en-US" sz="2800" dirty="0"/>
              <a:t>Popular IDE support</a:t>
            </a:r>
          </a:p>
          <a:p>
            <a:pPr marL="228600" indent="-228600"/>
            <a:r>
              <a:rPr lang="en-US" sz="1800" dirty="0" smtClean="0">
                <a:latin typeface="+mn-lt"/>
              </a:rPr>
              <a:t>Eclipse, IntelliJ, Android Studio</a:t>
            </a:r>
          </a:p>
          <a:p>
            <a:pPr marL="0" indent="0">
              <a:spcBef>
                <a:spcPts val="1800"/>
              </a:spcBef>
              <a:buNone/>
            </a:pPr>
            <a:r>
              <a:rPr lang="en-US" sz="2800" dirty="0"/>
              <a:t>Open source </a:t>
            </a:r>
            <a:r>
              <a:rPr lang="en-US" sz="2800" dirty="0" smtClean="0"/>
              <a:t>end-to-end</a:t>
            </a:r>
            <a:endParaRPr lang="en-US" sz="2800" dirty="0"/>
          </a:p>
        </p:txBody>
      </p:sp>
      <p:sp>
        <p:nvSpPr>
          <p:cNvPr id="14" name="Footer Placeholder 13"/>
          <p:cNvSpPr>
            <a:spLocks noGrp="1"/>
          </p:cNvSpPr>
          <p:nvPr>
            <p:ph type="ftr" sz="quarter" idx="12"/>
          </p:nvPr>
        </p:nvSpPr>
        <p:spPr/>
        <p:txBody>
          <a:bodyPr/>
          <a:lstStyle/>
          <a:p>
            <a:pPr>
              <a:defRPr/>
            </a:pPr>
            <a:r>
              <a:rPr lang="en-US" sz="1400" dirty="0" smtClean="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400912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4"/>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46063" y="2241533"/>
            <a:ext cx="5514975" cy="849463"/>
          </a:xfrm>
        </p:spPr>
        <p:txBody>
          <a:bodyPr/>
          <a:lstStyle/>
          <a:p>
            <a:pPr marL="0" indent="0">
              <a:buNone/>
            </a:pPr>
            <a:r>
              <a:rPr lang="en-US" sz="4800" dirty="0" smtClean="0"/>
              <a:t>App Developer</a:t>
            </a:r>
            <a:endParaRPr lang="en-US" sz="4800" dirty="0"/>
          </a:p>
        </p:txBody>
      </p:sp>
      <p:sp>
        <p:nvSpPr>
          <p:cNvPr id="11" name="Text Placeholder 10"/>
          <p:cNvSpPr>
            <a:spLocks noGrp="1"/>
          </p:cNvSpPr>
          <p:nvPr>
            <p:ph type="body" sz="quarter" idx="11"/>
          </p:nvPr>
        </p:nvSpPr>
        <p:spPr>
          <a:xfrm>
            <a:off x="6675439" y="1919907"/>
            <a:ext cx="5486400" cy="3154710"/>
          </a:xfrm>
        </p:spPr>
        <p:txBody>
          <a:bodyPr/>
          <a:lstStyle/>
          <a:p>
            <a:pPr marL="0" indent="0">
              <a:buNone/>
            </a:pPr>
            <a:r>
              <a:rPr lang="en-US" sz="3200" dirty="0"/>
              <a:t>Add dependencies using </a:t>
            </a:r>
            <a:br>
              <a:rPr lang="en-US" sz="3200" dirty="0"/>
            </a:br>
            <a:r>
              <a:rPr lang="en-US" sz="3200" dirty="0" err="1"/>
              <a:t>Gradle</a:t>
            </a:r>
            <a:r>
              <a:rPr lang="en-US" sz="3200" dirty="0"/>
              <a:t> or </a:t>
            </a:r>
            <a:r>
              <a:rPr lang="en-US" sz="3200" dirty="0" err="1"/>
              <a:t>JCenter</a:t>
            </a:r>
            <a:endParaRPr lang="en-US" sz="3200" dirty="0"/>
          </a:p>
          <a:p>
            <a:pPr marL="0" indent="0">
              <a:spcBef>
                <a:spcPts val="1800"/>
              </a:spcBef>
              <a:buNone/>
            </a:pPr>
            <a:r>
              <a:rPr lang="en-US" sz="3600" dirty="0"/>
              <a:t>Start coding:</a:t>
            </a:r>
          </a:p>
          <a:p>
            <a:pPr marL="228600" lvl="1" indent="-228600">
              <a:buFont typeface="Arial" panose="020B0604020202020204" pitchFamily="34" charset="0"/>
              <a:buChar char="•"/>
            </a:pPr>
            <a:r>
              <a:rPr lang="en-US" sz="2000" dirty="0"/>
              <a:t>Create a </a:t>
            </a:r>
            <a:r>
              <a:rPr lang="en-US" sz="2000" dirty="0" err="1"/>
              <a:t>DefaultDependencyResolver</a:t>
            </a:r>
            <a:endParaRPr lang="en-US" sz="2000" dirty="0"/>
          </a:p>
          <a:p>
            <a:pPr marL="228600" lvl="1" indent="-228600">
              <a:buFont typeface="Arial" panose="020B0604020202020204" pitchFamily="34" charset="0"/>
              <a:buChar char="•"/>
            </a:pPr>
            <a:r>
              <a:rPr lang="en-US" sz="2000" dirty="0"/>
              <a:t>Authenticate using ADAL</a:t>
            </a:r>
          </a:p>
          <a:p>
            <a:pPr marL="228600" lvl="1" indent="-228600">
              <a:buFont typeface="Arial" panose="020B0604020202020204" pitchFamily="34" charset="0"/>
              <a:buChar char="•"/>
            </a:pPr>
            <a:r>
              <a:rPr lang="en-US" sz="2000" dirty="0"/>
              <a:t>Create *Client class for services</a:t>
            </a:r>
          </a:p>
          <a:p>
            <a:pPr marL="228600" lvl="1" indent="-228600">
              <a:buFont typeface="Arial" panose="020B0604020202020204" pitchFamily="34" charset="0"/>
              <a:buChar char="•"/>
            </a:pPr>
            <a:r>
              <a:rPr lang="en-US" sz="2000" dirty="0"/>
              <a:t>Navigate API using the </a:t>
            </a:r>
            <a:r>
              <a:rPr lang="en-US" sz="2000" dirty="0" smtClean="0"/>
              <a:t>client</a:t>
            </a:r>
            <a:endParaRPr lang="en-US" sz="2000" dirty="0"/>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81530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647543" y="2361837"/>
            <a:ext cx="5181599" cy="4135772"/>
          </a:xfrm>
          <a:prstGeom prst="rect">
            <a:avLst/>
          </a:prstGeom>
        </p:spPr>
      </p:pic>
      <p:sp>
        <p:nvSpPr>
          <p:cNvPr id="2" name="Title 1"/>
          <p:cNvSpPr>
            <a:spLocks noGrp="1"/>
          </p:cNvSpPr>
          <p:nvPr>
            <p:ph type="title"/>
          </p:nvPr>
        </p:nvSpPr>
        <p:spPr/>
        <p:txBody>
          <a:bodyPr/>
          <a:lstStyle/>
          <a:p>
            <a:r>
              <a:rPr lang="en-US" smtClean="0"/>
              <a:t>Getting Started</a:t>
            </a:r>
            <a:endParaRPr lang="en-NZ" dirty="0"/>
          </a:p>
        </p:txBody>
      </p:sp>
      <p:sp>
        <p:nvSpPr>
          <p:cNvPr id="3" name="Subtitle 2"/>
          <p:cNvSpPr>
            <a:spLocks noGrp="1"/>
          </p:cNvSpPr>
          <p:nvPr>
            <p:ph type="body" sz="quarter" idx="12"/>
          </p:nvPr>
        </p:nvSpPr>
        <p:spPr/>
        <p:txBody>
          <a:bodyPr/>
          <a:lstStyle/>
          <a:p>
            <a:r>
              <a:rPr lang="en-US" smtClean="0"/>
              <a:t>Android</a:t>
            </a:r>
            <a:endParaRPr lang="en-NZ" dirty="0"/>
          </a:p>
        </p:txBody>
      </p:sp>
      <p:sp>
        <p:nvSpPr>
          <p:cNvPr id="9" name="Rectangle 8"/>
          <p:cNvSpPr/>
          <p:nvPr/>
        </p:nvSpPr>
        <p:spPr bwMode="auto">
          <a:xfrm>
            <a:off x="7053942" y="2743200"/>
            <a:ext cx="4383677" cy="2438400"/>
          </a:xfrm>
          <a:prstGeom prst="rect">
            <a:avLst/>
          </a:prstGeom>
          <a:solidFill>
            <a:schemeClr val="accent2">
              <a:alpha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8659694" y="3292716"/>
            <a:ext cx="1157299" cy="135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85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6063" y="2241533"/>
            <a:ext cx="5514975" cy="849463"/>
          </a:xfrm>
        </p:spPr>
        <p:txBody>
          <a:bodyPr/>
          <a:lstStyle/>
          <a:p>
            <a:pPr marL="0" indent="0">
              <a:buNone/>
            </a:pPr>
            <a:r>
              <a:rPr lang="en-US" sz="4800" dirty="0" smtClean="0"/>
              <a:t>Tools</a:t>
            </a:r>
            <a:endParaRPr lang="en-US" sz="4800" dirty="0"/>
          </a:p>
        </p:txBody>
      </p:sp>
      <p:sp>
        <p:nvSpPr>
          <p:cNvPr id="3" name="Text Placeholder 2"/>
          <p:cNvSpPr>
            <a:spLocks noGrp="1"/>
          </p:cNvSpPr>
          <p:nvPr>
            <p:ph type="body" sz="quarter" idx="11"/>
          </p:nvPr>
        </p:nvSpPr>
        <p:spPr>
          <a:xfrm>
            <a:off x="6675439" y="1776791"/>
            <a:ext cx="5486400" cy="3440942"/>
          </a:xfrm>
        </p:spPr>
        <p:txBody>
          <a:bodyPr/>
          <a:lstStyle/>
          <a:p>
            <a:pPr marL="0" indent="0">
              <a:buNone/>
            </a:pPr>
            <a:r>
              <a:rPr lang="en-US" sz="3200" dirty="0" smtClean="0"/>
              <a:t>Android Studio</a:t>
            </a:r>
          </a:p>
          <a:p>
            <a:pPr marL="228600" lvl="1" indent="-228600">
              <a:buFont typeface="Arial" panose="020B0604020202020204" pitchFamily="34" charset="0"/>
              <a:buChar char="•"/>
            </a:pPr>
            <a:r>
              <a:rPr lang="en-US" sz="2000" dirty="0" smtClean="0"/>
              <a:t>Create a new Android project</a:t>
            </a:r>
          </a:p>
          <a:p>
            <a:pPr marL="0" indent="0">
              <a:spcBef>
                <a:spcPts val="1800"/>
              </a:spcBef>
              <a:buNone/>
            </a:pPr>
            <a:r>
              <a:rPr lang="en-US" sz="3200" dirty="0" err="1" smtClean="0"/>
              <a:t>Gradle</a:t>
            </a:r>
            <a:endParaRPr lang="en-US" sz="3200" dirty="0" smtClean="0"/>
          </a:p>
          <a:p>
            <a:pPr marL="228600" lvl="1" indent="-228600">
              <a:buFont typeface="Arial" panose="020B0604020202020204" pitchFamily="34" charset="0"/>
              <a:buChar char="•"/>
            </a:pPr>
            <a:r>
              <a:rPr lang="en-US" sz="2000" dirty="0" smtClean="0"/>
              <a:t>Dependencies are resolved automatically</a:t>
            </a:r>
          </a:p>
          <a:p>
            <a:pPr marL="228600" lvl="1" indent="-228600">
              <a:buFont typeface="Arial" panose="020B0604020202020204" pitchFamily="34" charset="0"/>
              <a:buChar char="•"/>
            </a:pPr>
            <a:r>
              <a:rPr lang="en-US" sz="2000" dirty="0" smtClean="0"/>
              <a:t>Just add them to your </a:t>
            </a:r>
            <a:r>
              <a:rPr lang="en-US" sz="2000" dirty="0" err="1" smtClean="0"/>
              <a:t>build.gradle</a:t>
            </a:r>
            <a:endParaRPr lang="en-US" sz="2000" dirty="0" smtClean="0"/>
          </a:p>
          <a:p>
            <a:pPr marL="0" lvl="1">
              <a:spcBef>
                <a:spcPts val="1800"/>
              </a:spcBef>
            </a:pPr>
            <a:r>
              <a:rPr lang="en-US" sz="3200" dirty="0">
                <a:latin typeface="+mj-lt"/>
              </a:rPr>
              <a:t>Basic support for Eclipse now</a:t>
            </a:r>
          </a:p>
          <a:p>
            <a:pPr marL="228600" lvl="1" indent="-228600">
              <a:buFont typeface="Arial" panose="020B0604020202020204" pitchFamily="34" charset="0"/>
              <a:buChar char="•"/>
            </a:pPr>
            <a:r>
              <a:rPr lang="en-US" sz="2000" dirty="0" smtClean="0"/>
              <a:t>Better support for Eclipse coming soon</a:t>
            </a:r>
          </a:p>
        </p:txBody>
      </p:sp>
      <p:sp>
        <p:nvSpPr>
          <p:cNvPr id="12" name="Footer Placeholder 11"/>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83330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630a2e83-186a-4a0f-ab27-bee8a8096abc"/>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52</TotalTime>
  <Words>1285</Words>
  <Application>Microsoft Office PowerPoint</Application>
  <PresentationFormat>Custom</PresentationFormat>
  <Paragraphs>250</Paragraphs>
  <Slides>39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Segoe Light</vt:lpstr>
      <vt:lpstr>Segoe UI</vt:lpstr>
      <vt:lpstr>Segoe UI Black</vt:lpstr>
      <vt:lpstr>Segoe UI Light</vt:lpstr>
      <vt:lpstr>Wingdings</vt:lpstr>
      <vt:lpstr>6-30540_Office_365_CloudRoadShow</vt:lpstr>
      <vt:lpstr>Office 365 development</vt:lpstr>
      <vt:lpstr>Deep dive into native  Android development  with the Microsoft Graph</vt:lpstr>
      <vt:lpstr>Agenda </vt:lpstr>
      <vt:lpstr>PowerPoint Presentation</vt:lpstr>
      <vt:lpstr>Developer vision</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Summary </vt:lpstr>
      <vt:lpstr>Resources</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Alyssa Jones</cp:lastModifiedBy>
  <cp:revision>8</cp:revision>
  <dcterms:created xsi:type="dcterms:W3CDTF">2016-01-18T20:55:35Z</dcterms:created>
  <dcterms:modified xsi:type="dcterms:W3CDTF">2016-01-20T22:36:53Z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