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49" r:id="rId5"/>
  </p:sldMasterIdLst>
  <p:notesMasterIdLst>
    <p:notesMasterId r:id="rId51"/>
  </p:notesMasterIdLst>
  <p:handoutMasterIdLst>
    <p:handoutMasterId r:id="rId52"/>
  </p:handoutMasterIdLst>
  <p:sldIdLst>
    <p:sldId id="1242" r:id="rId6"/>
    <p:sldId id="1306" r:id="rId7"/>
    <p:sldId id="1307" r:id="rId8"/>
    <p:sldId id="1308" r:id="rId9"/>
    <p:sldId id="1344" r:id="rId10"/>
    <p:sldId id="1299" r:id="rId11"/>
    <p:sldId id="1347" r:id="rId12"/>
    <p:sldId id="1348" r:id="rId13"/>
    <p:sldId id="1349" r:id="rId14"/>
    <p:sldId id="1350" r:id="rId15"/>
    <p:sldId id="1351" r:id="rId16"/>
    <p:sldId id="1352" r:id="rId17"/>
    <p:sldId id="1340" r:id="rId18"/>
    <p:sldId id="1353" r:id="rId19"/>
    <p:sldId id="1354" r:id="rId20"/>
    <p:sldId id="1355" r:id="rId21"/>
    <p:sldId id="1356" r:id="rId22"/>
    <p:sldId id="1378" r:id="rId23"/>
    <p:sldId id="1358" r:id="rId24"/>
    <p:sldId id="1341" r:id="rId25"/>
    <p:sldId id="1359" r:id="rId26"/>
    <p:sldId id="1360" r:id="rId27"/>
    <p:sldId id="1361" r:id="rId28"/>
    <p:sldId id="1342" r:id="rId29"/>
    <p:sldId id="1362" r:id="rId30"/>
    <p:sldId id="1379" r:id="rId31"/>
    <p:sldId id="1364" r:id="rId32"/>
    <p:sldId id="1365" r:id="rId33"/>
    <p:sldId id="1366" r:id="rId34"/>
    <p:sldId id="1377" r:id="rId35"/>
    <p:sldId id="1368" r:id="rId36"/>
    <p:sldId id="1369" r:id="rId37"/>
    <p:sldId id="1370" r:id="rId38"/>
    <p:sldId id="1371" r:id="rId39"/>
    <p:sldId id="1372" r:id="rId40"/>
    <p:sldId id="1373" r:id="rId41"/>
    <p:sldId id="1374" r:id="rId42"/>
    <p:sldId id="1375" r:id="rId43"/>
    <p:sldId id="1376" r:id="rId44"/>
    <p:sldId id="1343" r:id="rId45"/>
    <p:sldId id="1310" r:id="rId46"/>
    <p:sldId id="1311" r:id="rId47"/>
    <p:sldId id="1312" r:id="rId48"/>
    <p:sldId id="1313" r:id="rId49"/>
    <p:sldId id="1314" r:id="rId50"/>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E387D750-615C-4F0D-BDC4-13D8F2242D3F}">
          <p14:sldIdLst>
            <p14:sldId id="1242"/>
            <p14:sldId id="1306"/>
            <p14:sldId id="1307"/>
            <p14:sldId id="1308"/>
            <p14:sldId id="1344"/>
          </p14:sldIdLst>
        </p14:section>
        <p14:section name="Introduction" id="{6D5FCD36-A609-4AA3-BF6A-95D5DC1DF9DB}">
          <p14:sldIdLst>
            <p14:sldId id="1299"/>
            <p14:sldId id="1347"/>
            <p14:sldId id="1348"/>
            <p14:sldId id="1349"/>
            <p14:sldId id="1350"/>
            <p14:sldId id="1351"/>
            <p14:sldId id="1352"/>
          </p14:sldIdLst>
        </p14:section>
        <p14:section name="Themes" id="{3746F26A-A15C-4388-8C1F-CD0EF129511E}">
          <p14:sldIdLst>
            <p14:sldId id="1340"/>
            <p14:sldId id="1353"/>
            <p14:sldId id="1354"/>
            <p14:sldId id="1355"/>
            <p14:sldId id="1356"/>
            <p14:sldId id="1378"/>
            <p14:sldId id="1358"/>
          </p14:sldIdLst>
        </p14:section>
        <p14:section name="Office 365 Themes" id="{5D95C7A8-9868-4BE4-A51C-286910441C04}">
          <p14:sldIdLst>
            <p14:sldId id="1341"/>
            <p14:sldId id="1359"/>
            <p14:sldId id="1360"/>
            <p14:sldId id="1361"/>
          </p14:sldIdLst>
        </p14:section>
        <p14:section name="Alternate CSS" id="{7ADE1F9C-9728-4755-B1DD-A2D333FB9341}">
          <p14:sldIdLst>
            <p14:sldId id="1342"/>
            <p14:sldId id="1362"/>
            <p14:sldId id="1379"/>
            <p14:sldId id="1364"/>
          </p14:sldIdLst>
        </p14:section>
        <p14:section name="Branding with publishing sites" id="{6B87B3D5-6080-4447-ACB2-826257DFD113}">
          <p14:sldIdLst>
            <p14:sldId id="1365"/>
            <p14:sldId id="1366"/>
            <p14:sldId id="1377"/>
            <p14:sldId id="1368"/>
          </p14:sldIdLst>
        </p14:section>
        <p14:section name="Summary on branding options" id="{E0BA5095-6575-47BC-8B3E-42A193637D99}">
          <p14:sldIdLst>
            <p14:sldId id="1369"/>
            <p14:sldId id="1370"/>
            <p14:sldId id="1371"/>
          </p14:sldIdLst>
        </p14:section>
        <p14:section name="Updating branding on existing sites" id="{1CBF46BF-225D-4D14-8F06-ED512970AE52}">
          <p14:sldIdLst>
            <p14:sldId id="1372"/>
            <p14:sldId id="1373"/>
            <p14:sldId id="1374"/>
            <p14:sldId id="1375"/>
            <p14:sldId id="1376"/>
          </p14:sldIdLst>
        </p14:section>
        <p14:section name="Closing" id="{5F77768E-9A71-4CE9-94DE-9F02AF8FD0BB}">
          <p14:sldIdLst>
            <p14:sldId id="1343"/>
            <p14:sldId id="1310"/>
            <p14:sldId id="1311"/>
            <p14:sldId id="1312"/>
            <p14:sldId id="1313"/>
            <p14:sldId id="1314"/>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EB3C00"/>
    <a:srgbClr val="0072C6"/>
    <a:srgbClr val="0088EE"/>
    <a:srgbClr val="2D82FF"/>
    <a:srgbClr val="FFFF99"/>
    <a:srgbClr val="0042AC"/>
    <a:srgbClr val="D2D2D2"/>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4300" autoAdjust="0"/>
  </p:normalViewPr>
  <p:slideViewPr>
    <p:cSldViewPr snapToGrid="0">
      <p:cViewPr varScale="1">
        <p:scale>
          <a:sx n="118" d="100"/>
          <a:sy n="118" d="100"/>
        </p:scale>
        <p:origin x="258" y="96"/>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GB" dirty="0"/>
              <a:t>Branding options – </a:t>
            </a:r>
            <a:r>
              <a:rPr lang="en-GB" dirty="0" smtClean="0"/>
              <a:t/>
            </a:r>
            <a:br>
              <a:rPr lang="en-GB" dirty="0" smtClean="0"/>
            </a:br>
            <a:r>
              <a:rPr lang="en-GB" dirty="0" smtClean="0"/>
              <a:t>Capability </a:t>
            </a:r>
            <a:r>
              <a:rPr lang="en-GB" dirty="0"/>
              <a:t>vs. Cost</a:t>
            </a:r>
          </a:p>
        </c:rich>
      </c:tx>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Customization cost</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strRef>
              <c:f>Sheet1!$A$2:$A$5</c:f>
              <c:strCache>
                <c:ptCount val="4"/>
                <c:pt idx="0">
                  <c:v>Office 365 Themes</c:v>
                </c:pt>
                <c:pt idx="1">
                  <c:v>SharePoint Themes</c:v>
                </c:pt>
                <c:pt idx="2">
                  <c:v>Alternate CSS</c:v>
                </c:pt>
                <c:pt idx="3">
                  <c:v>Custom Master</c:v>
                </c:pt>
              </c:strCache>
            </c:strRef>
          </c:cat>
          <c:val>
            <c:numRef>
              <c:f>Sheet1!$B$2:$B$5</c:f>
              <c:numCache>
                <c:formatCode>General</c:formatCode>
                <c:ptCount val="4"/>
                <c:pt idx="0">
                  <c:v>5</c:v>
                </c:pt>
                <c:pt idx="1">
                  <c:v>30</c:v>
                </c:pt>
                <c:pt idx="2">
                  <c:v>50</c:v>
                </c:pt>
                <c:pt idx="3">
                  <c:v>100</c:v>
                </c:pt>
              </c:numCache>
            </c:numRef>
          </c:val>
          <c:extLst>
            <c:ext xmlns:c16="http://schemas.microsoft.com/office/drawing/2014/chart" uri="{C3380CC4-5D6E-409C-BE32-E72D297353CC}">
              <c16:uniqueId val="{00000000-A7A3-4F34-B9E8-D2481EF986A7}"/>
            </c:ext>
          </c:extLst>
        </c:ser>
        <c:ser>
          <c:idx val="1"/>
          <c:order val="1"/>
          <c:tx>
            <c:strRef>
              <c:f>Sheet1!$C$1</c:f>
              <c:strCache>
                <c:ptCount val="1"/>
                <c:pt idx="0">
                  <c:v>Maintenance cost</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cat>
            <c:strRef>
              <c:f>Sheet1!$A$2:$A$5</c:f>
              <c:strCache>
                <c:ptCount val="4"/>
                <c:pt idx="0">
                  <c:v>Office 365 Themes</c:v>
                </c:pt>
                <c:pt idx="1">
                  <c:v>SharePoint Themes</c:v>
                </c:pt>
                <c:pt idx="2">
                  <c:v>Alternate CSS</c:v>
                </c:pt>
                <c:pt idx="3">
                  <c:v>Custom Master</c:v>
                </c:pt>
              </c:strCache>
            </c:strRef>
          </c:cat>
          <c:val>
            <c:numRef>
              <c:f>Sheet1!$C$2:$C$5</c:f>
              <c:numCache>
                <c:formatCode>General</c:formatCode>
                <c:ptCount val="4"/>
                <c:pt idx="0">
                  <c:v>5</c:v>
                </c:pt>
                <c:pt idx="1">
                  <c:v>30</c:v>
                </c:pt>
                <c:pt idx="2">
                  <c:v>50</c:v>
                </c:pt>
                <c:pt idx="3">
                  <c:v>100</c:v>
                </c:pt>
              </c:numCache>
            </c:numRef>
          </c:val>
          <c:extLst>
            <c:ext xmlns:c16="http://schemas.microsoft.com/office/drawing/2014/chart" uri="{C3380CC4-5D6E-409C-BE32-E72D297353CC}">
              <c16:uniqueId val="{00000001-A7A3-4F34-B9E8-D2481EF986A7}"/>
            </c:ext>
          </c:extLst>
        </c:ser>
        <c:ser>
          <c:idx val="2"/>
          <c:order val="2"/>
          <c:tx>
            <c:strRef>
              <c:f>Sheet1!$D$1</c:f>
              <c:strCache>
                <c:ptCount val="1"/>
                <c:pt idx="0">
                  <c:v>Capability</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cat>
            <c:strRef>
              <c:f>Sheet1!$A$2:$A$5</c:f>
              <c:strCache>
                <c:ptCount val="4"/>
                <c:pt idx="0">
                  <c:v>Office 365 Themes</c:v>
                </c:pt>
                <c:pt idx="1">
                  <c:v>SharePoint Themes</c:v>
                </c:pt>
                <c:pt idx="2">
                  <c:v>Alternate CSS</c:v>
                </c:pt>
                <c:pt idx="3">
                  <c:v>Custom Master</c:v>
                </c:pt>
              </c:strCache>
            </c:strRef>
          </c:cat>
          <c:val>
            <c:numRef>
              <c:f>Sheet1!$D$2:$D$5</c:f>
              <c:numCache>
                <c:formatCode>General</c:formatCode>
                <c:ptCount val="4"/>
                <c:pt idx="0">
                  <c:v>5</c:v>
                </c:pt>
                <c:pt idx="1">
                  <c:v>30</c:v>
                </c:pt>
                <c:pt idx="2">
                  <c:v>50</c:v>
                </c:pt>
                <c:pt idx="3">
                  <c:v>100</c:v>
                </c:pt>
              </c:numCache>
            </c:numRef>
          </c:val>
          <c:extLst>
            <c:ext xmlns:c16="http://schemas.microsoft.com/office/drawing/2014/chart" uri="{C3380CC4-5D6E-409C-BE32-E72D297353CC}">
              <c16:uniqueId val="{00000002-A7A3-4F34-B9E8-D2481EF986A7}"/>
            </c:ext>
          </c:extLst>
        </c:ser>
        <c:dLbls>
          <c:showLegendKey val="0"/>
          <c:showVal val="0"/>
          <c:showCatName val="0"/>
          <c:showSerName val="0"/>
          <c:showPercent val="0"/>
          <c:showBubbleSize val="0"/>
        </c:dLbls>
        <c:gapWidth val="164"/>
        <c:overlap val="-22"/>
        <c:axId val="405109080"/>
        <c:axId val="405103176"/>
      </c:barChart>
      <c:catAx>
        <c:axId val="4051090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5103176"/>
        <c:crosses val="autoZero"/>
        <c:auto val="1"/>
        <c:lblAlgn val="ctr"/>
        <c:lblOffset val="100"/>
        <c:noMultiLvlLbl val="0"/>
      </c:catAx>
      <c:valAx>
        <c:axId val="40510317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5109080"/>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Office 365</a:t>
            </a:r>
            <a:endParaRPr lang="en-US" dirty="0"/>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2014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Office 365</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a:xfrm>
            <a:off x="4014100" y="0"/>
            <a:ext cx="3070860" cy="468630"/>
          </a:xfrm>
          <a:prstGeom prst="rect">
            <a:avLst/>
          </a:prstGeom>
        </p:spPr>
        <p:txBody>
          <a:bodyPr/>
          <a:lstStyle/>
          <a:p>
            <a:fld id="{D4664A66-7F43-48D1-91D2-AE7A931D6495}" type="datetime1">
              <a:rPr lang="en-US" smtClean="0">
                <a:solidFill>
                  <a:prstClr val="black"/>
                </a:solidFill>
              </a:rPr>
              <a:pPr/>
              <a:t>2/9/2015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2/9/2015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13</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010670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Steve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3331199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http://www.microsoft.com/en-us/download/confirmation.aspx?id=38182 </a:t>
            </a:r>
          </a:p>
          <a:p>
            <a:endParaRPr lang="en-US" dirty="0" smtClean="0"/>
          </a:p>
          <a:p>
            <a:r>
              <a:rPr lang="en-US" noProof="0" dirty="0" smtClean="0"/>
              <a:t>Steve</a:t>
            </a:r>
            <a:endParaRPr lang="en-US" dirty="0"/>
          </a:p>
        </p:txBody>
      </p:sp>
      <p:sp>
        <p:nvSpPr>
          <p:cNvPr id="4" name="Header Placeholder 3"/>
          <p:cNvSpPr>
            <a:spLocks noGrp="1"/>
          </p:cNvSpPr>
          <p:nvPr>
            <p:ph type="hdr" sz="quarter" idx="10"/>
          </p:nvPr>
        </p:nvSpPr>
        <p:spPr/>
        <p:txBody>
          <a:bodyPr/>
          <a:lstStyle/>
          <a:p>
            <a:r>
              <a:rPr lang="en-US" smtClean="0"/>
              <a:t>SMSG Readiness</a:t>
            </a:r>
            <a:endParaRPr lang="en-US" dirty="0"/>
          </a:p>
        </p:txBody>
      </p:sp>
      <p:sp>
        <p:nvSpPr>
          <p:cNvPr id="5" name="Footer Placeholder 4"/>
          <p:cNvSpPr>
            <a:spLocks noGrp="1"/>
          </p:cNvSpPr>
          <p:nvPr>
            <p:ph type="ftr" sz="quarter" idx="11"/>
          </p:nvPr>
        </p:nvSpPr>
        <p:spPr/>
        <p:txBody>
          <a:bodyPr/>
          <a:lstStyle/>
          <a:p>
            <a:pPr defTabSz="94197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4197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5A23227-B186-492D-B1F4-8A204A93FBF9}" type="datetime1">
              <a:rPr lang="en-US" smtClean="0"/>
              <a:t>2/9/2015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618259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7938" y="873125"/>
            <a:ext cx="3074987" cy="1730375"/>
          </a:xfrm>
        </p:spPr>
      </p:sp>
      <p:sp>
        <p:nvSpPr>
          <p:cNvPr id="3" name="Notes Placeholder 2"/>
          <p:cNvSpPr>
            <a:spLocks noGrp="1"/>
          </p:cNvSpPr>
          <p:nvPr>
            <p:ph type="body" idx="1"/>
          </p:nvPr>
        </p:nvSpPr>
        <p:spPr/>
        <p:txBody>
          <a:bodyPr/>
          <a:lstStyle/>
          <a:p>
            <a:r>
              <a:rPr lang="en-US" noProof="0" dirty="0" smtClean="0"/>
              <a:t>Steve</a:t>
            </a:r>
            <a:endParaRPr lang="en-US" dirty="0"/>
          </a:p>
        </p:txBody>
      </p:sp>
      <p:sp>
        <p:nvSpPr>
          <p:cNvPr id="4" name="Header Placeholder 3"/>
          <p:cNvSpPr>
            <a:spLocks noGrp="1"/>
          </p:cNvSpPr>
          <p:nvPr>
            <p:ph type="hdr" sz="quarter" idx="10"/>
          </p:nvPr>
        </p:nvSpPr>
        <p:spPr/>
        <p:txBody>
          <a:bodyPr/>
          <a:lstStyle/>
          <a:p>
            <a:r>
              <a:rPr lang="en-US" dirty="0" smtClean="0"/>
              <a:t>TechReady 18</a:t>
            </a:r>
            <a:endParaRPr lang="en-US" dirty="0"/>
          </a:p>
        </p:txBody>
      </p:sp>
      <p:sp>
        <p:nvSpPr>
          <p:cNvPr id="5" name="Footer Placeholder 4"/>
          <p:cNvSpPr>
            <a:spLocks noGrp="1"/>
          </p:cNvSpPr>
          <p:nvPr>
            <p:ph type="ftr" sz="quarter" idx="11"/>
          </p:nvPr>
        </p:nvSpPr>
        <p:spPr/>
        <p:txBody>
          <a:bodyPr/>
          <a:lstStyle/>
          <a:p>
            <a:pPr defTabSz="94197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4197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pPr/>
              <a:t>2/9/2015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278416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Steve</a:t>
            </a:r>
            <a:br>
              <a:rPr lang="en-US" dirty="0" smtClean="0"/>
            </a:br>
            <a:r>
              <a:rPr lang="en-US" dirty="0" smtClean="0"/>
              <a:t/>
            </a:r>
            <a:br>
              <a:rPr lang="en-US" dirty="0" smtClean="0"/>
            </a:br>
            <a:r>
              <a:rPr lang="en-US" dirty="0" smtClean="0"/>
              <a:t>App</a:t>
            </a:r>
            <a:r>
              <a:rPr lang="en-US" baseline="0" dirty="0" smtClean="0"/>
              <a:t> is started from the web by end user or process is started during provisioning</a:t>
            </a:r>
          </a:p>
          <a:p>
            <a:pPr marL="228600" indent="-228600">
              <a:buFont typeface="+mj-lt"/>
              <a:buAutoNum type="arabicPeriod"/>
            </a:pPr>
            <a:r>
              <a:rPr lang="en-US" baseline="0" dirty="0" smtClean="0"/>
              <a:t>App side has the needed theme elements and other assets for sites, which will be published</a:t>
            </a:r>
          </a:p>
          <a:p>
            <a:pPr marL="228600" indent="-228600">
              <a:buFont typeface="+mj-lt"/>
              <a:buAutoNum type="arabicPeriod"/>
            </a:pPr>
            <a:r>
              <a:rPr lang="en-US" baseline="0" dirty="0" smtClean="0"/>
              <a:t>App drives the modification of the host web by applying the needed customizations to host web</a:t>
            </a:r>
            <a:endParaRPr lang="en-US" dirty="0"/>
          </a:p>
        </p:txBody>
      </p:sp>
      <p:sp>
        <p:nvSpPr>
          <p:cNvPr id="4" name="Header Placeholder 3"/>
          <p:cNvSpPr>
            <a:spLocks noGrp="1"/>
          </p:cNvSpPr>
          <p:nvPr>
            <p:ph type="hdr" sz="quarter" idx="10"/>
          </p:nvPr>
        </p:nvSpPr>
        <p:spPr/>
        <p:txBody>
          <a:bodyPr/>
          <a:lstStyle/>
          <a:p>
            <a:r>
              <a:rPr lang="en-US" smtClean="0"/>
              <a:t>SMSG Readiness</a:t>
            </a:r>
            <a:endParaRPr lang="en-US" dirty="0"/>
          </a:p>
        </p:txBody>
      </p:sp>
      <p:sp>
        <p:nvSpPr>
          <p:cNvPr id="5" name="Footer Placeholder 4"/>
          <p:cNvSpPr>
            <a:spLocks noGrp="1"/>
          </p:cNvSpPr>
          <p:nvPr>
            <p:ph type="ftr" sz="quarter" idx="11"/>
          </p:nvPr>
        </p:nvSpPr>
        <p:spPr/>
        <p:txBody>
          <a:bodyPr/>
          <a:lstStyle/>
          <a:p>
            <a:pPr defTabSz="94197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4197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2D3C981-D3CD-40F5-98A2-508AF5A73478}" type="datetime1">
              <a:rPr lang="en-US" smtClean="0"/>
              <a:t>2/9/2015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9084766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2/9/2015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20</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534381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vesa</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a:p>
        </p:txBody>
      </p:sp>
    </p:spTree>
    <p:extLst>
      <p:ext uri="{BB962C8B-B14F-4D97-AF65-F5344CB8AC3E}">
        <p14:creationId xmlns:p14="http://schemas.microsoft.com/office/powerpoint/2010/main" val="3675131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vesa</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a:p>
        </p:txBody>
      </p:sp>
    </p:spTree>
    <p:extLst>
      <p:ext uri="{BB962C8B-B14F-4D97-AF65-F5344CB8AC3E}">
        <p14:creationId xmlns:p14="http://schemas.microsoft.com/office/powerpoint/2010/main" val="3382050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2/9/2015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24</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100992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Vesa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1951822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21695620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Steve</a:t>
            </a:r>
            <a:br>
              <a:rPr lang="en-US" dirty="0" smtClean="0"/>
            </a:br>
            <a:r>
              <a:rPr lang="en-US" dirty="0" smtClean="0"/>
              <a:t/>
            </a:r>
            <a:br>
              <a:rPr lang="en-US" dirty="0" smtClean="0"/>
            </a:br>
            <a:r>
              <a:rPr lang="en-US" dirty="0" smtClean="0"/>
              <a:t>App</a:t>
            </a:r>
            <a:r>
              <a:rPr lang="en-US" baseline="0" dirty="0" smtClean="0"/>
              <a:t> is started from the web by end user or process is started during provisioning</a:t>
            </a:r>
          </a:p>
          <a:p>
            <a:pPr marL="228600" indent="-228600">
              <a:buFont typeface="+mj-lt"/>
              <a:buAutoNum type="arabicPeriod"/>
            </a:pPr>
            <a:r>
              <a:rPr lang="en-US" baseline="0" dirty="0" smtClean="0"/>
              <a:t>App side has the needed theme elements and other assets for sites, which will be published</a:t>
            </a:r>
          </a:p>
          <a:p>
            <a:pPr marL="228600" indent="-228600">
              <a:buFont typeface="+mj-lt"/>
              <a:buAutoNum type="arabicPeriod"/>
            </a:pPr>
            <a:r>
              <a:rPr lang="en-US" baseline="0" dirty="0" smtClean="0"/>
              <a:t>App drives the modification of the host web by applying the needed customizations to host web</a:t>
            </a:r>
            <a:endParaRPr lang="en-US" dirty="0"/>
          </a:p>
        </p:txBody>
      </p:sp>
      <p:sp>
        <p:nvSpPr>
          <p:cNvPr id="4" name="Header Placeholder 3"/>
          <p:cNvSpPr>
            <a:spLocks noGrp="1"/>
          </p:cNvSpPr>
          <p:nvPr>
            <p:ph type="hdr" sz="quarter" idx="10"/>
          </p:nvPr>
        </p:nvSpPr>
        <p:spPr/>
        <p:txBody>
          <a:bodyPr/>
          <a:lstStyle/>
          <a:p>
            <a:r>
              <a:rPr lang="en-US" smtClean="0"/>
              <a:t>SMSG Readiness</a:t>
            </a:r>
            <a:endParaRPr lang="en-US" dirty="0"/>
          </a:p>
        </p:txBody>
      </p:sp>
      <p:sp>
        <p:nvSpPr>
          <p:cNvPr id="5" name="Footer Placeholder 4"/>
          <p:cNvSpPr>
            <a:spLocks noGrp="1"/>
          </p:cNvSpPr>
          <p:nvPr>
            <p:ph type="ftr" sz="quarter" idx="11"/>
          </p:nvPr>
        </p:nvSpPr>
        <p:spPr/>
        <p:txBody>
          <a:bodyPr/>
          <a:lstStyle/>
          <a:p>
            <a:pPr defTabSz="94197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4197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2D3C981-D3CD-40F5-98A2-508AF5A73478}" type="datetime1">
              <a:rPr lang="en-US" smtClean="0"/>
              <a:t>2/9/2015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818381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Steve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29</a:t>
            </a:fld>
            <a:endParaRPr lang="en-US"/>
          </a:p>
        </p:txBody>
      </p:sp>
    </p:spTree>
    <p:extLst>
      <p:ext uri="{BB962C8B-B14F-4D97-AF65-F5344CB8AC3E}">
        <p14:creationId xmlns:p14="http://schemas.microsoft.com/office/powerpoint/2010/main" val="13897974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dirty="0" smtClean="0"/>
              <a:t>Vesa &amp; Steve</a:t>
            </a:r>
            <a:r>
              <a:rPr lang="en-US" baseline="0" dirty="0" smtClean="0"/>
              <a:t> Dialog </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2/9/2015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3954446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dirty="0" smtClean="0"/>
              <a:t>Vesa &amp; Steve</a:t>
            </a:r>
            <a:r>
              <a:rPr lang="en-US" baseline="0" dirty="0" smtClean="0"/>
              <a:t> Dialog </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2/9/2015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21621953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dirty="0" smtClean="0"/>
              <a:t>Vesa </a:t>
            </a:r>
            <a:endParaRPr lang="en-US" dirty="0"/>
          </a:p>
        </p:txBody>
      </p:sp>
      <p:sp>
        <p:nvSpPr>
          <p:cNvPr id="4" name="Header Placeholder 3"/>
          <p:cNvSpPr>
            <a:spLocks noGrp="1"/>
          </p:cNvSpPr>
          <p:nvPr>
            <p:ph type="hdr" sz="quarter" idx="10"/>
          </p:nvPr>
        </p:nvSpPr>
        <p:spPr/>
        <p:txBody>
          <a:bodyPr/>
          <a:lstStyle/>
          <a:p>
            <a:r>
              <a:rPr lang="en-US" smtClean="0"/>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0FFA33-A08C-4ACD-978C-2B351DA77195}" type="datetime1">
              <a:rPr lang="en-US" smtClean="0"/>
              <a:t>2/9/2015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6196633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How did you do it before with Farm Solutions </a:t>
            </a:r>
            <a:r>
              <a:rPr lang="en-US" dirty="0" smtClean="0"/>
              <a:t>?????</a:t>
            </a:r>
          </a:p>
          <a:p>
            <a:endParaRPr lang="en-US" dirty="0" smtClean="0"/>
          </a:p>
          <a:p>
            <a:r>
              <a:rPr lang="en-US" dirty="0" smtClean="0"/>
              <a:t>Vesa </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37</a:t>
            </a:fld>
            <a:endParaRPr lang="en-US"/>
          </a:p>
        </p:txBody>
      </p:sp>
    </p:spTree>
    <p:extLst>
      <p:ext uri="{BB962C8B-B14F-4D97-AF65-F5344CB8AC3E}">
        <p14:creationId xmlns:p14="http://schemas.microsoft.com/office/powerpoint/2010/main" val="8547707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Vesa </a:t>
            </a:r>
            <a:br>
              <a:rPr lang="en-US" dirty="0" smtClean="0"/>
            </a:br>
            <a:r>
              <a:rPr lang="en-US" dirty="0" smtClean="0"/>
              <a:t>Static</a:t>
            </a:r>
            <a:r>
              <a:rPr lang="en-US" baseline="0" dirty="0" smtClean="0"/>
              <a:t> assets like images, JS files, and CSS files are deployed together with the master page and asp files to the root site collection of the a web application or a tenant.</a:t>
            </a:r>
          </a:p>
          <a:p>
            <a:pPr marL="228600" indent="-228600">
              <a:buFont typeface="+mj-lt"/>
              <a:buAutoNum type="arabicPeriod"/>
            </a:pPr>
            <a:r>
              <a:rPr lang="en-US" baseline="0" dirty="0" smtClean="0"/>
              <a:t>Dynamic files like master pages and other asp pages are deployed to the each site collections.</a:t>
            </a:r>
          </a:p>
          <a:p>
            <a:pPr marL="228600" indent="-228600">
              <a:buFont typeface="+mj-lt"/>
              <a:buAutoNum type="arabicPeriod"/>
            </a:pPr>
            <a:r>
              <a:rPr lang="en-US" baseline="0" dirty="0" smtClean="0"/>
              <a:t>Static files are referenced from the root site collection using relative links.</a:t>
            </a:r>
          </a:p>
          <a:p>
            <a:endParaRPr lang="en-US" baseline="0" dirty="0" smtClean="0"/>
          </a:p>
          <a:p>
            <a:r>
              <a:rPr lang="en-US" baseline="0" dirty="0" smtClean="0"/>
              <a:t>Provides one location to change most of the functionalities and there’s no need to deploy all the image, CSS, or JS files to each of the site collection.</a:t>
            </a:r>
            <a:endParaRPr lang="en-US" dirty="0"/>
          </a:p>
        </p:txBody>
      </p:sp>
    </p:spTree>
    <p:extLst>
      <p:ext uri="{BB962C8B-B14F-4D97-AF65-F5344CB8AC3E}">
        <p14:creationId xmlns:p14="http://schemas.microsoft.com/office/powerpoint/2010/main" val="19009320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dirty="0" smtClean="0"/>
              <a:t>Vesa </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2/9/2015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27453648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40</a:t>
            </a:fld>
            <a:endParaRPr lang="en-US"/>
          </a:p>
        </p:txBody>
      </p:sp>
    </p:spTree>
    <p:extLst>
      <p:ext uri="{BB962C8B-B14F-4D97-AF65-F5344CB8AC3E}">
        <p14:creationId xmlns:p14="http://schemas.microsoft.com/office/powerpoint/2010/main" val="21010463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2/9/2015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2568909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Controlling branding, recommendations, patterns</a:t>
            </a:r>
            <a:r>
              <a:rPr lang="en-US" baseline="0" noProof="0" dirty="0" smtClean="0"/>
              <a:t> for app model</a:t>
            </a:r>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2/9/2015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6</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0563404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43</a:t>
            </a:fld>
            <a:endParaRPr lang="en-US"/>
          </a:p>
        </p:txBody>
      </p:sp>
    </p:spTree>
    <p:extLst>
      <p:ext uri="{BB962C8B-B14F-4D97-AF65-F5344CB8AC3E}">
        <p14:creationId xmlns:p14="http://schemas.microsoft.com/office/powerpoint/2010/main" val="33912200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a:p>
        </p:txBody>
      </p:sp>
      <p:sp>
        <p:nvSpPr>
          <p:cNvPr id="6" name="Date Placeholder 5"/>
          <p:cNvSpPr>
            <a:spLocks noGrp="1"/>
          </p:cNvSpPr>
          <p:nvPr>
            <p:ph type="dt" idx="10"/>
          </p:nvPr>
        </p:nvSpPr>
        <p:spPr>
          <a:xfrm>
            <a:off x="3926837" y="0"/>
            <a:ext cx="3004102" cy="460948"/>
          </a:xfrm>
          <a:prstGeom prst="rect">
            <a:avLst/>
          </a:prstGeom>
        </p:spPr>
        <p:txBody>
          <a:bodyPr/>
          <a:lstStyle/>
          <a:p>
            <a:fld id="{CF65DC99-4379-44AE-9BA7-822724421C33}" type="datetime1">
              <a:rPr lang="en-US" smtClean="0">
                <a:solidFill>
                  <a:prstClr val="black"/>
                </a:solidFill>
              </a:rPr>
              <a:pPr/>
              <a:t>2/9/2015</a:t>
            </a:fld>
            <a:endParaRPr lang="en-US" dirty="0">
              <a:solidFill>
                <a:prstClr val="black"/>
              </a:solidFill>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r>
              <a:rPr lang="en-US"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Light" pitchFamily="34" charset="0"/>
              </a:rPr>
            </a:br>
            <a:r>
              <a:rPr lang="en-US" smtClean="0">
                <a:solidFill>
                  <a:srgbClr val="000000"/>
                </a:solidFill>
                <a:latin typeface="Segoe UI Light" pitchFamily="34" charset="0"/>
              </a:rPr>
              <a:t>MICROSOFT MAKES NO WARRANTIES, EXPRESS, IMPLIED OR STATUTORY, AS TO THE INFORMATION IN THIS PRESENTATION.</a:t>
            </a:r>
            <a:endParaRPr lang="en-US" dirty="0" smtClean="0">
              <a:solidFill>
                <a:srgbClr val="000000"/>
              </a:solidFill>
              <a:latin typeface="Segoe UI Light" pitchFamily="34" charset="0"/>
            </a:endParaRP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fld id="{8B263312-38AA-4E1E-B2B5-0F8F122B24FE}" type="slidenum">
              <a:rPr lang="en-US" smtClean="0">
                <a:solidFill>
                  <a:prstClr val="black"/>
                </a:solidFill>
              </a:rPr>
              <a:pPr/>
              <a:t>45</a:t>
            </a:fld>
            <a:endParaRPr lang="en-US" dirty="0">
              <a:solidFill>
                <a:prstClr val="black"/>
              </a:solidFill>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r>
              <a:rPr lang="en-US" smtClean="0">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1098062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Header Placeholder 3"/>
          <p:cNvSpPr>
            <a:spLocks noGrp="1"/>
          </p:cNvSpPr>
          <p:nvPr>
            <p:ph type="hdr" sz="quarter" idx="10"/>
          </p:nvPr>
        </p:nvSpPr>
        <p:spPr/>
        <p:txBody>
          <a:bodyPr/>
          <a:lstStyle/>
          <a:p>
            <a:r>
              <a:rPr lang="en-US" smtClean="0"/>
              <a:t>SMSG Readiness</a:t>
            </a:r>
            <a:endParaRPr lang="en-US" dirty="0"/>
          </a:p>
        </p:txBody>
      </p:sp>
      <p:sp>
        <p:nvSpPr>
          <p:cNvPr id="5" name="Footer Placeholder 4"/>
          <p:cNvSpPr>
            <a:spLocks noGrp="1"/>
          </p:cNvSpPr>
          <p:nvPr>
            <p:ph type="ftr" sz="quarter" idx="11"/>
          </p:nvPr>
        </p:nvSpPr>
        <p:spPr/>
        <p:txBody>
          <a:bodyPr/>
          <a:lstStyle/>
          <a:p>
            <a:pPr defTabSz="94197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4197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0BCE5CA-AB70-4EA2-B0FB-CE35BEFC4753}" type="datetime1">
              <a:rPr lang="en-US" smtClean="0"/>
              <a:t>2/9/2015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865041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Vesa Great Slide to explain the methodology and thinking behind why we want to discourage these EXC</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2/9/2015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531207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Vesa</a:t>
            </a:r>
          </a:p>
          <a:p>
            <a:r>
              <a:rPr lang="en-US" dirty="0" smtClean="0"/>
              <a:t>Risk is that for sites created from the time</a:t>
            </a:r>
            <a:r>
              <a:rPr lang="en-US" baseline="0" dirty="0" smtClean="0"/>
              <a:t> WE updated the service until the time YOU updated your Templates, these sites will NOT have all of the features</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2/9/2015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597259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1187368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2959847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10562506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292825" cy="843401"/>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58171" y="4907551"/>
            <a:ext cx="5630654" cy="195044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0" y="0"/>
            <a:ext cx="12272940" cy="6858000"/>
          </a:xfrm>
          <a:prstGeom prst="rect">
            <a:avLst/>
          </a:prstGeom>
        </p:spPr>
      </p:pic>
      <p:sp>
        <p:nvSpPr>
          <p:cNvPr id="9" name="Rectangle 1"/>
          <p:cNvSpPr/>
          <p:nvPr userDrawn="1"/>
        </p:nvSpPr>
        <p:spPr bwMode="auto">
          <a:xfrm flipH="1">
            <a:off x="-5" y="0"/>
            <a:ext cx="12272939"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pPr lvl="0"/>
            <a:r>
              <a:rPr lang="en-US" sz="2400" spc="-70" smtClean="0">
                <a:solidFill>
                  <a:schemeClr val="bg1"/>
                </a:solidFill>
                <a:latin typeface="+mj-lt"/>
              </a:rPr>
              <a:t>Edit Master text styles</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0220" y="5805922"/>
            <a:ext cx="2992720" cy="103603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600" kern="1200" spc="-70" baseline="0" smtClean="0">
                <a:gradFill>
                  <a:gsLst>
                    <a:gs pos="100000">
                      <a:schemeClr val="bg2"/>
                    </a:gs>
                    <a:gs pos="0">
                      <a:schemeClr val="bg2"/>
                    </a:gs>
                  </a:gsLst>
                  <a:lin ang="5400000" scaled="0"/>
                </a:gradFill>
                <a:latin typeface="+mj-lt"/>
                <a:ea typeface="+mn-ea"/>
                <a:cs typeface="+mn-cs"/>
              </a:defRPr>
            </a:lvl1pPr>
          </a:lstStyle>
          <a:p>
            <a:pPr marL="0" lvl="0" indent="0" algn="l" defTabSz="895619"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vert="horz" wrap="square" lIns="0" tIns="0" rIns="0" bIns="0" rtlCol="0" anchor="t">
            <a:noAutofit/>
          </a:bodyPr>
          <a:lstStyle>
            <a:lvl1pPr>
              <a:defRPr lang="en-US" dirty="0"/>
            </a:lvl1pPr>
          </a:lstStyle>
          <a:p>
            <a:pPr lvl="0"/>
            <a:r>
              <a:rPr lang="en-US" smtClean="0"/>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2125382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9611083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964527231"/>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4172231276"/>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4074021797"/>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72192578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Slide Yellow">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6348955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Slide Gre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723598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unchy Slide Yellow">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solidFill>
                  <a:schemeClr val="bg1"/>
                </a:soli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487671606"/>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unchy Slide Gre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solidFill>
                  <a:schemeClr val="bg1"/>
                </a:soli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525484004"/>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Slide Yellow">
    <p:bg>
      <p:bgPr>
        <a:solidFill>
          <a:srgbClr val="FFC0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536206455"/>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Slide Grey">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66898034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theme" Target="../theme/theme2.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142" r:id="rId20"/>
    <p:sldLayoutId id="2147484143" r:id="rId21"/>
    <p:sldLayoutId id="2147484092" r:id="rId22"/>
    <p:sldLayoutId id="2147484148" r:id="rId23"/>
    <p:sldLayoutId id="2147484093" r:id="rId24"/>
    <p:sldLayoutId id="2147484277" r:id="rId25"/>
    <p:sldLayoutId id="2147484094" r:id="rId26"/>
    <p:sldLayoutId id="2147484291" r:id="rId27"/>
    <p:sldLayoutId id="2147484096" r:id="rId28"/>
    <p:sldLayoutId id="2147484292" r:id="rId29"/>
    <p:sldLayoutId id="2147484293" r:id="rId30"/>
    <p:sldLayoutId id="2147484294" r:id="rId31"/>
    <p:sldLayoutId id="2147484295" r:id="rId32"/>
    <p:sldLayoutId id="2147484296" r:id="rId33"/>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285" r:id="rId5"/>
    <p:sldLayoutId id="2147484286" r:id="rId6"/>
    <p:sldLayoutId id="2147484154" r:id="rId7"/>
    <p:sldLayoutId id="2147484155" r:id="rId8"/>
    <p:sldLayoutId id="2147484156" r:id="rId9"/>
    <p:sldLayoutId id="2147484157" r:id="rId10"/>
    <p:sldLayoutId id="2147484283" r:id="rId11"/>
    <p:sldLayoutId id="2147484284" r:id="rId12"/>
    <p:sldLayoutId id="2147484158" r:id="rId13"/>
    <p:sldLayoutId id="2147484159" r:id="rId14"/>
    <p:sldLayoutId id="2147484160" r:id="rId15"/>
    <p:sldLayoutId id="2147484161" r:id="rId16"/>
    <p:sldLayoutId id="2147484281" r:id="rId17"/>
    <p:sldLayoutId id="2147484282" r:id="rId18"/>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image" Target="../media/image44.png"/><Relationship Id="rId7" Type="http://schemas.openxmlformats.org/officeDocument/2006/relationships/image" Target="../media/image48.emf"/><Relationship Id="rId2" Type="http://schemas.openxmlformats.org/officeDocument/2006/relationships/notesSlide" Target="../notesSlides/notesSlide14.xml"/><Relationship Id="rId1" Type="http://schemas.openxmlformats.org/officeDocument/2006/relationships/slideLayout" Target="../slideLayouts/slideLayout22.xml"/><Relationship Id="rId6" Type="http://schemas.openxmlformats.org/officeDocument/2006/relationships/image" Target="../media/image47.emf"/><Relationship Id="rId11" Type="http://schemas.openxmlformats.org/officeDocument/2006/relationships/image" Target="../media/image52.emf"/><Relationship Id="rId5" Type="http://schemas.openxmlformats.org/officeDocument/2006/relationships/image" Target="../media/image46.emf"/><Relationship Id="rId10" Type="http://schemas.openxmlformats.org/officeDocument/2006/relationships/image" Target="../media/image51.emf"/><Relationship Id="rId4" Type="http://schemas.openxmlformats.org/officeDocument/2006/relationships/image" Target="../media/image45.png"/><Relationship Id="rId9" Type="http://schemas.openxmlformats.org/officeDocument/2006/relationships/image" Target="../media/image50.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13.emf"/><Relationship Id="rId2" Type="http://schemas.openxmlformats.org/officeDocument/2006/relationships/image" Target="../media/image8.emf"/><Relationship Id="rId1" Type="http://schemas.openxmlformats.org/officeDocument/2006/relationships/slideLayout" Target="../slideLayouts/slideLayout7.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image" Target="../media/image54.png"/><Relationship Id="rId7" Type="http://schemas.openxmlformats.org/officeDocument/2006/relationships/image" Target="../media/image48.emf"/><Relationship Id="rId2" Type="http://schemas.openxmlformats.org/officeDocument/2006/relationships/notesSlide" Target="../notesSlides/notesSlide20.xml"/><Relationship Id="rId1" Type="http://schemas.openxmlformats.org/officeDocument/2006/relationships/slideLayout" Target="../slideLayouts/slideLayout22.xml"/><Relationship Id="rId6" Type="http://schemas.openxmlformats.org/officeDocument/2006/relationships/image" Target="../media/image47.emf"/><Relationship Id="rId11" Type="http://schemas.openxmlformats.org/officeDocument/2006/relationships/image" Target="../media/image52.emf"/><Relationship Id="rId5" Type="http://schemas.openxmlformats.org/officeDocument/2006/relationships/image" Target="../media/image46.emf"/><Relationship Id="rId10" Type="http://schemas.openxmlformats.org/officeDocument/2006/relationships/image" Target="../media/image51.emf"/><Relationship Id="rId4" Type="http://schemas.openxmlformats.org/officeDocument/2006/relationships/image" Target="../media/image55.png"/><Relationship Id="rId9" Type="http://schemas.openxmlformats.org/officeDocument/2006/relationships/image" Target="../media/image50.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4.png"/><Relationship Id="rId18" Type="http://schemas.openxmlformats.org/officeDocument/2006/relationships/image" Target="../media/image28.png"/><Relationship Id="rId3" Type="http://schemas.openxmlformats.org/officeDocument/2006/relationships/image" Target="../media/image15.emf"/><Relationship Id="rId7" Type="http://schemas.openxmlformats.org/officeDocument/2006/relationships/image" Target="../media/image19.png"/><Relationship Id="rId12" Type="http://schemas.openxmlformats.org/officeDocument/2006/relationships/image" Target="../media/image23.png"/><Relationship Id="rId17" Type="http://schemas.microsoft.com/office/2007/relationships/hdphoto" Target="../media/hdphoto2.wdp"/><Relationship Id="rId2" Type="http://schemas.openxmlformats.org/officeDocument/2006/relationships/image" Target="../media/image14.png"/><Relationship Id="rId16" Type="http://schemas.openxmlformats.org/officeDocument/2006/relationships/image" Target="../media/image27.png"/><Relationship Id="rId20" Type="http://schemas.openxmlformats.org/officeDocument/2006/relationships/image" Target="../media/image30.png"/><Relationship Id="rId1" Type="http://schemas.openxmlformats.org/officeDocument/2006/relationships/slideLayout" Target="../slideLayouts/slideLayout22.xml"/><Relationship Id="rId6" Type="http://schemas.openxmlformats.org/officeDocument/2006/relationships/image" Target="../media/image18.png"/><Relationship Id="rId11" Type="http://schemas.openxmlformats.org/officeDocument/2006/relationships/image" Target="../media/image22.png"/><Relationship Id="rId5" Type="http://schemas.openxmlformats.org/officeDocument/2006/relationships/image" Target="../media/image17.emf"/><Relationship Id="rId15" Type="http://schemas.openxmlformats.org/officeDocument/2006/relationships/image" Target="../media/image26.png"/><Relationship Id="rId10" Type="http://schemas.microsoft.com/office/2007/relationships/hdphoto" Target="../media/hdphoto1.wdp"/><Relationship Id="rId19" Type="http://schemas.openxmlformats.org/officeDocument/2006/relationships/image" Target="../media/image29.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5.png"/></Relationships>
</file>

<file path=ppt/slides/_rels/slide30.xml.rels><?xml version="1.0" encoding="UTF-8" standalone="yes"?>
<Relationships xmlns="http://schemas.openxmlformats.org/package/2006/relationships"><Relationship Id="rId8" Type="http://schemas.openxmlformats.org/officeDocument/2006/relationships/image" Target="../media/image48.emf"/><Relationship Id="rId3" Type="http://schemas.openxmlformats.org/officeDocument/2006/relationships/image" Target="../media/image51.emf"/><Relationship Id="rId7" Type="http://schemas.openxmlformats.org/officeDocument/2006/relationships/image" Target="../media/image47.emf"/><Relationship Id="rId2" Type="http://schemas.openxmlformats.org/officeDocument/2006/relationships/image" Target="../media/image50.emf"/><Relationship Id="rId1" Type="http://schemas.openxmlformats.org/officeDocument/2006/relationships/slideLayout" Target="../slideLayouts/slideLayout22.xml"/><Relationship Id="rId6" Type="http://schemas.openxmlformats.org/officeDocument/2006/relationships/image" Target="../media/image46.emf"/><Relationship Id="rId5" Type="http://schemas.openxmlformats.org/officeDocument/2006/relationships/image" Target="../media/image44.png"/><Relationship Id="rId10" Type="http://schemas.openxmlformats.org/officeDocument/2006/relationships/image" Target="../media/image45.png"/><Relationship Id="rId4" Type="http://schemas.openxmlformats.org/officeDocument/2006/relationships/image" Target="../media/image52.emf"/><Relationship Id="rId9" Type="http://schemas.openxmlformats.org/officeDocument/2006/relationships/image" Target="../media/image49.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56.WMF"/><Relationship Id="rId7" Type="http://schemas.openxmlformats.org/officeDocument/2006/relationships/image" Target="../media/image60.png"/><Relationship Id="rId2" Type="http://schemas.openxmlformats.org/officeDocument/2006/relationships/notesSlide" Target="../notesSlides/notesSlide22.xml"/><Relationship Id="rId1" Type="http://schemas.openxmlformats.org/officeDocument/2006/relationships/slideLayout" Target="../slideLayouts/slideLayout22.xml"/><Relationship Id="rId6" Type="http://schemas.openxmlformats.org/officeDocument/2006/relationships/image" Target="../media/image59.png"/><Relationship Id="rId5" Type="http://schemas.openxmlformats.org/officeDocument/2006/relationships/image" Target="../media/image58.WMF"/><Relationship Id="rId4" Type="http://schemas.openxmlformats.org/officeDocument/2006/relationships/image" Target="../media/image57.WMF"/></Relationships>
</file>

<file path=ppt/slides/_rels/slide3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1.xml"/></Relationships>
</file>

<file path=ppt/slides/_rels/slide38.xml.rels><?xml version="1.0" encoding="UTF-8" standalone="yes"?>
<Relationships xmlns="http://schemas.openxmlformats.org/package/2006/relationships"><Relationship Id="rId8" Type="http://schemas.openxmlformats.org/officeDocument/2006/relationships/image" Target="../media/image66.emf"/><Relationship Id="rId13" Type="http://schemas.openxmlformats.org/officeDocument/2006/relationships/image" Target="../media/image51.emf"/><Relationship Id="rId3" Type="http://schemas.openxmlformats.org/officeDocument/2006/relationships/image" Target="../media/image61.png"/><Relationship Id="rId7" Type="http://schemas.openxmlformats.org/officeDocument/2006/relationships/image" Target="../media/image65.png"/><Relationship Id="rId12" Type="http://schemas.openxmlformats.org/officeDocument/2006/relationships/image" Target="../media/image50.emf"/><Relationship Id="rId2" Type="http://schemas.openxmlformats.org/officeDocument/2006/relationships/notesSlide" Target="../notesSlides/notesSlide26.xml"/><Relationship Id="rId1" Type="http://schemas.openxmlformats.org/officeDocument/2006/relationships/slideLayout" Target="../slideLayouts/slideLayout22.xml"/><Relationship Id="rId6" Type="http://schemas.openxmlformats.org/officeDocument/2006/relationships/image" Target="../media/image64.png"/><Relationship Id="rId11" Type="http://schemas.openxmlformats.org/officeDocument/2006/relationships/image" Target="../media/image69.png"/><Relationship Id="rId5" Type="http://schemas.openxmlformats.org/officeDocument/2006/relationships/image" Target="../media/image63.png"/><Relationship Id="rId10" Type="http://schemas.openxmlformats.org/officeDocument/2006/relationships/image" Target="../media/image68.png"/><Relationship Id="rId4" Type="http://schemas.openxmlformats.org/officeDocument/2006/relationships/image" Target="../media/image62.emf"/><Relationship Id="rId9" Type="http://schemas.openxmlformats.org/officeDocument/2006/relationships/image" Target="../media/image67.png"/><Relationship Id="rId14" Type="http://schemas.openxmlformats.org/officeDocument/2006/relationships/image" Target="../media/image52.emf"/></Relationships>
</file>

<file path=ppt/slides/_rels/slide3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xml"/><Relationship Id="rId1" Type="http://schemas.openxmlformats.org/officeDocument/2006/relationships/slideLayout" Target="../slideLayouts/slideLayout22.xml"/><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s>
</file>

<file path=ppt/slides/_rels/slide4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8.xml"/><Relationship Id="rId1" Type="http://schemas.openxmlformats.org/officeDocument/2006/relationships/slideLayout" Target="../slideLayouts/slideLayout22.xml"/><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9.xml"/><Relationship Id="rId1" Type="http://schemas.openxmlformats.org/officeDocument/2006/relationships/slideLayout" Target="../slideLayouts/slideLayout48.xml"/></Relationships>
</file>

<file path=ppt/slides/_rels/slide43.xml.rels><?xml version="1.0" encoding="UTF-8" standalone="yes"?>
<Relationships xmlns="http://schemas.openxmlformats.org/package/2006/relationships"><Relationship Id="rId8" Type="http://schemas.openxmlformats.org/officeDocument/2006/relationships/image" Target="../media/image74.jpeg"/><Relationship Id="rId3" Type="http://schemas.openxmlformats.org/officeDocument/2006/relationships/hyperlink" Target="http://apisandbox.msdn.microsoft.com/" TargetMode="External"/><Relationship Id="rId7" Type="http://schemas.openxmlformats.org/officeDocument/2006/relationships/image" Target="../media/image73.png"/><Relationship Id="rId2" Type="http://schemas.openxmlformats.org/officeDocument/2006/relationships/notesSlide" Target="../notesSlides/notesSlide30.xml"/><Relationship Id="rId1" Type="http://schemas.openxmlformats.org/officeDocument/2006/relationships/slideLayout" Target="../slideLayouts/slideLayout24.xml"/><Relationship Id="rId6" Type="http://schemas.openxmlformats.org/officeDocument/2006/relationships/image" Target="../media/image72.png"/><Relationship Id="rId5" Type="http://schemas.openxmlformats.org/officeDocument/2006/relationships/hyperlink" Target="http://dev.office.com/training" TargetMode="External"/><Relationship Id="rId4" Type="http://schemas.openxmlformats.org/officeDocument/2006/relationships/hyperlink" Target="http://dev.office.com/getting-started"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www.yammer.com/itpronetwork" TargetMode="External"/><Relationship Id="rId7" Type="http://schemas.openxmlformats.org/officeDocument/2006/relationships/image" Target="../media/image77.png"/><Relationship Id="rId2" Type="http://schemas.openxmlformats.org/officeDocument/2006/relationships/hyperlink" Target="http://officespdev.uservoice.com/" TargetMode="External"/><Relationship Id="rId1" Type="http://schemas.openxmlformats.org/officeDocument/2006/relationships/slideLayout" Target="../slideLayouts/slideLayout22.xml"/><Relationship Id="rId6" Type="http://schemas.openxmlformats.org/officeDocument/2006/relationships/image" Target="../media/image76.png"/><Relationship Id="rId5" Type="http://schemas.openxmlformats.org/officeDocument/2006/relationships/image" Target="../media/image75.emf"/><Relationship Id="rId4" Type="http://schemas.openxmlformats.org/officeDocument/2006/relationships/hyperlink" Target="http://stackoverflow.com/questions/tagged/ms-office"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31.xml"/><Relationship Id="rId1" Type="http://schemas.openxmlformats.org/officeDocument/2006/relationships/slideLayout" Target="../slideLayouts/slideLayout25.xml"/><Relationship Id="rId4" Type="http://schemas.openxmlformats.org/officeDocument/2006/relationships/image" Target="../media/image7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9.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sz="6000" dirty="0"/>
              <a:t>Controlling branding in SharePoint using app model</a:t>
            </a:r>
          </a:p>
        </p:txBody>
      </p:sp>
      <p:sp>
        <p:nvSpPr>
          <p:cNvPr id="2" name="Text Placeholder 1"/>
          <p:cNvSpPr>
            <a:spLocks noGrp="1"/>
          </p:cNvSpPr>
          <p:nvPr>
            <p:ph type="body" sz="quarter" idx="12"/>
          </p:nvPr>
        </p:nvSpPr>
        <p:spPr/>
        <p:txBody>
          <a:bodyPr/>
          <a:lstStyle/>
          <a:p>
            <a:r>
              <a:rPr lang="fi-FI" dirty="0" smtClean="0"/>
              <a:t>Name</a:t>
            </a:r>
            <a:endParaRPr lang="fi-FI" dirty="0" smtClean="0"/>
          </a:p>
          <a:p>
            <a:r>
              <a:rPr lang="fi-FI" dirty="0" smtClean="0"/>
              <a:t>Title</a:t>
            </a:r>
            <a:endParaRPr lang="fi-FI" dirty="0" smtClean="0"/>
          </a:p>
          <a:p>
            <a:r>
              <a:rPr lang="fi-FI" dirty="0" smtClean="0"/>
              <a:t>Company</a:t>
            </a:r>
            <a:endParaRPr lang="fi-FI" dirty="0" smtClean="0"/>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398" dirty="0"/>
              <a:t>“But I have always customized my sites with custom master, what has changed?”</a:t>
            </a:r>
            <a:endParaRPr lang="en-GB" sz="5398" dirty="0"/>
          </a:p>
        </p:txBody>
      </p:sp>
      <p:sp>
        <p:nvSpPr>
          <p:cNvPr id="4" name="TextBox 3"/>
          <p:cNvSpPr txBox="1"/>
          <p:nvPr/>
        </p:nvSpPr>
        <p:spPr>
          <a:xfrm>
            <a:off x="4526217" y="4925072"/>
            <a:ext cx="7141911" cy="1200016"/>
          </a:xfrm>
          <a:prstGeom prst="rect">
            <a:avLst/>
          </a:prstGeom>
          <a:noFill/>
        </p:spPr>
        <p:txBody>
          <a:bodyPr wrap="square" rtlCol="0">
            <a:spAutoFit/>
          </a:bodyPr>
          <a:lstStyle/>
          <a:p>
            <a:r>
              <a:rPr lang="en-US" sz="2399" dirty="0">
                <a:latin typeface="Segoe UI" panose="020B0502040204020203" pitchFamily="34" charset="0"/>
                <a:cs typeface="Segoe UI" panose="020B0502040204020203" pitchFamily="34" charset="0"/>
              </a:rPr>
              <a:t>Actually this similar maintenance challenge exists in on-premises </a:t>
            </a:r>
            <a:r>
              <a:rPr lang="en-US" sz="2399">
                <a:latin typeface="Segoe UI" panose="020B0502040204020203" pitchFamily="34" charset="0"/>
                <a:cs typeface="Segoe UI" panose="020B0502040204020203" pitchFamily="34" charset="0"/>
              </a:rPr>
              <a:t>and across the </a:t>
            </a:r>
            <a:r>
              <a:rPr lang="en-US" sz="2399" dirty="0">
                <a:latin typeface="Segoe UI" panose="020B0502040204020203" pitchFamily="34" charset="0"/>
                <a:cs typeface="Segoe UI" panose="020B0502040204020203" pitchFamily="34" charset="0"/>
              </a:rPr>
              <a:t>version</a:t>
            </a:r>
            <a:r>
              <a:rPr lang="en-US" sz="2399">
                <a:latin typeface="Segoe UI" panose="020B0502040204020203" pitchFamily="34" charset="0"/>
                <a:cs typeface="Segoe UI" panose="020B0502040204020203" pitchFamily="34" charset="0"/>
              </a:rPr>
              <a:t> upgrades as </a:t>
            </a:r>
            <a:r>
              <a:rPr lang="en-US" sz="2399" dirty="0">
                <a:latin typeface="Segoe UI" panose="020B0502040204020203" pitchFamily="34" charset="0"/>
                <a:cs typeface="Segoe UI" panose="020B0502040204020203" pitchFamily="34" charset="0"/>
              </a:rPr>
              <a:t>well. Concentrate on what’s truly needed. </a:t>
            </a:r>
            <a:endParaRPr lang="en-GB" sz="2399" dirty="0">
              <a:latin typeface="Segoe UI" panose="020B0502040204020203" pitchFamily="34" charset="0"/>
              <a:cs typeface="Segoe UI" panose="020B0502040204020203" pitchFamily="34" charset="0"/>
            </a:endParaRPr>
          </a:p>
        </p:txBody>
      </p:sp>
      <p:sp>
        <p:nvSpPr>
          <p:cNvPr id="5" name="TextBox 4"/>
          <p:cNvSpPr txBox="1"/>
          <p:nvPr/>
        </p:nvSpPr>
        <p:spPr>
          <a:xfrm>
            <a:off x="4414455" y="3660886"/>
            <a:ext cx="4288840" cy="1446173"/>
          </a:xfrm>
          <a:prstGeom prst="rect">
            <a:avLst/>
          </a:prstGeom>
          <a:noFill/>
        </p:spPr>
        <p:txBody>
          <a:bodyPr wrap="none" rtlCol="0">
            <a:spAutoFit/>
          </a:bodyPr>
          <a:lstStyle/>
          <a:p>
            <a:r>
              <a:rPr lang="en-US" sz="8797" dirty="0">
                <a:latin typeface="Segoe UI" panose="020B0502040204020203" pitchFamily="34" charset="0"/>
                <a:cs typeface="Segoe UI" panose="020B0502040204020203" pitchFamily="34" charset="0"/>
              </a:rPr>
              <a:t>Nothing</a:t>
            </a:r>
            <a:endParaRPr lang="en-GB" sz="8797"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71836104"/>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398" dirty="0"/>
              <a:t>“How should I get my files uploaded to the SharePoint sites? Using sandbox?”</a:t>
            </a:r>
            <a:endParaRPr lang="en-GB" sz="5398" dirty="0"/>
          </a:p>
        </p:txBody>
      </p:sp>
      <p:sp>
        <p:nvSpPr>
          <p:cNvPr id="4" name="TextBox 3"/>
          <p:cNvSpPr txBox="1"/>
          <p:nvPr/>
        </p:nvSpPr>
        <p:spPr>
          <a:xfrm>
            <a:off x="4414455" y="4685104"/>
            <a:ext cx="7141911" cy="1569251"/>
          </a:xfrm>
          <a:prstGeom prst="rect">
            <a:avLst/>
          </a:prstGeom>
          <a:noFill/>
        </p:spPr>
        <p:txBody>
          <a:bodyPr wrap="square" rtlCol="0">
            <a:spAutoFit/>
          </a:bodyPr>
          <a:lstStyle/>
          <a:p>
            <a:r>
              <a:rPr lang="en-US" sz="2399" dirty="0">
                <a:latin typeface="Segoe UI" panose="020B0502040204020203" pitchFamily="34" charset="0"/>
                <a:cs typeface="Segoe UI" panose="020B0502040204020203" pitchFamily="34" charset="0"/>
              </a:rPr>
              <a:t>It is recommended to upload files as part of the site provisioning process remotely using so called “remote provisioning” pattern directly using remote APIs.</a:t>
            </a:r>
            <a:endParaRPr lang="en-GB" sz="2399" dirty="0">
              <a:latin typeface="Segoe UI" panose="020B0502040204020203" pitchFamily="34" charset="0"/>
              <a:cs typeface="Segoe UI" panose="020B0502040204020203" pitchFamily="34" charset="0"/>
            </a:endParaRPr>
          </a:p>
        </p:txBody>
      </p:sp>
      <p:sp>
        <p:nvSpPr>
          <p:cNvPr id="5" name="TextBox 4"/>
          <p:cNvSpPr txBox="1"/>
          <p:nvPr/>
        </p:nvSpPr>
        <p:spPr>
          <a:xfrm>
            <a:off x="4414455" y="3660886"/>
            <a:ext cx="1617330" cy="1200016"/>
          </a:xfrm>
          <a:prstGeom prst="rect">
            <a:avLst/>
          </a:prstGeom>
          <a:noFill/>
        </p:spPr>
        <p:txBody>
          <a:bodyPr wrap="none" rtlCol="0">
            <a:spAutoFit/>
          </a:bodyPr>
          <a:lstStyle/>
          <a:p>
            <a:r>
              <a:rPr lang="en-US" sz="7198" dirty="0">
                <a:latin typeface="Segoe UI" panose="020B0502040204020203" pitchFamily="34" charset="0"/>
                <a:cs typeface="Segoe UI" panose="020B0502040204020203" pitchFamily="34" charset="0"/>
              </a:rPr>
              <a:t>No.</a:t>
            </a:r>
            <a:endParaRPr lang="en-GB" sz="7198"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86136456"/>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398" dirty="0"/>
              <a:t>“I </a:t>
            </a:r>
            <a:r>
              <a:rPr lang="en-US" sz="5398"/>
              <a:t>have </a:t>
            </a:r>
            <a:r>
              <a:rPr lang="en-US" sz="5398" dirty="0"/>
              <a:t>an</a:t>
            </a:r>
            <a:r>
              <a:rPr lang="en-US" sz="5398"/>
              <a:t> intranet portal and I </a:t>
            </a:r>
            <a:r>
              <a:rPr lang="en-US" sz="5398" dirty="0"/>
              <a:t>need to do heavy branding customizations!”</a:t>
            </a:r>
            <a:endParaRPr lang="en-GB" sz="5398" dirty="0"/>
          </a:p>
        </p:txBody>
      </p:sp>
      <p:sp>
        <p:nvSpPr>
          <p:cNvPr id="4" name="TextBox 3"/>
          <p:cNvSpPr txBox="1"/>
          <p:nvPr/>
        </p:nvSpPr>
        <p:spPr>
          <a:xfrm>
            <a:off x="4414455" y="4685104"/>
            <a:ext cx="7141911" cy="1569251"/>
          </a:xfrm>
          <a:prstGeom prst="rect">
            <a:avLst/>
          </a:prstGeom>
          <a:noFill/>
        </p:spPr>
        <p:txBody>
          <a:bodyPr wrap="square" rtlCol="0">
            <a:spAutoFit/>
          </a:bodyPr>
          <a:lstStyle/>
          <a:p>
            <a:r>
              <a:rPr lang="en-US" sz="2399" dirty="0">
                <a:latin typeface="Segoe UI" panose="020B0502040204020203" pitchFamily="34" charset="0"/>
                <a:cs typeface="Segoe UI" panose="020B0502040204020203" pitchFamily="34" charset="0"/>
              </a:rPr>
              <a:t>Key point is to understand the impact </a:t>
            </a:r>
            <a:r>
              <a:rPr lang="en-US" sz="2399">
                <a:latin typeface="Segoe UI" panose="020B0502040204020203" pitchFamily="34" charset="0"/>
                <a:cs typeface="Segoe UI" panose="020B0502040204020203" pitchFamily="34" charset="0"/>
              </a:rPr>
              <a:t>of </a:t>
            </a:r>
            <a:r>
              <a:rPr lang="en-US" sz="2399" dirty="0">
                <a:latin typeface="Segoe UI" panose="020B0502040204020203" pitchFamily="34" charset="0"/>
                <a:cs typeface="Segoe UI" panose="020B0502040204020203" pitchFamily="34" charset="0"/>
              </a:rPr>
              <a:t>the</a:t>
            </a:r>
            <a:r>
              <a:rPr lang="en-US" sz="2399">
                <a:latin typeface="Segoe UI" panose="020B0502040204020203" pitchFamily="34" charset="0"/>
                <a:cs typeface="Segoe UI" panose="020B0502040204020203" pitchFamily="34" charset="0"/>
              </a:rPr>
              <a:t> chosen </a:t>
            </a:r>
            <a:r>
              <a:rPr lang="en-US" sz="2399" dirty="0">
                <a:latin typeface="Segoe UI" panose="020B0502040204020203" pitchFamily="34" charset="0"/>
                <a:cs typeface="Segoe UI" panose="020B0502040204020203" pitchFamily="34" charset="0"/>
              </a:rPr>
              <a:t>pattern. Custom master pages are completely supported, you </a:t>
            </a:r>
            <a:r>
              <a:rPr lang="en-US" sz="2399">
                <a:latin typeface="Segoe UI" panose="020B0502040204020203" pitchFamily="34" charset="0"/>
                <a:cs typeface="Segoe UI" panose="020B0502040204020203" pitchFamily="34" charset="0"/>
              </a:rPr>
              <a:t>might </a:t>
            </a:r>
            <a:r>
              <a:rPr lang="en-US" sz="2399" dirty="0">
                <a:latin typeface="Segoe UI" panose="020B0502040204020203" pitchFamily="34" charset="0"/>
                <a:cs typeface="Segoe UI" panose="020B0502040204020203" pitchFamily="34" charset="0"/>
              </a:rPr>
              <a:t>want</a:t>
            </a:r>
            <a:r>
              <a:rPr lang="en-US" sz="2399">
                <a:latin typeface="Segoe UI" panose="020B0502040204020203" pitchFamily="34" charset="0"/>
                <a:cs typeface="Segoe UI" panose="020B0502040204020203" pitchFamily="34" charset="0"/>
              </a:rPr>
              <a:t> to use </a:t>
            </a:r>
            <a:r>
              <a:rPr lang="en-US" sz="2399" dirty="0">
                <a:latin typeface="Segoe UI" panose="020B0502040204020203" pitchFamily="34" charset="0"/>
                <a:cs typeface="Segoe UI" panose="020B0502040204020203" pitchFamily="34" charset="0"/>
              </a:rPr>
              <a:t>alternative approaches if possible.</a:t>
            </a:r>
            <a:endParaRPr lang="en-GB" sz="2399" dirty="0">
              <a:latin typeface="Segoe UI" panose="020B0502040204020203" pitchFamily="34" charset="0"/>
              <a:cs typeface="Segoe UI" panose="020B0502040204020203" pitchFamily="34" charset="0"/>
            </a:endParaRPr>
          </a:p>
        </p:txBody>
      </p:sp>
      <p:sp>
        <p:nvSpPr>
          <p:cNvPr id="5" name="TextBox 4"/>
          <p:cNvSpPr txBox="1"/>
          <p:nvPr/>
        </p:nvSpPr>
        <p:spPr>
          <a:xfrm>
            <a:off x="4414455" y="3660886"/>
            <a:ext cx="6433868" cy="1200016"/>
          </a:xfrm>
          <a:prstGeom prst="rect">
            <a:avLst/>
          </a:prstGeom>
          <a:noFill/>
        </p:spPr>
        <p:txBody>
          <a:bodyPr wrap="none" rtlCol="0">
            <a:spAutoFit/>
          </a:bodyPr>
          <a:lstStyle/>
          <a:p>
            <a:r>
              <a:rPr lang="en-US" sz="7198" dirty="0">
                <a:latin typeface="Segoe UI" panose="020B0502040204020203" pitchFamily="34" charset="0"/>
                <a:cs typeface="Segoe UI" panose="020B0502040204020203" pitchFamily="34" charset="0"/>
              </a:rPr>
              <a:t>Absolutely fine.</a:t>
            </a:r>
            <a:endParaRPr lang="en-GB" sz="7198"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30393456"/>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Themes</a:t>
            </a:r>
            <a:endParaRPr lang="en-US" sz="7200" dirty="0"/>
          </a:p>
        </p:txBody>
      </p:sp>
    </p:spTree>
    <p:extLst>
      <p:ext uri="{BB962C8B-B14F-4D97-AF65-F5344CB8AC3E}">
        <p14:creationId xmlns:p14="http://schemas.microsoft.com/office/powerpoint/2010/main" val="429274669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7196780" cy="1975926"/>
          </a:xfrm>
        </p:spPr>
        <p:txBody>
          <a:bodyPr/>
          <a:lstStyle/>
          <a:p>
            <a:r>
              <a:rPr lang="en-US" smtClean="0"/>
              <a:t>What</a:t>
            </a:r>
          </a:p>
          <a:p>
            <a:pPr lvl="1"/>
            <a:r>
              <a:rPr lang="en-US" smtClean="0"/>
              <a:t>Provide user branding elements without introducing master page or page layout elements</a:t>
            </a:r>
          </a:p>
          <a:p>
            <a:r>
              <a:rPr lang="en-US" smtClean="0"/>
              <a:t>Why</a:t>
            </a:r>
          </a:p>
          <a:p>
            <a:pPr lvl="1"/>
            <a:r>
              <a:rPr lang="en-US" smtClean="0"/>
              <a:t>Continue using out of the box master pages, but introduce customer specific branding elements </a:t>
            </a:r>
          </a:p>
          <a:p>
            <a:r>
              <a:rPr lang="en-US" smtClean="0"/>
              <a:t>How</a:t>
            </a:r>
          </a:p>
          <a:p>
            <a:pPr lvl="1"/>
            <a:r>
              <a:rPr lang="en-US" smtClean="0"/>
              <a:t>Use theming engine for introducing color, fonts and background images for sites</a:t>
            </a:r>
            <a:endParaRPr lang="en-US" dirty="0"/>
          </a:p>
        </p:txBody>
      </p:sp>
      <p:sp>
        <p:nvSpPr>
          <p:cNvPr id="3" name="Title 2"/>
          <p:cNvSpPr>
            <a:spLocks noGrp="1"/>
          </p:cNvSpPr>
          <p:nvPr>
            <p:ph type="title"/>
          </p:nvPr>
        </p:nvSpPr>
        <p:spPr/>
        <p:txBody>
          <a:bodyPr/>
          <a:lstStyle/>
          <a:p>
            <a:r>
              <a:rPr lang="en-US" smtClean="0"/>
              <a:t>Themes</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287" y="1424"/>
            <a:ext cx="4174951" cy="6854790"/>
          </a:xfrm>
          <a:prstGeom prst="rect">
            <a:avLst/>
          </a:prstGeom>
        </p:spPr>
      </p:pic>
    </p:spTree>
    <p:extLst>
      <p:ext uri="{BB962C8B-B14F-4D97-AF65-F5344CB8AC3E}">
        <p14:creationId xmlns:p14="http://schemas.microsoft.com/office/powerpoint/2010/main" val="1801191754"/>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SharePoint Color Palette Tool v1.00</a:t>
            </a:r>
            <a:endParaRPr lang="en-US" dirty="0"/>
          </a:p>
        </p:txBody>
      </p:sp>
      <p:sp>
        <p:nvSpPr>
          <p:cNvPr id="2" name="Text Placeholder 1"/>
          <p:cNvSpPr>
            <a:spLocks noGrp="1"/>
          </p:cNvSpPr>
          <p:nvPr>
            <p:ph type="body" sz="quarter" idx="10"/>
          </p:nvPr>
        </p:nvSpPr>
        <p:spPr>
          <a:xfrm>
            <a:off x="519112" y="1447799"/>
            <a:ext cx="3567113" cy="2043636"/>
          </a:xfrm>
        </p:spPr>
        <p:txBody>
          <a:bodyPr/>
          <a:lstStyle/>
          <a:p>
            <a:r>
              <a:rPr lang="en-US" sz="2800" dirty="0" smtClean="0"/>
              <a:t>Free downloadable tool to create custom themes based on branding requirements from Microsoft download site</a:t>
            </a:r>
          </a:p>
          <a:p>
            <a:r>
              <a:rPr lang="en-US" sz="2800" dirty="0" smtClean="0"/>
              <a:t>Can be used to create themes in matter of minutes with company colors and images</a:t>
            </a:r>
            <a:endParaRPr lang="en-US" sz="2800" dirty="0"/>
          </a:p>
        </p:txBody>
      </p:sp>
      <p:pic>
        <p:nvPicPr>
          <p:cNvPr id="4" name="Picture 3"/>
          <p:cNvPicPr>
            <a:picLocks noChangeAspect="1"/>
          </p:cNvPicPr>
          <p:nvPr/>
        </p:nvPicPr>
        <p:blipFill>
          <a:blip r:embed="rId3"/>
          <a:stretch>
            <a:fillRect/>
          </a:stretch>
        </p:blipFill>
        <p:spPr>
          <a:xfrm>
            <a:off x="4155664" y="1447799"/>
            <a:ext cx="7869600" cy="5229226"/>
          </a:xfrm>
          <a:prstGeom prst="rect">
            <a:avLst/>
          </a:prstGeom>
        </p:spPr>
      </p:pic>
    </p:spTree>
    <p:extLst>
      <p:ext uri="{BB962C8B-B14F-4D97-AF65-F5344CB8AC3E}">
        <p14:creationId xmlns:p14="http://schemas.microsoft.com/office/powerpoint/2010/main" val="3635590019"/>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Use themes rather than custom master pages</a:t>
            </a:r>
            <a:endParaRPr lang="en-US" dirty="0"/>
          </a:p>
        </p:txBody>
      </p:sp>
      <p:sp>
        <p:nvSpPr>
          <p:cNvPr id="2" name="TextBox 1"/>
          <p:cNvSpPr txBox="1"/>
          <p:nvPr/>
        </p:nvSpPr>
        <p:spPr>
          <a:xfrm>
            <a:off x="2277308" y="3703502"/>
            <a:ext cx="9780341" cy="669321"/>
          </a:xfrm>
          <a:prstGeom prst="rect">
            <a:avLst/>
          </a:prstGeom>
          <a:noFill/>
        </p:spPr>
        <p:txBody>
          <a:bodyPr wrap="none" lIns="179191" tIns="143354" rIns="179191" bIns="143354" rtlCol="0">
            <a:spAutoFit/>
          </a:bodyPr>
          <a:lstStyle/>
          <a:p>
            <a:pPr>
              <a:lnSpc>
                <a:spcPct val="90000"/>
              </a:lnSpc>
              <a:spcAft>
                <a:spcPts val="588"/>
              </a:spcAft>
            </a:pPr>
            <a:r>
              <a:rPr lang="en-US" sz="2743" dirty="0"/>
              <a:t>Themes are more future friendly than custom master pages…</a:t>
            </a:r>
          </a:p>
        </p:txBody>
      </p:sp>
      <p:sp>
        <p:nvSpPr>
          <p:cNvPr id="4" name="TextBox 3"/>
          <p:cNvSpPr txBox="1"/>
          <p:nvPr/>
        </p:nvSpPr>
        <p:spPr>
          <a:xfrm>
            <a:off x="5185568" y="4540633"/>
            <a:ext cx="5357753" cy="2542228"/>
          </a:xfrm>
          <a:prstGeom prst="rect">
            <a:avLst/>
          </a:prstGeom>
          <a:noFill/>
        </p:spPr>
        <p:txBody>
          <a:bodyPr wrap="none" lIns="179191" tIns="143354" rIns="179191" bIns="143354" rtlCol="0">
            <a:spAutoFit/>
          </a:bodyPr>
          <a:lstStyle/>
          <a:p>
            <a:pPr>
              <a:lnSpc>
                <a:spcPct val="90000"/>
              </a:lnSpc>
              <a:spcAft>
                <a:spcPts val="588"/>
              </a:spcAft>
            </a:pPr>
            <a:r>
              <a:rPr lang="en-US" sz="16263" dirty="0"/>
              <a:t>Why?</a:t>
            </a:r>
          </a:p>
        </p:txBody>
      </p:sp>
    </p:spTree>
    <p:extLst>
      <p:ext uri="{BB962C8B-B14F-4D97-AF65-F5344CB8AC3E}">
        <p14:creationId xmlns:p14="http://schemas.microsoft.com/office/powerpoint/2010/main" val="2557467719"/>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Theme vs. master page</a:t>
            </a:r>
            <a:endParaRPr lang="en-US" dirty="0"/>
          </a:p>
        </p:txBody>
      </p:sp>
      <p:sp>
        <p:nvSpPr>
          <p:cNvPr id="4" name="Text Placeholder 3"/>
          <p:cNvSpPr>
            <a:spLocks noGrp="1"/>
          </p:cNvSpPr>
          <p:nvPr>
            <p:ph type="body" sz="quarter" idx="10"/>
          </p:nvPr>
        </p:nvSpPr>
        <p:spPr>
          <a:xfrm>
            <a:off x="520700" y="1447800"/>
            <a:ext cx="5394960" cy="3767185"/>
          </a:xfrm>
        </p:spPr>
        <p:txBody>
          <a:bodyPr/>
          <a:lstStyle/>
          <a:p>
            <a:r>
              <a:rPr lang="en-US" sz="4000" dirty="0" smtClean="0">
                <a:solidFill>
                  <a:schemeClr val="tx2"/>
                </a:solidFill>
              </a:rPr>
              <a:t>Theme</a:t>
            </a:r>
          </a:p>
          <a:p>
            <a:pPr lvl="1"/>
            <a:r>
              <a:rPr lang="en-US" sz="2400" dirty="0" smtClean="0"/>
              <a:t>Can be introduce to bring color, font and background image settings</a:t>
            </a:r>
          </a:p>
          <a:p>
            <a:pPr lvl="1"/>
            <a:r>
              <a:rPr lang="en-US" sz="2400" dirty="0" smtClean="0"/>
              <a:t>Sites with themes will still use out of the box master pages, so any updates will be automatically impacted to sites</a:t>
            </a:r>
          </a:p>
          <a:p>
            <a:pPr lvl="1"/>
            <a:r>
              <a:rPr lang="en-US" sz="2400" dirty="0" smtClean="0"/>
              <a:t>Future major version upgrades don’t cause additional costs</a:t>
            </a:r>
          </a:p>
        </p:txBody>
      </p:sp>
      <p:sp>
        <p:nvSpPr>
          <p:cNvPr id="5" name="Text Placeholder 4"/>
          <p:cNvSpPr>
            <a:spLocks noGrp="1"/>
          </p:cNvSpPr>
          <p:nvPr>
            <p:ph type="body" sz="quarter" idx="11"/>
          </p:nvPr>
        </p:nvSpPr>
        <p:spPr>
          <a:xfrm>
            <a:off x="6277928" y="1447800"/>
            <a:ext cx="5394960" cy="4173450"/>
          </a:xfrm>
        </p:spPr>
        <p:txBody>
          <a:bodyPr/>
          <a:lstStyle/>
          <a:p>
            <a:r>
              <a:rPr lang="en-US" sz="4000" dirty="0" smtClean="0">
                <a:solidFill>
                  <a:schemeClr val="tx2"/>
                </a:solidFill>
              </a:rPr>
              <a:t>Custom Master Page</a:t>
            </a:r>
          </a:p>
          <a:p>
            <a:pPr lvl="1"/>
            <a:r>
              <a:rPr lang="en-US" sz="2400" dirty="0" smtClean="0"/>
              <a:t>Can introduce any level of customizations</a:t>
            </a:r>
          </a:p>
          <a:p>
            <a:pPr lvl="1"/>
            <a:r>
              <a:rPr lang="en-US" sz="2400" dirty="0" smtClean="0"/>
              <a:t>When new changes are introduced to the out of the box master, those should be copied to custom master pages as well</a:t>
            </a:r>
          </a:p>
          <a:p>
            <a:pPr lvl="2"/>
            <a:r>
              <a:rPr lang="en-US" dirty="0" smtClean="0"/>
              <a:t>Additional maintenance burden</a:t>
            </a:r>
          </a:p>
          <a:p>
            <a:pPr lvl="1"/>
            <a:r>
              <a:rPr lang="en-US" sz="2400" dirty="0" smtClean="0"/>
              <a:t>Future major version upgrades can cause additional requirements to re-create the end user experience</a:t>
            </a:r>
            <a:endParaRPr lang="en-US" sz="2400" dirty="0"/>
          </a:p>
        </p:txBody>
      </p:sp>
    </p:spTree>
    <p:extLst>
      <p:ext uri="{BB962C8B-B14F-4D97-AF65-F5344CB8AC3E}">
        <p14:creationId xmlns:p14="http://schemas.microsoft.com/office/powerpoint/2010/main" val="3351902904"/>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p:cNvPicPr>
            <a:picLocks noChangeAspect="1"/>
          </p:cNvPicPr>
          <p:nvPr/>
        </p:nvPicPr>
        <p:blipFill>
          <a:blip r:embed="rId3"/>
          <a:stretch>
            <a:fillRect/>
          </a:stretch>
        </p:blipFill>
        <p:spPr>
          <a:xfrm>
            <a:off x="835944" y="1884201"/>
            <a:ext cx="3222816" cy="1493691"/>
          </a:xfrm>
          <a:prstGeom prst="rect">
            <a:avLst/>
          </a:prstGeom>
          <a:ln>
            <a:noFill/>
          </a:ln>
          <a:effectLst>
            <a:softEdge rad="12700"/>
          </a:effectLst>
        </p:spPr>
      </p:pic>
      <p:sp>
        <p:nvSpPr>
          <p:cNvPr id="211" name="Title 210"/>
          <p:cNvSpPr>
            <a:spLocks noGrp="1"/>
          </p:cNvSpPr>
          <p:nvPr>
            <p:ph type="title"/>
          </p:nvPr>
        </p:nvSpPr>
        <p:spPr/>
        <p:txBody>
          <a:bodyPr/>
          <a:lstStyle/>
          <a:p>
            <a:r>
              <a:rPr lang="en-US" sz="4703" dirty="0"/>
              <a:t>Handling themes from SP Apps</a:t>
            </a:r>
          </a:p>
        </p:txBody>
      </p:sp>
      <p:cxnSp>
        <p:nvCxnSpPr>
          <p:cNvPr id="213" name="Straight Arrow Connector 212"/>
          <p:cNvCxnSpPr/>
          <p:nvPr/>
        </p:nvCxnSpPr>
        <p:spPr>
          <a:xfrm>
            <a:off x="4185421" y="2704045"/>
            <a:ext cx="4027694" cy="9123"/>
          </a:xfrm>
          <a:prstGeom prst="straightConnector1">
            <a:avLst/>
          </a:prstGeom>
          <a:ln w="539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229" name="Group 228"/>
          <p:cNvGrpSpPr/>
          <p:nvPr/>
        </p:nvGrpSpPr>
        <p:grpSpPr>
          <a:xfrm>
            <a:off x="8743925" y="4086859"/>
            <a:ext cx="1426193" cy="542826"/>
            <a:chOff x="9658449" y="5508491"/>
            <a:chExt cx="1455550" cy="553998"/>
          </a:xfrm>
        </p:grpSpPr>
        <p:sp>
          <p:nvSpPr>
            <p:cNvPr id="227" name="Freeform 128"/>
            <p:cNvSpPr>
              <a:spLocks noChangeAspect="1" noEditPoints="1"/>
            </p:cNvSpPr>
            <p:nvPr/>
          </p:nvSpPr>
          <p:spPr bwMode="black">
            <a:xfrm>
              <a:off x="9658449" y="5585534"/>
              <a:ext cx="409042" cy="360000"/>
            </a:xfrm>
            <a:custGeom>
              <a:avLst/>
              <a:gdLst>
                <a:gd name="T0" fmla="*/ 49 w 71"/>
                <a:gd name="T1" fmla="*/ 21 h 62"/>
                <a:gd name="T2" fmla="*/ 49 w 71"/>
                <a:gd name="T3" fmla="*/ 19 h 62"/>
                <a:gd name="T4" fmla="*/ 49 w 71"/>
                <a:gd name="T5" fmla="*/ 19 h 62"/>
                <a:gd name="T6" fmla="*/ 48 w 71"/>
                <a:gd name="T7" fmla="*/ 17 h 62"/>
                <a:gd name="T8" fmla="*/ 32 w 71"/>
                <a:gd name="T9" fmla="*/ 2 h 62"/>
                <a:gd name="T10" fmla="*/ 28 w 71"/>
                <a:gd name="T11" fmla="*/ 0 h 62"/>
                <a:gd name="T12" fmla="*/ 28 w 71"/>
                <a:gd name="T13" fmla="*/ 0 h 62"/>
                <a:gd name="T14" fmla="*/ 28 w 71"/>
                <a:gd name="T15" fmla="*/ 0 h 62"/>
                <a:gd name="T16" fmla="*/ 6 w 71"/>
                <a:gd name="T17" fmla="*/ 0 h 62"/>
                <a:gd name="T18" fmla="*/ 0 w 71"/>
                <a:gd name="T19" fmla="*/ 5 h 62"/>
                <a:gd name="T20" fmla="*/ 0 w 71"/>
                <a:gd name="T21" fmla="*/ 56 h 62"/>
                <a:gd name="T22" fmla="*/ 6 w 71"/>
                <a:gd name="T23" fmla="*/ 62 h 62"/>
                <a:gd name="T24" fmla="*/ 44 w 71"/>
                <a:gd name="T25" fmla="*/ 62 h 62"/>
                <a:gd name="T26" fmla="*/ 50 w 71"/>
                <a:gd name="T27" fmla="*/ 56 h 62"/>
                <a:gd name="T28" fmla="*/ 50 w 71"/>
                <a:gd name="T29" fmla="*/ 21 h 62"/>
                <a:gd name="T30" fmla="*/ 49 w 71"/>
                <a:gd name="T31" fmla="*/ 21 h 62"/>
                <a:gd name="T32" fmla="*/ 28 w 71"/>
                <a:gd name="T33" fmla="*/ 5 h 62"/>
                <a:gd name="T34" fmla="*/ 44 w 71"/>
                <a:gd name="T35" fmla="*/ 21 h 62"/>
                <a:gd name="T36" fmla="*/ 28 w 71"/>
                <a:gd name="T37" fmla="*/ 21 h 62"/>
                <a:gd name="T38" fmla="*/ 28 w 71"/>
                <a:gd name="T39" fmla="*/ 5 h 62"/>
                <a:gd name="T40" fmla="*/ 44 w 71"/>
                <a:gd name="T41" fmla="*/ 56 h 62"/>
                <a:gd name="T42" fmla="*/ 6 w 71"/>
                <a:gd name="T43" fmla="*/ 56 h 62"/>
                <a:gd name="T44" fmla="*/ 6 w 71"/>
                <a:gd name="T45" fmla="*/ 5 h 62"/>
                <a:gd name="T46" fmla="*/ 23 w 71"/>
                <a:gd name="T47" fmla="*/ 5 h 62"/>
                <a:gd name="T48" fmla="*/ 23 w 71"/>
                <a:gd name="T49" fmla="*/ 21 h 62"/>
                <a:gd name="T50" fmla="*/ 28 w 71"/>
                <a:gd name="T51" fmla="*/ 27 h 62"/>
                <a:gd name="T52" fmla="*/ 44 w 71"/>
                <a:gd name="T53" fmla="*/ 27 h 62"/>
                <a:gd name="T54" fmla="*/ 44 w 71"/>
                <a:gd name="T55" fmla="*/ 56 h 62"/>
                <a:gd name="T56" fmla="*/ 58 w 71"/>
                <a:gd name="T57" fmla="*/ 14 h 62"/>
                <a:gd name="T58" fmla="*/ 60 w 71"/>
                <a:gd name="T59" fmla="*/ 19 h 62"/>
                <a:gd name="T60" fmla="*/ 60 w 71"/>
                <a:gd name="T61" fmla="*/ 56 h 62"/>
                <a:gd name="T62" fmla="*/ 55 w 71"/>
                <a:gd name="T63" fmla="*/ 62 h 62"/>
                <a:gd name="T64" fmla="*/ 53 w 71"/>
                <a:gd name="T65" fmla="*/ 62 h 62"/>
                <a:gd name="T66" fmla="*/ 55 w 71"/>
                <a:gd name="T67" fmla="*/ 57 h 62"/>
                <a:gd name="T68" fmla="*/ 55 w 71"/>
                <a:gd name="T69" fmla="*/ 21 h 62"/>
                <a:gd name="T70" fmla="*/ 53 w 71"/>
                <a:gd name="T71" fmla="*/ 15 h 62"/>
                <a:gd name="T72" fmla="*/ 37 w 71"/>
                <a:gd name="T73" fmla="*/ 0 h 62"/>
                <a:gd name="T74" fmla="*/ 37 w 71"/>
                <a:gd name="T75" fmla="*/ 0 h 62"/>
                <a:gd name="T76" fmla="*/ 39 w 71"/>
                <a:gd name="T77" fmla="*/ 0 h 62"/>
                <a:gd name="T78" fmla="*/ 40 w 71"/>
                <a:gd name="T79" fmla="*/ 0 h 62"/>
                <a:gd name="T80" fmla="*/ 47 w 71"/>
                <a:gd name="T81" fmla="*/ 3 h 62"/>
                <a:gd name="T82" fmla="*/ 58 w 71"/>
                <a:gd name="T83" fmla="*/ 14 h 62"/>
                <a:gd name="T84" fmla="*/ 69 w 71"/>
                <a:gd name="T85" fmla="*/ 13 h 62"/>
                <a:gd name="T86" fmla="*/ 71 w 71"/>
                <a:gd name="T87" fmla="*/ 17 h 62"/>
                <a:gd name="T88" fmla="*/ 71 w 71"/>
                <a:gd name="T89" fmla="*/ 56 h 62"/>
                <a:gd name="T90" fmla="*/ 65 w 71"/>
                <a:gd name="T91" fmla="*/ 62 h 62"/>
                <a:gd name="T92" fmla="*/ 64 w 71"/>
                <a:gd name="T93" fmla="*/ 62 h 62"/>
                <a:gd name="T94" fmla="*/ 65 w 71"/>
                <a:gd name="T95" fmla="*/ 57 h 62"/>
                <a:gd name="T96" fmla="*/ 65 w 71"/>
                <a:gd name="T97" fmla="*/ 18 h 62"/>
                <a:gd name="T98" fmla="*/ 64 w 71"/>
                <a:gd name="T99" fmla="*/ 14 h 62"/>
                <a:gd name="T100" fmla="*/ 50 w 71"/>
                <a:gd name="T101" fmla="*/ 0 h 62"/>
                <a:gd name="T102" fmla="*/ 50 w 71"/>
                <a:gd name="T103" fmla="*/ 0 h 62"/>
                <a:gd name="T104" fmla="*/ 51 w 71"/>
                <a:gd name="T105" fmla="*/ 0 h 62"/>
                <a:gd name="T106" fmla="*/ 52 w 71"/>
                <a:gd name="T107" fmla="*/ 0 h 62"/>
                <a:gd name="T108" fmla="*/ 59 w 71"/>
                <a:gd name="T109" fmla="*/ 3 h 62"/>
                <a:gd name="T110" fmla="*/ 69 w 71"/>
                <a:gd name="T111"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62">
                  <a:moveTo>
                    <a:pt x="49" y="21"/>
                  </a:moveTo>
                  <a:cubicBezTo>
                    <a:pt x="49" y="20"/>
                    <a:pt x="49" y="20"/>
                    <a:pt x="49" y="19"/>
                  </a:cubicBezTo>
                  <a:cubicBezTo>
                    <a:pt x="49" y="19"/>
                    <a:pt x="49" y="19"/>
                    <a:pt x="49" y="19"/>
                  </a:cubicBezTo>
                  <a:cubicBezTo>
                    <a:pt x="49" y="18"/>
                    <a:pt x="48" y="18"/>
                    <a:pt x="48" y="17"/>
                  </a:cubicBezTo>
                  <a:cubicBezTo>
                    <a:pt x="32" y="2"/>
                    <a:pt x="32" y="2"/>
                    <a:pt x="32" y="2"/>
                  </a:cubicBezTo>
                  <a:cubicBezTo>
                    <a:pt x="31" y="0"/>
                    <a:pt x="30" y="0"/>
                    <a:pt x="28" y="0"/>
                  </a:cubicBezTo>
                  <a:cubicBezTo>
                    <a:pt x="28" y="0"/>
                    <a:pt x="28" y="0"/>
                    <a:pt x="28" y="0"/>
                  </a:cubicBezTo>
                  <a:cubicBezTo>
                    <a:pt x="28" y="0"/>
                    <a:pt x="28" y="0"/>
                    <a:pt x="28" y="0"/>
                  </a:cubicBezTo>
                  <a:cubicBezTo>
                    <a:pt x="6" y="0"/>
                    <a:pt x="6" y="0"/>
                    <a:pt x="6" y="0"/>
                  </a:cubicBezTo>
                  <a:cubicBezTo>
                    <a:pt x="3" y="0"/>
                    <a:pt x="0" y="2"/>
                    <a:pt x="0" y="5"/>
                  </a:cubicBezTo>
                  <a:cubicBezTo>
                    <a:pt x="0" y="56"/>
                    <a:pt x="0" y="56"/>
                    <a:pt x="0" y="56"/>
                  </a:cubicBezTo>
                  <a:cubicBezTo>
                    <a:pt x="0" y="59"/>
                    <a:pt x="3" y="62"/>
                    <a:pt x="6" y="62"/>
                  </a:cubicBezTo>
                  <a:cubicBezTo>
                    <a:pt x="44" y="62"/>
                    <a:pt x="44" y="62"/>
                    <a:pt x="44" y="62"/>
                  </a:cubicBezTo>
                  <a:cubicBezTo>
                    <a:pt x="47" y="62"/>
                    <a:pt x="50" y="59"/>
                    <a:pt x="50" y="56"/>
                  </a:cubicBezTo>
                  <a:cubicBezTo>
                    <a:pt x="50" y="21"/>
                    <a:pt x="50" y="21"/>
                    <a:pt x="50" y="21"/>
                  </a:cubicBezTo>
                  <a:cubicBezTo>
                    <a:pt x="50" y="21"/>
                    <a:pt x="49" y="21"/>
                    <a:pt x="49" y="21"/>
                  </a:cubicBezTo>
                  <a:close/>
                  <a:moveTo>
                    <a:pt x="28" y="5"/>
                  </a:moveTo>
                  <a:cubicBezTo>
                    <a:pt x="44" y="21"/>
                    <a:pt x="44" y="21"/>
                    <a:pt x="44" y="21"/>
                  </a:cubicBezTo>
                  <a:cubicBezTo>
                    <a:pt x="28" y="21"/>
                    <a:pt x="28" y="21"/>
                    <a:pt x="28" y="21"/>
                  </a:cubicBezTo>
                  <a:lnTo>
                    <a:pt x="28" y="5"/>
                  </a:lnTo>
                  <a:close/>
                  <a:moveTo>
                    <a:pt x="44" y="56"/>
                  </a:moveTo>
                  <a:cubicBezTo>
                    <a:pt x="6" y="56"/>
                    <a:pt x="6" y="56"/>
                    <a:pt x="6" y="56"/>
                  </a:cubicBezTo>
                  <a:cubicBezTo>
                    <a:pt x="6" y="5"/>
                    <a:pt x="6" y="5"/>
                    <a:pt x="6" y="5"/>
                  </a:cubicBezTo>
                  <a:cubicBezTo>
                    <a:pt x="23" y="5"/>
                    <a:pt x="23" y="5"/>
                    <a:pt x="23" y="5"/>
                  </a:cubicBezTo>
                  <a:cubicBezTo>
                    <a:pt x="23" y="21"/>
                    <a:pt x="23" y="21"/>
                    <a:pt x="23" y="21"/>
                  </a:cubicBezTo>
                  <a:cubicBezTo>
                    <a:pt x="23" y="24"/>
                    <a:pt x="25" y="27"/>
                    <a:pt x="28" y="27"/>
                  </a:cubicBezTo>
                  <a:cubicBezTo>
                    <a:pt x="44" y="27"/>
                    <a:pt x="44" y="27"/>
                    <a:pt x="44" y="27"/>
                  </a:cubicBezTo>
                  <a:lnTo>
                    <a:pt x="44" y="56"/>
                  </a:lnTo>
                  <a:close/>
                  <a:moveTo>
                    <a:pt x="58" y="14"/>
                  </a:moveTo>
                  <a:cubicBezTo>
                    <a:pt x="59" y="15"/>
                    <a:pt x="60" y="17"/>
                    <a:pt x="60" y="19"/>
                  </a:cubicBezTo>
                  <a:cubicBezTo>
                    <a:pt x="60" y="56"/>
                    <a:pt x="60" y="56"/>
                    <a:pt x="60" y="56"/>
                  </a:cubicBezTo>
                  <a:cubicBezTo>
                    <a:pt x="60" y="59"/>
                    <a:pt x="58" y="62"/>
                    <a:pt x="55" y="62"/>
                  </a:cubicBezTo>
                  <a:cubicBezTo>
                    <a:pt x="53" y="62"/>
                    <a:pt x="53" y="62"/>
                    <a:pt x="53" y="62"/>
                  </a:cubicBezTo>
                  <a:cubicBezTo>
                    <a:pt x="54" y="60"/>
                    <a:pt x="55" y="59"/>
                    <a:pt x="55" y="57"/>
                  </a:cubicBezTo>
                  <a:cubicBezTo>
                    <a:pt x="55" y="21"/>
                    <a:pt x="55" y="21"/>
                    <a:pt x="55" y="21"/>
                  </a:cubicBezTo>
                  <a:cubicBezTo>
                    <a:pt x="55" y="19"/>
                    <a:pt x="54" y="17"/>
                    <a:pt x="53" y="15"/>
                  </a:cubicBezTo>
                  <a:cubicBezTo>
                    <a:pt x="37" y="0"/>
                    <a:pt x="37" y="0"/>
                    <a:pt x="37" y="0"/>
                  </a:cubicBezTo>
                  <a:cubicBezTo>
                    <a:pt x="37" y="0"/>
                    <a:pt x="37" y="0"/>
                    <a:pt x="37" y="0"/>
                  </a:cubicBezTo>
                  <a:cubicBezTo>
                    <a:pt x="39" y="0"/>
                    <a:pt x="39" y="0"/>
                    <a:pt x="39" y="0"/>
                  </a:cubicBezTo>
                  <a:cubicBezTo>
                    <a:pt x="40" y="0"/>
                    <a:pt x="40" y="0"/>
                    <a:pt x="40" y="0"/>
                  </a:cubicBezTo>
                  <a:cubicBezTo>
                    <a:pt x="41" y="0"/>
                    <a:pt x="44" y="0"/>
                    <a:pt x="47" y="3"/>
                  </a:cubicBezTo>
                  <a:cubicBezTo>
                    <a:pt x="58" y="14"/>
                    <a:pt x="58" y="14"/>
                    <a:pt x="58" y="14"/>
                  </a:cubicBezTo>
                  <a:moveTo>
                    <a:pt x="69" y="13"/>
                  </a:moveTo>
                  <a:cubicBezTo>
                    <a:pt x="70" y="14"/>
                    <a:pt x="71" y="16"/>
                    <a:pt x="71" y="17"/>
                  </a:cubicBezTo>
                  <a:cubicBezTo>
                    <a:pt x="71" y="56"/>
                    <a:pt x="71" y="56"/>
                    <a:pt x="71" y="56"/>
                  </a:cubicBezTo>
                  <a:cubicBezTo>
                    <a:pt x="71" y="59"/>
                    <a:pt x="68" y="62"/>
                    <a:pt x="65" y="62"/>
                  </a:cubicBezTo>
                  <a:cubicBezTo>
                    <a:pt x="64" y="62"/>
                    <a:pt x="64" y="62"/>
                    <a:pt x="64" y="62"/>
                  </a:cubicBezTo>
                  <a:cubicBezTo>
                    <a:pt x="65" y="60"/>
                    <a:pt x="65" y="59"/>
                    <a:pt x="65" y="57"/>
                  </a:cubicBezTo>
                  <a:cubicBezTo>
                    <a:pt x="65" y="18"/>
                    <a:pt x="65" y="18"/>
                    <a:pt x="65" y="18"/>
                  </a:cubicBezTo>
                  <a:cubicBezTo>
                    <a:pt x="65" y="17"/>
                    <a:pt x="65" y="15"/>
                    <a:pt x="64" y="14"/>
                  </a:cubicBezTo>
                  <a:cubicBezTo>
                    <a:pt x="50" y="0"/>
                    <a:pt x="50" y="0"/>
                    <a:pt x="50" y="0"/>
                  </a:cubicBezTo>
                  <a:cubicBezTo>
                    <a:pt x="50" y="0"/>
                    <a:pt x="50" y="0"/>
                    <a:pt x="50" y="0"/>
                  </a:cubicBezTo>
                  <a:cubicBezTo>
                    <a:pt x="51" y="0"/>
                    <a:pt x="51" y="0"/>
                    <a:pt x="51" y="0"/>
                  </a:cubicBezTo>
                  <a:cubicBezTo>
                    <a:pt x="52" y="0"/>
                    <a:pt x="52" y="0"/>
                    <a:pt x="52" y="0"/>
                  </a:cubicBezTo>
                  <a:cubicBezTo>
                    <a:pt x="54" y="0"/>
                    <a:pt x="56" y="0"/>
                    <a:pt x="59" y="3"/>
                  </a:cubicBezTo>
                  <a:cubicBezTo>
                    <a:pt x="69" y="13"/>
                    <a:pt x="69" y="13"/>
                    <a:pt x="69" y="13"/>
                  </a:cubicBezTo>
                </a:path>
              </a:pathLst>
            </a:custGeom>
            <a:solidFill>
              <a:schemeClr val="tx1">
                <a:lumMod val="50000"/>
                <a:lumOff val="50000"/>
              </a:schemeClr>
            </a:solidFill>
            <a:ln>
              <a:noFill/>
            </a:ln>
            <a:extLst/>
          </p:spPr>
          <p:txBody>
            <a:bodyPr vert="horz" wrap="square" lIns="67205" tIns="33603" rIns="67205" bIns="33603" numCol="1" anchor="t" anchorCtr="0" compatLnSpc="1">
              <a:prstTxWarp prst="textNoShape">
                <a:avLst/>
              </a:prstTxWarp>
            </a:bodyPr>
            <a:lstStyle/>
            <a:p>
              <a:endParaRPr lang="en-US" sz="1763" dirty="0">
                <a:solidFill>
                  <a:schemeClr val="bg2"/>
                </a:solidFill>
              </a:endParaRPr>
            </a:p>
          </p:txBody>
        </p:sp>
        <p:sp>
          <p:nvSpPr>
            <p:cNvPr id="228" name="TextBox 227"/>
            <p:cNvSpPr txBox="1"/>
            <p:nvPr/>
          </p:nvSpPr>
          <p:spPr>
            <a:xfrm>
              <a:off x="10170490" y="5508491"/>
              <a:ext cx="943509" cy="553998"/>
            </a:xfrm>
            <a:prstGeom prst="rect">
              <a:avLst/>
            </a:prstGeom>
            <a:noFill/>
            <a:ln>
              <a:noFill/>
            </a:ln>
          </p:spPr>
          <p:txBody>
            <a:bodyPr wrap="square" lIns="0" tIns="0" rIns="0" bIns="0" rtlCol="0">
              <a:spAutoFit/>
            </a:bodyPr>
            <a:lstStyle/>
            <a:p>
              <a:r>
                <a:rPr lang="en-US" sz="1763" spc="-52" dirty="0">
                  <a:solidFill>
                    <a:schemeClr val="bg2"/>
                  </a:solidFill>
                  <a:latin typeface="Segoe UI Light" panose="020B0502040204020203" pitchFamily="34" charset="0"/>
                  <a:cs typeface="Segoe UI Light" panose="020B0502040204020203" pitchFamily="34" charset="0"/>
                </a:rPr>
                <a:t>Theme elements</a:t>
              </a:r>
            </a:p>
          </p:txBody>
        </p:sp>
      </p:grpSp>
      <p:cxnSp>
        <p:nvCxnSpPr>
          <p:cNvPr id="232" name="Straight Arrow Connector 231"/>
          <p:cNvCxnSpPr/>
          <p:nvPr/>
        </p:nvCxnSpPr>
        <p:spPr>
          <a:xfrm flipH="1" flipV="1">
            <a:off x="5243757" y="3772348"/>
            <a:ext cx="2944994" cy="16255"/>
          </a:xfrm>
          <a:prstGeom prst="straightConnector1">
            <a:avLst/>
          </a:prstGeom>
          <a:ln w="539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245" name="Group 244"/>
          <p:cNvGrpSpPr/>
          <p:nvPr/>
        </p:nvGrpSpPr>
        <p:grpSpPr>
          <a:xfrm>
            <a:off x="5371763" y="2347407"/>
            <a:ext cx="514267" cy="514267"/>
            <a:chOff x="492" y="17985"/>
            <a:chExt cx="524853" cy="524853"/>
          </a:xfrm>
        </p:grpSpPr>
        <p:sp>
          <p:nvSpPr>
            <p:cNvPr id="246" name="Oval 24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en-US" sz="2351" dirty="0"/>
                <a:t>1</a:t>
              </a:r>
            </a:p>
          </p:txBody>
        </p:sp>
      </p:grpSp>
      <p:grpSp>
        <p:nvGrpSpPr>
          <p:cNvPr id="248" name="Group 247"/>
          <p:cNvGrpSpPr/>
          <p:nvPr/>
        </p:nvGrpSpPr>
        <p:grpSpPr>
          <a:xfrm>
            <a:off x="7151016" y="3310486"/>
            <a:ext cx="514267" cy="514267"/>
            <a:chOff x="492" y="17985"/>
            <a:chExt cx="524853" cy="524853"/>
          </a:xfrm>
        </p:grpSpPr>
        <p:sp>
          <p:nvSpPr>
            <p:cNvPr id="249" name="Oval 248"/>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0"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en-US" sz="2351" dirty="0"/>
                <a:t>3</a:t>
              </a:r>
            </a:p>
          </p:txBody>
        </p:sp>
      </p:grpSp>
      <p:grpSp>
        <p:nvGrpSpPr>
          <p:cNvPr id="251" name="Group 250"/>
          <p:cNvGrpSpPr/>
          <p:nvPr/>
        </p:nvGrpSpPr>
        <p:grpSpPr>
          <a:xfrm>
            <a:off x="10150558" y="4313413"/>
            <a:ext cx="514267" cy="514267"/>
            <a:chOff x="492" y="17985"/>
            <a:chExt cx="524853" cy="524853"/>
          </a:xfrm>
        </p:grpSpPr>
        <p:sp>
          <p:nvSpPr>
            <p:cNvPr id="252" name="Oval 251"/>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3"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en-US" sz="2351" dirty="0">
                  <a:solidFill>
                    <a:schemeClr val="bg1"/>
                  </a:solidFill>
                </a:rPr>
                <a:t>2</a:t>
              </a:r>
            </a:p>
          </p:txBody>
        </p:sp>
      </p:grpSp>
      <p:sp>
        <p:nvSpPr>
          <p:cNvPr id="260" name="TextBox 259"/>
          <p:cNvSpPr txBox="1"/>
          <p:nvPr/>
        </p:nvSpPr>
        <p:spPr>
          <a:xfrm>
            <a:off x="6311287" y="3410463"/>
            <a:ext cx="1068042" cy="361884"/>
          </a:xfrm>
          <a:prstGeom prst="rect">
            <a:avLst/>
          </a:prstGeom>
          <a:noFill/>
        </p:spPr>
        <p:txBody>
          <a:bodyPr wrap="square" rtlCol="0">
            <a:spAutoFit/>
          </a:bodyPr>
          <a:lstStyle/>
          <a:p>
            <a:r>
              <a:rPr lang="en-US" sz="1763" b="1" i="1" dirty="0">
                <a:solidFill>
                  <a:schemeClr val="bg2"/>
                </a:solidFill>
                <a:latin typeface="Segoe UI Light" panose="020B0502040204020203" pitchFamily="34" charset="0"/>
                <a:cs typeface="Segoe UI Light" panose="020B0502040204020203" pitchFamily="34" charset="0"/>
              </a:rPr>
              <a:t>CSOM</a:t>
            </a:r>
          </a:p>
        </p:txBody>
      </p:sp>
      <p:sp>
        <p:nvSpPr>
          <p:cNvPr id="35" name="TextBox 34"/>
          <p:cNvSpPr txBox="1"/>
          <p:nvPr/>
        </p:nvSpPr>
        <p:spPr>
          <a:xfrm>
            <a:off x="5596772" y="3840688"/>
            <a:ext cx="2616343" cy="1176121"/>
          </a:xfrm>
          <a:prstGeom prst="rect">
            <a:avLst/>
          </a:prstGeom>
          <a:noFill/>
        </p:spPr>
        <p:txBody>
          <a:bodyPr wrap="square" rtlCol="0">
            <a:spAutoFit/>
          </a:bodyPr>
          <a:lstStyle/>
          <a:p>
            <a:pPr marL="279953" indent="-279953">
              <a:buFont typeface="Arial" panose="020B0604020202020204" pitchFamily="34" charset="0"/>
              <a:buChar char="•"/>
            </a:pPr>
            <a:r>
              <a:rPr lang="en-US" sz="1763" i="1" dirty="0">
                <a:solidFill>
                  <a:schemeClr val="bg2"/>
                </a:solidFill>
                <a:latin typeface="Segoe UI Light" panose="020B0502040204020203" pitchFamily="34" charset="0"/>
                <a:cs typeface="Segoe UI Light" panose="020B0502040204020203" pitchFamily="34" charset="0"/>
              </a:rPr>
              <a:t>Upload needed files</a:t>
            </a:r>
          </a:p>
          <a:p>
            <a:pPr marL="279953" indent="-279953">
              <a:buFont typeface="Arial" panose="020B0604020202020204" pitchFamily="34" charset="0"/>
              <a:buChar char="•"/>
            </a:pPr>
            <a:r>
              <a:rPr lang="en-US" sz="1763" i="1" dirty="0">
                <a:solidFill>
                  <a:schemeClr val="bg2"/>
                </a:solidFill>
                <a:latin typeface="Segoe UI Light" panose="020B0502040204020203" pitchFamily="34" charset="0"/>
                <a:cs typeface="Segoe UI Light" panose="020B0502040204020203" pitchFamily="34" charset="0"/>
              </a:rPr>
              <a:t>Set theme to site</a:t>
            </a:r>
          </a:p>
          <a:p>
            <a:pPr marL="279953" indent="-279953">
              <a:buFont typeface="Arial" panose="020B0604020202020204" pitchFamily="34" charset="0"/>
              <a:buChar char="•"/>
            </a:pPr>
            <a:r>
              <a:rPr lang="en-US" sz="1763" i="1" dirty="0">
                <a:solidFill>
                  <a:schemeClr val="bg2"/>
                </a:solidFill>
                <a:latin typeface="Segoe UI Light" panose="020B0502040204020203" pitchFamily="34" charset="0"/>
                <a:cs typeface="Segoe UI Light" panose="020B0502040204020203" pitchFamily="34" charset="0"/>
              </a:rPr>
              <a:t>(Set master page to site)</a:t>
            </a:r>
          </a:p>
        </p:txBody>
      </p:sp>
      <p:sp>
        <p:nvSpPr>
          <p:cNvPr id="36" name="TextBox 35"/>
          <p:cNvSpPr txBox="1"/>
          <p:nvPr/>
        </p:nvSpPr>
        <p:spPr>
          <a:xfrm>
            <a:off x="9144716" y="4616988"/>
            <a:ext cx="1919308" cy="934863"/>
          </a:xfrm>
          <a:prstGeom prst="rect">
            <a:avLst/>
          </a:prstGeom>
          <a:noFill/>
        </p:spPr>
        <p:txBody>
          <a:bodyPr wrap="square" rtlCol="0">
            <a:spAutoFit/>
          </a:bodyPr>
          <a:lstStyle/>
          <a:p>
            <a:pPr marL="279953" indent="-279953">
              <a:buFont typeface="Arial" panose="020B0604020202020204" pitchFamily="34" charset="0"/>
              <a:buChar char="•"/>
            </a:pPr>
            <a:r>
              <a:rPr lang="en-US" sz="1372" i="1" dirty="0">
                <a:solidFill>
                  <a:schemeClr val="bg2"/>
                </a:solidFill>
                <a:latin typeface="Segoe UI Light" panose="020B0502040204020203" pitchFamily="34" charset="0"/>
                <a:cs typeface="Segoe UI Light" panose="020B0502040204020203" pitchFamily="34" charset="0"/>
              </a:rPr>
              <a:t>Color file</a:t>
            </a:r>
          </a:p>
          <a:p>
            <a:pPr marL="279953" indent="-279953">
              <a:buFont typeface="Arial" panose="020B0604020202020204" pitchFamily="34" charset="0"/>
              <a:buChar char="•"/>
            </a:pPr>
            <a:r>
              <a:rPr lang="en-US" sz="1372" i="1" dirty="0">
                <a:solidFill>
                  <a:schemeClr val="bg2"/>
                </a:solidFill>
                <a:latin typeface="Segoe UI Light" panose="020B0502040204020203" pitchFamily="34" charset="0"/>
                <a:cs typeface="Segoe UI Light" panose="020B0502040204020203" pitchFamily="34" charset="0"/>
              </a:rPr>
              <a:t>Font file</a:t>
            </a:r>
          </a:p>
          <a:p>
            <a:pPr marL="279953" indent="-279953">
              <a:buFont typeface="Arial" panose="020B0604020202020204" pitchFamily="34" charset="0"/>
              <a:buChar char="•"/>
            </a:pPr>
            <a:r>
              <a:rPr lang="en-US" sz="1372" i="1" dirty="0">
                <a:solidFill>
                  <a:schemeClr val="bg2"/>
                </a:solidFill>
                <a:latin typeface="Segoe UI Light" panose="020B0502040204020203" pitchFamily="34" charset="0"/>
                <a:cs typeface="Segoe UI Light" panose="020B0502040204020203" pitchFamily="34" charset="0"/>
              </a:rPr>
              <a:t>Background image</a:t>
            </a:r>
          </a:p>
          <a:p>
            <a:pPr marL="279953" indent="-279953">
              <a:buFont typeface="Arial" panose="020B0604020202020204" pitchFamily="34" charset="0"/>
              <a:buChar char="•"/>
            </a:pPr>
            <a:r>
              <a:rPr lang="en-US" sz="1372" i="1" dirty="0">
                <a:solidFill>
                  <a:schemeClr val="bg2"/>
                </a:solidFill>
                <a:latin typeface="Segoe UI Light" panose="020B0502040204020203" pitchFamily="34" charset="0"/>
                <a:cs typeface="Segoe UI Light" panose="020B0502040204020203" pitchFamily="34" charset="0"/>
              </a:rPr>
              <a:t>(Master page)</a:t>
            </a:r>
          </a:p>
        </p:txBody>
      </p:sp>
      <p:pic>
        <p:nvPicPr>
          <p:cNvPr id="2" name="Picture 1"/>
          <p:cNvPicPr>
            <a:picLocks noChangeAspect="1"/>
          </p:cNvPicPr>
          <p:nvPr/>
        </p:nvPicPr>
        <p:blipFill>
          <a:blip r:embed="rId4"/>
          <a:stretch>
            <a:fillRect/>
          </a:stretch>
        </p:blipFill>
        <p:spPr>
          <a:xfrm>
            <a:off x="835944" y="1884201"/>
            <a:ext cx="3222816" cy="1493691"/>
          </a:xfrm>
          <a:prstGeom prst="rect">
            <a:avLst/>
          </a:prstGeom>
        </p:spPr>
      </p:pic>
      <p:grpSp>
        <p:nvGrpSpPr>
          <p:cNvPr id="26" name="Group 25"/>
          <p:cNvGrpSpPr/>
          <p:nvPr/>
        </p:nvGrpSpPr>
        <p:grpSpPr>
          <a:xfrm>
            <a:off x="3274261" y="3031716"/>
            <a:ext cx="1883646" cy="1857358"/>
            <a:chOff x="4383758" y="2311697"/>
            <a:chExt cx="2516893" cy="2481768"/>
          </a:xfrm>
        </p:grpSpPr>
        <p:sp>
          <p:nvSpPr>
            <p:cNvPr id="27" name="Rectangle 26"/>
            <p:cNvSpPr/>
            <p:nvPr/>
          </p:nvSpPr>
          <p:spPr bwMode="auto">
            <a:xfrm>
              <a:off x="4537410" y="2311697"/>
              <a:ext cx="2017543" cy="2200147"/>
            </a:xfrm>
            <a:prstGeom prst="rect">
              <a:avLst/>
            </a:prstGeom>
            <a:solidFill>
              <a:schemeClr val="bg2">
                <a:lumMod val="20000"/>
                <a:lumOff val="80000"/>
                <a:alpha val="75000"/>
              </a:schemeClr>
            </a:solidFill>
            <a:ln>
              <a:solidFill>
                <a:schemeClr val="bg1">
                  <a:lumMod val="7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SharePoint </a:t>
              </a:r>
              <a:br>
                <a:rPr lang="en-US" sz="1600" dirty="0" smtClean="0">
                  <a:solidFill>
                    <a:schemeClr val="tx1">
                      <a:lumMod val="65000"/>
                      <a:lumOff val="35000"/>
                    </a:schemeClr>
                  </a:solidFill>
                  <a:ea typeface="Segoe UI" pitchFamily="34" charset="0"/>
                  <a:cs typeface="Segoe UI" pitchFamily="34" charset="0"/>
                </a:rPr>
              </a:br>
              <a:r>
                <a:rPr lang="en-US" sz="1600" dirty="0" smtClean="0">
                  <a:solidFill>
                    <a:schemeClr val="tx1">
                      <a:lumMod val="65000"/>
                      <a:lumOff val="35000"/>
                    </a:schemeClr>
                  </a:solidFill>
                  <a:ea typeface="Segoe UI" pitchFamily="34" charset="0"/>
                  <a:cs typeface="Segoe UI" pitchFamily="34" charset="0"/>
                </a:rPr>
                <a:t>Service</a:t>
              </a:r>
            </a:p>
          </p:txBody>
        </p:sp>
        <p:grpSp>
          <p:nvGrpSpPr>
            <p:cNvPr id="28" name="Group 27"/>
            <p:cNvGrpSpPr/>
            <p:nvPr/>
          </p:nvGrpSpPr>
          <p:grpSpPr>
            <a:xfrm>
              <a:off x="5421611" y="2886866"/>
              <a:ext cx="1479040" cy="1043909"/>
              <a:chOff x="4557447" y="1721445"/>
              <a:chExt cx="1479040" cy="1043909"/>
            </a:xfrm>
          </p:grpSpPr>
          <p:pic>
            <p:nvPicPr>
              <p:cNvPr id="39" name="Picture 38"/>
              <p:cNvPicPr>
                <a:picLocks noChangeAspect="1"/>
              </p:cNvPicPr>
              <p:nvPr/>
            </p:nvPicPr>
            <p:blipFill>
              <a:blip r:embed="rId5"/>
              <a:stretch>
                <a:fillRect/>
              </a:stretch>
            </p:blipFill>
            <p:spPr>
              <a:xfrm>
                <a:off x="4557447" y="1902539"/>
                <a:ext cx="477423" cy="839046"/>
              </a:xfrm>
              <a:prstGeom prst="rect">
                <a:avLst/>
              </a:prstGeom>
            </p:spPr>
          </p:pic>
          <p:pic>
            <p:nvPicPr>
              <p:cNvPr id="40" name="Picture 39"/>
              <p:cNvPicPr>
                <a:picLocks noChangeAspect="1"/>
              </p:cNvPicPr>
              <p:nvPr/>
            </p:nvPicPr>
            <p:blipFill>
              <a:blip r:embed="rId5"/>
              <a:stretch>
                <a:fillRect/>
              </a:stretch>
            </p:blipFill>
            <p:spPr>
              <a:xfrm>
                <a:off x="4869643" y="1721445"/>
                <a:ext cx="477423" cy="839046"/>
              </a:xfrm>
              <a:prstGeom prst="rect">
                <a:avLst/>
              </a:prstGeom>
            </p:spPr>
          </p:pic>
          <p:pic>
            <p:nvPicPr>
              <p:cNvPr id="41" name="Picture 40"/>
              <p:cNvPicPr>
                <a:picLocks noChangeAspect="1"/>
              </p:cNvPicPr>
              <p:nvPr/>
            </p:nvPicPr>
            <p:blipFill>
              <a:blip r:embed="rId6"/>
              <a:stretch>
                <a:fillRect/>
              </a:stretch>
            </p:blipFill>
            <p:spPr>
              <a:xfrm>
                <a:off x="5153580" y="1902539"/>
                <a:ext cx="882907" cy="862815"/>
              </a:xfrm>
              <a:prstGeom prst="rect">
                <a:avLst/>
              </a:prstGeom>
            </p:spPr>
          </p:pic>
        </p:grpSp>
        <p:grpSp>
          <p:nvGrpSpPr>
            <p:cNvPr id="29" name="Group 28"/>
            <p:cNvGrpSpPr/>
            <p:nvPr/>
          </p:nvGrpSpPr>
          <p:grpSpPr>
            <a:xfrm>
              <a:off x="4880542" y="3820782"/>
              <a:ext cx="944427" cy="972683"/>
              <a:chOff x="3981885" y="2834055"/>
              <a:chExt cx="944427" cy="972683"/>
            </a:xfrm>
          </p:grpSpPr>
          <p:pic>
            <p:nvPicPr>
              <p:cNvPr id="33" name="Picture 32"/>
              <p:cNvPicPr>
                <a:picLocks noChangeAspect="1"/>
              </p:cNvPicPr>
              <p:nvPr/>
            </p:nvPicPr>
            <p:blipFill>
              <a:blip r:embed="rId5"/>
              <a:stretch>
                <a:fillRect/>
              </a:stretch>
            </p:blipFill>
            <p:spPr>
              <a:xfrm>
                <a:off x="3981885" y="2967692"/>
                <a:ext cx="477423" cy="839046"/>
              </a:xfrm>
              <a:prstGeom prst="rect">
                <a:avLst/>
              </a:prstGeom>
            </p:spPr>
          </p:pic>
          <p:pic>
            <p:nvPicPr>
              <p:cNvPr id="37" name="Picture 36"/>
              <p:cNvPicPr>
                <a:picLocks noChangeAspect="1"/>
              </p:cNvPicPr>
              <p:nvPr/>
            </p:nvPicPr>
            <p:blipFill>
              <a:blip r:embed="rId5"/>
              <a:stretch>
                <a:fillRect/>
              </a:stretch>
            </p:blipFill>
            <p:spPr>
              <a:xfrm>
                <a:off x="4269036" y="2834055"/>
                <a:ext cx="477423" cy="839046"/>
              </a:xfrm>
              <a:prstGeom prst="rect">
                <a:avLst/>
              </a:prstGeom>
            </p:spPr>
          </p:pic>
          <p:pic>
            <p:nvPicPr>
              <p:cNvPr id="38" name="Picture 37"/>
              <p:cNvPicPr>
                <a:picLocks noChangeAspect="1"/>
              </p:cNvPicPr>
              <p:nvPr/>
            </p:nvPicPr>
            <p:blipFill>
              <a:blip r:embed="rId7"/>
              <a:stretch>
                <a:fillRect/>
              </a:stretch>
            </p:blipFill>
            <p:spPr>
              <a:xfrm>
                <a:off x="4480085" y="3260431"/>
                <a:ext cx="446227" cy="456212"/>
              </a:xfrm>
              <a:prstGeom prst="rect">
                <a:avLst/>
              </a:prstGeom>
            </p:spPr>
          </p:pic>
        </p:grpSp>
        <p:grpSp>
          <p:nvGrpSpPr>
            <p:cNvPr id="30" name="Group 29"/>
            <p:cNvGrpSpPr/>
            <p:nvPr/>
          </p:nvGrpSpPr>
          <p:grpSpPr>
            <a:xfrm>
              <a:off x="4383758" y="2988031"/>
              <a:ext cx="968998" cy="971748"/>
              <a:chOff x="3601101" y="2714202"/>
              <a:chExt cx="968998" cy="971748"/>
            </a:xfrm>
          </p:grpSpPr>
          <p:pic>
            <p:nvPicPr>
              <p:cNvPr id="31" name="Picture 30"/>
              <p:cNvPicPr>
                <a:picLocks noChangeAspect="1"/>
              </p:cNvPicPr>
              <p:nvPr/>
            </p:nvPicPr>
            <p:blipFill>
              <a:blip r:embed="rId5"/>
              <a:stretch>
                <a:fillRect/>
              </a:stretch>
            </p:blipFill>
            <p:spPr>
              <a:xfrm>
                <a:off x="3601101" y="2846904"/>
                <a:ext cx="477423" cy="839046"/>
              </a:xfrm>
              <a:prstGeom prst="rect">
                <a:avLst/>
              </a:prstGeom>
            </p:spPr>
          </p:pic>
          <p:pic>
            <p:nvPicPr>
              <p:cNvPr id="32" name="Picture 31"/>
              <p:cNvPicPr>
                <a:picLocks noChangeAspect="1"/>
              </p:cNvPicPr>
              <p:nvPr/>
            </p:nvPicPr>
            <p:blipFill>
              <a:blip r:embed="rId8"/>
              <a:stretch>
                <a:fillRect/>
              </a:stretch>
            </p:blipFill>
            <p:spPr>
              <a:xfrm>
                <a:off x="3875612" y="2714202"/>
                <a:ext cx="694487" cy="898458"/>
              </a:xfrm>
              <a:prstGeom prst="rect">
                <a:avLst/>
              </a:prstGeom>
            </p:spPr>
          </p:pic>
        </p:grpSp>
      </p:grpSp>
      <p:grpSp>
        <p:nvGrpSpPr>
          <p:cNvPr id="42" name="Group 41"/>
          <p:cNvGrpSpPr/>
          <p:nvPr/>
        </p:nvGrpSpPr>
        <p:grpSpPr>
          <a:xfrm>
            <a:off x="8296619" y="2449437"/>
            <a:ext cx="2111349" cy="1586472"/>
            <a:chOff x="7366822" y="3128075"/>
            <a:chExt cx="2111349" cy="1586472"/>
          </a:xfrm>
        </p:grpSpPr>
        <p:sp>
          <p:nvSpPr>
            <p:cNvPr id="43" name="Arc 42"/>
            <p:cNvSpPr/>
            <p:nvPr/>
          </p:nvSpPr>
          <p:spPr>
            <a:xfrm rot="8195881">
              <a:off x="7366822" y="3625036"/>
              <a:ext cx="575254" cy="1089511"/>
            </a:xfrm>
            <a:prstGeom prst="arc">
              <a:avLst>
                <a:gd name="adj1" fmla="val 2097834"/>
                <a:gd name="adj2" fmla="val 366333"/>
              </a:avLst>
            </a:prstGeom>
            <a:ln w="57150">
              <a:solidFill>
                <a:schemeClr val="tx1">
                  <a:lumMod val="75000"/>
                  <a:lumOff val="2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a:p>
          </p:txBody>
        </p:sp>
        <p:grpSp>
          <p:nvGrpSpPr>
            <p:cNvPr id="44" name="Group 43"/>
            <p:cNvGrpSpPr/>
            <p:nvPr/>
          </p:nvGrpSpPr>
          <p:grpSpPr>
            <a:xfrm>
              <a:off x="7482976" y="3128075"/>
              <a:ext cx="1995195" cy="1307309"/>
              <a:chOff x="4395610" y="3071229"/>
              <a:chExt cx="1995195" cy="1307309"/>
            </a:xfrm>
          </p:grpSpPr>
          <p:sp>
            <p:nvSpPr>
              <p:cNvPr id="45" name="Rectangle 44"/>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Provider Hosted Apps</a:t>
                </a:r>
              </a:p>
            </p:txBody>
          </p:sp>
          <p:pic>
            <p:nvPicPr>
              <p:cNvPr id="46" name="Picture 45"/>
              <p:cNvPicPr>
                <a:picLocks noChangeAspect="1"/>
              </p:cNvPicPr>
              <p:nvPr/>
            </p:nvPicPr>
            <p:blipFill>
              <a:blip r:embed="rId9"/>
              <a:stretch>
                <a:fillRect/>
              </a:stretch>
            </p:blipFill>
            <p:spPr>
              <a:xfrm>
                <a:off x="5246592" y="3476941"/>
                <a:ext cx="529349" cy="417312"/>
              </a:xfrm>
              <a:prstGeom prst="rect">
                <a:avLst/>
              </a:prstGeom>
            </p:spPr>
          </p:pic>
          <p:pic>
            <p:nvPicPr>
              <p:cNvPr id="47" name="Picture 46"/>
              <p:cNvPicPr>
                <a:picLocks noChangeAspect="1"/>
              </p:cNvPicPr>
              <p:nvPr/>
            </p:nvPicPr>
            <p:blipFill>
              <a:blip r:embed="rId9"/>
              <a:stretch>
                <a:fillRect/>
              </a:stretch>
            </p:blipFill>
            <p:spPr>
              <a:xfrm>
                <a:off x="5581574" y="3585493"/>
                <a:ext cx="556200" cy="438480"/>
              </a:xfrm>
              <a:prstGeom prst="rect">
                <a:avLst/>
              </a:prstGeom>
            </p:spPr>
          </p:pic>
          <p:pic>
            <p:nvPicPr>
              <p:cNvPr id="48" name="Picture 47"/>
              <p:cNvPicPr>
                <a:picLocks noChangeAspect="1"/>
              </p:cNvPicPr>
              <p:nvPr/>
            </p:nvPicPr>
            <p:blipFill>
              <a:blip r:embed="rId10"/>
              <a:stretch>
                <a:fillRect/>
              </a:stretch>
            </p:blipFill>
            <p:spPr>
              <a:xfrm>
                <a:off x="5970309" y="3700199"/>
                <a:ext cx="420496" cy="432326"/>
              </a:xfrm>
              <a:prstGeom prst="rect">
                <a:avLst/>
              </a:prstGeom>
            </p:spPr>
          </p:pic>
          <p:pic>
            <p:nvPicPr>
              <p:cNvPr id="49" name="Picture 48"/>
              <p:cNvPicPr>
                <a:picLocks noChangeAspect="1"/>
              </p:cNvPicPr>
              <p:nvPr/>
            </p:nvPicPr>
            <p:blipFill>
              <a:blip r:embed="rId11"/>
              <a:stretch>
                <a:fillRect/>
              </a:stretch>
            </p:blipFill>
            <p:spPr>
              <a:xfrm>
                <a:off x="4893565" y="3772769"/>
                <a:ext cx="688009" cy="605769"/>
              </a:xfrm>
              <a:prstGeom prst="rect">
                <a:avLst/>
              </a:prstGeom>
            </p:spPr>
          </p:pic>
        </p:grpSp>
      </p:grpSp>
    </p:spTree>
    <p:extLst>
      <p:ext uri="{BB962C8B-B14F-4D97-AF65-F5344CB8AC3E}">
        <p14:creationId xmlns:p14="http://schemas.microsoft.com/office/powerpoint/2010/main" val="120766451"/>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3"/>
                                        </p:tgtEl>
                                        <p:attrNameLst>
                                          <p:attrName>style.visibility</p:attrName>
                                        </p:attrNameLst>
                                      </p:cBhvr>
                                      <p:to>
                                        <p:strVal val="visible"/>
                                      </p:to>
                                    </p:set>
                                    <p:animEffect transition="in" filter="fade">
                                      <p:cBhvr>
                                        <p:cTn id="7" dur="1000"/>
                                        <p:tgtEl>
                                          <p:spTgt spid="213"/>
                                        </p:tgtEl>
                                      </p:cBhvr>
                                    </p:animEffect>
                                    <p:anim calcmode="lin" valueType="num">
                                      <p:cBhvr>
                                        <p:cTn id="8" dur="1000" fill="hold"/>
                                        <p:tgtEl>
                                          <p:spTgt spid="213"/>
                                        </p:tgtEl>
                                        <p:attrNameLst>
                                          <p:attrName>ppt_x</p:attrName>
                                        </p:attrNameLst>
                                      </p:cBhvr>
                                      <p:tavLst>
                                        <p:tav tm="0">
                                          <p:val>
                                            <p:strVal val="#ppt_x"/>
                                          </p:val>
                                        </p:tav>
                                        <p:tav tm="100000">
                                          <p:val>
                                            <p:strVal val="#ppt_x"/>
                                          </p:val>
                                        </p:tav>
                                      </p:tavLst>
                                    </p:anim>
                                    <p:anim calcmode="lin" valueType="num">
                                      <p:cBhvr>
                                        <p:cTn id="9" dur="1000" fill="hold"/>
                                        <p:tgtEl>
                                          <p:spTgt spid="21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45"/>
                                        </p:tgtEl>
                                        <p:attrNameLst>
                                          <p:attrName>style.visibility</p:attrName>
                                        </p:attrNameLst>
                                      </p:cBhvr>
                                      <p:to>
                                        <p:strVal val="visible"/>
                                      </p:to>
                                    </p:set>
                                    <p:animEffect transition="in" filter="fade">
                                      <p:cBhvr>
                                        <p:cTn id="12" dur="1000"/>
                                        <p:tgtEl>
                                          <p:spTgt spid="245"/>
                                        </p:tgtEl>
                                      </p:cBhvr>
                                    </p:animEffect>
                                    <p:anim calcmode="lin" valueType="num">
                                      <p:cBhvr>
                                        <p:cTn id="13" dur="1000" fill="hold"/>
                                        <p:tgtEl>
                                          <p:spTgt spid="245"/>
                                        </p:tgtEl>
                                        <p:attrNameLst>
                                          <p:attrName>ppt_x</p:attrName>
                                        </p:attrNameLst>
                                      </p:cBhvr>
                                      <p:tavLst>
                                        <p:tav tm="0">
                                          <p:val>
                                            <p:strVal val="#ppt_x"/>
                                          </p:val>
                                        </p:tav>
                                        <p:tav tm="100000">
                                          <p:val>
                                            <p:strVal val="#ppt_x"/>
                                          </p:val>
                                        </p:tav>
                                      </p:tavLst>
                                    </p:anim>
                                    <p:anim calcmode="lin" valueType="num">
                                      <p:cBhvr>
                                        <p:cTn id="14" dur="1000" fill="hold"/>
                                        <p:tgtEl>
                                          <p:spTgt spid="24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29"/>
                                        </p:tgtEl>
                                        <p:attrNameLst>
                                          <p:attrName>style.visibility</p:attrName>
                                        </p:attrNameLst>
                                      </p:cBhvr>
                                      <p:to>
                                        <p:strVal val="visible"/>
                                      </p:to>
                                    </p:set>
                                    <p:animEffect transition="in" filter="fade">
                                      <p:cBhvr>
                                        <p:cTn id="19" dur="1000"/>
                                        <p:tgtEl>
                                          <p:spTgt spid="229"/>
                                        </p:tgtEl>
                                      </p:cBhvr>
                                    </p:animEffect>
                                    <p:anim calcmode="lin" valueType="num">
                                      <p:cBhvr>
                                        <p:cTn id="20" dur="1000" fill="hold"/>
                                        <p:tgtEl>
                                          <p:spTgt spid="229"/>
                                        </p:tgtEl>
                                        <p:attrNameLst>
                                          <p:attrName>ppt_x</p:attrName>
                                        </p:attrNameLst>
                                      </p:cBhvr>
                                      <p:tavLst>
                                        <p:tav tm="0">
                                          <p:val>
                                            <p:strVal val="#ppt_x"/>
                                          </p:val>
                                        </p:tav>
                                        <p:tav tm="100000">
                                          <p:val>
                                            <p:strVal val="#ppt_x"/>
                                          </p:val>
                                        </p:tav>
                                      </p:tavLst>
                                    </p:anim>
                                    <p:anim calcmode="lin" valueType="num">
                                      <p:cBhvr>
                                        <p:cTn id="21" dur="1000" fill="hold"/>
                                        <p:tgtEl>
                                          <p:spTgt spid="229"/>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51"/>
                                        </p:tgtEl>
                                        <p:attrNameLst>
                                          <p:attrName>style.visibility</p:attrName>
                                        </p:attrNameLst>
                                      </p:cBhvr>
                                      <p:to>
                                        <p:strVal val="visible"/>
                                      </p:to>
                                    </p:set>
                                    <p:animEffect transition="in" filter="fade">
                                      <p:cBhvr>
                                        <p:cTn id="24" dur="1000"/>
                                        <p:tgtEl>
                                          <p:spTgt spid="251"/>
                                        </p:tgtEl>
                                      </p:cBhvr>
                                    </p:animEffect>
                                    <p:anim calcmode="lin" valueType="num">
                                      <p:cBhvr>
                                        <p:cTn id="25" dur="1000" fill="hold"/>
                                        <p:tgtEl>
                                          <p:spTgt spid="251"/>
                                        </p:tgtEl>
                                        <p:attrNameLst>
                                          <p:attrName>ppt_x</p:attrName>
                                        </p:attrNameLst>
                                      </p:cBhvr>
                                      <p:tavLst>
                                        <p:tav tm="0">
                                          <p:val>
                                            <p:strVal val="#ppt_x"/>
                                          </p:val>
                                        </p:tav>
                                        <p:tav tm="100000">
                                          <p:val>
                                            <p:strVal val="#ppt_x"/>
                                          </p:val>
                                        </p:tav>
                                      </p:tavLst>
                                    </p:anim>
                                    <p:anim calcmode="lin" valueType="num">
                                      <p:cBhvr>
                                        <p:cTn id="26" dur="1000" fill="hold"/>
                                        <p:tgtEl>
                                          <p:spTgt spid="251"/>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1000"/>
                                        <p:tgtEl>
                                          <p:spTgt spid="36"/>
                                        </p:tgtEl>
                                      </p:cBhvr>
                                    </p:animEffect>
                                    <p:anim calcmode="lin" valueType="num">
                                      <p:cBhvr>
                                        <p:cTn id="30" dur="1000" fill="hold"/>
                                        <p:tgtEl>
                                          <p:spTgt spid="36"/>
                                        </p:tgtEl>
                                        <p:attrNameLst>
                                          <p:attrName>ppt_x</p:attrName>
                                        </p:attrNameLst>
                                      </p:cBhvr>
                                      <p:tavLst>
                                        <p:tav tm="0">
                                          <p:val>
                                            <p:strVal val="#ppt_x"/>
                                          </p:val>
                                        </p:tav>
                                        <p:tav tm="100000">
                                          <p:val>
                                            <p:strVal val="#ppt_x"/>
                                          </p:val>
                                        </p:tav>
                                      </p:tavLst>
                                    </p:anim>
                                    <p:anim calcmode="lin" valueType="num">
                                      <p:cBhvr>
                                        <p:cTn id="31"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248"/>
                                        </p:tgtEl>
                                        <p:attrNameLst>
                                          <p:attrName>style.visibility</p:attrName>
                                        </p:attrNameLst>
                                      </p:cBhvr>
                                      <p:to>
                                        <p:strVal val="visible"/>
                                      </p:to>
                                    </p:set>
                                    <p:animEffect transition="in" filter="fade">
                                      <p:cBhvr>
                                        <p:cTn id="36" dur="1000"/>
                                        <p:tgtEl>
                                          <p:spTgt spid="248"/>
                                        </p:tgtEl>
                                      </p:cBhvr>
                                    </p:animEffect>
                                    <p:anim calcmode="lin" valueType="num">
                                      <p:cBhvr>
                                        <p:cTn id="37" dur="1000" fill="hold"/>
                                        <p:tgtEl>
                                          <p:spTgt spid="248"/>
                                        </p:tgtEl>
                                        <p:attrNameLst>
                                          <p:attrName>ppt_x</p:attrName>
                                        </p:attrNameLst>
                                      </p:cBhvr>
                                      <p:tavLst>
                                        <p:tav tm="0">
                                          <p:val>
                                            <p:strVal val="#ppt_x"/>
                                          </p:val>
                                        </p:tav>
                                        <p:tav tm="100000">
                                          <p:val>
                                            <p:strVal val="#ppt_x"/>
                                          </p:val>
                                        </p:tav>
                                      </p:tavLst>
                                    </p:anim>
                                    <p:anim calcmode="lin" valueType="num">
                                      <p:cBhvr>
                                        <p:cTn id="38" dur="1000" fill="hold"/>
                                        <p:tgtEl>
                                          <p:spTgt spid="248"/>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1000"/>
                                        <p:tgtEl>
                                          <p:spTgt spid="35"/>
                                        </p:tgtEl>
                                      </p:cBhvr>
                                    </p:animEffect>
                                    <p:anim calcmode="lin" valueType="num">
                                      <p:cBhvr>
                                        <p:cTn id="42" dur="1000" fill="hold"/>
                                        <p:tgtEl>
                                          <p:spTgt spid="35"/>
                                        </p:tgtEl>
                                        <p:attrNameLst>
                                          <p:attrName>ppt_x</p:attrName>
                                        </p:attrNameLst>
                                      </p:cBhvr>
                                      <p:tavLst>
                                        <p:tav tm="0">
                                          <p:val>
                                            <p:strVal val="#ppt_x"/>
                                          </p:val>
                                        </p:tav>
                                        <p:tav tm="100000">
                                          <p:val>
                                            <p:strVal val="#ppt_x"/>
                                          </p:val>
                                        </p:tav>
                                      </p:tavLst>
                                    </p:anim>
                                    <p:anim calcmode="lin" valueType="num">
                                      <p:cBhvr>
                                        <p:cTn id="43" dur="1000" fill="hold"/>
                                        <p:tgtEl>
                                          <p:spTgt spid="35"/>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60"/>
                                        </p:tgtEl>
                                        <p:attrNameLst>
                                          <p:attrName>style.visibility</p:attrName>
                                        </p:attrNameLst>
                                      </p:cBhvr>
                                      <p:to>
                                        <p:strVal val="visible"/>
                                      </p:to>
                                    </p:set>
                                    <p:animEffect transition="in" filter="fade">
                                      <p:cBhvr>
                                        <p:cTn id="46" dur="1000"/>
                                        <p:tgtEl>
                                          <p:spTgt spid="260"/>
                                        </p:tgtEl>
                                      </p:cBhvr>
                                    </p:animEffect>
                                    <p:anim calcmode="lin" valueType="num">
                                      <p:cBhvr>
                                        <p:cTn id="47" dur="1000" fill="hold"/>
                                        <p:tgtEl>
                                          <p:spTgt spid="260"/>
                                        </p:tgtEl>
                                        <p:attrNameLst>
                                          <p:attrName>ppt_x</p:attrName>
                                        </p:attrNameLst>
                                      </p:cBhvr>
                                      <p:tavLst>
                                        <p:tav tm="0">
                                          <p:val>
                                            <p:strVal val="#ppt_x"/>
                                          </p:val>
                                        </p:tav>
                                        <p:tav tm="100000">
                                          <p:val>
                                            <p:strVal val="#ppt_x"/>
                                          </p:val>
                                        </p:tav>
                                      </p:tavLst>
                                    </p:anim>
                                    <p:anim calcmode="lin" valueType="num">
                                      <p:cBhvr>
                                        <p:cTn id="48" dur="1000" fill="hold"/>
                                        <p:tgtEl>
                                          <p:spTgt spid="260"/>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232"/>
                                        </p:tgtEl>
                                        <p:attrNameLst>
                                          <p:attrName>style.visibility</p:attrName>
                                        </p:attrNameLst>
                                      </p:cBhvr>
                                      <p:to>
                                        <p:strVal val="visible"/>
                                      </p:to>
                                    </p:set>
                                    <p:animEffect transition="in" filter="fade">
                                      <p:cBhvr>
                                        <p:cTn id="51" dur="1000"/>
                                        <p:tgtEl>
                                          <p:spTgt spid="232"/>
                                        </p:tgtEl>
                                      </p:cBhvr>
                                    </p:animEffect>
                                    <p:anim calcmode="lin" valueType="num">
                                      <p:cBhvr>
                                        <p:cTn id="52" dur="1000" fill="hold"/>
                                        <p:tgtEl>
                                          <p:spTgt spid="232"/>
                                        </p:tgtEl>
                                        <p:attrNameLst>
                                          <p:attrName>ppt_x</p:attrName>
                                        </p:attrNameLst>
                                      </p:cBhvr>
                                      <p:tavLst>
                                        <p:tav tm="0">
                                          <p:val>
                                            <p:strVal val="#ppt_x"/>
                                          </p:val>
                                        </p:tav>
                                        <p:tav tm="100000">
                                          <p:val>
                                            <p:strVal val="#ppt_x"/>
                                          </p:val>
                                        </p:tav>
                                      </p:tavLst>
                                    </p:anim>
                                    <p:anim calcmode="lin" valueType="num">
                                      <p:cBhvr>
                                        <p:cTn id="53" dur="1000" fill="hold"/>
                                        <p:tgtEl>
                                          <p:spTgt spid="232"/>
                                        </p:tgtEl>
                                        <p:attrNameLst>
                                          <p:attrName>ppt_y</p:attrName>
                                        </p:attrNameLst>
                                      </p:cBhvr>
                                      <p:tavLst>
                                        <p:tav tm="0">
                                          <p:val>
                                            <p:strVal val="#ppt_y+.1"/>
                                          </p:val>
                                        </p:tav>
                                        <p:tav tm="100000">
                                          <p:val>
                                            <p:strVal val="#ppt_y"/>
                                          </p:val>
                                        </p:tav>
                                      </p:tavLst>
                                    </p:anim>
                                  </p:childTnLst>
                                </p:cTn>
                              </p:par>
                            </p:childTnLst>
                          </p:cTn>
                        </p:par>
                        <p:par>
                          <p:cTn id="54" fill="hold">
                            <p:stCondLst>
                              <p:cond delay="1000"/>
                            </p:stCondLst>
                            <p:childTnLst>
                              <p:par>
                                <p:cTn id="55" presetID="10" presetClass="entr" presetSubtype="0" fill="hold" nodeType="afterEffect">
                                  <p:stCondLst>
                                    <p:cond delay="1500"/>
                                  </p:stCondLst>
                                  <p:childTnLst>
                                    <p:set>
                                      <p:cBhvr>
                                        <p:cTn id="56" dur="1" fill="hold">
                                          <p:stCondLst>
                                            <p:cond delay="0"/>
                                          </p:stCondLst>
                                        </p:cTn>
                                        <p:tgtEl>
                                          <p:spTgt spid="2"/>
                                        </p:tgtEl>
                                        <p:attrNameLst>
                                          <p:attrName>style.visibility</p:attrName>
                                        </p:attrNameLst>
                                      </p:cBhvr>
                                      <p:to>
                                        <p:strVal val="visible"/>
                                      </p:to>
                                    </p:set>
                                    <p:animEffect transition="in" filter="fade">
                                      <p:cBhvr>
                                        <p:cTn id="57" dur="500"/>
                                        <p:tgtEl>
                                          <p:spTgt spid="2"/>
                                        </p:tgtEl>
                                      </p:cBhvr>
                                    </p:animEffect>
                                  </p:childTnLst>
                                </p:cTn>
                              </p:par>
                            </p:childTnLst>
                          </p:cTn>
                        </p:par>
                        <p:par>
                          <p:cTn id="58" fill="hold">
                            <p:stCondLst>
                              <p:cond delay="3000"/>
                            </p:stCondLst>
                            <p:childTnLst>
                              <p:par>
                                <p:cTn id="59" presetID="10" presetClass="exit" presetSubtype="0" fill="hold" nodeType="afterEffect">
                                  <p:stCondLst>
                                    <p:cond delay="0"/>
                                  </p:stCondLst>
                                  <p:childTnLst>
                                    <p:animEffect transition="out" filter="fade">
                                      <p:cBhvr>
                                        <p:cTn id="60" dur="500"/>
                                        <p:tgtEl>
                                          <p:spTgt spid="34"/>
                                        </p:tgtEl>
                                      </p:cBhvr>
                                    </p:animEffect>
                                    <p:set>
                                      <p:cBhvr>
                                        <p:cTn id="61"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 grpId="0"/>
      <p:bldP spid="35" grpId="0"/>
      <p:bldP spid="3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2400" dirty="0">
                <a:latin typeface="Segoe UI Light" panose="020B0502040204020203" pitchFamily="34" charset="0"/>
                <a:cs typeface="Segoe UI Light" panose="020B0502040204020203" pitchFamily="34" charset="0"/>
              </a:rPr>
              <a:t>https://github.com/OfficeDev/PnP/tree/master/Scenarios/Branding.Themes</a:t>
            </a:r>
            <a:endParaRPr lang="en-GB" sz="2400" dirty="0">
              <a:latin typeface="Segoe UI Light" panose="020B0502040204020203" pitchFamily="34" charset="0"/>
              <a:cs typeface="Segoe UI Light" panose="020B0502040204020203" pitchFamily="34" charset="0"/>
            </a:endParaRPr>
          </a:p>
        </p:txBody>
      </p:sp>
      <p:sp>
        <p:nvSpPr>
          <p:cNvPr id="5" name="Text Placeholder 4"/>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r>
              <a:rPr lang="en-US" sz="5400" dirty="0"/>
              <a:t>Using themes for branding</a:t>
            </a:r>
          </a:p>
        </p:txBody>
      </p:sp>
    </p:spTree>
    <p:extLst>
      <p:ext uri="{BB962C8B-B14F-4D97-AF65-F5344CB8AC3E}">
        <p14:creationId xmlns:p14="http://schemas.microsoft.com/office/powerpoint/2010/main" val="22495012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GB" dirty="0"/>
          </a:p>
        </p:txBody>
      </p:sp>
      <p:sp>
        <p:nvSpPr>
          <p:cNvPr id="70" name="Rectangle 69"/>
          <p:cNvSpPr/>
          <p:nvPr/>
        </p:nvSpPr>
        <p:spPr bwMode="auto">
          <a:xfrm>
            <a:off x="-1" y="2434949"/>
            <a:ext cx="12188825"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sp>
        <p:nvSpPr>
          <p:cNvPr id="71" name="TextBox 70"/>
          <p:cNvSpPr txBox="1"/>
          <p:nvPr/>
        </p:nvSpPr>
        <p:spPr>
          <a:xfrm>
            <a:off x="1292718" y="3518149"/>
            <a:ext cx="1291507" cy="307777"/>
          </a:xfrm>
          <a:prstGeom prst="rect">
            <a:avLst/>
          </a:prstGeom>
          <a:noFill/>
        </p:spPr>
        <p:txBody>
          <a:bodyPr wrap="none" lIns="0" tIns="0" rIns="0" bIns="0" rtlCol="0">
            <a:spAutoFit/>
          </a:bodyPr>
          <a:lstStyle/>
          <a:p>
            <a:r>
              <a:rPr lang="en-US" sz="2000" spc="-70" dirty="0" smtClean="0">
                <a:solidFill>
                  <a:schemeClr val="bg1"/>
                </a:solidFill>
              </a:rPr>
              <a:t>Introduction</a:t>
            </a:r>
            <a:endParaRPr lang="en-GB" sz="2000" spc="-70" dirty="0" smtClean="0">
              <a:solidFill>
                <a:schemeClr val="bg1"/>
              </a:solidFill>
            </a:endParaRPr>
          </a:p>
        </p:txBody>
      </p:sp>
      <p:pic>
        <p:nvPicPr>
          <p:cNvPr id="72" name="Picture 71"/>
          <p:cNvPicPr>
            <a:picLocks noChangeAspect="1"/>
          </p:cNvPicPr>
          <p:nvPr/>
        </p:nvPicPr>
        <p:blipFill>
          <a:blip r:embed="rId2"/>
          <a:stretch>
            <a:fillRect/>
          </a:stretch>
        </p:blipFill>
        <p:spPr>
          <a:xfrm>
            <a:off x="755439" y="3184031"/>
            <a:ext cx="2366064" cy="330918"/>
          </a:xfrm>
          <a:prstGeom prst="rect">
            <a:avLst/>
          </a:prstGeom>
        </p:spPr>
      </p:pic>
      <p:sp>
        <p:nvSpPr>
          <p:cNvPr id="73" name="TextBox 72"/>
          <p:cNvSpPr txBox="1"/>
          <p:nvPr/>
        </p:nvSpPr>
        <p:spPr>
          <a:xfrm>
            <a:off x="3409490" y="3518149"/>
            <a:ext cx="2158220" cy="615553"/>
          </a:xfrm>
          <a:prstGeom prst="rect">
            <a:avLst/>
          </a:prstGeom>
          <a:noFill/>
        </p:spPr>
        <p:txBody>
          <a:bodyPr wrap="none" lIns="0" tIns="0" rIns="0" bIns="0" rtlCol="0">
            <a:spAutoFit/>
          </a:bodyPr>
          <a:lstStyle/>
          <a:p>
            <a:pPr algn="ctr"/>
            <a:r>
              <a:rPr lang="en-US" sz="2000" spc="-70" dirty="0" smtClean="0">
                <a:solidFill>
                  <a:schemeClr val="bg1"/>
                </a:solidFill>
              </a:rPr>
              <a:t>Themes and other </a:t>
            </a:r>
            <a:br>
              <a:rPr lang="en-US" sz="2000" spc="-70" dirty="0" smtClean="0">
                <a:solidFill>
                  <a:schemeClr val="bg1"/>
                </a:solidFill>
              </a:rPr>
            </a:br>
            <a:r>
              <a:rPr lang="en-US" sz="2000" spc="-70" dirty="0" smtClean="0">
                <a:solidFill>
                  <a:schemeClr val="bg1"/>
                </a:solidFill>
              </a:rPr>
              <a:t>branding techniques</a:t>
            </a:r>
            <a:endParaRPr lang="en-GB" sz="2000" spc="-70" dirty="0" smtClean="0">
              <a:solidFill>
                <a:schemeClr val="bg1"/>
              </a:solidFill>
            </a:endParaRPr>
          </a:p>
        </p:txBody>
      </p:sp>
      <p:sp>
        <p:nvSpPr>
          <p:cNvPr id="74" name="TextBox 73"/>
          <p:cNvSpPr txBox="1"/>
          <p:nvPr/>
        </p:nvSpPr>
        <p:spPr>
          <a:xfrm>
            <a:off x="6084307" y="3518149"/>
            <a:ext cx="2322239" cy="615553"/>
          </a:xfrm>
          <a:prstGeom prst="rect">
            <a:avLst/>
          </a:prstGeom>
          <a:noFill/>
        </p:spPr>
        <p:txBody>
          <a:bodyPr wrap="none" lIns="0" tIns="0" rIns="0" bIns="0" rtlCol="0">
            <a:spAutoFit/>
          </a:bodyPr>
          <a:lstStyle/>
          <a:p>
            <a:pPr algn="ctr"/>
            <a:r>
              <a:rPr lang="en-US" sz="2000" spc="-70" dirty="0" smtClean="0">
                <a:solidFill>
                  <a:schemeClr val="bg1"/>
                </a:solidFill>
              </a:rPr>
              <a:t>Controlling publishing</a:t>
            </a:r>
            <a:br>
              <a:rPr lang="en-US" sz="2000" spc="-70" dirty="0" smtClean="0">
                <a:solidFill>
                  <a:schemeClr val="bg1"/>
                </a:solidFill>
              </a:rPr>
            </a:br>
            <a:r>
              <a:rPr lang="en-US" sz="2000" spc="-70" dirty="0" smtClean="0">
                <a:solidFill>
                  <a:schemeClr val="bg1"/>
                </a:solidFill>
              </a:rPr>
              <a:t>capabilities</a:t>
            </a:r>
            <a:endParaRPr lang="en-GB" sz="2000" spc="-70" dirty="0" smtClean="0">
              <a:solidFill>
                <a:schemeClr val="bg1"/>
              </a:solidFill>
            </a:endParaRPr>
          </a:p>
        </p:txBody>
      </p:sp>
      <p:sp>
        <p:nvSpPr>
          <p:cNvPr id="75" name="TextBox 74"/>
          <p:cNvSpPr txBox="1"/>
          <p:nvPr/>
        </p:nvSpPr>
        <p:spPr>
          <a:xfrm>
            <a:off x="9190167" y="3518149"/>
            <a:ext cx="1901483" cy="615553"/>
          </a:xfrm>
          <a:prstGeom prst="rect">
            <a:avLst/>
          </a:prstGeom>
          <a:noFill/>
        </p:spPr>
        <p:txBody>
          <a:bodyPr wrap="none" lIns="0" tIns="0" rIns="0" bIns="0" rtlCol="0">
            <a:spAutoFit/>
          </a:bodyPr>
          <a:lstStyle/>
          <a:p>
            <a:pPr algn="ctr"/>
            <a:r>
              <a:rPr lang="en-US" sz="2000" spc="-70" dirty="0" smtClean="0">
                <a:solidFill>
                  <a:schemeClr val="bg1"/>
                </a:solidFill>
              </a:rPr>
              <a:t>Updating existing </a:t>
            </a:r>
            <a:br>
              <a:rPr lang="en-US" sz="2000" spc="-70" dirty="0" smtClean="0">
                <a:solidFill>
                  <a:schemeClr val="bg1"/>
                </a:solidFill>
              </a:rPr>
            </a:br>
            <a:r>
              <a:rPr lang="en-US" sz="2000" spc="-70" dirty="0" smtClean="0">
                <a:solidFill>
                  <a:schemeClr val="bg1"/>
                </a:solidFill>
              </a:rPr>
              <a:t>sites</a:t>
            </a:r>
            <a:endParaRPr lang="en-GB" sz="2000" spc="-70" dirty="0" smtClean="0">
              <a:solidFill>
                <a:schemeClr val="bg1"/>
              </a:solidFill>
            </a:endParaRPr>
          </a:p>
        </p:txBody>
      </p:sp>
      <p:pic>
        <p:nvPicPr>
          <p:cNvPr id="76" name="Picture 75"/>
          <p:cNvPicPr>
            <a:picLocks noChangeAspect="1"/>
          </p:cNvPicPr>
          <p:nvPr/>
        </p:nvPicPr>
        <p:blipFill>
          <a:blip r:embed="rId3"/>
          <a:stretch>
            <a:fillRect/>
          </a:stretch>
        </p:blipFill>
        <p:spPr>
          <a:xfrm>
            <a:off x="6868026" y="2594808"/>
            <a:ext cx="751979" cy="924188"/>
          </a:xfrm>
          <a:prstGeom prst="rect">
            <a:avLst/>
          </a:prstGeom>
        </p:spPr>
      </p:pic>
      <p:pic>
        <p:nvPicPr>
          <p:cNvPr id="77" name="Picture 76"/>
          <p:cNvPicPr>
            <a:picLocks noChangeAspect="1"/>
          </p:cNvPicPr>
          <p:nvPr/>
        </p:nvPicPr>
        <p:blipFill>
          <a:blip r:embed="rId4"/>
          <a:stretch>
            <a:fillRect/>
          </a:stretch>
        </p:blipFill>
        <p:spPr>
          <a:xfrm>
            <a:off x="4128200" y="2695020"/>
            <a:ext cx="720799" cy="815109"/>
          </a:xfrm>
          <a:prstGeom prst="rect">
            <a:avLst/>
          </a:prstGeom>
        </p:spPr>
      </p:pic>
      <p:grpSp>
        <p:nvGrpSpPr>
          <p:cNvPr id="78" name="Group 77"/>
          <p:cNvGrpSpPr/>
          <p:nvPr/>
        </p:nvGrpSpPr>
        <p:grpSpPr>
          <a:xfrm>
            <a:off x="9769308" y="2695020"/>
            <a:ext cx="822491" cy="914955"/>
            <a:chOff x="5589931" y="2739854"/>
            <a:chExt cx="1008963" cy="1378292"/>
          </a:xfrm>
        </p:grpSpPr>
        <p:pic>
          <p:nvPicPr>
            <p:cNvPr id="79" name="Picture 78"/>
            <p:cNvPicPr>
              <a:picLocks noChangeAspect="1"/>
            </p:cNvPicPr>
            <p:nvPr/>
          </p:nvPicPr>
          <p:blipFill>
            <a:blip r:embed="rId5"/>
            <a:stretch>
              <a:fillRect/>
            </a:stretch>
          </p:blipFill>
          <p:spPr>
            <a:xfrm>
              <a:off x="5589931" y="2739854"/>
              <a:ext cx="157519" cy="1378292"/>
            </a:xfrm>
            <a:prstGeom prst="rect">
              <a:avLst/>
            </a:prstGeom>
          </p:spPr>
        </p:pic>
        <p:pic>
          <p:nvPicPr>
            <p:cNvPr id="80" name="Picture 79"/>
            <p:cNvPicPr>
              <a:picLocks noChangeAspect="1"/>
            </p:cNvPicPr>
            <p:nvPr/>
          </p:nvPicPr>
          <p:blipFill>
            <a:blip r:embed="rId6"/>
            <a:stretch>
              <a:fillRect/>
            </a:stretch>
          </p:blipFill>
          <p:spPr>
            <a:xfrm>
              <a:off x="5867505" y="2739854"/>
              <a:ext cx="170646" cy="1247024"/>
            </a:xfrm>
            <a:prstGeom prst="rect">
              <a:avLst/>
            </a:prstGeom>
          </p:spPr>
        </p:pic>
        <p:pic>
          <p:nvPicPr>
            <p:cNvPr id="81" name="Picture 80"/>
            <p:cNvPicPr>
              <a:picLocks noChangeAspect="1"/>
            </p:cNvPicPr>
            <p:nvPr/>
          </p:nvPicPr>
          <p:blipFill>
            <a:blip r:embed="rId7"/>
            <a:stretch>
              <a:fillRect/>
            </a:stretch>
          </p:blipFill>
          <p:spPr>
            <a:xfrm>
              <a:off x="6191970" y="2739854"/>
              <a:ext cx="406924" cy="1155137"/>
            </a:xfrm>
            <a:prstGeom prst="rect">
              <a:avLst/>
            </a:prstGeom>
          </p:spPr>
        </p:pic>
      </p:grpSp>
    </p:spTree>
    <p:extLst>
      <p:ext uri="{BB962C8B-B14F-4D97-AF65-F5344CB8AC3E}">
        <p14:creationId xmlns:p14="http://schemas.microsoft.com/office/powerpoint/2010/main" val="2584667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childTnLst>
                          </p:cTn>
                        </p:par>
                        <p:par>
                          <p:cTn id="8" fill="hold">
                            <p:stCondLst>
                              <p:cond delay="1000"/>
                            </p:stCondLst>
                            <p:childTnLst>
                              <p:par>
                                <p:cTn id="9" presetID="42" presetClass="entr" presetSubtype="0" fill="hold" nodeType="afterEffect">
                                  <p:stCondLst>
                                    <p:cond delay="1000"/>
                                  </p:stCondLst>
                                  <p:childTnLst>
                                    <p:set>
                                      <p:cBhvr>
                                        <p:cTn id="10" dur="1" fill="hold">
                                          <p:stCondLst>
                                            <p:cond delay="0"/>
                                          </p:stCondLst>
                                        </p:cTn>
                                        <p:tgtEl>
                                          <p:spTgt spid="72"/>
                                        </p:tgtEl>
                                        <p:attrNameLst>
                                          <p:attrName>style.visibility</p:attrName>
                                        </p:attrNameLst>
                                      </p:cBhvr>
                                      <p:to>
                                        <p:strVal val="visible"/>
                                      </p:to>
                                    </p:set>
                                    <p:animEffect transition="in" filter="fade">
                                      <p:cBhvr>
                                        <p:cTn id="11" dur="1000"/>
                                        <p:tgtEl>
                                          <p:spTgt spid="72"/>
                                        </p:tgtEl>
                                      </p:cBhvr>
                                    </p:animEffect>
                                    <p:anim calcmode="lin" valueType="num">
                                      <p:cBhvr>
                                        <p:cTn id="12" dur="1000" fill="hold"/>
                                        <p:tgtEl>
                                          <p:spTgt spid="72"/>
                                        </p:tgtEl>
                                        <p:attrNameLst>
                                          <p:attrName>ppt_x</p:attrName>
                                        </p:attrNameLst>
                                      </p:cBhvr>
                                      <p:tavLst>
                                        <p:tav tm="0">
                                          <p:val>
                                            <p:strVal val="#ppt_x"/>
                                          </p:val>
                                        </p:tav>
                                        <p:tav tm="100000">
                                          <p:val>
                                            <p:strVal val="#ppt_x"/>
                                          </p:val>
                                        </p:tav>
                                      </p:tavLst>
                                    </p:anim>
                                    <p:anim calcmode="lin" valueType="num">
                                      <p:cBhvr>
                                        <p:cTn id="13" dur="1000" fill="hold"/>
                                        <p:tgtEl>
                                          <p:spTgt spid="72"/>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1000"/>
                                  </p:stCondLst>
                                  <p:childTnLst>
                                    <p:set>
                                      <p:cBhvr>
                                        <p:cTn id="15" dur="1" fill="hold">
                                          <p:stCondLst>
                                            <p:cond delay="0"/>
                                          </p:stCondLst>
                                        </p:cTn>
                                        <p:tgtEl>
                                          <p:spTgt spid="71"/>
                                        </p:tgtEl>
                                        <p:attrNameLst>
                                          <p:attrName>style.visibility</p:attrName>
                                        </p:attrNameLst>
                                      </p:cBhvr>
                                      <p:to>
                                        <p:strVal val="visible"/>
                                      </p:to>
                                    </p:set>
                                    <p:animEffect transition="in" filter="fade">
                                      <p:cBhvr>
                                        <p:cTn id="16" dur="1000"/>
                                        <p:tgtEl>
                                          <p:spTgt spid="71"/>
                                        </p:tgtEl>
                                      </p:cBhvr>
                                    </p:animEffect>
                                    <p:anim calcmode="lin" valueType="num">
                                      <p:cBhvr>
                                        <p:cTn id="17" dur="1000" fill="hold"/>
                                        <p:tgtEl>
                                          <p:spTgt spid="71"/>
                                        </p:tgtEl>
                                        <p:attrNameLst>
                                          <p:attrName>ppt_x</p:attrName>
                                        </p:attrNameLst>
                                      </p:cBhvr>
                                      <p:tavLst>
                                        <p:tav tm="0">
                                          <p:val>
                                            <p:strVal val="#ppt_x"/>
                                          </p:val>
                                        </p:tav>
                                        <p:tav tm="100000">
                                          <p:val>
                                            <p:strVal val="#ppt_x"/>
                                          </p:val>
                                        </p:tav>
                                      </p:tavLst>
                                    </p:anim>
                                    <p:anim calcmode="lin" valueType="num">
                                      <p:cBhvr>
                                        <p:cTn id="18" dur="1000" fill="hold"/>
                                        <p:tgtEl>
                                          <p:spTgt spid="71"/>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1500"/>
                                  </p:stCondLst>
                                  <p:childTnLst>
                                    <p:set>
                                      <p:cBhvr>
                                        <p:cTn id="20" dur="1" fill="hold">
                                          <p:stCondLst>
                                            <p:cond delay="0"/>
                                          </p:stCondLst>
                                        </p:cTn>
                                        <p:tgtEl>
                                          <p:spTgt spid="77"/>
                                        </p:tgtEl>
                                        <p:attrNameLst>
                                          <p:attrName>style.visibility</p:attrName>
                                        </p:attrNameLst>
                                      </p:cBhvr>
                                      <p:to>
                                        <p:strVal val="visible"/>
                                      </p:to>
                                    </p:set>
                                    <p:animEffect transition="in" filter="fade">
                                      <p:cBhvr>
                                        <p:cTn id="21" dur="1000"/>
                                        <p:tgtEl>
                                          <p:spTgt spid="77"/>
                                        </p:tgtEl>
                                      </p:cBhvr>
                                    </p:animEffect>
                                    <p:anim calcmode="lin" valueType="num">
                                      <p:cBhvr>
                                        <p:cTn id="22" dur="1000" fill="hold"/>
                                        <p:tgtEl>
                                          <p:spTgt spid="77"/>
                                        </p:tgtEl>
                                        <p:attrNameLst>
                                          <p:attrName>ppt_x</p:attrName>
                                        </p:attrNameLst>
                                      </p:cBhvr>
                                      <p:tavLst>
                                        <p:tav tm="0">
                                          <p:val>
                                            <p:strVal val="#ppt_x"/>
                                          </p:val>
                                        </p:tav>
                                        <p:tav tm="100000">
                                          <p:val>
                                            <p:strVal val="#ppt_x"/>
                                          </p:val>
                                        </p:tav>
                                      </p:tavLst>
                                    </p:anim>
                                    <p:anim calcmode="lin" valueType="num">
                                      <p:cBhvr>
                                        <p:cTn id="23" dur="1000" fill="hold"/>
                                        <p:tgtEl>
                                          <p:spTgt spid="77"/>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1500"/>
                                  </p:stCondLst>
                                  <p:childTnLst>
                                    <p:set>
                                      <p:cBhvr>
                                        <p:cTn id="25" dur="1" fill="hold">
                                          <p:stCondLst>
                                            <p:cond delay="0"/>
                                          </p:stCondLst>
                                        </p:cTn>
                                        <p:tgtEl>
                                          <p:spTgt spid="73"/>
                                        </p:tgtEl>
                                        <p:attrNameLst>
                                          <p:attrName>style.visibility</p:attrName>
                                        </p:attrNameLst>
                                      </p:cBhvr>
                                      <p:to>
                                        <p:strVal val="visible"/>
                                      </p:to>
                                    </p:set>
                                    <p:animEffect transition="in" filter="fade">
                                      <p:cBhvr>
                                        <p:cTn id="26" dur="1000"/>
                                        <p:tgtEl>
                                          <p:spTgt spid="73"/>
                                        </p:tgtEl>
                                      </p:cBhvr>
                                    </p:animEffect>
                                    <p:anim calcmode="lin" valueType="num">
                                      <p:cBhvr>
                                        <p:cTn id="27" dur="1000" fill="hold"/>
                                        <p:tgtEl>
                                          <p:spTgt spid="73"/>
                                        </p:tgtEl>
                                        <p:attrNameLst>
                                          <p:attrName>ppt_x</p:attrName>
                                        </p:attrNameLst>
                                      </p:cBhvr>
                                      <p:tavLst>
                                        <p:tav tm="0">
                                          <p:val>
                                            <p:strVal val="#ppt_x"/>
                                          </p:val>
                                        </p:tav>
                                        <p:tav tm="100000">
                                          <p:val>
                                            <p:strVal val="#ppt_x"/>
                                          </p:val>
                                        </p:tav>
                                      </p:tavLst>
                                    </p:anim>
                                    <p:anim calcmode="lin" valueType="num">
                                      <p:cBhvr>
                                        <p:cTn id="28" dur="1000" fill="hold"/>
                                        <p:tgtEl>
                                          <p:spTgt spid="73"/>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2000"/>
                                  </p:stCondLst>
                                  <p:childTnLst>
                                    <p:set>
                                      <p:cBhvr>
                                        <p:cTn id="30" dur="1" fill="hold">
                                          <p:stCondLst>
                                            <p:cond delay="0"/>
                                          </p:stCondLst>
                                        </p:cTn>
                                        <p:tgtEl>
                                          <p:spTgt spid="76"/>
                                        </p:tgtEl>
                                        <p:attrNameLst>
                                          <p:attrName>style.visibility</p:attrName>
                                        </p:attrNameLst>
                                      </p:cBhvr>
                                      <p:to>
                                        <p:strVal val="visible"/>
                                      </p:to>
                                    </p:set>
                                    <p:animEffect transition="in" filter="fade">
                                      <p:cBhvr>
                                        <p:cTn id="31" dur="1000"/>
                                        <p:tgtEl>
                                          <p:spTgt spid="76"/>
                                        </p:tgtEl>
                                      </p:cBhvr>
                                    </p:animEffect>
                                    <p:anim calcmode="lin" valueType="num">
                                      <p:cBhvr>
                                        <p:cTn id="32" dur="1000" fill="hold"/>
                                        <p:tgtEl>
                                          <p:spTgt spid="76"/>
                                        </p:tgtEl>
                                        <p:attrNameLst>
                                          <p:attrName>ppt_x</p:attrName>
                                        </p:attrNameLst>
                                      </p:cBhvr>
                                      <p:tavLst>
                                        <p:tav tm="0">
                                          <p:val>
                                            <p:strVal val="#ppt_x"/>
                                          </p:val>
                                        </p:tav>
                                        <p:tav tm="100000">
                                          <p:val>
                                            <p:strVal val="#ppt_x"/>
                                          </p:val>
                                        </p:tav>
                                      </p:tavLst>
                                    </p:anim>
                                    <p:anim calcmode="lin" valueType="num">
                                      <p:cBhvr>
                                        <p:cTn id="33" dur="1000" fill="hold"/>
                                        <p:tgtEl>
                                          <p:spTgt spid="76"/>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2000"/>
                                  </p:stCondLst>
                                  <p:childTnLst>
                                    <p:set>
                                      <p:cBhvr>
                                        <p:cTn id="35" dur="1" fill="hold">
                                          <p:stCondLst>
                                            <p:cond delay="0"/>
                                          </p:stCondLst>
                                        </p:cTn>
                                        <p:tgtEl>
                                          <p:spTgt spid="74"/>
                                        </p:tgtEl>
                                        <p:attrNameLst>
                                          <p:attrName>style.visibility</p:attrName>
                                        </p:attrNameLst>
                                      </p:cBhvr>
                                      <p:to>
                                        <p:strVal val="visible"/>
                                      </p:to>
                                    </p:set>
                                    <p:animEffect transition="in" filter="fade">
                                      <p:cBhvr>
                                        <p:cTn id="36" dur="1000"/>
                                        <p:tgtEl>
                                          <p:spTgt spid="74"/>
                                        </p:tgtEl>
                                      </p:cBhvr>
                                    </p:animEffect>
                                    <p:anim calcmode="lin" valueType="num">
                                      <p:cBhvr>
                                        <p:cTn id="37" dur="1000" fill="hold"/>
                                        <p:tgtEl>
                                          <p:spTgt spid="74"/>
                                        </p:tgtEl>
                                        <p:attrNameLst>
                                          <p:attrName>ppt_x</p:attrName>
                                        </p:attrNameLst>
                                      </p:cBhvr>
                                      <p:tavLst>
                                        <p:tav tm="0">
                                          <p:val>
                                            <p:strVal val="#ppt_x"/>
                                          </p:val>
                                        </p:tav>
                                        <p:tav tm="100000">
                                          <p:val>
                                            <p:strVal val="#ppt_x"/>
                                          </p:val>
                                        </p:tav>
                                      </p:tavLst>
                                    </p:anim>
                                    <p:anim calcmode="lin" valueType="num">
                                      <p:cBhvr>
                                        <p:cTn id="38" dur="1000" fill="hold"/>
                                        <p:tgtEl>
                                          <p:spTgt spid="74"/>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2500"/>
                                  </p:stCondLst>
                                  <p:childTnLst>
                                    <p:set>
                                      <p:cBhvr>
                                        <p:cTn id="40" dur="1" fill="hold">
                                          <p:stCondLst>
                                            <p:cond delay="0"/>
                                          </p:stCondLst>
                                        </p:cTn>
                                        <p:tgtEl>
                                          <p:spTgt spid="78"/>
                                        </p:tgtEl>
                                        <p:attrNameLst>
                                          <p:attrName>style.visibility</p:attrName>
                                        </p:attrNameLst>
                                      </p:cBhvr>
                                      <p:to>
                                        <p:strVal val="visible"/>
                                      </p:to>
                                    </p:set>
                                    <p:animEffect transition="in" filter="fade">
                                      <p:cBhvr>
                                        <p:cTn id="41" dur="1000"/>
                                        <p:tgtEl>
                                          <p:spTgt spid="78"/>
                                        </p:tgtEl>
                                      </p:cBhvr>
                                    </p:animEffect>
                                    <p:anim calcmode="lin" valueType="num">
                                      <p:cBhvr>
                                        <p:cTn id="42" dur="1000" fill="hold"/>
                                        <p:tgtEl>
                                          <p:spTgt spid="78"/>
                                        </p:tgtEl>
                                        <p:attrNameLst>
                                          <p:attrName>ppt_x</p:attrName>
                                        </p:attrNameLst>
                                      </p:cBhvr>
                                      <p:tavLst>
                                        <p:tav tm="0">
                                          <p:val>
                                            <p:strVal val="#ppt_x"/>
                                          </p:val>
                                        </p:tav>
                                        <p:tav tm="100000">
                                          <p:val>
                                            <p:strVal val="#ppt_x"/>
                                          </p:val>
                                        </p:tav>
                                      </p:tavLst>
                                    </p:anim>
                                    <p:anim calcmode="lin" valueType="num">
                                      <p:cBhvr>
                                        <p:cTn id="43" dur="1000" fill="hold"/>
                                        <p:tgtEl>
                                          <p:spTgt spid="78"/>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2500"/>
                                  </p:stCondLst>
                                  <p:childTnLst>
                                    <p:set>
                                      <p:cBhvr>
                                        <p:cTn id="45" dur="1" fill="hold">
                                          <p:stCondLst>
                                            <p:cond delay="0"/>
                                          </p:stCondLst>
                                        </p:cTn>
                                        <p:tgtEl>
                                          <p:spTgt spid="75"/>
                                        </p:tgtEl>
                                        <p:attrNameLst>
                                          <p:attrName>style.visibility</p:attrName>
                                        </p:attrNameLst>
                                      </p:cBhvr>
                                      <p:to>
                                        <p:strVal val="visible"/>
                                      </p:to>
                                    </p:set>
                                    <p:animEffect transition="in" filter="fade">
                                      <p:cBhvr>
                                        <p:cTn id="46" dur="1000"/>
                                        <p:tgtEl>
                                          <p:spTgt spid="75"/>
                                        </p:tgtEl>
                                      </p:cBhvr>
                                    </p:animEffect>
                                    <p:anim calcmode="lin" valueType="num">
                                      <p:cBhvr>
                                        <p:cTn id="47" dur="1000" fill="hold"/>
                                        <p:tgtEl>
                                          <p:spTgt spid="75"/>
                                        </p:tgtEl>
                                        <p:attrNameLst>
                                          <p:attrName>ppt_x</p:attrName>
                                        </p:attrNameLst>
                                      </p:cBhvr>
                                      <p:tavLst>
                                        <p:tav tm="0">
                                          <p:val>
                                            <p:strVal val="#ppt_x"/>
                                          </p:val>
                                        </p:tav>
                                        <p:tav tm="100000">
                                          <p:val>
                                            <p:strVal val="#ppt_x"/>
                                          </p:val>
                                        </p:tav>
                                      </p:tavLst>
                                    </p:anim>
                                    <p:anim calcmode="lin" valueType="num">
                                      <p:cBhvr>
                                        <p:cTn id="48"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p:bldP spid="73" grpId="0"/>
      <p:bldP spid="74" grpId="0"/>
      <p:bldP spid="7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Office 365 Themes</a:t>
            </a:r>
            <a:endParaRPr lang="en-US" sz="7200" dirty="0"/>
          </a:p>
        </p:txBody>
      </p:sp>
    </p:spTree>
    <p:extLst>
      <p:ext uri="{BB962C8B-B14F-4D97-AF65-F5344CB8AC3E}">
        <p14:creationId xmlns:p14="http://schemas.microsoft.com/office/powerpoint/2010/main" val="183922675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7412537" cy="1975926"/>
          </a:xfrm>
        </p:spPr>
        <p:txBody>
          <a:bodyPr/>
          <a:lstStyle/>
          <a:p>
            <a:r>
              <a:rPr lang="en-US" dirty="0" smtClean="0"/>
              <a:t>What</a:t>
            </a:r>
          </a:p>
          <a:p>
            <a:pPr lvl="1"/>
            <a:r>
              <a:rPr lang="en-US" dirty="0" smtClean="0"/>
              <a:t>Control branding settings across different Office 365 services, but not Sites (SharePoint) </a:t>
            </a:r>
          </a:p>
          <a:p>
            <a:r>
              <a:rPr lang="en-US" dirty="0" smtClean="0"/>
              <a:t>Why</a:t>
            </a:r>
          </a:p>
          <a:p>
            <a:pPr lvl="1"/>
            <a:r>
              <a:rPr lang="en-US" dirty="0" smtClean="0"/>
              <a:t>Provide branding consistency across all services, like Yammer, Delve or OneDrive for Business</a:t>
            </a:r>
          </a:p>
          <a:p>
            <a:r>
              <a:rPr lang="en-US" dirty="0" smtClean="0"/>
              <a:t>How</a:t>
            </a:r>
          </a:p>
          <a:p>
            <a:pPr lvl="1"/>
            <a:r>
              <a:rPr lang="en-US" dirty="0" smtClean="0"/>
              <a:t>You can control company wide default branding settings from the Office 365 administration services</a:t>
            </a:r>
          </a:p>
          <a:p>
            <a:pPr lvl="1"/>
            <a:r>
              <a:rPr lang="en-US" dirty="0" smtClean="0"/>
              <a:t>SharePoint sites use Office 365 if site specific theme is not applied</a:t>
            </a:r>
          </a:p>
          <a:p>
            <a:pPr lvl="1"/>
            <a:r>
              <a:rPr lang="en-US" dirty="0" smtClean="0"/>
              <a:t>Personal theming option can be disabled by tenant administrator, if needed</a:t>
            </a:r>
            <a:endParaRPr lang="en-US" dirty="0"/>
          </a:p>
        </p:txBody>
      </p:sp>
      <p:sp>
        <p:nvSpPr>
          <p:cNvPr id="3" name="Title 2"/>
          <p:cNvSpPr>
            <a:spLocks noGrp="1"/>
          </p:cNvSpPr>
          <p:nvPr>
            <p:ph type="title"/>
          </p:nvPr>
        </p:nvSpPr>
        <p:spPr/>
        <p:txBody>
          <a:bodyPr/>
          <a:lstStyle/>
          <a:p>
            <a:r>
              <a:rPr lang="en-US" smtClean="0"/>
              <a:t>Office 365 Themes</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287" y="1424"/>
            <a:ext cx="4174951" cy="6854790"/>
          </a:xfrm>
          <a:prstGeom prst="rect">
            <a:avLst/>
          </a:prstGeom>
        </p:spPr>
      </p:pic>
    </p:spTree>
    <p:extLst>
      <p:ext uri="{BB962C8B-B14F-4D97-AF65-F5344CB8AC3E}">
        <p14:creationId xmlns:p14="http://schemas.microsoft.com/office/powerpoint/2010/main" val="381158479"/>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i-FI" dirty="0" smtClean="0"/>
              <a:t>Controlling themes for Office 365</a:t>
            </a:r>
            <a:endParaRPr lang="en-GB" dirty="0"/>
          </a:p>
        </p:txBody>
      </p:sp>
      <p:pic>
        <p:nvPicPr>
          <p:cNvPr id="18" name="Picture 17"/>
          <p:cNvPicPr>
            <a:picLocks noChangeAspect="1"/>
          </p:cNvPicPr>
          <p:nvPr/>
        </p:nvPicPr>
        <p:blipFill>
          <a:blip r:embed="rId3"/>
          <a:stretch>
            <a:fillRect/>
          </a:stretch>
        </p:blipFill>
        <p:spPr>
          <a:xfrm>
            <a:off x="2936883" y="1150665"/>
            <a:ext cx="7085174" cy="5315332"/>
          </a:xfrm>
          <a:prstGeom prst="rect">
            <a:avLst/>
          </a:prstGeom>
          <a:ln>
            <a:solidFill>
              <a:schemeClr val="bg1">
                <a:lumMod val="75000"/>
              </a:schemeClr>
            </a:solidFill>
          </a:ln>
        </p:spPr>
      </p:pic>
    </p:spTree>
    <p:extLst>
      <p:ext uri="{BB962C8B-B14F-4D97-AF65-F5344CB8AC3E}">
        <p14:creationId xmlns:p14="http://schemas.microsoft.com/office/powerpoint/2010/main" val="3196433874"/>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r>
              <a:rPr lang="en-US" sz="5400" dirty="0" smtClean="0"/>
              <a:t>Office 365 themes</a:t>
            </a:r>
            <a:endParaRPr lang="en-US" sz="5400" dirty="0"/>
          </a:p>
        </p:txBody>
      </p:sp>
      <p:sp>
        <p:nvSpPr>
          <p:cNvPr id="2" name="Subtitle 1"/>
          <p:cNvSpPr>
            <a:spLocks noGrp="1"/>
          </p:cNvSpPr>
          <p:nvPr>
            <p:ph type="subTitle" idx="1"/>
          </p:nvPr>
        </p:nvSpPr>
        <p:spPr/>
        <p:txBody>
          <a:bodyPr/>
          <a:lstStyle/>
          <a:p>
            <a:endParaRPr lang="en-GB"/>
          </a:p>
        </p:txBody>
      </p:sp>
    </p:spTree>
    <p:extLst>
      <p:ext uri="{BB962C8B-B14F-4D97-AF65-F5344CB8AC3E}">
        <p14:creationId xmlns:p14="http://schemas.microsoft.com/office/powerpoint/2010/main" val="2955144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Alternate CSS</a:t>
            </a:r>
            <a:endParaRPr lang="en-US" sz="7200" dirty="0"/>
          </a:p>
        </p:txBody>
      </p:sp>
    </p:spTree>
    <p:extLst>
      <p:ext uri="{BB962C8B-B14F-4D97-AF65-F5344CB8AC3E}">
        <p14:creationId xmlns:p14="http://schemas.microsoft.com/office/powerpoint/2010/main" val="80719180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7493175" cy="1975926"/>
          </a:xfrm>
        </p:spPr>
        <p:txBody>
          <a:bodyPr/>
          <a:lstStyle/>
          <a:p>
            <a:r>
              <a:rPr lang="en-US" dirty="0" smtClean="0"/>
              <a:t>What</a:t>
            </a:r>
          </a:p>
          <a:p>
            <a:pPr lvl="1"/>
            <a:r>
              <a:rPr lang="en-US" dirty="0" smtClean="0"/>
              <a:t>Provide alternate CSS styling elements to the web by adding custom style elements to the page rendering process</a:t>
            </a:r>
          </a:p>
          <a:p>
            <a:r>
              <a:rPr lang="en-US" dirty="0" smtClean="0"/>
              <a:t>Why</a:t>
            </a:r>
          </a:p>
          <a:p>
            <a:pPr lvl="1"/>
            <a:r>
              <a:rPr lang="en-US" dirty="0" smtClean="0"/>
              <a:t>To provide more comprehensive changes on the page layout compared to what themes can do without introducing a custom master page</a:t>
            </a:r>
          </a:p>
          <a:p>
            <a:r>
              <a:rPr lang="en-US" dirty="0" smtClean="0"/>
              <a:t>How</a:t>
            </a:r>
          </a:p>
          <a:p>
            <a:pPr lvl="1"/>
            <a:r>
              <a:rPr lang="en-US" dirty="0" smtClean="0"/>
              <a:t>Use the </a:t>
            </a:r>
            <a:r>
              <a:rPr lang="en-US" dirty="0" err="1" smtClean="0"/>
              <a:t>AlternateCSSUrl</a:t>
            </a:r>
            <a:r>
              <a:rPr lang="en-US" dirty="0" smtClean="0"/>
              <a:t> web object property, which was introduced as new capability in the 2014 April CU for SharePoint 2013</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287" y="1424"/>
            <a:ext cx="4174951" cy="6854790"/>
          </a:xfrm>
          <a:prstGeom prst="rect">
            <a:avLst/>
          </a:prstGeom>
        </p:spPr>
      </p:pic>
      <p:sp>
        <p:nvSpPr>
          <p:cNvPr id="3" name="Title 2"/>
          <p:cNvSpPr>
            <a:spLocks noGrp="1"/>
          </p:cNvSpPr>
          <p:nvPr>
            <p:ph type="title"/>
          </p:nvPr>
        </p:nvSpPr>
        <p:spPr/>
        <p:txBody>
          <a:bodyPr/>
          <a:lstStyle/>
          <a:p>
            <a:r>
              <a:rPr lang="en-US" dirty="0" smtClean="0"/>
              <a:t>Adding alternative styling for host web</a:t>
            </a:r>
            <a:endParaRPr lang="en-US" dirty="0"/>
          </a:p>
        </p:txBody>
      </p:sp>
    </p:spTree>
    <p:extLst>
      <p:ext uri="{BB962C8B-B14F-4D97-AF65-F5344CB8AC3E}">
        <p14:creationId xmlns:p14="http://schemas.microsoft.com/office/powerpoint/2010/main" val="3424958800"/>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83565" y="1947353"/>
            <a:ext cx="3277832" cy="1925619"/>
          </a:xfrm>
          <a:prstGeom prst="rect">
            <a:avLst/>
          </a:prstGeom>
          <a:ln>
            <a:solidFill>
              <a:schemeClr val="bg1">
                <a:lumMod val="75000"/>
              </a:schemeClr>
            </a:solidFill>
          </a:ln>
        </p:spPr>
      </p:pic>
      <p:pic>
        <p:nvPicPr>
          <p:cNvPr id="3" name="Picture 2"/>
          <p:cNvPicPr>
            <a:picLocks noChangeAspect="1"/>
          </p:cNvPicPr>
          <p:nvPr/>
        </p:nvPicPr>
        <p:blipFill>
          <a:blip r:embed="rId4"/>
          <a:stretch>
            <a:fillRect/>
          </a:stretch>
        </p:blipFill>
        <p:spPr>
          <a:xfrm>
            <a:off x="885339" y="1940781"/>
            <a:ext cx="3289019" cy="1932191"/>
          </a:xfrm>
          <a:prstGeom prst="rect">
            <a:avLst/>
          </a:prstGeom>
          <a:ln>
            <a:solidFill>
              <a:schemeClr val="bg1">
                <a:lumMod val="75000"/>
              </a:schemeClr>
            </a:solidFill>
          </a:ln>
        </p:spPr>
      </p:pic>
      <p:sp>
        <p:nvSpPr>
          <p:cNvPr id="211" name="Title 210"/>
          <p:cNvSpPr>
            <a:spLocks noGrp="1"/>
          </p:cNvSpPr>
          <p:nvPr>
            <p:ph type="title"/>
          </p:nvPr>
        </p:nvSpPr>
        <p:spPr/>
        <p:txBody>
          <a:bodyPr/>
          <a:lstStyle/>
          <a:p>
            <a:r>
              <a:rPr lang="en-US" sz="4703" dirty="0"/>
              <a:t>Controlling CSS from App</a:t>
            </a:r>
          </a:p>
        </p:txBody>
      </p:sp>
      <p:cxnSp>
        <p:nvCxnSpPr>
          <p:cNvPr id="213" name="Straight Arrow Connector 212"/>
          <p:cNvCxnSpPr/>
          <p:nvPr/>
        </p:nvCxnSpPr>
        <p:spPr>
          <a:xfrm>
            <a:off x="4266757" y="2686963"/>
            <a:ext cx="3946358" cy="26205"/>
          </a:xfrm>
          <a:prstGeom prst="straightConnector1">
            <a:avLst/>
          </a:prstGeom>
          <a:ln w="539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229" name="Group 228"/>
          <p:cNvGrpSpPr/>
          <p:nvPr/>
        </p:nvGrpSpPr>
        <p:grpSpPr>
          <a:xfrm>
            <a:off x="8743926" y="4162361"/>
            <a:ext cx="1447287" cy="352741"/>
            <a:chOff x="9658449" y="5585534"/>
            <a:chExt cx="1477078" cy="360000"/>
          </a:xfrm>
        </p:grpSpPr>
        <p:sp>
          <p:nvSpPr>
            <p:cNvPr id="227" name="Freeform 128"/>
            <p:cNvSpPr>
              <a:spLocks noChangeAspect="1" noEditPoints="1"/>
            </p:cNvSpPr>
            <p:nvPr/>
          </p:nvSpPr>
          <p:spPr bwMode="black">
            <a:xfrm>
              <a:off x="9658449" y="5585534"/>
              <a:ext cx="409042" cy="360000"/>
            </a:xfrm>
            <a:custGeom>
              <a:avLst/>
              <a:gdLst>
                <a:gd name="T0" fmla="*/ 49 w 71"/>
                <a:gd name="T1" fmla="*/ 21 h 62"/>
                <a:gd name="T2" fmla="*/ 49 w 71"/>
                <a:gd name="T3" fmla="*/ 19 h 62"/>
                <a:gd name="T4" fmla="*/ 49 w 71"/>
                <a:gd name="T5" fmla="*/ 19 h 62"/>
                <a:gd name="T6" fmla="*/ 48 w 71"/>
                <a:gd name="T7" fmla="*/ 17 h 62"/>
                <a:gd name="T8" fmla="*/ 32 w 71"/>
                <a:gd name="T9" fmla="*/ 2 h 62"/>
                <a:gd name="T10" fmla="*/ 28 w 71"/>
                <a:gd name="T11" fmla="*/ 0 h 62"/>
                <a:gd name="T12" fmla="*/ 28 w 71"/>
                <a:gd name="T13" fmla="*/ 0 h 62"/>
                <a:gd name="T14" fmla="*/ 28 w 71"/>
                <a:gd name="T15" fmla="*/ 0 h 62"/>
                <a:gd name="T16" fmla="*/ 6 w 71"/>
                <a:gd name="T17" fmla="*/ 0 h 62"/>
                <a:gd name="T18" fmla="*/ 0 w 71"/>
                <a:gd name="T19" fmla="*/ 5 h 62"/>
                <a:gd name="T20" fmla="*/ 0 w 71"/>
                <a:gd name="T21" fmla="*/ 56 h 62"/>
                <a:gd name="T22" fmla="*/ 6 w 71"/>
                <a:gd name="T23" fmla="*/ 62 h 62"/>
                <a:gd name="T24" fmla="*/ 44 w 71"/>
                <a:gd name="T25" fmla="*/ 62 h 62"/>
                <a:gd name="T26" fmla="*/ 50 w 71"/>
                <a:gd name="T27" fmla="*/ 56 h 62"/>
                <a:gd name="T28" fmla="*/ 50 w 71"/>
                <a:gd name="T29" fmla="*/ 21 h 62"/>
                <a:gd name="T30" fmla="*/ 49 w 71"/>
                <a:gd name="T31" fmla="*/ 21 h 62"/>
                <a:gd name="T32" fmla="*/ 28 w 71"/>
                <a:gd name="T33" fmla="*/ 5 h 62"/>
                <a:gd name="T34" fmla="*/ 44 w 71"/>
                <a:gd name="T35" fmla="*/ 21 h 62"/>
                <a:gd name="T36" fmla="*/ 28 w 71"/>
                <a:gd name="T37" fmla="*/ 21 h 62"/>
                <a:gd name="T38" fmla="*/ 28 w 71"/>
                <a:gd name="T39" fmla="*/ 5 h 62"/>
                <a:gd name="T40" fmla="*/ 44 w 71"/>
                <a:gd name="T41" fmla="*/ 56 h 62"/>
                <a:gd name="T42" fmla="*/ 6 w 71"/>
                <a:gd name="T43" fmla="*/ 56 h 62"/>
                <a:gd name="T44" fmla="*/ 6 w 71"/>
                <a:gd name="T45" fmla="*/ 5 h 62"/>
                <a:gd name="T46" fmla="*/ 23 w 71"/>
                <a:gd name="T47" fmla="*/ 5 h 62"/>
                <a:gd name="T48" fmla="*/ 23 w 71"/>
                <a:gd name="T49" fmla="*/ 21 h 62"/>
                <a:gd name="T50" fmla="*/ 28 w 71"/>
                <a:gd name="T51" fmla="*/ 27 h 62"/>
                <a:gd name="T52" fmla="*/ 44 w 71"/>
                <a:gd name="T53" fmla="*/ 27 h 62"/>
                <a:gd name="T54" fmla="*/ 44 w 71"/>
                <a:gd name="T55" fmla="*/ 56 h 62"/>
                <a:gd name="T56" fmla="*/ 58 w 71"/>
                <a:gd name="T57" fmla="*/ 14 h 62"/>
                <a:gd name="T58" fmla="*/ 60 w 71"/>
                <a:gd name="T59" fmla="*/ 19 h 62"/>
                <a:gd name="T60" fmla="*/ 60 w 71"/>
                <a:gd name="T61" fmla="*/ 56 h 62"/>
                <a:gd name="T62" fmla="*/ 55 w 71"/>
                <a:gd name="T63" fmla="*/ 62 h 62"/>
                <a:gd name="T64" fmla="*/ 53 w 71"/>
                <a:gd name="T65" fmla="*/ 62 h 62"/>
                <a:gd name="T66" fmla="*/ 55 w 71"/>
                <a:gd name="T67" fmla="*/ 57 h 62"/>
                <a:gd name="T68" fmla="*/ 55 w 71"/>
                <a:gd name="T69" fmla="*/ 21 h 62"/>
                <a:gd name="T70" fmla="*/ 53 w 71"/>
                <a:gd name="T71" fmla="*/ 15 h 62"/>
                <a:gd name="T72" fmla="*/ 37 w 71"/>
                <a:gd name="T73" fmla="*/ 0 h 62"/>
                <a:gd name="T74" fmla="*/ 37 w 71"/>
                <a:gd name="T75" fmla="*/ 0 h 62"/>
                <a:gd name="T76" fmla="*/ 39 w 71"/>
                <a:gd name="T77" fmla="*/ 0 h 62"/>
                <a:gd name="T78" fmla="*/ 40 w 71"/>
                <a:gd name="T79" fmla="*/ 0 h 62"/>
                <a:gd name="T80" fmla="*/ 47 w 71"/>
                <a:gd name="T81" fmla="*/ 3 h 62"/>
                <a:gd name="T82" fmla="*/ 58 w 71"/>
                <a:gd name="T83" fmla="*/ 14 h 62"/>
                <a:gd name="T84" fmla="*/ 69 w 71"/>
                <a:gd name="T85" fmla="*/ 13 h 62"/>
                <a:gd name="T86" fmla="*/ 71 w 71"/>
                <a:gd name="T87" fmla="*/ 17 h 62"/>
                <a:gd name="T88" fmla="*/ 71 w 71"/>
                <a:gd name="T89" fmla="*/ 56 h 62"/>
                <a:gd name="T90" fmla="*/ 65 w 71"/>
                <a:gd name="T91" fmla="*/ 62 h 62"/>
                <a:gd name="T92" fmla="*/ 64 w 71"/>
                <a:gd name="T93" fmla="*/ 62 h 62"/>
                <a:gd name="T94" fmla="*/ 65 w 71"/>
                <a:gd name="T95" fmla="*/ 57 h 62"/>
                <a:gd name="T96" fmla="*/ 65 w 71"/>
                <a:gd name="T97" fmla="*/ 18 h 62"/>
                <a:gd name="T98" fmla="*/ 64 w 71"/>
                <a:gd name="T99" fmla="*/ 14 h 62"/>
                <a:gd name="T100" fmla="*/ 50 w 71"/>
                <a:gd name="T101" fmla="*/ 0 h 62"/>
                <a:gd name="T102" fmla="*/ 50 w 71"/>
                <a:gd name="T103" fmla="*/ 0 h 62"/>
                <a:gd name="T104" fmla="*/ 51 w 71"/>
                <a:gd name="T105" fmla="*/ 0 h 62"/>
                <a:gd name="T106" fmla="*/ 52 w 71"/>
                <a:gd name="T107" fmla="*/ 0 h 62"/>
                <a:gd name="T108" fmla="*/ 59 w 71"/>
                <a:gd name="T109" fmla="*/ 3 h 62"/>
                <a:gd name="T110" fmla="*/ 69 w 71"/>
                <a:gd name="T111"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62">
                  <a:moveTo>
                    <a:pt x="49" y="21"/>
                  </a:moveTo>
                  <a:cubicBezTo>
                    <a:pt x="49" y="20"/>
                    <a:pt x="49" y="20"/>
                    <a:pt x="49" y="19"/>
                  </a:cubicBezTo>
                  <a:cubicBezTo>
                    <a:pt x="49" y="19"/>
                    <a:pt x="49" y="19"/>
                    <a:pt x="49" y="19"/>
                  </a:cubicBezTo>
                  <a:cubicBezTo>
                    <a:pt x="49" y="18"/>
                    <a:pt x="48" y="18"/>
                    <a:pt x="48" y="17"/>
                  </a:cubicBezTo>
                  <a:cubicBezTo>
                    <a:pt x="32" y="2"/>
                    <a:pt x="32" y="2"/>
                    <a:pt x="32" y="2"/>
                  </a:cubicBezTo>
                  <a:cubicBezTo>
                    <a:pt x="31" y="0"/>
                    <a:pt x="30" y="0"/>
                    <a:pt x="28" y="0"/>
                  </a:cubicBezTo>
                  <a:cubicBezTo>
                    <a:pt x="28" y="0"/>
                    <a:pt x="28" y="0"/>
                    <a:pt x="28" y="0"/>
                  </a:cubicBezTo>
                  <a:cubicBezTo>
                    <a:pt x="28" y="0"/>
                    <a:pt x="28" y="0"/>
                    <a:pt x="28" y="0"/>
                  </a:cubicBezTo>
                  <a:cubicBezTo>
                    <a:pt x="6" y="0"/>
                    <a:pt x="6" y="0"/>
                    <a:pt x="6" y="0"/>
                  </a:cubicBezTo>
                  <a:cubicBezTo>
                    <a:pt x="3" y="0"/>
                    <a:pt x="0" y="2"/>
                    <a:pt x="0" y="5"/>
                  </a:cubicBezTo>
                  <a:cubicBezTo>
                    <a:pt x="0" y="56"/>
                    <a:pt x="0" y="56"/>
                    <a:pt x="0" y="56"/>
                  </a:cubicBezTo>
                  <a:cubicBezTo>
                    <a:pt x="0" y="59"/>
                    <a:pt x="3" y="62"/>
                    <a:pt x="6" y="62"/>
                  </a:cubicBezTo>
                  <a:cubicBezTo>
                    <a:pt x="44" y="62"/>
                    <a:pt x="44" y="62"/>
                    <a:pt x="44" y="62"/>
                  </a:cubicBezTo>
                  <a:cubicBezTo>
                    <a:pt x="47" y="62"/>
                    <a:pt x="50" y="59"/>
                    <a:pt x="50" y="56"/>
                  </a:cubicBezTo>
                  <a:cubicBezTo>
                    <a:pt x="50" y="21"/>
                    <a:pt x="50" y="21"/>
                    <a:pt x="50" y="21"/>
                  </a:cubicBezTo>
                  <a:cubicBezTo>
                    <a:pt x="50" y="21"/>
                    <a:pt x="49" y="21"/>
                    <a:pt x="49" y="21"/>
                  </a:cubicBezTo>
                  <a:close/>
                  <a:moveTo>
                    <a:pt x="28" y="5"/>
                  </a:moveTo>
                  <a:cubicBezTo>
                    <a:pt x="44" y="21"/>
                    <a:pt x="44" y="21"/>
                    <a:pt x="44" y="21"/>
                  </a:cubicBezTo>
                  <a:cubicBezTo>
                    <a:pt x="28" y="21"/>
                    <a:pt x="28" y="21"/>
                    <a:pt x="28" y="21"/>
                  </a:cubicBezTo>
                  <a:lnTo>
                    <a:pt x="28" y="5"/>
                  </a:lnTo>
                  <a:close/>
                  <a:moveTo>
                    <a:pt x="44" y="56"/>
                  </a:moveTo>
                  <a:cubicBezTo>
                    <a:pt x="6" y="56"/>
                    <a:pt x="6" y="56"/>
                    <a:pt x="6" y="56"/>
                  </a:cubicBezTo>
                  <a:cubicBezTo>
                    <a:pt x="6" y="5"/>
                    <a:pt x="6" y="5"/>
                    <a:pt x="6" y="5"/>
                  </a:cubicBezTo>
                  <a:cubicBezTo>
                    <a:pt x="23" y="5"/>
                    <a:pt x="23" y="5"/>
                    <a:pt x="23" y="5"/>
                  </a:cubicBezTo>
                  <a:cubicBezTo>
                    <a:pt x="23" y="21"/>
                    <a:pt x="23" y="21"/>
                    <a:pt x="23" y="21"/>
                  </a:cubicBezTo>
                  <a:cubicBezTo>
                    <a:pt x="23" y="24"/>
                    <a:pt x="25" y="27"/>
                    <a:pt x="28" y="27"/>
                  </a:cubicBezTo>
                  <a:cubicBezTo>
                    <a:pt x="44" y="27"/>
                    <a:pt x="44" y="27"/>
                    <a:pt x="44" y="27"/>
                  </a:cubicBezTo>
                  <a:lnTo>
                    <a:pt x="44" y="56"/>
                  </a:lnTo>
                  <a:close/>
                  <a:moveTo>
                    <a:pt x="58" y="14"/>
                  </a:moveTo>
                  <a:cubicBezTo>
                    <a:pt x="59" y="15"/>
                    <a:pt x="60" y="17"/>
                    <a:pt x="60" y="19"/>
                  </a:cubicBezTo>
                  <a:cubicBezTo>
                    <a:pt x="60" y="56"/>
                    <a:pt x="60" y="56"/>
                    <a:pt x="60" y="56"/>
                  </a:cubicBezTo>
                  <a:cubicBezTo>
                    <a:pt x="60" y="59"/>
                    <a:pt x="58" y="62"/>
                    <a:pt x="55" y="62"/>
                  </a:cubicBezTo>
                  <a:cubicBezTo>
                    <a:pt x="53" y="62"/>
                    <a:pt x="53" y="62"/>
                    <a:pt x="53" y="62"/>
                  </a:cubicBezTo>
                  <a:cubicBezTo>
                    <a:pt x="54" y="60"/>
                    <a:pt x="55" y="59"/>
                    <a:pt x="55" y="57"/>
                  </a:cubicBezTo>
                  <a:cubicBezTo>
                    <a:pt x="55" y="21"/>
                    <a:pt x="55" y="21"/>
                    <a:pt x="55" y="21"/>
                  </a:cubicBezTo>
                  <a:cubicBezTo>
                    <a:pt x="55" y="19"/>
                    <a:pt x="54" y="17"/>
                    <a:pt x="53" y="15"/>
                  </a:cubicBezTo>
                  <a:cubicBezTo>
                    <a:pt x="37" y="0"/>
                    <a:pt x="37" y="0"/>
                    <a:pt x="37" y="0"/>
                  </a:cubicBezTo>
                  <a:cubicBezTo>
                    <a:pt x="37" y="0"/>
                    <a:pt x="37" y="0"/>
                    <a:pt x="37" y="0"/>
                  </a:cubicBezTo>
                  <a:cubicBezTo>
                    <a:pt x="39" y="0"/>
                    <a:pt x="39" y="0"/>
                    <a:pt x="39" y="0"/>
                  </a:cubicBezTo>
                  <a:cubicBezTo>
                    <a:pt x="40" y="0"/>
                    <a:pt x="40" y="0"/>
                    <a:pt x="40" y="0"/>
                  </a:cubicBezTo>
                  <a:cubicBezTo>
                    <a:pt x="41" y="0"/>
                    <a:pt x="44" y="0"/>
                    <a:pt x="47" y="3"/>
                  </a:cubicBezTo>
                  <a:cubicBezTo>
                    <a:pt x="58" y="14"/>
                    <a:pt x="58" y="14"/>
                    <a:pt x="58" y="14"/>
                  </a:cubicBezTo>
                  <a:moveTo>
                    <a:pt x="69" y="13"/>
                  </a:moveTo>
                  <a:cubicBezTo>
                    <a:pt x="70" y="14"/>
                    <a:pt x="71" y="16"/>
                    <a:pt x="71" y="17"/>
                  </a:cubicBezTo>
                  <a:cubicBezTo>
                    <a:pt x="71" y="56"/>
                    <a:pt x="71" y="56"/>
                    <a:pt x="71" y="56"/>
                  </a:cubicBezTo>
                  <a:cubicBezTo>
                    <a:pt x="71" y="59"/>
                    <a:pt x="68" y="62"/>
                    <a:pt x="65" y="62"/>
                  </a:cubicBezTo>
                  <a:cubicBezTo>
                    <a:pt x="64" y="62"/>
                    <a:pt x="64" y="62"/>
                    <a:pt x="64" y="62"/>
                  </a:cubicBezTo>
                  <a:cubicBezTo>
                    <a:pt x="65" y="60"/>
                    <a:pt x="65" y="59"/>
                    <a:pt x="65" y="57"/>
                  </a:cubicBezTo>
                  <a:cubicBezTo>
                    <a:pt x="65" y="18"/>
                    <a:pt x="65" y="18"/>
                    <a:pt x="65" y="18"/>
                  </a:cubicBezTo>
                  <a:cubicBezTo>
                    <a:pt x="65" y="17"/>
                    <a:pt x="65" y="15"/>
                    <a:pt x="64" y="14"/>
                  </a:cubicBezTo>
                  <a:cubicBezTo>
                    <a:pt x="50" y="0"/>
                    <a:pt x="50" y="0"/>
                    <a:pt x="50" y="0"/>
                  </a:cubicBezTo>
                  <a:cubicBezTo>
                    <a:pt x="50" y="0"/>
                    <a:pt x="50" y="0"/>
                    <a:pt x="50" y="0"/>
                  </a:cubicBezTo>
                  <a:cubicBezTo>
                    <a:pt x="51" y="0"/>
                    <a:pt x="51" y="0"/>
                    <a:pt x="51" y="0"/>
                  </a:cubicBezTo>
                  <a:cubicBezTo>
                    <a:pt x="52" y="0"/>
                    <a:pt x="52" y="0"/>
                    <a:pt x="52" y="0"/>
                  </a:cubicBezTo>
                  <a:cubicBezTo>
                    <a:pt x="54" y="0"/>
                    <a:pt x="56" y="0"/>
                    <a:pt x="59" y="3"/>
                  </a:cubicBezTo>
                  <a:cubicBezTo>
                    <a:pt x="69" y="13"/>
                    <a:pt x="69" y="13"/>
                    <a:pt x="69" y="13"/>
                  </a:cubicBezTo>
                </a:path>
              </a:pathLst>
            </a:custGeom>
            <a:solidFill>
              <a:schemeClr val="tx1">
                <a:lumMod val="50000"/>
                <a:lumOff val="50000"/>
              </a:schemeClr>
            </a:solidFill>
            <a:ln>
              <a:noFill/>
            </a:ln>
            <a:extLst/>
          </p:spPr>
          <p:txBody>
            <a:bodyPr vert="horz" wrap="square" lIns="67205" tIns="33603" rIns="67205" bIns="33603" numCol="1" anchor="t" anchorCtr="0" compatLnSpc="1">
              <a:prstTxWarp prst="textNoShape">
                <a:avLst/>
              </a:prstTxWarp>
            </a:bodyPr>
            <a:lstStyle/>
            <a:p>
              <a:endParaRPr lang="en-US" sz="1763" dirty="0">
                <a:solidFill>
                  <a:schemeClr val="bg2"/>
                </a:solidFill>
              </a:endParaRPr>
            </a:p>
          </p:txBody>
        </p:sp>
        <p:sp>
          <p:nvSpPr>
            <p:cNvPr id="228" name="TextBox 227"/>
            <p:cNvSpPr txBox="1"/>
            <p:nvPr/>
          </p:nvSpPr>
          <p:spPr>
            <a:xfrm>
              <a:off x="10192018" y="5628915"/>
              <a:ext cx="943509" cy="276877"/>
            </a:xfrm>
            <a:prstGeom prst="rect">
              <a:avLst/>
            </a:prstGeom>
            <a:noFill/>
            <a:ln>
              <a:noFill/>
            </a:ln>
          </p:spPr>
          <p:txBody>
            <a:bodyPr wrap="square" lIns="0" tIns="0" rIns="0" bIns="0" rtlCol="0">
              <a:spAutoFit/>
            </a:bodyPr>
            <a:lstStyle/>
            <a:p>
              <a:r>
                <a:rPr lang="en-US" sz="1763" spc="-52" dirty="0" smtClean="0">
                  <a:solidFill>
                    <a:schemeClr val="bg2"/>
                  </a:solidFill>
                  <a:latin typeface="Segoe UI Light" panose="020B0502040204020203" pitchFamily="34" charset="0"/>
                  <a:cs typeface="Segoe UI Light" panose="020B0502040204020203" pitchFamily="34" charset="0"/>
                </a:rPr>
                <a:t>Assets</a:t>
              </a:r>
              <a:endParaRPr lang="en-US" sz="1763" spc="-52" dirty="0">
                <a:solidFill>
                  <a:schemeClr val="bg2"/>
                </a:solidFill>
                <a:latin typeface="Segoe UI Light" panose="020B0502040204020203" pitchFamily="34" charset="0"/>
                <a:cs typeface="Segoe UI Light" panose="020B0502040204020203" pitchFamily="34" charset="0"/>
              </a:endParaRPr>
            </a:p>
          </p:txBody>
        </p:sp>
      </p:grpSp>
      <p:cxnSp>
        <p:nvCxnSpPr>
          <p:cNvPr id="232" name="Straight Arrow Connector 231"/>
          <p:cNvCxnSpPr/>
          <p:nvPr/>
        </p:nvCxnSpPr>
        <p:spPr>
          <a:xfrm flipH="1" flipV="1">
            <a:off x="5243757" y="3772348"/>
            <a:ext cx="2944994" cy="16255"/>
          </a:xfrm>
          <a:prstGeom prst="straightConnector1">
            <a:avLst/>
          </a:prstGeom>
          <a:ln w="539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245" name="Group 244"/>
          <p:cNvGrpSpPr/>
          <p:nvPr/>
        </p:nvGrpSpPr>
        <p:grpSpPr>
          <a:xfrm>
            <a:off x="5371763" y="2347407"/>
            <a:ext cx="514267" cy="514267"/>
            <a:chOff x="492" y="17985"/>
            <a:chExt cx="524853" cy="524853"/>
          </a:xfrm>
        </p:grpSpPr>
        <p:sp>
          <p:nvSpPr>
            <p:cNvPr id="246" name="Oval 24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en-US" sz="2351" dirty="0"/>
                <a:t>1</a:t>
              </a:r>
            </a:p>
          </p:txBody>
        </p:sp>
      </p:grpSp>
      <p:grpSp>
        <p:nvGrpSpPr>
          <p:cNvPr id="248" name="Group 247"/>
          <p:cNvGrpSpPr/>
          <p:nvPr/>
        </p:nvGrpSpPr>
        <p:grpSpPr>
          <a:xfrm>
            <a:off x="7151016" y="3310486"/>
            <a:ext cx="514267" cy="514267"/>
            <a:chOff x="492" y="17985"/>
            <a:chExt cx="524853" cy="524853"/>
          </a:xfrm>
        </p:grpSpPr>
        <p:sp>
          <p:nvSpPr>
            <p:cNvPr id="249" name="Oval 248"/>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0"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en-US" sz="2351" dirty="0"/>
                <a:t>3</a:t>
              </a:r>
            </a:p>
          </p:txBody>
        </p:sp>
      </p:grpSp>
      <p:grpSp>
        <p:nvGrpSpPr>
          <p:cNvPr id="251" name="Group 250"/>
          <p:cNvGrpSpPr/>
          <p:nvPr/>
        </p:nvGrpSpPr>
        <p:grpSpPr>
          <a:xfrm>
            <a:off x="10150558" y="4313413"/>
            <a:ext cx="514267" cy="514267"/>
            <a:chOff x="492" y="17985"/>
            <a:chExt cx="524853" cy="524853"/>
          </a:xfrm>
        </p:grpSpPr>
        <p:sp>
          <p:nvSpPr>
            <p:cNvPr id="252" name="Oval 251"/>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3"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en-US" sz="2351" dirty="0">
                  <a:solidFill>
                    <a:schemeClr val="bg1"/>
                  </a:solidFill>
                </a:rPr>
                <a:t>2</a:t>
              </a:r>
            </a:p>
          </p:txBody>
        </p:sp>
      </p:grpSp>
      <p:sp>
        <p:nvSpPr>
          <p:cNvPr id="260" name="TextBox 259"/>
          <p:cNvSpPr txBox="1"/>
          <p:nvPr/>
        </p:nvSpPr>
        <p:spPr>
          <a:xfrm>
            <a:off x="5883395" y="3410463"/>
            <a:ext cx="1495934" cy="363626"/>
          </a:xfrm>
          <a:prstGeom prst="rect">
            <a:avLst/>
          </a:prstGeom>
          <a:noFill/>
        </p:spPr>
        <p:txBody>
          <a:bodyPr wrap="square" rtlCol="0">
            <a:spAutoFit/>
          </a:bodyPr>
          <a:lstStyle/>
          <a:p>
            <a:r>
              <a:rPr lang="en-US" sz="1763" b="1" i="1" dirty="0" smtClean="0">
                <a:solidFill>
                  <a:schemeClr val="bg2"/>
                </a:solidFill>
                <a:latin typeface="Segoe UI Light" panose="020B0502040204020203" pitchFamily="34" charset="0"/>
                <a:cs typeface="Segoe UI Light" panose="020B0502040204020203" pitchFamily="34" charset="0"/>
              </a:rPr>
              <a:t>CSOM/REST</a:t>
            </a:r>
            <a:endParaRPr lang="en-US" sz="1763" b="1" i="1" dirty="0">
              <a:solidFill>
                <a:schemeClr val="bg2"/>
              </a:solidFill>
              <a:latin typeface="Segoe UI Light" panose="020B0502040204020203" pitchFamily="34" charset="0"/>
              <a:cs typeface="Segoe UI Light" panose="020B0502040204020203" pitchFamily="34" charset="0"/>
            </a:endParaRPr>
          </a:p>
        </p:txBody>
      </p:sp>
      <p:sp>
        <p:nvSpPr>
          <p:cNvPr id="35" name="TextBox 34"/>
          <p:cNvSpPr txBox="1"/>
          <p:nvPr/>
        </p:nvSpPr>
        <p:spPr>
          <a:xfrm>
            <a:off x="5596772" y="3840688"/>
            <a:ext cx="2616343" cy="906210"/>
          </a:xfrm>
          <a:prstGeom prst="rect">
            <a:avLst/>
          </a:prstGeom>
          <a:noFill/>
        </p:spPr>
        <p:txBody>
          <a:bodyPr wrap="square" rtlCol="0">
            <a:spAutoFit/>
          </a:bodyPr>
          <a:lstStyle/>
          <a:p>
            <a:pPr marL="279953" indent="-279953">
              <a:buFont typeface="Arial" panose="020B0604020202020204" pitchFamily="34" charset="0"/>
              <a:buChar char="•"/>
            </a:pPr>
            <a:r>
              <a:rPr lang="en-US" sz="1763" i="1" dirty="0">
                <a:solidFill>
                  <a:schemeClr val="bg2"/>
                </a:solidFill>
                <a:latin typeface="Segoe UI Light" panose="020B0502040204020203" pitchFamily="34" charset="0"/>
                <a:cs typeface="Segoe UI Light" panose="020B0502040204020203" pitchFamily="34" charset="0"/>
              </a:rPr>
              <a:t>Upload CSS</a:t>
            </a:r>
          </a:p>
          <a:p>
            <a:pPr marL="279953" indent="-279953">
              <a:buFont typeface="Arial" panose="020B0604020202020204" pitchFamily="34" charset="0"/>
              <a:buChar char="•"/>
            </a:pPr>
            <a:r>
              <a:rPr lang="en-US" sz="1763" i="1" dirty="0" smtClean="0">
                <a:solidFill>
                  <a:schemeClr val="bg2"/>
                </a:solidFill>
                <a:latin typeface="Segoe UI Light" panose="020B0502040204020203" pitchFamily="34" charset="0"/>
                <a:cs typeface="Segoe UI Light" panose="020B0502040204020203" pitchFamily="34" charset="0"/>
              </a:rPr>
              <a:t>Set alternate CSS for the site</a:t>
            </a:r>
            <a:endParaRPr lang="en-US" sz="1763" i="1" dirty="0">
              <a:solidFill>
                <a:schemeClr val="bg2"/>
              </a:solidFill>
              <a:latin typeface="Segoe UI Light" panose="020B0502040204020203" pitchFamily="34" charset="0"/>
              <a:cs typeface="Segoe UI Light" panose="020B0502040204020203" pitchFamily="34" charset="0"/>
            </a:endParaRPr>
          </a:p>
        </p:txBody>
      </p:sp>
      <p:sp>
        <p:nvSpPr>
          <p:cNvPr id="36" name="TextBox 35"/>
          <p:cNvSpPr txBox="1"/>
          <p:nvPr/>
        </p:nvSpPr>
        <p:spPr>
          <a:xfrm>
            <a:off x="9144718" y="4553022"/>
            <a:ext cx="1919308" cy="514628"/>
          </a:xfrm>
          <a:prstGeom prst="rect">
            <a:avLst/>
          </a:prstGeom>
          <a:noFill/>
        </p:spPr>
        <p:txBody>
          <a:bodyPr wrap="square" rtlCol="0">
            <a:spAutoFit/>
          </a:bodyPr>
          <a:lstStyle/>
          <a:p>
            <a:pPr marL="279953" indent="-279953">
              <a:buFont typeface="Arial" panose="020B0604020202020204" pitchFamily="34" charset="0"/>
              <a:buChar char="•"/>
            </a:pPr>
            <a:r>
              <a:rPr lang="en-US" sz="1372" i="1" dirty="0" smtClean="0">
                <a:solidFill>
                  <a:schemeClr val="bg2"/>
                </a:solidFill>
                <a:latin typeface="Segoe UI Light" panose="020B0502040204020203" pitchFamily="34" charset="0"/>
                <a:cs typeface="Segoe UI Light" panose="020B0502040204020203" pitchFamily="34" charset="0"/>
              </a:rPr>
              <a:t>CSS file</a:t>
            </a:r>
          </a:p>
          <a:p>
            <a:pPr marL="279953" indent="-279953">
              <a:buFont typeface="Arial" panose="020B0604020202020204" pitchFamily="34" charset="0"/>
              <a:buChar char="•"/>
            </a:pPr>
            <a:r>
              <a:rPr lang="en-US" sz="1372" i="1" dirty="0" smtClean="0">
                <a:solidFill>
                  <a:schemeClr val="bg2"/>
                </a:solidFill>
                <a:latin typeface="Segoe UI Light" panose="020B0502040204020203" pitchFamily="34" charset="0"/>
                <a:cs typeface="Segoe UI Light" panose="020B0502040204020203" pitchFamily="34" charset="0"/>
              </a:rPr>
              <a:t>Images</a:t>
            </a:r>
            <a:endParaRPr lang="en-US" sz="1372" i="1" dirty="0">
              <a:solidFill>
                <a:schemeClr val="bg2"/>
              </a:solidFill>
              <a:latin typeface="Segoe UI Light" panose="020B0502040204020203" pitchFamily="34" charset="0"/>
              <a:cs typeface="Segoe UI Light" panose="020B0502040204020203" pitchFamily="34" charset="0"/>
            </a:endParaRPr>
          </a:p>
        </p:txBody>
      </p:sp>
      <p:grpSp>
        <p:nvGrpSpPr>
          <p:cNvPr id="26" name="Group 25"/>
          <p:cNvGrpSpPr/>
          <p:nvPr/>
        </p:nvGrpSpPr>
        <p:grpSpPr>
          <a:xfrm>
            <a:off x="3274261" y="3031716"/>
            <a:ext cx="1883646" cy="1857358"/>
            <a:chOff x="4383758" y="2311697"/>
            <a:chExt cx="2516893" cy="2481768"/>
          </a:xfrm>
        </p:grpSpPr>
        <p:sp>
          <p:nvSpPr>
            <p:cNvPr id="27" name="Rectangle 26"/>
            <p:cNvSpPr/>
            <p:nvPr/>
          </p:nvSpPr>
          <p:spPr bwMode="auto">
            <a:xfrm>
              <a:off x="4537410" y="2311697"/>
              <a:ext cx="2017543" cy="2200147"/>
            </a:xfrm>
            <a:prstGeom prst="rect">
              <a:avLst/>
            </a:prstGeom>
            <a:solidFill>
              <a:schemeClr val="bg2">
                <a:lumMod val="20000"/>
                <a:lumOff val="80000"/>
                <a:alpha val="75000"/>
              </a:schemeClr>
            </a:solidFill>
            <a:ln>
              <a:solidFill>
                <a:schemeClr val="bg1">
                  <a:lumMod val="7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SharePoint </a:t>
              </a:r>
              <a:br>
                <a:rPr lang="en-US" sz="1600" dirty="0" smtClean="0">
                  <a:solidFill>
                    <a:schemeClr val="tx1">
                      <a:lumMod val="65000"/>
                      <a:lumOff val="35000"/>
                    </a:schemeClr>
                  </a:solidFill>
                  <a:ea typeface="Segoe UI" pitchFamily="34" charset="0"/>
                  <a:cs typeface="Segoe UI" pitchFamily="34" charset="0"/>
                </a:rPr>
              </a:br>
              <a:r>
                <a:rPr lang="en-US" sz="1600" dirty="0" smtClean="0">
                  <a:solidFill>
                    <a:schemeClr val="tx1">
                      <a:lumMod val="65000"/>
                      <a:lumOff val="35000"/>
                    </a:schemeClr>
                  </a:solidFill>
                  <a:ea typeface="Segoe UI" pitchFamily="34" charset="0"/>
                  <a:cs typeface="Segoe UI" pitchFamily="34" charset="0"/>
                </a:rPr>
                <a:t>Service</a:t>
              </a:r>
            </a:p>
          </p:txBody>
        </p:sp>
        <p:grpSp>
          <p:nvGrpSpPr>
            <p:cNvPr id="28" name="Group 27"/>
            <p:cNvGrpSpPr/>
            <p:nvPr/>
          </p:nvGrpSpPr>
          <p:grpSpPr>
            <a:xfrm>
              <a:off x="5421611" y="2886866"/>
              <a:ext cx="1479040" cy="1043909"/>
              <a:chOff x="4557447" y="1721445"/>
              <a:chExt cx="1479040" cy="1043909"/>
            </a:xfrm>
          </p:grpSpPr>
          <p:pic>
            <p:nvPicPr>
              <p:cNvPr id="39" name="Picture 38"/>
              <p:cNvPicPr>
                <a:picLocks noChangeAspect="1"/>
              </p:cNvPicPr>
              <p:nvPr/>
            </p:nvPicPr>
            <p:blipFill>
              <a:blip r:embed="rId5"/>
              <a:stretch>
                <a:fillRect/>
              </a:stretch>
            </p:blipFill>
            <p:spPr>
              <a:xfrm>
                <a:off x="4557447" y="1902539"/>
                <a:ext cx="477423" cy="839046"/>
              </a:xfrm>
              <a:prstGeom prst="rect">
                <a:avLst/>
              </a:prstGeom>
            </p:spPr>
          </p:pic>
          <p:pic>
            <p:nvPicPr>
              <p:cNvPr id="40" name="Picture 39"/>
              <p:cNvPicPr>
                <a:picLocks noChangeAspect="1"/>
              </p:cNvPicPr>
              <p:nvPr/>
            </p:nvPicPr>
            <p:blipFill>
              <a:blip r:embed="rId5"/>
              <a:stretch>
                <a:fillRect/>
              </a:stretch>
            </p:blipFill>
            <p:spPr>
              <a:xfrm>
                <a:off x="4869643" y="1721445"/>
                <a:ext cx="477423" cy="839046"/>
              </a:xfrm>
              <a:prstGeom prst="rect">
                <a:avLst/>
              </a:prstGeom>
            </p:spPr>
          </p:pic>
          <p:pic>
            <p:nvPicPr>
              <p:cNvPr id="41" name="Picture 40"/>
              <p:cNvPicPr>
                <a:picLocks noChangeAspect="1"/>
              </p:cNvPicPr>
              <p:nvPr/>
            </p:nvPicPr>
            <p:blipFill>
              <a:blip r:embed="rId6"/>
              <a:stretch>
                <a:fillRect/>
              </a:stretch>
            </p:blipFill>
            <p:spPr>
              <a:xfrm>
                <a:off x="5153580" y="1902539"/>
                <a:ext cx="882907" cy="862815"/>
              </a:xfrm>
              <a:prstGeom prst="rect">
                <a:avLst/>
              </a:prstGeom>
            </p:spPr>
          </p:pic>
        </p:grpSp>
        <p:grpSp>
          <p:nvGrpSpPr>
            <p:cNvPr id="29" name="Group 28"/>
            <p:cNvGrpSpPr/>
            <p:nvPr/>
          </p:nvGrpSpPr>
          <p:grpSpPr>
            <a:xfrm>
              <a:off x="4880542" y="3820782"/>
              <a:ext cx="944427" cy="972683"/>
              <a:chOff x="3981885" y="2834055"/>
              <a:chExt cx="944427" cy="972683"/>
            </a:xfrm>
          </p:grpSpPr>
          <p:pic>
            <p:nvPicPr>
              <p:cNvPr id="33" name="Picture 32"/>
              <p:cNvPicPr>
                <a:picLocks noChangeAspect="1"/>
              </p:cNvPicPr>
              <p:nvPr/>
            </p:nvPicPr>
            <p:blipFill>
              <a:blip r:embed="rId5"/>
              <a:stretch>
                <a:fillRect/>
              </a:stretch>
            </p:blipFill>
            <p:spPr>
              <a:xfrm>
                <a:off x="3981885" y="2967692"/>
                <a:ext cx="477423" cy="839046"/>
              </a:xfrm>
              <a:prstGeom prst="rect">
                <a:avLst/>
              </a:prstGeom>
            </p:spPr>
          </p:pic>
          <p:pic>
            <p:nvPicPr>
              <p:cNvPr id="37" name="Picture 36"/>
              <p:cNvPicPr>
                <a:picLocks noChangeAspect="1"/>
              </p:cNvPicPr>
              <p:nvPr/>
            </p:nvPicPr>
            <p:blipFill>
              <a:blip r:embed="rId5"/>
              <a:stretch>
                <a:fillRect/>
              </a:stretch>
            </p:blipFill>
            <p:spPr>
              <a:xfrm>
                <a:off x="4269036" y="2834055"/>
                <a:ext cx="477423" cy="839046"/>
              </a:xfrm>
              <a:prstGeom prst="rect">
                <a:avLst/>
              </a:prstGeom>
            </p:spPr>
          </p:pic>
          <p:pic>
            <p:nvPicPr>
              <p:cNvPr id="38" name="Picture 37"/>
              <p:cNvPicPr>
                <a:picLocks noChangeAspect="1"/>
              </p:cNvPicPr>
              <p:nvPr/>
            </p:nvPicPr>
            <p:blipFill>
              <a:blip r:embed="rId7"/>
              <a:stretch>
                <a:fillRect/>
              </a:stretch>
            </p:blipFill>
            <p:spPr>
              <a:xfrm>
                <a:off x="4480085" y="3260431"/>
                <a:ext cx="446227" cy="456212"/>
              </a:xfrm>
              <a:prstGeom prst="rect">
                <a:avLst/>
              </a:prstGeom>
            </p:spPr>
          </p:pic>
        </p:grpSp>
        <p:grpSp>
          <p:nvGrpSpPr>
            <p:cNvPr id="30" name="Group 29"/>
            <p:cNvGrpSpPr/>
            <p:nvPr/>
          </p:nvGrpSpPr>
          <p:grpSpPr>
            <a:xfrm>
              <a:off x="4383758" y="2988031"/>
              <a:ext cx="968998" cy="971748"/>
              <a:chOff x="3601101" y="2714202"/>
              <a:chExt cx="968998" cy="971748"/>
            </a:xfrm>
          </p:grpSpPr>
          <p:pic>
            <p:nvPicPr>
              <p:cNvPr id="31" name="Picture 30"/>
              <p:cNvPicPr>
                <a:picLocks noChangeAspect="1"/>
              </p:cNvPicPr>
              <p:nvPr/>
            </p:nvPicPr>
            <p:blipFill>
              <a:blip r:embed="rId5"/>
              <a:stretch>
                <a:fillRect/>
              </a:stretch>
            </p:blipFill>
            <p:spPr>
              <a:xfrm>
                <a:off x="3601101" y="2846904"/>
                <a:ext cx="477423" cy="839046"/>
              </a:xfrm>
              <a:prstGeom prst="rect">
                <a:avLst/>
              </a:prstGeom>
            </p:spPr>
          </p:pic>
          <p:pic>
            <p:nvPicPr>
              <p:cNvPr id="32" name="Picture 31"/>
              <p:cNvPicPr>
                <a:picLocks noChangeAspect="1"/>
              </p:cNvPicPr>
              <p:nvPr/>
            </p:nvPicPr>
            <p:blipFill>
              <a:blip r:embed="rId8"/>
              <a:stretch>
                <a:fillRect/>
              </a:stretch>
            </p:blipFill>
            <p:spPr>
              <a:xfrm>
                <a:off x="3875612" y="2714202"/>
                <a:ext cx="694487" cy="898458"/>
              </a:xfrm>
              <a:prstGeom prst="rect">
                <a:avLst/>
              </a:prstGeom>
            </p:spPr>
          </p:pic>
        </p:grpSp>
      </p:grpSp>
      <p:grpSp>
        <p:nvGrpSpPr>
          <p:cNvPr id="42" name="Group 41"/>
          <p:cNvGrpSpPr/>
          <p:nvPr/>
        </p:nvGrpSpPr>
        <p:grpSpPr>
          <a:xfrm>
            <a:off x="8296619" y="2449437"/>
            <a:ext cx="2111349" cy="1586472"/>
            <a:chOff x="7366822" y="3128075"/>
            <a:chExt cx="2111349" cy="1586472"/>
          </a:xfrm>
        </p:grpSpPr>
        <p:sp>
          <p:nvSpPr>
            <p:cNvPr id="43" name="Arc 42"/>
            <p:cNvSpPr/>
            <p:nvPr/>
          </p:nvSpPr>
          <p:spPr>
            <a:xfrm rot="8195881">
              <a:off x="7366822" y="3625036"/>
              <a:ext cx="575254" cy="1089511"/>
            </a:xfrm>
            <a:prstGeom prst="arc">
              <a:avLst>
                <a:gd name="adj1" fmla="val 2097834"/>
                <a:gd name="adj2" fmla="val 366333"/>
              </a:avLst>
            </a:prstGeom>
            <a:ln w="57150">
              <a:solidFill>
                <a:schemeClr val="tx1">
                  <a:lumMod val="75000"/>
                  <a:lumOff val="2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a:p>
          </p:txBody>
        </p:sp>
        <p:grpSp>
          <p:nvGrpSpPr>
            <p:cNvPr id="44" name="Group 43"/>
            <p:cNvGrpSpPr/>
            <p:nvPr/>
          </p:nvGrpSpPr>
          <p:grpSpPr>
            <a:xfrm>
              <a:off x="7482976" y="3128075"/>
              <a:ext cx="1995195" cy="1307309"/>
              <a:chOff x="4395610" y="3071229"/>
              <a:chExt cx="1995195" cy="1307309"/>
            </a:xfrm>
          </p:grpSpPr>
          <p:sp>
            <p:nvSpPr>
              <p:cNvPr id="45" name="Rectangle 44"/>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Provider Hosted Apps</a:t>
                </a:r>
              </a:p>
            </p:txBody>
          </p:sp>
          <p:pic>
            <p:nvPicPr>
              <p:cNvPr id="46" name="Picture 45"/>
              <p:cNvPicPr>
                <a:picLocks noChangeAspect="1"/>
              </p:cNvPicPr>
              <p:nvPr/>
            </p:nvPicPr>
            <p:blipFill>
              <a:blip r:embed="rId9"/>
              <a:stretch>
                <a:fillRect/>
              </a:stretch>
            </p:blipFill>
            <p:spPr>
              <a:xfrm>
                <a:off x="5246592" y="3476941"/>
                <a:ext cx="529349" cy="417312"/>
              </a:xfrm>
              <a:prstGeom prst="rect">
                <a:avLst/>
              </a:prstGeom>
            </p:spPr>
          </p:pic>
          <p:pic>
            <p:nvPicPr>
              <p:cNvPr id="47" name="Picture 46"/>
              <p:cNvPicPr>
                <a:picLocks noChangeAspect="1"/>
              </p:cNvPicPr>
              <p:nvPr/>
            </p:nvPicPr>
            <p:blipFill>
              <a:blip r:embed="rId9"/>
              <a:stretch>
                <a:fillRect/>
              </a:stretch>
            </p:blipFill>
            <p:spPr>
              <a:xfrm>
                <a:off x="5581574" y="3585493"/>
                <a:ext cx="556200" cy="438480"/>
              </a:xfrm>
              <a:prstGeom prst="rect">
                <a:avLst/>
              </a:prstGeom>
            </p:spPr>
          </p:pic>
          <p:pic>
            <p:nvPicPr>
              <p:cNvPr id="48" name="Picture 47"/>
              <p:cNvPicPr>
                <a:picLocks noChangeAspect="1"/>
              </p:cNvPicPr>
              <p:nvPr/>
            </p:nvPicPr>
            <p:blipFill>
              <a:blip r:embed="rId10"/>
              <a:stretch>
                <a:fillRect/>
              </a:stretch>
            </p:blipFill>
            <p:spPr>
              <a:xfrm>
                <a:off x="5970309" y="3700199"/>
                <a:ext cx="420496" cy="432326"/>
              </a:xfrm>
              <a:prstGeom prst="rect">
                <a:avLst/>
              </a:prstGeom>
            </p:spPr>
          </p:pic>
          <p:pic>
            <p:nvPicPr>
              <p:cNvPr id="49" name="Picture 48"/>
              <p:cNvPicPr>
                <a:picLocks noChangeAspect="1"/>
              </p:cNvPicPr>
              <p:nvPr/>
            </p:nvPicPr>
            <p:blipFill>
              <a:blip r:embed="rId11"/>
              <a:stretch>
                <a:fillRect/>
              </a:stretch>
            </p:blipFill>
            <p:spPr>
              <a:xfrm>
                <a:off x="4893565" y="3772769"/>
                <a:ext cx="688009" cy="605769"/>
              </a:xfrm>
              <a:prstGeom prst="rect">
                <a:avLst/>
              </a:prstGeom>
            </p:spPr>
          </p:pic>
        </p:grpSp>
      </p:grpSp>
    </p:spTree>
    <p:extLst>
      <p:ext uri="{BB962C8B-B14F-4D97-AF65-F5344CB8AC3E}">
        <p14:creationId xmlns:p14="http://schemas.microsoft.com/office/powerpoint/2010/main" val="1869603661"/>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3"/>
                                        </p:tgtEl>
                                        <p:attrNameLst>
                                          <p:attrName>style.visibility</p:attrName>
                                        </p:attrNameLst>
                                      </p:cBhvr>
                                      <p:to>
                                        <p:strVal val="visible"/>
                                      </p:to>
                                    </p:set>
                                    <p:animEffect transition="in" filter="fade">
                                      <p:cBhvr>
                                        <p:cTn id="7" dur="1000"/>
                                        <p:tgtEl>
                                          <p:spTgt spid="213"/>
                                        </p:tgtEl>
                                      </p:cBhvr>
                                    </p:animEffect>
                                    <p:anim calcmode="lin" valueType="num">
                                      <p:cBhvr>
                                        <p:cTn id="8" dur="1000" fill="hold"/>
                                        <p:tgtEl>
                                          <p:spTgt spid="213"/>
                                        </p:tgtEl>
                                        <p:attrNameLst>
                                          <p:attrName>ppt_x</p:attrName>
                                        </p:attrNameLst>
                                      </p:cBhvr>
                                      <p:tavLst>
                                        <p:tav tm="0">
                                          <p:val>
                                            <p:strVal val="#ppt_x"/>
                                          </p:val>
                                        </p:tav>
                                        <p:tav tm="100000">
                                          <p:val>
                                            <p:strVal val="#ppt_x"/>
                                          </p:val>
                                        </p:tav>
                                      </p:tavLst>
                                    </p:anim>
                                    <p:anim calcmode="lin" valueType="num">
                                      <p:cBhvr>
                                        <p:cTn id="9" dur="1000" fill="hold"/>
                                        <p:tgtEl>
                                          <p:spTgt spid="21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45"/>
                                        </p:tgtEl>
                                        <p:attrNameLst>
                                          <p:attrName>style.visibility</p:attrName>
                                        </p:attrNameLst>
                                      </p:cBhvr>
                                      <p:to>
                                        <p:strVal val="visible"/>
                                      </p:to>
                                    </p:set>
                                    <p:animEffect transition="in" filter="fade">
                                      <p:cBhvr>
                                        <p:cTn id="12" dur="1000"/>
                                        <p:tgtEl>
                                          <p:spTgt spid="245"/>
                                        </p:tgtEl>
                                      </p:cBhvr>
                                    </p:animEffect>
                                    <p:anim calcmode="lin" valueType="num">
                                      <p:cBhvr>
                                        <p:cTn id="13" dur="1000" fill="hold"/>
                                        <p:tgtEl>
                                          <p:spTgt spid="245"/>
                                        </p:tgtEl>
                                        <p:attrNameLst>
                                          <p:attrName>ppt_x</p:attrName>
                                        </p:attrNameLst>
                                      </p:cBhvr>
                                      <p:tavLst>
                                        <p:tav tm="0">
                                          <p:val>
                                            <p:strVal val="#ppt_x"/>
                                          </p:val>
                                        </p:tav>
                                        <p:tav tm="100000">
                                          <p:val>
                                            <p:strVal val="#ppt_x"/>
                                          </p:val>
                                        </p:tav>
                                      </p:tavLst>
                                    </p:anim>
                                    <p:anim calcmode="lin" valueType="num">
                                      <p:cBhvr>
                                        <p:cTn id="14" dur="1000" fill="hold"/>
                                        <p:tgtEl>
                                          <p:spTgt spid="24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29"/>
                                        </p:tgtEl>
                                        <p:attrNameLst>
                                          <p:attrName>style.visibility</p:attrName>
                                        </p:attrNameLst>
                                      </p:cBhvr>
                                      <p:to>
                                        <p:strVal val="visible"/>
                                      </p:to>
                                    </p:set>
                                    <p:animEffect transition="in" filter="fade">
                                      <p:cBhvr>
                                        <p:cTn id="19" dur="1000"/>
                                        <p:tgtEl>
                                          <p:spTgt spid="229"/>
                                        </p:tgtEl>
                                      </p:cBhvr>
                                    </p:animEffect>
                                    <p:anim calcmode="lin" valueType="num">
                                      <p:cBhvr>
                                        <p:cTn id="20" dur="1000" fill="hold"/>
                                        <p:tgtEl>
                                          <p:spTgt spid="229"/>
                                        </p:tgtEl>
                                        <p:attrNameLst>
                                          <p:attrName>ppt_x</p:attrName>
                                        </p:attrNameLst>
                                      </p:cBhvr>
                                      <p:tavLst>
                                        <p:tav tm="0">
                                          <p:val>
                                            <p:strVal val="#ppt_x"/>
                                          </p:val>
                                        </p:tav>
                                        <p:tav tm="100000">
                                          <p:val>
                                            <p:strVal val="#ppt_x"/>
                                          </p:val>
                                        </p:tav>
                                      </p:tavLst>
                                    </p:anim>
                                    <p:anim calcmode="lin" valueType="num">
                                      <p:cBhvr>
                                        <p:cTn id="21" dur="1000" fill="hold"/>
                                        <p:tgtEl>
                                          <p:spTgt spid="229"/>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51"/>
                                        </p:tgtEl>
                                        <p:attrNameLst>
                                          <p:attrName>style.visibility</p:attrName>
                                        </p:attrNameLst>
                                      </p:cBhvr>
                                      <p:to>
                                        <p:strVal val="visible"/>
                                      </p:to>
                                    </p:set>
                                    <p:animEffect transition="in" filter="fade">
                                      <p:cBhvr>
                                        <p:cTn id="24" dur="1000"/>
                                        <p:tgtEl>
                                          <p:spTgt spid="251"/>
                                        </p:tgtEl>
                                      </p:cBhvr>
                                    </p:animEffect>
                                    <p:anim calcmode="lin" valueType="num">
                                      <p:cBhvr>
                                        <p:cTn id="25" dur="1000" fill="hold"/>
                                        <p:tgtEl>
                                          <p:spTgt spid="251"/>
                                        </p:tgtEl>
                                        <p:attrNameLst>
                                          <p:attrName>ppt_x</p:attrName>
                                        </p:attrNameLst>
                                      </p:cBhvr>
                                      <p:tavLst>
                                        <p:tav tm="0">
                                          <p:val>
                                            <p:strVal val="#ppt_x"/>
                                          </p:val>
                                        </p:tav>
                                        <p:tav tm="100000">
                                          <p:val>
                                            <p:strVal val="#ppt_x"/>
                                          </p:val>
                                        </p:tav>
                                      </p:tavLst>
                                    </p:anim>
                                    <p:anim calcmode="lin" valueType="num">
                                      <p:cBhvr>
                                        <p:cTn id="26" dur="1000" fill="hold"/>
                                        <p:tgtEl>
                                          <p:spTgt spid="251"/>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1000"/>
                                        <p:tgtEl>
                                          <p:spTgt spid="36"/>
                                        </p:tgtEl>
                                      </p:cBhvr>
                                    </p:animEffect>
                                    <p:anim calcmode="lin" valueType="num">
                                      <p:cBhvr>
                                        <p:cTn id="30" dur="1000" fill="hold"/>
                                        <p:tgtEl>
                                          <p:spTgt spid="36"/>
                                        </p:tgtEl>
                                        <p:attrNameLst>
                                          <p:attrName>ppt_x</p:attrName>
                                        </p:attrNameLst>
                                      </p:cBhvr>
                                      <p:tavLst>
                                        <p:tav tm="0">
                                          <p:val>
                                            <p:strVal val="#ppt_x"/>
                                          </p:val>
                                        </p:tav>
                                        <p:tav tm="100000">
                                          <p:val>
                                            <p:strVal val="#ppt_x"/>
                                          </p:val>
                                        </p:tav>
                                      </p:tavLst>
                                    </p:anim>
                                    <p:anim calcmode="lin" valueType="num">
                                      <p:cBhvr>
                                        <p:cTn id="31"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248"/>
                                        </p:tgtEl>
                                        <p:attrNameLst>
                                          <p:attrName>style.visibility</p:attrName>
                                        </p:attrNameLst>
                                      </p:cBhvr>
                                      <p:to>
                                        <p:strVal val="visible"/>
                                      </p:to>
                                    </p:set>
                                    <p:animEffect transition="in" filter="fade">
                                      <p:cBhvr>
                                        <p:cTn id="36" dur="1000"/>
                                        <p:tgtEl>
                                          <p:spTgt spid="248"/>
                                        </p:tgtEl>
                                      </p:cBhvr>
                                    </p:animEffect>
                                    <p:anim calcmode="lin" valueType="num">
                                      <p:cBhvr>
                                        <p:cTn id="37" dur="1000" fill="hold"/>
                                        <p:tgtEl>
                                          <p:spTgt spid="248"/>
                                        </p:tgtEl>
                                        <p:attrNameLst>
                                          <p:attrName>ppt_x</p:attrName>
                                        </p:attrNameLst>
                                      </p:cBhvr>
                                      <p:tavLst>
                                        <p:tav tm="0">
                                          <p:val>
                                            <p:strVal val="#ppt_x"/>
                                          </p:val>
                                        </p:tav>
                                        <p:tav tm="100000">
                                          <p:val>
                                            <p:strVal val="#ppt_x"/>
                                          </p:val>
                                        </p:tav>
                                      </p:tavLst>
                                    </p:anim>
                                    <p:anim calcmode="lin" valueType="num">
                                      <p:cBhvr>
                                        <p:cTn id="38" dur="1000" fill="hold"/>
                                        <p:tgtEl>
                                          <p:spTgt spid="248"/>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1000"/>
                                        <p:tgtEl>
                                          <p:spTgt spid="35"/>
                                        </p:tgtEl>
                                      </p:cBhvr>
                                    </p:animEffect>
                                    <p:anim calcmode="lin" valueType="num">
                                      <p:cBhvr>
                                        <p:cTn id="42" dur="1000" fill="hold"/>
                                        <p:tgtEl>
                                          <p:spTgt spid="35"/>
                                        </p:tgtEl>
                                        <p:attrNameLst>
                                          <p:attrName>ppt_x</p:attrName>
                                        </p:attrNameLst>
                                      </p:cBhvr>
                                      <p:tavLst>
                                        <p:tav tm="0">
                                          <p:val>
                                            <p:strVal val="#ppt_x"/>
                                          </p:val>
                                        </p:tav>
                                        <p:tav tm="100000">
                                          <p:val>
                                            <p:strVal val="#ppt_x"/>
                                          </p:val>
                                        </p:tav>
                                      </p:tavLst>
                                    </p:anim>
                                    <p:anim calcmode="lin" valueType="num">
                                      <p:cBhvr>
                                        <p:cTn id="43" dur="1000" fill="hold"/>
                                        <p:tgtEl>
                                          <p:spTgt spid="35"/>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60"/>
                                        </p:tgtEl>
                                        <p:attrNameLst>
                                          <p:attrName>style.visibility</p:attrName>
                                        </p:attrNameLst>
                                      </p:cBhvr>
                                      <p:to>
                                        <p:strVal val="visible"/>
                                      </p:to>
                                    </p:set>
                                    <p:animEffect transition="in" filter="fade">
                                      <p:cBhvr>
                                        <p:cTn id="46" dur="1000"/>
                                        <p:tgtEl>
                                          <p:spTgt spid="260"/>
                                        </p:tgtEl>
                                      </p:cBhvr>
                                    </p:animEffect>
                                    <p:anim calcmode="lin" valueType="num">
                                      <p:cBhvr>
                                        <p:cTn id="47" dur="1000" fill="hold"/>
                                        <p:tgtEl>
                                          <p:spTgt spid="260"/>
                                        </p:tgtEl>
                                        <p:attrNameLst>
                                          <p:attrName>ppt_x</p:attrName>
                                        </p:attrNameLst>
                                      </p:cBhvr>
                                      <p:tavLst>
                                        <p:tav tm="0">
                                          <p:val>
                                            <p:strVal val="#ppt_x"/>
                                          </p:val>
                                        </p:tav>
                                        <p:tav tm="100000">
                                          <p:val>
                                            <p:strVal val="#ppt_x"/>
                                          </p:val>
                                        </p:tav>
                                      </p:tavLst>
                                    </p:anim>
                                    <p:anim calcmode="lin" valueType="num">
                                      <p:cBhvr>
                                        <p:cTn id="48" dur="1000" fill="hold"/>
                                        <p:tgtEl>
                                          <p:spTgt spid="260"/>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232"/>
                                        </p:tgtEl>
                                        <p:attrNameLst>
                                          <p:attrName>style.visibility</p:attrName>
                                        </p:attrNameLst>
                                      </p:cBhvr>
                                      <p:to>
                                        <p:strVal val="visible"/>
                                      </p:to>
                                    </p:set>
                                    <p:animEffect transition="in" filter="fade">
                                      <p:cBhvr>
                                        <p:cTn id="51" dur="1000"/>
                                        <p:tgtEl>
                                          <p:spTgt spid="232"/>
                                        </p:tgtEl>
                                      </p:cBhvr>
                                    </p:animEffect>
                                    <p:anim calcmode="lin" valueType="num">
                                      <p:cBhvr>
                                        <p:cTn id="52" dur="1000" fill="hold"/>
                                        <p:tgtEl>
                                          <p:spTgt spid="232"/>
                                        </p:tgtEl>
                                        <p:attrNameLst>
                                          <p:attrName>ppt_x</p:attrName>
                                        </p:attrNameLst>
                                      </p:cBhvr>
                                      <p:tavLst>
                                        <p:tav tm="0">
                                          <p:val>
                                            <p:strVal val="#ppt_x"/>
                                          </p:val>
                                        </p:tav>
                                        <p:tav tm="100000">
                                          <p:val>
                                            <p:strVal val="#ppt_x"/>
                                          </p:val>
                                        </p:tav>
                                      </p:tavLst>
                                    </p:anim>
                                    <p:anim calcmode="lin" valueType="num">
                                      <p:cBhvr>
                                        <p:cTn id="53" dur="1000" fill="hold"/>
                                        <p:tgtEl>
                                          <p:spTgt spid="232"/>
                                        </p:tgtEl>
                                        <p:attrNameLst>
                                          <p:attrName>ppt_y</p:attrName>
                                        </p:attrNameLst>
                                      </p:cBhvr>
                                      <p:tavLst>
                                        <p:tav tm="0">
                                          <p:val>
                                            <p:strVal val="#ppt_y+.1"/>
                                          </p:val>
                                        </p:tav>
                                        <p:tav tm="100000">
                                          <p:val>
                                            <p:strVal val="#ppt_y"/>
                                          </p:val>
                                        </p:tav>
                                      </p:tavLst>
                                    </p:anim>
                                  </p:childTnLst>
                                </p:cTn>
                              </p:par>
                              <p:par>
                                <p:cTn id="54" presetID="10" presetClass="exit" presetSubtype="0" fill="hold" nodeType="withEffect">
                                  <p:stCondLst>
                                    <p:cond delay="2000"/>
                                  </p:stCondLst>
                                  <p:childTnLst>
                                    <p:animEffect transition="out" filter="fade">
                                      <p:cBhvr>
                                        <p:cTn id="55" dur="1000"/>
                                        <p:tgtEl>
                                          <p:spTgt spid="3"/>
                                        </p:tgtEl>
                                      </p:cBhvr>
                                    </p:animEffect>
                                    <p:set>
                                      <p:cBhvr>
                                        <p:cTn id="56" dur="1" fill="hold">
                                          <p:stCondLst>
                                            <p:cond delay="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 grpId="0"/>
      <p:bldP spid="35" grpId="0"/>
      <p:bldP spid="3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r>
              <a:rPr lang="en-US" sz="5400" dirty="0"/>
              <a:t>Using custom </a:t>
            </a:r>
            <a:r>
              <a:rPr lang="en-US" sz="5400" dirty="0" err="1"/>
              <a:t>css</a:t>
            </a:r>
            <a:r>
              <a:rPr lang="en-US" sz="5400" dirty="0"/>
              <a:t> and custom logo</a:t>
            </a:r>
          </a:p>
        </p:txBody>
      </p:sp>
      <p:sp>
        <p:nvSpPr>
          <p:cNvPr id="2" name="Subtitle 1"/>
          <p:cNvSpPr>
            <a:spLocks noGrp="1"/>
          </p:cNvSpPr>
          <p:nvPr>
            <p:ph type="subTitle" idx="1"/>
          </p:nvPr>
        </p:nvSpPr>
        <p:spPr/>
        <p:txBody>
          <a:bodyPr/>
          <a:lstStyle/>
          <a:p>
            <a:r>
              <a:rPr lang="en-US" sz="2000" dirty="0">
                <a:latin typeface="Segoe UI Light" panose="020B0502040204020203" pitchFamily="34" charset="0"/>
                <a:cs typeface="Segoe UI Light" panose="020B0502040204020203" pitchFamily="34" charset="0"/>
              </a:rPr>
              <a:t>https://github.com/OfficeDev/PnP/tree/master/Samples/Branding.AlternateCSSAndSiteLogo</a:t>
            </a:r>
            <a:endParaRPr lang="en-GB" sz="2000" dirty="0">
              <a:latin typeface="Segoe UI Light" panose="020B0502040204020203" pitchFamily="34" charset="0"/>
              <a:cs typeface="Segoe UI Light" panose="020B0502040204020203" pitchFamily="34" charset="0"/>
            </a:endParaRPr>
          </a:p>
          <a:p>
            <a:endParaRPr lang="en-GB" sz="2000" dirty="0"/>
          </a:p>
        </p:txBody>
      </p:sp>
    </p:spTree>
    <p:extLst>
      <p:ext uri="{BB962C8B-B14F-4D97-AF65-F5344CB8AC3E}">
        <p14:creationId xmlns:p14="http://schemas.microsoft.com/office/powerpoint/2010/main" val="213686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Branding with publishing sites</a:t>
            </a:r>
            <a:endParaRPr lang="en-GB" dirty="0"/>
          </a:p>
        </p:txBody>
      </p:sp>
    </p:spTree>
    <p:extLst>
      <p:ext uri="{BB962C8B-B14F-4D97-AF65-F5344CB8AC3E}">
        <p14:creationId xmlns:p14="http://schemas.microsoft.com/office/powerpoint/2010/main" val="308402497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Recommendations for master page</a:t>
            </a:r>
            <a:endParaRPr lang="en-GB" dirty="0"/>
          </a:p>
        </p:txBody>
      </p:sp>
      <p:sp>
        <p:nvSpPr>
          <p:cNvPr id="5" name="Content Placeholder 4"/>
          <p:cNvSpPr>
            <a:spLocks noGrp="1"/>
          </p:cNvSpPr>
          <p:nvPr>
            <p:ph type="body" sz="quarter" idx="10"/>
          </p:nvPr>
        </p:nvSpPr>
        <p:spPr/>
        <p:txBody>
          <a:bodyPr/>
          <a:lstStyle/>
          <a:p>
            <a:r>
              <a:rPr lang="en-US" dirty="0"/>
              <a:t>IF you should choose that Master Pages are right for you, AND you are ok with the ongoing potential maintenance… THEN</a:t>
            </a:r>
          </a:p>
          <a:p>
            <a:pPr lvl="1"/>
            <a:r>
              <a:rPr lang="en-US" dirty="0"/>
              <a:t>Minimize your changes compared to out of the box master pages</a:t>
            </a:r>
          </a:p>
          <a:p>
            <a:pPr lvl="2"/>
            <a:r>
              <a:rPr lang="en-US" dirty="0"/>
              <a:t>Change only what is needed in the master and combine to themes and possibly alternate CSS option for easier maintenance</a:t>
            </a:r>
          </a:p>
          <a:p>
            <a:pPr lvl="1"/>
            <a:r>
              <a:rPr lang="en-US" dirty="0"/>
              <a:t>Deploy master pages directly using remote API rather than </a:t>
            </a:r>
            <a:r>
              <a:rPr lang="en-US" dirty="0" smtClean="0"/>
              <a:t>using </a:t>
            </a:r>
            <a:r>
              <a:rPr lang="en-US" dirty="0"/>
              <a:t>sandbox solutions </a:t>
            </a:r>
          </a:p>
          <a:p>
            <a:pPr lvl="2"/>
            <a:r>
              <a:rPr lang="en-US" dirty="0"/>
              <a:t>Design packages are also Sandbox solutions</a:t>
            </a:r>
          </a:p>
          <a:p>
            <a:pPr lvl="1"/>
            <a:endParaRPr lang="en-GB" dirty="0"/>
          </a:p>
        </p:txBody>
      </p:sp>
    </p:spTree>
    <p:extLst>
      <p:ext uri="{BB962C8B-B14F-4D97-AF65-F5344CB8AC3E}">
        <p14:creationId xmlns:p14="http://schemas.microsoft.com/office/powerpoint/2010/main" val="1588847589"/>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Rectangle 283"/>
          <p:cNvSpPr/>
          <p:nvPr/>
        </p:nvSpPr>
        <p:spPr bwMode="auto">
          <a:xfrm>
            <a:off x="465548" y="895300"/>
            <a:ext cx="11303059" cy="2001544"/>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defTabSz="913201" fontAlgn="base">
              <a:spcBef>
                <a:spcPct val="0"/>
              </a:spcBef>
              <a:spcAft>
                <a:spcPct val="0"/>
              </a:spcAft>
            </a:pPr>
            <a:endParaRPr lang="en-US" sz="1763" dirty="0">
              <a:gradFill>
                <a:gsLst>
                  <a:gs pos="10619">
                    <a:srgbClr val="505050"/>
                  </a:gs>
                  <a:gs pos="28000">
                    <a:srgbClr val="505050"/>
                  </a:gs>
                </a:gsLst>
                <a:lin ang="5400000" scaled="0"/>
              </a:gradFill>
            </a:endParaRPr>
          </a:p>
        </p:txBody>
      </p:sp>
      <p:pic>
        <p:nvPicPr>
          <p:cNvPr id="547" name="Picture 5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0945" y="1276976"/>
            <a:ext cx="3787662" cy="1553646"/>
          </a:xfrm>
          <a:prstGeom prst="rect">
            <a:avLst/>
          </a:prstGeom>
        </p:spPr>
      </p:pic>
      <p:sp>
        <p:nvSpPr>
          <p:cNvPr id="9" name="Title 8"/>
          <p:cNvSpPr>
            <a:spLocks noGrp="1"/>
          </p:cNvSpPr>
          <p:nvPr>
            <p:ph type="title"/>
          </p:nvPr>
        </p:nvSpPr>
        <p:spPr/>
        <p:txBody>
          <a:bodyPr/>
          <a:lstStyle/>
          <a:p>
            <a:r>
              <a:rPr lang="en-US" smtClean="0"/>
              <a:t>Vision</a:t>
            </a:r>
            <a:endParaRPr lang="en-US" dirty="0"/>
          </a:p>
        </p:txBody>
      </p:sp>
      <p:grpSp>
        <p:nvGrpSpPr>
          <p:cNvPr id="357" name="Group 356"/>
          <p:cNvGrpSpPr/>
          <p:nvPr/>
        </p:nvGrpSpPr>
        <p:grpSpPr>
          <a:xfrm>
            <a:off x="288621" y="1173602"/>
            <a:ext cx="3693748" cy="1486831"/>
            <a:chOff x="292100" y="1016000"/>
            <a:chExt cx="3770313" cy="1517650"/>
          </a:xfrm>
        </p:grpSpPr>
        <p:sp>
          <p:nvSpPr>
            <p:cNvPr id="363" name="Rectangle 362"/>
            <p:cNvSpPr/>
            <p:nvPr/>
          </p:nvSpPr>
          <p:spPr bwMode="auto">
            <a:xfrm>
              <a:off x="1203489" y="1050925"/>
              <a:ext cx="1896947" cy="111330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64" name="Group 363"/>
            <p:cNvGrpSpPr/>
            <p:nvPr/>
          </p:nvGrpSpPr>
          <p:grpSpPr>
            <a:xfrm>
              <a:off x="1160464" y="1016000"/>
              <a:ext cx="1978025" cy="1500188"/>
              <a:chOff x="1363663" y="914400"/>
              <a:chExt cx="1978025" cy="1500188"/>
            </a:xfrm>
          </p:grpSpPr>
          <p:sp>
            <p:nvSpPr>
              <p:cNvPr id="405" name="Rectangle 5"/>
              <p:cNvSpPr>
                <a:spLocks noChangeArrowheads="1"/>
              </p:cNvSpPr>
              <p:nvPr/>
            </p:nvSpPr>
            <p:spPr bwMode="auto">
              <a:xfrm>
                <a:off x="1858963" y="2382838"/>
                <a:ext cx="982663" cy="317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06" name="Freeform 405"/>
              <p:cNvSpPr>
                <a:spLocks/>
              </p:cNvSpPr>
              <p:nvPr/>
            </p:nvSpPr>
            <p:spPr bwMode="auto">
              <a:xfrm>
                <a:off x="1363663" y="914400"/>
                <a:ext cx="1978025" cy="1179513"/>
              </a:xfrm>
              <a:custGeom>
                <a:avLst/>
                <a:gdLst>
                  <a:gd name="connsiteX0" fmla="*/ 82097 w 1978025"/>
                  <a:gd name="connsiteY0" fmla="*/ 50800 h 1179513"/>
                  <a:gd name="connsiteX1" fmla="*/ 50800 w 1978025"/>
                  <a:gd name="connsiteY1" fmla="*/ 82163 h 1179513"/>
                  <a:gd name="connsiteX2" fmla="*/ 50800 w 1978025"/>
                  <a:gd name="connsiteY2" fmla="*/ 1054410 h 1179513"/>
                  <a:gd name="connsiteX3" fmla="*/ 82097 w 1978025"/>
                  <a:gd name="connsiteY3" fmla="*/ 1079500 h 1179513"/>
                  <a:gd name="connsiteX4" fmla="*/ 1891075 w 1978025"/>
                  <a:gd name="connsiteY4" fmla="*/ 1079500 h 1179513"/>
                  <a:gd name="connsiteX5" fmla="*/ 1916113 w 1978025"/>
                  <a:gd name="connsiteY5" fmla="*/ 1054410 h 1179513"/>
                  <a:gd name="connsiteX6" fmla="*/ 1916113 w 1978025"/>
                  <a:gd name="connsiteY6" fmla="*/ 82163 h 1179513"/>
                  <a:gd name="connsiteX7" fmla="*/ 1891075 w 1978025"/>
                  <a:gd name="connsiteY7" fmla="*/ 50800 h 1179513"/>
                  <a:gd name="connsiteX8" fmla="*/ 82097 w 1978025"/>
                  <a:gd name="connsiteY8" fmla="*/ 50800 h 1179513"/>
                  <a:gd name="connsiteX9" fmla="*/ 62596 w 1978025"/>
                  <a:gd name="connsiteY9" fmla="*/ 0 h 1179513"/>
                  <a:gd name="connsiteX10" fmla="*/ 1915429 w 1978025"/>
                  <a:gd name="connsiteY10" fmla="*/ 0 h 1179513"/>
                  <a:gd name="connsiteX11" fmla="*/ 1978025 w 1978025"/>
                  <a:gd name="connsiteY11" fmla="*/ 62740 h 1179513"/>
                  <a:gd name="connsiteX12" fmla="*/ 1978025 w 1978025"/>
                  <a:gd name="connsiteY12" fmla="*/ 1116773 h 1179513"/>
                  <a:gd name="connsiteX13" fmla="*/ 1915429 w 1978025"/>
                  <a:gd name="connsiteY13" fmla="*/ 1179513 h 1179513"/>
                  <a:gd name="connsiteX14" fmla="*/ 62596 w 1978025"/>
                  <a:gd name="connsiteY14" fmla="*/ 1179513 h 1179513"/>
                  <a:gd name="connsiteX15" fmla="*/ 0 w 1978025"/>
                  <a:gd name="connsiteY15" fmla="*/ 1116773 h 1179513"/>
                  <a:gd name="connsiteX16" fmla="*/ 0 w 1978025"/>
                  <a:gd name="connsiteY16" fmla="*/ 62740 h 1179513"/>
                  <a:gd name="connsiteX17" fmla="*/ 62596 w 1978025"/>
                  <a:gd name="connsiteY17" fmla="*/ 0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8025" h="1179513">
                    <a:moveTo>
                      <a:pt x="82097" y="50800"/>
                    </a:moveTo>
                    <a:cubicBezTo>
                      <a:pt x="63319" y="50800"/>
                      <a:pt x="50800" y="63345"/>
                      <a:pt x="50800" y="82163"/>
                    </a:cubicBezTo>
                    <a:cubicBezTo>
                      <a:pt x="50800" y="82163"/>
                      <a:pt x="50800" y="82163"/>
                      <a:pt x="50800" y="1054410"/>
                    </a:cubicBezTo>
                    <a:cubicBezTo>
                      <a:pt x="50800" y="1066955"/>
                      <a:pt x="63319" y="1079500"/>
                      <a:pt x="82097" y="1079500"/>
                    </a:cubicBezTo>
                    <a:cubicBezTo>
                      <a:pt x="82097" y="1079500"/>
                      <a:pt x="82097" y="1079500"/>
                      <a:pt x="1891075" y="1079500"/>
                    </a:cubicBezTo>
                    <a:cubicBezTo>
                      <a:pt x="1903594" y="1079500"/>
                      <a:pt x="1916113" y="1066955"/>
                      <a:pt x="1916113" y="1054410"/>
                    </a:cubicBezTo>
                    <a:lnTo>
                      <a:pt x="1916113" y="82163"/>
                    </a:lnTo>
                    <a:cubicBezTo>
                      <a:pt x="1916113" y="63345"/>
                      <a:pt x="1903594" y="50800"/>
                      <a:pt x="1891075" y="50800"/>
                    </a:cubicBezTo>
                    <a:cubicBezTo>
                      <a:pt x="1891075" y="50800"/>
                      <a:pt x="1891075" y="50800"/>
                      <a:pt x="82097" y="50800"/>
                    </a:cubicBezTo>
                    <a:close/>
                    <a:moveTo>
                      <a:pt x="62596" y="0"/>
                    </a:moveTo>
                    <a:cubicBezTo>
                      <a:pt x="1915429" y="0"/>
                      <a:pt x="1915429" y="0"/>
                      <a:pt x="1915429" y="0"/>
                    </a:cubicBezTo>
                    <a:cubicBezTo>
                      <a:pt x="1946727" y="0"/>
                      <a:pt x="1978025" y="25096"/>
                      <a:pt x="1978025" y="62740"/>
                    </a:cubicBezTo>
                    <a:lnTo>
                      <a:pt x="1978025" y="1116773"/>
                    </a:lnTo>
                    <a:cubicBezTo>
                      <a:pt x="1978025" y="1154417"/>
                      <a:pt x="1946727" y="1179513"/>
                      <a:pt x="1915429" y="1179513"/>
                    </a:cubicBezTo>
                    <a:cubicBezTo>
                      <a:pt x="62596" y="1179513"/>
                      <a:pt x="62596" y="1179513"/>
                      <a:pt x="62596" y="1179513"/>
                    </a:cubicBezTo>
                    <a:cubicBezTo>
                      <a:pt x="25038" y="1179513"/>
                      <a:pt x="0" y="1154417"/>
                      <a:pt x="0" y="1116773"/>
                    </a:cubicBezTo>
                    <a:cubicBezTo>
                      <a:pt x="0" y="62740"/>
                      <a:pt x="0" y="62740"/>
                      <a:pt x="0" y="62740"/>
                    </a:cubicBezTo>
                    <a:cubicBezTo>
                      <a:pt x="0" y="25096"/>
                      <a:pt x="25038" y="0"/>
                      <a:pt x="62596" y="0"/>
                    </a:cubicBezTo>
                    <a:close/>
                  </a:path>
                </a:pathLst>
              </a:custGeom>
              <a:solidFill>
                <a:srgbClr val="000000"/>
              </a:solidFill>
              <a:ln>
                <a:noFill/>
              </a:ln>
              <a:extLst/>
            </p:spPr>
            <p:txBody>
              <a:bodyPr vert="horz" wrap="square" lIns="89583" tIns="44791" rIns="89583" bIns="44791" numCol="1" anchor="t" anchorCtr="0" compatLnSpc="1">
                <a:prstTxWarp prst="textNoShape">
                  <a:avLst/>
                </a:prstTxWarp>
                <a:noAutofit/>
              </a:bodyPr>
              <a:lstStyle/>
              <a:p>
                <a:pPr defTabSz="913643"/>
                <a:endParaRPr lang="en-US" sz="1763">
                  <a:solidFill>
                    <a:srgbClr val="FFFFFF"/>
                  </a:solidFill>
                </a:endParaRPr>
              </a:p>
            </p:txBody>
          </p:sp>
          <p:sp>
            <p:nvSpPr>
              <p:cNvPr id="407" name="Rectangle 33"/>
              <p:cNvSpPr>
                <a:spLocks noChangeArrowheads="1"/>
              </p:cNvSpPr>
              <p:nvPr/>
            </p:nvSpPr>
            <p:spPr bwMode="auto">
              <a:xfrm>
                <a:off x="2309813" y="2081213"/>
                <a:ext cx="80963" cy="3206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365" name="Oval 115"/>
            <p:cNvSpPr>
              <a:spLocks noChangeArrowheads="1"/>
            </p:cNvSpPr>
            <p:nvPr/>
          </p:nvSpPr>
          <p:spPr bwMode="auto">
            <a:xfrm>
              <a:off x="1422401" y="1611312"/>
              <a:ext cx="20638" cy="19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366" name="Group 365"/>
            <p:cNvGrpSpPr/>
            <p:nvPr/>
          </p:nvGrpSpPr>
          <p:grpSpPr>
            <a:xfrm>
              <a:off x="1264391" y="1121515"/>
              <a:ext cx="1751120" cy="977160"/>
              <a:chOff x="3305410" y="464807"/>
              <a:chExt cx="993287" cy="554274"/>
            </a:xfrm>
          </p:grpSpPr>
          <p:sp>
            <p:nvSpPr>
              <p:cNvPr id="393" name="Rectangle 392"/>
              <p:cNvSpPr/>
              <p:nvPr/>
            </p:nvSpPr>
            <p:spPr bwMode="auto">
              <a:xfrm>
                <a:off x="3305410" y="464807"/>
                <a:ext cx="74317" cy="743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94" name="Rectangle 393"/>
              <p:cNvSpPr/>
              <p:nvPr/>
            </p:nvSpPr>
            <p:spPr bwMode="auto">
              <a:xfrm>
                <a:off x="3392488" y="464807"/>
                <a:ext cx="906209" cy="74317"/>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95" name="Rectangle 394"/>
              <p:cNvSpPr/>
              <p:nvPr/>
            </p:nvSpPr>
            <p:spPr bwMode="auto">
              <a:xfrm>
                <a:off x="3305410" y="558053"/>
                <a:ext cx="993287" cy="461028"/>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96" name="Freeform 303"/>
              <p:cNvSpPr>
                <a:spLocks noEditPoints="1"/>
              </p:cNvSpPr>
              <p:nvPr/>
            </p:nvSpPr>
            <p:spPr bwMode="auto">
              <a:xfrm>
                <a:off x="3315378" y="477061"/>
                <a:ext cx="51918" cy="49841"/>
              </a:xfrm>
              <a:custGeom>
                <a:avLst/>
                <a:gdLst>
                  <a:gd name="T0" fmla="*/ 528 w 1440"/>
                  <a:gd name="T1" fmla="*/ 191 h 1371"/>
                  <a:gd name="T2" fmla="*/ 864 w 1440"/>
                  <a:gd name="T3" fmla="*/ 526 h 1371"/>
                  <a:gd name="T4" fmla="*/ 528 w 1440"/>
                  <a:gd name="T5" fmla="*/ 861 h 1371"/>
                  <a:gd name="T6" fmla="*/ 208 w 1440"/>
                  <a:gd name="T7" fmla="*/ 526 h 1371"/>
                  <a:gd name="T8" fmla="*/ 528 w 1440"/>
                  <a:gd name="T9" fmla="*/ 191 h 1371"/>
                  <a:gd name="T10" fmla="*/ 528 w 1440"/>
                  <a:gd name="T11" fmla="*/ 0 h 1371"/>
                  <a:gd name="T12" fmla="*/ 0 w 1440"/>
                  <a:gd name="T13" fmla="*/ 526 h 1371"/>
                  <a:gd name="T14" fmla="*/ 528 w 1440"/>
                  <a:gd name="T15" fmla="*/ 1052 h 1371"/>
                  <a:gd name="T16" fmla="*/ 880 w 1440"/>
                  <a:gd name="T17" fmla="*/ 924 h 1371"/>
                  <a:gd name="T18" fmla="*/ 1280 w 1440"/>
                  <a:gd name="T19" fmla="*/ 1339 h 1371"/>
                  <a:gd name="T20" fmla="*/ 1408 w 1440"/>
                  <a:gd name="T21" fmla="*/ 1339 h 1371"/>
                  <a:gd name="T22" fmla="*/ 1408 w 1440"/>
                  <a:gd name="T23" fmla="*/ 1339 h 1371"/>
                  <a:gd name="T24" fmla="*/ 1408 w 1440"/>
                  <a:gd name="T25" fmla="*/ 1211 h 1371"/>
                  <a:gd name="T26" fmla="*/ 976 w 1440"/>
                  <a:gd name="T27" fmla="*/ 797 h 1371"/>
                  <a:gd name="T28" fmla="*/ 1056 w 1440"/>
                  <a:gd name="T29" fmla="*/ 526 h 1371"/>
                  <a:gd name="T30" fmla="*/ 528 w 1440"/>
                  <a:gd name="T31" fmla="*/ 0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0" h="1371">
                    <a:moveTo>
                      <a:pt x="528" y="191"/>
                    </a:moveTo>
                    <a:cubicBezTo>
                      <a:pt x="704" y="191"/>
                      <a:pt x="864" y="350"/>
                      <a:pt x="864" y="526"/>
                    </a:cubicBezTo>
                    <a:cubicBezTo>
                      <a:pt x="864" y="701"/>
                      <a:pt x="704" y="861"/>
                      <a:pt x="528" y="861"/>
                    </a:cubicBezTo>
                    <a:cubicBezTo>
                      <a:pt x="352" y="861"/>
                      <a:pt x="208" y="701"/>
                      <a:pt x="208" y="526"/>
                    </a:cubicBezTo>
                    <a:cubicBezTo>
                      <a:pt x="208" y="350"/>
                      <a:pt x="352" y="191"/>
                      <a:pt x="528" y="191"/>
                    </a:cubicBezTo>
                    <a:close/>
                    <a:moveTo>
                      <a:pt x="528" y="0"/>
                    </a:moveTo>
                    <a:cubicBezTo>
                      <a:pt x="240" y="0"/>
                      <a:pt x="0" y="239"/>
                      <a:pt x="0" y="526"/>
                    </a:cubicBezTo>
                    <a:cubicBezTo>
                      <a:pt x="0" y="813"/>
                      <a:pt x="240" y="1052"/>
                      <a:pt x="528" y="1052"/>
                    </a:cubicBezTo>
                    <a:cubicBezTo>
                      <a:pt x="656" y="1052"/>
                      <a:pt x="784" y="1004"/>
                      <a:pt x="880" y="924"/>
                    </a:cubicBezTo>
                    <a:cubicBezTo>
                      <a:pt x="1280" y="1339"/>
                      <a:pt x="1280" y="1339"/>
                      <a:pt x="1280" y="1339"/>
                    </a:cubicBezTo>
                    <a:cubicBezTo>
                      <a:pt x="1312" y="1371"/>
                      <a:pt x="1376" y="1371"/>
                      <a:pt x="1408" y="1339"/>
                    </a:cubicBezTo>
                    <a:cubicBezTo>
                      <a:pt x="1408" y="1339"/>
                      <a:pt x="1408" y="1339"/>
                      <a:pt x="1408" y="1339"/>
                    </a:cubicBezTo>
                    <a:cubicBezTo>
                      <a:pt x="1440" y="1307"/>
                      <a:pt x="1440" y="1243"/>
                      <a:pt x="1408" y="1211"/>
                    </a:cubicBezTo>
                    <a:cubicBezTo>
                      <a:pt x="976" y="797"/>
                      <a:pt x="976" y="797"/>
                      <a:pt x="976" y="797"/>
                    </a:cubicBezTo>
                    <a:cubicBezTo>
                      <a:pt x="1040" y="717"/>
                      <a:pt x="1056" y="621"/>
                      <a:pt x="1056" y="526"/>
                    </a:cubicBezTo>
                    <a:cubicBezTo>
                      <a:pt x="1056" y="239"/>
                      <a:pt x="816" y="0"/>
                      <a:pt x="528"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71" tIns="44784" rIns="89571" bIns="44784" numCol="1" anchor="t" anchorCtr="0" compatLnSpc="1">
                <a:prstTxWarp prst="textNoShape">
                  <a:avLst/>
                </a:prstTxWarp>
              </a:bodyPr>
              <a:lstStyle/>
              <a:p>
                <a:pPr defTabSz="913469"/>
                <a:endParaRPr lang="en-US" sz="1763">
                  <a:solidFill>
                    <a:srgbClr val="FFFFFF"/>
                  </a:solidFill>
                </a:endParaRPr>
              </a:p>
            </p:txBody>
          </p:sp>
          <p:cxnSp>
            <p:nvCxnSpPr>
              <p:cNvPr id="397" name="Straight Connector 396"/>
              <p:cNvCxnSpPr/>
              <p:nvPr/>
            </p:nvCxnSpPr>
            <p:spPr>
              <a:xfrm>
                <a:off x="3366983" y="625545"/>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8" name="Straight Connector 397"/>
              <p:cNvCxnSpPr/>
              <p:nvPr/>
            </p:nvCxnSpPr>
            <p:spPr>
              <a:xfrm>
                <a:off x="3366983" y="672832"/>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9" name="Straight Connector 398"/>
              <p:cNvCxnSpPr/>
              <p:nvPr/>
            </p:nvCxnSpPr>
            <p:spPr>
              <a:xfrm>
                <a:off x="3366983" y="720120"/>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0" name="Straight Connector 399"/>
              <p:cNvCxnSpPr/>
              <p:nvPr/>
            </p:nvCxnSpPr>
            <p:spPr>
              <a:xfrm>
                <a:off x="3366983" y="767407"/>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1" name="Straight Connector 400"/>
              <p:cNvCxnSpPr/>
              <p:nvPr/>
            </p:nvCxnSpPr>
            <p:spPr>
              <a:xfrm>
                <a:off x="3366983" y="814694"/>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2" name="Straight Connector 401"/>
              <p:cNvCxnSpPr/>
              <p:nvPr/>
            </p:nvCxnSpPr>
            <p:spPr>
              <a:xfrm>
                <a:off x="3366983" y="861982"/>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p:nvCxnSpPr>
            <p:spPr>
              <a:xfrm>
                <a:off x="3366983" y="909269"/>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p:nvCxnSpPr>
            <p:spPr>
              <a:xfrm>
                <a:off x="3366983" y="956558"/>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7" name="Group 366"/>
            <p:cNvGrpSpPr/>
            <p:nvPr/>
          </p:nvGrpSpPr>
          <p:grpSpPr>
            <a:xfrm>
              <a:off x="2838450" y="1767176"/>
              <a:ext cx="1223963" cy="766474"/>
              <a:chOff x="2838450" y="1767176"/>
              <a:chExt cx="1223963" cy="766474"/>
            </a:xfrm>
          </p:grpSpPr>
          <p:grpSp>
            <p:nvGrpSpPr>
              <p:cNvPr id="387" name="Group 386"/>
              <p:cNvGrpSpPr/>
              <p:nvPr/>
            </p:nvGrpSpPr>
            <p:grpSpPr>
              <a:xfrm>
                <a:off x="2838450" y="1767176"/>
                <a:ext cx="1223963" cy="766474"/>
                <a:chOff x="2439988" y="1517650"/>
                <a:chExt cx="1622425" cy="1016000"/>
              </a:xfrm>
            </p:grpSpPr>
            <p:sp>
              <p:nvSpPr>
                <p:cNvPr id="389" name="Rectangle 388"/>
                <p:cNvSpPr/>
                <p:nvPr/>
              </p:nvSpPr>
              <p:spPr bwMode="auto">
                <a:xfrm>
                  <a:off x="2501924" y="1605756"/>
                  <a:ext cx="1508101" cy="830475"/>
                </a:xfrm>
                <a:prstGeom prst="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90" name="Group 158"/>
                <p:cNvGrpSpPr>
                  <a:grpSpLocks noChangeAspect="1"/>
                </p:cNvGrpSpPr>
                <p:nvPr/>
              </p:nvGrpSpPr>
              <p:grpSpPr bwMode="auto">
                <a:xfrm>
                  <a:off x="2439988" y="1517650"/>
                  <a:ext cx="1622425" cy="1016000"/>
                  <a:chOff x="1537" y="956"/>
                  <a:chExt cx="1022" cy="640"/>
                </a:xfrm>
              </p:grpSpPr>
              <p:sp>
                <p:nvSpPr>
                  <p:cNvPr id="391" name="Freeform 159"/>
                  <p:cNvSpPr>
                    <a:spLocks noEditPoints="1"/>
                  </p:cNvSpPr>
                  <p:nvPr/>
                </p:nvSpPr>
                <p:spPr bwMode="auto">
                  <a:xfrm>
                    <a:off x="1537" y="956"/>
                    <a:ext cx="1022" cy="640"/>
                  </a:xfrm>
                  <a:custGeom>
                    <a:avLst/>
                    <a:gdLst>
                      <a:gd name="T0" fmla="*/ 284 w 289"/>
                      <a:gd name="T1" fmla="*/ 0 h 180"/>
                      <a:gd name="T2" fmla="*/ 4 w 289"/>
                      <a:gd name="T3" fmla="*/ 0 h 180"/>
                      <a:gd name="T4" fmla="*/ 0 w 289"/>
                      <a:gd name="T5" fmla="*/ 5 h 180"/>
                      <a:gd name="T6" fmla="*/ 0 w 289"/>
                      <a:gd name="T7" fmla="*/ 175 h 180"/>
                      <a:gd name="T8" fmla="*/ 4 w 289"/>
                      <a:gd name="T9" fmla="*/ 180 h 180"/>
                      <a:gd name="T10" fmla="*/ 284 w 289"/>
                      <a:gd name="T11" fmla="*/ 180 h 180"/>
                      <a:gd name="T12" fmla="*/ 289 w 289"/>
                      <a:gd name="T13" fmla="*/ 175 h 180"/>
                      <a:gd name="T14" fmla="*/ 289 w 289"/>
                      <a:gd name="T15" fmla="*/ 5 h 180"/>
                      <a:gd name="T16" fmla="*/ 284 w 289"/>
                      <a:gd name="T17" fmla="*/ 0 h 180"/>
                      <a:gd name="T18" fmla="*/ 275 w 289"/>
                      <a:gd name="T19" fmla="*/ 157 h 180"/>
                      <a:gd name="T20" fmla="*/ 271 w 289"/>
                      <a:gd name="T21" fmla="*/ 161 h 180"/>
                      <a:gd name="T22" fmla="*/ 18 w 289"/>
                      <a:gd name="T23" fmla="*/ 161 h 180"/>
                      <a:gd name="T24" fmla="*/ 14 w 289"/>
                      <a:gd name="T25" fmla="*/ 157 h 180"/>
                      <a:gd name="T26" fmla="*/ 14 w 289"/>
                      <a:gd name="T27" fmla="*/ 21 h 180"/>
                      <a:gd name="T28" fmla="*/ 18 w 289"/>
                      <a:gd name="T29" fmla="*/ 17 h 180"/>
                      <a:gd name="T30" fmla="*/ 271 w 289"/>
                      <a:gd name="T31" fmla="*/ 17 h 180"/>
                      <a:gd name="T32" fmla="*/ 275 w 289"/>
                      <a:gd name="T33" fmla="*/ 21 h 180"/>
                      <a:gd name="T34" fmla="*/ 275 w 289"/>
                      <a:gd name="T35"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9" h="180">
                        <a:moveTo>
                          <a:pt x="284" y="0"/>
                        </a:moveTo>
                        <a:cubicBezTo>
                          <a:pt x="4" y="0"/>
                          <a:pt x="4" y="0"/>
                          <a:pt x="4" y="0"/>
                        </a:cubicBezTo>
                        <a:cubicBezTo>
                          <a:pt x="2" y="0"/>
                          <a:pt x="0" y="2"/>
                          <a:pt x="0" y="5"/>
                        </a:cubicBezTo>
                        <a:cubicBezTo>
                          <a:pt x="0" y="175"/>
                          <a:pt x="0" y="175"/>
                          <a:pt x="0" y="175"/>
                        </a:cubicBezTo>
                        <a:cubicBezTo>
                          <a:pt x="0" y="178"/>
                          <a:pt x="2" y="180"/>
                          <a:pt x="4" y="180"/>
                        </a:cubicBezTo>
                        <a:cubicBezTo>
                          <a:pt x="284" y="180"/>
                          <a:pt x="284" y="180"/>
                          <a:pt x="284" y="180"/>
                        </a:cubicBezTo>
                        <a:cubicBezTo>
                          <a:pt x="287" y="180"/>
                          <a:pt x="289" y="178"/>
                          <a:pt x="289" y="175"/>
                        </a:cubicBezTo>
                        <a:cubicBezTo>
                          <a:pt x="289" y="5"/>
                          <a:pt x="289" y="5"/>
                          <a:pt x="289" y="5"/>
                        </a:cubicBezTo>
                        <a:cubicBezTo>
                          <a:pt x="289" y="2"/>
                          <a:pt x="287" y="0"/>
                          <a:pt x="284" y="0"/>
                        </a:cubicBezTo>
                        <a:close/>
                        <a:moveTo>
                          <a:pt x="275" y="157"/>
                        </a:moveTo>
                        <a:cubicBezTo>
                          <a:pt x="275" y="160"/>
                          <a:pt x="273" y="161"/>
                          <a:pt x="271" y="161"/>
                        </a:cubicBezTo>
                        <a:cubicBezTo>
                          <a:pt x="18" y="161"/>
                          <a:pt x="18" y="161"/>
                          <a:pt x="18" y="161"/>
                        </a:cubicBezTo>
                        <a:cubicBezTo>
                          <a:pt x="16" y="161"/>
                          <a:pt x="14" y="160"/>
                          <a:pt x="14" y="157"/>
                        </a:cubicBezTo>
                        <a:cubicBezTo>
                          <a:pt x="14" y="21"/>
                          <a:pt x="14" y="21"/>
                          <a:pt x="14" y="21"/>
                        </a:cubicBezTo>
                        <a:cubicBezTo>
                          <a:pt x="14" y="19"/>
                          <a:pt x="16" y="17"/>
                          <a:pt x="18" y="17"/>
                        </a:cubicBezTo>
                        <a:cubicBezTo>
                          <a:pt x="271" y="17"/>
                          <a:pt x="271" y="17"/>
                          <a:pt x="271" y="17"/>
                        </a:cubicBezTo>
                        <a:cubicBezTo>
                          <a:pt x="273" y="17"/>
                          <a:pt x="275" y="19"/>
                          <a:pt x="275" y="21"/>
                        </a:cubicBezTo>
                        <a:lnTo>
                          <a:pt x="275" y="1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92" name="Oval 160"/>
                  <p:cNvSpPr>
                    <a:spLocks noChangeArrowheads="1"/>
                  </p:cNvSpPr>
                  <p:nvPr/>
                </p:nvSpPr>
                <p:spPr bwMode="auto">
                  <a:xfrm>
                    <a:off x="2036" y="1550"/>
                    <a:ext cx="25" cy="2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sp>
            <p:nvSpPr>
              <p:cNvPr id="388" name="Freeform 23"/>
              <p:cNvSpPr>
                <a:spLocks noChangeAspect="1" noEditPoints="1"/>
              </p:cNvSpPr>
              <p:nvPr/>
            </p:nvSpPr>
            <p:spPr bwMode="auto">
              <a:xfrm>
                <a:off x="3098093" y="2038982"/>
                <a:ext cx="704677" cy="222862"/>
              </a:xfrm>
              <a:custGeom>
                <a:avLst/>
                <a:gdLst>
                  <a:gd name="T0" fmla="*/ 1442 w 2741"/>
                  <a:gd name="T1" fmla="*/ 572 h 865"/>
                  <a:gd name="T2" fmla="*/ 1224 w 2741"/>
                  <a:gd name="T3" fmla="*/ 701 h 865"/>
                  <a:gd name="T4" fmla="*/ 1012 w 2741"/>
                  <a:gd name="T5" fmla="*/ 576 h 865"/>
                  <a:gd name="T6" fmla="*/ 1012 w 2741"/>
                  <a:gd name="T7" fmla="*/ 295 h 865"/>
                  <a:gd name="T8" fmla="*/ 1233 w 2741"/>
                  <a:gd name="T9" fmla="*/ 165 h 865"/>
                  <a:gd name="T10" fmla="*/ 1442 w 2741"/>
                  <a:gd name="T11" fmla="*/ 291 h 865"/>
                  <a:gd name="T12" fmla="*/ 1408 w 2741"/>
                  <a:gd name="T13" fmla="*/ 435 h 865"/>
                  <a:gd name="T14" fmla="*/ 1229 w 2741"/>
                  <a:gd name="T15" fmla="*/ 220 h 865"/>
                  <a:gd name="T16" fmla="*/ 1068 w 2741"/>
                  <a:gd name="T17" fmla="*/ 323 h 865"/>
                  <a:gd name="T18" fmla="*/ 1067 w 2741"/>
                  <a:gd name="T19" fmla="*/ 545 h 865"/>
                  <a:gd name="T20" fmla="*/ 1224 w 2741"/>
                  <a:gd name="T21" fmla="*/ 646 h 865"/>
                  <a:gd name="T22" fmla="*/ 1408 w 2741"/>
                  <a:gd name="T23" fmla="*/ 435 h 865"/>
                  <a:gd name="T24" fmla="*/ 1695 w 2741"/>
                  <a:gd name="T25" fmla="*/ 186 h 865"/>
                  <a:gd name="T26" fmla="*/ 1632 w 2741"/>
                  <a:gd name="T27" fmla="*/ 322 h 865"/>
                  <a:gd name="T28" fmla="*/ 1719 w 2741"/>
                  <a:gd name="T29" fmla="*/ 372 h 865"/>
                  <a:gd name="T30" fmla="*/ 1632 w 2741"/>
                  <a:gd name="T31" fmla="*/ 692 h 865"/>
                  <a:gd name="T32" fmla="*/ 1573 w 2741"/>
                  <a:gd name="T33" fmla="*/ 372 h 865"/>
                  <a:gd name="T34" fmla="*/ 1510 w 2741"/>
                  <a:gd name="T35" fmla="*/ 322 h 865"/>
                  <a:gd name="T36" fmla="*/ 1573 w 2741"/>
                  <a:gd name="T37" fmla="*/ 262 h 865"/>
                  <a:gd name="T38" fmla="*/ 1691 w 2741"/>
                  <a:gd name="T39" fmla="*/ 136 h 865"/>
                  <a:gd name="T40" fmla="*/ 1734 w 2741"/>
                  <a:gd name="T41" fmla="*/ 196 h 865"/>
                  <a:gd name="T42" fmla="*/ 1898 w 2741"/>
                  <a:gd name="T43" fmla="*/ 186 h 865"/>
                  <a:gd name="T44" fmla="*/ 1836 w 2741"/>
                  <a:gd name="T45" fmla="*/ 322 h 865"/>
                  <a:gd name="T46" fmla="*/ 1923 w 2741"/>
                  <a:gd name="T47" fmla="*/ 372 h 865"/>
                  <a:gd name="T48" fmla="*/ 1836 w 2741"/>
                  <a:gd name="T49" fmla="*/ 692 h 865"/>
                  <a:gd name="T50" fmla="*/ 1777 w 2741"/>
                  <a:gd name="T51" fmla="*/ 372 h 865"/>
                  <a:gd name="T52" fmla="*/ 1714 w 2741"/>
                  <a:gd name="T53" fmla="*/ 322 h 865"/>
                  <a:gd name="T54" fmla="*/ 1777 w 2741"/>
                  <a:gd name="T55" fmla="*/ 262 h 865"/>
                  <a:gd name="T56" fmla="*/ 1895 w 2741"/>
                  <a:gd name="T57" fmla="*/ 136 h 865"/>
                  <a:gd name="T58" fmla="*/ 1938 w 2741"/>
                  <a:gd name="T59" fmla="*/ 196 h 865"/>
                  <a:gd name="T60" fmla="*/ 2036 w 2741"/>
                  <a:gd name="T61" fmla="*/ 217 h 865"/>
                  <a:gd name="T62" fmla="*/ 1981 w 2741"/>
                  <a:gd name="T63" fmla="*/ 217 h 865"/>
                  <a:gd name="T64" fmla="*/ 1981 w 2741"/>
                  <a:gd name="T65" fmla="*/ 162 h 865"/>
                  <a:gd name="T66" fmla="*/ 2036 w 2741"/>
                  <a:gd name="T67" fmla="*/ 162 h 865"/>
                  <a:gd name="T68" fmla="*/ 2037 w 2741"/>
                  <a:gd name="T69" fmla="*/ 692 h 865"/>
                  <a:gd name="T70" fmla="*/ 1978 w 2741"/>
                  <a:gd name="T71" fmla="*/ 322 h 865"/>
                  <a:gd name="T72" fmla="*/ 2037 w 2741"/>
                  <a:gd name="T73" fmla="*/ 692 h 865"/>
                  <a:gd name="T74" fmla="*/ 2274 w 2741"/>
                  <a:gd name="T75" fmla="*/ 701 h 865"/>
                  <a:gd name="T76" fmla="*/ 2120 w 2741"/>
                  <a:gd name="T77" fmla="*/ 612 h 865"/>
                  <a:gd name="T78" fmla="*/ 2151 w 2741"/>
                  <a:gd name="T79" fmla="*/ 369 h 865"/>
                  <a:gd name="T80" fmla="*/ 2376 w 2741"/>
                  <a:gd name="T81" fmla="*/ 332 h 865"/>
                  <a:gd name="T82" fmla="*/ 2288 w 2741"/>
                  <a:gd name="T83" fmla="*/ 364 h 865"/>
                  <a:gd name="T84" fmla="*/ 2159 w 2741"/>
                  <a:gd name="T85" fmla="*/ 511 h 865"/>
                  <a:gd name="T86" fmla="*/ 2285 w 2741"/>
                  <a:gd name="T87" fmla="*/ 651 h 865"/>
                  <a:gd name="T88" fmla="*/ 2376 w 2741"/>
                  <a:gd name="T89" fmla="*/ 675 h 865"/>
                  <a:gd name="T90" fmla="*/ 2480 w 2741"/>
                  <a:gd name="T91" fmla="*/ 522 h 865"/>
                  <a:gd name="T92" fmla="*/ 2600 w 2741"/>
                  <a:gd name="T93" fmla="*/ 651 h 865"/>
                  <a:gd name="T94" fmla="*/ 2715 w 2741"/>
                  <a:gd name="T95" fmla="*/ 666 h 865"/>
                  <a:gd name="T96" fmla="*/ 2463 w 2741"/>
                  <a:gd name="T97" fmla="*/ 650 h 865"/>
                  <a:gd name="T98" fmla="*/ 2440 w 2741"/>
                  <a:gd name="T99" fmla="*/ 408 h 865"/>
                  <a:gd name="T100" fmla="*/ 2588 w 2741"/>
                  <a:gd name="T101" fmla="*/ 313 h 865"/>
                  <a:gd name="T102" fmla="*/ 2741 w 2741"/>
                  <a:gd name="T103" fmla="*/ 491 h 865"/>
                  <a:gd name="T104" fmla="*/ 2680 w 2741"/>
                  <a:gd name="T105" fmla="*/ 472 h 865"/>
                  <a:gd name="T106" fmla="*/ 2588 w 2741"/>
                  <a:gd name="T107" fmla="*/ 364 h 865"/>
                  <a:gd name="T108" fmla="*/ 2480 w 2741"/>
                  <a:gd name="T109" fmla="*/ 472 h 865"/>
                  <a:gd name="T110" fmla="*/ 721 w 2741"/>
                  <a:gd name="T111" fmla="*/ 793 h 865"/>
                  <a:gd name="T112" fmla="*/ 721 w 2741"/>
                  <a:gd name="T113" fmla="*/ 74 h 865"/>
                  <a:gd name="T114" fmla="*/ 1 w 2741"/>
                  <a:gd name="T115" fmla="*/ 174 h 865"/>
                  <a:gd name="T116" fmla="*/ 0 w 2741"/>
                  <a:gd name="T117" fmla="*/ 694 h 865"/>
                  <a:gd name="T118" fmla="*/ 158 w 2741"/>
                  <a:gd name="T119" fmla="*/ 209 h 865"/>
                  <a:gd name="T120" fmla="*/ 464 w 2741"/>
                  <a:gd name="T121" fmla="*/ 758 h 865"/>
                  <a:gd name="T122" fmla="*/ 464 w 2741"/>
                  <a:gd name="T123" fmla="*/ 865 h 865"/>
                  <a:gd name="T124" fmla="*/ 721 w 2741"/>
                  <a:gd name="T125" fmla="*/ 794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1" h="865">
                    <a:moveTo>
                      <a:pt x="1472" y="427"/>
                    </a:moveTo>
                    <a:cubicBezTo>
                      <a:pt x="1472" y="482"/>
                      <a:pt x="1462" y="530"/>
                      <a:pt x="1442" y="572"/>
                    </a:cubicBezTo>
                    <a:cubicBezTo>
                      <a:pt x="1421" y="613"/>
                      <a:pt x="1392" y="645"/>
                      <a:pt x="1355" y="668"/>
                    </a:cubicBezTo>
                    <a:cubicBezTo>
                      <a:pt x="1317" y="690"/>
                      <a:pt x="1274" y="701"/>
                      <a:pt x="1224" y="701"/>
                    </a:cubicBezTo>
                    <a:cubicBezTo>
                      <a:pt x="1177" y="701"/>
                      <a:pt x="1135" y="691"/>
                      <a:pt x="1098" y="669"/>
                    </a:cubicBezTo>
                    <a:cubicBezTo>
                      <a:pt x="1061" y="647"/>
                      <a:pt x="1032" y="616"/>
                      <a:pt x="1012" y="576"/>
                    </a:cubicBezTo>
                    <a:cubicBezTo>
                      <a:pt x="991" y="536"/>
                      <a:pt x="981" y="490"/>
                      <a:pt x="981" y="439"/>
                    </a:cubicBezTo>
                    <a:cubicBezTo>
                      <a:pt x="981" y="384"/>
                      <a:pt x="992" y="336"/>
                      <a:pt x="1012" y="295"/>
                    </a:cubicBezTo>
                    <a:cubicBezTo>
                      <a:pt x="1033" y="253"/>
                      <a:pt x="1062" y="221"/>
                      <a:pt x="1100" y="199"/>
                    </a:cubicBezTo>
                    <a:cubicBezTo>
                      <a:pt x="1139" y="176"/>
                      <a:pt x="1183" y="165"/>
                      <a:pt x="1233" y="165"/>
                    </a:cubicBezTo>
                    <a:cubicBezTo>
                      <a:pt x="1279" y="165"/>
                      <a:pt x="1321" y="176"/>
                      <a:pt x="1357" y="198"/>
                    </a:cubicBezTo>
                    <a:cubicBezTo>
                      <a:pt x="1394" y="220"/>
                      <a:pt x="1422" y="251"/>
                      <a:pt x="1442" y="291"/>
                    </a:cubicBezTo>
                    <a:cubicBezTo>
                      <a:pt x="1462" y="330"/>
                      <a:pt x="1472" y="376"/>
                      <a:pt x="1472" y="427"/>
                    </a:cubicBezTo>
                    <a:close/>
                    <a:moveTo>
                      <a:pt x="1408" y="435"/>
                    </a:moveTo>
                    <a:cubicBezTo>
                      <a:pt x="1408" y="367"/>
                      <a:pt x="1392" y="314"/>
                      <a:pt x="1361" y="276"/>
                    </a:cubicBezTo>
                    <a:cubicBezTo>
                      <a:pt x="1329" y="239"/>
                      <a:pt x="1285" y="220"/>
                      <a:pt x="1229" y="220"/>
                    </a:cubicBezTo>
                    <a:cubicBezTo>
                      <a:pt x="1193" y="220"/>
                      <a:pt x="1161" y="229"/>
                      <a:pt x="1133" y="247"/>
                    </a:cubicBezTo>
                    <a:cubicBezTo>
                      <a:pt x="1105" y="265"/>
                      <a:pt x="1084" y="290"/>
                      <a:pt x="1068" y="323"/>
                    </a:cubicBezTo>
                    <a:cubicBezTo>
                      <a:pt x="1053" y="356"/>
                      <a:pt x="1045" y="393"/>
                      <a:pt x="1045" y="434"/>
                    </a:cubicBezTo>
                    <a:cubicBezTo>
                      <a:pt x="1045" y="475"/>
                      <a:pt x="1052" y="512"/>
                      <a:pt x="1067" y="545"/>
                    </a:cubicBezTo>
                    <a:cubicBezTo>
                      <a:pt x="1082" y="577"/>
                      <a:pt x="1103" y="602"/>
                      <a:pt x="1131" y="620"/>
                    </a:cubicBezTo>
                    <a:cubicBezTo>
                      <a:pt x="1158" y="638"/>
                      <a:pt x="1189" y="646"/>
                      <a:pt x="1224" y="646"/>
                    </a:cubicBezTo>
                    <a:cubicBezTo>
                      <a:pt x="1282" y="646"/>
                      <a:pt x="1327" y="628"/>
                      <a:pt x="1359" y="590"/>
                    </a:cubicBezTo>
                    <a:cubicBezTo>
                      <a:pt x="1392" y="552"/>
                      <a:pt x="1408" y="501"/>
                      <a:pt x="1408" y="435"/>
                    </a:cubicBezTo>
                    <a:close/>
                    <a:moveTo>
                      <a:pt x="1734" y="196"/>
                    </a:moveTo>
                    <a:cubicBezTo>
                      <a:pt x="1722" y="190"/>
                      <a:pt x="1709" y="186"/>
                      <a:pt x="1695" y="186"/>
                    </a:cubicBezTo>
                    <a:cubicBezTo>
                      <a:pt x="1653" y="186"/>
                      <a:pt x="1632" y="213"/>
                      <a:pt x="1632" y="265"/>
                    </a:cubicBezTo>
                    <a:cubicBezTo>
                      <a:pt x="1632" y="322"/>
                      <a:pt x="1632" y="322"/>
                      <a:pt x="1632" y="322"/>
                    </a:cubicBezTo>
                    <a:cubicBezTo>
                      <a:pt x="1719" y="322"/>
                      <a:pt x="1719" y="322"/>
                      <a:pt x="1719" y="322"/>
                    </a:cubicBezTo>
                    <a:cubicBezTo>
                      <a:pt x="1719" y="372"/>
                      <a:pt x="1719" y="372"/>
                      <a:pt x="1719" y="372"/>
                    </a:cubicBezTo>
                    <a:cubicBezTo>
                      <a:pt x="1632" y="372"/>
                      <a:pt x="1632" y="372"/>
                      <a:pt x="1632" y="372"/>
                    </a:cubicBezTo>
                    <a:cubicBezTo>
                      <a:pt x="1632" y="692"/>
                      <a:pt x="1632" y="692"/>
                      <a:pt x="1632" y="692"/>
                    </a:cubicBezTo>
                    <a:cubicBezTo>
                      <a:pt x="1573" y="692"/>
                      <a:pt x="1573" y="692"/>
                      <a:pt x="1573" y="692"/>
                    </a:cubicBezTo>
                    <a:cubicBezTo>
                      <a:pt x="1573" y="372"/>
                      <a:pt x="1573" y="372"/>
                      <a:pt x="1573" y="372"/>
                    </a:cubicBezTo>
                    <a:cubicBezTo>
                      <a:pt x="1510" y="372"/>
                      <a:pt x="1510" y="372"/>
                      <a:pt x="1510" y="372"/>
                    </a:cubicBezTo>
                    <a:cubicBezTo>
                      <a:pt x="1510" y="322"/>
                      <a:pt x="1510" y="322"/>
                      <a:pt x="1510" y="322"/>
                    </a:cubicBezTo>
                    <a:cubicBezTo>
                      <a:pt x="1573" y="322"/>
                      <a:pt x="1573" y="322"/>
                      <a:pt x="1573" y="322"/>
                    </a:cubicBezTo>
                    <a:cubicBezTo>
                      <a:pt x="1573" y="262"/>
                      <a:pt x="1573" y="262"/>
                      <a:pt x="1573" y="262"/>
                    </a:cubicBezTo>
                    <a:cubicBezTo>
                      <a:pt x="1573" y="224"/>
                      <a:pt x="1584" y="194"/>
                      <a:pt x="1606" y="171"/>
                    </a:cubicBezTo>
                    <a:cubicBezTo>
                      <a:pt x="1629" y="148"/>
                      <a:pt x="1657" y="136"/>
                      <a:pt x="1691" y="136"/>
                    </a:cubicBezTo>
                    <a:cubicBezTo>
                      <a:pt x="1709" y="136"/>
                      <a:pt x="1723" y="138"/>
                      <a:pt x="1734" y="143"/>
                    </a:cubicBezTo>
                    <a:lnTo>
                      <a:pt x="1734" y="196"/>
                    </a:lnTo>
                    <a:close/>
                    <a:moveTo>
                      <a:pt x="1938" y="196"/>
                    </a:moveTo>
                    <a:cubicBezTo>
                      <a:pt x="1926" y="190"/>
                      <a:pt x="1913" y="186"/>
                      <a:pt x="1898" y="186"/>
                    </a:cubicBezTo>
                    <a:cubicBezTo>
                      <a:pt x="1857" y="186"/>
                      <a:pt x="1836" y="213"/>
                      <a:pt x="1836" y="265"/>
                    </a:cubicBezTo>
                    <a:cubicBezTo>
                      <a:pt x="1836" y="322"/>
                      <a:pt x="1836" y="322"/>
                      <a:pt x="1836" y="322"/>
                    </a:cubicBezTo>
                    <a:cubicBezTo>
                      <a:pt x="1923" y="322"/>
                      <a:pt x="1923" y="322"/>
                      <a:pt x="1923" y="322"/>
                    </a:cubicBezTo>
                    <a:cubicBezTo>
                      <a:pt x="1923" y="372"/>
                      <a:pt x="1923" y="372"/>
                      <a:pt x="1923" y="372"/>
                    </a:cubicBezTo>
                    <a:cubicBezTo>
                      <a:pt x="1836" y="372"/>
                      <a:pt x="1836" y="372"/>
                      <a:pt x="1836" y="372"/>
                    </a:cubicBezTo>
                    <a:cubicBezTo>
                      <a:pt x="1836" y="692"/>
                      <a:pt x="1836" y="692"/>
                      <a:pt x="1836" y="692"/>
                    </a:cubicBezTo>
                    <a:cubicBezTo>
                      <a:pt x="1777" y="692"/>
                      <a:pt x="1777" y="692"/>
                      <a:pt x="1777" y="692"/>
                    </a:cubicBezTo>
                    <a:cubicBezTo>
                      <a:pt x="1777" y="372"/>
                      <a:pt x="1777" y="372"/>
                      <a:pt x="1777" y="372"/>
                    </a:cubicBezTo>
                    <a:cubicBezTo>
                      <a:pt x="1714" y="372"/>
                      <a:pt x="1714" y="372"/>
                      <a:pt x="1714" y="372"/>
                    </a:cubicBezTo>
                    <a:cubicBezTo>
                      <a:pt x="1714" y="322"/>
                      <a:pt x="1714" y="322"/>
                      <a:pt x="1714" y="322"/>
                    </a:cubicBezTo>
                    <a:cubicBezTo>
                      <a:pt x="1777" y="322"/>
                      <a:pt x="1777" y="322"/>
                      <a:pt x="1777" y="322"/>
                    </a:cubicBezTo>
                    <a:cubicBezTo>
                      <a:pt x="1777" y="262"/>
                      <a:pt x="1777" y="262"/>
                      <a:pt x="1777" y="262"/>
                    </a:cubicBezTo>
                    <a:cubicBezTo>
                      <a:pt x="1777" y="224"/>
                      <a:pt x="1788" y="194"/>
                      <a:pt x="1810" y="171"/>
                    </a:cubicBezTo>
                    <a:cubicBezTo>
                      <a:pt x="1832" y="148"/>
                      <a:pt x="1861" y="136"/>
                      <a:pt x="1895" y="136"/>
                    </a:cubicBezTo>
                    <a:cubicBezTo>
                      <a:pt x="1913" y="136"/>
                      <a:pt x="1927" y="138"/>
                      <a:pt x="1938" y="143"/>
                    </a:cubicBezTo>
                    <a:lnTo>
                      <a:pt x="1938" y="196"/>
                    </a:lnTo>
                    <a:close/>
                    <a:moveTo>
                      <a:pt x="2047" y="189"/>
                    </a:moveTo>
                    <a:cubicBezTo>
                      <a:pt x="2047" y="200"/>
                      <a:pt x="2043" y="210"/>
                      <a:pt x="2036" y="217"/>
                    </a:cubicBezTo>
                    <a:cubicBezTo>
                      <a:pt x="2028" y="224"/>
                      <a:pt x="2019" y="228"/>
                      <a:pt x="2008" y="228"/>
                    </a:cubicBezTo>
                    <a:cubicBezTo>
                      <a:pt x="1997" y="228"/>
                      <a:pt x="1988" y="224"/>
                      <a:pt x="1981" y="217"/>
                    </a:cubicBezTo>
                    <a:cubicBezTo>
                      <a:pt x="1973" y="210"/>
                      <a:pt x="1970" y="201"/>
                      <a:pt x="1970" y="189"/>
                    </a:cubicBezTo>
                    <a:cubicBezTo>
                      <a:pt x="1970" y="179"/>
                      <a:pt x="1973" y="170"/>
                      <a:pt x="1981" y="162"/>
                    </a:cubicBezTo>
                    <a:cubicBezTo>
                      <a:pt x="1988" y="155"/>
                      <a:pt x="1997" y="151"/>
                      <a:pt x="2008" y="151"/>
                    </a:cubicBezTo>
                    <a:cubicBezTo>
                      <a:pt x="2019" y="151"/>
                      <a:pt x="2029" y="155"/>
                      <a:pt x="2036" y="162"/>
                    </a:cubicBezTo>
                    <a:cubicBezTo>
                      <a:pt x="2044" y="170"/>
                      <a:pt x="2047" y="179"/>
                      <a:pt x="2047" y="189"/>
                    </a:cubicBezTo>
                    <a:close/>
                    <a:moveTo>
                      <a:pt x="2037" y="692"/>
                    </a:moveTo>
                    <a:cubicBezTo>
                      <a:pt x="1978" y="692"/>
                      <a:pt x="1978" y="692"/>
                      <a:pt x="1978" y="692"/>
                    </a:cubicBezTo>
                    <a:cubicBezTo>
                      <a:pt x="1978" y="322"/>
                      <a:pt x="1978" y="322"/>
                      <a:pt x="1978" y="322"/>
                    </a:cubicBezTo>
                    <a:cubicBezTo>
                      <a:pt x="2037" y="322"/>
                      <a:pt x="2037" y="322"/>
                      <a:pt x="2037" y="322"/>
                    </a:cubicBezTo>
                    <a:lnTo>
                      <a:pt x="2037" y="692"/>
                    </a:lnTo>
                    <a:close/>
                    <a:moveTo>
                      <a:pt x="2376" y="675"/>
                    </a:moveTo>
                    <a:cubicBezTo>
                      <a:pt x="2347" y="693"/>
                      <a:pt x="2313" y="701"/>
                      <a:pt x="2274" y="701"/>
                    </a:cubicBezTo>
                    <a:cubicBezTo>
                      <a:pt x="2240" y="701"/>
                      <a:pt x="2210" y="694"/>
                      <a:pt x="2183" y="678"/>
                    </a:cubicBezTo>
                    <a:cubicBezTo>
                      <a:pt x="2156" y="663"/>
                      <a:pt x="2135" y="641"/>
                      <a:pt x="2120" y="612"/>
                    </a:cubicBezTo>
                    <a:cubicBezTo>
                      <a:pt x="2105" y="584"/>
                      <a:pt x="2098" y="552"/>
                      <a:pt x="2098" y="516"/>
                    </a:cubicBezTo>
                    <a:cubicBezTo>
                      <a:pt x="2098" y="455"/>
                      <a:pt x="2116" y="406"/>
                      <a:pt x="2151" y="369"/>
                    </a:cubicBezTo>
                    <a:cubicBezTo>
                      <a:pt x="2186" y="332"/>
                      <a:pt x="2232" y="313"/>
                      <a:pt x="2291" y="313"/>
                    </a:cubicBezTo>
                    <a:cubicBezTo>
                      <a:pt x="2323" y="313"/>
                      <a:pt x="2352" y="319"/>
                      <a:pt x="2376" y="332"/>
                    </a:cubicBezTo>
                    <a:cubicBezTo>
                      <a:pt x="2376" y="393"/>
                      <a:pt x="2376" y="393"/>
                      <a:pt x="2376" y="393"/>
                    </a:cubicBezTo>
                    <a:cubicBezTo>
                      <a:pt x="2349" y="373"/>
                      <a:pt x="2319" y="364"/>
                      <a:pt x="2288" y="364"/>
                    </a:cubicBezTo>
                    <a:cubicBezTo>
                      <a:pt x="2250" y="364"/>
                      <a:pt x="2219" y="377"/>
                      <a:pt x="2195" y="405"/>
                    </a:cubicBezTo>
                    <a:cubicBezTo>
                      <a:pt x="2171" y="432"/>
                      <a:pt x="2159" y="467"/>
                      <a:pt x="2159" y="511"/>
                    </a:cubicBezTo>
                    <a:cubicBezTo>
                      <a:pt x="2159" y="554"/>
                      <a:pt x="2170" y="588"/>
                      <a:pt x="2193" y="613"/>
                    </a:cubicBezTo>
                    <a:cubicBezTo>
                      <a:pt x="2216" y="638"/>
                      <a:pt x="2246" y="651"/>
                      <a:pt x="2285" y="651"/>
                    </a:cubicBezTo>
                    <a:cubicBezTo>
                      <a:pt x="2317" y="651"/>
                      <a:pt x="2347" y="640"/>
                      <a:pt x="2376" y="619"/>
                    </a:cubicBezTo>
                    <a:lnTo>
                      <a:pt x="2376" y="675"/>
                    </a:lnTo>
                    <a:close/>
                    <a:moveTo>
                      <a:pt x="2741" y="522"/>
                    </a:moveTo>
                    <a:cubicBezTo>
                      <a:pt x="2480" y="522"/>
                      <a:pt x="2480" y="522"/>
                      <a:pt x="2480" y="522"/>
                    </a:cubicBezTo>
                    <a:cubicBezTo>
                      <a:pt x="2480" y="564"/>
                      <a:pt x="2492" y="596"/>
                      <a:pt x="2513" y="618"/>
                    </a:cubicBezTo>
                    <a:cubicBezTo>
                      <a:pt x="2534" y="640"/>
                      <a:pt x="2563" y="651"/>
                      <a:pt x="2600" y="651"/>
                    </a:cubicBezTo>
                    <a:cubicBezTo>
                      <a:pt x="2642" y="651"/>
                      <a:pt x="2680" y="637"/>
                      <a:pt x="2715" y="610"/>
                    </a:cubicBezTo>
                    <a:cubicBezTo>
                      <a:pt x="2715" y="666"/>
                      <a:pt x="2715" y="666"/>
                      <a:pt x="2715" y="666"/>
                    </a:cubicBezTo>
                    <a:cubicBezTo>
                      <a:pt x="2683" y="689"/>
                      <a:pt x="2640" y="701"/>
                      <a:pt x="2586" y="701"/>
                    </a:cubicBezTo>
                    <a:cubicBezTo>
                      <a:pt x="2533" y="701"/>
                      <a:pt x="2492" y="684"/>
                      <a:pt x="2463" y="650"/>
                    </a:cubicBezTo>
                    <a:cubicBezTo>
                      <a:pt x="2433" y="616"/>
                      <a:pt x="2418" y="569"/>
                      <a:pt x="2418" y="509"/>
                    </a:cubicBezTo>
                    <a:cubicBezTo>
                      <a:pt x="2418" y="472"/>
                      <a:pt x="2425" y="439"/>
                      <a:pt x="2440" y="408"/>
                    </a:cubicBezTo>
                    <a:cubicBezTo>
                      <a:pt x="2455" y="378"/>
                      <a:pt x="2476" y="355"/>
                      <a:pt x="2502" y="338"/>
                    </a:cubicBezTo>
                    <a:cubicBezTo>
                      <a:pt x="2528" y="321"/>
                      <a:pt x="2557" y="313"/>
                      <a:pt x="2588" y="313"/>
                    </a:cubicBezTo>
                    <a:cubicBezTo>
                      <a:pt x="2636" y="313"/>
                      <a:pt x="2674" y="329"/>
                      <a:pt x="2701" y="360"/>
                    </a:cubicBezTo>
                    <a:cubicBezTo>
                      <a:pt x="2728" y="391"/>
                      <a:pt x="2741" y="435"/>
                      <a:pt x="2741" y="491"/>
                    </a:cubicBezTo>
                    <a:lnTo>
                      <a:pt x="2741" y="522"/>
                    </a:lnTo>
                    <a:close/>
                    <a:moveTo>
                      <a:pt x="2680" y="472"/>
                    </a:moveTo>
                    <a:cubicBezTo>
                      <a:pt x="2680" y="438"/>
                      <a:pt x="2672" y="411"/>
                      <a:pt x="2655" y="392"/>
                    </a:cubicBezTo>
                    <a:cubicBezTo>
                      <a:pt x="2639" y="373"/>
                      <a:pt x="2617" y="364"/>
                      <a:pt x="2588" y="364"/>
                    </a:cubicBezTo>
                    <a:cubicBezTo>
                      <a:pt x="2560" y="364"/>
                      <a:pt x="2537" y="374"/>
                      <a:pt x="2517" y="393"/>
                    </a:cubicBezTo>
                    <a:cubicBezTo>
                      <a:pt x="2498" y="413"/>
                      <a:pt x="2485" y="439"/>
                      <a:pt x="2480" y="472"/>
                    </a:cubicBezTo>
                    <a:lnTo>
                      <a:pt x="2680" y="472"/>
                    </a:lnTo>
                    <a:close/>
                    <a:moveTo>
                      <a:pt x="721" y="793"/>
                    </a:moveTo>
                    <a:cubicBezTo>
                      <a:pt x="721" y="793"/>
                      <a:pt x="721" y="793"/>
                      <a:pt x="721" y="793"/>
                    </a:cubicBezTo>
                    <a:cubicBezTo>
                      <a:pt x="721" y="74"/>
                      <a:pt x="721" y="74"/>
                      <a:pt x="721" y="74"/>
                    </a:cubicBezTo>
                    <a:cubicBezTo>
                      <a:pt x="464" y="0"/>
                      <a:pt x="464" y="0"/>
                      <a:pt x="464" y="0"/>
                    </a:cubicBezTo>
                    <a:cubicBezTo>
                      <a:pt x="1" y="174"/>
                      <a:pt x="1" y="174"/>
                      <a:pt x="1" y="174"/>
                    </a:cubicBezTo>
                    <a:cubicBezTo>
                      <a:pt x="0" y="174"/>
                      <a:pt x="0" y="174"/>
                      <a:pt x="0" y="174"/>
                    </a:cubicBezTo>
                    <a:cubicBezTo>
                      <a:pt x="0" y="694"/>
                      <a:pt x="0" y="694"/>
                      <a:pt x="0" y="694"/>
                    </a:cubicBezTo>
                    <a:cubicBezTo>
                      <a:pt x="158" y="632"/>
                      <a:pt x="158" y="632"/>
                      <a:pt x="158" y="632"/>
                    </a:cubicBezTo>
                    <a:cubicBezTo>
                      <a:pt x="158" y="209"/>
                      <a:pt x="158" y="209"/>
                      <a:pt x="158" y="209"/>
                    </a:cubicBezTo>
                    <a:cubicBezTo>
                      <a:pt x="464" y="136"/>
                      <a:pt x="464" y="136"/>
                      <a:pt x="464" y="136"/>
                    </a:cubicBezTo>
                    <a:cubicBezTo>
                      <a:pt x="464" y="758"/>
                      <a:pt x="464" y="758"/>
                      <a:pt x="464" y="758"/>
                    </a:cubicBezTo>
                    <a:cubicBezTo>
                      <a:pt x="0" y="694"/>
                      <a:pt x="0" y="694"/>
                      <a:pt x="0" y="694"/>
                    </a:cubicBezTo>
                    <a:cubicBezTo>
                      <a:pt x="464" y="865"/>
                      <a:pt x="464" y="865"/>
                      <a:pt x="464" y="865"/>
                    </a:cubicBezTo>
                    <a:cubicBezTo>
                      <a:pt x="464" y="865"/>
                      <a:pt x="464" y="865"/>
                      <a:pt x="464" y="865"/>
                    </a:cubicBezTo>
                    <a:cubicBezTo>
                      <a:pt x="721" y="794"/>
                      <a:pt x="721" y="794"/>
                      <a:pt x="721" y="794"/>
                    </a:cubicBezTo>
                    <a:cubicBezTo>
                      <a:pt x="721" y="793"/>
                      <a:pt x="721" y="793"/>
                      <a:pt x="721" y="793"/>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nvGrpSpPr>
            <p:cNvPr id="368" name="Group 299"/>
            <p:cNvGrpSpPr>
              <a:grpSpLocks noChangeAspect="1"/>
            </p:cNvGrpSpPr>
            <p:nvPr/>
          </p:nvGrpSpPr>
          <p:grpSpPr bwMode="auto">
            <a:xfrm>
              <a:off x="292100" y="1517955"/>
              <a:ext cx="1885896" cy="1015695"/>
              <a:chOff x="-158" y="615"/>
              <a:chExt cx="2048" cy="1103"/>
            </a:xfrm>
          </p:grpSpPr>
          <p:sp>
            <p:nvSpPr>
              <p:cNvPr id="369" name="Freeform 300"/>
              <p:cNvSpPr>
                <a:spLocks/>
              </p:cNvSpPr>
              <p:nvPr/>
            </p:nvSpPr>
            <p:spPr bwMode="auto">
              <a:xfrm>
                <a:off x="102" y="615"/>
                <a:ext cx="1532" cy="984"/>
              </a:xfrm>
              <a:custGeom>
                <a:avLst/>
                <a:gdLst>
                  <a:gd name="T0" fmla="*/ 625 w 646"/>
                  <a:gd name="T1" fmla="*/ 0 h 414"/>
                  <a:gd name="T2" fmla="*/ 22 w 646"/>
                  <a:gd name="T3" fmla="*/ 0 h 414"/>
                  <a:gd name="T4" fmla="*/ 0 w 646"/>
                  <a:gd name="T5" fmla="*/ 22 h 414"/>
                  <a:gd name="T6" fmla="*/ 0 w 646"/>
                  <a:gd name="T7" fmla="*/ 393 h 414"/>
                  <a:gd name="T8" fmla="*/ 22 w 646"/>
                  <a:gd name="T9" fmla="*/ 414 h 414"/>
                  <a:gd name="T10" fmla="*/ 625 w 646"/>
                  <a:gd name="T11" fmla="*/ 414 h 414"/>
                  <a:gd name="T12" fmla="*/ 646 w 646"/>
                  <a:gd name="T13" fmla="*/ 393 h 414"/>
                  <a:gd name="T14" fmla="*/ 646 w 646"/>
                  <a:gd name="T15" fmla="*/ 22 h 414"/>
                  <a:gd name="T16" fmla="*/ 625 w 646"/>
                  <a:gd name="T1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6" h="414">
                    <a:moveTo>
                      <a:pt x="625" y="0"/>
                    </a:moveTo>
                    <a:cubicBezTo>
                      <a:pt x="22" y="0"/>
                      <a:pt x="22" y="0"/>
                      <a:pt x="22" y="0"/>
                    </a:cubicBezTo>
                    <a:cubicBezTo>
                      <a:pt x="11" y="0"/>
                      <a:pt x="0" y="9"/>
                      <a:pt x="0" y="22"/>
                    </a:cubicBezTo>
                    <a:cubicBezTo>
                      <a:pt x="0" y="393"/>
                      <a:pt x="0" y="393"/>
                      <a:pt x="0" y="393"/>
                    </a:cubicBezTo>
                    <a:cubicBezTo>
                      <a:pt x="0" y="406"/>
                      <a:pt x="11" y="414"/>
                      <a:pt x="22" y="414"/>
                    </a:cubicBezTo>
                    <a:cubicBezTo>
                      <a:pt x="625" y="414"/>
                      <a:pt x="625" y="414"/>
                      <a:pt x="625" y="414"/>
                    </a:cubicBezTo>
                    <a:cubicBezTo>
                      <a:pt x="638" y="414"/>
                      <a:pt x="646" y="406"/>
                      <a:pt x="646" y="393"/>
                    </a:cubicBezTo>
                    <a:cubicBezTo>
                      <a:pt x="646" y="22"/>
                      <a:pt x="646" y="22"/>
                      <a:pt x="646" y="22"/>
                    </a:cubicBezTo>
                    <a:cubicBezTo>
                      <a:pt x="646" y="9"/>
                      <a:pt x="638" y="0"/>
                      <a:pt x="625" y="0"/>
                    </a:cubicBez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0" name="Freeform 301"/>
              <p:cNvSpPr>
                <a:spLocks/>
              </p:cNvSpPr>
              <p:nvPr/>
            </p:nvSpPr>
            <p:spPr bwMode="auto">
              <a:xfrm>
                <a:off x="169" y="672"/>
                <a:ext cx="1398" cy="865"/>
              </a:xfrm>
              <a:custGeom>
                <a:avLst/>
                <a:gdLst>
                  <a:gd name="T0" fmla="*/ 590 w 590"/>
                  <a:gd name="T1" fmla="*/ 364 h 364"/>
                  <a:gd name="T2" fmla="*/ 0 w 590"/>
                  <a:gd name="T3" fmla="*/ 364 h 364"/>
                  <a:gd name="T4" fmla="*/ 0 w 590"/>
                  <a:gd name="T5" fmla="*/ 0 h 364"/>
                  <a:gd name="T6" fmla="*/ 590 w 590"/>
                  <a:gd name="T7" fmla="*/ 0 h 364"/>
                  <a:gd name="T8" fmla="*/ 590 w 590"/>
                  <a:gd name="T9" fmla="*/ 364 h 364"/>
                </a:gdLst>
                <a:ahLst/>
                <a:cxnLst>
                  <a:cxn ang="0">
                    <a:pos x="T0" y="T1"/>
                  </a:cxn>
                  <a:cxn ang="0">
                    <a:pos x="T2" y="T3"/>
                  </a:cxn>
                  <a:cxn ang="0">
                    <a:pos x="T4" y="T5"/>
                  </a:cxn>
                  <a:cxn ang="0">
                    <a:pos x="T6" y="T7"/>
                  </a:cxn>
                  <a:cxn ang="0">
                    <a:pos x="T8" y="T9"/>
                  </a:cxn>
                </a:cxnLst>
                <a:rect l="0" t="0" r="r" b="b"/>
                <a:pathLst>
                  <a:path w="590" h="364">
                    <a:moveTo>
                      <a:pt x="590" y="364"/>
                    </a:moveTo>
                    <a:cubicBezTo>
                      <a:pt x="0" y="364"/>
                      <a:pt x="0" y="364"/>
                      <a:pt x="0" y="364"/>
                    </a:cubicBezTo>
                    <a:cubicBezTo>
                      <a:pt x="0" y="0"/>
                      <a:pt x="0" y="0"/>
                      <a:pt x="0" y="0"/>
                    </a:cubicBezTo>
                    <a:cubicBezTo>
                      <a:pt x="590" y="0"/>
                      <a:pt x="590" y="0"/>
                      <a:pt x="590" y="0"/>
                    </a:cubicBezTo>
                    <a:cubicBezTo>
                      <a:pt x="590" y="364"/>
                      <a:pt x="590" y="364"/>
                      <a:pt x="590" y="364"/>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1" name="Freeform 302"/>
              <p:cNvSpPr>
                <a:spLocks/>
              </p:cNvSpPr>
              <p:nvPr/>
            </p:nvSpPr>
            <p:spPr bwMode="auto">
              <a:xfrm>
                <a:off x="-158" y="1637"/>
                <a:ext cx="2048" cy="81"/>
              </a:xfrm>
              <a:custGeom>
                <a:avLst/>
                <a:gdLst>
                  <a:gd name="T0" fmla="*/ 493 w 864"/>
                  <a:gd name="T1" fmla="*/ 0 h 34"/>
                  <a:gd name="T2" fmla="*/ 493 w 864"/>
                  <a:gd name="T3" fmla="*/ 4 h 34"/>
                  <a:gd name="T4" fmla="*/ 484 w 864"/>
                  <a:gd name="T5" fmla="*/ 10 h 34"/>
                  <a:gd name="T6" fmla="*/ 383 w 864"/>
                  <a:gd name="T7" fmla="*/ 10 h 34"/>
                  <a:gd name="T8" fmla="*/ 374 w 864"/>
                  <a:gd name="T9" fmla="*/ 4 h 34"/>
                  <a:gd name="T10" fmla="*/ 374 w 864"/>
                  <a:gd name="T11" fmla="*/ 0 h 34"/>
                  <a:gd name="T12" fmla="*/ 0 w 864"/>
                  <a:gd name="T13" fmla="*/ 0 h 34"/>
                  <a:gd name="T14" fmla="*/ 0 w 864"/>
                  <a:gd name="T15" fmla="*/ 21 h 34"/>
                  <a:gd name="T16" fmla="*/ 28 w 864"/>
                  <a:gd name="T17" fmla="*/ 34 h 34"/>
                  <a:gd name="T18" fmla="*/ 836 w 864"/>
                  <a:gd name="T19" fmla="*/ 34 h 34"/>
                  <a:gd name="T20" fmla="*/ 864 w 864"/>
                  <a:gd name="T21" fmla="*/ 21 h 34"/>
                  <a:gd name="T22" fmla="*/ 864 w 864"/>
                  <a:gd name="T23" fmla="*/ 0 h 34"/>
                  <a:gd name="T24" fmla="*/ 493 w 864"/>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4" h="34">
                    <a:moveTo>
                      <a:pt x="493" y="0"/>
                    </a:moveTo>
                    <a:cubicBezTo>
                      <a:pt x="493" y="4"/>
                      <a:pt x="493" y="4"/>
                      <a:pt x="493" y="4"/>
                    </a:cubicBezTo>
                    <a:cubicBezTo>
                      <a:pt x="493" y="8"/>
                      <a:pt x="488" y="10"/>
                      <a:pt x="484" y="10"/>
                    </a:cubicBezTo>
                    <a:cubicBezTo>
                      <a:pt x="383" y="10"/>
                      <a:pt x="383" y="10"/>
                      <a:pt x="383" y="10"/>
                    </a:cubicBezTo>
                    <a:cubicBezTo>
                      <a:pt x="378" y="10"/>
                      <a:pt x="374" y="8"/>
                      <a:pt x="374" y="4"/>
                    </a:cubicBezTo>
                    <a:cubicBezTo>
                      <a:pt x="374" y="0"/>
                      <a:pt x="374" y="0"/>
                      <a:pt x="374" y="0"/>
                    </a:cubicBezTo>
                    <a:cubicBezTo>
                      <a:pt x="0" y="0"/>
                      <a:pt x="0" y="0"/>
                      <a:pt x="0" y="0"/>
                    </a:cubicBezTo>
                    <a:cubicBezTo>
                      <a:pt x="0" y="21"/>
                      <a:pt x="0" y="21"/>
                      <a:pt x="0" y="21"/>
                    </a:cubicBezTo>
                    <a:cubicBezTo>
                      <a:pt x="0" y="21"/>
                      <a:pt x="20" y="34"/>
                      <a:pt x="28" y="34"/>
                    </a:cubicBezTo>
                    <a:cubicBezTo>
                      <a:pt x="836" y="34"/>
                      <a:pt x="836" y="34"/>
                      <a:pt x="836" y="34"/>
                    </a:cubicBezTo>
                    <a:cubicBezTo>
                      <a:pt x="845" y="34"/>
                      <a:pt x="864" y="21"/>
                      <a:pt x="864" y="21"/>
                    </a:cubicBezTo>
                    <a:cubicBezTo>
                      <a:pt x="864" y="0"/>
                      <a:pt x="864" y="0"/>
                      <a:pt x="864" y="0"/>
                    </a:cubicBezTo>
                    <a:lnTo>
                      <a:pt x="493" y="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2" name="Rectangle 303"/>
              <p:cNvSpPr>
                <a:spLocks noChangeArrowheads="1"/>
              </p:cNvSpPr>
              <p:nvPr/>
            </p:nvSpPr>
            <p:spPr bwMode="auto">
              <a:xfrm>
                <a:off x="169" y="672"/>
                <a:ext cx="1398" cy="8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3" name="Rectangle 304"/>
              <p:cNvSpPr>
                <a:spLocks noChangeArrowheads="1"/>
              </p:cNvSpPr>
              <p:nvPr/>
            </p:nvSpPr>
            <p:spPr bwMode="auto">
              <a:xfrm>
                <a:off x="169" y="672"/>
                <a:ext cx="1398"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4" name="Rectangle 305"/>
              <p:cNvSpPr>
                <a:spLocks noChangeArrowheads="1"/>
              </p:cNvSpPr>
              <p:nvPr/>
            </p:nvSpPr>
            <p:spPr bwMode="auto">
              <a:xfrm>
                <a:off x="240" y="753"/>
                <a:ext cx="1251" cy="15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5" name="Rectangle 306"/>
              <p:cNvSpPr>
                <a:spLocks noChangeArrowheads="1"/>
              </p:cNvSpPr>
              <p:nvPr/>
            </p:nvSpPr>
            <p:spPr bwMode="auto">
              <a:xfrm>
                <a:off x="287" y="793"/>
                <a:ext cx="621" cy="79"/>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6" name="Rectangle 307"/>
              <p:cNvSpPr>
                <a:spLocks noChangeArrowheads="1"/>
              </p:cNvSpPr>
              <p:nvPr/>
            </p:nvSpPr>
            <p:spPr bwMode="auto">
              <a:xfrm>
                <a:off x="1245" y="812"/>
                <a:ext cx="199"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7" name="Rectangle 308"/>
              <p:cNvSpPr>
                <a:spLocks noChangeArrowheads="1"/>
              </p:cNvSpPr>
              <p:nvPr/>
            </p:nvSpPr>
            <p:spPr bwMode="auto">
              <a:xfrm>
                <a:off x="240" y="995"/>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8" name="Rectangle 309"/>
              <p:cNvSpPr>
                <a:spLocks noChangeArrowheads="1"/>
              </p:cNvSpPr>
              <p:nvPr/>
            </p:nvSpPr>
            <p:spPr bwMode="auto">
              <a:xfrm>
                <a:off x="240" y="995"/>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9" name="Rectangle 310"/>
              <p:cNvSpPr>
                <a:spLocks noChangeArrowheads="1"/>
              </p:cNvSpPr>
              <p:nvPr/>
            </p:nvSpPr>
            <p:spPr bwMode="auto">
              <a:xfrm>
                <a:off x="240" y="1112"/>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0" name="Rectangle 311"/>
              <p:cNvSpPr>
                <a:spLocks noChangeArrowheads="1"/>
              </p:cNvSpPr>
              <p:nvPr/>
            </p:nvSpPr>
            <p:spPr bwMode="auto">
              <a:xfrm>
                <a:off x="240" y="1112"/>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1" name="Rectangle 312"/>
              <p:cNvSpPr>
                <a:spLocks noChangeArrowheads="1"/>
              </p:cNvSpPr>
              <p:nvPr/>
            </p:nvSpPr>
            <p:spPr bwMode="auto">
              <a:xfrm>
                <a:off x="240" y="1226"/>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2" name="Rectangle 313"/>
              <p:cNvSpPr>
                <a:spLocks noChangeArrowheads="1"/>
              </p:cNvSpPr>
              <p:nvPr/>
            </p:nvSpPr>
            <p:spPr bwMode="auto">
              <a:xfrm>
                <a:off x="240" y="1226"/>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3" name="Rectangle 314"/>
              <p:cNvSpPr>
                <a:spLocks noChangeArrowheads="1"/>
              </p:cNvSpPr>
              <p:nvPr/>
            </p:nvSpPr>
            <p:spPr bwMode="auto">
              <a:xfrm>
                <a:off x="240" y="1342"/>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4" name="Rectangle 315"/>
              <p:cNvSpPr>
                <a:spLocks noChangeArrowheads="1"/>
              </p:cNvSpPr>
              <p:nvPr/>
            </p:nvSpPr>
            <p:spPr bwMode="auto">
              <a:xfrm>
                <a:off x="240" y="1342"/>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5" name="Rectangle 316"/>
              <p:cNvSpPr>
                <a:spLocks noChangeArrowheads="1"/>
              </p:cNvSpPr>
              <p:nvPr/>
            </p:nvSpPr>
            <p:spPr bwMode="auto">
              <a:xfrm>
                <a:off x="240" y="1449"/>
                <a:ext cx="1251" cy="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6" name="Freeform 332"/>
              <p:cNvSpPr>
                <a:spLocks/>
              </p:cNvSpPr>
              <p:nvPr/>
            </p:nvSpPr>
            <p:spPr bwMode="auto">
              <a:xfrm>
                <a:off x="626" y="1000"/>
                <a:ext cx="5" cy="2"/>
              </a:xfrm>
              <a:custGeom>
                <a:avLst/>
                <a:gdLst>
                  <a:gd name="T0" fmla="*/ 1 w 2"/>
                  <a:gd name="T1" fmla="*/ 0 h 1"/>
                  <a:gd name="T2" fmla="*/ 0 w 2"/>
                  <a:gd name="T3" fmla="*/ 1 h 1"/>
                  <a:gd name="T4" fmla="*/ 2 w 2"/>
                  <a:gd name="T5" fmla="*/ 1 h 1"/>
                  <a:gd name="T6" fmla="*/ 1 w 2"/>
                  <a:gd name="T7" fmla="*/ 0 h 1"/>
                </a:gdLst>
                <a:ahLst/>
                <a:cxnLst>
                  <a:cxn ang="0">
                    <a:pos x="T0" y="T1"/>
                  </a:cxn>
                  <a:cxn ang="0">
                    <a:pos x="T2" y="T3"/>
                  </a:cxn>
                  <a:cxn ang="0">
                    <a:pos x="T4" y="T5"/>
                  </a:cxn>
                  <a:cxn ang="0">
                    <a:pos x="T6" y="T7"/>
                  </a:cxn>
                </a:cxnLst>
                <a:rect l="0" t="0" r="r" b="b"/>
                <a:pathLst>
                  <a:path w="2" h="1">
                    <a:moveTo>
                      <a:pt x="1" y="0"/>
                    </a:moveTo>
                    <a:cubicBezTo>
                      <a:pt x="1" y="1"/>
                      <a:pt x="1" y="1"/>
                      <a:pt x="0" y="1"/>
                    </a:cubicBezTo>
                    <a:cubicBezTo>
                      <a:pt x="2" y="1"/>
                      <a:pt x="2" y="1"/>
                      <a:pt x="2" y="1"/>
                    </a:cubicBezTo>
                    <a:cubicBezTo>
                      <a:pt x="2" y="1"/>
                      <a:pt x="1" y="1"/>
                      <a:pt x="1" y="0"/>
                    </a:cubicBezTo>
                  </a:path>
                </a:pathLst>
              </a:custGeom>
              <a:solidFill>
                <a:srgbClr val="F49D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grpSp>
        <p:nvGrpSpPr>
          <p:cNvPr id="439" name="Group 438"/>
          <p:cNvGrpSpPr/>
          <p:nvPr/>
        </p:nvGrpSpPr>
        <p:grpSpPr>
          <a:xfrm>
            <a:off x="5274455" y="1290752"/>
            <a:ext cx="1790146" cy="1526765"/>
            <a:chOff x="5381285" y="1314690"/>
            <a:chExt cx="1827252" cy="1558413"/>
          </a:xfrm>
        </p:grpSpPr>
        <p:grpSp>
          <p:nvGrpSpPr>
            <p:cNvPr id="440" name="Group 439"/>
            <p:cNvGrpSpPr/>
            <p:nvPr/>
          </p:nvGrpSpPr>
          <p:grpSpPr>
            <a:xfrm>
              <a:off x="5381285" y="1533858"/>
              <a:ext cx="676616" cy="1284998"/>
              <a:chOff x="5651685" y="-476444"/>
              <a:chExt cx="1669255" cy="2809977"/>
            </a:xfrm>
          </p:grpSpPr>
          <p:sp>
            <p:nvSpPr>
              <p:cNvPr id="508" name="Rectangle 507"/>
              <p:cNvSpPr/>
              <p:nvPr/>
            </p:nvSpPr>
            <p:spPr bwMode="auto">
              <a:xfrm>
                <a:off x="6203006" y="-476444"/>
                <a:ext cx="566612" cy="171451"/>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09" name="Freeform 508"/>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0" name="Rectangle 509"/>
              <p:cNvSpPr/>
              <p:nvPr/>
            </p:nvSpPr>
            <p:spPr bwMode="auto">
              <a:xfrm>
                <a:off x="5724555" y="-242769"/>
                <a:ext cx="1523513" cy="227830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11" name="Group 510"/>
              <p:cNvGrpSpPr/>
              <p:nvPr/>
            </p:nvGrpSpPr>
            <p:grpSpPr>
              <a:xfrm>
                <a:off x="6124436" y="2123612"/>
                <a:ext cx="723752" cy="98117"/>
                <a:chOff x="6147223" y="2123612"/>
                <a:chExt cx="723752" cy="98117"/>
              </a:xfrm>
            </p:grpSpPr>
            <p:sp>
              <p:nvSpPr>
                <p:cNvPr id="512" name="Rounded Rectangle 511"/>
                <p:cNvSpPr/>
                <p:nvPr/>
              </p:nvSpPr>
              <p:spPr bwMode="auto">
                <a:xfrm>
                  <a:off x="6366215" y="2123612"/>
                  <a:ext cx="285769" cy="98117"/>
                </a:xfrm>
                <a:prstGeom prst="roundRect">
                  <a:avLst>
                    <a:gd name="adj" fmla="val 50000"/>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3" name="Oval 512"/>
                <p:cNvSpPr/>
                <p:nvPr/>
              </p:nvSpPr>
              <p:spPr bwMode="auto">
                <a:xfrm>
                  <a:off x="6147223" y="2137745"/>
                  <a:ext cx="69850" cy="69850"/>
                </a:xfrm>
                <a:prstGeom prst="ellipse">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4" name="Oval 513"/>
                <p:cNvSpPr/>
                <p:nvPr/>
              </p:nvSpPr>
              <p:spPr bwMode="auto">
                <a:xfrm>
                  <a:off x="6801125" y="2137745"/>
                  <a:ext cx="69850" cy="69850"/>
                </a:xfrm>
                <a:prstGeom prst="ellipse">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41" name="Group 440"/>
            <p:cNvGrpSpPr/>
            <p:nvPr/>
          </p:nvGrpSpPr>
          <p:grpSpPr>
            <a:xfrm>
              <a:off x="6515042" y="1543701"/>
              <a:ext cx="693495" cy="1245756"/>
              <a:chOff x="6639402" y="-1425066"/>
              <a:chExt cx="675798" cy="1213966"/>
            </a:xfrm>
          </p:grpSpPr>
          <p:sp>
            <p:nvSpPr>
              <p:cNvPr id="491" name="Freeform 10"/>
              <p:cNvSpPr>
                <a:spLocks noChangeAspect="1" noEditPoints="1"/>
              </p:cNvSpPr>
              <p:nvPr/>
            </p:nvSpPr>
            <p:spPr bwMode="auto">
              <a:xfrm>
                <a:off x="6639402" y="-1425066"/>
                <a:ext cx="675798" cy="1213966"/>
              </a:xfrm>
              <a:custGeom>
                <a:avLst/>
                <a:gdLst>
                  <a:gd name="T0" fmla="*/ 148 w 159"/>
                  <a:gd name="T1" fmla="*/ 0 h 288"/>
                  <a:gd name="T2" fmla="*/ 11 w 159"/>
                  <a:gd name="T3" fmla="*/ 0 h 288"/>
                  <a:gd name="T4" fmla="*/ 0 w 159"/>
                  <a:gd name="T5" fmla="*/ 10 h 288"/>
                  <a:gd name="T6" fmla="*/ 0 w 159"/>
                  <a:gd name="T7" fmla="*/ 278 h 288"/>
                  <a:gd name="T8" fmla="*/ 11 w 159"/>
                  <a:gd name="T9" fmla="*/ 288 h 288"/>
                  <a:gd name="T10" fmla="*/ 148 w 159"/>
                  <a:gd name="T11" fmla="*/ 288 h 288"/>
                  <a:gd name="T12" fmla="*/ 159 w 159"/>
                  <a:gd name="T13" fmla="*/ 278 h 288"/>
                  <a:gd name="T14" fmla="*/ 159 w 159"/>
                  <a:gd name="T15" fmla="*/ 10 h 288"/>
                  <a:gd name="T16" fmla="*/ 148 w 159"/>
                  <a:gd name="T17" fmla="*/ 0 h 288"/>
                  <a:gd name="T18" fmla="*/ 36 w 159"/>
                  <a:gd name="T19" fmla="*/ 262 h 288"/>
                  <a:gd name="T20" fmla="*/ 30 w 159"/>
                  <a:gd name="T21" fmla="*/ 262 h 288"/>
                  <a:gd name="T22" fmla="*/ 33 w 159"/>
                  <a:gd name="T23" fmla="*/ 266 h 288"/>
                  <a:gd name="T24" fmla="*/ 32 w 159"/>
                  <a:gd name="T25" fmla="*/ 266 h 288"/>
                  <a:gd name="T26" fmla="*/ 27 w 159"/>
                  <a:gd name="T27" fmla="*/ 262 h 288"/>
                  <a:gd name="T28" fmla="*/ 32 w 159"/>
                  <a:gd name="T29" fmla="*/ 258 h 288"/>
                  <a:gd name="T30" fmla="*/ 33 w 159"/>
                  <a:gd name="T31" fmla="*/ 258 h 288"/>
                  <a:gd name="T32" fmla="*/ 30 w 159"/>
                  <a:gd name="T33" fmla="*/ 261 h 288"/>
                  <a:gd name="T34" fmla="*/ 36 w 159"/>
                  <a:gd name="T35" fmla="*/ 261 h 288"/>
                  <a:gd name="T36" fmla="*/ 36 w 159"/>
                  <a:gd name="T37" fmla="*/ 262 h 288"/>
                  <a:gd name="T38" fmla="*/ 77 w 159"/>
                  <a:gd name="T39" fmla="*/ 268 h 288"/>
                  <a:gd name="T40" fmla="*/ 72 w 159"/>
                  <a:gd name="T41" fmla="*/ 267 h 288"/>
                  <a:gd name="T42" fmla="*/ 72 w 159"/>
                  <a:gd name="T43" fmla="*/ 263 h 288"/>
                  <a:gd name="T44" fmla="*/ 77 w 159"/>
                  <a:gd name="T45" fmla="*/ 263 h 288"/>
                  <a:gd name="T46" fmla="*/ 77 w 159"/>
                  <a:gd name="T47" fmla="*/ 268 h 288"/>
                  <a:gd name="T48" fmla="*/ 77 w 159"/>
                  <a:gd name="T49" fmla="*/ 262 h 288"/>
                  <a:gd name="T50" fmla="*/ 72 w 159"/>
                  <a:gd name="T51" fmla="*/ 262 h 288"/>
                  <a:gd name="T52" fmla="*/ 72 w 159"/>
                  <a:gd name="T53" fmla="*/ 258 h 288"/>
                  <a:gd name="T54" fmla="*/ 77 w 159"/>
                  <a:gd name="T55" fmla="*/ 257 h 288"/>
                  <a:gd name="T56" fmla="*/ 77 w 159"/>
                  <a:gd name="T57" fmla="*/ 262 h 288"/>
                  <a:gd name="T58" fmla="*/ 85 w 159"/>
                  <a:gd name="T59" fmla="*/ 269 h 288"/>
                  <a:gd name="T60" fmla="*/ 78 w 159"/>
                  <a:gd name="T61" fmla="*/ 268 h 288"/>
                  <a:gd name="T62" fmla="*/ 78 w 159"/>
                  <a:gd name="T63" fmla="*/ 263 h 288"/>
                  <a:gd name="T64" fmla="*/ 85 w 159"/>
                  <a:gd name="T65" fmla="*/ 263 h 288"/>
                  <a:gd name="T66" fmla="*/ 85 w 159"/>
                  <a:gd name="T67" fmla="*/ 269 h 288"/>
                  <a:gd name="T68" fmla="*/ 85 w 159"/>
                  <a:gd name="T69" fmla="*/ 262 h 288"/>
                  <a:gd name="T70" fmla="*/ 78 w 159"/>
                  <a:gd name="T71" fmla="*/ 262 h 288"/>
                  <a:gd name="T72" fmla="*/ 78 w 159"/>
                  <a:gd name="T73" fmla="*/ 257 h 288"/>
                  <a:gd name="T74" fmla="*/ 85 w 159"/>
                  <a:gd name="T75" fmla="*/ 256 h 288"/>
                  <a:gd name="T76" fmla="*/ 85 w 159"/>
                  <a:gd name="T77" fmla="*/ 262 h 288"/>
                  <a:gd name="T78" fmla="*/ 126 w 159"/>
                  <a:gd name="T79" fmla="*/ 265 h 288"/>
                  <a:gd name="T80" fmla="*/ 124 w 159"/>
                  <a:gd name="T81" fmla="*/ 264 h 288"/>
                  <a:gd name="T82" fmla="*/ 122 w 159"/>
                  <a:gd name="T83" fmla="*/ 267 h 288"/>
                  <a:gd name="T84" fmla="*/ 121 w 159"/>
                  <a:gd name="T85" fmla="*/ 266 h 288"/>
                  <a:gd name="T86" fmla="*/ 123 w 159"/>
                  <a:gd name="T87" fmla="*/ 264 h 288"/>
                  <a:gd name="T88" fmla="*/ 122 w 159"/>
                  <a:gd name="T89" fmla="*/ 261 h 288"/>
                  <a:gd name="T90" fmla="*/ 126 w 159"/>
                  <a:gd name="T91" fmla="*/ 257 h 288"/>
                  <a:gd name="T92" fmla="*/ 130 w 159"/>
                  <a:gd name="T93" fmla="*/ 261 h 288"/>
                  <a:gd name="T94" fmla="*/ 126 w 159"/>
                  <a:gd name="T95" fmla="*/ 265 h 288"/>
                  <a:gd name="T96" fmla="*/ 143 w 159"/>
                  <a:gd name="T97" fmla="*/ 227 h 288"/>
                  <a:gd name="T98" fmla="*/ 14 w 159"/>
                  <a:gd name="T99" fmla="*/ 227 h 288"/>
                  <a:gd name="T100" fmla="*/ 14 w 159"/>
                  <a:gd name="T101" fmla="*/ 24 h 288"/>
                  <a:gd name="T102" fmla="*/ 143 w 159"/>
                  <a:gd name="T103" fmla="*/ 24 h 288"/>
                  <a:gd name="T104" fmla="*/ 143 w 159"/>
                  <a:gd name="T105" fmla="*/ 227 h 288"/>
                  <a:gd name="T106" fmla="*/ 129 w 159"/>
                  <a:gd name="T107" fmla="*/ 261 h 288"/>
                  <a:gd name="T108" fmla="*/ 126 w 159"/>
                  <a:gd name="T109" fmla="*/ 264 h 288"/>
                  <a:gd name="T110" fmla="*/ 123 w 159"/>
                  <a:gd name="T111" fmla="*/ 261 h 288"/>
                  <a:gd name="T112" fmla="*/ 126 w 159"/>
                  <a:gd name="T113" fmla="*/ 258 h 288"/>
                  <a:gd name="T114" fmla="*/ 129 w 159"/>
                  <a:gd name="T115" fmla="*/ 26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9" h="288">
                    <a:moveTo>
                      <a:pt x="148" y="0"/>
                    </a:moveTo>
                    <a:cubicBezTo>
                      <a:pt x="148" y="0"/>
                      <a:pt x="148" y="0"/>
                      <a:pt x="11" y="0"/>
                    </a:cubicBezTo>
                    <a:cubicBezTo>
                      <a:pt x="5" y="0"/>
                      <a:pt x="0" y="4"/>
                      <a:pt x="0" y="10"/>
                    </a:cubicBezTo>
                    <a:cubicBezTo>
                      <a:pt x="0" y="10"/>
                      <a:pt x="0" y="10"/>
                      <a:pt x="0" y="278"/>
                    </a:cubicBezTo>
                    <a:cubicBezTo>
                      <a:pt x="0" y="284"/>
                      <a:pt x="5" y="288"/>
                      <a:pt x="11" y="288"/>
                    </a:cubicBezTo>
                    <a:cubicBezTo>
                      <a:pt x="11" y="288"/>
                      <a:pt x="11" y="288"/>
                      <a:pt x="148" y="288"/>
                    </a:cubicBezTo>
                    <a:cubicBezTo>
                      <a:pt x="154" y="288"/>
                      <a:pt x="159" y="284"/>
                      <a:pt x="159" y="278"/>
                    </a:cubicBezTo>
                    <a:cubicBezTo>
                      <a:pt x="159" y="10"/>
                      <a:pt x="159" y="10"/>
                      <a:pt x="159" y="10"/>
                    </a:cubicBezTo>
                    <a:cubicBezTo>
                      <a:pt x="159" y="4"/>
                      <a:pt x="154" y="0"/>
                      <a:pt x="148" y="0"/>
                    </a:cubicBezTo>
                    <a:close/>
                    <a:moveTo>
                      <a:pt x="36" y="262"/>
                    </a:moveTo>
                    <a:cubicBezTo>
                      <a:pt x="30" y="262"/>
                      <a:pt x="30" y="262"/>
                      <a:pt x="30" y="262"/>
                    </a:cubicBezTo>
                    <a:cubicBezTo>
                      <a:pt x="33" y="266"/>
                      <a:pt x="33" y="266"/>
                      <a:pt x="33" y="266"/>
                    </a:cubicBezTo>
                    <a:cubicBezTo>
                      <a:pt x="32" y="266"/>
                      <a:pt x="32" y="266"/>
                      <a:pt x="32" y="266"/>
                    </a:cubicBezTo>
                    <a:cubicBezTo>
                      <a:pt x="27" y="262"/>
                      <a:pt x="27" y="262"/>
                      <a:pt x="27" y="262"/>
                    </a:cubicBezTo>
                    <a:cubicBezTo>
                      <a:pt x="32" y="258"/>
                      <a:pt x="32" y="258"/>
                      <a:pt x="32" y="258"/>
                    </a:cubicBezTo>
                    <a:cubicBezTo>
                      <a:pt x="33" y="258"/>
                      <a:pt x="33" y="258"/>
                      <a:pt x="33" y="258"/>
                    </a:cubicBezTo>
                    <a:cubicBezTo>
                      <a:pt x="30" y="261"/>
                      <a:pt x="30" y="261"/>
                      <a:pt x="30" y="261"/>
                    </a:cubicBezTo>
                    <a:cubicBezTo>
                      <a:pt x="36" y="261"/>
                      <a:pt x="36" y="261"/>
                      <a:pt x="36" y="261"/>
                    </a:cubicBezTo>
                    <a:cubicBezTo>
                      <a:pt x="36" y="262"/>
                      <a:pt x="36" y="262"/>
                      <a:pt x="36" y="262"/>
                    </a:cubicBezTo>
                    <a:close/>
                    <a:moveTo>
                      <a:pt x="77" y="268"/>
                    </a:moveTo>
                    <a:cubicBezTo>
                      <a:pt x="72" y="267"/>
                      <a:pt x="72" y="267"/>
                      <a:pt x="72" y="267"/>
                    </a:cubicBezTo>
                    <a:cubicBezTo>
                      <a:pt x="72" y="263"/>
                      <a:pt x="72" y="263"/>
                      <a:pt x="72" y="263"/>
                    </a:cubicBezTo>
                    <a:cubicBezTo>
                      <a:pt x="77" y="263"/>
                      <a:pt x="77" y="263"/>
                      <a:pt x="77" y="263"/>
                    </a:cubicBezTo>
                    <a:lnTo>
                      <a:pt x="77" y="268"/>
                    </a:lnTo>
                    <a:close/>
                    <a:moveTo>
                      <a:pt x="77" y="262"/>
                    </a:moveTo>
                    <a:cubicBezTo>
                      <a:pt x="72" y="262"/>
                      <a:pt x="72" y="262"/>
                      <a:pt x="72" y="262"/>
                    </a:cubicBezTo>
                    <a:cubicBezTo>
                      <a:pt x="72" y="258"/>
                      <a:pt x="72" y="258"/>
                      <a:pt x="72" y="258"/>
                    </a:cubicBezTo>
                    <a:cubicBezTo>
                      <a:pt x="77" y="257"/>
                      <a:pt x="77" y="257"/>
                      <a:pt x="77" y="257"/>
                    </a:cubicBezTo>
                    <a:lnTo>
                      <a:pt x="77" y="262"/>
                    </a:lnTo>
                    <a:close/>
                    <a:moveTo>
                      <a:pt x="85" y="269"/>
                    </a:moveTo>
                    <a:cubicBezTo>
                      <a:pt x="78" y="268"/>
                      <a:pt x="78" y="268"/>
                      <a:pt x="78" y="268"/>
                    </a:cubicBezTo>
                    <a:cubicBezTo>
                      <a:pt x="78" y="263"/>
                      <a:pt x="78" y="263"/>
                      <a:pt x="78" y="263"/>
                    </a:cubicBezTo>
                    <a:cubicBezTo>
                      <a:pt x="85" y="263"/>
                      <a:pt x="85" y="263"/>
                      <a:pt x="85" y="263"/>
                    </a:cubicBezTo>
                    <a:lnTo>
                      <a:pt x="85" y="269"/>
                    </a:lnTo>
                    <a:close/>
                    <a:moveTo>
                      <a:pt x="85" y="262"/>
                    </a:moveTo>
                    <a:cubicBezTo>
                      <a:pt x="78" y="262"/>
                      <a:pt x="78" y="262"/>
                      <a:pt x="78" y="262"/>
                    </a:cubicBezTo>
                    <a:cubicBezTo>
                      <a:pt x="78" y="257"/>
                      <a:pt x="78" y="257"/>
                      <a:pt x="78" y="257"/>
                    </a:cubicBezTo>
                    <a:cubicBezTo>
                      <a:pt x="85" y="256"/>
                      <a:pt x="85" y="256"/>
                      <a:pt x="85" y="256"/>
                    </a:cubicBezTo>
                    <a:lnTo>
                      <a:pt x="85" y="262"/>
                    </a:lnTo>
                    <a:close/>
                    <a:moveTo>
                      <a:pt x="126" y="265"/>
                    </a:moveTo>
                    <a:cubicBezTo>
                      <a:pt x="125" y="265"/>
                      <a:pt x="124" y="265"/>
                      <a:pt x="124" y="264"/>
                    </a:cubicBezTo>
                    <a:cubicBezTo>
                      <a:pt x="124" y="264"/>
                      <a:pt x="124" y="264"/>
                      <a:pt x="122" y="267"/>
                    </a:cubicBezTo>
                    <a:cubicBezTo>
                      <a:pt x="122" y="267"/>
                      <a:pt x="122" y="267"/>
                      <a:pt x="121" y="266"/>
                    </a:cubicBezTo>
                    <a:cubicBezTo>
                      <a:pt x="121" y="266"/>
                      <a:pt x="121" y="266"/>
                      <a:pt x="123" y="264"/>
                    </a:cubicBezTo>
                    <a:cubicBezTo>
                      <a:pt x="122" y="263"/>
                      <a:pt x="122" y="262"/>
                      <a:pt x="122" y="261"/>
                    </a:cubicBezTo>
                    <a:cubicBezTo>
                      <a:pt x="122" y="259"/>
                      <a:pt x="124" y="257"/>
                      <a:pt x="126" y="257"/>
                    </a:cubicBezTo>
                    <a:cubicBezTo>
                      <a:pt x="128" y="257"/>
                      <a:pt x="130" y="259"/>
                      <a:pt x="130" y="261"/>
                    </a:cubicBezTo>
                    <a:cubicBezTo>
                      <a:pt x="130" y="263"/>
                      <a:pt x="128" y="265"/>
                      <a:pt x="126" y="265"/>
                    </a:cubicBezTo>
                    <a:close/>
                    <a:moveTo>
                      <a:pt x="143" y="227"/>
                    </a:moveTo>
                    <a:cubicBezTo>
                      <a:pt x="101" y="227"/>
                      <a:pt x="57" y="227"/>
                      <a:pt x="14" y="227"/>
                    </a:cubicBezTo>
                    <a:cubicBezTo>
                      <a:pt x="14" y="159"/>
                      <a:pt x="14" y="91"/>
                      <a:pt x="14" y="24"/>
                    </a:cubicBezTo>
                    <a:cubicBezTo>
                      <a:pt x="57" y="24"/>
                      <a:pt x="101" y="24"/>
                      <a:pt x="143" y="24"/>
                    </a:cubicBezTo>
                    <a:cubicBezTo>
                      <a:pt x="143" y="91"/>
                      <a:pt x="143" y="159"/>
                      <a:pt x="143" y="227"/>
                    </a:cubicBezTo>
                    <a:close/>
                    <a:moveTo>
                      <a:pt x="129" y="261"/>
                    </a:moveTo>
                    <a:cubicBezTo>
                      <a:pt x="129" y="263"/>
                      <a:pt x="128" y="264"/>
                      <a:pt x="126" y="264"/>
                    </a:cubicBezTo>
                    <a:cubicBezTo>
                      <a:pt x="124" y="264"/>
                      <a:pt x="123" y="263"/>
                      <a:pt x="123" y="261"/>
                    </a:cubicBezTo>
                    <a:cubicBezTo>
                      <a:pt x="123" y="260"/>
                      <a:pt x="124" y="258"/>
                      <a:pt x="126" y="258"/>
                    </a:cubicBezTo>
                    <a:cubicBezTo>
                      <a:pt x="128" y="258"/>
                      <a:pt x="129" y="260"/>
                      <a:pt x="129" y="261"/>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07" name="Rectangle 506"/>
              <p:cNvSpPr/>
              <p:nvPr/>
            </p:nvSpPr>
            <p:spPr bwMode="auto">
              <a:xfrm>
                <a:off x="6657420" y="-401045"/>
                <a:ext cx="639762" cy="14861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42" name="Freeform 5"/>
            <p:cNvSpPr>
              <a:spLocks/>
            </p:cNvSpPr>
            <p:nvPr/>
          </p:nvSpPr>
          <p:spPr bwMode="auto">
            <a:xfrm>
              <a:off x="5883472" y="1314690"/>
              <a:ext cx="786530" cy="1558413"/>
            </a:xfrm>
            <a:custGeom>
              <a:avLst/>
              <a:gdLst>
                <a:gd name="T0" fmla="*/ 98 w 98"/>
                <a:gd name="T1" fmla="*/ 193 h 197"/>
                <a:gd name="T2" fmla="*/ 94 w 98"/>
                <a:gd name="T3" fmla="*/ 197 h 197"/>
                <a:gd name="T4" fmla="*/ 4 w 98"/>
                <a:gd name="T5" fmla="*/ 197 h 197"/>
                <a:gd name="T6" fmla="*/ 0 w 98"/>
                <a:gd name="T7" fmla="*/ 193 h 197"/>
                <a:gd name="T8" fmla="*/ 0 w 98"/>
                <a:gd name="T9" fmla="*/ 4 h 197"/>
                <a:gd name="T10" fmla="*/ 4 w 98"/>
                <a:gd name="T11" fmla="*/ 0 h 197"/>
                <a:gd name="T12" fmla="*/ 94 w 98"/>
                <a:gd name="T13" fmla="*/ 0 h 197"/>
                <a:gd name="T14" fmla="*/ 98 w 98"/>
                <a:gd name="T15" fmla="*/ 4 h 197"/>
                <a:gd name="T16" fmla="*/ 98 w 98"/>
                <a:gd name="T17" fmla="*/ 1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97">
                  <a:moveTo>
                    <a:pt x="98" y="193"/>
                  </a:moveTo>
                  <a:cubicBezTo>
                    <a:pt x="98" y="195"/>
                    <a:pt x="96" y="197"/>
                    <a:pt x="94" y="197"/>
                  </a:cubicBezTo>
                  <a:cubicBezTo>
                    <a:pt x="4" y="197"/>
                    <a:pt x="4" y="197"/>
                    <a:pt x="4" y="197"/>
                  </a:cubicBezTo>
                  <a:cubicBezTo>
                    <a:pt x="2" y="197"/>
                    <a:pt x="0" y="195"/>
                    <a:pt x="0" y="193"/>
                  </a:cubicBezTo>
                  <a:cubicBezTo>
                    <a:pt x="0" y="4"/>
                    <a:pt x="0" y="4"/>
                    <a:pt x="0" y="4"/>
                  </a:cubicBezTo>
                  <a:cubicBezTo>
                    <a:pt x="0" y="2"/>
                    <a:pt x="2" y="0"/>
                    <a:pt x="4" y="0"/>
                  </a:cubicBezTo>
                  <a:cubicBezTo>
                    <a:pt x="94" y="0"/>
                    <a:pt x="94" y="0"/>
                    <a:pt x="94" y="0"/>
                  </a:cubicBezTo>
                  <a:cubicBezTo>
                    <a:pt x="96" y="0"/>
                    <a:pt x="98" y="2"/>
                    <a:pt x="98" y="4"/>
                  </a:cubicBezTo>
                  <a:lnTo>
                    <a:pt x="98" y="1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3" name="Freeform 22"/>
            <p:cNvSpPr>
              <a:spLocks/>
            </p:cNvSpPr>
            <p:nvPr/>
          </p:nvSpPr>
          <p:spPr bwMode="auto">
            <a:xfrm>
              <a:off x="6005041" y="2770576"/>
              <a:ext cx="23435" cy="39547"/>
            </a:xfrm>
            <a:custGeom>
              <a:avLst/>
              <a:gdLst>
                <a:gd name="T0" fmla="*/ 16 w 16"/>
                <a:gd name="T1" fmla="*/ 27 h 27"/>
                <a:gd name="T2" fmla="*/ 0 w 16"/>
                <a:gd name="T3" fmla="*/ 10 h 27"/>
                <a:gd name="T4" fmla="*/ 16 w 16"/>
                <a:gd name="T5" fmla="*/ 0 h 27"/>
              </a:gdLst>
              <a:ahLst/>
              <a:cxnLst>
                <a:cxn ang="0">
                  <a:pos x="T0" y="T1"/>
                </a:cxn>
                <a:cxn ang="0">
                  <a:pos x="T2" y="T3"/>
                </a:cxn>
                <a:cxn ang="0">
                  <a:pos x="T4" y="T5"/>
                </a:cxn>
              </a:cxnLst>
              <a:rect l="0" t="0" r="r" b="b"/>
              <a:pathLst>
                <a:path w="16" h="27">
                  <a:moveTo>
                    <a:pt x="16" y="27"/>
                  </a:moveTo>
                  <a:lnTo>
                    <a:pt x="0" y="10"/>
                  </a:lnTo>
                  <a:lnTo>
                    <a:pt x="16" y="0"/>
                  </a:lnTo>
                </a:path>
              </a:pathLst>
            </a:custGeom>
            <a:solidFill>
              <a:schemeClr val="tx1"/>
            </a:solidFill>
            <a:ln w="7938" cap="rnd">
              <a:solidFill>
                <a:srgbClr val="969696"/>
              </a:solidFill>
              <a:prstDash val="solid"/>
              <a:miter lim="800000"/>
              <a:headEnd/>
              <a:tailEnd/>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4" name="Line 23"/>
            <p:cNvSpPr>
              <a:spLocks noChangeShapeType="1"/>
            </p:cNvSpPr>
            <p:nvPr/>
          </p:nvSpPr>
          <p:spPr bwMode="auto">
            <a:xfrm>
              <a:off x="6005041" y="2785223"/>
              <a:ext cx="39547" cy="0"/>
            </a:xfrm>
            <a:prstGeom prst="line">
              <a:avLst/>
            </a:prstGeom>
            <a:noFill/>
            <a:ln w="7938"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5" name="Oval 24"/>
            <p:cNvSpPr>
              <a:spLocks noChangeArrowheads="1"/>
            </p:cNvSpPr>
            <p:nvPr/>
          </p:nvSpPr>
          <p:spPr bwMode="auto">
            <a:xfrm>
              <a:off x="6517676" y="2770576"/>
              <a:ext cx="32223" cy="30759"/>
            </a:xfrm>
            <a:prstGeom prst="ellipse">
              <a:avLst/>
            </a:prstGeom>
            <a:solidFill>
              <a:srgbClr val="000000"/>
            </a:solidFill>
            <a:ln w="7938" cap="rnd">
              <a:solidFill>
                <a:srgbClr val="969696"/>
              </a:solidFill>
              <a:prstDash val="solid"/>
              <a:miter lim="800000"/>
              <a:headEnd/>
              <a:tailEnd/>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6" name="Line 25"/>
            <p:cNvSpPr>
              <a:spLocks noChangeShapeType="1"/>
            </p:cNvSpPr>
            <p:nvPr/>
          </p:nvSpPr>
          <p:spPr bwMode="auto">
            <a:xfrm flipH="1">
              <a:off x="6508888" y="2794011"/>
              <a:ext cx="8788" cy="16112"/>
            </a:xfrm>
            <a:prstGeom prst="line">
              <a:avLst/>
            </a:prstGeom>
            <a:noFill/>
            <a:ln w="7938"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7" name="Freeform 26"/>
            <p:cNvSpPr>
              <a:spLocks/>
            </p:cNvSpPr>
            <p:nvPr/>
          </p:nvSpPr>
          <p:spPr bwMode="auto">
            <a:xfrm>
              <a:off x="6277470" y="2761788"/>
              <a:ext cx="23435" cy="23435"/>
            </a:xfrm>
            <a:custGeom>
              <a:avLst/>
              <a:gdLst>
                <a:gd name="T0" fmla="*/ 0 w 16"/>
                <a:gd name="T1" fmla="*/ 16 h 16"/>
                <a:gd name="T2" fmla="*/ 16 w 16"/>
                <a:gd name="T3" fmla="*/ 16 h 16"/>
                <a:gd name="T4" fmla="*/ 16 w 16"/>
                <a:gd name="T5" fmla="*/ 0 h 16"/>
                <a:gd name="T6" fmla="*/ 0 w 16"/>
                <a:gd name="T7" fmla="*/ 6 h 16"/>
                <a:gd name="T8" fmla="*/ 0 w 16"/>
                <a:gd name="T9" fmla="*/ 16 h 16"/>
              </a:gdLst>
              <a:ahLst/>
              <a:cxnLst>
                <a:cxn ang="0">
                  <a:pos x="T0" y="T1"/>
                </a:cxn>
                <a:cxn ang="0">
                  <a:pos x="T2" y="T3"/>
                </a:cxn>
                <a:cxn ang="0">
                  <a:pos x="T4" y="T5"/>
                </a:cxn>
                <a:cxn ang="0">
                  <a:pos x="T6" y="T7"/>
                </a:cxn>
                <a:cxn ang="0">
                  <a:pos x="T8" y="T9"/>
                </a:cxn>
              </a:cxnLst>
              <a:rect l="0" t="0" r="r" b="b"/>
              <a:pathLst>
                <a:path w="16" h="16">
                  <a:moveTo>
                    <a:pt x="0" y="16"/>
                  </a:moveTo>
                  <a:lnTo>
                    <a:pt x="16" y="16"/>
                  </a:lnTo>
                  <a:lnTo>
                    <a:pt x="16" y="0"/>
                  </a:lnTo>
                  <a:lnTo>
                    <a:pt x="0" y="6"/>
                  </a:lnTo>
                  <a:lnTo>
                    <a:pt x="0" y="16"/>
                  </a:lnTo>
                  <a:close/>
                </a:path>
              </a:pathLst>
            </a:cu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8" name="Rectangle 27"/>
            <p:cNvSpPr>
              <a:spLocks noChangeArrowheads="1"/>
            </p:cNvSpPr>
            <p:nvPr/>
          </p:nvSpPr>
          <p:spPr bwMode="auto">
            <a:xfrm>
              <a:off x="6252570" y="2770576"/>
              <a:ext cx="16112" cy="14647"/>
            </a:xfrm>
            <a:prstGeom prst="rect">
              <a:avLst/>
            </a:pr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9" name="Rectangle 28"/>
            <p:cNvSpPr>
              <a:spLocks noChangeArrowheads="1"/>
            </p:cNvSpPr>
            <p:nvPr/>
          </p:nvSpPr>
          <p:spPr bwMode="auto">
            <a:xfrm>
              <a:off x="6277470" y="2785223"/>
              <a:ext cx="23435" cy="24900"/>
            </a:xfrm>
            <a:prstGeom prst="rect">
              <a:avLst/>
            </a:pr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0" name="Rectangle 29"/>
            <p:cNvSpPr>
              <a:spLocks noChangeArrowheads="1"/>
            </p:cNvSpPr>
            <p:nvPr/>
          </p:nvSpPr>
          <p:spPr bwMode="auto">
            <a:xfrm>
              <a:off x="6252570" y="2785223"/>
              <a:ext cx="16112" cy="24900"/>
            </a:xfrm>
            <a:prstGeom prst="rect">
              <a:avLst/>
            </a:pr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1" name="Rectangle 30"/>
            <p:cNvSpPr>
              <a:spLocks noChangeArrowheads="1"/>
            </p:cNvSpPr>
            <p:nvPr/>
          </p:nvSpPr>
          <p:spPr bwMode="auto">
            <a:xfrm>
              <a:off x="6669082" y="2477641"/>
              <a:ext cx="45719" cy="1816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2" name="Freeform 31"/>
            <p:cNvSpPr>
              <a:spLocks/>
            </p:cNvSpPr>
            <p:nvPr/>
          </p:nvSpPr>
          <p:spPr bwMode="auto">
            <a:xfrm>
              <a:off x="6196912" y="1393782"/>
              <a:ext cx="184549" cy="24900"/>
            </a:xfrm>
            <a:custGeom>
              <a:avLst/>
              <a:gdLst>
                <a:gd name="T0" fmla="*/ 23 w 23"/>
                <a:gd name="T1" fmla="*/ 2 h 3"/>
                <a:gd name="T2" fmla="*/ 21 w 23"/>
                <a:gd name="T3" fmla="*/ 3 h 3"/>
                <a:gd name="T4" fmla="*/ 1 w 23"/>
                <a:gd name="T5" fmla="*/ 3 h 3"/>
                <a:gd name="T6" fmla="*/ 0 w 23"/>
                <a:gd name="T7" fmla="*/ 2 h 3"/>
                <a:gd name="T8" fmla="*/ 0 w 23"/>
                <a:gd name="T9" fmla="*/ 2 h 3"/>
                <a:gd name="T10" fmla="*/ 1 w 23"/>
                <a:gd name="T11" fmla="*/ 0 h 3"/>
                <a:gd name="T12" fmla="*/ 21 w 23"/>
                <a:gd name="T13" fmla="*/ 0 h 3"/>
                <a:gd name="T14" fmla="*/ 23 w 2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
                  <a:moveTo>
                    <a:pt x="23" y="2"/>
                  </a:moveTo>
                  <a:cubicBezTo>
                    <a:pt x="23" y="3"/>
                    <a:pt x="22" y="3"/>
                    <a:pt x="21" y="3"/>
                  </a:cubicBezTo>
                  <a:cubicBezTo>
                    <a:pt x="1" y="3"/>
                    <a:pt x="1" y="3"/>
                    <a:pt x="1" y="3"/>
                  </a:cubicBezTo>
                  <a:cubicBezTo>
                    <a:pt x="0" y="3"/>
                    <a:pt x="0" y="3"/>
                    <a:pt x="0" y="2"/>
                  </a:cubicBezTo>
                  <a:cubicBezTo>
                    <a:pt x="0" y="2"/>
                    <a:pt x="0" y="2"/>
                    <a:pt x="0" y="2"/>
                  </a:cubicBezTo>
                  <a:cubicBezTo>
                    <a:pt x="0" y="1"/>
                    <a:pt x="0" y="0"/>
                    <a:pt x="1" y="0"/>
                  </a:cubicBezTo>
                  <a:cubicBezTo>
                    <a:pt x="21" y="0"/>
                    <a:pt x="21" y="0"/>
                    <a:pt x="21" y="0"/>
                  </a:cubicBezTo>
                  <a:cubicBezTo>
                    <a:pt x="22" y="0"/>
                    <a:pt x="23" y="1"/>
                    <a:pt x="23" y="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3" name="Rectangle 32"/>
            <p:cNvSpPr>
              <a:spLocks noChangeArrowheads="1"/>
            </p:cNvSpPr>
            <p:nvPr/>
          </p:nvSpPr>
          <p:spPr bwMode="auto">
            <a:xfrm>
              <a:off x="5964030" y="1512421"/>
              <a:ext cx="8788" cy="32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4" name="Rectangle 33"/>
            <p:cNvSpPr>
              <a:spLocks noChangeArrowheads="1"/>
            </p:cNvSpPr>
            <p:nvPr/>
          </p:nvSpPr>
          <p:spPr bwMode="auto">
            <a:xfrm>
              <a:off x="5956706" y="1521209"/>
              <a:ext cx="7324" cy="234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5" name="Rectangle 34"/>
            <p:cNvSpPr>
              <a:spLocks noChangeArrowheads="1"/>
            </p:cNvSpPr>
            <p:nvPr/>
          </p:nvSpPr>
          <p:spPr bwMode="auto">
            <a:xfrm>
              <a:off x="5947918" y="1528532"/>
              <a:ext cx="8788"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6" name="Rectangle 35"/>
            <p:cNvSpPr>
              <a:spLocks noChangeArrowheads="1"/>
            </p:cNvSpPr>
            <p:nvPr/>
          </p:nvSpPr>
          <p:spPr bwMode="auto">
            <a:xfrm>
              <a:off x="5940595" y="1528532"/>
              <a:ext cx="7324"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7" name="Rectangle 36"/>
            <p:cNvSpPr>
              <a:spLocks noChangeArrowheads="1"/>
            </p:cNvSpPr>
            <p:nvPr/>
          </p:nvSpPr>
          <p:spPr bwMode="auto">
            <a:xfrm>
              <a:off x="5931807" y="1537320"/>
              <a:ext cx="8788" cy="73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8" name="Rectangle 37"/>
            <p:cNvSpPr>
              <a:spLocks noChangeArrowheads="1"/>
            </p:cNvSpPr>
            <p:nvPr/>
          </p:nvSpPr>
          <p:spPr bwMode="auto">
            <a:xfrm>
              <a:off x="6492776" y="1512421"/>
              <a:ext cx="32223" cy="32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459" name="Group 361"/>
            <p:cNvGrpSpPr>
              <a:grpSpLocks noChangeAspect="1"/>
            </p:cNvGrpSpPr>
            <p:nvPr/>
          </p:nvGrpSpPr>
          <p:grpSpPr bwMode="auto">
            <a:xfrm>
              <a:off x="5951133" y="1619769"/>
              <a:ext cx="653662" cy="1067595"/>
              <a:chOff x="3756" y="912"/>
              <a:chExt cx="409" cy="668"/>
            </a:xfrm>
          </p:grpSpPr>
          <p:sp>
            <p:nvSpPr>
              <p:cNvPr id="476" name="Rectangle 362"/>
              <p:cNvSpPr>
                <a:spLocks noChangeArrowheads="1"/>
              </p:cNvSpPr>
              <p:nvPr/>
            </p:nvSpPr>
            <p:spPr bwMode="auto">
              <a:xfrm>
                <a:off x="3756" y="912"/>
                <a:ext cx="91"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77" name="Rectangle 363"/>
              <p:cNvSpPr>
                <a:spLocks noChangeArrowheads="1"/>
              </p:cNvSpPr>
              <p:nvPr/>
            </p:nvSpPr>
            <p:spPr bwMode="auto">
              <a:xfrm>
                <a:off x="3857"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78" name="Rectangle 364"/>
              <p:cNvSpPr>
                <a:spLocks noChangeArrowheads="1"/>
              </p:cNvSpPr>
              <p:nvPr/>
            </p:nvSpPr>
            <p:spPr bwMode="auto">
              <a:xfrm>
                <a:off x="3963"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79" name="Rectangle 365"/>
              <p:cNvSpPr>
                <a:spLocks noChangeArrowheads="1"/>
              </p:cNvSpPr>
              <p:nvPr/>
            </p:nvSpPr>
            <p:spPr bwMode="auto">
              <a:xfrm>
                <a:off x="4069"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0" name="Rectangle 366"/>
              <p:cNvSpPr>
                <a:spLocks noChangeArrowheads="1"/>
              </p:cNvSpPr>
              <p:nvPr/>
            </p:nvSpPr>
            <p:spPr bwMode="auto">
              <a:xfrm>
                <a:off x="3756" y="1221"/>
                <a:ext cx="197" cy="19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1" name="Rectangle 367"/>
              <p:cNvSpPr>
                <a:spLocks noChangeArrowheads="1"/>
              </p:cNvSpPr>
              <p:nvPr/>
            </p:nvSpPr>
            <p:spPr bwMode="auto">
              <a:xfrm>
                <a:off x="3756" y="1430"/>
                <a:ext cx="409" cy="1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2" name="Rectangle 368"/>
              <p:cNvSpPr>
                <a:spLocks noChangeArrowheads="1"/>
              </p:cNvSpPr>
              <p:nvPr/>
            </p:nvSpPr>
            <p:spPr bwMode="auto">
              <a:xfrm>
                <a:off x="3963" y="1221"/>
                <a:ext cx="96"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3" name="Rectangle 369"/>
              <p:cNvSpPr>
                <a:spLocks noChangeArrowheads="1"/>
              </p:cNvSpPr>
              <p:nvPr/>
            </p:nvSpPr>
            <p:spPr bwMode="auto">
              <a:xfrm>
                <a:off x="4069" y="1221"/>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4" name="Rectangle 370"/>
              <p:cNvSpPr>
                <a:spLocks noChangeArrowheads="1"/>
              </p:cNvSpPr>
              <p:nvPr/>
            </p:nvSpPr>
            <p:spPr bwMode="auto">
              <a:xfrm>
                <a:off x="3963" y="1321"/>
                <a:ext cx="96"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5" name="Rectangle 371"/>
              <p:cNvSpPr>
                <a:spLocks noChangeArrowheads="1"/>
              </p:cNvSpPr>
              <p:nvPr/>
            </p:nvSpPr>
            <p:spPr bwMode="auto">
              <a:xfrm>
                <a:off x="4069" y="1321"/>
                <a:ext cx="96" cy="94"/>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6" name="Rectangle 372"/>
              <p:cNvSpPr>
                <a:spLocks noChangeArrowheads="1"/>
              </p:cNvSpPr>
              <p:nvPr/>
            </p:nvSpPr>
            <p:spPr bwMode="auto">
              <a:xfrm>
                <a:off x="3756" y="1017"/>
                <a:ext cx="91" cy="89"/>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7" name="Rectangle 373"/>
              <p:cNvSpPr>
                <a:spLocks noChangeArrowheads="1"/>
              </p:cNvSpPr>
              <p:nvPr/>
            </p:nvSpPr>
            <p:spPr bwMode="auto">
              <a:xfrm>
                <a:off x="3857" y="1017"/>
                <a:ext cx="202" cy="194"/>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8" name="Rectangle 374"/>
              <p:cNvSpPr>
                <a:spLocks noChangeArrowheads="1"/>
              </p:cNvSpPr>
              <p:nvPr/>
            </p:nvSpPr>
            <p:spPr bwMode="auto">
              <a:xfrm>
                <a:off x="4069" y="1017"/>
                <a:ext cx="96" cy="89"/>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9" name="Rectangle 375"/>
              <p:cNvSpPr>
                <a:spLocks noChangeArrowheads="1"/>
              </p:cNvSpPr>
              <p:nvPr/>
            </p:nvSpPr>
            <p:spPr bwMode="auto">
              <a:xfrm>
                <a:off x="3756" y="1116"/>
                <a:ext cx="91" cy="95"/>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90" name="Rectangle 377"/>
              <p:cNvSpPr>
                <a:spLocks noChangeArrowheads="1"/>
              </p:cNvSpPr>
              <p:nvPr/>
            </p:nvSpPr>
            <p:spPr bwMode="auto">
              <a:xfrm>
                <a:off x="4069" y="1116"/>
                <a:ext cx="96" cy="9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460" name="Rectangle 38"/>
            <p:cNvSpPr>
              <a:spLocks noChangeArrowheads="1"/>
            </p:cNvSpPr>
            <p:nvPr/>
          </p:nvSpPr>
          <p:spPr bwMode="auto">
            <a:xfrm>
              <a:off x="6469342" y="1521209"/>
              <a:ext cx="7324"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61" name="Rectangle 460"/>
            <p:cNvSpPr/>
            <p:nvPr/>
          </p:nvSpPr>
          <p:spPr bwMode="auto">
            <a:xfrm>
              <a:off x="6669082" y="1645386"/>
              <a:ext cx="469545" cy="883054"/>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5419725" y="1745191"/>
              <a:ext cx="463747" cy="81744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63" name="Group 462"/>
            <p:cNvGrpSpPr/>
            <p:nvPr/>
          </p:nvGrpSpPr>
          <p:grpSpPr>
            <a:xfrm>
              <a:off x="6762379" y="1998339"/>
              <a:ext cx="121238" cy="136847"/>
              <a:chOff x="6821706" y="2244827"/>
              <a:chExt cx="122543" cy="138320"/>
            </a:xfrm>
            <a:solidFill>
              <a:schemeClr val="accent6">
                <a:lumMod val="75000"/>
              </a:schemeClr>
            </a:solidFill>
          </p:grpSpPr>
          <p:sp>
            <p:nvSpPr>
              <p:cNvPr id="474" name="Freeform 24"/>
              <p:cNvSpPr>
                <a:spLocks/>
              </p:cNvSpPr>
              <p:nvPr/>
            </p:nvSpPr>
            <p:spPr bwMode="auto">
              <a:xfrm>
                <a:off x="6821706" y="2277082"/>
                <a:ext cx="122543" cy="10606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895640"/>
                <a:endParaRPr lang="en-US" sz="1763">
                  <a:solidFill>
                    <a:srgbClr val="FFFFFF"/>
                  </a:solidFill>
                </a:endParaRPr>
              </a:p>
            </p:txBody>
          </p:sp>
          <p:sp>
            <p:nvSpPr>
              <p:cNvPr id="475" name="Freeform 25"/>
              <p:cNvSpPr>
                <a:spLocks/>
              </p:cNvSpPr>
              <p:nvPr/>
            </p:nvSpPr>
            <p:spPr bwMode="auto">
              <a:xfrm>
                <a:off x="6881337" y="2244827"/>
                <a:ext cx="30680" cy="33485"/>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895640"/>
                <a:endParaRPr lang="en-US" sz="1763">
                  <a:solidFill>
                    <a:srgbClr val="FFFFFF"/>
                  </a:solidFill>
                </a:endParaRPr>
              </a:p>
            </p:txBody>
          </p:sp>
        </p:grpSp>
        <p:grpSp>
          <p:nvGrpSpPr>
            <p:cNvPr id="464" name="Group 463"/>
            <p:cNvGrpSpPr/>
            <p:nvPr/>
          </p:nvGrpSpPr>
          <p:grpSpPr>
            <a:xfrm>
              <a:off x="6744485" y="1563052"/>
              <a:ext cx="157076" cy="1155247"/>
              <a:chOff x="6744485" y="1563052"/>
              <a:chExt cx="157076" cy="1155247"/>
            </a:xfrm>
          </p:grpSpPr>
          <p:sp>
            <p:nvSpPr>
              <p:cNvPr id="469" name="Oval 468"/>
              <p:cNvSpPr/>
              <p:nvPr/>
            </p:nvSpPr>
            <p:spPr bwMode="auto">
              <a:xfrm>
                <a:off x="6769989" y="2612231"/>
                <a:ext cx="106068" cy="106068"/>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70" name="Group 469"/>
              <p:cNvGrpSpPr/>
              <p:nvPr/>
            </p:nvGrpSpPr>
            <p:grpSpPr>
              <a:xfrm>
                <a:off x="6744485" y="1563052"/>
                <a:ext cx="157076" cy="52818"/>
                <a:chOff x="6822277" y="1553528"/>
                <a:chExt cx="157076" cy="52818"/>
              </a:xfrm>
            </p:grpSpPr>
            <p:sp>
              <p:nvSpPr>
                <p:cNvPr id="471" name="Rounded Rectangle 470"/>
                <p:cNvSpPr/>
                <p:nvPr/>
              </p:nvSpPr>
              <p:spPr bwMode="auto">
                <a:xfrm>
                  <a:off x="6869625" y="1588058"/>
                  <a:ext cx="109728" cy="18288"/>
                </a:xfrm>
                <a:prstGeom prst="roundRect">
                  <a:avLst>
                    <a:gd name="adj" fmla="val 50000"/>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472" name="Oval 471"/>
                <p:cNvSpPr/>
                <p:nvPr/>
              </p:nvSpPr>
              <p:spPr bwMode="auto">
                <a:xfrm>
                  <a:off x="6822277" y="1588058"/>
                  <a:ext cx="18288" cy="18288"/>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473" name="Oval 472"/>
                <p:cNvSpPr/>
                <p:nvPr/>
              </p:nvSpPr>
              <p:spPr bwMode="auto">
                <a:xfrm>
                  <a:off x="6902305" y="1553528"/>
                  <a:ext cx="18288" cy="1828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65" name="Group 464"/>
            <p:cNvGrpSpPr/>
            <p:nvPr/>
          </p:nvGrpSpPr>
          <p:grpSpPr>
            <a:xfrm>
              <a:off x="5444705" y="1766924"/>
              <a:ext cx="948506" cy="779167"/>
              <a:chOff x="5444705" y="1851916"/>
              <a:chExt cx="948506" cy="779167"/>
            </a:xfrm>
          </p:grpSpPr>
          <p:sp>
            <p:nvSpPr>
              <p:cNvPr id="466" name="Rectangle 465"/>
              <p:cNvSpPr/>
              <p:nvPr/>
            </p:nvSpPr>
            <p:spPr bwMode="auto">
              <a:xfrm>
                <a:off x="5444705" y="1851916"/>
                <a:ext cx="438767" cy="77916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7" name="Picture 14"/>
              <p:cNvPicPr>
                <a:picLocks noChangeAspect="1" noChangeArrowheads="1"/>
              </p:cNvPicPr>
              <p:nvPr/>
            </p:nvPicPr>
            <p:blipFill>
              <a:blip r:embed="rId3" cstate="print">
                <a:lum bright="100000"/>
                <a:extLst>
                  <a:ext uri="{28A0092B-C50C-407E-A947-70E740481C1C}">
                    <a14:useLocalDpi xmlns:a14="http://schemas.microsoft.com/office/drawing/2010/main" val="0"/>
                  </a:ext>
                </a:extLst>
              </a:blip>
              <a:srcRect/>
              <a:stretch>
                <a:fillRect/>
              </a:stretch>
            </p:blipFill>
            <p:spPr bwMode="auto">
              <a:xfrm>
                <a:off x="5647306" y="2083319"/>
                <a:ext cx="144572" cy="169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8" name="Picture 1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78098"/>
              <a:stretch/>
            </p:blipFill>
            <p:spPr bwMode="auto">
              <a:xfrm>
                <a:off x="6139513" y="1886796"/>
                <a:ext cx="253698" cy="272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358" name="Group 357"/>
          <p:cNvGrpSpPr/>
          <p:nvPr/>
        </p:nvGrpSpPr>
        <p:grpSpPr>
          <a:xfrm>
            <a:off x="2376764" y="2051041"/>
            <a:ext cx="309834" cy="610556"/>
            <a:chOff x="2423526" y="2090738"/>
            <a:chExt cx="316257" cy="623212"/>
          </a:xfrm>
        </p:grpSpPr>
        <p:pic>
          <p:nvPicPr>
            <p:cNvPr id="359" name="Picture 358"/>
            <p:cNvPicPr>
              <a:picLocks noChangeAspect="1"/>
            </p:cNvPicPr>
            <p:nvPr/>
          </p:nvPicPr>
          <p:blipFill>
            <a:blip r:embed="rId5"/>
            <a:stretch>
              <a:fillRect/>
            </a:stretch>
          </p:blipFill>
          <p:spPr>
            <a:xfrm>
              <a:off x="2423526" y="2090738"/>
              <a:ext cx="316257" cy="623212"/>
            </a:xfrm>
            <a:prstGeom prst="rect">
              <a:avLst/>
            </a:prstGeom>
            <a:solidFill>
              <a:schemeClr val="bg1">
                <a:lumMod val="85000"/>
              </a:schemeClr>
            </a:solidFill>
            <a:ln>
              <a:noFill/>
              <a:headEnd type="none" w="med" len="med"/>
              <a:tailEnd type="none" w="med" len="med"/>
            </a:ln>
            <a:effectLst/>
          </p:spPr>
        </p:pic>
        <p:grpSp>
          <p:nvGrpSpPr>
            <p:cNvPr id="360" name="Group 359"/>
            <p:cNvGrpSpPr/>
            <p:nvPr/>
          </p:nvGrpSpPr>
          <p:grpSpPr>
            <a:xfrm>
              <a:off x="2444126" y="2215023"/>
              <a:ext cx="267711" cy="420984"/>
              <a:chOff x="2442960" y="2215023"/>
              <a:chExt cx="267711" cy="420984"/>
            </a:xfrm>
          </p:grpSpPr>
          <p:sp>
            <p:nvSpPr>
              <p:cNvPr id="361" name="Rectangle 360"/>
              <p:cNvSpPr/>
              <p:nvPr/>
            </p:nvSpPr>
            <p:spPr bwMode="auto">
              <a:xfrm>
                <a:off x="2442960" y="2215023"/>
                <a:ext cx="267711" cy="420984"/>
              </a:xfrm>
              <a:prstGeom prst="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62" name="Freeform 5"/>
              <p:cNvSpPr>
                <a:spLocks/>
              </p:cNvSpPr>
              <p:nvPr/>
            </p:nvSpPr>
            <p:spPr bwMode="auto">
              <a:xfrm>
                <a:off x="2503825" y="2335433"/>
                <a:ext cx="153326" cy="183235"/>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sp>
        <p:nvSpPr>
          <p:cNvPr id="516" name="Rectangle 515"/>
          <p:cNvSpPr/>
          <p:nvPr/>
        </p:nvSpPr>
        <p:spPr bwMode="auto">
          <a:xfrm>
            <a:off x="460547" y="2932603"/>
            <a:ext cx="3732094" cy="87872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endPar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517" name="Rectangle 516"/>
          <p:cNvSpPr/>
          <p:nvPr/>
        </p:nvSpPr>
        <p:spPr bwMode="auto">
          <a:xfrm>
            <a:off x="460547" y="3811327"/>
            <a:ext cx="3732094" cy="2749703"/>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8" name="Rectangle 517"/>
          <p:cNvSpPr/>
          <p:nvPr/>
        </p:nvSpPr>
        <p:spPr bwMode="auto">
          <a:xfrm>
            <a:off x="460547" y="2932603"/>
            <a:ext cx="3732094" cy="8787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EXTEND OFFICE </a:t>
            </a:r>
            <a:b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EVERYWHERE</a:t>
            </a:r>
          </a:p>
        </p:txBody>
      </p:sp>
      <p:grpSp>
        <p:nvGrpSpPr>
          <p:cNvPr id="519" name="Group 518"/>
          <p:cNvGrpSpPr/>
          <p:nvPr/>
        </p:nvGrpSpPr>
        <p:grpSpPr>
          <a:xfrm>
            <a:off x="672275" y="3990997"/>
            <a:ext cx="992537" cy="361250"/>
            <a:chOff x="683707" y="4085194"/>
            <a:chExt cx="1013112" cy="368739"/>
          </a:xfrm>
        </p:grpSpPr>
        <p:sp>
          <p:nvSpPr>
            <p:cNvPr id="520" name="TextBox 519"/>
            <p:cNvSpPr txBox="1"/>
            <p:nvPr/>
          </p:nvSpPr>
          <p:spPr>
            <a:xfrm>
              <a:off x="1132043" y="4154025"/>
              <a:ext cx="564776" cy="193746"/>
            </a:xfrm>
            <a:prstGeom prst="rect">
              <a:avLst/>
            </a:prstGeom>
            <a:noFill/>
          </p:spPr>
          <p:txBody>
            <a:bodyPr wrap="square" lIns="0" tIns="0" rIns="0" bIns="0" rtlCol="0">
              <a:spAutoFit/>
            </a:bodyPr>
            <a:lstStyle/>
            <a:p>
              <a:pPr defTabSz="913643">
                <a:lnSpc>
                  <a:spcPct val="90000"/>
                </a:lnSpc>
                <a:spcAft>
                  <a:spcPts val="588"/>
                </a:spcAft>
              </a:pPr>
              <a:r>
                <a:rPr lang="en-US" sz="1371" spc="-29" dirty="0">
                  <a:gradFill>
                    <a:gsLst>
                      <a:gs pos="2917">
                        <a:srgbClr val="FFFFFF"/>
                      </a:gs>
                      <a:gs pos="30000">
                        <a:srgbClr val="FFFFFF"/>
                      </a:gs>
                    </a:gsLst>
                    <a:lin ang="5400000" scaled="0"/>
                  </a:gradFill>
                </a:rPr>
                <a:t>Delve</a:t>
              </a:r>
            </a:p>
          </p:txBody>
        </p:sp>
        <p:pic>
          <p:nvPicPr>
            <p:cNvPr id="521" name="Picture 5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3707" y="4085194"/>
              <a:ext cx="358949" cy="368739"/>
            </a:xfrm>
            <a:prstGeom prst="rect">
              <a:avLst/>
            </a:prstGeom>
            <a:noFill/>
          </p:spPr>
        </p:pic>
      </p:grpSp>
      <p:sp>
        <p:nvSpPr>
          <p:cNvPr id="523" name="Freeform 9"/>
          <p:cNvSpPr>
            <a:spLocks/>
          </p:cNvSpPr>
          <p:nvPr/>
        </p:nvSpPr>
        <p:spPr bwMode="auto">
          <a:xfrm>
            <a:off x="736826" y="5317885"/>
            <a:ext cx="216076" cy="128025"/>
          </a:xfrm>
          <a:custGeom>
            <a:avLst/>
            <a:gdLst>
              <a:gd name="T0" fmla="*/ 297 w 338"/>
              <a:gd name="T1" fmla="*/ 101 h 198"/>
              <a:gd name="T2" fmla="*/ 338 w 338"/>
              <a:gd name="T3" fmla="*/ 151 h 198"/>
              <a:gd name="T4" fmla="*/ 297 w 338"/>
              <a:gd name="T5" fmla="*/ 198 h 198"/>
              <a:gd name="T6" fmla="*/ 61 w 338"/>
              <a:gd name="T7" fmla="*/ 198 h 198"/>
              <a:gd name="T8" fmla="*/ 0 w 338"/>
              <a:gd name="T9" fmla="*/ 135 h 198"/>
              <a:gd name="T10" fmla="*/ 59 w 338"/>
              <a:gd name="T11" fmla="*/ 80 h 198"/>
              <a:gd name="T12" fmla="*/ 116 w 338"/>
              <a:gd name="T13" fmla="*/ 10 h 198"/>
              <a:gd name="T14" fmla="*/ 201 w 338"/>
              <a:gd name="T15" fmla="*/ 42 h 198"/>
              <a:gd name="T16" fmla="*/ 261 w 338"/>
              <a:gd name="T17" fmla="*/ 40 h 198"/>
              <a:gd name="T18" fmla="*/ 297 w 338"/>
              <a:gd name="T19"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198">
                <a:moveTo>
                  <a:pt x="297" y="101"/>
                </a:moveTo>
                <a:cubicBezTo>
                  <a:pt x="297" y="101"/>
                  <a:pt x="338" y="106"/>
                  <a:pt x="338" y="151"/>
                </a:cubicBezTo>
                <a:cubicBezTo>
                  <a:pt x="338" y="172"/>
                  <a:pt x="326" y="198"/>
                  <a:pt x="297" y="198"/>
                </a:cubicBezTo>
                <a:cubicBezTo>
                  <a:pt x="297" y="198"/>
                  <a:pt x="76" y="198"/>
                  <a:pt x="61" y="198"/>
                </a:cubicBezTo>
                <a:cubicBezTo>
                  <a:pt x="16" y="198"/>
                  <a:pt x="0" y="167"/>
                  <a:pt x="0" y="135"/>
                </a:cubicBezTo>
                <a:cubicBezTo>
                  <a:pt x="0" y="82"/>
                  <a:pt x="59" y="80"/>
                  <a:pt x="59" y="80"/>
                </a:cubicBezTo>
                <a:cubicBezTo>
                  <a:pt x="59" y="80"/>
                  <a:pt x="64" y="22"/>
                  <a:pt x="116" y="10"/>
                </a:cubicBezTo>
                <a:cubicBezTo>
                  <a:pt x="162" y="0"/>
                  <a:pt x="188" y="24"/>
                  <a:pt x="201" y="42"/>
                </a:cubicBezTo>
                <a:cubicBezTo>
                  <a:pt x="201" y="42"/>
                  <a:pt x="229" y="26"/>
                  <a:pt x="261" y="40"/>
                </a:cubicBezTo>
                <a:cubicBezTo>
                  <a:pt x="280" y="49"/>
                  <a:pt x="298" y="69"/>
                  <a:pt x="297" y="101"/>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4" name="Freeform 10"/>
          <p:cNvSpPr>
            <a:spLocks/>
          </p:cNvSpPr>
          <p:nvPr/>
        </p:nvSpPr>
        <p:spPr bwMode="auto">
          <a:xfrm>
            <a:off x="672275" y="5269538"/>
            <a:ext cx="214725" cy="163947"/>
          </a:xfrm>
          <a:custGeom>
            <a:avLst/>
            <a:gdLst>
              <a:gd name="T0" fmla="*/ 86 w 336"/>
              <a:gd name="T1" fmla="*/ 212 h 254"/>
              <a:gd name="T2" fmla="*/ 149 w 336"/>
              <a:gd name="T3" fmla="*/ 144 h 254"/>
              <a:gd name="T4" fmla="*/ 213 w 336"/>
              <a:gd name="T5" fmla="*/ 73 h 254"/>
              <a:gd name="T6" fmla="*/ 305 w 336"/>
              <a:gd name="T7" fmla="*/ 103 h 254"/>
              <a:gd name="T8" fmla="*/ 336 w 336"/>
              <a:gd name="T9" fmla="*/ 97 h 254"/>
              <a:gd name="T10" fmla="*/ 276 w 336"/>
              <a:gd name="T11" fmla="*/ 19 h 254"/>
              <a:gd name="T12" fmla="*/ 161 w 336"/>
              <a:gd name="T13" fmla="*/ 61 h 254"/>
              <a:gd name="T14" fmla="*/ 92 w 336"/>
              <a:gd name="T15" fmla="*/ 60 h 254"/>
              <a:gd name="T16" fmla="*/ 53 w 336"/>
              <a:gd name="T17" fmla="*/ 135 h 254"/>
              <a:gd name="T18" fmla="*/ 0 w 336"/>
              <a:gd name="T19" fmla="*/ 195 h 254"/>
              <a:gd name="T20" fmla="*/ 59 w 336"/>
              <a:gd name="T21" fmla="*/ 254 h 254"/>
              <a:gd name="T22" fmla="*/ 98 w 336"/>
              <a:gd name="T23" fmla="*/ 254 h 254"/>
              <a:gd name="T24" fmla="*/ 86 w 336"/>
              <a:gd name="T25" fmla="*/ 21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6" h="254">
                <a:moveTo>
                  <a:pt x="86" y="212"/>
                </a:moveTo>
                <a:cubicBezTo>
                  <a:pt x="86" y="153"/>
                  <a:pt x="149" y="144"/>
                  <a:pt x="149" y="144"/>
                </a:cubicBezTo>
                <a:cubicBezTo>
                  <a:pt x="149" y="144"/>
                  <a:pt x="157" y="87"/>
                  <a:pt x="213" y="73"/>
                </a:cubicBezTo>
                <a:cubicBezTo>
                  <a:pt x="258" y="61"/>
                  <a:pt x="291" y="81"/>
                  <a:pt x="305" y="103"/>
                </a:cubicBezTo>
                <a:cubicBezTo>
                  <a:pt x="305" y="103"/>
                  <a:pt x="315" y="96"/>
                  <a:pt x="336" y="97"/>
                </a:cubicBezTo>
                <a:cubicBezTo>
                  <a:pt x="334" y="77"/>
                  <a:pt x="320" y="37"/>
                  <a:pt x="276" y="19"/>
                </a:cubicBezTo>
                <a:cubicBezTo>
                  <a:pt x="225" y="0"/>
                  <a:pt x="181" y="24"/>
                  <a:pt x="161" y="61"/>
                </a:cubicBezTo>
                <a:cubicBezTo>
                  <a:pt x="161" y="61"/>
                  <a:pt x="129" y="41"/>
                  <a:pt x="92" y="60"/>
                </a:cubicBezTo>
                <a:cubicBezTo>
                  <a:pt x="66" y="73"/>
                  <a:pt x="50" y="105"/>
                  <a:pt x="53" y="135"/>
                </a:cubicBezTo>
                <a:cubicBezTo>
                  <a:pt x="53" y="135"/>
                  <a:pt x="0" y="139"/>
                  <a:pt x="0" y="195"/>
                </a:cubicBezTo>
                <a:cubicBezTo>
                  <a:pt x="0" y="227"/>
                  <a:pt x="28" y="254"/>
                  <a:pt x="59" y="254"/>
                </a:cubicBezTo>
                <a:cubicBezTo>
                  <a:pt x="98" y="254"/>
                  <a:pt x="98" y="254"/>
                  <a:pt x="98" y="254"/>
                </a:cubicBezTo>
                <a:cubicBezTo>
                  <a:pt x="88" y="240"/>
                  <a:pt x="86" y="224"/>
                  <a:pt x="86" y="212"/>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5" name="Freeform 11"/>
          <p:cNvSpPr>
            <a:spLocks/>
          </p:cNvSpPr>
          <p:nvPr/>
        </p:nvSpPr>
        <p:spPr bwMode="auto">
          <a:xfrm>
            <a:off x="736826" y="5317885"/>
            <a:ext cx="216076" cy="128025"/>
          </a:xfrm>
          <a:custGeom>
            <a:avLst/>
            <a:gdLst>
              <a:gd name="T0" fmla="*/ 297 w 338"/>
              <a:gd name="T1" fmla="*/ 101 h 198"/>
              <a:gd name="T2" fmla="*/ 338 w 338"/>
              <a:gd name="T3" fmla="*/ 151 h 198"/>
              <a:gd name="T4" fmla="*/ 297 w 338"/>
              <a:gd name="T5" fmla="*/ 198 h 198"/>
              <a:gd name="T6" fmla="*/ 61 w 338"/>
              <a:gd name="T7" fmla="*/ 198 h 198"/>
              <a:gd name="T8" fmla="*/ 0 w 338"/>
              <a:gd name="T9" fmla="*/ 135 h 198"/>
              <a:gd name="T10" fmla="*/ 59 w 338"/>
              <a:gd name="T11" fmla="*/ 80 h 198"/>
              <a:gd name="T12" fmla="*/ 116 w 338"/>
              <a:gd name="T13" fmla="*/ 10 h 198"/>
              <a:gd name="T14" fmla="*/ 201 w 338"/>
              <a:gd name="T15" fmla="*/ 42 h 198"/>
              <a:gd name="T16" fmla="*/ 261 w 338"/>
              <a:gd name="T17" fmla="*/ 40 h 198"/>
              <a:gd name="T18" fmla="*/ 297 w 338"/>
              <a:gd name="T19"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198">
                <a:moveTo>
                  <a:pt x="297" y="101"/>
                </a:moveTo>
                <a:cubicBezTo>
                  <a:pt x="297" y="101"/>
                  <a:pt x="338" y="106"/>
                  <a:pt x="338" y="151"/>
                </a:cubicBezTo>
                <a:cubicBezTo>
                  <a:pt x="338" y="172"/>
                  <a:pt x="326" y="198"/>
                  <a:pt x="297" y="198"/>
                </a:cubicBezTo>
                <a:cubicBezTo>
                  <a:pt x="297" y="198"/>
                  <a:pt x="76" y="198"/>
                  <a:pt x="61" y="198"/>
                </a:cubicBezTo>
                <a:cubicBezTo>
                  <a:pt x="16" y="198"/>
                  <a:pt x="0" y="167"/>
                  <a:pt x="0" y="135"/>
                </a:cubicBezTo>
                <a:cubicBezTo>
                  <a:pt x="0" y="82"/>
                  <a:pt x="59" y="80"/>
                  <a:pt x="59" y="80"/>
                </a:cubicBezTo>
                <a:cubicBezTo>
                  <a:pt x="59" y="80"/>
                  <a:pt x="64" y="22"/>
                  <a:pt x="116" y="10"/>
                </a:cubicBezTo>
                <a:cubicBezTo>
                  <a:pt x="162" y="0"/>
                  <a:pt x="188" y="24"/>
                  <a:pt x="201" y="42"/>
                </a:cubicBezTo>
                <a:cubicBezTo>
                  <a:pt x="201" y="42"/>
                  <a:pt x="229" y="26"/>
                  <a:pt x="261" y="40"/>
                </a:cubicBezTo>
                <a:cubicBezTo>
                  <a:pt x="280" y="49"/>
                  <a:pt x="298" y="69"/>
                  <a:pt x="297" y="101"/>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6" name="Freeform 12"/>
          <p:cNvSpPr>
            <a:spLocks/>
          </p:cNvSpPr>
          <p:nvPr/>
        </p:nvSpPr>
        <p:spPr bwMode="auto">
          <a:xfrm>
            <a:off x="672275" y="5269538"/>
            <a:ext cx="214725" cy="163947"/>
          </a:xfrm>
          <a:custGeom>
            <a:avLst/>
            <a:gdLst>
              <a:gd name="T0" fmla="*/ 86 w 336"/>
              <a:gd name="T1" fmla="*/ 212 h 254"/>
              <a:gd name="T2" fmla="*/ 149 w 336"/>
              <a:gd name="T3" fmla="*/ 144 h 254"/>
              <a:gd name="T4" fmla="*/ 213 w 336"/>
              <a:gd name="T5" fmla="*/ 73 h 254"/>
              <a:gd name="T6" fmla="*/ 305 w 336"/>
              <a:gd name="T7" fmla="*/ 103 h 254"/>
              <a:gd name="T8" fmla="*/ 336 w 336"/>
              <a:gd name="T9" fmla="*/ 97 h 254"/>
              <a:gd name="T10" fmla="*/ 276 w 336"/>
              <a:gd name="T11" fmla="*/ 19 h 254"/>
              <a:gd name="T12" fmla="*/ 161 w 336"/>
              <a:gd name="T13" fmla="*/ 61 h 254"/>
              <a:gd name="T14" fmla="*/ 92 w 336"/>
              <a:gd name="T15" fmla="*/ 60 h 254"/>
              <a:gd name="T16" fmla="*/ 53 w 336"/>
              <a:gd name="T17" fmla="*/ 135 h 254"/>
              <a:gd name="T18" fmla="*/ 0 w 336"/>
              <a:gd name="T19" fmla="*/ 195 h 254"/>
              <a:gd name="T20" fmla="*/ 59 w 336"/>
              <a:gd name="T21" fmla="*/ 254 h 254"/>
              <a:gd name="T22" fmla="*/ 98 w 336"/>
              <a:gd name="T23" fmla="*/ 254 h 254"/>
              <a:gd name="T24" fmla="*/ 86 w 336"/>
              <a:gd name="T25" fmla="*/ 21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6" h="254">
                <a:moveTo>
                  <a:pt x="86" y="212"/>
                </a:moveTo>
                <a:cubicBezTo>
                  <a:pt x="86" y="153"/>
                  <a:pt x="149" y="144"/>
                  <a:pt x="149" y="144"/>
                </a:cubicBezTo>
                <a:cubicBezTo>
                  <a:pt x="149" y="144"/>
                  <a:pt x="157" y="87"/>
                  <a:pt x="213" y="73"/>
                </a:cubicBezTo>
                <a:cubicBezTo>
                  <a:pt x="258" y="61"/>
                  <a:pt x="291" y="81"/>
                  <a:pt x="305" y="103"/>
                </a:cubicBezTo>
                <a:cubicBezTo>
                  <a:pt x="305" y="103"/>
                  <a:pt x="315" y="96"/>
                  <a:pt x="336" y="97"/>
                </a:cubicBezTo>
                <a:cubicBezTo>
                  <a:pt x="334" y="77"/>
                  <a:pt x="320" y="37"/>
                  <a:pt x="276" y="19"/>
                </a:cubicBezTo>
                <a:cubicBezTo>
                  <a:pt x="225" y="0"/>
                  <a:pt x="181" y="24"/>
                  <a:pt x="161" y="61"/>
                </a:cubicBezTo>
                <a:cubicBezTo>
                  <a:pt x="161" y="61"/>
                  <a:pt x="129" y="41"/>
                  <a:pt x="92" y="60"/>
                </a:cubicBezTo>
                <a:cubicBezTo>
                  <a:pt x="66" y="73"/>
                  <a:pt x="50" y="105"/>
                  <a:pt x="53" y="135"/>
                </a:cubicBezTo>
                <a:cubicBezTo>
                  <a:pt x="53" y="135"/>
                  <a:pt x="0" y="139"/>
                  <a:pt x="0" y="195"/>
                </a:cubicBezTo>
                <a:cubicBezTo>
                  <a:pt x="0" y="227"/>
                  <a:pt x="28" y="254"/>
                  <a:pt x="59" y="254"/>
                </a:cubicBezTo>
                <a:cubicBezTo>
                  <a:pt x="98" y="254"/>
                  <a:pt x="98" y="254"/>
                  <a:pt x="98" y="254"/>
                </a:cubicBezTo>
                <a:cubicBezTo>
                  <a:pt x="88" y="240"/>
                  <a:pt x="86" y="224"/>
                  <a:pt x="86" y="212"/>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7" name="Freeform 13"/>
          <p:cNvSpPr>
            <a:spLocks noEditPoints="1"/>
          </p:cNvSpPr>
          <p:nvPr/>
        </p:nvSpPr>
        <p:spPr bwMode="auto">
          <a:xfrm>
            <a:off x="995847" y="5301139"/>
            <a:ext cx="121272" cy="135048"/>
          </a:xfrm>
          <a:custGeom>
            <a:avLst/>
            <a:gdLst>
              <a:gd name="T0" fmla="*/ 190 w 190"/>
              <a:gd name="T1" fmla="*/ 102 h 209"/>
              <a:gd name="T2" fmla="*/ 179 w 190"/>
              <a:gd name="T3" fmla="*/ 158 h 209"/>
              <a:gd name="T4" fmla="*/ 145 w 190"/>
              <a:gd name="T5" fmla="*/ 196 h 209"/>
              <a:gd name="T6" fmla="*/ 94 w 190"/>
              <a:gd name="T7" fmla="*/ 209 h 209"/>
              <a:gd name="T8" fmla="*/ 45 w 190"/>
              <a:gd name="T9" fmla="*/ 196 h 209"/>
              <a:gd name="T10" fmla="*/ 12 w 190"/>
              <a:gd name="T11" fmla="*/ 160 h 209"/>
              <a:gd name="T12" fmla="*/ 0 w 190"/>
              <a:gd name="T13" fmla="*/ 107 h 209"/>
              <a:gd name="T14" fmla="*/ 12 w 190"/>
              <a:gd name="T15" fmla="*/ 51 h 209"/>
              <a:gd name="T16" fmla="*/ 46 w 190"/>
              <a:gd name="T17" fmla="*/ 13 h 209"/>
              <a:gd name="T18" fmla="*/ 98 w 190"/>
              <a:gd name="T19" fmla="*/ 0 h 209"/>
              <a:gd name="T20" fmla="*/ 146 w 190"/>
              <a:gd name="T21" fmla="*/ 13 h 209"/>
              <a:gd name="T22" fmla="*/ 179 w 190"/>
              <a:gd name="T23" fmla="*/ 49 h 209"/>
              <a:gd name="T24" fmla="*/ 190 w 190"/>
              <a:gd name="T25" fmla="*/ 102 h 209"/>
              <a:gd name="T26" fmla="*/ 166 w 190"/>
              <a:gd name="T27" fmla="*/ 105 h 209"/>
              <a:gd name="T28" fmla="*/ 147 w 190"/>
              <a:gd name="T29" fmla="*/ 43 h 209"/>
              <a:gd name="T30" fmla="*/ 96 w 190"/>
              <a:gd name="T31" fmla="*/ 21 h 209"/>
              <a:gd name="T32" fmla="*/ 59 w 190"/>
              <a:gd name="T33" fmla="*/ 32 h 209"/>
              <a:gd name="T34" fmla="*/ 34 w 190"/>
              <a:gd name="T35" fmla="*/ 62 h 209"/>
              <a:gd name="T36" fmla="*/ 25 w 190"/>
              <a:gd name="T37" fmla="*/ 105 h 209"/>
              <a:gd name="T38" fmla="*/ 33 w 190"/>
              <a:gd name="T39" fmla="*/ 148 h 209"/>
              <a:gd name="T40" fmla="*/ 58 w 190"/>
              <a:gd name="T41" fmla="*/ 177 h 209"/>
              <a:gd name="T42" fmla="*/ 94 w 190"/>
              <a:gd name="T43" fmla="*/ 187 h 209"/>
              <a:gd name="T44" fmla="*/ 147 w 190"/>
              <a:gd name="T45" fmla="*/ 165 h 209"/>
              <a:gd name="T46" fmla="*/ 166 w 190"/>
              <a:gd name="T47" fmla="*/ 1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0" h="209">
                <a:moveTo>
                  <a:pt x="190" y="102"/>
                </a:moveTo>
                <a:cubicBezTo>
                  <a:pt x="190" y="123"/>
                  <a:pt x="187" y="142"/>
                  <a:pt x="179" y="158"/>
                </a:cubicBezTo>
                <a:cubicBezTo>
                  <a:pt x="171" y="174"/>
                  <a:pt x="160" y="187"/>
                  <a:pt x="145" y="196"/>
                </a:cubicBezTo>
                <a:cubicBezTo>
                  <a:pt x="130" y="204"/>
                  <a:pt x="113" y="209"/>
                  <a:pt x="94" y="209"/>
                </a:cubicBezTo>
                <a:cubicBezTo>
                  <a:pt x="76" y="209"/>
                  <a:pt x="59" y="204"/>
                  <a:pt x="45" y="196"/>
                </a:cubicBezTo>
                <a:cubicBezTo>
                  <a:pt x="31" y="187"/>
                  <a:pt x="19" y="175"/>
                  <a:pt x="12" y="160"/>
                </a:cubicBezTo>
                <a:cubicBezTo>
                  <a:pt x="4" y="144"/>
                  <a:pt x="0" y="127"/>
                  <a:pt x="0" y="107"/>
                </a:cubicBezTo>
                <a:cubicBezTo>
                  <a:pt x="0" y="85"/>
                  <a:pt x="4" y="67"/>
                  <a:pt x="12" y="51"/>
                </a:cubicBezTo>
                <a:cubicBezTo>
                  <a:pt x="20" y="34"/>
                  <a:pt x="31" y="22"/>
                  <a:pt x="46" y="13"/>
                </a:cubicBezTo>
                <a:cubicBezTo>
                  <a:pt x="61" y="4"/>
                  <a:pt x="78" y="0"/>
                  <a:pt x="98" y="0"/>
                </a:cubicBezTo>
                <a:cubicBezTo>
                  <a:pt x="116" y="0"/>
                  <a:pt x="132" y="4"/>
                  <a:pt x="146" y="13"/>
                </a:cubicBezTo>
                <a:cubicBezTo>
                  <a:pt x="160" y="21"/>
                  <a:pt x="171" y="33"/>
                  <a:pt x="179" y="49"/>
                </a:cubicBezTo>
                <a:cubicBezTo>
                  <a:pt x="187" y="64"/>
                  <a:pt x="190" y="82"/>
                  <a:pt x="190" y="102"/>
                </a:cubicBezTo>
                <a:close/>
                <a:moveTo>
                  <a:pt x="166" y="105"/>
                </a:moveTo>
                <a:cubicBezTo>
                  <a:pt x="166" y="79"/>
                  <a:pt x="160" y="58"/>
                  <a:pt x="147" y="43"/>
                </a:cubicBezTo>
                <a:cubicBezTo>
                  <a:pt x="135" y="29"/>
                  <a:pt x="118" y="21"/>
                  <a:pt x="96" y="21"/>
                </a:cubicBezTo>
                <a:cubicBezTo>
                  <a:pt x="82" y="21"/>
                  <a:pt x="70" y="25"/>
                  <a:pt x="59" y="32"/>
                </a:cubicBezTo>
                <a:cubicBezTo>
                  <a:pt x="48" y="39"/>
                  <a:pt x="40" y="49"/>
                  <a:pt x="34" y="62"/>
                </a:cubicBezTo>
                <a:cubicBezTo>
                  <a:pt x="28" y="74"/>
                  <a:pt x="25" y="89"/>
                  <a:pt x="25" y="105"/>
                </a:cubicBezTo>
                <a:cubicBezTo>
                  <a:pt x="25" y="121"/>
                  <a:pt x="27" y="135"/>
                  <a:pt x="33" y="148"/>
                </a:cubicBezTo>
                <a:cubicBezTo>
                  <a:pt x="39" y="160"/>
                  <a:pt x="47" y="170"/>
                  <a:pt x="58" y="177"/>
                </a:cubicBezTo>
                <a:cubicBezTo>
                  <a:pt x="69" y="184"/>
                  <a:pt x="81" y="187"/>
                  <a:pt x="94" y="187"/>
                </a:cubicBezTo>
                <a:cubicBezTo>
                  <a:pt x="117" y="187"/>
                  <a:pt x="134" y="180"/>
                  <a:pt x="147" y="165"/>
                </a:cubicBezTo>
                <a:cubicBezTo>
                  <a:pt x="159" y="151"/>
                  <a:pt x="166" y="131"/>
                  <a:pt x="166" y="105"/>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8" name="Freeform 14"/>
          <p:cNvSpPr>
            <a:spLocks/>
          </p:cNvSpPr>
          <p:nvPr/>
        </p:nvSpPr>
        <p:spPr bwMode="auto">
          <a:xfrm>
            <a:off x="1136297" y="5338682"/>
            <a:ext cx="76166" cy="94803"/>
          </a:xfrm>
          <a:custGeom>
            <a:avLst/>
            <a:gdLst>
              <a:gd name="T0" fmla="*/ 119 w 119"/>
              <a:gd name="T1" fmla="*/ 147 h 147"/>
              <a:gd name="T2" fmla="*/ 96 w 119"/>
              <a:gd name="T3" fmla="*/ 147 h 147"/>
              <a:gd name="T4" fmla="*/ 96 w 119"/>
              <a:gd name="T5" fmla="*/ 65 h 147"/>
              <a:gd name="T6" fmla="*/ 63 w 119"/>
              <a:gd name="T7" fmla="*/ 19 h 147"/>
              <a:gd name="T8" fmla="*/ 34 w 119"/>
              <a:gd name="T9" fmla="*/ 32 h 147"/>
              <a:gd name="T10" fmla="*/ 23 w 119"/>
              <a:gd name="T11" fmla="*/ 65 h 147"/>
              <a:gd name="T12" fmla="*/ 23 w 119"/>
              <a:gd name="T13" fmla="*/ 147 h 147"/>
              <a:gd name="T14" fmla="*/ 0 w 119"/>
              <a:gd name="T15" fmla="*/ 147 h 147"/>
              <a:gd name="T16" fmla="*/ 0 w 119"/>
              <a:gd name="T17" fmla="*/ 3 h 147"/>
              <a:gd name="T18" fmla="*/ 23 w 119"/>
              <a:gd name="T19" fmla="*/ 3 h 147"/>
              <a:gd name="T20" fmla="*/ 23 w 119"/>
              <a:gd name="T21" fmla="*/ 27 h 147"/>
              <a:gd name="T22" fmla="*/ 23 w 119"/>
              <a:gd name="T23" fmla="*/ 27 h 147"/>
              <a:gd name="T24" fmla="*/ 71 w 119"/>
              <a:gd name="T25" fmla="*/ 0 h 147"/>
              <a:gd name="T26" fmla="*/ 107 w 119"/>
              <a:gd name="T27" fmla="*/ 15 h 147"/>
              <a:gd name="T28" fmla="*/ 119 w 119"/>
              <a:gd name="T29" fmla="*/ 59 h 147"/>
              <a:gd name="T30" fmla="*/ 119 w 119"/>
              <a:gd name="T31"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47">
                <a:moveTo>
                  <a:pt x="119" y="147"/>
                </a:moveTo>
                <a:cubicBezTo>
                  <a:pt x="96" y="147"/>
                  <a:pt x="96" y="147"/>
                  <a:pt x="96" y="147"/>
                </a:cubicBezTo>
                <a:cubicBezTo>
                  <a:pt x="96" y="65"/>
                  <a:pt x="96" y="65"/>
                  <a:pt x="96" y="65"/>
                </a:cubicBezTo>
                <a:cubicBezTo>
                  <a:pt x="96" y="35"/>
                  <a:pt x="85" y="19"/>
                  <a:pt x="63" y="19"/>
                </a:cubicBezTo>
                <a:cubicBezTo>
                  <a:pt x="51" y="19"/>
                  <a:pt x="42" y="24"/>
                  <a:pt x="34" y="32"/>
                </a:cubicBezTo>
                <a:cubicBezTo>
                  <a:pt x="27" y="41"/>
                  <a:pt x="23" y="52"/>
                  <a:pt x="23" y="65"/>
                </a:cubicBezTo>
                <a:cubicBezTo>
                  <a:pt x="23" y="147"/>
                  <a:pt x="23" y="147"/>
                  <a:pt x="23" y="147"/>
                </a:cubicBezTo>
                <a:cubicBezTo>
                  <a:pt x="0" y="147"/>
                  <a:pt x="0" y="147"/>
                  <a:pt x="0" y="147"/>
                </a:cubicBezTo>
                <a:cubicBezTo>
                  <a:pt x="0" y="3"/>
                  <a:pt x="0" y="3"/>
                  <a:pt x="0" y="3"/>
                </a:cubicBezTo>
                <a:cubicBezTo>
                  <a:pt x="23" y="3"/>
                  <a:pt x="23" y="3"/>
                  <a:pt x="23" y="3"/>
                </a:cubicBezTo>
                <a:cubicBezTo>
                  <a:pt x="23" y="27"/>
                  <a:pt x="23" y="27"/>
                  <a:pt x="23" y="27"/>
                </a:cubicBezTo>
                <a:cubicBezTo>
                  <a:pt x="23" y="27"/>
                  <a:pt x="23" y="27"/>
                  <a:pt x="23" y="27"/>
                </a:cubicBezTo>
                <a:cubicBezTo>
                  <a:pt x="34" y="9"/>
                  <a:pt x="50" y="0"/>
                  <a:pt x="71" y="0"/>
                </a:cubicBezTo>
                <a:cubicBezTo>
                  <a:pt x="87" y="0"/>
                  <a:pt x="99" y="5"/>
                  <a:pt x="107" y="15"/>
                </a:cubicBezTo>
                <a:cubicBezTo>
                  <a:pt x="115" y="25"/>
                  <a:pt x="119" y="40"/>
                  <a:pt x="119" y="59"/>
                </a:cubicBezTo>
                <a:lnTo>
                  <a:pt x="119" y="147"/>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9" name="Freeform 15"/>
          <p:cNvSpPr>
            <a:spLocks noEditPoints="1"/>
          </p:cNvSpPr>
          <p:nvPr/>
        </p:nvSpPr>
        <p:spPr bwMode="auto">
          <a:xfrm>
            <a:off x="1229209" y="5338681"/>
            <a:ext cx="79678" cy="97505"/>
          </a:xfrm>
          <a:custGeom>
            <a:avLst/>
            <a:gdLst>
              <a:gd name="T0" fmla="*/ 125 w 125"/>
              <a:gd name="T1" fmla="*/ 81 h 151"/>
              <a:gd name="T2" fmla="*/ 24 w 125"/>
              <a:gd name="T3" fmla="*/ 81 h 151"/>
              <a:gd name="T4" fmla="*/ 36 w 125"/>
              <a:gd name="T5" fmla="*/ 118 h 151"/>
              <a:gd name="T6" fmla="*/ 71 w 125"/>
              <a:gd name="T7" fmla="*/ 131 h 151"/>
              <a:gd name="T8" fmla="*/ 115 w 125"/>
              <a:gd name="T9" fmla="*/ 115 h 151"/>
              <a:gd name="T10" fmla="*/ 115 w 125"/>
              <a:gd name="T11" fmla="*/ 137 h 151"/>
              <a:gd name="T12" fmla="*/ 65 w 125"/>
              <a:gd name="T13" fmla="*/ 151 h 151"/>
              <a:gd name="T14" fmla="*/ 17 w 125"/>
              <a:gd name="T15" fmla="*/ 131 h 151"/>
              <a:gd name="T16" fmla="*/ 0 w 125"/>
              <a:gd name="T17" fmla="*/ 76 h 151"/>
              <a:gd name="T18" fmla="*/ 8 w 125"/>
              <a:gd name="T19" fmla="*/ 37 h 151"/>
              <a:gd name="T20" fmla="*/ 32 w 125"/>
              <a:gd name="T21" fmla="*/ 9 h 151"/>
              <a:gd name="T22" fmla="*/ 66 w 125"/>
              <a:gd name="T23" fmla="*/ 0 h 151"/>
              <a:gd name="T24" fmla="*/ 110 w 125"/>
              <a:gd name="T25" fmla="*/ 18 h 151"/>
              <a:gd name="T26" fmla="*/ 125 w 125"/>
              <a:gd name="T27" fmla="*/ 69 h 151"/>
              <a:gd name="T28" fmla="*/ 125 w 125"/>
              <a:gd name="T29" fmla="*/ 81 h 151"/>
              <a:gd name="T30" fmla="*/ 102 w 125"/>
              <a:gd name="T31" fmla="*/ 61 h 151"/>
              <a:gd name="T32" fmla="*/ 92 w 125"/>
              <a:gd name="T33" fmla="*/ 30 h 151"/>
              <a:gd name="T34" fmla="*/ 66 w 125"/>
              <a:gd name="T35" fmla="*/ 19 h 151"/>
              <a:gd name="T36" fmla="*/ 38 w 125"/>
              <a:gd name="T37" fmla="*/ 31 h 151"/>
              <a:gd name="T38" fmla="*/ 24 w 125"/>
              <a:gd name="T39" fmla="*/ 61 h 151"/>
              <a:gd name="T40" fmla="*/ 102 w 125"/>
              <a:gd name="T41" fmla="*/ 6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151">
                <a:moveTo>
                  <a:pt x="125" y="81"/>
                </a:moveTo>
                <a:cubicBezTo>
                  <a:pt x="24" y="81"/>
                  <a:pt x="24" y="81"/>
                  <a:pt x="24" y="81"/>
                </a:cubicBezTo>
                <a:cubicBezTo>
                  <a:pt x="24" y="97"/>
                  <a:pt x="28" y="110"/>
                  <a:pt x="36" y="118"/>
                </a:cubicBezTo>
                <a:cubicBezTo>
                  <a:pt x="45" y="127"/>
                  <a:pt x="56" y="131"/>
                  <a:pt x="71" y="131"/>
                </a:cubicBezTo>
                <a:cubicBezTo>
                  <a:pt x="87" y="131"/>
                  <a:pt x="102" y="126"/>
                  <a:pt x="115" y="115"/>
                </a:cubicBezTo>
                <a:cubicBezTo>
                  <a:pt x="115" y="137"/>
                  <a:pt x="115" y="137"/>
                  <a:pt x="115" y="137"/>
                </a:cubicBezTo>
                <a:cubicBezTo>
                  <a:pt x="103" y="146"/>
                  <a:pt x="86" y="151"/>
                  <a:pt x="65" y="151"/>
                </a:cubicBezTo>
                <a:cubicBezTo>
                  <a:pt x="44" y="151"/>
                  <a:pt x="28" y="144"/>
                  <a:pt x="17" y="131"/>
                </a:cubicBezTo>
                <a:cubicBezTo>
                  <a:pt x="5" y="118"/>
                  <a:pt x="0" y="99"/>
                  <a:pt x="0" y="76"/>
                </a:cubicBezTo>
                <a:cubicBezTo>
                  <a:pt x="0" y="62"/>
                  <a:pt x="3" y="48"/>
                  <a:pt x="8" y="37"/>
                </a:cubicBezTo>
                <a:cubicBezTo>
                  <a:pt x="14" y="25"/>
                  <a:pt x="22" y="16"/>
                  <a:pt x="32" y="9"/>
                </a:cubicBezTo>
                <a:cubicBezTo>
                  <a:pt x="42" y="3"/>
                  <a:pt x="53" y="0"/>
                  <a:pt x="66" y="0"/>
                </a:cubicBezTo>
                <a:cubicBezTo>
                  <a:pt x="85" y="0"/>
                  <a:pt x="99" y="6"/>
                  <a:pt x="110" y="18"/>
                </a:cubicBezTo>
                <a:cubicBezTo>
                  <a:pt x="120" y="30"/>
                  <a:pt x="125" y="47"/>
                  <a:pt x="125" y="69"/>
                </a:cubicBezTo>
                <a:lnTo>
                  <a:pt x="125" y="81"/>
                </a:lnTo>
                <a:close/>
                <a:moveTo>
                  <a:pt x="102" y="61"/>
                </a:moveTo>
                <a:cubicBezTo>
                  <a:pt x="101" y="48"/>
                  <a:pt x="98" y="38"/>
                  <a:pt x="92" y="30"/>
                </a:cubicBezTo>
                <a:cubicBezTo>
                  <a:pt x="86" y="23"/>
                  <a:pt x="77" y="19"/>
                  <a:pt x="66" y="19"/>
                </a:cubicBezTo>
                <a:cubicBezTo>
                  <a:pt x="55" y="19"/>
                  <a:pt x="46" y="23"/>
                  <a:pt x="38" y="31"/>
                </a:cubicBezTo>
                <a:cubicBezTo>
                  <a:pt x="31" y="39"/>
                  <a:pt x="26" y="49"/>
                  <a:pt x="24" y="61"/>
                </a:cubicBezTo>
                <a:lnTo>
                  <a:pt x="102" y="61"/>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0" name="Freeform 16"/>
          <p:cNvSpPr>
            <a:spLocks noEditPoints="1"/>
          </p:cNvSpPr>
          <p:nvPr/>
        </p:nvSpPr>
        <p:spPr bwMode="auto">
          <a:xfrm>
            <a:off x="1328063" y="5303840"/>
            <a:ext cx="103716" cy="129645"/>
          </a:xfrm>
          <a:custGeom>
            <a:avLst/>
            <a:gdLst>
              <a:gd name="T0" fmla="*/ 162 w 162"/>
              <a:gd name="T1" fmla="*/ 98 h 201"/>
              <a:gd name="T2" fmla="*/ 148 w 162"/>
              <a:gd name="T3" fmla="*/ 152 h 201"/>
              <a:gd name="T4" fmla="*/ 110 w 162"/>
              <a:gd name="T5" fmla="*/ 188 h 201"/>
              <a:gd name="T6" fmla="*/ 53 w 162"/>
              <a:gd name="T7" fmla="*/ 201 h 201"/>
              <a:gd name="T8" fmla="*/ 0 w 162"/>
              <a:gd name="T9" fmla="*/ 201 h 201"/>
              <a:gd name="T10" fmla="*/ 0 w 162"/>
              <a:gd name="T11" fmla="*/ 0 h 201"/>
              <a:gd name="T12" fmla="*/ 56 w 162"/>
              <a:gd name="T13" fmla="*/ 0 h 201"/>
              <a:gd name="T14" fmla="*/ 162 w 162"/>
              <a:gd name="T15" fmla="*/ 98 h 201"/>
              <a:gd name="T16" fmla="*/ 137 w 162"/>
              <a:gd name="T17" fmla="*/ 98 h 201"/>
              <a:gd name="T18" fmla="*/ 55 w 162"/>
              <a:gd name="T19" fmla="*/ 21 h 201"/>
              <a:gd name="T20" fmla="*/ 23 w 162"/>
              <a:gd name="T21" fmla="*/ 21 h 201"/>
              <a:gd name="T22" fmla="*/ 23 w 162"/>
              <a:gd name="T23" fmla="*/ 180 h 201"/>
              <a:gd name="T24" fmla="*/ 53 w 162"/>
              <a:gd name="T25" fmla="*/ 180 h 201"/>
              <a:gd name="T26" fmla="*/ 115 w 162"/>
              <a:gd name="T27" fmla="*/ 159 h 201"/>
              <a:gd name="T28" fmla="*/ 137 w 162"/>
              <a:gd name="T29" fmla="*/ 9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01">
                <a:moveTo>
                  <a:pt x="162" y="98"/>
                </a:moveTo>
                <a:cubicBezTo>
                  <a:pt x="162" y="118"/>
                  <a:pt x="157" y="136"/>
                  <a:pt x="148" y="152"/>
                </a:cubicBezTo>
                <a:cubicBezTo>
                  <a:pt x="139" y="168"/>
                  <a:pt x="127" y="180"/>
                  <a:pt x="110" y="188"/>
                </a:cubicBezTo>
                <a:cubicBezTo>
                  <a:pt x="94" y="197"/>
                  <a:pt x="75" y="201"/>
                  <a:pt x="53" y="201"/>
                </a:cubicBezTo>
                <a:cubicBezTo>
                  <a:pt x="0" y="201"/>
                  <a:pt x="0" y="201"/>
                  <a:pt x="0" y="201"/>
                </a:cubicBezTo>
                <a:cubicBezTo>
                  <a:pt x="0" y="0"/>
                  <a:pt x="0" y="0"/>
                  <a:pt x="0" y="0"/>
                </a:cubicBezTo>
                <a:cubicBezTo>
                  <a:pt x="56" y="0"/>
                  <a:pt x="56" y="0"/>
                  <a:pt x="56" y="0"/>
                </a:cubicBezTo>
                <a:cubicBezTo>
                  <a:pt x="127" y="0"/>
                  <a:pt x="162" y="32"/>
                  <a:pt x="162" y="98"/>
                </a:cubicBezTo>
                <a:close/>
                <a:moveTo>
                  <a:pt x="137" y="98"/>
                </a:moveTo>
                <a:cubicBezTo>
                  <a:pt x="137" y="47"/>
                  <a:pt x="110" y="21"/>
                  <a:pt x="55" y="21"/>
                </a:cubicBezTo>
                <a:cubicBezTo>
                  <a:pt x="23" y="21"/>
                  <a:pt x="23" y="21"/>
                  <a:pt x="23" y="21"/>
                </a:cubicBezTo>
                <a:cubicBezTo>
                  <a:pt x="23" y="180"/>
                  <a:pt x="23" y="180"/>
                  <a:pt x="23" y="180"/>
                </a:cubicBezTo>
                <a:cubicBezTo>
                  <a:pt x="53" y="180"/>
                  <a:pt x="53" y="180"/>
                  <a:pt x="53" y="180"/>
                </a:cubicBezTo>
                <a:cubicBezTo>
                  <a:pt x="80" y="180"/>
                  <a:pt x="101" y="173"/>
                  <a:pt x="115" y="159"/>
                </a:cubicBezTo>
                <a:cubicBezTo>
                  <a:pt x="130" y="144"/>
                  <a:pt x="137" y="124"/>
                  <a:pt x="137" y="98"/>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1" name="Freeform 17"/>
          <p:cNvSpPr>
            <a:spLocks/>
          </p:cNvSpPr>
          <p:nvPr/>
        </p:nvSpPr>
        <p:spPr bwMode="auto">
          <a:xfrm>
            <a:off x="1450146" y="5339223"/>
            <a:ext cx="48617" cy="94263"/>
          </a:xfrm>
          <a:custGeom>
            <a:avLst/>
            <a:gdLst>
              <a:gd name="T0" fmla="*/ 76 w 76"/>
              <a:gd name="T1" fmla="*/ 26 h 146"/>
              <a:gd name="T2" fmla="*/ 58 w 76"/>
              <a:gd name="T3" fmla="*/ 21 h 146"/>
              <a:gd name="T4" fmla="*/ 33 w 76"/>
              <a:gd name="T5" fmla="*/ 35 h 146"/>
              <a:gd name="T6" fmla="*/ 24 w 76"/>
              <a:gd name="T7" fmla="*/ 73 h 146"/>
              <a:gd name="T8" fmla="*/ 24 w 76"/>
              <a:gd name="T9" fmla="*/ 146 h 146"/>
              <a:gd name="T10" fmla="*/ 0 w 76"/>
              <a:gd name="T11" fmla="*/ 146 h 146"/>
              <a:gd name="T12" fmla="*/ 0 w 76"/>
              <a:gd name="T13" fmla="*/ 2 h 146"/>
              <a:gd name="T14" fmla="*/ 24 w 76"/>
              <a:gd name="T15" fmla="*/ 2 h 146"/>
              <a:gd name="T16" fmla="*/ 24 w 76"/>
              <a:gd name="T17" fmla="*/ 32 h 146"/>
              <a:gd name="T18" fmla="*/ 24 w 76"/>
              <a:gd name="T19" fmla="*/ 32 h 146"/>
              <a:gd name="T20" fmla="*/ 39 w 76"/>
              <a:gd name="T21" fmla="*/ 8 h 146"/>
              <a:gd name="T22" fmla="*/ 62 w 76"/>
              <a:gd name="T23" fmla="*/ 0 h 146"/>
              <a:gd name="T24" fmla="*/ 76 w 76"/>
              <a:gd name="T25" fmla="*/ 2 h 146"/>
              <a:gd name="T26" fmla="*/ 76 w 76"/>
              <a:gd name="T27" fmla="*/ 2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146">
                <a:moveTo>
                  <a:pt x="76" y="26"/>
                </a:moveTo>
                <a:cubicBezTo>
                  <a:pt x="71" y="22"/>
                  <a:pt x="66" y="21"/>
                  <a:pt x="58" y="21"/>
                </a:cubicBezTo>
                <a:cubicBezTo>
                  <a:pt x="48" y="21"/>
                  <a:pt x="39" y="26"/>
                  <a:pt x="33" y="35"/>
                </a:cubicBezTo>
                <a:cubicBezTo>
                  <a:pt x="27" y="45"/>
                  <a:pt x="24" y="57"/>
                  <a:pt x="24" y="73"/>
                </a:cubicBezTo>
                <a:cubicBezTo>
                  <a:pt x="24" y="146"/>
                  <a:pt x="24" y="146"/>
                  <a:pt x="24" y="146"/>
                </a:cubicBezTo>
                <a:cubicBezTo>
                  <a:pt x="0" y="146"/>
                  <a:pt x="0" y="146"/>
                  <a:pt x="0" y="146"/>
                </a:cubicBezTo>
                <a:cubicBezTo>
                  <a:pt x="0" y="2"/>
                  <a:pt x="0" y="2"/>
                  <a:pt x="0" y="2"/>
                </a:cubicBezTo>
                <a:cubicBezTo>
                  <a:pt x="24" y="2"/>
                  <a:pt x="24" y="2"/>
                  <a:pt x="24" y="2"/>
                </a:cubicBezTo>
                <a:cubicBezTo>
                  <a:pt x="24" y="32"/>
                  <a:pt x="24" y="32"/>
                  <a:pt x="24" y="32"/>
                </a:cubicBezTo>
                <a:cubicBezTo>
                  <a:pt x="24" y="32"/>
                  <a:pt x="24" y="32"/>
                  <a:pt x="24" y="32"/>
                </a:cubicBezTo>
                <a:cubicBezTo>
                  <a:pt x="27" y="22"/>
                  <a:pt x="32" y="14"/>
                  <a:pt x="39" y="8"/>
                </a:cubicBezTo>
                <a:cubicBezTo>
                  <a:pt x="46" y="3"/>
                  <a:pt x="53" y="0"/>
                  <a:pt x="62" y="0"/>
                </a:cubicBezTo>
                <a:cubicBezTo>
                  <a:pt x="68" y="0"/>
                  <a:pt x="72" y="0"/>
                  <a:pt x="76" y="2"/>
                </a:cubicBezTo>
                <a:lnTo>
                  <a:pt x="76" y="26"/>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2" name="Freeform 18"/>
          <p:cNvSpPr>
            <a:spLocks noEditPoints="1"/>
          </p:cNvSpPr>
          <p:nvPr/>
        </p:nvSpPr>
        <p:spPr bwMode="auto">
          <a:xfrm>
            <a:off x="1507676" y="5297898"/>
            <a:ext cx="19987" cy="135588"/>
          </a:xfrm>
          <a:custGeom>
            <a:avLst/>
            <a:gdLst>
              <a:gd name="T0" fmla="*/ 31 w 31"/>
              <a:gd name="T1" fmla="*/ 15 h 210"/>
              <a:gd name="T2" fmla="*/ 26 w 31"/>
              <a:gd name="T3" fmla="*/ 25 h 210"/>
              <a:gd name="T4" fmla="*/ 15 w 31"/>
              <a:gd name="T5" fmla="*/ 30 h 210"/>
              <a:gd name="T6" fmla="*/ 5 w 31"/>
              <a:gd name="T7" fmla="*/ 25 h 210"/>
              <a:gd name="T8" fmla="*/ 0 w 31"/>
              <a:gd name="T9" fmla="*/ 15 h 210"/>
              <a:gd name="T10" fmla="*/ 5 w 31"/>
              <a:gd name="T11" fmla="*/ 4 h 210"/>
              <a:gd name="T12" fmla="*/ 15 w 31"/>
              <a:gd name="T13" fmla="*/ 0 h 210"/>
              <a:gd name="T14" fmla="*/ 26 w 31"/>
              <a:gd name="T15" fmla="*/ 4 h 210"/>
              <a:gd name="T16" fmla="*/ 31 w 31"/>
              <a:gd name="T17" fmla="*/ 15 h 210"/>
              <a:gd name="T18" fmla="*/ 27 w 31"/>
              <a:gd name="T19" fmla="*/ 210 h 210"/>
              <a:gd name="T20" fmla="*/ 4 w 31"/>
              <a:gd name="T21" fmla="*/ 210 h 210"/>
              <a:gd name="T22" fmla="*/ 4 w 31"/>
              <a:gd name="T23" fmla="*/ 66 h 210"/>
              <a:gd name="T24" fmla="*/ 27 w 31"/>
              <a:gd name="T25" fmla="*/ 66 h 210"/>
              <a:gd name="T26" fmla="*/ 27 w 31"/>
              <a:gd name="T27"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210">
                <a:moveTo>
                  <a:pt x="31" y="15"/>
                </a:moveTo>
                <a:cubicBezTo>
                  <a:pt x="31" y="19"/>
                  <a:pt x="29" y="22"/>
                  <a:pt x="26" y="25"/>
                </a:cubicBezTo>
                <a:cubicBezTo>
                  <a:pt x="23" y="28"/>
                  <a:pt x="20" y="30"/>
                  <a:pt x="15" y="30"/>
                </a:cubicBezTo>
                <a:cubicBezTo>
                  <a:pt x="11" y="30"/>
                  <a:pt x="8" y="28"/>
                  <a:pt x="5" y="25"/>
                </a:cubicBezTo>
                <a:cubicBezTo>
                  <a:pt x="2" y="23"/>
                  <a:pt x="0" y="19"/>
                  <a:pt x="0" y="15"/>
                </a:cubicBezTo>
                <a:cubicBezTo>
                  <a:pt x="0" y="11"/>
                  <a:pt x="2" y="7"/>
                  <a:pt x="5" y="4"/>
                </a:cubicBezTo>
                <a:cubicBezTo>
                  <a:pt x="7" y="1"/>
                  <a:pt x="11" y="0"/>
                  <a:pt x="15" y="0"/>
                </a:cubicBezTo>
                <a:cubicBezTo>
                  <a:pt x="20" y="0"/>
                  <a:pt x="23" y="1"/>
                  <a:pt x="26" y="4"/>
                </a:cubicBezTo>
                <a:cubicBezTo>
                  <a:pt x="29" y="7"/>
                  <a:pt x="31" y="10"/>
                  <a:pt x="31" y="15"/>
                </a:cubicBezTo>
                <a:close/>
                <a:moveTo>
                  <a:pt x="27" y="210"/>
                </a:moveTo>
                <a:cubicBezTo>
                  <a:pt x="4" y="210"/>
                  <a:pt x="4" y="210"/>
                  <a:pt x="4" y="210"/>
                </a:cubicBezTo>
                <a:cubicBezTo>
                  <a:pt x="4" y="66"/>
                  <a:pt x="4" y="66"/>
                  <a:pt x="4" y="66"/>
                </a:cubicBezTo>
                <a:cubicBezTo>
                  <a:pt x="27" y="66"/>
                  <a:pt x="27" y="66"/>
                  <a:pt x="27" y="66"/>
                </a:cubicBezTo>
                <a:lnTo>
                  <a:pt x="27" y="210"/>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3" name="Freeform 19"/>
          <p:cNvSpPr>
            <a:spLocks/>
          </p:cNvSpPr>
          <p:nvPr/>
        </p:nvSpPr>
        <p:spPr bwMode="auto">
          <a:xfrm>
            <a:off x="1536575" y="5340572"/>
            <a:ext cx="85620" cy="92913"/>
          </a:xfrm>
          <a:custGeom>
            <a:avLst/>
            <a:gdLst>
              <a:gd name="T0" fmla="*/ 134 w 134"/>
              <a:gd name="T1" fmla="*/ 0 h 144"/>
              <a:gd name="T2" fmla="*/ 77 w 134"/>
              <a:gd name="T3" fmla="*/ 144 h 144"/>
              <a:gd name="T4" fmla="*/ 54 w 134"/>
              <a:gd name="T5" fmla="*/ 144 h 144"/>
              <a:gd name="T6" fmla="*/ 0 w 134"/>
              <a:gd name="T7" fmla="*/ 0 h 144"/>
              <a:gd name="T8" fmla="*/ 25 w 134"/>
              <a:gd name="T9" fmla="*/ 0 h 144"/>
              <a:gd name="T10" fmla="*/ 62 w 134"/>
              <a:gd name="T11" fmla="*/ 105 h 144"/>
              <a:gd name="T12" fmla="*/ 67 w 134"/>
              <a:gd name="T13" fmla="*/ 125 h 144"/>
              <a:gd name="T14" fmla="*/ 67 w 134"/>
              <a:gd name="T15" fmla="*/ 125 h 144"/>
              <a:gd name="T16" fmla="*/ 72 w 134"/>
              <a:gd name="T17" fmla="*/ 105 h 144"/>
              <a:gd name="T18" fmla="*/ 110 w 134"/>
              <a:gd name="T19" fmla="*/ 0 h 144"/>
              <a:gd name="T20" fmla="*/ 134 w 134"/>
              <a:gd name="T2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144">
                <a:moveTo>
                  <a:pt x="134" y="0"/>
                </a:moveTo>
                <a:cubicBezTo>
                  <a:pt x="77" y="144"/>
                  <a:pt x="77" y="144"/>
                  <a:pt x="77" y="144"/>
                </a:cubicBezTo>
                <a:cubicBezTo>
                  <a:pt x="54" y="144"/>
                  <a:pt x="54" y="144"/>
                  <a:pt x="54" y="144"/>
                </a:cubicBezTo>
                <a:cubicBezTo>
                  <a:pt x="0" y="0"/>
                  <a:pt x="0" y="0"/>
                  <a:pt x="0" y="0"/>
                </a:cubicBezTo>
                <a:cubicBezTo>
                  <a:pt x="25" y="0"/>
                  <a:pt x="25" y="0"/>
                  <a:pt x="25" y="0"/>
                </a:cubicBezTo>
                <a:cubicBezTo>
                  <a:pt x="62" y="105"/>
                  <a:pt x="62" y="105"/>
                  <a:pt x="62" y="105"/>
                </a:cubicBezTo>
                <a:cubicBezTo>
                  <a:pt x="64" y="110"/>
                  <a:pt x="65" y="117"/>
                  <a:pt x="67" y="125"/>
                </a:cubicBezTo>
                <a:cubicBezTo>
                  <a:pt x="67" y="125"/>
                  <a:pt x="67" y="125"/>
                  <a:pt x="67" y="125"/>
                </a:cubicBezTo>
                <a:cubicBezTo>
                  <a:pt x="68" y="118"/>
                  <a:pt x="70" y="111"/>
                  <a:pt x="72" y="105"/>
                </a:cubicBezTo>
                <a:cubicBezTo>
                  <a:pt x="110" y="0"/>
                  <a:pt x="110" y="0"/>
                  <a:pt x="110" y="0"/>
                </a:cubicBezTo>
                <a:lnTo>
                  <a:pt x="134" y="0"/>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4" name="Freeform 20"/>
          <p:cNvSpPr>
            <a:spLocks noEditPoints="1"/>
          </p:cNvSpPr>
          <p:nvPr/>
        </p:nvSpPr>
        <p:spPr bwMode="auto">
          <a:xfrm>
            <a:off x="1626787" y="5338681"/>
            <a:ext cx="79948" cy="97505"/>
          </a:xfrm>
          <a:custGeom>
            <a:avLst/>
            <a:gdLst>
              <a:gd name="T0" fmla="*/ 125 w 125"/>
              <a:gd name="T1" fmla="*/ 81 h 151"/>
              <a:gd name="T2" fmla="*/ 24 w 125"/>
              <a:gd name="T3" fmla="*/ 81 h 151"/>
              <a:gd name="T4" fmla="*/ 37 w 125"/>
              <a:gd name="T5" fmla="*/ 118 h 151"/>
              <a:gd name="T6" fmla="*/ 71 w 125"/>
              <a:gd name="T7" fmla="*/ 131 h 151"/>
              <a:gd name="T8" fmla="*/ 115 w 125"/>
              <a:gd name="T9" fmla="*/ 115 h 151"/>
              <a:gd name="T10" fmla="*/ 115 w 125"/>
              <a:gd name="T11" fmla="*/ 137 h 151"/>
              <a:gd name="T12" fmla="*/ 65 w 125"/>
              <a:gd name="T13" fmla="*/ 151 h 151"/>
              <a:gd name="T14" fmla="*/ 17 w 125"/>
              <a:gd name="T15" fmla="*/ 131 h 151"/>
              <a:gd name="T16" fmla="*/ 0 w 125"/>
              <a:gd name="T17" fmla="*/ 76 h 151"/>
              <a:gd name="T18" fmla="*/ 9 w 125"/>
              <a:gd name="T19" fmla="*/ 37 h 151"/>
              <a:gd name="T20" fmla="*/ 32 w 125"/>
              <a:gd name="T21" fmla="*/ 9 h 151"/>
              <a:gd name="T22" fmla="*/ 66 w 125"/>
              <a:gd name="T23" fmla="*/ 0 h 151"/>
              <a:gd name="T24" fmla="*/ 110 w 125"/>
              <a:gd name="T25" fmla="*/ 18 h 151"/>
              <a:gd name="T26" fmla="*/ 125 w 125"/>
              <a:gd name="T27" fmla="*/ 69 h 151"/>
              <a:gd name="T28" fmla="*/ 125 w 125"/>
              <a:gd name="T29" fmla="*/ 81 h 151"/>
              <a:gd name="T30" fmla="*/ 102 w 125"/>
              <a:gd name="T31" fmla="*/ 61 h 151"/>
              <a:gd name="T32" fmla="*/ 92 w 125"/>
              <a:gd name="T33" fmla="*/ 30 h 151"/>
              <a:gd name="T34" fmla="*/ 66 w 125"/>
              <a:gd name="T35" fmla="*/ 19 h 151"/>
              <a:gd name="T36" fmla="*/ 38 w 125"/>
              <a:gd name="T37" fmla="*/ 31 h 151"/>
              <a:gd name="T38" fmla="*/ 24 w 125"/>
              <a:gd name="T39" fmla="*/ 61 h 151"/>
              <a:gd name="T40" fmla="*/ 102 w 125"/>
              <a:gd name="T41" fmla="*/ 6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151">
                <a:moveTo>
                  <a:pt x="125" y="81"/>
                </a:moveTo>
                <a:cubicBezTo>
                  <a:pt x="24" y="81"/>
                  <a:pt x="24" y="81"/>
                  <a:pt x="24" y="81"/>
                </a:cubicBezTo>
                <a:cubicBezTo>
                  <a:pt x="24" y="97"/>
                  <a:pt x="28" y="110"/>
                  <a:pt x="37" y="118"/>
                </a:cubicBezTo>
                <a:cubicBezTo>
                  <a:pt x="45" y="127"/>
                  <a:pt x="56" y="131"/>
                  <a:pt x="71" y="131"/>
                </a:cubicBezTo>
                <a:cubicBezTo>
                  <a:pt x="87" y="131"/>
                  <a:pt x="102" y="126"/>
                  <a:pt x="115" y="115"/>
                </a:cubicBezTo>
                <a:cubicBezTo>
                  <a:pt x="115" y="137"/>
                  <a:pt x="115" y="137"/>
                  <a:pt x="115" y="137"/>
                </a:cubicBezTo>
                <a:cubicBezTo>
                  <a:pt x="103" y="146"/>
                  <a:pt x="86" y="151"/>
                  <a:pt x="65" y="151"/>
                </a:cubicBezTo>
                <a:cubicBezTo>
                  <a:pt x="45" y="151"/>
                  <a:pt x="29" y="144"/>
                  <a:pt x="17" y="131"/>
                </a:cubicBezTo>
                <a:cubicBezTo>
                  <a:pt x="6" y="118"/>
                  <a:pt x="0" y="99"/>
                  <a:pt x="0" y="76"/>
                </a:cubicBezTo>
                <a:cubicBezTo>
                  <a:pt x="0" y="62"/>
                  <a:pt x="3" y="48"/>
                  <a:pt x="9" y="37"/>
                </a:cubicBezTo>
                <a:cubicBezTo>
                  <a:pt x="14" y="25"/>
                  <a:pt x="22" y="16"/>
                  <a:pt x="32" y="9"/>
                </a:cubicBezTo>
                <a:cubicBezTo>
                  <a:pt x="43" y="3"/>
                  <a:pt x="54" y="0"/>
                  <a:pt x="66" y="0"/>
                </a:cubicBezTo>
                <a:cubicBezTo>
                  <a:pt x="85" y="0"/>
                  <a:pt x="99" y="6"/>
                  <a:pt x="110" y="18"/>
                </a:cubicBezTo>
                <a:cubicBezTo>
                  <a:pt x="120" y="30"/>
                  <a:pt x="125" y="47"/>
                  <a:pt x="125" y="69"/>
                </a:cubicBezTo>
                <a:lnTo>
                  <a:pt x="125" y="81"/>
                </a:lnTo>
                <a:close/>
                <a:moveTo>
                  <a:pt x="102" y="61"/>
                </a:moveTo>
                <a:cubicBezTo>
                  <a:pt x="102" y="48"/>
                  <a:pt x="98" y="38"/>
                  <a:pt x="92" y="30"/>
                </a:cubicBezTo>
                <a:cubicBezTo>
                  <a:pt x="86" y="23"/>
                  <a:pt x="77" y="19"/>
                  <a:pt x="66" y="19"/>
                </a:cubicBezTo>
                <a:cubicBezTo>
                  <a:pt x="55" y="19"/>
                  <a:pt x="46" y="23"/>
                  <a:pt x="38" y="31"/>
                </a:cubicBezTo>
                <a:cubicBezTo>
                  <a:pt x="31" y="39"/>
                  <a:pt x="26" y="49"/>
                  <a:pt x="24" y="61"/>
                </a:cubicBezTo>
                <a:lnTo>
                  <a:pt x="102" y="61"/>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535" name="Group 32"/>
          <p:cNvGrpSpPr>
            <a:grpSpLocks noChangeAspect="1"/>
          </p:cNvGrpSpPr>
          <p:nvPr/>
        </p:nvGrpSpPr>
        <p:grpSpPr bwMode="auto">
          <a:xfrm>
            <a:off x="672276" y="5564414"/>
            <a:ext cx="1088506" cy="350901"/>
            <a:chOff x="3382" y="2013"/>
            <a:chExt cx="912" cy="294"/>
          </a:xfrm>
          <a:solidFill>
            <a:schemeClr val="bg1"/>
          </a:solidFill>
        </p:grpSpPr>
        <p:sp>
          <p:nvSpPr>
            <p:cNvPr id="536" name="Freeform 33"/>
            <p:cNvSpPr>
              <a:spLocks noEditPoints="1"/>
            </p:cNvSpPr>
            <p:nvPr/>
          </p:nvSpPr>
          <p:spPr bwMode="auto">
            <a:xfrm>
              <a:off x="3756" y="2104"/>
              <a:ext cx="95" cy="107"/>
            </a:xfrm>
            <a:custGeom>
              <a:avLst/>
              <a:gdLst>
                <a:gd name="T0" fmla="*/ 40 w 40"/>
                <a:gd name="T1" fmla="*/ 22 h 44"/>
                <a:gd name="T2" fmla="*/ 37 w 40"/>
                <a:gd name="T3" fmla="*/ 33 h 44"/>
                <a:gd name="T4" fmla="*/ 30 w 40"/>
                <a:gd name="T5" fmla="*/ 41 h 44"/>
                <a:gd name="T6" fmla="*/ 20 w 40"/>
                <a:gd name="T7" fmla="*/ 44 h 44"/>
                <a:gd name="T8" fmla="*/ 9 w 40"/>
                <a:gd name="T9" fmla="*/ 41 h 44"/>
                <a:gd name="T10" fmla="*/ 2 w 40"/>
                <a:gd name="T11" fmla="*/ 34 h 44"/>
                <a:gd name="T12" fmla="*/ 0 w 40"/>
                <a:gd name="T13" fmla="*/ 23 h 44"/>
                <a:gd name="T14" fmla="*/ 2 w 40"/>
                <a:gd name="T15" fmla="*/ 11 h 44"/>
                <a:gd name="T16" fmla="*/ 10 w 40"/>
                <a:gd name="T17" fmla="*/ 3 h 44"/>
                <a:gd name="T18" fmla="*/ 20 w 40"/>
                <a:gd name="T19" fmla="*/ 0 h 44"/>
                <a:gd name="T20" fmla="*/ 30 w 40"/>
                <a:gd name="T21" fmla="*/ 3 h 44"/>
                <a:gd name="T22" fmla="*/ 37 w 40"/>
                <a:gd name="T23" fmla="*/ 11 h 44"/>
                <a:gd name="T24" fmla="*/ 40 w 40"/>
                <a:gd name="T25" fmla="*/ 22 h 44"/>
                <a:gd name="T26" fmla="*/ 34 w 40"/>
                <a:gd name="T27" fmla="*/ 22 h 44"/>
                <a:gd name="T28" fmla="*/ 31 w 40"/>
                <a:gd name="T29" fmla="*/ 9 h 44"/>
                <a:gd name="T30" fmla="*/ 20 w 40"/>
                <a:gd name="T31" fmla="*/ 5 h 44"/>
                <a:gd name="T32" fmla="*/ 12 w 40"/>
                <a:gd name="T33" fmla="*/ 7 h 44"/>
                <a:gd name="T34" fmla="*/ 7 w 40"/>
                <a:gd name="T35" fmla="*/ 13 h 44"/>
                <a:gd name="T36" fmla="*/ 5 w 40"/>
                <a:gd name="T37" fmla="*/ 22 h 44"/>
                <a:gd name="T38" fmla="*/ 7 w 40"/>
                <a:gd name="T39" fmla="*/ 31 h 44"/>
                <a:gd name="T40" fmla="*/ 12 w 40"/>
                <a:gd name="T41" fmla="*/ 37 h 44"/>
                <a:gd name="T42" fmla="*/ 20 w 40"/>
                <a:gd name="T43" fmla="*/ 39 h 44"/>
                <a:gd name="T44" fmla="*/ 31 w 40"/>
                <a:gd name="T45" fmla="*/ 35 h 44"/>
                <a:gd name="T46" fmla="*/ 34 w 40"/>
                <a:gd name="T4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44">
                  <a:moveTo>
                    <a:pt x="40" y="22"/>
                  </a:moveTo>
                  <a:cubicBezTo>
                    <a:pt x="40" y="26"/>
                    <a:pt x="39" y="30"/>
                    <a:pt x="37" y="33"/>
                  </a:cubicBezTo>
                  <a:cubicBezTo>
                    <a:pt x="36" y="37"/>
                    <a:pt x="33" y="39"/>
                    <a:pt x="30" y="41"/>
                  </a:cubicBezTo>
                  <a:cubicBezTo>
                    <a:pt x="27" y="43"/>
                    <a:pt x="24" y="44"/>
                    <a:pt x="20" y="44"/>
                  </a:cubicBezTo>
                  <a:cubicBezTo>
                    <a:pt x="16" y="44"/>
                    <a:pt x="12" y="43"/>
                    <a:pt x="9" y="41"/>
                  </a:cubicBezTo>
                  <a:cubicBezTo>
                    <a:pt x="6" y="39"/>
                    <a:pt x="4" y="37"/>
                    <a:pt x="2" y="34"/>
                  </a:cubicBezTo>
                  <a:cubicBezTo>
                    <a:pt x="1" y="30"/>
                    <a:pt x="0" y="27"/>
                    <a:pt x="0" y="23"/>
                  </a:cubicBezTo>
                  <a:cubicBezTo>
                    <a:pt x="0" y="18"/>
                    <a:pt x="1" y="14"/>
                    <a:pt x="2" y="11"/>
                  </a:cubicBezTo>
                  <a:cubicBezTo>
                    <a:pt x="4" y="7"/>
                    <a:pt x="6" y="5"/>
                    <a:pt x="10" y="3"/>
                  </a:cubicBezTo>
                  <a:cubicBezTo>
                    <a:pt x="13" y="1"/>
                    <a:pt x="16" y="0"/>
                    <a:pt x="20" y="0"/>
                  </a:cubicBezTo>
                  <a:cubicBezTo>
                    <a:pt x="24" y="0"/>
                    <a:pt x="27" y="1"/>
                    <a:pt x="30" y="3"/>
                  </a:cubicBezTo>
                  <a:cubicBezTo>
                    <a:pt x="33" y="5"/>
                    <a:pt x="36" y="7"/>
                    <a:pt x="37" y="11"/>
                  </a:cubicBezTo>
                  <a:cubicBezTo>
                    <a:pt x="39" y="14"/>
                    <a:pt x="40" y="17"/>
                    <a:pt x="40" y="22"/>
                  </a:cubicBezTo>
                  <a:close/>
                  <a:moveTo>
                    <a:pt x="34" y="22"/>
                  </a:moveTo>
                  <a:cubicBezTo>
                    <a:pt x="34" y="17"/>
                    <a:pt x="33" y="12"/>
                    <a:pt x="31" y="9"/>
                  </a:cubicBezTo>
                  <a:cubicBezTo>
                    <a:pt x="28" y="6"/>
                    <a:pt x="25" y="5"/>
                    <a:pt x="20" y="5"/>
                  </a:cubicBezTo>
                  <a:cubicBezTo>
                    <a:pt x="17" y="5"/>
                    <a:pt x="15" y="6"/>
                    <a:pt x="12" y="7"/>
                  </a:cubicBezTo>
                  <a:cubicBezTo>
                    <a:pt x="10" y="8"/>
                    <a:pt x="8" y="10"/>
                    <a:pt x="7" y="13"/>
                  </a:cubicBezTo>
                  <a:cubicBezTo>
                    <a:pt x="6" y="16"/>
                    <a:pt x="5" y="19"/>
                    <a:pt x="5" y="22"/>
                  </a:cubicBezTo>
                  <a:cubicBezTo>
                    <a:pt x="5" y="25"/>
                    <a:pt x="6" y="28"/>
                    <a:pt x="7" y="31"/>
                  </a:cubicBezTo>
                  <a:cubicBezTo>
                    <a:pt x="8" y="34"/>
                    <a:pt x="10" y="36"/>
                    <a:pt x="12" y="37"/>
                  </a:cubicBezTo>
                  <a:cubicBezTo>
                    <a:pt x="14" y="39"/>
                    <a:pt x="17" y="39"/>
                    <a:pt x="20" y="39"/>
                  </a:cubicBezTo>
                  <a:cubicBezTo>
                    <a:pt x="24" y="39"/>
                    <a:pt x="28" y="38"/>
                    <a:pt x="31" y="35"/>
                  </a:cubicBezTo>
                  <a:cubicBezTo>
                    <a:pt x="33" y="32"/>
                    <a:pt x="34" y="28"/>
                    <a:pt x="3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7" name="Freeform 34"/>
            <p:cNvSpPr>
              <a:spLocks/>
            </p:cNvSpPr>
            <p:nvPr/>
          </p:nvSpPr>
          <p:spPr bwMode="auto">
            <a:xfrm>
              <a:off x="3865" y="2133"/>
              <a:ext cx="60" cy="75"/>
            </a:xfrm>
            <a:custGeom>
              <a:avLst/>
              <a:gdLst>
                <a:gd name="T0" fmla="*/ 25 w 25"/>
                <a:gd name="T1" fmla="*/ 31 h 31"/>
                <a:gd name="T2" fmla="*/ 20 w 25"/>
                <a:gd name="T3" fmla="*/ 31 h 31"/>
                <a:gd name="T4" fmla="*/ 20 w 25"/>
                <a:gd name="T5" fmla="*/ 14 h 31"/>
                <a:gd name="T6" fmla="*/ 13 w 25"/>
                <a:gd name="T7" fmla="*/ 4 h 31"/>
                <a:gd name="T8" fmla="*/ 7 w 25"/>
                <a:gd name="T9" fmla="*/ 7 h 31"/>
                <a:gd name="T10" fmla="*/ 4 w 25"/>
                <a:gd name="T11" fmla="*/ 14 h 31"/>
                <a:gd name="T12" fmla="*/ 4 w 25"/>
                <a:gd name="T13" fmla="*/ 31 h 31"/>
                <a:gd name="T14" fmla="*/ 0 w 25"/>
                <a:gd name="T15" fmla="*/ 31 h 31"/>
                <a:gd name="T16" fmla="*/ 0 w 25"/>
                <a:gd name="T17" fmla="*/ 1 h 31"/>
                <a:gd name="T18" fmla="*/ 4 w 25"/>
                <a:gd name="T19" fmla="*/ 1 h 31"/>
                <a:gd name="T20" fmla="*/ 4 w 25"/>
                <a:gd name="T21" fmla="*/ 6 h 31"/>
                <a:gd name="T22" fmla="*/ 5 w 25"/>
                <a:gd name="T23" fmla="*/ 6 h 31"/>
                <a:gd name="T24" fmla="*/ 14 w 25"/>
                <a:gd name="T25" fmla="*/ 0 h 31"/>
                <a:gd name="T26" fmla="*/ 22 w 25"/>
                <a:gd name="T27" fmla="*/ 4 h 31"/>
                <a:gd name="T28" fmla="*/ 25 w 25"/>
                <a:gd name="T29" fmla="*/ 13 h 31"/>
                <a:gd name="T30" fmla="*/ 25 w 25"/>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5" y="31"/>
                  </a:moveTo>
                  <a:cubicBezTo>
                    <a:pt x="20" y="31"/>
                    <a:pt x="20" y="31"/>
                    <a:pt x="20" y="31"/>
                  </a:cubicBezTo>
                  <a:cubicBezTo>
                    <a:pt x="20" y="14"/>
                    <a:pt x="20" y="14"/>
                    <a:pt x="20" y="14"/>
                  </a:cubicBezTo>
                  <a:cubicBezTo>
                    <a:pt x="20" y="8"/>
                    <a:pt x="17" y="4"/>
                    <a:pt x="13" y="4"/>
                  </a:cubicBezTo>
                  <a:cubicBezTo>
                    <a:pt x="10" y="4"/>
                    <a:pt x="8" y="5"/>
                    <a:pt x="7" y="7"/>
                  </a:cubicBezTo>
                  <a:cubicBezTo>
                    <a:pt x="5" y="9"/>
                    <a:pt x="4" y="11"/>
                    <a:pt x="4" y="14"/>
                  </a:cubicBezTo>
                  <a:cubicBezTo>
                    <a:pt x="4" y="31"/>
                    <a:pt x="4" y="31"/>
                    <a:pt x="4" y="31"/>
                  </a:cubicBezTo>
                  <a:cubicBezTo>
                    <a:pt x="0" y="31"/>
                    <a:pt x="0" y="31"/>
                    <a:pt x="0" y="31"/>
                  </a:cubicBezTo>
                  <a:cubicBezTo>
                    <a:pt x="0" y="1"/>
                    <a:pt x="0" y="1"/>
                    <a:pt x="0" y="1"/>
                  </a:cubicBezTo>
                  <a:cubicBezTo>
                    <a:pt x="4" y="1"/>
                    <a:pt x="4" y="1"/>
                    <a:pt x="4" y="1"/>
                  </a:cubicBezTo>
                  <a:cubicBezTo>
                    <a:pt x="4" y="6"/>
                    <a:pt x="4" y="6"/>
                    <a:pt x="4" y="6"/>
                  </a:cubicBezTo>
                  <a:cubicBezTo>
                    <a:pt x="5" y="6"/>
                    <a:pt x="5" y="6"/>
                    <a:pt x="5" y="6"/>
                  </a:cubicBezTo>
                  <a:cubicBezTo>
                    <a:pt x="7" y="2"/>
                    <a:pt x="10" y="0"/>
                    <a:pt x="14" y="0"/>
                  </a:cubicBezTo>
                  <a:cubicBezTo>
                    <a:pt x="18" y="0"/>
                    <a:pt x="20" y="1"/>
                    <a:pt x="22" y="4"/>
                  </a:cubicBezTo>
                  <a:cubicBezTo>
                    <a:pt x="24" y="6"/>
                    <a:pt x="25" y="9"/>
                    <a:pt x="25" y="13"/>
                  </a:cubicBezTo>
                  <a:lnTo>
                    <a:pt x="2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8" name="Freeform 35"/>
            <p:cNvSpPr>
              <a:spLocks noEditPoints="1"/>
            </p:cNvSpPr>
            <p:nvPr/>
          </p:nvSpPr>
          <p:spPr bwMode="auto">
            <a:xfrm>
              <a:off x="3937" y="2133"/>
              <a:ext cx="61" cy="78"/>
            </a:xfrm>
            <a:custGeom>
              <a:avLst/>
              <a:gdLst>
                <a:gd name="T0" fmla="*/ 26 w 26"/>
                <a:gd name="T1" fmla="*/ 17 h 32"/>
                <a:gd name="T2" fmla="*/ 5 w 26"/>
                <a:gd name="T3" fmla="*/ 17 h 32"/>
                <a:gd name="T4" fmla="*/ 7 w 26"/>
                <a:gd name="T5" fmla="*/ 25 h 32"/>
                <a:gd name="T6" fmla="*/ 14 w 26"/>
                <a:gd name="T7" fmla="*/ 28 h 32"/>
                <a:gd name="T8" fmla="*/ 24 w 26"/>
                <a:gd name="T9" fmla="*/ 24 h 32"/>
                <a:gd name="T10" fmla="*/ 24 w 26"/>
                <a:gd name="T11" fmla="*/ 29 h 32"/>
                <a:gd name="T12" fmla="*/ 13 w 26"/>
                <a:gd name="T13" fmla="*/ 32 h 32"/>
                <a:gd name="T14" fmla="*/ 3 w 26"/>
                <a:gd name="T15" fmla="*/ 28 h 32"/>
                <a:gd name="T16" fmla="*/ 0 w 26"/>
                <a:gd name="T17" fmla="*/ 16 h 32"/>
                <a:gd name="T18" fmla="*/ 1 w 26"/>
                <a:gd name="T19" fmla="*/ 8 h 32"/>
                <a:gd name="T20" fmla="*/ 6 w 26"/>
                <a:gd name="T21" fmla="*/ 2 h 32"/>
                <a:gd name="T22" fmla="*/ 13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3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7" y="25"/>
                  </a:cubicBezTo>
                  <a:cubicBezTo>
                    <a:pt x="9" y="27"/>
                    <a:pt x="11" y="28"/>
                    <a:pt x="14" y="28"/>
                  </a:cubicBezTo>
                  <a:cubicBezTo>
                    <a:pt x="18" y="28"/>
                    <a:pt x="21" y="27"/>
                    <a:pt x="24" y="24"/>
                  </a:cubicBezTo>
                  <a:cubicBezTo>
                    <a:pt x="24" y="29"/>
                    <a:pt x="24" y="29"/>
                    <a:pt x="24" y="29"/>
                  </a:cubicBezTo>
                  <a:cubicBezTo>
                    <a:pt x="21" y="31"/>
                    <a:pt x="18" y="32"/>
                    <a:pt x="13" y="32"/>
                  </a:cubicBezTo>
                  <a:cubicBezTo>
                    <a:pt x="9" y="32"/>
                    <a:pt x="6" y="30"/>
                    <a:pt x="3" y="28"/>
                  </a:cubicBezTo>
                  <a:cubicBezTo>
                    <a:pt x="1" y="25"/>
                    <a:pt x="0" y="21"/>
                    <a:pt x="0" y="16"/>
                  </a:cubicBezTo>
                  <a:cubicBezTo>
                    <a:pt x="0" y="13"/>
                    <a:pt x="0" y="11"/>
                    <a:pt x="1" y="8"/>
                  </a:cubicBezTo>
                  <a:cubicBezTo>
                    <a:pt x="3" y="6"/>
                    <a:pt x="4" y="4"/>
                    <a:pt x="6" y="2"/>
                  </a:cubicBezTo>
                  <a:cubicBezTo>
                    <a:pt x="9" y="1"/>
                    <a:pt x="11" y="0"/>
                    <a:pt x="13" y="0"/>
                  </a:cubicBezTo>
                  <a:cubicBezTo>
                    <a:pt x="17" y="0"/>
                    <a:pt x="20" y="2"/>
                    <a:pt x="23" y="4"/>
                  </a:cubicBezTo>
                  <a:cubicBezTo>
                    <a:pt x="25" y="7"/>
                    <a:pt x="26" y="10"/>
                    <a:pt x="26" y="15"/>
                  </a:cubicBezTo>
                  <a:lnTo>
                    <a:pt x="26" y="17"/>
                  </a:lnTo>
                  <a:close/>
                  <a:moveTo>
                    <a:pt x="21" y="13"/>
                  </a:moveTo>
                  <a:cubicBezTo>
                    <a:pt x="21" y="10"/>
                    <a:pt x="20" y="8"/>
                    <a:pt x="19" y="7"/>
                  </a:cubicBezTo>
                  <a:cubicBezTo>
                    <a:pt x="18" y="5"/>
                    <a:pt x="16" y="4"/>
                    <a:pt x="13" y="4"/>
                  </a:cubicBezTo>
                  <a:cubicBezTo>
                    <a:pt x="11" y="4"/>
                    <a:pt x="9"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9" name="Freeform 36"/>
            <p:cNvSpPr>
              <a:spLocks/>
            </p:cNvSpPr>
            <p:nvPr/>
          </p:nvSpPr>
          <p:spPr bwMode="auto">
            <a:xfrm>
              <a:off x="4013" y="2107"/>
              <a:ext cx="81" cy="101"/>
            </a:xfrm>
            <a:custGeom>
              <a:avLst/>
              <a:gdLst>
                <a:gd name="T0" fmla="*/ 34 w 34"/>
                <a:gd name="T1" fmla="*/ 42 h 42"/>
                <a:gd name="T2" fmla="*/ 28 w 34"/>
                <a:gd name="T3" fmla="*/ 42 h 42"/>
                <a:gd name="T4" fmla="*/ 6 w 34"/>
                <a:gd name="T5" fmla="*/ 9 h 42"/>
                <a:gd name="T6" fmla="*/ 5 w 34"/>
                <a:gd name="T7" fmla="*/ 6 h 42"/>
                <a:gd name="T8" fmla="*/ 5 w 34"/>
                <a:gd name="T9" fmla="*/ 6 h 42"/>
                <a:gd name="T10" fmla="*/ 5 w 34"/>
                <a:gd name="T11" fmla="*/ 12 h 42"/>
                <a:gd name="T12" fmla="*/ 5 w 34"/>
                <a:gd name="T13" fmla="*/ 42 h 42"/>
                <a:gd name="T14" fmla="*/ 0 w 34"/>
                <a:gd name="T15" fmla="*/ 42 h 42"/>
                <a:gd name="T16" fmla="*/ 0 w 34"/>
                <a:gd name="T17" fmla="*/ 0 h 42"/>
                <a:gd name="T18" fmla="*/ 6 w 34"/>
                <a:gd name="T19" fmla="*/ 0 h 42"/>
                <a:gd name="T20" fmla="*/ 27 w 34"/>
                <a:gd name="T21" fmla="*/ 33 h 42"/>
                <a:gd name="T22" fmla="*/ 29 w 34"/>
                <a:gd name="T23" fmla="*/ 36 h 42"/>
                <a:gd name="T24" fmla="*/ 29 w 34"/>
                <a:gd name="T25" fmla="*/ 36 h 42"/>
                <a:gd name="T26" fmla="*/ 29 w 34"/>
                <a:gd name="T27" fmla="*/ 30 h 42"/>
                <a:gd name="T28" fmla="*/ 29 w 34"/>
                <a:gd name="T29" fmla="*/ 0 h 42"/>
                <a:gd name="T30" fmla="*/ 34 w 34"/>
                <a:gd name="T31" fmla="*/ 0 h 42"/>
                <a:gd name="T32" fmla="*/ 34 w 34"/>
                <a:gd name="T3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42">
                  <a:moveTo>
                    <a:pt x="34" y="42"/>
                  </a:moveTo>
                  <a:cubicBezTo>
                    <a:pt x="28" y="42"/>
                    <a:pt x="28" y="42"/>
                    <a:pt x="28" y="42"/>
                  </a:cubicBezTo>
                  <a:cubicBezTo>
                    <a:pt x="6" y="9"/>
                    <a:pt x="6" y="9"/>
                    <a:pt x="6" y="9"/>
                  </a:cubicBezTo>
                  <a:cubicBezTo>
                    <a:pt x="6" y="8"/>
                    <a:pt x="5" y="7"/>
                    <a:pt x="5" y="6"/>
                  </a:cubicBezTo>
                  <a:cubicBezTo>
                    <a:pt x="5" y="6"/>
                    <a:pt x="5" y="6"/>
                    <a:pt x="5" y="6"/>
                  </a:cubicBezTo>
                  <a:cubicBezTo>
                    <a:pt x="5" y="7"/>
                    <a:pt x="5" y="9"/>
                    <a:pt x="5" y="12"/>
                  </a:cubicBezTo>
                  <a:cubicBezTo>
                    <a:pt x="5" y="42"/>
                    <a:pt x="5" y="42"/>
                    <a:pt x="5" y="42"/>
                  </a:cubicBezTo>
                  <a:cubicBezTo>
                    <a:pt x="0" y="42"/>
                    <a:pt x="0" y="42"/>
                    <a:pt x="0" y="42"/>
                  </a:cubicBezTo>
                  <a:cubicBezTo>
                    <a:pt x="0" y="0"/>
                    <a:pt x="0" y="0"/>
                    <a:pt x="0" y="0"/>
                  </a:cubicBezTo>
                  <a:cubicBezTo>
                    <a:pt x="6" y="0"/>
                    <a:pt x="6" y="0"/>
                    <a:pt x="6" y="0"/>
                  </a:cubicBezTo>
                  <a:cubicBezTo>
                    <a:pt x="27" y="33"/>
                    <a:pt x="27" y="33"/>
                    <a:pt x="27" y="33"/>
                  </a:cubicBezTo>
                  <a:cubicBezTo>
                    <a:pt x="29" y="36"/>
                    <a:pt x="29" y="36"/>
                    <a:pt x="29" y="36"/>
                  </a:cubicBezTo>
                  <a:cubicBezTo>
                    <a:pt x="29" y="36"/>
                    <a:pt x="29" y="36"/>
                    <a:pt x="29" y="36"/>
                  </a:cubicBezTo>
                  <a:cubicBezTo>
                    <a:pt x="29" y="35"/>
                    <a:pt x="29" y="33"/>
                    <a:pt x="29" y="30"/>
                  </a:cubicBezTo>
                  <a:cubicBezTo>
                    <a:pt x="29" y="0"/>
                    <a:pt x="29" y="0"/>
                    <a:pt x="29" y="0"/>
                  </a:cubicBezTo>
                  <a:cubicBezTo>
                    <a:pt x="34" y="0"/>
                    <a:pt x="34" y="0"/>
                    <a:pt x="34" y="0"/>
                  </a:cubicBezTo>
                  <a:lnTo>
                    <a:pt x="3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0" name="Freeform 37"/>
            <p:cNvSpPr>
              <a:spLocks noEditPoints="1"/>
            </p:cNvSpPr>
            <p:nvPr/>
          </p:nvSpPr>
          <p:spPr bwMode="auto">
            <a:xfrm>
              <a:off x="4108" y="2133"/>
              <a:ext cx="71"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6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6" y="0"/>
                  </a:cubicBezTo>
                  <a:cubicBezTo>
                    <a:pt x="20" y="0"/>
                    <a:pt x="23" y="2"/>
                    <a:pt x="26" y="5"/>
                  </a:cubicBezTo>
                  <a:cubicBezTo>
                    <a:pt x="29"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1" name="Freeform 38"/>
            <p:cNvSpPr>
              <a:spLocks/>
            </p:cNvSpPr>
            <p:nvPr/>
          </p:nvSpPr>
          <p:spPr bwMode="auto">
            <a:xfrm>
              <a:off x="4184" y="2114"/>
              <a:ext cx="43"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2" name="Freeform 39"/>
            <p:cNvSpPr>
              <a:spLocks noEditPoints="1"/>
            </p:cNvSpPr>
            <p:nvPr/>
          </p:nvSpPr>
          <p:spPr bwMode="auto">
            <a:xfrm>
              <a:off x="4232" y="2133"/>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9" y="27"/>
                    <a:pt x="12" y="28"/>
                    <a:pt x="15" y="28"/>
                  </a:cubicBezTo>
                  <a:cubicBezTo>
                    <a:pt x="18" y="28"/>
                    <a:pt x="21" y="27"/>
                    <a:pt x="24" y="24"/>
                  </a:cubicBezTo>
                  <a:cubicBezTo>
                    <a:pt x="24" y="29"/>
                    <a:pt x="24" y="29"/>
                    <a:pt x="24" y="29"/>
                  </a:cubicBezTo>
                  <a:cubicBezTo>
                    <a:pt x="21" y="31"/>
                    <a:pt x="18" y="32"/>
                    <a:pt x="14" y="32"/>
                  </a:cubicBezTo>
                  <a:cubicBezTo>
                    <a:pt x="9"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3" name="Freeform 40"/>
            <p:cNvSpPr>
              <a:spLocks noEditPoints="1"/>
            </p:cNvSpPr>
            <p:nvPr/>
          </p:nvSpPr>
          <p:spPr bwMode="auto">
            <a:xfrm>
              <a:off x="3756" y="2104"/>
              <a:ext cx="95" cy="107"/>
            </a:xfrm>
            <a:custGeom>
              <a:avLst/>
              <a:gdLst>
                <a:gd name="T0" fmla="*/ 40 w 40"/>
                <a:gd name="T1" fmla="*/ 22 h 44"/>
                <a:gd name="T2" fmla="*/ 37 w 40"/>
                <a:gd name="T3" fmla="*/ 33 h 44"/>
                <a:gd name="T4" fmla="*/ 30 w 40"/>
                <a:gd name="T5" fmla="*/ 41 h 44"/>
                <a:gd name="T6" fmla="*/ 20 w 40"/>
                <a:gd name="T7" fmla="*/ 44 h 44"/>
                <a:gd name="T8" fmla="*/ 9 w 40"/>
                <a:gd name="T9" fmla="*/ 41 h 44"/>
                <a:gd name="T10" fmla="*/ 2 w 40"/>
                <a:gd name="T11" fmla="*/ 34 h 44"/>
                <a:gd name="T12" fmla="*/ 0 w 40"/>
                <a:gd name="T13" fmla="*/ 23 h 44"/>
                <a:gd name="T14" fmla="*/ 2 w 40"/>
                <a:gd name="T15" fmla="*/ 11 h 44"/>
                <a:gd name="T16" fmla="*/ 10 w 40"/>
                <a:gd name="T17" fmla="*/ 3 h 44"/>
                <a:gd name="T18" fmla="*/ 20 w 40"/>
                <a:gd name="T19" fmla="*/ 0 h 44"/>
                <a:gd name="T20" fmla="*/ 30 w 40"/>
                <a:gd name="T21" fmla="*/ 3 h 44"/>
                <a:gd name="T22" fmla="*/ 37 w 40"/>
                <a:gd name="T23" fmla="*/ 11 h 44"/>
                <a:gd name="T24" fmla="*/ 40 w 40"/>
                <a:gd name="T25" fmla="*/ 22 h 44"/>
                <a:gd name="T26" fmla="*/ 34 w 40"/>
                <a:gd name="T27" fmla="*/ 22 h 44"/>
                <a:gd name="T28" fmla="*/ 31 w 40"/>
                <a:gd name="T29" fmla="*/ 9 h 44"/>
                <a:gd name="T30" fmla="*/ 20 w 40"/>
                <a:gd name="T31" fmla="*/ 5 h 44"/>
                <a:gd name="T32" fmla="*/ 12 w 40"/>
                <a:gd name="T33" fmla="*/ 7 h 44"/>
                <a:gd name="T34" fmla="*/ 7 w 40"/>
                <a:gd name="T35" fmla="*/ 13 h 44"/>
                <a:gd name="T36" fmla="*/ 5 w 40"/>
                <a:gd name="T37" fmla="*/ 22 h 44"/>
                <a:gd name="T38" fmla="*/ 7 w 40"/>
                <a:gd name="T39" fmla="*/ 31 h 44"/>
                <a:gd name="T40" fmla="*/ 12 w 40"/>
                <a:gd name="T41" fmla="*/ 37 h 44"/>
                <a:gd name="T42" fmla="*/ 20 w 40"/>
                <a:gd name="T43" fmla="*/ 39 h 44"/>
                <a:gd name="T44" fmla="*/ 31 w 40"/>
                <a:gd name="T45" fmla="*/ 35 h 44"/>
                <a:gd name="T46" fmla="*/ 34 w 40"/>
                <a:gd name="T4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44">
                  <a:moveTo>
                    <a:pt x="40" y="22"/>
                  </a:moveTo>
                  <a:cubicBezTo>
                    <a:pt x="40" y="26"/>
                    <a:pt x="39" y="30"/>
                    <a:pt x="37" y="33"/>
                  </a:cubicBezTo>
                  <a:cubicBezTo>
                    <a:pt x="36" y="37"/>
                    <a:pt x="33" y="39"/>
                    <a:pt x="30" y="41"/>
                  </a:cubicBezTo>
                  <a:cubicBezTo>
                    <a:pt x="27" y="43"/>
                    <a:pt x="24" y="44"/>
                    <a:pt x="20" y="44"/>
                  </a:cubicBezTo>
                  <a:cubicBezTo>
                    <a:pt x="16" y="44"/>
                    <a:pt x="12" y="43"/>
                    <a:pt x="9" y="41"/>
                  </a:cubicBezTo>
                  <a:cubicBezTo>
                    <a:pt x="6" y="39"/>
                    <a:pt x="4" y="37"/>
                    <a:pt x="2" y="34"/>
                  </a:cubicBezTo>
                  <a:cubicBezTo>
                    <a:pt x="1" y="30"/>
                    <a:pt x="0" y="27"/>
                    <a:pt x="0" y="23"/>
                  </a:cubicBezTo>
                  <a:cubicBezTo>
                    <a:pt x="0" y="18"/>
                    <a:pt x="1" y="14"/>
                    <a:pt x="2" y="11"/>
                  </a:cubicBezTo>
                  <a:cubicBezTo>
                    <a:pt x="4" y="7"/>
                    <a:pt x="6" y="5"/>
                    <a:pt x="10" y="3"/>
                  </a:cubicBezTo>
                  <a:cubicBezTo>
                    <a:pt x="13" y="1"/>
                    <a:pt x="16" y="0"/>
                    <a:pt x="20" y="0"/>
                  </a:cubicBezTo>
                  <a:cubicBezTo>
                    <a:pt x="24" y="0"/>
                    <a:pt x="27" y="1"/>
                    <a:pt x="30" y="3"/>
                  </a:cubicBezTo>
                  <a:cubicBezTo>
                    <a:pt x="33" y="5"/>
                    <a:pt x="36" y="7"/>
                    <a:pt x="37" y="11"/>
                  </a:cubicBezTo>
                  <a:cubicBezTo>
                    <a:pt x="39" y="14"/>
                    <a:pt x="40" y="17"/>
                    <a:pt x="40" y="22"/>
                  </a:cubicBezTo>
                  <a:close/>
                  <a:moveTo>
                    <a:pt x="34" y="22"/>
                  </a:moveTo>
                  <a:cubicBezTo>
                    <a:pt x="34" y="17"/>
                    <a:pt x="33" y="12"/>
                    <a:pt x="31" y="9"/>
                  </a:cubicBezTo>
                  <a:cubicBezTo>
                    <a:pt x="28" y="6"/>
                    <a:pt x="25" y="5"/>
                    <a:pt x="20" y="5"/>
                  </a:cubicBezTo>
                  <a:cubicBezTo>
                    <a:pt x="17" y="5"/>
                    <a:pt x="15" y="6"/>
                    <a:pt x="12" y="7"/>
                  </a:cubicBezTo>
                  <a:cubicBezTo>
                    <a:pt x="10" y="8"/>
                    <a:pt x="8" y="10"/>
                    <a:pt x="7" y="13"/>
                  </a:cubicBezTo>
                  <a:cubicBezTo>
                    <a:pt x="6" y="16"/>
                    <a:pt x="5" y="19"/>
                    <a:pt x="5" y="22"/>
                  </a:cubicBezTo>
                  <a:cubicBezTo>
                    <a:pt x="5" y="25"/>
                    <a:pt x="6" y="28"/>
                    <a:pt x="7" y="31"/>
                  </a:cubicBezTo>
                  <a:cubicBezTo>
                    <a:pt x="8" y="34"/>
                    <a:pt x="10" y="36"/>
                    <a:pt x="12" y="37"/>
                  </a:cubicBezTo>
                  <a:cubicBezTo>
                    <a:pt x="14" y="39"/>
                    <a:pt x="17" y="39"/>
                    <a:pt x="20" y="39"/>
                  </a:cubicBezTo>
                  <a:cubicBezTo>
                    <a:pt x="24" y="39"/>
                    <a:pt x="28" y="38"/>
                    <a:pt x="31" y="35"/>
                  </a:cubicBezTo>
                  <a:cubicBezTo>
                    <a:pt x="33" y="32"/>
                    <a:pt x="34" y="28"/>
                    <a:pt x="3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4" name="Freeform 41"/>
            <p:cNvSpPr>
              <a:spLocks/>
            </p:cNvSpPr>
            <p:nvPr/>
          </p:nvSpPr>
          <p:spPr bwMode="auto">
            <a:xfrm>
              <a:off x="3865" y="2133"/>
              <a:ext cx="60" cy="75"/>
            </a:xfrm>
            <a:custGeom>
              <a:avLst/>
              <a:gdLst>
                <a:gd name="T0" fmla="*/ 25 w 25"/>
                <a:gd name="T1" fmla="*/ 31 h 31"/>
                <a:gd name="T2" fmla="*/ 20 w 25"/>
                <a:gd name="T3" fmla="*/ 31 h 31"/>
                <a:gd name="T4" fmla="*/ 20 w 25"/>
                <a:gd name="T5" fmla="*/ 14 h 31"/>
                <a:gd name="T6" fmla="*/ 13 w 25"/>
                <a:gd name="T7" fmla="*/ 4 h 31"/>
                <a:gd name="T8" fmla="*/ 7 w 25"/>
                <a:gd name="T9" fmla="*/ 7 h 31"/>
                <a:gd name="T10" fmla="*/ 4 w 25"/>
                <a:gd name="T11" fmla="*/ 14 h 31"/>
                <a:gd name="T12" fmla="*/ 4 w 25"/>
                <a:gd name="T13" fmla="*/ 31 h 31"/>
                <a:gd name="T14" fmla="*/ 0 w 25"/>
                <a:gd name="T15" fmla="*/ 31 h 31"/>
                <a:gd name="T16" fmla="*/ 0 w 25"/>
                <a:gd name="T17" fmla="*/ 1 h 31"/>
                <a:gd name="T18" fmla="*/ 4 w 25"/>
                <a:gd name="T19" fmla="*/ 1 h 31"/>
                <a:gd name="T20" fmla="*/ 4 w 25"/>
                <a:gd name="T21" fmla="*/ 6 h 31"/>
                <a:gd name="T22" fmla="*/ 5 w 25"/>
                <a:gd name="T23" fmla="*/ 6 h 31"/>
                <a:gd name="T24" fmla="*/ 14 w 25"/>
                <a:gd name="T25" fmla="*/ 0 h 31"/>
                <a:gd name="T26" fmla="*/ 22 w 25"/>
                <a:gd name="T27" fmla="*/ 4 h 31"/>
                <a:gd name="T28" fmla="*/ 25 w 25"/>
                <a:gd name="T29" fmla="*/ 13 h 31"/>
                <a:gd name="T30" fmla="*/ 25 w 25"/>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5" y="31"/>
                  </a:moveTo>
                  <a:cubicBezTo>
                    <a:pt x="20" y="31"/>
                    <a:pt x="20" y="31"/>
                    <a:pt x="20" y="31"/>
                  </a:cubicBezTo>
                  <a:cubicBezTo>
                    <a:pt x="20" y="14"/>
                    <a:pt x="20" y="14"/>
                    <a:pt x="20" y="14"/>
                  </a:cubicBezTo>
                  <a:cubicBezTo>
                    <a:pt x="20" y="8"/>
                    <a:pt x="17" y="4"/>
                    <a:pt x="13" y="4"/>
                  </a:cubicBezTo>
                  <a:cubicBezTo>
                    <a:pt x="10" y="4"/>
                    <a:pt x="8" y="5"/>
                    <a:pt x="7" y="7"/>
                  </a:cubicBezTo>
                  <a:cubicBezTo>
                    <a:pt x="5" y="9"/>
                    <a:pt x="4" y="11"/>
                    <a:pt x="4" y="14"/>
                  </a:cubicBezTo>
                  <a:cubicBezTo>
                    <a:pt x="4" y="31"/>
                    <a:pt x="4" y="31"/>
                    <a:pt x="4" y="31"/>
                  </a:cubicBezTo>
                  <a:cubicBezTo>
                    <a:pt x="0" y="31"/>
                    <a:pt x="0" y="31"/>
                    <a:pt x="0" y="31"/>
                  </a:cubicBezTo>
                  <a:cubicBezTo>
                    <a:pt x="0" y="1"/>
                    <a:pt x="0" y="1"/>
                    <a:pt x="0" y="1"/>
                  </a:cubicBezTo>
                  <a:cubicBezTo>
                    <a:pt x="4" y="1"/>
                    <a:pt x="4" y="1"/>
                    <a:pt x="4" y="1"/>
                  </a:cubicBezTo>
                  <a:cubicBezTo>
                    <a:pt x="4" y="6"/>
                    <a:pt x="4" y="6"/>
                    <a:pt x="4" y="6"/>
                  </a:cubicBezTo>
                  <a:cubicBezTo>
                    <a:pt x="5" y="6"/>
                    <a:pt x="5" y="6"/>
                    <a:pt x="5" y="6"/>
                  </a:cubicBezTo>
                  <a:cubicBezTo>
                    <a:pt x="7" y="2"/>
                    <a:pt x="10" y="0"/>
                    <a:pt x="14" y="0"/>
                  </a:cubicBezTo>
                  <a:cubicBezTo>
                    <a:pt x="18" y="0"/>
                    <a:pt x="20" y="1"/>
                    <a:pt x="22" y="4"/>
                  </a:cubicBezTo>
                  <a:cubicBezTo>
                    <a:pt x="24" y="6"/>
                    <a:pt x="25" y="9"/>
                    <a:pt x="25" y="13"/>
                  </a:cubicBezTo>
                  <a:lnTo>
                    <a:pt x="2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5" name="Freeform 42"/>
            <p:cNvSpPr>
              <a:spLocks noEditPoints="1"/>
            </p:cNvSpPr>
            <p:nvPr/>
          </p:nvSpPr>
          <p:spPr bwMode="auto">
            <a:xfrm>
              <a:off x="3937" y="2133"/>
              <a:ext cx="61" cy="78"/>
            </a:xfrm>
            <a:custGeom>
              <a:avLst/>
              <a:gdLst>
                <a:gd name="T0" fmla="*/ 26 w 26"/>
                <a:gd name="T1" fmla="*/ 17 h 32"/>
                <a:gd name="T2" fmla="*/ 5 w 26"/>
                <a:gd name="T3" fmla="*/ 17 h 32"/>
                <a:gd name="T4" fmla="*/ 7 w 26"/>
                <a:gd name="T5" fmla="*/ 25 h 32"/>
                <a:gd name="T6" fmla="*/ 14 w 26"/>
                <a:gd name="T7" fmla="*/ 28 h 32"/>
                <a:gd name="T8" fmla="*/ 24 w 26"/>
                <a:gd name="T9" fmla="*/ 24 h 32"/>
                <a:gd name="T10" fmla="*/ 24 w 26"/>
                <a:gd name="T11" fmla="*/ 29 h 32"/>
                <a:gd name="T12" fmla="*/ 13 w 26"/>
                <a:gd name="T13" fmla="*/ 32 h 32"/>
                <a:gd name="T14" fmla="*/ 3 w 26"/>
                <a:gd name="T15" fmla="*/ 28 h 32"/>
                <a:gd name="T16" fmla="*/ 0 w 26"/>
                <a:gd name="T17" fmla="*/ 16 h 32"/>
                <a:gd name="T18" fmla="*/ 1 w 26"/>
                <a:gd name="T19" fmla="*/ 8 h 32"/>
                <a:gd name="T20" fmla="*/ 6 w 26"/>
                <a:gd name="T21" fmla="*/ 2 h 32"/>
                <a:gd name="T22" fmla="*/ 13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3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7" y="25"/>
                  </a:cubicBezTo>
                  <a:cubicBezTo>
                    <a:pt x="9" y="27"/>
                    <a:pt x="11" y="28"/>
                    <a:pt x="14" y="28"/>
                  </a:cubicBezTo>
                  <a:cubicBezTo>
                    <a:pt x="18" y="28"/>
                    <a:pt x="21" y="27"/>
                    <a:pt x="24" y="24"/>
                  </a:cubicBezTo>
                  <a:cubicBezTo>
                    <a:pt x="24" y="29"/>
                    <a:pt x="24" y="29"/>
                    <a:pt x="24" y="29"/>
                  </a:cubicBezTo>
                  <a:cubicBezTo>
                    <a:pt x="21" y="31"/>
                    <a:pt x="18" y="32"/>
                    <a:pt x="13" y="32"/>
                  </a:cubicBezTo>
                  <a:cubicBezTo>
                    <a:pt x="9" y="32"/>
                    <a:pt x="6" y="30"/>
                    <a:pt x="3" y="28"/>
                  </a:cubicBezTo>
                  <a:cubicBezTo>
                    <a:pt x="1" y="25"/>
                    <a:pt x="0" y="21"/>
                    <a:pt x="0" y="16"/>
                  </a:cubicBezTo>
                  <a:cubicBezTo>
                    <a:pt x="0" y="13"/>
                    <a:pt x="0" y="11"/>
                    <a:pt x="1" y="8"/>
                  </a:cubicBezTo>
                  <a:cubicBezTo>
                    <a:pt x="3" y="6"/>
                    <a:pt x="4" y="4"/>
                    <a:pt x="6" y="2"/>
                  </a:cubicBezTo>
                  <a:cubicBezTo>
                    <a:pt x="9" y="1"/>
                    <a:pt x="11" y="0"/>
                    <a:pt x="13" y="0"/>
                  </a:cubicBezTo>
                  <a:cubicBezTo>
                    <a:pt x="17" y="0"/>
                    <a:pt x="20" y="2"/>
                    <a:pt x="23" y="4"/>
                  </a:cubicBezTo>
                  <a:cubicBezTo>
                    <a:pt x="25" y="7"/>
                    <a:pt x="26" y="10"/>
                    <a:pt x="26" y="15"/>
                  </a:cubicBezTo>
                  <a:lnTo>
                    <a:pt x="26" y="17"/>
                  </a:lnTo>
                  <a:close/>
                  <a:moveTo>
                    <a:pt x="21" y="13"/>
                  </a:moveTo>
                  <a:cubicBezTo>
                    <a:pt x="21" y="10"/>
                    <a:pt x="20" y="8"/>
                    <a:pt x="19" y="7"/>
                  </a:cubicBezTo>
                  <a:cubicBezTo>
                    <a:pt x="18" y="5"/>
                    <a:pt x="16" y="4"/>
                    <a:pt x="13" y="4"/>
                  </a:cubicBezTo>
                  <a:cubicBezTo>
                    <a:pt x="11" y="4"/>
                    <a:pt x="9"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6" name="Freeform 43"/>
            <p:cNvSpPr>
              <a:spLocks/>
            </p:cNvSpPr>
            <p:nvPr/>
          </p:nvSpPr>
          <p:spPr bwMode="auto">
            <a:xfrm>
              <a:off x="4013" y="2107"/>
              <a:ext cx="81" cy="101"/>
            </a:xfrm>
            <a:custGeom>
              <a:avLst/>
              <a:gdLst>
                <a:gd name="T0" fmla="*/ 34 w 34"/>
                <a:gd name="T1" fmla="*/ 42 h 42"/>
                <a:gd name="T2" fmla="*/ 28 w 34"/>
                <a:gd name="T3" fmla="*/ 42 h 42"/>
                <a:gd name="T4" fmla="*/ 6 w 34"/>
                <a:gd name="T5" fmla="*/ 9 h 42"/>
                <a:gd name="T6" fmla="*/ 5 w 34"/>
                <a:gd name="T7" fmla="*/ 6 h 42"/>
                <a:gd name="T8" fmla="*/ 5 w 34"/>
                <a:gd name="T9" fmla="*/ 6 h 42"/>
                <a:gd name="T10" fmla="*/ 5 w 34"/>
                <a:gd name="T11" fmla="*/ 12 h 42"/>
                <a:gd name="T12" fmla="*/ 5 w 34"/>
                <a:gd name="T13" fmla="*/ 42 h 42"/>
                <a:gd name="T14" fmla="*/ 0 w 34"/>
                <a:gd name="T15" fmla="*/ 42 h 42"/>
                <a:gd name="T16" fmla="*/ 0 w 34"/>
                <a:gd name="T17" fmla="*/ 0 h 42"/>
                <a:gd name="T18" fmla="*/ 6 w 34"/>
                <a:gd name="T19" fmla="*/ 0 h 42"/>
                <a:gd name="T20" fmla="*/ 27 w 34"/>
                <a:gd name="T21" fmla="*/ 33 h 42"/>
                <a:gd name="T22" fmla="*/ 29 w 34"/>
                <a:gd name="T23" fmla="*/ 36 h 42"/>
                <a:gd name="T24" fmla="*/ 29 w 34"/>
                <a:gd name="T25" fmla="*/ 36 h 42"/>
                <a:gd name="T26" fmla="*/ 29 w 34"/>
                <a:gd name="T27" fmla="*/ 30 h 42"/>
                <a:gd name="T28" fmla="*/ 29 w 34"/>
                <a:gd name="T29" fmla="*/ 0 h 42"/>
                <a:gd name="T30" fmla="*/ 34 w 34"/>
                <a:gd name="T31" fmla="*/ 0 h 42"/>
                <a:gd name="T32" fmla="*/ 34 w 34"/>
                <a:gd name="T3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42">
                  <a:moveTo>
                    <a:pt x="34" y="42"/>
                  </a:moveTo>
                  <a:cubicBezTo>
                    <a:pt x="28" y="42"/>
                    <a:pt x="28" y="42"/>
                    <a:pt x="28" y="42"/>
                  </a:cubicBezTo>
                  <a:cubicBezTo>
                    <a:pt x="6" y="9"/>
                    <a:pt x="6" y="9"/>
                    <a:pt x="6" y="9"/>
                  </a:cubicBezTo>
                  <a:cubicBezTo>
                    <a:pt x="6" y="8"/>
                    <a:pt x="5" y="7"/>
                    <a:pt x="5" y="6"/>
                  </a:cubicBezTo>
                  <a:cubicBezTo>
                    <a:pt x="5" y="6"/>
                    <a:pt x="5" y="6"/>
                    <a:pt x="5" y="6"/>
                  </a:cubicBezTo>
                  <a:cubicBezTo>
                    <a:pt x="5" y="7"/>
                    <a:pt x="5" y="9"/>
                    <a:pt x="5" y="12"/>
                  </a:cubicBezTo>
                  <a:cubicBezTo>
                    <a:pt x="5" y="42"/>
                    <a:pt x="5" y="42"/>
                    <a:pt x="5" y="42"/>
                  </a:cubicBezTo>
                  <a:cubicBezTo>
                    <a:pt x="0" y="42"/>
                    <a:pt x="0" y="42"/>
                    <a:pt x="0" y="42"/>
                  </a:cubicBezTo>
                  <a:cubicBezTo>
                    <a:pt x="0" y="0"/>
                    <a:pt x="0" y="0"/>
                    <a:pt x="0" y="0"/>
                  </a:cubicBezTo>
                  <a:cubicBezTo>
                    <a:pt x="6" y="0"/>
                    <a:pt x="6" y="0"/>
                    <a:pt x="6" y="0"/>
                  </a:cubicBezTo>
                  <a:cubicBezTo>
                    <a:pt x="27" y="33"/>
                    <a:pt x="27" y="33"/>
                    <a:pt x="27" y="33"/>
                  </a:cubicBezTo>
                  <a:cubicBezTo>
                    <a:pt x="29" y="36"/>
                    <a:pt x="29" y="36"/>
                    <a:pt x="29" y="36"/>
                  </a:cubicBezTo>
                  <a:cubicBezTo>
                    <a:pt x="29" y="36"/>
                    <a:pt x="29" y="36"/>
                    <a:pt x="29" y="36"/>
                  </a:cubicBezTo>
                  <a:cubicBezTo>
                    <a:pt x="29" y="35"/>
                    <a:pt x="29" y="33"/>
                    <a:pt x="29" y="30"/>
                  </a:cubicBezTo>
                  <a:cubicBezTo>
                    <a:pt x="29" y="0"/>
                    <a:pt x="29" y="0"/>
                    <a:pt x="29" y="0"/>
                  </a:cubicBezTo>
                  <a:cubicBezTo>
                    <a:pt x="34" y="0"/>
                    <a:pt x="34" y="0"/>
                    <a:pt x="34" y="0"/>
                  </a:cubicBezTo>
                  <a:lnTo>
                    <a:pt x="3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8" name="Freeform 44"/>
            <p:cNvSpPr>
              <a:spLocks noEditPoints="1"/>
            </p:cNvSpPr>
            <p:nvPr/>
          </p:nvSpPr>
          <p:spPr bwMode="auto">
            <a:xfrm>
              <a:off x="4108" y="2133"/>
              <a:ext cx="71"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6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6" y="0"/>
                  </a:cubicBezTo>
                  <a:cubicBezTo>
                    <a:pt x="20" y="0"/>
                    <a:pt x="23" y="2"/>
                    <a:pt x="26" y="5"/>
                  </a:cubicBezTo>
                  <a:cubicBezTo>
                    <a:pt x="29"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9" name="Freeform 45"/>
            <p:cNvSpPr>
              <a:spLocks/>
            </p:cNvSpPr>
            <p:nvPr/>
          </p:nvSpPr>
          <p:spPr bwMode="auto">
            <a:xfrm>
              <a:off x="4184" y="2114"/>
              <a:ext cx="43"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0" name="Freeform 46"/>
            <p:cNvSpPr>
              <a:spLocks noEditPoints="1"/>
            </p:cNvSpPr>
            <p:nvPr/>
          </p:nvSpPr>
          <p:spPr bwMode="auto">
            <a:xfrm>
              <a:off x="4232" y="2133"/>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9" y="27"/>
                    <a:pt x="12" y="28"/>
                    <a:pt x="15" y="28"/>
                  </a:cubicBezTo>
                  <a:cubicBezTo>
                    <a:pt x="18" y="28"/>
                    <a:pt x="21" y="27"/>
                    <a:pt x="24" y="24"/>
                  </a:cubicBezTo>
                  <a:cubicBezTo>
                    <a:pt x="24" y="29"/>
                    <a:pt x="24" y="29"/>
                    <a:pt x="24" y="29"/>
                  </a:cubicBezTo>
                  <a:cubicBezTo>
                    <a:pt x="21" y="31"/>
                    <a:pt x="18" y="32"/>
                    <a:pt x="14" y="32"/>
                  </a:cubicBezTo>
                  <a:cubicBezTo>
                    <a:pt x="9"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1" name="Rectangle 47"/>
            <p:cNvSpPr>
              <a:spLocks noChangeArrowheads="1"/>
            </p:cNvSpPr>
            <p:nvPr/>
          </p:nvSpPr>
          <p:spPr bwMode="auto">
            <a:xfrm>
              <a:off x="3639" y="2131"/>
              <a:ext cx="19"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2" name="Rectangle 48"/>
            <p:cNvSpPr>
              <a:spLocks noChangeArrowheads="1"/>
            </p:cNvSpPr>
            <p:nvPr/>
          </p:nvSpPr>
          <p:spPr bwMode="auto">
            <a:xfrm>
              <a:off x="3639" y="2189"/>
              <a:ext cx="19"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3" name="Freeform 49"/>
            <p:cNvSpPr>
              <a:spLocks/>
            </p:cNvSpPr>
            <p:nvPr/>
          </p:nvSpPr>
          <p:spPr bwMode="auto">
            <a:xfrm>
              <a:off x="3563" y="2054"/>
              <a:ext cx="95" cy="212"/>
            </a:xfrm>
            <a:custGeom>
              <a:avLst/>
              <a:gdLst>
                <a:gd name="T0" fmla="*/ 28 w 40"/>
                <a:gd name="T1" fmla="*/ 8 h 88"/>
                <a:gd name="T2" fmla="*/ 28 w 40"/>
                <a:gd name="T3" fmla="*/ 4 h 88"/>
                <a:gd name="T4" fmla="*/ 24 w 40"/>
                <a:gd name="T5" fmla="*/ 0 h 88"/>
                <a:gd name="T6" fmla="*/ 0 w 40"/>
                <a:gd name="T7" fmla="*/ 0 h 88"/>
                <a:gd name="T8" fmla="*/ 0 w 40"/>
                <a:gd name="T9" fmla="*/ 12 h 88"/>
                <a:gd name="T10" fmla="*/ 20 w 40"/>
                <a:gd name="T11" fmla="*/ 12 h 88"/>
                <a:gd name="T12" fmla="*/ 20 w 40"/>
                <a:gd name="T13" fmla="*/ 16 h 88"/>
                <a:gd name="T14" fmla="*/ 0 w 40"/>
                <a:gd name="T15" fmla="*/ 16 h 88"/>
                <a:gd name="T16" fmla="*/ 0 w 40"/>
                <a:gd name="T17" fmla="*/ 24 h 88"/>
                <a:gd name="T18" fmla="*/ 20 w 40"/>
                <a:gd name="T19" fmla="*/ 24 h 88"/>
                <a:gd name="T20" fmla="*/ 20 w 40"/>
                <a:gd name="T21" fmla="*/ 28 h 88"/>
                <a:gd name="T22" fmla="*/ 0 w 40"/>
                <a:gd name="T23" fmla="*/ 28 h 88"/>
                <a:gd name="T24" fmla="*/ 0 w 40"/>
                <a:gd name="T25" fmla="*/ 36 h 88"/>
                <a:gd name="T26" fmla="*/ 20 w 40"/>
                <a:gd name="T27" fmla="*/ 36 h 88"/>
                <a:gd name="T28" fmla="*/ 20 w 40"/>
                <a:gd name="T29" fmla="*/ 40 h 88"/>
                <a:gd name="T30" fmla="*/ 0 w 40"/>
                <a:gd name="T31" fmla="*/ 40 h 88"/>
                <a:gd name="T32" fmla="*/ 0 w 40"/>
                <a:gd name="T33" fmla="*/ 48 h 88"/>
                <a:gd name="T34" fmla="*/ 20 w 40"/>
                <a:gd name="T35" fmla="*/ 48 h 88"/>
                <a:gd name="T36" fmla="*/ 20 w 40"/>
                <a:gd name="T37" fmla="*/ 52 h 88"/>
                <a:gd name="T38" fmla="*/ 0 w 40"/>
                <a:gd name="T39" fmla="*/ 52 h 88"/>
                <a:gd name="T40" fmla="*/ 0 w 40"/>
                <a:gd name="T41" fmla="*/ 60 h 88"/>
                <a:gd name="T42" fmla="*/ 20 w 40"/>
                <a:gd name="T43" fmla="*/ 60 h 88"/>
                <a:gd name="T44" fmla="*/ 20 w 40"/>
                <a:gd name="T45" fmla="*/ 64 h 88"/>
                <a:gd name="T46" fmla="*/ 0 w 40"/>
                <a:gd name="T47" fmla="*/ 64 h 88"/>
                <a:gd name="T48" fmla="*/ 0 w 40"/>
                <a:gd name="T49" fmla="*/ 72 h 88"/>
                <a:gd name="T50" fmla="*/ 20 w 40"/>
                <a:gd name="T51" fmla="*/ 72 h 88"/>
                <a:gd name="T52" fmla="*/ 20 w 40"/>
                <a:gd name="T53" fmla="*/ 76 h 88"/>
                <a:gd name="T54" fmla="*/ 0 w 40"/>
                <a:gd name="T55" fmla="*/ 76 h 88"/>
                <a:gd name="T56" fmla="*/ 0 w 40"/>
                <a:gd name="T57" fmla="*/ 88 h 88"/>
                <a:gd name="T58" fmla="*/ 24 w 40"/>
                <a:gd name="T59" fmla="*/ 88 h 88"/>
                <a:gd name="T60" fmla="*/ 28 w 40"/>
                <a:gd name="T61" fmla="*/ 84 h 88"/>
                <a:gd name="T62" fmla="*/ 28 w 40"/>
                <a:gd name="T63" fmla="*/ 28 h 88"/>
                <a:gd name="T64" fmla="*/ 40 w 40"/>
                <a:gd name="T65" fmla="*/ 28 h 88"/>
                <a:gd name="T66" fmla="*/ 40 w 40"/>
                <a:gd name="T67" fmla="*/ 8 h 88"/>
                <a:gd name="T68" fmla="*/ 28 w 40"/>
                <a:gd name="T69" fmla="*/ 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88">
                  <a:moveTo>
                    <a:pt x="28" y="8"/>
                  </a:moveTo>
                  <a:cubicBezTo>
                    <a:pt x="28" y="4"/>
                    <a:pt x="28" y="4"/>
                    <a:pt x="28" y="4"/>
                  </a:cubicBezTo>
                  <a:cubicBezTo>
                    <a:pt x="28" y="3"/>
                    <a:pt x="25" y="0"/>
                    <a:pt x="24" y="0"/>
                  </a:cubicBezTo>
                  <a:cubicBezTo>
                    <a:pt x="0" y="0"/>
                    <a:pt x="0" y="0"/>
                    <a:pt x="0" y="0"/>
                  </a:cubicBezTo>
                  <a:cubicBezTo>
                    <a:pt x="0" y="12"/>
                    <a:pt x="0" y="12"/>
                    <a:pt x="0" y="12"/>
                  </a:cubicBezTo>
                  <a:cubicBezTo>
                    <a:pt x="20" y="12"/>
                    <a:pt x="20" y="12"/>
                    <a:pt x="20" y="12"/>
                  </a:cubicBezTo>
                  <a:cubicBezTo>
                    <a:pt x="20" y="16"/>
                    <a:pt x="20" y="16"/>
                    <a:pt x="20" y="16"/>
                  </a:cubicBezTo>
                  <a:cubicBezTo>
                    <a:pt x="0" y="16"/>
                    <a:pt x="0" y="16"/>
                    <a:pt x="0" y="16"/>
                  </a:cubicBezTo>
                  <a:cubicBezTo>
                    <a:pt x="0" y="24"/>
                    <a:pt x="0" y="24"/>
                    <a:pt x="0" y="24"/>
                  </a:cubicBezTo>
                  <a:cubicBezTo>
                    <a:pt x="20" y="24"/>
                    <a:pt x="20" y="24"/>
                    <a:pt x="20" y="24"/>
                  </a:cubicBezTo>
                  <a:cubicBezTo>
                    <a:pt x="20" y="28"/>
                    <a:pt x="20" y="28"/>
                    <a:pt x="20" y="28"/>
                  </a:cubicBezTo>
                  <a:cubicBezTo>
                    <a:pt x="0" y="28"/>
                    <a:pt x="0" y="28"/>
                    <a:pt x="0" y="28"/>
                  </a:cubicBezTo>
                  <a:cubicBezTo>
                    <a:pt x="0" y="36"/>
                    <a:pt x="0" y="36"/>
                    <a:pt x="0" y="36"/>
                  </a:cubicBezTo>
                  <a:cubicBezTo>
                    <a:pt x="20" y="36"/>
                    <a:pt x="20" y="36"/>
                    <a:pt x="20" y="36"/>
                  </a:cubicBezTo>
                  <a:cubicBezTo>
                    <a:pt x="20" y="40"/>
                    <a:pt x="20" y="40"/>
                    <a:pt x="20" y="40"/>
                  </a:cubicBezTo>
                  <a:cubicBezTo>
                    <a:pt x="0" y="40"/>
                    <a:pt x="0" y="40"/>
                    <a:pt x="0" y="40"/>
                  </a:cubicBezTo>
                  <a:cubicBezTo>
                    <a:pt x="0" y="48"/>
                    <a:pt x="0" y="48"/>
                    <a:pt x="0" y="48"/>
                  </a:cubicBezTo>
                  <a:cubicBezTo>
                    <a:pt x="20" y="48"/>
                    <a:pt x="20" y="48"/>
                    <a:pt x="20" y="48"/>
                  </a:cubicBezTo>
                  <a:cubicBezTo>
                    <a:pt x="20" y="52"/>
                    <a:pt x="20" y="52"/>
                    <a:pt x="20" y="52"/>
                  </a:cubicBezTo>
                  <a:cubicBezTo>
                    <a:pt x="0" y="52"/>
                    <a:pt x="0" y="52"/>
                    <a:pt x="0" y="52"/>
                  </a:cubicBezTo>
                  <a:cubicBezTo>
                    <a:pt x="0" y="60"/>
                    <a:pt x="0" y="60"/>
                    <a:pt x="0" y="60"/>
                  </a:cubicBezTo>
                  <a:cubicBezTo>
                    <a:pt x="20" y="60"/>
                    <a:pt x="20" y="60"/>
                    <a:pt x="20" y="60"/>
                  </a:cubicBezTo>
                  <a:cubicBezTo>
                    <a:pt x="20" y="64"/>
                    <a:pt x="20" y="64"/>
                    <a:pt x="20" y="64"/>
                  </a:cubicBezTo>
                  <a:cubicBezTo>
                    <a:pt x="0" y="64"/>
                    <a:pt x="0" y="64"/>
                    <a:pt x="0" y="64"/>
                  </a:cubicBezTo>
                  <a:cubicBezTo>
                    <a:pt x="0" y="72"/>
                    <a:pt x="0" y="72"/>
                    <a:pt x="0" y="72"/>
                  </a:cubicBezTo>
                  <a:cubicBezTo>
                    <a:pt x="20" y="72"/>
                    <a:pt x="20" y="72"/>
                    <a:pt x="20" y="72"/>
                  </a:cubicBezTo>
                  <a:cubicBezTo>
                    <a:pt x="20" y="76"/>
                    <a:pt x="20" y="76"/>
                    <a:pt x="20" y="76"/>
                  </a:cubicBezTo>
                  <a:cubicBezTo>
                    <a:pt x="0" y="76"/>
                    <a:pt x="0" y="76"/>
                    <a:pt x="0" y="76"/>
                  </a:cubicBezTo>
                  <a:cubicBezTo>
                    <a:pt x="0" y="88"/>
                    <a:pt x="0" y="88"/>
                    <a:pt x="0" y="88"/>
                  </a:cubicBezTo>
                  <a:cubicBezTo>
                    <a:pt x="24" y="88"/>
                    <a:pt x="24" y="88"/>
                    <a:pt x="24" y="88"/>
                  </a:cubicBezTo>
                  <a:cubicBezTo>
                    <a:pt x="25" y="88"/>
                    <a:pt x="28" y="85"/>
                    <a:pt x="28" y="84"/>
                  </a:cubicBezTo>
                  <a:cubicBezTo>
                    <a:pt x="28" y="28"/>
                    <a:pt x="28" y="28"/>
                    <a:pt x="28" y="28"/>
                  </a:cubicBezTo>
                  <a:cubicBezTo>
                    <a:pt x="40" y="28"/>
                    <a:pt x="40" y="28"/>
                    <a:pt x="40" y="28"/>
                  </a:cubicBezTo>
                  <a:cubicBezTo>
                    <a:pt x="40" y="8"/>
                    <a:pt x="40" y="8"/>
                    <a:pt x="40" y="8"/>
                  </a:cubicBezTo>
                  <a:lnTo>
                    <a:pt x="2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4" name="Freeform 50"/>
            <p:cNvSpPr>
              <a:spLocks noEditPoints="1"/>
            </p:cNvSpPr>
            <p:nvPr/>
          </p:nvSpPr>
          <p:spPr bwMode="auto">
            <a:xfrm>
              <a:off x="3382" y="2013"/>
              <a:ext cx="171" cy="294"/>
            </a:xfrm>
            <a:custGeom>
              <a:avLst/>
              <a:gdLst>
                <a:gd name="T0" fmla="*/ 0 w 72"/>
                <a:gd name="T1" fmla="*/ 17 h 122"/>
                <a:gd name="T2" fmla="*/ 0 w 72"/>
                <a:gd name="T3" fmla="*/ 105 h 122"/>
                <a:gd name="T4" fmla="*/ 72 w 72"/>
                <a:gd name="T5" fmla="*/ 122 h 122"/>
                <a:gd name="T6" fmla="*/ 72 w 72"/>
                <a:gd name="T7" fmla="*/ 0 h 122"/>
                <a:gd name="T8" fmla="*/ 0 w 72"/>
                <a:gd name="T9" fmla="*/ 17 h 122"/>
                <a:gd name="T10" fmla="*/ 56 w 72"/>
                <a:gd name="T11" fmla="*/ 86 h 122"/>
                <a:gd name="T12" fmla="*/ 45 w 72"/>
                <a:gd name="T13" fmla="*/ 86 h 122"/>
                <a:gd name="T14" fmla="*/ 27 w 72"/>
                <a:gd name="T15" fmla="*/ 55 h 122"/>
                <a:gd name="T16" fmla="*/ 26 w 72"/>
                <a:gd name="T17" fmla="*/ 54 h 122"/>
                <a:gd name="T18" fmla="*/ 26 w 72"/>
                <a:gd name="T19" fmla="*/ 53 h 122"/>
                <a:gd name="T20" fmla="*/ 25 w 72"/>
                <a:gd name="T21" fmla="*/ 52 h 122"/>
                <a:gd name="T22" fmla="*/ 25 w 72"/>
                <a:gd name="T23" fmla="*/ 51 h 122"/>
                <a:gd name="T24" fmla="*/ 25 w 72"/>
                <a:gd name="T25" fmla="*/ 51 h 122"/>
                <a:gd name="T26" fmla="*/ 25 w 72"/>
                <a:gd name="T27" fmla="*/ 52 h 122"/>
                <a:gd name="T28" fmla="*/ 25 w 72"/>
                <a:gd name="T29" fmla="*/ 54 h 122"/>
                <a:gd name="T30" fmla="*/ 25 w 72"/>
                <a:gd name="T31" fmla="*/ 56 h 122"/>
                <a:gd name="T32" fmla="*/ 25 w 72"/>
                <a:gd name="T33" fmla="*/ 59 h 122"/>
                <a:gd name="T34" fmla="*/ 25 w 72"/>
                <a:gd name="T35" fmla="*/ 85 h 122"/>
                <a:gd name="T36" fmla="*/ 16 w 72"/>
                <a:gd name="T37" fmla="*/ 84 h 122"/>
                <a:gd name="T38" fmla="*/ 16 w 72"/>
                <a:gd name="T39" fmla="*/ 38 h 122"/>
                <a:gd name="T40" fmla="*/ 26 w 72"/>
                <a:gd name="T41" fmla="*/ 37 h 122"/>
                <a:gd name="T42" fmla="*/ 44 w 72"/>
                <a:gd name="T43" fmla="*/ 66 h 122"/>
                <a:gd name="T44" fmla="*/ 44 w 72"/>
                <a:gd name="T45" fmla="*/ 67 h 122"/>
                <a:gd name="T46" fmla="*/ 45 w 72"/>
                <a:gd name="T47" fmla="*/ 68 h 122"/>
                <a:gd name="T48" fmla="*/ 45 w 72"/>
                <a:gd name="T49" fmla="*/ 69 h 122"/>
                <a:gd name="T50" fmla="*/ 46 w 72"/>
                <a:gd name="T51" fmla="*/ 70 h 122"/>
                <a:gd name="T52" fmla="*/ 46 w 72"/>
                <a:gd name="T53" fmla="*/ 70 h 122"/>
                <a:gd name="T54" fmla="*/ 46 w 72"/>
                <a:gd name="T55" fmla="*/ 69 h 122"/>
                <a:gd name="T56" fmla="*/ 46 w 72"/>
                <a:gd name="T57" fmla="*/ 68 h 122"/>
                <a:gd name="T58" fmla="*/ 46 w 72"/>
                <a:gd name="T59" fmla="*/ 66 h 122"/>
                <a:gd name="T60" fmla="*/ 46 w 72"/>
                <a:gd name="T61" fmla="*/ 64 h 122"/>
                <a:gd name="T62" fmla="*/ 46 w 72"/>
                <a:gd name="T63" fmla="*/ 36 h 122"/>
                <a:gd name="T64" fmla="*/ 56 w 72"/>
                <a:gd name="T65" fmla="*/ 36 h 122"/>
                <a:gd name="T66" fmla="*/ 56 w 72"/>
                <a:gd name="T67"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2" h="122">
                  <a:moveTo>
                    <a:pt x="0" y="17"/>
                  </a:moveTo>
                  <a:cubicBezTo>
                    <a:pt x="0" y="105"/>
                    <a:pt x="0" y="105"/>
                    <a:pt x="0" y="105"/>
                  </a:cubicBezTo>
                  <a:cubicBezTo>
                    <a:pt x="72" y="122"/>
                    <a:pt x="72" y="122"/>
                    <a:pt x="72" y="122"/>
                  </a:cubicBezTo>
                  <a:cubicBezTo>
                    <a:pt x="72" y="0"/>
                    <a:pt x="72" y="0"/>
                    <a:pt x="72" y="0"/>
                  </a:cubicBezTo>
                  <a:lnTo>
                    <a:pt x="0" y="17"/>
                  </a:lnTo>
                  <a:close/>
                  <a:moveTo>
                    <a:pt x="56" y="86"/>
                  </a:moveTo>
                  <a:cubicBezTo>
                    <a:pt x="45" y="86"/>
                    <a:pt x="45" y="86"/>
                    <a:pt x="45" y="86"/>
                  </a:cubicBezTo>
                  <a:cubicBezTo>
                    <a:pt x="27" y="55"/>
                    <a:pt x="27" y="55"/>
                    <a:pt x="27" y="55"/>
                  </a:cubicBezTo>
                  <a:cubicBezTo>
                    <a:pt x="27" y="54"/>
                    <a:pt x="27" y="54"/>
                    <a:pt x="26" y="54"/>
                  </a:cubicBezTo>
                  <a:cubicBezTo>
                    <a:pt x="26" y="53"/>
                    <a:pt x="26" y="53"/>
                    <a:pt x="26" y="53"/>
                  </a:cubicBezTo>
                  <a:cubicBezTo>
                    <a:pt x="26" y="52"/>
                    <a:pt x="26" y="52"/>
                    <a:pt x="25" y="52"/>
                  </a:cubicBezTo>
                  <a:cubicBezTo>
                    <a:pt x="25" y="51"/>
                    <a:pt x="25" y="51"/>
                    <a:pt x="25" y="51"/>
                  </a:cubicBezTo>
                  <a:cubicBezTo>
                    <a:pt x="25" y="51"/>
                    <a:pt x="25" y="51"/>
                    <a:pt x="25" y="51"/>
                  </a:cubicBezTo>
                  <a:cubicBezTo>
                    <a:pt x="25" y="51"/>
                    <a:pt x="25" y="52"/>
                    <a:pt x="25" y="52"/>
                  </a:cubicBezTo>
                  <a:cubicBezTo>
                    <a:pt x="25" y="53"/>
                    <a:pt x="25" y="54"/>
                    <a:pt x="25" y="54"/>
                  </a:cubicBezTo>
                  <a:cubicBezTo>
                    <a:pt x="25" y="55"/>
                    <a:pt x="25" y="56"/>
                    <a:pt x="25" y="56"/>
                  </a:cubicBezTo>
                  <a:cubicBezTo>
                    <a:pt x="25" y="57"/>
                    <a:pt x="25" y="58"/>
                    <a:pt x="25" y="59"/>
                  </a:cubicBezTo>
                  <a:cubicBezTo>
                    <a:pt x="25" y="85"/>
                    <a:pt x="25" y="85"/>
                    <a:pt x="25" y="85"/>
                  </a:cubicBezTo>
                  <a:cubicBezTo>
                    <a:pt x="16" y="84"/>
                    <a:pt x="16" y="84"/>
                    <a:pt x="16" y="84"/>
                  </a:cubicBezTo>
                  <a:cubicBezTo>
                    <a:pt x="16" y="38"/>
                    <a:pt x="16" y="38"/>
                    <a:pt x="16" y="38"/>
                  </a:cubicBezTo>
                  <a:cubicBezTo>
                    <a:pt x="26" y="37"/>
                    <a:pt x="26" y="37"/>
                    <a:pt x="26" y="37"/>
                  </a:cubicBezTo>
                  <a:cubicBezTo>
                    <a:pt x="44" y="66"/>
                    <a:pt x="44" y="66"/>
                    <a:pt x="44" y="66"/>
                  </a:cubicBezTo>
                  <a:cubicBezTo>
                    <a:pt x="44" y="67"/>
                    <a:pt x="44" y="67"/>
                    <a:pt x="44" y="67"/>
                  </a:cubicBezTo>
                  <a:cubicBezTo>
                    <a:pt x="44" y="67"/>
                    <a:pt x="44" y="68"/>
                    <a:pt x="45" y="68"/>
                  </a:cubicBezTo>
                  <a:cubicBezTo>
                    <a:pt x="45" y="68"/>
                    <a:pt x="45" y="69"/>
                    <a:pt x="45" y="69"/>
                  </a:cubicBezTo>
                  <a:cubicBezTo>
                    <a:pt x="45" y="70"/>
                    <a:pt x="46" y="70"/>
                    <a:pt x="46" y="70"/>
                  </a:cubicBezTo>
                  <a:cubicBezTo>
                    <a:pt x="46" y="70"/>
                    <a:pt x="46" y="70"/>
                    <a:pt x="46" y="70"/>
                  </a:cubicBezTo>
                  <a:cubicBezTo>
                    <a:pt x="46" y="70"/>
                    <a:pt x="46" y="70"/>
                    <a:pt x="46" y="69"/>
                  </a:cubicBezTo>
                  <a:cubicBezTo>
                    <a:pt x="46" y="69"/>
                    <a:pt x="46" y="68"/>
                    <a:pt x="46" y="68"/>
                  </a:cubicBezTo>
                  <a:cubicBezTo>
                    <a:pt x="46" y="67"/>
                    <a:pt x="46" y="67"/>
                    <a:pt x="46" y="66"/>
                  </a:cubicBezTo>
                  <a:cubicBezTo>
                    <a:pt x="46" y="65"/>
                    <a:pt x="46" y="64"/>
                    <a:pt x="46" y="64"/>
                  </a:cubicBezTo>
                  <a:cubicBezTo>
                    <a:pt x="46" y="36"/>
                    <a:pt x="46" y="36"/>
                    <a:pt x="46" y="36"/>
                  </a:cubicBezTo>
                  <a:cubicBezTo>
                    <a:pt x="56" y="36"/>
                    <a:pt x="56" y="36"/>
                    <a:pt x="56" y="36"/>
                  </a:cubicBezTo>
                  <a:lnTo>
                    <a:pt x="56" y="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nvGrpSpPr>
          <p:cNvPr id="555" name="Group 554"/>
          <p:cNvGrpSpPr/>
          <p:nvPr/>
        </p:nvGrpSpPr>
        <p:grpSpPr>
          <a:xfrm>
            <a:off x="2297209" y="5291866"/>
            <a:ext cx="1734372" cy="322293"/>
            <a:chOff x="3780357" y="9151926"/>
            <a:chExt cx="1910317" cy="392096"/>
          </a:xfrm>
        </p:grpSpPr>
        <p:sp>
          <p:nvSpPr>
            <p:cNvPr id="556" name="TextBox 555"/>
            <p:cNvSpPr txBox="1"/>
            <p:nvPr/>
          </p:nvSpPr>
          <p:spPr>
            <a:xfrm>
              <a:off x="4286127" y="9235524"/>
              <a:ext cx="1404547" cy="230920"/>
            </a:xfrm>
            <a:prstGeom prst="rect">
              <a:avLst/>
            </a:prstGeom>
            <a:noFill/>
          </p:spPr>
          <p:txBody>
            <a:bodyPr wrap="square" lIns="0" tIns="0" rIns="0" bIns="0" rtlCol="0">
              <a:spAutoFit/>
            </a:bodyPr>
            <a:lstStyle/>
            <a:p>
              <a:pPr defTabSz="913643">
                <a:lnSpc>
                  <a:spcPct val="90000"/>
                </a:lnSpc>
                <a:spcAft>
                  <a:spcPts val="588"/>
                </a:spcAft>
              </a:pPr>
              <a:r>
                <a:rPr lang="en-US" sz="1371" spc="-29" dirty="0">
                  <a:gradFill>
                    <a:gsLst>
                      <a:gs pos="2917">
                        <a:srgbClr val="FFFFFF"/>
                      </a:gs>
                      <a:gs pos="30000">
                        <a:srgbClr val="FFFFFF"/>
                      </a:gs>
                    </a:gsLst>
                    <a:lin ang="5400000" scaled="0"/>
                  </a:gradFill>
                </a:rPr>
                <a:t>Video Portal</a:t>
              </a:r>
            </a:p>
          </p:txBody>
        </p:sp>
        <p:pic>
          <p:nvPicPr>
            <p:cNvPr id="557" name="Picture 55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80357" y="9151926"/>
              <a:ext cx="396245" cy="392096"/>
            </a:xfrm>
            <a:prstGeom prst="rect">
              <a:avLst/>
            </a:prstGeom>
            <a:noFill/>
          </p:spPr>
        </p:pic>
      </p:grpSp>
      <p:sp>
        <p:nvSpPr>
          <p:cNvPr id="558" name="Freeform 30"/>
          <p:cNvSpPr>
            <a:spLocks noChangeAspect="1" noEditPoints="1"/>
          </p:cNvSpPr>
          <p:nvPr/>
        </p:nvSpPr>
        <p:spPr bwMode="auto">
          <a:xfrm>
            <a:off x="677243" y="4470753"/>
            <a:ext cx="772904" cy="344184"/>
          </a:xfrm>
          <a:custGeom>
            <a:avLst/>
            <a:gdLst>
              <a:gd name="T0" fmla="*/ 60 w 216"/>
              <a:gd name="T1" fmla="*/ 20 h 96"/>
              <a:gd name="T2" fmla="*/ 60 w 216"/>
              <a:gd name="T3" fmla="*/ 28 h 96"/>
              <a:gd name="T4" fmla="*/ 68 w 216"/>
              <a:gd name="T5" fmla="*/ 40 h 96"/>
              <a:gd name="T6" fmla="*/ 68 w 216"/>
              <a:gd name="T7" fmla="*/ 44 h 96"/>
              <a:gd name="T8" fmla="*/ 60 w 216"/>
              <a:gd name="T9" fmla="*/ 56 h 96"/>
              <a:gd name="T10" fmla="*/ 60 w 216"/>
              <a:gd name="T11" fmla="*/ 64 h 96"/>
              <a:gd name="T12" fmla="*/ 68 w 216"/>
              <a:gd name="T13" fmla="*/ 76 h 96"/>
              <a:gd name="T14" fmla="*/ 92 w 216"/>
              <a:gd name="T15" fmla="*/ 84 h 96"/>
              <a:gd name="T16" fmla="*/ 92 w 216"/>
              <a:gd name="T17" fmla="*/ 12 h 96"/>
              <a:gd name="T18" fmla="*/ 72 w 216"/>
              <a:gd name="T19" fmla="*/ 68 h 96"/>
              <a:gd name="T20" fmla="*/ 88 w 216"/>
              <a:gd name="T21" fmla="*/ 64 h 96"/>
              <a:gd name="T22" fmla="*/ 88 w 216"/>
              <a:gd name="T23" fmla="*/ 56 h 96"/>
              <a:gd name="T24" fmla="*/ 72 w 216"/>
              <a:gd name="T25" fmla="*/ 52 h 96"/>
              <a:gd name="T26" fmla="*/ 88 w 216"/>
              <a:gd name="T27" fmla="*/ 52 h 96"/>
              <a:gd name="T28" fmla="*/ 72 w 216"/>
              <a:gd name="T29" fmla="*/ 32 h 96"/>
              <a:gd name="T30" fmla="*/ 88 w 216"/>
              <a:gd name="T31" fmla="*/ 28 h 96"/>
              <a:gd name="T32" fmla="*/ 88 w 216"/>
              <a:gd name="T33" fmla="*/ 20 h 96"/>
              <a:gd name="T34" fmla="*/ 0 w 216"/>
              <a:gd name="T35" fmla="*/ 82 h 96"/>
              <a:gd name="T36" fmla="*/ 0 w 216"/>
              <a:gd name="T37" fmla="*/ 13 h 96"/>
              <a:gd name="T38" fmla="*/ 27 w 216"/>
              <a:gd name="T39" fmla="*/ 54 h 96"/>
              <a:gd name="T40" fmla="*/ 27 w 216"/>
              <a:gd name="T41" fmla="*/ 52 h 96"/>
              <a:gd name="T42" fmla="*/ 26 w 216"/>
              <a:gd name="T43" fmla="*/ 53 h 96"/>
              <a:gd name="T44" fmla="*/ 20 w 216"/>
              <a:gd name="T45" fmla="*/ 66 h 96"/>
              <a:gd name="T46" fmla="*/ 13 w 216"/>
              <a:gd name="T47" fmla="*/ 29 h 96"/>
              <a:gd name="T48" fmla="*/ 26 w 216"/>
              <a:gd name="T49" fmla="*/ 41 h 96"/>
              <a:gd name="T50" fmla="*/ 27 w 216"/>
              <a:gd name="T51" fmla="*/ 43 h 96"/>
              <a:gd name="T52" fmla="*/ 27 w 216"/>
              <a:gd name="T53" fmla="*/ 42 h 96"/>
              <a:gd name="T54" fmla="*/ 33 w 216"/>
              <a:gd name="T55" fmla="*/ 28 h 96"/>
              <a:gd name="T56" fmla="*/ 42 w 216"/>
              <a:gd name="T57" fmla="*/ 68 h 96"/>
              <a:gd name="T58" fmla="*/ 124 w 216"/>
              <a:gd name="T59" fmla="*/ 65 h 96"/>
              <a:gd name="T60" fmla="*/ 141 w 216"/>
              <a:gd name="T61" fmla="*/ 35 h 96"/>
              <a:gd name="T62" fmla="*/ 140 w 216"/>
              <a:gd name="T63" fmla="*/ 46 h 96"/>
              <a:gd name="T64" fmla="*/ 128 w 216"/>
              <a:gd name="T65" fmla="*/ 61 h 96"/>
              <a:gd name="T66" fmla="*/ 166 w 216"/>
              <a:gd name="T67" fmla="*/ 41 h 96"/>
              <a:gd name="T68" fmla="*/ 161 w 216"/>
              <a:gd name="T69" fmla="*/ 65 h 96"/>
              <a:gd name="T70" fmla="*/ 155 w 216"/>
              <a:gd name="T71" fmla="*/ 55 h 96"/>
              <a:gd name="T72" fmla="*/ 153 w 216"/>
              <a:gd name="T73" fmla="*/ 53 h 96"/>
              <a:gd name="T74" fmla="*/ 155 w 216"/>
              <a:gd name="T75" fmla="*/ 51 h 96"/>
              <a:gd name="T76" fmla="*/ 166 w 216"/>
              <a:gd name="T77" fmla="*/ 41 h 96"/>
              <a:gd name="T78" fmla="*/ 172 w 216"/>
              <a:gd name="T79" fmla="*/ 64 h 96"/>
              <a:gd name="T80" fmla="*/ 170 w 216"/>
              <a:gd name="T81" fmla="*/ 44 h 96"/>
              <a:gd name="T82" fmla="*/ 185 w 216"/>
              <a:gd name="T83" fmla="*/ 45 h 96"/>
              <a:gd name="T84" fmla="*/ 170 w 216"/>
              <a:gd name="T85" fmla="*/ 53 h 96"/>
              <a:gd name="T86" fmla="*/ 184 w 216"/>
              <a:gd name="T87" fmla="*/ 60 h 96"/>
              <a:gd name="T88" fmla="*/ 191 w 216"/>
              <a:gd name="T89" fmla="*/ 54 h 96"/>
              <a:gd name="T90" fmla="*/ 206 w 216"/>
              <a:gd name="T91" fmla="*/ 59 h 96"/>
              <a:gd name="T92" fmla="*/ 190 w 216"/>
              <a:gd name="T93" fmla="*/ 62 h 96"/>
              <a:gd name="T94" fmla="*/ 192 w 216"/>
              <a:gd name="T95" fmla="*/ 42 h 96"/>
              <a:gd name="T96" fmla="*/ 208 w 216"/>
              <a:gd name="T97" fmla="*/ 52 h 96"/>
              <a:gd name="T98" fmla="*/ 202 w 216"/>
              <a:gd name="T99" fmla="*/ 45 h 96"/>
              <a:gd name="T100" fmla="*/ 191 w 216"/>
              <a:gd name="T101" fmla="*/ 50 h 96"/>
              <a:gd name="T102" fmla="*/ 212 w 216"/>
              <a:gd name="T103" fmla="*/ 65 h 96"/>
              <a:gd name="T104" fmla="*/ 216 w 216"/>
              <a:gd name="T105"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4"/>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2"/>
                  <a:pt x="0" y="82"/>
                  <a:pt x="0" y="82"/>
                </a:cubicBezTo>
                <a:cubicBezTo>
                  <a:pt x="56" y="96"/>
                  <a:pt x="56" y="96"/>
                  <a:pt x="56" y="96"/>
                </a:cubicBezTo>
                <a:cubicBezTo>
                  <a:pt x="56" y="0"/>
                  <a:pt x="56" y="0"/>
                  <a:pt x="56" y="0"/>
                </a:cubicBezTo>
                <a:lnTo>
                  <a:pt x="0" y="13"/>
                </a:lnTo>
                <a:close/>
                <a:moveTo>
                  <a:pt x="33" y="67"/>
                </a:moveTo>
                <a:cubicBezTo>
                  <a:pt x="27" y="54"/>
                  <a:pt x="27" y="54"/>
                  <a:pt x="27" y="54"/>
                </a:cubicBezTo>
                <a:cubicBezTo>
                  <a:pt x="27" y="54"/>
                  <a:pt x="27" y="54"/>
                  <a:pt x="27" y="54"/>
                </a:cubicBezTo>
                <a:cubicBezTo>
                  <a:pt x="27" y="54"/>
                  <a:pt x="27" y="53"/>
                  <a:pt x="27" y="53"/>
                </a:cubicBezTo>
                <a:cubicBezTo>
                  <a:pt x="27" y="53"/>
                  <a:pt x="27" y="53"/>
                  <a:pt x="27" y="52"/>
                </a:cubicBezTo>
                <a:cubicBezTo>
                  <a:pt x="27" y="52"/>
                  <a:pt x="27" y="52"/>
                  <a:pt x="27" y="52"/>
                </a:cubicBezTo>
                <a:cubicBezTo>
                  <a:pt x="27" y="52"/>
                  <a:pt x="27" y="52"/>
                  <a:pt x="27" y="52"/>
                </a:cubicBezTo>
                <a:cubicBezTo>
                  <a:pt x="27" y="52"/>
                  <a:pt x="27" y="52"/>
                  <a:pt x="26" y="52"/>
                </a:cubicBezTo>
                <a:cubicBezTo>
                  <a:pt x="26" y="52"/>
                  <a:pt x="26" y="52"/>
                  <a:pt x="26" y="53"/>
                </a:cubicBezTo>
                <a:cubicBezTo>
                  <a:pt x="26" y="53"/>
                  <a:pt x="26" y="53"/>
                  <a:pt x="26" y="53"/>
                </a:cubicBezTo>
                <a:cubicBezTo>
                  <a:pt x="26" y="54"/>
                  <a:pt x="26" y="54"/>
                  <a:pt x="26" y="54"/>
                </a:cubicBezTo>
                <a:cubicBezTo>
                  <a:pt x="20" y="66"/>
                  <a:pt x="20" y="66"/>
                  <a:pt x="20" y="66"/>
                </a:cubicBezTo>
                <a:cubicBezTo>
                  <a:pt x="12" y="66"/>
                  <a:pt x="12" y="66"/>
                  <a:pt x="12" y="66"/>
                </a:cubicBezTo>
                <a:cubicBezTo>
                  <a:pt x="22" y="48"/>
                  <a:pt x="22" y="48"/>
                  <a:pt x="22" y="48"/>
                </a:cubicBezTo>
                <a:cubicBezTo>
                  <a:pt x="13" y="29"/>
                  <a:pt x="13" y="29"/>
                  <a:pt x="13" y="29"/>
                </a:cubicBezTo>
                <a:cubicBezTo>
                  <a:pt x="21" y="29"/>
                  <a:pt x="21" y="29"/>
                  <a:pt x="21" y="29"/>
                </a:cubicBezTo>
                <a:cubicBezTo>
                  <a:pt x="26" y="40"/>
                  <a:pt x="26" y="40"/>
                  <a:pt x="26" y="40"/>
                </a:cubicBezTo>
                <a:cubicBezTo>
                  <a:pt x="26" y="40"/>
                  <a:pt x="26" y="40"/>
                  <a:pt x="26" y="41"/>
                </a:cubicBezTo>
                <a:cubicBezTo>
                  <a:pt x="26" y="41"/>
                  <a:pt x="26" y="41"/>
                  <a:pt x="26" y="41"/>
                </a:cubicBezTo>
                <a:cubicBezTo>
                  <a:pt x="27" y="42"/>
                  <a:pt x="27" y="42"/>
                  <a:pt x="27" y="42"/>
                </a:cubicBezTo>
                <a:cubicBezTo>
                  <a:pt x="27" y="42"/>
                  <a:pt x="27" y="43"/>
                  <a:pt x="27" y="43"/>
                </a:cubicBezTo>
                <a:cubicBezTo>
                  <a:pt x="27" y="43"/>
                  <a:pt x="27" y="43"/>
                  <a:pt x="27" y="43"/>
                </a:cubicBezTo>
                <a:cubicBezTo>
                  <a:pt x="27" y="43"/>
                  <a:pt x="27" y="43"/>
                  <a:pt x="27" y="42"/>
                </a:cubicBezTo>
                <a:cubicBezTo>
                  <a:pt x="27" y="42"/>
                  <a:pt x="27" y="42"/>
                  <a:pt x="27" y="42"/>
                </a:cubicBezTo>
                <a:cubicBezTo>
                  <a:pt x="27" y="41"/>
                  <a:pt x="28" y="41"/>
                  <a:pt x="28" y="41"/>
                </a:cubicBezTo>
                <a:cubicBezTo>
                  <a:pt x="28" y="40"/>
                  <a:pt x="28" y="40"/>
                  <a:pt x="28" y="40"/>
                </a:cubicBezTo>
                <a:cubicBezTo>
                  <a:pt x="33" y="28"/>
                  <a:pt x="33" y="28"/>
                  <a:pt x="33" y="28"/>
                </a:cubicBezTo>
                <a:cubicBezTo>
                  <a:pt x="42" y="28"/>
                  <a:pt x="42" y="28"/>
                  <a:pt x="42" y="28"/>
                </a:cubicBezTo>
                <a:cubicBezTo>
                  <a:pt x="32" y="47"/>
                  <a:pt x="32" y="47"/>
                  <a:pt x="32" y="47"/>
                </a:cubicBezTo>
                <a:cubicBezTo>
                  <a:pt x="42" y="68"/>
                  <a:pt x="42" y="68"/>
                  <a:pt x="42" y="68"/>
                </a:cubicBezTo>
                <a:lnTo>
                  <a:pt x="33" y="67"/>
                </a:lnTo>
                <a:close/>
                <a:moveTo>
                  <a:pt x="142" y="65"/>
                </a:moveTo>
                <a:cubicBezTo>
                  <a:pt x="124" y="65"/>
                  <a:pt x="124" y="65"/>
                  <a:pt x="124" y="65"/>
                </a:cubicBezTo>
                <a:cubicBezTo>
                  <a:pt x="124" y="31"/>
                  <a:pt x="124" y="31"/>
                  <a:pt x="124" y="31"/>
                </a:cubicBezTo>
                <a:cubicBezTo>
                  <a:pt x="141" y="31"/>
                  <a:pt x="141" y="31"/>
                  <a:pt x="141" y="31"/>
                </a:cubicBezTo>
                <a:cubicBezTo>
                  <a:pt x="141" y="35"/>
                  <a:pt x="141" y="35"/>
                  <a:pt x="141" y="35"/>
                </a:cubicBezTo>
                <a:cubicBezTo>
                  <a:pt x="128" y="35"/>
                  <a:pt x="128" y="35"/>
                  <a:pt x="128" y="35"/>
                </a:cubicBezTo>
                <a:cubicBezTo>
                  <a:pt x="128" y="46"/>
                  <a:pt x="128" y="46"/>
                  <a:pt x="128" y="46"/>
                </a:cubicBezTo>
                <a:cubicBezTo>
                  <a:pt x="140" y="46"/>
                  <a:pt x="140" y="46"/>
                  <a:pt x="140" y="46"/>
                </a:cubicBezTo>
                <a:cubicBezTo>
                  <a:pt x="140" y="49"/>
                  <a:pt x="140" y="49"/>
                  <a:pt x="140" y="49"/>
                </a:cubicBezTo>
                <a:cubicBezTo>
                  <a:pt x="128" y="49"/>
                  <a:pt x="128" y="49"/>
                  <a:pt x="128" y="49"/>
                </a:cubicBezTo>
                <a:cubicBezTo>
                  <a:pt x="128" y="61"/>
                  <a:pt x="128" y="61"/>
                  <a:pt x="128" y="61"/>
                </a:cubicBezTo>
                <a:cubicBezTo>
                  <a:pt x="142" y="61"/>
                  <a:pt x="142" y="61"/>
                  <a:pt x="142" y="61"/>
                </a:cubicBezTo>
                <a:lnTo>
                  <a:pt x="142" y="65"/>
                </a:lnTo>
                <a:close/>
                <a:moveTo>
                  <a:pt x="166" y="41"/>
                </a:moveTo>
                <a:cubicBezTo>
                  <a:pt x="157" y="53"/>
                  <a:pt x="157" y="53"/>
                  <a:pt x="157" y="53"/>
                </a:cubicBezTo>
                <a:cubicBezTo>
                  <a:pt x="165" y="65"/>
                  <a:pt x="165" y="65"/>
                  <a:pt x="165" y="65"/>
                </a:cubicBezTo>
                <a:cubicBezTo>
                  <a:pt x="161" y="65"/>
                  <a:pt x="161" y="65"/>
                  <a:pt x="161" y="65"/>
                </a:cubicBezTo>
                <a:cubicBezTo>
                  <a:pt x="156" y="57"/>
                  <a:pt x="156" y="57"/>
                  <a:pt x="156" y="57"/>
                </a:cubicBezTo>
                <a:cubicBezTo>
                  <a:pt x="155" y="55"/>
                  <a:pt x="155" y="55"/>
                  <a:pt x="155" y="55"/>
                </a:cubicBezTo>
                <a:cubicBezTo>
                  <a:pt x="155" y="55"/>
                  <a:pt x="155" y="55"/>
                  <a:pt x="155" y="55"/>
                </a:cubicBezTo>
                <a:cubicBezTo>
                  <a:pt x="149" y="65"/>
                  <a:pt x="149" y="65"/>
                  <a:pt x="149" y="65"/>
                </a:cubicBezTo>
                <a:cubicBezTo>
                  <a:pt x="145" y="65"/>
                  <a:pt x="145" y="65"/>
                  <a:pt x="145" y="65"/>
                </a:cubicBezTo>
                <a:cubicBezTo>
                  <a:pt x="153" y="53"/>
                  <a:pt x="153" y="53"/>
                  <a:pt x="153" y="53"/>
                </a:cubicBezTo>
                <a:cubicBezTo>
                  <a:pt x="145" y="41"/>
                  <a:pt x="145" y="41"/>
                  <a:pt x="145" y="41"/>
                </a:cubicBezTo>
                <a:cubicBezTo>
                  <a:pt x="150" y="41"/>
                  <a:pt x="150" y="41"/>
                  <a:pt x="150" y="41"/>
                </a:cubicBezTo>
                <a:cubicBezTo>
                  <a:pt x="153" y="47"/>
                  <a:pt x="155" y="50"/>
                  <a:pt x="155" y="51"/>
                </a:cubicBezTo>
                <a:cubicBezTo>
                  <a:pt x="155" y="51"/>
                  <a:pt x="155" y="51"/>
                  <a:pt x="155" y="51"/>
                </a:cubicBezTo>
                <a:cubicBezTo>
                  <a:pt x="161" y="41"/>
                  <a:pt x="161" y="41"/>
                  <a:pt x="161" y="41"/>
                </a:cubicBezTo>
                <a:lnTo>
                  <a:pt x="166" y="41"/>
                </a:lnTo>
                <a:close/>
                <a:moveTo>
                  <a:pt x="184" y="64"/>
                </a:moveTo>
                <a:cubicBezTo>
                  <a:pt x="183" y="65"/>
                  <a:pt x="180" y="65"/>
                  <a:pt x="178" y="65"/>
                </a:cubicBezTo>
                <a:cubicBezTo>
                  <a:pt x="176" y="65"/>
                  <a:pt x="174" y="65"/>
                  <a:pt x="172" y="64"/>
                </a:cubicBezTo>
                <a:cubicBezTo>
                  <a:pt x="170" y="63"/>
                  <a:pt x="169" y="61"/>
                  <a:pt x="168" y="59"/>
                </a:cubicBezTo>
                <a:cubicBezTo>
                  <a:pt x="167" y="58"/>
                  <a:pt x="166" y="56"/>
                  <a:pt x="166" y="53"/>
                </a:cubicBezTo>
                <a:cubicBezTo>
                  <a:pt x="166" y="49"/>
                  <a:pt x="168" y="46"/>
                  <a:pt x="170" y="44"/>
                </a:cubicBezTo>
                <a:cubicBezTo>
                  <a:pt x="172" y="41"/>
                  <a:pt x="175" y="40"/>
                  <a:pt x="179" y="40"/>
                </a:cubicBezTo>
                <a:cubicBezTo>
                  <a:pt x="181" y="40"/>
                  <a:pt x="183" y="40"/>
                  <a:pt x="185" y="41"/>
                </a:cubicBezTo>
                <a:cubicBezTo>
                  <a:pt x="185" y="45"/>
                  <a:pt x="185" y="45"/>
                  <a:pt x="185" y="45"/>
                </a:cubicBezTo>
                <a:cubicBezTo>
                  <a:pt x="183" y="44"/>
                  <a:pt x="181" y="43"/>
                  <a:pt x="179" y="43"/>
                </a:cubicBezTo>
                <a:cubicBezTo>
                  <a:pt x="176" y="43"/>
                  <a:pt x="174" y="44"/>
                  <a:pt x="173" y="46"/>
                </a:cubicBezTo>
                <a:cubicBezTo>
                  <a:pt x="171" y="48"/>
                  <a:pt x="170" y="50"/>
                  <a:pt x="170" y="53"/>
                </a:cubicBezTo>
                <a:cubicBezTo>
                  <a:pt x="170" y="56"/>
                  <a:pt x="171" y="58"/>
                  <a:pt x="173" y="59"/>
                </a:cubicBezTo>
                <a:cubicBezTo>
                  <a:pt x="174" y="61"/>
                  <a:pt x="176" y="62"/>
                  <a:pt x="179" y="62"/>
                </a:cubicBezTo>
                <a:cubicBezTo>
                  <a:pt x="181" y="62"/>
                  <a:pt x="183" y="61"/>
                  <a:pt x="184" y="60"/>
                </a:cubicBezTo>
                <a:lnTo>
                  <a:pt x="184" y="64"/>
                </a:lnTo>
                <a:close/>
                <a:moveTo>
                  <a:pt x="208" y="54"/>
                </a:moveTo>
                <a:cubicBezTo>
                  <a:pt x="191" y="54"/>
                  <a:pt x="191" y="54"/>
                  <a:pt x="191" y="54"/>
                </a:cubicBezTo>
                <a:cubicBezTo>
                  <a:pt x="191" y="56"/>
                  <a:pt x="192" y="58"/>
                  <a:pt x="193" y="60"/>
                </a:cubicBezTo>
                <a:cubicBezTo>
                  <a:pt x="194" y="61"/>
                  <a:pt x="196" y="62"/>
                  <a:pt x="199" y="62"/>
                </a:cubicBezTo>
                <a:cubicBezTo>
                  <a:pt x="201" y="62"/>
                  <a:pt x="204" y="61"/>
                  <a:pt x="206" y="59"/>
                </a:cubicBezTo>
                <a:cubicBezTo>
                  <a:pt x="206" y="63"/>
                  <a:pt x="206" y="63"/>
                  <a:pt x="206" y="63"/>
                </a:cubicBezTo>
                <a:cubicBezTo>
                  <a:pt x="204" y="64"/>
                  <a:pt x="201" y="65"/>
                  <a:pt x="198" y="65"/>
                </a:cubicBezTo>
                <a:cubicBezTo>
                  <a:pt x="194" y="65"/>
                  <a:pt x="192" y="64"/>
                  <a:pt x="190" y="62"/>
                </a:cubicBezTo>
                <a:cubicBezTo>
                  <a:pt x="188" y="60"/>
                  <a:pt x="187" y="57"/>
                  <a:pt x="187" y="53"/>
                </a:cubicBezTo>
                <a:cubicBezTo>
                  <a:pt x="187" y="50"/>
                  <a:pt x="187" y="48"/>
                  <a:pt x="188" y="46"/>
                </a:cubicBezTo>
                <a:cubicBezTo>
                  <a:pt x="189" y="44"/>
                  <a:pt x="191" y="43"/>
                  <a:pt x="192" y="42"/>
                </a:cubicBezTo>
                <a:cubicBezTo>
                  <a:pt x="194" y="41"/>
                  <a:pt x="196" y="40"/>
                  <a:pt x="198" y="40"/>
                </a:cubicBezTo>
                <a:cubicBezTo>
                  <a:pt x="201" y="40"/>
                  <a:pt x="203" y="41"/>
                  <a:pt x="205" y="43"/>
                </a:cubicBezTo>
                <a:cubicBezTo>
                  <a:pt x="207" y="45"/>
                  <a:pt x="208" y="48"/>
                  <a:pt x="208" y="52"/>
                </a:cubicBezTo>
                <a:lnTo>
                  <a:pt x="208" y="54"/>
                </a:lnTo>
                <a:close/>
                <a:moveTo>
                  <a:pt x="204" y="50"/>
                </a:moveTo>
                <a:cubicBezTo>
                  <a:pt x="204" y="48"/>
                  <a:pt x="203" y="46"/>
                  <a:pt x="202" y="45"/>
                </a:cubicBezTo>
                <a:cubicBezTo>
                  <a:pt x="201" y="44"/>
                  <a:pt x="200" y="43"/>
                  <a:pt x="198" y="43"/>
                </a:cubicBezTo>
                <a:cubicBezTo>
                  <a:pt x="196" y="43"/>
                  <a:pt x="195" y="44"/>
                  <a:pt x="193" y="45"/>
                </a:cubicBezTo>
                <a:cubicBezTo>
                  <a:pt x="192" y="47"/>
                  <a:pt x="191" y="48"/>
                  <a:pt x="191" y="50"/>
                </a:cubicBezTo>
                <a:lnTo>
                  <a:pt x="204" y="50"/>
                </a:lnTo>
                <a:close/>
                <a:moveTo>
                  <a:pt x="216" y="65"/>
                </a:moveTo>
                <a:cubicBezTo>
                  <a:pt x="212" y="65"/>
                  <a:pt x="212" y="65"/>
                  <a:pt x="212" y="65"/>
                </a:cubicBezTo>
                <a:cubicBezTo>
                  <a:pt x="212" y="29"/>
                  <a:pt x="212" y="29"/>
                  <a:pt x="212" y="29"/>
                </a:cubicBezTo>
                <a:cubicBezTo>
                  <a:pt x="216" y="29"/>
                  <a:pt x="216" y="29"/>
                  <a:pt x="216" y="29"/>
                </a:cubicBezTo>
                <a:lnTo>
                  <a:pt x="216"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560" name="Group 559"/>
          <p:cNvGrpSpPr/>
          <p:nvPr/>
        </p:nvGrpSpPr>
        <p:grpSpPr>
          <a:xfrm>
            <a:off x="677243" y="4933442"/>
            <a:ext cx="218921" cy="217592"/>
            <a:chOff x="3802770" y="-2002971"/>
            <a:chExt cx="1532420" cy="1523121"/>
          </a:xfrm>
          <a:solidFill>
            <a:schemeClr val="bg1"/>
          </a:solidFill>
        </p:grpSpPr>
        <p:grpSp>
          <p:nvGrpSpPr>
            <p:cNvPr id="562" name="Group 561"/>
            <p:cNvGrpSpPr/>
            <p:nvPr/>
          </p:nvGrpSpPr>
          <p:grpSpPr>
            <a:xfrm>
              <a:off x="3802770" y="-2002971"/>
              <a:ext cx="1532420" cy="474276"/>
              <a:chOff x="3802770" y="-2002971"/>
              <a:chExt cx="1532420" cy="474276"/>
            </a:xfrm>
            <a:grpFill/>
          </p:grpSpPr>
          <p:sp>
            <p:nvSpPr>
              <p:cNvPr id="571" name="Rectangle 570"/>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72" name="Rectangle 571"/>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73" name="Rectangle 572"/>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3" name="Group 562"/>
            <p:cNvGrpSpPr/>
            <p:nvPr/>
          </p:nvGrpSpPr>
          <p:grpSpPr>
            <a:xfrm>
              <a:off x="3802770" y="-1478549"/>
              <a:ext cx="1532420" cy="474276"/>
              <a:chOff x="3802770" y="-2002971"/>
              <a:chExt cx="1532420" cy="474276"/>
            </a:xfrm>
            <a:grpFill/>
          </p:grpSpPr>
          <p:sp>
            <p:nvSpPr>
              <p:cNvPr id="568" name="Rectangle 567"/>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69" name="Rectangle 568"/>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70" name="Rectangle 569"/>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4" name="Group 563"/>
            <p:cNvGrpSpPr/>
            <p:nvPr/>
          </p:nvGrpSpPr>
          <p:grpSpPr>
            <a:xfrm>
              <a:off x="3802770" y="-954126"/>
              <a:ext cx="1532420" cy="474276"/>
              <a:chOff x="3802770" y="-2002971"/>
              <a:chExt cx="1532420" cy="474276"/>
            </a:xfrm>
            <a:grpFill/>
          </p:grpSpPr>
          <p:sp>
            <p:nvSpPr>
              <p:cNvPr id="565" name="Rectangle 564"/>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66" name="Rectangle 565"/>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67" name="Rectangle 566"/>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561" name="TextBox 560"/>
          <p:cNvSpPr txBox="1"/>
          <p:nvPr/>
        </p:nvSpPr>
        <p:spPr>
          <a:xfrm>
            <a:off x="1014745" y="4963343"/>
            <a:ext cx="607452" cy="162695"/>
          </a:xfrm>
          <a:prstGeom prst="rect">
            <a:avLst/>
          </a:prstGeom>
          <a:noFill/>
        </p:spPr>
        <p:txBody>
          <a:bodyPr wrap="square" lIns="0" tIns="0" rIns="0" bIns="0" rtlCol="0">
            <a:spAutoFit/>
          </a:bodyPr>
          <a:lstStyle/>
          <a:p>
            <a:pPr defTabSz="913643">
              <a:lnSpc>
                <a:spcPct val="90000"/>
              </a:lnSpc>
              <a:spcAft>
                <a:spcPts val="588"/>
              </a:spcAft>
            </a:pPr>
            <a:r>
              <a:rPr lang="en-US" sz="1175" spc="-29" dirty="0">
                <a:gradFill>
                  <a:gsLst>
                    <a:gs pos="2917">
                      <a:srgbClr val="FFFFFF"/>
                    </a:gs>
                    <a:gs pos="30000">
                      <a:srgbClr val="FFFFFF"/>
                    </a:gs>
                  </a:gsLst>
                  <a:lin ang="5400000" scaled="0"/>
                </a:gradFill>
              </a:rPr>
              <a:t>My Apps</a:t>
            </a:r>
          </a:p>
        </p:txBody>
      </p:sp>
      <p:sp>
        <p:nvSpPr>
          <p:cNvPr id="574" name="Freeform 39"/>
          <p:cNvSpPr>
            <a:spLocks noChangeAspect="1" noEditPoints="1"/>
          </p:cNvSpPr>
          <p:nvPr/>
        </p:nvSpPr>
        <p:spPr bwMode="auto">
          <a:xfrm>
            <a:off x="671229" y="6033822"/>
            <a:ext cx="1050167" cy="359794"/>
          </a:xfrm>
          <a:custGeom>
            <a:avLst/>
            <a:gdLst>
              <a:gd name="T0" fmla="*/ 96 w 286"/>
              <a:gd name="T1" fmla="*/ 27 h 96"/>
              <a:gd name="T2" fmla="*/ 72 w 286"/>
              <a:gd name="T3" fmla="*/ 57 h 96"/>
              <a:gd name="T4" fmla="*/ 92 w 286"/>
              <a:gd name="T5" fmla="*/ 76 h 96"/>
              <a:gd name="T6" fmla="*/ 35 w 286"/>
              <a:gd name="T7" fmla="*/ 43 h 96"/>
              <a:gd name="T8" fmla="*/ 31 w 286"/>
              <a:gd name="T9" fmla="*/ 37 h 96"/>
              <a:gd name="T10" fmla="*/ 24 w 286"/>
              <a:gd name="T11" fmla="*/ 37 h 96"/>
              <a:gd name="T12" fmla="*/ 20 w 286"/>
              <a:gd name="T13" fmla="*/ 43 h 96"/>
              <a:gd name="T14" fmla="*/ 20 w 286"/>
              <a:gd name="T15" fmla="*/ 53 h 96"/>
              <a:gd name="T16" fmla="*/ 25 w 286"/>
              <a:gd name="T17" fmla="*/ 59 h 96"/>
              <a:gd name="T18" fmla="*/ 31 w 286"/>
              <a:gd name="T19" fmla="*/ 59 h 96"/>
              <a:gd name="T20" fmla="*/ 35 w 286"/>
              <a:gd name="T21" fmla="*/ 53 h 96"/>
              <a:gd name="T22" fmla="*/ 35 w 286"/>
              <a:gd name="T23" fmla="*/ 43 h 96"/>
              <a:gd name="T24" fmla="*/ 0 w 286"/>
              <a:gd name="T25" fmla="*/ 13 h 96"/>
              <a:gd name="T26" fmla="*/ 43 w 286"/>
              <a:gd name="T27" fmla="*/ 39 h 96"/>
              <a:gd name="T28" fmla="*/ 34 w 286"/>
              <a:gd name="T29" fmla="*/ 29 h 96"/>
              <a:gd name="T30" fmla="*/ 21 w 286"/>
              <a:gd name="T31" fmla="*/ 30 h 96"/>
              <a:gd name="T32" fmla="*/ 13 w 286"/>
              <a:gd name="T33" fmla="*/ 41 h 96"/>
              <a:gd name="T34" fmla="*/ 13 w 286"/>
              <a:gd name="T35" fmla="*/ 56 h 96"/>
              <a:gd name="T36" fmla="*/ 21 w 286"/>
              <a:gd name="T37" fmla="*/ 66 h 96"/>
              <a:gd name="T38" fmla="*/ 34 w 286"/>
              <a:gd name="T39" fmla="*/ 67 h 96"/>
              <a:gd name="T40" fmla="*/ 43 w 286"/>
              <a:gd name="T41" fmla="*/ 56 h 96"/>
              <a:gd name="T42" fmla="*/ 155 w 286"/>
              <a:gd name="T43" fmla="*/ 57 h 96"/>
              <a:gd name="T44" fmla="*/ 127 w 286"/>
              <a:gd name="T45" fmla="*/ 57 h 96"/>
              <a:gd name="T46" fmla="*/ 141 w 286"/>
              <a:gd name="T47" fmla="*/ 31 h 96"/>
              <a:gd name="T48" fmla="*/ 153 w 286"/>
              <a:gd name="T49" fmla="*/ 48 h 96"/>
              <a:gd name="T50" fmla="*/ 131 w 286"/>
              <a:gd name="T51" fmla="*/ 41 h 96"/>
              <a:gd name="T52" fmla="*/ 141 w 286"/>
              <a:gd name="T53" fmla="*/ 62 h 96"/>
              <a:gd name="T54" fmla="*/ 177 w 286"/>
              <a:gd name="T55" fmla="*/ 65 h 96"/>
              <a:gd name="T56" fmla="*/ 161 w 286"/>
              <a:gd name="T57" fmla="*/ 55 h 96"/>
              <a:gd name="T58" fmla="*/ 171 w 286"/>
              <a:gd name="T59" fmla="*/ 62 h 96"/>
              <a:gd name="T60" fmla="*/ 181 w 286"/>
              <a:gd name="T61" fmla="*/ 41 h 96"/>
              <a:gd name="T62" fmla="*/ 189 w 286"/>
              <a:gd name="T63" fmla="*/ 58 h 96"/>
              <a:gd name="T64" fmla="*/ 189 w 286"/>
              <a:gd name="T65" fmla="*/ 41 h 96"/>
              <a:gd name="T66" fmla="*/ 199 w 286"/>
              <a:gd name="T67" fmla="*/ 41 h 96"/>
              <a:gd name="T68" fmla="*/ 193 w 286"/>
              <a:gd name="T69" fmla="*/ 61 h 96"/>
              <a:gd name="T70" fmla="*/ 206 w 286"/>
              <a:gd name="T71" fmla="*/ 65 h 96"/>
              <a:gd name="T72" fmla="*/ 206 w 286"/>
              <a:gd name="T73" fmla="*/ 65 h 96"/>
              <a:gd name="T74" fmla="*/ 214 w 286"/>
              <a:gd name="T75" fmla="*/ 62 h 96"/>
              <a:gd name="T76" fmla="*/ 232 w 286"/>
              <a:gd name="T77" fmla="*/ 44 h 96"/>
              <a:gd name="T78" fmla="*/ 223 w 286"/>
              <a:gd name="T79" fmla="*/ 44 h 96"/>
              <a:gd name="T80" fmla="*/ 223 w 286"/>
              <a:gd name="T81" fmla="*/ 62 h 96"/>
              <a:gd name="T82" fmla="*/ 258 w 286"/>
              <a:gd name="T83" fmla="*/ 62 h 96"/>
              <a:gd name="T84" fmla="*/ 241 w 286"/>
              <a:gd name="T85" fmla="*/ 44 h 96"/>
              <a:gd name="T86" fmla="*/ 257 w 286"/>
              <a:gd name="T87" fmla="*/ 53 h 96"/>
              <a:gd name="T88" fmla="*/ 241 w 286"/>
              <a:gd name="T89" fmla="*/ 53 h 96"/>
              <a:gd name="T90" fmla="*/ 257 w 286"/>
              <a:gd name="T91" fmla="*/ 53 h 96"/>
              <a:gd name="T92" fmla="*/ 270 w 286"/>
              <a:gd name="T93" fmla="*/ 53 h 96"/>
              <a:gd name="T94" fmla="*/ 270 w 286"/>
              <a:gd name="T95" fmla="*/ 29 h 96"/>
              <a:gd name="T96" fmla="*/ 285 w 286"/>
              <a:gd name="T97" fmla="*/ 4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6" h="96">
                <a:moveTo>
                  <a:pt x="60" y="40"/>
                </a:moveTo>
                <a:cubicBezTo>
                  <a:pt x="60" y="24"/>
                  <a:pt x="60" y="24"/>
                  <a:pt x="60" y="24"/>
                </a:cubicBezTo>
                <a:cubicBezTo>
                  <a:pt x="92" y="24"/>
                  <a:pt x="92" y="24"/>
                  <a:pt x="92" y="24"/>
                </a:cubicBezTo>
                <a:cubicBezTo>
                  <a:pt x="94" y="24"/>
                  <a:pt x="96" y="26"/>
                  <a:pt x="96" y="27"/>
                </a:cubicBezTo>
                <a:cubicBezTo>
                  <a:pt x="72" y="50"/>
                  <a:pt x="72" y="50"/>
                  <a:pt x="72" y="50"/>
                </a:cubicBezTo>
                <a:lnTo>
                  <a:pt x="60" y="40"/>
                </a:lnTo>
                <a:close/>
                <a:moveTo>
                  <a:pt x="74" y="56"/>
                </a:moveTo>
                <a:cubicBezTo>
                  <a:pt x="74" y="57"/>
                  <a:pt x="73" y="57"/>
                  <a:pt x="72" y="57"/>
                </a:cubicBezTo>
                <a:cubicBezTo>
                  <a:pt x="72" y="57"/>
                  <a:pt x="71" y="57"/>
                  <a:pt x="70" y="56"/>
                </a:cubicBezTo>
                <a:cubicBezTo>
                  <a:pt x="60" y="48"/>
                  <a:pt x="60" y="48"/>
                  <a:pt x="60" y="48"/>
                </a:cubicBezTo>
                <a:cubicBezTo>
                  <a:pt x="60" y="76"/>
                  <a:pt x="60" y="76"/>
                  <a:pt x="60" y="76"/>
                </a:cubicBezTo>
                <a:cubicBezTo>
                  <a:pt x="92" y="76"/>
                  <a:pt x="92" y="76"/>
                  <a:pt x="92" y="76"/>
                </a:cubicBezTo>
                <a:cubicBezTo>
                  <a:pt x="95" y="76"/>
                  <a:pt x="96" y="74"/>
                  <a:pt x="96" y="72"/>
                </a:cubicBezTo>
                <a:cubicBezTo>
                  <a:pt x="96" y="36"/>
                  <a:pt x="96" y="36"/>
                  <a:pt x="96" y="36"/>
                </a:cubicBezTo>
                <a:lnTo>
                  <a:pt x="74" y="56"/>
                </a:lnTo>
                <a:close/>
                <a:moveTo>
                  <a:pt x="35" y="43"/>
                </a:moveTo>
                <a:cubicBezTo>
                  <a:pt x="35" y="42"/>
                  <a:pt x="35" y="41"/>
                  <a:pt x="34" y="41"/>
                </a:cubicBezTo>
                <a:cubicBezTo>
                  <a:pt x="34" y="40"/>
                  <a:pt x="34" y="39"/>
                  <a:pt x="34" y="39"/>
                </a:cubicBezTo>
                <a:cubicBezTo>
                  <a:pt x="33" y="38"/>
                  <a:pt x="33" y="38"/>
                  <a:pt x="32" y="38"/>
                </a:cubicBezTo>
                <a:cubicBezTo>
                  <a:pt x="32" y="37"/>
                  <a:pt x="31" y="37"/>
                  <a:pt x="31" y="37"/>
                </a:cubicBezTo>
                <a:cubicBezTo>
                  <a:pt x="31" y="36"/>
                  <a:pt x="30" y="36"/>
                  <a:pt x="29" y="36"/>
                </a:cubicBezTo>
                <a:cubicBezTo>
                  <a:pt x="29" y="36"/>
                  <a:pt x="28" y="36"/>
                  <a:pt x="28" y="36"/>
                </a:cubicBezTo>
                <a:cubicBezTo>
                  <a:pt x="27" y="36"/>
                  <a:pt x="27" y="36"/>
                  <a:pt x="26" y="36"/>
                </a:cubicBezTo>
                <a:cubicBezTo>
                  <a:pt x="25" y="36"/>
                  <a:pt x="25" y="37"/>
                  <a:pt x="24" y="37"/>
                </a:cubicBezTo>
                <a:cubicBezTo>
                  <a:pt x="24" y="37"/>
                  <a:pt x="23" y="38"/>
                  <a:pt x="23" y="38"/>
                </a:cubicBezTo>
                <a:cubicBezTo>
                  <a:pt x="23" y="38"/>
                  <a:pt x="22" y="39"/>
                  <a:pt x="22" y="40"/>
                </a:cubicBezTo>
                <a:cubicBezTo>
                  <a:pt x="22" y="40"/>
                  <a:pt x="21" y="41"/>
                  <a:pt x="21" y="41"/>
                </a:cubicBezTo>
                <a:cubicBezTo>
                  <a:pt x="21" y="42"/>
                  <a:pt x="21" y="43"/>
                  <a:pt x="20" y="43"/>
                </a:cubicBezTo>
                <a:cubicBezTo>
                  <a:pt x="20" y="44"/>
                  <a:pt x="20" y="45"/>
                  <a:pt x="20" y="46"/>
                </a:cubicBezTo>
                <a:cubicBezTo>
                  <a:pt x="20" y="46"/>
                  <a:pt x="20" y="47"/>
                  <a:pt x="20" y="48"/>
                </a:cubicBezTo>
                <a:cubicBezTo>
                  <a:pt x="20" y="49"/>
                  <a:pt x="20" y="50"/>
                  <a:pt x="20" y="51"/>
                </a:cubicBezTo>
                <a:cubicBezTo>
                  <a:pt x="20" y="51"/>
                  <a:pt x="20" y="52"/>
                  <a:pt x="20" y="53"/>
                </a:cubicBezTo>
                <a:cubicBezTo>
                  <a:pt x="21" y="54"/>
                  <a:pt x="21" y="54"/>
                  <a:pt x="21" y="55"/>
                </a:cubicBezTo>
                <a:cubicBezTo>
                  <a:pt x="21" y="56"/>
                  <a:pt x="22" y="56"/>
                  <a:pt x="22" y="57"/>
                </a:cubicBezTo>
                <a:cubicBezTo>
                  <a:pt x="22" y="57"/>
                  <a:pt x="23" y="58"/>
                  <a:pt x="23" y="58"/>
                </a:cubicBezTo>
                <a:cubicBezTo>
                  <a:pt x="24" y="59"/>
                  <a:pt x="24" y="59"/>
                  <a:pt x="25" y="59"/>
                </a:cubicBezTo>
                <a:cubicBezTo>
                  <a:pt x="25" y="59"/>
                  <a:pt x="25" y="60"/>
                  <a:pt x="26" y="60"/>
                </a:cubicBezTo>
                <a:cubicBezTo>
                  <a:pt x="26" y="60"/>
                  <a:pt x="27" y="60"/>
                  <a:pt x="28" y="60"/>
                </a:cubicBezTo>
                <a:cubicBezTo>
                  <a:pt x="28" y="60"/>
                  <a:pt x="29" y="60"/>
                  <a:pt x="29" y="60"/>
                </a:cubicBezTo>
                <a:cubicBezTo>
                  <a:pt x="30" y="60"/>
                  <a:pt x="30" y="60"/>
                  <a:pt x="31" y="59"/>
                </a:cubicBezTo>
                <a:cubicBezTo>
                  <a:pt x="31" y="59"/>
                  <a:pt x="32" y="59"/>
                  <a:pt x="32" y="58"/>
                </a:cubicBezTo>
                <a:cubicBezTo>
                  <a:pt x="33" y="58"/>
                  <a:pt x="33" y="58"/>
                  <a:pt x="33" y="57"/>
                </a:cubicBezTo>
                <a:cubicBezTo>
                  <a:pt x="34" y="57"/>
                  <a:pt x="34" y="56"/>
                  <a:pt x="34" y="55"/>
                </a:cubicBezTo>
                <a:cubicBezTo>
                  <a:pt x="35" y="55"/>
                  <a:pt x="35" y="54"/>
                  <a:pt x="35" y="53"/>
                </a:cubicBezTo>
                <a:cubicBezTo>
                  <a:pt x="35" y="53"/>
                  <a:pt x="35" y="52"/>
                  <a:pt x="36" y="51"/>
                </a:cubicBezTo>
                <a:cubicBezTo>
                  <a:pt x="36" y="50"/>
                  <a:pt x="36" y="49"/>
                  <a:pt x="36" y="48"/>
                </a:cubicBezTo>
                <a:cubicBezTo>
                  <a:pt x="36" y="47"/>
                  <a:pt x="36" y="46"/>
                  <a:pt x="36" y="45"/>
                </a:cubicBezTo>
                <a:cubicBezTo>
                  <a:pt x="36" y="44"/>
                  <a:pt x="35" y="44"/>
                  <a:pt x="35" y="43"/>
                </a:cubicBezTo>
                <a:close/>
                <a:moveTo>
                  <a:pt x="56" y="0"/>
                </a:moveTo>
                <a:cubicBezTo>
                  <a:pt x="56" y="96"/>
                  <a:pt x="56" y="96"/>
                  <a:pt x="56" y="96"/>
                </a:cubicBezTo>
                <a:cubicBezTo>
                  <a:pt x="0" y="83"/>
                  <a:pt x="0" y="83"/>
                  <a:pt x="0" y="83"/>
                </a:cubicBezTo>
                <a:cubicBezTo>
                  <a:pt x="0" y="13"/>
                  <a:pt x="0" y="13"/>
                  <a:pt x="0" y="13"/>
                </a:cubicBezTo>
                <a:lnTo>
                  <a:pt x="56" y="0"/>
                </a:lnTo>
                <a:close/>
                <a:moveTo>
                  <a:pt x="44" y="48"/>
                </a:moveTo>
                <a:cubicBezTo>
                  <a:pt x="44" y="46"/>
                  <a:pt x="44" y="45"/>
                  <a:pt x="44" y="43"/>
                </a:cubicBezTo>
                <a:cubicBezTo>
                  <a:pt x="44" y="42"/>
                  <a:pt x="44" y="41"/>
                  <a:pt x="43" y="39"/>
                </a:cubicBezTo>
                <a:cubicBezTo>
                  <a:pt x="43" y="38"/>
                  <a:pt x="42" y="37"/>
                  <a:pt x="42" y="36"/>
                </a:cubicBezTo>
                <a:cubicBezTo>
                  <a:pt x="41" y="35"/>
                  <a:pt x="40" y="34"/>
                  <a:pt x="40" y="33"/>
                </a:cubicBezTo>
                <a:cubicBezTo>
                  <a:pt x="39" y="32"/>
                  <a:pt x="38" y="31"/>
                  <a:pt x="37" y="31"/>
                </a:cubicBezTo>
                <a:cubicBezTo>
                  <a:pt x="36" y="30"/>
                  <a:pt x="35" y="29"/>
                  <a:pt x="34" y="29"/>
                </a:cubicBezTo>
                <a:cubicBezTo>
                  <a:pt x="33" y="29"/>
                  <a:pt x="32" y="28"/>
                  <a:pt x="31" y="28"/>
                </a:cubicBezTo>
                <a:cubicBezTo>
                  <a:pt x="30" y="28"/>
                  <a:pt x="29" y="28"/>
                  <a:pt x="28" y="28"/>
                </a:cubicBezTo>
                <a:cubicBezTo>
                  <a:pt x="27" y="28"/>
                  <a:pt x="26" y="28"/>
                  <a:pt x="24" y="29"/>
                </a:cubicBezTo>
                <a:cubicBezTo>
                  <a:pt x="23" y="29"/>
                  <a:pt x="22" y="29"/>
                  <a:pt x="21" y="30"/>
                </a:cubicBezTo>
                <a:cubicBezTo>
                  <a:pt x="20" y="30"/>
                  <a:pt x="20" y="31"/>
                  <a:pt x="19" y="32"/>
                </a:cubicBezTo>
                <a:cubicBezTo>
                  <a:pt x="18" y="32"/>
                  <a:pt x="17" y="33"/>
                  <a:pt x="16" y="34"/>
                </a:cubicBezTo>
                <a:cubicBezTo>
                  <a:pt x="16" y="35"/>
                  <a:pt x="15" y="36"/>
                  <a:pt x="15" y="37"/>
                </a:cubicBezTo>
                <a:cubicBezTo>
                  <a:pt x="14" y="38"/>
                  <a:pt x="14" y="39"/>
                  <a:pt x="13" y="41"/>
                </a:cubicBezTo>
                <a:cubicBezTo>
                  <a:pt x="13" y="42"/>
                  <a:pt x="13" y="43"/>
                  <a:pt x="13" y="44"/>
                </a:cubicBezTo>
                <a:cubicBezTo>
                  <a:pt x="12" y="46"/>
                  <a:pt x="12" y="47"/>
                  <a:pt x="12" y="48"/>
                </a:cubicBezTo>
                <a:cubicBezTo>
                  <a:pt x="12" y="50"/>
                  <a:pt x="12" y="51"/>
                  <a:pt x="13" y="52"/>
                </a:cubicBezTo>
                <a:cubicBezTo>
                  <a:pt x="13" y="54"/>
                  <a:pt x="13" y="55"/>
                  <a:pt x="13" y="56"/>
                </a:cubicBezTo>
                <a:cubicBezTo>
                  <a:pt x="14" y="57"/>
                  <a:pt x="14" y="58"/>
                  <a:pt x="15" y="59"/>
                </a:cubicBezTo>
                <a:cubicBezTo>
                  <a:pt x="15" y="60"/>
                  <a:pt x="16" y="61"/>
                  <a:pt x="17" y="62"/>
                </a:cubicBezTo>
                <a:cubicBezTo>
                  <a:pt x="17" y="63"/>
                  <a:pt x="18" y="64"/>
                  <a:pt x="19" y="64"/>
                </a:cubicBezTo>
                <a:cubicBezTo>
                  <a:pt x="20" y="65"/>
                  <a:pt x="20" y="66"/>
                  <a:pt x="21" y="66"/>
                </a:cubicBezTo>
                <a:cubicBezTo>
                  <a:pt x="22" y="67"/>
                  <a:pt x="23" y="67"/>
                  <a:pt x="24" y="67"/>
                </a:cubicBezTo>
                <a:cubicBezTo>
                  <a:pt x="25" y="68"/>
                  <a:pt x="26" y="68"/>
                  <a:pt x="27" y="68"/>
                </a:cubicBezTo>
                <a:cubicBezTo>
                  <a:pt x="29" y="68"/>
                  <a:pt x="30" y="68"/>
                  <a:pt x="31" y="68"/>
                </a:cubicBezTo>
                <a:cubicBezTo>
                  <a:pt x="32" y="68"/>
                  <a:pt x="33" y="67"/>
                  <a:pt x="34" y="67"/>
                </a:cubicBezTo>
                <a:cubicBezTo>
                  <a:pt x="35" y="66"/>
                  <a:pt x="36" y="66"/>
                  <a:pt x="37" y="65"/>
                </a:cubicBezTo>
                <a:cubicBezTo>
                  <a:pt x="38" y="65"/>
                  <a:pt x="39" y="64"/>
                  <a:pt x="39" y="63"/>
                </a:cubicBezTo>
                <a:cubicBezTo>
                  <a:pt x="40" y="62"/>
                  <a:pt x="41" y="61"/>
                  <a:pt x="42" y="60"/>
                </a:cubicBezTo>
                <a:cubicBezTo>
                  <a:pt x="42" y="59"/>
                  <a:pt x="43" y="58"/>
                  <a:pt x="43" y="56"/>
                </a:cubicBezTo>
                <a:cubicBezTo>
                  <a:pt x="44" y="55"/>
                  <a:pt x="44" y="54"/>
                  <a:pt x="44" y="52"/>
                </a:cubicBezTo>
                <a:cubicBezTo>
                  <a:pt x="44" y="51"/>
                  <a:pt x="44" y="49"/>
                  <a:pt x="44" y="48"/>
                </a:cubicBezTo>
                <a:close/>
                <a:moveTo>
                  <a:pt x="157" y="48"/>
                </a:moveTo>
                <a:cubicBezTo>
                  <a:pt x="157" y="51"/>
                  <a:pt x="156" y="54"/>
                  <a:pt x="155" y="57"/>
                </a:cubicBezTo>
                <a:cubicBezTo>
                  <a:pt x="154" y="60"/>
                  <a:pt x="152" y="62"/>
                  <a:pt x="149" y="63"/>
                </a:cubicBezTo>
                <a:cubicBezTo>
                  <a:pt x="147" y="65"/>
                  <a:pt x="144" y="65"/>
                  <a:pt x="141" y="65"/>
                </a:cubicBezTo>
                <a:cubicBezTo>
                  <a:pt x="138" y="65"/>
                  <a:pt x="135" y="65"/>
                  <a:pt x="133" y="63"/>
                </a:cubicBezTo>
                <a:cubicBezTo>
                  <a:pt x="130" y="62"/>
                  <a:pt x="128" y="60"/>
                  <a:pt x="127" y="57"/>
                </a:cubicBezTo>
                <a:cubicBezTo>
                  <a:pt x="126" y="55"/>
                  <a:pt x="125" y="52"/>
                  <a:pt x="125" y="48"/>
                </a:cubicBezTo>
                <a:cubicBezTo>
                  <a:pt x="125" y="45"/>
                  <a:pt x="126" y="42"/>
                  <a:pt x="127" y="39"/>
                </a:cubicBezTo>
                <a:cubicBezTo>
                  <a:pt x="128" y="36"/>
                  <a:pt x="130" y="34"/>
                  <a:pt x="133" y="33"/>
                </a:cubicBezTo>
                <a:cubicBezTo>
                  <a:pt x="135" y="31"/>
                  <a:pt x="138" y="31"/>
                  <a:pt x="141" y="31"/>
                </a:cubicBezTo>
                <a:cubicBezTo>
                  <a:pt x="144" y="31"/>
                  <a:pt x="147" y="31"/>
                  <a:pt x="149" y="33"/>
                </a:cubicBezTo>
                <a:cubicBezTo>
                  <a:pt x="152" y="34"/>
                  <a:pt x="154" y="36"/>
                  <a:pt x="155" y="39"/>
                </a:cubicBezTo>
                <a:cubicBezTo>
                  <a:pt x="156" y="41"/>
                  <a:pt x="157" y="44"/>
                  <a:pt x="157" y="48"/>
                </a:cubicBezTo>
                <a:close/>
                <a:moveTo>
                  <a:pt x="153" y="48"/>
                </a:moveTo>
                <a:cubicBezTo>
                  <a:pt x="153" y="44"/>
                  <a:pt x="152" y="40"/>
                  <a:pt x="150" y="38"/>
                </a:cubicBezTo>
                <a:cubicBezTo>
                  <a:pt x="148" y="35"/>
                  <a:pt x="145" y="34"/>
                  <a:pt x="141" y="34"/>
                </a:cubicBezTo>
                <a:cubicBezTo>
                  <a:pt x="139" y="34"/>
                  <a:pt x="137" y="35"/>
                  <a:pt x="135" y="36"/>
                </a:cubicBezTo>
                <a:cubicBezTo>
                  <a:pt x="133" y="37"/>
                  <a:pt x="132" y="39"/>
                  <a:pt x="131" y="41"/>
                </a:cubicBezTo>
                <a:cubicBezTo>
                  <a:pt x="130" y="43"/>
                  <a:pt x="129" y="45"/>
                  <a:pt x="129" y="48"/>
                </a:cubicBezTo>
                <a:cubicBezTo>
                  <a:pt x="129" y="51"/>
                  <a:pt x="130" y="53"/>
                  <a:pt x="131" y="55"/>
                </a:cubicBezTo>
                <a:cubicBezTo>
                  <a:pt x="132" y="57"/>
                  <a:pt x="133" y="59"/>
                  <a:pt x="135" y="60"/>
                </a:cubicBezTo>
                <a:cubicBezTo>
                  <a:pt x="137" y="61"/>
                  <a:pt x="139" y="62"/>
                  <a:pt x="141" y="62"/>
                </a:cubicBezTo>
                <a:cubicBezTo>
                  <a:pt x="145" y="62"/>
                  <a:pt x="147" y="61"/>
                  <a:pt x="150" y="58"/>
                </a:cubicBezTo>
                <a:cubicBezTo>
                  <a:pt x="152" y="56"/>
                  <a:pt x="153" y="52"/>
                  <a:pt x="153" y="48"/>
                </a:cubicBezTo>
                <a:close/>
                <a:moveTo>
                  <a:pt x="181" y="65"/>
                </a:moveTo>
                <a:cubicBezTo>
                  <a:pt x="177" y="65"/>
                  <a:pt x="177" y="65"/>
                  <a:pt x="177" y="65"/>
                </a:cubicBezTo>
                <a:cubicBezTo>
                  <a:pt x="177" y="61"/>
                  <a:pt x="177" y="61"/>
                  <a:pt x="177" y="61"/>
                </a:cubicBezTo>
                <a:cubicBezTo>
                  <a:pt x="177" y="61"/>
                  <a:pt x="177" y="61"/>
                  <a:pt x="177" y="61"/>
                </a:cubicBezTo>
                <a:cubicBezTo>
                  <a:pt x="175" y="64"/>
                  <a:pt x="173" y="65"/>
                  <a:pt x="170" y="65"/>
                </a:cubicBezTo>
                <a:cubicBezTo>
                  <a:pt x="164" y="65"/>
                  <a:pt x="161" y="62"/>
                  <a:pt x="161" y="55"/>
                </a:cubicBezTo>
                <a:cubicBezTo>
                  <a:pt x="161" y="41"/>
                  <a:pt x="161" y="41"/>
                  <a:pt x="161" y="41"/>
                </a:cubicBezTo>
                <a:cubicBezTo>
                  <a:pt x="165" y="41"/>
                  <a:pt x="165" y="41"/>
                  <a:pt x="165" y="41"/>
                </a:cubicBezTo>
                <a:cubicBezTo>
                  <a:pt x="165" y="55"/>
                  <a:pt x="165" y="55"/>
                  <a:pt x="165" y="55"/>
                </a:cubicBezTo>
                <a:cubicBezTo>
                  <a:pt x="165" y="60"/>
                  <a:pt x="167" y="62"/>
                  <a:pt x="171" y="62"/>
                </a:cubicBezTo>
                <a:cubicBezTo>
                  <a:pt x="173" y="62"/>
                  <a:pt x="174" y="61"/>
                  <a:pt x="175" y="60"/>
                </a:cubicBezTo>
                <a:cubicBezTo>
                  <a:pt x="177" y="59"/>
                  <a:pt x="177" y="57"/>
                  <a:pt x="177" y="55"/>
                </a:cubicBezTo>
                <a:cubicBezTo>
                  <a:pt x="177" y="41"/>
                  <a:pt x="177" y="41"/>
                  <a:pt x="177" y="41"/>
                </a:cubicBezTo>
                <a:cubicBezTo>
                  <a:pt x="181" y="41"/>
                  <a:pt x="181" y="41"/>
                  <a:pt x="181" y="41"/>
                </a:cubicBezTo>
                <a:lnTo>
                  <a:pt x="181" y="65"/>
                </a:lnTo>
                <a:close/>
                <a:moveTo>
                  <a:pt x="199" y="65"/>
                </a:moveTo>
                <a:cubicBezTo>
                  <a:pt x="198" y="65"/>
                  <a:pt x="196" y="65"/>
                  <a:pt x="195" y="65"/>
                </a:cubicBezTo>
                <a:cubicBezTo>
                  <a:pt x="191" y="65"/>
                  <a:pt x="189" y="63"/>
                  <a:pt x="189" y="58"/>
                </a:cubicBezTo>
                <a:cubicBezTo>
                  <a:pt x="189" y="44"/>
                  <a:pt x="189" y="44"/>
                  <a:pt x="189" y="44"/>
                </a:cubicBezTo>
                <a:cubicBezTo>
                  <a:pt x="185" y="44"/>
                  <a:pt x="185" y="44"/>
                  <a:pt x="185" y="44"/>
                </a:cubicBezTo>
                <a:cubicBezTo>
                  <a:pt x="185" y="41"/>
                  <a:pt x="185" y="41"/>
                  <a:pt x="185" y="41"/>
                </a:cubicBezTo>
                <a:cubicBezTo>
                  <a:pt x="189" y="41"/>
                  <a:pt x="189" y="41"/>
                  <a:pt x="189" y="41"/>
                </a:cubicBezTo>
                <a:cubicBezTo>
                  <a:pt x="189" y="35"/>
                  <a:pt x="189" y="35"/>
                  <a:pt x="189" y="35"/>
                </a:cubicBezTo>
                <a:cubicBezTo>
                  <a:pt x="193" y="34"/>
                  <a:pt x="193" y="34"/>
                  <a:pt x="193" y="34"/>
                </a:cubicBezTo>
                <a:cubicBezTo>
                  <a:pt x="193" y="41"/>
                  <a:pt x="193" y="41"/>
                  <a:pt x="193" y="41"/>
                </a:cubicBezTo>
                <a:cubicBezTo>
                  <a:pt x="199" y="41"/>
                  <a:pt x="199" y="41"/>
                  <a:pt x="199" y="41"/>
                </a:cubicBezTo>
                <a:cubicBezTo>
                  <a:pt x="199" y="44"/>
                  <a:pt x="199" y="44"/>
                  <a:pt x="199" y="44"/>
                </a:cubicBezTo>
                <a:cubicBezTo>
                  <a:pt x="193" y="44"/>
                  <a:pt x="193" y="44"/>
                  <a:pt x="193" y="44"/>
                </a:cubicBezTo>
                <a:cubicBezTo>
                  <a:pt x="193" y="58"/>
                  <a:pt x="193" y="58"/>
                  <a:pt x="193" y="58"/>
                </a:cubicBezTo>
                <a:cubicBezTo>
                  <a:pt x="193" y="59"/>
                  <a:pt x="193" y="60"/>
                  <a:pt x="193" y="61"/>
                </a:cubicBezTo>
                <a:cubicBezTo>
                  <a:pt x="194" y="62"/>
                  <a:pt x="195" y="62"/>
                  <a:pt x="196" y="62"/>
                </a:cubicBezTo>
                <a:cubicBezTo>
                  <a:pt x="197" y="62"/>
                  <a:pt x="198" y="62"/>
                  <a:pt x="199" y="61"/>
                </a:cubicBezTo>
                <a:lnTo>
                  <a:pt x="199" y="65"/>
                </a:lnTo>
                <a:close/>
                <a:moveTo>
                  <a:pt x="206" y="65"/>
                </a:moveTo>
                <a:cubicBezTo>
                  <a:pt x="202" y="65"/>
                  <a:pt x="202" y="65"/>
                  <a:pt x="202" y="65"/>
                </a:cubicBezTo>
                <a:cubicBezTo>
                  <a:pt x="202" y="29"/>
                  <a:pt x="202" y="29"/>
                  <a:pt x="202" y="29"/>
                </a:cubicBezTo>
                <a:cubicBezTo>
                  <a:pt x="206" y="29"/>
                  <a:pt x="206" y="29"/>
                  <a:pt x="206" y="29"/>
                </a:cubicBezTo>
                <a:lnTo>
                  <a:pt x="206" y="65"/>
                </a:lnTo>
                <a:close/>
                <a:moveTo>
                  <a:pt x="235" y="53"/>
                </a:moveTo>
                <a:cubicBezTo>
                  <a:pt x="235" y="57"/>
                  <a:pt x="234" y="60"/>
                  <a:pt x="231" y="62"/>
                </a:cubicBezTo>
                <a:cubicBezTo>
                  <a:pt x="229" y="64"/>
                  <a:pt x="226" y="65"/>
                  <a:pt x="223" y="65"/>
                </a:cubicBezTo>
                <a:cubicBezTo>
                  <a:pt x="219" y="65"/>
                  <a:pt x="216" y="64"/>
                  <a:pt x="214" y="62"/>
                </a:cubicBezTo>
                <a:cubicBezTo>
                  <a:pt x="212" y="60"/>
                  <a:pt x="211" y="57"/>
                  <a:pt x="211" y="53"/>
                </a:cubicBezTo>
                <a:cubicBezTo>
                  <a:pt x="211" y="49"/>
                  <a:pt x="212" y="46"/>
                  <a:pt x="214" y="44"/>
                </a:cubicBezTo>
                <a:cubicBezTo>
                  <a:pt x="216" y="41"/>
                  <a:pt x="219" y="40"/>
                  <a:pt x="223" y="40"/>
                </a:cubicBezTo>
                <a:cubicBezTo>
                  <a:pt x="227" y="40"/>
                  <a:pt x="230" y="41"/>
                  <a:pt x="232" y="44"/>
                </a:cubicBezTo>
                <a:cubicBezTo>
                  <a:pt x="234" y="46"/>
                  <a:pt x="235" y="49"/>
                  <a:pt x="235" y="53"/>
                </a:cubicBezTo>
                <a:close/>
                <a:moveTo>
                  <a:pt x="231" y="53"/>
                </a:moveTo>
                <a:cubicBezTo>
                  <a:pt x="231" y="50"/>
                  <a:pt x="230" y="48"/>
                  <a:pt x="229" y="46"/>
                </a:cubicBezTo>
                <a:cubicBezTo>
                  <a:pt x="227" y="44"/>
                  <a:pt x="225" y="44"/>
                  <a:pt x="223" y="44"/>
                </a:cubicBezTo>
                <a:cubicBezTo>
                  <a:pt x="220" y="44"/>
                  <a:pt x="218" y="44"/>
                  <a:pt x="217" y="46"/>
                </a:cubicBezTo>
                <a:cubicBezTo>
                  <a:pt x="216" y="48"/>
                  <a:pt x="215" y="50"/>
                  <a:pt x="215" y="53"/>
                </a:cubicBezTo>
                <a:cubicBezTo>
                  <a:pt x="215" y="56"/>
                  <a:pt x="216" y="58"/>
                  <a:pt x="217" y="60"/>
                </a:cubicBezTo>
                <a:cubicBezTo>
                  <a:pt x="219" y="61"/>
                  <a:pt x="220" y="62"/>
                  <a:pt x="223" y="62"/>
                </a:cubicBezTo>
                <a:cubicBezTo>
                  <a:pt x="225" y="62"/>
                  <a:pt x="227" y="61"/>
                  <a:pt x="229" y="60"/>
                </a:cubicBezTo>
                <a:cubicBezTo>
                  <a:pt x="230" y="58"/>
                  <a:pt x="231" y="56"/>
                  <a:pt x="231" y="53"/>
                </a:cubicBezTo>
                <a:close/>
                <a:moveTo>
                  <a:pt x="261" y="53"/>
                </a:moveTo>
                <a:cubicBezTo>
                  <a:pt x="261" y="57"/>
                  <a:pt x="260" y="60"/>
                  <a:pt x="258" y="62"/>
                </a:cubicBezTo>
                <a:cubicBezTo>
                  <a:pt x="256" y="64"/>
                  <a:pt x="253" y="65"/>
                  <a:pt x="249" y="65"/>
                </a:cubicBezTo>
                <a:cubicBezTo>
                  <a:pt x="246" y="65"/>
                  <a:pt x="243" y="64"/>
                  <a:pt x="241" y="62"/>
                </a:cubicBezTo>
                <a:cubicBezTo>
                  <a:pt x="238" y="60"/>
                  <a:pt x="237" y="57"/>
                  <a:pt x="237" y="53"/>
                </a:cubicBezTo>
                <a:cubicBezTo>
                  <a:pt x="237" y="49"/>
                  <a:pt x="238" y="46"/>
                  <a:pt x="241" y="44"/>
                </a:cubicBezTo>
                <a:cubicBezTo>
                  <a:pt x="243" y="41"/>
                  <a:pt x="246" y="40"/>
                  <a:pt x="250" y="40"/>
                </a:cubicBezTo>
                <a:cubicBezTo>
                  <a:pt x="253" y="40"/>
                  <a:pt x="256" y="41"/>
                  <a:pt x="258" y="44"/>
                </a:cubicBezTo>
                <a:cubicBezTo>
                  <a:pt x="260" y="46"/>
                  <a:pt x="261" y="49"/>
                  <a:pt x="261" y="53"/>
                </a:cubicBezTo>
                <a:close/>
                <a:moveTo>
                  <a:pt x="257" y="53"/>
                </a:moveTo>
                <a:cubicBezTo>
                  <a:pt x="257" y="50"/>
                  <a:pt x="256" y="48"/>
                  <a:pt x="255" y="46"/>
                </a:cubicBezTo>
                <a:cubicBezTo>
                  <a:pt x="254" y="44"/>
                  <a:pt x="252" y="44"/>
                  <a:pt x="249" y="44"/>
                </a:cubicBezTo>
                <a:cubicBezTo>
                  <a:pt x="247" y="44"/>
                  <a:pt x="245" y="44"/>
                  <a:pt x="244" y="46"/>
                </a:cubicBezTo>
                <a:cubicBezTo>
                  <a:pt x="242" y="48"/>
                  <a:pt x="241" y="50"/>
                  <a:pt x="241" y="53"/>
                </a:cubicBezTo>
                <a:cubicBezTo>
                  <a:pt x="241" y="56"/>
                  <a:pt x="242" y="58"/>
                  <a:pt x="244" y="60"/>
                </a:cubicBezTo>
                <a:cubicBezTo>
                  <a:pt x="245" y="61"/>
                  <a:pt x="247" y="62"/>
                  <a:pt x="249" y="62"/>
                </a:cubicBezTo>
                <a:cubicBezTo>
                  <a:pt x="252" y="62"/>
                  <a:pt x="254" y="61"/>
                  <a:pt x="255" y="60"/>
                </a:cubicBezTo>
                <a:cubicBezTo>
                  <a:pt x="256" y="58"/>
                  <a:pt x="257" y="56"/>
                  <a:pt x="257" y="53"/>
                </a:cubicBezTo>
                <a:close/>
                <a:moveTo>
                  <a:pt x="286" y="65"/>
                </a:moveTo>
                <a:cubicBezTo>
                  <a:pt x="280" y="65"/>
                  <a:pt x="280" y="65"/>
                  <a:pt x="280" y="65"/>
                </a:cubicBezTo>
                <a:cubicBezTo>
                  <a:pt x="270" y="53"/>
                  <a:pt x="270" y="53"/>
                  <a:pt x="270" y="53"/>
                </a:cubicBezTo>
                <a:cubicBezTo>
                  <a:pt x="270" y="53"/>
                  <a:pt x="270" y="53"/>
                  <a:pt x="270" y="53"/>
                </a:cubicBezTo>
                <a:cubicBezTo>
                  <a:pt x="270" y="65"/>
                  <a:pt x="270" y="65"/>
                  <a:pt x="270" y="65"/>
                </a:cubicBezTo>
                <a:cubicBezTo>
                  <a:pt x="266" y="65"/>
                  <a:pt x="266" y="65"/>
                  <a:pt x="266" y="65"/>
                </a:cubicBezTo>
                <a:cubicBezTo>
                  <a:pt x="266" y="29"/>
                  <a:pt x="266" y="29"/>
                  <a:pt x="266" y="29"/>
                </a:cubicBezTo>
                <a:cubicBezTo>
                  <a:pt x="270" y="29"/>
                  <a:pt x="270" y="29"/>
                  <a:pt x="270" y="29"/>
                </a:cubicBezTo>
                <a:cubicBezTo>
                  <a:pt x="270" y="52"/>
                  <a:pt x="270" y="52"/>
                  <a:pt x="270" y="52"/>
                </a:cubicBezTo>
                <a:cubicBezTo>
                  <a:pt x="270" y="52"/>
                  <a:pt x="270" y="52"/>
                  <a:pt x="270" y="52"/>
                </a:cubicBezTo>
                <a:cubicBezTo>
                  <a:pt x="280" y="41"/>
                  <a:pt x="280" y="41"/>
                  <a:pt x="280" y="41"/>
                </a:cubicBezTo>
                <a:cubicBezTo>
                  <a:pt x="285" y="41"/>
                  <a:pt x="285" y="41"/>
                  <a:pt x="285" y="41"/>
                </a:cubicBezTo>
                <a:cubicBezTo>
                  <a:pt x="274" y="52"/>
                  <a:pt x="274" y="52"/>
                  <a:pt x="274" y="52"/>
                </a:cubicBezTo>
                <a:lnTo>
                  <a:pt x="286"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75" name="Freeform 35"/>
          <p:cNvSpPr>
            <a:spLocks noChangeAspect="1" noEditPoints="1"/>
          </p:cNvSpPr>
          <p:nvPr/>
        </p:nvSpPr>
        <p:spPr bwMode="auto">
          <a:xfrm>
            <a:off x="2297209" y="3990996"/>
            <a:ext cx="1294936" cy="362264"/>
          </a:xfrm>
          <a:custGeom>
            <a:avLst/>
            <a:gdLst>
              <a:gd name="T0" fmla="*/ 128 w 344"/>
              <a:gd name="T1" fmla="*/ 52 h 96"/>
              <a:gd name="T2" fmla="*/ 133 w 344"/>
              <a:gd name="T3" fmla="*/ 31 h 96"/>
              <a:gd name="T4" fmla="*/ 133 w 344"/>
              <a:gd name="T5" fmla="*/ 34 h 96"/>
              <a:gd name="T6" fmla="*/ 139 w 344"/>
              <a:gd name="T7" fmla="*/ 46 h 96"/>
              <a:gd name="T8" fmla="*/ 157 w 344"/>
              <a:gd name="T9" fmla="*/ 65 h 96"/>
              <a:gd name="T10" fmla="*/ 158 w 344"/>
              <a:gd name="T11" fmla="*/ 40 h 96"/>
              <a:gd name="T12" fmla="*/ 163 w 344"/>
              <a:gd name="T13" fmla="*/ 45 h 96"/>
              <a:gd name="T14" fmla="*/ 152 w 344"/>
              <a:gd name="T15" fmla="*/ 59 h 96"/>
              <a:gd name="T16" fmla="*/ 204 w 344"/>
              <a:gd name="T17" fmla="*/ 40 h 96"/>
              <a:gd name="T18" fmla="*/ 188 w 344"/>
              <a:gd name="T19" fmla="*/ 45 h 96"/>
              <a:gd name="T20" fmla="*/ 178 w 344"/>
              <a:gd name="T21" fmla="*/ 64 h 96"/>
              <a:gd name="T22" fmla="*/ 180 w 344"/>
              <a:gd name="T23" fmla="*/ 61 h 96"/>
              <a:gd name="T24" fmla="*/ 190 w 344"/>
              <a:gd name="T25" fmla="*/ 40 h 96"/>
              <a:gd name="T26" fmla="*/ 196 w 344"/>
              <a:gd name="T27" fmla="*/ 58 h 96"/>
              <a:gd name="T28" fmla="*/ 210 w 344"/>
              <a:gd name="T29" fmla="*/ 53 h 96"/>
              <a:gd name="T30" fmla="*/ 225 w 344"/>
              <a:gd name="T31" fmla="*/ 63 h 96"/>
              <a:gd name="T32" fmla="*/ 207 w 344"/>
              <a:gd name="T33" fmla="*/ 46 h 96"/>
              <a:gd name="T34" fmla="*/ 227 w 344"/>
              <a:gd name="T35" fmla="*/ 51 h 96"/>
              <a:gd name="T36" fmla="*/ 217 w 344"/>
              <a:gd name="T37" fmla="*/ 43 h 96"/>
              <a:gd name="T38" fmla="*/ 243 w 344"/>
              <a:gd name="T39" fmla="*/ 44 h 96"/>
              <a:gd name="T40" fmla="*/ 235 w 344"/>
              <a:gd name="T41" fmla="*/ 64 h 96"/>
              <a:gd name="T42" fmla="*/ 235 w 344"/>
              <a:gd name="T43" fmla="*/ 45 h 96"/>
              <a:gd name="T44" fmla="*/ 243 w 344"/>
              <a:gd name="T45" fmla="*/ 40 h 96"/>
              <a:gd name="T46" fmla="*/ 255 w 344"/>
              <a:gd name="T47" fmla="*/ 52 h 96"/>
              <a:gd name="T48" fmla="*/ 247 w 344"/>
              <a:gd name="T49" fmla="*/ 31 h 96"/>
              <a:gd name="T50" fmla="*/ 263 w 344"/>
              <a:gd name="T51" fmla="*/ 41 h 96"/>
              <a:gd name="T52" fmla="*/ 255 w 344"/>
              <a:gd name="T53" fmla="*/ 48 h 96"/>
              <a:gd name="T54" fmla="*/ 289 w 344"/>
              <a:gd name="T55" fmla="*/ 61 h 96"/>
              <a:gd name="T56" fmla="*/ 271 w 344"/>
              <a:gd name="T57" fmla="*/ 43 h 96"/>
              <a:gd name="T58" fmla="*/ 288 w 344"/>
              <a:gd name="T59" fmla="*/ 52 h 96"/>
              <a:gd name="T60" fmla="*/ 272 w 344"/>
              <a:gd name="T61" fmla="*/ 53 h 96"/>
              <a:gd name="T62" fmla="*/ 288 w 344"/>
              <a:gd name="T63" fmla="*/ 52 h 96"/>
              <a:gd name="T64" fmla="*/ 297 w 344"/>
              <a:gd name="T65" fmla="*/ 34 h 96"/>
              <a:gd name="T66" fmla="*/ 300 w 344"/>
              <a:gd name="T67" fmla="*/ 30 h 96"/>
              <a:gd name="T68" fmla="*/ 297 w 344"/>
              <a:gd name="T69" fmla="*/ 40 h 96"/>
              <a:gd name="T70" fmla="*/ 323 w 344"/>
              <a:gd name="T71" fmla="*/ 64 h 96"/>
              <a:gd name="T72" fmla="*/ 311 w 344"/>
              <a:gd name="T73" fmla="*/ 51 h 96"/>
              <a:gd name="T74" fmla="*/ 311 w 344"/>
              <a:gd name="T75" fmla="*/ 40 h 96"/>
              <a:gd name="T76" fmla="*/ 325 w 344"/>
              <a:gd name="T77" fmla="*/ 42 h 96"/>
              <a:gd name="T78" fmla="*/ 340 w 344"/>
              <a:gd name="T79" fmla="*/ 65 h 96"/>
              <a:gd name="T80" fmla="*/ 330 w 344"/>
              <a:gd name="T81" fmla="*/ 40 h 96"/>
              <a:gd name="T82" fmla="*/ 338 w 344"/>
              <a:gd name="T83" fmla="*/ 40 h 96"/>
              <a:gd name="T84" fmla="*/ 338 w 344"/>
              <a:gd name="T85" fmla="*/ 57 h 96"/>
              <a:gd name="T86" fmla="*/ 344 w 344"/>
              <a:gd name="T87" fmla="*/ 64 h 96"/>
              <a:gd name="T88" fmla="*/ 31 w 344"/>
              <a:gd name="T89" fmla="*/ 45 h 96"/>
              <a:gd name="T90" fmla="*/ 23 w 344"/>
              <a:gd name="T91" fmla="*/ 47 h 96"/>
              <a:gd name="T92" fmla="*/ 31 w 344"/>
              <a:gd name="T93" fmla="*/ 36 h 96"/>
              <a:gd name="T94" fmla="*/ 0 w 344"/>
              <a:gd name="T95" fmla="*/ 83 h 96"/>
              <a:gd name="T96" fmla="*/ 40 w 344"/>
              <a:gd name="T97" fmla="*/ 34 h 96"/>
              <a:gd name="T98" fmla="*/ 16 w 344"/>
              <a:gd name="T99" fmla="*/ 28 h 96"/>
              <a:gd name="T100" fmla="*/ 27 w 344"/>
              <a:gd name="T101" fmla="*/ 54 h 96"/>
              <a:gd name="T102" fmla="*/ 37 w 344"/>
              <a:gd name="T103" fmla="*/ 50 h 96"/>
              <a:gd name="T104" fmla="*/ 41 w 344"/>
              <a:gd name="T105" fmla="*/ 40 h 96"/>
              <a:gd name="T106" fmla="*/ 60 w 344"/>
              <a:gd name="T107" fmla="*/ 84 h 96"/>
              <a:gd name="T108" fmla="*/ 60 w 344"/>
              <a:gd name="T109" fmla="*/ 72 h 96"/>
              <a:gd name="T110" fmla="*/ 60 w 344"/>
              <a:gd name="T111" fmla="*/ 60 h 96"/>
              <a:gd name="T112" fmla="*/ 79 w 344"/>
              <a:gd name="T113" fmla="*/ 40 h 96"/>
              <a:gd name="T114" fmla="*/ 60 w 344"/>
              <a:gd name="T115" fmla="*/ 50 h 96"/>
              <a:gd name="T116" fmla="*/ 72 w 344"/>
              <a:gd name="T117" fmla="*/ 2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4" h="96">
                <a:moveTo>
                  <a:pt x="145" y="41"/>
                </a:moveTo>
                <a:cubicBezTo>
                  <a:pt x="145" y="44"/>
                  <a:pt x="144" y="47"/>
                  <a:pt x="141" y="49"/>
                </a:cubicBezTo>
                <a:cubicBezTo>
                  <a:pt x="139" y="51"/>
                  <a:pt x="136" y="52"/>
                  <a:pt x="133" y="52"/>
                </a:cubicBezTo>
                <a:cubicBezTo>
                  <a:pt x="128" y="52"/>
                  <a:pt x="128" y="52"/>
                  <a:pt x="128" y="52"/>
                </a:cubicBezTo>
                <a:cubicBezTo>
                  <a:pt x="128" y="64"/>
                  <a:pt x="128" y="64"/>
                  <a:pt x="128" y="64"/>
                </a:cubicBezTo>
                <a:cubicBezTo>
                  <a:pt x="124" y="64"/>
                  <a:pt x="124" y="64"/>
                  <a:pt x="124" y="64"/>
                </a:cubicBezTo>
                <a:cubicBezTo>
                  <a:pt x="124" y="31"/>
                  <a:pt x="124" y="31"/>
                  <a:pt x="124" y="31"/>
                </a:cubicBezTo>
                <a:cubicBezTo>
                  <a:pt x="133" y="31"/>
                  <a:pt x="133" y="31"/>
                  <a:pt x="133" y="31"/>
                </a:cubicBezTo>
                <a:cubicBezTo>
                  <a:pt x="137" y="31"/>
                  <a:pt x="140" y="32"/>
                  <a:pt x="142" y="33"/>
                </a:cubicBezTo>
                <a:cubicBezTo>
                  <a:pt x="144" y="35"/>
                  <a:pt x="145" y="38"/>
                  <a:pt x="145" y="41"/>
                </a:cubicBezTo>
                <a:close/>
                <a:moveTo>
                  <a:pt x="141" y="41"/>
                </a:moveTo>
                <a:cubicBezTo>
                  <a:pt x="141" y="37"/>
                  <a:pt x="138" y="34"/>
                  <a:pt x="133" y="34"/>
                </a:cubicBezTo>
                <a:cubicBezTo>
                  <a:pt x="128" y="34"/>
                  <a:pt x="128" y="34"/>
                  <a:pt x="128" y="34"/>
                </a:cubicBezTo>
                <a:cubicBezTo>
                  <a:pt x="128" y="48"/>
                  <a:pt x="128" y="48"/>
                  <a:pt x="128" y="48"/>
                </a:cubicBezTo>
                <a:cubicBezTo>
                  <a:pt x="132" y="48"/>
                  <a:pt x="132" y="48"/>
                  <a:pt x="132" y="48"/>
                </a:cubicBezTo>
                <a:cubicBezTo>
                  <a:pt x="135" y="48"/>
                  <a:pt x="137" y="48"/>
                  <a:pt x="139" y="46"/>
                </a:cubicBezTo>
                <a:cubicBezTo>
                  <a:pt x="140" y="45"/>
                  <a:pt x="141" y="43"/>
                  <a:pt x="141" y="41"/>
                </a:cubicBezTo>
                <a:close/>
                <a:moveTo>
                  <a:pt x="169" y="52"/>
                </a:moveTo>
                <a:cubicBezTo>
                  <a:pt x="169" y="56"/>
                  <a:pt x="168" y="59"/>
                  <a:pt x="166" y="61"/>
                </a:cubicBezTo>
                <a:cubicBezTo>
                  <a:pt x="164" y="64"/>
                  <a:pt x="161" y="65"/>
                  <a:pt x="157" y="65"/>
                </a:cubicBezTo>
                <a:cubicBezTo>
                  <a:pt x="154" y="65"/>
                  <a:pt x="151" y="64"/>
                  <a:pt x="149" y="62"/>
                </a:cubicBezTo>
                <a:cubicBezTo>
                  <a:pt x="147" y="59"/>
                  <a:pt x="146" y="56"/>
                  <a:pt x="146" y="53"/>
                </a:cubicBezTo>
                <a:cubicBezTo>
                  <a:pt x="146" y="49"/>
                  <a:pt x="147" y="46"/>
                  <a:pt x="149" y="43"/>
                </a:cubicBezTo>
                <a:cubicBezTo>
                  <a:pt x="151" y="41"/>
                  <a:pt x="154" y="40"/>
                  <a:pt x="158" y="40"/>
                </a:cubicBezTo>
                <a:cubicBezTo>
                  <a:pt x="162" y="40"/>
                  <a:pt x="164" y="41"/>
                  <a:pt x="166" y="43"/>
                </a:cubicBezTo>
                <a:cubicBezTo>
                  <a:pt x="168" y="45"/>
                  <a:pt x="169" y="48"/>
                  <a:pt x="169" y="52"/>
                </a:cubicBezTo>
                <a:close/>
                <a:moveTo>
                  <a:pt x="165" y="52"/>
                </a:moveTo>
                <a:cubicBezTo>
                  <a:pt x="165" y="49"/>
                  <a:pt x="165" y="47"/>
                  <a:pt x="163" y="45"/>
                </a:cubicBezTo>
                <a:cubicBezTo>
                  <a:pt x="162" y="44"/>
                  <a:pt x="160" y="43"/>
                  <a:pt x="158" y="43"/>
                </a:cubicBezTo>
                <a:cubicBezTo>
                  <a:pt x="155" y="43"/>
                  <a:pt x="153" y="44"/>
                  <a:pt x="152" y="46"/>
                </a:cubicBezTo>
                <a:cubicBezTo>
                  <a:pt x="150" y="47"/>
                  <a:pt x="150" y="50"/>
                  <a:pt x="150" y="53"/>
                </a:cubicBezTo>
                <a:cubicBezTo>
                  <a:pt x="150" y="55"/>
                  <a:pt x="150" y="58"/>
                  <a:pt x="152" y="59"/>
                </a:cubicBezTo>
                <a:cubicBezTo>
                  <a:pt x="153" y="61"/>
                  <a:pt x="155" y="62"/>
                  <a:pt x="158" y="62"/>
                </a:cubicBezTo>
                <a:cubicBezTo>
                  <a:pt x="160" y="62"/>
                  <a:pt x="162" y="61"/>
                  <a:pt x="163" y="59"/>
                </a:cubicBezTo>
                <a:cubicBezTo>
                  <a:pt x="165" y="58"/>
                  <a:pt x="165" y="55"/>
                  <a:pt x="165" y="52"/>
                </a:cubicBezTo>
                <a:close/>
                <a:moveTo>
                  <a:pt x="204" y="40"/>
                </a:moveTo>
                <a:cubicBezTo>
                  <a:pt x="197" y="64"/>
                  <a:pt x="197" y="64"/>
                  <a:pt x="197" y="64"/>
                </a:cubicBezTo>
                <a:cubicBezTo>
                  <a:pt x="193" y="64"/>
                  <a:pt x="193" y="64"/>
                  <a:pt x="193" y="64"/>
                </a:cubicBezTo>
                <a:cubicBezTo>
                  <a:pt x="188" y="47"/>
                  <a:pt x="188" y="47"/>
                  <a:pt x="188" y="47"/>
                </a:cubicBezTo>
                <a:cubicBezTo>
                  <a:pt x="188" y="47"/>
                  <a:pt x="188" y="46"/>
                  <a:pt x="188" y="45"/>
                </a:cubicBezTo>
                <a:cubicBezTo>
                  <a:pt x="188" y="45"/>
                  <a:pt x="188" y="45"/>
                  <a:pt x="188" y="45"/>
                </a:cubicBezTo>
                <a:cubicBezTo>
                  <a:pt x="188" y="46"/>
                  <a:pt x="187" y="46"/>
                  <a:pt x="187" y="47"/>
                </a:cubicBezTo>
                <a:cubicBezTo>
                  <a:pt x="182" y="64"/>
                  <a:pt x="182" y="64"/>
                  <a:pt x="182" y="64"/>
                </a:cubicBezTo>
                <a:cubicBezTo>
                  <a:pt x="178" y="64"/>
                  <a:pt x="178" y="64"/>
                  <a:pt x="178" y="64"/>
                </a:cubicBezTo>
                <a:cubicBezTo>
                  <a:pt x="171" y="40"/>
                  <a:pt x="171" y="40"/>
                  <a:pt x="171" y="40"/>
                </a:cubicBezTo>
                <a:cubicBezTo>
                  <a:pt x="175" y="40"/>
                  <a:pt x="175" y="40"/>
                  <a:pt x="175" y="40"/>
                </a:cubicBezTo>
                <a:cubicBezTo>
                  <a:pt x="180" y="58"/>
                  <a:pt x="180" y="58"/>
                  <a:pt x="180" y="58"/>
                </a:cubicBezTo>
                <a:cubicBezTo>
                  <a:pt x="180" y="59"/>
                  <a:pt x="180" y="60"/>
                  <a:pt x="180" y="61"/>
                </a:cubicBezTo>
                <a:cubicBezTo>
                  <a:pt x="180" y="61"/>
                  <a:pt x="180" y="61"/>
                  <a:pt x="180" y="61"/>
                </a:cubicBezTo>
                <a:cubicBezTo>
                  <a:pt x="180" y="60"/>
                  <a:pt x="180" y="59"/>
                  <a:pt x="181" y="58"/>
                </a:cubicBezTo>
                <a:cubicBezTo>
                  <a:pt x="186" y="40"/>
                  <a:pt x="186" y="40"/>
                  <a:pt x="186" y="40"/>
                </a:cubicBezTo>
                <a:cubicBezTo>
                  <a:pt x="190" y="40"/>
                  <a:pt x="190" y="40"/>
                  <a:pt x="190" y="40"/>
                </a:cubicBezTo>
                <a:cubicBezTo>
                  <a:pt x="195" y="58"/>
                  <a:pt x="195" y="58"/>
                  <a:pt x="195" y="58"/>
                </a:cubicBezTo>
                <a:cubicBezTo>
                  <a:pt x="195" y="59"/>
                  <a:pt x="195" y="60"/>
                  <a:pt x="195" y="61"/>
                </a:cubicBezTo>
                <a:cubicBezTo>
                  <a:pt x="195" y="61"/>
                  <a:pt x="195" y="61"/>
                  <a:pt x="195" y="61"/>
                </a:cubicBezTo>
                <a:cubicBezTo>
                  <a:pt x="195" y="60"/>
                  <a:pt x="195" y="59"/>
                  <a:pt x="196" y="58"/>
                </a:cubicBezTo>
                <a:cubicBezTo>
                  <a:pt x="200" y="40"/>
                  <a:pt x="200" y="40"/>
                  <a:pt x="200" y="40"/>
                </a:cubicBezTo>
                <a:lnTo>
                  <a:pt x="204" y="40"/>
                </a:lnTo>
                <a:close/>
                <a:moveTo>
                  <a:pt x="227" y="53"/>
                </a:moveTo>
                <a:cubicBezTo>
                  <a:pt x="210" y="53"/>
                  <a:pt x="210" y="53"/>
                  <a:pt x="210" y="53"/>
                </a:cubicBezTo>
                <a:cubicBezTo>
                  <a:pt x="210" y="56"/>
                  <a:pt x="210" y="58"/>
                  <a:pt x="212" y="60"/>
                </a:cubicBezTo>
                <a:cubicBezTo>
                  <a:pt x="213" y="61"/>
                  <a:pt x="215" y="62"/>
                  <a:pt x="217" y="62"/>
                </a:cubicBezTo>
                <a:cubicBezTo>
                  <a:pt x="220" y="62"/>
                  <a:pt x="223" y="61"/>
                  <a:pt x="225" y="59"/>
                </a:cubicBezTo>
                <a:cubicBezTo>
                  <a:pt x="225" y="63"/>
                  <a:pt x="225" y="63"/>
                  <a:pt x="225" y="63"/>
                </a:cubicBezTo>
                <a:cubicBezTo>
                  <a:pt x="223" y="64"/>
                  <a:pt x="220" y="65"/>
                  <a:pt x="216" y="65"/>
                </a:cubicBezTo>
                <a:cubicBezTo>
                  <a:pt x="213" y="65"/>
                  <a:pt x="210" y="64"/>
                  <a:pt x="208" y="62"/>
                </a:cubicBezTo>
                <a:cubicBezTo>
                  <a:pt x="207" y="59"/>
                  <a:pt x="206" y="56"/>
                  <a:pt x="206" y="52"/>
                </a:cubicBezTo>
                <a:cubicBezTo>
                  <a:pt x="206" y="50"/>
                  <a:pt x="206" y="48"/>
                  <a:pt x="207" y="46"/>
                </a:cubicBezTo>
                <a:cubicBezTo>
                  <a:pt x="208" y="44"/>
                  <a:pt x="209" y="42"/>
                  <a:pt x="211" y="41"/>
                </a:cubicBezTo>
                <a:cubicBezTo>
                  <a:pt x="213" y="40"/>
                  <a:pt x="215" y="40"/>
                  <a:pt x="217" y="40"/>
                </a:cubicBezTo>
                <a:cubicBezTo>
                  <a:pt x="220" y="40"/>
                  <a:pt x="222" y="41"/>
                  <a:pt x="224" y="43"/>
                </a:cubicBezTo>
                <a:cubicBezTo>
                  <a:pt x="226" y="45"/>
                  <a:pt x="227" y="48"/>
                  <a:pt x="227" y="51"/>
                </a:cubicBezTo>
                <a:lnTo>
                  <a:pt x="227" y="53"/>
                </a:lnTo>
                <a:close/>
                <a:moveTo>
                  <a:pt x="223" y="50"/>
                </a:moveTo>
                <a:cubicBezTo>
                  <a:pt x="223" y="48"/>
                  <a:pt x="222" y="46"/>
                  <a:pt x="221" y="45"/>
                </a:cubicBezTo>
                <a:cubicBezTo>
                  <a:pt x="220" y="44"/>
                  <a:pt x="218" y="43"/>
                  <a:pt x="217" y="43"/>
                </a:cubicBezTo>
                <a:cubicBezTo>
                  <a:pt x="215" y="43"/>
                  <a:pt x="213" y="44"/>
                  <a:pt x="212" y="45"/>
                </a:cubicBezTo>
                <a:cubicBezTo>
                  <a:pt x="211" y="46"/>
                  <a:pt x="210" y="48"/>
                  <a:pt x="210" y="50"/>
                </a:cubicBezTo>
                <a:lnTo>
                  <a:pt x="223" y="50"/>
                </a:lnTo>
                <a:close/>
                <a:moveTo>
                  <a:pt x="243" y="44"/>
                </a:moveTo>
                <a:cubicBezTo>
                  <a:pt x="243" y="44"/>
                  <a:pt x="242" y="44"/>
                  <a:pt x="240" y="44"/>
                </a:cubicBezTo>
                <a:cubicBezTo>
                  <a:pt x="239" y="44"/>
                  <a:pt x="237" y="44"/>
                  <a:pt x="236" y="46"/>
                </a:cubicBezTo>
                <a:cubicBezTo>
                  <a:pt x="235" y="48"/>
                  <a:pt x="235" y="50"/>
                  <a:pt x="235" y="52"/>
                </a:cubicBezTo>
                <a:cubicBezTo>
                  <a:pt x="235" y="64"/>
                  <a:pt x="235" y="64"/>
                  <a:pt x="235" y="64"/>
                </a:cubicBezTo>
                <a:cubicBezTo>
                  <a:pt x="231" y="64"/>
                  <a:pt x="231" y="64"/>
                  <a:pt x="231" y="64"/>
                </a:cubicBezTo>
                <a:cubicBezTo>
                  <a:pt x="231" y="40"/>
                  <a:pt x="231" y="40"/>
                  <a:pt x="231" y="40"/>
                </a:cubicBezTo>
                <a:cubicBezTo>
                  <a:pt x="235" y="40"/>
                  <a:pt x="235" y="40"/>
                  <a:pt x="235" y="40"/>
                </a:cubicBezTo>
                <a:cubicBezTo>
                  <a:pt x="235" y="45"/>
                  <a:pt x="235" y="45"/>
                  <a:pt x="235" y="45"/>
                </a:cubicBezTo>
                <a:cubicBezTo>
                  <a:pt x="235" y="45"/>
                  <a:pt x="235" y="45"/>
                  <a:pt x="235" y="45"/>
                </a:cubicBezTo>
                <a:cubicBezTo>
                  <a:pt x="235" y="44"/>
                  <a:pt x="236" y="42"/>
                  <a:pt x="237" y="41"/>
                </a:cubicBezTo>
                <a:cubicBezTo>
                  <a:pt x="238" y="40"/>
                  <a:pt x="240" y="40"/>
                  <a:pt x="241" y="40"/>
                </a:cubicBezTo>
                <a:cubicBezTo>
                  <a:pt x="242" y="40"/>
                  <a:pt x="243" y="40"/>
                  <a:pt x="243" y="40"/>
                </a:cubicBezTo>
                <a:lnTo>
                  <a:pt x="243" y="44"/>
                </a:lnTo>
                <a:close/>
                <a:moveTo>
                  <a:pt x="267" y="41"/>
                </a:moveTo>
                <a:cubicBezTo>
                  <a:pt x="267" y="44"/>
                  <a:pt x="266" y="47"/>
                  <a:pt x="264" y="49"/>
                </a:cubicBezTo>
                <a:cubicBezTo>
                  <a:pt x="262" y="51"/>
                  <a:pt x="259" y="52"/>
                  <a:pt x="255" y="52"/>
                </a:cubicBezTo>
                <a:cubicBezTo>
                  <a:pt x="251" y="52"/>
                  <a:pt x="251" y="52"/>
                  <a:pt x="251" y="52"/>
                </a:cubicBezTo>
                <a:cubicBezTo>
                  <a:pt x="251" y="64"/>
                  <a:pt x="251" y="64"/>
                  <a:pt x="251" y="64"/>
                </a:cubicBezTo>
                <a:cubicBezTo>
                  <a:pt x="247" y="64"/>
                  <a:pt x="247" y="64"/>
                  <a:pt x="247" y="64"/>
                </a:cubicBezTo>
                <a:cubicBezTo>
                  <a:pt x="247" y="31"/>
                  <a:pt x="247" y="31"/>
                  <a:pt x="247" y="31"/>
                </a:cubicBezTo>
                <a:cubicBezTo>
                  <a:pt x="256" y="31"/>
                  <a:pt x="256" y="31"/>
                  <a:pt x="256" y="31"/>
                </a:cubicBezTo>
                <a:cubicBezTo>
                  <a:pt x="260" y="31"/>
                  <a:pt x="262" y="32"/>
                  <a:pt x="264" y="33"/>
                </a:cubicBezTo>
                <a:cubicBezTo>
                  <a:pt x="266" y="35"/>
                  <a:pt x="267" y="38"/>
                  <a:pt x="267" y="41"/>
                </a:cubicBezTo>
                <a:close/>
                <a:moveTo>
                  <a:pt x="263" y="41"/>
                </a:moveTo>
                <a:cubicBezTo>
                  <a:pt x="263" y="37"/>
                  <a:pt x="261" y="34"/>
                  <a:pt x="255" y="34"/>
                </a:cubicBezTo>
                <a:cubicBezTo>
                  <a:pt x="251" y="34"/>
                  <a:pt x="251" y="34"/>
                  <a:pt x="251" y="34"/>
                </a:cubicBezTo>
                <a:cubicBezTo>
                  <a:pt x="251" y="48"/>
                  <a:pt x="251" y="48"/>
                  <a:pt x="251" y="48"/>
                </a:cubicBezTo>
                <a:cubicBezTo>
                  <a:pt x="255" y="48"/>
                  <a:pt x="255" y="48"/>
                  <a:pt x="255" y="48"/>
                </a:cubicBezTo>
                <a:cubicBezTo>
                  <a:pt x="258" y="48"/>
                  <a:pt x="260" y="48"/>
                  <a:pt x="261" y="46"/>
                </a:cubicBezTo>
                <a:cubicBezTo>
                  <a:pt x="262" y="45"/>
                  <a:pt x="263" y="43"/>
                  <a:pt x="263" y="41"/>
                </a:cubicBezTo>
                <a:close/>
                <a:moveTo>
                  <a:pt x="292" y="52"/>
                </a:moveTo>
                <a:cubicBezTo>
                  <a:pt x="292" y="56"/>
                  <a:pt x="291" y="59"/>
                  <a:pt x="289" y="61"/>
                </a:cubicBezTo>
                <a:cubicBezTo>
                  <a:pt x="286" y="64"/>
                  <a:pt x="284" y="65"/>
                  <a:pt x="280" y="65"/>
                </a:cubicBezTo>
                <a:cubicBezTo>
                  <a:pt x="276" y="65"/>
                  <a:pt x="274" y="64"/>
                  <a:pt x="271" y="62"/>
                </a:cubicBezTo>
                <a:cubicBezTo>
                  <a:pt x="269" y="59"/>
                  <a:pt x="268" y="56"/>
                  <a:pt x="268" y="53"/>
                </a:cubicBezTo>
                <a:cubicBezTo>
                  <a:pt x="268" y="49"/>
                  <a:pt x="269" y="46"/>
                  <a:pt x="271" y="43"/>
                </a:cubicBezTo>
                <a:cubicBezTo>
                  <a:pt x="274" y="41"/>
                  <a:pt x="277" y="40"/>
                  <a:pt x="280" y="40"/>
                </a:cubicBezTo>
                <a:cubicBezTo>
                  <a:pt x="284" y="40"/>
                  <a:pt x="287" y="41"/>
                  <a:pt x="289" y="43"/>
                </a:cubicBezTo>
                <a:cubicBezTo>
                  <a:pt x="291" y="45"/>
                  <a:pt x="292" y="48"/>
                  <a:pt x="292" y="52"/>
                </a:cubicBezTo>
                <a:close/>
                <a:moveTo>
                  <a:pt x="288" y="52"/>
                </a:moveTo>
                <a:cubicBezTo>
                  <a:pt x="288" y="49"/>
                  <a:pt x="287" y="47"/>
                  <a:pt x="286" y="45"/>
                </a:cubicBezTo>
                <a:cubicBezTo>
                  <a:pt x="285" y="44"/>
                  <a:pt x="283" y="43"/>
                  <a:pt x="280" y="43"/>
                </a:cubicBezTo>
                <a:cubicBezTo>
                  <a:pt x="278" y="43"/>
                  <a:pt x="276" y="44"/>
                  <a:pt x="274" y="46"/>
                </a:cubicBezTo>
                <a:cubicBezTo>
                  <a:pt x="273" y="47"/>
                  <a:pt x="272" y="50"/>
                  <a:pt x="272" y="53"/>
                </a:cubicBezTo>
                <a:cubicBezTo>
                  <a:pt x="272" y="55"/>
                  <a:pt x="273" y="58"/>
                  <a:pt x="274" y="59"/>
                </a:cubicBezTo>
                <a:cubicBezTo>
                  <a:pt x="276" y="61"/>
                  <a:pt x="278" y="62"/>
                  <a:pt x="280" y="62"/>
                </a:cubicBezTo>
                <a:cubicBezTo>
                  <a:pt x="283" y="62"/>
                  <a:pt x="285" y="61"/>
                  <a:pt x="286" y="59"/>
                </a:cubicBezTo>
                <a:cubicBezTo>
                  <a:pt x="287" y="58"/>
                  <a:pt x="288" y="55"/>
                  <a:pt x="288" y="52"/>
                </a:cubicBezTo>
                <a:close/>
                <a:moveTo>
                  <a:pt x="301" y="32"/>
                </a:moveTo>
                <a:cubicBezTo>
                  <a:pt x="301" y="33"/>
                  <a:pt x="301" y="33"/>
                  <a:pt x="300" y="34"/>
                </a:cubicBezTo>
                <a:cubicBezTo>
                  <a:pt x="300" y="34"/>
                  <a:pt x="299" y="34"/>
                  <a:pt x="298" y="34"/>
                </a:cubicBezTo>
                <a:cubicBezTo>
                  <a:pt x="298" y="34"/>
                  <a:pt x="297" y="34"/>
                  <a:pt x="297" y="34"/>
                </a:cubicBezTo>
                <a:cubicBezTo>
                  <a:pt x="296" y="33"/>
                  <a:pt x="296" y="33"/>
                  <a:pt x="296" y="32"/>
                </a:cubicBezTo>
                <a:cubicBezTo>
                  <a:pt x="296" y="31"/>
                  <a:pt x="296" y="31"/>
                  <a:pt x="297" y="30"/>
                </a:cubicBezTo>
                <a:cubicBezTo>
                  <a:pt x="297" y="30"/>
                  <a:pt x="298" y="29"/>
                  <a:pt x="298" y="29"/>
                </a:cubicBezTo>
                <a:cubicBezTo>
                  <a:pt x="299" y="29"/>
                  <a:pt x="300" y="30"/>
                  <a:pt x="300" y="30"/>
                </a:cubicBezTo>
                <a:cubicBezTo>
                  <a:pt x="301" y="31"/>
                  <a:pt x="301" y="31"/>
                  <a:pt x="301" y="32"/>
                </a:cubicBezTo>
                <a:close/>
                <a:moveTo>
                  <a:pt x="300" y="64"/>
                </a:moveTo>
                <a:cubicBezTo>
                  <a:pt x="297" y="64"/>
                  <a:pt x="297" y="64"/>
                  <a:pt x="297" y="64"/>
                </a:cubicBezTo>
                <a:cubicBezTo>
                  <a:pt x="297" y="40"/>
                  <a:pt x="297" y="40"/>
                  <a:pt x="297" y="40"/>
                </a:cubicBezTo>
                <a:cubicBezTo>
                  <a:pt x="300" y="40"/>
                  <a:pt x="300" y="40"/>
                  <a:pt x="300" y="40"/>
                </a:cubicBezTo>
                <a:lnTo>
                  <a:pt x="300" y="64"/>
                </a:lnTo>
                <a:close/>
                <a:moveTo>
                  <a:pt x="327" y="64"/>
                </a:moveTo>
                <a:cubicBezTo>
                  <a:pt x="323" y="64"/>
                  <a:pt x="323" y="64"/>
                  <a:pt x="323" y="64"/>
                </a:cubicBezTo>
                <a:cubicBezTo>
                  <a:pt x="323" y="51"/>
                  <a:pt x="323" y="51"/>
                  <a:pt x="323" y="51"/>
                </a:cubicBezTo>
                <a:cubicBezTo>
                  <a:pt x="323" y="46"/>
                  <a:pt x="321" y="43"/>
                  <a:pt x="317" y="43"/>
                </a:cubicBezTo>
                <a:cubicBezTo>
                  <a:pt x="315" y="43"/>
                  <a:pt x="314" y="44"/>
                  <a:pt x="313" y="45"/>
                </a:cubicBezTo>
                <a:cubicBezTo>
                  <a:pt x="311" y="47"/>
                  <a:pt x="311" y="48"/>
                  <a:pt x="311" y="51"/>
                </a:cubicBezTo>
                <a:cubicBezTo>
                  <a:pt x="311" y="64"/>
                  <a:pt x="311" y="64"/>
                  <a:pt x="311" y="64"/>
                </a:cubicBezTo>
                <a:cubicBezTo>
                  <a:pt x="307" y="64"/>
                  <a:pt x="307" y="64"/>
                  <a:pt x="307" y="64"/>
                </a:cubicBezTo>
                <a:cubicBezTo>
                  <a:pt x="307" y="40"/>
                  <a:pt x="307" y="40"/>
                  <a:pt x="307" y="40"/>
                </a:cubicBezTo>
                <a:cubicBezTo>
                  <a:pt x="311" y="40"/>
                  <a:pt x="311" y="40"/>
                  <a:pt x="311" y="40"/>
                </a:cubicBezTo>
                <a:cubicBezTo>
                  <a:pt x="311" y="44"/>
                  <a:pt x="311" y="44"/>
                  <a:pt x="311" y="44"/>
                </a:cubicBezTo>
                <a:cubicBezTo>
                  <a:pt x="311" y="44"/>
                  <a:pt x="311" y="44"/>
                  <a:pt x="311" y="44"/>
                </a:cubicBezTo>
                <a:cubicBezTo>
                  <a:pt x="313" y="41"/>
                  <a:pt x="315" y="40"/>
                  <a:pt x="319" y="40"/>
                </a:cubicBezTo>
                <a:cubicBezTo>
                  <a:pt x="321" y="40"/>
                  <a:pt x="323" y="41"/>
                  <a:pt x="325" y="42"/>
                </a:cubicBezTo>
                <a:cubicBezTo>
                  <a:pt x="326" y="44"/>
                  <a:pt x="327" y="47"/>
                  <a:pt x="327" y="50"/>
                </a:cubicBezTo>
                <a:lnTo>
                  <a:pt x="327" y="64"/>
                </a:lnTo>
                <a:close/>
                <a:moveTo>
                  <a:pt x="344" y="64"/>
                </a:moveTo>
                <a:cubicBezTo>
                  <a:pt x="343" y="65"/>
                  <a:pt x="342" y="65"/>
                  <a:pt x="340" y="65"/>
                </a:cubicBezTo>
                <a:cubicBezTo>
                  <a:pt x="336" y="65"/>
                  <a:pt x="334" y="63"/>
                  <a:pt x="334" y="58"/>
                </a:cubicBezTo>
                <a:cubicBezTo>
                  <a:pt x="334" y="44"/>
                  <a:pt x="334" y="44"/>
                  <a:pt x="334" y="44"/>
                </a:cubicBezTo>
                <a:cubicBezTo>
                  <a:pt x="330" y="44"/>
                  <a:pt x="330" y="44"/>
                  <a:pt x="330" y="44"/>
                </a:cubicBezTo>
                <a:cubicBezTo>
                  <a:pt x="330" y="40"/>
                  <a:pt x="330" y="40"/>
                  <a:pt x="330" y="40"/>
                </a:cubicBezTo>
                <a:cubicBezTo>
                  <a:pt x="334" y="40"/>
                  <a:pt x="334" y="40"/>
                  <a:pt x="334" y="40"/>
                </a:cubicBezTo>
                <a:cubicBezTo>
                  <a:pt x="334" y="35"/>
                  <a:pt x="334" y="35"/>
                  <a:pt x="334" y="35"/>
                </a:cubicBezTo>
                <a:cubicBezTo>
                  <a:pt x="338" y="33"/>
                  <a:pt x="338" y="33"/>
                  <a:pt x="338" y="33"/>
                </a:cubicBezTo>
                <a:cubicBezTo>
                  <a:pt x="338" y="40"/>
                  <a:pt x="338" y="40"/>
                  <a:pt x="338" y="40"/>
                </a:cubicBezTo>
                <a:cubicBezTo>
                  <a:pt x="344" y="40"/>
                  <a:pt x="344" y="40"/>
                  <a:pt x="344" y="40"/>
                </a:cubicBezTo>
                <a:cubicBezTo>
                  <a:pt x="344" y="44"/>
                  <a:pt x="344" y="44"/>
                  <a:pt x="344" y="44"/>
                </a:cubicBezTo>
                <a:cubicBezTo>
                  <a:pt x="338" y="44"/>
                  <a:pt x="338" y="44"/>
                  <a:pt x="338" y="44"/>
                </a:cubicBezTo>
                <a:cubicBezTo>
                  <a:pt x="338" y="57"/>
                  <a:pt x="338" y="57"/>
                  <a:pt x="338" y="57"/>
                </a:cubicBezTo>
                <a:cubicBezTo>
                  <a:pt x="338" y="59"/>
                  <a:pt x="338" y="60"/>
                  <a:pt x="339" y="61"/>
                </a:cubicBezTo>
                <a:cubicBezTo>
                  <a:pt x="339" y="61"/>
                  <a:pt x="340" y="62"/>
                  <a:pt x="341" y="62"/>
                </a:cubicBezTo>
                <a:cubicBezTo>
                  <a:pt x="342" y="62"/>
                  <a:pt x="343" y="61"/>
                  <a:pt x="344" y="61"/>
                </a:cubicBezTo>
                <a:lnTo>
                  <a:pt x="344" y="64"/>
                </a:lnTo>
                <a:close/>
                <a:moveTo>
                  <a:pt x="32" y="38"/>
                </a:moveTo>
                <a:cubicBezTo>
                  <a:pt x="32" y="39"/>
                  <a:pt x="33" y="40"/>
                  <a:pt x="33" y="41"/>
                </a:cubicBezTo>
                <a:cubicBezTo>
                  <a:pt x="33" y="42"/>
                  <a:pt x="32" y="43"/>
                  <a:pt x="32" y="43"/>
                </a:cubicBezTo>
                <a:cubicBezTo>
                  <a:pt x="32" y="44"/>
                  <a:pt x="32" y="45"/>
                  <a:pt x="31" y="45"/>
                </a:cubicBezTo>
                <a:cubicBezTo>
                  <a:pt x="30" y="46"/>
                  <a:pt x="30" y="46"/>
                  <a:pt x="29" y="47"/>
                </a:cubicBezTo>
                <a:cubicBezTo>
                  <a:pt x="28" y="47"/>
                  <a:pt x="27" y="47"/>
                  <a:pt x="26" y="47"/>
                </a:cubicBezTo>
                <a:cubicBezTo>
                  <a:pt x="23" y="47"/>
                  <a:pt x="23" y="47"/>
                  <a:pt x="23" y="47"/>
                </a:cubicBezTo>
                <a:cubicBezTo>
                  <a:pt x="23" y="47"/>
                  <a:pt x="23" y="47"/>
                  <a:pt x="23" y="47"/>
                </a:cubicBezTo>
                <a:cubicBezTo>
                  <a:pt x="23" y="35"/>
                  <a:pt x="23" y="35"/>
                  <a:pt x="23" y="35"/>
                </a:cubicBezTo>
                <a:cubicBezTo>
                  <a:pt x="26" y="35"/>
                  <a:pt x="26" y="35"/>
                  <a:pt x="26" y="35"/>
                </a:cubicBezTo>
                <a:cubicBezTo>
                  <a:pt x="27" y="35"/>
                  <a:pt x="28" y="35"/>
                  <a:pt x="29" y="35"/>
                </a:cubicBezTo>
                <a:cubicBezTo>
                  <a:pt x="30" y="35"/>
                  <a:pt x="30" y="35"/>
                  <a:pt x="31" y="36"/>
                </a:cubicBezTo>
                <a:cubicBezTo>
                  <a:pt x="32" y="36"/>
                  <a:pt x="32" y="37"/>
                  <a:pt x="32" y="38"/>
                </a:cubicBezTo>
                <a:close/>
                <a:moveTo>
                  <a:pt x="56" y="0"/>
                </a:moveTo>
                <a:cubicBezTo>
                  <a:pt x="56" y="96"/>
                  <a:pt x="56" y="96"/>
                  <a:pt x="56" y="96"/>
                </a:cubicBezTo>
                <a:cubicBezTo>
                  <a:pt x="0" y="83"/>
                  <a:pt x="0" y="83"/>
                  <a:pt x="0" y="83"/>
                </a:cubicBezTo>
                <a:cubicBezTo>
                  <a:pt x="0" y="13"/>
                  <a:pt x="0" y="13"/>
                  <a:pt x="0" y="13"/>
                </a:cubicBezTo>
                <a:lnTo>
                  <a:pt x="56" y="0"/>
                </a:lnTo>
                <a:close/>
                <a:moveTo>
                  <a:pt x="41" y="40"/>
                </a:moveTo>
                <a:cubicBezTo>
                  <a:pt x="41" y="38"/>
                  <a:pt x="41" y="36"/>
                  <a:pt x="40" y="34"/>
                </a:cubicBezTo>
                <a:cubicBezTo>
                  <a:pt x="40" y="33"/>
                  <a:pt x="39" y="31"/>
                  <a:pt x="38" y="30"/>
                </a:cubicBezTo>
                <a:cubicBezTo>
                  <a:pt x="37" y="29"/>
                  <a:pt x="35" y="29"/>
                  <a:pt x="33" y="28"/>
                </a:cubicBezTo>
                <a:cubicBezTo>
                  <a:pt x="32" y="28"/>
                  <a:pt x="30" y="28"/>
                  <a:pt x="28" y="28"/>
                </a:cubicBezTo>
                <a:cubicBezTo>
                  <a:pt x="16" y="28"/>
                  <a:pt x="16" y="28"/>
                  <a:pt x="16" y="28"/>
                </a:cubicBezTo>
                <a:cubicBezTo>
                  <a:pt x="16" y="67"/>
                  <a:pt x="16" y="67"/>
                  <a:pt x="16" y="67"/>
                </a:cubicBezTo>
                <a:cubicBezTo>
                  <a:pt x="23" y="68"/>
                  <a:pt x="23" y="68"/>
                  <a:pt x="23" y="68"/>
                </a:cubicBezTo>
                <a:cubicBezTo>
                  <a:pt x="23" y="54"/>
                  <a:pt x="23" y="54"/>
                  <a:pt x="23" y="54"/>
                </a:cubicBezTo>
                <a:cubicBezTo>
                  <a:pt x="27" y="54"/>
                  <a:pt x="27" y="54"/>
                  <a:pt x="27" y="54"/>
                </a:cubicBezTo>
                <a:cubicBezTo>
                  <a:pt x="28" y="54"/>
                  <a:pt x="29" y="54"/>
                  <a:pt x="30" y="54"/>
                </a:cubicBezTo>
                <a:cubicBezTo>
                  <a:pt x="31" y="53"/>
                  <a:pt x="32" y="53"/>
                  <a:pt x="33" y="53"/>
                </a:cubicBezTo>
                <a:cubicBezTo>
                  <a:pt x="34" y="53"/>
                  <a:pt x="34" y="52"/>
                  <a:pt x="35" y="52"/>
                </a:cubicBezTo>
                <a:cubicBezTo>
                  <a:pt x="36" y="51"/>
                  <a:pt x="37" y="51"/>
                  <a:pt x="37" y="50"/>
                </a:cubicBezTo>
                <a:cubicBezTo>
                  <a:pt x="38" y="49"/>
                  <a:pt x="39" y="49"/>
                  <a:pt x="39" y="48"/>
                </a:cubicBezTo>
                <a:cubicBezTo>
                  <a:pt x="39" y="47"/>
                  <a:pt x="40" y="46"/>
                  <a:pt x="40" y="46"/>
                </a:cubicBezTo>
                <a:cubicBezTo>
                  <a:pt x="41" y="45"/>
                  <a:pt x="41" y="44"/>
                  <a:pt x="41" y="43"/>
                </a:cubicBezTo>
                <a:cubicBezTo>
                  <a:pt x="41" y="42"/>
                  <a:pt x="41" y="41"/>
                  <a:pt x="41" y="40"/>
                </a:cubicBezTo>
                <a:close/>
                <a:moveTo>
                  <a:pt x="96" y="16"/>
                </a:moveTo>
                <a:cubicBezTo>
                  <a:pt x="96" y="80"/>
                  <a:pt x="96" y="80"/>
                  <a:pt x="96" y="80"/>
                </a:cubicBezTo>
                <a:cubicBezTo>
                  <a:pt x="96" y="81"/>
                  <a:pt x="93" y="84"/>
                  <a:pt x="92" y="84"/>
                </a:cubicBezTo>
                <a:cubicBezTo>
                  <a:pt x="60" y="84"/>
                  <a:pt x="60" y="84"/>
                  <a:pt x="60" y="84"/>
                </a:cubicBezTo>
                <a:cubicBezTo>
                  <a:pt x="60" y="76"/>
                  <a:pt x="60" y="76"/>
                  <a:pt x="60" y="76"/>
                </a:cubicBezTo>
                <a:cubicBezTo>
                  <a:pt x="84" y="76"/>
                  <a:pt x="84" y="76"/>
                  <a:pt x="84" y="76"/>
                </a:cubicBezTo>
                <a:cubicBezTo>
                  <a:pt x="84" y="72"/>
                  <a:pt x="84" y="72"/>
                  <a:pt x="84" y="72"/>
                </a:cubicBezTo>
                <a:cubicBezTo>
                  <a:pt x="60" y="72"/>
                  <a:pt x="60" y="72"/>
                  <a:pt x="60" y="72"/>
                </a:cubicBezTo>
                <a:cubicBezTo>
                  <a:pt x="60" y="64"/>
                  <a:pt x="60" y="64"/>
                  <a:pt x="60" y="64"/>
                </a:cubicBezTo>
                <a:cubicBezTo>
                  <a:pt x="84" y="64"/>
                  <a:pt x="84" y="64"/>
                  <a:pt x="84" y="64"/>
                </a:cubicBezTo>
                <a:cubicBezTo>
                  <a:pt x="84" y="60"/>
                  <a:pt x="84" y="60"/>
                  <a:pt x="84" y="60"/>
                </a:cubicBezTo>
                <a:cubicBezTo>
                  <a:pt x="60" y="60"/>
                  <a:pt x="60" y="60"/>
                  <a:pt x="60" y="60"/>
                </a:cubicBezTo>
                <a:cubicBezTo>
                  <a:pt x="60" y="12"/>
                  <a:pt x="60" y="12"/>
                  <a:pt x="60" y="12"/>
                </a:cubicBezTo>
                <a:cubicBezTo>
                  <a:pt x="92" y="12"/>
                  <a:pt x="92" y="12"/>
                  <a:pt x="92" y="12"/>
                </a:cubicBezTo>
                <a:cubicBezTo>
                  <a:pt x="93" y="12"/>
                  <a:pt x="96" y="14"/>
                  <a:pt x="96" y="16"/>
                </a:cubicBezTo>
                <a:close/>
                <a:moveTo>
                  <a:pt x="79" y="40"/>
                </a:moveTo>
                <a:cubicBezTo>
                  <a:pt x="68" y="40"/>
                  <a:pt x="68" y="40"/>
                  <a:pt x="68" y="40"/>
                </a:cubicBezTo>
                <a:cubicBezTo>
                  <a:pt x="67" y="28"/>
                  <a:pt x="67" y="28"/>
                  <a:pt x="67" y="28"/>
                </a:cubicBezTo>
                <a:cubicBezTo>
                  <a:pt x="65" y="28"/>
                  <a:pt x="62" y="28"/>
                  <a:pt x="60" y="29"/>
                </a:cubicBezTo>
                <a:cubicBezTo>
                  <a:pt x="60" y="50"/>
                  <a:pt x="60" y="50"/>
                  <a:pt x="60" y="50"/>
                </a:cubicBezTo>
                <a:cubicBezTo>
                  <a:pt x="62" y="51"/>
                  <a:pt x="64" y="52"/>
                  <a:pt x="66" y="52"/>
                </a:cubicBezTo>
                <a:cubicBezTo>
                  <a:pt x="73" y="52"/>
                  <a:pt x="79" y="46"/>
                  <a:pt x="79" y="40"/>
                </a:cubicBezTo>
                <a:close/>
                <a:moveTo>
                  <a:pt x="84" y="36"/>
                </a:moveTo>
                <a:cubicBezTo>
                  <a:pt x="84" y="29"/>
                  <a:pt x="78" y="24"/>
                  <a:pt x="72" y="24"/>
                </a:cubicBezTo>
                <a:cubicBezTo>
                  <a:pt x="72" y="36"/>
                  <a:pt x="72" y="36"/>
                  <a:pt x="72" y="36"/>
                </a:cubicBezTo>
                <a:lnTo>
                  <a:pt x="84"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576" name="Group 53"/>
          <p:cNvGrpSpPr>
            <a:grpSpLocks noChangeAspect="1"/>
          </p:cNvGrpSpPr>
          <p:nvPr/>
        </p:nvGrpSpPr>
        <p:grpSpPr bwMode="auto">
          <a:xfrm>
            <a:off x="2297210" y="4427037"/>
            <a:ext cx="939732" cy="359381"/>
            <a:chOff x="3453" y="2013"/>
            <a:chExt cx="774" cy="296"/>
          </a:xfrm>
        </p:grpSpPr>
        <p:sp>
          <p:nvSpPr>
            <p:cNvPr id="578" name="Freeform 54"/>
            <p:cNvSpPr>
              <a:spLocks noEditPoints="1"/>
            </p:cNvSpPr>
            <p:nvPr/>
          </p:nvSpPr>
          <p:spPr bwMode="auto">
            <a:xfrm>
              <a:off x="3834" y="2108"/>
              <a:ext cx="60" cy="102"/>
            </a:xfrm>
            <a:custGeom>
              <a:avLst/>
              <a:gdLst>
                <a:gd name="T0" fmla="*/ 25 w 25"/>
                <a:gd name="T1" fmla="*/ 13 h 42"/>
                <a:gd name="T2" fmla="*/ 21 w 25"/>
                <a:gd name="T3" fmla="*/ 22 h 42"/>
                <a:gd name="T4" fmla="*/ 10 w 25"/>
                <a:gd name="T5" fmla="*/ 26 h 42"/>
                <a:gd name="T6" fmla="*/ 5 w 25"/>
                <a:gd name="T7" fmla="*/ 26 h 42"/>
                <a:gd name="T8" fmla="*/ 5 w 25"/>
                <a:gd name="T9" fmla="*/ 42 h 42"/>
                <a:gd name="T10" fmla="*/ 0 w 25"/>
                <a:gd name="T11" fmla="*/ 42 h 42"/>
                <a:gd name="T12" fmla="*/ 0 w 25"/>
                <a:gd name="T13" fmla="*/ 0 h 42"/>
                <a:gd name="T14" fmla="*/ 11 w 25"/>
                <a:gd name="T15" fmla="*/ 0 h 42"/>
                <a:gd name="T16" fmla="*/ 22 w 25"/>
                <a:gd name="T17" fmla="*/ 3 h 42"/>
                <a:gd name="T18" fmla="*/ 25 w 25"/>
                <a:gd name="T19" fmla="*/ 13 h 42"/>
                <a:gd name="T20" fmla="*/ 20 w 25"/>
                <a:gd name="T21" fmla="*/ 13 h 42"/>
                <a:gd name="T22" fmla="*/ 10 w 25"/>
                <a:gd name="T23" fmla="*/ 5 h 42"/>
                <a:gd name="T24" fmla="*/ 5 w 25"/>
                <a:gd name="T25" fmla="*/ 5 h 42"/>
                <a:gd name="T26" fmla="*/ 5 w 25"/>
                <a:gd name="T27" fmla="*/ 22 h 42"/>
                <a:gd name="T28" fmla="*/ 10 w 25"/>
                <a:gd name="T29" fmla="*/ 22 h 42"/>
                <a:gd name="T30" fmla="*/ 18 w 25"/>
                <a:gd name="T31" fmla="*/ 19 h 42"/>
                <a:gd name="T32" fmla="*/ 20 w 25"/>
                <a:gd name="T33"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42">
                  <a:moveTo>
                    <a:pt x="25" y="13"/>
                  </a:moveTo>
                  <a:cubicBezTo>
                    <a:pt x="25" y="17"/>
                    <a:pt x="24" y="20"/>
                    <a:pt x="21" y="22"/>
                  </a:cubicBezTo>
                  <a:cubicBezTo>
                    <a:pt x="18" y="25"/>
                    <a:pt x="15" y="26"/>
                    <a:pt x="10" y="26"/>
                  </a:cubicBezTo>
                  <a:cubicBezTo>
                    <a:pt x="5" y="26"/>
                    <a:pt x="5" y="26"/>
                    <a:pt x="5" y="26"/>
                  </a:cubicBezTo>
                  <a:cubicBezTo>
                    <a:pt x="5" y="42"/>
                    <a:pt x="5" y="42"/>
                    <a:pt x="5" y="42"/>
                  </a:cubicBezTo>
                  <a:cubicBezTo>
                    <a:pt x="0" y="42"/>
                    <a:pt x="0" y="42"/>
                    <a:pt x="0" y="42"/>
                  </a:cubicBezTo>
                  <a:cubicBezTo>
                    <a:pt x="0" y="0"/>
                    <a:pt x="0" y="0"/>
                    <a:pt x="0" y="0"/>
                  </a:cubicBezTo>
                  <a:cubicBezTo>
                    <a:pt x="11" y="0"/>
                    <a:pt x="11" y="0"/>
                    <a:pt x="11" y="0"/>
                  </a:cubicBezTo>
                  <a:cubicBezTo>
                    <a:pt x="16" y="0"/>
                    <a:pt x="19" y="1"/>
                    <a:pt x="22" y="3"/>
                  </a:cubicBezTo>
                  <a:cubicBezTo>
                    <a:pt x="24" y="6"/>
                    <a:pt x="25" y="9"/>
                    <a:pt x="25" y="13"/>
                  </a:cubicBezTo>
                  <a:close/>
                  <a:moveTo>
                    <a:pt x="20" y="13"/>
                  </a:moveTo>
                  <a:cubicBezTo>
                    <a:pt x="20" y="7"/>
                    <a:pt x="17" y="5"/>
                    <a:pt x="10" y="5"/>
                  </a:cubicBezTo>
                  <a:cubicBezTo>
                    <a:pt x="5" y="5"/>
                    <a:pt x="5" y="5"/>
                    <a:pt x="5" y="5"/>
                  </a:cubicBezTo>
                  <a:cubicBezTo>
                    <a:pt x="5" y="22"/>
                    <a:pt x="5" y="22"/>
                    <a:pt x="5" y="22"/>
                  </a:cubicBezTo>
                  <a:cubicBezTo>
                    <a:pt x="10" y="22"/>
                    <a:pt x="10" y="22"/>
                    <a:pt x="10" y="22"/>
                  </a:cubicBezTo>
                  <a:cubicBezTo>
                    <a:pt x="13" y="22"/>
                    <a:pt x="16" y="21"/>
                    <a:pt x="18" y="19"/>
                  </a:cubicBezTo>
                  <a:cubicBezTo>
                    <a:pt x="19" y="18"/>
                    <a:pt x="20" y="16"/>
                    <a:pt x="2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79" name="Freeform 55"/>
            <p:cNvSpPr>
              <a:spLocks/>
            </p:cNvSpPr>
            <p:nvPr/>
          </p:nvSpPr>
          <p:spPr bwMode="auto">
            <a:xfrm>
              <a:off x="3908" y="2137"/>
              <a:ext cx="38" cy="73"/>
            </a:xfrm>
            <a:custGeom>
              <a:avLst/>
              <a:gdLst>
                <a:gd name="T0" fmla="*/ 16 w 16"/>
                <a:gd name="T1" fmla="*/ 5 h 30"/>
                <a:gd name="T2" fmla="*/ 12 w 16"/>
                <a:gd name="T3" fmla="*/ 4 h 30"/>
                <a:gd name="T4" fmla="*/ 7 w 16"/>
                <a:gd name="T5" fmla="*/ 7 h 30"/>
                <a:gd name="T6" fmla="*/ 5 w 16"/>
                <a:gd name="T7" fmla="*/ 15 h 30"/>
                <a:gd name="T8" fmla="*/ 5 w 16"/>
                <a:gd name="T9" fmla="*/ 30 h 30"/>
                <a:gd name="T10" fmla="*/ 0 w 16"/>
                <a:gd name="T11" fmla="*/ 30 h 30"/>
                <a:gd name="T12" fmla="*/ 0 w 16"/>
                <a:gd name="T13" fmla="*/ 0 h 30"/>
                <a:gd name="T14" fmla="*/ 5 w 16"/>
                <a:gd name="T15" fmla="*/ 0 h 30"/>
                <a:gd name="T16" fmla="*/ 5 w 16"/>
                <a:gd name="T17" fmla="*/ 6 h 30"/>
                <a:gd name="T18" fmla="*/ 5 w 16"/>
                <a:gd name="T19" fmla="*/ 6 h 30"/>
                <a:gd name="T20" fmla="*/ 8 w 16"/>
                <a:gd name="T21" fmla="*/ 1 h 30"/>
                <a:gd name="T22" fmla="*/ 13 w 16"/>
                <a:gd name="T23" fmla="*/ 0 h 30"/>
                <a:gd name="T24" fmla="*/ 16 w 16"/>
                <a:gd name="T25" fmla="*/ 0 h 30"/>
                <a:gd name="T26" fmla="*/ 16 w 16"/>
                <a:gd name="T27"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0">
                  <a:moveTo>
                    <a:pt x="16" y="5"/>
                  </a:moveTo>
                  <a:cubicBezTo>
                    <a:pt x="15" y="4"/>
                    <a:pt x="14" y="4"/>
                    <a:pt x="12" y="4"/>
                  </a:cubicBezTo>
                  <a:cubicBezTo>
                    <a:pt x="10" y="4"/>
                    <a:pt x="8" y="5"/>
                    <a:pt x="7" y="7"/>
                  </a:cubicBezTo>
                  <a:cubicBezTo>
                    <a:pt x="5" y="9"/>
                    <a:pt x="5" y="12"/>
                    <a:pt x="5" y="15"/>
                  </a:cubicBezTo>
                  <a:cubicBezTo>
                    <a:pt x="5" y="30"/>
                    <a:pt x="5" y="30"/>
                    <a:pt x="5" y="30"/>
                  </a:cubicBezTo>
                  <a:cubicBezTo>
                    <a:pt x="0" y="30"/>
                    <a:pt x="0" y="30"/>
                    <a:pt x="0" y="30"/>
                  </a:cubicBezTo>
                  <a:cubicBezTo>
                    <a:pt x="0" y="0"/>
                    <a:pt x="0" y="0"/>
                    <a:pt x="0" y="0"/>
                  </a:cubicBezTo>
                  <a:cubicBezTo>
                    <a:pt x="5" y="0"/>
                    <a:pt x="5" y="0"/>
                    <a:pt x="5" y="0"/>
                  </a:cubicBezTo>
                  <a:cubicBezTo>
                    <a:pt x="5" y="6"/>
                    <a:pt x="5" y="6"/>
                    <a:pt x="5" y="6"/>
                  </a:cubicBezTo>
                  <a:cubicBezTo>
                    <a:pt x="5" y="6"/>
                    <a:pt x="5" y="6"/>
                    <a:pt x="5" y="6"/>
                  </a:cubicBezTo>
                  <a:cubicBezTo>
                    <a:pt x="6" y="4"/>
                    <a:pt x="7" y="3"/>
                    <a:pt x="8" y="1"/>
                  </a:cubicBezTo>
                  <a:cubicBezTo>
                    <a:pt x="9" y="0"/>
                    <a:pt x="11" y="0"/>
                    <a:pt x="13" y="0"/>
                  </a:cubicBezTo>
                  <a:cubicBezTo>
                    <a:pt x="14" y="0"/>
                    <a:pt x="15" y="0"/>
                    <a:pt x="16" y="0"/>
                  </a:cubicBezTo>
                  <a:lnTo>
                    <a:pt x="16"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0" name="Freeform 56"/>
            <p:cNvSpPr>
              <a:spLocks noEditPoints="1"/>
            </p:cNvSpPr>
            <p:nvPr/>
          </p:nvSpPr>
          <p:spPr bwMode="auto">
            <a:xfrm>
              <a:off x="3946" y="2134"/>
              <a:ext cx="72"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5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5" y="0"/>
                  </a:cubicBezTo>
                  <a:cubicBezTo>
                    <a:pt x="20" y="0"/>
                    <a:pt x="23" y="2"/>
                    <a:pt x="26" y="5"/>
                  </a:cubicBezTo>
                  <a:cubicBezTo>
                    <a:pt x="28"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1" name="Freeform 57"/>
            <p:cNvSpPr>
              <a:spLocks noEditPoints="1"/>
            </p:cNvSpPr>
            <p:nvPr/>
          </p:nvSpPr>
          <p:spPr bwMode="auto">
            <a:xfrm>
              <a:off x="4006" y="2103"/>
              <a:ext cx="38" cy="141"/>
            </a:xfrm>
            <a:custGeom>
              <a:avLst/>
              <a:gdLst>
                <a:gd name="T0" fmla="*/ 15 w 16"/>
                <a:gd name="T1" fmla="*/ 43 h 58"/>
                <a:gd name="T2" fmla="*/ 12 w 16"/>
                <a:gd name="T3" fmla="*/ 54 h 58"/>
                <a:gd name="T4" fmla="*/ 4 w 16"/>
                <a:gd name="T5" fmla="*/ 58 h 58"/>
                <a:gd name="T6" fmla="*/ 0 w 16"/>
                <a:gd name="T7" fmla="*/ 57 h 58"/>
                <a:gd name="T8" fmla="*/ 0 w 16"/>
                <a:gd name="T9" fmla="*/ 53 h 58"/>
                <a:gd name="T10" fmla="*/ 4 w 16"/>
                <a:gd name="T11" fmla="*/ 54 h 58"/>
                <a:gd name="T12" fmla="*/ 11 w 16"/>
                <a:gd name="T13" fmla="*/ 44 h 58"/>
                <a:gd name="T14" fmla="*/ 11 w 16"/>
                <a:gd name="T15" fmla="*/ 14 h 58"/>
                <a:gd name="T16" fmla="*/ 15 w 16"/>
                <a:gd name="T17" fmla="*/ 14 h 58"/>
                <a:gd name="T18" fmla="*/ 15 w 16"/>
                <a:gd name="T19" fmla="*/ 43 h 58"/>
                <a:gd name="T20" fmla="*/ 16 w 16"/>
                <a:gd name="T21" fmla="*/ 3 h 58"/>
                <a:gd name="T22" fmla="*/ 15 w 16"/>
                <a:gd name="T23" fmla="*/ 6 h 58"/>
                <a:gd name="T24" fmla="*/ 13 w 16"/>
                <a:gd name="T25" fmla="*/ 6 h 58"/>
                <a:gd name="T26" fmla="*/ 11 w 16"/>
                <a:gd name="T27" fmla="*/ 6 h 58"/>
                <a:gd name="T28" fmla="*/ 10 w 16"/>
                <a:gd name="T29" fmla="*/ 3 h 58"/>
                <a:gd name="T30" fmla="*/ 11 w 16"/>
                <a:gd name="T31" fmla="*/ 1 h 58"/>
                <a:gd name="T32" fmla="*/ 13 w 16"/>
                <a:gd name="T33" fmla="*/ 0 h 58"/>
                <a:gd name="T34" fmla="*/ 15 w 16"/>
                <a:gd name="T35" fmla="*/ 1 h 58"/>
                <a:gd name="T36" fmla="*/ 16 w 16"/>
                <a:gd name="T37"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58">
                  <a:moveTo>
                    <a:pt x="15" y="43"/>
                  </a:moveTo>
                  <a:cubicBezTo>
                    <a:pt x="15" y="48"/>
                    <a:pt x="14" y="52"/>
                    <a:pt x="12" y="54"/>
                  </a:cubicBezTo>
                  <a:cubicBezTo>
                    <a:pt x="10" y="57"/>
                    <a:pt x="8" y="58"/>
                    <a:pt x="4" y="58"/>
                  </a:cubicBezTo>
                  <a:cubicBezTo>
                    <a:pt x="2" y="58"/>
                    <a:pt x="1" y="58"/>
                    <a:pt x="0" y="57"/>
                  </a:cubicBezTo>
                  <a:cubicBezTo>
                    <a:pt x="0" y="53"/>
                    <a:pt x="0" y="53"/>
                    <a:pt x="0" y="53"/>
                  </a:cubicBezTo>
                  <a:cubicBezTo>
                    <a:pt x="1" y="54"/>
                    <a:pt x="3" y="54"/>
                    <a:pt x="4" y="54"/>
                  </a:cubicBezTo>
                  <a:cubicBezTo>
                    <a:pt x="8" y="54"/>
                    <a:pt x="11" y="51"/>
                    <a:pt x="11" y="44"/>
                  </a:cubicBezTo>
                  <a:cubicBezTo>
                    <a:pt x="11" y="14"/>
                    <a:pt x="11" y="14"/>
                    <a:pt x="11" y="14"/>
                  </a:cubicBezTo>
                  <a:cubicBezTo>
                    <a:pt x="15" y="14"/>
                    <a:pt x="15" y="14"/>
                    <a:pt x="15" y="14"/>
                  </a:cubicBezTo>
                  <a:lnTo>
                    <a:pt x="15" y="43"/>
                  </a:lnTo>
                  <a:close/>
                  <a:moveTo>
                    <a:pt x="16" y="3"/>
                  </a:moveTo>
                  <a:cubicBezTo>
                    <a:pt x="16" y="4"/>
                    <a:pt x="16" y="5"/>
                    <a:pt x="15" y="6"/>
                  </a:cubicBezTo>
                  <a:cubicBezTo>
                    <a:pt x="15" y="6"/>
                    <a:pt x="14" y="6"/>
                    <a:pt x="13" y="6"/>
                  </a:cubicBezTo>
                  <a:cubicBezTo>
                    <a:pt x="12" y="6"/>
                    <a:pt x="11" y="6"/>
                    <a:pt x="11" y="6"/>
                  </a:cubicBezTo>
                  <a:cubicBezTo>
                    <a:pt x="10" y="5"/>
                    <a:pt x="10" y="4"/>
                    <a:pt x="10" y="3"/>
                  </a:cubicBezTo>
                  <a:cubicBezTo>
                    <a:pt x="10" y="2"/>
                    <a:pt x="10" y="2"/>
                    <a:pt x="11" y="1"/>
                  </a:cubicBezTo>
                  <a:cubicBezTo>
                    <a:pt x="11" y="1"/>
                    <a:pt x="12" y="0"/>
                    <a:pt x="13" y="0"/>
                  </a:cubicBezTo>
                  <a:cubicBezTo>
                    <a:pt x="14" y="0"/>
                    <a:pt x="15" y="1"/>
                    <a:pt x="15" y="1"/>
                  </a:cubicBezTo>
                  <a:cubicBezTo>
                    <a:pt x="16" y="2"/>
                    <a:pt x="16" y="2"/>
                    <a:pt x="16"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2" name="Freeform 58"/>
            <p:cNvSpPr>
              <a:spLocks noEditPoints="1"/>
            </p:cNvSpPr>
            <p:nvPr/>
          </p:nvSpPr>
          <p:spPr bwMode="auto">
            <a:xfrm>
              <a:off x="4056" y="2134"/>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10" y="27"/>
                    <a:pt x="12" y="28"/>
                    <a:pt x="15" y="28"/>
                  </a:cubicBezTo>
                  <a:cubicBezTo>
                    <a:pt x="18" y="28"/>
                    <a:pt x="21" y="27"/>
                    <a:pt x="24" y="24"/>
                  </a:cubicBezTo>
                  <a:cubicBezTo>
                    <a:pt x="24" y="29"/>
                    <a:pt x="24" y="29"/>
                    <a:pt x="24" y="29"/>
                  </a:cubicBezTo>
                  <a:cubicBezTo>
                    <a:pt x="22" y="31"/>
                    <a:pt x="18" y="32"/>
                    <a:pt x="14" y="32"/>
                  </a:cubicBezTo>
                  <a:cubicBezTo>
                    <a:pt x="10"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7" y="8"/>
                    <a:pt x="6" y="11"/>
                    <a:pt x="5" y="13"/>
                  </a:cubicBezTo>
                  <a:lnTo>
                    <a:pt x="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3" name="Freeform 59"/>
            <p:cNvSpPr>
              <a:spLocks/>
            </p:cNvSpPr>
            <p:nvPr/>
          </p:nvSpPr>
          <p:spPr bwMode="auto">
            <a:xfrm>
              <a:off x="4125" y="2134"/>
              <a:ext cx="55" cy="78"/>
            </a:xfrm>
            <a:custGeom>
              <a:avLst/>
              <a:gdLst>
                <a:gd name="T0" fmla="*/ 23 w 23"/>
                <a:gd name="T1" fmla="*/ 30 h 32"/>
                <a:gd name="T2" fmla="*/ 15 w 23"/>
                <a:gd name="T3" fmla="*/ 32 h 32"/>
                <a:gd name="T4" fmla="*/ 7 w 23"/>
                <a:gd name="T5" fmla="*/ 30 h 32"/>
                <a:gd name="T6" fmla="*/ 2 w 23"/>
                <a:gd name="T7" fmla="*/ 25 h 32"/>
                <a:gd name="T8" fmla="*/ 0 w 23"/>
                <a:gd name="T9" fmla="*/ 17 h 32"/>
                <a:gd name="T10" fmla="*/ 5 w 23"/>
                <a:gd name="T11" fmla="*/ 5 h 32"/>
                <a:gd name="T12" fmla="*/ 16 w 23"/>
                <a:gd name="T13" fmla="*/ 0 h 32"/>
                <a:gd name="T14" fmla="*/ 23 w 23"/>
                <a:gd name="T15" fmla="*/ 2 h 32"/>
                <a:gd name="T16" fmla="*/ 23 w 23"/>
                <a:gd name="T17" fmla="*/ 7 h 32"/>
                <a:gd name="T18" fmla="*/ 16 w 23"/>
                <a:gd name="T19" fmla="*/ 4 h 32"/>
                <a:gd name="T20" fmla="*/ 8 w 23"/>
                <a:gd name="T21" fmla="*/ 8 h 32"/>
                <a:gd name="T22" fmla="*/ 5 w 23"/>
                <a:gd name="T23" fmla="*/ 16 h 32"/>
                <a:gd name="T24" fmla="*/ 8 w 23"/>
                <a:gd name="T25" fmla="*/ 25 h 32"/>
                <a:gd name="T26" fmla="*/ 16 w 23"/>
                <a:gd name="T27" fmla="*/ 28 h 32"/>
                <a:gd name="T28" fmla="*/ 23 w 23"/>
                <a:gd name="T29" fmla="*/ 25 h 32"/>
                <a:gd name="T30" fmla="*/ 23 w 23"/>
                <a:gd name="T3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32">
                  <a:moveTo>
                    <a:pt x="23" y="30"/>
                  </a:moveTo>
                  <a:cubicBezTo>
                    <a:pt x="21" y="31"/>
                    <a:pt x="18" y="32"/>
                    <a:pt x="15" y="32"/>
                  </a:cubicBezTo>
                  <a:cubicBezTo>
                    <a:pt x="12" y="32"/>
                    <a:pt x="10" y="31"/>
                    <a:pt x="7" y="30"/>
                  </a:cubicBezTo>
                  <a:cubicBezTo>
                    <a:pt x="5" y="29"/>
                    <a:pt x="3" y="27"/>
                    <a:pt x="2" y="25"/>
                  </a:cubicBezTo>
                  <a:cubicBezTo>
                    <a:pt x="1" y="22"/>
                    <a:pt x="0" y="20"/>
                    <a:pt x="0" y="17"/>
                  </a:cubicBezTo>
                  <a:cubicBezTo>
                    <a:pt x="0" y="12"/>
                    <a:pt x="2" y="8"/>
                    <a:pt x="5" y="5"/>
                  </a:cubicBezTo>
                  <a:cubicBezTo>
                    <a:pt x="8" y="2"/>
                    <a:pt x="11" y="0"/>
                    <a:pt x="16" y="0"/>
                  </a:cubicBezTo>
                  <a:cubicBezTo>
                    <a:pt x="19" y="0"/>
                    <a:pt x="21" y="1"/>
                    <a:pt x="23" y="2"/>
                  </a:cubicBezTo>
                  <a:cubicBezTo>
                    <a:pt x="23" y="7"/>
                    <a:pt x="23" y="7"/>
                    <a:pt x="23" y="7"/>
                  </a:cubicBezTo>
                  <a:cubicBezTo>
                    <a:pt x="21" y="5"/>
                    <a:pt x="18" y="4"/>
                    <a:pt x="16" y="4"/>
                  </a:cubicBezTo>
                  <a:cubicBezTo>
                    <a:pt x="13" y="4"/>
                    <a:pt x="10" y="6"/>
                    <a:pt x="8" y="8"/>
                  </a:cubicBezTo>
                  <a:cubicBezTo>
                    <a:pt x="6" y="10"/>
                    <a:pt x="5" y="13"/>
                    <a:pt x="5" y="16"/>
                  </a:cubicBezTo>
                  <a:cubicBezTo>
                    <a:pt x="5" y="20"/>
                    <a:pt x="6" y="23"/>
                    <a:pt x="8" y="25"/>
                  </a:cubicBezTo>
                  <a:cubicBezTo>
                    <a:pt x="10" y="27"/>
                    <a:pt x="12" y="28"/>
                    <a:pt x="16" y="28"/>
                  </a:cubicBezTo>
                  <a:cubicBezTo>
                    <a:pt x="18" y="28"/>
                    <a:pt x="21" y="27"/>
                    <a:pt x="23" y="25"/>
                  </a:cubicBezTo>
                  <a:lnTo>
                    <a:pt x="23"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4" name="Freeform 60"/>
            <p:cNvSpPr>
              <a:spLocks/>
            </p:cNvSpPr>
            <p:nvPr/>
          </p:nvSpPr>
          <p:spPr bwMode="auto">
            <a:xfrm>
              <a:off x="4185" y="2115"/>
              <a:ext cx="42"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5" name="Freeform 61"/>
            <p:cNvSpPr>
              <a:spLocks noEditPoints="1"/>
            </p:cNvSpPr>
            <p:nvPr/>
          </p:nvSpPr>
          <p:spPr bwMode="auto">
            <a:xfrm>
              <a:off x="3834" y="2108"/>
              <a:ext cx="60" cy="102"/>
            </a:xfrm>
            <a:custGeom>
              <a:avLst/>
              <a:gdLst>
                <a:gd name="T0" fmla="*/ 25 w 25"/>
                <a:gd name="T1" fmla="*/ 13 h 42"/>
                <a:gd name="T2" fmla="*/ 21 w 25"/>
                <a:gd name="T3" fmla="*/ 22 h 42"/>
                <a:gd name="T4" fmla="*/ 10 w 25"/>
                <a:gd name="T5" fmla="*/ 26 h 42"/>
                <a:gd name="T6" fmla="*/ 5 w 25"/>
                <a:gd name="T7" fmla="*/ 26 h 42"/>
                <a:gd name="T8" fmla="*/ 5 w 25"/>
                <a:gd name="T9" fmla="*/ 42 h 42"/>
                <a:gd name="T10" fmla="*/ 0 w 25"/>
                <a:gd name="T11" fmla="*/ 42 h 42"/>
                <a:gd name="T12" fmla="*/ 0 w 25"/>
                <a:gd name="T13" fmla="*/ 0 h 42"/>
                <a:gd name="T14" fmla="*/ 11 w 25"/>
                <a:gd name="T15" fmla="*/ 0 h 42"/>
                <a:gd name="T16" fmla="*/ 22 w 25"/>
                <a:gd name="T17" fmla="*/ 3 h 42"/>
                <a:gd name="T18" fmla="*/ 25 w 25"/>
                <a:gd name="T19" fmla="*/ 13 h 42"/>
                <a:gd name="T20" fmla="*/ 20 w 25"/>
                <a:gd name="T21" fmla="*/ 13 h 42"/>
                <a:gd name="T22" fmla="*/ 10 w 25"/>
                <a:gd name="T23" fmla="*/ 5 h 42"/>
                <a:gd name="T24" fmla="*/ 5 w 25"/>
                <a:gd name="T25" fmla="*/ 5 h 42"/>
                <a:gd name="T26" fmla="*/ 5 w 25"/>
                <a:gd name="T27" fmla="*/ 22 h 42"/>
                <a:gd name="T28" fmla="*/ 10 w 25"/>
                <a:gd name="T29" fmla="*/ 22 h 42"/>
                <a:gd name="T30" fmla="*/ 18 w 25"/>
                <a:gd name="T31" fmla="*/ 19 h 42"/>
                <a:gd name="T32" fmla="*/ 20 w 25"/>
                <a:gd name="T33"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42">
                  <a:moveTo>
                    <a:pt x="25" y="13"/>
                  </a:moveTo>
                  <a:cubicBezTo>
                    <a:pt x="25" y="17"/>
                    <a:pt x="24" y="20"/>
                    <a:pt x="21" y="22"/>
                  </a:cubicBezTo>
                  <a:cubicBezTo>
                    <a:pt x="18" y="25"/>
                    <a:pt x="15" y="26"/>
                    <a:pt x="10" y="26"/>
                  </a:cubicBezTo>
                  <a:cubicBezTo>
                    <a:pt x="5" y="26"/>
                    <a:pt x="5" y="26"/>
                    <a:pt x="5" y="26"/>
                  </a:cubicBezTo>
                  <a:cubicBezTo>
                    <a:pt x="5" y="42"/>
                    <a:pt x="5" y="42"/>
                    <a:pt x="5" y="42"/>
                  </a:cubicBezTo>
                  <a:cubicBezTo>
                    <a:pt x="0" y="42"/>
                    <a:pt x="0" y="42"/>
                    <a:pt x="0" y="42"/>
                  </a:cubicBezTo>
                  <a:cubicBezTo>
                    <a:pt x="0" y="0"/>
                    <a:pt x="0" y="0"/>
                    <a:pt x="0" y="0"/>
                  </a:cubicBezTo>
                  <a:cubicBezTo>
                    <a:pt x="11" y="0"/>
                    <a:pt x="11" y="0"/>
                    <a:pt x="11" y="0"/>
                  </a:cubicBezTo>
                  <a:cubicBezTo>
                    <a:pt x="16" y="0"/>
                    <a:pt x="19" y="1"/>
                    <a:pt x="22" y="3"/>
                  </a:cubicBezTo>
                  <a:cubicBezTo>
                    <a:pt x="24" y="6"/>
                    <a:pt x="25" y="9"/>
                    <a:pt x="25" y="13"/>
                  </a:cubicBezTo>
                  <a:close/>
                  <a:moveTo>
                    <a:pt x="20" y="13"/>
                  </a:moveTo>
                  <a:cubicBezTo>
                    <a:pt x="20" y="7"/>
                    <a:pt x="17" y="5"/>
                    <a:pt x="10" y="5"/>
                  </a:cubicBezTo>
                  <a:cubicBezTo>
                    <a:pt x="5" y="5"/>
                    <a:pt x="5" y="5"/>
                    <a:pt x="5" y="5"/>
                  </a:cubicBezTo>
                  <a:cubicBezTo>
                    <a:pt x="5" y="22"/>
                    <a:pt x="5" y="22"/>
                    <a:pt x="5" y="22"/>
                  </a:cubicBezTo>
                  <a:cubicBezTo>
                    <a:pt x="10" y="22"/>
                    <a:pt x="10" y="22"/>
                    <a:pt x="10" y="22"/>
                  </a:cubicBezTo>
                  <a:cubicBezTo>
                    <a:pt x="13" y="22"/>
                    <a:pt x="16" y="21"/>
                    <a:pt x="18" y="19"/>
                  </a:cubicBezTo>
                  <a:cubicBezTo>
                    <a:pt x="19" y="18"/>
                    <a:pt x="20" y="16"/>
                    <a:pt x="2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6" name="Freeform 62"/>
            <p:cNvSpPr>
              <a:spLocks/>
            </p:cNvSpPr>
            <p:nvPr/>
          </p:nvSpPr>
          <p:spPr bwMode="auto">
            <a:xfrm>
              <a:off x="3908" y="2137"/>
              <a:ext cx="38" cy="73"/>
            </a:xfrm>
            <a:custGeom>
              <a:avLst/>
              <a:gdLst>
                <a:gd name="T0" fmla="*/ 16 w 16"/>
                <a:gd name="T1" fmla="*/ 5 h 30"/>
                <a:gd name="T2" fmla="*/ 12 w 16"/>
                <a:gd name="T3" fmla="*/ 4 h 30"/>
                <a:gd name="T4" fmla="*/ 7 w 16"/>
                <a:gd name="T5" fmla="*/ 7 h 30"/>
                <a:gd name="T6" fmla="*/ 5 w 16"/>
                <a:gd name="T7" fmla="*/ 15 h 30"/>
                <a:gd name="T8" fmla="*/ 5 w 16"/>
                <a:gd name="T9" fmla="*/ 30 h 30"/>
                <a:gd name="T10" fmla="*/ 0 w 16"/>
                <a:gd name="T11" fmla="*/ 30 h 30"/>
                <a:gd name="T12" fmla="*/ 0 w 16"/>
                <a:gd name="T13" fmla="*/ 0 h 30"/>
                <a:gd name="T14" fmla="*/ 5 w 16"/>
                <a:gd name="T15" fmla="*/ 0 h 30"/>
                <a:gd name="T16" fmla="*/ 5 w 16"/>
                <a:gd name="T17" fmla="*/ 6 h 30"/>
                <a:gd name="T18" fmla="*/ 5 w 16"/>
                <a:gd name="T19" fmla="*/ 6 h 30"/>
                <a:gd name="T20" fmla="*/ 8 w 16"/>
                <a:gd name="T21" fmla="*/ 1 h 30"/>
                <a:gd name="T22" fmla="*/ 13 w 16"/>
                <a:gd name="T23" fmla="*/ 0 h 30"/>
                <a:gd name="T24" fmla="*/ 16 w 16"/>
                <a:gd name="T25" fmla="*/ 0 h 30"/>
                <a:gd name="T26" fmla="*/ 16 w 16"/>
                <a:gd name="T27"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0">
                  <a:moveTo>
                    <a:pt x="16" y="5"/>
                  </a:moveTo>
                  <a:cubicBezTo>
                    <a:pt x="15" y="4"/>
                    <a:pt x="14" y="4"/>
                    <a:pt x="12" y="4"/>
                  </a:cubicBezTo>
                  <a:cubicBezTo>
                    <a:pt x="10" y="4"/>
                    <a:pt x="8" y="5"/>
                    <a:pt x="7" y="7"/>
                  </a:cubicBezTo>
                  <a:cubicBezTo>
                    <a:pt x="5" y="9"/>
                    <a:pt x="5" y="12"/>
                    <a:pt x="5" y="15"/>
                  </a:cubicBezTo>
                  <a:cubicBezTo>
                    <a:pt x="5" y="30"/>
                    <a:pt x="5" y="30"/>
                    <a:pt x="5" y="30"/>
                  </a:cubicBezTo>
                  <a:cubicBezTo>
                    <a:pt x="0" y="30"/>
                    <a:pt x="0" y="30"/>
                    <a:pt x="0" y="30"/>
                  </a:cubicBezTo>
                  <a:cubicBezTo>
                    <a:pt x="0" y="0"/>
                    <a:pt x="0" y="0"/>
                    <a:pt x="0" y="0"/>
                  </a:cubicBezTo>
                  <a:cubicBezTo>
                    <a:pt x="5" y="0"/>
                    <a:pt x="5" y="0"/>
                    <a:pt x="5" y="0"/>
                  </a:cubicBezTo>
                  <a:cubicBezTo>
                    <a:pt x="5" y="6"/>
                    <a:pt x="5" y="6"/>
                    <a:pt x="5" y="6"/>
                  </a:cubicBezTo>
                  <a:cubicBezTo>
                    <a:pt x="5" y="6"/>
                    <a:pt x="5" y="6"/>
                    <a:pt x="5" y="6"/>
                  </a:cubicBezTo>
                  <a:cubicBezTo>
                    <a:pt x="6" y="4"/>
                    <a:pt x="7" y="3"/>
                    <a:pt x="8" y="1"/>
                  </a:cubicBezTo>
                  <a:cubicBezTo>
                    <a:pt x="9" y="0"/>
                    <a:pt x="11" y="0"/>
                    <a:pt x="13" y="0"/>
                  </a:cubicBezTo>
                  <a:cubicBezTo>
                    <a:pt x="14" y="0"/>
                    <a:pt x="15" y="0"/>
                    <a:pt x="16" y="0"/>
                  </a:cubicBezTo>
                  <a:lnTo>
                    <a:pt x="16"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7" name="Freeform 63"/>
            <p:cNvSpPr>
              <a:spLocks noEditPoints="1"/>
            </p:cNvSpPr>
            <p:nvPr/>
          </p:nvSpPr>
          <p:spPr bwMode="auto">
            <a:xfrm>
              <a:off x="3946" y="2134"/>
              <a:ext cx="72"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5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5" y="0"/>
                  </a:cubicBezTo>
                  <a:cubicBezTo>
                    <a:pt x="20" y="0"/>
                    <a:pt x="23" y="2"/>
                    <a:pt x="26" y="5"/>
                  </a:cubicBezTo>
                  <a:cubicBezTo>
                    <a:pt x="28"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8" name="Freeform 64"/>
            <p:cNvSpPr>
              <a:spLocks noEditPoints="1"/>
            </p:cNvSpPr>
            <p:nvPr/>
          </p:nvSpPr>
          <p:spPr bwMode="auto">
            <a:xfrm>
              <a:off x="4006" y="2103"/>
              <a:ext cx="38" cy="141"/>
            </a:xfrm>
            <a:custGeom>
              <a:avLst/>
              <a:gdLst>
                <a:gd name="T0" fmla="*/ 15 w 16"/>
                <a:gd name="T1" fmla="*/ 43 h 58"/>
                <a:gd name="T2" fmla="*/ 12 w 16"/>
                <a:gd name="T3" fmla="*/ 54 h 58"/>
                <a:gd name="T4" fmla="*/ 4 w 16"/>
                <a:gd name="T5" fmla="*/ 58 h 58"/>
                <a:gd name="T6" fmla="*/ 0 w 16"/>
                <a:gd name="T7" fmla="*/ 57 h 58"/>
                <a:gd name="T8" fmla="*/ 0 w 16"/>
                <a:gd name="T9" fmla="*/ 53 h 58"/>
                <a:gd name="T10" fmla="*/ 4 w 16"/>
                <a:gd name="T11" fmla="*/ 54 h 58"/>
                <a:gd name="T12" fmla="*/ 11 w 16"/>
                <a:gd name="T13" fmla="*/ 44 h 58"/>
                <a:gd name="T14" fmla="*/ 11 w 16"/>
                <a:gd name="T15" fmla="*/ 14 h 58"/>
                <a:gd name="T16" fmla="*/ 15 w 16"/>
                <a:gd name="T17" fmla="*/ 14 h 58"/>
                <a:gd name="T18" fmla="*/ 15 w 16"/>
                <a:gd name="T19" fmla="*/ 43 h 58"/>
                <a:gd name="T20" fmla="*/ 16 w 16"/>
                <a:gd name="T21" fmla="*/ 3 h 58"/>
                <a:gd name="T22" fmla="*/ 15 w 16"/>
                <a:gd name="T23" fmla="*/ 6 h 58"/>
                <a:gd name="T24" fmla="*/ 13 w 16"/>
                <a:gd name="T25" fmla="*/ 6 h 58"/>
                <a:gd name="T26" fmla="*/ 11 w 16"/>
                <a:gd name="T27" fmla="*/ 6 h 58"/>
                <a:gd name="T28" fmla="*/ 10 w 16"/>
                <a:gd name="T29" fmla="*/ 3 h 58"/>
                <a:gd name="T30" fmla="*/ 11 w 16"/>
                <a:gd name="T31" fmla="*/ 1 h 58"/>
                <a:gd name="T32" fmla="*/ 13 w 16"/>
                <a:gd name="T33" fmla="*/ 0 h 58"/>
                <a:gd name="T34" fmla="*/ 15 w 16"/>
                <a:gd name="T35" fmla="*/ 1 h 58"/>
                <a:gd name="T36" fmla="*/ 16 w 16"/>
                <a:gd name="T37"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58">
                  <a:moveTo>
                    <a:pt x="15" y="43"/>
                  </a:moveTo>
                  <a:cubicBezTo>
                    <a:pt x="15" y="48"/>
                    <a:pt x="14" y="52"/>
                    <a:pt x="12" y="54"/>
                  </a:cubicBezTo>
                  <a:cubicBezTo>
                    <a:pt x="10" y="57"/>
                    <a:pt x="8" y="58"/>
                    <a:pt x="4" y="58"/>
                  </a:cubicBezTo>
                  <a:cubicBezTo>
                    <a:pt x="2" y="58"/>
                    <a:pt x="1" y="58"/>
                    <a:pt x="0" y="57"/>
                  </a:cubicBezTo>
                  <a:cubicBezTo>
                    <a:pt x="0" y="53"/>
                    <a:pt x="0" y="53"/>
                    <a:pt x="0" y="53"/>
                  </a:cubicBezTo>
                  <a:cubicBezTo>
                    <a:pt x="1" y="54"/>
                    <a:pt x="3" y="54"/>
                    <a:pt x="4" y="54"/>
                  </a:cubicBezTo>
                  <a:cubicBezTo>
                    <a:pt x="8" y="54"/>
                    <a:pt x="11" y="51"/>
                    <a:pt x="11" y="44"/>
                  </a:cubicBezTo>
                  <a:cubicBezTo>
                    <a:pt x="11" y="14"/>
                    <a:pt x="11" y="14"/>
                    <a:pt x="11" y="14"/>
                  </a:cubicBezTo>
                  <a:cubicBezTo>
                    <a:pt x="15" y="14"/>
                    <a:pt x="15" y="14"/>
                    <a:pt x="15" y="14"/>
                  </a:cubicBezTo>
                  <a:lnTo>
                    <a:pt x="15" y="43"/>
                  </a:lnTo>
                  <a:close/>
                  <a:moveTo>
                    <a:pt x="16" y="3"/>
                  </a:moveTo>
                  <a:cubicBezTo>
                    <a:pt x="16" y="4"/>
                    <a:pt x="16" y="5"/>
                    <a:pt x="15" y="6"/>
                  </a:cubicBezTo>
                  <a:cubicBezTo>
                    <a:pt x="15" y="6"/>
                    <a:pt x="14" y="6"/>
                    <a:pt x="13" y="6"/>
                  </a:cubicBezTo>
                  <a:cubicBezTo>
                    <a:pt x="12" y="6"/>
                    <a:pt x="11" y="6"/>
                    <a:pt x="11" y="6"/>
                  </a:cubicBezTo>
                  <a:cubicBezTo>
                    <a:pt x="10" y="5"/>
                    <a:pt x="10" y="4"/>
                    <a:pt x="10" y="3"/>
                  </a:cubicBezTo>
                  <a:cubicBezTo>
                    <a:pt x="10" y="2"/>
                    <a:pt x="10" y="2"/>
                    <a:pt x="11" y="1"/>
                  </a:cubicBezTo>
                  <a:cubicBezTo>
                    <a:pt x="11" y="1"/>
                    <a:pt x="12" y="0"/>
                    <a:pt x="13" y="0"/>
                  </a:cubicBezTo>
                  <a:cubicBezTo>
                    <a:pt x="14" y="0"/>
                    <a:pt x="15" y="1"/>
                    <a:pt x="15" y="1"/>
                  </a:cubicBezTo>
                  <a:cubicBezTo>
                    <a:pt x="16" y="2"/>
                    <a:pt x="16" y="2"/>
                    <a:pt x="16"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9" name="Freeform 65"/>
            <p:cNvSpPr>
              <a:spLocks noEditPoints="1"/>
            </p:cNvSpPr>
            <p:nvPr/>
          </p:nvSpPr>
          <p:spPr bwMode="auto">
            <a:xfrm>
              <a:off x="4056" y="2134"/>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10" y="27"/>
                    <a:pt x="12" y="28"/>
                    <a:pt x="15" y="28"/>
                  </a:cubicBezTo>
                  <a:cubicBezTo>
                    <a:pt x="18" y="28"/>
                    <a:pt x="21" y="27"/>
                    <a:pt x="24" y="24"/>
                  </a:cubicBezTo>
                  <a:cubicBezTo>
                    <a:pt x="24" y="29"/>
                    <a:pt x="24" y="29"/>
                    <a:pt x="24" y="29"/>
                  </a:cubicBezTo>
                  <a:cubicBezTo>
                    <a:pt x="22" y="31"/>
                    <a:pt x="18" y="32"/>
                    <a:pt x="14" y="32"/>
                  </a:cubicBezTo>
                  <a:cubicBezTo>
                    <a:pt x="10"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7" y="8"/>
                    <a:pt x="6" y="11"/>
                    <a:pt x="5" y="13"/>
                  </a:cubicBezTo>
                  <a:lnTo>
                    <a:pt x="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0" name="Freeform 66"/>
            <p:cNvSpPr>
              <a:spLocks/>
            </p:cNvSpPr>
            <p:nvPr/>
          </p:nvSpPr>
          <p:spPr bwMode="auto">
            <a:xfrm>
              <a:off x="4125" y="2134"/>
              <a:ext cx="55" cy="78"/>
            </a:xfrm>
            <a:custGeom>
              <a:avLst/>
              <a:gdLst>
                <a:gd name="T0" fmla="*/ 23 w 23"/>
                <a:gd name="T1" fmla="*/ 30 h 32"/>
                <a:gd name="T2" fmla="*/ 15 w 23"/>
                <a:gd name="T3" fmla="*/ 32 h 32"/>
                <a:gd name="T4" fmla="*/ 7 w 23"/>
                <a:gd name="T5" fmla="*/ 30 h 32"/>
                <a:gd name="T6" fmla="*/ 2 w 23"/>
                <a:gd name="T7" fmla="*/ 25 h 32"/>
                <a:gd name="T8" fmla="*/ 0 w 23"/>
                <a:gd name="T9" fmla="*/ 17 h 32"/>
                <a:gd name="T10" fmla="*/ 5 w 23"/>
                <a:gd name="T11" fmla="*/ 5 h 32"/>
                <a:gd name="T12" fmla="*/ 16 w 23"/>
                <a:gd name="T13" fmla="*/ 0 h 32"/>
                <a:gd name="T14" fmla="*/ 23 w 23"/>
                <a:gd name="T15" fmla="*/ 2 h 32"/>
                <a:gd name="T16" fmla="*/ 23 w 23"/>
                <a:gd name="T17" fmla="*/ 7 h 32"/>
                <a:gd name="T18" fmla="*/ 16 w 23"/>
                <a:gd name="T19" fmla="*/ 4 h 32"/>
                <a:gd name="T20" fmla="*/ 8 w 23"/>
                <a:gd name="T21" fmla="*/ 8 h 32"/>
                <a:gd name="T22" fmla="*/ 5 w 23"/>
                <a:gd name="T23" fmla="*/ 16 h 32"/>
                <a:gd name="T24" fmla="*/ 8 w 23"/>
                <a:gd name="T25" fmla="*/ 25 h 32"/>
                <a:gd name="T26" fmla="*/ 16 w 23"/>
                <a:gd name="T27" fmla="*/ 28 h 32"/>
                <a:gd name="T28" fmla="*/ 23 w 23"/>
                <a:gd name="T29" fmla="*/ 25 h 32"/>
                <a:gd name="T30" fmla="*/ 23 w 23"/>
                <a:gd name="T3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32">
                  <a:moveTo>
                    <a:pt x="23" y="30"/>
                  </a:moveTo>
                  <a:cubicBezTo>
                    <a:pt x="21" y="31"/>
                    <a:pt x="18" y="32"/>
                    <a:pt x="15" y="32"/>
                  </a:cubicBezTo>
                  <a:cubicBezTo>
                    <a:pt x="12" y="32"/>
                    <a:pt x="10" y="31"/>
                    <a:pt x="7" y="30"/>
                  </a:cubicBezTo>
                  <a:cubicBezTo>
                    <a:pt x="5" y="29"/>
                    <a:pt x="3" y="27"/>
                    <a:pt x="2" y="25"/>
                  </a:cubicBezTo>
                  <a:cubicBezTo>
                    <a:pt x="1" y="22"/>
                    <a:pt x="0" y="20"/>
                    <a:pt x="0" y="17"/>
                  </a:cubicBezTo>
                  <a:cubicBezTo>
                    <a:pt x="0" y="12"/>
                    <a:pt x="2" y="8"/>
                    <a:pt x="5" y="5"/>
                  </a:cubicBezTo>
                  <a:cubicBezTo>
                    <a:pt x="8" y="2"/>
                    <a:pt x="11" y="0"/>
                    <a:pt x="16" y="0"/>
                  </a:cubicBezTo>
                  <a:cubicBezTo>
                    <a:pt x="19" y="0"/>
                    <a:pt x="21" y="1"/>
                    <a:pt x="23" y="2"/>
                  </a:cubicBezTo>
                  <a:cubicBezTo>
                    <a:pt x="23" y="7"/>
                    <a:pt x="23" y="7"/>
                    <a:pt x="23" y="7"/>
                  </a:cubicBezTo>
                  <a:cubicBezTo>
                    <a:pt x="21" y="5"/>
                    <a:pt x="18" y="4"/>
                    <a:pt x="16" y="4"/>
                  </a:cubicBezTo>
                  <a:cubicBezTo>
                    <a:pt x="13" y="4"/>
                    <a:pt x="10" y="6"/>
                    <a:pt x="8" y="8"/>
                  </a:cubicBezTo>
                  <a:cubicBezTo>
                    <a:pt x="6" y="10"/>
                    <a:pt x="5" y="13"/>
                    <a:pt x="5" y="16"/>
                  </a:cubicBezTo>
                  <a:cubicBezTo>
                    <a:pt x="5" y="20"/>
                    <a:pt x="6" y="23"/>
                    <a:pt x="8" y="25"/>
                  </a:cubicBezTo>
                  <a:cubicBezTo>
                    <a:pt x="10" y="27"/>
                    <a:pt x="12" y="28"/>
                    <a:pt x="16" y="28"/>
                  </a:cubicBezTo>
                  <a:cubicBezTo>
                    <a:pt x="18" y="28"/>
                    <a:pt x="21" y="27"/>
                    <a:pt x="23" y="25"/>
                  </a:cubicBezTo>
                  <a:lnTo>
                    <a:pt x="23"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1" name="Freeform 67"/>
            <p:cNvSpPr>
              <a:spLocks/>
            </p:cNvSpPr>
            <p:nvPr/>
          </p:nvSpPr>
          <p:spPr bwMode="auto">
            <a:xfrm>
              <a:off x="4185" y="2115"/>
              <a:ext cx="42"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2" name="Freeform 68"/>
            <p:cNvSpPr>
              <a:spLocks/>
            </p:cNvSpPr>
            <p:nvPr/>
          </p:nvSpPr>
          <p:spPr bwMode="auto">
            <a:xfrm>
              <a:off x="3634" y="2064"/>
              <a:ext cx="105" cy="194"/>
            </a:xfrm>
            <a:custGeom>
              <a:avLst/>
              <a:gdLst>
                <a:gd name="T0" fmla="*/ 40 w 44"/>
                <a:gd name="T1" fmla="*/ 0 h 80"/>
                <a:gd name="T2" fmla="*/ 0 w 44"/>
                <a:gd name="T3" fmla="*/ 0 h 80"/>
                <a:gd name="T4" fmla="*/ 0 w 44"/>
                <a:gd name="T5" fmla="*/ 12 h 80"/>
                <a:gd name="T6" fmla="*/ 24 w 44"/>
                <a:gd name="T7" fmla="*/ 12 h 80"/>
                <a:gd name="T8" fmla="*/ 32 w 44"/>
                <a:gd name="T9" fmla="*/ 12 h 80"/>
                <a:gd name="T10" fmla="*/ 32 w 44"/>
                <a:gd name="T11" fmla="*/ 20 h 80"/>
                <a:gd name="T12" fmla="*/ 32 w 44"/>
                <a:gd name="T13" fmla="*/ 32 h 80"/>
                <a:gd name="T14" fmla="*/ 36 w 44"/>
                <a:gd name="T15" fmla="*/ 32 h 80"/>
                <a:gd name="T16" fmla="*/ 40 w 44"/>
                <a:gd name="T17" fmla="*/ 34 h 80"/>
                <a:gd name="T18" fmla="*/ 28 w 44"/>
                <a:gd name="T19" fmla="*/ 48 h 80"/>
                <a:gd name="T20" fmla="*/ 16 w 44"/>
                <a:gd name="T21" fmla="*/ 34 h 80"/>
                <a:gd name="T22" fmla="*/ 20 w 44"/>
                <a:gd name="T23" fmla="*/ 32 h 80"/>
                <a:gd name="T24" fmla="*/ 24 w 44"/>
                <a:gd name="T25" fmla="*/ 32 h 80"/>
                <a:gd name="T26" fmla="*/ 24 w 44"/>
                <a:gd name="T27" fmla="*/ 20 h 80"/>
                <a:gd name="T28" fmla="*/ 0 w 44"/>
                <a:gd name="T29" fmla="*/ 20 h 80"/>
                <a:gd name="T30" fmla="*/ 0 w 44"/>
                <a:gd name="T31" fmla="*/ 56 h 80"/>
                <a:gd name="T32" fmla="*/ 12 w 44"/>
                <a:gd name="T33" fmla="*/ 44 h 80"/>
                <a:gd name="T34" fmla="*/ 26 w 44"/>
                <a:gd name="T35" fmla="*/ 58 h 80"/>
                <a:gd name="T36" fmla="*/ 12 w 44"/>
                <a:gd name="T37" fmla="*/ 72 h 80"/>
                <a:gd name="T38" fmla="*/ 0 w 44"/>
                <a:gd name="T39" fmla="*/ 60 h 80"/>
                <a:gd name="T40" fmla="*/ 0 w 44"/>
                <a:gd name="T41" fmla="*/ 80 h 80"/>
                <a:gd name="T42" fmla="*/ 40 w 44"/>
                <a:gd name="T43" fmla="*/ 80 h 80"/>
                <a:gd name="T44" fmla="*/ 44 w 44"/>
                <a:gd name="T45" fmla="*/ 76 h 80"/>
                <a:gd name="T46" fmla="*/ 44 w 44"/>
                <a:gd name="T47" fmla="*/ 4 h 80"/>
                <a:gd name="T48" fmla="*/ 40 w 44"/>
                <a:gd name="T4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80">
                  <a:moveTo>
                    <a:pt x="40" y="0"/>
                  </a:moveTo>
                  <a:cubicBezTo>
                    <a:pt x="0" y="0"/>
                    <a:pt x="0" y="0"/>
                    <a:pt x="0" y="0"/>
                  </a:cubicBezTo>
                  <a:cubicBezTo>
                    <a:pt x="0" y="12"/>
                    <a:pt x="0" y="12"/>
                    <a:pt x="0" y="12"/>
                  </a:cubicBezTo>
                  <a:cubicBezTo>
                    <a:pt x="24" y="12"/>
                    <a:pt x="24" y="12"/>
                    <a:pt x="24" y="12"/>
                  </a:cubicBezTo>
                  <a:cubicBezTo>
                    <a:pt x="32" y="12"/>
                    <a:pt x="32" y="12"/>
                    <a:pt x="32" y="12"/>
                  </a:cubicBezTo>
                  <a:cubicBezTo>
                    <a:pt x="32" y="20"/>
                    <a:pt x="32" y="20"/>
                    <a:pt x="32" y="20"/>
                  </a:cubicBezTo>
                  <a:cubicBezTo>
                    <a:pt x="32" y="32"/>
                    <a:pt x="32" y="32"/>
                    <a:pt x="32" y="32"/>
                  </a:cubicBezTo>
                  <a:cubicBezTo>
                    <a:pt x="36" y="32"/>
                    <a:pt x="36" y="32"/>
                    <a:pt x="36" y="32"/>
                  </a:cubicBezTo>
                  <a:cubicBezTo>
                    <a:pt x="40" y="34"/>
                    <a:pt x="40" y="34"/>
                    <a:pt x="40" y="34"/>
                  </a:cubicBezTo>
                  <a:cubicBezTo>
                    <a:pt x="28" y="48"/>
                    <a:pt x="28" y="48"/>
                    <a:pt x="28" y="48"/>
                  </a:cubicBezTo>
                  <a:cubicBezTo>
                    <a:pt x="16" y="34"/>
                    <a:pt x="16" y="34"/>
                    <a:pt x="16" y="34"/>
                  </a:cubicBezTo>
                  <a:cubicBezTo>
                    <a:pt x="20" y="32"/>
                    <a:pt x="20" y="32"/>
                    <a:pt x="20" y="32"/>
                  </a:cubicBezTo>
                  <a:cubicBezTo>
                    <a:pt x="24" y="32"/>
                    <a:pt x="24" y="32"/>
                    <a:pt x="24" y="32"/>
                  </a:cubicBezTo>
                  <a:cubicBezTo>
                    <a:pt x="24" y="20"/>
                    <a:pt x="24" y="20"/>
                    <a:pt x="24" y="20"/>
                  </a:cubicBezTo>
                  <a:cubicBezTo>
                    <a:pt x="0" y="20"/>
                    <a:pt x="0" y="20"/>
                    <a:pt x="0" y="20"/>
                  </a:cubicBezTo>
                  <a:cubicBezTo>
                    <a:pt x="0" y="56"/>
                    <a:pt x="0" y="56"/>
                    <a:pt x="0" y="56"/>
                  </a:cubicBezTo>
                  <a:cubicBezTo>
                    <a:pt x="12" y="44"/>
                    <a:pt x="12" y="44"/>
                    <a:pt x="12" y="44"/>
                  </a:cubicBezTo>
                  <a:cubicBezTo>
                    <a:pt x="26" y="58"/>
                    <a:pt x="26" y="58"/>
                    <a:pt x="26" y="58"/>
                  </a:cubicBezTo>
                  <a:cubicBezTo>
                    <a:pt x="12" y="72"/>
                    <a:pt x="12" y="72"/>
                    <a:pt x="12" y="72"/>
                  </a:cubicBezTo>
                  <a:cubicBezTo>
                    <a:pt x="0" y="60"/>
                    <a:pt x="0" y="60"/>
                    <a:pt x="0" y="60"/>
                  </a:cubicBezTo>
                  <a:cubicBezTo>
                    <a:pt x="0" y="80"/>
                    <a:pt x="0" y="80"/>
                    <a:pt x="0" y="80"/>
                  </a:cubicBezTo>
                  <a:cubicBezTo>
                    <a:pt x="40" y="80"/>
                    <a:pt x="40" y="80"/>
                    <a:pt x="40" y="80"/>
                  </a:cubicBezTo>
                  <a:cubicBezTo>
                    <a:pt x="41" y="80"/>
                    <a:pt x="44" y="77"/>
                    <a:pt x="44" y="76"/>
                  </a:cubicBezTo>
                  <a:cubicBezTo>
                    <a:pt x="44" y="4"/>
                    <a:pt x="44" y="4"/>
                    <a:pt x="44" y="4"/>
                  </a:cubicBezTo>
                  <a:cubicBezTo>
                    <a:pt x="44" y="3"/>
                    <a:pt x="41" y="0"/>
                    <a:pt x="4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3" name="Freeform 69"/>
            <p:cNvSpPr>
              <a:spLocks noEditPoints="1"/>
            </p:cNvSpPr>
            <p:nvPr/>
          </p:nvSpPr>
          <p:spPr bwMode="auto">
            <a:xfrm>
              <a:off x="3453" y="2013"/>
              <a:ext cx="172" cy="296"/>
            </a:xfrm>
            <a:custGeom>
              <a:avLst/>
              <a:gdLst>
                <a:gd name="T0" fmla="*/ 0 w 72"/>
                <a:gd name="T1" fmla="*/ 17 h 122"/>
                <a:gd name="T2" fmla="*/ 0 w 72"/>
                <a:gd name="T3" fmla="*/ 105 h 122"/>
                <a:gd name="T4" fmla="*/ 72 w 72"/>
                <a:gd name="T5" fmla="*/ 122 h 122"/>
                <a:gd name="T6" fmla="*/ 72 w 72"/>
                <a:gd name="T7" fmla="*/ 0 h 122"/>
                <a:gd name="T8" fmla="*/ 0 w 72"/>
                <a:gd name="T9" fmla="*/ 17 h 122"/>
                <a:gd name="T10" fmla="*/ 52 w 72"/>
                <a:gd name="T11" fmla="*/ 55 h 122"/>
                <a:gd name="T12" fmla="*/ 51 w 72"/>
                <a:gd name="T13" fmla="*/ 58 h 122"/>
                <a:gd name="T14" fmla="*/ 49 w 72"/>
                <a:gd name="T15" fmla="*/ 61 h 122"/>
                <a:gd name="T16" fmla="*/ 47 w 72"/>
                <a:gd name="T17" fmla="*/ 64 h 122"/>
                <a:gd name="T18" fmla="*/ 44 w 72"/>
                <a:gd name="T19" fmla="*/ 66 h 122"/>
                <a:gd name="T20" fmla="*/ 41 w 72"/>
                <a:gd name="T21" fmla="*/ 68 h 122"/>
                <a:gd name="T22" fmla="*/ 38 w 72"/>
                <a:gd name="T23" fmla="*/ 68 h 122"/>
                <a:gd name="T24" fmla="*/ 34 w 72"/>
                <a:gd name="T25" fmla="*/ 69 h 122"/>
                <a:gd name="T26" fmla="*/ 29 w 72"/>
                <a:gd name="T27" fmla="*/ 69 h 122"/>
                <a:gd name="T28" fmla="*/ 29 w 72"/>
                <a:gd name="T29" fmla="*/ 86 h 122"/>
                <a:gd name="T30" fmla="*/ 20 w 72"/>
                <a:gd name="T31" fmla="*/ 85 h 122"/>
                <a:gd name="T32" fmla="*/ 20 w 72"/>
                <a:gd name="T33" fmla="*/ 37 h 122"/>
                <a:gd name="T34" fmla="*/ 35 w 72"/>
                <a:gd name="T35" fmla="*/ 36 h 122"/>
                <a:gd name="T36" fmla="*/ 42 w 72"/>
                <a:gd name="T37" fmla="*/ 36 h 122"/>
                <a:gd name="T38" fmla="*/ 47 w 72"/>
                <a:gd name="T39" fmla="*/ 39 h 122"/>
                <a:gd name="T40" fmla="*/ 51 w 72"/>
                <a:gd name="T41" fmla="*/ 44 h 122"/>
                <a:gd name="T42" fmla="*/ 52 w 72"/>
                <a:gd name="T43" fmla="*/ 51 h 122"/>
                <a:gd name="T44" fmla="*/ 52 w 72"/>
                <a:gd name="T45" fmla="*/ 5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2" h="122">
                  <a:moveTo>
                    <a:pt x="0" y="17"/>
                  </a:moveTo>
                  <a:cubicBezTo>
                    <a:pt x="0" y="105"/>
                    <a:pt x="0" y="105"/>
                    <a:pt x="0" y="105"/>
                  </a:cubicBezTo>
                  <a:cubicBezTo>
                    <a:pt x="72" y="122"/>
                    <a:pt x="72" y="122"/>
                    <a:pt x="72" y="122"/>
                  </a:cubicBezTo>
                  <a:cubicBezTo>
                    <a:pt x="72" y="0"/>
                    <a:pt x="72" y="0"/>
                    <a:pt x="72" y="0"/>
                  </a:cubicBezTo>
                  <a:lnTo>
                    <a:pt x="0" y="17"/>
                  </a:lnTo>
                  <a:close/>
                  <a:moveTo>
                    <a:pt x="52" y="55"/>
                  </a:moveTo>
                  <a:cubicBezTo>
                    <a:pt x="51" y="56"/>
                    <a:pt x="51" y="57"/>
                    <a:pt x="51" y="58"/>
                  </a:cubicBezTo>
                  <a:cubicBezTo>
                    <a:pt x="50" y="59"/>
                    <a:pt x="50" y="60"/>
                    <a:pt x="49" y="61"/>
                  </a:cubicBezTo>
                  <a:cubicBezTo>
                    <a:pt x="49" y="62"/>
                    <a:pt x="48" y="63"/>
                    <a:pt x="47" y="64"/>
                  </a:cubicBezTo>
                  <a:cubicBezTo>
                    <a:pt x="46" y="65"/>
                    <a:pt x="45" y="65"/>
                    <a:pt x="44" y="66"/>
                  </a:cubicBezTo>
                  <a:cubicBezTo>
                    <a:pt x="43" y="67"/>
                    <a:pt x="42" y="67"/>
                    <a:pt x="41" y="68"/>
                  </a:cubicBezTo>
                  <a:cubicBezTo>
                    <a:pt x="40" y="68"/>
                    <a:pt x="39" y="68"/>
                    <a:pt x="38" y="68"/>
                  </a:cubicBezTo>
                  <a:cubicBezTo>
                    <a:pt x="37" y="69"/>
                    <a:pt x="35" y="69"/>
                    <a:pt x="34" y="69"/>
                  </a:cubicBezTo>
                  <a:cubicBezTo>
                    <a:pt x="29" y="69"/>
                    <a:pt x="29" y="69"/>
                    <a:pt x="29" y="69"/>
                  </a:cubicBezTo>
                  <a:cubicBezTo>
                    <a:pt x="29" y="86"/>
                    <a:pt x="29" y="86"/>
                    <a:pt x="29" y="86"/>
                  </a:cubicBezTo>
                  <a:cubicBezTo>
                    <a:pt x="20" y="85"/>
                    <a:pt x="20" y="85"/>
                    <a:pt x="20" y="85"/>
                  </a:cubicBezTo>
                  <a:cubicBezTo>
                    <a:pt x="20" y="37"/>
                    <a:pt x="20" y="37"/>
                    <a:pt x="20" y="37"/>
                  </a:cubicBezTo>
                  <a:cubicBezTo>
                    <a:pt x="35" y="36"/>
                    <a:pt x="35" y="36"/>
                    <a:pt x="35" y="36"/>
                  </a:cubicBezTo>
                  <a:cubicBezTo>
                    <a:pt x="38" y="36"/>
                    <a:pt x="40" y="36"/>
                    <a:pt x="42" y="36"/>
                  </a:cubicBezTo>
                  <a:cubicBezTo>
                    <a:pt x="44" y="37"/>
                    <a:pt x="46" y="38"/>
                    <a:pt x="47" y="39"/>
                  </a:cubicBezTo>
                  <a:cubicBezTo>
                    <a:pt x="49" y="40"/>
                    <a:pt x="50" y="42"/>
                    <a:pt x="51" y="44"/>
                  </a:cubicBezTo>
                  <a:cubicBezTo>
                    <a:pt x="51" y="46"/>
                    <a:pt x="52" y="49"/>
                    <a:pt x="52" y="51"/>
                  </a:cubicBezTo>
                  <a:cubicBezTo>
                    <a:pt x="52" y="53"/>
                    <a:pt x="52" y="54"/>
                    <a:pt x="52"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4" name="Freeform 70"/>
            <p:cNvSpPr>
              <a:spLocks/>
            </p:cNvSpPr>
            <p:nvPr/>
          </p:nvSpPr>
          <p:spPr bwMode="auto">
            <a:xfrm>
              <a:off x="3522" y="2120"/>
              <a:ext cx="29" cy="39"/>
            </a:xfrm>
            <a:custGeom>
              <a:avLst/>
              <a:gdLst>
                <a:gd name="T0" fmla="*/ 10 w 12"/>
                <a:gd name="T1" fmla="*/ 2 h 16"/>
                <a:gd name="T2" fmla="*/ 8 w 12"/>
                <a:gd name="T3" fmla="*/ 1 h 16"/>
                <a:gd name="T4" fmla="*/ 4 w 12"/>
                <a:gd name="T5" fmla="*/ 0 h 16"/>
                <a:gd name="T6" fmla="*/ 0 w 12"/>
                <a:gd name="T7" fmla="*/ 1 h 16"/>
                <a:gd name="T8" fmla="*/ 0 w 12"/>
                <a:gd name="T9" fmla="*/ 16 h 16"/>
                <a:gd name="T10" fmla="*/ 4 w 12"/>
                <a:gd name="T11" fmla="*/ 16 h 16"/>
                <a:gd name="T12" fmla="*/ 8 w 12"/>
                <a:gd name="T13" fmla="*/ 16 h 16"/>
                <a:gd name="T14" fmla="*/ 10 w 12"/>
                <a:gd name="T15" fmla="*/ 14 h 16"/>
                <a:gd name="T16" fmla="*/ 11 w 12"/>
                <a:gd name="T17" fmla="*/ 12 h 16"/>
                <a:gd name="T18" fmla="*/ 12 w 12"/>
                <a:gd name="T19" fmla="*/ 8 h 16"/>
                <a:gd name="T20" fmla="*/ 11 w 12"/>
                <a:gd name="T21" fmla="*/ 5 h 16"/>
                <a:gd name="T22" fmla="*/ 10 w 12"/>
                <a:gd name="T2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6">
                  <a:moveTo>
                    <a:pt x="10" y="2"/>
                  </a:moveTo>
                  <a:cubicBezTo>
                    <a:pt x="9" y="2"/>
                    <a:pt x="9" y="1"/>
                    <a:pt x="8" y="1"/>
                  </a:cubicBezTo>
                  <a:cubicBezTo>
                    <a:pt x="7" y="1"/>
                    <a:pt x="5" y="0"/>
                    <a:pt x="4" y="0"/>
                  </a:cubicBezTo>
                  <a:cubicBezTo>
                    <a:pt x="0" y="1"/>
                    <a:pt x="0" y="1"/>
                    <a:pt x="0" y="1"/>
                  </a:cubicBezTo>
                  <a:cubicBezTo>
                    <a:pt x="0" y="16"/>
                    <a:pt x="0" y="16"/>
                    <a:pt x="0" y="16"/>
                  </a:cubicBezTo>
                  <a:cubicBezTo>
                    <a:pt x="4" y="16"/>
                    <a:pt x="4" y="16"/>
                    <a:pt x="4" y="16"/>
                  </a:cubicBezTo>
                  <a:cubicBezTo>
                    <a:pt x="5" y="16"/>
                    <a:pt x="7" y="16"/>
                    <a:pt x="8" y="16"/>
                  </a:cubicBezTo>
                  <a:cubicBezTo>
                    <a:pt x="9" y="15"/>
                    <a:pt x="9" y="15"/>
                    <a:pt x="10" y="14"/>
                  </a:cubicBezTo>
                  <a:cubicBezTo>
                    <a:pt x="11" y="13"/>
                    <a:pt x="11" y="13"/>
                    <a:pt x="11" y="12"/>
                  </a:cubicBezTo>
                  <a:cubicBezTo>
                    <a:pt x="12" y="11"/>
                    <a:pt x="12" y="9"/>
                    <a:pt x="12" y="8"/>
                  </a:cubicBezTo>
                  <a:cubicBezTo>
                    <a:pt x="12" y="7"/>
                    <a:pt x="12" y="6"/>
                    <a:pt x="11" y="5"/>
                  </a:cubicBezTo>
                  <a:cubicBezTo>
                    <a:pt x="11" y="4"/>
                    <a:pt x="11" y="3"/>
                    <a:pt x="1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nvGrpSpPr>
          <p:cNvPr id="595" name="Group 140"/>
          <p:cNvGrpSpPr>
            <a:grpSpLocks noChangeAspect="1"/>
          </p:cNvGrpSpPr>
          <p:nvPr/>
        </p:nvGrpSpPr>
        <p:grpSpPr bwMode="auto">
          <a:xfrm>
            <a:off x="2297208" y="4860195"/>
            <a:ext cx="1262173" cy="357893"/>
            <a:chOff x="562" y="2539"/>
            <a:chExt cx="791" cy="234"/>
          </a:xfrm>
        </p:grpSpPr>
        <p:sp>
          <p:nvSpPr>
            <p:cNvPr id="596" name="Freeform 141"/>
            <p:cNvSpPr>
              <a:spLocks/>
            </p:cNvSpPr>
            <p:nvPr/>
          </p:nvSpPr>
          <p:spPr bwMode="auto">
            <a:xfrm>
              <a:off x="705" y="2595"/>
              <a:ext cx="67" cy="120"/>
            </a:xfrm>
            <a:custGeom>
              <a:avLst/>
              <a:gdLst>
                <a:gd name="T0" fmla="*/ 4 w 28"/>
                <a:gd name="T1" fmla="*/ 0 h 49"/>
                <a:gd name="T2" fmla="*/ 0 w 28"/>
                <a:gd name="T3" fmla="*/ 1 h 49"/>
                <a:gd name="T4" fmla="*/ 0 w 28"/>
                <a:gd name="T5" fmla="*/ 5 h 49"/>
                <a:gd name="T6" fmla="*/ 4 w 28"/>
                <a:gd name="T7" fmla="*/ 5 h 49"/>
                <a:gd name="T8" fmla="*/ 24 w 28"/>
                <a:gd name="T9" fmla="*/ 25 h 49"/>
                <a:gd name="T10" fmla="*/ 4 w 28"/>
                <a:gd name="T11" fmla="*/ 45 h 49"/>
                <a:gd name="T12" fmla="*/ 0 w 28"/>
                <a:gd name="T13" fmla="*/ 44 h 49"/>
                <a:gd name="T14" fmla="*/ 0 w 28"/>
                <a:gd name="T15" fmla="*/ 49 h 49"/>
                <a:gd name="T16" fmla="*/ 4 w 28"/>
                <a:gd name="T17" fmla="*/ 49 h 49"/>
                <a:gd name="T18" fmla="*/ 28 w 28"/>
                <a:gd name="T19" fmla="*/ 25 h 49"/>
                <a:gd name="T20" fmla="*/ 4 w 28"/>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49">
                  <a:moveTo>
                    <a:pt x="4" y="0"/>
                  </a:moveTo>
                  <a:cubicBezTo>
                    <a:pt x="3" y="0"/>
                    <a:pt x="1" y="0"/>
                    <a:pt x="0" y="1"/>
                  </a:cubicBezTo>
                  <a:cubicBezTo>
                    <a:pt x="0" y="5"/>
                    <a:pt x="0" y="5"/>
                    <a:pt x="0" y="5"/>
                  </a:cubicBezTo>
                  <a:cubicBezTo>
                    <a:pt x="1" y="5"/>
                    <a:pt x="3" y="5"/>
                    <a:pt x="4" y="5"/>
                  </a:cubicBezTo>
                  <a:cubicBezTo>
                    <a:pt x="15" y="5"/>
                    <a:pt x="24" y="14"/>
                    <a:pt x="24" y="25"/>
                  </a:cubicBezTo>
                  <a:cubicBezTo>
                    <a:pt x="24" y="36"/>
                    <a:pt x="15" y="45"/>
                    <a:pt x="4" y="45"/>
                  </a:cubicBezTo>
                  <a:cubicBezTo>
                    <a:pt x="3" y="45"/>
                    <a:pt x="1" y="45"/>
                    <a:pt x="0" y="44"/>
                  </a:cubicBezTo>
                  <a:cubicBezTo>
                    <a:pt x="0" y="49"/>
                    <a:pt x="0" y="49"/>
                    <a:pt x="0" y="49"/>
                  </a:cubicBezTo>
                  <a:cubicBezTo>
                    <a:pt x="1" y="49"/>
                    <a:pt x="3" y="49"/>
                    <a:pt x="4" y="49"/>
                  </a:cubicBezTo>
                  <a:cubicBezTo>
                    <a:pt x="18" y="49"/>
                    <a:pt x="28" y="38"/>
                    <a:pt x="28" y="25"/>
                  </a:cubicBezTo>
                  <a:cubicBezTo>
                    <a:pt x="28" y="11"/>
                    <a:pt x="18"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7" name="Freeform 142"/>
            <p:cNvSpPr>
              <a:spLocks/>
            </p:cNvSpPr>
            <p:nvPr/>
          </p:nvSpPr>
          <p:spPr bwMode="auto">
            <a:xfrm>
              <a:off x="705" y="2685"/>
              <a:ext cx="33" cy="47"/>
            </a:xfrm>
            <a:custGeom>
              <a:avLst/>
              <a:gdLst>
                <a:gd name="T0" fmla="*/ 5 w 14"/>
                <a:gd name="T1" fmla="*/ 0 h 19"/>
                <a:gd name="T2" fmla="*/ 0 w 14"/>
                <a:gd name="T3" fmla="*/ 2 h 19"/>
                <a:gd name="T4" fmla="*/ 0 w 14"/>
                <a:gd name="T5" fmla="*/ 18 h 19"/>
                <a:gd name="T6" fmla="*/ 5 w 14"/>
                <a:gd name="T7" fmla="*/ 19 h 19"/>
                <a:gd name="T8" fmla="*/ 14 w 14"/>
                <a:gd name="T9" fmla="*/ 10 h 19"/>
                <a:gd name="T10" fmla="*/ 5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5" y="0"/>
                  </a:moveTo>
                  <a:cubicBezTo>
                    <a:pt x="3" y="0"/>
                    <a:pt x="1" y="1"/>
                    <a:pt x="0" y="2"/>
                  </a:cubicBezTo>
                  <a:cubicBezTo>
                    <a:pt x="0" y="18"/>
                    <a:pt x="0" y="18"/>
                    <a:pt x="0" y="18"/>
                  </a:cubicBezTo>
                  <a:cubicBezTo>
                    <a:pt x="1" y="19"/>
                    <a:pt x="3" y="19"/>
                    <a:pt x="5" y="19"/>
                  </a:cubicBezTo>
                  <a:cubicBezTo>
                    <a:pt x="10" y="19"/>
                    <a:pt x="14" y="15"/>
                    <a:pt x="14" y="10"/>
                  </a:cubicBezTo>
                  <a:cubicBezTo>
                    <a:pt x="14" y="5"/>
                    <a:pt x="10" y="0"/>
                    <a:pt x="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8" name="Freeform 143"/>
            <p:cNvSpPr>
              <a:spLocks/>
            </p:cNvSpPr>
            <p:nvPr/>
          </p:nvSpPr>
          <p:spPr bwMode="auto">
            <a:xfrm>
              <a:off x="705" y="2578"/>
              <a:ext cx="33" cy="49"/>
            </a:xfrm>
            <a:custGeom>
              <a:avLst/>
              <a:gdLst>
                <a:gd name="T0" fmla="*/ 4 w 14"/>
                <a:gd name="T1" fmla="*/ 0 h 20"/>
                <a:gd name="T2" fmla="*/ 0 w 14"/>
                <a:gd name="T3" fmla="*/ 2 h 20"/>
                <a:gd name="T4" fmla="*/ 0 w 14"/>
                <a:gd name="T5" fmla="*/ 18 h 20"/>
                <a:gd name="T6" fmla="*/ 4 w 14"/>
                <a:gd name="T7" fmla="*/ 20 h 20"/>
                <a:gd name="T8" fmla="*/ 14 w 14"/>
                <a:gd name="T9" fmla="*/ 10 h 20"/>
                <a:gd name="T10" fmla="*/ 4 w 14"/>
                <a:gd name="T11" fmla="*/ 0 h 20"/>
              </a:gdLst>
              <a:ahLst/>
              <a:cxnLst>
                <a:cxn ang="0">
                  <a:pos x="T0" y="T1"/>
                </a:cxn>
                <a:cxn ang="0">
                  <a:pos x="T2" y="T3"/>
                </a:cxn>
                <a:cxn ang="0">
                  <a:pos x="T4" y="T5"/>
                </a:cxn>
                <a:cxn ang="0">
                  <a:pos x="T6" y="T7"/>
                </a:cxn>
                <a:cxn ang="0">
                  <a:pos x="T8" y="T9"/>
                </a:cxn>
                <a:cxn ang="0">
                  <a:pos x="T10" y="T11"/>
                </a:cxn>
              </a:cxnLst>
              <a:rect l="0" t="0" r="r" b="b"/>
              <a:pathLst>
                <a:path w="14" h="20">
                  <a:moveTo>
                    <a:pt x="4" y="0"/>
                  </a:moveTo>
                  <a:cubicBezTo>
                    <a:pt x="3" y="0"/>
                    <a:pt x="1" y="1"/>
                    <a:pt x="0" y="2"/>
                  </a:cubicBezTo>
                  <a:cubicBezTo>
                    <a:pt x="0" y="18"/>
                    <a:pt x="0" y="18"/>
                    <a:pt x="0" y="18"/>
                  </a:cubicBezTo>
                  <a:cubicBezTo>
                    <a:pt x="1" y="19"/>
                    <a:pt x="3" y="20"/>
                    <a:pt x="4" y="20"/>
                  </a:cubicBezTo>
                  <a:cubicBezTo>
                    <a:pt x="10" y="20"/>
                    <a:pt x="14" y="15"/>
                    <a:pt x="14" y="10"/>
                  </a:cubicBezTo>
                  <a:cubicBezTo>
                    <a:pt x="14" y="5"/>
                    <a:pt x="10"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9" name="Oval 144"/>
            <p:cNvSpPr>
              <a:spLocks noChangeArrowheads="1"/>
            </p:cNvSpPr>
            <p:nvPr/>
          </p:nvSpPr>
          <p:spPr bwMode="auto">
            <a:xfrm>
              <a:off x="743" y="2629"/>
              <a:ext cx="45" cy="4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0" name="Freeform 145"/>
            <p:cNvSpPr>
              <a:spLocks noEditPoints="1"/>
            </p:cNvSpPr>
            <p:nvPr/>
          </p:nvSpPr>
          <p:spPr bwMode="auto">
            <a:xfrm>
              <a:off x="562" y="2539"/>
              <a:ext cx="133" cy="234"/>
            </a:xfrm>
            <a:custGeom>
              <a:avLst/>
              <a:gdLst>
                <a:gd name="T0" fmla="*/ 0 w 56"/>
                <a:gd name="T1" fmla="*/ 83 h 96"/>
                <a:gd name="T2" fmla="*/ 56 w 56"/>
                <a:gd name="T3" fmla="*/ 0 h 96"/>
                <a:gd name="T4" fmla="*/ 35 w 56"/>
                <a:gd name="T5" fmla="*/ 59 h 96"/>
                <a:gd name="T6" fmla="*/ 34 w 56"/>
                <a:gd name="T7" fmla="*/ 63 h 96"/>
                <a:gd name="T8" fmla="*/ 31 w 56"/>
                <a:gd name="T9" fmla="*/ 66 h 96"/>
                <a:gd name="T10" fmla="*/ 26 w 56"/>
                <a:gd name="T11" fmla="*/ 68 h 96"/>
                <a:gd name="T12" fmla="*/ 21 w 56"/>
                <a:gd name="T13" fmla="*/ 68 h 96"/>
                <a:gd name="T14" fmla="*/ 17 w 56"/>
                <a:gd name="T15" fmla="*/ 66 h 96"/>
                <a:gd name="T16" fmla="*/ 16 w 56"/>
                <a:gd name="T17" fmla="*/ 57 h 96"/>
                <a:gd name="T18" fmla="*/ 20 w 56"/>
                <a:gd name="T19" fmla="*/ 60 h 96"/>
                <a:gd name="T20" fmla="*/ 24 w 56"/>
                <a:gd name="T21" fmla="*/ 61 h 96"/>
                <a:gd name="T22" fmla="*/ 26 w 56"/>
                <a:gd name="T23" fmla="*/ 61 h 96"/>
                <a:gd name="T24" fmla="*/ 27 w 56"/>
                <a:gd name="T25" fmla="*/ 60 h 96"/>
                <a:gd name="T26" fmla="*/ 28 w 56"/>
                <a:gd name="T27" fmla="*/ 59 h 96"/>
                <a:gd name="T28" fmla="*/ 28 w 56"/>
                <a:gd name="T29" fmla="*/ 57 h 96"/>
                <a:gd name="T30" fmla="*/ 28 w 56"/>
                <a:gd name="T31" fmla="*/ 56 h 96"/>
                <a:gd name="T32" fmla="*/ 27 w 56"/>
                <a:gd name="T33" fmla="*/ 54 h 96"/>
                <a:gd name="T34" fmla="*/ 25 w 56"/>
                <a:gd name="T35" fmla="*/ 53 h 96"/>
                <a:gd name="T36" fmla="*/ 22 w 56"/>
                <a:gd name="T37" fmla="*/ 51 h 96"/>
                <a:gd name="T38" fmla="*/ 17 w 56"/>
                <a:gd name="T39" fmla="*/ 46 h 96"/>
                <a:gd name="T40" fmla="*/ 16 w 56"/>
                <a:gd name="T41" fmla="*/ 40 h 96"/>
                <a:gd name="T42" fmla="*/ 16 w 56"/>
                <a:gd name="T43" fmla="*/ 35 h 96"/>
                <a:gd name="T44" fmla="*/ 19 w 56"/>
                <a:gd name="T45" fmla="*/ 32 h 96"/>
                <a:gd name="T46" fmla="*/ 22 w 56"/>
                <a:gd name="T47" fmla="*/ 29 h 96"/>
                <a:gd name="T48" fmla="*/ 27 w 56"/>
                <a:gd name="T49" fmla="*/ 28 h 96"/>
                <a:gd name="T50" fmla="*/ 31 w 56"/>
                <a:gd name="T51" fmla="*/ 28 h 96"/>
                <a:gd name="T52" fmla="*/ 34 w 56"/>
                <a:gd name="T53" fmla="*/ 29 h 96"/>
                <a:gd name="T54" fmla="*/ 32 w 56"/>
                <a:gd name="T55" fmla="*/ 36 h 96"/>
                <a:gd name="T56" fmla="*/ 29 w 56"/>
                <a:gd name="T57" fmla="*/ 35 h 96"/>
                <a:gd name="T58" fmla="*/ 26 w 56"/>
                <a:gd name="T59" fmla="*/ 35 h 96"/>
                <a:gd name="T60" fmla="*/ 24 w 56"/>
                <a:gd name="T61" fmla="*/ 36 h 96"/>
                <a:gd name="T62" fmla="*/ 23 w 56"/>
                <a:gd name="T63" fmla="*/ 37 h 96"/>
                <a:gd name="T64" fmla="*/ 23 w 56"/>
                <a:gd name="T65" fmla="*/ 38 h 96"/>
                <a:gd name="T66" fmla="*/ 23 w 56"/>
                <a:gd name="T67" fmla="*/ 40 h 96"/>
                <a:gd name="T68" fmla="*/ 23 w 56"/>
                <a:gd name="T69" fmla="*/ 41 h 96"/>
                <a:gd name="T70" fmla="*/ 24 w 56"/>
                <a:gd name="T71" fmla="*/ 43 h 96"/>
                <a:gd name="T72" fmla="*/ 26 w 56"/>
                <a:gd name="T73" fmla="*/ 44 h 96"/>
                <a:gd name="T74" fmla="*/ 29 w 56"/>
                <a:gd name="T75" fmla="*/ 46 h 96"/>
                <a:gd name="T76" fmla="*/ 32 w 56"/>
                <a:gd name="T77" fmla="*/ 48 h 96"/>
                <a:gd name="T78" fmla="*/ 34 w 56"/>
                <a:gd name="T79" fmla="*/ 51 h 96"/>
                <a:gd name="T80" fmla="*/ 35 w 56"/>
                <a:gd name="T81" fmla="*/ 55 h 96"/>
                <a:gd name="T82" fmla="*/ 35 w 56"/>
                <a:gd name="T83" fmla="*/ 5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 h="96">
                  <a:moveTo>
                    <a:pt x="0" y="13"/>
                  </a:moveTo>
                  <a:cubicBezTo>
                    <a:pt x="0" y="83"/>
                    <a:pt x="0" y="83"/>
                    <a:pt x="0" y="83"/>
                  </a:cubicBezTo>
                  <a:cubicBezTo>
                    <a:pt x="56" y="96"/>
                    <a:pt x="56" y="96"/>
                    <a:pt x="56" y="96"/>
                  </a:cubicBezTo>
                  <a:cubicBezTo>
                    <a:pt x="56" y="0"/>
                    <a:pt x="56" y="0"/>
                    <a:pt x="56" y="0"/>
                  </a:cubicBezTo>
                  <a:lnTo>
                    <a:pt x="0" y="13"/>
                  </a:lnTo>
                  <a:close/>
                  <a:moveTo>
                    <a:pt x="35" y="59"/>
                  </a:moveTo>
                  <a:cubicBezTo>
                    <a:pt x="35" y="60"/>
                    <a:pt x="35" y="61"/>
                    <a:pt x="35" y="61"/>
                  </a:cubicBezTo>
                  <a:cubicBezTo>
                    <a:pt x="35" y="62"/>
                    <a:pt x="34" y="63"/>
                    <a:pt x="34" y="63"/>
                  </a:cubicBezTo>
                  <a:cubicBezTo>
                    <a:pt x="34" y="64"/>
                    <a:pt x="33" y="64"/>
                    <a:pt x="33" y="65"/>
                  </a:cubicBezTo>
                  <a:cubicBezTo>
                    <a:pt x="32" y="65"/>
                    <a:pt x="32" y="66"/>
                    <a:pt x="31" y="66"/>
                  </a:cubicBezTo>
                  <a:cubicBezTo>
                    <a:pt x="30" y="67"/>
                    <a:pt x="30" y="67"/>
                    <a:pt x="29" y="67"/>
                  </a:cubicBezTo>
                  <a:cubicBezTo>
                    <a:pt x="28" y="68"/>
                    <a:pt x="27" y="68"/>
                    <a:pt x="26" y="68"/>
                  </a:cubicBezTo>
                  <a:cubicBezTo>
                    <a:pt x="25" y="68"/>
                    <a:pt x="24" y="68"/>
                    <a:pt x="23" y="68"/>
                  </a:cubicBezTo>
                  <a:cubicBezTo>
                    <a:pt x="23" y="68"/>
                    <a:pt x="22" y="68"/>
                    <a:pt x="21" y="68"/>
                  </a:cubicBezTo>
                  <a:cubicBezTo>
                    <a:pt x="21" y="68"/>
                    <a:pt x="20" y="67"/>
                    <a:pt x="19" y="67"/>
                  </a:cubicBezTo>
                  <a:cubicBezTo>
                    <a:pt x="19" y="67"/>
                    <a:pt x="18" y="67"/>
                    <a:pt x="17" y="66"/>
                  </a:cubicBezTo>
                  <a:cubicBezTo>
                    <a:pt x="17" y="66"/>
                    <a:pt x="16" y="66"/>
                    <a:pt x="16" y="65"/>
                  </a:cubicBezTo>
                  <a:cubicBezTo>
                    <a:pt x="16" y="57"/>
                    <a:pt x="16" y="57"/>
                    <a:pt x="16" y="57"/>
                  </a:cubicBezTo>
                  <a:cubicBezTo>
                    <a:pt x="16" y="58"/>
                    <a:pt x="17" y="58"/>
                    <a:pt x="18" y="59"/>
                  </a:cubicBezTo>
                  <a:cubicBezTo>
                    <a:pt x="18" y="59"/>
                    <a:pt x="19" y="60"/>
                    <a:pt x="20" y="60"/>
                  </a:cubicBezTo>
                  <a:cubicBezTo>
                    <a:pt x="20" y="60"/>
                    <a:pt x="21" y="61"/>
                    <a:pt x="21" y="61"/>
                  </a:cubicBezTo>
                  <a:cubicBezTo>
                    <a:pt x="22" y="61"/>
                    <a:pt x="23" y="61"/>
                    <a:pt x="24" y="61"/>
                  </a:cubicBezTo>
                  <a:cubicBezTo>
                    <a:pt x="24" y="61"/>
                    <a:pt x="24" y="61"/>
                    <a:pt x="25" y="61"/>
                  </a:cubicBezTo>
                  <a:cubicBezTo>
                    <a:pt x="25" y="61"/>
                    <a:pt x="25" y="61"/>
                    <a:pt x="26" y="61"/>
                  </a:cubicBezTo>
                  <a:cubicBezTo>
                    <a:pt x="26" y="61"/>
                    <a:pt x="26" y="61"/>
                    <a:pt x="26" y="61"/>
                  </a:cubicBezTo>
                  <a:cubicBezTo>
                    <a:pt x="27" y="60"/>
                    <a:pt x="27" y="60"/>
                    <a:pt x="27" y="60"/>
                  </a:cubicBezTo>
                  <a:cubicBezTo>
                    <a:pt x="27" y="60"/>
                    <a:pt x="27" y="60"/>
                    <a:pt x="27" y="59"/>
                  </a:cubicBezTo>
                  <a:cubicBezTo>
                    <a:pt x="28" y="59"/>
                    <a:pt x="28" y="59"/>
                    <a:pt x="28" y="59"/>
                  </a:cubicBezTo>
                  <a:cubicBezTo>
                    <a:pt x="28" y="59"/>
                    <a:pt x="28" y="58"/>
                    <a:pt x="28" y="58"/>
                  </a:cubicBezTo>
                  <a:cubicBezTo>
                    <a:pt x="28" y="58"/>
                    <a:pt x="28" y="58"/>
                    <a:pt x="28" y="57"/>
                  </a:cubicBezTo>
                  <a:cubicBezTo>
                    <a:pt x="28" y="57"/>
                    <a:pt x="28" y="57"/>
                    <a:pt x="28" y="56"/>
                  </a:cubicBezTo>
                  <a:cubicBezTo>
                    <a:pt x="28" y="56"/>
                    <a:pt x="28" y="56"/>
                    <a:pt x="28" y="56"/>
                  </a:cubicBezTo>
                  <a:cubicBezTo>
                    <a:pt x="28" y="55"/>
                    <a:pt x="27" y="55"/>
                    <a:pt x="27" y="55"/>
                  </a:cubicBezTo>
                  <a:cubicBezTo>
                    <a:pt x="27" y="54"/>
                    <a:pt x="27" y="54"/>
                    <a:pt x="27" y="54"/>
                  </a:cubicBezTo>
                  <a:cubicBezTo>
                    <a:pt x="26" y="54"/>
                    <a:pt x="26" y="53"/>
                    <a:pt x="26" y="53"/>
                  </a:cubicBezTo>
                  <a:cubicBezTo>
                    <a:pt x="26" y="53"/>
                    <a:pt x="25" y="53"/>
                    <a:pt x="25" y="53"/>
                  </a:cubicBezTo>
                  <a:cubicBezTo>
                    <a:pt x="25" y="52"/>
                    <a:pt x="24" y="52"/>
                    <a:pt x="24" y="52"/>
                  </a:cubicBezTo>
                  <a:cubicBezTo>
                    <a:pt x="23" y="51"/>
                    <a:pt x="23" y="51"/>
                    <a:pt x="22" y="51"/>
                  </a:cubicBezTo>
                  <a:cubicBezTo>
                    <a:pt x="21" y="50"/>
                    <a:pt x="20" y="49"/>
                    <a:pt x="19" y="49"/>
                  </a:cubicBezTo>
                  <a:cubicBezTo>
                    <a:pt x="19" y="48"/>
                    <a:pt x="18" y="47"/>
                    <a:pt x="17" y="46"/>
                  </a:cubicBezTo>
                  <a:cubicBezTo>
                    <a:pt x="17" y="45"/>
                    <a:pt x="16" y="44"/>
                    <a:pt x="16" y="43"/>
                  </a:cubicBezTo>
                  <a:cubicBezTo>
                    <a:pt x="16" y="42"/>
                    <a:pt x="16" y="41"/>
                    <a:pt x="16" y="40"/>
                  </a:cubicBezTo>
                  <a:cubicBezTo>
                    <a:pt x="16" y="39"/>
                    <a:pt x="16" y="38"/>
                    <a:pt x="16" y="37"/>
                  </a:cubicBezTo>
                  <a:cubicBezTo>
                    <a:pt x="16" y="37"/>
                    <a:pt x="16" y="36"/>
                    <a:pt x="16" y="35"/>
                  </a:cubicBezTo>
                  <a:cubicBezTo>
                    <a:pt x="17" y="35"/>
                    <a:pt x="17" y="34"/>
                    <a:pt x="17" y="33"/>
                  </a:cubicBezTo>
                  <a:cubicBezTo>
                    <a:pt x="18" y="33"/>
                    <a:pt x="18" y="32"/>
                    <a:pt x="19" y="32"/>
                  </a:cubicBezTo>
                  <a:cubicBezTo>
                    <a:pt x="19" y="31"/>
                    <a:pt x="20" y="31"/>
                    <a:pt x="20" y="30"/>
                  </a:cubicBezTo>
                  <a:cubicBezTo>
                    <a:pt x="21" y="30"/>
                    <a:pt x="21" y="29"/>
                    <a:pt x="22" y="29"/>
                  </a:cubicBezTo>
                  <a:cubicBezTo>
                    <a:pt x="23" y="29"/>
                    <a:pt x="23" y="29"/>
                    <a:pt x="24" y="28"/>
                  </a:cubicBezTo>
                  <a:cubicBezTo>
                    <a:pt x="25" y="28"/>
                    <a:pt x="26" y="28"/>
                    <a:pt x="27" y="28"/>
                  </a:cubicBezTo>
                  <a:cubicBezTo>
                    <a:pt x="27" y="28"/>
                    <a:pt x="28" y="28"/>
                    <a:pt x="29" y="28"/>
                  </a:cubicBezTo>
                  <a:cubicBezTo>
                    <a:pt x="29" y="28"/>
                    <a:pt x="30" y="28"/>
                    <a:pt x="31" y="28"/>
                  </a:cubicBezTo>
                  <a:cubicBezTo>
                    <a:pt x="31" y="28"/>
                    <a:pt x="32" y="28"/>
                    <a:pt x="32" y="28"/>
                  </a:cubicBezTo>
                  <a:cubicBezTo>
                    <a:pt x="33" y="29"/>
                    <a:pt x="34" y="29"/>
                    <a:pt x="34" y="29"/>
                  </a:cubicBezTo>
                  <a:cubicBezTo>
                    <a:pt x="34" y="37"/>
                    <a:pt x="34" y="37"/>
                    <a:pt x="34" y="37"/>
                  </a:cubicBezTo>
                  <a:cubicBezTo>
                    <a:pt x="34" y="37"/>
                    <a:pt x="33" y="36"/>
                    <a:pt x="32" y="36"/>
                  </a:cubicBezTo>
                  <a:cubicBezTo>
                    <a:pt x="32" y="36"/>
                    <a:pt x="31" y="36"/>
                    <a:pt x="31" y="35"/>
                  </a:cubicBezTo>
                  <a:cubicBezTo>
                    <a:pt x="30" y="35"/>
                    <a:pt x="29" y="35"/>
                    <a:pt x="29" y="35"/>
                  </a:cubicBezTo>
                  <a:cubicBezTo>
                    <a:pt x="28" y="35"/>
                    <a:pt x="28" y="35"/>
                    <a:pt x="27" y="35"/>
                  </a:cubicBezTo>
                  <a:cubicBezTo>
                    <a:pt x="27" y="35"/>
                    <a:pt x="26" y="35"/>
                    <a:pt x="26" y="35"/>
                  </a:cubicBezTo>
                  <a:cubicBezTo>
                    <a:pt x="26" y="35"/>
                    <a:pt x="25" y="35"/>
                    <a:pt x="25" y="35"/>
                  </a:cubicBezTo>
                  <a:cubicBezTo>
                    <a:pt x="25" y="35"/>
                    <a:pt x="25" y="35"/>
                    <a:pt x="24" y="36"/>
                  </a:cubicBezTo>
                  <a:cubicBezTo>
                    <a:pt x="24" y="36"/>
                    <a:pt x="24" y="36"/>
                    <a:pt x="24" y="36"/>
                  </a:cubicBezTo>
                  <a:cubicBezTo>
                    <a:pt x="24" y="36"/>
                    <a:pt x="23" y="36"/>
                    <a:pt x="23" y="37"/>
                  </a:cubicBezTo>
                  <a:cubicBezTo>
                    <a:pt x="23" y="37"/>
                    <a:pt x="23" y="37"/>
                    <a:pt x="23" y="37"/>
                  </a:cubicBezTo>
                  <a:cubicBezTo>
                    <a:pt x="23" y="38"/>
                    <a:pt x="23" y="38"/>
                    <a:pt x="23" y="38"/>
                  </a:cubicBezTo>
                  <a:cubicBezTo>
                    <a:pt x="23" y="38"/>
                    <a:pt x="23" y="39"/>
                    <a:pt x="23" y="39"/>
                  </a:cubicBezTo>
                  <a:cubicBezTo>
                    <a:pt x="23" y="39"/>
                    <a:pt x="23" y="40"/>
                    <a:pt x="23" y="40"/>
                  </a:cubicBezTo>
                  <a:cubicBezTo>
                    <a:pt x="23" y="40"/>
                    <a:pt x="23" y="40"/>
                    <a:pt x="23" y="41"/>
                  </a:cubicBezTo>
                  <a:cubicBezTo>
                    <a:pt x="23" y="41"/>
                    <a:pt x="23" y="41"/>
                    <a:pt x="23" y="41"/>
                  </a:cubicBezTo>
                  <a:cubicBezTo>
                    <a:pt x="23" y="42"/>
                    <a:pt x="23" y="42"/>
                    <a:pt x="24" y="42"/>
                  </a:cubicBezTo>
                  <a:cubicBezTo>
                    <a:pt x="24" y="42"/>
                    <a:pt x="24" y="42"/>
                    <a:pt x="24" y="43"/>
                  </a:cubicBezTo>
                  <a:cubicBezTo>
                    <a:pt x="24" y="43"/>
                    <a:pt x="25" y="43"/>
                    <a:pt x="25" y="43"/>
                  </a:cubicBezTo>
                  <a:cubicBezTo>
                    <a:pt x="25" y="43"/>
                    <a:pt x="26" y="44"/>
                    <a:pt x="26" y="44"/>
                  </a:cubicBezTo>
                  <a:cubicBezTo>
                    <a:pt x="26" y="44"/>
                    <a:pt x="27" y="44"/>
                    <a:pt x="27" y="45"/>
                  </a:cubicBezTo>
                  <a:cubicBezTo>
                    <a:pt x="28" y="45"/>
                    <a:pt x="29" y="46"/>
                    <a:pt x="29" y="46"/>
                  </a:cubicBezTo>
                  <a:cubicBezTo>
                    <a:pt x="30" y="46"/>
                    <a:pt x="30" y="47"/>
                    <a:pt x="31" y="47"/>
                  </a:cubicBezTo>
                  <a:cubicBezTo>
                    <a:pt x="31" y="48"/>
                    <a:pt x="32" y="48"/>
                    <a:pt x="32" y="48"/>
                  </a:cubicBezTo>
                  <a:cubicBezTo>
                    <a:pt x="33" y="49"/>
                    <a:pt x="33" y="49"/>
                    <a:pt x="33" y="50"/>
                  </a:cubicBezTo>
                  <a:cubicBezTo>
                    <a:pt x="34" y="50"/>
                    <a:pt x="34" y="51"/>
                    <a:pt x="34" y="51"/>
                  </a:cubicBezTo>
                  <a:cubicBezTo>
                    <a:pt x="35" y="52"/>
                    <a:pt x="35" y="52"/>
                    <a:pt x="35" y="53"/>
                  </a:cubicBezTo>
                  <a:cubicBezTo>
                    <a:pt x="35" y="53"/>
                    <a:pt x="35" y="54"/>
                    <a:pt x="35" y="55"/>
                  </a:cubicBezTo>
                  <a:cubicBezTo>
                    <a:pt x="35" y="55"/>
                    <a:pt x="36" y="56"/>
                    <a:pt x="36" y="57"/>
                  </a:cubicBezTo>
                  <a:cubicBezTo>
                    <a:pt x="36" y="58"/>
                    <a:pt x="35" y="58"/>
                    <a:pt x="35"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1" name="Freeform 146"/>
            <p:cNvSpPr>
              <a:spLocks/>
            </p:cNvSpPr>
            <p:nvPr/>
          </p:nvSpPr>
          <p:spPr bwMode="auto">
            <a:xfrm>
              <a:off x="858" y="2615"/>
              <a:ext cx="45" cy="85"/>
            </a:xfrm>
            <a:custGeom>
              <a:avLst/>
              <a:gdLst>
                <a:gd name="T0" fmla="*/ 19 w 19"/>
                <a:gd name="T1" fmla="*/ 26 h 35"/>
                <a:gd name="T2" fmla="*/ 16 w 19"/>
                <a:gd name="T3" fmla="*/ 32 h 35"/>
                <a:gd name="T4" fmla="*/ 8 w 19"/>
                <a:gd name="T5" fmla="*/ 35 h 35"/>
                <a:gd name="T6" fmla="*/ 3 w 19"/>
                <a:gd name="T7" fmla="*/ 34 h 35"/>
                <a:gd name="T8" fmla="*/ 0 w 19"/>
                <a:gd name="T9" fmla="*/ 33 h 35"/>
                <a:gd name="T10" fmla="*/ 0 w 19"/>
                <a:gd name="T11" fmla="*/ 28 h 35"/>
                <a:gd name="T12" fmla="*/ 4 w 19"/>
                <a:gd name="T13" fmla="*/ 30 h 35"/>
                <a:gd name="T14" fmla="*/ 8 w 19"/>
                <a:gd name="T15" fmla="*/ 31 h 35"/>
                <a:gd name="T16" fmla="*/ 15 w 19"/>
                <a:gd name="T17" fmla="*/ 26 h 35"/>
                <a:gd name="T18" fmla="*/ 13 w 19"/>
                <a:gd name="T19" fmla="*/ 22 h 35"/>
                <a:gd name="T20" fmla="*/ 8 w 19"/>
                <a:gd name="T21" fmla="*/ 18 h 35"/>
                <a:gd name="T22" fmla="*/ 2 w 19"/>
                <a:gd name="T23" fmla="*/ 14 h 35"/>
                <a:gd name="T24" fmla="*/ 0 w 19"/>
                <a:gd name="T25" fmla="*/ 9 h 35"/>
                <a:gd name="T26" fmla="*/ 3 w 19"/>
                <a:gd name="T27" fmla="*/ 2 h 35"/>
                <a:gd name="T28" fmla="*/ 11 w 19"/>
                <a:gd name="T29" fmla="*/ 0 h 35"/>
                <a:gd name="T30" fmla="*/ 17 w 19"/>
                <a:gd name="T31" fmla="*/ 1 h 35"/>
                <a:gd name="T32" fmla="*/ 17 w 19"/>
                <a:gd name="T33" fmla="*/ 5 h 35"/>
                <a:gd name="T34" fmla="*/ 11 w 19"/>
                <a:gd name="T35" fmla="*/ 3 h 35"/>
                <a:gd name="T36" fmla="*/ 6 w 19"/>
                <a:gd name="T37" fmla="*/ 5 h 35"/>
                <a:gd name="T38" fmla="*/ 4 w 19"/>
                <a:gd name="T39" fmla="*/ 8 h 35"/>
                <a:gd name="T40" fmla="*/ 5 w 19"/>
                <a:gd name="T41" fmla="*/ 11 h 35"/>
                <a:gd name="T42" fmla="*/ 7 w 19"/>
                <a:gd name="T43" fmla="*/ 13 h 35"/>
                <a:gd name="T44" fmla="*/ 11 w 19"/>
                <a:gd name="T45" fmla="*/ 16 h 35"/>
                <a:gd name="T46" fmla="*/ 17 w 19"/>
                <a:gd name="T47" fmla="*/ 20 h 35"/>
                <a:gd name="T48" fmla="*/ 19 w 19"/>
                <a:gd name="T49" fmla="*/ 2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35">
                  <a:moveTo>
                    <a:pt x="19" y="26"/>
                  </a:moveTo>
                  <a:cubicBezTo>
                    <a:pt x="19" y="28"/>
                    <a:pt x="18" y="31"/>
                    <a:pt x="16" y="32"/>
                  </a:cubicBezTo>
                  <a:cubicBezTo>
                    <a:pt x="14" y="34"/>
                    <a:pt x="11" y="35"/>
                    <a:pt x="8" y="35"/>
                  </a:cubicBezTo>
                  <a:cubicBezTo>
                    <a:pt x="6" y="35"/>
                    <a:pt x="5" y="34"/>
                    <a:pt x="3" y="34"/>
                  </a:cubicBezTo>
                  <a:cubicBezTo>
                    <a:pt x="2" y="34"/>
                    <a:pt x="1" y="33"/>
                    <a:pt x="0" y="33"/>
                  </a:cubicBezTo>
                  <a:cubicBezTo>
                    <a:pt x="0" y="28"/>
                    <a:pt x="0" y="28"/>
                    <a:pt x="0" y="28"/>
                  </a:cubicBezTo>
                  <a:cubicBezTo>
                    <a:pt x="1" y="29"/>
                    <a:pt x="2" y="30"/>
                    <a:pt x="4" y="30"/>
                  </a:cubicBezTo>
                  <a:cubicBezTo>
                    <a:pt x="5" y="31"/>
                    <a:pt x="7" y="31"/>
                    <a:pt x="8" y="31"/>
                  </a:cubicBezTo>
                  <a:cubicBezTo>
                    <a:pt x="12" y="31"/>
                    <a:pt x="15" y="29"/>
                    <a:pt x="15" y="26"/>
                  </a:cubicBezTo>
                  <a:cubicBezTo>
                    <a:pt x="15" y="25"/>
                    <a:pt x="14" y="23"/>
                    <a:pt x="13" y="22"/>
                  </a:cubicBezTo>
                  <a:cubicBezTo>
                    <a:pt x="12" y="21"/>
                    <a:pt x="10" y="20"/>
                    <a:pt x="8" y="18"/>
                  </a:cubicBezTo>
                  <a:cubicBezTo>
                    <a:pt x="5" y="17"/>
                    <a:pt x="3" y="15"/>
                    <a:pt x="2" y="14"/>
                  </a:cubicBezTo>
                  <a:cubicBezTo>
                    <a:pt x="1" y="13"/>
                    <a:pt x="0" y="11"/>
                    <a:pt x="0" y="9"/>
                  </a:cubicBezTo>
                  <a:cubicBezTo>
                    <a:pt x="0" y="6"/>
                    <a:pt x="1" y="4"/>
                    <a:pt x="3" y="2"/>
                  </a:cubicBezTo>
                  <a:cubicBezTo>
                    <a:pt x="5" y="1"/>
                    <a:pt x="8" y="0"/>
                    <a:pt x="11" y="0"/>
                  </a:cubicBezTo>
                  <a:cubicBezTo>
                    <a:pt x="14" y="0"/>
                    <a:pt x="16" y="0"/>
                    <a:pt x="17" y="1"/>
                  </a:cubicBezTo>
                  <a:cubicBezTo>
                    <a:pt x="17" y="5"/>
                    <a:pt x="17" y="5"/>
                    <a:pt x="17" y="5"/>
                  </a:cubicBezTo>
                  <a:cubicBezTo>
                    <a:pt x="16" y="4"/>
                    <a:pt x="13" y="3"/>
                    <a:pt x="11" y="3"/>
                  </a:cubicBezTo>
                  <a:cubicBezTo>
                    <a:pt x="9" y="3"/>
                    <a:pt x="7" y="4"/>
                    <a:pt x="6" y="5"/>
                  </a:cubicBezTo>
                  <a:cubicBezTo>
                    <a:pt x="5" y="6"/>
                    <a:pt x="4" y="7"/>
                    <a:pt x="4" y="8"/>
                  </a:cubicBezTo>
                  <a:cubicBezTo>
                    <a:pt x="4" y="10"/>
                    <a:pt x="4" y="10"/>
                    <a:pt x="5" y="11"/>
                  </a:cubicBezTo>
                  <a:cubicBezTo>
                    <a:pt x="5" y="12"/>
                    <a:pt x="6" y="12"/>
                    <a:pt x="7" y="13"/>
                  </a:cubicBezTo>
                  <a:cubicBezTo>
                    <a:pt x="7" y="14"/>
                    <a:pt x="9" y="15"/>
                    <a:pt x="11" y="16"/>
                  </a:cubicBezTo>
                  <a:cubicBezTo>
                    <a:pt x="14" y="17"/>
                    <a:pt x="16" y="19"/>
                    <a:pt x="17" y="20"/>
                  </a:cubicBezTo>
                  <a:cubicBezTo>
                    <a:pt x="18" y="22"/>
                    <a:pt x="19" y="24"/>
                    <a:pt x="19"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2" name="Freeform 147"/>
            <p:cNvSpPr>
              <a:spLocks/>
            </p:cNvSpPr>
            <p:nvPr/>
          </p:nvSpPr>
          <p:spPr bwMode="auto">
            <a:xfrm>
              <a:off x="915" y="2612"/>
              <a:ext cx="47" cy="85"/>
            </a:xfrm>
            <a:custGeom>
              <a:avLst/>
              <a:gdLst>
                <a:gd name="T0" fmla="*/ 20 w 20"/>
                <a:gd name="T1" fmla="*/ 35 h 35"/>
                <a:gd name="T2" fmla="*/ 16 w 20"/>
                <a:gd name="T3" fmla="*/ 35 h 35"/>
                <a:gd name="T4" fmla="*/ 16 w 20"/>
                <a:gd name="T5" fmla="*/ 21 h 35"/>
                <a:gd name="T6" fmla="*/ 10 w 20"/>
                <a:gd name="T7" fmla="*/ 14 h 35"/>
                <a:gd name="T8" fmla="*/ 5 w 20"/>
                <a:gd name="T9" fmla="*/ 16 h 35"/>
                <a:gd name="T10" fmla="*/ 4 w 20"/>
                <a:gd name="T11" fmla="*/ 21 h 35"/>
                <a:gd name="T12" fmla="*/ 4 w 20"/>
                <a:gd name="T13" fmla="*/ 35 h 35"/>
                <a:gd name="T14" fmla="*/ 0 w 20"/>
                <a:gd name="T15" fmla="*/ 35 h 35"/>
                <a:gd name="T16" fmla="*/ 0 w 20"/>
                <a:gd name="T17" fmla="*/ 0 h 35"/>
                <a:gd name="T18" fmla="*/ 4 w 20"/>
                <a:gd name="T19" fmla="*/ 0 h 35"/>
                <a:gd name="T20" fmla="*/ 4 w 20"/>
                <a:gd name="T21" fmla="*/ 15 h 35"/>
                <a:gd name="T22" fmla="*/ 4 w 20"/>
                <a:gd name="T23" fmla="*/ 15 h 35"/>
                <a:gd name="T24" fmla="*/ 11 w 20"/>
                <a:gd name="T25" fmla="*/ 10 h 35"/>
                <a:gd name="T26" fmla="*/ 20 w 20"/>
                <a:gd name="T27" fmla="*/ 20 h 35"/>
                <a:gd name="T28" fmla="*/ 20 w 20"/>
                <a:gd name="T2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5">
                  <a:moveTo>
                    <a:pt x="20" y="35"/>
                  </a:moveTo>
                  <a:cubicBezTo>
                    <a:pt x="16" y="35"/>
                    <a:pt x="16" y="35"/>
                    <a:pt x="16" y="35"/>
                  </a:cubicBezTo>
                  <a:cubicBezTo>
                    <a:pt x="16" y="21"/>
                    <a:pt x="16" y="21"/>
                    <a:pt x="16" y="21"/>
                  </a:cubicBezTo>
                  <a:cubicBezTo>
                    <a:pt x="16" y="16"/>
                    <a:pt x="14" y="14"/>
                    <a:pt x="10" y="14"/>
                  </a:cubicBezTo>
                  <a:cubicBezTo>
                    <a:pt x="8" y="14"/>
                    <a:pt x="7" y="14"/>
                    <a:pt x="5" y="16"/>
                  </a:cubicBezTo>
                  <a:cubicBezTo>
                    <a:pt x="4" y="17"/>
                    <a:pt x="4" y="19"/>
                    <a:pt x="4" y="21"/>
                  </a:cubicBezTo>
                  <a:cubicBezTo>
                    <a:pt x="4" y="35"/>
                    <a:pt x="4" y="35"/>
                    <a:pt x="4" y="35"/>
                  </a:cubicBezTo>
                  <a:cubicBezTo>
                    <a:pt x="0" y="35"/>
                    <a:pt x="0" y="35"/>
                    <a:pt x="0" y="35"/>
                  </a:cubicBezTo>
                  <a:cubicBezTo>
                    <a:pt x="0" y="0"/>
                    <a:pt x="0" y="0"/>
                    <a:pt x="0" y="0"/>
                  </a:cubicBezTo>
                  <a:cubicBezTo>
                    <a:pt x="4" y="0"/>
                    <a:pt x="4" y="0"/>
                    <a:pt x="4" y="0"/>
                  </a:cubicBezTo>
                  <a:cubicBezTo>
                    <a:pt x="4" y="15"/>
                    <a:pt x="4" y="15"/>
                    <a:pt x="4" y="15"/>
                  </a:cubicBezTo>
                  <a:cubicBezTo>
                    <a:pt x="4" y="15"/>
                    <a:pt x="4" y="15"/>
                    <a:pt x="4" y="15"/>
                  </a:cubicBezTo>
                  <a:cubicBezTo>
                    <a:pt x="5" y="12"/>
                    <a:pt x="8" y="10"/>
                    <a:pt x="11" y="10"/>
                  </a:cubicBezTo>
                  <a:cubicBezTo>
                    <a:pt x="17" y="10"/>
                    <a:pt x="20" y="14"/>
                    <a:pt x="20" y="20"/>
                  </a:cubicBezTo>
                  <a:lnTo>
                    <a:pt x="2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3" name="Freeform 148"/>
            <p:cNvSpPr>
              <a:spLocks noEditPoints="1"/>
            </p:cNvSpPr>
            <p:nvPr/>
          </p:nvSpPr>
          <p:spPr bwMode="auto">
            <a:xfrm>
              <a:off x="972" y="2637"/>
              <a:ext cx="45" cy="63"/>
            </a:xfrm>
            <a:custGeom>
              <a:avLst/>
              <a:gdLst>
                <a:gd name="T0" fmla="*/ 19 w 19"/>
                <a:gd name="T1" fmla="*/ 25 h 26"/>
                <a:gd name="T2" fmla="*/ 15 w 19"/>
                <a:gd name="T3" fmla="*/ 25 h 26"/>
                <a:gd name="T4" fmla="*/ 15 w 19"/>
                <a:gd name="T5" fmla="*/ 21 h 26"/>
                <a:gd name="T6" fmla="*/ 15 w 19"/>
                <a:gd name="T7" fmla="*/ 21 h 26"/>
                <a:gd name="T8" fmla="*/ 7 w 19"/>
                <a:gd name="T9" fmla="*/ 26 h 26"/>
                <a:gd name="T10" fmla="*/ 2 w 19"/>
                <a:gd name="T11" fmla="*/ 24 h 26"/>
                <a:gd name="T12" fmla="*/ 0 w 19"/>
                <a:gd name="T13" fmla="*/ 19 h 26"/>
                <a:gd name="T14" fmla="*/ 8 w 19"/>
                <a:gd name="T15" fmla="*/ 11 h 26"/>
                <a:gd name="T16" fmla="*/ 15 w 19"/>
                <a:gd name="T17" fmla="*/ 10 h 26"/>
                <a:gd name="T18" fmla="*/ 10 w 19"/>
                <a:gd name="T19" fmla="*/ 4 h 26"/>
                <a:gd name="T20" fmla="*/ 2 w 19"/>
                <a:gd name="T21" fmla="*/ 7 h 26"/>
                <a:gd name="T22" fmla="*/ 2 w 19"/>
                <a:gd name="T23" fmla="*/ 3 h 26"/>
                <a:gd name="T24" fmla="*/ 6 w 19"/>
                <a:gd name="T25" fmla="*/ 1 h 26"/>
                <a:gd name="T26" fmla="*/ 10 w 19"/>
                <a:gd name="T27" fmla="*/ 0 h 26"/>
                <a:gd name="T28" fmla="*/ 19 w 19"/>
                <a:gd name="T29" fmla="*/ 9 h 26"/>
                <a:gd name="T30" fmla="*/ 19 w 19"/>
                <a:gd name="T31" fmla="*/ 25 h 26"/>
                <a:gd name="T32" fmla="*/ 15 w 19"/>
                <a:gd name="T33" fmla="*/ 13 h 26"/>
                <a:gd name="T34" fmla="*/ 9 w 19"/>
                <a:gd name="T35" fmla="*/ 14 h 26"/>
                <a:gd name="T36" fmla="*/ 5 w 19"/>
                <a:gd name="T37" fmla="*/ 15 h 26"/>
                <a:gd name="T38" fmla="*/ 4 w 19"/>
                <a:gd name="T39" fmla="*/ 18 h 26"/>
                <a:gd name="T40" fmla="*/ 5 w 19"/>
                <a:gd name="T41" fmla="*/ 21 h 26"/>
                <a:gd name="T42" fmla="*/ 8 w 19"/>
                <a:gd name="T43" fmla="*/ 22 h 26"/>
                <a:gd name="T44" fmla="*/ 13 w 19"/>
                <a:gd name="T45" fmla="*/ 20 h 26"/>
                <a:gd name="T46" fmla="*/ 15 w 19"/>
                <a:gd name="T47" fmla="*/ 15 h 26"/>
                <a:gd name="T48" fmla="*/ 15 w 19"/>
                <a:gd name="T49"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6">
                  <a:moveTo>
                    <a:pt x="19" y="25"/>
                  </a:moveTo>
                  <a:cubicBezTo>
                    <a:pt x="15" y="25"/>
                    <a:pt x="15" y="25"/>
                    <a:pt x="15" y="25"/>
                  </a:cubicBezTo>
                  <a:cubicBezTo>
                    <a:pt x="15" y="21"/>
                    <a:pt x="15" y="21"/>
                    <a:pt x="15" y="21"/>
                  </a:cubicBezTo>
                  <a:cubicBezTo>
                    <a:pt x="15" y="21"/>
                    <a:pt x="15" y="21"/>
                    <a:pt x="15" y="21"/>
                  </a:cubicBezTo>
                  <a:cubicBezTo>
                    <a:pt x="13" y="24"/>
                    <a:pt x="10" y="26"/>
                    <a:pt x="7" y="26"/>
                  </a:cubicBezTo>
                  <a:cubicBezTo>
                    <a:pt x="5" y="26"/>
                    <a:pt x="3" y="25"/>
                    <a:pt x="2" y="24"/>
                  </a:cubicBezTo>
                  <a:cubicBezTo>
                    <a:pt x="0" y="22"/>
                    <a:pt x="0" y="21"/>
                    <a:pt x="0" y="19"/>
                  </a:cubicBezTo>
                  <a:cubicBezTo>
                    <a:pt x="0" y="14"/>
                    <a:pt x="2" y="12"/>
                    <a:pt x="8" y="11"/>
                  </a:cubicBezTo>
                  <a:cubicBezTo>
                    <a:pt x="15" y="10"/>
                    <a:pt x="15" y="10"/>
                    <a:pt x="15" y="10"/>
                  </a:cubicBezTo>
                  <a:cubicBezTo>
                    <a:pt x="15" y="6"/>
                    <a:pt x="13" y="4"/>
                    <a:pt x="10" y="4"/>
                  </a:cubicBezTo>
                  <a:cubicBezTo>
                    <a:pt x="7" y="4"/>
                    <a:pt x="4" y="5"/>
                    <a:pt x="2" y="7"/>
                  </a:cubicBezTo>
                  <a:cubicBezTo>
                    <a:pt x="2" y="3"/>
                    <a:pt x="2" y="3"/>
                    <a:pt x="2" y="3"/>
                  </a:cubicBezTo>
                  <a:cubicBezTo>
                    <a:pt x="3" y="2"/>
                    <a:pt x="4" y="2"/>
                    <a:pt x="6" y="1"/>
                  </a:cubicBezTo>
                  <a:cubicBezTo>
                    <a:pt x="7" y="1"/>
                    <a:pt x="9" y="0"/>
                    <a:pt x="10" y="0"/>
                  </a:cubicBezTo>
                  <a:cubicBezTo>
                    <a:pt x="16" y="0"/>
                    <a:pt x="19" y="3"/>
                    <a:pt x="19" y="9"/>
                  </a:cubicBezTo>
                  <a:lnTo>
                    <a:pt x="19" y="25"/>
                  </a:lnTo>
                  <a:close/>
                  <a:moveTo>
                    <a:pt x="15" y="13"/>
                  </a:moveTo>
                  <a:cubicBezTo>
                    <a:pt x="9" y="14"/>
                    <a:pt x="9" y="14"/>
                    <a:pt x="9" y="14"/>
                  </a:cubicBezTo>
                  <a:cubicBezTo>
                    <a:pt x="7" y="14"/>
                    <a:pt x="6" y="14"/>
                    <a:pt x="5" y="15"/>
                  </a:cubicBezTo>
                  <a:cubicBezTo>
                    <a:pt x="4" y="16"/>
                    <a:pt x="4" y="17"/>
                    <a:pt x="4" y="18"/>
                  </a:cubicBezTo>
                  <a:cubicBezTo>
                    <a:pt x="4" y="20"/>
                    <a:pt x="4" y="21"/>
                    <a:pt x="5" y="21"/>
                  </a:cubicBezTo>
                  <a:cubicBezTo>
                    <a:pt x="6" y="22"/>
                    <a:pt x="7" y="22"/>
                    <a:pt x="8" y="22"/>
                  </a:cubicBezTo>
                  <a:cubicBezTo>
                    <a:pt x="10" y="22"/>
                    <a:pt x="12" y="22"/>
                    <a:pt x="13" y="20"/>
                  </a:cubicBezTo>
                  <a:cubicBezTo>
                    <a:pt x="14" y="19"/>
                    <a:pt x="15" y="17"/>
                    <a:pt x="15" y="15"/>
                  </a:cubicBezTo>
                  <a:lnTo>
                    <a:pt x="15"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4" name="Freeform 149"/>
            <p:cNvSpPr>
              <a:spLocks/>
            </p:cNvSpPr>
            <p:nvPr/>
          </p:nvSpPr>
          <p:spPr bwMode="auto">
            <a:xfrm>
              <a:off x="1029" y="2639"/>
              <a:ext cx="31" cy="58"/>
            </a:xfrm>
            <a:custGeom>
              <a:avLst/>
              <a:gdLst>
                <a:gd name="T0" fmla="*/ 13 w 13"/>
                <a:gd name="T1" fmla="*/ 4 h 24"/>
                <a:gd name="T2" fmla="*/ 10 w 13"/>
                <a:gd name="T3" fmla="*/ 3 h 24"/>
                <a:gd name="T4" fmla="*/ 6 w 13"/>
                <a:gd name="T5" fmla="*/ 6 h 24"/>
                <a:gd name="T6" fmla="*/ 4 w 13"/>
                <a:gd name="T7" fmla="*/ 12 h 24"/>
                <a:gd name="T8" fmla="*/ 4 w 13"/>
                <a:gd name="T9" fmla="*/ 24 h 24"/>
                <a:gd name="T10" fmla="*/ 0 w 13"/>
                <a:gd name="T11" fmla="*/ 24 h 24"/>
                <a:gd name="T12" fmla="*/ 0 w 13"/>
                <a:gd name="T13" fmla="*/ 0 h 24"/>
                <a:gd name="T14" fmla="*/ 4 w 13"/>
                <a:gd name="T15" fmla="*/ 0 h 24"/>
                <a:gd name="T16" fmla="*/ 4 w 13"/>
                <a:gd name="T17" fmla="*/ 5 h 24"/>
                <a:gd name="T18" fmla="*/ 4 w 13"/>
                <a:gd name="T19" fmla="*/ 5 h 24"/>
                <a:gd name="T20" fmla="*/ 7 w 13"/>
                <a:gd name="T21" fmla="*/ 1 h 24"/>
                <a:gd name="T22" fmla="*/ 11 w 13"/>
                <a:gd name="T23" fmla="*/ 0 h 24"/>
                <a:gd name="T24" fmla="*/ 13 w 13"/>
                <a:gd name="T25" fmla="*/ 0 h 24"/>
                <a:gd name="T26" fmla="*/ 13 w 13"/>
                <a:gd name="T2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24">
                  <a:moveTo>
                    <a:pt x="13" y="4"/>
                  </a:moveTo>
                  <a:cubicBezTo>
                    <a:pt x="12" y="3"/>
                    <a:pt x="11" y="3"/>
                    <a:pt x="10" y="3"/>
                  </a:cubicBezTo>
                  <a:cubicBezTo>
                    <a:pt x="8" y="3"/>
                    <a:pt x="7" y="4"/>
                    <a:pt x="6" y="6"/>
                  </a:cubicBezTo>
                  <a:cubicBezTo>
                    <a:pt x="5" y="7"/>
                    <a:pt x="4" y="9"/>
                    <a:pt x="4" y="12"/>
                  </a:cubicBezTo>
                  <a:cubicBezTo>
                    <a:pt x="4" y="24"/>
                    <a:pt x="4" y="24"/>
                    <a:pt x="4" y="24"/>
                  </a:cubicBezTo>
                  <a:cubicBezTo>
                    <a:pt x="0" y="24"/>
                    <a:pt x="0" y="24"/>
                    <a:pt x="0" y="24"/>
                  </a:cubicBezTo>
                  <a:cubicBezTo>
                    <a:pt x="0" y="0"/>
                    <a:pt x="0" y="0"/>
                    <a:pt x="0" y="0"/>
                  </a:cubicBezTo>
                  <a:cubicBezTo>
                    <a:pt x="4" y="0"/>
                    <a:pt x="4" y="0"/>
                    <a:pt x="4" y="0"/>
                  </a:cubicBezTo>
                  <a:cubicBezTo>
                    <a:pt x="4" y="5"/>
                    <a:pt x="4" y="5"/>
                    <a:pt x="4" y="5"/>
                  </a:cubicBezTo>
                  <a:cubicBezTo>
                    <a:pt x="4" y="5"/>
                    <a:pt x="4" y="5"/>
                    <a:pt x="4" y="5"/>
                  </a:cubicBezTo>
                  <a:cubicBezTo>
                    <a:pt x="5" y="3"/>
                    <a:pt x="6" y="2"/>
                    <a:pt x="7" y="1"/>
                  </a:cubicBezTo>
                  <a:cubicBezTo>
                    <a:pt x="8" y="0"/>
                    <a:pt x="9" y="0"/>
                    <a:pt x="11" y="0"/>
                  </a:cubicBezTo>
                  <a:cubicBezTo>
                    <a:pt x="12" y="0"/>
                    <a:pt x="12" y="0"/>
                    <a:pt x="13" y="0"/>
                  </a:cubicBezTo>
                  <a:lnTo>
                    <a:pt x="1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5" name="Freeform 150"/>
            <p:cNvSpPr>
              <a:spLocks noEditPoints="1"/>
            </p:cNvSpPr>
            <p:nvPr/>
          </p:nvSpPr>
          <p:spPr bwMode="auto">
            <a:xfrm>
              <a:off x="1060" y="2637"/>
              <a:ext cx="50" cy="63"/>
            </a:xfrm>
            <a:custGeom>
              <a:avLst/>
              <a:gdLst>
                <a:gd name="T0" fmla="*/ 21 w 21"/>
                <a:gd name="T1" fmla="*/ 14 h 26"/>
                <a:gd name="T2" fmla="*/ 4 w 21"/>
                <a:gd name="T3" fmla="*/ 14 h 26"/>
                <a:gd name="T4" fmla="*/ 7 w 21"/>
                <a:gd name="T5" fmla="*/ 20 h 26"/>
                <a:gd name="T6" fmla="*/ 12 w 21"/>
                <a:gd name="T7" fmla="*/ 22 h 26"/>
                <a:gd name="T8" fmla="*/ 20 w 21"/>
                <a:gd name="T9" fmla="*/ 20 h 26"/>
                <a:gd name="T10" fmla="*/ 20 w 21"/>
                <a:gd name="T11" fmla="*/ 23 h 26"/>
                <a:gd name="T12" fmla="*/ 11 w 21"/>
                <a:gd name="T13" fmla="*/ 26 h 26"/>
                <a:gd name="T14" fmla="*/ 3 w 21"/>
                <a:gd name="T15" fmla="*/ 22 h 26"/>
                <a:gd name="T16" fmla="*/ 0 w 21"/>
                <a:gd name="T17" fmla="*/ 13 h 26"/>
                <a:gd name="T18" fmla="*/ 2 w 21"/>
                <a:gd name="T19" fmla="*/ 7 h 26"/>
                <a:gd name="T20" fmla="*/ 6 w 21"/>
                <a:gd name="T21" fmla="*/ 2 h 26"/>
                <a:gd name="T22" fmla="*/ 11 w 21"/>
                <a:gd name="T23" fmla="*/ 0 h 26"/>
                <a:gd name="T24" fmla="*/ 19 w 21"/>
                <a:gd name="T25" fmla="*/ 3 h 26"/>
                <a:gd name="T26" fmla="*/ 21 w 21"/>
                <a:gd name="T27" fmla="*/ 12 h 26"/>
                <a:gd name="T28" fmla="*/ 21 w 21"/>
                <a:gd name="T29" fmla="*/ 14 h 26"/>
                <a:gd name="T30" fmla="*/ 17 w 21"/>
                <a:gd name="T31" fmla="*/ 11 h 26"/>
                <a:gd name="T32" fmla="*/ 16 w 21"/>
                <a:gd name="T33" fmla="*/ 6 h 26"/>
                <a:gd name="T34" fmla="*/ 11 w 21"/>
                <a:gd name="T35" fmla="*/ 4 h 26"/>
                <a:gd name="T36" fmla="*/ 7 w 21"/>
                <a:gd name="T37" fmla="*/ 6 h 26"/>
                <a:gd name="T38" fmla="*/ 4 w 21"/>
                <a:gd name="T39" fmla="*/ 11 h 26"/>
                <a:gd name="T40" fmla="*/ 17 w 21"/>
                <a:gd name="T41" fmla="*/ 1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26">
                  <a:moveTo>
                    <a:pt x="21" y="14"/>
                  </a:moveTo>
                  <a:cubicBezTo>
                    <a:pt x="4" y="14"/>
                    <a:pt x="4" y="14"/>
                    <a:pt x="4" y="14"/>
                  </a:cubicBezTo>
                  <a:cubicBezTo>
                    <a:pt x="4" y="17"/>
                    <a:pt x="5" y="19"/>
                    <a:pt x="7" y="20"/>
                  </a:cubicBezTo>
                  <a:cubicBezTo>
                    <a:pt x="8" y="22"/>
                    <a:pt x="10" y="22"/>
                    <a:pt x="12" y="22"/>
                  </a:cubicBezTo>
                  <a:cubicBezTo>
                    <a:pt x="15" y="22"/>
                    <a:pt x="17" y="21"/>
                    <a:pt x="20" y="20"/>
                  </a:cubicBezTo>
                  <a:cubicBezTo>
                    <a:pt x="20" y="23"/>
                    <a:pt x="20" y="23"/>
                    <a:pt x="20" y="23"/>
                  </a:cubicBezTo>
                  <a:cubicBezTo>
                    <a:pt x="18" y="25"/>
                    <a:pt x="15" y="26"/>
                    <a:pt x="11" y="26"/>
                  </a:cubicBezTo>
                  <a:cubicBezTo>
                    <a:pt x="8" y="26"/>
                    <a:pt x="5" y="25"/>
                    <a:pt x="3" y="22"/>
                  </a:cubicBezTo>
                  <a:cubicBezTo>
                    <a:pt x="1" y="20"/>
                    <a:pt x="0" y="17"/>
                    <a:pt x="0" y="13"/>
                  </a:cubicBezTo>
                  <a:cubicBezTo>
                    <a:pt x="0" y="11"/>
                    <a:pt x="1" y="9"/>
                    <a:pt x="2" y="7"/>
                  </a:cubicBezTo>
                  <a:cubicBezTo>
                    <a:pt x="3" y="5"/>
                    <a:pt x="4" y="3"/>
                    <a:pt x="6" y="2"/>
                  </a:cubicBezTo>
                  <a:cubicBezTo>
                    <a:pt x="8" y="1"/>
                    <a:pt x="9" y="0"/>
                    <a:pt x="11" y="0"/>
                  </a:cubicBezTo>
                  <a:cubicBezTo>
                    <a:pt x="15" y="0"/>
                    <a:pt x="17" y="1"/>
                    <a:pt x="19" y="3"/>
                  </a:cubicBezTo>
                  <a:cubicBezTo>
                    <a:pt x="21" y="6"/>
                    <a:pt x="21" y="8"/>
                    <a:pt x="21" y="12"/>
                  </a:cubicBezTo>
                  <a:lnTo>
                    <a:pt x="21" y="14"/>
                  </a:lnTo>
                  <a:close/>
                  <a:moveTo>
                    <a:pt x="17" y="11"/>
                  </a:moveTo>
                  <a:cubicBezTo>
                    <a:pt x="17" y="9"/>
                    <a:pt x="17" y="7"/>
                    <a:pt x="16" y="6"/>
                  </a:cubicBezTo>
                  <a:cubicBezTo>
                    <a:pt x="15" y="4"/>
                    <a:pt x="13" y="4"/>
                    <a:pt x="11" y="4"/>
                  </a:cubicBezTo>
                  <a:cubicBezTo>
                    <a:pt x="10" y="4"/>
                    <a:pt x="8" y="4"/>
                    <a:pt x="7" y="6"/>
                  </a:cubicBezTo>
                  <a:cubicBezTo>
                    <a:pt x="6" y="7"/>
                    <a:pt x="5" y="9"/>
                    <a:pt x="4" y="11"/>
                  </a:cubicBezTo>
                  <a:lnTo>
                    <a:pt x="17"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6" name="Freeform 151"/>
            <p:cNvSpPr>
              <a:spLocks noEditPoints="1"/>
            </p:cNvSpPr>
            <p:nvPr/>
          </p:nvSpPr>
          <p:spPr bwMode="auto">
            <a:xfrm>
              <a:off x="1122" y="2615"/>
              <a:ext cx="50" cy="82"/>
            </a:xfrm>
            <a:custGeom>
              <a:avLst/>
              <a:gdLst>
                <a:gd name="T0" fmla="*/ 21 w 21"/>
                <a:gd name="T1" fmla="*/ 10 h 34"/>
                <a:gd name="T2" fmla="*/ 17 w 21"/>
                <a:gd name="T3" fmla="*/ 18 h 34"/>
                <a:gd name="T4" fmla="*/ 9 w 21"/>
                <a:gd name="T5" fmla="*/ 21 h 34"/>
                <a:gd name="T6" fmla="*/ 4 w 21"/>
                <a:gd name="T7" fmla="*/ 21 h 34"/>
                <a:gd name="T8" fmla="*/ 4 w 21"/>
                <a:gd name="T9" fmla="*/ 34 h 34"/>
                <a:gd name="T10" fmla="*/ 0 w 21"/>
                <a:gd name="T11" fmla="*/ 34 h 34"/>
                <a:gd name="T12" fmla="*/ 0 w 21"/>
                <a:gd name="T13" fmla="*/ 0 h 34"/>
                <a:gd name="T14" fmla="*/ 9 w 21"/>
                <a:gd name="T15" fmla="*/ 0 h 34"/>
                <a:gd name="T16" fmla="*/ 18 w 21"/>
                <a:gd name="T17" fmla="*/ 3 h 34"/>
                <a:gd name="T18" fmla="*/ 21 w 21"/>
                <a:gd name="T19" fmla="*/ 10 h 34"/>
                <a:gd name="T20" fmla="*/ 17 w 21"/>
                <a:gd name="T21" fmla="*/ 11 h 34"/>
                <a:gd name="T22" fmla="*/ 9 w 21"/>
                <a:gd name="T23" fmla="*/ 4 h 34"/>
                <a:gd name="T24" fmla="*/ 4 w 21"/>
                <a:gd name="T25" fmla="*/ 4 h 34"/>
                <a:gd name="T26" fmla="*/ 4 w 21"/>
                <a:gd name="T27" fmla="*/ 18 h 34"/>
                <a:gd name="T28" fmla="*/ 8 w 21"/>
                <a:gd name="T29" fmla="*/ 18 h 34"/>
                <a:gd name="T30" fmla="*/ 14 w 21"/>
                <a:gd name="T31" fmla="*/ 16 h 34"/>
                <a:gd name="T32" fmla="*/ 17 w 21"/>
                <a:gd name="T33" fmla="*/ 1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4">
                  <a:moveTo>
                    <a:pt x="21" y="10"/>
                  </a:moveTo>
                  <a:cubicBezTo>
                    <a:pt x="21" y="14"/>
                    <a:pt x="20" y="16"/>
                    <a:pt x="17" y="18"/>
                  </a:cubicBezTo>
                  <a:cubicBezTo>
                    <a:pt x="15" y="20"/>
                    <a:pt x="12" y="21"/>
                    <a:pt x="9" y="21"/>
                  </a:cubicBezTo>
                  <a:cubicBezTo>
                    <a:pt x="4" y="21"/>
                    <a:pt x="4" y="21"/>
                    <a:pt x="4" y="21"/>
                  </a:cubicBezTo>
                  <a:cubicBezTo>
                    <a:pt x="4" y="34"/>
                    <a:pt x="4" y="34"/>
                    <a:pt x="4" y="34"/>
                  </a:cubicBezTo>
                  <a:cubicBezTo>
                    <a:pt x="0" y="34"/>
                    <a:pt x="0" y="34"/>
                    <a:pt x="0" y="34"/>
                  </a:cubicBezTo>
                  <a:cubicBezTo>
                    <a:pt x="0" y="0"/>
                    <a:pt x="0" y="0"/>
                    <a:pt x="0" y="0"/>
                  </a:cubicBezTo>
                  <a:cubicBezTo>
                    <a:pt x="9" y="0"/>
                    <a:pt x="9" y="0"/>
                    <a:pt x="9" y="0"/>
                  </a:cubicBezTo>
                  <a:cubicBezTo>
                    <a:pt x="13" y="0"/>
                    <a:pt x="16" y="1"/>
                    <a:pt x="18" y="3"/>
                  </a:cubicBezTo>
                  <a:cubicBezTo>
                    <a:pt x="20" y="5"/>
                    <a:pt x="21" y="7"/>
                    <a:pt x="21" y="10"/>
                  </a:cubicBezTo>
                  <a:close/>
                  <a:moveTo>
                    <a:pt x="17" y="11"/>
                  </a:moveTo>
                  <a:cubicBezTo>
                    <a:pt x="17" y="6"/>
                    <a:pt x="14" y="4"/>
                    <a:pt x="9" y="4"/>
                  </a:cubicBezTo>
                  <a:cubicBezTo>
                    <a:pt x="4" y="4"/>
                    <a:pt x="4" y="4"/>
                    <a:pt x="4" y="4"/>
                  </a:cubicBezTo>
                  <a:cubicBezTo>
                    <a:pt x="4" y="18"/>
                    <a:pt x="4" y="18"/>
                    <a:pt x="4" y="18"/>
                  </a:cubicBezTo>
                  <a:cubicBezTo>
                    <a:pt x="8" y="18"/>
                    <a:pt x="8" y="18"/>
                    <a:pt x="8" y="18"/>
                  </a:cubicBezTo>
                  <a:cubicBezTo>
                    <a:pt x="11" y="18"/>
                    <a:pt x="13" y="17"/>
                    <a:pt x="14" y="16"/>
                  </a:cubicBezTo>
                  <a:cubicBezTo>
                    <a:pt x="16" y="15"/>
                    <a:pt x="17" y="13"/>
                    <a:pt x="17"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7" name="Freeform 152"/>
            <p:cNvSpPr>
              <a:spLocks noEditPoints="1"/>
            </p:cNvSpPr>
            <p:nvPr/>
          </p:nvSpPr>
          <p:spPr bwMode="auto">
            <a:xfrm>
              <a:off x="1175" y="2637"/>
              <a:ext cx="54" cy="63"/>
            </a:xfrm>
            <a:custGeom>
              <a:avLst/>
              <a:gdLst>
                <a:gd name="T0" fmla="*/ 23 w 23"/>
                <a:gd name="T1" fmla="*/ 13 h 26"/>
                <a:gd name="T2" fmla="*/ 20 w 23"/>
                <a:gd name="T3" fmla="*/ 22 h 26"/>
                <a:gd name="T4" fmla="*/ 11 w 23"/>
                <a:gd name="T5" fmla="*/ 26 h 26"/>
                <a:gd name="T6" fmla="*/ 3 w 23"/>
                <a:gd name="T7" fmla="*/ 22 h 26"/>
                <a:gd name="T8" fmla="*/ 0 w 23"/>
                <a:gd name="T9" fmla="*/ 13 h 26"/>
                <a:gd name="T10" fmla="*/ 3 w 23"/>
                <a:gd name="T11" fmla="*/ 4 h 26"/>
                <a:gd name="T12" fmla="*/ 12 w 23"/>
                <a:gd name="T13" fmla="*/ 0 h 26"/>
                <a:gd name="T14" fmla="*/ 20 w 23"/>
                <a:gd name="T15" fmla="*/ 4 h 26"/>
                <a:gd name="T16" fmla="*/ 23 w 23"/>
                <a:gd name="T17" fmla="*/ 13 h 26"/>
                <a:gd name="T18" fmla="*/ 19 w 23"/>
                <a:gd name="T19" fmla="*/ 13 h 26"/>
                <a:gd name="T20" fmla="*/ 17 w 23"/>
                <a:gd name="T21" fmla="*/ 6 h 26"/>
                <a:gd name="T22" fmla="*/ 12 w 23"/>
                <a:gd name="T23" fmla="*/ 4 h 26"/>
                <a:gd name="T24" fmla="*/ 6 w 23"/>
                <a:gd name="T25" fmla="*/ 6 h 26"/>
                <a:gd name="T26" fmla="*/ 4 w 23"/>
                <a:gd name="T27" fmla="*/ 13 h 26"/>
                <a:gd name="T28" fmla="*/ 6 w 23"/>
                <a:gd name="T29" fmla="*/ 20 h 26"/>
                <a:gd name="T30" fmla="*/ 12 w 23"/>
                <a:gd name="T31" fmla="*/ 22 h 26"/>
                <a:gd name="T32" fmla="*/ 17 w 23"/>
                <a:gd name="T33" fmla="*/ 20 h 26"/>
                <a:gd name="T34" fmla="*/ 19 w 23"/>
                <a:gd name="T35"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26">
                  <a:moveTo>
                    <a:pt x="23" y="13"/>
                  </a:moveTo>
                  <a:cubicBezTo>
                    <a:pt x="23" y="17"/>
                    <a:pt x="22" y="20"/>
                    <a:pt x="20" y="22"/>
                  </a:cubicBezTo>
                  <a:cubicBezTo>
                    <a:pt x="18" y="24"/>
                    <a:pt x="15" y="26"/>
                    <a:pt x="11" y="26"/>
                  </a:cubicBezTo>
                  <a:cubicBezTo>
                    <a:pt x="8" y="26"/>
                    <a:pt x="5" y="24"/>
                    <a:pt x="3" y="22"/>
                  </a:cubicBezTo>
                  <a:cubicBezTo>
                    <a:pt x="1" y="20"/>
                    <a:pt x="0" y="17"/>
                    <a:pt x="0" y="13"/>
                  </a:cubicBezTo>
                  <a:cubicBezTo>
                    <a:pt x="0" y="9"/>
                    <a:pt x="1" y="6"/>
                    <a:pt x="3" y="4"/>
                  </a:cubicBezTo>
                  <a:cubicBezTo>
                    <a:pt x="5" y="2"/>
                    <a:pt x="8" y="0"/>
                    <a:pt x="12" y="0"/>
                  </a:cubicBezTo>
                  <a:cubicBezTo>
                    <a:pt x="15" y="0"/>
                    <a:pt x="18" y="2"/>
                    <a:pt x="20" y="4"/>
                  </a:cubicBezTo>
                  <a:cubicBezTo>
                    <a:pt x="22" y="6"/>
                    <a:pt x="23" y="9"/>
                    <a:pt x="23" y="13"/>
                  </a:cubicBezTo>
                  <a:close/>
                  <a:moveTo>
                    <a:pt x="19" y="13"/>
                  </a:moveTo>
                  <a:cubicBezTo>
                    <a:pt x="19" y="10"/>
                    <a:pt x="19" y="8"/>
                    <a:pt x="17" y="6"/>
                  </a:cubicBezTo>
                  <a:cubicBezTo>
                    <a:pt x="16" y="5"/>
                    <a:pt x="14" y="4"/>
                    <a:pt x="12" y="4"/>
                  </a:cubicBezTo>
                  <a:cubicBezTo>
                    <a:pt x="9" y="4"/>
                    <a:pt x="7" y="5"/>
                    <a:pt x="6" y="6"/>
                  </a:cubicBezTo>
                  <a:cubicBezTo>
                    <a:pt x="4" y="8"/>
                    <a:pt x="4" y="10"/>
                    <a:pt x="4" y="13"/>
                  </a:cubicBezTo>
                  <a:cubicBezTo>
                    <a:pt x="4" y="16"/>
                    <a:pt x="4" y="18"/>
                    <a:pt x="6" y="20"/>
                  </a:cubicBezTo>
                  <a:cubicBezTo>
                    <a:pt x="7" y="22"/>
                    <a:pt x="9" y="22"/>
                    <a:pt x="12" y="22"/>
                  </a:cubicBezTo>
                  <a:cubicBezTo>
                    <a:pt x="14" y="22"/>
                    <a:pt x="16" y="22"/>
                    <a:pt x="17" y="20"/>
                  </a:cubicBezTo>
                  <a:cubicBezTo>
                    <a:pt x="19" y="18"/>
                    <a:pt x="19" y="16"/>
                    <a:pt x="19"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8" name="Freeform 153"/>
            <p:cNvSpPr>
              <a:spLocks noEditPoints="1"/>
            </p:cNvSpPr>
            <p:nvPr/>
          </p:nvSpPr>
          <p:spPr bwMode="auto">
            <a:xfrm>
              <a:off x="1239" y="2612"/>
              <a:ext cx="12" cy="85"/>
            </a:xfrm>
            <a:custGeom>
              <a:avLst/>
              <a:gdLst>
                <a:gd name="T0" fmla="*/ 5 w 5"/>
                <a:gd name="T1" fmla="*/ 2 h 35"/>
                <a:gd name="T2" fmla="*/ 5 w 5"/>
                <a:gd name="T3" fmla="*/ 4 h 35"/>
                <a:gd name="T4" fmla="*/ 3 w 5"/>
                <a:gd name="T5" fmla="*/ 5 h 35"/>
                <a:gd name="T6" fmla="*/ 1 w 5"/>
                <a:gd name="T7" fmla="*/ 4 h 35"/>
                <a:gd name="T8" fmla="*/ 0 w 5"/>
                <a:gd name="T9" fmla="*/ 2 h 35"/>
                <a:gd name="T10" fmla="*/ 1 w 5"/>
                <a:gd name="T11" fmla="*/ 1 h 35"/>
                <a:gd name="T12" fmla="*/ 3 w 5"/>
                <a:gd name="T13" fmla="*/ 0 h 35"/>
                <a:gd name="T14" fmla="*/ 5 w 5"/>
                <a:gd name="T15" fmla="*/ 1 h 35"/>
                <a:gd name="T16" fmla="*/ 5 w 5"/>
                <a:gd name="T17" fmla="*/ 2 h 35"/>
                <a:gd name="T18" fmla="*/ 5 w 5"/>
                <a:gd name="T19" fmla="*/ 35 h 35"/>
                <a:gd name="T20" fmla="*/ 1 w 5"/>
                <a:gd name="T21" fmla="*/ 35 h 35"/>
                <a:gd name="T22" fmla="*/ 1 w 5"/>
                <a:gd name="T23" fmla="*/ 11 h 35"/>
                <a:gd name="T24" fmla="*/ 5 w 5"/>
                <a:gd name="T25" fmla="*/ 11 h 35"/>
                <a:gd name="T26" fmla="*/ 5 w 5"/>
                <a:gd name="T2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35">
                  <a:moveTo>
                    <a:pt x="5" y="2"/>
                  </a:moveTo>
                  <a:cubicBezTo>
                    <a:pt x="5" y="3"/>
                    <a:pt x="5" y="4"/>
                    <a:pt x="5" y="4"/>
                  </a:cubicBezTo>
                  <a:cubicBezTo>
                    <a:pt x="4" y="5"/>
                    <a:pt x="4" y="5"/>
                    <a:pt x="3" y="5"/>
                  </a:cubicBezTo>
                  <a:cubicBezTo>
                    <a:pt x="2" y="5"/>
                    <a:pt x="2" y="5"/>
                    <a:pt x="1" y="4"/>
                  </a:cubicBezTo>
                  <a:cubicBezTo>
                    <a:pt x="1" y="4"/>
                    <a:pt x="0" y="3"/>
                    <a:pt x="0" y="2"/>
                  </a:cubicBezTo>
                  <a:cubicBezTo>
                    <a:pt x="0" y="2"/>
                    <a:pt x="1" y="1"/>
                    <a:pt x="1" y="1"/>
                  </a:cubicBezTo>
                  <a:cubicBezTo>
                    <a:pt x="2" y="0"/>
                    <a:pt x="2" y="0"/>
                    <a:pt x="3" y="0"/>
                  </a:cubicBezTo>
                  <a:cubicBezTo>
                    <a:pt x="4" y="0"/>
                    <a:pt x="4" y="0"/>
                    <a:pt x="5" y="1"/>
                  </a:cubicBezTo>
                  <a:cubicBezTo>
                    <a:pt x="5" y="1"/>
                    <a:pt x="5" y="2"/>
                    <a:pt x="5" y="2"/>
                  </a:cubicBezTo>
                  <a:close/>
                  <a:moveTo>
                    <a:pt x="5" y="35"/>
                  </a:moveTo>
                  <a:cubicBezTo>
                    <a:pt x="1" y="35"/>
                    <a:pt x="1" y="35"/>
                    <a:pt x="1" y="35"/>
                  </a:cubicBezTo>
                  <a:cubicBezTo>
                    <a:pt x="1" y="11"/>
                    <a:pt x="1" y="11"/>
                    <a:pt x="1" y="11"/>
                  </a:cubicBezTo>
                  <a:cubicBezTo>
                    <a:pt x="5" y="11"/>
                    <a:pt x="5" y="11"/>
                    <a:pt x="5" y="11"/>
                  </a:cubicBezTo>
                  <a:lnTo>
                    <a:pt x="5"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9" name="Freeform 154"/>
            <p:cNvSpPr>
              <a:spLocks/>
            </p:cNvSpPr>
            <p:nvPr/>
          </p:nvSpPr>
          <p:spPr bwMode="auto">
            <a:xfrm>
              <a:off x="1265" y="2637"/>
              <a:ext cx="48" cy="60"/>
            </a:xfrm>
            <a:custGeom>
              <a:avLst/>
              <a:gdLst>
                <a:gd name="T0" fmla="*/ 20 w 20"/>
                <a:gd name="T1" fmla="*/ 25 h 25"/>
                <a:gd name="T2" fmla="*/ 16 w 20"/>
                <a:gd name="T3" fmla="*/ 25 h 25"/>
                <a:gd name="T4" fmla="*/ 16 w 20"/>
                <a:gd name="T5" fmla="*/ 11 h 25"/>
                <a:gd name="T6" fmla="*/ 11 w 20"/>
                <a:gd name="T7" fmla="*/ 4 h 25"/>
                <a:gd name="T8" fmla="*/ 6 w 20"/>
                <a:gd name="T9" fmla="*/ 6 h 25"/>
                <a:gd name="T10" fmla="*/ 4 w 20"/>
                <a:gd name="T11" fmla="*/ 11 h 25"/>
                <a:gd name="T12" fmla="*/ 4 w 20"/>
                <a:gd name="T13" fmla="*/ 25 h 25"/>
                <a:gd name="T14" fmla="*/ 0 w 20"/>
                <a:gd name="T15" fmla="*/ 25 h 25"/>
                <a:gd name="T16" fmla="*/ 0 w 20"/>
                <a:gd name="T17" fmla="*/ 1 h 25"/>
                <a:gd name="T18" fmla="*/ 4 w 20"/>
                <a:gd name="T19" fmla="*/ 1 h 25"/>
                <a:gd name="T20" fmla="*/ 4 w 20"/>
                <a:gd name="T21" fmla="*/ 5 h 25"/>
                <a:gd name="T22" fmla="*/ 4 w 20"/>
                <a:gd name="T23" fmla="*/ 5 h 25"/>
                <a:gd name="T24" fmla="*/ 12 w 20"/>
                <a:gd name="T25" fmla="*/ 0 h 25"/>
                <a:gd name="T26" fmla="*/ 18 w 20"/>
                <a:gd name="T27" fmla="*/ 3 h 25"/>
                <a:gd name="T28" fmla="*/ 20 w 20"/>
                <a:gd name="T29" fmla="*/ 10 h 25"/>
                <a:gd name="T30" fmla="*/ 20 w 20"/>
                <a:gd name="T3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5">
                  <a:moveTo>
                    <a:pt x="20" y="25"/>
                  </a:moveTo>
                  <a:cubicBezTo>
                    <a:pt x="16" y="25"/>
                    <a:pt x="16" y="25"/>
                    <a:pt x="16" y="25"/>
                  </a:cubicBezTo>
                  <a:cubicBezTo>
                    <a:pt x="16" y="11"/>
                    <a:pt x="16" y="11"/>
                    <a:pt x="16" y="11"/>
                  </a:cubicBezTo>
                  <a:cubicBezTo>
                    <a:pt x="16" y="6"/>
                    <a:pt x="15" y="4"/>
                    <a:pt x="11" y="4"/>
                  </a:cubicBezTo>
                  <a:cubicBezTo>
                    <a:pt x="9" y="4"/>
                    <a:pt x="7" y="4"/>
                    <a:pt x="6" y="6"/>
                  </a:cubicBezTo>
                  <a:cubicBezTo>
                    <a:pt x="5" y="7"/>
                    <a:pt x="4" y="9"/>
                    <a:pt x="4" y="11"/>
                  </a:cubicBezTo>
                  <a:cubicBezTo>
                    <a:pt x="4" y="25"/>
                    <a:pt x="4" y="25"/>
                    <a:pt x="4" y="25"/>
                  </a:cubicBezTo>
                  <a:cubicBezTo>
                    <a:pt x="0" y="25"/>
                    <a:pt x="0" y="25"/>
                    <a:pt x="0" y="25"/>
                  </a:cubicBezTo>
                  <a:cubicBezTo>
                    <a:pt x="0" y="1"/>
                    <a:pt x="0" y="1"/>
                    <a:pt x="0" y="1"/>
                  </a:cubicBezTo>
                  <a:cubicBezTo>
                    <a:pt x="4" y="1"/>
                    <a:pt x="4" y="1"/>
                    <a:pt x="4" y="1"/>
                  </a:cubicBezTo>
                  <a:cubicBezTo>
                    <a:pt x="4" y="5"/>
                    <a:pt x="4" y="5"/>
                    <a:pt x="4" y="5"/>
                  </a:cubicBezTo>
                  <a:cubicBezTo>
                    <a:pt x="4" y="5"/>
                    <a:pt x="4" y="5"/>
                    <a:pt x="4" y="5"/>
                  </a:cubicBezTo>
                  <a:cubicBezTo>
                    <a:pt x="6" y="2"/>
                    <a:pt x="9" y="0"/>
                    <a:pt x="12" y="0"/>
                  </a:cubicBezTo>
                  <a:cubicBezTo>
                    <a:pt x="15" y="0"/>
                    <a:pt x="17" y="1"/>
                    <a:pt x="18" y="3"/>
                  </a:cubicBezTo>
                  <a:cubicBezTo>
                    <a:pt x="20" y="5"/>
                    <a:pt x="20" y="7"/>
                    <a:pt x="20" y="10"/>
                  </a:cubicBezTo>
                  <a:lnTo>
                    <a:pt x="20"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10" name="Freeform 155"/>
            <p:cNvSpPr>
              <a:spLocks/>
            </p:cNvSpPr>
            <p:nvPr/>
          </p:nvSpPr>
          <p:spPr bwMode="auto">
            <a:xfrm>
              <a:off x="1320" y="2622"/>
              <a:ext cx="33" cy="78"/>
            </a:xfrm>
            <a:custGeom>
              <a:avLst/>
              <a:gdLst>
                <a:gd name="T0" fmla="*/ 14 w 14"/>
                <a:gd name="T1" fmla="*/ 31 h 32"/>
                <a:gd name="T2" fmla="*/ 11 w 14"/>
                <a:gd name="T3" fmla="*/ 32 h 32"/>
                <a:gd name="T4" fmla="*/ 4 w 14"/>
                <a:gd name="T5" fmla="*/ 25 h 32"/>
                <a:gd name="T6" fmla="*/ 4 w 14"/>
                <a:gd name="T7" fmla="*/ 10 h 32"/>
                <a:gd name="T8" fmla="*/ 0 w 14"/>
                <a:gd name="T9" fmla="*/ 10 h 32"/>
                <a:gd name="T10" fmla="*/ 0 w 14"/>
                <a:gd name="T11" fmla="*/ 7 h 32"/>
                <a:gd name="T12" fmla="*/ 4 w 14"/>
                <a:gd name="T13" fmla="*/ 7 h 32"/>
                <a:gd name="T14" fmla="*/ 4 w 14"/>
                <a:gd name="T15" fmla="*/ 1 h 32"/>
                <a:gd name="T16" fmla="*/ 8 w 14"/>
                <a:gd name="T17" fmla="*/ 0 h 32"/>
                <a:gd name="T18" fmla="*/ 8 w 14"/>
                <a:gd name="T19" fmla="*/ 7 h 32"/>
                <a:gd name="T20" fmla="*/ 14 w 14"/>
                <a:gd name="T21" fmla="*/ 7 h 32"/>
                <a:gd name="T22" fmla="*/ 14 w 14"/>
                <a:gd name="T23" fmla="*/ 10 h 32"/>
                <a:gd name="T24" fmla="*/ 8 w 14"/>
                <a:gd name="T25" fmla="*/ 10 h 32"/>
                <a:gd name="T26" fmla="*/ 8 w 14"/>
                <a:gd name="T27" fmla="*/ 24 h 32"/>
                <a:gd name="T28" fmla="*/ 9 w 14"/>
                <a:gd name="T29" fmla="*/ 27 h 32"/>
                <a:gd name="T30" fmla="*/ 12 w 14"/>
                <a:gd name="T31" fmla="*/ 28 h 32"/>
                <a:gd name="T32" fmla="*/ 14 w 14"/>
                <a:gd name="T33" fmla="*/ 28 h 32"/>
                <a:gd name="T34" fmla="*/ 14 w 14"/>
                <a:gd name="T35"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32">
                  <a:moveTo>
                    <a:pt x="14" y="31"/>
                  </a:moveTo>
                  <a:cubicBezTo>
                    <a:pt x="13" y="31"/>
                    <a:pt x="12" y="32"/>
                    <a:pt x="11" y="32"/>
                  </a:cubicBezTo>
                  <a:cubicBezTo>
                    <a:pt x="6" y="32"/>
                    <a:pt x="4" y="29"/>
                    <a:pt x="4" y="25"/>
                  </a:cubicBezTo>
                  <a:cubicBezTo>
                    <a:pt x="4" y="10"/>
                    <a:pt x="4" y="10"/>
                    <a:pt x="4" y="10"/>
                  </a:cubicBezTo>
                  <a:cubicBezTo>
                    <a:pt x="0" y="10"/>
                    <a:pt x="0" y="10"/>
                    <a:pt x="0" y="10"/>
                  </a:cubicBezTo>
                  <a:cubicBezTo>
                    <a:pt x="0" y="7"/>
                    <a:pt x="0" y="7"/>
                    <a:pt x="0" y="7"/>
                  </a:cubicBezTo>
                  <a:cubicBezTo>
                    <a:pt x="4" y="7"/>
                    <a:pt x="4" y="7"/>
                    <a:pt x="4" y="7"/>
                  </a:cubicBezTo>
                  <a:cubicBezTo>
                    <a:pt x="4" y="1"/>
                    <a:pt x="4" y="1"/>
                    <a:pt x="4" y="1"/>
                  </a:cubicBezTo>
                  <a:cubicBezTo>
                    <a:pt x="8" y="0"/>
                    <a:pt x="8" y="0"/>
                    <a:pt x="8" y="0"/>
                  </a:cubicBezTo>
                  <a:cubicBezTo>
                    <a:pt x="8" y="7"/>
                    <a:pt x="8" y="7"/>
                    <a:pt x="8" y="7"/>
                  </a:cubicBezTo>
                  <a:cubicBezTo>
                    <a:pt x="14" y="7"/>
                    <a:pt x="14" y="7"/>
                    <a:pt x="14" y="7"/>
                  </a:cubicBezTo>
                  <a:cubicBezTo>
                    <a:pt x="14" y="10"/>
                    <a:pt x="14" y="10"/>
                    <a:pt x="14" y="10"/>
                  </a:cubicBezTo>
                  <a:cubicBezTo>
                    <a:pt x="8" y="10"/>
                    <a:pt x="8" y="10"/>
                    <a:pt x="8" y="10"/>
                  </a:cubicBezTo>
                  <a:cubicBezTo>
                    <a:pt x="8" y="24"/>
                    <a:pt x="8" y="24"/>
                    <a:pt x="8" y="24"/>
                  </a:cubicBezTo>
                  <a:cubicBezTo>
                    <a:pt x="8" y="25"/>
                    <a:pt x="9" y="27"/>
                    <a:pt x="9" y="27"/>
                  </a:cubicBezTo>
                  <a:cubicBezTo>
                    <a:pt x="10" y="28"/>
                    <a:pt x="11" y="28"/>
                    <a:pt x="12" y="28"/>
                  </a:cubicBezTo>
                  <a:cubicBezTo>
                    <a:pt x="13" y="28"/>
                    <a:pt x="14" y="28"/>
                    <a:pt x="14" y="28"/>
                  </a:cubicBezTo>
                  <a:lnTo>
                    <a:pt x="14"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611" name="Freeform 33"/>
          <p:cNvSpPr>
            <a:spLocks noChangeAspect="1" noEditPoints="1"/>
          </p:cNvSpPr>
          <p:nvPr/>
        </p:nvSpPr>
        <p:spPr bwMode="auto">
          <a:xfrm>
            <a:off x="2297210" y="5687937"/>
            <a:ext cx="820487" cy="340129"/>
          </a:xfrm>
          <a:custGeom>
            <a:avLst/>
            <a:gdLst>
              <a:gd name="T0" fmla="*/ 88 w 232"/>
              <a:gd name="T1" fmla="*/ 84 h 96"/>
              <a:gd name="T2" fmla="*/ 84 w 232"/>
              <a:gd name="T3" fmla="*/ 72 h 96"/>
              <a:gd name="T4" fmla="*/ 60 w 232"/>
              <a:gd name="T5" fmla="*/ 60 h 96"/>
              <a:gd name="T6" fmla="*/ 60 w 232"/>
              <a:gd name="T7" fmla="*/ 56 h 96"/>
              <a:gd name="T8" fmla="*/ 84 w 232"/>
              <a:gd name="T9" fmla="*/ 44 h 96"/>
              <a:gd name="T10" fmla="*/ 84 w 232"/>
              <a:gd name="T11" fmla="*/ 36 h 96"/>
              <a:gd name="T12" fmla="*/ 60 w 232"/>
              <a:gd name="T13" fmla="*/ 24 h 96"/>
              <a:gd name="T14" fmla="*/ 60 w 232"/>
              <a:gd name="T15" fmla="*/ 20 h 96"/>
              <a:gd name="T16" fmla="*/ 92 w 232"/>
              <a:gd name="T17" fmla="*/ 16 h 96"/>
              <a:gd name="T18" fmla="*/ 0 w 232"/>
              <a:gd name="T19" fmla="*/ 83 h 96"/>
              <a:gd name="T20" fmla="*/ 48 w 232"/>
              <a:gd name="T21" fmla="*/ 28 h 96"/>
              <a:gd name="T22" fmla="*/ 36 w 232"/>
              <a:gd name="T23" fmla="*/ 53 h 96"/>
              <a:gd name="T24" fmla="*/ 36 w 232"/>
              <a:gd name="T25" fmla="*/ 56 h 96"/>
              <a:gd name="T26" fmla="*/ 35 w 232"/>
              <a:gd name="T27" fmla="*/ 54 h 96"/>
              <a:gd name="T28" fmla="*/ 30 w 232"/>
              <a:gd name="T29" fmla="*/ 29 h 96"/>
              <a:gd name="T30" fmla="*/ 18 w 232"/>
              <a:gd name="T31" fmla="*/ 53 h 96"/>
              <a:gd name="T32" fmla="*/ 18 w 232"/>
              <a:gd name="T33" fmla="*/ 56 h 96"/>
              <a:gd name="T34" fmla="*/ 18 w 232"/>
              <a:gd name="T35" fmla="*/ 53 h 96"/>
              <a:gd name="T36" fmla="*/ 14 w 232"/>
              <a:gd name="T37" fmla="*/ 30 h 96"/>
              <a:gd name="T38" fmla="*/ 21 w 232"/>
              <a:gd name="T39" fmla="*/ 63 h 96"/>
              <a:gd name="T40" fmla="*/ 26 w 232"/>
              <a:gd name="T41" fmla="*/ 40 h 96"/>
              <a:gd name="T42" fmla="*/ 26 w 232"/>
              <a:gd name="T43" fmla="*/ 38 h 96"/>
              <a:gd name="T44" fmla="*/ 27 w 232"/>
              <a:gd name="T45" fmla="*/ 41 h 96"/>
              <a:gd name="T46" fmla="*/ 39 w 232"/>
              <a:gd name="T47" fmla="*/ 64 h 96"/>
              <a:gd name="T48" fmla="*/ 159 w 232"/>
              <a:gd name="T49" fmla="*/ 65 h 96"/>
              <a:gd name="T50" fmla="*/ 147 w 232"/>
              <a:gd name="T51" fmla="*/ 37 h 96"/>
              <a:gd name="T52" fmla="*/ 139 w 232"/>
              <a:gd name="T53" fmla="*/ 65 h 96"/>
              <a:gd name="T54" fmla="*/ 129 w 232"/>
              <a:gd name="T55" fmla="*/ 31 h 96"/>
              <a:gd name="T56" fmla="*/ 137 w 232"/>
              <a:gd name="T57" fmla="*/ 61 h 96"/>
              <a:gd name="T58" fmla="*/ 149 w 232"/>
              <a:gd name="T59" fmla="*/ 31 h 96"/>
              <a:gd name="T60" fmla="*/ 156 w 232"/>
              <a:gd name="T61" fmla="*/ 61 h 96"/>
              <a:gd name="T62" fmla="*/ 168 w 232"/>
              <a:gd name="T63" fmla="*/ 31 h 96"/>
              <a:gd name="T64" fmla="*/ 180 w 232"/>
              <a:gd name="T65" fmla="*/ 66 h 96"/>
              <a:gd name="T66" fmla="*/ 172 w 232"/>
              <a:gd name="T67" fmla="*/ 44 h 96"/>
              <a:gd name="T68" fmla="*/ 192 w 232"/>
              <a:gd name="T69" fmla="*/ 53 h 96"/>
              <a:gd name="T70" fmla="*/ 180 w 232"/>
              <a:gd name="T71" fmla="*/ 44 h 96"/>
              <a:gd name="T72" fmla="*/ 174 w 232"/>
              <a:gd name="T73" fmla="*/ 60 h 96"/>
              <a:gd name="T74" fmla="*/ 188 w 232"/>
              <a:gd name="T75" fmla="*/ 53 h 96"/>
              <a:gd name="T76" fmla="*/ 202 w 232"/>
              <a:gd name="T77" fmla="*/ 47 h 96"/>
              <a:gd name="T78" fmla="*/ 197 w 232"/>
              <a:gd name="T79" fmla="*/ 65 h 96"/>
              <a:gd name="T80" fmla="*/ 200 w 232"/>
              <a:gd name="T81" fmla="*/ 46 h 96"/>
              <a:gd name="T82" fmla="*/ 207 w 232"/>
              <a:gd name="T83" fmla="*/ 41 h 96"/>
              <a:gd name="T84" fmla="*/ 232 w 232"/>
              <a:gd name="T85" fmla="*/ 65 h 96"/>
              <a:gd name="T86" fmla="*/ 228 w 232"/>
              <a:gd name="T87" fmla="*/ 61 h 96"/>
              <a:gd name="T88" fmla="*/ 210 w 232"/>
              <a:gd name="T89" fmla="*/ 54 h 96"/>
              <a:gd name="T90" fmla="*/ 228 w 232"/>
              <a:gd name="T91" fmla="*/ 44 h 96"/>
              <a:gd name="T92" fmla="*/ 232 w 232"/>
              <a:gd name="T93" fmla="*/ 29 h 96"/>
              <a:gd name="T94" fmla="*/ 228 w 232"/>
              <a:gd name="T95" fmla="*/ 51 h 96"/>
              <a:gd name="T96" fmla="*/ 216 w 232"/>
              <a:gd name="T97" fmla="*/ 46 h 96"/>
              <a:gd name="T98" fmla="*/ 221 w 232"/>
              <a:gd name="T99" fmla="*/ 6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2" h="96">
                <a:moveTo>
                  <a:pt x="92" y="16"/>
                </a:moveTo>
                <a:cubicBezTo>
                  <a:pt x="92" y="80"/>
                  <a:pt x="92" y="80"/>
                  <a:pt x="92" y="80"/>
                </a:cubicBezTo>
                <a:cubicBezTo>
                  <a:pt x="92" y="83"/>
                  <a:pt x="90" y="84"/>
                  <a:pt x="88" y="84"/>
                </a:cubicBezTo>
                <a:cubicBezTo>
                  <a:pt x="60" y="84"/>
                  <a:pt x="60" y="84"/>
                  <a:pt x="60" y="84"/>
                </a:cubicBezTo>
                <a:cubicBezTo>
                  <a:pt x="60" y="72"/>
                  <a:pt x="60" y="72"/>
                  <a:pt x="60" y="72"/>
                </a:cubicBezTo>
                <a:cubicBezTo>
                  <a:pt x="84" y="72"/>
                  <a:pt x="84" y="72"/>
                  <a:pt x="84" y="72"/>
                </a:cubicBezTo>
                <a:cubicBezTo>
                  <a:pt x="84" y="68"/>
                  <a:pt x="84" y="68"/>
                  <a:pt x="84" y="68"/>
                </a:cubicBezTo>
                <a:cubicBezTo>
                  <a:pt x="60" y="68"/>
                  <a:pt x="60" y="68"/>
                  <a:pt x="60" y="68"/>
                </a:cubicBezTo>
                <a:cubicBezTo>
                  <a:pt x="60" y="60"/>
                  <a:pt x="60" y="60"/>
                  <a:pt x="60" y="60"/>
                </a:cubicBezTo>
                <a:cubicBezTo>
                  <a:pt x="84" y="60"/>
                  <a:pt x="84" y="60"/>
                  <a:pt x="84" y="60"/>
                </a:cubicBezTo>
                <a:cubicBezTo>
                  <a:pt x="84" y="56"/>
                  <a:pt x="84" y="56"/>
                  <a:pt x="84" y="56"/>
                </a:cubicBezTo>
                <a:cubicBezTo>
                  <a:pt x="60" y="56"/>
                  <a:pt x="60" y="56"/>
                  <a:pt x="60" y="56"/>
                </a:cubicBezTo>
                <a:cubicBezTo>
                  <a:pt x="60" y="48"/>
                  <a:pt x="60" y="48"/>
                  <a:pt x="60" y="48"/>
                </a:cubicBezTo>
                <a:cubicBezTo>
                  <a:pt x="84" y="48"/>
                  <a:pt x="84" y="48"/>
                  <a:pt x="84" y="48"/>
                </a:cubicBezTo>
                <a:cubicBezTo>
                  <a:pt x="84" y="44"/>
                  <a:pt x="84" y="44"/>
                  <a:pt x="84" y="44"/>
                </a:cubicBezTo>
                <a:cubicBezTo>
                  <a:pt x="60" y="44"/>
                  <a:pt x="60" y="44"/>
                  <a:pt x="60" y="44"/>
                </a:cubicBezTo>
                <a:cubicBezTo>
                  <a:pt x="60" y="36"/>
                  <a:pt x="60" y="36"/>
                  <a:pt x="60" y="36"/>
                </a:cubicBezTo>
                <a:cubicBezTo>
                  <a:pt x="84" y="36"/>
                  <a:pt x="84" y="36"/>
                  <a:pt x="84" y="36"/>
                </a:cubicBezTo>
                <a:cubicBezTo>
                  <a:pt x="84" y="32"/>
                  <a:pt x="84" y="32"/>
                  <a:pt x="84" y="32"/>
                </a:cubicBezTo>
                <a:cubicBezTo>
                  <a:pt x="60" y="32"/>
                  <a:pt x="60" y="32"/>
                  <a:pt x="60" y="32"/>
                </a:cubicBezTo>
                <a:cubicBezTo>
                  <a:pt x="60" y="24"/>
                  <a:pt x="60" y="24"/>
                  <a:pt x="60" y="24"/>
                </a:cubicBezTo>
                <a:cubicBezTo>
                  <a:pt x="84" y="24"/>
                  <a:pt x="84" y="24"/>
                  <a:pt x="84" y="24"/>
                </a:cubicBezTo>
                <a:cubicBezTo>
                  <a:pt x="84" y="20"/>
                  <a:pt x="84" y="20"/>
                  <a:pt x="84" y="20"/>
                </a:cubicBezTo>
                <a:cubicBezTo>
                  <a:pt x="60" y="20"/>
                  <a:pt x="60" y="20"/>
                  <a:pt x="60" y="20"/>
                </a:cubicBezTo>
                <a:cubicBezTo>
                  <a:pt x="60" y="12"/>
                  <a:pt x="60" y="12"/>
                  <a:pt x="60" y="12"/>
                </a:cubicBezTo>
                <a:cubicBezTo>
                  <a:pt x="88" y="12"/>
                  <a:pt x="88" y="12"/>
                  <a:pt x="88" y="12"/>
                </a:cubicBezTo>
                <a:cubicBezTo>
                  <a:pt x="90" y="12"/>
                  <a:pt x="92" y="14"/>
                  <a:pt x="92" y="16"/>
                </a:cubicBezTo>
                <a:close/>
                <a:moveTo>
                  <a:pt x="56" y="0"/>
                </a:moveTo>
                <a:cubicBezTo>
                  <a:pt x="56" y="96"/>
                  <a:pt x="56" y="96"/>
                  <a:pt x="56" y="96"/>
                </a:cubicBezTo>
                <a:cubicBezTo>
                  <a:pt x="0" y="83"/>
                  <a:pt x="0" y="83"/>
                  <a:pt x="0" y="83"/>
                </a:cubicBezTo>
                <a:cubicBezTo>
                  <a:pt x="0" y="13"/>
                  <a:pt x="0" y="13"/>
                  <a:pt x="0" y="13"/>
                </a:cubicBezTo>
                <a:lnTo>
                  <a:pt x="56" y="0"/>
                </a:lnTo>
                <a:close/>
                <a:moveTo>
                  <a:pt x="48" y="28"/>
                </a:moveTo>
                <a:cubicBezTo>
                  <a:pt x="40" y="29"/>
                  <a:pt x="40" y="29"/>
                  <a:pt x="40" y="29"/>
                </a:cubicBezTo>
                <a:cubicBezTo>
                  <a:pt x="36" y="52"/>
                  <a:pt x="36" y="52"/>
                  <a:pt x="36" y="52"/>
                </a:cubicBezTo>
                <a:cubicBezTo>
                  <a:pt x="36" y="53"/>
                  <a:pt x="36" y="53"/>
                  <a:pt x="36" y="53"/>
                </a:cubicBezTo>
                <a:cubicBezTo>
                  <a:pt x="36" y="54"/>
                  <a:pt x="36" y="54"/>
                  <a:pt x="36" y="54"/>
                </a:cubicBezTo>
                <a:cubicBezTo>
                  <a:pt x="36" y="55"/>
                  <a:pt x="36" y="55"/>
                  <a:pt x="36" y="55"/>
                </a:cubicBezTo>
                <a:cubicBezTo>
                  <a:pt x="36" y="56"/>
                  <a:pt x="36" y="56"/>
                  <a:pt x="36" y="56"/>
                </a:cubicBezTo>
                <a:cubicBezTo>
                  <a:pt x="36" y="56"/>
                  <a:pt x="36" y="56"/>
                  <a:pt x="36" y="56"/>
                </a:cubicBezTo>
                <a:cubicBezTo>
                  <a:pt x="36" y="56"/>
                  <a:pt x="35" y="55"/>
                  <a:pt x="35" y="55"/>
                </a:cubicBezTo>
                <a:cubicBezTo>
                  <a:pt x="35" y="55"/>
                  <a:pt x="35" y="54"/>
                  <a:pt x="35" y="54"/>
                </a:cubicBezTo>
                <a:cubicBezTo>
                  <a:pt x="35" y="54"/>
                  <a:pt x="35" y="53"/>
                  <a:pt x="35" y="53"/>
                </a:cubicBezTo>
                <a:cubicBezTo>
                  <a:pt x="35" y="53"/>
                  <a:pt x="35" y="53"/>
                  <a:pt x="35" y="52"/>
                </a:cubicBezTo>
                <a:cubicBezTo>
                  <a:pt x="30" y="29"/>
                  <a:pt x="30" y="29"/>
                  <a:pt x="30" y="29"/>
                </a:cubicBezTo>
                <a:cubicBezTo>
                  <a:pt x="23" y="30"/>
                  <a:pt x="23" y="30"/>
                  <a:pt x="23" y="30"/>
                </a:cubicBezTo>
                <a:cubicBezTo>
                  <a:pt x="18" y="52"/>
                  <a:pt x="18" y="52"/>
                  <a:pt x="18" y="52"/>
                </a:cubicBezTo>
                <a:cubicBezTo>
                  <a:pt x="18" y="52"/>
                  <a:pt x="18" y="52"/>
                  <a:pt x="18" y="53"/>
                </a:cubicBezTo>
                <a:cubicBezTo>
                  <a:pt x="18" y="53"/>
                  <a:pt x="18" y="53"/>
                  <a:pt x="18" y="54"/>
                </a:cubicBezTo>
                <a:cubicBezTo>
                  <a:pt x="18" y="54"/>
                  <a:pt x="18" y="54"/>
                  <a:pt x="18" y="55"/>
                </a:cubicBezTo>
                <a:cubicBezTo>
                  <a:pt x="18" y="55"/>
                  <a:pt x="18" y="55"/>
                  <a:pt x="18" y="56"/>
                </a:cubicBezTo>
                <a:cubicBezTo>
                  <a:pt x="18" y="56"/>
                  <a:pt x="18" y="56"/>
                  <a:pt x="18" y="56"/>
                </a:cubicBezTo>
                <a:cubicBezTo>
                  <a:pt x="18" y="55"/>
                  <a:pt x="18" y="55"/>
                  <a:pt x="18" y="54"/>
                </a:cubicBezTo>
                <a:cubicBezTo>
                  <a:pt x="18" y="54"/>
                  <a:pt x="18" y="54"/>
                  <a:pt x="18" y="53"/>
                </a:cubicBezTo>
                <a:cubicBezTo>
                  <a:pt x="18" y="53"/>
                  <a:pt x="18" y="53"/>
                  <a:pt x="18" y="53"/>
                </a:cubicBezTo>
                <a:cubicBezTo>
                  <a:pt x="18" y="52"/>
                  <a:pt x="18" y="52"/>
                  <a:pt x="17" y="52"/>
                </a:cubicBezTo>
                <a:cubicBezTo>
                  <a:pt x="14" y="30"/>
                  <a:pt x="14" y="30"/>
                  <a:pt x="14" y="30"/>
                </a:cubicBezTo>
                <a:cubicBezTo>
                  <a:pt x="8" y="31"/>
                  <a:pt x="8" y="31"/>
                  <a:pt x="8" y="31"/>
                </a:cubicBezTo>
                <a:cubicBezTo>
                  <a:pt x="14" y="63"/>
                  <a:pt x="14" y="63"/>
                  <a:pt x="14" y="63"/>
                </a:cubicBezTo>
                <a:cubicBezTo>
                  <a:pt x="21" y="63"/>
                  <a:pt x="21" y="63"/>
                  <a:pt x="21" y="63"/>
                </a:cubicBezTo>
                <a:cubicBezTo>
                  <a:pt x="26" y="42"/>
                  <a:pt x="26" y="42"/>
                  <a:pt x="26" y="42"/>
                </a:cubicBezTo>
                <a:cubicBezTo>
                  <a:pt x="26" y="41"/>
                  <a:pt x="26" y="41"/>
                  <a:pt x="26" y="41"/>
                </a:cubicBezTo>
                <a:cubicBezTo>
                  <a:pt x="26" y="40"/>
                  <a:pt x="26" y="40"/>
                  <a:pt x="26" y="40"/>
                </a:cubicBezTo>
                <a:cubicBezTo>
                  <a:pt x="26" y="40"/>
                  <a:pt x="26" y="39"/>
                  <a:pt x="26" y="39"/>
                </a:cubicBezTo>
                <a:cubicBezTo>
                  <a:pt x="26" y="39"/>
                  <a:pt x="26" y="38"/>
                  <a:pt x="26" y="38"/>
                </a:cubicBezTo>
                <a:cubicBezTo>
                  <a:pt x="26" y="38"/>
                  <a:pt x="26" y="38"/>
                  <a:pt x="26" y="38"/>
                </a:cubicBezTo>
                <a:cubicBezTo>
                  <a:pt x="26" y="38"/>
                  <a:pt x="26" y="38"/>
                  <a:pt x="26" y="39"/>
                </a:cubicBezTo>
                <a:cubicBezTo>
                  <a:pt x="27" y="39"/>
                  <a:pt x="27" y="39"/>
                  <a:pt x="27" y="40"/>
                </a:cubicBezTo>
                <a:cubicBezTo>
                  <a:pt x="27" y="40"/>
                  <a:pt x="27" y="40"/>
                  <a:pt x="27" y="41"/>
                </a:cubicBezTo>
                <a:cubicBezTo>
                  <a:pt x="27" y="41"/>
                  <a:pt x="27" y="41"/>
                  <a:pt x="27" y="42"/>
                </a:cubicBezTo>
                <a:cubicBezTo>
                  <a:pt x="32" y="64"/>
                  <a:pt x="32" y="64"/>
                  <a:pt x="32" y="64"/>
                </a:cubicBezTo>
                <a:cubicBezTo>
                  <a:pt x="39" y="64"/>
                  <a:pt x="39" y="64"/>
                  <a:pt x="39" y="64"/>
                </a:cubicBezTo>
                <a:lnTo>
                  <a:pt x="48" y="28"/>
                </a:lnTo>
                <a:close/>
                <a:moveTo>
                  <a:pt x="168" y="31"/>
                </a:moveTo>
                <a:cubicBezTo>
                  <a:pt x="159" y="65"/>
                  <a:pt x="159" y="65"/>
                  <a:pt x="159" y="65"/>
                </a:cubicBezTo>
                <a:cubicBezTo>
                  <a:pt x="154" y="65"/>
                  <a:pt x="154" y="65"/>
                  <a:pt x="154" y="65"/>
                </a:cubicBezTo>
                <a:cubicBezTo>
                  <a:pt x="147" y="40"/>
                  <a:pt x="147" y="40"/>
                  <a:pt x="147" y="40"/>
                </a:cubicBezTo>
                <a:cubicBezTo>
                  <a:pt x="147" y="40"/>
                  <a:pt x="147" y="38"/>
                  <a:pt x="147" y="37"/>
                </a:cubicBezTo>
                <a:cubicBezTo>
                  <a:pt x="146" y="37"/>
                  <a:pt x="146" y="37"/>
                  <a:pt x="146" y="37"/>
                </a:cubicBezTo>
                <a:cubicBezTo>
                  <a:pt x="146" y="38"/>
                  <a:pt x="146" y="39"/>
                  <a:pt x="146" y="40"/>
                </a:cubicBezTo>
                <a:cubicBezTo>
                  <a:pt x="139" y="65"/>
                  <a:pt x="139" y="65"/>
                  <a:pt x="139" y="65"/>
                </a:cubicBezTo>
                <a:cubicBezTo>
                  <a:pt x="134" y="65"/>
                  <a:pt x="134" y="65"/>
                  <a:pt x="134" y="65"/>
                </a:cubicBezTo>
                <a:cubicBezTo>
                  <a:pt x="124" y="31"/>
                  <a:pt x="124" y="31"/>
                  <a:pt x="124" y="31"/>
                </a:cubicBezTo>
                <a:cubicBezTo>
                  <a:pt x="129" y="31"/>
                  <a:pt x="129" y="31"/>
                  <a:pt x="129" y="31"/>
                </a:cubicBezTo>
                <a:cubicBezTo>
                  <a:pt x="136" y="57"/>
                  <a:pt x="136" y="57"/>
                  <a:pt x="136" y="57"/>
                </a:cubicBezTo>
                <a:cubicBezTo>
                  <a:pt x="136" y="58"/>
                  <a:pt x="136" y="59"/>
                  <a:pt x="137" y="61"/>
                </a:cubicBezTo>
                <a:cubicBezTo>
                  <a:pt x="137" y="61"/>
                  <a:pt x="137" y="61"/>
                  <a:pt x="137" y="61"/>
                </a:cubicBezTo>
                <a:cubicBezTo>
                  <a:pt x="137" y="60"/>
                  <a:pt x="137" y="58"/>
                  <a:pt x="137" y="57"/>
                </a:cubicBezTo>
                <a:cubicBezTo>
                  <a:pt x="145" y="31"/>
                  <a:pt x="145" y="31"/>
                  <a:pt x="145" y="31"/>
                </a:cubicBezTo>
                <a:cubicBezTo>
                  <a:pt x="149" y="31"/>
                  <a:pt x="149" y="31"/>
                  <a:pt x="149" y="31"/>
                </a:cubicBezTo>
                <a:cubicBezTo>
                  <a:pt x="156" y="57"/>
                  <a:pt x="156" y="57"/>
                  <a:pt x="156" y="57"/>
                </a:cubicBezTo>
                <a:cubicBezTo>
                  <a:pt x="156" y="58"/>
                  <a:pt x="156" y="59"/>
                  <a:pt x="156" y="61"/>
                </a:cubicBezTo>
                <a:cubicBezTo>
                  <a:pt x="156" y="61"/>
                  <a:pt x="156" y="61"/>
                  <a:pt x="156" y="61"/>
                </a:cubicBezTo>
                <a:cubicBezTo>
                  <a:pt x="156" y="60"/>
                  <a:pt x="157" y="59"/>
                  <a:pt x="157" y="57"/>
                </a:cubicBezTo>
                <a:cubicBezTo>
                  <a:pt x="164" y="31"/>
                  <a:pt x="164" y="31"/>
                  <a:pt x="164" y="31"/>
                </a:cubicBezTo>
                <a:lnTo>
                  <a:pt x="168" y="31"/>
                </a:lnTo>
                <a:close/>
                <a:moveTo>
                  <a:pt x="192" y="53"/>
                </a:moveTo>
                <a:cubicBezTo>
                  <a:pt x="192" y="57"/>
                  <a:pt x="191" y="60"/>
                  <a:pt x="189" y="62"/>
                </a:cubicBezTo>
                <a:cubicBezTo>
                  <a:pt x="187" y="64"/>
                  <a:pt x="184" y="66"/>
                  <a:pt x="180" y="66"/>
                </a:cubicBezTo>
                <a:cubicBezTo>
                  <a:pt x="176" y="66"/>
                  <a:pt x="174" y="64"/>
                  <a:pt x="171" y="62"/>
                </a:cubicBezTo>
                <a:cubicBezTo>
                  <a:pt x="169" y="60"/>
                  <a:pt x="168" y="57"/>
                  <a:pt x="168" y="53"/>
                </a:cubicBezTo>
                <a:cubicBezTo>
                  <a:pt x="168" y="49"/>
                  <a:pt x="169" y="46"/>
                  <a:pt x="172" y="44"/>
                </a:cubicBezTo>
                <a:cubicBezTo>
                  <a:pt x="174" y="42"/>
                  <a:pt x="177" y="40"/>
                  <a:pt x="181" y="40"/>
                </a:cubicBezTo>
                <a:cubicBezTo>
                  <a:pt x="184" y="40"/>
                  <a:pt x="187" y="42"/>
                  <a:pt x="189" y="44"/>
                </a:cubicBezTo>
                <a:cubicBezTo>
                  <a:pt x="191" y="46"/>
                  <a:pt x="192" y="49"/>
                  <a:pt x="192" y="53"/>
                </a:cubicBezTo>
                <a:close/>
                <a:moveTo>
                  <a:pt x="188" y="53"/>
                </a:moveTo>
                <a:cubicBezTo>
                  <a:pt x="188" y="50"/>
                  <a:pt x="187" y="48"/>
                  <a:pt x="186" y="46"/>
                </a:cubicBezTo>
                <a:cubicBezTo>
                  <a:pt x="185" y="45"/>
                  <a:pt x="183" y="44"/>
                  <a:pt x="180" y="44"/>
                </a:cubicBezTo>
                <a:cubicBezTo>
                  <a:pt x="178" y="44"/>
                  <a:pt x="176" y="45"/>
                  <a:pt x="174" y="46"/>
                </a:cubicBezTo>
                <a:cubicBezTo>
                  <a:pt x="173" y="48"/>
                  <a:pt x="172" y="50"/>
                  <a:pt x="172" y="53"/>
                </a:cubicBezTo>
                <a:cubicBezTo>
                  <a:pt x="172" y="56"/>
                  <a:pt x="173" y="58"/>
                  <a:pt x="174" y="60"/>
                </a:cubicBezTo>
                <a:cubicBezTo>
                  <a:pt x="176" y="62"/>
                  <a:pt x="178" y="62"/>
                  <a:pt x="180" y="62"/>
                </a:cubicBezTo>
                <a:cubicBezTo>
                  <a:pt x="183" y="62"/>
                  <a:pt x="185" y="62"/>
                  <a:pt x="186" y="60"/>
                </a:cubicBezTo>
                <a:cubicBezTo>
                  <a:pt x="187" y="58"/>
                  <a:pt x="188" y="56"/>
                  <a:pt x="188" y="53"/>
                </a:cubicBezTo>
                <a:close/>
                <a:moveTo>
                  <a:pt x="209" y="45"/>
                </a:moveTo>
                <a:cubicBezTo>
                  <a:pt x="208" y="44"/>
                  <a:pt x="207" y="44"/>
                  <a:pt x="206" y="44"/>
                </a:cubicBezTo>
                <a:cubicBezTo>
                  <a:pt x="204" y="44"/>
                  <a:pt x="203" y="45"/>
                  <a:pt x="202" y="47"/>
                </a:cubicBezTo>
                <a:cubicBezTo>
                  <a:pt x="201" y="48"/>
                  <a:pt x="200" y="50"/>
                  <a:pt x="200" y="53"/>
                </a:cubicBezTo>
                <a:cubicBezTo>
                  <a:pt x="200" y="65"/>
                  <a:pt x="200" y="65"/>
                  <a:pt x="200" y="65"/>
                </a:cubicBezTo>
                <a:cubicBezTo>
                  <a:pt x="197" y="65"/>
                  <a:pt x="197" y="65"/>
                  <a:pt x="197" y="65"/>
                </a:cubicBezTo>
                <a:cubicBezTo>
                  <a:pt x="197" y="41"/>
                  <a:pt x="197" y="41"/>
                  <a:pt x="197" y="41"/>
                </a:cubicBezTo>
                <a:cubicBezTo>
                  <a:pt x="200" y="41"/>
                  <a:pt x="200" y="41"/>
                  <a:pt x="200" y="41"/>
                </a:cubicBezTo>
                <a:cubicBezTo>
                  <a:pt x="200" y="46"/>
                  <a:pt x="200" y="46"/>
                  <a:pt x="200" y="46"/>
                </a:cubicBezTo>
                <a:cubicBezTo>
                  <a:pt x="201" y="46"/>
                  <a:pt x="201" y="46"/>
                  <a:pt x="201" y="46"/>
                </a:cubicBezTo>
                <a:cubicBezTo>
                  <a:pt x="201" y="44"/>
                  <a:pt x="202" y="43"/>
                  <a:pt x="203" y="42"/>
                </a:cubicBezTo>
                <a:cubicBezTo>
                  <a:pt x="204" y="41"/>
                  <a:pt x="205" y="41"/>
                  <a:pt x="207" y="41"/>
                </a:cubicBezTo>
                <a:cubicBezTo>
                  <a:pt x="208" y="41"/>
                  <a:pt x="209" y="41"/>
                  <a:pt x="209" y="41"/>
                </a:cubicBezTo>
                <a:lnTo>
                  <a:pt x="209" y="45"/>
                </a:lnTo>
                <a:close/>
                <a:moveTo>
                  <a:pt x="232" y="65"/>
                </a:moveTo>
                <a:cubicBezTo>
                  <a:pt x="228" y="65"/>
                  <a:pt x="228" y="65"/>
                  <a:pt x="228" y="65"/>
                </a:cubicBezTo>
                <a:cubicBezTo>
                  <a:pt x="228" y="61"/>
                  <a:pt x="228" y="61"/>
                  <a:pt x="228" y="61"/>
                </a:cubicBezTo>
                <a:cubicBezTo>
                  <a:pt x="228" y="61"/>
                  <a:pt x="228" y="61"/>
                  <a:pt x="228" y="61"/>
                </a:cubicBezTo>
                <a:cubicBezTo>
                  <a:pt x="226" y="64"/>
                  <a:pt x="223" y="66"/>
                  <a:pt x="219" y="66"/>
                </a:cubicBezTo>
                <a:cubicBezTo>
                  <a:pt x="216" y="66"/>
                  <a:pt x="214" y="65"/>
                  <a:pt x="212" y="62"/>
                </a:cubicBezTo>
                <a:cubicBezTo>
                  <a:pt x="210" y="60"/>
                  <a:pt x="210" y="57"/>
                  <a:pt x="210" y="54"/>
                </a:cubicBezTo>
                <a:cubicBezTo>
                  <a:pt x="210" y="50"/>
                  <a:pt x="211" y="46"/>
                  <a:pt x="213" y="44"/>
                </a:cubicBezTo>
                <a:cubicBezTo>
                  <a:pt x="215" y="42"/>
                  <a:pt x="217" y="40"/>
                  <a:pt x="221" y="40"/>
                </a:cubicBezTo>
                <a:cubicBezTo>
                  <a:pt x="224" y="40"/>
                  <a:pt x="226" y="42"/>
                  <a:pt x="228" y="44"/>
                </a:cubicBezTo>
                <a:cubicBezTo>
                  <a:pt x="228" y="44"/>
                  <a:pt x="228" y="44"/>
                  <a:pt x="228" y="44"/>
                </a:cubicBezTo>
                <a:cubicBezTo>
                  <a:pt x="228" y="29"/>
                  <a:pt x="228" y="29"/>
                  <a:pt x="228" y="29"/>
                </a:cubicBezTo>
                <a:cubicBezTo>
                  <a:pt x="232" y="29"/>
                  <a:pt x="232" y="29"/>
                  <a:pt x="232" y="29"/>
                </a:cubicBezTo>
                <a:lnTo>
                  <a:pt x="232" y="65"/>
                </a:lnTo>
                <a:close/>
                <a:moveTo>
                  <a:pt x="228" y="54"/>
                </a:moveTo>
                <a:cubicBezTo>
                  <a:pt x="228" y="51"/>
                  <a:pt x="228" y="51"/>
                  <a:pt x="228" y="51"/>
                </a:cubicBezTo>
                <a:cubicBezTo>
                  <a:pt x="228" y="49"/>
                  <a:pt x="227" y="47"/>
                  <a:pt x="226" y="46"/>
                </a:cubicBezTo>
                <a:cubicBezTo>
                  <a:pt x="225" y="44"/>
                  <a:pt x="223" y="44"/>
                  <a:pt x="221" y="44"/>
                </a:cubicBezTo>
                <a:cubicBezTo>
                  <a:pt x="219" y="44"/>
                  <a:pt x="217" y="45"/>
                  <a:pt x="216" y="46"/>
                </a:cubicBezTo>
                <a:cubicBezTo>
                  <a:pt x="214" y="48"/>
                  <a:pt x="213" y="50"/>
                  <a:pt x="213" y="53"/>
                </a:cubicBezTo>
                <a:cubicBezTo>
                  <a:pt x="213" y="56"/>
                  <a:pt x="214" y="58"/>
                  <a:pt x="215" y="60"/>
                </a:cubicBezTo>
                <a:cubicBezTo>
                  <a:pt x="217" y="62"/>
                  <a:pt x="218" y="62"/>
                  <a:pt x="221" y="62"/>
                </a:cubicBezTo>
                <a:cubicBezTo>
                  <a:pt x="223" y="62"/>
                  <a:pt x="224" y="62"/>
                  <a:pt x="226" y="60"/>
                </a:cubicBezTo>
                <a:cubicBezTo>
                  <a:pt x="227" y="59"/>
                  <a:pt x="228" y="57"/>
                  <a:pt x="22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pic>
        <p:nvPicPr>
          <p:cNvPr id="612" name="Picture 6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97208" y="6101843"/>
            <a:ext cx="1037158" cy="250522"/>
          </a:xfrm>
          <a:prstGeom prst="rect">
            <a:avLst/>
          </a:prstGeom>
        </p:spPr>
      </p:pic>
      <p:sp>
        <p:nvSpPr>
          <p:cNvPr id="614" name="Rectangle 613"/>
          <p:cNvSpPr/>
          <p:nvPr/>
        </p:nvSpPr>
        <p:spPr bwMode="auto">
          <a:xfrm>
            <a:off x="4233456" y="2932603"/>
            <a:ext cx="3732094" cy="87872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endPar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616" name="Rectangle 615"/>
          <p:cNvSpPr/>
          <p:nvPr/>
        </p:nvSpPr>
        <p:spPr bwMode="auto">
          <a:xfrm>
            <a:off x="4233456" y="2932603"/>
            <a:ext cx="3732094" cy="8787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CONNECT TO </a:t>
            </a:r>
            <a:b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OFFICE 365 SERVICES</a:t>
            </a:r>
          </a:p>
        </p:txBody>
      </p:sp>
      <p:sp>
        <p:nvSpPr>
          <p:cNvPr id="615" name="Rectangle 614"/>
          <p:cNvSpPr/>
          <p:nvPr/>
        </p:nvSpPr>
        <p:spPr bwMode="auto">
          <a:xfrm>
            <a:off x="4233456" y="3811326"/>
            <a:ext cx="3732094" cy="2749705"/>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618" name="Freeform 5"/>
          <p:cNvSpPr>
            <a:spLocks noEditPoints="1"/>
          </p:cNvSpPr>
          <p:nvPr/>
        </p:nvSpPr>
        <p:spPr bwMode="auto">
          <a:xfrm>
            <a:off x="5458706" y="4990212"/>
            <a:ext cx="407288" cy="376674"/>
          </a:xfrm>
          <a:custGeom>
            <a:avLst/>
            <a:gdLst>
              <a:gd name="T0" fmla="*/ 1446 w 2030"/>
              <a:gd name="T1" fmla="*/ 1047 h 1877"/>
              <a:gd name="T2" fmla="*/ 1218 w 2030"/>
              <a:gd name="T3" fmla="*/ 583 h 1877"/>
              <a:gd name="T4" fmla="*/ 901 w 2030"/>
              <a:gd name="T5" fmla="*/ 375 h 1877"/>
              <a:gd name="T6" fmla="*/ 773 w 2030"/>
              <a:gd name="T7" fmla="*/ 109 h 1877"/>
              <a:gd name="T8" fmla="*/ 555 w 2030"/>
              <a:gd name="T9" fmla="*/ 109 h 1877"/>
              <a:gd name="T10" fmla="*/ 317 w 2030"/>
              <a:gd name="T11" fmla="*/ 593 h 1877"/>
              <a:gd name="T12" fmla="*/ 0 w 2030"/>
              <a:gd name="T13" fmla="*/ 810 h 1877"/>
              <a:gd name="T14" fmla="*/ 317 w 2030"/>
              <a:gd name="T15" fmla="*/ 1027 h 1877"/>
              <a:gd name="T16" fmla="*/ 327 w 2030"/>
              <a:gd name="T17" fmla="*/ 1531 h 1877"/>
              <a:gd name="T18" fmla="*/ 1010 w 2030"/>
              <a:gd name="T19" fmla="*/ 1531 h 1877"/>
              <a:gd name="T20" fmla="*/ 1297 w 2030"/>
              <a:gd name="T21" fmla="*/ 1462 h 1877"/>
              <a:gd name="T22" fmla="*/ 2030 w 2030"/>
              <a:gd name="T23" fmla="*/ 1353 h 1877"/>
              <a:gd name="T24" fmla="*/ 703 w 2030"/>
              <a:gd name="T25" fmla="*/ 1195 h 1877"/>
              <a:gd name="T26" fmla="*/ 783 w 2030"/>
              <a:gd name="T27" fmla="*/ 1067 h 1877"/>
              <a:gd name="T28" fmla="*/ 703 w 2030"/>
              <a:gd name="T29" fmla="*/ 1195 h 1877"/>
              <a:gd name="T30" fmla="*/ 703 w 2030"/>
              <a:gd name="T31" fmla="*/ 711 h 1877"/>
              <a:gd name="T32" fmla="*/ 882 w 2030"/>
              <a:gd name="T33" fmla="*/ 770 h 1877"/>
              <a:gd name="T34" fmla="*/ 703 w 2030"/>
              <a:gd name="T35" fmla="*/ 948 h 1877"/>
              <a:gd name="T36" fmla="*/ 466 w 2030"/>
              <a:gd name="T37" fmla="*/ 780 h 1877"/>
              <a:gd name="T38" fmla="*/ 624 w 2030"/>
              <a:gd name="T39" fmla="*/ 919 h 1877"/>
              <a:gd name="T40" fmla="*/ 466 w 2030"/>
              <a:gd name="T41" fmla="*/ 810 h 1877"/>
              <a:gd name="T42" fmla="*/ 703 w 2030"/>
              <a:gd name="T43" fmla="*/ 227 h 1877"/>
              <a:gd name="T44" fmla="*/ 773 w 2030"/>
              <a:gd name="T45" fmla="*/ 583 h 1877"/>
              <a:gd name="T46" fmla="*/ 703 w 2030"/>
              <a:gd name="T47" fmla="*/ 632 h 1877"/>
              <a:gd name="T48" fmla="*/ 703 w 2030"/>
              <a:gd name="T49" fmla="*/ 227 h 1877"/>
              <a:gd name="T50" fmla="*/ 1000 w 2030"/>
              <a:gd name="T51" fmla="*/ 800 h 1877"/>
              <a:gd name="T52" fmla="*/ 1387 w 2030"/>
              <a:gd name="T53" fmla="*/ 1096 h 1877"/>
              <a:gd name="T54" fmla="*/ 882 w 2030"/>
              <a:gd name="T55" fmla="*/ 1017 h 1877"/>
              <a:gd name="T56" fmla="*/ 961 w 2030"/>
              <a:gd name="T57" fmla="*/ 800 h 1877"/>
              <a:gd name="T58" fmla="*/ 624 w 2030"/>
              <a:gd name="T59" fmla="*/ 652 h 1877"/>
              <a:gd name="T60" fmla="*/ 387 w 2030"/>
              <a:gd name="T61" fmla="*/ 642 h 1877"/>
              <a:gd name="T62" fmla="*/ 624 w 2030"/>
              <a:gd name="T63" fmla="*/ 247 h 1877"/>
              <a:gd name="T64" fmla="*/ 436 w 2030"/>
              <a:gd name="T65" fmla="*/ 928 h 1877"/>
              <a:gd name="T66" fmla="*/ 624 w 2030"/>
              <a:gd name="T67" fmla="*/ 1195 h 1877"/>
              <a:gd name="T68" fmla="*/ 387 w 2030"/>
              <a:gd name="T69" fmla="*/ 988 h 1877"/>
              <a:gd name="T70" fmla="*/ 990 w 2030"/>
              <a:gd name="T71" fmla="*/ 1432 h 1877"/>
              <a:gd name="T72" fmla="*/ 862 w 2030"/>
              <a:gd name="T73" fmla="*/ 1096 h 1877"/>
              <a:gd name="T74" fmla="*/ 1278 w 2030"/>
              <a:gd name="T75" fmla="*/ 1353 h 1877"/>
              <a:gd name="T76" fmla="*/ 990 w 2030"/>
              <a:gd name="T77" fmla="*/ 1432 h 1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30" h="1877">
                <a:moveTo>
                  <a:pt x="1654" y="978"/>
                </a:moveTo>
                <a:cubicBezTo>
                  <a:pt x="1575" y="978"/>
                  <a:pt x="1505" y="1007"/>
                  <a:pt x="1446" y="1047"/>
                </a:cubicBezTo>
                <a:cubicBezTo>
                  <a:pt x="1169" y="721"/>
                  <a:pt x="1169" y="721"/>
                  <a:pt x="1169" y="721"/>
                </a:cubicBezTo>
                <a:cubicBezTo>
                  <a:pt x="1198" y="681"/>
                  <a:pt x="1218" y="632"/>
                  <a:pt x="1218" y="583"/>
                </a:cubicBezTo>
                <a:cubicBezTo>
                  <a:pt x="1218" y="454"/>
                  <a:pt x="1119" y="355"/>
                  <a:pt x="1000" y="355"/>
                </a:cubicBezTo>
                <a:cubicBezTo>
                  <a:pt x="961" y="355"/>
                  <a:pt x="931" y="365"/>
                  <a:pt x="901" y="375"/>
                </a:cubicBezTo>
                <a:cubicBezTo>
                  <a:pt x="753" y="168"/>
                  <a:pt x="753" y="168"/>
                  <a:pt x="753" y="168"/>
                </a:cubicBezTo>
                <a:cubicBezTo>
                  <a:pt x="763" y="148"/>
                  <a:pt x="773" y="128"/>
                  <a:pt x="773" y="109"/>
                </a:cubicBezTo>
                <a:cubicBezTo>
                  <a:pt x="773" y="49"/>
                  <a:pt x="723" y="0"/>
                  <a:pt x="664" y="0"/>
                </a:cubicBezTo>
                <a:cubicBezTo>
                  <a:pt x="604" y="0"/>
                  <a:pt x="555" y="49"/>
                  <a:pt x="555" y="109"/>
                </a:cubicBezTo>
                <a:cubicBezTo>
                  <a:pt x="555" y="128"/>
                  <a:pt x="565" y="158"/>
                  <a:pt x="575" y="168"/>
                </a:cubicBezTo>
                <a:cubicBezTo>
                  <a:pt x="317" y="593"/>
                  <a:pt x="317" y="593"/>
                  <a:pt x="317" y="593"/>
                </a:cubicBezTo>
                <a:cubicBezTo>
                  <a:pt x="287" y="583"/>
                  <a:pt x="268" y="583"/>
                  <a:pt x="238" y="583"/>
                </a:cubicBezTo>
                <a:cubicBezTo>
                  <a:pt x="109" y="583"/>
                  <a:pt x="0" y="681"/>
                  <a:pt x="0" y="810"/>
                </a:cubicBezTo>
                <a:cubicBezTo>
                  <a:pt x="0" y="938"/>
                  <a:pt x="109" y="1047"/>
                  <a:pt x="238" y="1047"/>
                </a:cubicBezTo>
                <a:cubicBezTo>
                  <a:pt x="258" y="1047"/>
                  <a:pt x="287" y="1037"/>
                  <a:pt x="317" y="1027"/>
                </a:cubicBezTo>
                <a:cubicBezTo>
                  <a:pt x="456" y="1264"/>
                  <a:pt x="456" y="1264"/>
                  <a:pt x="456" y="1264"/>
                </a:cubicBezTo>
                <a:cubicBezTo>
                  <a:pt x="377" y="1323"/>
                  <a:pt x="327" y="1422"/>
                  <a:pt x="327" y="1531"/>
                </a:cubicBezTo>
                <a:cubicBezTo>
                  <a:pt x="327" y="1719"/>
                  <a:pt x="476" y="1877"/>
                  <a:pt x="664" y="1877"/>
                </a:cubicBezTo>
                <a:cubicBezTo>
                  <a:pt x="852" y="1877"/>
                  <a:pt x="1010" y="1719"/>
                  <a:pt x="1010" y="1531"/>
                </a:cubicBezTo>
                <a:cubicBezTo>
                  <a:pt x="1010" y="1531"/>
                  <a:pt x="1000" y="1521"/>
                  <a:pt x="1000" y="1511"/>
                </a:cubicBezTo>
                <a:cubicBezTo>
                  <a:pt x="1297" y="1462"/>
                  <a:pt x="1297" y="1462"/>
                  <a:pt x="1297" y="1462"/>
                </a:cubicBezTo>
                <a:cubicBezTo>
                  <a:pt x="1337" y="1620"/>
                  <a:pt x="1486" y="1728"/>
                  <a:pt x="1654" y="1728"/>
                </a:cubicBezTo>
                <a:cubicBezTo>
                  <a:pt x="1862" y="1728"/>
                  <a:pt x="2030" y="1561"/>
                  <a:pt x="2030" y="1353"/>
                </a:cubicBezTo>
                <a:cubicBezTo>
                  <a:pt x="2030" y="1146"/>
                  <a:pt x="1862" y="978"/>
                  <a:pt x="1654" y="978"/>
                </a:cubicBezTo>
                <a:close/>
                <a:moveTo>
                  <a:pt x="703" y="1195"/>
                </a:moveTo>
                <a:cubicBezTo>
                  <a:pt x="703" y="1037"/>
                  <a:pt x="703" y="1037"/>
                  <a:pt x="703" y="1037"/>
                </a:cubicBezTo>
                <a:cubicBezTo>
                  <a:pt x="783" y="1067"/>
                  <a:pt x="783" y="1067"/>
                  <a:pt x="783" y="1067"/>
                </a:cubicBezTo>
                <a:cubicBezTo>
                  <a:pt x="733" y="1205"/>
                  <a:pt x="733" y="1205"/>
                  <a:pt x="733" y="1205"/>
                </a:cubicBezTo>
                <a:cubicBezTo>
                  <a:pt x="723" y="1195"/>
                  <a:pt x="713" y="1195"/>
                  <a:pt x="703" y="1195"/>
                </a:cubicBezTo>
                <a:close/>
                <a:moveTo>
                  <a:pt x="703" y="948"/>
                </a:moveTo>
                <a:cubicBezTo>
                  <a:pt x="703" y="711"/>
                  <a:pt x="703" y="711"/>
                  <a:pt x="703" y="711"/>
                </a:cubicBezTo>
                <a:cubicBezTo>
                  <a:pt x="802" y="681"/>
                  <a:pt x="802" y="681"/>
                  <a:pt x="802" y="681"/>
                </a:cubicBezTo>
                <a:cubicBezTo>
                  <a:pt x="822" y="721"/>
                  <a:pt x="852" y="751"/>
                  <a:pt x="882" y="770"/>
                </a:cubicBezTo>
                <a:cubicBezTo>
                  <a:pt x="812" y="988"/>
                  <a:pt x="812" y="988"/>
                  <a:pt x="812" y="988"/>
                </a:cubicBezTo>
                <a:cubicBezTo>
                  <a:pt x="703" y="948"/>
                  <a:pt x="703" y="948"/>
                  <a:pt x="703" y="948"/>
                </a:cubicBezTo>
                <a:cubicBezTo>
                  <a:pt x="703" y="948"/>
                  <a:pt x="703" y="948"/>
                  <a:pt x="703" y="948"/>
                </a:cubicBezTo>
                <a:close/>
                <a:moveTo>
                  <a:pt x="466" y="780"/>
                </a:moveTo>
                <a:cubicBezTo>
                  <a:pt x="624" y="731"/>
                  <a:pt x="624" y="731"/>
                  <a:pt x="624" y="731"/>
                </a:cubicBezTo>
                <a:cubicBezTo>
                  <a:pt x="624" y="919"/>
                  <a:pt x="624" y="919"/>
                  <a:pt x="624" y="919"/>
                </a:cubicBezTo>
                <a:cubicBezTo>
                  <a:pt x="466" y="859"/>
                  <a:pt x="466" y="859"/>
                  <a:pt x="466" y="859"/>
                </a:cubicBezTo>
                <a:cubicBezTo>
                  <a:pt x="466" y="839"/>
                  <a:pt x="466" y="830"/>
                  <a:pt x="466" y="810"/>
                </a:cubicBezTo>
                <a:cubicBezTo>
                  <a:pt x="466" y="800"/>
                  <a:pt x="466" y="790"/>
                  <a:pt x="466" y="780"/>
                </a:cubicBezTo>
                <a:close/>
                <a:moveTo>
                  <a:pt x="703" y="227"/>
                </a:moveTo>
                <a:cubicBezTo>
                  <a:pt x="842" y="425"/>
                  <a:pt x="842" y="425"/>
                  <a:pt x="842" y="425"/>
                </a:cubicBezTo>
                <a:cubicBezTo>
                  <a:pt x="802" y="464"/>
                  <a:pt x="773" y="523"/>
                  <a:pt x="773" y="583"/>
                </a:cubicBezTo>
                <a:cubicBezTo>
                  <a:pt x="773" y="593"/>
                  <a:pt x="773" y="602"/>
                  <a:pt x="773" y="602"/>
                </a:cubicBezTo>
                <a:cubicBezTo>
                  <a:pt x="703" y="632"/>
                  <a:pt x="703" y="632"/>
                  <a:pt x="703" y="632"/>
                </a:cubicBezTo>
                <a:cubicBezTo>
                  <a:pt x="703" y="227"/>
                  <a:pt x="703" y="227"/>
                  <a:pt x="703" y="227"/>
                </a:cubicBezTo>
                <a:cubicBezTo>
                  <a:pt x="703" y="227"/>
                  <a:pt x="703" y="227"/>
                  <a:pt x="703" y="227"/>
                </a:cubicBezTo>
                <a:close/>
                <a:moveTo>
                  <a:pt x="961" y="800"/>
                </a:moveTo>
                <a:cubicBezTo>
                  <a:pt x="971" y="800"/>
                  <a:pt x="981" y="800"/>
                  <a:pt x="1000" y="800"/>
                </a:cubicBezTo>
                <a:cubicBezTo>
                  <a:pt x="1040" y="800"/>
                  <a:pt x="1070" y="790"/>
                  <a:pt x="1109" y="770"/>
                </a:cubicBezTo>
                <a:cubicBezTo>
                  <a:pt x="1387" y="1096"/>
                  <a:pt x="1387" y="1096"/>
                  <a:pt x="1387" y="1096"/>
                </a:cubicBezTo>
                <a:cubicBezTo>
                  <a:pt x="1357" y="1126"/>
                  <a:pt x="1337" y="1156"/>
                  <a:pt x="1317" y="1185"/>
                </a:cubicBezTo>
                <a:cubicBezTo>
                  <a:pt x="882" y="1017"/>
                  <a:pt x="882" y="1017"/>
                  <a:pt x="882" y="1017"/>
                </a:cubicBezTo>
                <a:cubicBezTo>
                  <a:pt x="961" y="800"/>
                  <a:pt x="961" y="800"/>
                  <a:pt x="961" y="800"/>
                </a:cubicBezTo>
                <a:cubicBezTo>
                  <a:pt x="961" y="800"/>
                  <a:pt x="961" y="800"/>
                  <a:pt x="961" y="800"/>
                </a:cubicBezTo>
                <a:close/>
                <a:moveTo>
                  <a:pt x="624" y="247"/>
                </a:moveTo>
                <a:cubicBezTo>
                  <a:pt x="624" y="652"/>
                  <a:pt x="624" y="652"/>
                  <a:pt x="624" y="652"/>
                </a:cubicBezTo>
                <a:cubicBezTo>
                  <a:pt x="436" y="711"/>
                  <a:pt x="436" y="711"/>
                  <a:pt x="436" y="711"/>
                </a:cubicBezTo>
                <a:cubicBezTo>
                  <a:pt x="426" y="681"/>
                  <a:pt x="406" y="662"/>
                  <a:pt x="387" y="642"/>
                </a:cubicBezTo>
                <a:cubicBezTo>
                  <a:pt x="624" y="247"/>
                  <a:pt x="624" y="247"/>
                  <a:pt x="624" y="247"/>
                </a:cubicBezTo>
                <a:cubicBezTo>
                  <a:pt x="624" y="247"/>
                  <a:pt x="624" y="247"/>
                  <a:pt x="624" y="247"/>
                </a:cubicBezTo>
                <a:close/>
                <a:moveTo>
                  <a:pt x="387" y="988"/>
                </a:moveTo>
                <a:cubicBezTo>
                  <a:pt x="406" y="968"/>
                  <a:pt x="416" y="948"/>
                  <a:pt x="436" y="928"/>
                </a:cubicBezTo>
                <a:cubicBezTo>
                  <a:pt x="624" y="1007"/>
                  <a:pt x="624" y="1007"/>
                  <a:pt x="624" y="1007"/>
                </a:cubicBezTo>
                <a:cubicBezTo>
                  <a:pt x="624" y="1195"/>
                  <a:pt x="624" y="1195"/>
                  <a:pt x="624" y="1195"/>
                </a:cubicBezTo>
                <a:cubicBezTo>
                  <a:pt x="585" y="1195"/>
                  <a:pt x="555" y="1205"/>
                  <a:pt x="525" y="1225"/>
                </a:cubicBezTo>
                <a:cubicBezTo>
                  <a:pt x="387" y="988"/>
                  <a:pt x="387" y="988"/>
                  <a:pt x="387" y="988"/>
                </a:cubicBezTo>
                <a:cubicBezTo>
                  <a:pt x="387" y="988"/>
                  <a:pt x="387" y="988"/>
                  <a:pt x="387" y="988"/>
                </a:cubicBezTo>
                <a:close/>
                <a:moveTo>
                  <a:pt x="990" y="1432"/>
                </a:moveTo>
                <a:cubicBezTo>
                  <a:pt x="961" y="1343"/>
                  <a:pt x="901" y="1264"/>
                  <a:pt x="812" y="1225"/>
                </a:cubicBezTo>
                <a:cubicBezTo>
                  <a:pt x="862" y="1096"/>
                  <a:pt x="862" y="1096"/>
                  <a:pt x="862" y="1096"/>
                </a:cubicBezTo>
                <a:cubicBezTo>
                  <a:pt x="1288" y="1254"/>
                  <a:pt x="1288" y="1254"/>
                  <a:pt x="1288" y="1254"/>
                </a:cubicBezTo>
                <a:cubicBezTo>
                  <a:pt x="1278" y="1294"/>
                  <a:pt x="1278" y="1323"/>
                  <a:pt x="1278" y="1353"/>
                </a:cubicBezTo>
                <a:cubicBezTo>
                  <a:pt x="1278" y="1363"/>
                  <a:pt x="1278" y="1373"/>
                  <a:pt x="1278" y="1383"/>
                </a:cubicBezTo>
                <a:cubicBezTo>
                  <a:pt x="990" y="1432"/>
                  <a:pt x="990" y="1432"/>
                  <a:pt x="990" y="1432"/>
                </a:cubicBezTo>
                <a:cubicBezTo>
                  <a:pt x="990" y="1432"/>
                  <a:pt x="990" y="1432"/>
                  <a:pt x="990" y="1432"/>
                </a:cubicBezTo>
                <a:close/>
              </a:path>
            </a:pathLst>
          </a:custGeom>
          <a:solidFill>
            <a:schemeClr val="bg1"/>
          </a:solidFill>
          <a:ln>
            <a:noFill/>
          </a:ln>
        </p:spPr>
        <p:txBody>
          <a:bodyPr vert="horz" wrap="square" lIns="89583" tIns="44791" rIns="89583" bIns="44791" numCol="1" anchor="t" anchorCtr="0" compatLnSpc="1">
            <a:prstTxWarp prst="textNoShape">
              <a:avLst/>
            </a:prstTxWarp>
          </a:bodyPr>
          <a:lstStyle/>
          <a:p>
            <a:pPr defTabSz="913643"/>
            <a:endParaRPr lang="en-US" sz="1959">
              <a:solidFill>
                <a:srgbClr val="FFFFFF"/>
              </a:solidFill>
            </a:endParaRPr>
          </a:p>
        </p:txBody>
      </p:sp>
      <p:sp>
        <p:nvSpPr>
          <p:cNvPr id="620" name="TextBox 619"/>
          <p:cNvSpPr txBox="1"/>
          <p:nvPr/>
        </p:nvSpPr>
        <p:spPr>
          <a:xfrm>
            <a:off x="4398847" y="4532598"/>
            <a:ext cx="795532"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Users and </a:t>
            </a:r>
            <a:br>
              <a:rPr lang="en-US" sz="1175" dirty="0">
                <a:gradFill>
                  <a:gsLst>
                    <a:gs pos="2917">
                      <a:srgbClr val="FFFFFF"/>
                    </a:gs>
                    <a:gs pos="30000">
                      <a:srgbClr val="FFFFFF"/>
                    </a:gs>
                  </a:gsLst>
                  <a:lin ang="5400000" scaled="0"/>
                </a:gradFill>
              </a:rPr>
            </a:br>
            <a:r>
              <a:rPr lang="en-US" sz="1175" dirty="0">
                <a:gradFill>
                  <a:gsLst>
                    <a:gs pos="2917">
                      <a:srgbClr val="FFFFFF"/>
                    </a:gs>
                    <a:gs pos="30000">
                      <a:srgbClr val="FFFFFF"/>
                    </a:gs>
                  </a:gsLst>
                  <a:lin ang="5400000" scaled="0"/>
                </a:gradFill>
              </a:rPr>
              <a:t>groups</a:t>
            </a:r>
          </a:p>
        </p:txBody>
      </p:sp>
      <p:sp>
        <p:nvSpPr>
          <p:cNvPr id="621" name="TextBox 620"/>
          <p:cNvSpPr txBox="1"/>
          <p:nvPr/>
        </p:nvSpPr>
        <p:spPr>
          <a:xfrm>
            <a:off x="5264584" y="4532598"/>
            <a:ext cx="795532" cy="306093"/>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3643"/>
            <a:r>
              <a:rPr lang="en-US" sz="1175" dirty="0">
                <a:gradFill>
                  <a:gsLst>
                    <a:gs pos="2917">
                      <a:srgbClr val="FFFFFF"/>
                    </a:gs>
                    <a:gs pos="30000">
                      <a:srgbClr val="FFFFFF"/>
                    </a:gs>
                  </a:gsLst>
                  <a:lin ang="5400000" scaled="0"/>
                </a:gradFill>
              </a:rPr>
              <a:t>Files</a:t>
            </a:r>
          </a:p>
        </p:txBody>
      </p:sp>
      <p:sp>
        <p:nvSpPr>
          <p:cNvPr id="622" name="TextBox 621"/>
          <p:cNvSpPr txBox="1"/>
          <p:nvPr/>
        </p:nvSpPr>
        <p:spPr>
          <a:xfrm>
            <a:off x="6145442" y="4532598"/>
            <a:ext cx="795532" cy="306093"/>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3643"/>
            <a:r>
              <a:rPr lang="en-US" sz="1175" dirty="0">
                <a:gradFill>
                  <a:gsLst>
                    <a:gs pos="2917">
                      <a:srgbClr val="FFFFFF"/>
                    </a:gs>
                    <a:gs pos="30000">
                      <a:srgbClr val="FFFFFF"/>
                    </a:gs>
                  </a:gsLst>
                  <a:lin ang="5400000" scaled="0"/>
                </a:gradFill>
              </a:rPr>
              <a:t>Mail</a:t>
            </a:r>
          </a:p>
        </p:txBody>
      </p:sp>
      <p:sp>
        <p:nvSpPr>
          <p:cNvPr id="623" name="TextBox 622"/>
          <p:cNvSpPr txBox="1"/>
          <p:nvPr/>
        </p:nvSpPr>
        <p:spPr>
          <a:xfrm>
            <a:off x="7051661" y="4532598"/>
            <a:ext cx="795532" cy="306093"/>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3643"/>
            <a:r>
              <a:rPr lang="en-US" sz="1175" dirty="0">
                <a:gradFill>
                  <a:gsLst>
                    <a:gs pos="2917">
                      <a:srgbClr val="FFFFFF"/>
                    </a:gs>
                    <a:gs pos="30000">
                      <a:srgbClr val="FFFFFF"/>
                    </a:gs>
                  </a:gsLst>
                  <a:lin ang="5400000" scaled="0"/>
                </a:gradFill>
              </a:rPr>
              <a:t>Calendar</a:t>
            </a:r>
          </a:p>
        </p:txBody>
      </p:sp>
      <p:sp>
        <p:nvSpPr>
          <p:cNvPr id="624" name="TextBox 623"/>
          <p:cNvSpPr txBox="1"/>
          <p:nvPr/>
        </p:nvSpPr>
        <p:spPr>
          <a:xfrm>
            <a:off x="4398847" y="5483835"/>
            <a:ext cx="795532"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Contacts</a:t>
            </a:r>
          </a:p>
        </p:txBody>
      </p:sp>
      <p:sp>
        <p:nvSpPr>
          <p:cNvPr id="625" name="TextBox 624"/>
          <p:cNvSpPr txBox="1"/>
          <p:nvPr/>
        </p:nvSpPr>
        <p:spPr>
          <a:xfrm>
            <a:off x="4977107" y="5483835"/>
            <a:ext cx="1370488" cy="306093"/>
          </a:xfrm>
          <a:prstGeom prst="rect">
            <a:avLst/>
          </a:prstGeom>
          <a:noFill/>
        </p:spPr>
        <p:txBody>
          <a:bodyPr wrap="square" lIns="0" tIns="0" rIns="0" bIns="0" rtlCol="0">
            <a:noAutofit/>
          </a:bodyPr>
          <a:lstStyle/>
          <a:p>
            <a:pPr algn="ctr" defTabSz="913643">
              <a:lnSpc>
                <a:spcPct val="90000"/>
              </a:lnSpc>
              <a:spcAft>
                <a:spcPts val="588"/>
              </a:spcAft>
            </a:pPr>
            <a:r>
              <a:rPr lang="en-US" sz="1175" spc="-29" dirty="0">
                <a:gradFill>
                  <a:gsLst>
                    <a:gs pos="2917">
                      <a:srgbClr val="FFFFFF"/>
                    </a:gs>
                    <a:gs pos="30000">
                      <a:srgbClr val="FFFFFF"/>
                    </a:gs>
                  </a:gsLst>
                  <a:lin ang="5400000" scaled="0"/>
                </a:gradFill>
              </a:rPr>
              <a:t>Office Graph</a:t>
            </a:r>
          </a:p>
        </p:txBody>
      </p:sp>
      <p:sp>
        <p:nvSpPr>
          <p:cNvPr id="626" name="TextBox 625"/>
          <p:cNvSpPr txBox="1"/>
          <p:nvPr/>
        </p:nvSpPr>
        <p:spPr>
          <a:xfrm>
            <a:off x="7051661" y="5483835"/>
            <a:ext cx="795532" cy="306093"/>
          </a:xfrm>
          <a:prstGeom prst="rect">
            <a:avLst/>
          </a:prstGeom>
          <a:noFill/>
        </p:spPr>
        <p:txBody>
          <a:bodyPr wrap="square" lIns="0" tIns="0" rIns="0" bIns="0" rtlCol="0">
            <a:noAutofit/>
          </a:bodyPr>
          <a:lstStyle/>
          <a:p>
            <a:pPr algn="ctr" defTabSz="913643">
              <a:lnSpc>
                <a:spcPct val="90000"/>
              </a:lnSpc>
              <a:spcAft>
                <a:spcPts val="588"/>
              </a:spcAft>
            </a:pPr>
            <a:r>
              <a:rPr lang="en-US" sz="1175" spc="-29" dirty="0">
                <a:gradFill>
                  <a:gsLst>
                    <a:gs pos="2917">
                      <a:srgbClr val="FFFFFF"/>
                    </a:gs>
                    <a:gs pos="30000">
                      <a:srgbClr val="FFFFFF"/>
                    </a:gs>
                  </a:gsLst>
                  <a:lin ang="5400000" scaled="0"/>
                </a:gradFill>
              </a:rPr>
              <a:t>Documents</a:t>
            </a:r>
          </a:p>
        </p:txBody>
      </p:sp>
      <p:sp>
        <p:nvSpPr>
          <p:cNvPr id="627" name="TextBox 626"/>
          <p:cNvSpPr txBox="1"/>
          <p:nvPr/>
        </p:nvSpPr>
        <p:spPr>
          <a:xfrm>
            <a:off x="6075374" y="5483835"/>
            <a:ext cx="935669" cy="306093"/>
          </a:xfrm>
          <a:prstGeom prst="rect">
            <a:avLst/>
          </a:prstGeom>
          <a:noFill/>
        </p:spPr>
        <p:txBody>
          <a:bodyPr wrap="square" lIns="0" tIns="0" rIns="0" bIns="0" rtlCol="0">
            <a:noAutofit/>
          </a:bodyPr>
          <a:lstStyle/>
          <a:p>
            <a:pPr algn="ctr" defTabSz="913643">
              <a:lnSpc>
                <a:spcPct val="90000"/>
              </a:lnSpc>
              <a:spcAft>
                <a:spcPts val="588"/>
              </a:spcAft>
            </a:pPr>
            <a:r>
              <a:rPr lang="en-US" sz="1175" spc="-29" dirty="0">
                <a:gradFill>
                  <a:gsLst>
                    <a:gs pos="2917">
                      <a:srgbClr val="FFFFFF"/>
                    </a:gs>
                    <a:gs pos="30000">
                      <a:srgbClr val="FFFFFF"/>
                    </a:gs>
                  </a:gsLst>
                  <a:lin ang="5400000" scaled="0"/>
                </a:gradFill>
              </a:rPr>
              <a:t>Presentations</a:t>
            </a:r>
          </a:p>
        </p:txBody>
      </p:sp>
      <p:sp>
        <p:nvSpPr>
          <p:cNvPr id="628" name="Freeform 7"/>
          <p:cNvSpPr>
            <a:spLocks noChangeAspect="1" noEditPoints="1"/>
          </p:cNvSpPr>
          <p:nvPr/>
        </p:nvSpPr>
        <p:spPr bwMode="auto">
          <a:xfrm>
            <a:off x="6334069" y="5793474"/>
            <a:ext cx="437002" cy="459054"/>
          </a:xfrm>
          <a:custGeom>
            <a:avLst/>
            <a:gdLst>
              <a:gd name="T0" fmla="*/ 92 w 92"/>
              <a:gd name="T1" fmla="*/ 40 h 96"/>
              <a:gd name="T2" fmla="*/ 84 w 92"/>
              <a:gd name="T3" fmla="*/ 56 h 96"/>
              <a:gd name="T4" fmla="*/ 84 w 92"/>
              <a:gd name="T5" fmla="*/ 76 h 96"/>
              <a:gd name="T6" fmla="*/ 92 w 92"/>
              <a:gd name="T7" fmla="*/ 60 h 96"/>
              <a:gd name="T8" fmla="*/ 84 w 92"/>
              <a:gd name="T9" fmla="*/ 76 h 96"/>
              <a:gd name="T10" fmla="*/ 80 w 92"/>
              <a:gd name="T11" fmla="*/ 16 h 96"/>
              <a:gd name="T12" fmla="*/ 60 w 92"/>
              <a:gd name="T13" fmla="*/ 12 h 96"/>
              <a:gd name="T14" fmla="*/ 72 w 92"/>
              <a:gd name="T15" fmla="*/ 20 h 96"/>
              <a:gd name="T16" fmla="*/ 60 w 92"/>
              <a:gd name="T17" fmla="*/ 24 h 96"/>
              <a:gd name="T18" fmla="*/ 72 w 92"/>
              <a:gd name="T19" fmla="*/ 32 h 96"/>
              <a:gd name="T20" fmla="*/ 60 w 92"/>
              <a:gd name="T21" fmla="*/ 36 h 96"/>
              <a:gd name="T22" fmla="*/ 72 w 92"/>
              <a:gd name="T23" fmla="*/ 44 h 96"/>
              <a:gd name="T24" fmla="*/ 60 w 92"/>
              <a:gd name="T25" fmla="*/ 48 h 96"/>
              <a:gd name="T26" fmla="*/ 72 w 92"/>
              <a:gd name="T27" fmla="*/ 56 h 96"/>
              <a:gd name="T28" fmla="*/ 60 w 92"/>
              <a:gd name="T29" fmla="*/ 60 h 96"/>
              <a:gd name="T30" fmla="*/ 72 w 92"/>
              <a:gd name="T31" fmla="*/ 68 h 96"/>
              <a:gd name="T32" fmla="*/ 60 w 92"/>
              <a:gd name="T33" fmla="*/ 72 h 96"/>
              <a:gd name="T34" fmla="*/ 76 w 92"/>
              <a:gd name="T35" fmla="*/ 84 h 96"/>
              <a:gd name="T36" fmla="*/ 80 w 92"/>
              <a:gd name="T37" fmla="*/ 36 h 96"/>
              <a:gd name="T38" fmla="*/ 92 w 92"/>
              <a:gd name="T39" fmla="*/ 20 h 96"/>
              <a:gd name="T40" fmla="*/ 56 w 92"/>
              <a:gd name="T41" fmla="*/ 0 h 96"/>
              <a:gd name="T42" fmla="*/ 0 w 92"/>
              <a:gd name="T43" fmla="*/ 83 h 96"/>
              <a:gd name="T44" fmla="*/ 56 w 92"/>
              <a:gd name="T45" fmla="*/ 0 h 96"/>
              <a:gd name="T46" fmla="*/ 36 w 92"/>
              <a:gd name="T47" fmla="*/ 29 h 96"/>
              <a:gd name="T48" fmla="*/ 37 w 92"/>
              <a:gd name="T49" fmla="*/ 52 h 96"/>
              <a:gd name="T50" fmla="*/ 37 w 92"/>
              <a:gd name="T51" fmla="*/ 55 h 96"/>
              <a:gd name="T52" fmla="*/ 37 w 92"/>
              <a:gd name="T53" fmla="*/ 56 h 96"/>
              <a:gd name="T54" fmla="*/ 36 w 92"/>
              <a:gd name="T55" fmla="*/ 54 h 96"/>
              <a:gd name="T56" fmla="*/ 35 w 92"/>
              <a:gd name="T57" fmla="*/ 52 h 96"/>
              <a:gd name="T58" fmla="*/ 13 w 92"/>
              <a:gd name="T59" fmla="*/ 30 h 96"/>
              <a:gd name="T60" fmla="*/ 20 w 92"/>
              <a:gd name="T61" fmla="*/ 67 h 96"/>
              <a:gd name="T62" fmla="*/ 20 w 92"/>
              <a:gd name="T63" fmla="*/ 44 h 96"/>
              <a:gd name="T64" fmla="*/ 20 w 92"/>
              <a:gd name="T65" fmla="*/ 41 h 96"/>
              <a:gd name="T66" fmla="*/ 20 w 92"/>
              <a:gd name="T67" fmla="*/ 40 h 96"/>
              <a:gd name="T68" fmla="*/ 21 w 92"/>
              <a:gd name="T69" fmla="*/ 42 h 96"/>
              <a:gd name="T70" fmla="*/ 22 w 92"/>
              <a:gd name="T71" fmla="*/ 43 h 96"/>
              <a:gd name="T72" fmla="*/ 44 w 92"/>
              <a:gd name="T73"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6">
                <a:moveTo>
                  <a:pt x="84" y="40"/>
                </a:moveTo>
                <a:cubicBezTo>
                  <a:pt x="92" y="40"/>
                  <a:pt x="92" y="40"/>
                  <a:pt x="92" y="40"/>
                </a:cubicBezTo>
                <a:cubicBezTo>
                  <a:pt x="92" y="56"/>
                  <a:pt x="92" y="56"/>
                  <a:pt x="92" y="56"/>
                </a:cubicBezTo>
                <a:cubicBezTo>
                  <a:pt x="84" y="56"/>
                  <a:pt x="84" y="56"/>
                  <a:pt x="84" y="56"/>
                </a:cubicBezTo>
                <a:lnTo>
                  <a:pt x="84" y="40"/>
                </a:lnTo>
                <a:close/>
                <a:moveTo>
                  <a:pt x="84" y="76"/>
                </a:moveTo>
                <a:cubicBezTo>
                  <a:pt x="92" y="76"/>
                  <a:pt x="92" y="76"/>
                  <a:pt x="92" y="76"/>
                </a:cubicBezTo>
                <a:cubicBezTo>
                  <a:pt x="92" y="60"/>
                  <a:pt x="92" y="60"/>
                  <a:pt x="92" y="60"/>
                </a:cubicBezTo>
                <a:cubicBezTo>
                  <a:pt x="84" y="60"/>
                  <a:pt x="84" y="60"/>
                  <a:pt x="84" y="60"/>
                </a:cubicBezTo>
                <a:lnTo>
                  <a:pt x="84" y="76"/>
                </a:lnTo>
                <a:close/>
                <a:moveTo>
                  <a:pt x="80" y="20"/>
                </a:moveTo>
                <a:cubicBezTo>
                  <a:pt x="80" y="16"/>
                  <a:pt x="80" y="16"/>
                  <a:pt x="80" y="16"/>
                </a:cubicBezTo>
                <a:cubicBezTo>
                  <a:pt x="80" y="15"/>
                  <a:pt x="77" y="12"/>
                  <a:pt x="76" y="12"/>
                </a:cubicBezTo>
                <a:cubicBezTo>
                  <a:pt x="60" y="12"/>
                  <a:pt x="60" y="12"/>
                  <a:pt x="60" y="12"/>
                </a:cubicBezTo>
                <a:cubicBezTo>
                  <a:pt x="60" y="20"/>
                  <a:pt x="60" y="20"/>
                  <a:pt x="60" y="20"/>
                </a:cubicBezTo>
                <a:cubicBezTo>
                  <a:pt x="72" y="20"/>
                  <a:pt x="72" y="20"/>
                  <a:pt x="72" y="20"/>
                </a:cubicBezTo>
                <a:cubicBezTo>
                  <a:pt x="72" y="24"/>
                  <a:pt x="72" y="24"/>
                  <a:pt x="72" y="24"/>
                </a:cubicBezTo>
                <a:cubicBezTo>
                  <a:pt x="60" y="24"/>
                  <a:pt x="60" y="24"/>
                  <a:pt x="60" y="24"/>
                </a:cubicBezTo>
                <a:cubicBezTo>
                  <a:pt x="60" y="32"/>
                  <a:pt x="60" y="32"/>
                  <a:pt x="60" y="32"/>
                </a:cubicBezTo>
                <a:cubicBezTo>
                  <a:pt x="72" y="32"/>
                  <a:pt x="72" y="32"/>
                  <a:pt x="72" y="32"/>
                </a:cubicBezTo>
                <a:cubicBezTo>
                  <a:pt x="72" y="36"/>
                  <a:pt x="72" y="36"/>
                  <a:pt x="72" y="36"/>
                </a:cubicBezTo>
                <a:cubicBezTo>
                  <a:pt x="60" y="36"/>
                  <a:pt x="60" y="36"/>
                  <a:pt x="60" y="36"/>
                </a:cubicBezTo>
                <a:cubicBezTo>
                  <a:pt x="60" y="44"/>
                  <a:pt x="60" y="44"/>
                  <a:pt x="60" y="44"/>
                </a:cubicBezTo>
                <a:cubicBezTo>
                  <a:pt x="72" y="44"/>
                  <a:pt x="72" y="44"/>
                  <a:pt x="72" y="44"/>
                </a:cubicBezTo>
                <a:cubicBezTo>
                  <a:pt x="72" y="48"/>
                  <a:pt x="72" y="48"/>
                  <a:pt x="72" y="48"/>
                </a:cubicBezTo>
                <a:cubicBezTo>
                  <a:pt x="60" y="48"/>
                  <a:pt x="60" y="48"/>
                  <a:pt x="60" y="48"/>
                </a:cubicBezTo>
                <a:cubicBezTo>
                  <a:pt x="60" y="56"/>
                  <a:pt x="60" y="56"/>
                  <a:pt x="60" y="56"/>
                </a:cubicBezTo>
                <a:cubicBezTo>
                  <a:pt x="72" y="56"/>
                  <a:pt x="72" y="56"/>
                  <a:pt x="72" y="56"/>
                </a:cubicBezTo>
                <a:cubicBezTo>
                  <a:pt x="72" y="60"/>
                  <a:pt x="72" y="60"/>
                  <a:pt x="72" y="60"/>
                </a:cubicBezTo>
                <a:cubicBezTo>
                  <a:pt x="60" y="60"/>
                  <a:pt x="60" y="60"/>
                  <a:pt x="60" y="60"/>
                </a:cubicBezTo>
                <a:cubicBezTo>
                  <a:pt x="60" y="68"/>
                  <a:pt x="60" y="68"/>
                  <a:pt x="60" y="68"/>
                </a:cubicBezTo>
                <a:cubicBezTo>
                  <a:pt x="72" y="68"/>
                  <a:pt x="72" y="68"/>
                  <a:pt x="72" y="68"/>
                </a:cubicBezTo>
                <a:cubicBezTo>
                  <a:pt x="72" y="72"/>
                  <a:pt x="72" y="72"/>
                  <a:pt x="72" y="72"/>
                </a:cubicBezTo>
                <a:cubicBezTo>
                  <a:pt x="60" y="72"/>
                  <a:pt x="60" y="72"/>
                  <a:pt x="60" y="72"/>
                </a:cubicBezTo>
                <a:cubicBezTo>
                  <a:pt x="60" y="84"/>
                  <a:pt x="60" y="84"/>
                  <a:pt x="60" y="84"/>
                </a:cubicBezTo>
                <a:cubicBezTo>
                  <a:pt x="76" y="84"/>
                  <a:pt x="76" y="84"/>
                  <a:pt x="76" y="84"/>
                </a:cubicBezTo>
                <a:cubicBezTo>
                  <a:pt x="77" y="84"/>
                  <a:pt x="80" y="81"/>
                  <a:pt x="80" y="80"/>
                </a:cubicBezTo>
                <a:cubicBezTo>
                  <a:pt x="80" y="36"/>
                  <a:pt x="80" y="36"/>
                  <a:pt x="80" y="36"/>
                </a:cubicBezTo>
                <a:cubicBezTo>
                  <a:pt x="92" y="36"/>
                  <a:pt x="92" y="36"/>
                  <a:pt x="92" y="36"/>
                </a:cubicBezTo>
                <a:cubicBezTo>
                  <a:pt x="92" y="20"/>
                  <a:pt x="92" y="20"/>
                  <a:pt x="92" y="20"/>
                </a:cubicBezTo>
                <a:lnTo>
                  <a:pt x="80" y="20"/>
                </a:lnTo>
                <a:close/>
                <a:moveTo>
                  <a:pt x="56" y="0"/>
                </a:moveTo>
                <a:cubicBezTo>
                  <a:pt x="56" y="96"/>
                  <a:pt x="56" y="96"/>
                  <a:pt x="56" y="96"/>
                </a:cubicBezTo>
                <a:cubicBezTo>
                  <a:pt x="0" y="83"/>
                  <a:pt x="0" y="83"/>
                  <a:pt x="0" y="83"/>
                </a:cubicBezTo>
                <a:cubicBezTo>
                  <a:pt x="0" y="13"/>
                  <a:pt x="0" y="13"/>
                  <a:pt x="0" y="13"/>
                </a:cubicBezTo>
                <a:lnTo>
                  <a:pt x="56" y="0"/>
                </a:lnTo>
                <a:close/>
                <a:moveTo>
                  <a:pt x="44" y="28"/>
                </a:moveTo>
                <a:cubicBezTo>
                  <a:pt x="36" y="29"/>
                  <a:pt x="36" y="29"/>
                  <a:pt x="36" y="29"/>
                </a:cubicBezTo>
                <a:cubicBezTo>
                  <a:pt x="36" y="50"/>
                  <a:pt x="36" y="50"/>
                  <a:pt x="36" y="50"/>
                </a:cubicBezTo>
                <a:cubicBezTo>
                  <a:pt x="36" y="51"/>
                  <a:pt x="37" y="52"/>
                  <a:pt x="37" y="52"/>
                </a:cubicBezTo>
                <a:cubicBezTo>
                  <a:pt x="37" y="53"/>
                  <a:pt x="37" y="53"/>
                  <a:pt x="37" y="54"/>
                </a:cubicBezTo>
                <a:cubicBezTo>
                  <a:pt x="37" y="54"/>
                  <a:pt x="37" y="54"/>
                  <a:pt x="37" y="55"/>
                </a:cubicBezTo>
                <a:cubicBezTo>
                  <a:pt x="37" y="55"/>
                  <a:pt x="37" y="55"/>
                  <a:pt x="37" y="56"/>
                </a:cubicBezTo>
                <a:cubicBezTo>
                  <a:pt x="37" y="56"/>
                  <a:pt x="37" y="56"/>
                  <a:pt x="37" y="56"/>
                </a:cubicBezTo>
                <a:cubicBezTo>
                  <a:pt x="36" y="55"/>
                  <a:pt x="36" y="55"/>
                  <a:pt x="36" y="55"/>
                </a:cubicBezTo>
                <a:cubicBezTo>
                  <a:pt x="36" y="54"/>
                  <a:pt x="36" y="54"/>
                  <a:pt x="36" y="54"/>
                </a:cubicBezTo>
                <a:cubicBezTo>
                  <a:pt x="35" y="54"/>
                  <a:pt x="35" y="53"/>
                  <a:pt x="35" y="53"/>
                </a:cubicBezTo>
                <a:cubicBezTo>
                  <a:pt x="35" y="53"/>
                  <a:pt x="35" y="53"/>
                  <a:pt x="35" y="52"/>
                </a:cubicBezTo>
                <a:cubicBezTo>
                  <a:pt x="21" y="29"/>
                  <a:pt x="21" y="29"/>
                  <a:pt x="21" y="29"/>
                </a:cubicBezTo>
                <a:cubicBezTo>
                  <a:pt x="13" y="30"/>
                  <a:pt x="13" y="30"/>
                  <a:pt x="13" y="30"/>
                </a:cubicBezTo>
                <a:cubicBezTo>
                  <a:pt x="13" y="66"/>
                  <a:pt x="13" y="66"/>
                  <a:pt x="13" y="66"/>
                </a:cubicBezTo>
                <a:cubicBezTo>
                  <a:pt x="20" y="67"/>
                  <a:pt x="20" y="67"/>
                  <a:pt x="20" y="67"/>
                </a:cubicBezTo>
                <a:cubicBezTo>
                  <a:pt x="20" y="46"/>
                  <a:pt x="20" y="46"/>
                  <a:pt x="20" y="46"/>
                </a:cubicBezTo>
                <a:cubicBezTo>
                  <a:pt x="20" y="46"/>
                  <a:pt x="20" y="45"/>
                  <a:pt x="20" y="44"/>
                </a:cubicBezTo>
                <a:cubicBezTo>
                  <a:pt x="20" y="44"/>
                  <a:pt x="20" y="43"/>
                  <a:pt x="20" y="43"/>
                </a:cubicBezTo>
                <a:cubicBezTo>
                  <a:pt x="20" y="42"/>
                  <a:pt x="20" y="42"/>
                  <a:pt x="20" y="41"/>
                </a:cubicBezTo>
                <a:cubicBezTo>
                  <a:pt x="20" y="41"/>
                  <a:pt x="20" y="41"/>
                  <a:pt x="20" y="40"/>
                </a:cubicBezTo>
                <a:cubicBezTo>
                  <a:pt x="20" y="40"/>
                  <a:pt x="20" y="40"/>
                  <a:pt x="20" y="40"/>
                </a:cubicBezTo>
                <a:cubicBezTo>
                  <a:pt x="20" y="40"/>
                  <a:pt x="20" y="41"/>
                  <a:pt x="20" y="41"/>
                </a:cubicBezTo>
                <a:cubicBezTo>
                  <a:pt x="20" y="41"/>
                  <a:pt x="21" y="41"/>
                  <a:pt x="21" y="42"/>
                </a:cubicBezTo>
                <a:cubicBezTo>
                  <a:pt x="21" y="42"/>
                  <a:pt x="21" y="42"/>
                  <a:pt x="21" y="42"/>
                </a:cubicBezTo>
                <a:cubicBezTo>
                  <a:pt x="21" y="43"/>
                  <a:pt x="22" y="43"/>
                  <a:pt x="22" y="43"/>
                </a:cubicBezTo>
                <a:cubicBezTo>
                  <a:pt x="36" y="68"/>
                  <a:pt x="36" y="68"/>
                  <a:pt x="36" y="68"/>
                </a:cubicBezTo>
                <a:cubicBezTo>
                  <a:pt x="44" y="68"/>
                  <a:pt x="44" y="68"/>
                  <a:pt x="44" y="68"/>
                </a:cubicBezTo>
                <a:lnTo>
                  <a:pt x="44" y="28"/>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29" name="Freeform 5"/>
          <p:cNvSpPr>
            <a:spLocks noChangeAspect="1" noEditPoints="1"/>
          </p:cNvSpPr>
          <p:nvPr/>
        </p:nvSpPr>
        <p:spPr bwMode="auto">
          <a:xfrm>
            <a:off x="5558469" y="5793475"/>
            <a:ext cx="415952" cy="406795"/>
          </a:xfrm>
          <a:custGeom>
            <a:avLst/>
            <a:gdLst>
              <a:gd name="T0" fmla="*/ 62 w 98"/>
              <a:gd name="T1" fmla="*/ 26 h 96"/>
              <a:gd name="T2" fmla="*/ 60 w 98"/>
              <a:gd name="T3" fmla="*/ 23 h 96"/>
              <a:gd name="T4" fmla="*/ 64 w 98"/>
              <a:gd name="T5" fmla="*/ 19 h 96"/>
              <a:gd name="T6" fmla="*/ 67 w 98"/>
              <a:gd name="T7" fmla="*/ 20 h 96"/>
              <a:gd name="T8" fmla="*/ 67 w 98"/>
              <a:gd name="T9" fmla="*/ 20 h 96"/>
              <a:gd name="T10" fmla="*/ 79 w 98"/>
              <a:gd name="T11" fmla="*/ 36 h 96"/>
              <a:gd name="T12" fmla="*/ 69 w 98"/>
              <a:gd name="T13" fmla="*/ 36 h 96"/>
              <a:gd name="T14" fmla="*/ 69 w 98"/>
              <a:gd name="T15" fmla="*/ 36 h 96"/>
              <a:gd name="T16" fmla="*/ 66 w 98"/>
              <a:gd name="T17" fmla="*/ 36 h 96"/>
              <a:gd name="T18" fmla="*/ 66 w 98"/>
              <a:gd name="T19" fmla="*/ 36 h 96"/>
              <a:gd name="T20" fmla="*/ 66 w 98"/>
              <a:gd name="T21" fmla="*/ 36 h 96"/>
              <a:gd name="T22" fmla="*/ 60 w 98"/>
              <a:gd name="T23" fmla="*/ 38 h 96"/>
              <a:gd name="T24" fmla="*/ 60 w 98"/>
              <a:gd name="T25" fmla="*/ 29 h 96"/>
              <a:gd name="T26" fmla="*/ 63 w 98"/>
              <a:gd name="T27" fmla="*/ 28 h 96"/>
              <a:gd name="T28" fmla="*/ 62 w 98"/>
              <a:gd name="T29" fmla="*/ 26 h 96"/>
              <a:gd name="T30" fmla="*/ 60 w 98"/>
              <a:gd name="T31" fmla="*/ 64 h 96"/>
              <a:gd name="T32" fmla="*/ 65 w 98"/>
              <a:gd name="T33" fmla="*/ 65 h 96"/>
              <a:gd name="T34" fmla="*/ 65 w 98"/>
              <a:gd name="T35" fmla="*/ 66 h 96"/>
              <a:gd name="T36" fmla="*/ 66 w 98"/>
              <a:gd name="T37" fmla="*/ 66 h 96"/>
              <a:gd name="T38" fmla="*/ 68 w 98"/>
              <a:gd name="T39" fmla="*/ 66 h 96"/>
              <a:gd name="T40" fmla="*/ 60 w 98"/>
              <a:gd name="T41" fmla="*/ 55 h 96"/>
              <a:gd name="T42" fmla="*/ 60 w 98"/>
              <a:gd name="T43" fmla="*/ 64 h 96"/>
              <a:gd name="T44" fmla="*/ 98 w 98"/>
              <a:gd name="T45" fmla="*/ 47 h 96"/>
              <a:gd name="T46" fmla="*/ 81 w 98"/>
              <a:gd name="T47" fmla="*/ 28 h 96"/>
              <a:gd name="T48" fmla="*/ 81 w 98"/>
              <a:gd name="T49" fmla="*/ 28 h 96"/>
              <a:gd name="T50" fmla="*/ 80 w 98"/>
              <a:gd name="T51" fmla="*/ 28 h 96"/>
              <a:gd name="T52" fmla="*/ 79 w 98"/>
              <a:gd name="T53" fmla="*/ 28 h 96"/>
              <a:gd name="T54" fmla="*/ 87 w 98"/>
              <a:gd name="T55" fmla="*/ 39 h 96"/>
              <a:gd name="T56" fmla="*/ 90 w 98"/>
              <a:gd name="T57" fmla="*/ 47 h 96"/>
              <a:gd name="T58" fmla="*/ 80 w 98"/>
              <a:gd name="T59" fmla="*/ 58 h 96"/>
              <a:gd name="T60" fmla="*/ 80 w 98"/>
              <a:gd name="T61" fmla="*/ 58 h 96"/>
              <a:gd name="T62" fmla="*/ 79 w 98"/>
              <a:gd name="T63" fmla="*/ 58 h 96"/>
              <a:gd name="T64" fmla="*/ 78 w 98"/>
              <a:gd name="T65" fmla="*/ 58 h 96"/>
              <a:gd name="T66" fmla="*/ 78 w 98"/>
              <a:gd name="T67" fmla="*/ 58 h 96"/>
              <a:gd name="T68" fmla="*/ 67 w 98"/>
              <a:gd name="T69" fmla="*/ 58 h 96"/>
              <a:gd name="T70" fmla="*/ 79 w 98"/>
              <a:gd name="T71" fmla="*/ 73 h 96"/>
              <a:gd name="T72" fmla="*/ 79 w 98"/>
              <a:gd name="T73" fmla="*/ 73 h 96"/>
              <a:gd name="T74" fmla="*/ 82 w 98"/>
              <a:gd name="T75" fmla="*/ 75 h 96"/>
              <a:gd name="T76" fmla="*/ 86 w 98"/>
              <a:gd name="T77" fmla="*/ 70 h 96"/>
              <a:gd name="T78" fmla="*/ 85 w 98"/>
              <a:gd name="T79" fmla="*/ 68 h 96"/>
              <a:gd name="T80" fmla="*/ 84 w 98"/>
              <a:gd name="T81" fmla="*/ 66 h 96"/>
              <a:gd name="T82" fmla="*/ 98 w 98"/>
              <a:gd name="T83" fmla="*/ 47 h 96"/>
              <a:gd name="T84" fmla="*/ 56 w 98"/>
              <a:gd name="T85" fmla="*/ 0 h 96"/>
              <a:gd name="T86" fmla="*/ 56 w 98"/>
              <a:gd name="T87" fmla="*/ 96 h 96"/>
              <a:gd name="T88" fmla="*/ 0 w 98"/>
              <a:gd name="T89" fmla="*/ 83 h 96"/>
              <a:gd name="T90" fmla="*/ 0 w 98"/>
              <a:gd name="T91" fmla="*/ 13 h 96"/>
              <a:gd name="T92" fmla="*/ 56 w 98"/>
              <a:gd name="T93" fmla="*/ 0 h 96"/>
              <a:gd name="T94" fmla="*/ 40 w 98"/>
              <a:gd name="T95" fmla="*/ 60 h 96"/>
              <a:gd name="T96" fmla="*/ 26 w 98"/>
              <a:gd name="T97" fmla="*/ 60 h 96"/>
              <a:gd name="T98" fmla="*/ 26 w 98"/>
              <a:gd name="T99" fmla="*/ 28 h 96"/>
              <a:gd name="T100" fmla="*/ 20 w 98"/>
              <a:gd name="T101" fmla="*/ 28 h 96"/>
              <a:gd name="T102" fmla="*/ 20 w 98"/>
              <a:gd name="T103" fmla="*/ 66 h 96"/>
              <a:gd name="T104" fmla="*/ 40 w 98"/>
              <a:gd name="T105" fmla="*/ 67 h 96"/>
              <a:gd name="T106" fmla="*/ 40 w 98"/>
              <a:gd name="T107"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 h="96">
                <a:moveTo>
                  <a:pt x="62" y="26"/>
                </a:moveTo>
                <a:cubicBezTo>
                  <a:pt x="61" y="25"/>
                  <a:pt x="60" y="24"/>
                  <a:pt x="60" y="23"/>
                </a:cubicBezTo>
                <a:cubicBezTo>
                  <a:pt x="60" y="20"/>
                  <a:pt x="62" y="19"/>
                  <a:pt x="64" y="19"/>
                </a:cubicBezTo>
                <a:cubicBezTo>
                  <a:pt x="66" y="19"/>
                  <a:pt x="67" y="19"/>
                  <a:pt x="67" y="20"/>
                </a:cubicBezTo>
                <a:cubicBezTo>
                  <a:pt x="67" y="20"/>
                  <a:pt x="67" y="20"/>
                  <a:pt x="67" y="20"/>
                </a:cubicBezTo>
                <a:cubicBezTo>
                  <a:pt x="79" y="36"/>
                  <a:pt x="79" y="36"/>
                  <a:pt x="79" y="36"/>
                </a:cubicBezTo>
                <a:cubicBezTo>
                  <a:pt x="69" y="36"/>
                  <a:pt x="69" y="36"/>
                  <a:pt x="69" y="36"/>
                </a:cubicBezTo>
                <a:cubicBezTo>
                  <a:pt x="69" y="36"/>
                  <a:pt x="69" y="36"/>
                  <a:pt x="69" y="36"/>
                </a:cubicBezTo>
                <a:cubicBezTo>
                  <a:pt x="66" y="36"/>
                  <a:pt x="66" y="36"/>
                  <a:pt x="66" y="36"/>
                </a:cubicBezTo>
                <a:cubicBezTo>
                  <a:pt x="66" y="36"/>
                  <a:pt x="66" y="36"/>
                  <a:pt x="66" y="36"/>
                </a:cubicBezTo>
                <a:cubicBezTo>
                  <a:pt x="66" y="36"/>
                  <a:pt x="66" y="36"/>
                  <a:pt x="66" y="36"/>
                </a:cubicBezTo>
                <a:cubicBezTo>
                  <a:pt x="63" y="36"/>
                  <a:pt x="61" y="37"/>
                  <a:pt x="60" y="38"/>
                </a:cubicBezTo>
                <a:cubicBezTo>
                  <a:pt x="60" y="29"/>
                  <a:pt x="60" y="29"/>
                  <a:pt x="60" y="29"/>
                </a:cubicBezTo>
                <a:cubicBezTo>
                  <a:pt x="61" y="28"/>
                  <a:pt x="62" y="28"/>
                  <a:pt x="63" y="28"/>
                </a:cubicBezTo>
                <a:lnTo>
                  <a:pt x="62" y="26"/>
                </a:lnTo>
                <a:close/>
                <a:moveTo>
                  <a:pt x="60" y="64"/>
                </a:moveTo>
                <a:cubicBezTo>
                  <a:pt x="61" y="65"/>
                  <a:pt x="63" y="65"/>
                  <a:pt x="65" y="65"/>
                </a:cubicBezTo>
                <a:cubicBezTo>
                  <a:pt x="65" y="66"/>
                  <a:pt x="65" y="66"/>
                  <a:pt x="65" y="66"/>
                </a:cubicBezTo>
                <a:cubicBezTo>
                  <a:pt x="66" y="66"/>
                  <a:pt x="66" y="66"/>
                  <a:pt x="66" y="66"/>
                </a:cubicBezTo>
                <a:cubicBezTo>
                  <a:pt x="68" y="66"/>
                  <a:pt x="68" y="66"/>
                  <a:pt x="68" y="66"/>
                </a:cubicBezTo>
                <a:cubicBezTo>
                  <a:pt x="60" y="55"/>
                  <a:pt x="60" y="55"/>
                  <a:pt x="60" y="55"/>
                </a:cubicBezTo>
                <a:lnTo>
                  <a:pt x="60" y="64"/>
                </a:lnTo>
                <a:close/>
                <a:moveTo>
                  <a:pt x="98" y="47"/>
                </a:moveTo>
                <a:cubicBezTo>
                  <a:pt x="98" y="37"/>
                  <a:pt x="91" y="28"/>
                  <a:pt x="81" y="28"/>
                </a:cubicBezTo>
                <a:cubicBezTo>
                  <a:pt x="81" y="28"/>
                  <a:pt x="81" y="28"/>
                  <a:pt x="81" y="28"/>
                </a:cubicBezTo>
                <a:cubicBezTo>
                  <a:pt x="80" y="28"/>
                  <a:pt x="80" y="28"/>
                  <a:pt x="80" y="28"/>
                </a:cubicBezTo>
                <a:cubicBezTo>
                  <a:pt x="79" y="28"/>
                  <a:pt x="79" y="28"/>
                  <a:pt x="79" y="28"/>
                </a:cubicBezTo>
                <a:cubicBezTo>
                  <a:pt x="87" y="39"/>
                  <a:pt x="87" y="39"/>
                  <a:pt x="87" y="39"/>
                </a:cubicBezTo>
                <a:cubicBezTo>
                  <a:pt x="89" y="41"/>
                  <a:pt x="90" y="44"/>
                  <a:pt x="90" y="47"/>
                </a:cubicBezTo>
                <a:cubicBezTo>
                  <a:pt x="90" y="53"/>
                  <a:pt x="86" y="57"/>
                  <a:pt x="80" y="58"/>
                </a:cubicBezTo>
                <a:cubicBezTo>
                  <a:pt x="80" y="58"/>
                  <a:pt x="80" y="58"/>
                  <a:pt x="80" y="58"/>
                </a:cubicBezTo>
                <a:cubicBezTo>
                  <a:pt x="79" y="58"/>
                  <a:pt x="79" y="58"/>
                  <a:pt x="79" y="58"/>
                </a:cubicBezTo>
                <a:cubicBezTo>
                  <a:pt x="78" y="58"/>
                  <a:pt x="78" y="58"/>
                  <a:pt x="78" y="58"/>
                </a:cubicBezTo>
                <a:cubicBezTo>
                  <a:pt x="78" y="58"/>
                  <a:pt x="78" y="58"/>
                  <a:pt x="78" y="58"/>
                </a:cubicBezTo>
                <a:cubicBezTo>
                  <a:pt x="67" y="58"/>
                  <a:pt x="67" y="58"/>
                  <a:pt x="67" y="58"/>
                </a:cubicBezTo>
                <a:cubicBezTo>
                  <a:pt x="79" y="73"/>
                  <a:pt x="79" y="73"/>
                  <a:pt x="79" y="73"/>
                </a:cubicBezTo>
                <a:cubicBezTo>
                  <a:pt x="79" y="73"/>
                  <a:pt x="79" y="73"/>
                  <a:pt x="79" y="73"/>
                </a:cubicBezTo>
                <a:cubicBezTo>
                  <a:pt x="80" y="74"/>
                  <a:pt x="81" y="75"/>
                  <a:pt x="82" y="75"/>
                </a:cubicBezTo>
                <a:cubicBezTo>
                  <a:pt x="85" y="75"/>
                  <a:pt x="86" y="73"/>
                  <a:pt x="86" y="70"/>
                </a:cubicBezTo>
                <a:cubicBezTo>
                  <a:pt x="86" y="69"/>
                  <a:pt x="86" y="68"/>
                  <a:pt x="85" y="68"/>
                </a:cubicBezTo>
                <a:cubicBezTo>
                  <a:pt x="84" y="66"/>
                  <a:pt x="84" y="66"/>
                  <a:pt x="84" y="66"/>
                </a:cubicBezTo>
                <a:cubicBezTo>
                  <a:pt x="93" y="64"/>
                  <a:pt x="98" y="56"/>
                  <a:pt x="98" y="47"/>
                </a:cubicBezTo>
                <a:close/>
                <a:moveTo>
                  <a:pt x="56" y="0"/>
                </a:moveTo>
                <a:cubicBezTo>
                  <a:pt x="56" y="96"/>
                  <a:pt x="56" y="96"/>
                  <a:pt x="56" y="96"/>
                </a:cubicBezTo>
                <a:cubicBezTo>
                  <a:pt x="0" y="83"/>
                  <a:pt x="0" y="83"/>
                  <a:pt x="0" y="83"/>
                </a:cubicBezTo>
                <a:cubicBezTo>
                  <a:pt x="0" y="13"/>
                  <a:pt x="0" y="13"/>
                  <a:pt x="0" y="13"/>
                </a:cubicBezTo>
                <a:lnTo>
                  <a:pt x="56" y="0"/>
                </a:lnTo>
                <a:close/>
                <a:moveTo>
                  <a:pt x="40" y="60"/>
                </a:moveTo>
                <a:cubicBezTo>
                  <a:pt x="26" y="60"/>
                  <a:pt x="26" y="60"/>
                  <a:pt x="26" y="60"/>
                </a:cubicBezTo>
                <a:cubicBezTo>
                  <a:pt x="26" y="28"/>
                  <a:pt x="26" y="28"/>
                  <a:pt x="26" y="28"/>
                </a:cubicBezTo>
                <a:cubicBezTo>
                  <a:pt x="20" y="28"/>
                  <a:pt x="20" y="28"/>
                  <a:pt x="20" y="28"/>
                </a:cubicBezTo>
                <a:cubicBezTo>
                  <a:pt x="20" y="66"/>
                  <a:pt x="20" y="66"/>
                  <a:pt x="20" y="66"/>
                </a:cubicBezTo>
                <a:cubicBezTo>
                  <a:pt x="40" y="67"/>
                  <a:pt x="40" y="67"/>
                  <a:pt x="40" y="67"/>
                </a:cubicBezTo>
                <a:lnTo>
                  <a:pt x="40" y="60"/>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pic>
        <p:nvPicPr>
          <p:cNvPr id="630" name="Picture 629"/>
          <p:cNvPicPr>
            <a:picLocks noChangeAspect="1"/>
          </p:cNvPicPr>
          <p:nvPr/>
        </p:nvPicPr>
        <p:blipFill>
          <a:blip r:embed="rId9" cstate="print">
            <a:extLst>
              <a:ext uri="{BEBA8EAE-BF5A-486C-A8C5-ECC9F3942E4B}">
                <a14:imgProps xmlns:a14="http://schemas.microsoft.com/office/drawing/2010/main">
                  <a14:imgLayer r:embed="rId10">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7198055" y="5849463"/>
            <a:ext cx="394455" cy="343353"/>
          </a:xfrm>
          <a:prstGeom prst="rect">
            <a:avLst/>
          </a:prstGeom>
        </p:spPr>
      </p:pic>
      <p:grpSp>
        <p:nvGrpSpPr>
          <p:cNvPr id="631" name="Group 8"/>
          <p:cNvGrpSpPr>
            <a:grpSpLocks noChangeAspect="1"/>
          </p:cNvGrpSpPr>
          <p:nvPr/>
        </p:nvGrpSpPr>
        <p:grpSpPr bwMode="auto">
          <a:xfrm>
            <a:off x="7195693" y="4974450"/>
            <a:ext cx="507469" cy="392436"/>
            <a:chOff x="1226" y="121"/>
            <a:chExt cx="5382" cy="4162"/>
          </a:xfrm>
          <a:solidFill>
            <a:schemeClr val="tx1"/>
          </a:solidFill>
        </p:grpSpPr>
        <p:sp>
          <p:nvSpPr>
            <p:cNvPr id="644" name="Freeform 9"/>
            <p:cNvSpPr>
              <a:spLocks/>
            </p:cNvSpPr>
            <p:nvPr/>
          </p:nvSpPr>
          <p:spPr bwMode="auto">
            <a:xfrm>
              <a:off x="1694" y="121"/>
              <a:ext cx="4446" cy="1244"/>
            </a:xfrm>
            <a:custGeom>
              <a:avLst/>
              <a:gdLst>
                <a:gd name="T0" fmla="*/ 1857 w 1880"/>
                <a:gd name="T1" fmla="*/ 266 h 526"/>
                <a:gd name="T2" fmla="*/ 1701 w 1880"/>
                <a:gd name="T3" fmla="*/ 266 h 526"/>
                <a:gd name="T4" fmla="*/ 1626 w 1880"/>
                <a:gd name="T5" fmla="*/ 0 h 526"/>
                <a:gd name="T6" fmla="*/ 689 w 1880"/>
                <a:gd name="T7" fmla="*/ 266 h 526"/>
                <a:gd name="T8" fmla="*/ 579 w 1880"/>
                <a:gd name="T9" fmla="*/ 266 h 526"/>
                <a:gd name="T10" fmla="*/ 457 w 1880"/>
                <a:gd name="T11" fmla="*/ 162 h 526"/>
                <a:gd name="T12" fmla="*/ 417 w 1880"/>
                <a:gd name="T13" fmla="*/ 144 h 526"/>
                <a:gd name="T14" fmla="*/ 24 w 1880"/>
                <a:gd name="T15" fmla="*/ 144 h 526"/>
                <a:gd name="T16" fmla="*/ 0 w 1880"/>
                <a:gd name="T17" fmla="*/ 167 h 526"/>
                <a:gd name="T18" fmla="*/ 0 w 1880"/>
                <a:gd name="T19" fmla="*/ 526 h 526"/>
                <a:gd name="T20" fmla="*/ 180 w 1880"/>
                <a:gd name="T21" fmla="*/ 526 h 526"/>
                <a:gd name="T22" fmla="*/ 1550 w 1880"/>
                <a:gd name="T23" fmla="*/ 133 h 526"/>
                <a:gd name="T24" fmla="*/ 1660 w 1880"/>
                <a:gd name="T25" fmla="*/ 526 h 526"/>
                <a:gd name="T26" fmla="*/ 1880 w 1880"/>
                <a:gd name="T27" fmla="*/ 526 h 526"/>
                <a:gd name="T28" fmla="*/ 1880 w 1880"/>
                <a:gd name="T29" fmla="*/ 289 h 526"/>
                <a:gd name="T30" fmla="*/ 1857 w 1880"/>
                <a:gd name="T31" fmla="*/ 26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80" h="526">
                  <a:moveTo>
                    <a:pt x="1857" y="266"/>
                  </a:moveTo>
                  <a:cubicBezTo>
                    <a:pt x="1701" y="266"/>
                    <a:pt x="1701" y="266"/>
                    <a:pt x="1701" y="266"/>
                  </a:cubicBezTo>
                  <a:cubicBezTo>
                    <a:pt x="1626" y="0"/>
                    <a:pt x="1626" y="0"/>
                    <a:pt x="1626" y="0"/>
                  </a:cubicBezTo>
                  <a:cubicBezTo>
                    <a:pt x="689" y="266"/>
                    <a:pt x="689" y="266"/>
                    <a:pt x="689" y="266"/>
                  </a:cubicBezTo>
                  <a:cubicBezTo>
                    <a:pt x="579" y="266"/>
                    <a:pt x="579" y="266"/>
                    <a:pt x="579" y="266"/>
                  </a:cubicBezTo>
                  <a:cubicBezTo>
                    <a:pt x="457" y="162"/>
                    <a:pt x="457" y="162"/>
                    <a:pt x="457" y="162"/>
                  </a:cubicBezTo>
                  <a:cubicBezTo>
                    <a:pt x="452" y="150"/>
                    <a:pt x="428" y="144"/>
                    <a:pt x="417" y="144"/>
                  </a:cubicBezTo>
                  <a:cubicBezTo>
                    <a:pt x="24" y="144"/>
                    <a:pt x="24" y="144"/>
                    <a:pt x="24" y="144"/>
                  </a:cubicBezTo>
                  <a:cubicBezTo>
                    <a:pt x="12" y="144"/>
                    <a:pt x="0" y="156"/>
                    <a:pt x="0" y="167"/>
                  </a:cubicBezTo>
                  <a:cubicBezTo>
                    <a:pt x="0" y="526"/>
                    <a:pt x="0" y="526"/>
                    <a:pt x="0" y="526"/>
                  </a:cubicBezTo>
                  <a:cubicBezTo>
                    <a:pt x="180" y="526"/>
                    <a:pt x="180" y="526"/>
                    <a:pt x="180" y="526"/>
                  </a:cubicBezTo>
                  <a:cubicBezTo>
                    <a:pt x="1550" y="133"/>
                    <a:pt x="1550" y="133"/>
                    <a:pt x="1550" y="133"/>
                  </a:cubicBezTo>
                  <a:cubicBezTo>
                    <a:pt x="1660" y="526"/>
                    <a:pt x="1660" y="526"/>
                    <a:pt x="1660" y="526"/>
                  </a:cubicBezTo>
                  <a:cubicBezTo>
                    <a:pt x="1880" y="526"/>
                    <a:pt x="1880" y="526"/>
                    <a:pt x="1880" y="526"/>
                  </a:cubicBezTo>
                  <a:cubicBezTo>
                    <a:pt x="1880" y="289"/>
                    <a:pt x="1880" y="289"/>
                    <a:pt x="1880" y="289"/>
                  </a:cubicBezTo>
                  <a:cubicBezTo>
                    <a:pt x="1880" y="277"/>
                    <a:pt x="1868" y="266"/>
                    <a:pt x="1857" y="26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5" name="Freeform 10"/>
            <p:cNvSpPr>
              <a:spLocks/>
            </p:cNvSpPr>
            <p:nvPr/>
          </p:nvSpPr>
          <p:spPr bwMode="auto">
            <a:xfrm>
              <a:off x="1226" y="1559"/>
              <a:ext cx="5382" cy="2724"/>
            </a:xfrm>
            <a:custGeom>
              <a:avLst/>
              <a:gdLst>
                <a:gd name="T0" fmla="*/ 2259 w 2276"/>
                <a:gd name="T1" fmla="*/ 0 h 1151"/>
                <a:gd name="T2" fmla="*/ 23 w 2276"/>
                <a:gd name="T3" fmla="*/ 0 h 1151"/>
                <a:gd name="T4" fmla="*/ 0 w 2276"/>
                <a:gd name="T5" fmla="*/ 23 h 1151"/>
                <a:gd name="T6" fmla="*/ 191 w 2276"/>
                <a:gd name="T7" fmla="*/ 1104 h 1151"/>
                <a:gd name="T8" fmla="*/ 243 w 2276"/>
                <a:gd name="T9" fmla="*/ 1151 h 1151"/>
                <a:gd name="T10" fmla="*/ 2033 w 2276"/>
                <a:gd name="T11" fmla="*/ 1151 h 1151"/>
                <a:gd name="T12" fmla="*/ 2085 w 2276"/>
                <a:gd name="T13" fmla="*/ 1104 h 1151"/>
                <a:gd name="T14" fmla="*/ 2276 w 2276"/>
                <a:gd name="T15" fmla="*/ 23 h 1151"/>
                <a:gd name="T16" fmla="*/ 2259 w 2276"/>
                <a:gd name="T17" fmla="*/ 0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6" h="1151">
                  <a:moveTo>
                    <a:pt x="2259" y="0"/>
                  </a:moveTo>
                  <a:cubicBezTo>
                    <a:pt x="23" y="0"/>
                    <a:pt x="23" y="0"/>
                    <a:pt x="23" y="0"/>
                  </a:cubicBezTo>
                  <a:cubicBezTo>
                    <a:pt x="6" y="0"/>
                    <a:pt x="0" y="11"/>
                    <a:pt x="0" y="23"/>
                  </a:cubicBezTo>
                  <a:cubicBezTo>
                    <a:pt x="191" y="1104"/>
                    <a:pt x="191" y="1104"/>
                    <a:pt x="191" y="1104"/>
                  </a:cubicBezTo>
                  <a:cubicBezTo>
                    <a:pt x="191" y="1133"/>
                    <a:pt x="220" y="1151"/>
                    <a:pt x="243" y="1151"/>
                  </a:cubicBezTo>
                  <a:cubicBezTo>
                    <a:pt x="2033" y="1151"/>
                    <a:pt x="2033" y="1151"/>
                    <a:pt x="2033" y="1151"/>
                  </a:cubicBezTo>
                  <a:cubicBezTo>
                    <a:pt x="2056" y="1151"/>
                    <a:pt x="2085" y="1133"/>
                    <a:pt x="2085" y="1104"/>
                  </a:cubicBezTo>
                  <a:cubicBezTo>
                    <a:pt x="2276" y="23"/>
                    <a:pt x="2276" y="23"/>
                    <a:pt x="2276" y="23"/>
                  </a:cubicBezTo>
                  <a:cubicBezTo>
                    <a:pt x="2276" y="11"/>
                    <a:pt x="2270" y="0"/>
                    <a:pt x="225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632" name="Freeform 14"/>
          <p:cNvSpPr>
            <a:spLocks noEditPoints="1"/>
          </p:cNvSpPr>
          <p:nvPr/>
        </p:nvSpPr>
        <p:spPr bwMode="auto">
          <a:xfrm>
            <a:off x="6322361" y="4848863"/>
            <a:ext cx="441694" cy="518024"/>
          </a:xfrm>
          <a:custGeom>
            <a:avLst/>
            <a:gdLst>
              <a:gd name="T0" fmla="*/ 0 w 1834"/>
              <a:gd name="T1" fmla="*/ 1186 h 2152"/>
              <a:gd name="T2" fmla="*/ 1834 w 1834"/>
              <a:gd name="T3" fmla="*/ 1186 h 2152"/>
              <a:gd name="T4" fmla="*/ 1834 w 1834"/>
              <a:gd name="T5" fmla="*/ 1962 h 2152"/>
              <a:gd name="T6" fmla="*/ 1650 w 1834"/>
              <a:gd name="T7" fmla="*/ 2152 h 2152"/>
              <a:gd name="T8" fmla="*/ 189 w 1834"/>
              <a:gd name="T9" fmla="*/ 2152 h 2152"/>
              <a:gd name="T10" fmla="*/ 0 w 1834"/>
              <a:gd name="T11" fmla="*/ 1962 h 2152"/>
              <a:gd name="T12" fmla="*/ 0 w 1834"/>
              <a:gd name="T13" fmla="*/ 1186 h 2152"/>
              <a:gd name="T14" fmla="*/ 0 w 1834"/>
              <a:gd name="T15" fmla="*/ 1186 h 2152"/>
              <a:gd name="T16" fmla="*/ 543 w 1834"/>
              <a:gd name="T17" fmla="*/ 832 h 2152"/>
              <a:gd name="T18" fmla="*/ 234 w 1834"/>
              <a:gd name="T19" fmla="*/ 832 h 2152"/>
              <a:gd name="T20" fmla="*/ 79 w 1834"/>
              <a:gd name="T21" fmla="*/ 1146 h 2152"/>
              <a:gd name="T22" fmla="*/ 384 w 1834"/>
              <a:gd name="T23" fmla="*/ 1146 h 2152"/>
              <a:gd name="T24" fmla="*/ 543 w 1834"/>
              <a:gd name="T25" fmla="*/ 832 h 2152"/>
              <a:gd name="T26" fmla="*/ 543 w 1834"/>
              <a:gd name="T27" fmla="*/ 832 h 2152"/>
              <a:gd name="T28" fmla="*/ 917 w 1834"/>
              <a:gd name="T29" fmla="*/ 1146 h 2152"/>
              <a:gd name="T30" fmla="*/ 1076 w 1834"/>
              <a:gd name="T31" fmla="*/ 832 h 2152"/>
              <a:gd name="T32" fmla="*/ 767 w 1834"/>
              <a:gd name="T33" fmla="*/ 832 h 2152"/>
              <a:gd name="T34" fmla="*/ 613 w 1834"/>
              <a:gd name="T35" fmla="*/ 1146 h 2152"/>
              <a:gd name="T36" fmla="*/ 917 w 1834"/>
              <a:gd name="T37" fmla="*/ 1146 h 2152"/>
              <a:gd name="T38" fmla="*/ 917 w 1834"/>
              <a:gd name="T39" fmla="*/ 1146 h 2152"/>
              <a:gd name="T40" fmla="*/ 1146 w 1834"/>
              <a:gd name="T41" fmla="*/ 1146 h 2152"/>
              <a:gd name="T42" fmla="*/ 1450 w 1834"/>
              <a:gd name="T43" fmla="*/ 1146 h 2152"/>
              <a:gd name="T44" fmla="*/ 1610 w 1834"/>
              <a:gd name="T45" fmla="*/ 832 h 2152"/>
              <a:gd name="T46" fmla="*/ 1301 w 1834"/>
              <a:gd name="T47" fmla="*/ 832 h 2152"/>
              <a:gd name="T48" fmla="*/ 1146 w 1834"/>
              <a:gd name="T49" fmla="*/ 1146 h 2152"/>
              <a:gd name="T50" fmla="*/ 1146 w 1834"/>
              <a:gd name="T51" fmla="*/ 1146 h 2152"/>
              <a:gd name="T52" fmla="*/ 1680 w 1834"/>
              <a:gd name="T53" fmla="*/ 1146 h 2152"/>
              <a:gd name="T54" fmla="*/ 1834 w 1834"/>
              <a:gd name="T55" fmla="*/ 1146 h 2152"/>
              <a:gd name="T56" fmla="*/ 1834 w 1834"/>
              <a:gd name="T57" fmla="*/ 832 h 2152"/>
              <a:gd name="T58" fmla="*/ 1680 w 1834"/>
              <a:gd name="T59" fmla="*/ 1146 h 2152"/>
              <a:gd name="T60" fmla="*/ 1680 w 1834"/>
              <a:gd name="T61" fmla="*/ 1146 h 2152"/>
              <a:gd name="T62" fmla="*/ 234 w 1834"/>
              <a:gd name="T63" fmla="*/ 707 h 2152"/>
              <a:gd name="T64" fmla="*/ 234 w 1834"/>
              <a:gd name="T65" fmla="*/ 707 h 2152"/>
              <a:gd name="T66" fmla="*/ 1530 w 1834"/>
              <a:gd name="T67" fmla="*/ 369 h 2152"/>
              <a:gd name="T68" fmla="*/ 1560 w 1834"/>
              <a:gd name="T69" fmla="*/ 364 h 2152"/>
              <a:gd name="T70" fmla="*/ 1560 w 1834"/>
              <a:gd name="T71" fmla="*/ 364 h 2152"/>
              <a:gd name="T72" fmla="*/ 1779 w 1834"/>
              <a:gd name="T73" fmla="*/ 304 h 2152"/>
              <a:gd name="T74" fmla="*/ 1779 w 1834"/>
              <a:gd name="T75" fmla="*/ 304 h 2152"/>
              <a:gd name="T76" fmla="*/ 1779 w 1834"/>
              <a:gd name="T77" fmla="*/ 304 h 2152"/>
              <a:gd name="T78" fmla="*/ 1700 w 1834"/>
              <a:gd name="T79" fmla="*/ 0 h 2152"/>
              <a:gd name="T80" fmla="*/ 1550 w 1834"/>
              <a:gd name="T81" fmla="*/ 40 h 2152"/>
              <a:gd name="T82" fmla="*/ 1745 w 1834"/>
              <a:gd name="T83" fmla="*/ 264 h 2152"/>
              <a:gd name="T84" fmla="*/ 1525 w 1834"/>
              <a:gd name="T85" fmla="*/ 324 h 2152"/>
              <a:gd name="T86" fmla="*/ 1326 w 1834"/>
              <a:gd name="T87" fmla="*/ 100 h 2152"/>
              <a:gd name="T88" fmla="*/ 1032 w 1834"/>
              <a:gd name="T89" fmla="*/ 175 h 2152"/>
              <a:gd name="T90" fmla="*/ 1226 w 1834"/>
              <a:gd name="T91" fmla="*/ 399 h 2152"/>
              <a:gd name="T92" fmla="*/ 1007 w 1834"/>
              <a:gd name="T93" fmla="*/ 459 h 2152"/>
              <a:gd name="T94" fmla="*/ 812 w 1834"/>
              <a:gd name="T95" fmla="*/ 234 h 2152"/>
              <a:gd name="T96" fmla="*/ 518 w 1834"/>
              <a:gd name="T97" fmla="*/ 309 h 2152"/>
              <a:gd name="T98" fmla="*/ 713 w 1834"/>
              <a:gd name="T99" fmla="*/ 533 h 2152"/>
              <a:gd name="T100" fmla="*/ 493 w 1834"/>
              <a:gd name="T101" fmla="*/ 593 h 2152"/>
              <a:gd name="T102" fmla="*/ 294 w 1834"/>
              <a:gd name="T103" fmla="*/ 369 h 2152"/>
              <a:gd name="T104" fmla="*/ 0 w 1834"/>
              <a:gd name="T105" fmla="*/ 444 h 2152"/>
              <a:gd name="T106" fmla="*/ 229 w 1834"/>
              <a:gd name="T107" fmla="*/ 707 h 2152"/>
              <a:gd name="T108" fmla="*/ 234 w 1834"/>
              <a:gd name="T109" fmla="*/ 707 h 2152"/>
              <a:gd name="T110" fmla="*/ 234 w 1834"/>
              <a:gd name="T111" fmla="*/ 707 h 2152"/>
              <a:gd name="T112" fmla="*/ 74 w 1834"/>
              <a:gd name="T113" fmla="*/ 707 h 2152"/>
              <a:gd name="T114" fmla="*/ 0 w 1834"/>
              <a:gd name="T115" fmla="*/ 782 h 2152"/>
              <a:gd name="T116" fmla="*/ 74 w 1834"/>
              <a:gd name="T117" fmla="*/ 852 h 2152"/>
              <a:gd name="T118" fmla="*/ 144 w 1834"/>
              <a:gd name="T119" fmla="*/ 782 h 2152"/>
              <a:gd name="T120" fmla="*/ 74 w 1834"/>
              <a:gd name="T121" fmla="*/ 707 h 2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34" h="2152">
                <a:moveTo>
                  <a:pt x="0" y="1186"/>
                </a:moveTo>
                <a:cubicBezTo>
                  <a:pt x="1834" y="1186"/>
                  <a:pt x="1834" y="1186"/>
                  <a:pt x="1834" y="1186"/>
                </a:cubicBezTo>
                <a:cubicBezTo>
                  <a:pt x="1834" y="1962"/>
                  <a:pt x="1834" y="1962"/>
                  <a:pt x="1834" y="1962"/>
                </a:cubicBezTo>
                <a:cubicBezTo>
                  <a:pt x="1834" y="2067"/>
                  <a:pt x="1750" y="2152"/>
                  <a:pt x="1650" y="2152"/>
                </a:cubicBezTo>
                <a:cubicBezTo>
                  <a:pt x="189" y="2152"/>
                  <a:pt x="189" y="2152"/>
                  <a:pt x="189" y="2152"/>
                </a:cubicBezTo>
                <a:cubicBezTo>
                  <a:pt x="84" y="2152"/>
                  <a:pt x="0" y="2067"/>
                  <a:pt x="0" y="1962"/>
                </a:cubicBezTo>
                <a:cubicBezTo>
                  <a:pt x="0" y="1186"/>
                  <a:pt x="0" y="1186"/>
                  <a:pt x="0" y="1186"/>
                </a:cubicBezTo>
                <a:cubicBezTo>
                  <a:pt x="0" y="1186"/>
                  <a:pt x="0" y="1186"/>
                  <a:pt x="0" y="1186"/>
                </a:cubicBezTo>
                <a:close/>
                <a:moveTo>
                  <a:pt x="543" y="832"/>
                </a:moveTo>
                <a:cubicBezTo>
                  <a:pt x="234" y="832"/>
                  <a:pt x="234" y="832"/>
                  <a:pt x="234" y="832"/>
                </a:cubicBezTo>
                <a:cubicBezTo>
                  <a:pt x="79" y="1146"/>
                  <a:pt x="79" y="1146"/>
                  <a:pt x="79" y="1146"/>
                </a:cubicBezTo>
                <a:cubicBezTo>
                  <a:pt x="384" y="1146"/>
                  <a:pt x="384" y="1146"/>
                  <a:pt x="384" y="1146"/>
                </a:cubicBezTo>
                <a:cubicBezTo>
                  <a:pt x="543" y="832"/>
                  <a:pt x="543" y="832"/>
                  <a:pt x="543" y="832"/>
                </a:cubicBezTo>
                <a:cubicBezTo>
                  <a:pt x="543" y="832"/>
                  <a:pt x="543" y="832"/>
                  <a:pt x="543" y="832"/>
                </a:cubicBezTo>
                <a:close/>
                <a:moveTo>
                  <a:pt x="917" y="1146"/>
                </a:moveTo>
                <a:cubicBezTo>
                  <a:pt x="1076" y="832"/>
                  <a:pt x="1076" y="832"/>
                  <a:pt x="1076" y="832"/>
                </a:cubicBezTo>
                <a:cubicBezTo>
                  <a:pt x="767" y="832"/>
                  <a:pt x="767" y="832"/>
                  <a:pt x="767" y="832"/>
                </a:cubicBezTo>
                <a:cubicBezTo>
                  <a:pt x="613" y="1146"/>
                  <a:pt x="613" y="1146"/>
                  <a:pt x="613" y="1146"/>
                </a:cubicBezTo>
                <a:cubicBezTo>
                  <a:pt x="917" y="1146"/>
                  <a:pt x="917" y="1146"/>
                  <a:pt x="917" y="1146"/>
                </a:cubicBezTo>
                <a:cubicBezTo>
                  <a:pt x="917" y="1146"/>
                  <a:pt x="917" y="1146"/>
                  <a:pt x="917" y="1146"/>
                </a:cubicBezTo>
                <a:close/>
                <a:moveTo>
                  <a:pt x="1146" y="1146"/>
                </a:moveTo>
                <a:cubicBezTo>
                  <a:pt x="1450" y="1146"/>
                  <a:pt x="1450" y="1146"/>
                  <a:pt x="1450" y="1146"/>
                </a:cubicBezTo>
                <a:cubicBezTo>
                  <a:pt x="1610" y="832"/>
                  <a:pt x="1610" y="832"/>
                  <a:pt x="1610" y="832"/>
                </a:cubicBezTo>
                <a:cubicBezTo>
                  <a:pt x="1301" y="832"/>
                  <a:pt x="1301" y="832"/>
                  <a:pt x="1301" y="832"/>
                </a:cubicBezTo>
                <a:cubicBezTo>
                  <a:pt x="1146" y="1146"/>
                  <a:pt x="1146" y="1146"/>
                  <a:pt x="1146" y="1146"/>
                </a:cubicBezTo>
                <a:cubicBezTo>
                  <a:pt x="1146" y="1146"/>
                  <a:pt x="1146" y="1146"/>
                  <a:pt x="1146" y="1146"/>
                </a:cubicBezTo>
                <a:close/>
                <a:moveTo>
                  <a:pt x="1680" y="1146"/>
                </a:moveTo>
                <a:cubicBezTo>
                  <a:pt x="1834" y="1146"/>
                  <a:pt x="1834" y="1146"/>
                  <a:pt x="1834" y="1146"/>
                </a:cubicBezTo>
                <a:cubicBezTo>
                  <a:pt x="1834" y="832"/>
                  <a:pt x="1834" y="832"/>
                  <a:pt x="1834" y="832"/>
                </a:cubicBezTo>
                <a:cubicBezTo>
                  <a:pt x="1680" y="1146"/>
                  <a:pt x="1680" y="1146"/>
                  <a:pt x="1680" y="1146"/>
                </a:cubicBezTo>
                <a:cubicBezTo>
                  <a:pt x="1680" y="1146"/>
                  <a:pt x="1680" y="1146"/>
                  <a:pt x="1680" y="1146"/>
                </a:cubicBezTo>
                <a:close/>
                <a:moveTo>
                  <a:pt x="234" y="707"/>
                </a:moveTo>
                <a:cubicBezTo>
                  <a:pt x="234" y="707"/>
                  <a:pt x="234" y="707"/>
                  <a:pt x="234" y="707"/>
                </a:cubicBezTo>
                <a:cubicBezTo>
                  <a:pt x="1530" y="369"/>
                  <a:pt x="1530" y="369"/>
                  <a:pt x="1530" y="369"/>
                </a:cubicBezTo>
                <a:cubicBezTo>
                  <a:pt x="1560" y="364"/>
                  <a:pt x="1560" y="364"/>
                  <a:pt x="1560" y="364"/>
                </a:cubicBezTo>
                <a:cubicBezTo>
                  <a:pt x="1560" y="364"/>
                  <a:pt x="1560" y="364"/>
                  <a:pt x="1560" y="364"/>
                </a:cubicBezTo>
                <a:cubicBezTo>
                  <a:pt x="1779" y="304"/>
                  <a:pt x="1779" y="304"/>
                  <a:pt x="1779" y="304"/>
                </a:cubicBezTo>
                <a:cubicBezTo>
                  <a:pt x="1779" y="304"/>
                  <a:pt x="1779" y="304"/>
                  <a:pt x="1779" y="304"/>
                </a:cubicBezTo>
                <a:cubicBezTo>
                  <a:pt x="1779" y="304"/>
                  <a:pt x="1779" y="304"/>
                  <a:pt x="1779" y="304"/>
                </a:cubicBezTo>
                <a:cubicBezTo>
                  <a:pt x="1700" y="0"/>
                  <a:pt x="1700" y="0"/>
                  <a:pt x="1700" y="0"/>
                </a:cubicBezTo>
                <a:cubicBezTo>
                  <a:pt x="1550" y="40"/>
                  <a:pt x="1550" y="40"/>
                  <a:pt x="1550" y="40"/>
                </a:cubicBezTo>
                <a:cubicBezTo>
                  <a:pt x="1745" y="264"/>
                  <a:pt x="1745" y="264"/>
                  <a:pt x="1745" y="264"/>
                </a:cubicBezTo>
                <a:cubicBezTo>
                  <a:pt x="1525" y="324"/>
                  <a:pt x="1525" y="324"/>
                  <a:pt x="1525" y="324"/>
                </a:cubicBezTo>
                <a:cubicBezTo>
                  <a:pt x="1326" y="100"/>
                  <a:pt x="1326" y="100"/>
                  <a:pt x="1326" y="100"/>
                </a:cubicBezTo>
                <a:cubicBezTo>
                  <a:pt x="1032" y="175"/>
                  <a:pt x="1032" y="175"/>
                  <a:pt x="1032" y="175"/>
                </a:cubicBezTo>
                <a:cubicBezTo>
                  <a:pt x="1226" y="399"/>
                  <a:pt x="1226" y="399"/>
                  <a:pt x="1226" y="399"/>
                </a:cubicBezTo>
                <a:cubicBezTo>
                  <a:pt x="1007" y="459"/>
                  <a:pt x="1007" y="459"/>
                  <a:pt x="1007" y="459"/>
                </a:cubicBezTo>
                <a:cubicBezTo>
                  <a:pt x="812" y="234"/>
                  <a:pt x="812" y="234"/>
                  <a:pt x="812" y="234"/>
                </a:cubicBezTo>
                <a:cubicBezTo>
                  <a:pt x="518" y="309"/>
                  <a:pt x="518" y="309"/>
                  <a:pt x="518" y="309"/>
                </a:cubicBezTo>
                <a:cubicBezTo>
                  <a:pt x="713" y="533"/>
                  <a:pt x="713" y="533"/>
                  <a:pt x="713" y="533"/>
                </a:cubicBezTo>
                <a:cubicBezTo>
                  <a:pt x="493" y="593"/>
                  <a:pt x="493" y="593"/>
                  <a:pt x="493" y="593"/>
                </a:cubicBezTo>
                <a:cubicBezTo>
                  <a:pt x="294" y="369"/>
                  <a:pt x="294" y="369"/>
                  <a:pt x="294" y="369"/>
                </a:cubicBezTo>
                <a:cubicBezTo>
                  <a:pt x="0" y="444"/>
                  <a:pt x="0" y="444"/>
                  <a:pt x="0" y="444"/>
                </a:cubicBezTo>
                <a:cubicBezTo>
                  <a:pt x="229" y="707"/>
                  <a:pt x="229" y="707"/>
                  <a:pt x="229" y="707"/>
                </a:cubicBezTo>
                <a:cubicBezTo>
                  <a:pt x="234" y="707"/>
                  <a:pt x="234" y="707"/>
                  <a:pt x="234" y="707"/>
                </a:cubicBezTo>
                <a:cubicBezTo>
                  <a:pt x="234" y="707"/>
                  <a:pt x="234" y="707"/>
                  <a:pt x="234" y="707"/>
                </a:cubicBezTo>
                <a:close/>
                <a:moveTo>
                  <a:pt x="74" y="707"/>
                </a:moveTo>
                <a:cubicBezTo>
                  <a:pt x="35" y="707"/>
                  <a:pt x="0" y="742"/>
                  <a:pt x="0" y="782"/>
                </a:cubicBezTo>
                <a:cubicBezTo>
                  <a:pt x="0" y="822"/>
                  <a:pt x="35" y="852"/>
                  <a:pt x="74" y="852"/>
                </a:cubicBezTo>
                <a:cubicBezTo>
                  <a:pt x="114" y="852"/>
                  <a:pt x="144" y="822"/>
                  <a:pt x="144" y="782"/>
                </a:cubicBezTo>
                <a:cubicBezTo>
                  <a:pt x="144" y="742"/>
                  <a:pt x="114" y="707"/>
                  <a:pt x="74" y="707"/>
                </a:cubicBezTo>
                <a:close/>
              </a:path>
            </a:pathLst>
          </a:custGeom>
          <a:solidFill>
            <a:schemeClr val="bg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33" name="TextBox 632"/>
          <p:cNvSpPr txBox="1"/>
          <p:nvPr/>
        </p:nvSpPr>
        <p:spPr>
          <a:xfrm>
            <a:off x="4351094"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Spreadsheets</a:t>
            </a:r>
          </a:p>
        </p:txBody>
      </p:sp>
      <p:grpSp>
        <p:nvGrpSpPr>
          <p:cNvPr id="634" name="Group 17"/>
          <p:cNvGrpSpPr>
            <a:grpSpLocks noChangeAspect="1"/>
          </p:cNvGrpSpPr>
          <p:nvPr/>
        </p:nvGrpSpPr>
        <p:grpSpPr bwMode="auto">
          <a:xfrm>
            <a:off x="4523893" y="5793822"/>
            <a:ext cx="545438" cy="393946"/>
            <a:chOff x="889" y="17"/>
            <a:chExt cx="6056" cy="4374"/>
          </a:xfrm>
          <a:solidFill>
            <a:schemeClr val="bg1"/>
          </a:solidFill>
        </p:grpSpPr>
        <p:sp>
          <p:nvSpPr>
            <p:cNvPr id="638" name="Freeform 18"/>
            <p:cNvSpPr>
              <a:spLocks noEditPoints="1"/>
            </p:cNvSpPr>
            <p:nvPr/>
          </p:nvSpPr>
          <p:spPr bwMode="auto">
            <a:xfrm>
              <a:off x="889" y="17"/>
              <a:ext cx="6056" cy="4374"/>
            </a:xfrm>
            <a:custGeom>
              <a:avLst/>
              <a:gdLst>
                <a:gd name="T0" fmla="*/ 0 w 2560"/>
                <a:gd name="T1" fmla="*/ 228 h 1849"/>
                <a:gd name="T2" fmla="*/ 0 w 2560"/>
                <a:gd name="T3" fmla="*/ 1797 h 1849"/>
                <a:gd name="T4" fmla="*/ 53 w 2560"/>
                <a:gd name="T5" fmla="*/ 1849 h 1849"/>
                <a:gd name="T6" fmla="*/ 2508 w 2560"/>
                <a:gd name="T7" fmla="*/ 1849 h 1849"/>
                <a:gd name="T8" fmla="*/ 2560 w 2560"/>
                <a:gd name="T9" fmla="*/ 1797 h 1849"/>
                <a:gd name="T10" fmla="*/ 2560 w 2560"/>
                <a:gd name="T11" fmla="*/ 52 h 1849"/>
                <a:gd name="T12" fmla="*/ 2508 w 2560"/>
                <a:gd name="T13" fmla="*/ 0 h 1849"/>
                <a:gd name="T14" fmla="*/ 823 w 2560"/>
                <a:gd name="T15" fmla="*/ 0 h 1849"/>
                <a:gd name="T16" fmla="*/ 399 w 2560"/>
                <a:gd name="T17" fmla="*/ 391 h 1849"/>
                <a:gd name="T18" fmla="*/ 0 w 2560"/>
                <a:gd name="T19" fmla="*/ 228 h 1849"/>
                <a:gd name="T20" fmla="*/ 0 w 2560"/>
                <a:gd name="T21" fmla="*/ 228 h 1849"/>
                <a:gd name="T22" fmla="*/ 2430 w 2560"/>
                <a:gd name="T23" fmla="*/ 130 h 1849"/>
                <a:gd name="T24" fmla="*/ 2430 w 2560"/>
                <a:gd name="T25" fmla="*/ 1719 h 1849"/>
                <a:gd name="T26" fmla="*/ 131 w 2560"/>
                <a:gd name="T27" fmla="*/ 1719 h 1849"/>
                <a:gd name="T28" fmla="*/ 131 w 2560"/>
                <a:gd name="T29" fmla="*/ 482 h 1849"/>
                <a:gd name="T30" fmla="*/ 477 w 2560"/>
                <a:gd name="T31" fmla="*/ 710 h 1849"/>
                <a:gd name="T32" fmla="*/ 875 w 2560"/>
                <a:gd name="T33" fmla="*/ 130 h 1849"/>
                <a:gd name="T34" fmla="*/ 2430 w 2560"/>
                <a:gd name="T35" fmla="*/ 130 h 1849"/>
                <a:gd name="T36" fmla="*/ 2430 w 2560"/>
                <a:gd name="T37" fmla="*/ 130 h 1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60" h="1849">
                  <a:moveTo>
                    <a:pt x="0" y="228"/>
                  </a:moveTo>
                  <a:cubicBezTo>
                    <a:pt x="0" y="1797"/>
                    <a:pt x="0" y="1797"/>
                    <a:pt x="0" y="1797"/>
                  </a:cubicBezTo>
                  <a:cubicBezTo>
                    <a:pt x="0" y="1830"/>
                    <a:pt x="20" y="1849"/>
                    <a:pt x="53" y="1849"/>
                  </a:cubicBezTo>
                  <a:cubicBezTo>
                    <a:pt x="2508" y="1849"/>
                    <a:pt x="2508" y="1849"/>
                    <a:pt x="2508" y="1849"/>
                  </a:cubicBezTo>
                  <a:cubicBezTo>
                    <a:pt x="2541" y="1849"/>
                    <a:pt x="2560" y="1830"/>
                    <a:pt x="2560" y="1797"/>
                  </a:cubicBezTo>
                  <a:cubicBezTo>
                    <a:pt x="2560" y="52"/>
                    <a:pt x="2560" y="52"/>
                    <a:pt x="2560" y="52"/>
                  </a:cubicBezTo>
                  <a:cubicBezTo>
                    <a:pt x="2560" y="20"/>
                    <a:pt x="2541" y="0"/>
                    <a:pt x="2508" y="0"/>
                  </a:cubicBezTo>
                  <a:cubicBezTo>
                    <a:pt x="823" y="0"/>
                    <a:pt x="823" y="0"/>
                    <a:pt x="823" y="0"/>
                  </a:cubicBezTo>
                  <a:cubicBezTo>
                    <a:pt x="399" y="391"/>
                    <a:pt x="399" y="391"/>
                    <a:pt x="399" y="391"/>
                  </a:cubicBezTo>
                  <a:cubicBezTo>
                    <a:pt x="0" y="228"/>
                    <a:pt x="0" y="228"/>
                    <a:pt x="0" y="228"/>
                  </a:cubicBezTo>
                  <a:cubicBezTo>
                    <a:pt x="0" y="228"/>
                    <a:pt x="0" y="228"/>
                    <a:pt x="0" y="228"/>
                  </a:cubicBezTo>
                  <a:close/>
                  <a:moveTo>
                    <a:pt x="2430" y="130"/>
                  </a:moveTo>
                  <a:cubicBezTo>
                    <a:pt x="2430" y="1719"/>
                    <a:pt x="2430" y="1719"/>
                    <a:pt x="2430" y="1719"/>
                  </a:cubicBezTo>
                  <a:cubicBezTo>
                    <a:pt x="131" y="1719"/>
                    <a:pt x="131" y="1719"/>
                    <a:pt x="131" y="1719"/>
                  </a:cubicBezTo>
                  <a:cubicBezTo>
                    <a:pt x="131" y="482"/>
                    <a:pt x="131" y="482"/>
                    <a:pt x="131" y="482"/>
                  </a:cubicBezTo>
                  <a:cubicBezTo>
                    <a:pt x="477" y="710"/>
                    <a:pt x="477" y="710"/>
                    <a:pt x="477" y="710"/>
                  </a:cubicBezTo>
                  <a:cubicBezTo>
                    <a:pt x="875" y="130"/>
                    <a:pt x="875" y="130"/>
                    <a:pt x="875" y="130"/>
                  </a:cubicBezTo>
                  <a:cubicBezTo>
                    <a:pt x="2430" y="130"/>
                    <a:pt x="2430" y="130"/>
                    <a:pt x="2430" y="130"/>
                  </a:cubicBezTo>
                  <a:cubicBezTo>
                    <a:pt x="2430" y="130"/>
                    <a:pt x="2430" y="130"/>
                    <a:pt x="2430" y="1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39" name="Freeform 19"/>
            <p:cNvSpPr>
              <a:spLocks/>
            </p:cNvSpPr>
            <p:nvPr/>
          </p:nvSpPr>
          <p:spPr bwMode="auto">
            <a:xfrm>
              <a:off x="1902" y="3211"/>
              <a:ext cx="4042" cy="194"/>
            </a:xfrm>
            <a:custGeom>
              <a:avLst/>
              <a:gdLst>
                <a:gd name="T0" fmla="*/ 0 w 4042"/>
                <a:gd name="T1" fmla="*/ 0 h 194"/>
                <a:gd name="T2" fmla="*/ 4042 w 4042"/>
                <a:gd name="T3" fmla="*/ 0 h 194"/>
                <a:gd name="T4" fmla="*/ 4042 w 4042"/>
                <a:gd name="T5" fmla="*/ 194 h 194"/>
                <a:gd name="T6" fmla="*/ 0 w 4042"/>
                <a:gd name="T7" fmla="*/ 194 h 194"/>
                <a:gd name="T8" fmla="*/ 0 w 4042"/>
                <a:gd name="T9" fmla="*/ 0 h 194"/>
                <a:gd name="T10" fmla="*/ 0 w 4042"/>
                <a:gd name="T11" fmla="*/ 0 h 194"/>
              </a:gdLst>
              <a:ahLst/>
              <a:cxnLst>
                <a:cxn ang="0">
                  <a:pos x="T0" y="T1"/>
                </a:cxn>
                <a:cxn ang="0">
                  <a:pos x="T2" y="T3"/>
                </a:cxn>
                <a:cxn ang="0">
                  <a:pos x="T4" y="T5"/>
                </a:cxn>
                <a:cxn ang="0">
                  <a:pos x="T6" y="T7"/>
                </a:cxn>
                <a:cxn ang="0">
                  <a:pos x="T8" y="T9"/>
                </a:cxn>
                <a:cxn ang="0">
                  <a:pos x="T10" y="T11"/>
                </a:cxn>
              </a:cxnLst>
              <a:rect l="0" t="0" r="r" b="b"/>
              <a:pathLst>
                <a:path w="4042" h="194">
                  <a:moveTo>
                    <a:pt x="0" y="0"/>
                  </a:moveTo>
                  <a:lnTo>
                    <a:pt x="4042" y="0"/>
                  </a:lnTo>
                  <a:lnTo>
                    <a:pt x="4042" y="194"/>
                  </a:lnTo>
                  <a:lnTo>
                    <a:pt x="0" y="19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0" name="Freeform 20"/>
            <p:cNvSpPr>
              <a:spLocks/>
            </p:cNvSpPr>
            <p:nvPr/>
          </p:nvSpPr>
          <p:spPr bwMode="auto">
            <a:xfrm>
              <a:off x="5093" y="1427"/>
              <a:ext cx="567" cy="1578"/>
            </a:xfrm>
            <a:custGeom>
              <a:avLst/>
              <a:gdLst>
                <a:gd name="T0" fmla="*/ 0 w 567"/>
                <a:gd name="T1" fmla="*/ 0 h 1578"/>
                <a:gd name="T2" fmla="*/ 567 w 567"/>
                <a:gd name="T3" fmla="*/ 0 h 1578"/>
                <a:gd name="T4" fmla="*/ 567 w 567"/>
                <a:gd name="T5" fmla="*/ 1578 h 1578"/>
                <a:gd name="T6" fmla="*/ 0 w 567"/>
                <a:gd name="T7" fmla="*/ 1578 h 1578"/>
                <a:gd name="T8" fmla="*/ 0 w 567"/>
                <a:gd name="T9" fmla="*/ 0 h 1578"/>
                <a:gd name="T10" fmla="*/ 0 w 567"/>
                <a:gd name="T11" fmla="*/ 0 h 1578"/>
              </a:gdLst>
              <a:ahLst/>
              <a:cxnLst>
                <a:cxn ang="0">
                  <a:pos x="T0" y="T1"/>
                </a:cxn>
                <a:cxn ang="0">
                  <a:pos x="T2" y="T3"/>
                </a:cxn>
                <a:cxn ang="0">
                  <a:pos x="T4" y="T5"/>
                </a:cxn>
                <a:cxn ang="0">
                  <a:pos x="T6" y="T7"/>
                </a:cxn>
                <a:cxn ang="0">
                  <a:pos x="T8" y="T9"/>
                </a:cxn>
                <a:cxn ang="0">
                  <a:pos x="T10" y="T11"/>
                </a:cxn>
              </a:cxnLst>
              <a:rect l="0" t="0" r="r" b="b"/>
              <a:pathLst>
                <a:path w="567" h="1578">
                  <a:moveTo>
                    <a:pt x="0" y="0"/>
                  </a:moveTo>
                  <a:lnTo>
                    <a:pt x="567" y="0"/>
                  </a:lnTo>
                  <a:lnTo>
                    <a:pt x="567" y="1578"/>
                  </a:lnTo>
                  <a:lnTo>
                    <a:pt x="0" y="1578"/>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1" name="Freeform 21"/>
            <p:cNvSpPr>
              <a:spLocks/>
            </p:cNvSpPr>
            <p:nvPr/>
          </p:nvSpPr>
          <p:spPr bwMode="auto">
            <a:xfrm>
              <a:off x="4116" y="2052"/>
              <a:ext cx="567" cy="953"/>
            </a:xfrm>
            <a:custGeom>
              <a:avLst/>
              <a:gdLst>
                <a:gd name="T0" fmla="*/ 0 w 567"/>
                <a:gd name="T1" fmla="*/ 0 h 953"/>
                <a:gd name="T2" fmla="*/ 567 w 567"/>
                <a:gd name="T3" fmla="*/ 0 h 953"/>
                <a:gd name="T4" fmla="*/ 567 w 567"/>
                <a:gd name="T5" fmla="*/ 953 h 953"/>
                <a:gd name="T6" fmla="*/ 0 w 567"/>
                <a:gd name="T7" fmla="*/ 953 h 953"/>
                <a:gd name="T8" fmla="*/ 0 w 567"/>
                <a:gd name="T9" fmla="*/ 0 h 953"/>
                <a:gd name="T10" fmla="*/ 0 w 567"/>
                <a:gd name="T11" fmla="*/ 0 h 953"/>
              </a:gdLst>
              <a:ahLst/>
              <a:cxnLst>
                <a:cxn ang="0">
                  <a:pos x="T0" y="T1"/>
                </a:cxn>
                <a:cxn ang="0">
                  <a:pos x="T2" y="T3"/>
                </a:cxn>
                <a:cxn ang="0">
                  <a:pos x="T4" y="T5"/>
                </a:cxn>
                <a:cxn ang="0">
                  <a:pos x="T6" y="T7"/>
                </a:cxn>
                <a:cxn ang="0">
                  <a:pos x="T8" y="T9"/>
                </a:cxn>
                <a:cxn ang="0">
                  <a:pos x="T10" y="T11"/>
                </a:cxn>
              </a:cxnLst>
              <a:rect l="0" t="0" r="r" b="b"/>
              <a:pathLst>
                <a:path w="567" h="953">
                  <a:moveTo>
                    <a:pt x="0" y="0"/>
                  </a:moveTo>
                  <a:lnTo>
                    <a:pt x="567" y="0"/>
                  </a:lnTo>
                  <a:lnTo>
                    <a:pt x="567" y="953"/>
                  </a:lnTo>
                  <a:lnTo>
                    <a:pt x="0" y="95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2" name="Freeform 22"/>
            <p:cNvSpPr>
              <a:spLocks/>
            </p:cNvSpPr>
            <p:nvPr/>
          </p:nvSpPr>
          <p:spPr bwMode="auto">
            <a:xfrm>
              <a:off x="3151" y="1756"/>
              <a:ext cx="567" cy="1249"/>
            </a:xfrm>
            <a:custGeom>
              <a:avLst/>
              <a:gdLst>
                <a:gd name="T0" fmla="*/ 0 w 567"/>
                <a:gd name="T1" fmla="*/ 0 h 1249"/>
                <a:gd name="T2" fmla="*/ 567 w 567"/>
                <a:gd name="T3" fmla="*/ 0 h 1249"/>
                <a:gd name="T4" fmla="*/ 567 w 567"/>
                <a:gd name="T5" fmla="*/ 1249 h 1249"/>
                <a:gd name="T6" fmla="*/ 0 w 567"/>
                <a:gd name="T7" fmla="*/ 1249 h 1249"/>
                <a:gd name="T8" fmla="*/ 0 w 567"/>
                <a:gd name="T9" fmla="*/ 0 h 1249"/>
                <a:gd name="T10" fmla="*/ 0 w 567"/>
                <a:gd name="T11" fmla="*/ 0 h 1249"/>
              </a:gdLst>
              <a:ahLst/>
              <a:cxnLst>
                <a:cxn ang="0">
                  <a:pos x="T0" y="T1"/>
                </a:cxn>
                <a:cxn ang="0">
                  <a:pos x="T2" y="T3"/>
                </a:cxn>
                <a:cxn ang="0">
                  <a:pos x="T4" y="T5"/>
                </a:cxn>
                <a:cxn ang="0">
                  <a:pos x="T6" y="T7"/>
                </a:cxn>
                <a:cxn ang="0">
                  <a:pos x="T8" y="T9"/>
                </a:cxn>
                <a:cxn ang="0">
                  <a:pos x="T10" y="T11"/>
                </a:cxn>
              </a:cxnLst>
              <a:rect l="0" t="0" r="r" b="b"/>
              <a:pathLst>
                <a:path w="567" h="1249">
                  <a:moveTo>
                    <a:pt x="0" y="0"/>
                  </a:moveTo>
                  <a:lnTo>
                    <a:pt x="567" y="0"/>
                  </a:lnTo>
                  <a:lnTo>
                    <a:pt x="567" y="1249"/>
                  </a:lnTo>
                  <a:lnTo>
                    <a:pt x="0" y="1249"/>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3" name="Freeform 23"/>
            <p:cNvSpPr>
              <a:spLocks/>
            </p:cNvSpPr>
            <p:nvPr/>
          </p:nvSpPr>
          <p:spPr bwMode="auto">
            <a:xfrm>
              <a:off x="2186" y="2335"/>
              <a:ext cx="567" cy="670"/>
            </a:xfrm>
            <a:custGeom>
              <a:avLst/>
              <a:gdLst>
                <a:gd name="T0" fmla="*/ 0 w 567"/>
                <a:gd name="T1" fmla="*/ 0 h 670"/>
                <a:gd name="T2" fmla="*/ 567 w 567"/>
                <a:gd name="T3" fmla="*/ 0 h 670"/>
                <a:gd name="T4" fmla="*/ 567 w 567"/>
                <a:gd name="T5" fmla="*/ 670 h 670"/>
                <a:gd name="T6" fmla="*/ 0 w 567"/>
                <a:gd name="T7" fmla="*/ 670 h 670"/>
                <a:gd name="T8" fmla="*/ 0 w 567"/>
                <a:gd name="T9" fmla="*/ 0 h 670"/>
                <a:gd name="T10" fmla="*/ 0 w 567"/>
                <a:gd name="T11" fmla="*/ 0 h 670"/>
              </a:gdLst>
              <a:ahLst/>
              <a:cxnLst>
                <a:cxn ang="0">
                  <a:pos x="T0" y="T1"/>
                </a:cxn>
                <a:cxn ang="0">
                  <a:pos x="T2" y="T3"/>
                </a:cxn>
                <a:cxn ang="0">
                  <a:pos x="T4" y="T5"/>
                </a:cxn>
                <a:cxn ang="0">
                  <a:pos x="T6" y="T7"/>
                </a:cxn>
                <a:cxn ang="0">
                  <a:pos x="T8" y="T9"/>
                </a:cxn>
                <a:cxn ang="0">
                  <a:pos x="T10" y="T11"/>
                </a:cxn>
              </a:cxnLst>
              <a:rect l="0" t="0" r="r" b="b"/>
              <a:pathLst>
                <a:path w="567" h="670">
                  <a:moveTo>
                    <a:pt x="0" y="0"/>
                  </a:moveTo>
                  <a:lnTo>
                    <a:pt x="567" y="0"/>
                  </a:lnTo>
                  <a:lnTo>
                    <a:pt x="567" y="670"/>
                  </a:lnTo>
                  <a:lnTo>
                    <a:pt x="0" y="67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635" name="TextBox 634"/>
          <p:cNvSpPr txBox="1"/>
          <p:nvPr/>
        </p:nvSpPr>
        <p:spPr>
          <a:xfrm>
            <a:off x="5264583"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Lync</a:t>
            </a:r>
          </a:p>
        </p:txBody>
      </p:sp>
      <p:sp>
        <p:nvSpPr>
          <p:cNvPr id="636" name="TextBox 635"/>
          <p:cNvSpPr txBox="1"/>
          <p:nvPr/>
        </p:nvSpPr>
        <p:spPr>
          <a:xfrm>
            <a:off x="6101066"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OneNote</a:t>
            </a:r>
          </a:p>
        </p:txBody>
      </p:sp>
      <p:sp>
        <p:nvSpPr>
          <p:cNvPr id="637" name="TextBox 636"/>
          <p:cNvSpPr txBox="1"/>
          <p:nvPr/>
        </p:nvSpPr>
        <p:spPr>
          <a:xfrm>
            <a:off x="6956156"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Yammer</a:t>
            </a:r>
          </a:p>
        </p:txBody>
      </p:sp>
      <p:sp>
        <p:nvSpPr>
          <p:cNvPr id="646" name="Freeform 5"/>
          <p:cNvSpPr>
            <a:spLocks noChangeAspect="1" noEditPoints="1"/>
          </p:cNvSpPr>
          <p:nvPr/>
        </p:nvSpPr>
        <p:spPr bwMode="auto">
          <a:xfrm>
            <a:off x="5511951" y="4003738"/>
            <a:ext cx="301849" cy="401213"/>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solidFill>
            <a:srgbClr val="F0F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74" tIns="44768" rIns="0" bIns="44768" numCol="1" spcCol="0" rtlCol="0" fromWordArt="0" anchor="ctr" anchorCtr="0" forceAA="0" compatLnSpc="1">
            <a:prstTxWarp prst="textNoShape">
              <a:avLst/>
            </a:prstTxWarp>
            <a:noAutofit/>
          </a:bodyPr>
          <a:lstStyle/>
          <a:p>
            <a:pPr defTabSz="913020">
              <a:lnSpc>
                <a:spcPct val="90000"/>
              </a:lnSpc>
              <a:spcAft>
                <a:spcPts val="588"/>
              </a:spcAft>
            </a:pPr>
            <a:endParaRPr lang="en-US" sz="1369" b="1" dirty="0">
              <a:gradFill>
                <a:gsLst>
                  <a:gs pos="50427">
                    <a:srgbClr val="FFFFFF"/>
                  </a:gs>
                  <a:gs pos="30000">
                    <a:srgbClr val="FFFFFF"/>
                  </a:gs>
                </a:gsLst>
                <a:lin ang="5400000" scaled="0"/>
              </a:gradFill>
            </a:endParaRPr>
          </a:p>
        </p:txBody>
      </p:sp>
      <p:sp>
        <p:nvSpPr>
          <p:cNvPr id="647" name="Freeform 5"/>
          <p:cNvSpPr>
            <a:spLocks noChangeAspect="1" noEditPoints="1"/>
          </p:cNvSpPr>
          <p:nvPr/>
        </p:nvSpPr>
        <p:spPr bwMode="auto">
          <a:xfrm>
            <a:off x="4568859" y="4015206"/>
            <a:ext cx="455507" cy="377305"/>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rgbClr val="F0F0F0"/>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74" tIns="44768" rIns="0" bIns="44768" numCol="1" spcCol="0" rtlCol="0" fromWordArt="0" anchor="ctr" anchorCtr="0" forceAA="0" compatLnSpc="1">
            <a:prstTxWarp prst="textNoShape">
              <a:avLst/>
            </a:prstTxWarp>
            <a:noAutofit/>
          </a:bodyPr>
          <a:lstStyle/>
          <a:p>
            <a:pPr defTabSz="913020">
              <a:lnSpc>
                <a:spcPct val="90000"/>
              </a:lnSpc>
              <a:spcAft>
                <a:spcPts val="588"/>
              </a:spcAft>
            </a:pPr>
            <a:endParaRPr lang="en-US" sz="1369" b="1" dirty="0">
              <a:gradFill>
                <a:gsLst>
                  <a:gs pos="50427">
                    <a:srgbClr val="FFFFFF"/>
                  </a:gs>
                  <a:gs pos="30000">
                    <a:srgbClr val="FFFFFF"/>
                  </a:gs>
                </a:gsLst>
                <a:lin ang="5400000" scaled="0"/>
              </a:gradFill>
            </a:endParaRPr>
          </a:p>
        </p:txBody>
      </p:sp>
      <p:sp>
        <p:nvSpPr>
          <p:cNvPr id="654" name="Freeform 18"/>
          <p:cNvSpPr>
            <a:spLocks noChangeAspect="1" noEditPoints="1"/>
          </p:cNvSpPr>
          <p:nvPr/>
        </p:nvSpPr>
        <p:spPr bwMode="auto">
          <a:xfrm>
            <a:off x="6327727" y="4049366"/>
            <a:ext cx="418554" cy="308984"/>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rgbClr val="F0F0F0"/>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74" tIns="44768" rIns="0" bIns="44768" numCol="1" spcCol="0" rtlCol="0" fromWordArt="0" anchor="ctr" anchorCtr="0" forceAA="0" compatLnSpc="1">
            <a:prstTxWarp prst="textNoShape">
              <a:avLst/>
            </a:prstTxWarp>
            <a:noAutofit/>
          </a:bodyPr>
          <a:lstStyle/>
          <a:p>
            <a:pPr defTabSz="913020">
              <a:lnSpc>
                <a:spcPct val="90000"/>
              </a:lnSpc>
              <a:spcAft>
                <a:spcPts val="588"/>
              </a:spcAft>
            </a:pPr>
            <a:endParaRPr lang="en-US" sz="1369" b="1" dirty="0">
              <a:gradFill>
                <a:gsLst>
                  <a:gs pos="50427">
                    <a:srgbClr val="FFFFFF"/>
                  </a:gs>
                  <a:gs pos="30000">
                    <a:srgbClr val="FFFFFF"/>
                  </a:gs>
                </a:gsLst>
                <a:lin ang="5400000" scaled="0"/>
              </a:gradFill>
            </a:endParaRPr>
          </a:p>
        </p:txBody>
      </p:sp>
      <p:sp>
        <p:nvSpPr>
          <p:cNvPr id="655" name="Freeform 109"/>
          <p:cNvSpPr>
            <a:spLocks noChangeAspect="1" noEditPoints="1"/>
          </p:cNvSpPr>
          <p:nvPr/>
        </p:nvSpPr>
        <p:spPr bwMode="auto">
          <a:xfrm>
            <a:off x="7242283" y="4015206"/>
            <a:ext cx="418577" cy="392585"/>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7774" tIns="43886" rIns="87774" bIns="43886" numCol="1" anchor="t" anchorCtr="0" compatLnSpc="1">
            <a:prstTxWarp prst="textNoShape">
              <a:avLst/>
            </a:prstTxWarp>
          </a:bodyPr>
          <a:lstStyle/>
          <a:p>
            <a:pPr defTabSz="895029"/>
            <a:endParaRPr lang="en-US" sz="1762" dirty="0">
              <a:solidFill>
                <a:srgbClr val="FFFFFF"/>
              </a:solidFill>
            </a:endParaRPr>
          </a:p>
        </p:txBody>
      </p:sp>
      <p:sp>
        <p:nvSpPr>
          <p:cNvPr id="656" name="Freeform 5"/>
          <p:cNvSpPr>
            <a:spLocks noEditPoints="1"/>
          </p:cNvSpPr>
          <p:nvPr/>
        </p:nvSpPr>
        <p:spPr bwMode="auto">
          <a:xfrm>
            <a:off x="4656622" y="4952857"/>
            <a:ext cx="361199" cy="405044"/>
          </a:xfrm>
          <a:custGeom>
            <a:avLst/>
            <a:gdLst>
              <a:gd name="T0" fmla="*/ 1986 w 2166"/>
              <a:gd name="T1" fmla="*/ 74 h 2429"/>
              <a:gd name="T2" fmla="*/ 2166 w 2166"/>
              <a:gd name="T3" fmla="*/ 169 h 2429"/>
              <a:gd name="T4" fmla="*/ 1986 w 2166"/>
              <a:gd name="T5" fmla="*/ 848 h 2429"/>
              <a:gd name="T6" fmla="*/ 1986 w 2166"/>
              <a:gd name="T7" fmla="*/ 880 h 2429"/>
              <a:gd name="T8" fmla="*/ 2166 w 2166"/>
              <a:gd name="T9" fmla="*/ 1485 h 2429"/>
              <a:gd name="T10" fmla="*/ 2071 w 2166"/>
              <a:gd name="T11" fmla="*/ 880 h 2429"/>
              <a:gd name="T12" fmla="*/ 850 w 2166"/>
              <a:gd name="T13" fmla="*/ 880 h 2429"/>
              <a:gd name="T14" fmla="*/ 743 w 2166"/>
              <a:gd name="T15" fmla="*/ 1156 h 2429"/>
              <a:gd name="T16" fmla="*/ 871 w 2166"/>
              <a:gd name="T17" fmla="*/ 1315 h 2429"/>
              <a:gd name="T18" fmla="*/ 988 w 2166"/>
              <a:gd name="T19" fmla="*/ 1251 h 2429"/>
              <a:gd name="T20" fmla="*/ 1073 w 2166"/>
              <a:gd name="T21" fmla="*/ 986 h 2429"/>
              <a:gd name="T22" fmla="*/ 956 w 2166"/>
              <a:gd name="T23" fmla="*/ 827 h 2429"/>
              <a:gd name="T24" fmla="*/ 1954 w 2166"/>
              <a:gd name="T25" fmla="*/ 2333 h 2429"/>
              <a:gd name="T26" fmla="*/ 96 w 2166"/>
              <a:gd name="T27" fmla="*/ 2429 h 2429"/>
              <a:gd name="T28" fmla="*/ 0 w 2166"/>
              <a:gd name="T29" fmla="*/ 95 h 2429"/>
              <a:gd name="T30" fmla="*/ 1858 w 2166"/>
              <a:gd name="T31" fmla="*/ 0 h 2429"/>
              <a:gd name="T32" fmla="*/ 1614 w 2166"/>
              <a:gd name="T33" fmla="*/ 1432 h 2429"/>
              <a:gd name="T34" fmla="*/ 1285 w 2166"/>
              <a:gd name="T35" fmla="*/ 1559 h 2429"/>
              <a:gd name="T36" fmla="*/ 712 w 2166"/>
              <a:gd name="T37" fmla="*/ 1548 h 2429"/>
              <a:gd name="T38" fmla="*/ 446 w 2166"/>
              <a:gd name="T39" fmla="*/ 1124 h 2429"/>
              <a:gd name="T40" fmla="*/ 701 w 2166"/>
              <a:gd name="T41" fmla="*/ 636 h 2429"/>
              <a:gd name="T42" fmla="*/ 1338 w 2166"/>
              <a:gd name="T43" fmla="*/ 668 h 2429"/>
              <a:gd name="T44" fmla="*/ 1423 w 2166"/>
              <a:gd name="T45" fmla="*/ 1124 h 2429"/>
              <a:gd name="T46" fmla="*/ 1221 w 2166"/>
              <a:gd name="T47" fmla="*/ 1304 h 2429"/>
              <a:gd name="T48" fmla="*/ 1200 w 2166"/>
              <a:gd name="T49" fmla="*/ 1273 h 2429"/>
              <a:gd name="T50" fmla="*/ 1306 w 2166"/>
              <a:gd name="T51" fmla="*/ 732 h 2429"/>
              <a:gd name="T52" fmla="*/ 1115 w 2166"/>
              <a:gd name="T53" fmla="*/ 806 h 2429"/>
              <a:gd name="T54" fmla="*/ 658 w 2166"/>
              <a:gd name="T55" fmla="*/ 870 h 2429"/>
              <a:gd name="T56" fmla="*/ 648 w 2166"/>
              <a:gd name="T57" fmla="*/ 1368 h 2429"/>
              <a:gd name="T58" fmla="*/ 1020 w 2166"/>
              <a:gd name="T59" fmla="*/ 1368 h 2429"/>
              <a:gd name="T60" fmla="*/ 1136 w 2166"/>
              <a:gd name="T61" fmla="*/ 1442 h 2429"/>
              <a:gd name="T62" fmla="*/ 1582 w 2166"/>
              <a:gd name="T63" fmla="*/ 954 h 2429"/>
              <a:gd name="T64" fmla="*/ 1306 w 2166"/>
              <a:gd name="T65" fmla="*/ 498 h 2429"/>
              <a:gd name="T66" fmla="*/ 648 w 2166"/>
              <a:gd name="T67" fmla="*/ 519 h 2429"/>
              <a:gd name="T68" fmla="*/ 319 w 2166"/>
              <a:gd name="T69" fmla="*/ 1113 h 2429"/>
              <a:gd name="T70" fmla="*/ 637 w 2166"/>
              <a:gd name="T71" fmla="*/ 1654 h 2429"/>
              <a:gd name="T72" fmla="*/ 1412 w 2166"/>
              <a:gd name="T73" fmla="*/ 1644 h 2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66" h="2429">
                <a:moveTo>
                  <a:pt x="1986" y="848"/>
                </a:moveTo>
                <a:cubicBezTo>
                  <a:pt x="1986" y="74"/>
                  <a:pt x="1986" y="74"/>
                  <a:pt x="1986" y="74"/>
                </a:cubicBezTo>
                <a:cubicBezTo>
                  <a:pt x="2071" y="74"/>
                  <a:pt x="2071" y="74"/>
                  <a:pt x="2071" y="74"/>
                </a:cubicBezTo>
                <a:cubicBezTo>
                  <a:pt x="2124" y="74"/>
                  <a:pt x="2166" y="116"/>
                  <a:pt x="2166" y="169"/>
                </a:cubicBezTo>
                <a:cubicBezTo>
                  <a:pt x="2166" y="169"/>
                  <a:pt x="2166" y="583"/>
                  <a:pt x="2166" y="679"/>
                </a:cubicBezTo>
                <a:cubicBezTo>
                  <a:pt x="2156" y="763"/>
                  <a:pt x="2028" y="795"/>
                  <a:pt x="1986" y="848"/>
                </a:cubicBezTo>
                <a:close/>
                <a:moveTo>
                  <a:pt x="2071" y="880"/>
                </a:moveTo>
                <a:cubicBezTo>
                  <a:pt x="1986" y="880"/>
                  <a:pt x="1986" y="880"/>
                  <a:pt x="1986" y="880"/>
                </a:cubicBezTo>
                <a:cubicBezTo>
                  <a:pt x="1986" y="1654"/>
                  <a:pt x="1986" y="1654"/>
                  <a:pt x="1986" y="1654"/>
                </a:cubicBezTo>
                <a:cubicBezTo>
                  <a:pt x="2028" y="1601"/>
                  <a:pt x="2156" y="1570"/>
                  <a:pt x="2166" y="1485"/>
                </a:cubicBezTo>
                <a:cubicBezTo>
                  <a:pt x="2166" y="1389"/>
                  <a:pt x="2166" y="976"/>
                  <a:pt x="2166" y="976"/>
                </a:cubicBezTo>
                <a:cubicBezTo>
                  <a:pt x="2166" y="923"/>
                  <a:pt x="2124" y="880"/>
                  <a:pt x="2071" y="880"/>
                </a:cubicBezTo>
                <a:close/>
                <a:moveTo>
                  <a:pt x="956" y="827"/>
                </a:moveTo>
                <a:cubicBezTo>
                  <a:pt x="913" y="827"/>
                  <a:pt x="881" y="848"/>
                  <a:pt x="850" y="880"/>
                </a:cubicBezTo>
                <a:cubicBezTo>
                  <a:pt x="807" y="901"/>
                  <a:pt x="786" y="944"/>
                  <a:pt x="775" y="1007"/>
                </a:cubicBezTo>
                <a:cubicBezTo>
                  <a:pt x="754" y="1060"/>
                  <a:pt x="743" y="1113"/>
                  <a:pt x="743" y="1156"/>
                </a:cubicBezTo>
                <a:cubicBezTo>
                  <a:pt x="743" y="1209"/>
                  <a:pt x="754" y="1251"/>
                  <a:pt x="786" y="1273"/>
                </a:cubicBezTo>
                <a:cubicBezTo>
                  <a:pt x="807" y="1304"/>
                  <a:pt x="828" y="1315"/>
                  <a:pt x="871" y="1315"/>
                </a:cubicBezTo>
                <a:cubicBezTo>
                  <a:pt x="892" y="1315"/>
                  <a:pt x="913" y="1315"/>
                  <a:pt x="935" y="1294"/>
                </a:cubicBezTo>
                <a:cubicBezTo>
                  <a:pt x="956" y="1294"/>
                  <a:pt x="977" y="1273"/>
                  <a:pt x="988" y="1251"/>
                </a:cubicBezTo>
                <a:cubicBezTo>
                  <a:pt x="1009" y="1230"/>
                  <a:pt x="1030" y="1188"/>
                  <a:pt x="1051" y="1135"/>
                </a:cubicBezTo>
                <a:cubicBezTo>
                  <a:pt x="1073" y="1082"/>
                  <a:pt x="1073" y="1039"/>
                  <a:pt x="1073" y="986"/>
                </a:cubicBezTo>
                <a:cubicBezTo>
                  <a:pt x="1073" y="944"/>
                  <a:pt x="1062" y="901"/>
                  <a:pt x="1041" y="870"/>
                </a:cubicBezTo>
                <a:cubicBezTo>
                  <a:pt x="1020" y="848"/>
                  <a:pt x="988" y="827"/>
                  <a:pt x="956" y="827"/>
                </a:cubicBezTo>
                <a:close/>
                <a:moveTo>
                  <a:pt x="1954" y="95"/>
                </a:moveTo>
                <a:cubicBezTo>
                  <a:pt x="1954" y="2333"/>
                  <a:pt x="1954" y="2333"/>
                  <a:pt x="1954" y="2333"/>
                </a:cubicBezTo>
                <a:cubicBezTo>
                  <a:pt x="1954" y="2386"/>
                  <a:pt x="1912" y="2429"/>
                  <a:pt x="1858" y="2429"/>
                </a:cubicBezTo>
                <a:cubicBezTo>
                  <a:pt x="96" y="2429"/>
                  <a:pt x="96" y="2429"/>
                  <a:pt x="96" y="2429"/>
                </a:cubicBezTo>
                <a:cubicBezTo>
                  <a:pt x="42" y="2429"/>
                  <a:pt x="0" y="2386"/>
                  <a:pt x="0" y="2333"/>
                </a:cubicBezTo>
                <a:cubicBezTo>
                  <a:pt x="0" y="95"/>
                  <a:pt x="0" y="95"/>
                  <a:pt x="0" y="95"/>
                </a:cubicBezTo>
                <a:cubicBezTo>
                  <a:pt x="0" y="42"/>
                  <a:pt x="42" y="0"/>
                  <a:pt x="96" y="0"/>
                </a:cubicBezTo>
                <a:cubicBezTo>
                  <a:pt x="1858" y="0"/>
                  <a:pt x="1858" y="0"/>
                  <a:pt x="1858" y="0"/>
                </a:cubicBezTo>
                <a:cubicBezTo>
                  <a:pt x="1912" y="0"/>
                  <a:pt x="1954" y="42"/>
                  <a:pt x="1954" y="95"/>
                </a:cubicBezTo>
                <a:close/>
                <a:moveTo>
                  <a:pt x="1614" y="1432"/>
                </a:moveTo>
                <a:cubicBezTo>
                  <a:pt x="1476" y="1432"/>
                  <a:pt x="1476" y="1432"/>
                  <a:pt x="1476" y="1432"/>
                </a:cubicBezTo>
                <a:cubicBezTo>
                  <a:pt x="1423" y="1485"/>
                  <a:pt x="1370" y="1527"/>
                  <a:pt x="1285" y="1559"/>
                </a:cubicBezTo>
                <a:cubicBezTo>
                  <a:pt x="1211" y="1591"/>
                  <a:pt x="1115" y="1612"/>
                  <a:pt x="1009" y="1612"/>
                </a:cubicBezTo>
                <a:cubicBezTo>
                  <a:pt x="903" y="1612"/>
                  <a:pt x="796" y="1591"/>
                  <a:pt x="712" y="1548"/>
                </a:cubicBezTo>
                <a:cubicBezTo>
                  <a:pt x="627" y="1517"/>
                  <a:pt x="563" y="1464"/>
                  <a:pt x="510" y="1379"/>
                </a:cubicBezTo>
                <a:cubicBezTo>
                  <a:pt x="467" y="1304"/>
                  <a:pt x="446" y="1220"/>
                  <a:pt x="446" y="1124"/>
                </a:cubicBezTo>
                <a:cubicBezTo>
                  <a:pt x="446" y="1029"/>
                  <a:pt x="467" y="933"/>
                  <a:pt x="510" y="848"/>
                </a:cubicBezTo>
                <a:cubicBezTo>
                  <a:pt x="552" y="753"/>
                  <a:pt x="616" y="679"/>
                  <a:pt x="701" y="636"/>
                </a:cubicBezTo>
                <a:cubicBezTo>
                  <a:pt x="786" y="583"/>
                  <a:pt x="881" y="562"/>
                  <a:pt x="1009" y="562"/>
                </a:cubicBezTo>
                <a:cubicBezTo>
                  <a:pt x="1147" y="562"/>
                  <a:pt x="1264" y="594"/>
                  <a:pt x="1338" y="668"/>
                </a:cubicBezTo>
                <a:cubicBezTo>
                  <a:pt x="1423" y="742"/>
                  <a:pt x="1466" y="838"/>
                  <a:pt x="1466" y="944"/>
                </a:cubicBezTo>
                <a:cubicBezTo>
                  <a:pt x="1466" y="1007"/>
                  <a:pt x="1444" y="1071"/>
                  <a:pt x="1423" y="1124"/>
                </a:cubicBezTo>
                <a:cubicBezTo>
                  <a:pt x="1391" y="1188"/>
                  <a:pt x="1349" y="1230"/>
                  <a:pt x="1306" y="1262"/>
                </a:cubicBezTo>
                <a:cubicBezTo>
                  <a:pt x="1274" y="1294"/>
                  <a:pt x="1243" y="1304"/>
                  <a:pt x="1221" y="1304"/>
                </a:cubicBezTo>
                <a:cubicBezTo>
                  <a:pt x="1221" y="1304"/>
                  <a:pt x="1211" y="1304"/>
                  <a:pt x="1211" y="1294"/>
                </a:cubicBezTo>
                <a:cubicBezTo>
                  <a:pt x="1200" y="1294"/>
                  <a:pt x="1200" y="1283"/>
                  <a:pt x="1200" y="1273"/>
                </a:cubicBezTo>
                <a:cubicBezTo>
                  <a:pt x="1200" y="1262"/>
                  <a:pt x="1200" y="1241"/>
                  <a:pt x="1211" y="1209"/>
                </a:cubicBezTo>
                <a:cubicBezTo>
                  <a:pt x="1306" y="732"/>
                  <a:pt x="1306" y="732"/>
                  <a:pt x="1306" y="732"/>
                </a:cubicBezTo>
                <a:cubicBezTo>
                  <a:pt x="1136" y="732"/>
                  <a:pt x="1136" y="732"/>
                  <a:pt x="1136" y="732"/>
                </a:cubicBezTo>
                <a:cubicBezTo>
                  <a:pt x="1115" y="806"/>
                  <a:pt x="1115" y="806"/>
                  <a:pt x="1115" y="806"/>
                </a:cubicBezTo>
                <a:cubicBezTo>
                  <a:pt x="1073" y="742"/>
                  <a:pt x="1020" y="710"/>
                  <a:pt x="935" y="710"/>
                </a:cubicBezTo>
                <a:cubicBezTo>
                  <a:pt x="828" y="710"/>
                  <a:pt x="733" y="763"/>
                  <a:pt x="658" y="870"/>
                </a:cubicBezTo>
                <a:cubicBezTo>
                  <a:pt x="605" y="954"/>
                  <a:pt x="573" y="1050"/>
                  <a:pt x="573" y="1156"/>
                </a:cubicBezTo>
                <a:cubicBezTo>
                  <a:pt x="573" y="1241"/>
                  <a:pt x="595" y="1315"/>
                  <a:pt x="648" y="1368"/>
                </a:cubicBezTo>
                <a:cubicBezTo>
                  <a:pt x="690" y="1411"/>
                  <a:pt x="754" y="1442"/>
                  <a:pt x="828" y="1442"/>
                </a:cubicBezTo>
                <a:cubicBezTo>
                  <a:pt x="903" y="1442"/>
                  <a:pt x="966" y="1411"/>
                  <a:pt x="1020" y="1368"/>
                </a:cubicBezTo>
                <a:cubicBezTo>
                  <a:pt x="1020" y="1389"/>
                  <a:pt x="1030" y="1411"/>
                  <a:pt x="1051" y="1421"/>
                </a:cubicBezTo>
                <a:cubicBezTo>
                  <a:pt x="1073" y="1432"/>
                  <a:pt x="1094" y="1442"/>
                  <a:pt x="1136" y="1442"/>
                </a:cubicBezTo>
                <a:cubicBezTo>
                  <a:pt x="1274" y="1442"/>
                  <a:pt x="1391" y="1379"/>
                  <a:pt x="1476" y="1262"/>
                </a:cubicBezTo>
                <a:cubicBezTo>
                  <a:pt x="1551" y="1177"/>
                  <a:pt x="1582" y="1071"/>
                  <a:pt x="1582" y="954"/>
                </a:cubicBezTo>
                <a:cubicBezTo>
                  <a:pt x="1582" y="859"/>
                  <a:pt x="1561" y="774"/>
                  <a:pt x="1508" y="689"/>
                </a:cubicBezTo>
                <a:cubicBezTo>
                  <a:pt x="1466" y="604"/>
                  <a:pt x="1402" y="541"/>
                  <a:pt x="1306" y="498"/>
                </a:cubicBezTo>
                <a:cubicBezTo>
                  <a:pt x="1221" y="456"/>
                  <a:pt x="1126" y="435"/>
                  <a:pt x="1009" y="435"/>
                </a:cubicBezTo>
                <a:cubicBezTo>
                  <a:pt x="871" y="435"/>
                  <a:pt x="754" y="466"/>
                  <a:pt x="648" y="519"/>
                </a:cubicBezTo>
                <a:cubicBezTo>
                  <a:pt x="552" y="573"/>
                  <a:pt x="467" y="657"/>
                  <a:pt x="404" y="763"/>
                </a:cubicBezTo>
                <a:cubicBezTo>
                  <a:pt x="350" y="870"/>
                  <a:pt x="319" y="986"/>
                  <a:pt x="319" y="1113"/>
                </a:cubicBezTo>
                <a:cubicBezTo>
                  <a:pt x="319" y="1230"/>
                  <a:pt x="340" y="1336"/>
                  <a:pt x="393" y="1432"/>
                </a:cubicBezTo>
                <a:cubicBezTo>
                  <a:pt x="446" y="1527"/>
                  <a:pt x="531" y="1601"/>
                  <a:pt x="637" y="1654"/>
                </a:cubicBezTo>
                <a:cubicBezTo>
                  <a:pt x="743" y="1707"/>
                  <a:pt x="871" y="1729"/>
                  <a:pt x="1020" y="1729"/>
                </a:cubicBezTo>
                <a:cubicBezTo>
                  <a:pt x="1179" y="1729"/>
                  <a:pt x="1306" y="1697"/>
                  <a:pt x="1412" y="1644"/>
                </a:cubicBezTo>
                <a:cubicBezTo>
                  <a:pt x="1508" y="1591"/>
                  <a:pt x="1572" y="1517"/>
                  <a:pt x="1614" y="1432"/>
                </a:cubicBezTo>
                <a:close/>
              </a:path>
            </a:pathLst>
          </a:custGeom>
          <a:solidFill>
            <a:schemeClr val="bg1"/>
          </a:solidFill>
          <a:ln>
            <a:noFill/>
          </a:ln>
        </p:spPr>
        <p:txBody>
          <a:bodyPr vert="horz" wrap="square" lIns="89571" tIns="44784" rIns="89571" bIns="44784" numCol="1" anchor="t" anchorCtr="0" compatLnSpc="1">
            <a:prstTxWarp prst="textNoShape">
              <a:avLst/>
            </a:prstTxWarp>
          </a:bodyPr>
          <a:lstStyle/>
          <a:p>
            <a:pPr defTabSz="913469"/>
            <a:endParaRPr lang="en-US" sz="1763">
              <a:solidFill>
                <a:srgbClr val="FFFFFF"/>
              </a:solidFill>
            </a:endParaRPr>
          </a:p>
        </p:txBody>
      </p:sp>
      <p:sp>
        <p:nvSpPr>
          <p:cNvPr id="658" name="Rectangle 657"/>
          <p:cNvSpPr/>
          <p:nvPr/>
        </p:nvSpPr>
        <p:spPr bwMode="auto">
          <a:xfrm>
            <a:off x="8006365" y="2932603"/>
            <a:ext cx="3732094" cy="87872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endPar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659" name="Rectangle 658"/>
          <p:cNvSpPr/>
          <p:nvPr/>
        </p:nvSpPr>
        <p:spPr bwMode="auto">
          <a:xfrm>
            <a:off x="8006365" y="3811327"/>
            <a:ext cx="3732094" cy="2749703"/>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660" name="Rectangle 659"/>
          <p:cNvSpPr/>
          <p:nvPr/>
        </p:nvSpPr>
        <p:spPr bwMode="auto">
          <a:xfrm>
            <a:off x="8006365" y="2932603"/>
            <a:ext cx="3732094" cy="8787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BUILD USING </a:t>
            </a:r>
            <a:b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AN OPEN PLATFORM</a:t>
            </a:r>
          </a:p>
        </p:txBody>
      </p:sp>
      <p:pic>
        <p:nvPicPr>
          <p:cNvPr id="666" name="Picture 4" descr="php"/>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09146" y="4823996"/>
            <a:ext cx="533992" cy="266995"/>
          </a:xfrm>
          <a:prstGeom prst="rect">
            <a:avLst/>
          </a:prstGeom>
          <a:noFill/>
          <a:extLst>
            <a:ext uri="{909E8E84-426E-40DD-AFC4-6F175D3DCCD1}">
              <a14:hiddenFill xmlns:a14="http://schemas.microsoft.com/office/drawing/2010/main">
                <a:solidFill>
                  <a:srgbClr val="FFFFFF"/>
                </a:solidFill>
              </a14:hiddenFill>
            </a:ext>
          </a:extLst>
        </p:spPr>
      </p:pic>
      <p:pic>
        <p:nvPicPr>
          <p:cNvPr id="667" name="Picture 66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610911" y="4838004"/>
            <a:ext cx="947166" cy="253745"/>
          </a:xfrm>
          <a:prstGeom prst="rect">
            <a:avLst/>
          </a:prstGeom>
        </p:spPr>
      </p:pic>
      <p:pic>
        <p:nvPicPr>
          <p:cNvPr id="668" name="Picture 66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438220" y="4751809"/>
            <a:ext cx="318047" cy="403570"/>
          </a:xfrm>
          <a:prstGeom prst="rect">
            <a:avLst/>
          </a:prstGeom>
        </p:spPr>
      </p:pic>
      <p:pic>
        <p:nvPicPr>
          <p:cNvPr id="669" name="Picture 668"/>
          <p:cNvPicPr>
            <a:picLocks noChangeAspect="1"/>
          </p:cNvPicPr>
          <p:nvPr/>
        </p:nvPicPr>
        <p:blipFill rotWithShape="1">
          <a:blip r:embed="rId14" cstate="print">
            <a:extLst>
              <a:ext uri="{28A0092B-C50C-407E-A947-70E740481C1C}">
                <a14:useLocalDpi xmlns:a14="http://schemas.microsoft.com/office/drawing/2010/main" val="0"/>
              </a:ext>
            </a:extLst>
          </a:blip>
          <a:srcRect r="74521" b="13629"/>
          <a:stretch/>
        </p:blipFill>
        <p:spPr>
          <a:xfrm>
            <a:off x="8886181" y="4759465"/>
            <a:ext cx="399160" cy="400867"/>
          </a:xfrm>
          <a:prstGeom prst="rect">
            <a:avLst/>
          </a:prstGeom>
        </p:spPr>
      </p:pic>
      <p:pic>
        <p:nvPicPr>
          <p:cNvPr id="664" name="Picture 66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118419" y="5541042"/>
            <a:ext cx="999587" cy="333195"/>
          </a:xfrm>
          <a:prstGeom prst="rect">
            <a:avLst/>
          </a:prstGeom>
        </p:spPr>
      </p:pic>
      <p:pic>
        <p:nvPicPr>
          <p:cNvPr id="665" name="Picture 11" descr="\\sfp\Work\White_Whale\_Archive-Tracy\_Archive-Tracy\7-20642_Cloud_Services_Track\Art\Logos\PNGs\AmazonWebservices_Logo_white.png"/>
          <p:cNvPicPr>
            <a:picLocks noChangeAspect="1" noChangeArrowheads="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234386" y="6011630"/>
            <a:ext cx="1074945" cy="404180"/>
          </a:xfrm>
          <a:prstGeom prst="rect">
            <a:avLst/>
          </a:prstGeom>
          <a:noFill/>
          <a:extLst>
            <a:ext uri="{909E8E84-426E-40DD-AFC4-6F175D3DCCD1}">
              <a14:hiddenFill xmlns:a14="http://schemas.microsoft.com/office/drawing/2010/main">
                <a:solidFill>
                  <a:srgbClr val="FFFFFF"/>
                </a:solidFill>
              </a14:hiddenFill>
            </a:ext>
          </a:extLst>
        </p:spPr>
      </p:pic>
      <p:pic>
        <p:nvPicPr>
          <p:cNvPr id="670" name="Picture 669"/>
          <p:cNvPicPr>
            <a:picLocks noChangeAspect="1"/>
          </p:cNvPicPr>
          <p:nvPr/>
        </p:nvPicPr>
        <p:blipFill rotWithShape="1">
          <a:blip r:embed="rId18">
            <a:extLst>
              <a:ext uri="{28A0092B-C50C-407E-A947-70E740481C1C}">
                <a14:useLocalDpi xmlns:a14="http://schemas.microsoft.com/office/drawing/2010/main" val="0"/>
              </a:ext>
            </a:extLst>
          </a:blip>
          <a:srcRect l="4902" t="6073" r="7126" b="19348"/>
          <a:stretch/>
        </p:blipFill>
        <p:spPr>
          <a:xfrm>
            <a:off x="11084493" y="4035042"/>
            <a:ext cx="475189" cy="446793"/>
          </a:xfrm>
          <a:prstGeom prst="rect">
            <a:avLst/>
          </a:prstGeom>
        </p:spPr>
      </p:pic>
      <p:pic>
        <p:nvPicPr>
          <p:cNvPr id="671" name="Picture 670"/>
          <p:cNvPicPr>
            <a:picLocks noChangeAspect="1"/>
          </p:cNvPicPr>
          <p:nvPr/>
        </p:nvPicPr>
        <p:blipFill rotWithShape="1">
          <a:blip r:embed="rId19" cstate="print">
            <a:extLst>
              <a:ext uri="{28A0092B-C50C-407E-A947-70E740481C1C}">
                <a14:useLocalDpi xmlns:a14="http://schemas.microsoft.com/office/drawing/2010/main" val="0"/>
              </a:ext>
            </a:extLst>
          </a:blip>
          <a:srcRect l="13445" t="17569" r="13162" b="17640"/>
          <a:stretch/>
        </p:blipFill>
        <p:spPr>
          <a:xfrm>
            <a:off x="10372663" y="4027497"/>
            <a:ext cx="491096" cy="433540"/>
          </a:xfrm>
          <a:prstGeom prst="rect">
            <a:avLst/>
          </a:prstGeom>
        </p:spPr>
      </p:pic>
      <p:pic>
        <p:nvPicPr>
          <p:cNvPr id="672" name="Picture 14"/>
          <p:cNvPicPr>
            <a:picLocks noChangeAspect="1" noChangeArrowheads="1"/>
          </p:cNvPicPr>
          <p:nvPr/>
        </p:nvPicPr>
        <p:blipFill>
          <a:blip r:embed="rId3" cstate="print">
            <a:lum bright="100000"/>
            <a:extLst>
              <a:ext uri="{28A0092B-C50C-407E-A947-70E740481C1C}">
                <a14:useLocalDpi xmlns:a14="http://schemas.microsoft.com/office/drawing/2010/main" val="0"/>
              </a:ext>
            </a:extLst>
          </a:blip>
          <a:srcRect/>
          <a:stretch>
            <a:fillRect/>
          </a:stretch>
        </p:blipFill>
        <p:spPr bwMode="auto">
          <a:xfrm>
            <a:off x="9085761" y="4006847"/>
            <a:ext cx="405896" cy="474839"/>
          </a:xfrm>
          <a:prstGeom prst="rect">
            <a:avLst/>
          </a:prstGeom>
          <a:noFill/>
          <a:ln>
            <a:noFill/>
          </a:ln>
          <a:effectLst/>
          <a:extLst/>
        </p:spPr>
      </p:pic>
      <p:grpSp>
        <p:nvGrpSpPr>
          <p:cNvPr id="673" name="Group 672"/>
          <p:cNvGrpSpPr/>
          <p:nvPr/>
        </p:nvGrpSpPr>
        <p:grpSpPr>
          <a:xfrm>
            <a:off x="9717784" y="4017847"/>
            <a:ext cx="420647" cy="474809"/>
            <a:chOff x="8757833" y="2461626"/>
            <a:chExt cx="522153" cy="589383"/>
          </a:xfrm>
          <a:solidFill>
            <a:schemeClr val="bg1"/>
          </a:solidFill>
        </p:grpSpPr>
        <p:sp>
          <p:nvSpPr>
            <p:cNvPr id="674" name="Freeform 24"/>
            <p:cNvSpPr>
              <a:spLocks/>
            </p:cNvSpPr>
            <p:nvPr/>
          </p:nvSpPr>
          <p:spPr bwMode="auto">
            <a:xfrm>
              <a:off x="8757833" y="2599074"/>
              <a:ext cx="522153" cy="45193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grpFill/>
            <a:ln>
              <a:noFill/>
            </a:ln>
            <a:extLst/>
          </p:spPr>
          <p:txBody>
            <a:bodyPr vert="horz" wrap="square" lIns="89571" tIns="44784" rIns="89571" bIns="44784" numCol="1" anchor="t" anchorCtr="0" compatLnSpc="1">
              <a:prstTxWarp prst="textNoShape">
                <a:avLst/>
              </a:prstTxWarp>
            </a:bodyPr>
            <a:lstStyle/>
            <a:p>
              <a:pPr defTabSz="913469"/>
              <a:r>
                <a:rPr lang="en-US" sz="1763" dirty="0">
                  <a:solidFill>
                    <a:srgbClr val="FFFFFF"/>
                  </a:solidFill>
                </a:rPr>
                <a:t>z</a:t>
              </a:r>
            </a:p>
          </p:txBody>
        </p:sp>
        <p:sp>
          <p:nvSpPr>
            <p:cNvPr id="675" name="Freeform 25"/>
            <p:cNvSpPr>
              <a:spLocks/>
            </p:cNvSpPr>
            <p:nvPr/>
          </p:nvSpPr>
          <p:spPr bwMode="auto">
            <a:xfrm>
              <a:off x="9018907" y="2461626"/>
              <a:ext cx="130725" cy="142676"/>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grpFill/>
            <a:ln>
              <a:noFill/>
            </a:ln>
            <a:extLst/>
          </p:spPr>
          <p:txBody>
            <a:bodyPr vert="horz" wrap="square" lIns="89571" tIns="44784" rIns="89571" bIns="44784" numCol="1" anchor="t" anchorCtr="0" compatLnSpc="1">
              <a:prstTxWarp prst="textNoShape">
                <a:avLst/>
              </a:prstTxWarp>
            </a:bodyPr>
            <a:lstStyle/>
            <a:p>
              <a:pPr defTabSz="913469"/>
              <a:endParaRPr lang="en-US" sz="1763">
                <a:solidFill>
                  <a:srgbClr val="FFFFFF"/>
                </a:solidFill>
              </a:endParaRPr>
            </a:p>
          </p:txBody>
        </p:sp>
      </p:grpSp>
      <p:grpSp>
        <p:nvGrpSpPr>
          <p:cNvPr id="676" name="Group 25"/>
          <p:cNvGrpSpPr>
            <a:grpSpLocks noChangeAspect="1"/>
          </p:cNvGrpSpPr>
          <p:nvPr/>
        </p:nvGrpSpPr>
        <p:grpSpPr bwMode="auto">
          <a:xfrm>
            <a:off x="8208911" y="5634148"/>
            <a:ext cx="1547355" cy="187515"/>
            <a:chOff x="-1699" y="18351"/>
            <a:chExt cx="11074" cy="1342"/>
          </a:xfrm>
        </p:grpSpPr>
        <p:sp>
          <p:nvSpPr>
            <p:cNvPr id="677" name="Freeform 26"/>
            <p:cNvSpPr>
              <a:spLocks/>
            </p:cNvSpPr>
            <p:nvPr/>
          </p:nvSpPr>
          <p:spPr bwMode="auto">
            <a:xfrm>
              <a:off x="-1699" y="18441"/>
              <a:ext cx="1250" cy="1231"/>
            </a:xfrm>
            <a:custGeom>
              <a:avLst/>
              <a:gdLst>
                <a:gd name="T0" fmla="*/ 1250 w 1250"/>
                <a:gd name="T1" fmla="*/ 1231 h 1231"/>
                <a:gd name="T2" fmla="*/ 1109 w 1250"/>
                <a:gd name="T3" fmla="*/ 1231 h 1231"/>
                <a:gd name="T4" fmla="*/ 1109 w 1250"/>
                <a:gd name="T5" fmla="*/ 228 h 1231"/>
                <a:gd name="T6" fmla="*/ 1104 w 1250"/>
                <a:gd name="T7" fmla="*/ 228 h 1231"/>
                <a:gd name="T8" fmla="*/ 662 w 1250"/>
                <a:gd name="T9" fmla="*/ 1231 h 1231"/>
                <a:gd name="T10" fmla="*/ 591 w 1250"/>
                <a:gd name="T11" fmla="*/ 1231 h 1231"/>
                <a:gd name="T12" fmla="*/ 142 w 1250"/>
                <a:gd name="T13" fmla="*/ 223 h 1231"/>
                <a:gd name="T14" fmla="*/ 139 w 1250"/>
                <a:gd name="T15" fmla="*/ 223 h 1231"/>
                <a:gd name="T16" fmla="*/ 139 w 1250"/>
                <a:gd name="T17" fmla="*/ 1231 h 1231"/>
                <a:gd name="T18" fmla="*/ 0 w 1250"/>
                <a:gd name="T19" fmla="*/ 1231 h 1231"/>
                <a:gd name="T20" fmla="*/ 0 w 1250"/>
                <a:gd name="T21" fmla="*/ 0 h 1231"/>
                <a:gd name="T22" fmla="*/ 191 w 1250"/>
                <a:gd name="T23" fmla="*/ 0 h 1231"/>
                <a:gd name="T24" fmla="*/ 622 w 1250"/>
                <a:gd name="T25" fmla="*/ 986 h 1231"/>
                <a:gd name="T26" fmla="*/ 629 w 1250"/>
                <a:gd name="T27" fmla="*/ 986 h 1231"/>
                <a:gd name="T28" fmla="*/ 1071 w 1250"/>
                <a:gd name="T29" fmla="*/ 0 h 1231"/>
                <a:gd name="T30" fmla="*/ 1250 w 1250"/>
                <a:gd name="T31" fmla="*/ 0 h 1231"/>
                <a:gd name="T32" fmla="*/ 1250 w 1250"/>
                <a:gd name="T33" fmla="*/ 1231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0" h="1231">
                  <a:moveTo>
                    <a:pt x="1250" y="1231"/>
                  </a:moveTo>
                  <a:lnTo>
                    <a:pt x="1109" y="1231"/>
                  </a:lnTo>
                  <a:lnTo>
                    <a:pt x="1109" y="228"/>
                  </a:lnTo>
                  <a:lnTo>
                    <a:pt x="1104" y="228"/>
                  </a:lnTo>
                  <a:lnTo>
                    <a:pt x="662" y="1231"/>
                  </a:lnTo>
                  <a:lnTo>
                    <a:pt x="591" y="1231"/>
                  </a:lnTo>
                  <a:lnTo>
                    <a:pt x="142" y="223"/>
                  </a:lnTo>
                  <a:lnTo>
                    <a:pt x="139" y="223"/>
                  </a:lnTo>
                  <a:lnTo>
                    <a:pt x="139" y="1231"/>
                  </a:lnTo>
                  <a:lnTo>
                    <a:pt x="0" y="1231"/>
                  </a:lnTo>
                  <a:lnTo>
                    <a:pt x="0" y="0"/>
                  </a:lnTo>
                  <a:lnTo>
                    <a:pt x="191" y="0"/>
                  </a:lnTo>
                  <a:lnTo>
                    <a:pt x="622" y="986"/>
                  </a:lnTo>
                  <a:lnTo>
                    <a:pt x="629" y="986"/>
                  </a:lnTo>
                  <a:lnTo>
                    <a:pt x="1071" y="0"/>
                  </a:lnTo>
                  <a:lnTo>
                    <a:pt x="1250" y="0"/>
                  </a:lnTo>
                  <a:lnTo>
                    <a:pt x="1250" y="12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78" name="Freeform 27"/>
            <p:cNvSpPr>
              <a:spLocks noEditPoints="1"/>
            </p:cNvSpPr>
            <p:nvPr/>
          </p:nvSpPr>
          <p:spPr bwMode="auto">
            <a:xfrm>
              <a:off x="-222" y="18386"/>
              <a:ext cx="185" cy="1286"/>
            </a:xfrm>
            <a:custGeom>
              <a:avLst/>
              <a:gdLst>
                <a:gd name="T0" fmla="*/ 78 w 78"/>
                <a:gd name="T1" fmla="*/ 38 h 541"/>
                <a:gd name="T2" fmla="*/ 67 w 78"/>
                <a:gd name="T3" fmla="*/ 66 h 541"/>
                <a:gd name="T4" fmla="*/ 39 w 78"/>
                <a:gd name="T5" fmla="*/ 77 h 541"/>
                <a:gd name="T6" fmla="*/ 12 w 78"/>
                <a:gd name="T7" fmla="*/ 66 h 541"/>
                <a:gd name="T8" fmla="*/ 0 w 78"/>
                <a:gd name="T9" fmla="*/ 38 h 541"/>
                <a:gd name="T10" fmla="*/ 11 w 78"/>
                <a:gd name="T11" fmla="*/ 11 h 541"/>
                <a:gd name="T12" fmla="*/ 39 w 78"/>
                <a:gd name="T13" fmla="*/ 0 h 541"/>
                <a:gd name="T14" fmla="*/ 67 w 78"/>
                <a:gd name="T15" fmla="*/ 11 h 541"/>
                <a:gd name="T16" fmla="*/ 78 w 78"/>
                <a:gd name="T17" fmla="*/ 38 h 541"/>
                <a:gd name="T18" fmla="*/ 68 w 78"/>
                <a:gd name="T19" fmla="*/ 541 h 541"/>
                <a:gd name="T20" fmla="*/ 9 w 78"/>
                <a:gd name="T21" fmla="*/ 541 h 541"/>
                <a:gd name="T22" fmla="*/ 9 w 78"/>
                <a:gd name="T23" fmla="*/ 171 h 541"/>
                <a:gd name="T24" fmla="*/ 68 w 78"/>
                <a:gd name="T25" fmla="*/ 171 h 541"/>
                <a:gd name="T26" fmla="*/ 68 w 78"/>
                <a:gd name="T27" fmla="*/ 541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541">
                  <a:moveTo>
                    <a:pt x="78" y="38"/>
                  </a:moveTo>
                  <a:cubicBezTo>
                    <a:pt x="78" y="49"/>
                    <a:pt x="74" y="59"/>
                    <a:pt x="67" y="66"/>
                  </a:cubicBezTo>
                  <a:cubicBezTo>
                    <a:pt x="59" y="73"/>
                    <a:pt x="50" y="77"/>
                    <a:pt x="39" y="77"/>
                  </a:cubicBezTo>
                  <a:cubicBezTo>
                    <a:pt x="28" y="77"/>
                    <a:pt x="19" y="73"/>
                    <a:pt x="12" y="66"/>
                  </a:cubicBezTo>
                  <a:cubicBezTo>
                    <a:pt x="4" y="59"/>
                    <a:pt x="0" y="50"/>
                    <a:pt x="0" y="38"/>
                  </a:cubicBezTo>
                  <a:cubicBezTo>
                    <a:pt x="0" y="28"/>
                    <a:pt x="4" y="19"/>
                    <a:pt x="11" y="11"/>
                  </a:cubicBezTo>
                  <a:cubicBezTo>
                    <a:pt x="19" y="4"/>
                    <a:pt x="28" y="0"/>
                    <a:pt x="39" y="0"/>
                  </a:cubicBezTo>
                  <a:cubicBezTo>
                    <a:pt x="50" y="0"/>
                    <a:pt x="59" y="4"/>
                    <a:pt x="67" y="11"/>
                  </a:cubicBezTo>
                  <a:cubicBezTo>
                    <a:pt x="74" y="19"/>
                    <a:pt x="78" y="28"/>
                    <a:pt x="78" y="38"/>
                  </a:cubicBezTo>
                  <a:close/>
                  <a:moveTo>
                    <a:pt x="68" y="541"/>
                  </a:moveTo>
                  <a:cubicBezTo>
                    <a:pt x="9" y="541"/>
                    <a:pt x="9" y="541"/>
                    <a:pt x="9" y="541"/>
                  </a:cubicBezTo>
                  <a:cubicBezTo>
                    <a:pt x="9" y="171"/>
                    <a:pt x="9" y="171"/>
                    <a:pt x="9" y="171"/>
                  </a:cubicBezTo>
                  <a:cubicBezTo>
                    <a:pt x="68" y="171"/>
                    <a:pt x="68" y="171"/>
                    <a:pt x="68" y="171"/>
                  </a:cubicBezTo>
                  <a:lnTo>
                    <a:pt x="68" y="5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79" name="Freeform 28"/>
            <p:cNvSpPr>
              <a:spLocks/>
            </p:cNvSpPr>
            <p:nvPr/>
          </p:nvSpPr>
          <p:spPr bwMode="auto">
            <a:xfrm>
              <a:off x="100" y="18771"/>
              <a:ext cx="659" cy="922"/>
            </a:xfrm>
            <a:custGeom>
              <a:avLst/>
              <a:gdLst>
                <a:gd name="T0" fmla="*/ 278 w 279"/>
                <a:gd name="T1" fmla="*/ 362 h 388"/>
                <a:gd name="T2" fmla="*/ 176 w 279"/>
                <a:gd name="T3" fmla="*/ 388 h 388"/>
                <a:gd name="T4" fmla="*/ 85 w 279"/>
                <a:gd name="T5" fmla="*/ 365 h 388"/>
                <a:gd name="T6" fmla="*/ 23 w 279"/>
                <a:gd name="T7" fmla="*/ 299 h 388"/>
                <a:gd name="T8" fmla="*/ 0 w 279"/>
                <a:gd name="T9" fmla="*/ 203 h 388"/>
                <a:gd name="T10" fmla="*/ 53 w 279"/>
                <a:gd name="T11" fmla="*/ 56 h 388"/>
                <a:gd name="T12" fmla="*/ 193 w 279"/>
                <a:gd name="T13" fmla="*/ 0 h 388"/>
                <a:gd name="T14" fmla="*/ 279 w 279"/>
                <a:gd name="T15" fmla="*/ 19 h 388"/>
                <a:gd name="T16" fmla="*/ 279 w 279"/>
                <a:gd name="T17" fmla="*/ 80 h 388"/>
                <a:gd name="T18" fmla="*/ 191 w 279"/>
                <a:gd name="T19" fmla="*/ 51 h 388"/>
                <a:gd name="T20" fmla="*/ 97 w 279"/>
                <a:gd name="T21" fmla="*/ 92 h 388"/>
                <a:gd name="T22" fmla="*/ 61 w 279"/>
                <a:gd name="T23" fmla="*/ 198 h 388"/>
                <a:gd name="T24" fmla="*/ 95 w 279"/>
                <a:gd name="T25" fmla="*/ 300 h 388"/>
                <a:gd name="T26" fmla="*/ 187 w 279"/>
                <a:gd name="T27" fmla="*/ 338 h 388"/>
                <a:gd name="T28" fmla="*/ 278 w 279"/>
                <a:gd name="T29" fmla="*/ 306 h 388"/>
                <a:gd name="T30" fmla="*/ 278 w 279"/>
                <a:gd name="T31" fmla="*/ 362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9" h="388">
                  <a:moveTo>
                    <a:pt x="278" y="362"/>
                  </a:moveTo>
                  <a:cubicBezTo>
                    <a:pt x="249" y="380"/>
                    <a:pt x="215" y="388"/>
                    <a:pt x="176" y="388"/>
                  </a:cubicBezTo>
                  <a:cubicBezTo>
                    <a:pt x="143" y="388"/>
                    <a:pt x="112" y="381"/>
                    <a:pt x="85" y="365"/>
                  </a:cubicBezTo>
                  <a:cubicBezTo>
                    <a:pt x="59" y="349"/>
                    <a:pt x="38" y="327"/>
                    <a:pt x="23" y="299"/>
                  </a:cubicBezTo>
                  <a:cubicBezTo>
                    <a:pt x="8" y="271"/>
                    <a:pt x="0" y="239"/>
                    <a:pt x="0" y="203"/>
                  </a:cubicBezTo>
                  <a:cubicBezTo>
                    <a:pt x="0" y="142"/>
                    <a:pt x="18" y="93"/>
                    <a:pt x="53" y="56"/>
                  </a:cubicBezTo>
                  <a:cubicBezTo>
                    <a:pt x="88" y="19"/>
                    <a:pt x="135" y="0"/>
                    <a:pt x="193" y="0"/>
                  </a:cubicBezTo>
                  <a:cubicBezTo>
                    <a:pt x="225" y="0"/>
                    <a:pt x="254" y="6"/>
                    <a:pt x="279" y="19"/>
                  </a:cubicBezTo>
                  <a:cubicBezTo>
                    <a:pt x="279" y="80"/>
                    <a:pt x="279" y="80"/>
                    <a:pt x="279" y="80"/>
                  </a:cubicBezTo>
                  <a:cubicBezTo>
                    <a:pt x="251" y="60"/>
                    <a:pt x="222" y="51"/>
                    <a:pt x="191" y="51"/>
                  </a:cubicBezTo>
                  <a:cubicBezTo>
                    <a:pt x="152" y="51"/>
                    <a:pt x="121" y="64"/>
                    <a:pt x="97" y="92"/>
                  </a:cubicBezTo>
                  <a:cubicBezTo>
                    <a:pt x="73" y="119"/>
                    <a:pt x="61" y="154"/>
                    <a:pt x="61" y="198"/>
                  </a:cubicBezTo>
                  <a:cubicBezTo>
                    <a:pt x="61" y="241"/>
                    <a:pt x="72" y="275"/>
                    <a:pt x="95" y="300"/>
                  </a:cubicBezTo>
                  <a:cubicBezTo>
                    <a:pt x="118" y="325"/>
                    <a:pt x="149" y="338"/>
                    <a:pt x="187" y="338"/>
                  </a:cubicBezTo>
                  <a:cubicBezTo>
                    <a:pt x="219" y="338"/>
                    <a:pt x="250" y="327"/>
                    <a:pt x="278" y="306"/>
                  </a:cubicBezTo>
                  <a:lnTo>
                    <a:pt x="278" y="3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0" name="Freeform 29"/>
            <p:cNvSpPr>
              <a:spLocks/>
            </p:cNvSpPr>
            <p:nvPr/>
          </p:nvSpPr>
          <p:spPr bwMode="auto">
            <a:xfrm>
              <a:off x="913" y="18776"/>
              <a:ext cx="456" cy="896"/>
            </a:xfrm>
            <a:custGeom>
              <a:avLst/>
              <a:gdLst>
                <a:gd name="T0" fmla="*/ 193 w 193"/>
                <a:gd name="T1" fmla="*/ 67 h 377"/>
                <a:gd name="T2" fmla="*/ 148 w 193"/>
                <a:gd name="T3" fmla="*/ 55 h 377"/>
                <a:gd name="T4" fmla="*/ 84 w 193"/>
                <a:gd name="T5" fmla="*/ 92 h 377"/>
                <a:gd name="T6" fmla="*/ 59 w 193"/>
                <a:gd name="T7" fmla="*/ 189 h 377"/>
                <a:gd name="T8" fmla="*/ 59 w 193"/>
                <a:gd name="T9" fmla="*/ 377 h 377"/>
                <a:gd name="T10" fmla="*/ 0 w 193"/>
                <a:gd name="T11" fmla="*/ 377 h 377"/>
                <a:gd name="T12" fmla="*/ 0 w 193"/>
                <a:gd name="T13" fmla="*/ 7 h 377"/>
                <a:gd name="T14" fmla="*/ 59 w 193"/>
                <a:gd name="T15" fmla="*/ 7 h 377"/>
                <a:gd name="T16" fmla="*/ 59 w 193"/>
                <a:gd name="T17" fmla="*/ 83 h 377"/>
                <a:gd name="T18" fmla="*/ 61 w 193"/>
                <a:gd name="T19" fmla="*/ 83 h 377"/>
                <a:gd name="T20" fmla="*/ 99 w 193"/>
                <a:gd name="T21" fmla="*/ 23 h 377"/>
                <a:gd name="T22" fmla="*/ 158 w 193"/>
                <a:gd name="T23" fmla="*/ 0 h 377"/>
                <a:gd name="T24" fmla="*/ 193 w 193"/>
                <a:gd name="T25" fmla="*/ 6 h 377"/>
                <a:gd name="T26" fmla="*/ 193 w 193"/>
                <a:gd name="T27" fmla="*/ 6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377">
                  <a:moveTo>
                    <a:pt x="193" y="67"/>
                  </a:moveTo>
                  <a:cubicBezTo>
                    <a:pt x="183" y="59"/>
                    <a:pt x="168" y="55"/>
                    <a:pt x="148" y="55"/>
                  </a:cubicBezTo>
                  <a:cubicBezTo>
                    <a:pt x="122" y="55"/>
                    <a:pt x="100" y="67"/>
                    <a:pt x="84" y="92"/>
                  </a:cubicBezTo>
                  <a:cubicBezTo>
                    <a:pt x="68" y="117"/>
                    <a:pt x="59" y="149"/>
                    <a:pt x="59" y="189"/>
                  </a:cubicBezTo>
                  <a:cubicBezTo>
                    <a:pt x="59" y="377"/>
                    <a:pt x="59" y="377"/>
                    <a:pt x="59" y="377"/>
                  </a:cubicBezTo>
                  <a:cubicBezTo>
                    <a:pt x="0" y="377"/>
                    <a:pt x="0" y="377"/>
                    <a:pt x="0" y="377"/>
                  </a:cubicBezTo>
                  <a:cubicBezTo>
                    <a:pt x="0" y="7"/>
                    <a:pt x="0" y="7"/>
                    <a:pt x="0" y="7"/>
                  </a:cubicBezTo>
                  <a:cubicBezTo>
                    <a:pt x="59" y="7"/>
                    <a:pt x="59" y="7"/>
                    <a:pt x="59" y="7"/>
                  </a:cubicBezTo>
                  <a:cubicBezTo>
                    <a:pt x="59" y="83"/>
                    <a:pt x="59" y="83"/>
                    <a:pt x="59" y="83"/>
                  </a:cubicBezTo>
                  <a:cubicBezTo>
                    <a:pt x="61" y="83"/>
                    <a:pt x="61" y="83"/>
                    <a:pt x="61" y="83"/>
                  </a:cubicBezTo>
                  <a:cubicBezTo>
                    <a:pt x="69" y="58"/>
                    <a:pt x="82" y="38"/>
                    <a:pt x="99" y="23"/>
                  </a:cubicBezTo>
                  <a:cubicBezTo>
                    <a:pt x="116" y="8"/>
                    <a:pt x="136" y="0"/>
                    <a:pt x="158" y="0"/>
                  </a:cubicBezTo>
                  <a:cubicBezTo>
                    <a:pt x="173" y="0"/>
                    <a:pt x="185" y="2"/>
                    <a:pt x="193" y="6"/>
                  </a:cubicBezTo>
                  <a:lnTo>
                    <a:pt x="193"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1" name="Freeform 30"/>
            <p:cNvSpPr>
              <a:spLocks noEditPoints="1"/>
            </p:cNvSpPr>
            <p:nvPr/>
          </p:nvSpPr>
          <p:spPr bwMode="auto">
            <a:xfrm>
              <a:off x="1376" y="18771"/>
              <a:ext cx="863" cy="922"/>
            </a:xfrm>
            <a:custGeom>
              <a:avLst/>
              <a:gdLst>
                <a:gd name="T0" fmla="*/ 365 w 365"/>
                <a:gd name="T1" fmla="*/ 193 h 388"/>
                <a:gd name="T2" fmla="*/ 315 w 365"/>
                <a:gd name="T3" fmla="*/ 335 h 388"/>
                <a:gd name="T4" fmla="*/ 181 w 365"/>
                <a:gd name="T5" fmla="*/ 388 h 388"/>
                <a:gd name="T6" fmla="*/ 49 w 365"/>
                <a:gd name="T7" fmla="*/ 336 h 388"/>
                <a:gd name="T8" fmla="*/ 0 w 365"/>
                <a:gd name="T9" fmla="*/ 198 h 388"/>
                <a:gd name="T10" fmla="*/ 51 w 365"/>
                <a:gd name="T11" fmla="*/ 53 h 388"/>
                <a:gd name="T12" fmla="*/ 189 w 365"/>
                <a:gd name="T13" fmla="*/ 0 h 388"/>
                <a:gd name="T14" fmla="*/ 318 w 365"/>
                <a:gd name="T15" fmla="*/ 51 h 388"/>
                <a:gd name="T16" fmla="*/ 365 w 365"/>
                <a:gd name="T17" fmla="*/ 193 h 388"/>
                <a:gd name="T18" fmla="*/ 304 w 365"/>
                <a:gd name="T19" fmla="*/ 195 h 388"/>
                <a:gd name="T20" fmla="*/ 273 w 365"/>
                <a:gd name="T21" fmla="*/ 88 h 388"/>
                <a:gd name="T22" fmla="*/ 185 w 365"/>
                <a:gd name="T23" fmla="*/ 51 h 388"/>
                <a:gd name="T24" fmla="*/ 94 w 365"/>
                <a:gd name="T25" fmla="*/ 89 h 388"/>
                <a:gd name="T26" fmla="*/ 61 w 365"/>
                <a:gd name="T27" fmla="*/ 196 h 388"/>
                <a:gd name="T28" fmla="*/ 95 w 365"/>
                <a:gd name="T29" fmla="*/ 300 h 388"/>
                <a:gd name="T30" fmla="*/ 185 w 365"/>
                <a:gd name="T31" fmla="*/ 338 h 388"/>
                <a:gd name="T32" fmla="*/ 273 w 365"/>
                <a:gd name="T33" fmla="*/ 301 h 388"/>
                <a:gd name="T34" fmla="*/ 304 w 365"/>
                <a:gd name="T35" fmla="*/ 195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8">
                  <a:moveTo>
                    <a:pt x="365" y="193"/>
                  </a:moveTo>
                  <a:cubicBezTo>
                    <a:pt x="365" y="252"/>
                    <a:pt x="348" y="299"/>
                    <a:pt x="315" y="335"/>
                  </a:cubicBezTo>
                  <a:cubicBezTo>
                    <a:pt x="281" y="370"/>
                    <a:pt x="237" y="388"/>
                    <a:pt x="181" y="388"/>
                  </a:cubicBezTo>
                  <a:cubicBezTo>
                    <a:pt x="126" y="388"/>
                    <a:pt x="82" y="371"/>
                    <a:pt x="49" y="336"/>
                  </a:cubicBezTo>
                  <a:cubicBezTo>
                    <a:pt x="17" y="301"/>
                    <a:pt x="0" y="255"/>
                    <a:pt x="0" y="198"/>
                  </a:cubicBezTo>
                  <a:cubicBezTo>
                    <a:pt x="0" y="137"/>
                    <a:pt x="17" y="89"/>
                    <a:pt x="51" y="53"/>
                  </a:cubicBezTo>
                  <a:cubicBezTo>
                    <a:pt x="84" y="18"/>
                    <a:pt x="130" y="0"/>
                    <a:pt x="189" y="0"/>
                  </a:cubicBezTo>
                  <a:cubicBezTo>
                    <a:pt x="244" y="0"/>
                    <a:pt x="287" y="17"/>
                    <a:pt x="318" y="51"/>
                  </a:cubicBezTo>
                  <a:cubicBezTo>
                    <a:pt x="349" y="86"/>
                    <a:pt x="365" y="133"/>
                    <a:pt x="365" y="193"/>
                  </a:cubicBezTo>
                  <a:close/>
                  <a:moveTo>
                    <a:pt x="304" y="195"/>
                  </a:moveTo>
                  <a:cubicBezTo>
                    <a:pt x="304" y="148"/>
                    <a:pt x="294" y="113"/>
                    <a:pt x="273" y="88"/>
                  </a:cubicBezTo>
                  <a:cubicBezTo>
                    <a:pt x="253" y="63"/>
                    <a:pt x="223" y="51"/>
                    <a:pt x="185" y="51"/>
                  </a:cubicBezTo>
                  <a:cubicBezTo>
                    <a:pt x="147" y="51"/>
                    <a:pt x="117" y="63"/>
                    <a:pt x="94" y="89"/>
                  </a:cubicBezTo>
                  <a:cubicBezTo>
                    <a:pt x="72" y="114"/>
                    <a:pt x="61" y="150"/>
                    <a:pt x="61" y="196"/>
                  </a:cubicBezTo>
                  <a:cubicBezTo>
                    <a:pt x="61" y="241"/>
                    <a:pt x="72" y="275"/>
                    <a:pt x="95" y="300"/>
                  </a:cubicBezTo>
                  <a:cubicBezTo>
                    <a:pt x="117" y="325"/>
                    <a:pt x="147" y="338"/>
                    <a:pt x="185" y="338"/>
                  </a:cubicBezTo>
                  <a:cubicBezTo>
                    <a:pt x="223" y="338"/>
                    <a:pt x="253" y="325"/>
                    <a:pt x="273" y="301"/>
                  </a:cubicBezTo>
                  <a:cubicBezTo>
                    <a:pt x="294" y="276"/>
                    <a:pt x="304" y="241"/>
                    <a:pt x="30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2" name="Freeform 31"/>
            <p:cNvSpPr>
              <a:spLocks/>
            </p:cNvSpPr>
            <p:nvPr/>
          </p:nvSpPr>
          <p:spPr bwMode="auto">
            <a:xfrm>
              <a:off x="2341" y="18771"/>
              <a:ext cx="536" cy="922"/>
            </a:xfrm>
            <a:custGeom>
              <a:avLst/>
              <a:gdLst>
                <a:gd name="T0" fmla="*/ 227 w 227"/>
                <a:gd name="T1" fmla="*/ 280 h 388"/>
                <a:gd name="T2" fmla="*/ 190 w 227"/>
                <a:gd name="T3" fmla="*/ 358 h 388"/>
                <a:gd name="T4" fmla="*/ 92 w 227"/>
                <a:gd name="T5" fmla="*/ 388 h 388"/>
                <a:gd name="T6" fmla="*/ 0 w 227"/>
                <a:gd name="T7" fmla="*/ 366 h 388"/>
                <a:gd name="T8" fmla="*/ 0 w 227"/>
                <a:gd name="T9" fmla="*/ 302 h 388"/>
                <a:gd name="T10" fmla="*/ 96 w 227"/>
                <a:gd name="T11" fmla="*/ 338 h 388"/>
                <a:gd name="T12" fmla="*/ 167 w 227"/>
                <a:gd name="T13" fmla="*/ 286 h 388"/>
                <a:gd name="T14" fmla="*/ 153 w 227"/>
                <a:gd name="T15" fmla="*/ 252 h 388"/>
                <a:gd name="T16" fmla="*/ 90 w 227"/>
                <a:gd name="T17" fmla="*/ 216 h 388"/>
                <a:gd name="T18" fmla="*/ 21 w 227"/>
                <a:gd name="T19" fmla="*/ 171 h 388"/>
                <a:gd name="T20" fmla="*/ 1 w 227"/>
                <a:gd name="T21" fmla="*/ 107 h 388"/>
                <a:gd name="T22" fmla="*/ 38 w 227"/>
                <a:gd name="T23" fmla="*/ 31 h 388"/>
                <a:gd name="T24" fmla="*/ 131 w 227"/>
                <a:gd name="T25" fmla="*/ 0 h 388"/>
                <a:gd name="T26" fmla="*/ 210 w 227"/>
                <a:gd name="T27" fmla="*/ 17 h 388"/>
                <a:gd name="T28" fmla="*/ 210 w 227"/>
                <a:gd name="T29" fmla="*/ 77 h 388"/>
                <a:gd name="T30" fmla="*/ 126 w 227"/>
                <a:gd name="T31" fmla="*/ 51 h 388"/>
                <a:gd name="T32" fmla="*/ 79 w 227"/>
                <a:gd name="T33" fmla="*/ 65 h 388"/>
                <a:gd name="T34" fmla="*/ 61 w 227"/>
                <a:gd name="T35" fmla="*/ 102 h 388"/>
                <a:gd name="T36" fmla="*/ 75 w 227"/>
                <a:gd name="T37" fmla="*/ 140 h 388"/>
                <a:gd name="T38" fmla="*/ 132 w 227"/>
                <a:gd name="T39" fmla="*/ 171 h 388"/>
                <a:gd name="T40" fmla="*/ 206 w 227"/>
                <a:gd name="T41" fmla="*/ 218 h 388"/>
                <a:gd name="T42" fmla="*/ 227 w 227"/>
                <a:gd name="T43" fmla="*/ 28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8">
                  <a:moveTo>
                    <a:pt x="227" y="280"/>
                  </a:moveTo>
                  <a:cubicBezTo>
                    <a:pt x="227" y="312"/>
                    <a:pt x="215" y="338"/>
                    <a:pt x="190" y="358"/>
                  </a:cubicBezTo>
                  <a:cubicBezTo>
                    <a:pt x="166" y="378"/>
                    <a:pt x="133" y="388"/>
                    <a:pt x="92" y="388"/>
                  </a:cubicBezTo>
                  <a:cubicBezTo>
                    <a:pt x="57" y="388"/>
                    <a:pt x="26" y="381"/>
                    <a:pt x="0" y="366"/>
                  </a:cubicBezTo>
                  <a:cubicBezTo>
                    <a:pt x="0" y="302"/>
                    <a:pt x="0" y="302"/>
                    <a:pt x="0" y="302"/>
                  </a:cubicBezTo>
                  <a:cubicBezTo>
                    <a:pt x="29" y="326"/>
                    <a:pt x="61" y="338"/>
                    <a:pt x="96" y="338"/>
                  </a:cubicBezTo>
                  <a:cubicBezTo>
                    <a:pt x="143" y="338"/>
                    <a:pt x="167" y="320"/>
                    <a:pt x="167" y="286"/>
                  </a:cubicBezTo>
                  <a:cubicBezTo>
                    <a:pt x="167" y="272"/>
                    <a:pt x="162" y="261"/>
                    <a:pt x="153" y="252"/>
                  </a:cubicBezTo>
                  <a:cubicBezTo>
                    <a:pt x="144" y="243"/>
                    <a:pt x="123" y="231"/>
                    <a:pt x="90" y="216"/>
                  </a:cubicBezTo>
                  <a:cubicBezTo>
                    <a:pt x="58" y="202"/>
                    <a:pt x="34" y="187"/>
                    <a:pt x="21" y="171"/>
                  </a:cubicBezTo>
                  <a:cubicBezTo>
                    <a:pt x="7" y="155"/>
                    <a:pt x="1" y="134"/>
                    <a:pt x="1" y="107"/>
                  </a:cubicBezTo>
                  <a:cubicBezTo>
                    <a:pt x="1" y="77"/>
                    <a:pt x="13" y="51"/>
                    <a:pt x="38" y="31"/>
                  </a:cubicBezTo>
                  <a:cubicBezTo>
                    <a:pt x="62" y="10"/>
                    <a:pt x="93" y="0"/>
                    <a:pt x="131" y="0"/>
                  </a:cubicBezTo>
                  <a:cubicBezTo>
                    <a:pt x="160" y="0"/>
                    <a:pt x="187" y="6"/>
                    <a:pt x="210" y="17"/>
                  </a:cubicBezTo>
                  <a:cubicBezTo>
                    <a:pt x="210" y="77"/>
                    <a:pt x="210" y="77"/>
                    <a:pt x="210" y="77"/>
                  </a:cubicBezTo>
                  <a:cubicBezTo>
                    <a:pt x="186" y="59"/>
                    <a:pt x="158" y="51"/>
                    <a:pt x="126" y="51"/>
                  </a:cubicBezTo>
                  <a:cubicBezTo>
                    <a:pt x="107" y="51"/>
                    <a:pt x="91" y="55"/>
                    <a:pt x="79" y="65"/>
                  </a:cubicBezTo>
                  <a:cubicBezTo>
                    <a:pt x="67" y="75"/>
                    <a:pt x="61" y="87"/>
                    <a:pt x="61" y="102"/>
                  </a:cubicBezTo>
                  <a:cubicBezTo>
                    <a:pt x="61" y="119"/>
                    <a:pt x="66" y="131"/>
                    <a:pt x="75" y="140"/>
                  </a:cubicBezTo>
                  <a:cubicBezTo>
                    <a:pt x="84" y="149"/>
                    <a:pt x="103" y="159"/>
                    <a:pt x="132" y="171"/>
                  </a:cubicBezTo>
                  <a:cubicBezTo>
                    <a:pt x="167" y="186"/>
                    <a:pt x="192" y="202"/>
                    <a:pt x="206" y="218"/>
                  </a:cubicBezTo>
                  <a:cubicBezTo>
                    <a:pt x="220" y="235"/>
                    <a:pt x="227" y="255"/>
                    <a:pt x="227" y="2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3" name="Freeform 32"/>
            <p:cNvSpPr>
              <a:spLocks noEditPoints="1"/>
            </p:cNvSpPr>
            <p:nvPr/>
          </p:nvSpPr>
          <p:spPr bwMode="auto">
            <a:xfrm>
              <a:off x="2960" y="18771"/>
              <a:ext cx="863" cy="922"/>
            </a:xfrm>
            <a:custGeom>
              <a:avLst/>
              <a:gdLst>
                <a:gd name="T0" fmla="*/ 365 w 365"/>
                <a:gd name="T1" fmla="*/ 193 h 388"/>
                <a:gd name="T2" fmla="*/ 315 w 365"/>
                <a:gd name="T3" fmla="*/ 335 h 388"/>
                <a:gd name="T4" fmla="*/ 180 w 365"/>
                <a:gd name="T5" fmla="*/ 388 h 388"/>
                <a:gd name="T6" fmla="*/ 49 w 365"/>
                <a:gd name="T7" fmla="*/ 336 h 388"/>
                <a:gd name="T8" fmla="*/ 0 w 365"/>
                <a:gd name="T9" fmla="*/ 198 h 388"/>
                <a:gd name="T10" fmla="*/ 51 w 365"/>
                <a:gd name="T11" fmla="*/ 53 h 388"/>
                <a:gd name="T12" fmla="*/ 189 w 365"/>
                <a:gd name="T13" fmla="*/ 0 h 388"/>
                <a:gd name="T14" fmla="*/ 318 w 365"/>
                <a:gd name="T15" fmla="*/ 51 h 388"/>
                <a:gd name="T16" fmla="*/ 365 w 365"/>
                <a:gd name="T17" fmla="*/ 193 h 388"/>
                <a:gd name="T18" fmla="*/ 304 w 365"/>
                <a:gd name="T19" fmla="*/ 195 h 388"/>
                <a:gd name="T20" fmla="*/ 273 w 365"/>
                <a:gd name="T21" fmla="*/ 88 h 388"/>
                <a:gd name="T22" fmla="*/ 185 w 365"/>
                <a:gd name="T23" fmla="*/ 51 h 388"/>
                <a:gd name="T24" fmla="*/ 94 w 365"/>
                <a:gd name="T25" fmla="*/ 89 h 388"/>
                <a:gd name="T26" fmla="*/ 61 w 365"/>
                <a:gd name="T27" fmla="*/ 196 h 388"/>
                <a:gd name="T28" fmla="*/ 95 w 365"/>
                <a:gd name="T29" fmla="*/ 300 h 388"/>
                <a:gd name="T30" fmla="*/ 185 w 365"/>
                <a:gd name="T31" fmla="*/ 338 h 388"/>
                <a:gd name="T32" fmla="*/ 273 w 365"/>
                <a:gd name="T33" fmla="*/ 301 h 388"/>
                <a:gd name="T34" fmla="*/ 304 w 365"/>
                <a:gd name="T35" fmla="*/ 195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8">
                  <a:moveTo>
                    <a:pt x="365" y="193"/>
                  </a:moveTo>
                  <a:cubicBezTo>
                    <a:pt x="365" y="252"/>
                    <a:pt x="348" y="299"/>
                    <a:pt x="315" y="335"/>
                  </a:cubicBezTo>
                  <a:cubicBezTo>
                    <a:pt x="281" y="370"/>
                    <a:pt x="237" y="388"/>
                    <a:pt x="180" y="388"/>
                  </a:cubicBezTo>
                  <a:cubicBezTo>
                    <a:pt x="126" y="388"/>
                    <a:pt x="82" y="371"/>
                    <a:pt x="49" y="336"/>
                  </a:cubicBezTo>
                  <a:cubicBezTo>
                    <a:pt x="17" y="301"/>
                    <a:pt x="0" y="255"/>
                    <a:pt x="0" y="198"/>
                  </a:cubicBezTo>
                  <a:cubicBezTo>
                    <a:pt x="0" y="137"/>
                    <a:pt x="17" y="89"/>
                    <a:pt x="51" y="53"/>
                  </a:cubicBezTo>
                  <a:cubicBezTo>
                    <a:pt x="84" y="18"/>
                    <a:pt x="130" y="0"/>
                    <a:pt x="189" y="0"/>
                  </a:cubicBezTo>
                  <a:cubicBezTo>
                    <a:pt x="244" y="0"/>
                    <a:pt x="287" y="17"/>
                    <a:pt x="318" y="51"/>
                  </a:cubicBezTo>
                  <a:cubicBezTo>
                    <a:pt x="349" y="86"/>
                    <a:pt x="365" y="133"/>
                    <a:pt x="365" y="193"/>
                  </a:cubicBezTo>
                  <a:close/>
                  <a:moveTo>
                    <a:pt x="304" y="195"/>
                  </a:moveTo>
                  <a:cubicBezTo>
                    <a:pt x="304" y="148"/>
                    <a:pt x="294" y="113"/>
                    <a:pt x="273" y="88"/>
                  </a:cubicBezTo>
                  <a:cubicBezTo>
                    <a:pt x="253" y="63"/>
                    <a:pt x="223" y="51"/>
                    <a:pt x="185" y="51"/>
                  </a:cubicBezTo>
                  <a:cubicBezTo>
                    <a:pt x="147" y="51"/>
                    <a:pt x="117" y="63"/>
                    <a:pt x="94" y="89"/>
                  </a:cubicBezTo>
                  <a:cubicBezTo>
                    <a:pt x="72" y="114"/>
                    <a:pt x="61" y="150"/>
                    <a:pt x="61" y="196"/>
                  </a:cubicBezTo>
                  <a:cubicBezTo>
                    <a:pt x="61" y="241"/>
                    <a:pt x="72" y="275"/>
                    <a:pt x="95" y="300"/>
                  </a:cubicBezTo>
                  <a:cubicBezTo>
                    <a:pt x="117" y="325"/>
                    <a:pt x="147" y="338"/>
                    <a:pt x="185" y="338"/>
                  </a:cubicBezTo>
                  <a:cubicBezTo>
                    <a:pt x="223" y="338"/>
                    <a:pt x="253" y="325"/>
                    <a:pt x="273" y="301"/>
                  </a:cubicBezTo>
                  <a:cubicBezTo>
                    <a:pt x="294" y="276"/>
                    <a:pt x="304" y="241"/>
                    <a:pt x="30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4" name="Freeform 33"/>
            <p:cNvSpPr>
              <a:spLocks/>
            </p:cNvSpPr>
            <p:nvPr/>
          </p:nvSpPr>
          <p:spPr bwMode="auto">
            <a:xfrm>
              <a:off x="3856" y="18351"/>
              <a:ext cx="529" cy="1321"/>
            </a:xfrm>
            <a:custGeom>
              <a:avLst/>
              <a:gdLst>
                <a:gd name="T0" fmla="*/ 224 w 224"/>
                <a:gd name="T1" fmla="*/ 60 h 556"/>
                <a:gd name="T2" fmla="*/ 184 w 224"/>
                <a:gd name="T3" fmla="*/ 50 h 556"/>
                <a:gd name="T4" fmla="*/ 122 w 224"/>
                <a:gd name="T5" fmla="*/ 129 h 556"/>
                <a:gd name="T6" fmla="*/ 122 w 224"/>
                <a:gd name="T7" fmla="*/ 186 h 556"/>
                <a:gd name="T8" fmla="*/ 209 w 224"/>
                <a:gd name="T9" fmla="*/ 186 h 556"/>
                <a:gd name="T10" fmla="*/ 209 w 224"/>
                <a:gd name="T11" fmla="*/ 236 h 556"/>
                <a:gd name="T12" fmla="*/ 122 w 224"/>
                <a:gd name="T13" fmla="*/ 236 h 556"/>
                <a:gd name="T14" fmla="*/ 122 w 224"/>
                <a:gd name="T15" fmla="*/ 556 h 556"/>
                <a:gd name="T16" fmla="*/ 63 w 224"/>
                <a:gd name="T17" fmla="*/ 556 h 556"/>
                <a:gd name="T18" fmla="*/ 63 w 224"/>
                <a:gd name="T19" fmla="*/ 236 h 556"/>
                <a:gd name="T20" fmla="*/ 0 w 224"/>
                <a:gd name="T21" fmla="*/ 236 h 556"/>
                <a:gd name="T22" fmla="*/ 0 w 224"/>
                <a:gd name="T23" fmla="*/ 186 h 556"/>
                <a:gd name="T24" fmla="*/ 63 w 224"/>
                <a:gd name="T25" fmla="*/ 186 h 556"/>
                <a:gd name="T26" fmla="*/ 63 w 224"/>
                <a:gd name="T27" fmla="*/ 126 h 556"/>
                <a:gd name="T28" fmla="*/ 96 w 224"/>
                <a:gd name="T29" fmla="*/ 35 h 556"/>
                <a:gd name="T30" fmla="*/ 181 w 224"/>
                <a:gd name="T31" fmla="*/ 0 h 556"/>
                <a:gd name="T32" fmla="*/ 224 w 224"/>
                <a:gd name="T33" fmla="*/ 7 h 556"/>
                <a:gd name="T34" fmla="*/ 224 w 224"/>
                <a:gd name="T35" fmla="*/ 6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556">
                  <a:moveTo>
                    <a:pt x="224" y="60"/>
                  </a:moveTo>
                  <a:cubicBezTo>
                    <a:pt x="212" y="54"/>
                    <a:pt x="199" y="50"/>
                    <a:pt x="184" y="50"/>
                  </a:cubicBezTo>
                  <a:cubicBezTo>
                    <a:pt x="143" y="50"/>
                    <a:pt x="122" y="77"/>
                    <a:pt x="122" y="129"/>
                  </a:cubicBezTo>
                  <a:cubicBezTo>
                    <a:pt x="122" y="186"/>
                    <a:pt x="122" y="186"/>
                    <a:pt x="122" y="186"/>
                  </a:cubicBezTo>
                  <a:cubicBezTo>
                    <a:pt x="209" y="186"/>
                    <a:pt x="209" y="186"/>
                    <a:pt x="209" y="186"/>
                  </a:cubicBezTo>
                  <a:cubicBezTo>
                    <a:pt x="209" y="236"/>
                    <a:pt x="209" y="236"/>
                    <a:pt x="209" y="236"/>
                  </a:cubicBezTo>
                  <a:cubicBezTo>
                    <a:pt x="122" y="236"/>
                    <a:pt x="122" y="236"/>
                    <a:pt x="122" y="236"/>
                  </a:cubicBezTo>
                  <a:cubicBezTo>
                    <a:pt x="122" y="556"/>
                    <a:pt x="122" y="556"/>
                    <a:pt x="122" y="556"/>
                  </a:cubicBezTo>
                  <a:cubicBezTo>
                    <a:pt x="63" y="556"/>
                    <a:pt x="63" y="556"/>
                    <a:pt x="63" y="556"/>
                  </a:cubicBezTo>
                  <a:cubicBezTo>
                    <a:pt x="63" y="236"/>
                    <a:pt x="63" y="236"/>
                    <a:pt x="63" y="236"/>
                  </a:cubicBezTo>
                  <a:cubicBezTo>
                    <a:pt x="0" y="236"/>
                    <a:pt x="0" y="236"/>
                    <a:pt x="0" y="236"/>
                  </a:cubicBezTo>
                  <a:cubicBezTo>
                    <a:pt x="0" y="186"/>
                    <a:pt x="0" y="186"/>
                    <a:pt x="0" y="186"/>
                  </a:cubicBezTo>
                  <a:cubicBezTo>
                    <a:pt x="63" y="186"/>
                    <a:pt x="63" y="186"/>
                    <a:pt x="63" y="186"/>
                  </a:cubicBezTo>
                  <a:cubicBezTo>
                    <a:pt x="63" y="126"/>
                    <a:pt x="63" y="126"/>
                    <a:pt x="63" y="126"/>
                  </a:cubicBezTo>
                  <a:cubicBezTo>
                    <a:pt x="63" y="88"/>
                    <a:pt x="74" y="58"/>
                    <a:pt x="96" y="35"/>
                  </a:cubicBezTo>
                  <a:cubicBezTo>
                    <a:pt x="118" y="12"/>
                    <a:pt x="146" y="0"/>
                    <a:pt x="181" y="0"/>
                  </a:cubicBezTo>
                  <a:cubicBezTo>
                    <a:pt x="199" y="0"/>
                    <a:pt x="213" y="2"/>
                    <a:pt x="224" y="7"/>
                  </a:cubicBezTo>
                  <a:lnTo>
                    <a:pt x="224"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5" name="Freeform 34"/>
            <p:cNvSpPr>
              <a:spLocks/>
            </p:cNvSpPr>
            <p:nvPr/>
          </p:nvSpPr>
          <p:spPr bwMode="auto">
            <a:xfrm>
              <a:off x="4338" y="18531"/>
              <a:ext cx="513" cy="1162"/>
            </a:xfrm>
            <a:custGeom>
              <a:avLst/>
              <a:gdLst>
                <a:gd name="T0" fmla="*/ 217 w 217"/>
                <a:gd name="T1" fmla="*/ 477 h 489"/>
                <a:gd name="T2" fmla="*/ 161 w 217"/>
                <a:gd name="T3" fmla="*/ 489 h 489"/>
                <a:gd name="T4" fmla="*/ 64 w 217"/>
                <a:gd name="T5" fmla="*/ 379 h 489"/>
                <a:gd name="T6" fmla="*/ 64 w 217"/>
                <a:gd name="T7" fmla="*/ 160 h 489"/>
                <a:gd name="T8" fmla="*/ 0 w 217"/>
                <a:gd name="T9" fmla="*/ 160 h 489"/>
                <a:gd name="T10" fmla="*/ 0 w 217"/>
                <a:gd name="T11" fmla="*/ 110 h 489"/>
                <a:gd name="T12" fmla="*/ 64 w 217"/>
                <a:gd name="T13" fmla="*/ 110 h 489"/>
                <a:gd name="T14" fmla="*/ 64 w 217"/>
                <a:gd name="T15" fmla="*/ 20 h 489"/>
                <a:gd name="T16" fmla="*/ 123 w 217"/>
                <a:gd name="T17" fmla="*/ 0 h 489"/>
                <a:gd name="T18" fmla="*/ 123 w 217"/>
                <a:gd name="T19" fmla="*/ 110 h 489"/>
                <a:gd name="T20" fmla="*/ 217 w 217"/>
                <a:gd name="T21" fmla="*/ 110 h 489"/>
                <a:gd name="T22" fmla="*/ 217 w 217"/>
                <a:gd name="T23" fmla="*/ 160 h 489"/>
                <a:gd name="T24" fmla="*/ 123 w 217"/>
                <a:gd name="T25" fmla="*/ 160 h 489"/>
                <a:gd name="T26" fmla="*/ 123 w 217"/>
                <a:gd name="T27" fmla="*/ 369 h 489"/>
                <a:gd name="T28" fmla="*/ 136 w 217"/>
                <a:gd name="T29" fmla="*/ 422 h 489"/>
                <a:gd name="T30" fmla="*/ 178 w 217"/>
                <a:gd name="T31" fmla="*/ 438 h 489"/>
                <a:gd name="T32" fmla="*/ 217 w 217"/>
                <a:gd name="T33" fmla="*/ 426 h 489"/>
                <a:gd name="T34" fmla="*/ 217 w 217"/>
                <a:gd name="T35" fmla="*/ 477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7" h="489">
                  <a:moveTo>
                    <a:pt x="217" y="477"/>
                  </a:moveTo>
                  <a:cubicBezTo>
                    <a:pt x="203" y="485"/>
                    <a:pt x="184" y="489"/>
                    <a:pt x="161" y="489"/>
                  </a:cubicBezTo>
                  <a:cubicBezTo>
                    <a:pt x="96" y="489"/>
                    <a:pt x="64" y="452"/>
                    <a:pt x="64" y="379"/>
                  </a:cubicBezTo>
                  <a:cubicBezTo>
                    <a:pt x="64" y="160"/>
                    <a:pt x="64" y="160"/>
                    <a:pt x="64" y="160"/>
                  </a:cubicBezTo>
                  <a:cubicBezTo>
                    <a:pt x="0" y="160"/>
                    <a:pt x="0" y="160"/>
                    <a:pt x="0" y="160"/>
                  </a:cubicBezTo>
                  <a:cubicBezTo>
                    <a:pt x="0" y="110"/>
                    <a:pt x="0" y="110"/>
                    <a:pt x="0" y="110"/>
                  </a:cubicBezTo>
                  <a:cubicBezTo>
                    <a:pt x="64" y="110"/>
                    <a:pt x="64" y="110"/>
                    <a:pt x="64" y="110"/>
                  </a:cubicBezTo>
                  <a:cubicBezTo>
                    <a:pt x="64" y="20"/>
                    <a:pt x="64" y="20"/>
                    <a:pt x="64" y="20"/>
                  </a:cubicBezTo>
                  <a:cubicBezTo>
                    <a:pt x="123" y="0"/>
                    <a:pt x="123" y="0"/>
                    <a:pt x="123" y="0"/>
                  </a:cubicBezTo>
                  <a:cubicBezTo>
                    <a:pt x="123" y="110"/>
                    <a:pt x="123" y="110"/>
                    <a:pt x="123" y="110"/>
                  </a:cubicBezTo>
                  <a:cubicBezTo>
                    <a:pt x="217" y="110"/>
                    <a:pt x="217" y="110"/>
                    <a:pt x="217" y="110"/>
                  </a:cubicBezTo>
                  <a:cubicBezTo>
                    <a:pt x="217" y="160"/>
                    <a:pt x="217" y="160"/>
                    <a:pt x="217" y="160"/>
                  </a:cubicBezTo>
                  <a:cubicBezTo>
                    <a:pt x="123" y="160"/>
                    <a:pt x="123" y="160"/>
                    <a:pt x="123" y="160"/>
                  </a:cubicBezTo>
                  <a:cubicBezTo>
                    <a:pt x="123" y="369"/>
                    <a:pt x="123" y="369"/>
                    <a:pt x="123" y="369"/>
                  </a:cubicBezTo>
                  <a:cubicBezTo>
                    <a:pt x="123" y="394"/>
                    <a:pt x="128" y="412"/>
                    <a:pt x="136" y="422"/>
                  </a:cubicBezTo>
                  <a:cubicBezTo>
                    <a:pt x="145" y="433"/>
                    <a:pt x="159" y="438"/>
                    <a:pt x="178" y="438"/>
                  </a:cubicBezTo>
                  <a:cubicBezTo>
                    <a:pt x="193" y="438"/>
                    <a:pt x="206" y="434"/>
                    <a:pt x="217" y="426"/>
                  </a:cubicBezTo>
                  <a:lnTo>
                    <a:pt x="217" y="4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6" name="Freeform 35"/>
            <p:cNvSpPr>
              <a:spLocks noEditPoints="1"/>
            </p:cNvSpPr>
            <p:nvPr/>
          </p:nvSpPr>
          <p:spPr bwMode="auto">
            <a:xfrm>
              <a:off x="5212" y="18441"/>
              <a:ext cx="1090" cy="1231"/>
            </a:xfrm>
            <a:custGeom>
              <a:avLst/>
              <a:gdLst>
                <a:gd name="T0" fmla="*/ 1090 w 1090"/>
                <a:gd name="T1" fmla="*/ 1231 h 1231"/>
                <a:gd name="T2" fmla="*/ 932 w 1090"/>
                <a:gd name="T3" fmla="*/ 1231 h 1231"/>
                <a:gd name="T4" fmla="*/ 802 w 1090"/>
                <a:gd name="T5" fmla="*/ 886 h 1231"/>
                <a:gd name="T6" fmla="*/ 282 w 1090"/>
                <a:gd name="T7" fmla="*/ 886 h 1231"/>
                <a:gd name="T8" fmla="*/ 159 w 1090"/>
                <a:gd name="T9" fmla="*/ 1231 h 1231"/>
                <a:gd name="T10" fmla="*/ 0 w 1090"/>
                <a:gd name="T11" fmla="*/ 1231 h 1231"/>
                <a:gd name="T12" fmla="*/ 468 w 1090"/>
                <a:gd name="T13" fmla="*/ 0 h 1231"/>
                <a:gd name="T14" fmla="*/ 617 w 1090"/>
                <a:gd name="T15" fmla="*/ 0 h 1231"/>
                <a:gd name="T16" fmla="*/ 1090 w 1090"/>
                <a:gd name="T17" fmla="*/ 1231 h 1231"/>
                <a:gd name="T18" fmla="*/ 754 w 1090"/>
                <a:gd name="T19" fmla="*/ 755 h 1231"/>
                <a:gd name="T20" fmla="*/ 542 w 1090"/>
                <a:gd name="T21" fmla="*/ 180 h 1231"/>
                <a:gd name="T22" fmla="*/ 539 w 1090"/>
                <a:gd name="T23" fmla="*/ 180 h 1231"/>
                <a:gd name="T24" fmla="*/ 329 w 1090"/>
                <a:gd name="T25" fmla="*/ 755 h 1231"/>
                <a:gd name="T26" fmla="*/ 754 w 1090"/>
                <a:gd name="T27" fmla="*/ 755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0" h="1231">
                  <a:moveTo>
                    <a:pt x="1090" y="1231"/>
                  </a:moveTo>
                  <a:lnTo>
                    <a:pt x="932" y="1231"/>
                  </a:lnTo>
                  <a:lnTo>
                    <a:pt x="802" y="886"/>
                  </a:lnTo>
                  <a:lnTo>
                    <a:pt x="282" y="886"/>
                  </a:lnTo>
                  <a:lnTo>
                    <a:pt x="159" y="1231"/>
                  </a:lnTo>
                  <a:lnTo>
                    <a:pt x="0" y="1231"/>
                  </a:lnTo>
                  <a:lnTo>
                    <a:pt x="468" y="0"/>
                  </a:lnTo>
                  <a:lnTo>
                    <a:pt x="617" y="0"/>
                  </a:lnTo>
                  <a:lnTo>
                    <a:pt x="1090" y="1231"/>
                  </a:lnTo>
                  <a:close/>
                  <a:moveTo>
                    <a:pt x="754" y="755"/>
                  </a:moveTo>
                  <a:lnTo>
                    <a:pt x="542" y="180"/>
                  </a:lnTo>
                  <a:lnTo>
                    <a:pt x="539" y="180"/>
                  </a:lnTo>
                  <a:lnTo>
                    <a:pt x="329" y="755"/>
                  </a:lnTo>
                  <a:lnTo>
                    <a:pt x="754" y="7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7" name="Freeform 36"/>
            <p:cNvSpPr>
              <a:spLocks/>
            </p:cNvSpPr>
            <p:nvPr/>
          </p:nvSpPr>
          <p:spPr bwMode="auto">
            <a:xfrm>
              <a:off x="6363" y="18793"/>
              <a:ext cx="726" cy="879"/>
            </a:xfrm>
            <a:custGeom>
              <a:avLst/>
              <a:gdLst>
                <a:gd name="T0" fmla="*/ 726 w 726"/>
                <a:gd name="T1" fmla="*/ 40 h 879"/>
                <a:gd name="T2" fmla="*/ 206 w 726"/>
                <a:gd name="T3" fmla="*/ 760 h 879"/>
                <a:gd name="T4" fmla="*/ 719 w 726"/>
                <a:gd name="T5" fmla="*/ 760 h 879"/>
                <a:gd name="T6" fmla="*/ 719 w 726"/>
                <a:gd name="T7" fmla="*/ 879 h 879"/>
                <a:gd name="T8" fmla="*/ 0 w 726"/>
                <a:gd name="T9" fmla="*/ 879 h 879"/>
                <a:gd name="T10" fmla="*/ 0 w 726"/>
                <a:gd name="T11" fmla="*/ 836 h 879"/>
                <a:gd name="T12" fmla="*/ 518 w 726"/>
                <a:gd name="T13" fmla="*/ 118 h 879"/>
                <a:gd name="T14" fmla="*/ 50 w 726"/>
                <a:gd name="T15" fmla="*/ 118 h 879"/>
                <a:gd name="T16" fmla="*/ 50 w 726"/>
                <a:gd name="T17" fmla="*/ 0 h 879"/>
                <a:gd name="T18" fmla="*/ 726 w 726"/>
                <a:gd name="T19" fmla="*/ 0 h 879"/>
                <a:gd name="T20" fmla="*/ 726 w 726"/>
                <a:gd name="T21" fmla="*/ 4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6" h="879">
                  <a:moveTo>
                    <a:pt x="726" y="40"/>
                  </a:moveTo>
                  <a:lnTo>
                    <a:pt x="206" y="760"/>
                  </a:lnTo>
                  <a:lnTo>
                    <a:pt x="719" y="760"/>
                  </a:lnTo>
                  <a:lnTo>
                    <a:pt x="719" y="879"/>
                  </a:lnTo>
                  <a:lnTo>
                    <a:pt x="0" y="879"/>
                  </a:lnTo>
                  <a:lnTo>
                    <a:pt x="0" y="836"/>
                  </a:lnTo>
                  <a:lnTo>
                    <a:pt x="518" y="118"/>
                  </a:lnTo>
                  <a:lnTo>
                    <a:pt x="50" y="118"/>
                  </a:lnTo>
                  <a:lnTo>
                    <a:pt x="50" y="0"/>
                  </a:lnTo>
                  <a:lnTo>
                    <a:pt x="726" y="0"/>
                  </a:lnTo>
                  <a:lnTo>
                    <a:pt x="726"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8" name="Freeform 37"/>
            <p:cNvSpPr>
              <a:spLocks/>
            </p:cNvSpPr>
            <p:nvPr/>
          </p:nvSpPr>
          <p:spPr bwMode="auto">
            <a:xfrm>
              <a:off x="7193" y="18793"/>
              <a:ext cx="728" cy="900"/>
            </a:xfrm>
            <a:custGeom>
              <a:avLst/>
              <a:gdLst>
                <a:gd name="T0" fmla="*/ 308 w 308"/>
                <a:gd name="T1" fmla="*/ 370 h 379"/>
                <a:gd name="T2" fmla="*/ 248 w 308"/>
                <a:gd name="T3" fmla="*/ 370 h 379"/>
                <a:gd name="T4" fmla="*/ 248 w 308"/>
                <a:gd name="T5" fmla="*/ 312 h 379"/>
                <a:gd name="T6" fmla="*/ 247 w 308"/>
                <a:gd name="T7" fmla="*/ 312 h 379"/>
                <a:gd name="T8" fmla="*/ 133 w 308"/>
                <a:gd name="T9" fmla="*/ 379 h 379"/>
                <a:gd name="T10" fmla="*/ 0 w 308"/>
                <a:gd name="T11" fmla="*/ 221 h 379"/>
                <a:gd name="T12" fmla="*/ 0 w 308"/>
                <a:gd name="T13" fmla="*/ 0 h 379"/>
                <a:gd name="T14" fmla="*/ 60 w 308"/>
                <a:gd name="T15" fmla="*/ 0 h 379"/>
                <a:gd name="T16" fmla="*/ 60 w 308"/>
                <a:gd name="T17" fmla="*/ 212 h 379"/>
                <a:gd name="T18" fmla="*/ 149 w 308"/>
                <a:gd name="T19" fmla="*/ 329 h 379"/>
                <a:gd name="T20" fmla="*/ 221 w 308"/>
                <a:gd name="T21" fmla="*/ 297 h 379"/>
                <a:gd name="T22" fmla="*/ 248 w 308"/>
                <a:gd name="T23" fmla="*/ 213 h 379"/>
                <a:gd name="T24" fmla="*/ 248 w 308"/>
                <a:gd name="T25" fmla="*/ 0 h 379"/>
                <a:gd name="T26" fmla="*/ 308 w 308"/>
                <a:gd name="T27" fmla="*/ 0 h 379"/>
                <a:gd name="T28" fmla="*/ 308 w 308"/>
                <a:gd name="T29" fmla="*/ 370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8" h="379">
                  <a:moveTo>
                    <a:pt x="308" y="370"/>
                  </a:moveTo>
                  <a:cubicBezTo>
                    <a:pt x="248" y="370"/>
                    <a:pt x="248" y="370"/>
                    <a:pt x="248" y="370"/>
                  </a:cubicBezTo>
                  <a:cubicBezTo>
                    <a:pt x="248" y="312"/>
                    <a:pt x="248" y="312"/>
                    <a:pt x="248" y="312"/>
                  </a:cubicBezTo>
                  <a:cubicBezTo>
                    <a:pt x="247" y="312"/>
                    <a:pt x="247" y="312"/>
                    <a:pt x="247" y="312"/>
                  </a:cubicBezTo>
                  <a:cubicBezTo>
                    <a:pt x="222" y="357"/>
                    <a:pt x="184" y="379"/>
                    <a:pt x="133" y="379"/>
                  </a:cubicBezTo>
                  <a:cubicBezTo>
                    <a:pt x="45" y="379"/>
                    <a:pt x="0" y="327"/>
                    <a:pt x="0" y="221"/>
                  </a:cubicBezTo>
                  <a:cubicBezTo>
                    <a:pt x="0" y="0"/>
                    <a:pt x="0" y="0"/>
                    <a:pt x="0" y="0"/>
                  </a:cubicBezTo>
                  <a:cubicBezTo>
                    <a:pt x="60" y="0"/>
                    <a:pt x="60" y="0"/>
                    <a:pt x="60" y="0"/>
                  </a:cubicBezTo>
                  <a:cubicBezTo>
                    <a:pt x="60" y="212"/>
                    <a:pt x="60" y="212"/>
                    <a:pt x="60" y="212"/>
                  </a:cubicBezTo>
                  <a:cubicBezTo>
                    <a:pt x="60" y="290"/>
                    <a:pt x="90" y="329"/>
                    <a:pt x="149" y="329"/>
                  </a:cubicBezTo>
                  <a:cubicBezTo>
                    <a:pt x="179" y="329"/>
                    <a:pt x="203" y="318"/>
                    <a:pt x="221" y="297"/>
                  </a:cubicBezTo>
                  <a:cubicBezTo>
                    <a:pt x="239" y="275"/>
                    <a:pt x="248" y="248"/>
                    <a:pt x="248" y="213"/>
                  </a:cubicBezTo>
                  <a:cubicBezTo>
                    <a:pt x="248" y="0"/>
                    <a:pt x="248" y="0"/>
                    <a:pt x="248" y="0"/>
                  </a:cubicBezTo>
                  <a:cubicBezTo>
                    <a:pt x="308" y="0"/>
                    <a:pt x="308" y="0"/>
                    <a:pt x="308" y="0"/>
                  </a:cubicBezTo>
                  <a:lnTo>
                    <a:pt x="308" y="3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9" name="Freeform 38"/>
            <p:cNvSpPr>
              <a:spLocks/>
            </p:cNvSpPr>
            <p:nvPr/>
          </p:nvSpPr>
          <p:spPr bwMode="auto">
            <a:xfrm>
              <a:off x="8148" y="18776"/>
              <a:ext cx="456" cy="896"/>
            </a:xfrm>
            <a:custGeom>
              <a:avLst/>
              <a:gdLst>
                <a:gd name="T0" fmla="*/ 193 w 193"/>
                <a:gd name="T1" fmla="*/ 67 h 377"/>
                <a:gd name="T2" fmla="*/ 148 w 193"/>
                <a:gd name="T3" fmla="*/ 55 h 377"/>
                <a:gd name="T4" fmla="*/ 84 w 193"/>
                <a:gd name="T5" fmla="*/ 92 h 377"/>
                <a:gd name="T6" fmla="*/ 60 w 193"/>
                <a:gd name="T7" fmla="*/ 189 h 377"/>
                <a:gd name="T8" fmla="*/ 60 w 193"/>
                <a:gd name="T9" fmla="*/ 377 h 377"/>
                <a:gd name="T10" fmla="*/ 0 w 193"/>
                <a:gd name="T11" fmla="*/ 377 h 377"/>
                <a:gd name="T12" fmla="*/ 0 w 193"/>
                <a:gd name="T13" fmla="*/ 7 h 377"/>
                <a:gd name="T14" fmla="*/ 60 w 193"/>
                <a:gd name="T15" fmla="*/ 7 h 377"/>
                <a:gd name="T16" fmla="*/ 60 w 193"/>
                <a:gd name="T17" fmla="*/ 83 h 377"/>
                <a:gd name="T18" fmla="*/ 61 w 193"/>
                <a:gd name="T19" fmla="*/ 83 h 377"/>
                <a:gd name="T20" fmla="*/ 99 w 193"/>
                <a:gd name="T21" fmla="*/ 23 h 377"/>
                <a:gd name="T22" fmla="*/ 158 w 193"/>
                <a:gd name="T23" fmla="*/ 0 h 377"/>
                <a:gd name="T24" fmla="*/ 193 w 193"/>
                <a:gd name="T25" fmla="*/ 6 h 377"/>
                <a:gd name="T26" fmla="*/ 193 w 193"/>
                <a:gd name="T27" fmla="*/ 6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377">
                  <a:moveTo>
                    <a:pt x="193" y="67"/>
                  </a:moveTo>
                  <a:cubicBezTo>
                    <a:pt x="183" y="59"/>
                    <a:pt x="168" y="55"/>
                    <a:pt x="148" y="55"/>
                  </a:cubicBezTo>
                  <a:cubicBezTo>
                    <a:pt x="122" y="55"/>
                    <a:pt x="101" y="67"/>
                    <a:pt x="84" y="92"/>
                  </a:cubicBezTo>
                  <a:cubicBezTo>
                    <a:pt x="68" y="117"/>
                    <a:pt x="60" y="149"/>
                    <a:pt x="60" y="189"/>
                  </a:cubicBezTo>
                  <a:cubicBezTo>
                    <a:pt x="60" y="377"/>
                    <a:pt x="60" y="377"/>
                    <a:pt x="60" y="377"/>
                  </a:cubicBezTo>
                  <a:cubicBezTo>
                    <a:pt x="0" y="377"/>
                    <a:pt x="0" y="377"/>
                    <a:pt x="0" y="377"/>
                  </a:cubicBezTo>
                  <a:cubicBezTo>
                    <a:pt x="0" y="7"/>
                    <a:pt x="0" y="7"/>
                    <a:pt x="0" y="7"/>
                  </a:cubicBezTo>
                  <a:cubicBezTo>
                    <a:pt x="60" y="7"/>
                    <a:pt x="60" y="7"/>
                    <a:pt x="60" y="7"/>
                  </a:cubicBezTo>
                  <a:cubicBezTo>
                    <a:pt x="60" y="83"/>
                    <a:pt x="60" y="83"/>
                    <a:pt x="60" y="83"/>
                  </a:cubicBezTo>
                  <a:cubicBezTo>
                    <a:pt x="61" y="83"/>
                    <a:pt x="61" y="83"/>
                    <a:pt x="61" y="83"/>
                  </a:cubicBezTo>
                  <a:cubicBezTo>
                    <a:pt x="69" y="58"/>
                    <a:pt x="82" y="38"/>
                    <a:pt x="99" y="23"/>
                  </a:cubicBezTo>
                  <a:cubicBezTo>
                    <a:pt x="116" y="8"/>
                    <a:pt x="136" y="0"/>
                    <a:pt x="158" y="0"/>
                  </a:cubicBezTo>
                  <a:cubicBezTo>
                    <a:pt x="173" y="0"/>
                    <a:pt x="185" y="2"/>
                    <a:pt x="193" y="6"/>
                  </a:cubicBezTo>
                  <a:lnTo>
                    <a:pt x="193"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90" name="Freeform 39"/>
            <p:cNvSpPr>
              <a:spLocks noEditPoints="1"/>
            </p:cNvSpPr>
            <p:nvPr/>
          </p:nvSpPr>
          <p:spPr bwMode="auto">
            <a:xfrm>
              <a:off x="8611" y="18771"/>
              <a:ext cx="764" cy="922"/>
            </a:xfrm>
            <a:custGeom>
              <a:avLst/>
              <a:gdLst>
                <a:gd name="T0" fmla="*/ 323 w 323"/>
                <a:gd name="T1" fmla="*/ 209 h 388"/>
                <a:gd name="T2" fmla="*/ 62 w 323"/>
                <a:gd name="T3" fmla="*/ 209 h 388"/>
                <a:gd name="T4" fmla="*/ 95 w 323"/>
                <a:gd name="T5" fmla="*/ 305 h 388"/>
                <a:gd name="T6" fmla="*/ 183 w 323"/>
                <a:gd name="T7" fmla="*/ 338 h 388"/>
                <a:gd name="T8" fmla="*/ 297 w 323"/>
                <a:gd name="T9" fmla="*/ 297 h 388"/>
                <a:gd name="T10" fmla="*/ 297 w 323"/>
                <a:gd name="T11" fmla="*/ 353 h 388"/>
                <a:gd name="T12" fmla="*/ 169 w 323"/>
                <a:gd name="T13" fmla="*/ 388 h 388"/>
                <a:gd name="T14" fmla="*/ 45 w 323"/>
                <a:gd name="T15" fmla="*/ 337 h 388"/>
                <a:gd name="T16" fmla="*/ 0 w 323"/>
                <a:gd name="T17" fmla="*/ 196 h 388"/>
                <a:gd name="T18" fmla="*/ 23 w 323"/>
                <a:gd name="T19" fmla="*/ 95 h 388"/>
                <a:gd name="T20" fmla="*/ 84 w 323"/>
                <a:gd name="T21" fmla="*/ 25 h 388"/>
                <a:gd name="T22" fmla="*/ 171 w 323"/>
                <a:gd name="T23" fmla="*/ 0 h 388"/>
                <a:gd name="T24" fmla="*/ 283 w 323"/>
                <a:gd name="T25" fmla="*/ 47 h 388"/>
                <a:gd name="T26" fmla="*/ 323 w 323"/>
                <a:gd name="T27" fmla="*/ 178 h 388"/>
                <a:gd name="T28" fmla="*/ 323 w 323"/>
                <a:gd name="T29" fmla="*/ 209 h 388"/>
                <a:gd name="T30" fmla="*/ 263 w 323"/>
                <a:gd name="T31" fmla="*/ 159 h 388"/>
                <a:gd name="T32" fmla="*/ 238 w 323"/>
                <a:gd name="T33" fmla="*/ 79 h 388"/>
                <a:gd name="T34" fmla="*/ 170 w 323"/>
                <a:gd name="T35" fmla="*/ 51 h 388"/>
                <a:gd name="T36" fmla="*/ 100 w 323"/>
                <a:gd name="T37" fmla="*/ 80 h 388"/>
                <a:gd name="T38" fmla="*/ 63 w 323"/>
                <a:gd name="T39" fmla="*/ 159 h 388"/>
                <a:gd name="T40" fmla="*/ 263 w 323"/>
                <a:gd name="T41" fmla="*/ 15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3" h="388">
                  <a:moveTo>
                    <a:pt x="323" y="209"/>
                  </a:moveTo>
                  <a:cubicBezTo>
                    <a:pt x="62" y="209"/>
                    <a:pt x="62" y="209"/>
                    <a:pt x="62" y="209"/>
                  </a:cubicBezTo>
                  <a:cubicBezTo>
                    <a:pt x="63" y="251"/>
                    <a:pt x="74" y="283"/>
                    <a:pt x="95" y="305"/>
                  </a:cubicBezTo>
                  <a:cubicBezTo>
                    <a:pt x="116" y="327"/>
                    <a:pt x="145" y="338"/>
                    <a:pt x="183" y="338"/>
                  </a:cubicBezTo>
                  <a:cubicBezTo>
                    <a:pt x="225" y="338"/>
                    <a:pt x="263" y="324"/>
                    <a:pt x="297" y="297"/>
                  </a:cubicBezTo>
                  <a:cubicBezTo>
                    <a:pt x="297" y="353"/>
                    <a:pt x="297" y="353"/>
                    <a:pt x="297" y="353"/>
                  </a:cubicBezTo>
                  <a:cubicBezTo>
                    <a:pt x="265" y="376"/>
                    <a:pt x="222" y="388"/>
                    <a:pt x="169" y="388"/>
                  </a:cubicBezTo>
                  <a:cubicBezTo>
                    <a:pt x="116" y="388"/>
                    <a:pt x="75" y="371"/>
                    <a:pt x="45" y="337"/>
                  </a:cubicBezTo>
                  <a:cubicBezTo>
                    <a:pt x="15" y="303"/>
                    <a:pt x="0" y="256"/>
                    <a:pt x="0" y="196"/>
                  </a:cubicBezTo>
                  <a:cubicBezTo>
                    <a:pt x="0" y="159"/>
                    <a:pt x="8" y="125"/>
                    <a:pt x="23" y="95"/>
                  </a:cubicBezTo>
                  <a:cubicBezTo>
                    <a:pt x="38" y="65"/>
                    <a:pt x="58" y="42"/>
                    <a:pt x="84" y="25"/>
                  </a:cubicBezTo>
                  <a:cubicBezTo>
                    <a:pt x="110" y="8"/>
                    <a:pt x="139" y="0"/>
                    <a:pt x="171" y="0"/>
                  </a:cubicBezTo>
                  <a:cubicBezTo>
                    <a:pt x="219" y="0"/>
                    <a:pt x="256" y="16"/>
                    <a:pt x="283" y="47"/>
                  </a:cubicBezTo>
                  <a:cubicBezTo>
                    <a:pt x="310" y="78"/>
                    <a:pt x="323" y="122"/>
                    <a:pt x="323" y="178"/>
                  </a:cubicBezTo>
                  <a:lnTo>
                    <a:pt x="323" y="209"/>
                  </a:lnTo>
                  <a:close/>
                  <a:moveTo>
                    <a:pt x="263" y="159"/>
                  </a:moveTo>
                  <a:cubicBezTo>
                    <a:pt x="262" y="124"/>
                    <a:pt x="254" y="98"/>
                    <a:pt x="238" y="79"/>
                  </a:cubicBezTo>
                  <a:cubicBezTo>
                    <a:pt x="222" y="60"/>
                    <a:pt x="199" y="51"/>
                    <a:pt x="170" y="51"/>
                  </a:cubicBezTo>
                  <a:cubicBezTo>
                    <a:pt x="143" y="51"/>
                    <a:pt x="119" y="60"/>
                    <a:pt x="100" y="80"/>
                  </a:cubicBezTo>
                  <a:cubicBezTo>
                    <a:pt x="80" y="100"/>
                    <a:pt x="68" y="126"/>
                    <a:pt x="63" y="159"/>
                  </a:cubicBezTo>
                  <a:lnTo>
                    <a:pt x="263" y="1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pic>
        <p:nvPicPr>
          <p:cNvPr id="691" name="Picture 690"/>
          <p:cNvPicPr>
            <a:picLocks noChangeAspect="1"/>
          </p:cNvPicPr>
          <p:nvPr/>
        </p:nvPicPr>
        <p:blipFill rotWithShape="1">
          <a:blip r:embed="rId20" cstate="print">
            <a:extLst>
              <a:ext uri="{28A0092B-C50C-407E-A947-70E740481C1C}">
                <a14:useLocalDpi xmlns:a14="http://schemas.microsoft.com/office/drawing/2010/main" val="0"/>
              </a:ext>
            </a:extLst>
          </a:blip>
          <a:srcRect t="44093" r="11119"/>
          <a:stretch/>
        </p:blipFill>
        <p:spPr>
          <a:xfrm>
            <a:off x="8135617" y="4052708"/>
            <a:ext cx="680884" cy="418044"/>
          </a:xfrm>
          <a:prstGeom prst="rect">
            <a:avLst/>
          </a:prstGeom>
        </p:spPr>
      </p:pic>
      <p:grpSp>
        <p:nvGrpSpPr>
          <p:cNvPr id="692" name="Group 691"/>
          <p:cNvGrpSpPr>
            <a:grpSpLocks noChangeAspect="1"/>
          </p:cNvGrpSpPr>
          <p:nvPr/>
        </p:nvGrpSpPr>
        <p:grpSpPr>
          <a:xfrm>
            <a:off x="8328124" y="4652215"/>
            <a:ext cx="393518" cy="555414"/>
            <a:chOff x="1214438" y="4121151"/>
            <a:chExt cx="1558925" cy="2200275"/>
          </a:xfrm>
        </p:grpSpPr>
        <p:sp>
          <p:nvSpPr>
            <p:cNvPr id="693" name="Freeform 5"/>
            <p:cNvSpPr>
              <a:spLocks noEditPoints="1"/>
            </p:cNvSpPr>
            <p:nvPr/>
          </p:nvSpPr>
          <p:spPr bwMode="auto">
            <a:xfrm>
              <a:off x="1214438" y="4121151"/>
              <a:ext cx="1558925" cy="2200275"/>
            </a:xfrm>
            <a:custGeom>
              <a:avLst/>
              <a:gdLst>
                <a:gd name="T0" fmla="*/ 89 w 982"/>
                <a:gd name="T1" fmla="*/ 1274 h 1386"/>
                <a:gd name="T2" fmla="*/ 892 w 982"/>
                <a:gd name="T3" fmla="*/ 1274 h 1386"/>
                <a:gd name="T4" fmla="*/ 0 w 982"/>
                <a:gd name="T5" fmla="*/ 272 h 1386"/>
                <a:gd name="T6" fmla="*/ 790 w 982"/>
                <a:gd name="T7" fmla="*/ 572 h 1386"/>
                <a:gd name="T8" fmla="*/ 787 w 982"/>
                <a:gd name="T9" fmla="*/ 600 h 1386"/>
                <a:gd name="T10" fmla="*/ 490 w 982"/>
                <a:gd name="T11" fmla="*/ 600 h 1386"/>
                <a:gd name="T12" fmla="*/ 328 w 982"/>
                <a:gd name="T13" fmla="*/ 725 h 1386"/>
                <a:gd name="T14" fmla="*/ 491 w 982"/>
                <a:gd name="T15" fmla="*/ 725 h 1386"/>
                <a:gd name="T16" fmla="*/ 776 w 982"/>
                <a:gd name="T17" fmla="*/ 725 h 1386"/>
                <a:gd name="T18" fmla="*/ 744 w 982"/>
                <a:gd name="T19" fmla="*/ 1082 h 1386"/>
                <a:gd name="T20" fmla="*/ 491 w 982"/>
                <a:gd name="T21" fmla="*/ 1173 h 1386"/>
                <a:gd name="T22" fmla="*/ 490 w 982"/>
                <a:gd name="T23" fmla="*/ 1173 h 1386"/>
                <a:gd name="T24" fmla="*/ 221 w 982"/>
                <a:gd name="T25" fmla="*/ 910 h 1386"/>
                <a:gd name="T26" fmla="*/ 344 w 982"/>
                <a:gd name="T27" fmla="*/ 910 h 1386"/>
                <a:gd name="T28" fmla="*/ 490 w 982"/>
                <a:gd name="T29" fmla="*/ 1045 h 1386"/>
                <a:gd name="T30" fmla="*/ 490 w 982"/>
                <a:gd name="T31" fmla="*/ 1045 h 1386"/>
                <a:gd name="T32" fmla="*/ 642 w 982"/>
                <a:gd name="T33" fmla="*/ 849 h 1386"/>
                <a:gd name="T34" fmla="*/ 490 w 982"/>
                <a:gd name="T35" fmla="*/ 849 h 1386"/>
                <a:gd name="T36" fmla="*/ 185 w 982"/>
                <a:gd name="T37" fmla="*/ 510 h 1386"/>
                <a:gd name="T38" fmla="*/ 490 w 982"/>
                <a:gd name="T39" fmla="*/ 477 h 1386"/>
                <a:gd name="T40" fmla="*/ 798 w 982"/>
                <a:gd name="T41" fmla="*/ 477 h 1386"/>
                <a:gd name="T42" fmla="*/ 91 w 982"/>
                <a:gd name="T43" fmla="*/ 0 h 1386"/>
                <a:gd name="T44" fmla="*/ 154 w 982"/>
                <a:gd name="T45" fmla="*/ 61 h 1386"/>
                <a:gd name="T46" fmla="*/ 210 w 982"/>
                <a:gd name="T47" fmla="*/ 0 h 1386"/>
                <a:gd name="T48" fmla="*/ 273 w 982"/>
                <a:gd name="T49" fmla="*/ 186 h 1386"/>
                <a:gd name="T50" fmla="*/ 210 w 982"/>
                <a:gd name="T51" fmla="*/ 124 h 1386"/>
                <a:gd name="T52" fmla="*/ 154 w 982"/>
                <a:gd name="T53" fmla="*/ 186 h 1386"/>
                <a:gd name="T54" fmla="*/ 91 w 982"/>
                <a:gd name="T55" fmla="*/ 0 h 1386"/>
                <a:gd name="T56" fmla="*/ 355 w 982"/>
                <a:gd name="T57" fmla="*/ 61 h 1386"/>
                <a:gd name="T58" fmla="*/ 300 w 982"/>
                <a:gd name="T59" fmla="*/ 0 h 1386"/>
                <a:gd name="T60" fmla="*/ 472 w 982"/>
                <a:gd name="T61" fmla="*/ 61 h 1386"/>
                <a:gd name="T62" fmla="*/ 418 w 982"/>
                <a:gd name="T63" fmla="*/ 186 h 1386"/>
                <a:gd name="T64" fmla="*/ 355 w 982"/>
                <a:gd name="T65" fmla="*/ 61 h 1386"/>
                <a:gd name="T66" fmla="*/ 500 w 982"/>
                <a:gd name="T67" fmla="*/ 0 h 1386"/>
                <a:gd name="T68" fmla="*/ 606 w 982"/>
                <a:gd name="T69" fmla="*/ 65 h 1386"/>
                <a:gd name="T70" fmla="*/ 710 w 982"/>
                <a:gd name="T71" fmla="*/ 0 h 1386"/>
                <a:gd name="T72" fmla="*/ 649 w 982"/>
                <a:gd name="T73" fmla="*/ 186 h 1386"/>
                <a:gd name="T74" fmla="*/ 606 w 982"/>
                <a:gd name="T75" fmla="*/ 160 h 1386"/>
                <a:gd name="T76" fmla="*/ 561 w 982"/>
                <a:gd name="T77" fmla="*/ 94 h 1386"/>
                <a:gd name="T78" fmla="*/ 500 w 982"/>
                <a:gd name="T79" fmla="*/ 186 h 1386"/>
                <a:gd name="T80" fmla="*/ 741 w 982"/>
                <a:gd name="T81" fmla="*/ 0 h 1386"/>
                <a:gd name="T82" fmla="*/ 804 w 982"/>
                <a:gd name="T83" fmla="*/ 125 h 1386"/>
                <a:gd name="T84" fmla="*/ 892 w 982"/>
                <a:gd name="T85" fmla="*/ 186 h 1386"/>
                <a:gd name="T86" fmla="*/ 741 w 982"/>
                <a:gd name="T87" fmla="*/ 0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82" h="1386">
                  <a:moveTo>
                    <a:pt x="0" y="272"/>
                  </a:moveTo>
                  <a:lnTo>
                    <a:pt x="89" y="1274"/>
                  </a:lnTo>
                  <a:lnTo>
                    <a:pt x="490" y="1386"/>
                  </a:lnTo>
                  <a:lnTo>
                    <a:pt x="892" y="1274"/>
                  </a:lnTo>
                  <a:lnTo>
                    <a:pt x="982" y="272"/>
                  </a:lnTo>
                  <a:lnTo>
                    <a:pt x="0" y="272"/>
                  </a:lnTo>
                  <a:close/>
                  <a:moveTo>
                    <a:pt x="795" y="510"/>
                  </a:moveTo>
                  <a:lnTo>
                    <a:pt x="790" y="572"/>
                  </a:lnTo>
                  <a:lnTo>
                    <a:pt x="787" y="600"/>
                  </a:lnTo>
                  <a:lnTo>
                    <a:pt x="787" y="600"/>
                  </a:lnTo>
                  <a:lnTo>
                    <a:pt x="491" y="600"/>
                  </a:lnTo>
                  <a:lnTo>
                    <a:pt x="490" y="600"/>
                  </a:lnTo>
                  <a:lnTo>
                    <a:pt x="317" y="600"/>
                  </a:lnTo>
                  <a:lnTo>
                    <a:pt x="328" y="725"/>
                  </a:lnTo>
                  <a:lnTo>
                    <a:pt x="490" y="725"/>
                  </a:lnTo>
                  <a:lnTo>
                    <a:pt x="491" y="725"/>
                  </a:lnTo>
                  <a:lnTo>
                    <a:pt x="743" y="725"/>
                  </a:lnTo>
                  <a:lnTo>
                    <a:pt x="776" y="725"/>
                  </a:lnTo>
                  <a:lnTo>
                    <a:pt x="773" y="759"/>
                  </a:lnTo>
                  <a:lnTo>
                    <a:pt x="744" y="1082"/>
                  </a:lnTo>
                  <a:lnTo>
                    <a:pt x="742" y="1103"/>
                  </a:lnTo>
                  <a:lnTo>
                    <a:pt x="491" y="1173"/>
                  </a:lnTo>
                  <a:lnTo>
                    <a:pt x="491" y="1173"/>
                  </a:lnTo>
                  <a:lnTo>
                    <a:pt x="490" y="1173"/>
                  </a:lnTo>
                  <a:lnTo>
                    <a:pt x="238" y="1103"/>
                  </a:lnTo>
                  <a:lnTo>
                    <a:pt x="221" y="910"/>
                  </a:lnTo>
                  <a:lnTo>
                    <a:pt x="278" y="910"/>
                  </a:lnTo>
                  <a:lnTo>
                    <a:pt x="344" y="910"/>
                  </a:lnTo>
                  <a:lnTo>
                    <a:pt x="353" y="1008"/>
                  </a:lnTo>
                  <a:lnTo>
                    <a:pt x="490" y="1045"/>
                  </a:lnTo>
                  <a:lnTo>
                    <a:pt x="490" y="1045"/>
                  </a:lnTo>
                  <a:lnTo>
                    <a:pt x="490" y="1045"/>
                  </a:lnTo>
                  <a:lnTo>
                    <a:pt x="627" y="1008"/>
                  </a:lnTo>
                  <a:lnTo>
                    <a:pt x="642" y="849"/>
                  </a:lnTo>
                  <a:lnTo>
                    <a:pt x="491" y="849"/>
                  </a:lnTo>
                  <a:lnTo>
                    <a:pt x="490" y="849"/>
                  </a:lnTo>
                  <a:lnTo>
                    <a:pt x="215" y="849"/>
                  </a:lnTo>
                  <a:lnTo>
                    <a:pt x="185" y="510"/>
                  </a:lnTo>
                  <a:lnTo>
                    <a:pt x="182" y="477"/>
                  </a:lnTo>
                  <a:lnTo>
                    <a:pt x="490" y="477"/>
                  </a:lnTo>
                  <a:lnTo>
                    <a:pt x="491" y="477"/>
                  </a:lnTo>
                  <a:lnTo>
                    <a:pt x="798" y="477"/>
                  </a:lnTo>
                  <a:lnTo>
                    <a:pt x="795" y="510"/>
                  </a:lnTo>
                  <a:close/>
                  <a:moveTo>
                    <a:pt x="91" y="0"/>
                  </a:moveTo>
                  <a:lnTo>
                    <a:pt x="154" y="0"/>
                  </a:lnTo>
                  <a:lnTo>
                    <a:pt x="154" y="61"/>
                  </a:lnTo>
                  <a:lnTo>
                    <a:pt x="210" y="61"/>
                  </a:lnTo>
                  <a:lnTo>
                    <a:pt x="210" y="0"/>
                  </a:lnTo>
                  <a:lnTo>
                    <a:pt x="273" y="0"/>
                  </a:lnTo>
                  <a:lnTo>
                    <a:pt x="273" y="186"/>
                  </a:lnTo>
                  <a:lnTo>
                    <a:pt x="210" y="186"/>
                  </a:lnTo>
                  <a:lnTo>
                    <a:pt x="210" y="124"/>
                  </a:lnTo>
                  <a:lnTo>
                    <a:pt x="154" y="124"/>
                  </a:lnTo>
                  <a:lnTo>
                    <a:pt x="154" y="186"/>
                  </a:lnTo>
                  <a:lnTo>
                    <a:pt x="91" y="186"/>
                  </a:lnTo>
                  <a:lnTo>
                    <a:pt x="91" y="0"/>
                  </a:lnTo>
                  <a:lnTo>
                    <a:pt x="91" y="0"/>
                  </a:lnTo>
                  <a:close/>
                  <a:moveTo>
                    <a:pt x="355" y="61"/>
                  </a:moveTo>
                  <a:lnTo>
                    <a:pt x="300" y="61"/>
                  </a:lnTo>
                  <a:lnTo>
                    <a:pt x="300" y="0"/>
                  </a:lnTo>
                  <a:lnTo>
                    <a:pt x="472" y="0"/>
                  </a:lnTo>
                  <a:lnTo>
                    <a:pt x="472" y="61"/>
                  </a:lnTo>
                  <a:lnTo>
                    <a:pt x="418" y="61"/>
                  </a:lnTo>
                  <a:lnTo>
                    <a:pt x="418" y="186"/>
                  </a:lnTo>
                  <a:lnTo>
                    <a:pt x="355" y="186"/>
                  </a:lnTo>
                  <a:lnTo>
                    <a:pt x="355" y="61"/>
                  </a:lnTo>
                  <a:lnTo>
                    <a:pt x="355" y="61"/>
                  </a:lnTo>
                  <a:close/>
                  <a:moveTo>
                    <a:pt x="500" y="0"/>
                  </a:moveTo>
                  <a:lnTo>
                    <a:pt x="565" y="0"/>
                  </a:lnTo>
                  <a:lnTo>
                    <a:pt x="606" y="65"/>
                  </a:lnTo>
                  <a:lnTo>
                    <a:pt x="645" y="0"/>
                  </a:lnTo>
                  <a:lnTo>
                    <a:pt x="710" y="0"/>
                  </a:lnTo>
                  <a:lnTo>
                    <a:pt x="710" y="186"/>
                  </a:lnTo>
                  <a:lnTo>
                    <a:pt x="649" y="186"/>
                  </a:lnTo>
                  <a:lnTo>
                    <a:pt x="649" y="94"/>
                  </a:lnTo>
                  <a:lnTo>
                    <a:pt x="606" y="160"/>
                  </a:lnTo>
                  <a:lnTo>
                    <a:pt x="604" y="160"/>
                  </a:lnTo>
                  <a:lnTo>
                    <a:pt x="561" y="94"/>
                  </a:lnTo>
                  <a:lnTo>
                    <a:pt x="561" y="186"/>
                  </a:lnTo>
                  <a:lnTo>
                    <a:pt x="500" y="186"/>
                  </a:lnTo>
                  <a:lnTo>
                    <a:pt x="500" y="0"/>
                  </a:lnTo>
                  <a:close/>
                  <a:moveTo>
                    <a:pt x="741" y="0"/>
                  </a:moveTo>
                  <a:lnTo>
                    <a:pt x="804" y="0"/>
                  </a:lnTo>
                  <a:lnTo>
                    <a:pt x="804" y="125"/>
                  </a:lnTo>
                  <a:lnTo>
                    <a:pt x="892" y="125"/>
                  </a:lnTo>
                  <a:lnTo>
                    <a:pt x="892" y="186"/>
                  </a:lnTo>
                  <a:lnTo>
                    <a:pt x="741" y="186"/>
                  </a:lnTo>
                  <a:lnTo>
                    <a:pt x="741" y="0"/>
                  </a:lnTo>
                  <a:close/>
                </a:path>
              </a:pathLst>
            </a:custGeom>
            <a:solidFill>
              <a:srgbClr val="FFFFFF"/>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94" name="Freeform 7"/>
            <p:cNvSpPr>
              <a:spLocks/>
            </p:cNvSpPr>
            <p:nvPr/>
          </p:nvSpPr>
          <p:spPr bwMode="auto">
            <a:xfrm>
              <a:off x="1993900" y="4683126"/>
              <a:ext cx="636588" cy="1501775"/>
            </a:xfrm>
            <a:custGeom>
              <a:avLst/>
              <a:gdLst>
                <a:gd name="T0" fmla="*/ 0 w 401"/>
                <a:gd name="T1" fmla="*/ 0 h 946"/>
                <a:gd name="T2" fmla="*/ 0 w 401"/>
                <a:gd name="T3" fmla="*/ 123 h 946"/>
                <a:gd name="T4" fmla="*/ 307 w 401"/>
                <a:gd name="T5" fmla="*/ 123 h 946"/>
                <a:gd name="T6" fmla="*/ 304 w 401"/>
                <a:gd name="T7" fmla="*/ 156 h 946"/>
                <a:gd name="T8" fmla="*/ 299 w 401"/>
                <a:gd name="T9" fmla="*/ 218 h 946"/>
                <a:gd name="T10" fmla="*/ 296 w 401"/>
                <a:gd name="T11" fmla="*/ 246 h 946"/>
                <a:gd name="T12" fmla="*/ 296 w 401"/>
                <a:gd name="T13" fmla="*/ 246 h 946"/>
                <a:gd name="T14" fmla="*/ 0 w 401"/>
                <a:gd name="T15" fmla="*/ 246 h 946"/>
                <a:gd name="T16" fmla="*/ 0 w 401"/>
                <a:gd name="T17" fmla="*/ 371 h 946"/>
                <a:gd name="T18" fmla="*/ 252 w 401"/>
                <a:gd name="T19" fmla="*/ 371 h 946"/>
                <a:gd name="T20" fmla="*/ 285 w 401"/>
                <a:gd name="T21" fmla="*/ 371 h 946"/>
                <a:gd name="T22" fmla="*/ 282 w 401"/>
                <a:gd name="T23" fmla="*/ 405 h 946"/>
                <a:gd name="T24" fmla="*/ 253 w 401"/>
                <a:gd name="T25" fmla="*/ 728 h 946"/>
                <a:gd name="T26" fmla="*/ 251 w 401"/>
                <a:gd name="T27" fmla="*/ 749 h 946"/>
                <a:gd name="T28" fmla="*/ 0 w 401"/>
                <a:gd name="T29" fmla="*/ 819 h 946"/>
                <a:gd name="T30" fmla="*/ 0 w 401"/>
                <a:gd name="T31" fmla="*/ 946 h 946"/>
                <a:gd name="T32" fmla="*/ 325 w 401"/>
                <a:gd name="T33" fmla="*/ 856 h 946"/>
                <a:gd name="T34" fmla="*/ 401 w 401"/>
                <a:gd name="T35" fmla="*/ 0 h 946"/>
                <a:gd name="T36" fmla="*/ 0 w 401"/>
                <a:gd name="T37" fmla="*/ 0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1" h="946">
                  <a:moveTo>
                    <a:pt x="0" y="0"/>
                  </a:moveTo>
                  <a:lnTo>
                    <a:pt x="0" y="123"/>
                  </a:lnTo>
                  <a:lnTo>
                    <a:pt x="307" y="123"/>
                  </a:lnTo>
                  <a:lnTo>
                    <a:pt x="304" y="156"/>
                  </a:lnTo>
                  <a:lnTo>
                    <a:pt x="299" y="218"/>
                  </a:lnTo>
                  <a:lnTo>
                    <a:pt x="296" y="246"/>
                  </a:lnTo>
                  <a:lnTo>
                    <a:pt x="296" y="246"/>
                  </a:lnTo>
                  <a:lnTo>
                    <a:pt x="0" y="246"/>
                  </a:lnTo>
                  <a:lnTo>
                    <a:pt x="0" y="371"/>
                  </a:lnTo>
                  <a:lnTo>
                    <a:pt x="252" y="371"/>
                  </a:lnTo>
                  <a:lnTo>
                    <a:pt x="285" y="371"/>
                  </a:lnTo>
                  <a:lnTo>
                    <a:pt x="282" y="405"/>
                  </a:lnTo>
                  <a:lnTo>
                    <a:pt x="253" y="728"/>
                  </a:lnTo>
                  <a:lnTo>
                    <a:pt x="251" y="749"/>
                  </a:lnTo>
                  <a:lnTo>
                    <a:pt x="0" y="819"/>
                  </a:lnTo>
                  <a:lnTo>
                    <a:pt x="0" y="946"/>
                  </a:lnTo>
                  <a:lnTo>
                    <a:pt x="325" y="856"/>
                  </a:lnTo>
                  <a:lnTo>
                    <a:pt x="401" y="0"/>
                  </a:lnTo>
                  <a:lnTo>
                    <a:pt x="0" y="0"/>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Tree>
    <p:extLst>
      <p:ext uri="{BB962C8B-B14F-4D97-AF65-F5344CB8AC3E}">
        <p14:creationId xmlns:p14="http://schemas.microsoft.com/office/powerpoint/2010/main" val="3392797159"/>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4"/>
                                        </p:tgtEl>
                                        <p:attrNameLst>
                                          <p:attrName>style.visibility</p:attrName>
                                        </p:attrNameLst>
                                      </p:cBhvr>
                                      <p:to>
                                        <p:strVal val="visible"/>
                                      </p:to>
                                    </p:set>
                                    <p:animEffect transition="in" filter="fade">
                                      <p:cBhvr>
                                        <p:cTn id="7" dur="500"/>
                                        <p:tgtEl>
                                          <p:spTgt spid="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Controlling master page and page layouts from app</a:t>
            </a:r>
            <a:endParaRPr lang="en-GB" sz="4000" dirty="0"/>
          </a:p>
        </p:txBody>
      </p:sp>
      <p:grpSp>
        <p:nvGrpSpPr>
          <p:cNvPr id="3" name="Group 2"/>
          <p:cNvGrpSpPr/>
          <p:nvPr/>
        </p:nvGrpSpPr>
        <p:grpSpPr>
          <a:xfrm>
            <a:off x="8225081" y="2268540"/>
            <a:ext cx="2111349" cy="1586472"/>
            <a:chOff x="7366822" y="3128075"/>
            <a:chExt cx="2111349" cy="1586472"/>
          </a:xfrm>
        </p:grpSpPr>
        <p:sp>
          <p:nvSpPr>
            <p:cNvPr id="4" name="Arc 3"/>
            <p:cNvSpPr/>
            <p:nvPr/>
          </p:nvSpPr>
          <p:spPr>
            <a:xfrm rot="8195881">
              <a:off x="7366822" y="3625036"/>
              <a:ext cx="575254" cy="1089511"/>
            </a:xfrm>
            <a:prstGeom prst="arc">
              <a:avLst>
                <a:gd name="adj1" fmla="val 2097834"/>
                <a:gd name="adj2" fmla="val 366333"/>
              </a:avLst>
            </a:prstGeom>
            <a:ln w="57150">
              <a:solidFill>
                <a:schemeClr val="tx1">
                  <a:lumMod val="75000"/>
                  <a:lumOff val="2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a:p>
          </p:txBody>
        </p:sp>
        <p:grpSp>
          <p:nvGrpSpPr>
            <p:cNvPr id="5" name="Group 4"/>
            <p:cNvGrpSpPr/>
            <p:nvPr/>
          </p:nvGrpSpPr>
          <p:grpSpPr>
            <a:xfrm>
              <a:off x="7482976" y="3128075"/>
              <a:ext cx="1995195" cy="1307309"/>
              <a:chOff x="4395610" y="3071229"/>
              <a:chExt cx="1995195" cy="1307309"/>
            </a:xfrm>
          </p:grpSpPr>
          <p:sp>
            <p:nvSpPr>
              <p:cNvPr id="6" name="Rectangle 5"/>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Provider Hosted Apps</a:t>
                </a:r>
              </a:p>
            </p:txBody>
          </p:sp>
          <p:pic>
            <p:nvPicPr>
              <p:cNvPr id="7" name="Picture 6"/>
              <p:cNvPicPr>
                <a:picLocks noChangeAspect="1"/>
              </p:cNvPicPr>
              <p:nvPr/>
            </p:nvPicPr>
            <p:blipFill>
              <a:blip r:embed="rId2"/>
              <a:stretch>
                <a:fillRect/>
              </a:stretch>
            </p:blipFill>
            <p:spPr>
              <a:xfrm>
                <a:off x="5246592" y="3476941"/>
                <a:ext cx="529349" cy="417312"/>
              </a:xfrm>
              <a:prstGeom prst="rect">
                <a:avLst/>
              </a:prstGeom>
            </p:spPr>
          </p:pic>
          <p:pic>
            <p:nvPicPr>
              <p:cNvPr id="8" name="Picture 7"/>
              <p:cNvPicPr>
                <a:picLocks noChangeAspect="1"/>
              </p:cNvPicPr>
              <p:nvPr/>
            </p:nvPicPr>
            <p:blipFill>
              <a:blip r:embed="rId2"/>
              <a:stretch>
                <a:fillRect/>
              </a:stretch>
            </p:blipFill>
            <p:spPr>
              <a:xfrm>
                <a:off x="5581574" y="3585493"/>
                <a:ext cx="556200" cy="438480"/>
              </a:xfrm>
              <a:prstGeom prst="rect">
                <a:avLst/>
              </a:prstGeom>
            </p:spPr>
          </p:pic>
          <p:pic>
            <p:nvPicPr>
              <p:cNvPr id="9" name="Picture 8"/>
              <p:cNvPicPr>
                <a:picLocks noChangeAspect="1"/>
              </p:cNvPicPr>
              <p:nvPr/>
            </p:nvPicPr>
            <p:blipFill>
              <a:blip r:embed="rId3"/>
              <a:stretch>
                <a:fillRect/>
              </a:stretch>
            </p:blipFill>
            <p:spPr>
              <a:xfrm>
                <a:off x="5970309" y="3700199"/>
                <a:ext cx="420496" cy="432326"/>
              </a:xfrm>
              <a:prstGeom prst="rect">
                <a:avLst/>
              </a:prstGeom>
            </p:spPr>
          </p:pic>
          <p:pic>
            <p:nvPicPr>
              <p:cNvPr id="10" name="Picture 9"/>
              <p:cNvPicPr>
                <a:picLocks noChangeAspect="1"/>
              </p:cNvPicPr>
              <p:nvPr/>
            </p:nvPicPr>
            <p:blipFill>
              <a:blip r:embed="rId4"/>
              <a:stretch>
                <a:fillRect/>
              </a:stretch>
            </p:blipFill>
            <p:spPr>
              <a:xfrm>
                <a:off x="4893565" y="3772769"/>
                <a:ext cx="688009" cy="605769"/>
              </a:xfrm>
              <a:prstGeom prst="rect">
                <a:avLst/>
              </a:prstGeom>
            </p:spPr>
          </p:pic>
        </p:grpSp>
      </p:grpSp>
      <p:pic>
        <p:nvPicPr>
          <p:cNvPr id="24" name="Picture 23"/>
          <p:cNvPicPr>
            <a:picLocks noChangeAspect="1"/>
          </p:cNvPicPr>
          <p:nvPr/>
        </p:nvPicPr>
        <p:blipFill>
          <a:blip r:embed="rId5"/>
          <a:stretch>
            <a:fillRect/>
          </a:stretch>
        </p:blipFill>
        <p:spPr>
          <a:xfrm>
            <a:off x="1171893" y="2031098"/>
            <a:ext cx="3222816" cy="1493691"/>
          </a:xfrm>
          <a:prstGeom prst="rect">
            <a:avLst/>
          </a:prstGeom>
          <a:ln>
            <a:solidFill>
              <a:schemeClr val="bg1">
                <a:lumMod val="75000"/>
              </a:schemeClr>
            </a:solidFill>
          </a:ln>
          <a:effectLst>
            <a:softEdge rad="12700"/>
          </a:effectLst>
        </p:spPr>
      </p:pic>
      <p:grpSp>
        <p:nvGrpSpPr>
          <p:cNvPr id="11" name="Group 10"/>
          <p:cNvGrpSpPr/>
          <p:nvPr/>
        </p:nvGrpSpPr>
        <p:grpSpPr>
          <a:xfrm>
            <a:off x="3274261" y="3031716"/>
            <a:ext cx="1883646" cy="1857358"/>
            <a:chOff x="4383758" y="2311697"/>
            <a:chExt cx="2516893" cy="2481768"/>
          </a:xfrm>
        </p:grpSpPr>
        <p:sp>
          <p:nvSpPr>
            <p:cNvPr id="12" name="Rectangle 11"/>
            <p:cNvSpPr/>
            <p:nvPr/>
          </p:nvSpPr>
          <p:spPr bwMode="auto">
            <a:xfrm>
              <a:off x="4537410" y="2311697"/>
              <a:ext cx="2017543" cy="2200147"/>
            </a:xfrm>
            <a:prstGeom prst="rect">
              <a:avLst/>
            </a:prstGeom>
            <a:solidFill>
              <a:schemeClr val="bg2">
                <a:lumMod val="20000"/>
                <a:lumOff val="80000"/>
                <a:alpha val="75000"/>
              </a:schemeClr>
            </a:solidFill>
            <a:ln>
              <a:solidFill>
                <a:schemeClr val="bg1">
                  <a:lumMod val="7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SharePoint </a:t>
              </a:r>
              <a:br>
                <a:rPr lang="en-US" sz="1600" dirty="0" smtClean="0">
                  <a:solidFill>
                    <a:schemeClr val="tx1">
                      <a:lumMod val="65000"/>
                      <a:lumOff val="35000"/>
                    </a:schemeClr>
                  </a:solidFill>
                  <a:ea typeface="Segoe UI" pitchFamily="34" charset="0"/>
                  <a:cs typeface="Segoe UI" pitchFamily="34" charset="0"/>
                </a:rPr>
              </a:br>
              <a:r>
                <a:rPr lang="en-US" sz="1600" dirty="0" smtClean="0">
                  <a:solidFill>
                    <a:schemeClr val="tx1">
                      <a:lumMod val="65000"/>
                      <a:lumOff val="35000"/>
                    </a:schemeClr>
                  </a:solidFill>
                  <a:ea typeface="Segoe UI" pitchFamily="34" charset="0"/>
                  <a:cs typeface="Segoe UI" pitchFamily="34" charset="0"/>
                </a:rPr>
                <a:t>Service</a:t>
              </a:r>
            </a:p>
          </p:txBody>
        </p:sp>
        <p:grpSp>
          <p:nvGrpSpPr>
            <p:cNvPr id="13" name="Group 12"/>
            <p:cNvGrpSpPr/>
            <p:nvPr/>
          </p:nvGrpSpPr>
          <p:grpSpPr>
            <a:xfrm>
              <a:off x="5421611" y="2886866"/>
              <a:ext cx="1479040" cy="1043909"/>
              <a:chOff x="4557447" y="1721445"/>
              <a:chExt cx="1479040" cy="1043909"/>
            </a:xfrm>
          </p:grpSpPr>
          <p:pic>
            <p:nvPicPr>
              <p:cNvPr id="21" name="Picture 20"/>
              <p:cNvPicPr>
                <a:picLocks noChangeAspect="1"/>
              </p:cNvPicPr>
              <p:nvPr/>
            </p:nvPicPr>
            <p:blipFill>
              <a:blip r:embed="rId6"/>
              <a:stretch>
                <a:fillRect/>
              </a:stretch>
            </p:blipFill>
            <p:spPr>
              <a:xfrm>
                <a:off x="4557447" y="1902539"/>
                <a:ext cx="477423" cy="839046"/>
              </a:xfrm>
              <a:prstGeom prst="rect">
                <a:avLst/>
              </a:prstGeom>
            </p:spPr>
          </p:pic>
          <p:pic>
            <p:nvPicPr>
              <p:cNvPr id="22" name="Picture 21"/>
              <p:cNvPicPr>
                <a:picLocks noChangeAspect="1"/>
              </p:cNvPicPr>
              <p:nvPr/>
            </p:nvPicPr>
            <p:blipFill>
              <a:blip r:embed="rId6"/>
              <a:stretch>
                <a:fillRect/>
              </a:stretch>
            </p:blipFill>
            <p:spPr>
              <a:xfrm>
                <a:off x="4869643" y="1721445"/>
                <a:ext cx="477423" cy="839046"/>
              </a:xfrm>
              <a:prstGeom prst="rect">
                <a:avLst/>
              </a:prstGeom>
            </p:spPr>
          </p:pic>
          <p:pic>
            <p:nvPicPr>
              <p:cNvPr id="23" name="Picture 22"/>
              <p:cNvPicPr>
                <a:picLocks noChangeAspect="1"/>
              </p:cNvPicPr>
              <p:nvPr/>
            </p:nvPicPr>
            <p:blipFill>
              <a:blip r:embed="rId7"/>
              <a:stretch>
                <a:fillRect/>
              </a:stretch>
            </p:blipFill>
            <p:spPr>
              <a:xfrm>
                <a:off x="5153580" y="1902539"/>
                <a:ext cx="882907" cy="862815"/>
              </a:xfrm>
              <a:prstGeom prst="rect">
                <a:avLst/>
              </a:prstGeom>
            </p:spPr>
          </p:pic>
        </p:grpSp>
        <p:grpSp>
          <p:nvGrpSpPr>
            <p:cNvPr id="14" name="Group 13"/>
            <p:cNvGrpSpPr/>
            <p:nvPr/>
          </p:nvGrpSpPr>
          <p:grpSpPr>
            <a:xfrm>
              <a:off x="4880542" y="3820782"/>
              <a:ext cx="944427" cy="972683"/>
              <a:chOff x="3981885" y="2834055"/>
              <a:chExt cx="944427" cy="972683"/>
            </a:xfrm>
          </p:grpSpPr>
          <p:pic>
            <p:nvPicPr>
              <p:cNvPr id="18" name="Picture 17"/>
              <p:cNvPicPr>
                <a:picLocks noChangeAspect="1"/>
              </p:cNvPicPr>
              <p:nvPr/>
            </p:nvPicPr>
            <p:blipFill>
              <a:blip r:embed="rId6"/>
              <a:stretch>
                <a:fillRect/>
              </a:stretch>
            </p:blipFill>
            <p:spPr>
              <a:xfrm>
                <a:off x="3981885" y="2967692"/>
                <a:ext cx="477423" cy="839046"/>
              </a:xfrm>
              <a:prstGeom prst="rect">
                <a:avLst/>
              </a:prstGeom>
            </p:spPr>
          </p:pic>
          <p:pic>
            <p:nvPicPr>
              <p:cNvPr id="19" name="Picture 18"/>
              <p:cNvPicPr>
                <a:picLocks noChangeAspect="1"/>
              </p:cNvPicPr>
              <p:nvPr/>
            </p:nvPicPr>
            <p:blipFill>
              <a:blip r:embed="rId6"/>
              <a:stretch>
                <a:fillRect/>
              </a:stretch>
            </p:blipFill>
            <p:spPr>
              <a:xfrm>
                <a:off x="4269036" y="2834055"/>
                <a:ext cx="477423" cy="839046"/>
              </a:xfrm>
              <a:prstGeom prst="rect">
                <a:avLst/>
              </a:prstGeom>
            </p:spPr>
          </p:pic>
          <p:pic>
            <p:nvPicPr>
              <p:cNvPr id="20" name="Picture 19"/>
              <p:cNvPicPr>
                <a:picLocks noChangeAspect="1"/>
              </p:cNvPicPr>
              <p:nvPr/>
            </p:nvPicPr>
            <p:blipFill>
              <a:blip r:embed="rId8"/>
              <a:stretch>
                <a:fillRect/>
              </a:stretch>
            </p:blipFill>
            <p:spPr>
              <a:xfrm>
                <a:off x="4480085" y="3260431"/>
                <a:ext cx="446227" cy="456212"/>
              </a:xfrm>
              <a:prstGeom prst="rect">
                <a:avLst/>
              </a:prstGeom>
            </p:spPr>
          </p:pic>
        </p:grpSp>
        <p:grpSp>
          <p:nvGrpSpPr>
            <p:cNvPr id="15" name="Group 14"/>
            <p:cNvGrpSpPr/>
            <p:nvPr/>
          </p:nvGrpSpPr>
          <p:grpSpPr>
            <a:xfrm>
              <a:off x="4383758" y="2988031"/>
              <a:ext cx="968998" cy="971748"/>
              <a:chOff x="3601101" y="2714202"/>
              <a:chExt cx="968998" cy="971748"/>
            </a:xfrm>
          </p:grpSpPr>
          <p:pic>
            <p:nvPicPr>
              <p:cNvPr id="16" name="Picture 15"/>
              <p:cNvPicPr>
                <a:picLocks noChangeAspect="1"/>
              </p:cNvPicPr>
              <p:nvPr/>
            </p:nvPicPr>
            <p:blipFill>
              <a:blip r:embed="rId6"/>
              <a:stretch>
                <a:fillRect/>
              </a:stretch>
            </p:blipFill>
            <p:spPr>
              <a:xfrm>
                <a:off x="3601101" y="2846904"/>
                <a:ext cx="477423" cy="839046"/>
              </a:xfrm>
              <a:prstGeom prst="rect">
                <a:avLst/>
              </a:prstGeom>
            </p:spPr>
          </p:pic>
          <p:pic>
            <p:nvPicPr>
              <p:cNvPr id="17" name="Picture 16"/>
              <p:cNvPicPr>
                <a:picLocks noChangeAspect="1"/>
              </p:cNvPicPr>
              <p:nvPr/>
            </p:nvPicPr>
            <p:blipFill>
              <a:blip r:embed="rId9"/>
              <a:stretch>
                <a:fillRect/>
              </a:stretch>
            </p:blipFill>
            <p:spPr>
              <a:xfrm>
                <a:off x="3875612" y="2714202"/>
                <a:ext cx="694487" cy="898458"/>
              </a:xfrm>
              <a:prstGeom prst="rect">
                <a:avLst/>
              </a:prstGeom>
            </p:spPr>
          </p:pic>
        </p:grpSp>
      </p:grpSp>
      <p:grpSp>
        <p:nvGrpSpPr>
          <p:cNvPr id="25" name="Group 24"/>
          <p:cNvGrpSpPr/>
          <p:nvPr/>
        </p:nvGrpSpPr>
        <p:grpSpPr>
          <a:xfrm>
            <a:off x="8613004" y="3857124"/>
            <a:ext cx="1779220" cy="557913"/>
            <a:chOff x="9658449" y="5585534"/>
            <a:chExt cx="1815842" cy="569397"/>
          </a:xfrm>
        </p:grpSpPr>
        <p:sp>
          <p:nvSpPr>
            <p:cNvPr id="26" name="Freeform 128"/>
            <p:cNvSpPr>
              <a:spLocks noChangeAspect="1" noEditPoints="1"/>
            </p:cNvSpPr>
            <p:nvPr/>
          </p:nvSpPr>
          <p:spPr bwMode="black">
            <a:xfrm>
              <a:off x="9658449" y="5585534"/>
              <a:ext cx="409042" cy="360000"/>
            </a:xfrm>
            <a:custGeom>
              <a:avLst/>
              <a:gdLst>
                <a:gd name="T0" fmla="*/ 49 w 71"/>
                <a:gd name="T1" fmla="*/ 21 h 62"/>
                <a:gd name="T2" fmla="*/ 49 w 71"/>
                <a:gd name="T3" fmla="*/ 19 h 62"/>
                <a:gd name="T4" fmla="*/ 49 w 71"/>
                <a:gd name="T5" fmla="*/ 19 h 62"/>
                <a:gd name="T6" fmla="*/ 48 w 71"/>
                <a:gd name="T7" fmla="*/ 17 h 62"/>
                <a:gd name="T8" fmla="*/ 32 w 71"/>
                <a:gd name="T9" fmla="*/ 2 h 62"/>
                <a:gd name="T10" fmla="*/ 28 w 71"/>
                <a:gd name="T11" fmla="*/ 0 h 62"/>
                <a:gd name="T12" fmla="*/ 28 w 71"/>
                <a:gd name="T13" fmla="*/ 0 h 62"/>
                <a:gd name="T14" fmla="*/ 28 w 71"/>
                <a:gd name="T15" fmla="*/ 0 h 62"/>
                <a:gd name="T16" fmla="*/ 6 w 71"/>
                <a:gd name="T17" fmla="*/ 0 h 62"/>
                <a:gd name="T18" fmla="*/ 0 w 71"/>
                <a:gd name="T19" fmla="*/ 5 h 62"/>
                <a:gd name="T20" fmla="*/ 0 w 71"/>
                <a:gd name="T21" fmla="*/ 56 h 62"/>
                <a:gd name="T22" fmla="*/ 6 w 71"/>
                <a:gd name="T23" fmla="*/ 62 h 62"/>
                <a:gd name="T24" fmla="*/ 44 w 71"/>
                <a:gd name="T25" fmla="*/ 62 h 62"/>
                <a:gd name="T26" fmla="*/ 50 w 71"/>
                <a:gd name="T27" fmla="*/ 56 h 62"/>
                <a:gd name="T28" fmla="*/ 50 w 71"/>
                <a:gd name="T29" fmla="*/ 21 h 62"/>
                <a:gd name="T30" fmla="*/ 49 w 71"/>
                <a:gd name="T31" fmla="*/ 21 h 62"/>
                <a:gd name="T32" fmla="*/ 28 w 71"/>
                <a:gd name="T33" fmla="*/ 5 h 62"/>
                <a:gd name="T34" fmla="*/ 44 w 71"/>
                <a:gd name="T35" fmla="*/ 21 h 62"/>
                <a:gd name="T36" fmla="*/ 28 w 71"/>
                <a:gd name="T37" fmla="*/ 21 h 62"/>
                <a:gd name="T38" fmla="*/ 28 w 71"/>
                <a:gd name="T39" fmla="*/ 5 h 62"/>
                <a:gd name="T40" fmla="*/ 44 w 71"/>
                <a:gd name="T41" fmla="*/ 56 h 62"/>
                <a:gd name="T42" fmla="*/ 6 w 71"/>
                <a:gd name="T43" fmla="*/ 56 h 62"/>
                <a:gd name="T44" fmla="*/ 6 w 71"/>
                <a:gd name="T45" fmla="*/ 5 h 62"/>
                <a:gd name="T46" fmla="*/ 23 w 71"/>
                <a:gd name="T47" fmla="*/ 5 h 62"/>
                <a:gd name="T48" fmla="*/ 23 w 71"/>
                <a:gd name="T49" fmla="*/ 21 h 62"/>
                <a:gd name="T50" fmla="*/ 28 w 71"/>
                <a:gd name="T51" fmla="*/ 27 h 62"/>
                <a:gd name="T52" fmla="*/ 44 w 71"/>
                <a:gd name="T53" fmla="*/ 27 h 62"/>
                <a:gd name="T54" fmla="*/ 44 w 71"/>
                <a:gd name="T55" fmla="*/ 56 h 62"/>
                <a:gd name="T56" fmla="*/ 58 w 71"/>
                <a:gd name="T57" fmla="*/ 14 h 62"/>
                <a:gd name="T58" fmla="*/ 60 w 71"/>
                <a:gd name="T59" fmla="*/ 19 h 62"/>
                <a:gd name="T60" fmla="*/ 60 w 71"/>
                <a:gd name="T61" fmla="*/ 56 h 62"/>
                <a:gd name="T62" fmla="*/ 55 w 71"/>
                <a:gd name="T63" fmla="*/ 62 h 62"/>
                <a:gd name="T64" fmla="*/ 53 w 71"/>
                <a:gd name="T65" fmla="*/ 62 h 62"/>
                <a:gd name="T66" fmla="*/ 55 w 71"/>
                <a:gd name="T67" fmla="*/ 57 h 62"/>
                <a:gd name="T68" fmla="*/ 55 w 71"/>
                <a:gd name="T69" fmla="*/ 21 h 62"/>
                <a:gd name="T70" fmla="*/ 53 w 71"/>
                <a:gd name="T71" fmla="*/ 15 h 62"/>
                <a:gd name="T72" fmla="*/ 37 w 71"/>
                <a:gd name="T73" fmla="*/ 0 h 62"/>
                <a:gd name="T74" fmla="*/ 37 w 71"/>
                <a:gd name="T75" fmla="*/ 0 h 62"/>
                <a:gd name="T76" fmla="*/ 39 w 71"/>
                <a:gd name="T77" fmla="*/ 0 h 62"/>
                <a:gd name="T78" fmla="*/ 40 w 71"/>
                <a:gd name="T79" fmla="*/ 0 h 62"/>
                <a:gd name="T80" fmla="*/ 47 w 71"/>
                <a:gd name="T81" fmla="*/ 3 h 62"/>
                <a:gd name="T82" fmla="*/ 58 w 71"/>
                <a:gd name="T83" fmla="*/ 14 h 62"/>
                <a:gd name="T84" fmla="*/ 69 w 71"/>
                <a:gd name="T85" fmla="*/ 13 h 62"/>
                <a:gd name="T86" fmla="*/ 71 w 71"/>
                <a:gd name="T87" fmla="*/ 17 h 62"/>
                <a:gd name="T88" fmla="*/ 71 w 71"/>
                <a:gd name="T89" fmla="*/ 56 h 62"/>
                <a:gd name="T90" fmla="*/ 65 w 71"/>
                <a:gd name="T91" fmla="*/ 62 h 62"/>
                <a:gd name="T92" fmla="*/ 64 w 71"/>
                <a:gd name="T93" fmla="*/ 62 h 62"/>
                <a:gd name="T94" fmla="*/ 65 w 71"/>
                <a:gd name="T95" fmla="*/ 57 h 62"/>
                <a:gd name="T96" fmla="*/ 65 w 71"/>
                <a:gd name="T97" fmla="*/ 18 h 62"/>
                <a:gd name="T98" fmla="*/ 64 w 71"/>
                <a:gd name="T99" fmla="*/ 14 h 62"/>
                <a:gd name="T100" fmla="*/ 50 w 71"/>
                <a:gd name="T101" fmla="*/ 0 h 62"/>
                <a:gd name="T102" fmla="*/ 50 w 71"/>
                <a:gd name="T103" fmla="*/ 0 h 62"/>
                <a:gd name="T104" fmla="*/ 51 w 71"/>
                <a:gd name="T105" fmla="*/ 0 h 62"/>
                <a:gd name="T106" fmla="*/ 52 w 71"/>
                <a:gd name="T107" fmla="*/ 0 h 62"/>
                <a:gd name="T108" fmla="*/ 59 w 71"/>
                <a:gd name="T109" fmla="*/ 3 h 62"/>
                <a:gd name="T110" fmla="*/ 69 w 71"/>
                <a:gd name="T111"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62">
                  <a:moveTo>
                    <a:pt x="49" y="21"/>
                  </a:moveTo>
                  <a:cubicBezTo>
                    <a:pt x="49" y="20"/>
                    <a:pt x="49" y="20"/>
                    <a:pt x="49" y="19"/>
                  </a:cubicBezTo>
                  <a:cubicBezTo>
                    <a:pt x="49" y="19"/>
                    <a:pt x="49" y="19"/>
                    <a:pt x="49" y="19"/>
                  </a:cubicBezTo>
                  <a:cubicBezTo>
                    <a:pt x="49" y="18"/>
                    <a:pt x="48" y="18"/>
                    <a:pt x="48" y="17"/>
                  </a:cubicBezTo>
                  <a:cubicBezTo>
                    <a:pt x="32" y="2"/>
                    <a:pt x="32" y="2"/>
                    <a:pt x="32" y="2"/>
                  </a:cubicBezTo>
                  <a:cubicBezTo>
                    <a:pt x="31" y="0"/>
                    <a:pt x="30" y="0"/>
                    <a:pt x="28" y="0"/>
                  </a:cubicBezTo>
                  <a:cubicBezTo>
                    <a:pt x="28" y="0"/>
                    <a:pt x="28" y="0"/>
                    <a:pt x="28" y="0"/>
                  </a:cubicBezTo>
                  <a:cubicBezTo>
                    <a:pt x="28" y="0"/>
                    <a:pt x="28" y="0"/>
                    <a:pt x="28" y="0"/>
                  </a:cubicBezTo>
                  <a:cubicBezTo>
                    <a:pt x="6" y="0"/>
                    <a:pt x="6" y="0"/>
                    <a:pt x="6" y="0"/>
                  </a:cubicBezTo>
                  <a:cubicBezTo>
                    <a:pt x="3" y="0"/>
                    <a:pt x="0" y="2"/>
                    <a:pt x="0" y="5"/>
                  </a:cubicBezTo>
                  <a:cubicBezTo>
                    <a:pt x="0" y="56"/>
                    <a:pt x="0" y="56"/>
                    <a:pt x="0" y="56"/>
                  </a:cubicBezTo>
                  <a:cubicBezTo>
                    <a:pt x="0" y="59"/>
                    <a:pt x="3" y="62"/>
                    <a:pt x="6" y="62"/>
                  </a:cubicBezTo>
                  <a:cubicBezTo>
                    <a:pt x="44" y="62"/>
                    <a:pt x="44" y="62"/>
                    <a:pt x="44" y="62"/>
                  </a:cubicBezTo>
                  <a:cubicBezTo>
                    <a:pt x="47" y="62"/>
                    <a:pt x="50" y="59"/>
                    <a:pt x="50" y="56"/>
                  </a:cubicBezTo>
                  <a:cubicBezTo>
                    <a:pt x="50" y="21"/>
                    <a:pt x="50" y="21"/>
                    <a:pt x="50" y="21"/>
                  </a:cubicBezTo>
                  <a:cubicBezTo>
                    <a:pt x="50" y="21"/>
                    <a:pt x="49" y="21"/>
                    <a:pt x="49" y="21"/>
                  </a:cubicBezTo>
                  <a:close/>
                  <a:moveTo>
                    <a:pt x="28" y="5"/>
                  </a:moveTo>
                  <a:cubicBezTo>
                    <a:pt x="44" y="21"/>
                    <a:pt x="44" y="21"/>
                    <a:pt x="44" y="21"/>
                  </a:cubicBezTo>
                  <a:cubicBezTo>
                    <a:pt x="28" y="21"/>
                    <a:pt x="28" y="21"/>
                    <a:pt x="28" y="21"/>
                  </a:cubicBezTo>
                  <a:lnTo>
                    <a:pt x="28" y="5"/>
                  </a:lnTo>
                  <a:close/>
                  <a:moveTo>
                    <a:pt x="44" y="56"/>
                  </a:moveTo>
                  <a:cubicBezTo>
                    <a:pt x="6" y="56"/>
                    <a:pt x="6" y="56"/>
                    <a:pt x="6" y="56"/>
                  </a:cubicBezTo>
                  <a:cubicBezTo>
                    <a:pt x="6" y="5"/>
                    <a:pt x="6" y="5"/>
                    <a:pt x="6" y="5"/>
                  </a:cubicBezTo>
                  <a:cubicBezTo>
                    <a:pt x="23" y="5"/>
                    <a:pt x="23" y="5"/>
                    <a:pt x="23" y="5"/>
                  </a:cubicBezTo>
                  <a:cubicBezTo>
                    <a:pt x="23" y="21"/>
                    <a:pt x="23" y="21"/>
                    <a:pt x="23" y="21"/>
                  </a:cubicBezTo>
                  <a:cubicBezTo>
                    <a:pt x="23" y="24"/>
                    <a:pt x="25" y="27"/>
                    <a:pt x="28" y="27"/>
                  </a:cubicBezTo>
                  <a:cubicBezTo>
                    <a:pt x="44" y="27"/>
                    <a:pt x="44" y="27"/>
                    <a:pt x="44" y="27"/>
                  </a:cubicBezTo>
                  <a:lnTo>
                    <a:pt x="44" y="56"/>
                  </a:lnTo>
                  <a:close/>
                  <a:moveTo>
                    <a:pt x="58" y="14"/>
                  </a:moveTo>
                  <a:cubicBezTo>
                    <a:pt x="59" y="15"/>
                    <a:pt x="60" y="17"/>
                    <a:pt x="60" y="19"/>
                  </a:cubicBezTo>
                  <a:cubicBezTo>
                    <a:pt x="60" y="56"/>
                    <a:pt x="60" y="56"/>
                    <a:pt x="60" y="56"/>
                  </a:cubicBezTo>
                  <a:cubicBezTo>
                    <a:pt x="60" y="59"/>
                    <a:pt x="58" y="62"/>
                    <a:pt x="55" y="62"/>
                  </a:cubicBezTo>
                  <a:cubicBezTo>
                    <a:pt x="53" y="62"/>
                    <a:pt x="53" y="62"/>
                    <a:pt x="53" y="62"/>
                  </a:cubicBezTo>
                  <a:cubicBezTo>
                    <a:pt x="54" y="60"/>
                    <a:pt x="55" y="59"/>
                    <a:pt x="55" y="57"/>
                  </a:cubicBezTo>
                  <a:cubicBezTo>
                    <a:pt x="55" y="21"/>
                    <a:pt x="55" y="21"/>
                    <a:pt x="55" y="21"/>
                  </a:cubicBezTo>
                  <a:cubicBezTo>
                    <a:pt x="55" y="19"/>
                    <a:pt x="54" y="17"/>
                    <a:pt x="53" y="15"/>
                  </a:cubicBezTo>
                  <a:cubicBezTo>
                    <a:pt x="37" y="0"/>
                    <a:pt x="37" y="0"/>
                    <a:pt x="37" y="0"/>
                  </a:cubicBezTo>
                  <a:cubicBezTo>
                    <a:pt x="37" y="0"/>
                    <a:pt x="37" y="0"/>
                    <a:pt x="37" y="0"/>
                  </a:cubicBezTo>
                  <a:cubicBezTo>
                    <a:pt x="39" y="0"/>
                    <a:pt x="39" y="0"/>
                    <a:pt x="39" y="0"/>
                  </a:cubicBezTo>
                  <a:cubicBezTo>
                    <a:pt x="40" y="0"/>
                    <a:pt x="40" y="0"/>
                    <a:pt x="40" y="0"/>
                  </a:cubicBezTo>
                  <a:cubicBezTo>
                    <a:pt x="41" y="0"/>
                    <a:pt x="44" y="0"/>
                    <a:pt x="47" y="3"/>
                  </a:cubicBezTo>
                  <a:cubicBezTo>
                    <a:pt x="58" y="14"/>
                    <a:pt x="58" y="14"/>
                    <a:pt x="58" y="14"/>
                  </a:cubicBezTo>
                  <a:moveTo>
                    <a:pt x="69" y="13"/>
                  </a:moveTo>
                  <a:cubicBezTo>
                    <a:pt x="70" y="14"/>
                    <a:pt x="71" y="16"/>
                    <a:pt x="71" y="17"/>
                  </a:cubicBezTo>
                  <a:cubicBezTo>
                    <a:pt x="71" y="56"/>
                    <a:pt x="71" y="56"/>
                    <a:pt x="71" y="56"/>
                  </a:cubicBezTo>
                  <a:cubicBezTo>
                    <a:pt x="71" y="59"/>
                    <a:pt x="68" y="62"/>
                    <a:pt x="65" y="62"/>
                  </a:cubicBezTo>
                  <a:cubicBezTo>
                    <a:pt x="64" y="62"/>
                    <a:pt x="64" y="62"/>
                    <a:pt x="64" y="62"/>
                  </a:cubicBezTo>
                  <a:cubicBezTo>
                    <a:pt x="65" y="60"/>
                    <a:pt x="65" y="59"/>
                    <a:pt x="65" y="57"/>
                  </a:cubicBezTo>
                  <a:cubicBezTo>
                    <a:pt x="65" y="18"/>
                    <a:pt x="65" y="18"/>
                    <a:pt x="65" y="18"/>
                  </a:cubicBezTo>
                  <a:cubicBezTo>
                    <a:pt x="65" y="17"/>
                    <a:pt x="65" y="15"/>
                    <a:pt x="64" y="14"/>
                  </a:cubicBezTo>
                  <a:cubicBezTo>
                    <a:pt x="50" y="0"/>
                    <a:pt x="50" y="0"/>
                    <a:pt x="50" y="0"/>
                  </a:cubicBezTo>
                  <a:cubicBezTo>
                    <a:pt x="50" y="0"/>
                    <a:pt x="50" y="0"/>
                    <a:pt x="50" y="0"/>
                  </a:cubicBezTo>
                  <a:cubicBezTo>
                    <a:pt x="51" y="0"/>
                    <a:pt x="51" y="0"/>
                    <a:pt x="51" y="0"/>
                  </a:cubicBezTo>
                  <a:cubicBezTo>
                    <a:pt x="52" y="0"/>
                    <a:pt x="52" y="0"/>
                    <a:pt x="52" y="0"/>
                  </a:cubicBezTo>
                  <a:cubicBezTo>
                    <a:pt x="54" y="0"/>
                    <a:pt x="56" y="0"/>
                    <a:pt x="59" y="3"/>
                  </a:cubicBezTo>
                  <a:cubicBezTo>
                    <a:pt x="69" y="13"/>
                    <a:pt x="69" y="13"/>
                    <a:pt x="69" y="13"/>
                  </a:cubicBezTo>
                </a:path>
              </a:pathLst>
            </a:custGeom>
            <a:solidFill>
              <a:schemeClr val="tx1">
                <a:lumMod val="50000"/>
                <a:lumOff val="50000"/>
              </a:schemeClr>
            </a:solidFill>
            <a:ln>
              <a:noFill/>
            </a:ln>
            <a:extLst/>
          </p:spPr>
          <p:txBody>
            <a:bodyPr vert="horz" wrap="square" lIns="67205" tIns="33603" rIns="67205" bIns="33603" numCol="1" anchor="t" anchorCtr="0" compatLnSpc="1">
              <a:prstTxWarp prst="textNoShape">
                <a:avLst/>
              </a:prstTxWarp>
            </a:bodyPr>
            <a:lstStyle/>
            <a:p>
              <a:endParaRPr lang="en-US" sz="1763" dirty="0"/>
            </a:p>
          </p:txBody>
        </p:sp>
        <p:sp>
          <p:nvSpPr>
            <p:cNvPr id="27" name="TextBox 26"/>
            <p:cNvSpPr txBox="1"/>
            <p:nvPr/>
          </p:nvSpPr>
          <p:spPr>
            <a:xfrm>
              <a:off x="10165192" y="5601178"/>
              <a:ext cx="1309099" cy="553753"/>
            </a:xfrm>
            <a:prstGeom prst="rect">
              <a:avLst/>
            </a:prstGeom>
            <a:noFill/>
            <a:ln>
              <a:noFill/>
            </a:ln>
          </p:spPr>
          <p:txBody>
            <a:bodyPr wrap="square" lIns="0" tIns="0" rIns="0" bIns="0" rtlCol="0">
              <a:spAutoFit/>
            </a:bodyPr>
            <a:lstStyle/>
            <a:p>
              <a:r>
                <a:rPr lang="en-US" sz="1763" spc="-52" dirty="0" smtClean="0">
                  <a:solidFill>
                    <a:schemeClr val="tx1">
                      <a:lumMod val="65000"/>
                      <a:lumOff val="35000"/>
                    </a:schemeClr>
                  </a:solidFill>
                  <a:latin typeface="Segoe UI Light" panose="020B0502040204020203" pitchFamily="34" charset="0"/>
                  <a:cs typeface="Segoe UI Light" panose="020B0502040204020203" pitchFamily="34" charset="0"/>
                </a:rPr>
                <a:t>Branding assets</a:t>
              </a:r>
              <a:endParaRPr lang="en-US" sz="1763" spc="-52" dirty="0">
                <a:solidFill>
                  <a:schemeClr val="tx1">
                    <a:lumMod val="65000"/>
                    <a:lumOff val="35000"/>
                  </a:schemeClr>
                </a:solidFill>
                <a:latin typeface="Segoe UI Light" panose="020B0502040204020203" pitchFamily="34" charset="0"/>
                <a:cs typeface="Segoe UI Light" panose="020B0502040204020203" pitchFamily="34" charset="0"/>
              </a:endParaRPr>
            </a:p>
          </p:txBody>
        </p:sp>
      </p:grpSp>
      <p:cxnSp>
        <p:nvCxnSpPr>
          <p:cNvPr id="28" name="Straight Arrow Connector 27"/>
          <p:cNvCxnSpPr/>
          <p:nvPr/>
        </p:nvCxnSpPr>
        <p:spPr>
          <a:xfrm flipV="1">
            <a:off x="4165933" y="2517091"/>
            <a:ext cx="4003330" cy="6834"/>
          </a:xfrm>
          <a:prstGeom prst="straightConnector1">
            <a:avLst/>
          </a:prstGeom>
          <a:ln w="539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29" name="Straight Arrow Connector 28"/>
          <p:cNvCxnSpPr/>
          <p:nvPr/>
        </p:nvCxnSpPr>
        <p:spPr>
          <a:xfrm flipH="1" flipV="1">
            <a:off x="5224269" y="3592229"/>
            <a:ext cx="2944994" cy="16255"/>
          </a:xfrm>
          <a:prstGeom prst="straightConnector1">
            <a:avLst/>
          </a:prstGeom>
          <a:ln w="539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30" name="Group 29"/>
          <p:cNvGrpSpPr/>
          <p:nvPr/>
        </p:nvGrpSpPr>
        <p:grpSpPr>
          <a:xfrm>
            <a:off x="5352275" y="2167287"/>
            <a:ext cx="514267" cy="514267"/>
            <a:chOff x="492" y="17985"/>
            <a:chExt cx="524853" cy="524853"/>
          </a:xfrm>
        </p:grpSpPr>
        <p:sp>
          <p:nvSpPr>
            <p:cNvPr id="31" name="Oval 30"/>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en-US" sz="2351" dirty="0"/>
                <a:t>1</a:t>
              </a:r>
            </a:p>
          </p:txBody>
        </p:sp>
      </p:grpSp>
      <p:grpSp>
        <p:nvGrpSpPr>
          <p:cNvPr id="33" name="Group 32"/>
          <p:cNvGrpSpPr/>
          <p:nvPr/>
        </p:nvGrpSpPr>
        <p:grpSpPr>
          <a:xfrm>
            <a:off x="7131528" y="3130366"/>
            <a:ext cx="514267" cy="514267"/>
            <a:chOff x="492" y="17985"/>
            <a:chExt cx="524853" cy="524853"/>
          </a:xfrm>
        </p:grpSpPr>
        <p:sp>
          <p:nvSpPr>
            <p:cNvPr id="34" name="Oval 33"/>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en-US" sz="2351" dirty="0"/>
                <a:t>3</a:t>
              </a:r>
            </a:p>
          </p:txBody>
        </p:sp>
      </p:grpSp>
      <p:sp>
        <p:nvSpPr>
          <p:cNvPr id="36" name="TextBox 35"/>
          <p:cNvSpPr txBox="1"/>
          <p:nvPr/>
        </p:nvSpPr>
        <p:spPr>
          <a:xfrm>
            <a:off x="5866542" y="3230343"/>
            <a:ext cx="1493300" cy="363723"/>
          </a:xfrm>
          <a:prstGeom prst="rect">
            <a:avLst/>
          </a:prstGeom>
          <a:noFill/>
        </p:spPr>
        <p:txBody>
          <a:bodyPr wrap="square" rtlCol="0">
            <a:spAutoFit/>
          </a:bodyPr>
          <a:lstStyle/>
          <a:p>
            <a:r>
              <a:rPr lang="en-US" sz="1763" b="1" i="1" dirty="0">
                <a:solidFill>
                  <a:schemeClr val="tx1">
                    <a:lumMod val="65000"/>
                    <a:lumOff val="35000"/>
                  </a:schemeClr>
                </a:solidFill>
                <a:latin typeface="Segoe UI Light" panose="020B0502040204020203" pitchFamily="34" charset="0"/>
                <a:cs typeface="Segoe UI Light" panose="020B0502040204020203" pitchFamily="34" charset="0"/>
              </a:rPr>
              <a:t>CSOM/REST</a:t>
            </a:r>
          </a:p>
        </p:txBody>
      </p:sp>
      <p:sp>
        <p:nvSpPr>
          <p:cNvPr id="37" name="TextBox 36"/>
          <p:cNvSpPr txBox="1"/>
          <p:nvPr/>
        </p:nvSpPr>
        <p:spPr>
          <a:xfrm>
            <a:off x="5577284" y="3660568"/>
            <a:ext cx="2616343" cy="1992206"/>
          </a:xfrm>
          <a:prstGeom prst="rect">
            <a:avLst/>
          </a:prstGeom>
          <a:noFill/>
        </p:spPr>
        <p:txBody>
          <a:bodyPr wrap="square" rtlCol="0">
            <a:spAutoFit/>
          </a:bodyPr>
          <a:lstStyle/>
          <a:p>
            <a:pPr marL="279953" indent="-279953">
              <a:buFont typeface="Arial" panose="020B0604020202020204" pitchFamily="34" charset="0"/>
              <a:buChar char="•"/>
            </a:pPr>
            <a:r>
              <a:rPr lang="en-US" sz="1763" i="1" dirty="0">
                <a:solidFill>
                  <a:schemeClr val="tx1">
                    <a:lumMod val="65000"/>
                    <a:lumOff val="35000"/>
                  </a:schemeClr>
                </a:solidFill>
                <a:latin typeface="Segoe UI Light" panose="020B0502040204020203" pitchFamily="34" charset="0"/>
                <a:cs typeface="Segoe UI Light" panose="020B0502040204020203" pitchFamily="34" charset="0"/>
              </a:rPr>
              <a:t>Upload master page</a:t>
            </a:r>
          </a:p>
          <a:p>
            <a:pPr marL="279953" indent="-279953">
              <a:buFont typeface="Arial" panose="020B0604020202020204" pitchFamily="34" charset="0"/>
              <a:buChar char="•"/>
            </a:pPr>
            <a:r>
              <a:rPr lang="en-US" sz="1763" i="1" dirty="0">
                <a:solidFill>
                  <a:schemeClr val="tx1">
                    <a:lumMod val="65000"/>
                    <a:lumOff val="35000"/>
                  </a:schemeClr>
                </a:solidFill>
                <a:latin typeface="Segoe UI Light" panose="020B0502040204020203" pitchFamily="34" charset="0"/>
                <a:cs typeface="Segoe UI Light" panose="020B0502040204020203" pitchFamily="34" charset="0"/>
              </a:rPr>
              <a:t>Upload page layouts</a:t>
            </a:r>
          </a:p>
          <a:p>
            <a:pPr marL="279953" indent="-279953">
              <a:buFont typeface="Arial" panose="020B0604020202020204" pitchFamily="34" charset="0"/>
              <a:buChar char="•"/>
            </a:pPr>
            <a:r>
              <a:rPr lang="en-US" sz="1763" i="1" dirty="0">
                <a:solidFill>
                  <a:schemeClr val="tx1">
                    <a:lumMod val="65000"/>
                    <a:lumOff val="35000"/>
                  </a:schemeClr>
                </a:solidFill>
                <a:latin typeface="Segoe UI Light" panose="020B0502040204020203" pitchFamily="34" charset="0"/>
                <a:cs typeface="Segoe UI Light" panose="020B0502040204020203" pitchFamily="34" charset="0"/>
              </a:rPr>
              <a:t>Set site master page using CSOM</a:t>
            </a:r>
          </a:p>
          <a:p>
            <a:pPr marL="279953" indent="-279953">
              <a:buFont typeface="Arial" panose="020B0604020202020204" pitchFamily="34" charset="0"/>
              <a:buChar char="•"/>
            </a:pPr>
            <a:r>
              <a:rPr lang="en-US" sz="1763" i="1" dirty="0">
                <a:solidFill>
                  <a:schemeClr val="tx1">
                    <a:lumMod val="65000"/>
                    <a:lumOff val="35000"/>
                  </a:schemeClr>
                </a:solidFill>
                <a:latin typeface="Segoe UI Light" panose="020B0502040204020203" pitchFamily="34" charset="0"/>
                <a:cs typeface="Segoe UI Light" panose="020B0502040204020203" pitchFamily="34" charset="0"/>
              </a:rPr>
              <a:t>Set page layouts</a:t>
            </a:r>
          </a:p>
          <a:p>
            <a:pPr marL="279953" indent="-279953">
              <a:buFont typeface="Arial" panose="020B0604020202020204" pitchFamily="34" charset="0"/>
              <a:buChar char="•"/>
            </a:pPr>
            <a:r>
              <a:rPr lang="en-US" sz="1763" i="1" dirty="0">
                <a:solidFill>
                  <a:schemeClr val="tx1">
                    <a:lumMod val="65000"/>
                    <a:lumOff val="35000"/>
                  </a:schemeClr>
                </a:solidFill>
                <a:latin typeface="Segoe UI Light" panose="020B0502040204020203" pitchFamily="34" charset="0"/>
                <a:cs typeface="Segoe UI Light" panose="020B0502040204020203" pitchFamily="34" charset="0"/>
              </a:rPr>
              <a:t>Set allowed site templates</a:t>
            </a:r>
          </a:p>
        </p:txBody>
      </p:sp>
      <p:grpSp>
        <p:nvGrpSpPr>
          <p:cNvPr id="39" name="Group 38"/>
          <p:cNvGrpSpPr/>
          <p:nvPr/>
        </p:nvGrpSpPr>
        <p:grpSpPr>
          <a:xfrm>
            <a:off x="9805299" y="4060835"/>
            <a:ext cx="514267" cy="514267"/>
            <a:chOff x="492" y="17985"/>
            <a:chExt cx="524853" cy="524853"/>
          </a:xfrm>
        </p:grpSpPr>
        <p:sp>
          <p:nvSpPr>
            <p:cNvPr id="40" name="Oval 39"/>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en-US" sz="2351" dirty="0"/>
                <a:t>2</a:t>
              </a:r>
            </a:p>
          </p:txBody>
        </p:sp>
      </p:grpSp>
      <p:pic>
        <p:nvPicPr>
          <p:cNvPr id="42" name="Picture 41"/>
          <p:cNvPicPr>
            <a:picLocks noChangeAspect="1"/>
          </p:cNvPicPr>
          <p:nvPr/>
        </p:nvPicPr>
        <p:blipFill>
          <a:blip r:embed="rId10"/>
          <a:stretch>
            <a:fillRect/>
          </a:stretch>
        </p:blipFill>
        <p:spPr>
          <a:xfrm>
            <a:off x="1171893" y="2040486"/>
            <a:ext cx="3222816" cy="1493691"/>
          </a:xfrm>
          <a:prstGeom prst="rect">
            <a:avLst/>
          </a:prstGeom>
        </p:spPr>
      </p:pic>
    </p:spTree>
    <p:extLst>
      <p:ext uri="{BB962C8B-B14F-4D97-AF65-F5344CB8AC3E}">
        <p14:creationId xmlns:p14="http://schemas.microsoft.com/office/powerpoint/2010/main" val="25589130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1000"/>
                                        <p:tgtEl>
                                          <p:spTgt spid="25"/>
                                        </p:tgtEl>
                                      </p:cBhvr>
                                    </p:animEffect>
                                    <p:anim calcmode="lin" valueType="num">
                                      <p:cBhvr>
                                        <p:cTn id="20" dur="1000" fill="hold"/>
                                        <p:tgtEl>
                                          <p:spTgt spid="25"/>
                                        </p:tgtEl>
                                        <p:attrNameLst>
                                          <p:attrName>ppt_x</p:attrName>
                                        </p:attrNameLst>
                                      </p:cBhvr>
                                      <p:tavLst>
                                        <p:tav tm="0">
                                          <p:val>
                                            <p:strVal val="#ppt_x"/>
                                          </p:val>
                                        </p:tav>
                                        <p:tav tm="100000">
                                          <p:val>
                                            <p:strVal val="#ppt_x"/>
                                          </p:val>
                                        </p:tav>
                                      </p:tavLst>
                                    </p:anim>
                                    <p:anim calcmode="lin" valueType="num">
                                      <p:cBhvr>
                                        <p:cTn id="21" dur="1000" fill="hold"/>
                                        <p:tgtEl>
                                          <p:spTgt spid="25"/>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1000"/>
                                        <p:tgtEl>
                                          <p:spTgt spid="39"/>
                                        </p:tgtEl>
                                      </p:cBhvr>
                                    </p:animEffect>
                                    <p:anim calcmode="lin" valueType="num">
                                      <p:cBhvr>
                                        <p:cTn id="25" dur="1000" fill="hold"/>
                                        <p:tgtEl>
                                          <p:spTgt spid="39"/>
                                        </p:tgtEl>
                                        <p:attrNameLst>
                                          <p:attrName>ppt_x</p:attrName>
                                        </p:attrNameLst>
                                      </p:cBhvr>
                                      <p:tavLst>
                                        <p:tav tm="0">
                                          <p:val>
                                            <p:strVal val="#ppt_x"/>
                                          </p:val>
                                        </p:tav>
                                        <p:tav tm="100000">
                                          <p:val>
                                            <p:strVal val="#ppt_x"/>
                                          </p:val>
                                        </p:tav>
                                      </p:tavLst>
                                    </p:anim>
                                    <p:anim calcmode="lin" valueType="num">
                                      <p:cBhvr>
                                        <p:cTn id="2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1000"/>
                                        <p:tgtEl>
                                          <p:spTgt spid="37"/>
                                        </p:tgtEl>
                                      </p:cBhvr>
                                    </p:animEffect>
                                    <p:anim calcmode="lin" valueType="num">
                                      <p:cBhvr>
                                        <p:cTn id="32" dur="1000" fill="hold"/>
                                        <p:tgtEl>
                                          <p:spTgt spid="37"/>
                                        </p:tgtEl>
                                        <p:attrNameLst>
                                          <p:attrName>ppt_x</p:attrName>
                                        </p:attrNameLst>
                                      </p:cBhvr>
                                      <p:tavLst>
                                        <p:tav tm="0">
                                          <p:val>
                                            <p:strVal val="#ppt_x"/>
                                          </p:val>
                                        </p:tav>
                                        <p:tav tm="100000">
                                          <p:val>
                                            <p:strVal val="#ppt_x"/>
                                          </p:val>
                                        </p:tav>
                                      </p:tavLst>
                                    </p:anim>
                                    <p:anim calcmode="lin" valueType="num">
                                      <p:cBhvr>
                                        <p:cTn id="33" dur="1000" fill="hold"/>
                                        <p:tgtEl>
                                          <p:spTgt spid="37"/>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1000"/>
                                        <p:tgtEl>
                                          <p:spTgt spid="33"/>
                                        </p:tgtEl>
                                      </p:cBhvr>
                                    </p:animEffect>
                                    <p:anim calcmode="lin" valueType="num">
                                      <p:cBhvr>
                                        <p:cTn id="37" dur="1000" fill="hold"/>
                                        <p:tgtEl>
                                          <p:spTgt spid="33"/>
                                        </p:tgtEl>
                                        <p:attrNameLst>
                                          <p:attrName>ppt_x</p:attrName>
                                        </p:attrNameLst>
                                      </p:cBhvr>
                                      <p:tavLst>
                                        <p:tav tm="0">
                                          <p:val>
                                            <p:strVal val="#ppt_x"/>
                                          </p:val>
                                        </p:tav>
                                        <p:tav tm="100000">
                                          <p:val>
                                            <p:strVal val="#ppt_x"/>
                                          </p:val>
                                        </p:tav>
                                      </p:tavLst>
                                    </p:anim>
                                    <p:anim calcmode="lin" valueType="num">
                                      <p:cBhvr>
                                        <p:cTn id="38" dur="1000" fill="hold"/>
                                        <p:tgtEl>
                                          <p:spTgt spid="33"/>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1000"/>
                                        <p:tgtEl>
                                          <p:spTgt spid="36"/>
                                        </p:tgtEl>
                                      </p:cBhvr>
                                    </p:animEffect>
                                    <p:anim calcmode="lin" valueType="num">
                                      <p:cBhvr>
                                        <p:cTn id="42" dur="1000" fill="hold"/>
                                        <p:tgtEl>
                                          <p:spTgt spid="36"/>
                                        </p:tgtEl>
                                        <p:attrNameLst>
                                          <p:attrName>ppt_x</p:attrName>
                                        </p:attrNameLst>
                                      </p:cBhvr>
                                      <p:tavLst>
                                        <p:tav tm="0">
                                          <p:val>
                                            <p:strVal val="#ppt_x"/>
                                          </p:val>
                                        </p:tav>
                                        <p:tav tm="100000">
                                          <p:val>
                                            <p:strVal val="#ppt_x"/>
                                          </p:val>
                                        </p:tav>
                                      </p:tavLst>
                                    </p:anim>
                                    <p:anim calcmode="lin" valueType="num">
                                      <p:cBhvr>
                                        <p:cTn id="43" dur="1000" fill="hold"/>
                                        <p:tgtEl>
                                          <p:spTgt spid="36"/>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1000"/>
                                        <p:tgtEl>
                                          <p:spTgt spid="29"/>
                                        </p:tgtEl>
                                      </p:cBhvr>
                                    </p:animEffect>
                                    <p:anim calcmode="lin" valueType="num">
                                      <p:cBhvr>
                                        <p:cTn id="47" dur="1000" fill="hold"/>
                                        <p:tgtEl>
                                          <p:spTgt spid="29"/>
                                        </p:tgtEl>
                                        <p:attrNameLst>
                                          <p:attrName>ppt_x</p:attrName>
                                        </p:attrNameLst>
                                      </p:cBhvr>
                                      <p:tavLst>
                                        <p:tav tm="0">
                                          <p:val>
                                            <p:strVal val="#ppt_x"/>
                                          </p:val>
                                        </p:tav>
                                        <p:tav tm="100000">
                                          <p:val>
                                            <p:strVal val="#ppt_x"/>
                                          </p:val>
                                        </p:tav>
                                      </p:tavLst>
                                    </p:anim>
                                    <p:anim calcmode="lin" valueType="num">
                                      <p:cBhvr>
                                        <p:cTn id="48" dur="1000" fill="hold"/>
                                        <p:tgtEl>
                                          <p:spTgt spid="29"/>
                                        </p:tgtEl>
                                        <p:attrNameLst>
                                          <p:attrName>ppt_y</p:attrName>
                                        </p:attrNameLst>
                                      </p:cBhvr>
                                      <p:tavLst>
                                        <p:tav tm="0">
                                          <p:val>
                                            <p:strVal val="#ppt_y+.1"/>
                                          </p:val>
                                        </p:tav>
                                        <p:tav tm="100000">
                                          <p:val>
                                            <p:strVal val="#ppt_y"/>
                                          </p:val>
                                        </p:tav>
                                      </p:tavLst>
                                    </p:anim>
                                  </p:childTnLst>
                                </p:cTn>
                              </p:par>
                            </p:childTnLst>
                          </p:cTn>
                        </p:par>
                        <p:par>
                          <p:cTn id="49" fill="hold">
                            <p:stCondLst>
                              <p:cond delay="1000"/>
                            </p:stCondLst>
                            <p:childTnLst>
                              <p:par>
                                <p:cTn id="50" presetID="10" presetClass="entr" presetSubtype="0" fill="hold" nodeType="afterEffect">
                                  <p:stCondLst>
                                    <p:cond delay="100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childTnLst>
                          </p:cTn>
                        </p:par>
                        <p:par>
                          <p:cTn id="53" fill="hold">
                            <p:stCondLst>
                              <p:cond delay="2500"/>
                            </p:stCondLst>
                            <p:childTnLst>
                              <p:par>
                                <p:cTn id="54" presetID="10" presetClass="exit" presetSubtype="0" fill="hold" nodeType="afterEffect">
                                  <p:stCondLst>
                                    <p:cond delay="0"/>
                                  </p:stCondLst>
                                  <p:childTnLst>
                                    <p:animEffect transition="out" filter="fade">
                                      <p:cBhvr>
                                        <p:cTn id="55" dur="1000"/>
                                        <p:tgtEl>
                                          <p:spTgt spid="24"/>
                                        </p:tgtEl>
                                      </p:cBhvr>
                                    </p:animEffect>
                                    <p:set>
                                      <p:cBhvr>
                                        <p:cTn id="56" dur="1" fill="hold">
                                          <p:stCondLst>
                                            <p:cond delay="9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r>
              <a:rPr lang="en-US" sz="5400" dirty="0"/>
              <a:t>Branding and publishing </a:t>
            </a:r>
            <a:r>
              <a:rPr lang="en-US" sz="5400" dirty="0" smtClean="0"/>
              <a:t>sites</a:t>
            </a:r>
            <a:endParaRPr lang="en-US" sz="5400" dirty="0"/>
          </a:p>
        </p:txBody>
      </p:sp>
      <p:sp>
        <p:nvSpPr>
          <p:cNvPr id="2" name="Subtitle 1"/>
          <p:cNvSpPr>
            <a:spLocks noGrp="1"/>
          </p:cNvSpPr>
          <p:nvPr>
            <p:ph type="subTitle" idx="1"/>
          </p:nvPr>
        </p:nvSpPr>
        <p:spPr/>
        <p:txBody>
          <a:bodyPr/>
          <a:lstStyle/>
          <a:p>
            <a:r>
              <a:rPr lang="en-US" sz="2000" dirty="0">
                <a:latin typeface="Segoe UI Light" panose="020B0502040204020203" pitchFamily="34" charset="0"/>
                <a:cs typeface="Segoe UI Light" panose="020B0502040204020203" pitchFamily="34" charset="0"/>
              </a:rPr>
              <a:t>https://github.com/OfficeDev/PnP/tree/master/Scenarios/Provisioning.PublishingFeatures</a:t>
            </a:r>
          </a:p>
        </p:txBody>
      </p:sp>
    </p:spTree>
    <p:extLst>
      <p:ext uri="{BB962C8B-B14F-4D97-AF65-F5344CB8AC3E}">
        <p14:creationId xmlns:p14="http://schemas.microsoft.com/office/powerpoint/2010/main" val="32405769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nSpc>
                <a:spcPct val="80000"/>
              </a:lnSpc>
            </a:pPr>
            <a:r>
              <a:rPr lang="en-US" dirty="0">
                <a:solidFill>
                  <a:schemeClr val="bg1"/>
                </a:solidFill>
              </a:rPr>
              <a:t>Summary on branding options</a:t>
            </a:r>
          </a:p>
        </p:txBody>
      </p:sp>
    </p:spTree>
    <p:extLst>
      <p:ext uri="{BB962C8B-B14F-4D97-AF65-F5344CB8AC3E}">
        <p14:creationId xmlns:p14="http://schemas.microsoft.com/office/powerpoint/2010/main" val="68472009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48514" y="1317172"/>
            <a:ext cx="1738271" cy="2359478"/>
            <a:chOff x="1910561" y="1692190"/>
            <a:chExt cx="1095374" cy="2026721"/>
          </a:xfrm>
        </p:grpSpPr>
        <p:sp>
          <p:nvSpPr>
            <p:cNvPr id="4" name="Freeform 3"/>
            <p:cNvSpPr/>
            <p:nvPr/>
          </p:nvSpPr>
          <p:spPr>
            <a:xfrm>
              <a:off x="1910561" y="1692190"/>
              <a:ext cx="1095374" cy="326306"/>
            </a:xfrm>
            <a:custGeom>
              <a:avLst/>
              <a:gdLst>
                <a:gd name="connsiteX0" fmla="*/ 0 w 1095374"/>
                <a:gd name="connsiteY0" fmla="*/ 0 h 326306"/>
                <a:gd name="connsiteX1" fmla="*/ 1095374 w 1095374"/>
                <a:gd name="connsiteY1" fmla="*/ 0 h 326306"/>
                <a:gd name="connsiteX2" fmla="*/ 1095374 w 1095374"/>
                <a:gd name="connsiteY2" fmla="*/ 326306 h 326306"/>
                <a:gd name="connsiteX3" fmla="*/ 0 w 1095374"/>
                <a:gd name="connsiteY3" fmla="*/ 326306 h 326306"/>
                <a:gd name="connsiteX4" fmla="*/ 0 w 1095374"/>
                <a:gd name="connsiteY4" fmla="*/ 0 h 326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326306">
                  <a:moveTo>
                    <a:pt x="0" y="0"/>
                  </a:moveTo>
                  <a:lnTo>
                    <a:pt x="1095374" y="0"/>
                  </a:lnTo>
                  <a:lnTo>
                    <a:pt x="1095374" y="326306"/>
                  </a:lnTo>
                  <a:lnTo>
                    <a:pt x="0" y="326306"/>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spcFirstLastPara="0" vert="horz" wrap="square" lIns="63982" tIns="36561" rIns="63982" bIns="36561" numCol="1" spcCol="1270" anchor="ctr" anchorCtr="0">
              <a:noAutofit/>
            </a:bodyPr>
            <a:lstStyle/>
            <a:p>
              <a:pPr algn="ctr" defTabSz="399853">
                <a:lnSpc>
                  <a:spcPct val="90000"/>
                </a:lnSpc>
                <a:spcBef>
                  <a:spcPct val="0"/>
                </a:spcBef>
                <a:spcAft>
                  <a:spcPct val="35000"/>
                </a:spcAft>
              </a:pPr>
              <a:r>
                <a:rPr lang="en-US" sz="1176" dirty="0"/>
                <a:t>Custom Master Page</a:t>
              </a:r>
            </a:p>
          </p:txBody>
        </p:sp>
        <p:sp>
          <p:nvSpPr>
            <p:cNvPr id="5" name="Freeform 4"/>
            <p:cNvSpPr/>
            <p:nvPr/>
          </p:nvSpPr>
          <p:spPr>
            <a:xfrm>
              <a:off x="1910561" y="2018497"/>
              <a:ext cx="1095374" cy="1700414"/>
            </a:xfrm>
            <a:custGeom>
              <a:avLst/>
              <a:gdLst>
                <a:gd name="connsiteX0" fmla="*/ 0 w 1095374"/>
                <a:gd name="connsiteY0" fmla="*/ 0 h 1560468"/>
                <a:gd name="connsiteX1" fmla="*/ 1095374 w 1095374"/>
                <a:gd name="connsiteY1" fmla="*/ 0 h 1560468"/>
                <a:gd name="connsiteX2" fmla="*/ 1095374 w 1095374"/>
                <a:gd name="connsiteY2" fmla="*/ 1560468 h 1560468"/>
                <a:gd name="connsiteX3" fmla="*/ 0 w 1095374"/>
                <a:gd name="connsiteY3" fmla="*/ 1560468 h 1560468"/>
                <a:gd name="connsiteX4" fmla="*/ 0 w 1095374"/>
                <a:gd name="connsiteY4" fmla="*/ 0 h 1560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1560468">
                  <a:moveTo>
                    <a:pt x="0" y="0"/>
                  </a:moveTo>
                  <a:lnTo>
                    <a:pt x="1095374" y="0"/>
                  </a:lnTo>
                  <a:lnTo>
                    <a:pt x="1095374" y="1560468"/>
                  </a:lnTo>
                  <a:lnTo>
                    <a:pt x="0" y="1560468"/>
                  </a:lnTo>
                  <a:lnTo>
                    <a:pt x="0" y="0"/>
                  </a:lnTo>
                  <a:close/>
                </a:path>
              </a:pathLst>
            </a:custGeom>
            <a:ln>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spcFirstLastPara="0" vert="horz" wrap="square" lIns="47988" tIns="47988" rIns="63982" bIns="71980" numCol="1" spcCol="1270" anchor="t" anchorCtr="0">
              <a:noAutofit/>
            </a:bodyPr>
            <a:lstStyle/>
            <a:p>
              <a:pPr marL="112679" lvl="1" indent="-112679" defTabSz="399853">
                <a:lnSpc>
                  <a:spcPct val="90000"/>
                </a:lnSpc>
                <a:spcBef>
                  <a:spcPct val="0"/>
                </a:spcBef>
                <a:spcAft>
                  <a:spcPct val="15000"/>
                </a:spcAft>
                <a:buChar char="••"/>
              </a:pPr>
              <a:r>
                <a:rPr lang="en-US" sz="1176" dirty="0"/>
                <a:t>Full control on how the site is rendered</a:t>
              </a:r>
            </a:p>
            <a:p>
              <a:pPr marL="112679" lvl="1" indent="-112679" defTabSz="399853">
                <a:lnSpc>
                  <a:spcPct val="90000"/>
                </a:lnSpc>
                <a:spcBef>
                  <a:spcPct val="0"/>
                </a:spcBef>
                <a:spcAft>
                  <a:spcPct val="15000"/>
                </a:spcAft>
                <a:buChar char="••"/>
              </a:pPr>
              <a:r>
                <a:rPr lang="en-US" sz="1176" dirty="0"/>
                <a:t>Applied to each site, except for publishing sites</a:t>
              </a:r>
            </a:p>
            <a:p>
              <a:pPr marL="112679" lvl="1" indent="-112679" defTabSz="399853">
                <a:lnSpc>
                  <a:spcPct val="90000"/>
                </a:lnSpc>
                <a:spcBef>
                  <a:spcPct val="0"/>
                </a:spcBef>
                <a:spcAft>
                  <a:spcPct val="15000"/>
                </a:spcAft>
                <a:buChar char="••"/>
              </a:pPr>
              <a:r>
                <a:rPr lang="en-US" sz="1176" dirty="0"/>
                <a:t>Any updates to </a:t>
              </a:r>
              <a:r>
                <a:rPr lang="en-US" sz="1176" dirty="0" err="1"/>
                <a:t>oob</a:t>
              </a:r>
              <a:r>
                <a:rPr lang="en-US" sz="1176" dirty="0"/>
                <a:t> master pages are not automatically reflected on the sites </a:t>
              </a:r>
            </a:p>
          </p:txBody>
        </p:sp>
      </p:grpSp>
      <p:grpSp>
        <p:nvGrpSpPr>
          <p:cNvPr id="15" name="Group 14"/>
          <p:cNvGrpSpPr/>
          <p:nvPr/>
        </p:nvGrpSpPr>
        <p:grpSpPr>
          <a:xfrm>
            <a:off x="4841796" y="1317172"/>
            <a:ext cx="1738271" cy="2359478"/>
            <a:chOff x="3159289" y="1692190"/>
            <a:chExt cx="1095374" cy="2026721"/>
          </a:xfrm>
        </p:grpSpPr>
        <p:sp>
          <p:nvSpPr>
            <p:cNvPr id="6" name="Freeform 5"/>
            <p:cNvSpPr/>
            <p:nvPr/>
          </p:nvSpPr>
          <p:spPr>
            <a:xfrm>
              <a:off x="3159289" y="1692190"/>
              <a:ext cx="1095374" cy="326306"/>
            </a:xfrm>
            <a:custGeom>
              <a:avLst/>
              <a:gdLst>
                <a:gd name="connsiteX0" fmla="*/ 0 w 1095374"/>
                <a:gd name="connsiteY0" fmla="*/ 0 h 326306"/>
                <a:gd name="connsiteX1" fmla="*/ 1095374 w 1095374"/>
                <a:gd name="connsiteY1" fmla="*/ 0 h 326306"/>
                <a:gd name="connsiteX2" fmla="*/ 1095374 w 1095374"/>
                <a:gd name="connsiteY2" fmla="*/ 326306 h 326306"/>
                <a:gd name="connsiteX3" fmla="*/ 0 w 1095374"/>
                <a:gd name="connsiteY3" fmla="*/ 326306 h 326306"/>
                <a:gd name="connsiteX4" fmla="*/ 0 w 1095374"/>
                <a:gd name="connsiteY4" fmla="*/ 0 h 326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326306">
                  <a:moveTo>
                    <a:pt x="0" y="0"/>
                  </a:moveTo>
                  <a:lnTo>
                    <a:pt x="1095374" y="0"/>
                  </a:lnTo>
                  <a:lnTo>
                    <a:pt x="1095374" y="326306"/>
                  </a:lnTo>
                  <a:lnTo>
                    <a:pt x="0" y="326306"/>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spcFirstLastPara="0" vert="horz" wrap="square" lIns="63982" tIns="36561" rIns="63982" bIns="36561" numCol="1" spcCol="1270" anchor="ctr" anchorCtr="0">
              <a:noAutofit/>
            </a:bodyPr>
            <a:lstStyle/>
            <a:p>
              <a:pPr algn="ctr" defTabSz="399853">
                <a:lnSpc>
                  <a:spcPct val="90000"/>
                </a:lnSpc>
                <a:spcBef>
                  <a:spcPct val="0"/>
                </a:spcBef>
                <a:spcAft>
                  <a:spcPct val="35000"/>
                </a:spcAft>
              </a:pPr>
              <a:r>
                <a:rPr lang="en-US" sz="1176" dirty="0"/>
                <a:t>Alternate CSS</a:t>
              </a:r>
            </a:p>
          </p:txBody>
        </p:sp>
        <p:sp>
          <p:nvSpPr>
            <p:cNvPr id="7" name="Freeform 6"/>
            <p:cNvSpPr/>
            <p:nvPr/>
          </p:nvSpPr>
          <p:spPr>
            <a:xfrm>
              <a:off x="3159289" y="2018497"/>
              <a:ext cx="1095374" cy="1700414"/>
            </a:xfrm>
            <a:custGeom>
              <a:avLst/>
              <a:gdLst>
                <a:gd name="connsiteX0" fmla="*/ 0 w 1095374"/>
                <a:gd name="connsiteY0" fmla="*/ 0 h 1560468"/>
                <a:gd name="connsiteX1" fmla="*/ 1095374 w 1095374"/>
                <a:gd name="connsiteY1" fmla="*/ 0 h 1560468"/>
                <a:gd name="connsiteX2" fmla="*/ 1095374 w 1095374"/>
                <a:gd name="connsiteY2" fmla="*/ 1560468 h 1560468"/>
                <a:gd name="connsiteX3" fmla="*/ 0 w 1095374"/>
                <a:gd name="connsiteY3" fmla="*/ 1560468 h 1560468"/>
                <a:gd name="connsiteX4" fmla="*/ 0 w 1095374"/>
                <a:gd name="connsiteY4" fmla="*/ 0 h 1560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1560468">
                  <a:moveTo>
                    <a:pt x="0" y="0"/>
                  </a:moveTo>
                  <a:lnTo>
                    <a:pt x="1095374" y="0"/>
                  </a:lnTo>
                  <a:lnTo>
                    <a:pt x="1095374" y="1560468"/>
                  </a:lnTo>
                  <a:lnTo>
                    <a:pt x="0" y="1560468"/>
                  </a:lnTo>
                  <a:lnTo>
                    <a:pt x="0" y="0"/>
                  </a:lnTo>
                  <a:close/>
                </a:path>
              </a:pathLst>
            </a:custGeom>
            <a:ln>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spcFirstLastPara="0" vert="horz" wrap="square" lIns="47988" tIns="47988" rIns="63982" bIns="71980" numCol="1" spcCol="1270" anchor="t" anchorCtr="0">
              <a:noAutofit/>
            </a:bodyPr>
            <a:lstStyle/>
            <a:p>
              <a:pPr marL="112679" lvl="1" indent="-112679" defTabSz="399853">
                <a:lnSpc>
                  <a:spcPct val="90000"/>
                </a:lnSpc>
                <a:spcBef>
                  <a:spcPct val="0"/>
                </a:spcBef>
                <a:spcAft>
                  <a:spcPct val="15000"/>
                </a:spcAft>
                <a:buChar char="••"/>
              </a:pPr>
              <a:r>
                <a:rPr lang="en-US" sz="1176" dirty="0"/>
                <a:t>Can be used to override whatever CSS settings</a:t>
              </a:r>
            </a:p>
            <a:p>
              <a:pPr marL="112679" lvl="1" indent="-112679" defTabSz="399853">
                <a:lnSpc>
                  <a:spcPct val="90000"/>
                </a:lnSpc>
                <a:spcBef>
                  <a:spcPct val="0"/>
                </a:spcBef>
                <a:spcAft>
                  <a:spcPct val="15000"/>
                </a:spcAft>
                <a:buChar char="••"/>
              </a:pPr>
              <a:r>
                <a:rPr lang="en-US" sz="1176" dirty="0"/>
                <a:t>Control to color, fonts and even layout settings </a:t>
              </a:r>
            </a:p>
            <a:p>
              <a:pPr marL="112679" lvl="1" indent="-112679" defTabSz="399853">
                <a:lnSpc>
                  <a:spcPct val="90000"/>
                </a:lnSpc>
                <a:spcBef>
                  <a:spcPct val="0"/>
                </a:spcBef>
                <a:spcAft>
                  <a:spcPct val="15000"/>
                </a:spcAft>
                <a:buChar char="••"/>
              </a:pPr>
              <a:r>
                <a:rPr lang="en-US" sz="1176" dirty="0"/>
                <a:t>Configuration applied to each site</a:t>
              </a:r>
            </a:p>
          </p:txBody>
        </p:sp>
      </p:grpSp>
      <p:grpSp>
        <p:nvGrpSpPr>
          <p:cNvPr id="22" name="Group 21"/>
          <p:cNvGrpSpPr/>
          <p:nvPr/>
        </p:nvGrpSpPr>
        <p:grpSpPr>
          <a:xfrm>
            <a:off x="6835079" y="1322778"/>
            <a:ext cx="1738271" cy="2353871"/>
            <a:chOff x="4408016" y="1692190"/>
            <a:chExt cx="1095374" cy="2021905"/>
          </a:xfrm>
        </p:grpSpPr>
        <p:sp>
          <p:nvSpPr>
            <p:cNvPr id="8" name="Freeform 7"/>
            <p:cNvSpPr/>
            <p:nvPr/>
          </p:nvSpPr>
          <p:spPr>
            <a:xfrm>
              <a:off x="4408016" y="1692190"/>
              <a:ext cx="1095374" cy="326306"/>
            </a:xfrm>
            <a:custGeom>
              <a:avLst/>
              <a:gdLst>
                <a:gd name="connsiteX0" fmla="*/ 0 w 1095374"/>
                <a:gd name="connsiteY0" fmla="*/ 0 h 326306"/>
                <a:gd name="connsiteX1" fmla="*/ 1095374 w 1095374"/>
                <a:gd name="connsiteY1" fmla="*/ 0 h 326306"/>
                <a:gd name="connsiteX2" fmla="*/ 1095374 w 1095374"/>
                <a:gd name="connsiteY2" fmla="*/ 326306 h 326306"/>
                <a:gd name="connsiteX3" fmla="*/ 0 w 1095374"/>
                <a:gd name="connsiteY3" fmla="*/ 326306 h 326306"/>
                <a:gd name="connsiteX4" fmla="*/ 0 w 1095374"/>
                <a:gd name="connsiteY4" fmla="*/ 0 h 326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326306">
                  <a:moveTo>
                    <a:pt x="0" y="0"/>
                  </a:moveTo>
                  <a:lnTo>
                    <a:pt x="1095374" y="0"/>
                  </a:lnTo>
                  <a:lnTo>
                    <a:pt x="1095374" y="326306"/>
                  </a:lnTo>
                  <a:lnTo>
                    <a:pt x="0" y="326306"/>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spcFirstLastPara="0" vert="horz" wrap="square" lIns="63982" tIns="36561" rIns="63982" bIns="36561" numCol="1" spcCol="1270" anchor="ctr" anchorCtr="0">
              <a:noAutofit/>
            </a:bodyPr>
            <a:lstStyle/>
            <a:p>
              <a:pPr algn="ctr" defTabSz="399853">
                <a:lnSpc>
                  <a:spcPct val="90000"/>
                </a:lnSpc>
                <a:spcBef>
                  <a:spcPct val="0"/>
                </a:spcBef>
                <a:spcAft>
                  <a:spcPct val="35000"/>
                </a:spcAft>
              </a:pPr>
              <a:r>
                <a:rPr lang="en-US" sz="1176" dirty="0"/>
                <a:t>Theme</a:t>
              </a:r>
            </a:p>
          </p:txBody>
        </p:sp>
        <p:sp>
          <p:nvSpPr>
            <p:cNvPr id="9" name="Freeform 8"/>
            <p:cNvSpPr/>
            <p:nvPr/>
          </p:nvSpPr>
          <p:spPr>
            <a:xfrm>
              <a:off x="4408016" y="2018497"/>
              <a:ext cx="1095374" cy="1695598"/>
            </a:xfrm>
            <a:custGeom>
              <a:avLst/>
              <a:gdLst>
                <a:gd name="connsiteX0" fmla="*/ 0 w 1095374"/>
                <a:gd name="connsiteY0" fmla="*/ 0 h 1560468"/>
                <a:gd name="connsiteX1" fmla="*/ 1095374 w 1095374"/>
                <a:gd name="connsiteY1" fmla="*/ 0 h 1560468"/>
                <a:gd name="connsiteX2" fmla="*/ 1095374 w 1095374"/>
                <a:gd name="connsiteY2" fmla="*/ 1560468 h 1560468"/>
                <a:gd name="connsiteX3" fmla="*/ 0 w 1095374"/>
                <a:gd name="connsiteY3" fmla="*/ 1560468 h 1560468"/>
                <a:gd name="connsiteX4" fmla="*/ 0 w 1095374"/>
                <a:gd name="connsiteY4" fmla="*/ 0 h 1560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1560468">
                  <a:moveTo>
                    <a:pt x="0" y="0"/>
                  </a:moveTo>
                  <a:lnTo>
                    <a:pt x="1095374" y="0"/>
                  </a:lnTo>
                  <a:lnTo>
                    <a:pt x="1095374" y="1560468"/>
                  </a:lnTo>
                  <a:lnTo>
                    <a:pt x="0" y="1560468"/>
                  </a:lnTo>
                  <a:lnTo>
                    <a:pt x="0" y="0"/>
                  </a:lnTo>
                  <a:close/>
                </a:path>
              </a:pathLst>
            </a:custGeom>
            <a:ln>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spcFirstLastPara="0" vert="horz" wrap="square" lIns="47988" tIns="47988" rIns="63982" bIns="71980" numCol="1" spcCol="1270" anchor="t" anchorCtr="0">
              <a:noAutofit/>
            </a:bodyPr>
            <a:lstStyle/>
            <a:p>
              <a:pPr marL="112679" lvl="1" indent="-112679" defTabSz="399853">
                <a:lnSpc>
                  <a:spcPct val="90000"/>
                </a:lnSpc>
                <a:spcBef>
                  <a:spcPct val="0"/>
                </a:spcBef>
                <a:spcAft>
                  <a:spcPct val="15000"/>
                </a:spcAft>
                <a:buChar char="••"/>
              </a:pPr>
              <a:r>
                <a:rPr lang="en-US" sz="1176" dirty="0"/>
                <a:t>Can be used to control branding, fonts and background image of the sites</a:t>
              </a:r>
            </a:p>
            <a:p>
              <a:pPr marL="112679" lvl="1" indent="-112679" defTabSz="399853">
                <a:lnSpc>
                  <a:spcPct val="90000"/>
                </a:lnSpc>
                <a:spcBef>
                  <a:spcPct val="0"/>
                </a:spcBef>
                <a:spcAft>
                  <a:spcPct val="15000"/>
                </a:spcAft>
                <a:buChar char="••"/>
              </a:pPr>
              <a:r>
                <a:rPr lang="en-US" sz="1176" dirty="0"/>
                <a:t>Configuration applied to each site</a:t>
              </a:r>
            </a:p>
          </p:txBody>
        </p:sp>
      </p:grpSp>
      <p:sp>
        <p:nvSpPr>
          <p:cNvPr id="17" name="TextBox 16"/>
          <p:cNvSpPr txBox="1"/>
          <p:nvPr/>
        </p:nvSpPr>
        <p:spPr>
          <a:xfrm>
            <a:off x="1155263" y="2348137"/>
            <a:ext cx="924111" cy="331813"/>
          </a:xfrm>
          <a:prstGeom prst="rect">
            <a:avLst/>
          </a:prstGeom>
          <a:noFill/>
        </p:spPr>
        <p:txBody>
          <a:bodyPr wrap="none" rtlCol="0">
            <a:spAutoFit/>
          </a:bodyPr>
          <a:lstStyle/>
          <a:p>
            <a:r>
              <a:rPr lang="en-US" sz="1568" b="1" dirty="0">
                <a:latin typeface="Segoe UI" panose="020B0502040204020203" pitchFamily="34" charset="0"/>
                <a:cs typeface="Segoe UI" panose="020B0502040204020203" pitchFamily="34" charset="0"/>
              </a:rPr>
              <a:t>Options</a:t>
            </a:r>
          </a:p>
        </p:txBody>
      </p:sp>
      <p:sp>
        <p:nvSpPr>
          <p:cNvPr id="18" name="TextBox 17"/>
          <p:cNvSpPr txBox="1"/>
          <p:nvPr/>
        </p:nvSpPr>
        <p:spPr>
          <a:xfrm>
            <a:off x="1155263" y="4685324"/>
            <a:ext cx="1114288" cy="333530"/>
          </a:xfrm>
          <a:prstGeom prst="rect">
            <a:avLst/>
          </a:prstGeom>
          <a:noFill/>
        </p:spPr>
        <p:txBody>
          <a:bodyPr wrap="square" rtlCol="0">
            <a:spAutoFit/>
          </a:bodyPr>
          <a:lstStyle/>
          <a:p>
            <a:r>
              <a:rPr lang="en-US" sz="1568" b="1" dirty="0">
                <a:latin typeface="Segoe UI" panose="020B0502040204020203" pitchFamily="34" charset="0"/>
                <a:cs typeface="Segoe UI" panose="020B0502040204020203" pitchFamily="34" charset="0"/>
              </a:rPr>
              <a:t>Flexibility</a:t>
            </a:r>
          </a:p>
        </p:txBody>
      </p:sp>
      <p:sp>
        <p:nvSpPr>
          <p:cNvPr id="19" name="TextBox 18"/>
          <p:cNvSpPr txBox="1"/>
          <p:nvPr/>
        </p:nvSpPr>
        <p:spPr>
          <a:xfrm>
            <a:off x="1155263" y="5347740"/>
            <a:ext cx="1345460" cy="814449"/>
          </a:xfrm>
          <a:prstGeom prst="rect">
            <a:avLst/>
          </a:prstGeom>
          <a:noFill/>
        </p:spPr>
        <p:txBody>
          <a:bodyPr wrap="square" rtlCol="0">
            <a:spAutoFit/>
          </a:bodyPr>
          <a:lstStyle/>
          <a:p>
            <a:r>
              <a:rPr lang="en-US" sz="1568" b="1" dirty="0">
                <a:latin typeface="Segoe UI" panose="020B0502040204020203" pitchFamily="34" charset="0"/>
                <a:cs typeface="Segoe UI" panose="020B0502040204020203" pitchFamily="34" charset="0"/>
              </a:rPr>
              <a:t>Cost impact (short and long term)</a:t>
            </a:r>
          </a:p>
        </p:txBody>
      </p: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5083" y="5409116"/>
            <a:ext cx="692380" cy="691694"/>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69772" y="5429352"/>
            <a:ext cx="692380" cy="692380"/>
          </a:xfrm>
          <a:prstGeom prst="rect">
            <a:avLst/>
          </a:prstGeom>
        </p:spPr>
      </p:pic>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50964" y="5469809"/>
            <a:ext cx="693065" cy="692380"/>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58023" y="5470494"/>
            <a:ext cx="692380" cy="691694"/>
          </a:xfrm>
          <a:prstGeom prst="rect">
            <a:avLst/>
          </a:prstGeom>
        </p:spPr>
      </p:pic>
      <p:sp>
        <p:nvSpPr>
          <p:cNvPr id="34" name="TextBox 33"/>
          <p:cNvSpPr txBox="1"/>
          <p:nvPr/>
        </p:nvSpPr>
        <p:spPr>
          <a:xfrm>
            <a:off x="1155263" y="3889510"/>
            <a:ext cx="1125849" cy="333530"/>
          </a:xfrm>
          <a:prstGeom prst="rect">
            <a:avLst/>
          </a:prstGeom>
          <a:noFill/>
        </p:spPr>
        <p:txBody>
          <a:bodyPr wrap="square" rtlCol="0">
            <a:spAutoFit/>
          </a:bodyPr>
          <a:lstStyle/>
          <a:p>
            <a:r>
              <a:rPr lang="en-US" sz="1568" b="1" dirty="0">
                <a:latin typeface="Segoe UI" panose="020B0502040204020203" pitchFamily="34" charset="0"/>
                <a:cs typeface="Segoe UI" panose="020B0502040204020203" pitchFamily="34" charset="0"/>
              </a:rPr>
              <a:t>Support</a:t>
            </a:r>
          </a:p>
        </p:txBody>
      </p:sp>
      <p:sp>
        <p:nvSpPr>
          <p:cNvPr id="2" name="Title 1"/>
          <p:cNvSpPr>
            <a:spLocks noGrp="1"/>
          </p:cNvSpPr>
          <p:nvPr>
            <p:ph type="title"/>
          </p:nvPr>
        </p:nvSpPr>
        <p:spPr/>
        <p:txBody>
          <a:bodyPr/>
          <a:lstStyle/>
          <a:p>
            <a:r>
              <a:rPr lang="en-US" dirty="0" smtClean="0"/>
              <a:t>Branding options for SharePoint sites</a:t>
            </a:r>
            <a:endParaRPr lang="en-US" dirty="0"/>
          </a:p>
        </p:txBody>
      </p:sp>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39429" y="3835450"/>
            <a:ext cx="1356378" cy="469847"/>
          </a:xfrm>
          <a:prstGeom prst="rect">
            <a:avLst/>
          </a:prstGeom>
        </p:spPr>
      </p:pic>
      <p:pic>
        <p:nvPicPr>
          <p:cNvPr id="48" name="Picture 4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30709" y="3878469"/>
            <a:ext cx="1358759" cy="470672"/>
          </a:xfrm>
          <a:prstGeom prst="rect">
            <a:avLst/>
          </a:prstGeom>
        </p:spPr>
      </p:pic>
      <p:pic>
        <p:nvPicPr>
          <p:cNvPr id="49" name="Picture 4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24835" y="3846319"/>
            <a:ext cx="1358759" cy="470672"/>
          </a:xfrm>
          <a:prstGeom prst="rect">
            <a:avLst/>
          </a:prstGeom>
        </p:spPr>
      </p:pic>
      <p:sp>
        <p:nvSpPr>
          <p:cNvPr id="45" name="TextBox 44"/>
          <p:cNvSpPr txBox="1"/>
          <p:nvPr/>
        </p:nvSpPr>
        <p:spPr>
          <a:xfrm>
            <a:off x="2848514" y="4638921"/>
            <a:ext cx="1738271" cy="461545"/>
          </a:xfrm>
          <a:prstGeom prst="rect">
            <a:avLst/>
          </a:prstGeom>
          <a:solidFill>
            <a:schemeClr val="accent4"/>
          </a:solidFill>
        </p:spPr>
        <p:txBody>
          <a:bodyPr wrap="square" lIns="182832" tIns="91416" rIns="182832" bIns="91416" rtlCol="0">
            <a:spAutoFit/>
          </a:bodyPr>
          <a:lstStyle/>
          <a:p>
            <a:pPr algn="ctr">
              <a:lnSpc>
                <a:spcPct val="90000"/>
              </a:lnSpc>
              <a:spcAft>
                <a:spcPts val="600"/>
              </a:spcAft>
            </a:pPr>
            <a:r>
              <a:rPr lang="en-US" sz="1999" dirty="0">
                <a:solidFill>
                  <a:schemeClr val="bg1"/>
                </a:solidFill>
              </a:rPr>
              <a:t>Unlimited</a:t>
            </a:r>
            <a:endParaRPr lang="en-US" sz="2399" dirty="0">
              <a:solidFill>
                <a:schemeClr val="bg1"/>
              </a:solidFill>
            </a:endParaRPr>
          </a:p>
        </p:txBody>
      </p:sp>
      <p:sp>
        <p:nvSpPr>
          <p:cNvPr id="55" name="TextBox 54"/>
          <p:cNvSpPr txBox="1"/>
          <p:nvPr/>
        </p:nvSpPr>
        <p:spPr>
          <a:xfrm>
            <a:off x="4841796" y="4621315"/>
            <a:ext cx="1738271" cy="461545"/>
          </a:xfrm>
          <a:prstGeom prst="rect">
            <a:avLst/>
          </a:prstGeom>
          <a:solidFill>
            <a:srgbClr val="00B050"/>
          </a:solidFill>
        </p:spPr>
        <p:txBody>
          <a:bodyPr wrap="square" lIns="182832" tIns="91416" rIns="182832" bIns="91416" rtlCol="0">
            <a:spAutoFit/>
          </a:bodyPr>
          <a:lstStyle>
            <a:defPPr>
              <a:defRPr lang="en-US"/>
            </a:defPPr>
            <a:lvl1pPr algn="ctr">
              <a:lnSpc>
                <a:spcPct val="90000"/>
              </a:lnSpc>
              <a:spcAft>
                <a:spcPts val="600"/>
              </a:spcAft>
              <a:defRPr sz="2000">
                <a:solidFill>
                  <a:schemeClr val="bg1"/>
                </a:solidFill>
              </a:defRPr>
            </a:lvl1pPr>
          </a:lstStyle>
          <a:p>
            <a:r>
              <a:rPr lang="en-US" sz="1999" dirty="0"/>
              <a:t>Good</a:t>
            </a:r>
          </a:p>
        </p:txBody>
      </p:sp>
      <p:sp>
        <p:nvSpPr>
          <p:cNvPr id="56" name="TextBox 55"/>
          <p:cNvSpPr txBox="1"/>
          <p:nvPr/>
        </p:nvSpPr>
        <p:spPr>
          <a:xfrm>
            <a:off x="6835078" y="4621314"/>
            <a:ext cx="1738273" cy="461545"/>
          </a:xfrm>
          <a:prstGeom prst="rect">
            <a:avLst/>
          </a:prstGeom>
          <a:solidFill>
            <a:srgbClr val="92D050"/>
          </a:solidFill>
        </p:spPr>
        <p:txBody>
          <a:bodyPr wrap="square" lIns="182832" tIns="91416" rIns="182832" bIns="91416" rtlCol="0">
            <a:spAutoFit/>
          </a:bodyPr>
          <a:lstStyle>
            <a:defPPr>
              <a:defRPr lang="en-US"/>
            </a:defPPr>
            <a:lvl1pPr algn="ctr">
              <a:lnSpc>
                <a:spcPct val="90000"/>
              </a:lnSpc>
              <a:spcAft>
                <a:spcPts val="600"/>
              </a:spcAft>
              <a:defRPr sz="2000">
                <a:solidFill>
                  <a:schemeClr val="bg1"/>
                </a:solidFill>
              </a:defRPr>
            </a:lvl1pPr>
          </a:lstStyle>
          <a:p>
            <a:r>
              <a:rPr lang="en-US" sz="1999" dirty="0"/>
              <a:t>Average</a:t>
            </a:r>
          </a:p>
        </p:txBody>
      </p:sp>
      <p:sp>
        <p:nvSpPr>
          <p:cNvPr id="57" name="TextBox 56"/>
          <p:cNvSpPr txBox="1"/>
          <p:nvPr/>
        </p:nvSpPr>
        <p:spPr>
          <a:xfrm>
            <a:off x="8828361" y="4638921"/>
            <a:ext cx="1738271" cy="461545"/>
          </a:xfrm>
          <a:prstGeom prst="rect">
            <a:avLst/>
          </a:prstGeom>
          <a:solidFill>
            <a:srgbClr val="92D050">
              <a:alpha val="50000"/>
            </a:srgbClr>
          </a:solidFill>
        </p:spPr>
        <p:txBody>
          <a:bodyPr wrap="square" lIns="182832" tIns="91416" rIns="182832" bIns="91416" rtlCol="0">
            <a:spAutoFit/>
          </a:bodyPr>
          <a:lstStyle>
            <a:defPPr>
              <a:defRPr lang="en-US"/>
            </a:defPPr>
            <a:lvl1pPr>
              <a:lnSpc>
                <a:spcPct val="90000"/>
              </a:lnSpc>
              <a:spcAft>
                <a:spcPts val="600"/>
              </a:spcAft>
              <a:defRPr sz="2000">
                <a:solidFill>
                  <a:schemeClr val="bg1"/>
                </a:solidFill>
              </a:defRPr>
            </a:lvl1pPr>
          </a:lstStyle>
          <a:p>
            <a:pPr algn="ctr"/>
            <a:r>
              <a:rPr lang="en-US" sz="1999" dirty="0">
                <a:solidFill>
                  <a:schemeClr val="tx1">
                    <a:lumMod val="65000"/>
                    <a:lumOff val="35000"/>
                  </a:schemeClr>
                </a:solidFill>
              </a:rPr>
              <a:t>Fair</a:t>
            </a:r>
          </a:p>
        </p:txBody>
      </p:sp>
      <p:pic>
        <p:nvPicPr>
          <p:cNvPr id="38" name="Picture 3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36584" y="3850000"/>
            <a:ext cx="1358759" cy="470672"/>
          </a:xfrm>
          <a:prstGeom prst="rect">
            <a:avLst/>
          </a:prstGeom>
        </p:spPr>
      </p:pic>
      <p:grpSp>
        <p:nvGrpSpPr>
          <p:cNvPr id="16" name="Group 15"/>
          <p:cNvGrpSpPr/>
          <p:nvPr/>
        </p:nvGrpSpPr>
        <p:grpSpPr>
          <a:xfrm>
            <a:off x="8970917" y="3814209"/>
            <a:ext cx="1478392" cy="525605"/>
            <a:chOff x="7729705" y="3606092"/>
            <a:chExt cx="1478777" cy="525742"/>
          </a:xfrm>
        </p:grpSpPr>
        <p:pic>
          <p:nvPicPr>
            <p:cNvPr id="50" name="Picture 4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29705" y="3606092"/>
              <a:ext cx="1359113" cy="470795"/>
            </a:xfrm>
            <a:prstGeom prst="rect">
              <a:avLst/>
            </a:prstGeom>
          </p:spPr>
        </p:pic>
        <p:sp>
          <p:nvSpPr>
            <p:cNvPr id="3" name="TextBox 2"/>
            <p:cNvSpPr txBox="1"/>
            <p:nvPr/>
          </p:nvSpPr>
          <p:spPr>
            <a:xfrm rot="20212867">
              <a:off x="8736878" y="3854835"/>
              <a:ext cx="471604" cy="276999"/>
            </a:xfrm>
            <a:prstGeom prst="rect">
              <a:avLst/>
            </a:prstGeom>
            <a:noFill/>
          </p:spPr>
          <p:txBody>
            <a:bodyPr wrap="none" rtlCol="0">
              <a:spAutoFit/>
            </a:bodyPr>
            <a:lstStyle/>
            <a:p>
              <a:r>
                <a:rPr lang="en-US" sz="1200" dirty="0">
                  <a:latin typeface="Segoe UI" panose="020B0502040204020203" pitchFamily="34" charset="0"/>
                  <a:cs typeface="Segoe UI" panose="020B0502040204020203" pitchFamily="34" charset="0"/>
                </a:rPr>
                <a:t>only</a:t>
              </a:r>
              <a:endParaRPr lang="en-GB" sz="1200" dirty="0">
                <a:latin typeface="Segoe UI" panose="020B0502040204020203" pitchFamily="34" charset="0"/>
                <a:cs typeface="Segoe UI" panose="020B0502040204020203" pitchFamily="34" charset="0"/>
              </a:endParaRPr>
            </a:p>
          </p:txBody>
        </p:sp>
      </p:grpSp>
      <p:grpSp>
        <p:nvGrpSpPr>
          <p:cNvPr id="41" name="Group 40"/>
          <p:cNvGrpSpPr/>
          <p:nvPr/>
        </p:nvGrpSpPr>
        <p:grpSpPr>
          <a:xfrm>
            <a:off x="8828361" y="1317172"/>
            <a:ext cx="1738271" cy="2359477"/>
            <a:chOff x="4408016" y="1692190"/>
            <a:chExt cx="1095374" cy="2026720"/>
          </a:xfrm>
        </p:grpSpPr>
        <p:sp>
          <p:nvSpPr>
            <p:cNvPr id="44" name="Freeform 43"/>
            <p:cNvSpPr/>
            <p:nvPr/>
          </p:nvSpPr>
          <p:spPr>
            <a:xfrm>
              <a:off x="4408016" y="1692190"/>
              <a:ext cx="1095374" cy="326306"/>
            </a:xfrm>
            <a:custGeom>
              <a:avLst/>
              <a:gdLst>
                <a:gd name="connsiteX0" fmla="*/ 0 w 1095374"/>
                <a:gd name="connsiteY0" fmla="*/ 0 h 326306"/>
                <a:gd name="connsiteX1" fmla="*/ 1095374 w 1095374"/>
                <a:gd name="connsiteY1" fmla="*/ 0 h 326306"/>
                <a:gd name="connsiteX2" fmla="*/ 1095374 w 1095374"/>
                <a:gd name="connsiteY2" fmla="*/ 326306 h 326306"/>
                <a:gd name="connsiteX3" fmla="*/ 0 w 1095374"/>
                <a:gd name="connsiteY3" fmla="*/ 326306 h 326306"/>
                <a:gd name="connsiteX4" fmla="*/ 0 w 1095374"/>
                <a:gd name="connsiteY4" fmla="*/ 0 h 326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326306">
                  <a:moveTo>
                    <a:pt x="0" y="0"/>
                  </a:moveTo>
                  <a:lnTo>
                    <a:pt x="1095374" y="0"/>
                  </a:lnTo>
                  <a:lnTo>
                    <a:pt x="1095374" y="326306"/>
                  </a:lnTo>
                  <a:lnTo>
                    <a:pt x="0" y="326306"/>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spcFirstLastPara="0" vert="horz" wrap="square" lIns="63982" tIns="36561" rIns="63982" bIns="36561" numCol="1" spcCol="1270" anchor="ctr" anchorCtr="0">
              <a:noAutofit/>
            </a:bodyPr>
            <a:lstStyle/>
            <a:p>
              <a:pPr algn="ctr" defTabSz="399853">
                <a:lnSpc>
                  <a:spcPct val="90000"/>
                </a:lnSpc>
                <a:spcBef>
                  <a:spcPct val="0"/>
                </a:spcBef>
                <a:spcAft>
                  <a:spcPct val="35000"/>
                </a:spcAft>
              </a:pPr>
              <a:r>
                <a:rPr lang="en-US" sz="1176" dirty="0"/>
                <a:t>Office 365 Themes</a:t>
              </a:r>
            </a:p>
          </p:txBody>
        </p:sp>
        <p:sp>
          <p:nvSpPr>
            <p:cNvPr id="46" name="Freeform 45"/>
            <p:cNvSpPr/>
            <p:nvPr/>
          </p:nvSpPr>
          <p:spPr>
            <a:xfrm>
              <a:off x="4408016" y="2018497"/>
              <a:ext cx="1095374" cy="1700413"/>
            </a:xfrm>
            <a:custGeom>
              <a:avLst/>
              <a:gdLst>
                <a:gd name="connsiteX0" fmla="*/ 0 w 1095374"/>
                <a:gd name="connsiteY0" fmla="*/ 0 h 1560468"/>
                <a:gd name="connsiteX1" fmla="*/ 1095374 w 1095374"/>
                <a:gd name="connsiteY1" fmla="*/ 0 h 1560468"/>
                <a:gd name="connsiteX2" fmla="*/ 1095374 w 1095374"/>
                <a:gd name="connsiteY2" fmla="*/ 1560468 h 1560468"/>
                <a:gd name="connsiteX3" fmla="*/ 0 w 1095374"/>
                <a:gd name="connsiteY3" fmla="*/ 1560468 h 1560468"/>
                <a:gd name="connsiteX4" fmla="*/ 0 w 1095374"/>
                <a:gd name="connsiteY4" fmla="*/ 0 h 15604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4" h="1560468">
                  <a:moveTo>
                    <a:pt x="0" y="0"/>
                  </a:moveTo>
                  <a:lnTo>
                    <a:pt x="1095374" y="0"/>
                  </a:lnTo>
                  <a:lnTo>
                    <a:pt x="1095374" y="1560468"/>
                  </a:lnTo>
                  <a:lnTo>
                    <a:pt x="0" y="1560468"/>
                  </a:lnTo>
                  <a:lnTo>
                    <a:pt x="0" y="0"/>
                  </a:lnTo>
                  <a:close/>
                </a:path>
              </a:pathLst>
            </a:custGeom>
            <a:ln>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spcFirstLastPara="0" vert="horz" wrap="square" lIns="47988" tIns="47988" rIns="63982" bIns="71980" numCol="1" spcCol="1270" anchor="t" anchorCtr="0">
              <a:noAutofit/>
            </a:bodyPr>
            <a:lstStyle/>
            <a:p>
              <a:pPr marL="112679" lvl="1" indent="-112679" defTabSz="399853">
                <a:lnSpc>
                  <a:spcPct val="90000"/>
                </a:lnSpc>
                <a:spcBef>
                  <a:spcPct val="0"/>
                </a:spcBef>
                <a:spcAft>
                  <a:spcPct val="15000"/>
                </a:spcAft>
                <a:buChar char="••"/>
              </a:pPr>
              <a:r>
                <a:rPr lang="en-US" sz="1176" dirty="0"/>
                <a:t>Can be used to centrally control branding cross all services in the Office 365</a:t>
              </a:r>
            </a:p>
            <a:p>
              <a:pPr marL="112679" lvl="1" indent="-112679" defTabSz="399853">
                <a:lnSpc>
                  <a:spcPct val="90000"/>
                </a:lnSpc>
                <a:spcBef>
                  <a:spcPct val="0"/>
                </a:spcBef>
                <a:spcAft>
                  <a:spcPct val="15000"/>
                </a:spcAft>
                <a:buChar char="••"/>
              </a:pPr>
              <a:r>
                <a:rPr lang="en-US" sz="1176" dirty="0"/>
                <a:t>Limited settings currently</a:t>
              </a:r>
            </a:p>
            <a:p>
              <a:pPr marL="112679" lvl="1" indent="-112679" defTabSz="399853">
                <a:lnSpc>
                  <a:spcPct val="90000"/>
                </a:lnSpc>
                <a:spcBef>
                  <a:spcPct val="0"/>
                </a:spcBef>
                <a:spcAft>
                  <a:spcPct val="15000"/>
                </a:spcAft>
                <a:buChar char="••"/>
              </a:pPr>
              <a:r>
                <a:rPr lang="en-US" sz="1176" dirty="0"/>
                <a:t>Can be overridden in site level</a:t>
              </a:r>
            </a:p>
            <a:p>
              <a:pPr marL="112679" lvl="1" indent="-112679" defTabSz="399853">
                <a:lnSpc>
                  <a:spcPct val="90000"/>
                </a:lnSpc>
                <a:spcBef>
                  <a:spcPct val="0"/>
                </a:spcBef>
                <a:spcAft>
                  <a:spcPct val="15000"/>
                </a:spcAft>
                <a:buChar char="••"/>
              </a:pPr>
              <a:r>
                <a:rPr lang="en-US" sz="1176" dirty="0"/>
                <a:t>Only in Office 365, not in on-premises</a:t>
              </a:r>
            </a:p>
          </p:txBody>
        </p:sp>
      </p:grpSp>
    </p:spTree>
    <p:extLst>
      <p:ext uri="{BB962C8B-B14F-4D97-AF65-F5344CB8AC3E}">
        <p14:creationId xmlns:p14="http://schemas.microsoft.com/office/powerpoint/2010/main" val="3601002250"/>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anim calcmode="lin" valueType="num">
                                      <p:cBhvr>
                                        <p:cTn id="20" dur="1000" fill="hold"/>
                                        <p:tgtEl>
                                          <p:spTgt spid="20"/>
                                        </p:tgtEl>
                                        <p:attrNameLst>
                                          <p:attrName>ppt_x</p:attrName>
                                        </p:attrNameLst>
                                      </p:cBhvr>
                                      <p:tavLst>
                                        <p:tav tm="0">
                                          <p:val>
                                            <p:strVal val="#ppt_x"/>
                                          </p:val>
                                        </p:tav>
                                        <p:tav tm="100000">
                                          <p:val>
                                            <p:strVal val="#ppt_x"/>
                                          </p:val>
                                        </p:tav>
                                      </p:tavLst>
                                    </p:anim>
                                    <p:anim calcmode="lin" valueType="num">
                                      <p:cBhvr>
                                        <p:cTn id="21" dur="1000" fill="hold"/>
                                        <p:tgtEl>
                                          <p:spTgt spid="20"/>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1000"/>
                                        <p:tgtEl>
                                          <p:spTgt spid="43"/>
                                        </p:tgtEl>
                                      </p:cBhvr>
                                    </p:animEffect>
                                    <p:anim calcmode="lin" valueType="num">
                                      <p:cBhvr>
                                        <p:cTn id="25" dur="1000" fill="hold"/>
                                        <p:tgtEl>
                                          <p:spTgt spid="43"/>
                                        </p:tgtEl>
                                        <p:attrNameLst>
                                          <p:attrName>ppt_x</p:attrName>
                                        </p:attrNameLst>
                                      </p:cBhvr>
                                      <p:tavLst>
                                        <p:tav tm="0">
                                          <p:val>
                                            <p:strVal val="#ppt_x"/>
                                          </p:val>
                                        </p:tav>
                                        <p:tav tm="100000">
                                          <p:val>
                                            <p:strVal val="#ppt_x"/>
                                          </p:val>
                                        </p:tav>
                                      </p:tavLst>
                                    </p:anim>
                                    <p:anim calcmode="lin" valueType="num">
                                      <p:cBhvr>
                                        <p:cTn id="26" dur="1000" fill="hold"/>
                                        <p:tgtEl>
                                          <p:spTgt spid="43"/>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1000"/>
                                        <p:tgtEl>
                                          <p:spTgt spid="26"/>
                                        </p:tgtEl>
                                      </p:cBhvr>
                                    </p:animEffect>
                                    <p:anim calcmode="lin" valueType="num">
                                      <p:cBhvr>
                                        <p:cTn id="37" dur="1000" fill="hold"/>
                                        <p:tgtEl>
                                          <p:spTgt spid="26"/>
                                        </p:tgtEl>
                                        <p:attrNameLst>
                                          <p:attrName>ppt_x</p:attrName>
                                        </p:attrNameLst>
                                      </p:cBhvr>
                                      <p:tavLst>
                                        <p:tav tm="0">
                                          <p:val>
                                            <p:strVal val="#ppt_x"/>
                                          </p:val>
                                        </p:tav>
                                        <p:tav tm="100000">
                                          <p:val>
                                            <p:strVal val="#ppt_x"/>
                                          </p:val>
                                        </p:tav>
                                      </p:tavLst>
                                    </p:anim>
                                    <p:anim calcmode="lin" valueType="num">
                                      <p:cBhvr>
                                        <p:cTn id="38" dur="1000" fill="hold"/>
                                        <p:tgtEl>
                                          <p:spTgt spid="26"/>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1000"/>
                                        <p:tgtEl>
                                          <p:spTgt spid="22"/>
                                        </p:tgtEl>
                                      </p:cBhvr>
                                    </p:animEffect>
                                    <p:anim calcmode="lin" valueType="num">
                                      <p:cBhvr>
                                        <p:cTn id="42" dur="1000" fill="hold"/>
                                        <p:tgtEl>
                                          <p:spTgt spid="22"/>
                                        </p:tgtEl>
                                        <p:attrNameLst>
                                          <p:attrName>ppt_x</p:attrName>
                                        </p:attrNameLst>
                                      </p:cBhvr>
                                      <p:tavLst>
                                        <p:tav tm="0">
                                          <p:val>
                                            <p:strVal val="#ppt_x"/>
                                          </p:val>
                                        </p:tav>
                                        <p:tav tm="100000">
                                          <p:val>
                                            <p:strVal val="#ppt_x"/>
                                          </p:val>
                                        </p:tav>
                                      </p:tavLst>
                                    </p:anim>
                                    <p:anim calcmode="lin" valueType="num">
                                      <p:cBhvr>
                                        <p:cTn id="4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1000"/>
                                        <p:tgtEl>
                                          <p:spTgt spid="24"/>
                                        </p:tgtEl>
                                      </p:cBhvr>
                                    </p:animEffect>
                                    <p:anim calcmode="lin" valueType="num">
                                      <p:cBhvr>
                                        <p:cTn id="49" dur="1000" fill="hold"/>
                                        <p:tgtEl>
                                          <p:spTgt spid="24"/>
                                        </p:tgtEl>
                                        <p:attrNameLst>
                                          <p:attrName>ppt_x</p:attrName>
                                        </p:attrNameLst>
                                      </p:cBhvr>
                                      <p:tavLst>
                                        <p:tav tm="0">
                                          <p:val>
                                            <p:strVal val="#ppt_x"/>
                                          </p:val>
                                        </p:tav>
                                        <p:tav tm="100000">
                                          <p:val>
                                            <p:strVal val="#ppt_x"/>
                                          </p:val>
                                        </p:tav>
                                      </p:tavLst>
                                    </p:anim>
                                    <p:anim calcmode="lin" valueType="num">
                                      <p:cBhvr>
                                        <p:cTn id="50" dur="1000" fill="hold"/>
                                        <p:tgtEl>
                                          <p:spTgt spid="24"/>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fade">
                                      <p:cBhvr>
                                        <p:cTn id="53" dur="1000"/>
                                        <p:tgtEl>
                                          <p:spTgt spid="41"/>
                                        </p:tgtEl>
                                      </p:cBhvr>
                                    </p:animEffect>
                                    <p:anim calcmode="lin" valueType="num">
                                      <p:cBhvr>
                                        <p:cTn id="54" dur="1000" fill="hold"/>
                                        <p:tgtEl>
                                          <p:spTgt spid="41"/>
                                        </p:tgtEl>
                                        <p:attrNameLst>
                                          <p:attrName>ppt_x</p:attrName>
                                        </p:attrNameLst>
                                      </p:cBhvr>
                                      <p:tavLst>
                                        <p:tav tm="0">
                                          <p:val>
                                            <p:strVal val="#ppt_x"/>
                                          </p:val>
                                        </p:tav>
                                        <p:tav tm="100000">
                                          <p:val>
                                            <p:strVal val="#ppt_x"/>
                                          </p:val>
                                        </p:tav>
                                      </p:tavLst>
                                    </p:anim>
                                    <p:anim calcmode="lin" valueType="num">
                                      <p:cBhvr>
                                        <p:cTn id="55"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Branding options</a:t>
            </a:r>
            <a:endParaRPr lang="en-US" dirty="0"/>
          </a:p>
        </p:txBody>
      </p:sp>
      <p:graphicFrame>
        <p:nvGraphicFramePr>
          <p:cNvPr id="12" name="Chart 11"/>
          <p:cNvGraphicFramePr/>
          <p:nvPr>
            <p:extLst/>
          </p:nvPr>
        </p:nvGraphicFramePr>
        <p:xfrm>
          <a:off x="2077189" y="1057517"/>
          <a:ext cx="8125883" cy="541725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86466630"/>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nSpc>
                <a:spcPct val="80000"/>
              </a:lnSpc>
            </a:pPr>
            <a:r>
              <a:rPr lang="en-US" dirty="0" smtClean="0">
                <a:solidFill>
                  <a:schemeClr val="bg1"/>
                </a:solidFill>
              </a:rPr>
              <a:t>Updating branding on existing sites</a:t>
            </a:r>
            <a:endParaRPr lang="en-US" dirty="0">
              <a:solidFill>
                <a:schemeClr val="bg1"/>
              </a:solidFill>
            </a:endParaRPr>
          </a:p>
        </p:txBody>
      </p:sp>
    </p:spTree>
    <p:extLst>
      <p:ext uri="{BB962C8B-B14F-4D97-AF65-F5344CB8AC3E}">
        <p14:creationId xmlns:p14="http://schemas.microsoft.com/office/powerpoint/2010/main" val="24109494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7391989" cy="1975926"/>
          </a:xfrm>
        </p:spPr>
        <p:txBody>
          <a:bodyPr/>
          <a:lstStyle/>
          <a:p>
            <a:r>
              <a:rPr lang="en-US" sz="3600" dirty="0" smtClean="0"/>
              <a:t>What</a:t>
            </a:r>
          </a:p>
          <a:p>
            <a:pPr lvl="1"/>
            <a:r>
              <a:rPr lang="en-US" sz="2000" dirty="0" smtClean="0"/>
              <a:t>Update branding and other settings in the sites after they are created based on new requirements</a:t>
            </a:r>
          </a:p>
          <a:p>
            <a:r>
              <a:rPr lang="en-US" sz="3600" dirty="0" smtClean="0"/>
              <a:t>Why</a:t>
            </a:r>
          </a:p>
          <a:p>
            <a:pPr lvl="1"/>
            <a:r>
              <a:rPr lang="en-US" sz="2000" dirty="0" smtClean="0"/>
              <a:t>It’s common that there have to be some adjustment done to the sites, that have been previously created</a:t>
            </a:r>
          </a:p>
          <a:p>
            <a:r>
              <a:rPr lang="en-US" sz="3600" dirty="0" smtClean="0"/>
              <a:t>How</a:t>
            </a:r>
          </a:p>
          <a:p>
            <a:pPr lvl="1"/>
            <a:r>
              <a:rPr lang="en-US" sz="2000" dirty="0" smtClean="0"/>
              <a:t>Provision shared static elements like images, CSS files, and JavaScript files to </a:t>
            </a:r>
            <a:r>
              <a:rPr lang="en-US" sz="2000" b="1" dirty="0" smtClean="0"/>
              <a:t>one location </a:t>
            </a:r>
            <a:r>
              <a:rPr lang="en-US" sz="2000" dirty="0" smtClean="0"/>
              <a:t>and reference them from sites as needed with relative path</a:t>
            </a:r>
          </a:p>
          <a:p>
            <a:pPr lvl="1"/>
            <a:r>
              <a:rPr lang="en-US" sz="2000" dirty="0" smtClean="0"/>
              <a:t>Elements which has to be stored in site collection level can be updated by looping through the sites and update them one by one using remote provisioning model without downtime</a:t>
            </a:r>
            <a:endParaRPr lang="en-US" sz="2000" dirty="0"/>
          </a:p>
        </p:txBody>
      </p:sp>
      <p:sp>
        <p:nvSpPr>
          <p:cNvPr id="3" name="Title 2"/>
          <p:cNvSpPr>
            <a:spLocks noGrp="1"/>
          </p:cNvSpPr>
          <p:nvPr>
            <p:ph type="title"/>
          </p:nvPr>
        </p:nvSpPr>
        <p:spPr/>
        <p:txBody>
          <a:bodyPr/>
          <a:lstStyle/>
          <a:p>
            <a:r>
              <a:rPr lang="en-US" dirty="0" smtClean="0"/>
              <a:t>Updating Branding on existing sites</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287" y="1424"/>
            <a:ext cx="4174951" cy="6854790"/>
          </a:xfrm>
          <a:prstGeom prst="rect">
            <a:avLst/>
          </a:prstGeom>
        </p:spPr>
      </p:pic>
    </p:spTree>
    <p:extLst>
      <p:ext uri="{BB962C8B-B14F-4D97-AF65-F5344CB8AC3E}">
        <p14:creationId xmlns:p14="http://schemas.microsoft.com/office/powerpoint/2010/main" val="3043569104"/>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998" smtClean="0"/>
              <a:t>“So I would have to loop through all sites and update stuff one by one?” </a:t>
            </a:r>
            <a:endParaRPr lang="en-GB" sz="5998" dirty="0"/>
          </a:p>
        </p:txBody>
      </p:sp>
      <p:sp>
        <p:nvSpPr>
          <p:cNvPr id="4" name="TextBox 3"/>
          <p:cNvSpPr txBox="1"/>
          <p:nvPr/>
        </p:nvSpPr>
        <p:spPr>
          <a:xfrm>
            <a:off x="4526216" y="4969934"/>
            <a:ext cx="7141911" cy="1200016"/>
          </a:xfrm>
          <a:prstGeom prst="rect">
            <a:avLst/>
          </a:prstGeom>
          <a:noFill/>
        </p:spPr>
        <p:txBody>
          <a:bodyPr wrap="square" rtlCol="0">
            <a:spAutoFit/>
          </a:bodyPr>
          <a:lstStyle/>
          <a:p>
            <a:r>
              <a:rPr lang="en-US" sz="2399" dirty="0">
                <a:latin typeface="Segoe UI" panose="020B0502040204020203" pitchFamily="34" charset="0"/>
                <a:cs typeface="Segoe UI" panose="020B0502040204020203" pitchFamily="34" charset="0"/>
              </a:rPr>
              <a:t>This can take a while with thousands of sites, but there’s no down time for doing this. You can also pinpoint specific sites to be updated first if needed.</a:t>
            </a:r>
            <a:endParaRPr lang="en-GB" sz="2399" dirty="0">
              <a:latin typeface="Segoe UI" panose="020B0502040204020203" pitchFamily="34" charset="0"/>
              <a:cs typeface="Segoe UI" panose="020B0502040204020203" pitchFamily="34" charset="0"/>
            </a:endParaRPr>
          </a:p>
        </p:txBody>
      </p:sp>
      <p:sp>
        <p:nvSpPr>
          <p:cNvPr id="5" name="TextBox 4"/>
          <p:cNvSpPr txBox="1"/>
          <p:nvPr/>
        </p:nvSpPr>
        <p:spPr>
          <a:xfrm>
            <a:off x="4425882" y="3523761"/>
            <a:ext cx="2585548" cy="1861563"/>
          </a:xfrm>
          <a:prstGeom prst="rect">
            <a:avLst/>
          </a:prstGeom>
          <a:noFill/>
        </p:spPr>
        <p:txBody>
          <a:bodyPr wrap="none" rtlCol="0">
            <a:spAutoFit/>
          </a:bodyPr>
          <a:lstStyle/>
          <a:p>
            <a:r>
              <a:rPr lang="en-US" sz="11497" dirty="0">
                <a:latin typeface="Segoe UI" panose="020B0502040204020203" pitchFamily="34" charset="0"/>
                <a:cs typeface="Segoe UI" panose="020B0502040204020203" pitchFamily="34" charset="0"/>
              </a:rPr>
              <a:t>Yes.</a:t>
            </a:r>
            <a:endParaRPr lang="en-GB" sz="11497"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51776961"/>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0" name="Group 89"/>
          <p:cNvGrpSpPr/>
          <p:nvPr/>
        </p:nvGrpSpPr>
        <p:grpSpPr>
          <a:xfrm>
            <a:off x="6855041" y="4781699"/>
            <a:ext cx="3202706" cy="1900887"/>
            <a:chOff x="7025476" y="4724400"/>
            <a:chExt cx="3204374" cy="1901877"/>
          </a:xfrm>
        </p:grpSpPr>
        <p:sp>
          <p:nvSpPr>
            <p:cNvPr id="93" name="Rectangle 92"/>
            <p:cNvSpPr/>
            <p:nvPr/>
          </p:nvSpPr>
          <p:spPr bwMode="auto">
            <a:xfrm>
              <a:off x="7177257" y="4724400"/>
              <a:ext cx="3052593" cy="1582909"/>
            </a:xfrm>
            <a:prstGeom prst="rect">
              <a:avLst/>
            </a:prstGeom>
            <a:solidFill>
              <a:schemeClr val="bg1">
                <a:lumMod val="95000"/>
              </a:schemeClr>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6" tIns="45696" rIns="45696" bIns="45696" numCol="1" spcCol="0" rtlCol="0" fromWordArt="0" anchor="t" anchorCtr="0" forceAA="0" compatLnSpc="1">
              <a:prstTxWarp prst="textNoShape">
                <a:avLst/>
              </a:prstTxWarp>
              <a:noAutofit/>
            </a:bodyPr>
            <a:lstStyle/>
            <a:p>
              <a:pPr algn="r" defTabSz="913551" fontAlgn="base">
                <a:spcBef>
                  <a:spcPct val="0"/>
                </a:spcBef>
                <a:spcAft>
                  <a:spcPct val="0"/>
                </a:spcAft>
              </a:pPr>
              <a:r>
                <a:rPr lang="fi-FI" sz="1798" spc="-52" dirty="0" err="1">
                  <a:solidFill>
                    <a:schemeClr val="tx1">
                      <a:lumMod val="75000"/>
                      <a:lumOff val="25000"/>
                    </a:schemeClr>
                  </a:solidFill>
                  <a:latin typeface="Segoe UI Light" panose="020B0502040204020203" pitchFamily="34" charset="0"/>
                  <a:cs typeface="Segoe UI Light" panose="020B0502040204020203" pitchFamily="34" charset="0"/>
                </a:rPr>
                <a:t>https</a:t>
              </a:r>
              <a:r>
                <a:rPr lang="en-US" sz="1798" spc="-52" dirty="0">
                  <a:solidFill>
                    <a:schemeClr val="tx1">
                      <a:lumMod val="75000"/>
                      <a:lumOff val="25000"/>
                    </a:schemeClr>
                  </a:solidFill>
                  <a:latin typeface="Segoe UI Light" panose="020B0502040204020203" pitchFamily="34" charset="0"/>
                  <a:cs typeface="Segoe UI Light" panose="020B0502040204020203" pitchFamily="34" charset="0"/>
                </a:rPr>
                <a:t>://</a:t>
              </a:r>
              <a:r>
                <a:rPr lang="fi-FI" sz="1798" spc="-52" dirty="0">
                  <a:solidFill>
                    <a:schemeClr val="tx1">
                      <a:lumMod val="75000"/>
                      <a:lumOff val="25000"/>
                    </a:schemeClr>
                  </a:solidFill>
                  <a:latin typeface="Segoe UI Light" panose="020B0502040204020203" pitchFamily="34" charset="0"/>
                  <a:cs typeface="Segoe UI Light" panose="020B0502040204020203" pitchFamily="34" charset="0"/>
                </a:rPr>
                <a:t>Contoso.sharepoint.com /</a:t>
              </a:r>
              <a:r>
                <a:rPr lang="fi-FI" sz="1798" spc="-52" dirty="0" err="1">
                  <a:solidFill>
                    <a:schemeClr val="tx1">
                      <a:lumMod val="75000"/>
                      <a:lumOff val="25000"/>
                    </a:schemeClr>
                  </a:solidFill>
                  <a:latin typeface="Segoe UI Light" panose="020B0502040204020203" pitchFamily="34" charset="0"/>
                  <a:cs typeface="Segoe UI Light" panose="020B0502040204020203" pitchFamily="34" charset="0"/>
                </a:rPr>
                <a:t>sites</a:t>
              </a:r>
              <a:r>
                <a:rPr lang="fi-FI" sz="1798" spc="-52" dirty="0">
                  <a:solidFill>
                    <a:schemeClr val="tx1">
                      <a:lumMod val="75000"/>
                      <a:lumOff val="25000"/>
                    </a:schemeClr>
                  </a:solidFill>
                  <a:latin typeface="Segoe UI Light" panose="020B0502040204020203" pitchFamily="34" charset="0"/>
                  <a:cs typeface="Segoe UI Light" panose="020B0502040204020203" pitchFamily="34" charset="0"/>
                </a:rPr>
                <a:t>/site3</a:t>
              </a:r>
              <a:endParaRPr lang="en-US" sz="1798" spc="-52" dirty="0">
                <a:solidFill>
                  <a:schemeClr val="tx1">
                    <a:lumMod val="75000"/>
                    <a:lumOff val="25000"/>
                  </a:schemeClr>
                </a:solidFill>
                <a:latin typeface="Segoe UI Light" panose="020B0502040204020203" pitchFamily="34" charset="0"/>
                <a:cs typeface="Segoe UI Light" panose="020B0502040204020203" pitchFamily="34" charset="0"/>
              </a:endParaRPr>
            </a:p>
            <a:p>
              <a:pPr defTabSz="913551" fontAlgn="base">
                <a:spcBef>
                  <a:spcPct val="0"/>
                </a:spcBef>
                <a:spcAft>
                  <a:spcPct val="0"/>
                </a:spcAft>
              </a:pPr>
              <a:endParaRPr lang="en-US" sz="1798" dirty="0">
                <a:gradFill>
                  <a:gsLst>
                    <a:gs pos="0">
                      <a:srgbClr val="FFFFFF"/>
                    </a:gs>
                    <a:gs pos="100000">
                      <a:srgbClr val="FFFFFF"/>
                    </a:gs>
                  </a:gsLst>
                  <a:lin ang="5400000" scaled="0"/>
                </a:gradFill>
                <a:ea typeface="Segoe UI" pitchFamily="34" charset="0"/>
                <a:cs typeface="Segoe UI" pitchFamily="34" charset="0"/>
              </a:endParaRPr>
            </a:p>
          </p:txBody>
        </p:sp>
        <p:pic>
          <p:nvPicPr>
            <p:cNvPr id="94" name="Picture 93"/>
            <p:cNvPicPr>
              <a:picLocks noChangeAspect="1"/>
            </p:cNvPicPr>
            <p:nvPr/>
          </p:nvPicPr>
          <p:blipFill>
            <a:blip r:embed="rId3"/>
            <a:stretch>
              <a:fillRect/>
            </a:stretch>
          </p:blipFill>
          <p:spPr>
            <a:xfrm>
              <a:off x="7465769" y="5343018"/>
              <a:ext cx="1128451" cy="692635"/>
            </a:xfrm>
            <a:prstGeom prst="rect">
              <a:avLst/>
            </a:prstGeom>
          </p:spPr>
        </p:pic>
        <p:pic>
          <p:nvPicPr>
            <p:cNvPr id="95" name="Picture 94"/>
            <p:cNvPicPr>
              <a:picLocks noChangeAspect="1"/>
            </p:cNvPicPr>
            <p:nvPr/>
          </p:nvPicPr>
          <p:blipFill>
            <a:blip r:embed="rId4"/>
            <a:stretch>
              <a:fillRect/>
            </a:stretch>
          </p:blipFill>
          <p:spPr>
            <a:xfrm>
              <a:off x="7025476" y="5916357"/>
              <a:ext cx="764775" cy="709920"/>
            </a:xfrm>
            <a:prstGeom prst="rect">
              <a:avLst/>
            </a:prstGeom>
          </p:spPr>
        </p:pic>
      </p:grpSp>
      <p:pic>
        <p:nvPicPr>
          <p:cNvPr id="91" name="Picture 90"/>
          <p:cNvPicPr>
            <a:picLocks noChangeAspect="1"/>
          </p:cNvPicPr>
          <p:nvPr/>
        </p:nvPicPr>
        <p:blipFill>
          <a:blip r:embed="rId5"/>
          <a:stretch>
            <a:fillRect/>
          </a:stretch>
        </p:blipFill>
        <p:spPr>
          <a:xfrm>
            <a:off x="8711329" y="5418972"/>
            <a:ext cx="477520" cy="575700"/>
          </a:xfrm>
          <a:prstGeom prst="rect">
            <a:avLst/>
          </a:prstGeom>
        </p:spPr>
      </p:pic>
      <p:pic>
        <p:nvPicPr>
          <p:cNvPr id="92" name="Picture 91"/>
          <p:cNvPicPr>
            <a:picLocks noChangeAspect="1"/>
          </p:cNvPicPr>
          <p:nvPr/>
        </p:nvPicPr>
        <p:blipFill>
          <a:blip r:embed="rId6"/>
          <a:stretch>
            <a:fillRect/>
          </a:stretch>
        </p:blipFill>
        <p:spPr>
          <a:xfrm>
            <a:off x="9074564" y="5705717"/>
            <a:ext cx="449127" cy="575700"/>
          </a:xfrm>
          <a:prstGeom prst="rect">
            <a:avLst/>
          </a:prstGeom>
        </p:spPr>
      </p:pic>
      <p:sp>
        <p:nvSpPr>
          <p:cNvPr id="2" name="Title 1"/>
          <p:cNvSpPr>
            <a:spLocks noGrp="1"/>
          </p:cNvSpPr>
          <p:nvPr>
            <p:ph type="title"/>
          </p:nvPr>
        </p:nvSpPr>
        <p:spPr/>
        <p:txBody>
          <a:bodyPr/>
          <a:lstStyle/>
          <a:p>
            <a:r>
              <a:rPr lang="en-US" dirty="0" smtClean="0"/>
              <a:t>Centralized Asset Deployment</a:t>
            </a:r>
            <a:endParaRPr lang="en-US" dirty="0"/>
          </a:p>
        </p:txBody>
      </p:sp>
      <p:grpSp>
        <p:nvGrpSpPr>
          <p:cNvPr id="26" name="Group 25"/>
          <p:cNvGrpSpPr/>
          <p:nvPr/>
        </p:nvGrpSpPr>
        <p:grpSpPr>
          <a:xfrm>
            <a:off x="1631488" y="1588010"/>
            <a:ext cx="3837030" cy="1782948"/>
            <a:chOff x="2770616" y="1612983"/>
            <a:chExt cx="3839029" cy="1783877"/>
          </a:xfrm>
        </p:grpSpPr>
        <p:sp>
          <p:nvSpPr>
            <p:cNvPr id="20" name="Rectangle 19"/>
            <p:cNvSpPr/>
            <p:nvPr/>
          </p:nvSpPr>
          <p:spPr bwMode="auto">
            <a:xfrm>
              <a:off x="2967206" y="1612983"/>
              <a:ext cx="3642439" cy="1485900"/>
            </a:xfrm>
            <a:prstGeom prst="rect">
              <a:avLst/>
            </a:prstGeom>
            <a:solidFill>
              <a:schemeClr val="bg1">
                <a:lumMod val="95000"/>
              </a:schemeClr>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6" tIns="45696" rIns="45696" bIns="45696" numCol="1" spcCol="0" rtlCol="0" fromWordArt="0" anchor="t" anchorCtr="0" forceAA="0" compatLnSpc="1">
              <a:prstTxWarp prst="textNoShape">
                <a:avLst/>
              </a:prstTxWarp>
              <a:noAutofit/>
            </a:bodyPr>
            <a:lstStyle/>
            <a:p>
              <a:pPr defTabSz="913551" fontAlgn="base">
                <a:spcBef>
                  <a:spcPct val="0"/>
                </a:spcBef>
                <a:spcAft>
                  <a:spcPct val="0"/>
                </a:spcAft>
              </a:pPr>
              <a:r>
                <a:rPr lang="fi-FI" sz="1798" spc="-52" dirty="0" err="1">
                  <a:solidFill>
                    <a:schemeClr val="tx1">
                      <a:lumMod val="75000"/>
                      <a:lumOff val="25000"/>
                    </a:schemeClr>
                  </a:solidFill>
                  <a:latin typeface="Segoe UI Light" panose="020B0502040204020203" pitchFamily="34" charset="0"/>
                  <a:cs typeface="Segoe UI Light" panose="020B0502040204020203" pitchFamily="34" charset="0"/>
                </a:rPr>
                <a:t>https</a:t>
              </a:r>
              <a:r>
                <a:rPr lang="en-US" sz="1798" spc="-52" dirty="0">
                  <a:solidFill>
                    <a:schemeClr val="tx1">
                      <a:lumMod val="75000"/>
                      <a:lumOff val="25000"/>
                    </a:schemeClr>
                  </a:solidFill>
                  <a:latin typeface="Segoe UI Light" panose="020B0502040204020203" pitchFamily="34" charset="0"/>
                  <a:cs typeface="Segoe UI Light" panose="020B0502040204020203" pitchFamily="34" charset="0"/>
                </a:rPr>
                <a:t>://</a:t>
              </a:r>
              <a:r>
                <a:rPr lang="fi-FI" sz="1798" spc="-52" dirty="0">
                  <a:solidFill>
                    <a:schemeClr val="tx1">
                      <a:lumMod val="75000"/>
                      <a:lumOff val="25000"/>
                    </a:schemeClr>
                  </a:solidFill>
                  <a:latin typeface="Segoe UI Light" panose="020B0502040204020203" pitchFamily="34" charset="0"/>
                  <a:cs typeface="Segoe UI Light" panose="020B0502040204020203" pitchFamily="34" charset="0"/>
                </a:rPr>
                <a:t>Contoso.sharepoint.com</a:t>
              </a:r>
              <a:endParaRPr lang="en-US" sz="1798" spc="-52" dirty="0">
                <a:solidFill>
                  <a:schemeClr val="tx1">
                    <a:lumMod val="75000"/>
                    <a:lumOff val="25000"/>
                  </a:schemeClr>
                </a:solidFill>
                <a:latin typeface="Segoe UI Light" panose="020B0502040204020203" pitchFamily="34" charset="0"/>
                <a:cs typeface="Segoe UI Light" panose="020B0502040204020203" pitchFamily="34" charset="0"/>
              </a:endParaRPr>
            </a:p>
            <a:p>
              <a:pPr defTabSz="913551" fontAlgn="base">
                <a:spcBef>
                  <a:spcPct val="0"/>
                </a:spcBef>
                <a:spcAft>
                  <a:spcPct val="0"/>
                </a:spcAft>
              </a:pPr>
              <a:endParaRPr lang="en-US" sz="1798" dirty="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p:cNvPicPr>
              <a:picLocks noChangeAspect="1"/>
            </p:cNvPicPr>
            <p:nvPr/>
          </p:nvPicPr>
          <p:blipFill>
            <a:blip r:embed="rId7"/>
            <a:stretch>
              <a:fillRect/>
            </a:stretch>
          </p:blipFill>
          <p:spPr>
            <a:xfrm>
              <a:off x="3169239" y="2143734"/>
              <a:ext cx="1190424" cy="650899"/>
            </a:xfrm>
            <a:prstGeom prst="rect">
              <a:avLst/>
            </a:prstGeom>
          </p:spPr>
        </p:pic>
        <p:pic>
          <p:nvPicPr>
            <p:cNvPr id="16" name="Picture 15"/>
            <p:cNvPicPr>
              <a:picLocks noChangeAspect="1"/>
            </p:cNvPicPr>
            <p:nvPr/>
          </p:nvPicPr>
          <p:blipFill>
            <a:blip r:embed="rId8"/>
            <a:stretch>
              <a:fillRect/>
            </a:stretch>
          </p:blipFill>
          <p:spPr>
            <a:xfrm>
              <a:off x="2770616" y="2694255"/>
              <a:ext cx="797245" cy="702605"/>
            </a:xfrm>
            <a:prstGeom prst="rect">
              <a:avLst/>
            </a:prstGeom>
          </p:spPr>
        </p:pic>
      </p:grpSp>
      <p:pic>
        <p:nvPicPr>
          <p:cNvPr id="67" name="Picture 66"/>
          <p:cNvPicPr>
            <a:picLocks noChangeAspect="1"/>
          </p:cNvPicPr>
          <p:nvPr/>
        </p:nvPicPr>
        <p:blipFill>
          <a:blip r:embed="rId5"/>
          <a:stretch>
            <a:fillRect/>
          </a:stretch>
        </p:blipFill>
        <p:spPr>
          <a:xfrm>
            <a:off x="3122197" y="1948835"/>
            <a:ext cx="477520" cy="575700"/>
          </a:xfrm>
          <a:prstGeom prst="rect">
            <a:avLst/>
          </a:prstGeom>
        </p:spPr>
      </p:pic>
      <p:pic>
        <p:nvPicPr>
          <p:cNvPr id="68" name="Picture 67"/>
          <p:cNvPicPr>
            <a:picLocks noChangeAspect="1"/>
          </p:cNvPicPr>
          <p:nvPr/>
        </p:nvPicPr>
        <p:blipFill>
          <a:blip r:embed="rId6"/>
          <a:stretch>
            <a:fillRect/>
          </a:stretch>
        </p:blipFill>
        <p:spPr>
          <a:xfrm>
            <a:off x="3485432" y="2235580"/>
            <a:ext cx="449127" cy="575700"/>
          </a:xfrm>
          <a:prstGeom prst="rect">
            <a:avLst/>
          </a:prstGeom>
        </p:spPr>
      </p:pic>
      <p:pic>
        <p:nvPicPr>
          <p:cNvPr id="69" name="Picture 68"/>
          <p:cNvPicPr>
            <a:picLocks noChangeAspect="1"/>
          </p:cNvPicPr>
          <p:nvPr/>
        </p:nvPicPr>
        <p:blipFill>
          <a:blip r:embed="rId9"/>
          <a:stretch>
            <a:fillRect/>
          </a:stretch>
        </p:blipFill>
        <p:spPr>
          <a:xfrm>
            <a:off x="4174289" y="1993389"/>
            <a:ext cx="469784" cy="647662"/>
          </a:xfrm>
          <a:prstGeom prst="rect">
            <a:avLst/>
          </a:prstGeom>
        </p:spPr>
      </p:pic>
      <p:pic>
        <p:nvPicPr>
          <p:cNvPr id="70" name="Picture 69"/>
          <p:cNvPicPr>
            <a:picLocks noChangeAspect="1"/>
          </p:cNvPicPr>
          <p:nvPr/>
        </p:nvPicPr>
        <p:blipFill>
          <a:blip r:embed="rId10"/>
          <a:stretch>
            <a:fillRect/>
          </a:stretch>
        </p:blipFill>
        <p:spPr>
          <a:xfrm>
            <a:off x="4877712" y="2030465"/>
            <a:ext cx="424625" cy="647662"/>
          </a:xfrm>
          <a:prstGeom prst="rect">
            <a:avLst/>
          </a:prstGeom>
        </p:spPr>
      </p:pic>
      <p:pic>
        <p:nvPicPr>
          <p:cNvPr id="71" name="Picture 70"/>
          <p:cNvPicPr>
            <a:picLocks noChangeAspect="1"/>
          </p:cNvPicPr>
          <p:nvPr/>
        </p:nvPicPr>
        <p:blipFill>
          <a:blip r:embed="rId11"/>
          <a:stretch>
            <a:fillRect/>
          </a:stretch>
        </p:blipFill>
        <p:spPr>
          <a:xfrm>
            <a:off x="4521835" y="2317220"/>
            <a:ext cx="465223" cy="647662"/>
          </a:xfrm>
          <a:prstGeom prst="rect">
            <a:avLst/>
          </a:prstGeom>
        </p:spPr>
      </p:pic>
      <p:grpSp>
        <p:nvGrpSpPr>
          <p:cNvPr id="25" name="Group 24"/>
          <p:cNvGrpSpPr/>
          <p:nvPr/>
        </p:nvGrpSpPr>
        <p:grpSpPr>
          <a:xfrm>
            <a:off x="6821614" y="1250461"/>
            <a:ext cx="3202706" cy="1900887"/>
            <a:chOff x="7025476" y="4724400"/>
            <a:chExt cx="3204374" cy="1901877"/>
          </a:xfrm>
        </p:grpSpPr>
        <p:sp>
          <p:nvSpPr>
            <p:cNvPr id="22" name="Rectangle 21"/>
            <p:cNvSpPr/>
            <p:nvPr/>
          </p:nvSpPr>
          <p:spPr bwMode="auto">
            <a:xfrm>
              <a:off x="7177257" y="4724400"/>
              <a:ext cx="3052593" cy="1582909"/>
            </a:xfrm>
            <a:prstGeom prst="rect">
              <a:avLst/>
            </a:prstGeom>
            <a:solidFill>
              <a:schemeClr val="bg1">
                <a:lumMod val="95000"/>
              </a:schemeClr>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6" tIns="45696" rIns="45696" bIns="45696" numCol="1" spcCol="0" rtlCol="0" fromWordArt="0" anchor="t" anchorCtr="0" forceAA="0" compatLnSpc="1">
              <a:prstTxWarp prst="textNoShape">
                <a:avLst/>
              </a:prstTxWarp>
              <a:noAutofit/>
            </a:bodyPr>
            <a:lstStyle/>
            <a:p>
              <a:pPr algn="r" defTabSz="913551" fontAlgn="base">
                <a:spcBef>
                  <a:spcPct val="0"/>
                </a:spcBef>
                <a:spcAft>
                  <a:spcPct val="0"/>
                </a:spcAft>
              </a:pPr>
              <a:r>
                <a:rPr lang="fi-FI" sz="1798" spc="-52" dirty="0" err="1">
                  <a:solidFill>
                    <a:schemeClr val="tx1">
                      <a:lumMod val="75000"/>
                      <a:lumOff val="25000"/>
                    </a:schemeClr>
                  </a:solidFill>
                  <a:latin typeface="Segoe UI Light" panose="020B0502040204020203" pitchFamily="34" charset="0"/>
                  <a:cs typeface="Segoe UI Light" panose="020B0502040204020203" pitchFamily="34" charset="0"/>
                </a:rPr>
                <a:t>https</a:t>
              </a:r>
              <a:r>
                <a:rPr lang="en-US" sz="1798" spc="-52" dirty="0">
                  <a:solidFill>
                    <a:schemeClr val="tx1">
                      <a:lumMod val="75000"/>
                      <a:lumOff val="25000"/>
                    </a:schemeClr>
                  </a:solidFill>
                  <a:latin typeface="Segoe UI Light" panose="020B0502040204020203" pitchFamily="34" charset="0"/>
                  <a:cs typeface="Segoe UI Light" panose="020B0502040204020203" pitchFamily="34" charset="0"/>
                </a:rPr>
                <a:t>://</a:t>
              </a:r>
              <a:r>
                <a:rPr lang="fi-FI" sz="1798" spc="-52" dirty="0">
                  <a:solidFill>
                    <a:schemeClr val="tx1">
                      <a:lumMod val="75000"/>
                      <a:lumOff val="25000"/>
                    </a:schemeClr>
                  </a:solidFill>
                  <a:latin typeface="Segoe UI Light" panose="020B0502040204020203" pitchFamily="34" charset="0"/>
                  <a:cs typeface="Segoe UI Light" panose="020B0502040204020203" pitchFamily="34" charset="0"/>
                </a:rPr>
                <a:t>Contoso.sharepoint.com /</a:t>
              </a:r>
              <a:r>
                <a:rPr lang="fi-FI" sz="1798" spc="-52" dirty="0" err="1">
                  <a:solidFill>
                    <a:schemeClr val="tx1">
                      <a:lumMod val="75000"/>
                      <a:lumOff val="25000"/>
                    </a:schemeClr>
                  </a:solidFill>
                  <a:latin typeface="Segoe UI Light" panose="020B0502040204020203" pitchFamily="34" charset="0"/>
                  <a:cs typeface="Segoe UI Light" panose="020B0502040204020203" pitchFamily="34" charset="0"/>
                </a:rPr>
                <a:t>sites</a:t>
              </a:r>
              <a:r>
                <a:rPr lang="fi-FI" sz="1798" spc="-52" dirty="0">
                  <a:solidFill>
                    <a:schemeClr val="tx1">
                      <a:lumMod val="75000"/>
                      <a:lumOff val="25000"/>
                    </a:schemeClr>
                  </a:solidFill>
                  <a:latin typeface="Segoe UI Light" panose="020B0502040204020203" pitchFamily="34" charset="0"/>
                  <a:cs typeface="Segoe UI Light" panose="020B0502040204020203" pitchFamily="34" charset="0"/>
                </a:rPr>
                <a:t>/</a:t>
              </a:r>
              <a:r>
                <a:rPr lang="fi-FI" sz="1798" spc="-52" dirty="0" err="1">
                  <a:solidFill>
                    <a:schemeClr val="tx1">
                      <a:lumMod val="75000"/>
                      <a:lumOff val="25000"/>
                    </a:schemeClr>
                  </a:solidFill>
                  <a:latin typeface="Segoe UI Light" panose="020B0502040204020203" pitchFamily="34" charset="0"/>
                  <a:cs typeface="Segoe UI Light" panose="020B0502040204020203" pitchFamily="34" charset="0"/>
                </a:rPr>
                <a:t>site</a:t>
              </a:r>
              <a:endParaRPr lang="en-US" sz="1798" spc="-52" dirty="0">
                <a:solidFill>
                  <a:schemeClr val="tx1">
                    <a:lumMod val="75000"/>
                    <a:lumOff val="25000"/>
                  </a:schemeClr>
                </a:solidFill>
                <a:latin typeface="Segoe UI Light" panose="020B0502040204020203" pitchFamily="34" charset="0"/>
                <a:cs typeface="Segoe UI Light" panose="020B0502040204020203" pitchFamily="34" charset="0"/>
              </a:endParaRPr>
            </a:p>
            <a:p>
              <a:pPr defTabSz="913551" fontAlgn="base">
                <a:spcBef>
                  <a:spcPct val="0"/>
                </a:spcBef>
                <a:spcAft>
                  <a:spcPct val="0"/>
                </a:spcAft>
              </a:pPr>
              <a:endParaRPr lang="en-US" sz="1798"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p:cNvPicPr>
              <a:picLocks noChangeAspect="1"/>
            </p:cNvPicPr>
            <p:nvPr/>
          </p:nvPicPr>
          <p:blipFill>
            <a:blip r:embed="rId3"/>
            <a:stretch>
              <a:fillRect/>
            </a:stretch>
          </p:blipFill>
          <p:spPr>
            <a:xfrm>
              <a:off x="7465769" y="5343018"/>
              <a:ext cx="1128451" cy="692635"/>
            </a:xfrm>
            <a:prstGeom prst="rect">
              <a:avLst/>
            </a:prstGeom>
          </p:spPr>
        </p:pic>
        <p:pic>
          <p:nvPicPr>
            <p:cNvPr id="21" name="Picture 20"/>
            <p:cNvPicPr>
              <a:picLocks noChangeAspect="1"/>
            </p:cNvPicPr>
            <p:nvPr/>
          </p:nvPicPr>
          <p:blipFill>
            <a:blip r:embed="rId4"/>
            <a:stretch>
              <a:fillRect/>
            </a:stretch>
          </p:blipFill>
          <p:spPr>
            <a:xfrm>
              <a:off x="7025476" y="5916357"/>
              <a:ext cx="764775" cy="709920"/>
            </a:xfrm>
            <a:prstGeom prst="rect">
              <a:avLst/>
            </a:prstGeom>
          </p:spPr>
        </p:pic>
      </p:grpSp>
      <p:pic>
        <p:nvPicPr>
          <p:cNvPr id="72" name="Picture 71"/>
          <p:cNvPicPr>
            <a:picLocks noChangeAspect="1"/>
          </p:cNvPicPr>
          <p:nvPr/>
        </p:nvPicPr>
        <p:blipFill>
          <a:blip r:embed="rId5"/>
          <a:stretch>
            <a:fillRect/>
          </a:stretch>
        </p:blipFill>
        <p:spPr>
          <a:xfrm>
            <a:off x="8677904" y="1887734"/>
            <a:ext cx="477520" cy="575700"/>
          </a:xfrm>
          <a:prstGeom prst="rect">
            <a:avLst/>
          </a:prstGeom>
        </p:spPr>
      </p:pic>
      <p:pic>
        <p:nvPicPr>
          <p:cNvPr id="73" name="Picture 72"/>
          <p:cNvPicPr>
            <a:picLocks noChangeAspect="1"/>
          </p:cNvPicPr>
          <p:nvPr/>
        </p:nvPicPr>
        <p:blipFill>
          <a:blip r:embed="rId6"/>
          <a:stretch>
            <a:fillRect/>
          </a:stretch>
        </p:blipFill>
        <p:spPr>
          <a:xfrm>
            <a:off x="9041138" y="2174480"/>
            <a:ext cx="449127" cy="575700"/>
          </a:xfrm>
          <a:prstGeom prst="rect">
            <a:avLst/>
          </a:prstGeom>
        </p:spPr>
      </p:pic>
      <p:grpSp>
        <p:nvGrpSpPr>
          <p:cNvPr id="76" name="Group 75"/>
          <p:cNvGrpSpPr/>
          <p:nvPr/>
        </p:nvGrpSpPr>
        <p:grpSpPr>
          <a:xfrm>
            <a:off x="8608095" y="2911530"/>
            <a:ext cx="3202706" cy="1900887"/>
            <a:chOff x="7025476" y="4724400"/>
            <a:chExt cx="3204374" cy="1901877"/>
          </a:xfrm>
        </p:grpSpPr>
        <p:sp>
          <p:nvSpPr>
            <p:cNvPr id="79" name="Rectangle 78"/>
            <p:cNvSpPr/>
            <p:nvPr/>
          </p:nvSpPr>
          <p:spPr bwMode="auto">
            <a:xfrm>
              <a:off x="7177257" y="4724400"/>
              <a:ext cx="3052593" cy="1582909"/>
            </a:xfrm>
            <a:prstGeom prst="rect">
              <a:avLst/>
            </a:prstGeom>
            <a:solidFill>
              <a:schemeClr val="bg1">
                <a:lumMod val="95000"/>
              </a:schemeClr>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6" tIns="45696" rIns="45696" bIns="45696" numCol="1" spcCol="0" rtlCol="0" fromWordArt="0" anchor="t" anchorCtr="0" forceAA="0" compatLnSpc="1">
              <a:prstTxWarp prst="textNoShape">
                <a:avLst/>
              </a:prstTxWarp>
              <a:noAutofit/>
            </a:bodyPr>
            <a:lstStyle/>
            <a:p>
              <a:pPr algn="r" defTabSz="913551" fontAlgn="base">
                <a:spcBef>
                  <a:spcPct val="0"/>
                </a:spcBef>
                <a:spcAft>
                  <a:spcPct val="0"/>
                </a:spcAft>
              </a:pPr>
              <a:r>
                <a:rPr lang="fi-FI" sz="1798" spc="-52" dirty="0" err="1">
                  <a:solidFill>
                    <a:schemeClr val="tx1">
                      <a:lumMod val="75000"/>
                      <a:lumOff val="25000"/>
                    </a:schemeClr>
                  </a:solidFill>
                  <a:latin typeface="Segoe UI Light" panose="020B0502040204020203" pitchFamily="34" charset="0"/>
                  <a:cs typeface="Segoe UI Light" panose="020B0502040204020203" pitchFamily="34" charset="0"/>
                </a:rPr>
                <a:t>https</a:t>
              </a:r>
              <a:r>
                <a:rPr lang="en-US" sz="1798" spc="-52" dirty="0">
                  <a:solidFill>
                    <a:schemeClr val="tx1">
                      <a:lumMod val="75000"/>
                      <a:lumOff val="25000"/>
                    </a:schemeClr>
                  </a:solidFill>
                  <a:latin typeface="Segoe UI Light" panose="020B0502040204020203" pitchFamily="34" charset="0"/>
                  <a:cs typeface="Segoe UI Light" panose="020B0502040204020203" pitchFamily="34" charset="0"/>
                </a:rPr>
                <a:t>://</a:t>
              </a:r>
              <a:r>
                <a:rPr lang="fi-FI" sz="1798" spc="-52" dirty="0">
                  <a:solidFill>
                    <a:schemeClr val="tx1">
                      <a:lumMod val="75000"/>
                      <a:lumOff val="25000"/>
                    </a:schemeClr>
                  </a:solidFill>
                  <a:latin typeface="Segoe UI Light" panose="020B0502040204020203" pitchFamily="34" charset="0"/>
                  <a:cs typeface="Segoe UI Light" panose="020B0502040204020203" pitchFamily="34" charset="0"/>
                </a:rPr>
                <a:t>Contoso.sharepoint.com /</a:t>
              </a:r>
              <a:r>
                <a:rPr lang="fi-FI" sz="1798" spc="-52" dirty="0" err="1">
                  <a:solidFill>
                    <a:schemeClr val="tx1">
                      <a:lumMod val="75000"/>
                      <a:lumOff val="25000"/>
                    </a:schemeClr>
                  </a:solidFill>
                  <a:latin typeface="Segoe UI Light" panose="020B0502040204020203" pitchFamily="34" charset="0"/>
                  <a:cs typeface="Segoe UI Light" panose="020B0502040204020203" pitchFamily="34" charset="0"/>
                </a:rPr>
                <a:t>sites</a:t>
              </a:r>
              <a:r>
                <a:rPr lang="fi-FI" sz="1798" spc="-52" dirty="0">
                  <a:solidFill>
                    <a:schemeClr val="tx1">
                      <a:lumMod val="75000"/>
                      <a:lumOff val="25000"/>
                    </a:schemeClr>
                  </a:solidFill>
                  <a:latin typeface="Segoe UI Light" panose="020B0502040204020203" pitchFamily="34" charset="0"/>
                  <a:cs typeface="Segoe UI Light" panose="020B0502040204020203" pitchFamily="34" charset="0"/>
                </a:rPr>
                <a:t>/site2</a:t>
              </a:r>
              <a:endParaRPr lang="en-US" sz="1798" spc="-52" dirty="0">
                <a:solidFill>
                  <a:schemeClr val="tx1">
                    <a:lumMod val="75000"/>
                    <a:lumOff val="25000"/>
                  </a:schemeClr>
                </a:solidFill>
                <a:latin typeface="Segoe UI Light" panose="020B0502040204020203" pitchFamily="34" charset="0"/>
                <a:cs typeface="Segoe UI Light" panose="020B0502040204020203" pitchFamily="34" charset="0"/>
              </a:endParaRPr>
            </a:p>
          </p:txBody>
        </p:sp>
        <p:pic>
          <p:nvPicPr>
            <p:cNvPr id="80" name="Picture 79"/>
            <p:cNvPicPr>
              <a:picLocks noChangeAspect="1"/>
            </p:cNvPicPr>
            <p:nvPr/>
          </p:nvPicPr>
          <p:blipFill>
            <a:blip r:embed="rId3"/>
            <a:stretch>
              <a:fillRect/>
            </a:stretch>
          </p:blipFill>
          <p:spPr>
            <a:xfrm>
              <a:off x="7465769" y="5343018"/>
              <a:ext cx="1128451" cy="692635"/>
            </a:xfrm>
            <a:prstGeom prst="rect">
              <a:avLst/>
            </a:prstGeom>
          </p:spPr>
        </p:pic>
        <p:pic>
          <p:nvPicPr>
            <p:cNvPr id="81" name="Picture 80"/>
            <p:cNvPicPr>
              <a:picLocks noChangeAspect="1"/>
            </p:cNvPicPr>
            <p:nvPr/>
          </p:nvPicPr>
          <p:blipFill>
            <a:blip r:embed="rId4"/>
            <a:stretch>
              <a:fillRect/>
            </a:stretch>
          </p:blipFill>
          <p:spPr>
            <a:xfrm>
              <a:off x="7025476" y="5916357"/>
              <a:ext cx="764775" cy="709920"/>
            </a:xfrm>
            <a:prstGeom prst="rect">
              <a:avLst/>
            </a:prstGeom>
          </p:spPr>
        </p:pic>
      </p:grpSp>
      <p:pic>
        <p:nvPicPr>
          <p:cNvPr id="77" name="Picture 76"/>
          <p:cNvPicPr>
            <a:picLocks noChangeAspect="1"/>
          </p:cNvPicPr>
          <p:nvPr/>
        </p:nvPicPr>
        <p:blipFill>
          <a:blip r:embed="rId5"/>
          <a:stretch>
            <a:fillRect/>
          </a:stretch>
        </p:blipFill>
        <p:spPr>
          <a:xfrm>
            <a:off x="10464383" y="3548803"/>
            <a:ext cx="477520" cy="575700"/>
          </a:xfrm>
          <a:prstGeom prst="rect">
            <a:avLst/>
          </a:prstGeom>
        </p:spPr>
      </p:pic>
      <p:pic>
        <p:nvPicPr>
          <p:cNvPr id="78" name="Picture 77"/>
          <p:cNvPicPr>
            <a:picLocks noChangeAspect="1"/>
          </p:cNvPicPr>
          <p:nvPr/>
        </p:nvPicPr>
        <p:blipFill>
          <a:blip r:embed="rId6"/>
          <a:stretch>
            <a:fillRect/>
          </a:stretch>
        </p:blipFill>
        <p:spPr>
          <a:xfrm>
            <a:off x="10827618" y="3835548"/>
            <a:ext cx="449127" cy="575700"/>
          </a:xfrm>
          <a:prstGeom prst="rect">
            <a:avLst/>
          </a:prstGeom>
        </p:spPr>
      </p:pic>
      <p:cxnSp>
        <p:nvCxnSpPr>
          <p:cNvPr id="109" name="Straight Arrow Connector 108"/>
          <p:cNvCxnSpPr/>
          <p:nvPr/>
        </p:nvCxnSpPr>
        <p:spPr>
          <a:xfrm flipH="1">
            <a:off x="5153515" y="2678126"/>
            <a:ext cx="1589848" cy="0"/>
          </a:xfrm>
          <a:prstGeom prst="straightConnector1">
            <a:avLst/>
          </a:prstGeom>
          <a:ln w="28575">
            <a:solidFill>
              <a:schemeClr val="tx1">
                <a:lumMod val="65000"/>
                <a:lumOff val="3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3" name="Straight Arrow Connector 112"/>
          <p:cNvCxnSpPr/>
          <p:nvPr/>
        </p:nvCxnSpPr>
        <p:spPr>
          <a:xfrm flipH="1" flipV="1">
            <a:off x="5153516" y="2811280"/>
            <a:ext cx="3379615" cy="1512604"/>
          </a:xfrm>
          <a:prstGeom prst="straightConnector1">
            <a:avLst/>
          </a:prstGeom>
          <a:ln w="28575">
            <a:solidFill>
              <a:schemeClr val="tx1">
                <a:lumMod val="65000"/>
                <a:lumOff val="3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6" name="Straight Arrow Connector 115"/>
          <p:cNvCxnSpPr/>
          <p:nvPr/>
        </p:nvCxnSpPr>
        <p:spPr>
          <a:xfrm flipH="1" flipV="1">
            <a:off x="5067839" y="2911531"/>
            <a:ext cx="2094407" cy="2935560"/>
          </a:xfrm>
          <a:prstGeom prst="straightConnector1">
            <a:avLst/>
          </a:prstGeom>
          <a:ln w="28575">
            <a:solidFill>
              <a:schemeClr val="tx1">
                <a:lumMod val="65000"/>
                <a:lumOff val="3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sp>
        <p:nvSpPr>
          <p:cNvPr id="128" name="TextBox 127"/>
          <p:cNvSpPr txBox="1"/>
          <p:nvPr/>
        </p:nvSpPr>
        <p:spPr>
          <a:xfrm>
            <a:off x="5505526" y="2484148"/>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sp>
        <p:nvSpPr>
          <p:cNvPr id="129" name="TextBox 128"/>
          <p:cNvSpPr txBox="1"/>
          <p:nvPr/>
        </p:nvSpPr>
        <p:spPr>
          <a:xfrm rot="1484228">
            <a:off x="6790605" y="3558497"/>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grpSp>
        <p:nvGrpSpPr>
          <p:cNvPr id="14" name="Group 13"/>
          <p:cNvGrpSpPr/>
          <p:nvPr/>
        </p:nvGrpSpPr>
        <p:grpSpPr>
          <a:xfrm>
            <a:off x="1516127" y="4418869"/>
            <a:ext cx="2784347" cy="1775931"/>
            <a:chOff x="1514935" y="4419127"/>
            <a:chExt cx="2785072" cy="1776394"/>
          </a:xfrm>
        </p:grpSpPr>
        <p:sp>
          <p:nvSpPr>
            <p:cNvPr id="58" name="Arc 57"/>
            <p:cNvSpPr/>
            <p:nvPr/>
          </p:nvSpPr>
          <p:spPr>
            <a:xfrm rot="3507375">
              <a:off x="3439636" y="5302964"/>
              <a:ext cx="631232" cy="1089511"/>
            </a:xfrm>
            <a:prstGeom prst="arc">
              <a:avLst>
                <a:gd name="adj1" fmla="val 2097834"/>
                <a:gd name="adj2" fmla="val 366333"/>
              </a:avLst>
            </a:prstGeom>
            <a:ln w="57150">
              <a:solidFill>
                <a:schemeClr val="tx1">
                  <a:lumMod val="75000"/>
                  <a:lumOff val="2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a:p>
          </p:txBody>
        </p:sp>
        <p:grpSp>
          <p:nvGrpSpPr>
            <p:cNvPr id="59" name="Group 58"/>
            <p:cNvGrpSpPr/>
            <p:nvPr/>
          </p:nvGrpSpPr>
          <p:grpSpPr>
            <a:xfrm>
              <a:off x="1514935" y="4419127"/>
              <a:ext cx="2291906" cy="1776394"/>
              <a:chOff x="3888651" y="2809767"/>
              <a:chExt cx="2291906" cy="1776394"/>
            </a:xfrm>
          </p:grpSpPr>
          <p:sp>
            <p:nvSpPr>
              <p:cNvPr id="60" name="Rectangle 59"/>
              <p:cNvSpPr/>
              <p:nvPr/>
            </p:nvSpPr>
            <p:spPr bwMode="auto">
              <a:xfrm>
                <a:off x="4038040" y="2809767"/>
                <a:ext cx="2142517" cy="1534599"/>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799" dirty="0">
                    <a:solidFill>
                      <a:schemeClr val="tx1">
                        <a:lumMod val="65000"/>
                        <a:lumOff val="35000"/>
                      </a:schemeClr>
                    </a:solidFill>
                    <a:ea typeface="Segoe UI" pitchFamily="34" charset="0"/>
                    <a:cs typeface="Segoe UI" pitchFamily="34" charset="0"/>
                  </a:rPr>
                  <a:t>Provider Hosted</a:t>
                </a:r>
                <a:r>
                  <a:rPr lang="en-US" sz="1799">
                    <a:solidFill>
                      <a:schemeClr val="tx1">
                        <a:lumMod val="65000"/>
                        <a:lumOff val="35000"/>
                      </a:schemeClr>
                    </a:solidFill>
                    <a:ea typeface="Segoe UI" pitchFamily="34" charset="0"/>
                    <a:cs typeface="Segoe UI" pitchFamily="34" charset="0"/>
                  </a:rPr>
                  <a:t/>
                </a:r>
                <a:br>
                  <a:rPr lang="en-US" sz="1799">
                    <a:solidFill>
                      <a:schemeClr val="tx1">
                        <a:lumMod val="65000"/>
                        <a:lumOff val="35000"/>
                      </a:schemeClr>
                    </a:solidFill>
                    <a:ea typeface="Segoe UI" pitchFamily="34" charset="0"/>
                    <a:cs typeface="Segoe UI" pitchFamily="34" charset="0"/>
                  </a:rPr>
                </a:br>
                <a:r>
                  <a:rPr lang="en-US" sz="1799">
                    <a:solidFill>
                      <a:schemeClr val="tx1">
                        <a:lumMod val="65000"/>
                        <a:lumOff val="35000"/>
                      </a:schemeClr>
                    </a:solidFill>
                    <a:ea typeface="Segoe UI" pitchFamily="34" charset="0"/>
                    <a:cs typeface="Segoe UI" pitchFamily="34" charset="0"/>
                  </a:rPr>
                  <a:t>App</a:t>
                </a:r>
                <a:endParaRPr lang="en-US" sz="1799" dirty="0">
                  <a:solidFill>
                    <a:schemeClr val="tx1">
                      <a:lumMod val="65000"/>
                      <a:lumOff val="35000"/>
                    </a:schemeClr>
                  </a:solidFill>
                  <a:ea typeface="Segoe UI" pitchFamily="34" charset="0"/>
                  <a:cs typeface="Segoe UI" pitchFamily="34" charset="0"/>
                </a:endParaRPr>
              </a:p>
            </p:txBody>
          </p:sp>
          <p:pic>
            <p:nvPicPr>
              <p:cNvPr id="61" name="Picture 60"/>
              <p:cNvPicPr>
                <a:picLocks noChangeAspect="1"/>
              </p:cNvPicPr>
              <p:nvPr/>
            </p:nvPicPr>
            <p:blipFill>
              <a:blip r:embed="rId12"/>
              <a:stretch>
                <a:fillRect/>
              </a:stretch>
            </p:blipFill>
            <p:spPr>
              <a:xfrm>
                <a:off x="4241678" y="3684564"/>
                <a:ext cx="529349" cy="417312"/>
              </a:xfrm>
              <a:prstGeom prst="rect">
                <a:avLst/>
              </a:prstGeom>
            </p:spPr>
          </p:pic>
          <p:pic>
            <p:nvPicPr>
              <p:cNvPr id="62" name="Picture 61"/>
              <p:cNvPicPr>
                <a:picLocks noChangeAspect="1"/>
              </p:cNvPicPr>
              <p:nvPr/>
            </p:nvPicPr>
            <p:blipFill>
              <a:blip r:embed="rId12"/>
              <a:stretch>
                <a:fillRect/>
              </a:stretch>
            </p:blipFill>
            <p:spPr>
              <a:xfrm>
                <a:off x="4576660" y="3793116"/>
                <a:ext cx="556200" cy="438480"/>
              </a:xfrm>
              <a:prstGeom prst="rect">
                <a:avLst/>
              </a:prstGeom>
            </p:spPr>
          </p:pic>
          <p:pic>
            <p:nvPicPr>
              <p:cNvPr id="63" name="Picture 62"/>
              <p:cNvPicPr>
                <a:picLocks noChangeAspect="1"/>
              </p:cNvPicPr>
              <p:nvPr/>
            </p:nvPicPr>
            <p:blipFill>
              <a:blip r:embed="rId13"/>
              <a:stretch>
                <a:fillRect/>
              </a:stretch>
            </p:blipFill>
            <p:spPr>
              <a:xfrm>
                <a:off x="4965395" y="3907822"/>
                <a:ext cx="420496" cy="432326"/>
              </a:xfrm>
              <a:prstGeom prst="rect">
                <a:avLst/>
              </a:prstGeom>
            </p:spPr>
          </p:pic>
          <p:pic>
            <p:nvPicPr>
              <p:cNvPr id="64" name="Picture 63"/>
              <p:cNvPicPr>
                <a:picLocks noChangeAspect="1"/>
              </p:cNvPicPr>
              <p:nvPr/>
            </p:nvPicPr>
            <p:blipFill>
              <a:blip r:embed="rId14"/>
              <a:stretch>
                <a:fillRect/>
              </a:stretch>
            </p:blipFill>
            <p:spPr>
              <a:xfrm>
                <a:off x="3888651" y="3980392"/>
                <a:ext cx="688009" cy="605769"/>
              </a:xfrm>
              <a:prstGeom prst="rect">
                <a:avLst/>
              </a:prstGeom>
            </p:spPr>
          </p:pic>
        </p:grpSp>
        <p:pic>
          <p:nvPicPr>
            <p:cNvPr id="65" name="Picture 64"/>
            <p:cNvPicPr>
              <a:picLocks noChangeAspect="1"/>
            </p:cNvPicPr>
            <p:nvPr/>
          </p:nvPicPr>
          <p:blipFill>
            <a:blip r:embed="rId10"/>
            <a:stretch>
              <a:fillRect/>
            </a:stretch>
          </p:blipFill>
          <p:spPr>
            <a:xfrm>
              <a:off x="3489151" y="4551070"/>
              <a:ext cx="424736" cy="647831"/>
            </a:xfrm>
            <a:prstGeom prst="rect">
              <a:avLst/>
            </a:prstGeom>
          </p:spPr>
        </p:pic>
        <p:pic>
          <p:nvPicPr>
            <p:cNvPr id="66" name="Picture 65"/>
            <p:cNvPicPr>
              <a:picLocks noChangeAspect="1"/>
            </p:cNvPicPr>
            <p:nvPr/>
          </p:nvPicPr>
          <p:blipFill>
            <a:blip r:embed="rId9"/>
            <a:stretch>
              <a:fillRect/>
            </a:stretch>
          </p:blipFill>
          <p:spPr>
            <a:xfrm>
              <a:off x="3134420" y="4836765"/>
              <a:ext cx="469906" cy="647831"/>
            </a:xfrm>
            <a:prstGeom prst="rect">
              <a:avLst/>
            </a:prstGeom>
          </p:spPr>
        </p:pic>
        <p:pic>
          <p:nvPicPr>
            <p:cNvPr id="74" name="Picture 73"/>
            <p:cNvPicPr>
              <a:picLocks noChangeAspect="1"/>
            </p:cNvPicPr>
            <p:nvPr/>
          </p:nvPicPr>
          <p:blipFill>
            <a:blip r:embed="rId11"/>
            <a:stretch>
              <a:fillRect/>
            </a:stretch>
          </p:blipFill>
          <p:spPr>
            <a:xfrm>
              <a:off x="2688672" y="4808239"/>
              <a:ext cx="465344" cy="647831"/>
            </a:xfrm>
            <a:prstGeom prst="rect">
              <a:avLst/>
            </a:prstGeom>
          </p:spPr>
        </p:pic>
      </p:grpSp>
      <p:cxnSp>
        <p:nvCxnSpPr>
          <p:cNvPr id="75" name="Straight Arrow Connector 74"/>
          <p:cNvCxnSpPr/>
          <p:nvPr/>
        </p:nvCxnSpPr>
        <p:spPr>
          <a:xfrm flipH="1" flipV="1">
            <a:off x="4027920" y="5175832"/>
            <a:ext cx="3018732" cy="671260"/>
          </a:xfrm>
          <a:prstGeom prst="straightConnector1">
            <a:avLst/>
          </a:prstGeom>
          <a:ln w="28575">
            <a:solidFill>
              <a:schemeClr val="accent1"/>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82" name="Straight Arrow Connector 81"/>
          <p:cNvCxnSpPr/>
          <p:nvPr/>
        </p:nvCxnSpPr>
        <p:spPr>
          <a:xfrm flipH="1">
            <a:off x="4050608" y="4402867"/>
            <a:ext cx="4432454" cy="596735"/>
          </a:xfrm>
          <a:prstGeom prst="straightConnector1">
            <a:avLst/>
          </a:prstGeom>
          <a:ln w="28575">
            <a:solidFill>
              <a:schemeClr val="accent1"/>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83" name="Straight Arrow Connector 82"/>
          <p:cNvCxnSpPr/>
          <p:nvPr/>
        </p:nvCxnSpPr>
        <p:spPr>
          <a:xfrm flipH="1">
            <a:off x="4039491" y="3079830"/>
            <a:ext cx="2933827" cy="1732588"/>
          </a:xfrm>
          <a:prstGeom prst="straightConnector1">
            <a:avLst/>
          </a:prstGeom>
          <a:ln w="28575">
            <a:solidFill>
              <a:schemeClr val="accent1"/>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sp>
        <p:nvSpPr>
          <p:cNvPr id="84" name="TextBox 83"/>
          <p:cNvSpPr txBox="1"/>
          <p:nvPr/>
        </p:nvSpPr>
        <p:spPr>
          <a:xfrm rot="21106109">
            <a:off x="4816264" y="4590929"/>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sp>
        <p:nvSpPr>
          <p:cNvPr id="85" name="TextBox 84"/>
          <p:cNvSpPr txBox="1"/>
          <p:nvPr/>
        </p:nvSpPr>
        <p:spPr>
          <a:xfrm rot="3218485">
            <a:off x="5661513" y="4130283"/>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sp>
        <p:nvSpPr>
          <p:cNvPr id="86" name="TextBox 85"/>
          <p:cNvSpPr txBox="1"/>
          <p:nvPr/>
        </p:nvSpPr>
        <p:spPr>
          <a:xfrm rot="19746312">
            <a:off x="4528430" y="3987977"/>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sp>
        <p:nvSpPr>
          <p:cNvPr id="87" name="TextBox 86"/>
          <p:cNvSpPr txBox="1"/>
          <p:nvPr/>
        </p:nvSpPr>
        <p:spPr>
          <a:xfrm rot="658647">
            <a:off x="5424429" y="5381729"/>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spTree>
    <p:extLst>
      <p:ext uri="{BB962C8B-B14F-4D97-AF65-F5344CB8AC3E}">
        <p14:creationId xmlns:p14="http://schemas.microsoft.com/office/powerpoint/2010/main" val="4248280018"/>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1000"/>
                                        <p:tgtEl>
                                          <p:spTgt spid="68"/>
                                        </p:tgtEl>
                                      </p:cBhvr>
                                    </p:animEffect>
                                    <p:anim calcmode="lin" valueType="num">
                                      <p:cBhvr>
                                        <p:cTn id="8" dur="1000" fill="hold"/>
                                        <p:tgtEl>
                                          <p:spTgt spid="68"/>
                                        </p:tgtEl>
                                        <p:attrNameLst>
                                          <p:attrName>ppt_x</p:attrName>
                                        </p:attrNameLst>
                                      </p:cBhvr>
                                      <p:tavLst>
                                        <p:tav tm="0">
                                          <p:val>
                                            <p:strVal val="#ppt_x"/>
                                          </p:val>
                                        </p:tav>
                                        <p:tav tm="100000">
                                          <p:val>
                                            <p:strVal val="#ppt_x"/>
                                          </p:val>
                                        </p:tav>
                                      </p:tavLst>
                                    </p:anim>
                                    <p:anim calcmode="lin" valueType="num">
                                      <p:cBhvr>
                                        <p:cTn id="9" dur="1000" fill="hold"/>
                                        <p:tgtEl>
                                          <p:spTgt spid="6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1000"/>
                                        <p:tgtEl>
                                          <p:spTgt spid="67"/>
                                        </p:tgtEl>
                                      </p:cBhvr>
                                    </p:animEffect>
                                    <p:anim calcmode="lin" valueType="num">
                                      <p:cBhvr>
                                        <p:cTn id="13" dur="1000" fill="hold"/>
                                        <p:tgtEl>
                                          <p:spTgt spid="67"/>
                                        </p:tgtEl>
                                        <p:attrNameLst>
                                          <p:attrName>ppt_x</p:attrName>
                                        </p:attrNameLst>
                                      </p:cBhvr>
                                      <p:tavLst>
                                        <p:tav tm="0">
                                          <p:val>
                                            <p:strVal val="#ppt_x"/>
                                          </p:val>
                                        </p:tav>
                                        <p:tav tm="100000">
                                          <p:val>
                                            <p:strVal val="#ppt_x"/>
                                          </p:val>
                                        </p:tav>
                                      </p:tavLst>
                                    </p:anim>
                                    <p:anim calcmode="lin" valueType="num">
                                      <p:cBhvr>
                                        <p:cTn id="14" dur="1000" fill="hold"/>
                                        <p:tgtEl>
                                          <p:spTgt spid="6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fade">
                                      <p:cBhvr>
                                        <p:cTn id="17" dur="1000"/>
                                        <p:tgtEl>
                                          <p:spTgt spid="69"/>
                                        </p:tgtEl>
                                      </p:cBhvr>
                                    </p:animEffect>
                                    <p:anim calcmode="lin" valueType="num">
                                      <p:cBhvr>
                                        <p:cTn id="18" dur="1000" fill="hold"/>
                                        <p:tgtEl>
                                          <p:spTgt spid="69"/>
                                        </p:tgtEl>
                                        <p:attrNameLst>
                                          <p:attrName>ppt_x</p:attrName>
                                        </p:attrNameLst>
                                      </p:cBhvr>
                                      <p:tavLst>
                                        <p:tav tm="0">
                                          <p:val>
                                            <p:strVal val="#ppt_x"/>
                                          </p:val>
                                        </p:tav>
                                        <p:tav tm="100000">
                                          <p:val>
                                            <p:strVal val="#ppt_x"/>
                                          </p:val>
                                        </p:tav>
                                      </p:tavLst>
                                    </p:anim>
                                    <p:anim calcmode="lin" valueType="num">
                                      <p:cBhvr>
                                        <p:cTn id="19" dur="1000" fill="hold"/>
                                        <p:tgtEl>
                                          <p:spTgt spid="6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fade">
                                      <p:cBhvr>
                                        <p:cTn id="22" dur="1000"/>
                                        <p:tgtEl>
                                          <p:spTgt spid="71"/>
                                        </p:tgtEl>
                                      </p:cBhvr>
                                    </p:animEffect>
                                    <p:anim calcmode="lin" valueType="num">
                                      <p:cBhvr>
                                        <p:cTn id="23" dur="1000" fill="hold"/>
                                        <p:tgtEl>
                                          <p:spTgt spid="71"/>
                                        </p:tgtEl>
                                        <p:attrNameLst>
                                          <p:attrName>ppt_x</p:attrName>
                                        </p:attrNameLst>
                                      </p:cBhvr>
                                      <p:tavLst>
                                        <p:tav tm="0">
                                          <p:val>
                                            <p:strVal val="#ppt_x"/>
                                          </p:val>
                                        </p:tav>
                                        <p:tav tm="100000">
                                          <p:val>
                                            <p:strVal val="#ppt_x"/>
                                          </p:val>
                                        </p:tav>
                                      </p:tavLst>
                                    </p:anim>
                                    <p:anim calcmode="lin" valueType="num">
                                      <p:cBhvr>
                                        <p:cTn id="24" dur="1000" fill="hold"/>
                                        <p:tgtEl>
                                          <p:spTgt spid="7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fade">
                                      <p:cBhvr>
                                        <p:cTn id="27" dur="1000"/>
                                        <p:tgtEl>
                                          <p:spTgt spid="70"/>
                                        </p:tgtEl>
                                      </p:cBhvr>
                                    </p:animEffect>
                                    <p:anim calcmode="lin" valueType="num">
                                      <p:cBhvr>
                                        <p:cTn id="28" dur="1000" fill="hold"/>
                                        <p:tgtEl>
                                          <p:spTgt spid="70"/>
                                        </p:tgtEl>
                                        <p:attrNameLst>
                                          <p:attrName>ppt_x</p:attrName>
                                        </p:attrNameLst>
                                      </p:cBhvr>
                                      <p:tavLst>
                                        <p:tav tm="0">
                                          <p:val>
                                            <p:strVal val="#ppt_x"/>
                                          </p:val>
                                        </p:tav>
                                        <p:tav tm="100000">
                                          <p:val>
                                            <p:strVal val="#ppt_x"/>
                                          </p:val>
                                        </p:tav>
                                      </p:tavLst>
                                    </p:anim>
                                    <p:anim calcmode="lin" valueType="num">
                                      <p:cBhvr>
                                        <p:cTn id="29" dur="1000" fill="hold"/>
                                        <p:tgtEl>
                                          <p:spTgt spid="70"/>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91"/>
                                        </p:tgtEl>
                                        <p:attrNameLst>
                                          <p:attrName>style.visibility</p:attrName>
                                        </p:attrNameLst>
                                      </p:cBhvr>
                                      <p:to>
                                        <p:strVal val="visible"/>
                                      </p:to>
                                    </p:set>
                                    <p:animEffect transition="in" filter="fade">
                                      <p:cBhvr>
                                        <p:cTn id="32" dur="1000"/>
                                        <p:tgtEl>
                                          <p:spTgt spid="91"/>
                                        </p:tgtEl>
                                      </p:cBhvr>
                                    </p:animEffect>
                                    <p:anim calcmode="lin" valueType="num">
                                      <p:cBhvr>
                                        <p:cTn id="33" dur="1000" fill="hold"/>
                                        <p:tgtEl>
                                          <p:spTgt spid="91"/>
                                        </p:tgtEl>
                                        <p:attrNameLst>
                                          <p:attrName>ppt_x</p:attrName>
                                        </p:attrNameLst>
                                      </p:cBhvr>
                                      <p:tavLst>
                                        <p:tav tm="0">
                                          <p:val>
                                            <p:strVal val="#ppt_x"/>
                                          </p:val>
                                        </p:tav>
                                        <p:tav tm="100000">
                                          <p:val>
                                            <p:strVal val="#ppt_x"/>
                                          </p:val>
                                        </p:tav>
                                      </p:tavLst>
                                    </p:anim>
                                    <p:anim calcmode="lin" valueType="num">
                                      <p:cBhvr>
                                        <p:cTn id="34" dur="1000" fill="hold"/>
                                        <p:tgtEl>
                                          <p:spTgt spid="91"/>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92"/>
                                        </p:tgtEl>
                                        <p:attrNameLst>
                                          <p:attrName>style.visibility</p:attrName>
                                        </p:attrNameLst>
                                      </p:cBhvr>
                                      <p:to>
                                        <p:strVal val="visible"/>
                                      </p:to>
                                    </p:set>
                                    <p:animEffect transition="in" filter="fade">
                                      <p:cBhvr>
                                        <p:cTn id="37" dur="1000"/>
                                        <p:tgtEl>
                                          <p:spTgt spid="92"/>
                                        </p:tgtEl>
                                      </p:cBhvr>
                                    </p:animEffect>
                                    <p:anim calcmode="lin" valueType="num">
                                      <p:cBhvr>
                                        <p:cTn id="38" dur="1000" fill="hold"/>
                                        <p:tgtEl>
                                          <p:spTgt spid="92"/>
                                        </p:tgtEl>
                                        <p:attrNameLst>
                                          <p:attrName>ppt_x</p:attrName>
                                        </p:attrNameLst>
                                      </p:cBhvr>
                                      <p:tavLst>
                                        <p:tav tm="0">
                                          <p:val>
                                            <p:strVal val="#ppt_x"/>
                                          </p:val>
                                        </p:tav>
                                        <p:tav tm="100000">
                                          <p:val>
                                            <p:strVal val="#ppt_x"/>
                                          </p:val>
                                        </p:tav>
                                      </p:tavLst>
                                    </p:anim>
                                    <p:anim calcmode="lin" valueType="num">
                                      <p:cBhvr>
                                        <p:cTn id="39" dur="1000" fill="hold"/>
                                        <p:tgtEl>
                                          <p:spTgt spid="92"/>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78"/>
                                        </p:tgtEl>
                                        <p:attrNameLst>
                                          <p:attrName>style.visibility</p:attrName>
                                        </p:attrNameLst>
                                      </p:cBhvr>
                                      <p:to>
                                        <p:strVal val="visible"/>
                                      </p:to>
                                    </p:set>
                                    <p:animEffect transition="in" filter="fade">
                                      <p:cBhvr>
                                        <p:cTn id="42" dur="1000"/>
                                        <p:tgtEl>
                                          <p:spTgt spid="78"/>
                                        </p:tgtEl>
                                      </p:cBhvr>
                                    </p:animEffect>
                                    <p:anim calcmode="lin" valueType="num">
                                      <p:cBhvr>
                                        <p:cTn id="43" dur="1000" fill="hold"/>
                                        <p:tgtEl>
                                          <p:spTgt spid="78"/>
                                        </p:tgtEl>
                                        <p:attrNameLst>
                                          <p:attrName>ppt_x</p:attrName>
                                        </p:attrNameLst>
                                      </p:cBhvr>
                                      <p:tavLst>
                                        <p:tav tm="0">
                                          <p:val>
                                            <p:strVal val="#ppt_x"/>
                                          </p:val>
                                        </p:tav>
                                        <p:tav tm="100000">
                                          <p:val>
                                            <p:strVal val="#ppt_x"/>
                                          </p:val>
                                        </p:tav>
                                      </p:tavLst>
                                    </p:anim>
                                    <p:anim calcmode="lin" valueType="num">
                                      <p:cBhvr>
                                        <p:cTn id="44" dur="1000" fill="hold"/>
                                        <p:tgtEl>
                                          <p:spTgt spid="78"/>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77"/>
                                        </p:tgtEl>
                                        <p:attrNameLst>
                                          <p:attrName>style.visibility</p:attrName>
                                        </p:attrNameLst>
                                      </p:cBhvr>
                                      <p:to>
                                        <p:strVal val="visible"/>
                                      </p:to>
                                    </p:set>
                                    <p:animEffect transition="in" filter="fade">
                                      <p:cBhvr>
                                        <p:cTn id="47" dur="1000"/>
                                        <p:tgtEl>
                                          <p:spTgt spid="77"/>
                                        </p:tgtEl>
                                      </p:cBhvr>
                                    </p:animEffect>
                                    <p:anim calcmode="lin" valueType="num">
                                      <p:cBhvr>
                                        <p:cTn id="48" dur="1000" fill="hold"/>
                                        <p:tgtEl>
                                          <p:spTgt spid="77"/>
                                        </p:tgtEl>
                                        <p:attrNameLst>
                                          <p:attrName>ppt_x</p:attrName>
                                        </p:attrNameLst>
                                      </p:cBhvr>
                                      <p:tavLst>
                                        <p:tav tm="0">
                                          <p:val>
                                            <p:strVal val="#ppt_x"/>
                                          </p:val>
                                        </p:tav>
                                        <p:tav tm="100000">
                                          <p:val>
                                            <p:strVal val="#ppt_x"/>
                                          </p:val>
                                        </p:tav>
                                      </p:tavLst>
                                    </p:anim>
                                    <p:anim calcmode="lin" valueType="num">
                                      <p:cBhvr>
                                        <p:cTn id="49" dur="1000" fill="hold"/>
                                        <p:tgtEl>
                                          <p:spTgt spid="77"/>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fade">
                                      <p:cBhvr>
                                        <p:cTn id="52" dur="1000"/>
                                        <p:tgtEl>
                                          <p:spTgt spid="73"/>
                                        </p:tgtEl>
                                      </p:cBhvr>
                                    </p:animEffect>
                                    <p:anim calcmode="lin" valueType="num">
                                      <p:cBhvr>
                                        <p:cTn id="53" dur="1000" fill="hold"/>
                                        <p:tgtEl>
                                          <p:spTgt spid="73"/>
                                        </p:tgtEl>
                                        <p:attrNameLst>
                                          <p:attrName>ppt_x</p:attrName>
                                        </p:attrNameLst>
                                      </p:cBhvr>
                                      <p:tavLst>
                                        <p:tav tm="0">
                                          <p:val>
                                            <p:strVal val="#ppt_x"/>
                                          </p:val>
                                        </p:tav>
                                        <p:tav tm="100000">
                                          <p:val>
                                            <p:strVal val="#ppt_x"/>
                                          </p:val>
                                        </p:tav>
                                      </p:tavLst>
                                    </p:anim>
                                    <p:anim calcmode="lin" valueType="num">
                                      <p:cBhvr>
                                        <p:cTn id="54" dur="1000" fill="hold"/>
                                        <p:tgtEl>
                                          <p:spTgt spid="73"/>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72"/>
                                        </p:tgtEl>
                                        <p:attrNameLst>
                                          <p:attrName>style.visibility</p:attrName>
                                        </p:attrNameLst>
                                      </p:cBhvr>
                                      <p:to>
                                        <p:strVal val="visible"/>
                                      </p:to>
                                    </p:set>
                                    <p:animEffect transition="in" filter="fade">
                                      <p:cBhvr>
                                        <p:cTn id="57" dur="1000"/>
                                        <p:tgtEl>
                                          <p:spTgt spid="72"/>
                                        </p:tgtEl>
                                      </p:cBhvr>
                                    </p:animEffect>
                                    <p:anim calcmode="lin" valueType="num">
                                      <p:cBhvr>
                                        <p:cTn id="58" dur="1000" fill="hold"/>
                                        <p:tgtEl>
                                          <p:spTgt spid="72"/>
                                        </p:tgtEl>
                                        <p:attrNameLst>
                                          <p:attrName>ppt_x</p:attrName>
                                        </p:attrNameLst>
                                      </p:cBhvr>
                                      <p:tavLst>
                                        <p:tav tm="0">
                                          <p:val>
                                            <p:strVal val="#ppt_x"/>
                                          </p:val>
                                        </p:tav>
                                        <p:tav tm="100000">
                                          <p:val>
                                            <p:strVal val="#ppt_x"/>
                                          </p:val>
                                        </p:tav>
                                      </p:tavLst>
                                    </p:anim>
                                    <p:anim calcmode="lin" valueType="num">
                                      <p:cBhvr>
                                        <p:cTn id="59"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113"/>
                                        </p:tgtEl>
                                        <p:attrNameLst>
                                          <p:attrName>style.visibility</p:attrName>
                                        </p:attrNameLst>
                                      </p:cBhvr>
                                      <p:to>
                                        <p:strVal val="visible"/>
                                      </p:to>
                                    </p:set>
                                    <p:animEffect transition="in" filter="fade">
                                      <p:cBhvr>
                                        <p:cTn id="64" dur="1000"/>
                                        <p:tgtEl>
                                          <p:spTgt spid="113"/>
                                        </p:tgtEl>
                                      </p:cBhvr>
                                    </p:animEffect>
                                    <p:anim calcmode="lin" valueType="num">
                                      <p:cBhvr>
                                        <p:cTn id="65" dur="1000" fill="hold"/>
                                        <p:tgtEl>
                                          <p:spTgt spid="113"/>
                                        </p:tgtEl>
                                        <p:attrNameLst>
                                          <p:attrName>ppt_x</p:attrName>
                                        </p:attrNameLst>
                                      </p:cBhvr>
                                      <p:tavLst>
                                        <p:tav tm="0">
                                          <p:val>
                                            <p:strVal val="#ppt_x"/>
                                          </p:val>
                                        </p:tav>
                                        <p:tav tm="100000">
                                          <p:val>
                                            <p:strVal val="#ppt_x"/>
                                          </p:val>
                                        </p:tav>
                                      </p:tavLst>
                                    </p:anim>
                                    <p:anim calcmode="lin" valueType="num">
                                      <p:cBhvr>
                                        <p:cTn id="66" dur="1000" fill="hold"/>
                                        <p:tgtEl>
                                          <p:spTgt spid="113"/>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116"/>
                                        </p:tgtEl>
                                        <p:attrNameLst>
                                          <p:attrName>style.visibility</p:attrName>
                                        </p:attrNameLst>
                                      </p:cBhvr>
                                      <p:to>
                                        <p:strVal val="visible"/>
                                      </p:to>
                                    </p:set>
                                    <p:animEffect transition="in" filter="fade">
                                      <p:cBhvr>
                                        <p:cTn id="69" dur="1000"/>
                                        <p:tgtEl>
                                          <p:spTgt spid="116"/>
                                        </p:tgtEl>
                                      </p:cBhvr>
                                    </p:animEffect>
                                    <p:anim calcmode="lin" valueType="num">
                                      <p:cBhvr>
                                        <p:cTn id="70" dur="1000" fill="hold"/>
                                        <p:tgtEl>
                                          <p:spTgt spid="116"/>
                                        </p:tgtEl>
                                        <p:attrNameLst>
                                          <p:attrName>ppt_x</p:attrName>
                                        </p:attrNameLst>
                                      </p:cBhvr>
                                      <p:tavLst>
                                        <p:tav tm="0">
                                          <p:val>
                                            <p:strVal val="#ppt_x"/>
                                          </p:val>
                                        </p:tav>
                                        <p:tav tm="100000">
                                          <p:val>
                                            <p:strVal val="#ppt_x"/>
                                          </p:val>
                                        </p:tav>
                                      </p:tavLst>
                                    </p:anim>
                                    <p:anim calcmode="lin" valueType="num">
                                      <p:cBhvr>
                                        <p:cTn id="71" dur="1000" fill="hold"/>
                                        <p:tgtEl>
                                          <p:spTgt spid="116"/>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109"/>
                                        </p:tgtEl>
                                        <p:attrNameLst>
                                          <p:attrName>style.visibility</p:attrName>
                                        </p:attrNameLst>
                                      </p:cBhvr>
                                      <p:to>
                                        <p:strVal val="visible"/>
                                      </p:to>
                                    </p:set>
                                    <p:animEffect transition="in" filter="fade">
                                      <p:cBhvr>
                                        <p:cTn id="74" dur="1000"/>
                                        <p:tgtEl>
                                          <p:spTgt spid="109"/>
                                        </p:tgtEl>
                                      </p:cBhvr>
                                    </p:animEffect>
                                    <p:anim calcmode="lin" valueType="num">
                                      <p:cBhvr>
                                        <p:cTn id="75" dur="1000" fill="hold"/>
                                        <p:tgtEl>
                                          <p:spTgt spid="109"/>
                                        </p:tgtEl>
                                        <p:attrNameLst>
                                          <p:attrName>ppt_x</p:attrName>
                                        </p:attrNameLst>
                                      </p:cBhvr>
                                      <p:tavLst>
                                        <p:tav tm="0">
                                          <p:val>
                                            <p:strVal val="#ppt_x"/>
                                          </p:val>
                                        </p:tav>
                                        <p:tav tm="100000">
                                          <p:val>
                                            <p:strVal val="#ppt_x"/>
                                          </p:val>
                                        </p:tav>
                                      </p:tavLst>
                                    </p:anim>
                                    <p:anim calcmode="lin" valueType="num">
                                      <p:cBhvr>
                                        <p:cTn id="76" dur="1000" fill="hold"/>
                                        <p:tgtEl>
                                          <p:spTgt spid="10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29"/>
                                        </p:tgtEl>
                                        <p:attrNameLst>
                                          <p:attrName>style.visibility</p:attrName>
                                        </p:attrNameLst>
                                      </p:cBhvr>
                                      <p:to>
                                        <p:strVal val="visible"/>
                                      </p:to>
                                    </p:set>
                                    <p:animEffect transition="in" filter="fade">
                                      <p:cBhvr>
                                        <p:cTn id="79" dur="1000"/>
                                        <p:tgtEl>
                                          <p:spTgt spid="129"/>
                                        </p:tgtEl>
                                      </p:cBhvr>
                                    </p:animEffect>
                                    <p:anim calcmode="lin" valueType="num">
                                      <p:cBhvr>
                                        <p:cTn id="80" dur="1000" fill="hold"/>
                                        <p:tgtEl>
                                          <p:spTgt spid="129"/>
                                        </p:tgtEl>
                                        <p:attrNameLst>
                                          <p:attrName>ppt_x</p:attrName>
                                        </p:attrNameLst>
                                      </p:cBhvr>
                                      <p:tavLst>
                                        <p:tav tm="0">
                                          <p:val>
                                            <p:strVal val="#ppt_x"/>
                                          </p:val>
                                        </p:tav>
                                        <p:tav tm="100000">
                                          <p:val>
                                            <p:strVal val="#ppt_x"/>
                                          </p:val>
                                        </p:tav>
                                      </p:tavLst>
                                    </p:anim>
                                    <p:anim calcmode="lin" valueType="num">
                                      <p:cBhvr>
                                        <p:cTn id="81" dur="1000" fill="hold"/>
                                        <p:tgtEl>
                                          <p:spTgt spid="129"/>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128"/>
                                        </p:tgtEl>
                                        <p:attrNameLst>
                                          <p:attrName>style.visibility</p:attrName>
                                        </p:attrNameLst>
                                      </p:cBhvr>
                                      <p:to>
                                        <p:strVal val="visible"/>
                                      </p:to>
                                    </p:set>
                                    <p:animEffect transition="in" filter="fade">
                                      <p:cBhvr>
                                        <p:cTn id="84" dur="1000"/>
                                        <p:tgtEl>
                                          <p:spTgt spid="128"/>
                                        </p:tgtEl>
                                      </p:cBhvr>
                                    </p:animEffect>
                                    <p:anim calcmode="lin" valueType="num">
                                      <p:cBhvr>
                                        <p:cTn id="85" dur="1000" fill="hold"/>
                                        <p:tgtEl>
                                          <p:spTgt spid="128"/>
                                        </p:tgtEl>
                                        <p:attrNameLst>
                                          <p:attrName>ppt_x</p:attrName>
                                        </p:attrNameLst>
                                      </p:cBhvr>
                                      <p:tavLst>
                                        <p:tav tm="0">
                                          <p:val>
                                            <p:strVal val="#ppt_x"/>
                                          </p:val>
                                        </p:tav>
                                        <p:tav tm="100000">
                                          <p:val>
                                            <p:strVal val="#ppt_x"/>
                                          </p:val>
                                        </p:tav>
                                      </p:tavLst>
                                    </p:anim>
                                    <p:anim calcmode="lin" valueType="num">
                                      <p:cBhvr>
                                        <p:cTn id="86" dur="1000" fill="hold"/>
                                        <p:tgtEl>
                                          <p:spTgt spid="128"/>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85"/>
                                        </p:tgtEl>
                                        <p:attrNameLst>
                                          <p:attrName>style.visibility</p:attrName>
                                        </p:attrNameLst>
                                      </p:cBhvr>
                                      <p:to>
                                        <p:strVal val="visible"/>
                                      </p:to>
                                    </p:set>
                                    <p:animEffect transition="in" filter="fade">
                                      <p:cBhvr>
                                        <p:cTn id="89" dur="1000"/>
                                        <p:tgtEl>
                                          <p:spTgt spid="85"/>
                                        </p:tgtEl>
                                      </p:cBhvr>
                                    </p:animEffect>
                                    <p:anim calcmode="lin" valueType="num">
                                      <p:cBhvr>
                                        <p:cTn id="90" dur="1000" fill="hold"/>
                                        <p:tgtEl>
                                          <p:spTgt spid="85"/>
                                        </p:tgtEl>
                                        <p:attrNameLst>
                                          <p:attrName>ppt_x</p:attrName>
                                        </p:attrNameLst>
                                      </p:cBhvr>
                                      <p:tavLst>
                                        <p:tav tm="0">
                                          <p:val>
                                            <p:strVal val="#ppt_x"/>
                                          </p:val>
                                        </p:tav>
                                        <p:tav tm="100000">
                                          <p:val>
                                            <p:strVal val="#ppt_x"/>
                                          </p:val>
                                        </p:tav>
                                      </p:tavLst>
                                    </p:anim>
                                    <p:anim calcmode="lin" valueType="num">
                                      <p:cBhvr>
                                        <p:cTn id="91"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nodeType="clickEffect">
                                  <p:stCondLst>
                                    <p:cond delay="0"/>
                                  </p:stCondLst>
                                  <p:childTnLst>
                                    <p:set>
                                      <p:cBhvr>
                                        <p:cTn id="95" dur="1" fill="hold">
                                          <p:stCondLst>
                                            <p:cond delay="0"/>
                                          </p:stCondLst>
                                        </p:cTn>
                                        <p:tgtEl>
                                          <p:spTgt spid="75"/>
                                        </p:tgtEl>
                                        <p:attrNameLst>
                                          <p:attrName>style.visibility</p:attrName>
                                        </p:attrNameLst>
                                      </p:cBhvr>
                                      <p:to>
                                        <p:strVal val="visible"/>
                                      </p:to>
                                    </p:set>
                                    <p:animEffect transition="in" filter="fade">
                                      <p:cBhvr>
                                        <p:cTn id="96" dur="1000"/>
                                        <p:tgtEl>
                                          <p:spTgt spid="75"/>
                                        </p:tgtEl>
                                      </p:cBhvr>
                                    </p:animEffect>
                                    <p:anim calcmode="lin" valueType="num">
                                      <p:cBhvr>
                                        <p:cTn id="97" dur="1000" fill="hold"/>
                                        <p:tgtEl>
                                          <p:spTgt spid="75"/>
                                        </p:tgtEl>
                                        <p:attrNameLst>
                                          <p:attrName>ppt_x</p:attrName>
                                        </p:attrNameLst>
                                      </p:cBhvr>
                                      <p:tavLst>
                                        <p:tav tm="0">
                                          <p:val>
                                            <p:strVal val="#ppt_x"/>
                                          </p:val>
                                        </p:tav>
                                        <p:tav tm="100000">
                                          <p:val>
                                            <p:strVal val="#ppt_x"/>
                                          </p:val>
                                        </p:tav>
                                      </p:tavLst>
                                    </p:anim>
                                    <p:anim calcmode="lin" valueType="num">
                                      <p:cBhvr>
                                        <p:cTn id="98" dur="1000" fill="hold"/>
                                        <p:tgtEl>
                                          <p:spTgt spid="75"/>
                                        </p:tgtEl>
                                        <p:attrNameLst>
                                          <p:attrName>ppt_y</p:attrName>
                                        </p:attrNameLst>
                                      </p:cBhvr>
                                      <p:tavLst>
                                        <p:tav tm="0">
                                          <p:val>
                                            <p:strVal val="#ppt_y+.1"/>
                                          </p:val>
                                        </p:tav>
                                        <p:tav tm="100000">
                                          <p:val>
                                            <p:strVal val="#ppt_y"/>
                                          </p:val>
                                        </p:tav>
                                      </p:tavLst>
                                    </p:anim>
                                  </p:childTnLst>
                                </p:cTn>
                              </p:par>
                              <p:par>
                                <p:cTn id="99" presetID="42" presetClass="entr" presetSubtype="0" fill="hold" nodeType="withEffect">
                                  <p:stCondLst>
                                    <p:cond delay="0"/>
                                  </p:stCondLst>
                                  <p:childTnLst>
                                    <p:set>
                                      <p:cBhvr>
                                        <p:cTn id="100" dur="1" fill="hold">
                                          <p:stCondLst>
                                            <p:cond delay="0"/>
                                          </p:stCondLst>
                                        </p:cTn>
                                        <p:tgtEl>
                                          <p:spTgt spid="82"/>
                                        </p:tgtEl>
                                        <p:attrNameLst>
                                          <p:attrName>style.visibility</p:attrName>
                                        </p:attrNameLst>
                                      </p:cBhvr>
                                      <p:to>
                                        <p:strVal val="visible"/>
                                      </p:to>
                                    </p:set>
                                    <p:animEffect transition="in" filter="fade">
                                      <p:cBhvr>
                                        <p:cTn id="101" dur="1000"/>
                                        <p:tgtEl>
                                          <p:spTgt spid="82"/>
                                        </p:tgtEl>
                                      </p:cBhvr>
                                    </p:animEffect>
                                    <p:anim calcmode="lin" valueType="num">
                                      <p:cBhvr>
                                        <p:cTn id="102" dur="1000" fill="hold"/>
                                        <p:tgtEl>
                                          <p:spTgt spid="82"/>
                                        </p:tgtEl>
                                        <p:attrNameLst>
                                          <p:attrName>ppt_x</p:attrName>
                                        </p:attrNameLst>
                                      </p:cBhvr>
                                      <p:tavLst>
                                        <p:tav tm="0">
                                          <p:val>
                                            <p:strVal val="#ppt_x"/>
                                          </p:val>
                                        </p:tav>
                                        <p:tav tm="100000">
                                          <p:val>
                                            <p:strVal val="#ppt_x"/>
                                          </p:val>
                                        </p:tav>
                                      </p:tavLst>
                                    </p:anim>
                                    <p:anim calcmode="lin" valueType="num">
                                      <p:cBhvr>
                                        <p:cTn id="103" dur="1000" fill="hold"/>
                                        <p:tgtEl>
                                          <p:spTgt spid="82"/>
                                        </p:tgtEl>
                                        <p:attrNameLst>
                                          <p:attrName>ppt_y</p:attrName>
                                        </p:attrNameLst>
                                      </p:cBhvr>
                                      <p:tavLst>
                                        <p:tav tm="0">
                                          <p:val>
                                            <p:strVal val="#ppt_y+.1"/>
                                          </p:val>
                                        </p:tav>
                                        <p:tav tm="100000">
                                          <p:val>
                                            <p:strVal val="#ppt_y"/>
                                          </p:val>
                                        </p:tav>
                                      </p:tavLst>
                                    </p:anim>
                                  </p:childTnLst>
                                </p:cTn>
                              </p:par>
                              <p:par>
                                <p:cTn id="104" presetID="42" presetClass="entr" presetSubtype="0" fill="hold" nodeType="withEffect">
                                  <p:stCondLst>
                                    <p:cond delay="0"/>
                                  </p:stCondLst>
                                  <p:childTnLst>
                                    <p:set>
                                      <p:cBhvr>
                                        <p:cTn id="105" dur="1" fill="hold">
                                          <p:stCondLst>
                                            <p:cond delay="0"/>
                                          </p:stCondLst>
                                        </p:cTn>
                                        <p:tgtEl>
                                          <p:spTgt spid="83"/>
                                        </p:tgtEl>
                                        <p:attrNameLst>
                                          <p:attrName>style.visibility</p:attrName>
                                        </p:attrNameLst>
                                      </p:cBhvr>
                                      <p:to>
                                        <p:strVal val="visible"/>
                                      </p:to>
                                    </p:set>
                                    <p:animEffect transition="in" filter="fade">
                                      <p:cBhvr>
                                        <p:cTn id="106" dur="1000"/>
                                        <p:tgtEl>
                                          <p:spTgt spid="83"/>
                                        </p:tgtEl>
                                      </p:cBhvr>
                                    </p:animEffect>
                                    <p:anim calcmode="lin" valueType="num">
                                      <p:cBhvr>
                                        <p:cTn id="107" dur="1000" fill="hold"/>
                                        <p:tgtEl>
                                          <p:spTgt spid="83"/>
                                        </p:tgtEl>
                                        <p:attrNameLst>
                                          <p:attrName>ppt_x</p:attrName>
                                        </p:attrNameLst>
                                      </p:cBhvr>
                                      <p:tavLst>
                                        <p:tav tm="0">
                                          <p:val>
                                            <p:strVal val="#ppt_x"/>
                                          </p:val>
                                        </p:tav>
                                        <p:tav tm="100000">
                                          <p:val>
                                            <p:strVal val="#ppt_x"/>
                                          </p:val>
                                        </p:tav>
                                      </p:tavLst>
                                    </p:anim>
                                    <p:anim calcmode="lin" valueType="num">
                                      <p:cBhvr>
                                        <p:cTn id="108" dur="1000" fill="hold"/>
                                        <p:tgtEl>
                                          <p:spTgt spid="83"/>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84"/>
                                        </p:tgtEl>
                                        <p:attrNameLst>
                                          <p:attrName>style.visibility</p:attrName>
                                        </p:attrNameLst>
                                      </p:cBhvr>
                                      <p:to>
                                        <p:strVal val="visible"/>
                                      </p:to>
                                    </p:set>
                                    <p:animEffect transition="in" filter="fade">
                                      <p:cBhvr>
                                        <p:cTn id="111" dur="1000"/>
                                        <p:tgtEl>
                                          <p:spTgt spid="84"/>
                                        </p:tgtEl>
                                      </p:cBhvr>
                                    </p:animEffect>
                                    <p:anim calcmode="lin" valueType="num">
                                      <p:cBhvr>
                                        <p:cTn id="112" dur="1000" fill="hold"/>
                                        <p:tgtEl>
                                          <p:spTgt spid="84"/>
                                        </p:tgtEl>
                                        <p:attrNameLst>
                                          <p:attrName>ppt_x</p:attrName>
                                        </p:attrNameLst>
                                      </p:cBhvr>
                                      <p:tavLst>
                                        <p:tav tm="0">
                                          <p:val>
                                            <p:strVal val="#ppt_x"/>
                                          </p:val>
                                        </p:tav>
                                        <p:tav tm="100000">
                                          <p:val>
                                            <p:strVal val="#ppt_x"/>
                                          </p:val>
                                        </p:tav>
                                      </p:tavLst>
                                    </p:anim>
                                    <p:anim calcmode="lin" valueType="num">
                                      <p:cBhvr>
                                        <p:cTn id="113" dur="1000" fill="hold"/>
                                        <p:tgtEl>
                                          <p:spTgt spid="84"/>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86"/>
                                        </p:tgtEl>
                                        <p:attrNameLst>
                                          <p:attrName>style.visibility</p:attrName>
                                        </p:attrNameLst>
                                      </p:cBhvr>
                                      <p:to>
                                        <p:strVal val="visible"/>
                                      </p:to>
                                    </p:set>
                                    <p:animEffect transition="in" filter="fade">
                                      <p:cBhvr>
                                        <p:cTn id="116" dur="1000"/>
                                        <p:tgtEl>
                                          <p:spTgt spid="86"/>
                                        </p:tgtEl>
                                      </p:cBhvr>
                                    </p:animEffect>
                                    <p:anim calcmode="lin" valueType="num">
                                      <p:cBhvr>
                                        <p:cTn id="117" dur="1000" fill="hold"/>
                                        <p:tgtEl>
                                          <p:spTgt spid="86"/>
                                        </p:tgtEl>
                                        <p:attrNameLst>
                                          <p:attrName>ppt_x</p:attrName>
                                        </p:attrNameLst>
                                      </p:cBhvr>
                                      <p:tavLst>
                                        <p:tav tm="0">
                                          <p:val>
                                            <p:strVal val="#ppt_x"/>
                                          </p:val>
                                        </p:tav>
                                        <p:tav tm="100000">
                                          <p:val>
                                            <p:strVal val="#ppt_x"/>
                                          </p:val>
                                        </p:tav>
                                      </p:tavLst>
                                    </p:anim>
                                    <p:anim calcmode="lin" valueType="num">
                                      <p:cBhvr>
                                        <p:cTn id="118" dur="1000" fill="hold"/>
                                        <p:tgtEl>
                                          <p:spTgt spid="86"/>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87"/>
                                        </p:tgtEl>
                                        <p:attrNameLst>
                                          <p:attrName>style.visibility</p:attrName>
                                        </p:attrNameLst>
                                      </p:cBhvr>
                                      <p:to>
                                        <p:strVal val="visible"/>
                                      </p:to>
                                    </p:set>
                                    <p:animEffect transition="in" filter="fade">
                                      <p:cBhvr>
                                        <p:cTn id="121" dur="1000"/>
                                        <p:tgtEl>
                                          <p:spTgt spid="87"/>
                                        </p:tgtEl>
                                      </p:cBhvr>
                                    </p:animEffect>
                                    <p:anim calcmode="lin" valueType="num">
                                      <p:cBhvr>
                                        <p:cTn id="122" dur="1000" fill="hold"/>
                                        <p:tgtEl>
                                          <p:spTgt spid="87"/>
                                        </p:tgtEl>
                                        <p:attrNameLst>
                                          <p:attrName>ppt_x</p:attrName>
                                        </p:attrNameLst>
                                      </p:cBhvr>
                                      <p:tavLst>
                                        <p:tav tm="0">
                                          <p:val>
                                            <p:strVal val="#ppt_x"/>
                                          </p:val>
                                        </p:tav>
                                        <p:tav tm="100000">
                                          <p:val>
                                            <p:strVal val="#ppt_x"/>
                                          </p:val>
                                        </p:tav>
                                      </p:tavLst>
                                    </p:anim>
                                    <p:anim calcmode="lin" valueType="num">
                                      <p:cBhvr>
                                        <p:cTn id="123" dur="1000" fill="hold"/>
                                        <p:tgtEl>
                                          <p:spTgt spid="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P spid="129" grpId="0"/>
      <p:bldP spid="84" grpId="0"/>
      <p:bldP spid="85" grpId="0"/>
      <p:bldP spid="86" grpId="0"/>
      <p:bldP spid="87" grpId="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1" name="Title 210"/>
          <p:cNvSpPr>
            <a:spLocks noGrp="1"/>
          </p:cNvSpPr>
          <p:nvPr>
            <p:ph type="title"/>
          </p:nvPr>
        </p:nvSpPr>
        <p:spPr/>
        <p:txBody>
          <a:bodyPr>
            <a:normAutofit fontScale="90000"/>
          </a:bodyPr>
          <a:lstStyle/>
          <a:p>
            <a:r>
              <a:rPr lang="en-US" dirty="0"/>
              <a:t>Updating Branding Afterwards</a:t>
            </a:r>
            <a:br>
              <a:rPr lang="en-US" dirty="0"/>
            </a:br>
            <a:r>
              <a:rPr lang="en-US" sz="2799" dirty="0"/>
              <a:t>Reference architecture for branding management</a:t>
            </a:r>
            <a:endParaRPr lang="en-US" sz="4703" dirty="0"/>
          </a:p>
        </p:txBody>
      </p:sp>
      <p:sp>
        <p:nvSpPr>
          <p:cNvPr id="4" name="Text Placeholder 3"/>
          <p:cNvSpPr>
            <a:spLocks noGrp="1"/>
          </p:cNvSpPr>
          <p:nvPr>
            <p:ph type="body" sz="quarter" idx="10"/>
          </p:nvPr>
        </p:nvSpPr>
        <p:spPr/>
        <p:txBody>
          <a:bodyPr/>
          <a:lstStyle/>
          <a:p>
            <a:r>
              <a:rPr lang="en-US" dirty="0"/>
              <a:t>Implement branding controlling logic to a reusable component, which can be called from the app and from other </a:t>
            </a:r>
            <a:r>
              <a:rPr lang="en-US" dirty="0" smtClean="0"/>
              <a:t>solutions</a:t>
            </a:r>
            <a:endParaRPr lang="en-US" dirty="0"/>
          </a:p>
          <a:p>
            <a:pPr lvl="1"/>
            <a:r>
              <a:rPr lang="en-US" dirty="0"/>
              <a:t>Provides reusability and easy maintenance</a:t>
            </a:r>
          </a:p>
          <a:p>
            <a:pPr lvl="1"/>
            <a:r>
              <a:rPr lang="en-US" dirty="0"/>
              <a:t>Could </a:t>
            </a:r>
            <a:r>
              <a:rPr lang="en-US" dirty="0" smtClean="0"/>
              <a:t>also </a:t>
            </a:r>
            <a:r>
              <a:rPr lang="en-US" dirty="0"/>
              <a:t>be PowerShell scripts </a:t>
            </a:r>
          </a:p>
        </p:txBody>
      </p:sp>
      <p:pic>
        <p:nvPicPr>
          <p:cNvPr id="2" name="Picture 1"/>
          <p:cNvPicPr>
            <a:picLocks noChangeAspect="1"/>
          </p:cNvPicPr>
          <p:nvPr/>
        </p:nvPicPr>
        <p:blipFill>
          <a:blip r:embed="rId3"/>
          <a:stretch>
            <a:fillRect/>
          </a:stretch>
        </p:blipFill>
        <p:spPr>
          <a:xfrm>
            <a:off x="4548501" y="3092521"/>
            <a:ext cx="7409791" cy="3765479"/>
          </a:xfrm>
          <a:prstGeom prst="rect">
            <a:avLst/>
          </a:prstGeom>
        </p:spPr>
      </p:pic>
    </p:spTree>
    <p:extLst>
      <p:ext uri="{BB962C8B-B14F-4D97-AF65-F5344CB8AC3E}">
        <p14:creationId xmlns:p14="http://schemas.microsoft.com/office/powerpoint/2010/main" val="1684184151"/>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Recommendations</a:t>
            </a:r>
            <a:endParaRPr lang="en-US" dirty="0"/>
          </a:p>
        </p:txBody>
      </p:sp>
      <p:sp>
        <p:nvSpPr>
          <p:cNvPr id="17" name="Rectangle 16"/>
          <p:cNvSpPr/>
          <p:nvPr/>
        </p:nvSpPr>
        <p:spPr bwMode="auto">
          <a:xfrm>
            <a:off x="-1" y="2434949"/>
            <a:ext cx="12188825"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pic>
        <p:nvPicPr>
          <p:cNvPr id="18" name="Picture 17"/>
          <p:cNvPicPr>
            <a:picLocks noChangeAspect="1"/>
          </p:cNvPicPr>
          <p:nvPr/>
        </p:nvPicPr>
        <p:blipFill>
          <a:blip r:embed="rId3"/>
          <a:stretch>
            <a:fillRect/>
          </a:stretch>
        </p:blipFill>
        <p:spPr>
          <a:xfrm>
            <a:off x="1372228" y="2673085"/>
            <a:ext cx="1068941" cy="839051"/>
          </a:xfrm>
          <a:prstGeom prst="rect">
            <a:avLst/>
          </a:prstGeom>
        </p:spPr>
      </p:pic>
      <p:sp>
        <p:nvSpPr>
          <p:cNvPr id="19" name="TextBox 18"/>
          <p:cNvSpPr txBox="1"/>
          <p:nvPr/>
        </p:nvSpPr>
        <p:spPr>
          <a:xfrm>
            <a:off x="1187527" y="3524162"/>
            <a:ext cx="1438342" cy="615553"/>
          </a:xfrm>
          <a:prstGeom prst="rect">
            <a:avLst/>
          </a:prstGeom>
          <a:noFill/>
        </p:spPr>
        <p:txBody>
          <a:bodyPr wrap="none" lIns="0" tIns="0" rIns="0" bIns="0" rtlCol="0">
            <a:spAutoFit/>
          </a:bodyPr>
          <a:lstStyle/>
          <a:p>
            <a:pPr algn="ctr"/>
            <a:r>
              <a:rPr lang="en-US" sz="2000" spc="-70" dirty="0" smtClean="0">
                <a:solidFill>
                  <a:schemeClr val="bg1"/>
                </a:solidFill>
              </a:rPr>
              <a:t>Avoid custom</a:t>
            </a:r>
            <a:br>
              <a:rPr lang="en-US" sz="2000" spc="-70" dirty="0" smtClean="0">
                <a:solidFill>
                  <a:schemeClr val="bg1"/>
                </a:solidFill>
              </a:rPr>
            </a:br>
            <a:r>
              <a:rPr lang="en-US" sz="2000" spc="-70" dirty="0" smtClean="0">
                <a:solidFill>
                  <a:schemeClr val="bg1"/>
                </a:solidFill>
              </a:rPr>
              <a:t>master pages</a:t>
            </a:r>
            <a:endParaRPr lang="en-GB" sz="2000" spc="-70" dirty="0" smtClean="0">
              <a:solidFill>
                <a:schemeClr val="bg1"/>
              </a:solidFill>
            </a:endParaRPr>
          </a:p>
        </p:txBody>
      </p:sp>
      <p:sp>
        <p:nvSpPr>
          <p:cNvPr id="20" name="TextBox 19"/>
          <p:cNvSpPr txBox="1"/>
          <p:nvPr/>
        </p:nvSpPr>
        <p:spPr>
          <a:xfrm>
            <a:off x="3698322" y="3518149"/>
            <a:ext cx="1580561" cy="923330"/>
          </a:xfrm>
          <a:prstGeom prst="rect">
            <a:avLst/>
          </a:prstGeom>
          <a:noFill/>
        </p:spPr>
        <p:txBody>
          <a:bodyPr wrap="none" lIns="0" tIns="0" rIns="0" bIns="0" rtlCol="0">
            <a:spAutoFit/>
          </a:bodyPr>
          <a:lstStyle/>
          <a:p>
            <a:pPr algn="ctr"/>
            <a:r>
              <a:rPr lang="en-US" sz="2000" spc="-70" dirty="0" smtClean="0">
                <a:solidFill>
                  <a:schemeClr val="bg1"/>
                </a:solidFill>
              </a:rPr>
              <a:t>Use Office 365 </a:t>
            </a:r>
            <a:br>
              <a:rPr lang="en-US" sz="2000" spc="-70" dirty="0" smtClean="0">
                <a:solidFill>
                  <a:schemeClr val="bg1"/>
                </a:solidFill>
              </a:rPr>
            </a:br>
            <a:r>
              <a:rPr lang="en-US" sz="2000" spc="-70" dirty="0" smtClean="0">
                <a:solidFill>
                  <a:schemeClr val="bg1"/>
                </a:solidFill>
              </a:rPr>
              <a:t>themes when</a:t>
            </a:r>
            <a:br>
              <a:rPr lang="en-US" sz="2000" spc="-70" dirty="0" smtClean="0">
                <a:solidFill>
                  <a:schemeClr val="bg1"/>
                </a:solidFill>
              </a:rPr>
            </a:br>
            <a:r>
              <a:rPr lang="en-US" sz="2000" spc="-70" dirty="0" smtClean="0">
                <a:solidFill>
                  <a:schemeClr val="bg1"/>
                </a:solidFill>
              </a:rPr>
              <a:t>possible</a:t>
            </a:r>
            <a:endParaRPr lang="en-GB" sz="2000" spc="-70" dirty="0" smtClean="0">
              <a:solidFill>
                <a:schemeClr val="bg1"/>
              </a:solidFill>
            </a:endParaRPr>
          </a:p>
        </p:txBody>
      </p:sp>
      <p:sp>
        <p:nvSpPr>
          <p:cNvPr id="21" name="TextBox 20"/>
          <p:cNvSpPr txBox="1"/>
          <p:nvPr/>
        </p:nvSpPr>
        <p:spPr>
          <a:xfrm>
            <a:off x="6465088" y="3518149"/>
            <a:ext cx="1560684" cy="615553"/>
          </a:xfrm>
          <a:prstGeom prst="rect">
            <a:avLst/>
          </a:prstGeom>
          <a:noFill/>
        </p:spPr>
        <p:txBody>
          <a:bodyPr wrap="none" lIns="0" tIns="0" rIns="0" bIns="0" rtlCol="0">
            <a:spAutoFit/>
          </a:bodyPr>
          <a:lstStyle/>
          <a:p>
            <a:pPr algn="ctr"/>
            <a:r>
              <a:rPr lang="en-US" sz="2000" spc="-70" dirty="0" smtClean="0">
                <a:solidFill>
                  <a:schemeClr val="bg1"/>
                </a:solidFill>
              </a:rPr>
              <a:t>Consider using</a:t>
            </a:r>
            <a:br>
              <a:rPr lang="en-US" sz="2000" spc="-70" dirty="0" smtClean="0">
                <a:solidFill>
                  <a:schemeClr val="bg1"/>
                </a:solidFill>
              </a:rPr>
            </a:br>
            <a:r>
              <a:rPr lang="en-US" sz="2000" spc="-70" dirty="0" smtClean="0">
                <a:solidFill>
                  <a:schemeClr val="bg1"/>
                </a:solidFill>
              </a:rPr>
              <a:t>Alternate CSS</a:t>
            </a:r>
            <a:endParaRPr lang="en-GB" sz="2000" spc="-70" dirty="0" smtClean="0">
              <a:solidFill>
                <a:schemeClr val="bg1"/>
              </a:solidFill>
            </a:endParaRPr>
          </a:p>
        </p:txBody>
      </p:sp>
      <p:sp>
        <p:nvSpPr>
          <p:cNvPr id="22" name="TextBox 21"/>
          <p:cNvSpPr txBox="1"/>
          <p:nvPr/>
        </p:nvSpPr>
        <p:spPr>
          <a:xfrm>
            <a:off x="9318094" y="3518149"/>
            <a:ext cx="1645642" cy="923330"/>
          </a:xfrm>
          <a:prstGeom prst="rect">
            <a:avLst/>
          </a:prstGeom>
          <a:noFill/>
        </p:spPr>
        <p:txBody>
          <a:bodyPr wrap="none" lIns="0" tIns="0" rIns="0" bIns="0" rtlCol="0">
            <a:spAutoFit/>
          </a:bodyPr>
          <a:lstStyle/>
          <a:p>
            <a:pPr algn="ctr"/>
            <a:r>
              <a:rPr lang="en-US" sz="2000" spc="-70" dirty="0" smtClean="0">
                <a:solidFill>
                  <a:schemeClr val="bg1"/>
                </a:solidFill>
              </a:rPr>
              <a:t>Themes can be </a:t>
            </a:r>
            <a:br>
              <a:rPr lang="en-US" sz="2000" spc="-70" dirty="0" smtClean="0">
                <a:solidFill>
                  <a:schemeClr val="bg1"/>
                </a:solidFill>
              </a:rPr>
            </a:br>
            <a:r>
              <a:rPr lang="en-US" sz="2000" spc="-70" dirty="0" smtClean="0">
                <a:solidFill>
                  <a:schemeClr val="bg1"/>
                </a:solidFill>
              </a:rPr>
              <a:t>used to control </a:t>
            </a:r>
            <a:br>
              <a:rPr lang="en-US" sz="2000" spc="-70" dirty="0" smtClean="0">
                <a:solidFill>
                  <a:schemeClr val="bg1"/>
                </a:solidFill>
              </a:rPr>
            </a:br>
            <a:r>
              <a:rPr lang="en-US" sz="2000" spc="-70" dirty="0" smtClean="0">
                <a:solidFill>
                  <a:schemeClr val="bg1"/>
                </a:solidFill>
              </a:rPr>
              <a:t>color and fonts</a:t>
            </a:r>
            <a:endParaRPr lang="en-GB" sz="2000" spc="-70" dirty="0" smtClean="0">
              <a:solidFill>
                <a:schemeClr val="bg1"/>
              </a:solidFill>
            </a:endParaRPr>
          </a:p>
        </p:txBody>
      </p:sp>
      <p:pic>
        <p:nvPicPr>
          <p:cNvPr id="25" name="Picture 24"/>
          <p:cNvPicPr>
            <a:picLocks noChangeAspect="1"/>
          </p:cNvPicPr>
          <p:nvPr/>
        </p:nvPicPr>
        <p:blipFill>
          <a:blip r:embed="rId4"/>
          <a:stretch>
            <a:fillRect/>
          </a:stretch>
        </p:blipFill>
        <p:spPr>
          <a:xfrm>
            <a:off x="6642470" y="2603742"/>
            <a:ext cx="1205920" cy="920420"/>
          </a:xfrm>
          <a:prstGeom prst="rect">
            <a:avLst/>
          </a:prstGeom>
        </p:spPr>
      </p:pic>
      <p:pic>
        <p:nvPicPr>
          <p:cNvPr id="26" name="Picture 25"/>
          <p:cNvPicPr>
            <a:picLocks noChangeAspect="1"/>
          </p:cNvPicPr>
          <p:nvPr/>
        </p:nvPicPr>
        <p:blipFill>
          <a:blip r:embed="rId5"/>
          <a:stretch>
            <a:fillRect/>
          </a:stretch>
        </p:blipFill>
        <p:spPr>
          <a:xfrm>
            <a:off x="4029302" y="2603742"/>
            <a:ext cx="918600" cy="908394"/>
          </a:xfrm>
          <a:prstGeom prst="rect">
            <a:avLst/>
          </a:prstGeom>
        </p:spPr>
      </p:pic>
      <p:pic>
        <p:nvPicPr>
          <p:cNvPr id="27" name="Picture 26"/>
          <p:cNvPicPr>
            <a:picLocks noChangeAspect="1"/>
          </p:cNvPicPr>
          <p:nvPr/>
        </p:nvPicPr>
        <p:blipFill>
          <a:blip r:embed="rId6"/>
          <a:stretch>
            <a:fillRect/>
          </a:stretch>
        </p:blipFill>
        <p:spPr>
          <a:xfrm>
            <a:off x="9657501" y="2686751"/>
            <a:ext cx="966829" cy="837411"/>
          </a:xfrm>
          <a:prstGeom prst="rect">
            <a:avLst/>
          </a:prstGeom>
        </p:spPr>
      </p:pic>
    </p:spTree>
    <p:extLst>
      <p:ext uri="{BB962C8B-B14F-4D97-AF65-F5344CB8AC3E}">
        <p14:creationId xmlns:p14="http://schemas.microsoft.com/office/powerpoint/2010/main" val="344682475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1000"/>
                            </p:stCondLst>
                            <p:childTnLst>
                              <p:par>
                                <p:cTn id="9" presetID="42" presetClass="entr" presetSubtype="0" fill="hold" nodeType="afterEffect">
                                  <p:stCondLst>
                                    <p:cond delay="50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1000"/>
                                        <p:tgtEl>
                                          <p:spTgt spid="18"/>
                                        </p:tgtEl>
                                      </p:cBhvr>
                                    </p:animEffect>
                                    <p:anim calcmode="lin" valueType="num">
                                      <p:cBhvr>
                                        <p:cTn id="12" dur="1000" fill="hold"/>
                                        <p:tgtEl>
                                          <p:spTgt spid="18"/>
                                        </p:tgtEl>
                                        <p:attrNameLst>
                                          <p:attrName>ppt_x</p:attrName>
                                        </p:attrNameLst>
                                      </p:cBhvr>
                                      <p:tavLst>
                                        <p:tav tm="0">
                                          <p:val>
                                            <p:strVal val="#ppt_x"/>
                                          </p:val>
                                        </p:tav>
                                        <p:tav tm="100000">
                                          <p:val>
                                            <p:strVal val="#ppt_x"/>
                                          </p:val>
                                        </p:tav>
                                      </p:tavLst>
                                    </p:anim>
                                    <p:anim calcmode="lin" valueType="num">
                                      <p:cBhvr>
                                        <p:cTn id="13" dur="1000" fill="hold"/>
                                        <p:tgtEl>
                                          <p:spTgt spid="18"/>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50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1000"/>
                                        <p:tgtEl>
                                          <p:spTgt spid="19"/>
                                        </p:tgtEl>
                                      </p:cBhvr>
                                    </p:animEffect>
                                    <p:anim calcmode="lin" valueType="num">
                                      <p:cBhvr>
                                        <p:cTn id="17" dur="1000" fill="hold"/>
                                        <p:tgtEl>
                                          <p:spTgt spid="19"/>
                                        </p:tgtEl>
                                        <p:attrNameLst>
                                          <p:attrName>ppt_x</p:attrName>
                                        </p:attrNameLst>
                                      </p:cBhvr>
                                      <p:tavLst>
                                        <p:tav tm="0">
                                          <p:val>
                                            <p:strVal val="#ppt_x"/>
                                          </p:val>
                                        </p:tav>
                                        <p:tav tm="100000">
                                          <p:val>
                                            <p:strVal val="#ppt_x"/>
                                          </p:val>
                                        </p:tav>
                                      </p:tavLst>
                                    </p:anim>
                                    <p:anim calcmode="lin" valueType="num">
                                      <p:cBhvr>
                                        <p:cTn id="18" dur="1000" fill="hold"/>
                                        <p:tgtEl>
                                          <p:spTgt spid="19"/>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100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1000"/>
                                        <p:tgtEl>
                                          <p:spTgt spid="26"/>
                                        </p:tgtEl>
                                      </p:cBhvr>
                                    </p:animEffect>
                                    <p:anim calcmode="lin" valueType="num">
                                      <p:cBhvr>
                                        <p:cTn id="22" dur="1000" fill="hold"/>
                                        <p:tgtEl>
                                          <p:spTgt spid="26"/>
                                        </p:tgtEl>
                                        <p:attrNameLst>
                                          <p:attrName>ppt_x</p:attrName>
                                        </p:attrNameLst>
                                      </p:cBhvr>
                                      <p:tavLst>
                                        <p:tav tm="0">
                                          <p:val>
                                            <p:strVal val="#ppt_x"/>
                                          </p:val>
                                        </p:tav>
                                        <p:tav tm="100000">
                                          <p:val>
                                            <p:strVal val="#ppt_x"/>
                                          </p:val>
                                        </p:tav>
                                      </p:tavLst>
                                    </p:anim>
                                    <p:anim calcmode="lin" valueType="num">
                                      <p:cBhvr>
                                        <p:cTn id="23" dur="1000" fill="hold"/>
                                        <p:tgtEl>
                                          <p:spTgt spid="26"/>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100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1000"/>
                                        <p:tgtEl>
                                          <p:spTgt spid="20"/>
                                        </p:tgtEl>
                                      </p:cBhvr>
                                    </p:animEffect>
                                    <p:anim calcmode="lin" valueType="num">
                                      <p:cBhvr>
                                        <p:cTn id="27" dur="1000" fill="hold"/>
                                        <p:tgtEl>
                                          <p:spTgt spid="20"/>
                                        </p:tgtEl>
                                        <p:attrNameLst>
                                          <p:attrName>ppt_x</p:attrName>
                                        </p:attrNameLst>
                                      </p:cBhvr>
                                      <p:tavLst>
                                        <p:tav tm="0">
                                          <p:val>
                                            <p:strVal val="#ppt_x"/>
                                          </p:val>
                                        </p:tav>
                                        <p:tav tm="100000">
                                          <p:val>
                                            <p:strVal val="#ppt_x"/>
                                          </p:val>
                                        </p:tav>
                                      </p:tavLst>
                                    </p:anim>
                                    <p:anim calcmode="lin" valueType="num">
                                      <p:cBhvr>
                                        <p:cTn id="28" dur="1000" fill="hold"/>
                                        <p:tgtEl>
                                          <p:spTgt spid="20"/>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150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1000"/>
                                        <p:tgtEl>
                                          <p:spTgt spid="21"/>
                                        </p:tgtEl>
                                      </p:cBhvr>
                                    </p:animEffect>
                                    <p:anim calcmode="lin" valueType="num">
                                      <p:cBhvr>
                                        <p:cTn id="32" dur="1000" fill="hold"/>
                                        <p:tgtEl>
                                          <p:spTgt spid="21"/>
                                        </p:tgtEl>
                                        <p:attrNameLst>
                                          <p:attrName>ppt_x</p:attrName>
                                        </p:attrNameLst>
                                      </p:cBhvr>
                                      <p:tavLst>
                                        <p:tav tm="0">
                                          <p:val>
                                            <p:strVal val="#ppt_x"/>
                                          </p:val>
                                        </p:tav>
                                        <p:tav tm="100000">
                                          <p:val>
                                            <p:strVal val="#ppt_x"/>
                                          </p:val>
                                        </p:tav>
                                      </p:tavLst>
                                    </p:anim>
                                    <p:anim calcmode="lin" valueType="num">
                                      <p:cBhvr>
                                        <p:cTn id="33" dur="1000" fill="hold"/>
                                        <p:tgtEl>
                                          <p:spTgt spid="21"/>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150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1000"/>
                                        <p:tgtEl>
                                          <p:spTgt spid="25"/>
                                        </p:tgtEl>
                                      </p:cBhvr>
                                    </p:animEffect>
                                    <p:anim calcmode="lin" valueType="num">
                                      <p:cBhvr>
                                        <p:cTn id="37" dur="1000" fill="hold"/>
                                        <p:tgtEl>
                                          <p:spTgt spid="25"/>
                                        </p:tgtEl>
                                        <p:attrNameLst>
                                          <p:attrName>ppt_x</p:attrName>
                                        </p:attrNameLst>
                                      </p:cBhvr>
                                      <p:tavLst>
                                        <p:tav tm="0">
                                          <p:val>
                                            <p:strVal val="#ppt_x"/>
                                          </p:val>
                                        </p:tav>
                                        <p:tav tm="100000">
                                          <p:val>
                                            <p:strVal val="#ppt_x"/>
                                          </p:val>
                                        </p:tav>
                                      </p:tavLst>
                                    </p:anim>
                                    <p:anim calcmode="lin" valueType="num">
                                      <p:cBhvr>
                                        <p:cTn id="38" dur="1000" fill="hold"/>
                                        <p:tgtEl>
                                          <p:spTgt spid="25"/>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200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1000"/>
                                        <p:tgtEl>
                                          <p:spTgt spid="27"/>
                                        </p:tgtEl>
                                      </p:cBhvr>
                                    </p:animEffect>
                                    <p:anim calcmode="lin" valueType="num">
                                      <p:cBhvr>
                                        <p:cTn id="42" dur="1000" fill="hold"/>
                                        <p:tgtEl>
                                          <p:spTgt spid="27"/>
                                        </p:tgtEl>
                                        <p:attrNameLst>
                                          <p:attrName>ppt_x</p:attrName>
                                        </p:attrNameLst>
                                      </p:cBhvr>
                                      <p:tavLst>
                                        <p:tav tm="0">
                                          <p:val>
                                            <p:strVal val="#ppt_x"/>
                                          </p:val>
                                        </p:tav>
                                        <p:tav tm="100000">
                                          <p:val>
                                            <p:strVal val="#ppt_x"/>
                                          </p:val>
                                        </p:tav>
                                      </p:tavLst>
                                    </p:anim>
                                    <p:anim calcmode="lin" valueType="num">
                                      <p:cBhvr>
                                        <p:cTn id="43" dur="1000" fill="hold"/>
                                        <p:tgtEl>
                                          <p:spTgt spid="27"/>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200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1000"/>
                                        <p:tgtEl>
                                          <p:spTgt spid="22"/>
                                        </p:tgtEl>
                                      </p:cBhvr>
                                    </p:animEffect>
                                    <p:anim calcmode="lin" valueType="num">
                                      <p:cBhvr>
                                        <p:cTn id="47" dur="1000" fill="hold"/>
                                        <p:tgtEl>
                                          <p:spTgt spid="22"/>
                                        </p:tgtEl>
                                        <p:attrNameLst>
                                          <p:attrName>ppt_x</p:attrName>
                                        </p:attrNameLst>
                                      </p:cBhvr>
                                      <p:tavLst>
                                        <p:tav tm="0">
                                          <p:val>
                                            <p:strVal val="#ppt_x"/>
                                          </p:val>
                                        </p:tav>
                                        <p:tav tm="100000">
                                          <p:val>
                                            <p:strVal val="#ppt_x"/>
                                          </p:val>
                                        </p:tav>
                                      </p:tavLst>
                                    </p:anim>
                                    <p:anim calcmode="lin" valueType="num">
                                      <p:cBhvr>
                                        <p:cTn id="4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P spid="20" grpId="0"/>
      <p:bldP spid="21" grpId="0"/>
      <p:bldP spid="2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Recommendations</a:t>
            </a:r>
            <a:endParaRPr lang="en-US" dirty="0"/>
          </a:p>
        </p:txBody>
      </p:sp>
      <p:sp>
        <p:nvSpPr>
          <p:cNvPr id="17" name="Rectangle 16"/>
          <p:cNvSpPr/>
          <p:nvPr/>
        </p:nvSpPr>
        <p:spPr bwMode="auto">
          <a:xfrm>
            <a:off x="-1" y="2434949"/>
            <a:ext cx="12188825"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pic>
        <p:nvPicPr>
          <p:cNvPr id="18" name="Picture 17"/>
          <p:cNvPicPr>
            <a:picLocks noChangeAspect="1"/>
          </p:cNvPicPr>
          <p:nvPr/>
        </p:nvPicPr>
        <p:blipFill>
          <a:blip r:embed="rId3"/>
          <a:stretch>
            <a:fillRect/>
          </a:stretch>
        </p:blipFill>
        <p:spPr>
          <a:xfrm>
            <a:off x="1372228" y="2673085"/>
            <a:ext cx="1068941" cy="839051"/>
          </a:xfrm>
          <a:prstGeom prst="rect">
            <a:avLst/>
          </a:prstGeom>
        </p:spPr>
      </p:pic>
      <p:sp>
        <p:nvSpPr>
          <p:cNvPr id="19" name="TextBox 18"/>
          <p:cNvSpPr txBox="1"/>
          <p:nvPr/>
        </p:nvSpPr>
        <p:spPr>
          <a:xfrm>
            <a:off x="1187527" y="3524162"/>
            <a:ext cx="1438342" cy="615553"/>
          </a:xfrm>
          <a:prstGeom prst="rect">
            <a:avLst/>
          </a:prstGeom>
          <a:noFill/>
        </p:spPr>
        <p:txBody>
          <a:bodyPr wrap="none" lIns="0" tIns="0" rIns="0" bIns="0" rtlCol="0">
            <a:spAutoFit/>
          </a:bodyPr>
          <a:lstStyle/>
          <a:p>
            <a:pPr algn="ctr"/>
            <a:r>
              <a:rPr lang="en-US" sz="2000" spc="-70" dirty="0" smtClean="0">
                <a:solidFill>
                  <a:schemeClr val="bg1"/>
                </a:solidFill>
              </a:rPr>
              <a:t>Avoid custom</a:t>
            </a:r>
            <a:br>
              <a:rPr lang="en-US" sz="2000" spc="-70" dirty="0" smtClean="0">
                <a:solidFill>
                  <a:schemeClr val="bg1"/>
                </a:solidFill>
              </a:rPr>
            </a:br>
            <a:r>
              <a:rPr lang="en-US" sz="2000" spc="-70" dirty="0" smtClean="0">
                <a:solidFill>
                  <a:schemeClr val="bg1"/>
                </a:solidFill>
              </a:rPr>
              <a:t>master pages</a:t>
            </a:r>
            <a:endParaRPr lang="en-GB" sz="2000" spc="-70" dirty="0" smtClean="0">
              <a:solidFill>
                <a:schemeClr val="bg1"/>
              </a:solidFill>
            </a:endParaRPr>
          </a:p>
        </p:txBody>
      </p:sp>
      <p:sp>
        <p:nvSpPr>
          <p:cNvPr id="20" name="TextBox 19"/>
          <p:cNvSpPr txBox="1"/>
          <p:nvPr/>
        </p:nvSpPr>
        <p:spPr>
          <a:xfrm>
            <a:off x="3698322" y="3518149"/>
            <a:ext cx="1580561" cy="923330"/>
          </a:xfrm>
          <a:prstGeom prst="rect">
            <a:avLst/>
          </a:prstGeom>
          <a:noFill/>
        </p:spPr>
        <p:txBody>
          <a:bodyPr wrap="none" lIns="0" tIns="0" rIns="0" bIns="0" rtlCol="0">
            <a:spAutoFit/>
          </a:bodyPr>
          <a:lstStyle/>
          <a:p>
            <a:pPr algn="ctr"/>
            <a:r>
              <a:rPr lang="en-US" sz="2000" spc="-70" dirty="0" smtClean="0">
                <a:solidFill>
                  <a:schemeClr val="bg1"/>
                </a:solidFill>
              </a:rPr>
              <a:t>Use Office 365 </a:t>
            </a:r>
            <a:br>
              <a:rPr lang="en-US" sz="2000" spc="-70" dirty="0" smtClean="0">
                <a:solidFill>
                  <a:schemeClr val="bg1"/>
                </a:solidFill>
              </a:rPr>
            </a:br>
            <a:r>
              <a:rPr lang="en-US" sz="2000" spc="-70" dirty="0" smtClean="0">
                <a:solidFill>
                  <a:schemeClr val="bg1"/>
                </a:solidFill>
              </a:rPr>
              <a:t>themes when</a:t>
            </a:r>
            <a:br>
              <a:rPr lang="en-US" sz="2000" spc="-70" dirty="0" smtClean="0">
                <a:solidFill>
                  <a:schemeClr val="bg1"/>
                </a:solidFill>
              </a:rPr>
            </a:br>
            <a:r>
              <a:rPr lang="en-US" sz="2000" spc="-70" dirty="0" smtClean="0">
                <a:solidFill>
                  <a:schemeClr val="bg1"/>
                </a:solidFill>
              </a:rPr>
              <a:t>possible</a:t>
            </a:r>
            <a:endParaRPr lang="en-GB" sz="2000" spc="-70" dirty="0" smtClean="0">
              <a:solidFill>
                <a:schemeClr val="bg1"/>
              </a:solidFill>
            </a:endParaRPr>
          </a:p>
        </p:txBody>
      </p:sp>
      <p:sp>
        <p:nvSpPr>
          <p:cNvPr id="21" name="TextBox 20"/>
          <p:cNvSpPr txBox="1"/>
          <p:nvPr/>
        </p:nvSpPr>
        <p:spPr>
          <a:xfrm>
            <a:off x="6465088" y="3518149"/>
            <a:ext cx="1560684" cy="615553"/>
          </a:xfrm>
          <a:prstGeom prst="rect">
            <a:avLst/>
          </a:prstGeom>
          <a:noFill/>
        </p:spPr>
        <p:txBody>
          <a:bodyPr wrap="none" lIns="0" tIns="0" rIns="0" bIns="0" rtlCol="0">
            <a:spAutoFit/>
          </a:bodyPr>
          <a:lstStyle/>
          <a:p>
            <a:pPr algn="ctr"/>
            <a:r>
              <a:rPr lang="en-US" sz="2000" spc="-70" dirty="0" smtClean="0">
                <a:solidFill>
                  <a:schemeClr val="bg1"/>
                </a:solidFill>
              </a:rPr>
              <a:t>Consider using</a:t>
            </a:r>
            <a:br>
              <a:rPr lang="en-US" sz="2000" spc="-70" dirty="0" smtClean="0">
                <a:solidFill>
                  <a:schemeClr val="bg1"/>
                </a:solidFill>
              </a:rPr>
            </a:br>
            <a:r>
              <a:rPr lang="en-US" sz="2000" spc="-70" dirty="0" smtClean="0">
                <a:solidFill>
                  <a:schemeClr val="bg1"/>
                </a:solidFill>
              </a:rPr>
              <a:t>Alternate CSS</a:t>
            </a:r>
            <a:endParaRPr lang="en-GB" sz="2000" spc="-70" dirty="0" smtClean="0">
              <a:solidFill>
                <a:schemeClr val="bg1"/>
              </a:solidFill>
            </a:endParaRPr>
          </a:p>
        </p:txBody>
      </p:sp>
      <p:sp>
        <p:nvSpPr>
          <p:cNvPr id="22" name="TextBox 21"/>
          <p:cNvSpPr txBox="1"/>
          <p:nvPr/>
        </p:nvSpPr>
        <p:spPr>
          <a:xfrm>
            <a:off x="9318094" y="3518149"/>
            <a:ext cx="1645642" cy="923330"/>
          </a:xfrm>
          <a:prstGeom prst="rect">
            <a:avLst/>
          </a:prstGeom>
          <a:noFill/>
        </p:spPr>
        <p:txBody>
          <a:bodyPr wrap="none" lIns="0" tIns="0" rIns="0" bIns="0" rtlCol="0">
            <a:spAutoFit/>
          </a:bodyPr>
          <a:lstStyle/>
          <a:p>
            <a:pPr algn="ctr"/>
            <a:r>
              <a:rPr lang="en-US" sz="2000" spc="-70" dirty="0" smtClean="0">
                <a:solidFill>
                  <a:schemeClr val="bg1"/>
                </a:solidFill>
              </a:rPr>
              <a:t>Themes can be </a:t>
            </a:r>
            <a:br>
              <a:rPr lang="en-US" sz="2000" spc="-70" dirty="0" smtClean="0">
                <a:solidFill>
                  <a:schemeClr val="bg1"/>
                </a:solidFill>
              </a:rPr>
            </a:br>
            <a:r>
              <a:rPr lang="en-US" sz="2000" spc="-70" dirty="0" smtClean="0">
                <a:solidFill>
                  <a:schemeClr val="bg1"/>
                </a:solidFill>
              </a:rPr>
              <a:t>used to control </a:t>
            </a:r>
            <a:br>
              <a:rPr lang="en-US" sz="2000" spc="-70" dirty="0" smtClean="0">
                <a:solidFill>
                  <a:schemeClr val="bg1"/>
                </a:solidFill>
              </a:rPr>
            </a:br>
            <a:r>
              <a:rPr lang="en-US" sz="2000" spc="-70" dirty="0" smtClean="0">
                <a:solidFill>
                  <a:schemeClr val="bg1"/>
                </a:solidFill>
              </a:rPr>
              <a:t>color and fonts</a:t>
            </a:r>
            <a:endParaRPr lang="en-GB" sz="2000" spc="-70" dirty="0" smtClean="0">
              <a:solidFill>
                <a:schemeClr val="bg1"/>
              </a:solidFill>
            </a:endParaRPr>
          </a:p>
        </p:txBody>
      </p:sp>
      <p:pic>
        <p:nvPicPr>
          <p:cNvPr id="25" name="Picture 24"/>
          <p:cNvPicPr>
            <a:picLocks noChangeAspect="1"/>
          </p:cNvPicPr>
          <p:nvPr/>
        </p:nvPicPr>
        <p:blipFill>
          <a:blip r:embed="rId4"/>
          <a:stretch>
            <a:fillRect/>
          </a:stretch>
        </p:blipFill>
        <p:spPr>
          <a:xfrm>
            <a:off x="6642470" y="2603742"/>
            <a:ext cx="1205920" cy="920420"/>
          </a:xfrm>
          <a:prstGeom prst="rect">
            <a:avLst/>
          </a:prstGeom>
        </p:spPr>
      </p:pic>
      <p:pic>
        <p:nvPicPr>
          <p:cNvPr id="26" name="Picture 25"/>
          <p:cNvPicPr>
            <a:picLocks noChangeAspect="1"/>
          </p:cNvPicPr>
          <p:nvPr/>
        </p:nvPicPr>
        <p:blipFill>
          <a:blip r:embed="rId5"/>
          <a:stretch>
            <a:fillRect/>
          </a:stretch>
        </p:blipFill>
        <p:spPr>
          <a:xfrm>
            <a:off x="4029302" y="2603742"/>
            <a:ext cx="918600" cy="908394"/>
          </a:xfrm>
          <a:prstGeom prst="rect">
            <a:avLst/>
          </a:prstGeom>
        </p:spPr>
      </p:pic>
      <p:pic>
        <p:nvPicPr>
          <p:cNvPr id="27" name="Picture 26"/>
          <p:cNvPicPr>
            <a:picLocks noChangeAspect="1"/>
          </p:cNvPicPr>
          <p:nvPr/>
        </p:nvPicPr>
        <p:blipFill>
          <a:blip r:embed="rId6"/>
          <a:stretch>
            <a:fillRect/>
          </a:stretch>
        </p:blipFill>
        <p:spPr>
          <a:xfrm>
            <a:off x="9657501" y="2686751"/>
            <a:ext cx="966829" cy="837411"/>
          </a:xfrm>
          <a:prstGeom prst="rect">
            <a:avLst/>
          </a:prstGeom>
        </p:spPr>
      </p:pic>
    </p:spTree>
    <p:extLst>
      <p:ext uri="{BB962C8B-B14F-4D97-AF65-F5344CB8AC3E}">
        <p14:creationId xmlns:p14="http://schemas.microsoft.com/office/powerpoint/2010/main" val="2906564053"/>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1000"/>
                            </p:stCondLst>
                            <p:childTnLst>
                              <p:par>
                                <p:cTn id="9" presetID="42" presetClass="entr" presetSubtype="0" fill="hold" nodeType="afterEffect">
                                  <p:stCondLst>
                                    <p:cond delay="50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1000"/>
                                        <p:tgtEl>
                                          <p:spTgt spid="18"/>
                                        </p:tgtEl>
                                      </p:cBhvr>
                                    </p:animEffect>
                                    <p:anim calcmode="lin" valueType="num">
                                      <p:cBhvr>
                                        <p:cTn id="12" dur="1000" fill="hold"/>
                                        <p:tgtEl>
                                          <p:spTgt spid="18"/>
                                        </p:tgtEl>
                                        <p:attrNameLst>
                                          <p:attrName>ppt_x</p:attrName>
                                        </p:attrNameLst>
                                      </p:cBhvr>
                                      <p:tavLst>
                                        <p:tav tm="0">
                                          <p:val>
                                            <p:strVal val="#ppt_x"/>
                                          </p:val>
                                        </p:tav>
                                        <p:tav tm="100000">
                                          <p:val>
                                            <p:strVal val="#ppt_x"/>
                                          </p:val>
                                        </p:tav>
                                      </p:tavLst>
                                    </p:anim>
                                    <p:anim calcmode="lin" valueType="num">
                                      <p:cBhvr>
                                        <p:cTn id="13" dur="1000" fill="hold"/>
                                        <p:tgtEl>
                                          <p:spTgt spid="18"/>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50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1000"/>
                                        <p:tgtEl>
                                          <p:spTgt spid="19"/>
                                        </p:tgtEl>
                                      </p:cBhvr>
                                    </p:animEffect>
                                    <p:anim calcmode="lin" valueType="num">
                                      <p:cBhvr>
                                        <p:cTn id="17" dur="1000" fill="hold"/>
                                        <p:tgtEl>
                                          <p:spTgt spid="19"/>
                                        </p:tgtEl>
                                        <p:attrNameLst>
                                          <p:attrName>ppt_x</p:attrName>
                                        </p:attrNameLst>
                                      </p:cBhvr>
                                      <p:tavLst>
                                        <p:tav tm="0">
                                          <p:val>
                                            <p:strVal val="#ppt_x"/>
                                          </p:val>
                                        </p:tav>
                                        <p:tav tm="100000">
                                          <p:val>
                                            <p:strVal val="#ppt_x"/>
                                          </p:val>
                                        </p:tav>
                                      </p:tavLst>
                                    </p:anim>
                                    <p:anim calcmode="lin" valueType="num">
                                      <p:cBhvr>
                                        <p:cTn id="18" dur="1000" fill="hold"/>
                                        <p:tgtEl>
                                          <p:spTgt spid="19"/>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100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1000"/>
                                        <p:tgtEl>
                                          <p:spTgt spid="26"/>
                                        </p:tgtEl>
                                      </p:cBhvr>
                                    </p:animEffect>
                                    <p:anim calcmode="lin" valueType="num">
                                      <p:cBhvr>
                                        <p:cTn id="22" dur="1000" fill="hold"/>
                                        <p:tgtEl>
                                          <p:spTgt spid="26"/>
                                        </p:tgtEl>
                                        <p:attrNameLst>
                                          <p:attrName>ppt_x</p:attrName>
                                        </p:attrNameLst>
                                      </p:cBhvr>
                                      <p:tavLst>
                                        <p:tav tm="0">
                                          <p:val>
                                            <p:strVal val="#ppt_x"/>
                                          </p:val>
                                        </p:tav>
                                        <p:tav tm="100000">
                                          <p:val>
                                            <p:strVal val="#ppt_x"/>
                                          </p:val>
                                        </p:tav>
                                      </p:tavLst>
                                    </p:anim>
                                    <p:anim calcmode="lin" valueType="num">
                                      <p:cBhvr>
                                        <p:cTn id="23" dur="1000" fill="hold"/>
                                        <p:tgtEl>
                                          <p:spTgt spid="26"/>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100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1000"/>
                                        <p:tgtEl>
                                          <p:spTgt spid="20"/>
                                        </p:tgtEl>
                                      </p:cBhvr>
                                    </p:animEffect>
                                    <p:anim calcmode="lin" valueType="num">
                                      <p:cBhvr>
                                        <p:cTn id="27" dur="1000" fill="hold"/>
                                        <p:tgtEl>
                                          <p:spTgt spid="20"/>
                                        </p:tgtEl>
                                        <p:attrNameLst>
                                          <p:attrName>ppt_x</p:attrName>
                                        </p:attrNameLst>
                                      </p:cBhvr>
                                      <p:tavLst>
                                        <p:tav tm="0">
                                          <p:val>
                                            <p:strVal val="#ppt_x"/>
                                          </p:val>
                                        </p:tav>
                                        <p:tav tm="100000">
                                          <p:val>
                                            <p:strVal val="#ppt_x"/>
                                          </p:val>
                                        </p:tav>
                                      </p:tavLst>
                                    </p:anim>
                                    <p:anim calcmode="lin" valueType="num">
                                      <p:cBhvr>
                                        <p:cTn id="28" dur="1000" fill="hold"/>
                                        <p:tgtEl>
                                          <p:spTgt spid="20"/>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150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1000"/>
                                        <p:tgtEl>
                                          <p:spTgt spid="21"/>
                                        </p:tgtEl>
                                      </p:cBhvr>
                                    </p:animEffect>
                                    <p:anim calcmode="lin" valueType="num">
                                      <p:cBhvr>
                                        <p:cTn id="32" dur="1000" fill="hold"/>
                                        <p:tgtEl>
                                          <p:spTgt spid="21"/>
                                        </p:tgtEl>
                                        <p:attrNameLst>
                                          <p:attrName>ppt_x</p:attrName>
                                        </p:attrNameLst>
                                      </p:cBhvr>
                                      <p:tavLst>
                                        <p:tav tm="0">
                                          <p:val>
                                            <p:strVal val="#ppt_x"/>
                                          </p:val>
                                        </p:tav>
                                        <p:tav tm="100000">
                                          <p:val>
                                            <p:strVal val="#ppt_x"/>
                                          </p:val>
                                        </p:tav>
                                      </p:tavLst>
                                    </p:anim>
                                    <p:anim calcmode="lin" valueType="num">
                                      <p:cBhvr>
                                        <p:cTn id="33" dur="1000" fill="hold"/>
                                        <p:tgtEl>
                                          <p:spTgt spid="21"/>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150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1000"/>
                                        <p:tgtEl>
                                          <p:spTgt spid="25"/>
                                        </p:tgtEl>
                                      </p:cBhvr>
                                    </p:animEffect>
                                    <p:anim calcmode="lin" valueType="num">
                                      <p:cBhvr>
                                        <p:cTn id="37" dur="1000" fill="hold"/>
                                        <p:tgtEl>
                                          <p:spTgt spid="25"/>
                                        </p:tgtEl>
                                        <p:attrNameLst>
                                          <p:attrName>ppt_x</p:attrName>
                                        </p:attrNameLst>
                                      </p:cBhvr>
                                      <p:tavLst>
                                        <p:tav tm="0">
                                          <p:val>
                                            <p:strVal val="#ppt_x"/>
                                          </p:val>
                                        </p:tav>
                                        <p:tav tm="100000">
                                          <p:val>
                                            <p:strVal val="#ppt_x"/>
                                          </p:val>
                                        </p:tav>
                                      </p:tavLst>
                                    </p:anim>
                                    <p:anim calcmode="lin" valueType="num">
                                      <p:cBhvr>
                                        <p:cTn id="38" dur="1000" fill="hold"/>
                                        <p:tgtEl>
                                          <p:spTgt spid="25"/>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200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1000"/>
                                        <p:tgtEl>
                                          <p:spTgt spid="27"/>
                                        </p:tgtEl>
                                      </p:cBhvr>
                                    </p:animEffect>
                                    <p:anim calcmode="lin" valueType="num">
                                      <p:cBhvr>
                                        <p:cTn id="42" dur="1000" fill="hold"/>
                                        <p:tgtEl>
                                          <p:spTgt spid="27"/>
                                        </p:tgtEl>
                                        <p:attrNameLst>
                                          <p:attrName>ppt_x</p:attrName>
                                        </p:attrNameLst>
                                      </p:cBhvr>
                                      <p:tavLst>
                                        <p:tav tm="0">
                                          <p:val>
                                            <p:strVal val="#ppt_x"/>
                                          </p:val>
                                        </p:tav>
                                        <p:tav tm="100000">
                                          <p:val>
                                            <p:strVal val="#ppt_x"/>
                                          </p:val>
                                        </p:tav>
                                      </p:tavLst>
                                    </p:anim>
                                    <p:anim calcmode="lin" valueType="num">
                                      <p:cBhvr>
                                        <p:cTn id="43" dur="1000" fill="hold"/>
                                        <p:tgtEl>
                                          <p:spTgt spid="27"/>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200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1000"/>
                                        <p:tgtEl>
                                          <p:spTgt spid="22"/>
                                        </p:tgtEl>
                                      </p:cBhvr>
                                    </p:animEffect>
                                    <p:anim calcmode="lin" valueType="num">
                                      <p:cBhvr>
                                        <p:cTn id="47" dur="1000" fill="hold"/>
                                        <p:tgtEl>
                                          <p:spTgt spid="22"/>
                                        </p:tgtEl>
                                        <p:attrNameLst>
                                          <p:attrName>ppt_x</p:attrName>
                                        </p:attrNameLst>
                                      </p:cBhvr>
                                      <p:tavLst>
                                        <p:tav tm="0">
                                          <p:val>
                                            <p:strVal val="#ppt_x"/>
                                          </p:val>
                                        </p:tav>
                                        <p:tav tm="100000">
                                          <p:val>
                                            <p:strVal val="#ppt_x"/>
                                          </p:val>
                                        </p:tav>
                                      </p:tavLst>
                                    </p:anim>
                                    <p:anim calcmode="lin" valueType="num">
                                      <p:cBhvr>
                                        <p:cTn id="4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P spid="20" grpId="0"/>
      <p:bldP spid="21" grpId="0"/>
      <p:bldP spid="2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882" b="8477"/>
          <a:stretch/>
        </p:blipFill>
        <p:spPr>
          <a:xfrm>
            <a:off x="0" y="-14514"/>
            <a:ext cx="12188825" cy="6872514"/>
          </a:xfrm>
          <a:prstGeom prst="rect">
            <a:avLst/>
          </a:prstGeom>
        </p:spPr>
      </p:pic>
      <p:sp>
        <p:nvSpPr>
          <p:cNvPr id="6" name="Rectangle 5"/>
          <p:cNvSpPr/>
          <p:nvPr/>
        </p:nvSpPr>
        <p:spPr bwMode="auto">
          <a:xfrm rot="16200000" flipH="1" flipV="1">
            <a:off x="2637992" y="-2689919"/>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7"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3340220953"/>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auto">
          <a:xfrm>
            <a:off x="269099" y="3723621"/>
            <a:ext cx="11439686" cy="2423745"/>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1" tIns="143354" rIns="179191" bIns="143354" numCol="1" spcCol="0" rtlCol="0" fromWordArt="0" anchor="t" anchorCtr="0" forceAA="0" compatLnSpc="1">
            <a:prstTxWarp prst="textNoShape">
              <a:avLst/>
            </a:prstTxWarp>
            <a:noAutofit/>
          </a:bodyPr>
          <a:lstStyle/>
          <a:p>
            <a:pPr algn="ctr" defTabSz="913642" fontAlgn="base">
              <a:lnSpc>
                <a:spcPct val="90000"/>
              </a:lnSpc>
              <a:spcBef>
                <a:spcPct val="0"/>
              </a:spcBef>
              <a:spcAft>
                <a:spcPct val="0"/>
              </a:spcAft>
            </a:pPr>
            <a:endParaRPr lang="en-US" sz="2351" dirty="0" err="1">
              <a:solidFill>
                <a:schemeClr val="tx1"/>
              </a:solidFill>
              <a:ea typeface="Segoe UI" pitchFamily="34" charset="0"/>
              <a:cs typeface="Segoe UI" pitchFamily="34" charset="0"/>
            </a:endParaRPr>
          </a:p>
        </p:txBody>
      </p:sp>
      <p:sp>
        <p:nvSpPr>
          <p:cNvPr id="6" name="Rectangle 5"/>
          <p:cNvSpPr/>
          <p:nvPr/>
        </p:nvSpPr>
        <p:spPr bwMode="auto">
          <a:xfrm>
            <a:off x="269099" y="1635100"/>
            <a:ext cx="11439686" cy="1990507"/>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1" tIns="143354" rIns="179191" bIns="143354" numCol="1" spcCol="0" rtlCol="0" fromWordArt="0" anchor="t" anchorCtr="0" forceAA="0" compatLnSpc="1">
            <a:prstTxWarp prst="textNoShape">
              <a:avLst/>
            </a:prstTxWarp>
            <a:noAutofit/>
          </a:bodyPr>
          <a:lstStyle/>
          <a:p>
            <a:pPr algn="ctr" defTabSz="913642" fontAlgn="base">
              <a:lnSpc>
                <a:spcPct val="90000"/>
              </a:lnSpc>
              <a:spcBef>
                <a:spcPct val="0"/>
              </a:spcBef>
              <a:spcAft>
                <a:spcPct val="0"/>
              </a:spcAft>
            </a:pPr>
            <a:endParaRPr lang="en-US" sz="2351" dirty="0" err="1">
              <a:solidFill>
                <a:schemeClr val="tx1"/>
              </a:solidFill>
              <a:ea typeface="Segoe UI" pitchFamily="34" charset="0"/>
              <a:cs typeface="Segoe UI" pitchFamily="34" charset="0"/>
            </a:endParaRPr>
          </a:p>
        </p:txBody>
      </p:sp>
      <p:sp>
        <p:nvSpPr>
          <p:cNvPr id="10" name="Rectangle 9" hidden="1"/>
          <p:cNvSpPr/>
          <p:nvPr/>
        </p:nvSpPr>
        <p:spPr bwMode="auto">
          <a:xfrm>
            <a:off x="6488" y="1336651"/>
            <a:ext cx="6170299" cy="551770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067" tIns="143256" rIns="179067" bIns="143256" numCol="1" spcCol="0" rtlCol="0" fromWordArt="0" anchor="t" anchorCtr="0" forceAA="0" compatLnSpc="1">
            <a:prstTxWarp prst="textNoShape">
              <a:avLst/>
            </a:prstTxWarp>
            <a:noAutofit/>
          </a:bodyPr>
          <a:lstStyle/>
          <a:p>
            <a:pPr algn="ctr" defTabSz="913012" fontAlgn="base">
              <a:lnSpc>
                <a:spcPct val="90000"/>
              </a:lnSpc>
              <a:spcBef>
                <a:spcPct val="0"/>
              </a:spcBef>
              <a:spcAft>
                <a:spcPct val="0"/>
              </a:spcAft>
            </a:pPr>
            <a:endParaRPr lang="en-US" sz="2349"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a:xfrm>
            <a:off x="1553757" y="1769600"/>
            <a:ext cx="7140914" cy="1811306"/>
          </a:xfrm>
          <a:prstGeom prst="rect">
            <a:avLst/>
          </a:prstGeom>
          <a:noFill/>
        </p:spPr>
        <p:txBody>
          <a:bodyPr wrap="square">
            <a:spAutoFit/>
          </a:bodyPr>
          <a:lstStyle/>
          <a:p>
            <a:pPr>
              <a:lnSpc>
                <a:spcPct val="90000"/>
              </a:lnSpc>
              <a:spcBef>
                <a:spcPts val="588"/>
              </a:spcBef>
              <a:spcAft>
                <a:spcPts val="1763"/>
              </a:spcAft>
              <a:buClr>
                <a:schemeClr val="tx1"/>
              </a:buClr>
              <a:buSzPct val="100000"/>
            </a:pPr>
            <a:r>
              <a:rPr lang="en-US" sz="3135" b="1" dirty="0"/>
              <a:t>Transform your code</a:t>
            </a:r>
          </a:p>
          <a:p>
            <a:pPr>
              <a:lnSpc>
                <a:spcPct val="90000"/>
              </a:lnSpc>
              <a:spcBef>
                <a:spcPts val="588"/>
              </a:spcBef>
              <a:spcAft>
                <a:spcPts val="2939"/>
              </a:spcAft>
              <a:buClr>
                <a:schemeClr val="tx1"/>
              </a:buClr>
              <a:buSzPct val="100000"/>
            </a:pPr>
            <a:r>
              <a:rPr lang="en-US" sz="2351" dirty="0">
                <a:latin typeface="+mj-lt"/>
              </a:rPr>
              <a:t>Providing App Model Patterns for common scenarios</a:t>
            </a:r>
            <a:br>
              <a:rPr lang="en-US" sz="2351" dirty="0">
                <a:latin typeface="+mj-lt"/>
              </a:rPr>
            </a:br>
            <a:r>
              <a:rPr lang="en-US" sz="2351" dirty="0">
                <a:latin typeface="+mj-lt"/>
              </a:rPr>
              <a:t>Open source and based on community contributions</a:t>
            </a:r>
            <a:br>
              <a:rPr lang="en-US" sz="2351" dirty="0">
                <a:latin typeface="+mj-lt"/>
              </a:rPr>
            </a:br>
            <a:r>
              <a:rPr lang="en-US" sz="2351" dirty="0">
                <a:latin typeface="+mj-lt"/>
              </a:rPr>
              <a:t>Constantly evolving set of material for reuse</a:t>
            </a:r>
          </a:p>
        </p:txBody>
      </p:sp>
      <p:sp>
        <p:nvSpPr>
          <p:cNvPr id="20" name="Rectangle 19"/>
          <p:cNvSpPr/>
          <p:nvPr/>
        </p:nvSpPr>
        <p:spPr>
          <a:xfrm>
            <a:off x="1553757" y="3909805"/>
            <a:ext cx="10047480" cy="2137016"/>
          </a:xfrm>
          <a:prstGeom prst="rect">
            <a:avLst/>
          </a:prstGeom>
          <a:noFill/>
        </p:spPr>
        <p:txBody>
          <a:bodyPr wrap="square">
            <a:spAutoFit/>
          </a:bodyPr>
          <a:lstStyle/>
          <a:p>
            <a:pPr>
              <a:lnSpc>
                <a:spcPct val="90000"/>
              </a:lnSpc>
              <a:spcBef>
                <a:spcPts val="588"/>
              </a:spcBef>
              <a:spcAft>
                <a:spcPts val="1763"/>
              </a:spcAft>
              <a:buClr>
                <a:schemeClr val="tx1"/>
              </a:buClr>
              <a:buSzPct val="100000"/>
            </a:pPr>
            <a:r>
              <a:rPr lang="en-US" sz="3135" b="1" dirty="0"/>
              <a:t>100+ Visual Studio projects</a:t>
            </a:r>
          </a:p>
          <a:p>
            <a:pPr>
              <a:lnSpc>
                <a:spcPct val="90000"/>
              </a:lnSpc>
              <a:spcBef>
                <a:spcPts val="588"/>
              </a:spcBef>
              <a:spcAft>
                <a:spcPts val="2939"/>
              </a:spcAft>
              <a:buClr>
                <a:schemeClr val="tx1"/>
              </a:buClr>
              <a:buSzPct val="100000"/>
            </a:pPr>
            <a:r>
              <a:rPr lang="en-US" sz="2351" dirty="0">
                <a:latin typeface="+mj-lt"/>
              </a:rPr>
              <a:t>Common scenarios</a:t>
            </a:r>
            <a:br>
              <a:rPr lang="en-US" sz="2351" dirty="0">
                <a:latin typeface="+mj-lt"/>
              </a:rPr>
            </a:br>
            <a:r>
              <a:rPr lang="en-US" sz="2351" dirty="0">
                <a:latin typeface="+mj-lt"/>
              </a:rPr>
              <a:t>Branding</a:t>
            </a:r>
            <a:br>
              <a:rPr lang="en-US" sz="2351" dirty="0">
                <a:latin typeface="+mj-lt"/>
              </a:rPr>
            </a:br>
            <a:r>
              <a:rPr lang="en-US" sz="2351" dirty="0">
                <a:latin typeface="+mj-lt"/>
              </a:rPr>
              <a:t>Site provisioning</a:t>
            </a:r>
            <a:br>
              <a:rPr lang="en-US" sz="2351" dirty="0">
                <a:latin typeface="+mj-lt"/>
              </a:rPr>
            </a:br>
            <a:r>
              <a:rPr lang="en-US" sz="2351" dirty="0">
                <a:latin typeface="+mj-lt"/>
              </a:rPr>
              <a:t>Remote event receivers </a:t>
            </a:r>
          </a:p>
        </p:txBody>
      </p:sp>
      <p:sp>
        <p:nvSpPr>
          <p:cNvPr id="5" name="Rectangle 4"/>
          <p:cNvSpPr/>
          <p:nvPr/>
        </p:nvSpPr>
        <p:spPr>
          <a:xfrm>
            <a:off x="5739107" y="4656261"/>
            <a:ext cx="5323009" cy="1069437"/>
          </a:xfrm>
          <a:prstGeom prst="rect">
            <a:avLst/>
          </a:prstGeom>
        </p:spPr>
        <p:txBody>
          <a:bodyPr wrap="square">
            <a:spAutoFit/>
          </a:bodyPr>
          <a:lstStyle/>
          <a:p>
            <a:pPr>
              <a:lnSpc>
                <a:spcPct val="90000"/>
              </a:lnSpc>
              <a:spcBef>
                <a:spcPts val="588"/>
              </a:spcBef>
              <a:spcAft>
                <a:spcPts val="2939"/>
              </a:spcAft>
              <a:buClr>
                <a:schemeClr val="tx1"/>
              </a:buClr>
              <a:buSzPct val="100000"/>
            </a:pPr>
            <a:r>
              <a:rPr lang="en-US" sz="2351" dirty="0">
                <a:latin typeface="+mj-lt"/>
              </a:rPr>
              <a:t>UX component</a:t>
            </a:r>
            <a:br>
              <a:rPr lang="en-US" sz="2351" dirty="0">
                <a:latin typeface="+mj-lt"/>
              </a:rPr>
            </a:br>
            <a:r>
              <a:rPr lang="en-US" sz="2351" dirty="0">
                <a:latin typeface="+mj-lt"/>
              </a:rPr>
              <a:t>Taxonomy driven navigation</a:t>
            </a:r>
            <a:br>
              <a:rPr lang="en-US" sz="2351" dirty="0">
                <a:latin typeface="+mj-lt"/>
              </a:rPr>
            </a:br>
            <a:r>
              <a:rPr lang="en-US" sz="2351" dirty="0">
                <a:latin typeface="+mj-lt"/>
              </a:rPr>
              <a:t>And much more…</a:t>
            </a:r>
            <a:endParaRPr lang="en-US" sz="2351" u="sng" dirty="0">
              <a:latin typeface="+mj-lt"/>
            </a:endParaRPr>
          </a:p>
        </p:txBody>
      </p:sp>
      <p:grpSp>
        <p:nvGrpSpPr>
          <p:cNvPr id="32" name="Group 701"/>
          <p:cNvGrpSpPr>
            <a:grpSpLocks noChangeAspect="1"/>
          </p:cNvGrpSpPr>
          <p:nvPr/>
        </p:nvGrpSpPr>
        <p:grpSpPr bwMode="auto">
          <a:xfrm>
            <a:off x="392170" y="3909805"/>
            <a:ext cx="918403" cy="831817"/>
            <a:chOff x="10488" y="-2313"/>
            <a:chExt cx="944" cy="855"/>
          </a:xfrm>
          <a:solidFill>
            <a:schemeClr val="tx1">
              <a:lumMod val="50000"/>
              <a:lumOff val="50000"/>
            </a:schemeClr>
          </a:solidFill>
        </p:grpSpPr>
        <p:sp>
          <p:nvSpPr>
            <p:cNvPr id="33" name="Freeform 702"/>
            <p:cNvSpPr>
              <a:spLocks/>
            </p:cNvSpPr>
            <p:nvPr/>
          </p:nvSpPr>
          <p:spPr bwMode="auto">
            <a:xfrm>
              <a:off x="10488" y="-2313"/>
              <a:ext cx="779" cy="586"/>
            </a:xfrm>
            <a:custGeom>
              <a:avLst/>
              <a:gdLst>
                <a:gd name="T0" fmla="*/ 35 w 330"/>
                <a:gd name="T1" fmla="*/ 73 h 248"/>
                <a:gd name="T2" fmla="*/ 35 w 330"/>
                <a:gd name="T3" fmla="*/ 248 h 248"/>
                <a:gd name="T4" fmla="*/ 9 w 330"/>
                <a:gd name="T5" fmla="*/ 248 h 248"/>
                <a:gd name="T6" fmla="*/ 0 w 330"/>
                <a:gd name="T7" fmla="*/ 239 h 248"/>
                <a:gd name="T8" fmla="*/ 0 w 330"/>
                <a:gd name="T9" fmla="*/ 13 h 248"/>
                <a:gd name="T10" fmla="*/ 13 w 330"/>
                <a:gd name="T11" fmla="*/ 0 h 248"/>
                <a:gd name="T12" fmla="*/ 129 w 330"/>
                <a:gd name="T13" fmla="*/ 0 h 248"/>
                <a:gd name="T14" fmla="*/ 142 w 330"/>
                <a:gd name="T15" fmla="*/ 13 h 248"/>
                <a:gd name="T16" fmla="*/ 142 w 330"/>
                <a:gd name="T17" fmla="*/ 27 h 248"/>
                <a:gd name="T18" fmla="*/ 321 w 330"/>
                <a:gd name="T19" fmla="*/ 27 h 248"/>
                <a:gd name="T20" fmla="*/ 330 w 330"/>
                <a:gd name="T21" fmla="*/ 36 h 248"/>
                <a:gd name="T22" fmla="*/ 330 w 330"/>
                <a:gd name="T23" fmla="*/ 86 h 248"/>
                <a:gd name="T24" fmla="*/ 177 w 330"/>
                <a:gd name="T25" fmla="*/ 86 h 248"/>
                <a:gd name="T26" fmla="*/ 177 w 330"/>
                <a:gd name="T27" fmla="*/ 73 h 248"/>
                <a:gd name="T28" fmla="*/ 164 w 330"/>
                <a:gd name="T29" fmla="*/ 59 h 248"/>
                <a:gd name="T30" fmla="*/ 49 w 330"/>
                <a:gd name="T31" fmla="*/ 59 h 248"/>
                <a:gd name="T32" fmla="*/ 35 w 330"/>
                <a:gd name="T33" fmla="*/ 7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0" h="248">
                  <a:moveTo>
                    <a:pt x="35" y="73"/>
                  </a:moveTo>
                  <a:cubicBezTo>
                    <a:pt x="35" y="248"/>
                    <a:pt x="35" y="248"/>
                    <a:pt x="35" y="248"/>
                  </a:cubicBezTo>
                  <a:cubicBezTo>
                    <a:pt x="9" y="248"/>
                    <a:pt x="9" y="248"/>
                    <a:pt x="9" y="248"/>
                  </a:cubicBezTo>
                  <a:cubicBezTo>
                    <a:pt x="4" y="248"/>
                    <a:pt x="0" y="244"/>
                    <a:pt x="0" y="239"/>
                  </a:cubicBezTo>
                  <a:cubicBezTo>
                    <a:pt x="0" y="13"/>
                    <a:pt x="0" y="13"/>
                    <a:pt x="0" y="13"/>
                  </a:cubicBezTo>
                  <a:cubicBezTo>
                    <a:pt x="0" y="6"/>
                    <a:pt x="6" y="0"/>
                    <a:pt x="13" y="0"/>
                  </a:cubicBezTo>
                  <a:cubicBezTo>
                    <a:pt x="129" y="0"/>
                    <a:pt x="129" y="0"/>
                    <a:pt x="129" y="0"/>
                  </a:cubicBezTo>
                  <a:cubicBezTo>
                    <a:pt x="137" y="0"/>
                    <a:pt x="142" y="6"/>
                    <a:pt x="142" y="13"/>
                  </a:cubicBezTo>
                  <a:cubicBezTo>
                    <a:pt x="142" y="27"/>
                    <a:pt x="142" y="27"/>
                    <a:pt x="142" y="27"/>
                  </a:cubicBezTo>
                  <a:cubicBezTo>
                    <a:pt x="321" y="27"/>
                    <a:pt x="321" y="27"/>
                    <a:pt x="321" y="27"/>
                  </a:cubicBezTo>
                  <a:cubicBezTo>
                    <a:pt x="326" y="27"/>
                    <a:pt x="330" y="31"/>
                    <a:pt x="330" y="36"/>
                  </a:cubicBezTo>
                  <a:cubicBezTo>
                    <a:pt x="330" y="86"/>
                    <a:pt x="330" y="86"/>
                    <a:pt x="330" y="86"/>
                  </a:cubicBezTo>
                  <a:cubicBezTo>
                    <a:pt x="177" y="86"/>
                    <a:pt x="177" y="86"/>
                    <a:pt x="177" y="86"/>
                  </a:cubicBezTo>
                  <a:cubicBezTo>
                    <a:pt x="177" y="73"/>
                    <a:pt x="177" y="73"/>
                    <a:pt x="177" y="73"/>
                  </a:cubicBezTo>
                  <a:cubicBezTo>
                    <a:pt x="177" y="65"/>
                    <a:pt x="172" y="59"/>
                    <a:pt x="164" y="59"/>
                  </a:cubicBezTo>
                  <a:cubicBezTo>
                    <a:pt x="49" y="59"/>
                    <a:pt x="49" y="59"/>
                    <a:pt x="49" y="59"/>
                  </a:cubicBezTo>
                  <a:cubicBezTo>
                    <a:pt x="41" y="59"/>
                    <a:pt x="35" y="65"/>
                    <a:pt x="35"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96" tIns="44798" rIns="89596" bIns="44798" numCol="1" anchor="t" anchorCtr="0" compatLnSpc="1">
              <a:prstTxWarp prst="textNoShape">
                <a:avLst/>
              </a:prstTxWarp>
            </a:bodyPr>
            <a:lstStyle/>
            <a:p>
              <a:pPr algn="just" defTabSz="895898"/>
              <a:endParaRPr lang="en-US" sz="1666"/>
            </a:p>
          </p:txBody>
        </p:sp>
        <p:sp>
          <p:nvSpPr>
            <p:cNvPr id="34" name="Freeform 703"/>
            <p:cNvSpPr>
              <a:spLocks/>
            </p:cNvSpPr>
            <p:nvPr/>
          </p:nvSpPr>
          <p:spPr bwMode="auto">
            <a:xfrm>
              <a:off x="10653" y="-2044"/>
              <a:ext cx="779" cy="586"/>
            </a:xfrm>
            <a:custGeom>
              <a:avLst/>
              <a:gdLst>
                <a:gd name="T0" fmla="*/ 321 w 330"/>
                <a:gd name="T1" fmla="*/ 27 h 248"/>
                <a:gd name="T2" fmla="*/ 143 w 330"/>
                <a:gd name="T3" fmla="*/ 27 h 248"/>
                <a:gd name="T4" fmla="*/ 143 w 330"/>
                <a:gd name="T5" fmla="*/ 14 h 248"/>
                <a:gd name="T6" fmla="*/ 129 w 330"/>
                <a:gd name="T7" fmla="*/ 0 h 248"/>
                <a:gd name="T8" fmla="*/ 14 w 330"/>
                <a:gd name="T9" fmla="*/ 0 h 248"/>
                <a:gd name="T10" fmla="*/ 0 w 330"/>
                <a:gd name="T11" fmla="*/ 14 h 248"/>
                <a:gd name="T12" fmla="*/ 0 w 330"/>
                <a:gd name="T13" fmla="*/ 239 h 248"/>
                <a:gd name="T14" fmla="*/ 9 w 330"/>
                <a:gd name="T15" fmla="*/ 248 h 248"/>
                <a:gd name="T16" fmla="*/ 35 w 330"/>
                <a:gd name="T17" fmla="*/ 248 h 248"/>
                <a:gd name="T18" fmla="*/ 321 w 330"/>
                <a:gd name="T19" fmla="*/ 248 h 248"/>
                <a:gd name="T20" fmla="*/ 330 w 330"/>
                <a:gd name="T21" fmla="*/ 239 h 248"/>
                <a:gd name="T22" fmla="*/ 330 w 330"/>
                <a:gd name="T23" fmla="*/ 36 h 248"/>
                <a:gd name="T24" fmla="*/ 321 w 330"/>
                <a:gd name="T25" fmla="*/ 2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0" h="248">
                  <a:moveTo>
                    <a:pt x="321" y="27"/>
                  </a:moveTo>
                  <a:cubicBezTo>
                    <a:pt x="143" y="27"/>
                    <a:pt x="143" y="27"/>
                    <a:pt x="143" y="27"/>
                  </a:cubicBezTo>
                  <a:cubicBezTo>
                    <a:pt x="143" y="14"/>
                    <a:pt x="143" y="14"/>
                    <a:pt x="143" y="14"/>
                  </a:cubicBezTo>
                  <a:cubicBezTo>
                    <a:pt x="143" y="6"/>
                    <a:pt x="137" y="0"/>
                    <a:pt x="129" y="0"/>
                  </a:cubicBezTo>
                  <a:cubicBezTo>
                    <a:pt x="14" y="0"/>
                    <a:pt x="14" y="0"/>
                    <a:pt x="14" y="0"/>
                  </a:cubicBezTo>
                  <a:cubicBezTo>
                    <a:pt x="6" y="0"/>
                    <a:pt x="0" y="7"/>
                    <a:pt x="0" y="14"/>
                  </a:cubicBezTo>
                  <a:cubicBezTo>
                    <a:pt x="0" y="239"/>
                    <a:pt x="0" y="239"/>
                    <a:pt x="0" y="239"/>
                  </a:cubicBezTo>
                  <a:cubicBezTo>
                    <a:pt x="0" y="244"/>
                    <a:pt x="4" y="248"/>
                    <a:pt x="9" y="248"/>
                  </a:cubicBezTo>
                  <a:cubicBezTo>
                    <a:pt x="35" y="248"/>
                    <a:pt x="35" y="248"/>
                    <a:pt x="35" y="248"/>
                  </a:cubicBezTo>
                  <a:cubicBezTo>
                    <a:pt x="321" y="248"/>
                    <a:pt x="321" y="248"/>
                    <a:pt x="321" y="248"/>
                  </a:cubicBezTo>
                  <a:cubicBezTo>
                    <a:pt x="326" y="248"/>
                    <a:pt x="330" y="244"/>
                    <a:pt x="330" y="239"/>
                  </a:cubicBezTo>
                  <a:cubicBezTo>
                    <a:pt x="330" y="36"/>
                    <a:pt x="330" y="36"/>
                    <a:pt x="330" y="36"/>
                  </a:cubicBezTo>
                  <a:cubicBezTo>
                    <a:pt x="330" y="31"/>
                    <a:pt x="326" y="27"/>
                    <a:pt x="321" y="27"/>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96" tIns="44798" rIns="89596" bIns="44798" numCol="1" anchor="t" anchorCtr="0" compatLnSpc="1">
              <a:prstTxWarp prst="textNoShape">
                <a:avLst/>
              </a:prstTxWarp>
            </a:bodyPr>
            <a:lstStyle/>
            <a:p>
              <a:pPr algn="just" defTabSz="895898"/>
              <a:endParaRPr lang="en-US" sz="1666"/>
            </a:p>
          </p:txBody>
        </p:sp>
      </p:grpSp>
      <p:grpSp>
        <p:nvGrpSpPr>
          <p:cNvPr id="36" name="Group 35"/>
          <p:cNvGrpSpPr/>
          <p:nvPr/>
        </p:nvGrpSpPr>
        <p:grpSpPr bwMode="black">
          <a:xfrm>
            <a:off x="384923" y="1944201"/>
            <a:ext cx="961014" cy="781827"/>
            <a:chOff x="5184775" y="225425"/>
            <a:chExt cx="1500188" cy="1220788"/>
          </a:xfrm>
          <a:solidFill>
            <a:schemeClr val="bg1">
              <a:lumMod val="50000"/>
            </a:schemeClr>
          </a:solidFill>
        </p:grpSpPr>
        <p:sp>
          <p:nvSpPr>
            <p:cNvPr id="37"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sp>
          <p:nvSpPr>
            <p:cNvPr id="38" name="Oval 87"/>
            <p:cNvSpPr>
              <a:spLocks noChangeArrowheads="1"/>
            </p:cNvSpPr>
            <p:nvPr/>
          </p:nvSpPr>
          <p:spPr bwMode="black">
            <a:xfrm>
              <a:off x="5649158" y="794500"/>
              <a:ext cx="203200" cy="2032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sp>
          <p:nvSpPr>
            <p:cNvPr id="39"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sp>
          <p:nvSpPr>
            <p:cNvPr id="40" name="Oval 87"/>
            <p:cNvSpPr>
              <a:spLocks noChangeArrowheads="1"/>
            </p:cNvSpPr>
            <p:nvPr/>
          </p:nvSpPr>
          <p:spPr bwMode="black">
            <a:xfrm>
              <a:off x="6374687" y="487981"/>
              <a:ext cx="69870" cy="6987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grpSp>
      <p:sp>
        <p:nvSpPr>
          <p:cNvPr id="21" name="Rectangle 20"/>
          <p:cNvSpPr/>
          <p:nvPr/>
        </p:nvSpPr>
        <p:spPr>
          <a:xfrm>
            <a:off x="1587" y="6502424"/>
            <a:ext cx="8075097" cy="338466"/>
          </a:xfrm>
          <a:prstGeom prst="rect">
            <a:avLst/>
          </a:prstGeom>
        </p:spPr>
        <p:txBody>
          <a:bodyPr wrap="square">
            <a:spAutoFit/>
          </a:bodyPr>
          <a:lstStyle/>
          <a:p>
            <a:r>
              <a:rPr lang="en-US" sz="1600" dirty="0"/>
              <a:t>Patterns and Practices Yammer Group - </a:t>
            </a:r>
            <a:r>
              <a:rPr lang="en-US" sz="1600" u="sng" dirty="0"/>
              <a:t>http://aka.ms/officedevpnpYammer</a:t>
            </a:r>
            <a:r>
              <a:rPr lang="en-US" sz="1600" dirty="0"/>
              <a:t> </a:t>
            </a:r>
            <a:endParaRPr lang="en-US" sz="1400" dirty="0"/>
          </a:p>
        </p:txBody>
      </p:sp>
      <p:sp>
        <p:nvSpPr>
          <p:cNvPr id="24" name="Rectangle 23"/>
          <p:cNvSpPr/>
          <p:nvPr/>
        </p:nvSpPr>
        <p:spPr>
          <a:xfrm>
            <a:off x="4898240" y="505398"/>
            <a:ext cx="5003593" cy="646035"/>
          </a:xfrm>
          <a:prstGeom prst="rect">
            <a:avLst/>
          </a:prstGeom>
        </p:spPr>
        <p:txBody>
          <a:bodyPr wrap="none">
            <a:spAutoFit/>
          </a:bodyPr>
          <a:lstStyle/>
          <a:p>
            <a:pPr algn="r">
              <a:lnSpc>
                <a:spcPct val="90000"/>
              </a:lnSpc>
              <a:spcBef>
                <a:spcPts val="588"/>
              </a:spcBef>
              <a:spcAft>
                <a:spcPts val="2939"/>
              </a:spcAft>
              <a:buClr>
                <a:schemeClr val="tx1"/>
              </a:buClr>
              <a:buSzPct val="100000"/>
            </a:pPr>
            <a:r>
              <a:rPr lang="en-US" sz="3999" u="sng" dirty="0"/>
              <a:t>aka.ms/</a:t>
            </a:r>
            <a:r>
              <a:rPr lang="en-US" sz="3999" u="sng" dirty="0" err="1"/>
              <a:t>OfficeDevPnP</a:t>
            </a:r>
            <a:endParaRPr lang="en-US" sz="3999" u="sng" dirty="0"/>
          </a:p>
        </p:txBody>
      </p:sp>
      <p:pic>
        <p:nvPicPr>
          <p:cNvPr id="2" name="Picture 1"/>
          <p:cNvPicPr>
            <a:picLocks noChangeAspect="1"/>
          </p:cNvPicPr>
          <p:nvPr/>
        </p:nvPicPr>
        <p:blipFill>
          <a:blip r:embed="rId3"/>
          <a:stretch>
            <a:fillRect/>
          </a:stretch>
        </p:blipFill>
        <p:spPr>
          <a:xfrm>
            <a:off x="0" y="0"/>
            <a:ext cx="6229745" cy="1656961"/>
          </a:xfrm>
          <a:prstGeom prst="rect">
            <a:avLst/>
          </a:prstGeom>
        </p:spPr>
      </p:pic>
    </p:spTree>
    <p:extLst>
      <p:ext uri="{BB962C8B-B14F-4D97-AF65-F5344CB8AC3E}">
        <p14:creationId xmlns:p14="http://schemas.microsoft.com/office/powerpoint/2010/main" val="37487884"/>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35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0-#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70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300"/>
                                        <p:tgtEl>
                                          <p:spTgt spid="36"/>
                                        </p:tgtEl>
                                      </p:cBhvr>
                                    </p:animEffect>
                                  </p:childTnLst>
                                </p:cTn>
                              </p:par>
                              <p:par>
                                <p:cTn id="16" presetID="63" presetClass="path" presetSubtype="0" decel="100000" fill="hold" nodeType="withEffect">
                                  <p:stCondLst>
                                    <p:cond delay="700"/>
                                  </p:stCondLst>
                                  <p:childTnLst>
                                    <p:animMotion origin="layout" path="M -3.75E-6 -1.85185E-6 L 0.01511 -1.85185E-6 " pathEditMode="relative" rAng="0" ptsTypes="AA">
                                      <p:cBhvr>
                                        <p:cTn id="17" dur="500" spd="-100000" fill="hold"/>
                                        <p:tgtEl>
                                          <p:spTgt spid="36"/>
                                        </p:tgtEl>
                                        <p:attrNameLst>
                                          <p:attrName>ppt_x</p:attrName>
                                          <p:attrName>ppt_y</p:attrName>
                                        </p:attrNameLst>
                                      </p:cBhvr>
                                      <p:rCtr x="755" y="0"/>
                                    </p:animMotion>
                                  </p:childTnLst>
                                </p:cTn>
                              </p:par>
                              <p:par>
                                <p:cTn id="18" presetID="10" presetClass="entr" presetSubtype="0" fill="hold" grpId="0" nodeType="withEffect">
                                  <p:stCondLst>
                                    <p:cond delay="80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300"/>
                                        <p:tgtEl>
                                          <p:spTgt spid="19"/>
                                        </p:tgtEl>
                                      </p:cBhvr>
                                    </p:animEffect>
                                  </p:childTnLst>
                                </p:cTn>
                              </p:par>
                              <p:par>
                                <p:cTn id="21" presetID="63" presetClass="path" presetSubtype="0" decel="100000" fill="hold" grpId="1" nodeType="withEffect">
                                  <p:stCondLst>
                                    <p:cond delay="800"/>
                                  </p:stCondLst>
                                  <p:childTnLst>
                                    <p:animMotion origin="layout" path="M 4.79167E-6 1.11111E-6 L 0.0151 1.11111E-6 " pathEditMode="relative" rAng="0" ptsTypes="AA">
                                      <p:cBhvr>
                                        <p:cTn id="22" dur="500" spd="-100000" fill="hold"/>
                                        <p:tgtEl>
                                          <p:spTgt spid="19"/>
                                        </p:tgtEl>
                                        <p:attrNameLst>
                                          <p:attrName>ppt_x</p:attrName>
                                          <p:attrName>ppt_y</p:attrName>
                                        </p:attrNameLst>
                                      </p:cBhvr>
                                      <p:rCtr x="755" y="0"/>
                                    </p:animMotion>
                                  </p:childTnLst>
                                </p:cTn>
                              </p:par>
                              <p:par>
                                <p:cTn id="23" presetID="10" presetClass="entr" presetSubtype="0" fill="hold" nodeType="withEffect">
                                  <p:stCondLst>
                                    <p:cond delay="90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300"/>
                                        <p:tgtEl>
                                          <p:spTgt spid="32"/>
                                        </p:tgtEl>
                                      </p:cBhvr>
                                    </p:animEffect>
                                  </p:childTnLst>
                                </p:cTn>
                              </p:par>
                              <p:par>
                                <p:cTn id="26" presetID="63" presetClass="path" presetSubtype="0" decel="100000" fill="hold" nodeType="withEffect">
                                  <p:stCondLst>
                                    <p:cond delay="900"/>
                                  </p:stCondLst>
                                  <p:childTnLst>
                                    <p:animMotion origin="layout" path="M -1.875E-6 3.7037E-7 L 0.01511 3.7037E-7 " pathEditMode="relative" rAng="0" ptsTypes="AA">
                                      <p:cBhvr>
                                        <p:cTn id="27" dur="500" spd="-100000" fill="hold"/>
                                        <p:tgtEl>
                                          <p:spTgt spid="32"/>
                                        </p:tgtEl>
                                        <p:attrNameLst>
                                          <p:attrName>ppt_x</p:attrName>
                                          <p:attrName>ppt_y</p:attrName>
                                        </p:attrNameLst>
                                      </p:cBhvr>
                                      <p:rCtr x="755" y="0"/>
                                    </p:animMotion>
                                  </p:childTnLst>
                                </p:cTn>
                              </p:par>
                              <p:par>
                                <p:cTn id="28" presetID="10" presetClass="entr" presetSubtype="0" fill="hold" grpId="0" nodeType="withEffect">
                                  <p:stCondLst>
                                    <p:cond delay="100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300"/>
                                        <p:tgtEl>
                                          <p:spTgt spid="20"/>
                                        </p:tgtEl>
                                      </p:cBhvr>
                                    </p:animEffect>
                                  </p:childTnLst>
                                </p:cTn>
                              </p:par>
                              <p:par>
                                <p:cTn id="31" presetID="63" presetClass="path" presetSubtype="0" decel="100000" fill="hold" grpId="1" nodeType="withEffect">
                                  <p:stCondLst>
                                    <p:cond delay="1000"/>
                                  </p:stCondLst>
                                  <p:childTnLst>
                                    <p:animMotion origin="layout" path="M 1.66667E-6 3.33333E-6 L 0.0151 3.33333E-6 " pathEditMode="relative" rAng="0" ptsTypes="AA">
                                      <p:cBhvr>
                                        <p:cTn id="32" dur="500" spd="-100000" fill="hold"/>
                                        <p:tgtEl>
                                          <p:spTgt spid="20"/>
                                        </p:tgtEl>
                                        <p:attrNameLst>
                                          <p:attrName>ppt_x</p:attrName>
                                          <p:attrName>ppt_y</p:attrName>
                                        </p:attrNameLst>
                                      </p:cBhvr>
                                      <p:rCtr x="755" y="0"/>
                                    </p:animMotion>
                                  </p:childTnLst>
                                </p:cTn>
                              </p:par>
                              <p:par>
                                <p:cTn id="33" presetID="10" presetClass="entr" presetSubtype="0" fill="hold" grpId="0" nodeType="withEffect">
                                  <p:stCondLst>
                                    <p:cond delay="100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300"/>
                                        <p:tgtEl>
                                          <p:spTgt spid="5"/>
                                        </p:tgtEl>
                                      </p:cBhvr>
                                    </p:animEffect>
                                  </p:childTnLst>
                                </p:cTn>
                              </p:par>
                              <p:par>
                                <p:cTn id="36" presetID="63" presetClass="path" presetSubtype="0" decel="100000" fill="hold" grpId="1" nodeType="withEffect">
                                  <p:stCondLst>
                                    <p:cond delay="1000"/>
                                  </p:stCondLst>
                                  <p:childTnLst>
                                    <p:animMotion origin="layout" path="M 1.45833E-6 2.96296E-6 L 0.0151 2.96296E-6 " pathEditMode="relative" rAng="0" ptsTypes="AA">
                                      <p:cBhvr>
                                        <p:cTn id="37" dur="500" spd="-100000" fill="hold"/>
                                        <p:tgtEl>
                                          <p:spTgt spid="5"/>
                                        </p:tgtEl>
                                        <p:attrNameLst>
                                          <p:attrName>ppt_x</p:attrName>
                                          <p:attrName>ppt_y</p:attrName>
                                        </p:attrNameLst>
                                      </p:cBhvr>
                                      <p:rCtr x="75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6" grpId="0" animBg="1"/>
      <p:bldP spid="19" grpId="0"/>
      <p:bldP spid="19" grpId="1"/>
      <p:bldP spid="20" grpId="0"/>
      <p:bldP spid="20" grpId="1"/>
      <p:bldP spid="5" grpId="0"/>
      <p:bldP spid="5"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1059" y="1118530"/>
            <a:ext cx="3954528" cy="898463"/>
          </a:xfrm>
          <a:prstGeom prst="rect">
            <a:avLst/>
          </a:prstGeom>
          <a:noFill/>
        </p:spPr>
        <p:txBody>
          <a:bodyPr wrap="none" lIns="179017" tIns="143214" rIns="179017" bIns="143214" rtlCol="0">
            <a:spAutoFit/>
          </a:bodyPr>
          <a:lstStyle/>
          <a:p>
            <a:pPr defTabSz="913112">
              <a:lnSpc>
                <a:spcPct val="90000"/>
              </a:lnSpc>
              <a:spcAft>
                <a:spcPts val="588"/>
              </a:spcAft>
            </a:pPr>
            <a:r>
              <a:rPr lang="en-US" sz="4399" kern="0" dirty="0">
                <a:solidFill>
                  <a:schemeClr val="tx2"/>
                </a:solidFill>
                <a:latin typeface="Segoe UI" panose="020B0502040204020203" pitchFamily="34" charset="0"/>
                <a:ea typeface="Segoe UI Light" panose="020B0502040204020203" pitchFamily="34" charset="0"/>
                <a:cs typeface="Segoe UI" panose="020B0502040204020203" pitchFamily="34" charset="0"/>
              </a:rPr>
              <a:t>dev.office.com</a:t>
            </a:r>
          </a:p>
        </p:txBody>
      </p:sp>
      <p:sp>
        <p:nvSpPr>
          <p:cNvPr id="5" name="TextBox 4"/>
          <p:cNvSpPr txBox="1"/>
          <p:nvPr/>
        </p:nvSpPr>
        <p:spPr>
          <a:xfrm>
            <a:off x="802578" y="3135733"/>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Explore</a:t>
            </a:r>
            <a:r>
              <a:rPr lang="en-US" sz="3527" dirty="0">
                <a:solidFill>
                  <a:schemeClr val="tx2"/>
                </a:solidFill>
                <a:latin typeface="Segoe UI Light" panose="020B0502040204020203" pitchFamily="34" charset="0"/>
                <a:cs typeface="Segoe UI Light" panose="020B0502040204020203" pitchFamily="34" charset="0"/>
              </a:rPr>
              <a:t> </a:t>
            </a:r>
          </a:p>
          <a:p>
            <a:pPr defTabSz="565828"/>
            <a:r>
              <a:rPr lang="en-US" sz="1999" dirty="0">
                <a:solidFill>
                  <a:schemeClr val="tx1">
                    <a:lumMod val="50000"/>
                    <a:lumOff val="50000"/>
                  </a:schemeClr>
                </a:solidFill>
                <a:cs typeface="Segoe UI" panose="020B0502040204020203" pitchFamily="34" charset="0"/>
                <a:hlinkClick r:id="rId3"/>
              </a:rPr>
              <a:t>http://apisandbox.msdn.microsoft.com</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sp>
        <p:nvSpPr>
          <p:cNvPr id="6" name="TextBox 5"/>
          <p:cNvSpPr txBox="1"/>
          <p:nvPr/>
        </p:nvSpPr>
        <p:spPr>
          <a:xfrm>
            <a:off x="771769" y="2109487"/>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Sign</a:t>
            </a:r>
            <a:r>
              <a:rPr lang="en-US" sz="3527" dirty="0">
                <a:solidFill>
                  <a:schemeClr val="bg2"/>
                </a:solidFill>
                <a:latin typeface="Segoe UI Light" panose="020B0502040204020203" pitchFamily="34" charset="0"/>
                <a:cs typeface="Segoe UI Light" panose="020B0502040204020203" pitchFamily="34" charset="0"/>
              </a:rPr>
              <a:t> </a:t>
            </a:r>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up</a:t>
            </a:r>
          </a:p>
          <a:p>
            <a:pPr defTabSz="565828"/>
            <a:r>
              <a:rPr lang="en-US" sz="1999" dirty="0">
                <a:solidFill>
                  <a:schemeClr val="tx1">
                    <a:lumMod val="50000"/>
                    <a:lumOff val="50000"/>
                  </a:schemeClr>
                </a:solidFill>
                <a:cs typeface="Segoe UI" panose="020B0502040204020203" pitchFamily="34" charset="0"/>
                <a:hlinkClick r:id="rId4"/>
              </a:rPr>
              <a:t>http://dev.office.com/getting-started</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sp>
        <p:nvSpPr>
          <p:cNvPr id="7" name="TextBox 6"/>
          <p:cNvSpPr txBox="1"/>
          <p:nvPr/>
        </p:nvSpPr>
        <p:spPr>
          <a:xfrm>
            <a:off x="751058" y="4248819"/>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Get</a:t>
            </a:r>
            <a:r>
              <a:rPr lang="en-US" sz="3527" dirty="0">
                <a:solidFill>
                  <a:schemeClr val="bg2"/>
                </a:solidFill>
                <a:latin typeface="Segoe UI Light" panose="020B0502040204020203" pitchFamily="34" charset="0"/>
                <a:cs typeface="Segoe UI Light" panose="020B0502040204020203" pitchFamily="34" charset="0"/>
              </a:rPr>
              <a:t> </a:t>
            </a:r>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trained</a:t>
            </a:r>
            <a:r>
              <a:rPr lang="en-US" sz="3527" dirty="0">
                <a:solidFill>
                  <a:schemeClr val="tx1">
                    <a:lumMod val="50000"/>
                    <a:lumOff val="50000"/>
                  </a:schemeClr>
                </a:solidFill>
                <a:latin typeface="Segoe UI Light" panose="020B0502040204020203" pitchFamily="34" charset="0"/>
                <a:cs typeface="Segoe UI Light" panose="020B0502040204020203" pitchFamily="34" charset="0"/>
              </a:rPr>
              <a:t/>
            </a:r>
            <a:br>
              <a:rPr lang="en-US" sz="3527" dirty="0">
                <a:solidFill>
                  <a:schemeClr val="tx1">
                    <a:lumMod val="50000"/>
                    <a:lumOff val="50000"/>
                  </a:schemeClr>
                </a:solidFill>
                <a:latin typeface="Segoe UI Light" panose="020B0502040204020203" pitchFamily="34" charset="0"/>
                <a:cs typeface="Segoe UI Light" panose="020B0502040204020203" pitchFamily="34" charset="0"/>
              </a:rPr>
            </a:br>
            <a:r>
              <a:rPr lang="en-US" sz="1999" dirty="0">
                <a:solidFill>
                  <a:schemeClr val="tx1">
                    <a:lumMod val="50000"/>
                    <a:lumOff val="50000"/>
                  </a:schemeClr>
                </a:solidFill>
                <a:cs typeface="Segoe UI" panose="020B0502040204020203" pitchFamily="34" charset="0"/>
                <a:hlinkClick r:id="rId5"/>
              </a:rPr>
              <a:t>http://dev.office.com/training</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grpSp>
        <p:nvGrpSpPr>
          <p:cNvPr id="9" name="Group 8"/>
          <p:cNvGrpSpPr/>
          <p:nvPr/>
        </p:nvGrpSpPr>
        <p:grpSpPr>
          <a:xfrm>
            <a:off x="7239161" y="1203006"/>
            <a:ext cx="4237746" cy="3770971"/>
            <a:chOff x="1503299" y="914400"/>
            <a:chExt cx="1685883" cy="1500188"/>
          </a:xfrm>
        </p:grpSpPr>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42626" y="961693"/>
              <a:ext cx="1605461" cy="1070307"/>
            </a:xfrm>
            <a:prstGeom prst="rect">
              <a:avLst/>
            </a:prstGeom>
          </p:spPr>
        </p:pic>
        <p:sp>
          <p:nvSpPr>
            <p:cNvPr id="11" name="Rectangle 5"/>
            <p:cNvSpPr>
              <a:spLocks noChangeArrowheads="1"/>
            </p:cNvSpPr>
            <p:nvPr/>
          </p:nvSpPr>
          <p:spPr bwMode="auto">
            <a:xfrm>
              <a:off x="1858963" y="2382838"/>
              <a:ext cx="982663" cy="3175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2" name="Freeform 11"/>
            <p:cNvSpPr>
              <a:spLocks/>
            </p:cNvSpPr>
            <p:nvPr/>
          </p:nvSpPr>
          <p:spPr bwMode="auto">
            <a:xfrm>
              <a:off x="1503299" y="914400"/>
              <a:ext cx="1685883" cy="1179513"/>
            </a:xfrm>
            <a:custGeom>
              <a:avLst/>
              <a:gdLst>
                <a:gd name="connsiteX0" fmla="*/ 82097 w 1978025"/>
                <a:gd name="connsiteY0" fmla="*/ 50800 h 1179513"/>
                <a:gd name="connsiteX1" fmla="*/ 50800 w 1978025"/>
                <a:gd name="connsiteY1" fmla="*/ 82163 h 1179513"/>
                <a:gd name="connsiteX2" fmla="*/ 50800 w 1978025"/>
                <a:gd name="connsiteY2" fmla="*/ 1054410 h 1179513"/>
                <a:gd name="connsiteX3" fmla="*/ 82097 w 1978025"/>
                <a:gd name="connsiteY3" fmla="*/ 1079500 h 1179513"/>
                <a:gd name="connsiteX4" fmla="*/ 1891075 w 1978025"/>
                <a:gd name="connsiteY4" fmla="*/ 1079500 h 1179513"/>
                <a:gd name="connsiteX5" fmla="*/ 1916113 w 1978025"/>
                <a:gd name="connsiteY5" fmla="*/ 1054410 h 1179513"/>
                <a:gd name="connsiteX6" fmla="*/ 1916113 w 1978025"/>
                <a:gd name="connsiteY6" fmla="*/ 82163 h 1179513"/>
                <a:gd name="connsiteX7" fmla="*/ 1891075 w 1978025"/>
                <a:gd name="connsiteY7" fmla="*/ 50800 h 1179513"/>
                <a:gd name="connsiteX8" fmla="*/ 82097 w 1978025"/>
                <a:gd name="connsiteY8" fmla="*/ 50800 h 1179513"/>
                <a:gd name="connsiteX9" fmla="*/ 62596 w 1978025"/>
                <a:gd name="connsiteY9" fmla="*/ 0 h 1179513"/>
                <a:gd name="connsiteX10" fmla="*/ 1915429 w 1978025"/>
                <a:gd name="connsiteY10" fmla="*/ 0 h 1179513"/>
                <a:gd name="connsiteX11" fmla="*/ 1978025 w 1978025"/>
                <a:gd name="connsiteY11" fmla="*/ 62740 h 1179513"/>
                <a:gd name="connsiteX12" fmla="*/ 1978025 w 1978025"/>
                <a:gd name="connsiteY12" fmla="*/ 1116773 h 1179513"/>
                <a:gd name="connsiteX13" fmla="*/ 1915429 w 1978025"/>
                <a:gd name="connsiteY13" fmla="*/ 1179513 h 1179513"/>
                <a:gd name="connsiteX14" fmla="*/ 62596 w 1978025"/>
                <a:gd name="connsiteY14" fmla="*/ 1179513 h 1179513"/>
                <a:gd name="connsiteX15" fmla="*/ 0 w 1978025"/>
                <a:gd name="connsiteY15" fmla="*/ 1116773 h 1179513"/>
                <a:gd name="connsiteX16" fmla="*/ 0 w 1978025"/>
                <a:gd name="connsiteY16" fmla="*/ 62740 h 1179513"/>
                <a:gd name="connsiteX17" fmla="*/ 62596 w 1978025"/>
                <a:gd name="connsiteY17" fmla="*/ 0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8025" h="1179513">
                  <a:moveTo>
                    <a:pt x="82097" y="50800"/>
                  </a:moveTo>
                  <a:cubicBezTo>
                    <a:pt x="63319" y="50800"/>
                    <a:pt x="50800" y="63345"/>
                    <a:pt x="50800" y="82163"/>
                  </a:cubicBezTo>
                  <a:cubicBezTo>
                    <a:pt x="50800" y="82163"/>
                    <a:pt x="50800" y="82163"/>
                    <a:pt x="50800" y="1054410"/>
                  </a:cubicBezTo>
                  <a:cubicBezTo>
                    <a:pt x="50800" y="1066955"/>
                    <a:pt x="63319" y="1079500"/>
                    <a:pt x="82097" y="1079500"/>
                  </a:cubicBezTo>
                  <a:cubicBezTo>
                    <a:pt x="82097" y="1079500"/>
                    <a:pt x="82097" y="1079500"/>
                    <a:pt x="1891075" y="1079500"/>
                  </a:cubicBezTo>
                  <a:cubicBezTo>
                    <a:pt x="1903594" y="1079500"/>
                    <a:pt x="1916113" y="1066955"/>
                    <a:pt x="1916113" y="1054410"/>
                  </a:cubicBezTo>
                  <a:lnTo>
                    <a:pt x="1916113" y="82163"/>
                  </a:lnTo>
                  <a:cubicBezTo>
                    <a:pt x="1916113" y="63345"/>
                    <a:pt x="1903594" y="50800"/>
                    <a:pt x="1891075" y="50800"/>
                  </a:cubicBezTo>
                  <a:cubicBezTo>
                    <a:pt x="1891075" y="50800"/>
                    <a:pt x="1891075" y="50800"/>
                    <a:pt x="82097" y="50800"/>
                  </a:cubicBezTo>
                  <a:close/>
                  <a:moveTo>
                    <a:pt x="62596" y="0"/>
                  </a:moveTo>
                  <a:cubicBezTo>
                    <a:pt x="1915429" y="0"/>
                    <a:pt x="1915429" y="0"/>
                    <a:pt x="1915429" y="0"/>
                  </a:cubicBezTo>
                  <a:cubicBezTo>
                    <a:pt x="1946727" y="0"/>
                    <a:pt x="1978025" y="25096"/>
                    <a:pt x="1978025" y="62740"/>
                  </a:cubicBezTo>
                  <a:lnTo>
                    <a:pt x="1978025" y="1116773"/>
                  </a:lnTo>
                  <a:cubicBezTo>
                    <a:pt x="1978025" y="1154417"/>
                    <a:pt x="1946727" y="1179513"/>
                    <a:pt x="1915429" y="1179513"/>
                  </a:cubicBezTo>
                  <a:cubicBezTo>
                    <a:pt x="62596" y="1179513"/>
                    <a:pt x="62596" y="1179513"/>
                    <a:pt x="62596" y="1179513"/>
                  </a:cubicBezTo>
                  <a:cubicBezTo>
                    <a:pt x="25038" y="1179513"/>
                    <a:pt x="0" y="1154417"/>
                    <a:pt x="0" y="1116773"/>
                  </a:cubicBezTo>
                  <a:cubicBezTo>
                    <a:pt x="0" y="62740"/>
                    <a:pt x="0" y="62740"/>
                    <a:pt x="0" y="62740"/>
                  </a:cubicBezTo>
                  <a:cubicBezTo>
                    <a:pt x="0" y="25096"/>
                    <a:pt x="25038" y="0"/>
                    <a:pt x="62596" y="0"/>
                  </a:cubicBezTo>
                  <a:close/>
                </a:path>
              </a:pathLst>
            </a:custGeom>
            <a:solidFill>
              <a:srgbClr val="3C3C3C"/>
            </a:solidFill>
            <a:ln>
              <a:noFill/>
            </a:ln>
            <a:extLst/>
          </p:spPr>
          <p:txBody>
            <a:bodyPr vert="horz" wrap="square" lIns="89547" tIns="44774" rIns="89547" bIns="44774" numCol="1" anchor="t" anchorCtr="0" compatLnSpc="1">
              <a:prstTxWarp prst="textNoShape">
                <a:avLst/>
              </a:prstTxWarp>
              <a:noAutofit/>
            </a:bodyPr>
            <a:lstStyle/>
            <a:p>
              <a:pPr defTabSz="913369"/>
              <a:endParaRPr lang="en-US" sz="1762">
                <a:solidFill>
                  <a:schemeClr val="tx1">
                    <a:lumMod val="50000"/>
                    <a:lumOff val="50000"/>
                  </a:schemeClr>
                </a:solidFill>
              </a:endParaRPr>
            </a:p>
          </p:txBody>
        </p:sp>
        <p:sp>
          <p:nvSpPr>
            <p:cNvPr id="13" name="Rectangle 33"/>
            <p:cNvSpPr>
              <a:spLocks noChangeArrowheads="1"/>
            </p:cNvSpPr>
            <p:nvPr/>
          </p:nvSpPr>
          <p:spPr bwMode="auto">
            <a:xfrm>
              <a:off x="2309813" y="2081213"/>
              <a:ext cx="80963" cy="320675"/>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grpSp>
      <p:grpSp>
        <p:nvGrpSpPr>
          <p:cNvPr id="14" name="Group 13"/>
          <p:cNvGrpSpPr/>
          <p:nvPr/>
        </p:nvGrpSpPr>
        <p:grpSpPr>
          <a:xfrm>
            <a:off x="5781950" y="2769256"/>
            <a:ext cx="4030913" cy="2609747"/>
            <a:chOff x="2781859" y="2353478"/>
            <a:chExt cx="3165371" cy="2049370"/>
          </a:xfrm>
        </p:grpSpPr>
        <p:sp>
          <p:nvSpPr>
            <p:cNvPr id="15" name="Rectangle 112"/>
            <p:cNvSpPr>
              <a:spLocks noChangeArrowheads="1"/>
            </p:cNvSpPr>
            <p:nvPr/>
          </p:nvSpPr>
          <p:spPr bwMode="auto">
            <a:xfrm>
              <a:off x="3390086" y="2353478"/>
              <a:ext cx="1958500" cy="1372513"/>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81020" y="2446693"/>
              <a:ext cx="1776632" cy="1203989"/>
            </a:xfrm>
            <a:prstGeom prst="rect">
              <a:avLst/>
            </a:prstGeom>
          </p:spPr>
        </p:pic>
        <p:sp>
          <p:nvSpPr>
            <p:cNvPr id="17" name="Freeform 113"/>
            <p:cNvSpPr>
              <a:spLocks/>
            </p:cNvSpPr>
            <p:nvPr/>
          </p:nvSpPr>
          <p:spPr bwMode="auto">
            <a:xfrm>
              <a:off x="2786564" y="3751060"/>
              <a:ext cx="3160666" cy="598516"/>
            </a:xfrm>
            <a:custGeom>
              <a:avLst/>
              <a:gdLst>
                <a:gd name="T0" fmla="*/ 1060 w 1060"/>
                <a:gd name="T1" fmla="*/ 191 h 191"/>
                <a:gd name="T2" fmla="*/ 0 w 1060"/>
                <a:gd name="T3" fmla="*/ 191 h 191"/>
                <a:gd name="T4" fmla="*/ 195 w 1060"/>
                <a:gd name="T5" fmla="*/ 0 h 191"/>
                <a:gd name="T6" fmla="*/ 865 w 1060"/>
                <a:gd name="T7" fmla="*/ 0 h 191"/>
                <a:gd name="T8" fmla="*/ 1060 w 1060"/>
                <a:gd name="T9" fmla="*/ 191 h 191"/>
              </a:gdLst>
              <a:ahLst/>
              <a:cxnLst>
                <a:cxn ang="0">
                  <a:pos x="T0" y="T1"/>
                </a:cxn>
                <a:cxn ang="0">
                  <a:pos x="T2" y="T3"/>
                </a:cxn>
                <a:cxn ang="0">
                  <a:pos x="T4" y="T5"/>
                </a:cxn>
                <a:cxn ang="0">
                  <a:pos x="T6" y="T7"/>
                </a:cxn>
                <a:cxn ang="0">
                  <a:pos x="T8" y="T9"/>
                </a:cxn>
              </a:cxnLst>
              <a:rect l="0" t="0" r="r" b="b"/>
              <a:pathLst>
                <a:path w="1060" h="191">
                  <a:moveTo>
                    <a:pt x="1060" y="191"/>
                  </a:moveTo>
                  <a:lnTo>
                    <a:pt x="0" y="191"/>
                  </a:lnTo>
                  <a:lnTo>
                    <a:pt x="195" y="0"/>
                  </a:lnTo>
                  <a:lnTo>
                    <a:pt x="865" y="0"/>
                  </a:lnTo>
                  <a:lnTo>
                    <a:pt x="1060" y="19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8" name="Rectangle 114"/>
            <p:cNvSpPr>
              <a:spLocks noChangeArrowheads="1"/>
            </p:cNvSpPr>
            <p:nvPr/>
          </p:nvSpPr>
          <p:spPr bwMode="auto">
            <a:xfrm>
              <a:off x="2781859" y="4349578"/>
              <a:ext cx="3161846" cy="5327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9" name="Oval 115"/>
            <p:cNvSpPr>
              <a:spLocks noChangeArrowheads="1"/>
            </p:cNvSpPr>
            <p:nvPr/>
          </p:nvSpPr>
          <p:spPr bwMode="auto">
            <a:xfrm>
              <a:off x="4330166" y="2387947"/>
              <a:ext cx="40738" cy="376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0" name="Freeform 116"/>
            <p:cNvSpPr>
              <a:spLocks/>
            </p:cNvSpPr>
            <p:nvPr/>
          </p:nvSpPr>
          <p:spPr bwMode="auto">
            <a:xfrm>
              <a:off x="3985471" y="4136493"/>
              <a:ext cx="783399" cy="150413"/>
            </a:xfrm>
            <a:custGeom>
              <a:avLst/>
              <a:gdLst>
                <a:gd name="T0" fmla="*/ 240 w 250"/>
                <a:gd name="T1" fmla="*/ 0 h 48"/>
                <a:gd name="T2" fmla="*/ 10 w 250"/>
                <a:gd name="T3" fmla="*/ 0 h 48"/>
                <a:gd name="T4" fmla="*/ 0 w 250"/>
                <a:gd name="T5" fmla="*/ 48 h 48"/>
                <a:gd name="T6" fmla="*/ 250 w 250"/>
                <a:gd name="T7" fmla="*/ 48 h 48"/>
                <a:gd name="T8" fmla="*/ 240 w 250"/>
                <a:gd name="T9" fmla="*/ 0 h 48"/>
              </a:gdLst>
              <a:ahLst/>
              <a:cxnLst>
                <a:cxn ang="0">
                  <a:pos x="T0" y="T1"/>
                </a:cxn>
                <a:cxn ang="0">
                  <a:pos x="T2" y="T3"/>
                </a:cxn>
                <a:cxn ang="0">
                  <a:pos x="T4" y="T5"/>
                </a:cxn>
                <a:cxn ang="0">
                  <a:pos x="T6" y="T7"/>
                </a:cxn>
                <a:cxn ang="0">
                  <a:pos x="T8" y="T9"/>
                </a:cxn>
              </a:cxnLst>
              <a:rect l="0" t="0" r="r" b="b"/>
              <a:pathLst>
                <a:path w="250" h="48">
                  <a:moveTo>
                    <a:pt x="240" y="0"/>
                  </a:moveTo>
                  <a:lnTo>
                    <a:pt x="10" y="0"/>
                  </a:lnTo>
                  <a:lnTo>
                    <a:pt x="0" y="48"/>
                  </a:lnTo>
                  <a:lnTo>
                    <a:pt x="250" y="48"/>
                  </a:lnTo>
                  <a:lnTo>
                    <a:pt x="240"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1" name="Freeform 117"/>
            <p:cNvSpPr>
              <a:spLocks/>
            </p:cNvSpPr>
            <p:nvPr/>
          </p:nvSpPr>
          <p:spPr bwMode="auto">
            <a:xfrm>
              <a:off x="3070461" y="3798065"/>
              <a:ext cx="2575816" cy="291423"/>
            </a:xfrm>
            <a:custGeom>
              <a:avLst/>
              <a:gdLst>
                <a:gd name="T0" fmla="*/ 732 w 822"/>
                <a:gd name="T1" fmla="*/ 0 h 93"/>
                <a:gd name="T2" fmla="*/ 87 w 822"/>
                <a:gd name="T3" fmla="*/ 0 h 93"/>
                <a:gd name="T4" fmla="*/ 0 w 822"/>
                <a:gd name="T5" fmla="*/ 93 h 93"/>
                <a:gd name="T6" fmla="*/ 822 w 822"/>
                <a:gd name="T7" fmla="*/ 93 h 93"/>
                <a:gd name="T8" fmla="*/ 732 w 822"/>
                <a:gd name="T9" fmla="*/ 0 h 93"/>
              </a:gdLst>
              <a:ahLst/>
              <a:cxnLst>
                <a:cxn ang="0">
                  <a:pos x="T0" y="T1"/>
                </a:cxn>
                <a:cxn ang="0">
                  <a:pos x="T2" y="T3"/>
                </a:cxn>
                <a:cxn ang="0">
                  <a:pos x="T4" y="T5"/>
                </a:cxn>
                <a:cxn ang="0">
                  <a:pos x="T6" y="T7"/>
                </a:cxn>
                <a:cxn ang="0">
                  <a:pos x="T8" y="T9"/>
                </a:cxn>
              </a:cxnLst>
              <a:rect l="0" t="0" r="r" b="b"/>
              <a:pathLst>
                <a:path w="822" h="93">
                  <a:moveTo>
                    <a:pt x="732" y="0"/>
                  </a:moveTo>
                  <a:lnTo>
                    <a:pt x="87" y="0"/>
                  </a:lnTo>
                  <a:lnTo>
                    <a:pt x="0" y="93"/>
                  </a:lnTo>
                  <a:lnTo>
                    <a:pt x="822" y="93"/>
                  </a:lnTo>
                  <a:lnTo>
                    <a:pt x="732"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2" name="Rectangle 118"/>
            <p:cNvSpPr>
              <a:spLocks noChangeArrowheads="1"/>
            </p:cNvSpPr>
            <p:nvPr/>
          </p:nvSpPr>
          <p:spPr bwMode="auto">
            <a:xfrm>
              <a:off x="3137291" y="3986081"/>
              <a:ext cx="2459213" cy="156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3" name="Rectangle 119"/>
            <p:cNvSpPr>
              <a:spLocks noChangeArrowheads="1"/>
            </p:cNvSpPr>
            <p:nvPr/>
          </p:nvSpPr>
          <p:spPr bwMode="auto">
            <a:xfrm>
              <a:off x="3225120" y="3914007"/>
              <a:ext cx="2283555" cy="1880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4" name="Rectangle 120"/>
            <p:cNvSpPr>
              <a:spLocks noChangeArrowheads="1"/>
            </p:cNvSpPr>
            <p:nvPr/>
          </p:nvSpPr>
          <p:spPr bwMode="auto">
            <a:xfrm>
              <a:off x="3312949" y="3845068"/>
              <a:ext cx="2107897" cy="62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5" name="Freeform 122"/>
            <p:cNvSpPr>
              <a:spLocks/>
            </p:cNvSpPr>
            <p:nvPr/>
          </p:nvSpPr>
          <p:spPr bwMode="auto">
            <a:xfrm>
              <a:off x="3932200" y="3995481"/>
              <a:ext cx="37603" cy="109675"/>
            </a:xfrm>
            <a:custGeom>
              <a:avLst/>
              <a:gdLst>
                <a:gd name="T0" fmla="*/ 2 w 12"/>
                <a:gd name="T1" fmla="*/ 35 h 35"/>
                <a:gd name="T2" fmla="*/ 0 w 12"/>
                <a:gd name="T3" fmla="*/ 32 h 35"/>
                <a:gd name="T4" fmla="*/ 10 w 12"/>
                <a:gd name="T5" fmla="*/ 0 h 35"/>
                <a:gd name="T6" fmla="*/ 12 w 12"/>
                <a:gd name="T7" fmla="*/ 2 h 35"/>
                <a:gd name="T8" fmla="*/ 2 w 12"/>
                <a:gd name="T9" fmla="*/ 35 h 35"/>
              </a:gdLst>
              <a:ahLst/>
              <a:cxnLst>
                <a:cxn ang="0">
                  <a:pos x="T0" y="T1"/>
                </a:cxn>
                <a:cxn ang="0">
                  <a:pos x="T2" y="T3"/>
                </a:cxn>
                <a:cxn ang="0">
                  <a:pos x="T4" y="T5"/>
                </a:cxn>
                <a:cxn ang="0">
                  <a:pos x="T6" y="T7"/>
                </a:cxn>
                <a:cxn ang="0">
                  <a:pos x="T8" y="T9"/>
                </a:cxn>
              </a:cxnLst>
              <a:rect l="0" t="0" r="r" b="b"/>
              <a:pathLst>
                <a:path w="12" h="35">
                  <a:moveTo>
                    <a:pt x="2" y="35"/>
                  </a:moveTo>
                  <a:lnTo>
                    <a:pt x="0" y="32"/>
                  </a:lnTo>
                  <a:lnTo>
                    <a:pt x="10" y="0"/>
                  </a:lnTo>
                  <a:lnTo>
                    <a:pt x="12" y="2"/>
                  </a:lnTo>
                  <a:lnTo>
                    <a:pt x="2"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6" name="Freeform 124"/>
            <p:cNvSpPr>
              <a:spLocks/>
            </p:cNvSpPr>
            <p:nvPr/>
          </p:nvSpPr>
          <p:spPr bwMode="auto">
            <a:xfrm>
              <a:off x="3822524" y="3995481"/>
              <a:ext cx="53272" cy="115942"/>
            </a:xfrm>
            <a:custGeom>
              <a:avLst/>
              <a:gdLst>
                <a:gd name="T0" fmla="*/ 2 w 17"/>
                <a:gd name="T1" fmla="*/ 37 h 37"/>
                <a:gd name="T2" fmla="*/ 0 w 17"/>
                <a:gd name="T3" fmla="*/ 35 h 37"/>
                <a:gd name="T4" fmla="*/ 12 w 17"/>
                <a:gd name="T5" fmla="*/ 0 h 37"/>
                <a:gd name="T6" fmla="*/ 17 w 17"/>
                <a:gd name="T7" fmla="*/ 2 h 37"/>
                <a:gd name="T8" fmla="*/ 2 w 17"/>
                <a:gd name="T9" fmla="*/ 37 h 37"/>
              </a:gdLst>
              <a:ahLst/>
              <a:cxnLst>
                <a:cxn ang="0">
                  <a:pos x="T0" y="T1"/>
                </a:cxn>
                <a:cxn ang="0">
                  <a:pos x="T2" y="T3"/>
                </a:cxn>
                <a:cxn ang="0">
                  <a:pos x="T4" y="T5"/>
                </a:cxn>
                <a:cxn ang="0">
                  <a:pos x="T6" y="T7"/>
                </a:cxn>
                <a:cxn ang="0">
                  <a:pos x="T8" y="T9"/>
                </a:cxn>
              </a:cxnLst>
              <a:rect l="0" t="0" r="r" b="b"/>
              <a:pathLst>
                <a:path w="17" h="37">
                  <a:moveTo>
                    <a:pt x="2" y="37"/>
                  </a:moveTo>
                  <a:lnTo>
                    <a:pt x="0" y="35"/>
                  </a:lnTo>
                  <a:lnTo>
                    <a:pt x="12" y="0"/>
                  </a:lnTo>
                  <a:lnTo>
                    <a:pt x="17" y="2"/>
                  </a:lnTo>
                  <a:lnTo>
                    <a:pt x="2"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7" name="Freeform 125"/>
            <p:cNvSpPr>
              <a:spLocks/>
            </p:cNvSpPr>
            <p:nvPr/>
          </p:nvSpPr>
          <p:spPr bwMode="auto">
            <a:xfrm>
              <a:off x="3719116" y="3995481"/>
              <a:ext cx="56405" cy="109675"/>
            </a:xfrm>
            <a:custGeom>
              <a:avLst/>
              <a:gdLst>
                <a:gd name="T0" fmla="*/ 3 w 18"/>
                <a:gd name="T1" fmla="*/ 35 h 35"/>
                <a:gd name="T2" fmla="*/ 0 w 18"/>
                <a:gd name="T3" fmla="*/ 32 h 35"/>
                <a:gd name="T4" fmla="*/ 15 w 18"/>
                <a:gd name="T5" fmla="*/ 0 h 35"/>
                <a:gd name="T6" fmla="*/ 18 w 18"/>
                <a:gd name="T7" fmla="*/ 2 h 35"/>
                <a:gd name="T8" fmla="*/ 3 w 18"/>
                <a:gd name="T9" fmla="*/ 35 h 35"/>
              </a:gdLst>
              <a:ahLst/>
              <a:cxnLst>
                <a:cxn ang="0">
                  <a:pos x="T0" y="T1"/>
                </a:cxn>
                <a:cxn ang="0">
                  <a:pos x="T2" y="T3"/>
                </a:cxn>
                <a:cxn ang="0">
                  <a:pos x="T4" y="T5"/>
                </a:cxn>
                <a:cxn ang="0">
                  <a:pos x="T6" y="T7"/>
                </a:cxn>
                <a:cxn ang="0">
                  <a:pos x="T8" y="T9"/>
                </a:cxn>
              </a:cxnLst>
              <a:rect l="0" t="0" r="r" b="b"/>
              <a:pathLst>
                <a:path w="18" h="35">
                  <a:moveTo>
                    <a:pt x="3" y="35"/>
                  </a:moveTo>
                  <a:lnTo>
                    <a:pt x="0" y="32"/>
                  </a:lnTo>
                  <a:lnTo>
                    <a:pt x="15" y="0"/>
                  </a:lnTo>
                  <a:lnTo>
                    <a:pt x="18" y="2"/>
                  </a:lnTo>
                  <a:lnTo>
                    <a:pt x="3"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8" name="Freeform 126"/>
            <p:cNvSpPr>
              <a:spLocks/>
            </p:cNvSpPr>
            <p:nvPr/>
          </p:nvSpPr>
          <p:spPr bwMode="auto">
            <a:xfrm>
              <a:off x="3603172" y="4001748"/>
              <a:ext cx="68939" cy="109675"/>
            </a:xfrm>
            <a:custGeom>
              <a:avLst/>
              <a:gdLst>
                <a:gd name="T0" fmla="*/ 5 w 22"/>
                <a:gd name="T1" fmla="*/ 35 h 35"/>
                <a:gd name="T2" fmla="*/ 0 w 22"/>
                <a:gd name="T3" fmla="*/ 33 h 35"/>
                <a:gd name="T4" fmla="*/ 20 w 22"/>
                <a:gd name="T5" fmla="*/ 0 h 35"/>
                <a:gd name="T6" fmla="*/ 22 w 22"/>
                <a:gd name="T7" fmla="*/ 3 h 35"/>
                <a:gd name="T8" fmla="*/ 5 w 22"/>
                <a:gd name="T9" fmla="*/ 35 h 35"/>
              </a:gdLst>
              <a:ahLst/>
              <a:cxnLst>
                <a:cxn ang="0">
                  <a:pos x="T0" y="T1"/>
                </a:cxn>
                <a:cxn ang="0">
                  <a:pos x="T2" y="T3"/>
                </a:cxn>
                <a:cxn ang="0">
                  <a:pos x="T4" y="T5"/>
                </a:cxn>
                <a:cxn ang="0">
                  <a:pos x="T6" y="T7"/>
                </a:cxn>
                <a:cxn ang="0">
                  <a:pos x="T8" y="T9"/>
                </a:cxn>
              </a:cxnLst>
              <a:rect l="0" t="0" r="r" b="b"/>
              <a:pathLst>
                <a:path w="22" h="35">
                  <a:moveTo>
                    <a:pt x="5" y="35"/>
                  </a:moveTo>
                  <a:lnTo>
                    <a:pt x="0" y="33"/>
                  </a:lnTo>
                  <a:lnTo>
                    <a:pt x="20" y="0"/>
                  </a:lnTo>
                  <a:lnTo>
                    <a:pt x="22" y="3"/>
                  </a:lnTo>
                  <a:lnTo>
                    <a:pt x="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9" name="Freeform 127"/>
            <p:cNvSpPr>
              <a:spLocks/>
            </p:cNvSpPr>
            <p:nvPr/>
          </p:nvSpPr>
          <p:spPr bwMode="auto">
            <a:xfrm>
              <a:off x="3390087" y="3995481"/>
              <a:ext cx="87741" cy="115942"/>
            </a:xfrm>
            <a:custGeom>
              <a:avLst/>
              <a:gdLst>
                <a:gd name="T0" fmla="*/ 3 w 28"/>
                <a:gd name="T1" fmla="*/ 37 h 37"/>
                <a:gd name="T2" fmla="*/ 0 w 28"/>
                <a:gd name="T3" fmla="*/ 35 h 37"/>
                <a:gd name="T4" fmla="*/ 25 w 28"/>
                <a:gd name="T5" fmla="*/ 0 h 37"/>
                <a:gd name="T6" fmla="*/ 28 w 28"/>
                <a:gd name="T7" fmla="*/ 2 h 37"/>
                <a:gd name="T8" fmla="*/ 3 w 28"/>
                <a:gd name="T9" fmla="*/ 37 h 37"/>
              </a:gdLst>
              <a:ahLst/>
              <a:cxnLst>
                <a:cxn ang="0">
                  <a:pos x="T0" y="T1"/>
                </a:cxn>
                <a:cxn ang="0">
                  <a:pos x="T2" y="T3"/>
                </a:cxn>
                <a:cxn ang="0">
                  <a:pos x="T4" y="T5"/>
                </a:cxn>
                <a:cxn ang="0">
                  <a:pos x="T6" y="T7"/>
                </a:cxn>
                <a:cxn ang="0">
                  <a:pos x="T8" y="T9"/>
                </a:cxn>
              </a:cxnLst>
              <a:rect l="0" t="0" r="r" b="b"/>
              <a:pathLst>
                <a:path w="28" h="37">
                  <a:moveTo>
                    <a:pt x="3" y="37"/>
                  </a:moveTo>
                  <a:lnTo>
                    <a:pt x="0" y="35"/>
                  </a:lnTo>
                  <a:lnTo>
                    <a:pt x="25" y="0"/>
                  </a:lnTo>
                  <a:lnTo>
                    <a:pt x="28" y="2"/>
                  </a:lnTo>
                  <a:lnTo>
                    <a:pt x="3"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0" name="Freeform 130"/>
            <p:cNvSpPr>
              <a:spLocks/>
            </p:cNvSpPr>
            <p:nvPr/>
          </p:nvSpPr>
          <p:spPr bwMode="auto">
            <a:xfrm>
              <a:off x="5248311" y="3995481"/>
              <a:ext cx="100275" cy="131611"/>
            </a:xfrm>
            <a:custGeom>
              <a:avLst/>
              <a:gdLst>
                <a:gd name="T0" fmla="*/ 27 w 32"/>
                <a:gd name="T1" fmla="*/ 42 h 42"/>
                <a:gd name="T2" fmla="*/ 0 w 32"/>
                <a:gd name="T3" fmla="*/ 2 h 42"/>
                <a:gd name="T4" fmla="*/ 5 w 32"/>
                <a:gd name="T5" fmla="*/ 0 h 42"/>
                <a:gd name="T6" fmla="*/ 32 w 32"/>
                <a:gd name="T7" fmla="*/ 40 h 42"/>
                <a:gd name="T8" fmla="*/ 27 w 32"/>
                <a:gd name="T9" fmla="*/ 42 h 42"/>
              </a:gdLst>
              <a:ahLst/>
              <a:cxnLst>
                <a:cxn ang="0">
                  <a:pos x="T0" y="T1"/>
                </a:cxn>
                <a:cxn ang="0">
                  <a:pos x="T2" y="T3"/>
                </a:cxn>
                <a:cxn ang="0">
                  <a:pos x="T4" y="T5"/>
                </a:cxn>
                <a:cxn ang="0">
                  <a:pos x="T6" y="T7"/>
                </a:cxn>
                <a:cxn ang="0">
                  <a:pos x="T8" y="T9"/>
                </a:cxn>
              </a:cxnLst>
              <a:rect l="0" t="0" r="r" b="b"/>
              <a:pathLst>
                <a:path w="32" h="42">
                  <a:moveTo>
                    <a:pt x="27" y="42"/>
                  </a:moveTo>
                  <a:lnTo>
                    <a:pt x="0" y="2"/>
                  </a:lnTo>
                  <a:lnTo>
                    <a:pt x="5" y="0"/>
                  </a:lnTo>
                  <a:lnTo>
                    <a:pt x="32" y="40"/>
                  </a:lnTo>
                  <a:lnTo>
                    <a:pt x="27" y="4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1" name="Freeform 131"/>
            <p:cNvSpPr>
              <a:spLocks/>
            </p:cNvSpPr>
            <p:nvPr/>
          </p:nvSpPr>
          <p:spPr bwMode="auto">
            <a:xfrm>
              <a:off x="5348586" y="3995481"/>
              <a:ext cx="94008" cy="109675"/>
            </a:xfrm>
            <a:custGeom>
              <a:avLst/>
              <a:gdLst>
                <a:gd name="T0" fmla="*/ 25 w 30"/>
                <a:gd name="T1" fmla="*/ 35 h 35"/>
                <a:gd name="T2" fmla="*/ 0 w 30"/>
                <a:gd name="T3" fmla="*/ 2 h 35"/>
                <a:gd name="T4" fmla="*/ 3 w 30"/>
                <a:gd name="T5" fmla="*/ 0 h 35"/>
                <a:gd name="T6" fmla="*/ 30 w 30"/>
                <a:gd name="T7" fmla="*/ 32 h 35"/>
                <a:gd name="T8" fmla="*/ 25 w 30"/>
                <a:gd name="T9" fmla="*/ 35 h 35"/>
              </a:gdLst>
              <a:ahLst/>
              <a:cxnLst>
                <a:cxn ang="0">
                  <a:pos x="T0" y="T1"/>
                </a:cxn>
                <a:cxn ang="0">
                  <a:pos x="T2" y="T3"/>
                </a:cxn>
                <a:cxn ang="0">
                  <a:pos x="T4" y="T5"/>
                </a:cxn>
                <a:cxn ang="0">
                  <a:pos x="T6" y="T7"/>
                </a:cxn>
                <a:cxn ang="0">
                  <a:pos x="T8" y="T9"/>
                </a:cxn>
              </a:cxnLst>
              <a:rect l="0" t="0" r="r" b="b"/>
              <a:pathLst>
                <a:path w="30" h="35">
                  <a:moveTo>
                    <a:pt x="25" y="35"/>
                  </a:moveTo>
                  <a:lnTo>
                    <a:pt x="0" y="2"/>
                  </a:lnTo>
                  <a:lnTo>
                    <a:pt x="3" y="0"/>
                  </a:lnTo>
                  <a:lnTo>
                    <a:pt x="30" y="32"/>
                  </a:lnTo>
                  <a:lnTo>
                    <a:pt x="2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2" name="Freeform 132"/>
            <p:cNvSpPr>
              <a:spLocks/>
            </p:cNvSpPr>
            <p:nvPr/>
          </p:nvSpPr>
          <p:spPr bwMode="auto">
            <a:xfrm>
              <a:off x="5201306" y="3914007"/>
              <a:ext cx="62672" cy="87741"/>
            </a:xfrm>
            <a:custGeom>
              <a:avLst/>
              <a:gdLst>
                <a:gd name="T0" fmla="*/ 15 w 20"/>
                <a:gd name="T1" fmla="*/ 28 h 28"/>
                <a:gd name="T2" fmla="*/ 0 w 20"/>
                <a:gd name="T3" fmla="*/ 3 h 28"/>
                <a:gd name="T4" fmla="*/ 2 w 20"/>
                <a:gd name="T5" fmla="*/ 0 h 28"/>
                <a:gd name="T6" fmla="*/ 20 w 20"/>
                <a:gd name="T7" fmla="*/ 26 h 28"/>
                <a:gd name="T8" fmla="*/ 15 w 20"/>
                <a:gd name="T9" fmla="*/ 28 h 28"/>
              </a:gdLst>
              <a:ahLst/>
              <a:cxnLst>
                <a:cxn ang="0">
                  <a:pos x="T0" y="T1"/>
                </a:cxn>
                <a:cxn ang="0">
                  <a:pos x="T2" y="T3"/>
                </a:cxn>
                <a:cxn ang="0">
                  <a:pos x="T4" y="T5"/>
                </a:cxn>
                <a:cxn ang="0">
                  <a:pos x="T6" y="T7"/>
                </a:cxn>
                <a:cxn ang="0">
                  <a:pos x="T8" y="T9"/>
                </a:cxn>
              </a:cxnLst>
              <a:rect l="0" t="0" r="r" b="b"/>
              <a:pathLst>
                <a:path w="20" h="28">
                  <a:moveTo>
                    <a:pt x="15" y="28"/>
                  </a:moveTo>
                  <a:lnTo>
                    <a:pt x="0" y="3"/>
                  </a:lnTo>
                  <a:lnTo>
                    <a:pt x="2" y="0"/>
                  </a:lnTo>
                  <a:lnTo>
                    <a:pt x="20" y="26"/>
                  </a:lnTo>
                  <a:lnTo>
                    <a:pt x="1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3" name="Freeform 135"/>
            <p:cNvSpPr>
              <a:spLocks/>
            </p:cNvSpPr>
            <p:nvPr/>
          </p:nvSpPr>
          <p:spPr bwMode="auto">
            <a:xfrm>
              <a:off x="5232642" y="3845068"/>
              <a:ext cx="68939" cy="78339"/>
            </a:xfrm>
            <a:custGeom>
              <a:avLst/>
              <a:gdLst>
                <a:gd name="T0" fmla="*/ 20 w 22"/>
                <a:gd name="T1" fmla="*/ 25 h 25"/>
                <a:gd name="T2" fmla="*/ 0 w 22"/>
                <a:gd name="T3" fmla="*/ 2 h 25"/>
                <a:gd name="T4" fmla="*/ 2 w 22"/>
                <a:gd name="T5" fmla="*/ 0 h 25"/>
                <a:gd name="T6" fmla="*/ 22 w 22"/>
                <a:gd name="T7" fmla="*/ 22 h 25"/>
                <a:gd name="T8" fmla="*/ 20 w 22"/>
                <a:gd name="T9" fmla="*/ 25 h 25"/>
              </a:gdLst>
              <a:ahLst/>
              <a:cxnLst>
                <a:cxn ang="0">
                  <a:pos x="T0" y="T1"/>
                </a:cxn>
                <a:cxn ang="0">
                  <a:pos x="T2" y="T3"/>
                </a:cxn>
                <a:cxn ang="0">
                  <a:pos x="T4" y="T5"/>
                </a:cxn>
                <a:cxn ang="0">
                  <a:pos x="T6" y="T7"/>
                </a:cxn>
                <a:cxn ang="0">
                  <a:pos x="T8" y="T9"/>
                </a:cxn>
              </a:cxnLst>
              <a:rect l="0" t="0" r="r" b="b"/>
              <a:pathLst>
                <a:path w="22" h="25">
                  <a:moveTo>
                    <a:pt x="20" y="25"/>
                  </a:moveTo>
                  <a:lnTo>
                    <a:pt x="0" y="2"/>
                  </a:lnTo>
                  <a:lnTo>
                    <a:pt x="2" y="0"/>
                  </a:lnTo>
                  <a:lnTo>
                    <a:pt x="22" y="22"/>
                  </a:lnTo>
                  <a:lnTo>
                    <a:pt x="2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4" name="Freeform 141"/>
            <p:cNvSpPr>
              <a:spLocks/>
            </p:cNvSpPr>
            <p:nvPr/>
          </p:nvSpPr>
          <p:spPr bwMode="auto">
            <a:xfrm>
              <a:off x="4496248" y="3923409"/>
              <a:ext cx="21936" cy="72072"/>
            </a:xfrm>
            <a:custGeom>
              <a:avLst/>
              <a:gdLst>
                <a:gd name="T0" fmla="*/ 5 w 7"/>
                <a:gd name="T1" fmla="*/ 23 h 23"/>
                <a:gd name="T2" fmla="*/ 0 w 7"/>
                <a:gd name="T3" fmla="*/ 0 h 23"/>
                <a:gd name="T4" fmla="*/ 5 w 7"/>
                <a:gd name="T5" fmla="*/ 0 h 23"/>
                <a:gd name="T6" fmla="*/ 7 w 7"/>
                <a:gd name="T7" fmla="*/ 23 h 23"/>
                <a:gd name="T8" fmla="*/ 5 w 7"/>
                <a:gd name="T9" fmla="*/ 23 h 23"/>
              </a:gdLst>
              <a:ahLst/>
              <a:cxnLst>
                <a:cxn ang="0">
                  <a:pos x="T0" y="T1"/>
                </a:cxn>
                <a:cxn ang="0">
                  <a:pos x="T2" y="T3"/>
                </a:cxn>
                <a:cxn ang="0">
                  <a:pos x="T4" y="T5"/>
                </a:cxn>
                <a:cxn ang="0">
                  <a:pos x="T6" y="T7"/>
                </a:cxn>
                <a:cxn ang="0">
                  <a:pos x="T8" y="T9"/>
                </a:cxn>
              </a:cxnLst>
              <a:rect l="0" t="0" r="r" b="b"/>
              <a:pathLst>
                <a:path w="7" h="23">
                  <a:moveTo>
                    <a:pt x="5" y="23"/>
                  </a:moveTo>
                  <a:lnTo>
                    <a:pt x="0" y="0"/>
                  </a:lnTo>
                  <a:lnTo>
                    <a:pt x="5" y="0"/>
                  </a:lnTo>
                  <a:lnTo>
                    <a:pt x="7" y="23"/>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5" name="Freeform 142"/>
            <p:cNvSpPr>
              <a:spLocks/>
            </p:cNvSpPr>
            <p:nvPr/>
          </p:nvSpPr>
          <p:spPr bwMode="auto">
            <a:xfrm>
              <a:off x="4408507" y="3932809"/>
              <a:ext cx="15669" cy="62672"/>
            </a:xfrm>
            <a:custGeom>
              <a:avLst/>
              <a:gdLst>
                <a:gd name="T0" fmla="*/ 0 w 5"/>
                <a:gd name="T1" fmla="*/ 20 h 20"/>
                <a:gd name="T2" fmla="*/ 0 w 5"/>
                <a:gd name="T3" fmla="*/ 0 h 20"/>
                <a:gd name="T4" fmla="*/ 3 w 5"/>
                <a:gd name="T5" fmla="*/ 0 h 20"/>
                <a:gd name="T6" fmla="*/ 5 w 5"/>
                <a:gd name="T7" fmla="*/ 20 h 20"/>
                <a:gd name="T8" fmla="*/ 0 w 5"/>
                <a:gd name="T9" fmla="*/ 20 h 20"/>
              </a:gdLst>
              <a:ahLst/>
              <a:cxnLst>
                <a:cxn ang="0">
                  <a:pos x="T0" y="T1"/>
                </a:cxn>
                <a:cxn ang="0">
                  <a:pos x="T2" y="T3"/>
                </a:cxn>
                <a:cxn ang="0">
                  <a:pos x="T4" y="T5"/>
                </a:cxn>
                <a:cxn ang="0">
                  <a:pos x="T6" y="T7"/>
                </a:cxn>
                <a:cxn ang="0">
                  <a:pos x="T8" y="T9"/>
                </a:cxn>
              </a:cxnLst>
              <a:rect l="0" t="0" r="r" b="b"/>
              <a:pathLst>
                <a:path w="5" h="20">
                  <a:moveTo>
                    <a:pt x="0" y="20"/>
                  </a:moveTo>
                  <a:lnTo>
                    <a:pt x="0" y="0"/>
                  </a:lnTo>
                  <a:lnTo>
                    <a:pt x="3" y="0"/>
                  </a:lnTo>
                  <a:lnTo>
                    <a:pt x="5" y="20"/>
                  </a:lnTo>
                  <a:lnTo>
                    <a:pt x="0"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6" name="Rectangle 143"/>
            <p:cNvSpPr>
              <a:spLocks noChangeArrowheads="1"/>
            </p:cNvSpPr>
            <p:nvPr/>
          </p:nvSpPr>
          <p:spPr bwMode="auto">
            <a:xfrm>
              <a:off x="4308232" y="3923409"/>
              <a:ext cx="15669" cy="7207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7" name="Freeform 144"/>
            <p:cNvSpPr>
              <a:spLocks/>
            </p:cNvSpPr>
            <p:nvPr/>
          </p:nvSpPr>
          <p:spPr bwMode="auto">
            <a:xfrm>
              <a:off x="4204822" y="3923409"/>
              <a:ext cx="25069" cy="72072"/>
            </a:xfrm>
            <a:custGeom>
              <a:avLst/>
              <a:gdLst>
                <a:gd name="T0" fmla="*/ 5 w 8"/>
                <a:gd name="T1" fmla="*/ 23 h 23"/>
                <a:gd name="T2" fmla="*/ 0 w 8"/>
                <a:gd name="T3" fmla="*/ 23 h 23"/>
                <a:gd name="T4" fmla="*/ 3 w 8"/>
                <a:gd name="T5" fmla="*/ 0 h 23"/>
                <a:gd name="T6" fmla="*/ 8 w 8"/>
                <a:gd name="T7" fmla="*/ 0 h 23"/>
                <a:gd name="T8" fmla="*/ 5 w 8"/>
                <a:gd name="T9" fmla="*/ 23 h 23"/>
              </a:gdLst>
              <a:ahLst/>
              <a:cxnLst>
                <a:cxn ang="0">
                  <a:pos x="T0" y="T1"/>
                </a:cxn>
                <a:cxn ang="0">
                  <a:pos x="T2" y="T3"/>
                </a:cxn>
                <a:cxn ang="0">
                  <a:pos x="T4" y="T5"/>
                </a:cxn>
                <a:cxn ang="0">
                  <a:pos x="T6" y="T7"/>
                </a:cxn>
                <a:cxn ang="0">
                  <a:pos x="T8" y="T9"/>
                </a:cxn>
              </a:cxnLst>
              <a:rect l="0" t="0" r="r" b="b"/>
              <a:pathLst>
                <a:path w="8" h="23">
                  <a:moveTo>
                    <a:pt x="5" y="23"/>
                  </a:moveTo>
                  <a:lnTo>
                    <a:pt x="0" y="23"/>
                  </a:lnTo>
                  <a:lnTo>
                    <a:pt x="3" y="0"/>
                  </a:lnTo>
                  <a:lnTo>
                    <a:pt x="8" y="0"/>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8" name="Freeform 145"/>
            <p:cNvSpPr>
              <a:spLocks/>
            </p:cNvSpPr>
            <p:nvPr/>
          </p:nvSpPr>
          <p:spPr bwMode="auto">
            <a:xfrm>
              <a:off x="4110814" y="3923409"/>
              <a:ext cx="25069" cy="72072"/>
            </a:xfrm>
            <a:custGeom>
              <a:avLst/>
              <a:gdLst>
                <a:gd name="T0" fmla="*/ 3 w 8"/>
                <a:gd name="T1" fmla="*/ 23 h 23"/>
                <a:gd name="T2" fmla="*/ 0 w 8"/>
                <a:gd name="T3" fmla="*/ 23 h 23"/>
                <a:gd name="T4" fmla="*/ 5 w 8"/>
                <a:gd name="T5" fmla="*/ 0 h 23"/>
                <a:gd name="T6" fmla="*/ 8 w 8"/>
                <a:gd name="T7" fmla="*/ 0 h 23"/>
                <a:gd name="T8" fmla="*/ 3 w 8"/>
                <a:gd name="T9" fmla="*/ 23 h 23"/>
              </a:gdLst>
              <a:ahLst/>
              <a:cxnLst>
                <a:cxn ang="0">
                  <a:pos x="T0" y="T1"/>
                </a:cxn>
                <a:cxn ang="0">
                  <a:pos x="T2" y="T3"/>
                </a:cxn>
                <a:cxn ang="0">
                  <a:pos x="T4" y="T5"/>
                </a:cxn>
                <a:cxn ang="0">
                  <a:pos x="T6" y="T7"/>
                </a:cxn>
                <a:cxn ang="0">
                  <a:pos x="T8" y="T9"/>
                </a:cxn>
              </a:cxnLst>
              <a:rect l="0" t="0" r="r" b="b"/>
              <a:pathLst>
                <a:path w="8" h="23">
                  <a:moveTo>
                    <a:pt x="3" y="23"/>
                  </a:moveTo>
                  <a:lnTo>
                    <a:pt x="0" y="23"/>
                  </a:lnTo>
                  <a:lnTo>
                    <a:pt x="5" y="0"/>
                  </a:lnTo>
                  <a:lnTo>
                    <a:pt x="8" y="0"/>
                  </a:lnTo>
                  <a:lnTo>
                    <a:pt x="3"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9" name="Freeform 146"/>
            <p:cNvSpPr>
              <a:spLocks/>
            </p:cNvSpPr>
            <p:nvPr/>
          </p:nvSpPr>
          <p:spPr bwMode="auto">
            <a:xfrm>
              <a:off x="4010539" y="3923409"/>
              <a:ext cx="31336" cy="78339"/>
            </a:xfrm>
            <a:custGeom>
              <a:avLst/>
              <a:gdLst>
                <a:gd name="T0" fmla="*/ 5 w 10"/>
                <a:gd name="T1" fmla="*/ 25 h 25"/>
                <a:gd name="T2" fmla="*/ 0 w 10"/>
                <a:gd name="T3" fmla="*/ 23 h 25"/>
                <a:gd name="T4" fmla="*/ 7 w 10"/>
                <a:gd name="T5" fmla="*/ 0 h 25"/>
                <a:gd name="T6" fmla="*/ 10 w 10"/>
                <a:gd name="T7" fmla="*/ 0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3"/>
                  </a:lnTo>
                  <a:lnTo>
                    <a:pt x="7" y="0"/>
                  </a:lnTo>
                  <a:lnTo>
                    <a:pt x="10"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0" name="Freeform 147"/>
            <p:cNvSpPr>
              <a:spLocks/>
            </p:cNvSpPr>
            <p:nvPr/>
          </p:nvSpPr>
          <p:spPr bwMode="auto">
            <a:xfrm>
              <a:off x="3916532" y="3923409"/>
              <a:ext cx="31336" cy="78339"/>
            </a:xfrm>
            <a:custGeom>
              <a:avLst/>
              <a:gdLst>
                <a:gd name="T0" fmla="*/ 2 w 10"/>
                <a:gd name="T1" fmla="*/ 25 h 25"/>
                <a:gd name="T2" fmla="*/ 0 w 10"/>
                <a:gd name="T3" fmla="*/ 23 h 25"/>
                <a:gd name="T4" fmla="*/ 7 w 10"/>
                <a:gd name="T5" fmla="*/ 0 h 25"/>
                <a:gd name="T6" fmla="*/ 10 w 10"/>
                <a:gd name="T7" fmla="*/ 0 h 25"/>
                <a:gd name="T8" fmla="*/ 2 w 10"/>
                <a:gd name="T9" fmla="*/ 25 h 25"/>
              </a:gdLst>
              <a:ahLst/>
              <a:cxnLst>
                <a:cxn ang="0">
                  <a:pos x="T0" y="T1"/>
                </a:cxn>
                <a:cxn ang="0">
                  <a:pos x="T2" y="T3"/>
                </a:cxn>
                <a:cxn ang="0">
                  <a:pos x="T4" y="T5"/>
                </a:cxn>
                <a:cxn ang="0">
                  <a:pos x="T6" y="T7"/>
                </a:cxn>
                <a:cxn ang="0">
                  <a:pos x="T8" y="T9"/>
                </a:cxn>
              </a:cxnLst>
              <a:rect l="0" t="0" r="r" b="b"/>
              <a:pathLst>
                <a:path w="10" h="25">
                  <a:moveTo>
                    <a:pt x="2" y="25"/>
                  </a:moveTo>
                  <a:lnTo>
                    <a:pt x="0" y="23"/>
                  </a:lnTo>
                  <a:lnTo>
                    <a:pt x="7" y="0"/>
                  </a:lnTo>
                  <a:lnTo>
                    <a:pt x="10"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1" name="Freeform 149"/>
            <p:cNvSpPr>
              <a:spLocks/>
            </p:cNvSpPr>
            <p:nvPr/>
          </p:nvSpPr>
          <p:spPr bwMode="auto">
            <a:xfrm>
              <a:off x="3813124" y="3923409"/>
              <a:ext cx="40738" cy="78339"/>
            </a:xfrm>
            <a:custGeom>
              <a:avLst/>
              <a:gdLst>
                <a:gd name="T0" fmla="*/ 3 w 13"/>
                <a:gd name="T1" fmla="*/ 25 h 25"/>
                <a:gd name="T2" fmla="*/ 0 w 13"/>
                <a:gd name="T3" fmla="*/ 23 h 25"/>
                <a:gd name="T4" fmla="*/ 10 w 13"/>
                <a:gd name="T5" fmla="*/ 0 h 25"/>
                <a:gd name="T6" fmla="*/ 13 w 13"/>
                <a:gd name="T7" fmla="*/ 0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3"/>
                  </a:lnTo>
                  <a:lnTo>
                    <a:pt x="10" y="0"/>
                  </a:lnTo>
                  <a:lnTo>
                    <a:pt x="13"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2" name="Freeform 150"/>
            <p:cNvSpPr>
              <a:spLocks/>
            </p:cNvSpPr>
            <p:nvPr/>
          </p:nvSpPr>
          <p:spPr bwMode="auto">
            <a:xfrm>
              <a:off x="3719116" y="3923409"/>
              <a:ext cx="47005" cy="78339"/>
            </a:xfrm>
            <a:custGeom>
              <a:avLst/>
              <a:gdLst>
                <a:gd name="T0" fmla="*/ 3 w 15"/>
                <a:gd name="T1" fmla="*/ 25 h 25"/>
                <a:gd name="T2" fmla="*/ 0 w 15"/>
                <a:gd name="T3" fmla="*/ 23 h 25"/>
                <a:gd name="T4" fmla="*/ 10 w 15"/>
                <a:gd name="T5" fmla="*/ 0 h 25"/>
                <a:gd name="T6" fmla="*/ 15 w 15"/>
                <a:gd name="T7" fmla="*/ 0 h 25"/>
                <a:gd name="T8" fmla="*/ 3 w 15"/>
                <a:gd name="T9" fmla="*/ 25 h 25"/>
              </a:gdLst>
              <a:ahLst/>
              <a:cxnLst>
                <a:cxn ang="0">
                  <a:pos x="T0" y="T1"/>
                </a:cxn>
                <a:cxn ang="0">
                  <a:pos x="T2" y="T3"/>
                </a:cxn>
                <a:cxn ang="0">
                  <a:pos x="T4" y="T5"/>
                </a:cxn>
                <a:cxn ang="0">
                  <a:pos x="T6" y="T7"/>
                </a:cxn>
                <a:cxn ang="0">
                  <a:pos x="T8" y="T9"/>
                </a:cxn>
              </a:cxnLst>
              <a:rect l="0" t="0" r="r" b="b"/>
              <a:pathLst>
                <a:path w="15" h="25">
                  <a:moveTo>
                    <a:pt x="3" y="25"/>
                  </a:moveTo>
                  <a:lnTo>
                    <a:pt x="0" y="23"/>
                  </a:lnTo>
                  <a:lnTo>
                    <a:pt x="10" y="0"/>
                  </a:lnTo>
                  <a:lnTo>
                    <a:pt x="15"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3" name="Freeform 151"/>
            <p:cNvSpPr>
              <a:spLocks/>
            </p:cNvSpPr>
            <p:nvPr/>
          </p:nvSpPr>
          <p:spPr bwMode="auto">
            <a:xfrm>
              <a:off x="3618841" y="3923409"/>
              <a:ext cx="53272" cy="78339"/>
            </a:xfrm>
            <a:custGeom>
              <a:avLst/>
              <a:gdLst>
                <a:gd name="T0" fmla="*/ 2 w 17"/>
                <a:gd name="T1" fmla="*/ 25 h 25"/>
                <a:gd name="T2" fmla="*/ 0 w 17"/>
                <a:gd name="T3" fmla="*/ 23 h 25"/>
                <a:gd name="T4" fmla="*/ 12 w 17"/>
                <a:gd name="T5" fmla="*/ 0 h 25"/>
                <a:gd name="T6" fmla="*/ 17 w 17"/>
                <a:gd name="T7" fmla="*/ 0 h 25"/>
                <a:gd name="T8" fmla="*/ 2 w 17"/>
                <a:gd name="T9" fmla="*/ 25 h 25"/>
              </a:gdLst>
              <a:ahLst/>
              <a:cxnLst>
                <a:cxn ang="0">
                  <a:pos x="T0" y="T1"/>
                </a:cxn>
                <a:cxn ang="0">
                  <a:pos x="T2" y="T3"/>
                </a:cxn>
                <a:cxn ang="0">
                  <a:pos x="T4" y="T5"/>
                </a:cxn>
                <a:cxn ang="0">
                  <a:pos x="T6" y="T7"/>
                </a:cxn>
                <a:cxn ang="0">
                  <a:pos x="T8" y="T9"/>
                </a:cxn>
              </a:cxnLst>
              <a:rect l="0" t="0" r="r" b="b"/>
              <a:pathLst>
                <a:path w="17" h="25">
                  <a:moveTo>
                    <a:pt x="2" y="25"/>
                  </a:moveTo>
                  <a:lnTo>
                    <a:pt x="0" y="23"/>
                  </a:lnTo>
                  <a:lnTo>
                    <a:pt x="12" y="0"/>
                  </a:lnTo>
                  <a:lnTo>
                    <a:pt x="17"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4" name="Freeform 152"/>
            <p:cNvSpPr>
              <a:spLocks/>
            </p:cNvSpPr>
            <p:nvPr/>
          </p:nvSpPr>
          <p:spPr bwMode="auto">
            <a:xfrm>
              <a:off x="3515431" y="3914007"/>
              <a:ext cx="62672" cy="87741"/>
            </a:xfrm>
            <a:custGeom>
              <a:avLst/>
              <a:gdLst>
                <a:gd name="T0" fmla="*/ 5 w 20"/>
                <a:gd name="T1" fmla="*/ 28 h 28"/>
                <a:gd name="T2" fmla="*/ 0 w 20"/>
                <a:gd name="T3" fmla="*/ 26 h 28"/>
                <a:gd name="T4" fmla="*/ 15 w 20"/>
                <a:gd name="T5" fmla="*/ 0 h 28"/>
                <a:gd name="T6" fmla="*/ 20 w 20"/>
                <a:gd name="T7" fmla="*/ 3 h 28"/>
                <a:gd name="T8" fmla="*/ 5 w 20"/>
                <a:gd name="T9" fmla="*/ 28 h 28"/>
              </a:gdLst>
              <a:ahLst/>
              <a:cxnLst>
                <a:cxn ang="0">
                  <a:pos x="T0" y="T1"/>
                </a:cxn>
                <a:cxn ang="0">
                  <a:pos x="T2" y="T3"/>
                </a:cxn>
                <a:cxn ang="0">
                  <a:pos x="T4" y="T5"/>
                </a:cxn>
                <a:cxn ang="0">
                  <a:pos x="T6" y="T7"/>
                </a:cxn>
                <a:cxn ang="0">
                  <a:pos x="T8" y="T9"/>
                </a:cxn>
              </a:cxnLst>
              <a:rect l="0" t="0" r="r" b="b"/>
              <a:pathLst>
                <a:path w="20" h="28">
                  <a:moveTo>
                    <a:pt x="5" y="28"/>
                  </a:moveTo>
                  <a:lnTo>
                    <a:pt x="0" y="26"/>
                  </a:lnTo>
                  <a:lnTo>
                    <a:pt x="15" y="0"/>
                  </a:lnTo>
                  <a:lnTo>
                    <a:pt x="20" y="3"/>
                  </a:lnTo>
                  <a:lnTo>
                    <a:pt x="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5" name="Freeform 153"/>
            <p:cNvSpPr>
              <a:spLocks/>
            </p:cNvSpPr>
            <p:nvPr/>
          </p:nvSpPr>
          <p:spPr bwMode="auto">
            <a:xfrm>
              <a:off x="3421423" y="3914007"/>
              <a:ext cx="62672" cy="87741"/>
            </a:xfrm>
            <a:custGeom>
              <a:avLst/>
              <a:gdLst>
                <a:gd name="T0" fmla="*/ 3 w 20"/>
                <a:gd name="T1" fmla="*/ 28 h 28"/>
                <a:gd name="T2" fmla="*/ 0 w 20"/>
                <a:gd name="T3" fmla="*/ 26 h 28"/>
                <a:gd name="T4" fmla="*/ 18 w 20"/>
                <a:gd name="T5" fmla="*/ 0 h 28"/>
                <a:gd name="T6" fmla="*/ 20 w 20"/>
                <a:gd name="T7" fmla="*/ 3 h 28"/>
                <a:gd name="T8" fmla="*/ 3 w 20"/>
                <a:gd name="T9" fmla="*/ 28 h 28"/>
              </a:gdLst>
              <a:ahLst/>
              <a:cxnLst>
                <a:cxn ang="0">
                  <a:pos x="T0" y="T1"/>
                </a:cxn>
                <a:cxn ang="0">
                  <a:pos x="T2" y="T3"/>
                </a:cxn>
                <a:cxn ang="0">
                  <a:pos x="T4" y="T5"/>
                </a:cxn>
                <a:cxn ang="0">
                  <a:pos x="T6" y="T7"/>
                </a:cxn>
                <a:cxn ang="0">
                  <a:pos x="T8" y="T9"/>
                </a:cxn>
              </a:cxnLst>
              <a:rect l="0" t="0" r="r" b="b"/>
              <a:pathLst>
                <a:path w="20" h="28">
                  <a:moveTo>
                    <a:pt x="3" y="28"/>
                  </a:moveTo>
                  <a:lnTo>
                    <a:pt x="0" y="26"/>
                  </a:lnTo>
                  <a:lnTo>
                    <a:pt x="18" y="0"/>
                  </a:lnTo>
                  <a:lnTo>
                    <a:pt x="20" y="3"/>
                  </a:lnTo>
                  <a:lnTo>
                    <a:pt x="3"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6" name="Freeform 158"/>
            <p:cNvSpPr>
              <a:spLocks/>
            </p:cNvSpPr>
            <p:nvPr/>
          </p:nvSpPr>
          <p:spPr bwMode="auto">
            <a:xfrm>
              <a:off x="4471179" y="3845068"/>
              <a:ext cx="25069" cy="78339"/>
            </a:xfrm>
            <a:custGeom>
              <a:avLst/>
              <a:gdLst>
                <a:gd name="T0" fmla="*/ 3 w 8"/>
                <a:gd name="T1" fmla="*/ 25 h 25"/>
                <a:gd name="T2" fmla="*/ 0 w 8"/>
                <a:gd name="T3" fmla="*/ 0 h 25"/>
                <a:gd name="T4" fmla="*/ 5 w 8"/>
                <a:gd name="T5" fmla="*/ 0 h 25"/>
                <a:gd name="T6" fmla="*/ 8 w 8"/>
                <a:gd name="T7" fmla="*/ 25 h 25"/>
                <a:gd name="T8" fmla="*/ 3 w 8"/>
                <a:gd name="T9" fmla="*/ 25 h 25"/>
              </a:gdLst>
              <a:ahLst/>
              <a:cxnLst>
                <a:cxn ang="0">
                  <a:pos x="T0" y="T1"/>
                </a:cxn>
                <a:cxn ang="0">
                  <a:pos x="T2" y="T3"/>
                </a:cxn>
                <a:cxn ang="0">
                  <a:pos x="T4" y="T5"/>
                </a:cxn>
                <a:cxn ang="0">
                  <a:pos x="T6" y="T7"/>
                </a:cxn>
                <a:cxn ang="0">
                  <a:pos x="T8" y="T9"/>
                </a:cxn>
              </a:cxnLst>
              <a:rect l="0" t="0" r="r" b="b"/>
              <a:pathLst>
                <a:path w="8" h="25">
                  <a:moveTo>
                    <a:pt x="3" y="25"/>
                  </a:moveTo>
                  <a:lnTo>
                    <a:pt x="0" y="0"/>
                  </a:lnTo>
                  <a:lnTo>
                    <a:pt x="5" y="0"/>
                  </a:lnTo>
                  <a:lnTo>
                    <a:pt x="8" y="25"/>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7" name="Rectangle 159"/>
            <p:cNvSpPr>
              <a:spLocks noChangeArrowheads="1"/>
            </p:cNvSpPr>
            <p:nvPr/>
          </p:nvSpPr>
          <p:spPr bwMode="auto">
            <a:xfrm>
              <a:off x="4386571" y="3845068"/>
              <a:ext cx="15669" cy="78339"/>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8" name="Freeform 160"/>
            <p:cNvSpPr>
              <a:spLocks/>
            </p:cNvSpPr>
            <p:nvPr/>
          </p:nvSpPr>
          <p:spPr bwMode="auto">
            <a:xfrm>
              <a:off x="4292563" y="3845068"/>
              <a:ext cx="15669" cy="78339"/>
            </a:xfrm>
            <a:custGeom>
              <a:avLst/>
              <a:gdLst>
                <a:gd name="T0" fmla="*/ 5 w 5"/>
                <a:gd name="T1" fmla="*/ 25 h 25"/>
                <a:gd name="T2" fmla="*/ 0 w 5"/>
                <a:gd name="T3" fmla="*/ 25 h 25"/>
                <a:gd name="T4" fmla="*/ 2 w 5"/>
                <a:gd name="T5" fmla="*/ 0 h 25"/>
                <a:gd name="T6" fmla="*/ 5 w 5"/>
                <a:gd name="T7" fmla="*/ 0 h 25"/>
                <a:gd name="T8" fmla="*/ 5 w 5"/>
                <a:gd name="T9" fmla="*/ 25 h 25"/>
              </a:gdLst>
              <a:ahLst/>
              <a:cxnLst>
                <a:cxn ang="0">
                  <a:pos x="T0" y="T1"/>
                </a:cxn>
                <a:cxn ang="0">
                  <a:pos x="T2" y="T3"/>
                </a:cxn>
                <a:cxn ang="0">
                  <a:pos x="T4" y="T5"/>
                </a:cxn>
                <a:cxn ang="0">
                  <a:pos x="T6" y="T7"/>
                </a:cxn>
                <a:cxn ang="0">
                  <a:pos x="T8" y="T9"/>
                </a:cxn>
              </a:cxnLst>
              <a:rect l="0" t="0" r="r" b="b"/>
              <a:pathLst>
                <a:path w="5" h="25">
                  <a:moveTo>
                    <a:pt x="5" y="25"/>
                  </a:moveTo>
                  <a:lnTo>
                    <a:pt x="0" y="25"/>
                  </a:lnTo>
                  <a:lnTo>
                    <a:pt x="2" y="0"/>
                  </a:lnTo>
                  <a:lnTo>
                    <a:pt x="5"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9" name="Freeform 161"/>
            <p:cNvSpPr>
              <a:spLocks/>
            </p:cNvSpPr>
            <p:nvPr/>
          </p:nvSpPr>
          <p:spPr bwMode="auto">
            <a:xfrm>
              <a:off x="4198555" y="3845068"/>
              <a:ext cx="21936" cy="78339"/>
            </a:xfrm>
            <a:custGeom>
              <a:avLst/>
              <a:gdLst>
                <a:gd name="T0" fmla="*/ 5 w 7"/>
                <a:gd name="T1" fmla="*/ 25 h 25"/>
                <a:gd name="T2" fmla="*/ 0 w 7"/>
                <a:gd name="T3" fmla="*/ 25 h 25"/>
                <a:gd name="T4" fmla="*/ 2 w 7"/>
                <a:gd name="T5" fmla="*/ 0 h 25"/>
                <a:gd name="T6" fmla="*/ 7 w 7"/>
                <a:gd name="T7" fmla="*/ 0 h 25"/>
                <a:gd name="T8" fmla="*/ 5 w 7"/>
                <a:gd name="T9" fmla="*/ 25 h 25"/>
              </a:gdLst>
              <a:ahLst/>
              <a:cxnLst>
                <a:cxn ang="0">
                  <a:pos x="T0" y="T1"/>
                </a:cxn>
                <a:cxn ang="0">
                  <a:pos x="T2" y="T3"/>
                </a:cxn>
                <a:cxn ang="0">
                  <a:pos x="T4" y="T5"/>
                </a:cxn>
                <a:cxn ang="0">
                  <a:pos x="T6" y="T7"/>
                </a:cxn>
                <a:cxn ang="0">
                  <a:pos x="T8" y="T9"/>
                </a:cxn>
              </a:cxnLst>
              <a:rect l="0" t="0" r="r" b="b"/>
              <a:pathLst>
                <a:path w="7" h="25">
                  <a:moveTo>
                    <a:pt x="5" y="25"/>
                  </a:moveTo>
                  <a:lnTo>
                    <a:pt x="0" y="25"/>
                  </a:lnTo>
                  <a:lnTo>
                    <a:pt x="2" y="0"/>
                  </a:lnTo>
                  <a:lnTo>
                    <a:pt x="7"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0" name="Freeform 162"/>
            <p:cNvSpPr>
              <a:spLocks/>
            </p:cNvSpPr>
            <p:nvPr/>
          </p:nvSpPr>
          <p:spPr bwMode="auto">
            <a:xfrm>
              <a:off x="4104547" y="3845068"/>
              <a:ext cx="31336" cy="78339"/>
            </a:xfrm>
            <a:custGeom>
              <a:avLst/>
              <a:gdLst>
                <a:gd name="T0" fmla="*/ 5 w 10"/>
                <a:gd name="T1" fmla="*/ 25 h 25"/>
                <a:gd name="T2" fmla="*/ 0 w 10"/>
                <a:gd name="T3" fmla="*/ 25 h 25"/>
                <a:gd name="T4" fmla="*/ 5 w 10"/>
                <a:gd name="T5" fmla="*/ 0 h 25"/>
                <a:gd name="T6" fmla="*/ 10 w 10"/>
                <a:gd name="T7" fmla="*/ 2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5"/>
                  </a:lnTo>
                  <a:lnTo>
                    <a:pt x="5" y="0"/>
                  </a:lnTo>
                  <a:lnTo>
                    <a:pt x="1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1" name="Freeform 163"/>
            <p:cNvSpPr>
              <a:spLocks/>
            </p:cNvSpPr>
            <p:nvPr/>
          </p:nvSpPr>
          <p:spPr bwMode="auto">
            <a:xfrm>
              <a:off x="4010539" y="3845068"/>
              <a:ext cx="37603" cy="78339"/>
            </a:xfrm>
            <a:custGeom>
              <a:avLst/>
              <a:gdLst>
                <a:gd name="T0" fmla="*/ 5 w 12"/>
                <a:gd name="T1" fmla="*/ 25 h 25"/>
                <a:gd name="T2" fmla="*/ 0 w 12"/>
                <a:gd name="T3" fmla="*/ 25 h 25"/>
                <a:gd name="T4" fmla="*/ 7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7"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2" name="Freeform 164"/>
            <p:cNvSpPr>
              <a:spLocks/>
            </p:cNvSpPr>
            <p:nvPr/>
          </p:nvSpPr>
          <p:spPr bwMode="auto">
            <a:xfrm>
              <a:off x="3916532" y="3845068"/>
              <a:ext cx="37603" cy="78339"/>
            </a:xfrm>
            <a:custGeom>
              <a:avLst/>
              <a:gdLst>
                <a:gd name="T0" fmla="*/ 5 w 12"/>
                <a:gd name="T1" fmla="*/ 25 h 25"/>
                <a:gd name="T2" fmla="*/ 0 w 12"/>
                <a:gd name="T3" fmla="*/ 25 h 25"/>
                <a:gd name="T4" fmla="*/ 10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10"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3" name="Freeform 165"/>
            <p:cNvSpPr>
              <a:spLocks/>
            </p:cNvSpPr>
            <p:nvPr/>
          </p:nvSpPr>
          <p:spPr bwMode="auto">
            <a:xfrm>
              <a:off x="3828791" y="3845068"/>
              <a:ext cx="40738" cy="78339"/>
            </a:xfrm>
            <a:custGeom>
              <a:avLst/>
              <a:gdLst>
                <a:gd name="T0" fmla="*/ 3 w 13"/>
                <a:gd name="T1" fmla="*/ 25 h 25"/>
                <a:gd name="T2" fmla="*/ 0 w 13"/>
                <a:gd name="T3" fmla="*/ 25 h 25"/>
                <a:gd name="T4" fmla="*/ 10 w 13"/>
                <a:gd name="T5" fmla="*/ 0 h 25"/>
                <a:gd name="T6" fmla="*/ 13 w 13"/>
                <a:gd name="T7" fmla="*/ 2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5"/>
                  </a:lnTo>
                  <a:lnTo>
                    <a:pt x="10" y="0"/>
                  </a:lnTo>
                  <a:lnTo>
                    <a:pt x="13" y="2"/>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4" name="Freeform 166"/>
            <p:cNvSpPr>
              <a:spLocks/>
            </p:cNvSpPr>
            <p:nvPr/>
          </p:nvSpPr>
          <p:spPr bwMode="auto">
            <a:xfrm>
              <a:off x="3546767" y="3845068"/>
              <a:ext cx="62672" cy="78339"/>
            </a:xfrm>
            <a:custGeom>
              <a:avLst/>
              <a:gdLst>
                <a:gd name="T0" fmla="*/ 5 w 20"/>
                <a:gd name="T1" fmla="*/ 25 h 25"/>
                <a:gd name="T2" fmla="*/ 0 w 20"/>
                <a:gd name="T3" fmla="*/ 22 h 25"/>
                <a:gd name="T4" fmla="*/ 18 w 20"/>
                <a:gd name="T5" fmla="*/ 0 h 25"/>
                <a:gd name="T6" fmla="*/ 20 w 20"/>
                <a:gd name="T7" fmla="*/ 2 h 25"/>
                <a:gd name="T8" fmla="*/ 5 w 20"/>
                <a:gd name="T9" fmla="*/ 25 h 25"/>
              </a:gdLst>
              <a:ahLst/>
              <a:cxnLst>
                <a:cxn ang="0">
                  <a:pos x="T0" y="T1"/>
                </a:cxn>
                <a:cxn ang="0">
                  <a:pos x="T2" y="T3"/>
                </a:cxn>
                <a:cxn ang="0">
                  <a:pos x="T4" y="T5"/>
                </a:cxn>
                <a:cxn ang="0">
                  <a:pos x="T6" y="T7"/>
                </a:cxn>
                <a:cxn ang="0">
                  <a:pos x="T8" y="T9"/>
                </a:cxn>
              </a:cxnLst>
              <a:rect l="0" t="0" r="r" b="b"/>
              <a:pathLst>
                <a:path w="20" h="25">
                  <a:moveTo>
                    <a:pt x="5" y="25"/>
                  </a:moveTo>
                  <a:lnTo>
                    <a:pt x="0" y="22"/>
                  </a:lnTo>
                  <a:lnTo>
                    <a:pt x="18" y="0"/>
                  </a:lnTo>
                  <a:lnTo>
                    <a:pt x="2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5" name="Freeform 167"/>
            <p:cNvSpPr>
              <a:spLocks/>
            </p:cNvSpPr>
            <p:nvPr/>
          </p:nvSpPr>
          <p:spPr bwMode="auto">
            <a:xfrm>
              <a:off x="3900865" y="3782396"/>
              <a:ext cx="37603" cy="68939"/>
            </a:xfrm>
            <a:custGeom>
              <a:avLst/>
              <a:gdLst>
                <a:gd name="T0" fmla="*/ 5 w 12"/>
                <a:gd name="T1" fmla="*/ 22 h 22"/>
                <a:gd name="T2" fmla="*/ 0 w 12"/>
                <a:gd name="T3" fmla="*/ 20 h 22"/>
                <a:gd name="T4" fmla="*/ 10 w 12"/>
                <a:gd name="T5" fmla="*/ 0 h 22"/>
                <a:gd name="T6" fmla="*/ 12 w 12"/>
                <a:gd name="T7" fmla="*/ 0 h 22"/>
                <a:gd name="T8" fmla="*/ 5 w 12"/>
                <a:gd name="T9" fmla="*/ 22 h 22"/>
              </a:gdLst>
              <a:ahLst/>
              <a:cxnLst>
                <a:cxn ang="0">
                  <a:pos x="T0" y="T1"/>
                </a:cxn>
                <a:cxn ang="0">
                  <a:pos x="T2" y="T3"/>
                </a:cxn>
                <a:cxn ang="0">
                  <a:pos x="T4" y="T5"/>
                </a:cxn>
                <a:cxn ang="0">
                  <a:pos x="T6" y="T7"/>
                </a:cxn>
                <a:cxn ang="0">
                  <a:pos x="T8" y="T9"/>
                </a:cxn>
              </a:cxnLst>
              <a:rect l="0" t="0" r="r" b="b"/>
              <a:pathLst>
                <a:path w="12" h="22">
                  <a:moveTo>
                    <a:pt x="5" y="22"/>
                  </a:moveTo>
                  <a:lnTo>
                    <a:pt x="0" y="20"/>
                  </a:lnTo>
                  <a:lnTo>
                    <a:pt x="10" y="0"/>
                  </a:lnTo>
                  <a:lnTo>
                    <a:pt x="12"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6" name="Freeform 168"/>
            <p:cNvSpPr>
              <a:spLocks/>
            </p:cNvSpPr>
            <p:nvPr/>
          </p:nvSpPr>
          <p:spPr bwMode="auto">
            <a:xfrm>
              <a:off x="3813124" y="3782396"/>
              <a:ext cx="47005" cy="68939"/>
            </a:xfrm>
            <a:custGeom>
              <a:avLst/>
              <a:gdLst>
                <a:gd name="T0" fmla="*/ 5 w 15"/>
                <a:gd name="T1" fmla="*/ 22 h 22"/>
                <a:gd name="T2" fmla="*/ 0 w 15"/>
                <a:gd name="T3" fmla="*/ 20 h 22"/>
                <a:gd name="T4" fmla="*/ 13 w 15"/>
                <a:gd name="T5" fmla="*/ 0 h 22"/>
                <a:gd name="T6" fmla="*/ 15 w 15"/>
                <a:gd name="T7" fmla="*/ 0 h 22"/>
                <a:gd name="T8" fmla="*/ 5 w 15"/>
                <a:gd name="T9" fmla="*/ 22 h 22"/>
              </a:gdLst>
              <a:ahLst/>
              <a:cxnLst>
                <a:cxn ang="0">
                  <a:pos x="T0" y="T1"/>
                </a:cxn>
                <a:cxn ang="0">
                  <a:pos x="T2" y="T3"/>
                </a:cxn>
                <a:cxn ang="0">
                  <a:pos x="T4" y="T5"/>
                </a:cxn>
                <a:cxn ang="0">
                  <a:pos x="T6" y="T7"/>
                </a:cxn>
                <a:cxn ang="0">
                  <a:pos x="T8" y="T9"/>
                </a:cxn>
              </a:cxnLst>
              <a:rect l="0" t="0" r="r" b="b"/>
              <a:pathLst>
                <a:path w="15" h="22">
                  <a:moveTo>
                    <a:pt x="5" y="22"/>
                  </a:moveTo>
                  <a:lnTo>
                    <a:pt x="0" y="20"/>
                  </a:lnTo>
                  <a:lnTo>
                    <a:pt x="13" y="0"/>
                  </a:lnTo>
                  <a:lnTo>
                    <a:pt x="15"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7" name="Freeform 169"/>
            <p:cNvSpPr>
              <a:spLocks/>
            </p:cNvSpPr>
            <p:nvPr/>
          </p:nvSpPr>
          <p:spPr bwMode="auto">
            <a:xfrm>
              <a:off x="3985471" y="3782396"/>
              <a:ext cx="40738" cy="68939"/>
            </a:xfrm>
            <a:custGeom>
              <a:avLst/>
              <a:gdLst>
                <a:gd name="T0" fmla="*/ 5 w 13"/>
                <a:gd name="T1" fmla="*/ 22 h 22"/>
                <a:gd name="T2" fmla="*/ 0 w 13"/>
                <a:gd name="T3" fmla="*/ 20 h 22"/>
                <a:gd name="T4" fmla="*/ 8 w 13"/>
                <a:gd name="T5" fmla="*/ 0 h 22"/>
                <a:gd name="T6" fmla="*/ 13 w 13"/>
                <a:gd name="T7" fmla="*/ 0 h 22"/>
                <a:gd name="T8" fmla="*/ 5 w 13"/>
                <a:gd name="T9" fmla="*/ 22 h 22"/>
              </a:gdLst>
              <a:ahLst/>
              <a:cxnLst>
                <a:cxn ang="0">
                  <a:pos x="T0" y="T1"/>
                </a:cxn>
                <a:cxn ang="0">
                  <a:pos x="T2" y="T3"/>
                </a:cxn>
                <a:cxn ang="0">
                  <a:pos x="T4" y="T5"/>
                </a:cxn>
                <a:cxn ang="0">
                  <a:pos x="T6" y="T7"/>
                </a:cxn>
                <a:cxn ang="0">
                  <a:pos x="T8" y="T9"/>
                </a:cxn>
              </a:cxnLst>
              <a:rect l="0" t="0" r="r" b="b"/>
              <a:pathLst>
                <a:path w="13" h="22">
                  <a:moveTo>
                    <a:pt x="5" y="22"/>
                  </a:moveTo>
                  <a:lnTo>
                    <a:pt x="0" y="20"/>
                  </a:lnTo>
                  <a:lnTo>
                    <a:pt x="8" y="0"/>
                  </a:lnTo>
                  <a:lnTo>
                    <a:pt x="13"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8" name="Freeform 170"/>
            <p:cNvSpPr>
              <a:spLocks/>
            </p:cNvSpPr>
            <p:nvPr/>
          </p:nvSpPr>
          <p:spPr bwMode="auto">
            <a:xfrm>
              <a:off x="4079479" y="3788663"/>
              <a:ext cx="25069" cy="62672"/>
            </a:xfrm>
            <a:custGeom>
              <a:avLst/>
              <a:gdLst>
                <a:gd name="T0" fmla="*/ 3 w 8"/>
                <a:gd name="T1" fmla="*/ 20 h 20"/>
                <a:gd name="T2" fmla="*/ 0 w 8"/>
                <a:gd name="T3" fmla="*/ 18 h 20"/>
                <a:gd name="T4" fmla="*/ 3 w 8"/>
                <a:gd name="T5" fmla="*/ 0 h 20"/>
                <a:gd name="T6" fmla="*/ 8 w 8"/>
                <a:gd name="T7" fmla="*/ 0 h 20"/>
                <a:gd name="T8" fmla="*/ 3 w 8"/>
                <a:gd name="T9" fmla="*/ 20 h 20"/>
              </a:gdLst>
              <a:ahLst/>
              <a:cxnLst>
                <a:cxn ang="0">
                  <a:pos x="T0" y="T1"/>
                </a:cxn>
                <a:cxn ang="0">
                  <a:pos x="T2" y="T3"/>
                </a:cxn>
                <a:cxn ang="0">
                  <a:pos x="T4" y="T5"/>
                </a:cxn>
                <a:cxn ang="0">
                  <a:pos x="T6" y="T7"/>
                </a:cxn>
                <a:cxn ang="0">
                  <a:pos x="T8" y="T9"/>
                </a:cxn>
              </a:cxnLst>
              <a:rect l="0" t="0" r="r" b="b"/>
              <a:pathLst>
                <a:path w="8" h="20">
                  <a:moveTo>
                    <a:pt x="3" y="20"/>
                  </a:moveTo>
                  <a:lnTo>
                    <a:pt x="0" y="18"/>
                  </a:lnTo>
                  <a:lnTo>
                    <a:pt x="3" y="0"/>
                  </a:lnTo>
                  <a:lnTo>
                    <a:pt x="8" y="0"/>
                  </a:lnTo>
                  <a:lnTo>
                    <a:pt x="3"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9" name="Freeform 171"/>
            <p:cNvSpPr>
              <a:spLocks/>
            </p:cNvSpPr>
            <p:nvPr/>
          </p:nvSpPr>
          <p:spPr bwMode="auto">
            <a:xfrm>
              <a:off x="4167219" y="3782396"/>
              <a:ext cx="21936" cy="62672"/>
            </a:xfrm>
            <a:custGeom>
              <a:avLst/>
              <a:gdLst>
                <a:gd name="T0" fmla="*/ 2 w 7"/>
                <a:gd name="T1" fmla="*/ 20 h 20"/>
                <a:gd name="T2" fmla="*/ 0 w 7"/>
                <a:gd name="T3" fmla="*/ 20 h 20"/>
                <a:gd name="T4" fmla="*/ 2 w 7"/>
                <a:gd name="T5" fmla="*/ 0 h 20"/>
                <a:gd name="T6" fmla="*/ 7 w 7"/>
                <a:gd name="T7" fmla="*/ 0 h 20"/>
                <a:gd name="T8" fmla="*/ 2 w 7"/>
                <a:gd name="T9" fmla="*/ 20 h 20"/>
              </a:gdLst>
              <a:ahLst/>
              <a:cxnLst>
                <a:cxn ang="0">
                  <a:pos x="T0" y="T1"/>
                </a:cxn>
                <a:cxn ang="0">
                  <a:pos x="T2" y="T3"/>
                </a:cxn>
                <a:cxn ang="0">
                  <a:pos x="T4" y="T5"/>
                </a:cxn>
                <a:cxn ang="0">
                  <a:pos x="T6" y="T7"/>
                </a:cxn>
                <a:cxn ang="0">
                  <a:pos x="T8" y="T9"/>
                </a:cxn>
              </a:cxnLst>
              <a:rect l="0" t="0" r="r" b="b"/>
              <a:pathLst>
                <a:path w="7" h="20">
                  <a:moveTo>
                    <a:pt x="2" y="20"/>
                  </a:moveTo>
                  <a:lnTo>
                    <a:pt x="0" y="20"/>
                  </a:lnTo>
                  <a:lnTo>
                    <a:pt x="2" y="0"/>
                  </a:lnTo>
                  <a:lnTo>
                    <a:pt x="7" y="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0" name="Freeform 172"/>
            <p:cNvSpPr>
              <a:spLocks/>
            </p:cNvSpPr>
            <p:nvPr/>
          </p:nvSpPr>
          <p:spPr bwMode="auto">
            <a:xfrm>
              <a:off x="4251827" y="3788663"/>
              <a:ext cx="25069" cy="56405"/>
            </a:xfrm>
            <a:custGeom>
              <a:avLst/>
              <a:gdLst>
                <a:gd name="T0" fmla="*/ 5 w 8"/>
                <a:gd name="T1" fmla="*/ 18 h 18"/>
                <a:gd name="T2" fmla="*/ 0 w 8"/>
                <a:gd name="T3" fmla="*/ 18 h 18"/>
                <a:gd name="T4" fmla="*/ 3 w 8"/>
                <a:gd name="T5" fmla="*/ 0 h 18"/>
                <a:gd name="T6" fmla="*/ 8 w 8"/>
                <a:gd name="T7" fmla="*/ 0 h 18"/>
                <a:gd name="T8" fmla="*/ 5 w 8"/>
                <a:gd name="T9" fmla="*/ 18 h 18"/>
              </a:gdLst>
              <a:ahLst/>
              <a:cxnLst>
                <a:cxn ang="0">
                  <a:pos x="T0" y="T1"/>
                </a:cxn>
                <a:cxn ang="0">
                  <a:pos x="T2" y="T3"/>
                </a:cxn>
                <a:cxn ang="0">
                  <a:pos x="T4" y="T5"/>
                </a:cxn>
                <a:cxn ang="0">
                  <a:pos x="T6" y="T7"/>
                </a:cxn>
                <a:cxn ang="0">
                  <a:pos x="T8" y="T9"/>
                </a:cxn>
              </a:cxnLst>
              <a:rect l="0" t="0" r="r" b="b"/>
              <a:pathLst>
                <a:path w="8" h="18">
                  <a:moveTo>
                    <a:pt x="5" y="18"/>
                  </a:moveTo>
                  <a:lnTo>
                    <a:pt x="0" y="18"/>
                  </a:lnTo>
                  <a:lnTo>
                    <a:pt x="3" y="0"/>
                  </a:lnTo>
                  <a:lnTo>
                    <a:pt x="8"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1" name="Freeform 173"/>
            <p:cNvSpPr>
              <a:spLocks/>
            </p:cNvSpPr>
            <p:nvPr/>
          </p:nvSpPr>
          <p:spPr bwMode="auto">
            <a:xfrm>
              <a:off x="4339568" y="3788663"/>
              <a:ext cx="15669" cy="56405"/>
            </a:xfrm>
            <a:custGeom>
              <a:avLst/>
              <a:gdLst>
                <a:gd name="T0" fmla="*/ 5 w 5"/>
                <a:gd name="T1" fmla="*/ 18 h 18"/>
                <a:gd name="T2" fmla="*/ 0 w 5"/>
                <a:gd name="T3" fmla="*/ 18 h 18"/>
                <a:gd name="T4" fmla="*/ 2 w 5"/>
                <a:gd name="T5" fmla="*/ 0 h 18"/>
                <a:gd name="T6" fmla="*/ 5 w 5"/>
                <a:gd name="T7" fmla="*/ 0 h 18"/>
                <a:gd name="T8" fmla="*/ 5 w 5"/>
                <a:gd name="T9" fmla="*/ 18 h 18"/>
              </a:gdLst>
              <a:ahLst/>
              <a:cxnLst>
                <a:cxn ang="0">
                  <a:pos x="T0" y="T1"/>
                </a:cxn>
                <a:cxn ang="0">
                  <a:pos x="T2" y="T3"/>
                </a:cxn>
                <a:cxn ang="0">
                  <a:pos x="T4" y="T5"/>
                </a:cxn>
                <a:cxn ang="0">
                  <a:pos x="T6" y="T7"/>
                </a:cxn>
                <a:cxn ang="0">
                  <a:pos x="T8" y="T9"/>
                </a:cxn>
              </a:cxnLst>
              <a:rect l="0" t="0" r="r" b="b"/>
              <a:pathLst>
                <a:path w="5" h="18">
                  <a:moveTo>
                    <a:pt x="5" y="18"/>
                  </a:moveTo>
                  <a:lnTo>
                    <a:pt x="0" y="18"/>
                  </a:lnTo>
                  <a:lnTo>
                    <a:pt x="2" y="0"/>
                  </a:lnTo>
                  <a:lnTo>
                    <a:pt x="5"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2" name="Freeform 174"/>
            <p:cNvSpPr>
              <a:spLocks/>
            </p:cNvSpPr>
            <p:nvPr/>
          </p:nvSpPr>
          <p:spPr bwMode="auto">
            <a:xfrm>
              <a:off x="4424174" y="3788663"/>
              <a:ext cx="15669" cy="56405"/>
            </a:xfrm>
            <a:custGeom>
              <a:avLst/>
              <a:gdLst>
                <a:gd name="T0" fmla="*/ 3 w 5"/>
                <a:gd name="T1" fmla="*/ 18 h 18"/>
                <a:gd name="T2" fmla="*/ 0 w 5"/>
                <a:gd name="T3" fmla="*/ 0 h 18"/>
                <a:gd name="T4" fmla="*/ 5 w 5"/>
                <a:gd name="T5" fmla="*/ 0 h 18"/>
                <a:gd name="T6" fmla="*/ 5 w 5"/>
                <a:gd name="T7" fmla="*/ 18 h 18"/>
                <a:gd name="T8" fmla="*/ 3 w 5"/>
                <a:gd name="T9" fmla="*/ 18 h 18"/>
              </a:gdLst>
              <a:ahLst/>
              <a:cxnLst>
                <a:cxn ang="0">
                  <a:pos x="T0" y="T1"/>
                </a:cxn>
                <a:cxn ang="0">
                  <a:pos x="T2" y="T3"/>
                </a:cxn>
                <a:cxn ang="0">
                  <a:pos x="T4" y="T5"/>
                </a:cxn>
                <a:cxn ang="0">
                  <a:pos x="T6" y="T7"/>
                </a:cxn>
                <a:cxn ang="0">
                  <a:pos x="T8" y="T9"/>
                </a:cxn>
              </a:cxnLst>
              <a:rect l="0" t="0" r="r" b="b"/>
              <a:pathLst>
                <a:path w="5" h="18">
                  <a:moveTo>
                    <a:pt x="3" y="18"/>
                  </a:moveTo>
                  <a:lnTo>
                    <a:pt x="0" y="0"/>
                  </a:lnTo>
                  <a:lnTo>
                    <a:pt x="5" y="0"/>
                  </a:lnTo>
                  <a:lnTo>
                    <a:pt x="5" y="18"/>
                  </a:lnTo>
                  <a:lnTo>
                    <a:pt x="3"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3" name="Freeform 175"/>
            <p:cNvSpPr>
              <a:spLocks/>
            </p:cNvSpPr>
            <p:nvPr/>
          </p:nvSpPr>
          <p:spPr bwMode="auto">
            <a:xfrm>
              <a:off x="4511915" y="3782396"/>
              <a:ext cx="15669" cy="62672"/>
            </a:xfrm>
            <a:custGeom>
              <a:avLst/>
              <a:gdLst>
                <a:gd name="T0" fmla="*/ 2 w 5"/>
                <a:gd name="T1" fmla="*/ 20 h 20"/>
                <a:gd name="T2" fmla="*/ 0 w 5"/>
                <a:gd name="T3" fmla="*/ 0 h 20"/>
                <a:gd name="T4" fmla="*/ 2 w 5"/>
                <a:gd name="T5" fmla="*/ 0 h 20"/>
                <a:gd name="T6" fmla="*/ 5 w 5"/>
                <a:gd name="T7" fmla="*/ 20 h 20"/>
                <a:gd name="T8" fmla="*/ 2 w 5"/>
                <a:gd name="T9" fmla="*/ 20 h 20"/>
              </a:gdLst>
              <a:ahLst/>
              <a:cxnLst>
                <a:cxn ang="0">
                  <a:pos x="T0" y="T1"/>
                </a:cxn>
                <a:cxn ang="0">
                  <a:pos x="T2" y="T3"/>
                </a:cxn>
                <a:cxn ang="0">
                  <a:pos x="T4" y="T5"/>
                </a:cxn>
                <a:cxn ang="0">
                  <a:pos x="T6" y="T7"/>
                </a:cxn>
                <a:cxn ang="0">
                  <a:pos x="T8" y="T9"/>
                </a:cxn>
              </a:cxnLst>
              <a:rect l="0" t="0" r="r" b="b"/>
              <a:pathLst>
                <a:path w="5" h="20">
                  <a:moveTo>
                    <a:pt x="2" y="20"/>
                  </a:moveTo>
                  <a:lnTo>
                    <a:pt x="0" y="0"/>
                  </a:lnTo>
                  <a:lnTo>
                    <a:pt x="2" y="0"/>
                  </a:lnTo>
                  <a:lnTo>
                    <a:pt x="5" y="2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4" name="Freeform 179"/>
            <p:cNvSpPr>
              <a:spLocks/>
            </p:cNvSpPr>
            <p:nvPr/>
          </p:nvSpPr>
          <p:spPr bwMode="auto">
            <a:xfrm>
              <a:off x="3556169" y="3782396"/>
              <a:ext cx="53272" cy="68939"/>
            </a:xfrm>
            <a:custGeom>
              <a:avLst/>
              <a:gdLst>
                <a:gd name="T0" fmla="*/ 2 w 17"/>
                <a:gd name="T1" fmla="*/ 22 h 22"/>
                <a:gd name="T2" fmla="*/ 0 w 17"/>
                <a:gd name="T3" fmla="*/ 20 h 22"/>
                <a:gd name="T4" fmla="*/ 15 w 17"/>
                <a:gd name="T5" fmla="*/ 0 h 22"/>
                <a:gd name="T6" fmla="*/ 17 w 17"/>
                <a:gd name="T7" fmla="*/ 2 h 22"/>
                <a:gd name="T8" fmla="*/ 2 w 17"/>
                <a:gd name="T9" fmla="*/ 22 h 22"/>
              </a:gdLst>
              <a:ahLst/>
              <a:cxnLst>
                <a:cxn ang="0">
                  <a:pos x="T0" y="T1"/>
                </a:cxn>
                <a:cxn ang="0">
                  <a:pos x="T2" y="T3"/>
                </a:cxn>
                <a:cxn ang="0">
                  <a:pos x="T4" y="T5"/>
                </a:cxn>
                <a:cxn ang="0">
                  <a:pos x="T6" y="T7"/>
                </a:cxn>
                <a:cxn ang="0">
                  <a:pos x="T8" y="T9"/>
                </a:cxn>
              </a:cxnLst>
              <a:rect l="0" t="0" r="r" b="b"/>
              <a:pathLst>
                <a:path w="17" h="22">
                  <a:moveTo>
                    <a:pt x="2" y="22"/>
                  </a:moveTo>
                  <a:lnTo>
                    <a:pt x="0" y="20"/>
                  </a:lnTo>
                  <a:lnTo>
                    <a:pt x="15" y="0"/>
                  </a:lnTo>
                  <a:lnTo>
                    <a:pt x="17" y="2"/>
                  </a:lnTo>
                  <a:lnTo>
                    <a:pt x="2"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grpSp>
      <p:grpSp>
        <p:nvGrpSpPr>
          <p:cNvPr id="65" name="Group 64"/>
          <p:cNvGrpSpPr/>
          <p:nvPr/>
        </p:nvGrpSpPr>
        <p:grpSpPr>
          <a:xfrm>
            <a:off x="10470434" y="3738636"/>
            <a:ext cx="817415" cy="1512380"/>
            <a:chOff x="4618455" y="3337427"/>
            <a:chExt cx="641895" cy="1187634"/>
          </a:xfrm>
        </p:grpSpPr>
        <p:sp>
          <p:nvSpPr>
            <p:cNvPr id="66" name="Freeform 121"/>
            <p:cNvSpPr>
              <a:spLocks/>
            </p:cNvSpPr>
            <p:nvPr/>
          </p:nvSpPr>
          <p:spPr bwMode="auto">
            <a:xfrm>
              <a:off x="4934951" y="3772996"/>
              <a:ext cx="303960" cy="363497"/>
            </a:xfrm>
            <a:custGeom>
              <a:avLst/>
              <a:gdLst>
                <a:gd name="T0" fmla="*/ 25 w 97"/>
                <a:gd name="T1" fmla="*/ 0 h 116"/>
                <a:gd name="T2" fmla="*/ 97 w 97"/>
                <a:gd name="T3" fmla="*/ 116 h 116"/>
                <a:gd name="T4" fmla="*/ 65 w 97"/>
                <a:gd name="T5" fmla="*/ 116 h 116"/>
                <a:gd name="T6" fmla="*/ 0 w 97"/>
                <a:gd name="T7" fmla="*/ 0 h 116"/>
                <a:gd name="T8" fmla="*/ 25 w 97"/>
                <a:gd name="T9" fmla="*/ 0 h 116"/>
              </a:gdLst>
              <a:ahLst/>
              <a:cxnLst>
                <a:cxn ang="0">
                  <a:pos x="T0" y="T1"/>
                </a:cxn>
                <a:cxn ang="0">
                  <a:pos x="T2" y="T3"/>
                </a:cxn>
                <a:cxn ang="0">
                  <a:pos x="T4" y="T5"/>
                </a:cxn>
                <a:cxn ang="0">
                  <a:pos x="T6" y="T7"/>
                </a:cxn>
                <a:cxn ang="0">
                  <a:pos x="T8" y="T9"/>
                </a:cxn>
              </a:cxnLst>
              <a:rect l="0" t="0" r="r" b="b"/>
              <a:pathLst>
                <a:path w="97" h="116">
                  <a:moveTo>
                    <a:pt x="25" y="0"/>
                  </a:moveTo>
                  <a:lnTo>
                    <a:pt x="97" y="116"/>
                  </a:lnTo>
                  <a:lnTo>
                    <a:pt x="65" y="116"/>
                  </a:lnTo>
                  <a:lnTo>
                    <a:pt x="0" y="0"/>
                  </a:lnTo>
                  <a:lnTo>
                    <a:pt x="25" y="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7" name="Freeform 123"/>
            <p:cNvSpPr>
              <a:spLocks/>
            </p:cNvSpPr>
            <p:nvPr/>
          </p:nvSpPr>
          <p:spPr bwMode="auto">
            <a:xfrm>
              <a:off x="4753203" y="3995481"/>
              <a:ext cx="47005" cy="100275"/>
            </a:xfrm>
            <a:custGeom>
              <a:avLst/>
              <a:gdLst>
                <a:gd name="T0" fmla="*/ 10 w 15"/>
                <a:gd name="T1" fmla="*/ 32 h 32"/>
                <a:gd name="T2" fmla="*/ 0 w 15"/>
                <a:gd name="T3" fmla="*/ 2 h 32"/>
                <a:gd name="T4" fmla="*/ 5 w 15"/>
                <a:gd name="T5" fmla="*/ 0 h 32"/>
                <a:gd name="T6" fmla="*/ 15 w 15"/>
                <a:gd name="T7" fmla="*/ 32 h 32"/>
                <a:gd name="T8" fmla="*/ 10 w 15"/>
                <a:gd name="T9" fmla="*/ 32 h 32"/>
              </a:gdLst>
              <a:ahLst/>
              <a:cxnLst>
                <a:cxn ang="0">
                  <a:pos x="T0" y="T1"/>
                </a:cxn>
                <a:cxn ang="0">
                  <a:pos x="T2" y="T3"/>
                </a:cxn>
                <a:cxn ang="0">
                  <a:pos x="T4" y="T5"/>
                </a:cxn>
                <a:cxn ang="0">
                  <a:pos x="T6" y="T7"/>
                </a:cxn>
                <a:cxn ang="0">
                  <a:pos x="T8" y="T9"/>
                </a:cxn>
              </a:cxnLst>
              <a:rect l="0" t="0" r="r" b="b"/>
              <a:pathLst>
                <a:path w="15" h="32">
                  <a:moveTo>
                    <a:pt x="10" y="32"/>
                  </a:moveTo>
                  <a:lnTo>
                    <a:pt x="0" y="2"/>
                  </a:lnTo>
                  <a:lnTo>
                    <a:pt x="5" y="0"/>
                  </a:lnTo>
                  <a:lnTo>
                    <a:pt x="15" y="32"/>
                  </a:lnTo>
                  <a:lnTo>
                    <a:pt x="10"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8" name="Freeform 128"/>
            <p:cNvSpPr>
              <a:spLocks/>
            </p:cNvSpPr>
            <p:nvPr/>
          </p:nvSpPr>
          <p:spPr bwMode="auto">
            <a:xfrm>
              <a:off x="4856610" y="3995481"/>
              <a:ext cx="47005" cy="100275"/>
            </a:xfrm>
            <a:custGeom>
              <a:avLst/>
              <a:gdLst>
                <a:gd name="T0" fmla="*/ 12 w 15"/>
                <a:gd name="T1" fmla="*/ 32 h 32"/>
                <a:gd name="T2" fmla="*/ 0 w 15"/>
                <a:gd name="T3" fmla="*/ 2 h 32"/>
                <a:gd name="T4" fmla="*/ 2 w 15"/>
                <a:gd name="T5" fmla="*/ 0 h 32"/>
                <a:gd name="T6" fmla="*/ 15 w 15"/>
                <a:gd name="T7" fmla="*/ 32 h 32"/>
                <a:gd name="T8" fmla="*/ 12 w 15"/>
                <a:gd name="T9" fmla="*/ 32 h 32"/>
              </a:gdLst>
              <a:ahLst/>
              <a:cxnLst>
                <a:cxn ang="0">
                  <a:pos x="T0" y="T1"/>
                </a:cxn>
                <a:cxn ang="0">
                  <a:pos x="T2" y="T3"/>
                </a:cxn>
                <a:cxn ang="0">
                  <a:pos x="T4" y="T5"/>
                </a:cxn>
                <a:cxn ang="0">
                  <a:pos x="T6" y="T7"/>
                </a:cxn>
                <a:cxn ang="0">
                  <a:pos x="T8" y="T9"/>
                </a:cxn>
              </a:cxnLst>
              <a:rect l="0" t="0" r="r" b="b"/>
              <a:pathLst>
                <a:path w="15" h="32">
                  <a:moveTo>
                    <a:pt x="12" y="32"/>
                  </a:moveTo>
                  <a:lnTo>
                    <a:pt x="0" y="2"/>
                  </a:lnTo>
                  <a:lnTo>
                    <a:pt x="2" y="0"/>
                  </a:lnTo>
                  <a:lnTo>
                    <a:pt x="15" y="32"/>
                  </a:lnTo>
                  <a:lnTo>
                    <a:pt x="12"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9" name="Freeform 129"/>
            <p:cNvSpPr>
              <a:spLocks/>
            </p:cNvSpPr>
            <p:nvPr/>
          </p:nvSpPr>
          <p:spPr bwMode="auto">
            <a:xfrm>
              <a:off x="4950618" y="3995481"/>
              <a:ext cx="62672" cy="100275"/>
            </a:xfrm>
            <a:custGeom>
              <a:avLst/>
              <a:gdLst>
                <a:gd name="T0" fmla="*/ 15 w 20"/>
                <a:gd name="T1" fmla="*/ 32 h 32"/>
                <a:gd name="T2" fmla="*/ 0 w 20"/>
                <a:gd name="T3" fmla="*/ 2 h 32"/>
                <a:gd name="T4" fmla="*/ 5 w 20"/>
                <a:gd name="T5" fmla="*/ 0 h 32"/>
                <a:gd name="T6" fmla="*/ 20 w 20"/>
                <a:gd name="T7" fmla="*/ 32 h 32"/>
                <a:gd name="T8" fmla="*/ 15 w 20"/>
                <a:gd name="T9" fmla="*/ 32 h 32"/>
              </a:gdLst>
              <a:ahLst/>
              <a:cxnLst>
                <a:cxn ang="0">
                  <a:pos x="T0" y="T1"/>
                </a:cxn>
                <a:cxn ang="0">
                  <a:pos x="T2" y="T3"/>
                </a:cxn>
                <a:cxn ang="0">
                  <a:pos x="T4" y="T5"/>
                </a:cxn>
                <a:cxn ang="0">
                  <a:pos x="T6" y="T7"/>
                </a:cxn>
                <a:cxn ang="0">
                  <a:pos x="T8" y="T9"/>
                </a:cxn>
              </a:cxnLst>
              <a:rect l="0" t="0" r="r" b="b"/>
              <a:pathLst>
                <a:path w="20" h="32">
                  <a:moveTo>
                    <a:pt x="15" y="32"/>
                  </a:moveTo>
                  <a:lnTo>
                    <a:pt x="0" y="2"/>
                  </a:lnTo>
                  <a:lnTo>
                    <a:pt x="5" y="0"/>
                  </a:lnTo>
                  <a:lnTo>
                    <a:pt x="20" y="32"/>
                  </a:lnTo>
                  <a:lnTo>
                    <a:pt x="15"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0" name="Freeform 133"/>
            <p:cNvSpPr>
              <a:spLocks/>
            </p:cNvSpPr>
            <p:nvPr/>
          </p:nvSpPr>
          <p:spPr bwMode="auto">
            <a:xfrm>
              <a:off x="5185639" y="3782396"/>
              <a:ext cx="53272" cy="68939"/>
            </a:xfrm>
            <a:custGeom>
              <a:avLst/>
              <a:gdLst>
                <a:gd name="T0" fmla="*/ 15 w 17"/>
                <a:gd name="T1" fmla="*/ 22 h 22"/>
                <a:gd name="T2" fmla="*/ 0 w 17"/>
                <a:gd name="T3" fmla="*/ 2 h 22"/>
                <a:gd name="T4" fmla="*/ 2 w 17"/>
                <a:gd name="T5" fmla="*/ 0 h 22"/>
                <a:gd name="T6" fmla="*/ 17 w 17"/>
                <a:gd name="T7" fmla="*/ 20 h 22"/>
                <a:gd name="T8" fmla="*/ 15 w 17"/>
                <a:gd name="T9" fmla="*/ 22 h 22"/>
              </a:gdLst>
              <a:ahLst/>
              <a:cxnLst>
                <a:cxn ang="0">
                  <a:pos x="T0" y="T1"/>
                </a:cxn>
                <a:cxn ang="0">
                  <a:pos x="T2" y="T3"/>
                </a:cxn>
                <a:cxn ang="0">
                  <a:pos x="T4" y="T5"/>
                </a:cxn>
                <a:cxn ang="0">
                  <a:pos x="T6" y="T7"/>
                </a:cxn>
                <a:cxn ang="0">
                  <a:pos x="T8" y="T9"/>
                </a:cxn>
              </a:cxnLst>
              <a:rect l="0" t="0" r="r" b="b"/>
              <a:pathLst>
                <a:path w="17" h="22">
                  <a:moveTo>
                    <a:pt x="15" y="22"/>
                  </a:moveTo>
                  <a:lnTo>
                    <a:pt x="0" y="2"/>
                  </a:lnTo>
                  <a:lnTo>
                    <a:pt x="2" y="0"/>
                  </a:lnTo>
                  <a:lnTo>
                    <a:pt x="17"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1" name="Freeform 134"/>
            <p:cNvSpPr>
              <a:spLocks/>
            </p:cNvSpPr>
            <p:nvPr/>
          </p:nvSpPr>
          <p:spPr bwMode="auto">
            <a:xfrm>
              <a:off x="5097898" y="3782396"/>
              <a:ext cx="56405" cy="68939"/>
            </a:xfrm>
            <a:custGeom>
              <a:avLst/>
              <a:gdLst>
                <a:gd name="T0" fmla="*/ 15 w 18"/>
                <a:gd name="T1" fmla="*/ 22 h 22"/>
                <a:gd name="T2" fmla="*/ 0 w 18"/>
                <a:gd name="T3" fmla="*/ 2 h 22"/>
                <a:gd name="T4" fmla="*/ 5 w 18"/>
                <a:gd name="T5" fmla="*/ 0 h 22"/>
                <a:gd name="T6" fmla="*/ 18 w 18"/>
                <a:gd name="T7" fmla="*/ 20 h 22"/>
                <a:gd name="T8" fmla="*/ 15 w 18"/>
                <a:gd name="T9" fmla="*/ 22 h 22"/>
              </a:gdLst>
              <a:ahLst/>
              <a:cxnLst>
                <a:cxn ang="0">
                  <a:pos x="T0" y="T1"/>
                </a:cxn>
                <a:cxn ang="0">
                  <a:pos x="T2" y="T3"/>
                </a:cxn>
                <a:cxn ang="0">
                  <a:pos x="T4" y="T5"/>
                </a:cxn>
                <a:cxn ang="0">
                  <a:pos x="T6" y="T7"/>
                </a:cxn>
                <a:cxn ang="0">
                  <a:pos x="T8" y="T9"/>
                </a:cxn>
              </a:cxnLst>
              <a:rect l="0" t="0" r="r" b="b"/>
              <a:pathLst>
                <a:path w="18" h="22">
                  <a:moveTo>
                    <a:pt x="15" y="22"/>
                  </a:moveTo>
                  <a:lnTo>
                    <a:pt x="0" y="2"/>
                  </a:lnTo>
                  <a:lnTo>
                    <a:pt x="5" y="0"/>
                  </a:lnTo>
                  <a:lnTo>
                    <a:pt x="18"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2" name="Freeform 136"/>
            <p:cNvSpPr>
              <a:spLocks/>
            </p:cNvSpPr>
            <p:nvPr/>
          </p:nvSpPr>
          <p:spPr bwMode="auto">
            <a:xfrm>
              <a:off x="4878547" y="3923409"/>
              <a:ext cx="31336" cy="72072"/>
            </a:xfrm>
            <a:custGeom>
              <a:avLst/>
              <a:gdLst>
                <a:gd name="T0" fmla="*/ 10 w 10"/>
                <a:gd name="T1" fmla="*/ 23 h 23"/>
                <a:gd name="T2" fmla="*/ 0 w 10"/>
                <a:gd name="T3" fmla="*/ 0 h 23"/>
                <a:gd name="T4" fmla="*/ 10 w 10"/>
                <a:gd name="T5" fmla="*/ 23 h 23"/>
              </a:gdLst>
              <a:ahLst/>
              <a:cxnLst>
                <a:cxn ang="0">
                  <a:pos x="T0" y="T1"/>
                </a:cxn>
                <a:cxn ang="0">
                  <a:pos x="T2" y="T3"/>
                </a:cxn>
                <a:cxn ang="0">
                  <a:pos x="T4" y="T5"/>
                </a:cxn>
              </a:cxnLst>
              <a:rect l="0" t="0" r="r" b="b"/>
              <a:pathLst>
                <a:path w="10" h="23">
                  <a:moveTo>
                    <a:pt x="10" y="23"/>
                  </a:moveTo>
                  <a:lnTo>
                    <a:pt x="0" y="0"/>
                  </a:lnTo>
                  <a:lnTo>
                    <a:pt x="10" y="23"/>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3" name="Line 137"/>
            <p:cNvSpPr>
              <a:spLocks noChangeShapeType="1"/>
            </p:cNvSpPr>
            <p:nvPr/>
          </p:nvSpPr>
          <p:spPr bwMode="auto">
            <a:xfrm flipH="1" flipV="1">
              <a:off x="4878547" y="3923409"/>
              <a:ext cx="31336" cy="7207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4" name="Freeform 138"/>
            <p:cNvSpPr>
              <a:spLocks/>
            </p:cNvSpPr>
            <p:nvPr/>
          </p:nvSpPr>
          <p:spPr bwMode="auto">
            <a:xfrm>
              <a:off x="4778272" y="3923409"/>
              <a:ext cx="37603" cy="78339"/>
            </a:xfrm>
            <a:custGeom>
              <a:avLst/>
              <a:gdLst>
                <a:gd name="T0" fmla="*/ 7 w 12"/>
                <a:gd name="T1" fmla="*/ 25 h 25"/>
                <a:gd name="T2" fmla="*/ 0 w 12"/>
                <a:gd name="T3" fmla="*/ 0 h 25"/>
                <a:gd name="T4" fmla="*/ 5 w 12"/>
                <a:gd name="T5" fmla="*/ 0 h 25"/>
                <a:gd name="T6" fmla="*/ 12 w 12"/>
                <a:gd name="T7" fmla="*/ 23 h 25"/>
                <a:gd name="T8" fmla="*/ 7 w 12"/>
                <a:gd name="T9" fmla="*/ 25 h 25"/>
              </a:gdLst>
              <a:ahLst/>
              <a:cxnLst>
                <a:cxn ang="0">
                  <a:pos x="T0" y="T1"/>
                </a:cxn>
                <a:cxn ang="0">
                  <a:pos x="T2" y="T3"/>
                </a:cxn>
                <a:cxn ang="0">
                  <a:pos x="T4" y="T5"/>
                </a:cxn>
                <a:cxn ang="0">
                  <a:pos x="T6" y="T7"/>
                </a:cxn>
                <a:cxn ang="0">
                  <a:pos x="T8" y="T9"/>
                </a:cxn>
              </a:cxnLst>
              <a:rect l="0" t="0" r="r" b="b"/>
              <a:pathLst>
                <a:path w="12" h="25">
                  <a:moveTo>
                    <a:pt x="7" y="25"/>
                  </a:moveTo>
                  <a:lnTo>
                    <a:pt x="0" y="0"/>
                  </a:lnTo>
                  <a:lnTo>
                    <a:pt x="5" y="0"/>
                  </a:lnTo>
                  <a:lnTo>
                    <a:pt x="12"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5" name="Freeform 139"/>
            <p:cNvSpPr>
              <a:spLocks/>
            </p:cNvSpPr>
            <p:nvPr/>
          </p:nvSpPr>
          <p:spPr bwMode="auto">
            <a:xfrm>
              <a:off x="4684264" y="3923409"/>
              <a:ext cx="31336" cy="78339"/>
            </a:xfrm>
            <a:custGeom>
              <a:avLst/>
              <a:gdLst>
                <a:gd name="T0" fmla="*/ 7 w 10"/>
                <a:gd name="T1" fmla="*/ 25 h 25"/>
                <a:gd name="T2" fmla="*/ 0 w 10"/>
                <a:gd name="T3" fmla="*/ 0 h 25"/>
                <a:gd name="T4" fmla="*/ 5 w 10"/>
                <a:gd name="T5" fmla="*/ 0 h 25"/>
                <a:gd name="T6" fmla="*/ 10 w 10"/>
                <a:gd name="T7" fmla="*/ 23 h 25"/>
                <a:gd name="T8" fmla="*/ 7 w 10"/>
                <a:gd name="T9" fmla="*/ 25 h 25"/>
              </a:gdLst>
              <a:ahLst/>
              <a:cxnLst>
                <a:cxn ang="0">
                  <a:pos x="T0" y="T1"/>
                </a:cxn>
                <a:cxn ang="0">
                  <a:pos x="T2" y="T3"/>
                </a:cxn>
                <a:cxn ang="0">
                  <a:pos x="T4" y="T5"/>
                </a:cxn>
                <a:cxn ang="0">
                  <a:pos x="T6" y="T7"/>
                </a:cxn>
                <a:cxn ang="0">
                  <a:pos x="T8" y="T9"/>
                </a:cxn>
              </a:cxnLst>
              <a:rect l="0" t="0" r="r" b="b"/>
              <a:pathLst>
                <a:path w="10" h="25">
                  <a:moveTo>
                    <a:pt x="7" y="25"/>
                  </a:moveTo>
                  <a:lnTo>
                    <a:pt x="0" y="0"/>
                  </a:lnTo>
                  <a:lnTo>
                    <a:pt x="5" y="0"/>
                  </a:lnTo>
                  <a:lnTo>
                    <a:pt x="10"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6" name="Freeform 154"/>
            <p:cNvSpPr>
              <a:spLocks/>
            </p:cNvSpPr>
            <p:nvPr/>
          </p:nvSpPr>
          <p:spPr bwMode="auto">
            <a:xfrm>
              <a:off x="4825274" y="3845068"/>
              <a:ext cx="37603" cy="78339"/>
            </a:xfrm>
            <a:custGeom>
              <a:avLst/>
              <a:gdLst>
                <a:gd name="T0" fmla="*/ 10 w 12"/>
                <a:gd name="T1" fmla="*/ 25 h 25"/>
                <a:gd name="T2" fmla="*/ 0 w 12"/>
                <a:gd name="T3" fmla="*/ 2 h 25"/>
                <a:gd name="T4" fmla="*/ 2 w 12"/>
                <a:gd name="T5" fmla="*/ 0 h 25"/>
                <a:gd name="T6" fmla="*/ 12 w 12"/>
                <a:gd name="T7" fmla="*/ 25 h 25"/>
                <a:gd name="T8" fmla="*/ 10 w 12"/>
                <a:gd name="T9" fmla="*/ 25 h 25"/>
              </a:gdLst>
              <a:ahLst/>
              <a:cxnLst>
                <a:cxn ang="0">
                  <a:pos x="T0" y="T1"/>
                </a:cxn>
                <a:cxn ang="0">
                  <a:pos x="T2" y="T3"/>
                </a:cxn>
                <a:cxn ang="0">
                  <a:pos x="T4" y="T5"/>
                </a:cxn>
                <a:cxn ang="0">
                  <a:pos x="T6" y="T7"/>
                </a:cxn>
                <a:cxn ang="0">
                  <a:pos x="T8" y="T9"/>
                </a:cxn>
              </a:cxnLst>
              <a:rect l="0" t="0" r="r" b="b"/>
              <a:pathLst>
                <a:path w="12" h="25">
                  <a:moveTo>
                    <a:pt x="10" y="25"/>
                  </a:moveTo>
                  <a:lnTo>
                    <a:pt x="0" y="2"/>
                  </a:lnTo>
                  <a:lnTo>
                    <a:pt x="2" y="0"/>
                  </a:lnTo>
                  <a:lnTo>
                    <a:pt x="12" y="25"/>
                  </a:lnTo>
                  <a:lnTo>
                    <a:pt x="1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7" name="Freeform 155"/>
            <p:cNvSpPr>
              <a:spLocks/>
            </p:cNvSpPr>
            <p:nvPr/>
          </p:nvSpPr>
          <p:spPr bwMode="auto">
            <a:xfrm>
              <a:off x="4737534" y="3845068"/>
              <a:ext cx="31336" cy="78339"/>
            </a:xfrm>
            <a:custGeom>
              <a:avLst/>
              <a:gdLst>
                <a:gd name="T0" fmla="*/ 8 w 10"/>
                <a:gd name="T1" fmla="*/ 25 h 25"/>
                <a:gd name="T2" fmla="*/ 0 w 10"/>
                <a:gd name="T3" fmla="*/ 2 h 25"/>
                <a:gd name="T4" fmla="*/ 3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3"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8" name="Freeform 156"/>
            <p:cNvSpPr>
              <a:spLocks/>
            </p:cNvSpPr>
            <p:nvPr/>
          </p:nvSpPr>
          <p:spPr bwMode="auto">
            <a:xfrm>
              <a:off x="4643526" y="3845068"/>
              <a:ext cx="31336" cy="78339"/>
            </a:xfrm>
            <a:custGeom>
              <a:avLst/>
              <a:gdLst>
                <a:gd name="T0" fmla="*/ 8 w 10"/>
                <a:gd name="T1" fmla="*/ 25 h 25"/>
                <a:gd name="T2" fmla="*/ 0 w 10"/>
                <a:gd name="T3" fmla="*/ 2 h 25"/>
                <a:gd name="T4" fmla="*/ 5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5"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9" name="Freeform 177"/>
            <p:cNvSpPr>
              <a:spLocks/>
            </p:cNvSpPr>
            <p:nvPr/>
          </p:nvSpPr>
          <p:spPr bwMode="auto">
            <a:xfrm>
              <a:off x="4674862" y="3782396"/>
              <a:ext cx="25069" cy="68939"/>
            </a:xfrm>
            <a:custGeom>
              <a:avLst/>
              <a:gdLst>
                <a:gd name="T0" fmla="*/ 5 w 8"/>
                <a:gd name="T1" fmla="*/ 22 h 22"/>
                <a:gd name="T2" fmla="*/ 0 w 8"/>
                <a:gd name="T3" fmla="*/ 2 h 22"/>
                <a:gd name="T4" fmla="*/ 3 w 8"/>
                <a:gd name="T5" fmla="*/ 0 h 22"/>
                <a:gd name="T6" fmla="*/ 8 w 8"/>
                <a:gd name="T7" fmla="*/ 20 h 22"/>
                <a:gd name="T8" fmla="*/ 5 w 8"/>
                <a:gd name="T9" fmla="*/ 22 h 22"/>
              </a:gdLst>
              <a:ahLst/>
              <a:cxnLst>
                <a:cxn ang="0">
                  <a:pos x="T0" y="T1"/>
                </a:cxn>
                <a:cxn ang="0">
                  <a:pos x="T2" y="T3"/>
                </a:cxn>
                <a:cxn ang="0">
                  <a:pos x="T4" y="T5"/>
                </a:cxn>
                <a:cxn ang="0">
                  <a:pos x="T6" y="T7"/>
                </a:cxn>
                <a:cxn ang="0">
                  <a:pos x="T8" y="T9"/>
                </a:cxn>
              </a:cxnLst>
              <a:rect l="0" t="0" r="r" b="b"/>
              <a:pathLst>
                <a:path w="8" h="22">
                  <a:moveTo>
                    <a:pt x="5" y="22"/>
                  </a:moveTo>
                  <a:lnTo>
                    <a:pt x="0" y="2"/>
                  </a:lnTo>
                  <a:lnTo>
                    <a:pt x="3" y="0"/>
                  </a:lnTo>
                  <a:lnTo>
                    <a:pt x="8" y="2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0" name="Freeform 178"/>
            <p:cNvSpPr>
              <a:spLocks/>
            </p:cNvSpPr>
            <p:nvPr/>
          </p:nvSpPr>
          <p:spPr bwMode="auto">
            <a:xfrm>
              <a:off x="4753203" y="3782396"/>
              <a:ext cx="40738" cy="68939"/>
            </a:xfrm>
            <a:custGeom>
              <a:avLst/>
              <a:gdLst>
                <a:gd name="T0" fmla="*/ 8 w 13"/>
                <a:gd name="T1" fmla="*/ 22 h 22"/>
                <a:gd name="T2" fmla="*/ 0 w 13"/>
                <a:gd name="T3" fmla="*/ 0 h 22"/>
                <a:gd name="T4" fmla="*/ 3 w 13"/>
                <a:gd name="T5" fmla="*/ 0 h 22"/>
                <a:gd name="T6" fmla="*/ 13 w 13"/>
                <a:gd name="T7" fmla="*/ 20 h 22"/>
                <a:gd name="T8" fmla="*/ 8 w 13"/>
                <a:gd name="T9" fmla="*/ 22 h 22"/>
              </a:gdLst>
              <a:ahLst/>
              <a:cxnLst>
                <a:cxn ang="0">
                  <a:pos x="T0" y="T1"/>
                </a:cxn>
                <a:cxn ang="0">
                  <a:pos x="T2" y="T3"/>
                </a:cxn>
                <a:cxn ang="0">
                  <a:pos x="T4" y="T5"/>
                </a:cxn>
                <a:cxn ang="0">
                  <a:pos x="T6" y="T7"/>
                </a:cxn>
                <a:cxn ang="0">
                  <a:pos x="T8" y="T9"/>
                </a:cxn>
              </a:cxnLst>
              <a:rect l="0" t="0" r="r" b="b"/>
              <a:pathLst>
                <a:path w="13" h="22">
                  <a:moveTo>
                    <a:pt x="8" y="22"/>
                  </a:moveTo>
                  <a:lnTo>
                    <a:pt x="0" y="0"/>
                  </a:lnTo>
                  <a:lnTo>
                    <a:pt x="3" y="0"/>
                  </a:lnTo>
                  <a:lnTo>
                    <a:pt x="13" y="20"/>
                  </a:lnTo>
                  <a:lnTo>
                    <a:pt x="8"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1" name="Freeform 80"/>
            <p:cNvSpPr>
              <a:spLocks/>
            </p:cNvSpPr>
            <p:nvPr/>
          </p:nvSpPr>
          <p:spPr bwMode="auto">
            <a:xfrm>
              <a:off x="4618455" y="3337427"/>
              <a:ext cx="641895" cy="1187634"/>
            </a:xfrm>
            <a:custGeom>
              <a:avLst/>
              <a:gdLst>
                <a:gd name="T0" fmla="*/ 98 w 98"/>
                <a:gd name="T1" fmla="*/ 193 h 197"/>
                <a:gd name="T2" fmla="*/ 94 w 98"/>
                <a:gd name="T3" fmla="*/ 197 h 197"/>
                <a:gd name="T4" fmla="*/ 4 w 98"/>
                <a:gd name="T5" fmla="*/ 197 h 197"/>
                <a:gd name="T6" fmla="*/ 0 w 98"/>
                <a:gd name="T7" fmla="*/ 193 h 197"/>
                <a:gd name="T8" fmla="*/ 0 w 98"/>
                <a:gd name="T9" fmla="*/ 4 h 197"/>
                <a:gd name="T10" fmla="*/ 4 w 98"/>
                <a:gd name="T11" fmla="*/ 0 h 197"/>
                <a:gd name="T12" fmla="*/ 94 w 98"/>
                <a:gd name="T13" fmla="*/ 0 h 197"/>
                <a:gd name="T14" fmla="*/ 98 w 98"/>
                <a:gd name="T15" fmla="*/ 4 h 197"/>
                <a:gd name="T16" fmla="*/ 98 w 98"/>
                <a:gd name="T17" fmla="*/ 1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97">
                  <a:moveTo>
                    <a:pt x="98" y="193"/>
                  </a:moveTo>
                  <a:cubicBezTo>
                    <a:pt x="98" y="195"/>
                    <a:pt x="96" y="197"/>
                    <a:pt x="94" y="197"/>
                  </a:cubicBezTo>
                  <a:cubicBezTo>
                    <a:pt x="4" y="197"/>
                    <a:pt x="4" y="197"/>
                    <a:pt x="4" y="197"/>
                  </a:cubicBezTo>
                  <a:cubicBezTo>
                    <a:pt x="2" y="197"/>
                    <a:pt x="0" y="195"/>
                    <a:pt x="0" y="193"/>
                  </a:cubicBezTo>
                  <a:cubicBezTo>
                    <a:pt x="0" y="4"/>
                    <a:pt x="0" y="4"/>
                    <a:pt x="0" y="4"/>
                  </a:cubicBezTo>
                  <a:cubicBezTo>
                    <a:pt x="0" y="2"/>
                    <a:pt x="2" y="0"/>
                    <a:pt x="4" y="0"/>
                  </a:cubicBezTo>
                  <a:cubicBezTo>
                    <a:pt x="94" y="0"/>
                    <a:pt x="94" y="0"/>
                    <a:pt x="94" y="0"/>
                  </a:cubicBezTo>
                  <a:cubicBezTo>
                    <a:pt x="96" y="0"/>
                    <a:pt x="98" y="2"/>
                    <a:pt x="98" y="4"/>
                  </a:cubicBezTo>
                  <a:lnTo>
                    <a:pt x="98" y="193"/>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2" name="Rectangle 81"/>
            <p:cNvSpPr>
              <a:spLocks noChangeArrowheads="1"/>
            </p:cNvSpPr>
            <p:nvPr/>
          </p:nvSpPr>
          <p:spPr bwMode="auto">
            <a:xfrm>
              <a:off x="4668593"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3" name="Rectangle 82"/>
            <p:cNvSpPr>
              <a:spLocks noChangeArrowheads="1"/>
            </p:cNvSpPr>
            <p:nvPr/>
          </p:nvSpPr>
          <p:spPr bwMode="auto">
            <a:xfrm>
              <a:off x="4797071"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4" name="Rectangle 83"/>
            <p:cNvSpPr>
              <a:spLocks noChangeArrowheads="1"/>
            </p:cNvSpPr>
            <p:nvPr/>
          </p:nvSpPr>
          <p:spPr bwMode="auto">
            <a:xfrm>
              <a:off x="4925548" y="3572448"/>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5" name="Rectangle 84"/>
            <p:cNvSpPr>
              <a:spLocks noChangeArrowheads="1"/>
            </p:cNvSpPr>
            <p:nvPr/>
          </p:nvSpPr>
          <p:spPr bwMode="auto">
            <a:xfrm>
              <a:off x="5054026" y="3572448"/>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6" name="Rectangle 85"/>
            <p:cNvSpPr>
              <a:spLocks noChangeArrowheads="1"/>
            </p:cNvSpPr>
            <p:nvPr/>
          </p:nvSpPr>
          <p:spPr bwMode="auto">
            <a:xfrm>
              <a:off x="4668593" y="3945345"/>
              <a:ext cx="244421" cy="235021"/>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7" name="Rectangle 86"/>
            <p:cNvSpPr>
              <a:spLocks noChangeArrowheads="1"/>
            </p:cNvSpPr>
            <p:nvPr/>
          </p:nvSpPr>
          <p:spPr bwMode="auto">
            <a:xfrm>
              <a:off x="4668593" y="3697792"/>
              <a:ext cx="498243" cy="23502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8" name="Rectangle 87"/>
            <p:cNvSpPr>
              <a:spLocks noChangeArrowheads="1"/>
            </p:cNvSpPr>
            <p:nvPr/>
          </p:nvSpPr>
          <p:spPr bwMode="auto">
            <a:xfrm>
              <a:off x="4925548" y="3945345"/>
              <a:ext cx="115944" cy="115944"/>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9" name="Rectangle 88"/>
            <p:cNvSpPr>
              <a:spLocks noChangeArrowheads="1"/>
            </p:cNvSpPr>
            <p:nvPr/>
          </p:nvSpPr>
          <p:spPr bwMode="auto">
            <a:xfrm>
              <a:off x="5054026" y="3945345"/>
              <a:ext cx="112809" cy="115944"/>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0" name="Rectangle 89"/>
            <p:cNvSpPr>
              <a:spLocks noChangeArrowheads="1"/>
            </p:cNvSpPr>
            <p:nvPr/>
          </p:nvSpPr>
          <p:spPr bwMode="auto">
            <a:xfrm>
              <a:off x="4925548" y="4067556"/>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1" name="Rectangle 90"/>
            <p:cNvSpPr>
              <a:spLocks noChangeArrowheads="1"/>
            </p:cNvSpPr>
            <p:nvPr/>
          </p:nvSpPr>
          <p:spPr bwMode="auto">
            <a:xfrm>
              <a:off x="5054026" y="4067556"/>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2" name="Rectangle 91"/>
            <p:cNvSpPr>
              <a:spLocks noChangeArrowheads="1"/>
            </p:cNvSpPr>
            <p:nvPr/>
          </p:nvSpPr>
          <p:spPr bwMode="auto">
            <a:xfrm>
              <a:off x="5054026" y="4315109"/>
              <a:ext cx="112809" cy="65807"/>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3" name="Rectangle 92"/>
            <p:cNvSpPr>
              <a:spLocks noChangeArrowheads="1"/>
            </p:cNvSpPr>
            <p:nvPr/>
          </p:nvSpPr>
          <p:spPr bwMode="auto">
            <a:xfrm>
              <a:off x="4797071" y="4302575"/>
              <a:ext cx="244421" cy="7834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4" name="Rectangle 93"/>
            <p:cNvSpPr>
              <a:spLocks noChangeArrowheads="1"/>
            </p:cNvSpPr>
            <p:nvPr/>
          </p:nvSpPr>
          <p:spPr bwMode="auto">
            <a:xfrm>
              <a:off x="4668593" y="4315109"/>
              <a:ext cx="115944" cy="6580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5" name="Rectangle 94"/>
            <p:cNvSpPr>
              <a:spLocks noChangeArrowheads="1"/>
            </p:cNvSpPr>
            <p:nvPr/>
          </p:nvSpPr>
          <p:spPr bwMode="auto">
            <a:xfrm>
              <a:off x="4668593" y="4192900"/>
              <a:ext cx="115944" cy="109677"/>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6" name="Rectangle 95"/>
            <p:cNvSpPr>
              <a:spLocks noChangeArrowheads="1"/>
            </p:cNvSpPr>
            <p:nvPr/>
          </p:nvSpPr>
          <p:spPr bwMode="auto">
            <a:xfrm>
              <a:off x="4797071" y="4192900"/>
              <a:ext cx="244421" cy="10967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7" name="Rectangle 96"/>
            <p:cNvSpPr>
              <a:spLocks noChangeArrowheads="1"/>
            </p:cNvSpPr>
            <p:nvPr/>
          </p:nvSpPr>
          <p:spPr bwMode="auto">
            <a:xfrm>
              <a:off x="5054026" y="4192900"/>
              <a:ext cx="112809" cy="109677"/>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8" name="Freeform 97"/>
            <p:cNvSpPr>
              <a:spLocks/>
            </p:cNvSpPr>
            <p:nvPr/>
          </p:nvSpPr>
          <p:spPr bwMode="auto">
            <a:xfrm>
              <a:off x="4709330" y="4446720"/>
              <a:ext cx="18802" cy="28203"/>
            </a:xfrm>
            <a:custGeom>
              <a:avLst/>
              <a:gdLst>
                <a:gd name="T0" fmla="*/ 6 w 6"/>
                <a:gd name="T1" fmla="*/ 9 h 9"/>
                <a:gd name="T2" fmla="*/ 0 w 6"/>
                <a:gd name="T3" fmla="*/ 4 h 9"/>
                <a:gd name="T4" fmla="*/ 6 w 6"/>
                <a:gd name="T5" fmla="*/ 0 h 9"/>
              </a:gdLst>
              <a:ahLst/>
              <a:cxnLst>
                <a:cxn ang="0">
                  <a:pos x="T0" y="T1"/>
                </a:cxn>
                <a:cxn ang="0">
                  <a:pos x="T2" y="T3"/>
                </a:cxn>
                <a:cxn ang="0">
                  <a:pos x="T4" y="T5"/>
                </a:cxn>
              </a:cxnLst>
              <a:rect l="0" t="0" r="r" b="b"/>
              <a:pathLst>
                <a:path w="6" h="9">
                  <a:moveTo>
                    <a:pt x="6" y="9"/>
                  </a:moveTo>
                  <a:lnTo>
                    <a:pt x="0" y="4"/>
                  </a:lnTo>
                  <a:lnTo>
                    <a:pt x="6" y="0"/>
                  </a:lnTo>
                </a:path>
              </a:pathLst>
            </a:cu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9" name="Line 93"/>
            <p:cNvSpPr>
              <a:spLocks noChangeShapeType="1"/>
            </p:cNvSpPr>
            <p:nvPr/>
          </p:nvSpPr>
          <p:spPr bwMode="auto">
            <a:xfrm>
              <a:off x="4709330" y="4459255"/>
              <a:ext cx="31336" cy="0"/>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0" name="Oval 99"/>
            <p:cNvSpPr>
              <a:spLocks noChangeArrowheads="1"/>
            </p:cNvSpPr>
            <p:nvPr/>
          </p:nvSpPr>
          <p:spPr bwMode="auto">
            <a:xfrm>
              <a:off x="5097896" y="4446720"/>
              <a:ext cx="25069" cy="25069"/>
            </a:xfrm>
            <a:prstGeom prst="ellipse">
              <a:avLst/>
            </a:pr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1" name="Line 95"/>
            <p:cNvSpPr>
              <a:spLocks noChangeShapeType="1"/>
            </p:cNvSpPr>
            <p:nvPr/>
          </p:nvSpPr>
          <p:spPr bwMode="auto">
            <a:xfrm flipH="1">
              <a:off x="5091629" y="4465522"/>
              <a:ext cx="12534" cy="9402"/>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2" name="Freeform 101"/>
            <p:cNvSpPr>
              <a:spLocks/>
            </p:cNvSpPr>
            <p:nvPr/>
          </p:nvSpPr>
          <p:spPr bwMode="auto">
            <a:xfrm>
              <a:off x="4913013" y="4440453"/>
              <a:ext cx="25069" cy="18802"/>
            </a:xfrm>
            <a:custGeom>
              <a:avLst/>
              <a:gdLst>
                <a:gd name="T0" fmla="*/ 0 w 8"/>
                <a:gd name="T1" fmla="*/ 6 h 6"/>
                <a:gd name="T2" fmla="*/ 8 w 8"/>
                <a:gd name="T3" fmla="*/ 6 h 6"/>
                <a:gd name="T4" fmla="*/ 8 w 8"/>
                <a:gd name="T5" fmla="*/ 0 h 6"/>
                <a:gd name="T6" fmla="*/ 0 w 8"/>
                <a:gd name="T7" fmla="*/ 2 h 6"/>
                <a:gd name="T8" fmla="*/ 0 w 8"/>
                <a:gd name="T9" fmla="*/ 6 h 6"/>
              </a:gdLst>
              <a:ahLst/>
              <a:cxnLst>
                <a:cxn ang="0">
                  <a:pos x="T0" y="T1"/>
                </a:cxn>
                <a:cxn ang="0">
                  <a:pos x="T2" y="T3"/>
                </a:cxn>
                <a:cxn ang="0">
                  <a:pos x="T4" y="T5"/>
                </a:cxn>
                <a:cxn ang="0">
                  <a:pos x="T6" y="T7"/>
                </a:cxn>
                <a:cxn ang="0">
                  <a:pos x="T8" y="T9"/>
                </a:cxn>
              </a:cxnLst>
              <a:rect l="0" t="0" r="r" b="b"/>
              <a:pathLst>
                <a:path w="8" h="6">
                  <a:moveTo>
                    <a:pt x="0" y="6"/>
                  </a:moveTo>
                  <a:lnTo>
                    <a:pt x="8" y="6"/>
                  </a:lnTo>
                  <a:lnTo>
                    <a:pt x="8" y="0"/>
                  </a:lnTo>
                  <a:lnTo>
                    <a:pt x="0" y="2"/>
                  </a:lnTo>
                  <a:lnTo>
                    <a:pt x="0" y="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3" name="Rectangle 102"/>
            <p:cNvSpPr>
              <a:spLocks noChangeArrowheads="1"/>
            </p:cNvSpPr>
            <p:nvPr/>
          </p:nvSpPr>
          <p:spPr bwMode="auto">
            <a:xfrm>
              <a:off x="4900479" y="4446720"/>
              <a:ext cx="12534" cy="1253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4" name="Rectangle 103"/>
            <p:cNvSpPr>
              <a:spLocks noChangeArrowheads="1"/>
            </p:cNvSpPr>
            <p:nvPr/>
          </p:nvSpPr>
          <p:spPr bwMode="auto">
            <a:xfrm>
              <a:off x="4913013" y="4459255"/>
              <a:ext cx="25069"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5" name="Rectangle 104"/>
            <p:cNvSpPr>
              <a:spLocks noChangeArrowheads="1"/>
            </p:cNvSpPr>
            <p:nvPr/>
          </p:nvSpPr>
          <p:spPr bwMode="auto">
            <a:xfrm>
              <a:off x="4900479" y="4459255"/>
              <a:ext cx="12534"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6" name="Rectangle 105"/>
            <p:cNvSpPr>
              <a:spLocks noChangeArrowheads="1"/>
            </p:cNvSpPr>
            <p:nvPr/>
          </p:nvSpPr>
          <p:spPr bwMode="auto">
            <a:xfrm>
              <a:off x="5188770" y="4224236"/>
              <a:ext cx="37603" cy="137878"/>
            </a:xfrm>
            <a:prstGeom prst="rect">
              <a:avLst/>
            </a:prstGeom>
            <a:solidFill>
              <a:srgbClr val="3C3C3C"/>
            </a:solidFill>
            <a:ln>
              <a:noFill/>
            </a:ln>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7" name="Freeform 106"/>
            <p:cNvSpPr>
              <a:spLocks/>
            </p:cNvSpPr>
            <p:nvPr/>
          </p:nvSpPr>
          <p:spPr bwMode="auto">
            <a:xfrm>
              <a:off x="4853476" y="3396967"/>
              <a:ext cx="141013" cy="18802"/>
            </a:xfrm>
            <a:custGeom>
              <a:avLst/>
              <a:gdLst>
                <a:gd name="T0" fmla="*/ 23 w 23"/>
                <a:gd name="T1" fmla="*/ 2 h 3"/>
                <a:gd name="T2" fmla="*/ 22 w 23"/>
                <a:gd name="T3" fmla="*/ 3 h 3"/>
                <a:gd name="T4" fmla="*/ 2 w 23"/>
                <a:gd name="T5" fmla="*/ 3 h 3"/>
                <a:gd name="T6" fmla="*/ 0 w 23"/>
                <a:gd name="T7" fmla="*/ 2 h 3"/>
                <a:gd name="T8" fmla="*/ 0 w 23"/>
                <a:gd name="T9" fmla="*/ 2 h 3"/>
                <a:gd name="T10" fmla="*/ 2 w 23"/>
                <a:gd name="T11" fmla="*/ 0 h 3"/>
                <a:gd name="T12" fmla="*/ 22 w 23"/>
                <a:gd name="T13" fmla="*/ 0 h 3"/>
                <a:gd name="T14" fmla="*/ 23 w 2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
                  <a:moveTo>
                    <a:pt x="23" y="2"/>
                  </a:moveTo>
                  <a:cubicBezTo>
                    <a:pt x="23" y="3"/>
                    <a:pt x="23" y="3"/>
                    <a:pt x="22" y="3"/>
                  </a:cubicBezTo>
                  <a:cubicBezTo>
                    <a:pt x="2" y="3"/>
                    <a:pt x="2" y="3"/>
                    <a:pt x="2" y="3"/>
                  </a:cubicBezTo>
                  <a:cubicBezTo>
                    <a:pt x="1" y="3"/>
                    <a:pt x="0" y="3"/>
                    <a:pt x="0" y="2"/>
                  </a:cubicBezTo>
                  <a:cubicBezTo>
                    <a:pt x="0" y="2"/>
                    <a:pt x="0" y="2"/>
                    <a:pt x="0" y="2"/>
                  </a:cubicBezTo>
                  <a:cubicBezTo>
                    <a:pt x="0" y="1"/>
                    <a:pt x="1" y="0"/>
                    <a:pt x="2" y="0"/>
                  </a:cubicBezTo>
                  <a:cubicBezTo>
                    <a:pt x="22" y="0"/>
                    <a:pt x="22" y="0"/>
                    <a:pt x="22" y="0"/>
                  </a:cubicBezTo>
                  <a:cubicBezTo>
                    <a:pt x="23" y="0"/>
                    <a:pt x="23" y="1"/>
                    <a:pt x="23" y="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8" name="Rectangle 107"/>
            <p:cNvSpPr>
              <a:spLocks noChangeArrowheads="1"/>
            </p:cNvSpPr>
            <p:nvPr/>
          </p:nvSpPr>
          <p:spPr bwMode="auto">
            <a:xfrm>
              <a:off x="4681127" y="3487840"/>
              <a:ext cx="3135"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9" name="Rectangle 108"/>
            <p:cNvSpPr>
              <a:spLocks noChangeArrowheads="1"/>
            </p:cNvSpPr>
            <p:nvPr/>
          </p:nvSpPr>
          <p:spPr bwMode="auto">
            <a:xfrm>
              <a:off x="4674860" y="3494107"/>
              <a:ext cx="6267" cy="188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0" name="Rectangle 109"/>
            <p:cNvSpPr>
              <a:spLocks noChangeArrowheads="1"/>
            </p:cNvSpPr>
            <p:nvPr/>
          </p:nvSpPr>
          <p:spPr bwMode="auto">
            <a:xfrm>
              <a:off x="4668593"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1" name="Rectangle 110"/>
            <p:cNvSpPr>
              <a:spLocks noChangeArrowheads="1"/>
            </p:cNvSpPr>
            <p:nvPr/>
          </p:nvSpPr>
          <p:spPr bwMode="auto">
            <a:xfrm>
              <a:off x="4662325"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2" name="Rectangle 111"/>
            <p:cNvSpPr>
              <a:spLocks noChangeArrowheads="1"/>
            </p:cNvSpPr>
            <p:nvPr/>
          </p:nvSpPr>
          <p:spPr bwMode="auto">
            <a:xfrm>
              <a:off x="4656058" y="3506641"/>
              <a:ext cx="6267" cy="6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3" name="Rectangle 112"/>
            <p:cNvSpPr>
              <a:spLocks noChangeArrowheads="1"/>
            </p:cNvSpPr>
            <p:nvPr/>
          </p:nvSpPr>
          <p:spPr bwMode="auto">
            <a:xfrm>
              <a:off x="5085362" y="3487840"/>
              <a:ext cx="18802"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4" name="Rectangle 113"/>
            <p:cNvSpPr>
              <a:spLocks noChangeArrowheads="1"/>
            </p:cNvSpPr>
            <p:nvPr/>
          </p:nvSpPr>
          <p:spPr bwMode="auto">
            <a:xfrm>
              <a:off x="5066560" y="3494107"/>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pic>
          <p:nvPicPr>
            <p:cNvPr id="115" name="Picture 114"/>
            <p:cNvPicPr>
              <a:picLocks noChangeAspect="1"/>
            </p:cNvPicPr>
            <p:nvPr/>
          </p:nvPicPr>
          <p:blipFill rotWithShape="1">
            <a:blip r:embed="rId8" cstate="print">
              <a:extLst>
                <a:ext uri="{28A0092B-C50C-407E-A947-70E740481C1C}">
                  <a14:useLocalDpi xmlns:a14="http://schemas.microsoft.com/office/drawing/2010/main" val="0"/>
                </a:ext>
              </a:extLst>
            </a:blip>
            <a:srcRect t="10161" b="7690"/>
            <a:stretch/>
          </p:blipFill>
          <p:spPr>
            <a:xfrm>
              <a:off x="4663119" y="3572286"/>
              <a:ext cx="558496" cy="814895"/>
            </a:xfrm>
            <a:prstGeom prst="rect">
              <a:avLst/>
            </a:prstGeom>
          </p:spPr>
        </p:pic>
      </p:grpSp>
    </p:spTree>
    <p:extLst>
      <p:ext uri="{BB962C8B-B14F-4D97-AF65-F5344CB8AC3E}">
        <p14:creationId xmlns:p14="http://schemas.microsoft.com/office/powerpoint/2010/main" val="19029223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63" presetClass="path" presetSubtype="0" decel="100000" fill="hold" grpId="1" nodeType="withEffect">
                                  <p:stCondLst>
                                    <p:cond delay="0"/>
                                  </p:stCondLst>
                                  <p:childTnLst>
                                    <p:animMotion origin="layout" path="M -0.02409 -3.33333E-6 L 8.33333E-7 -3.33333E-6 " pathEditMode="relative" rAng="0" ptsTypes="AA">
                                      <p:cBhvr>
                                        <p:cTn id="9" dur="1000" fill="hold"/>
                                        <p:tgtEl>
                                          <p:spTgt spid="5"/>
                                        </p:tgtEl>
                                        <p:attrNameLst>
                                          <p:attrName>ppt_x</p:attrName>
                                          <p:attrName>ppt_y</p:attrName>
                                        </p:attrNameLst>
                                      </p:cBhvr>
                                      <p:rCtr x="1198" y="0"/>
                                    </p:animMotion>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par>
                                <p:cTn id="13" presetID="63" presetClass="path" presetSubtype="0" decel="100000" fill="hold" grpId="1" nodeType="withEffect">
                                  <p:stCondLst>
                                    <p:cond delay="0"/>
                                  </p:stCondLst>
                                  <p:childTnLst>
                                    <p:animMotion origin="layout" path="M -0.02408 -4.81481E-6 L 5E-6 -4.81481E-6 " pathEditMode="relative" rAng="0" ptsTypes="AA">
                                      <p:cBhvr>
                                        <p:cTn id="14" dur="1000" fill="hold"/>
                                        <p:tgtEl>
                                          <p:spTgt spid="6"/>
                                        </p:tgtEl>
                                        <p:attrNameLst>
                                          <p:attrName>ppt_x</p:attrName>
                                          <p:attrName>ppt_y</p:attrName>
                                        </p:attrNameLst>
                                      </p:cBhvr>
                                      <p:rCtr x="1198" y="0"/>
                                    </p:animMotion>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par>
                                <p:cTn id="18" presetID="63" presetClass="path" presetSubtype="0" decel="100000" fill="hold" grpId="1" nodeType="withEffect">
                                  <p:stCondLst>
                                    <p:cond delay="0"/>
                                  </p:stCondLst>
                                  <p:childTnLst>
                                    <p:animMotion origin="layout" path="M -0.02409 -3.33333E-6 L -2.29167E-6 -3.33333E-6 " pathEditMode="relative" rAng="0" ptsTypes="AA">
                                      <p:cBhvr>
                                        <p:cTn id="19" dur="1000" fill="hold"/>
                                        <p:tgtEl>
                                          <p:spTgt spid="7"/>
                                        </p:tgtEl>
                                        <p:attrNameLst>
                                          <p:attrName>ppt_x</p:attrName>
                                          <p:attrName>ppt_y</p:attrName>
                                        </p:attrNameLst>
                                      </p:cBhvr>
                                      <p:rCtr x="1198" y="0"/>
                                    </p:animMotion>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barn(inVertical)">
                                      <p:cBhvr>
                                        <p:cTn id="24"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Feedback</a:t>
            </a:r>
            <a:endParaRPr lang="en-US" dirty="0"/>
          </a:p>
        </p:txBody>
      </p:sp>
      <p:sp>
        <p:nvSpPr>
          <p:cNvPr id="22" name="Content Placeholder 21"/>
          <p:cNvSpPr>
            <a:spLocks noGrp="1"/>
          </p:cNvSpPr>
          <p:nvPr>
            <p:ph sz="quarter" idx="4294967295"/>
          </p:nvPr>
        </p:nvSpPr>
        <p:spPr>
          <a:xfrm>
            <a:off x="7788275" y="1371600"/>
            <a:ext cx="4400550" cy="4953000"/>
          </a:xfrm>
        </p:spPr>
        <p:txBody>
          <a:bodyPr/>
          <a:lstStyle/>
          <a:p>
            <a:pPr marL="0" indent="0">
              <a:buNone/>
            </a:pPr>
            <a:r>
              <a:rPr lang="en-US" dirty="0" err="1">
                <a:solidFill>
                  <a:schemeClr val="tx1">
                    <a:lumMod val="50000"/>
                    <a:lumOff val="50000"/>
                  </a:schemeClr>
                </a:solidFill>
              </a:rPr>
              <a:t>UserVoice</a:t>
            </a:r>
            <a:r>
              <a:rPr lang="en-US" dirty="0">
                <a:solidFill>
                  <a:schemeClr val="tx1">
                    <a:lumMod val="50000"/>
                    <a:lumOff val="50000"/>
                  </a:schemeClr>
                </a:solidFill>
              </a:rPr>
              <a:t/>
            </a:r>
            <a:br>
              <a:rPr lang="en-US" dirty="0">
                <a:solidFill>
                  <a:schemeClr val="tx1">
                    <a:lumMod val="50000"/>
                    <a:lumOff val="50000"/>
                  </a:schemeClr>
                </a:solidFill>
              </a:rPr>
            </a:br>
            <a:r>
              <a:rPr lang="en-US" sz="2399" dirty="0">
                <a:solidFill>
                  <a:schemeClr val="tx1">
                    <a:lumMod val="50000"/>
                    <a:lumOff val="50000"/>
                  </a:schemeClr>
                </a:solidFill>
                <a:latin typeface="Segoe UI" panose="020B0502040204020203" pitchFamily="34" charset="0"/>
                <a:cs typeface="Segoe UI" panose="020B0502040204020203" pitchFamily="34" charset="0"/>
              </a:rPr>
              <a:t>Provide suggestions of what you want in future versions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2"/>
              </a:rPr>
              <a:t>http://officespdev.uservoice.com/</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p>
          <a:p>
            <a:endParaRPr lang="en-US" dirty="0">
              <a:solidFill>
                <a:schemeClr val="tx1">
                  <a:lumMod val="50000"/>
                  <a:lumOff val="50000"/>
                </a:schemeClr>
              </a:solidFill>
            </a:endParaRPr>
          </a:p>
          <a:p>
            <a:endParaRPr lang="en-US" dirty="0">
              <a:solidFill>
                <a:schemeClr val="tx1">
                  <a:lumMod val="50000"/>
                  <a:lumOff val="50000"/>
                </a:schemeClr>
              </a:solidFill>
            </a:endParaRPr>
          </a:p>
          <a:p>
            <a:endParaRPr lang="en-GB" dirty="0">
              <a:solidFill>
                <a:schemeClr val="tx1">
                  <a:lumMod val="50000"/>
                  <a:lumOff val="50000"/>
                </a:schemeClr>
              </a:solidFill>
            </a:endParaRPr>
          </a:p>
        </p:txBody>
      </p:sp>
      <p:sp>
        <p:nvSpPr>
          <p:cNvPr id="2" name="Text Placeholder 1"/>
          <p:cNvSpPr>
            <a:spLocks noGrp="1"/>
          </p:cNvSpPr>
          <p:nvPr>
            <p:ph sz="half" idx="4294967295"/>
          </p:nvPr>
        </p:nvSpPr>
        <p:spPr>
          <a:xfrm>
            <a:off x="1454516" y="1371600"/>
            <a:ext cx="4686300" cy="4953000"/>
          </a:xfrm>
        </p:spPr>
        <p:txBody>
          <a:bodyPr>
            <a:normAutofit/>
          </a:bodyPr>
          <a:lstStyle/>
          <a:p>
            <a:pPr marL="0" indent="0">
              <a:buNone/>
            </a:pPr>
            <a:r>
              <a:rPr lang="en-US" b="0" dirty="0" smtClean="0">
                <a:solidFill>
                  <a:schemeClr val="tx1">
                    <a:lumMod val="50000"/>
                    <a:lumOff val="50000"/>
                  </a:schemeClr>
                </a:solidFill>
                <a:latin typeface="Segoe UI" panose="020B0502040204020203" pitchFamily="34" charset="0"/>
                <a:cs typeface="Segoe UI" panose="020B0502040204020203" pitchFamily="34" charset="0"/>
              </a:rPr>
              <a:t>Office 365 Network</a:t>
            </a:r>
            <a:br>
              <a:rPr lang="en-US" b="0" dirty="0" smtClean="0">
                <a:solidFill>
                  <a:schemeClr val="tx1">
                    <a:lumMod val="50000"/>
                    <a:lumOff val="50000"/>
                  </a:schemeClr>
                </a:solidFill>
                <a:latin typeface="Segoe UI" panose="020B0502040204020203" pitchFamily="34" charset="0"/>
                <a:cs typeface="Segoe UI" panose="020B0502040204020203" pitchFamily="34" charset="0"/>
              </a:rPr>
            </a:br>
            <a:r>
              <a:rPr lang="en-US" sz="2399" dirty="0">
                <a:solidFill>
                  <a:schemeClr val="tx1">
                    <a:lumMod val="50000"/>
                    <a:lumOff val="50000"/>
                  </a:schemeClr>
                </a:solidFill>
                <a:latin typeface="Segoe UI" panose="020B0502040204020203" pitchFamily="34" charset="0"/>
                <a:cs typeface="Segoe UI" panose="020B0502040204020203" pitchFamily="34" charset="0"/>
              </a:rPr>
              <a:t>Share you best practices and join conversations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3"/>
              </a:rPr>
              <a:t>https://www.yammer.com/itpronetwork</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endParaRPr lang="en-US" sz="1899" dirty="0">
              <a:solidFill>
                <a:schemeClr val="tx1">
                  <a:lumMod val="50000"/>
                  <a:lumOff val="50000"/>
                </a:schemeClr>
              </a:solidFill>
              <a:latin typeface="Segoe UI" panose="020B0502040204020203" pitchFamily="34" charset="0"/>
              <a:cs typeface="Segoe UI" panose="020B0502040204020203" pitchFamily="34" charset="0"/>
            </a:endParaRPr>
          </a:p>
          <a:p>
            <a:pPr marL="0" indent="0">
              <a:buNone/>
            </a:pPr>
            <a:endParaRPr lang="en-US" b="0" dirty="0" smtClean="0">
              <a:solidFill>
                <a:schemeClr val="tx1">
                  <a:lumMod val="50000"/>
                  <a:lumOff val="50000"/>
                </a:schemeClr>
              </a:solidFill>
              <a:latin typeface="Segoe UI" panose="020B0502040204020203" pitchFamily="34" charset="0"/>
              <a:cs typeface="Segoe UI" panose="020B0502040204020203" pitchFamily="34" charset="0"/>
            </a:endParaRPr>
          </a:p>
          <a:p>
            <a:pPr marL="0" indent="0">
              <a:buNone/>
            </a:pPr>
            <a:r>
              <a:rPr lang="en-US" b="0" dirty="0" err="1" smtClean="0">
                <a:solidFill>
                  <a:schemeClr val="tx1">
                    <a:lumMod val="50000"/>
                    <a:lumOff val="50000"/>
                  </a:schemeClr>
                </a:solidFill>
                <a:latin typeface="Segoe UI" panose="020B0502040204020203" pitchFamily="34" charset="0"/>
                <a:cs typeface="Segoe UI" panose="020B0502040204020203" pitchFamily="34" charset="0"/>
              </a:rPr>
              <a:t>Stackoverflow</a:t>
            </a:r>
            <a:r>
              <a:rPr lang="en-US" b="0" dirty="0" smtClean="0">
                <a:solidFill>
                  <a:schemeClr val="tx1">
                    <a:lumMod val="50000"/>
                    <a:lumOff val="50000"/>
                  </a:schemeClr>
                </a:solidFill>
                <a:latin typeface="Segoe UI" panose="020B0502040204020203" pitchFamily="34" charset="0"/>
                <a:cs typeface="Segoe UI" panose="020B0502040204020203" pitchFamily="34" charset="0"/>
              </a:rPr>
              <a:t/>
            </a:r>
            <a:br>
              <a:rPr lang="en-US" b="0" dirty="0" smtClean="0">
                <a:solidFill>
                  <a:schemeClr val="tx1">
                    <a:lumMod val="50000"/>
                    <a:lumOff val="50000"/>
                  </a:schemeClr>
                </a:solidFill>
                <a:latin typeface="Segoe UI" panose="020B0502040204020203" pitchFamily="34" charset="0"/>
                <a:cs typeface="Segoe UI" panose="020B0502040204020203" pitchFamily="34" charset="0"/>
              </a:rPr>
            </a:br>
            <a:r>
              <a:rPr lang="en-US" sz="2399" dirty="0">
                <a:solidFill>
                  <a:schemeClr val="tx1">
                    <a:lumMod val="50000"/>
                    <a:lumOff val="50000"/>
                  </a:schemeClr>
                </a:solidFill>
                <a:latin typeface="Segoe UI" panose="020B0502040204020203" pitchFamily="34" charset="0"/>
                <a:cs typeface="Segoe UI" panose="020B0502040204020203" pitchFamily="34" charset="0"/>
              </a:rPr>
              <a:t>Ask deep technical questions to a world-wide set of developers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4"/>
              </a:rPr>
              <a:t>http://stackoverflow.com/questions/tagged/ms-office</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p>
          <a:p>
            <a:endParaRPr lang="en-US" b="0" dirty="0" smtClean="0">
              <a:solidFill>
                <a:schemeClr val="tx1">
                  <a:lumMod val="50000"/>
                  <a:lumOff val="50000"/>
                </a:schemeClr>
              </a:solidFill>
              <a:latin typeface="Segoe UI" panose="020B0502040204020203" pitchFamily="34" charset="0"/>
              <a:cs typeface="Segoe UI" panose="020B0502040204020203" pitchFamily="34" charset="0"/>
            </a:endParaRPr>
          </a:p>
          <a:p>
            <a:endParaRPr lang="en-US" b="0" dirty="0">
              <a:solidFill>
                <a:schemeClr val="tx1">
                  <a:lumMod val="50000"/>
                  <a:lumOff val="50000"/>
                </a:schemeClr>
              </a:solidFill>
              <a:latin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5"/>
          <a:stretch>
            <a:fillRect/>
          </a:stretch>
        </p:blipFill>
        <p:spPr>
          <a:xfrm>
            <a:off x="395893" y="1871545"/>
            <a:ext cx="895121" cy="750524"/>
          </a:xfrm>
          <a:prstGeom prst="rect">
            <a:avLst/>
          </a:prstGeom>
        </p:spPr>
      </p:pic>
      <p:pic>
        <p:nvPicPr>
          <p:cNvPr id="4" name="Picture 3"/>
          <p:cNvPicPr>
            <a:picLocks noChangeAspect="1"/>
          </p:cNvPicPr>
          <p:nvPr/>
        </p:nvPicPr>
        <p:blipFill rotWithShape="1">
          <a:blip r:embed="rId6"/>
          <a:srcRect r="79756"/>
          <a:stretch/>
        </p:blipFill>
        <p:spPr>
          <a:xfrm>
            <a:off x="528292" y="3998715"/>
            <a:ext cx="630323" cy="836296"/>
          </a:xfrm>
          <a:prstGeom prst="rect">
            <a:avLst/>
          </a:prstGeom>
        </p:spPr>
      </p:pic>
      <p:sp>
        <p:nvSpPr>
          <p:cNvPr id="11" name="Text Placeholder 1"/>
          <p:cNvSpPr txBox="1">
            <a:spLocks/>
          </p:cNvSpPr>
          <p:nvPr/>
        </p:nvSpPr>
        <p:spPr>
          <a:xfrm>
            <a:off x="7510261" y="1234696"/>
            <a:ext cx="4676114" cy="5337018"/>
          </a:xfrm>
          <a:prstGeom prst="rect">
            <a:avLst/>
          </a:prstGeom>
        </p:spPr>
        <p:txBody>
          <a:bodyPr/>
          <a:lstStyle>
            <a:lvl1pPr indent="0" defTabSz="914088">
              <a:spcBef>
                <a:spcPts val="588"/>
              </a:spcBef>
              <a:spcAft>
                <a:spcPts val="588"/>
              </a:spcAft>
              <a:buFont typeface="Arial" pitchFamily="34" charset="0"/>
              <a:buNone/>
              <a:defRPr sz="2800" b="0" kern="0" baseline="0">
                <a:latin typeface="Segoe UI" panose="020B0502040204020203" pitchFamily="34" charset="0"/>
                <a:ea typeface="Segoe UI Light" panose="020B0502040204020203" pitchFamily="34" charset="0"/>
                <a:cs typeface="Segoe UI" panose="020B0502040204020203" pitchFamily="34" charset="0"/>
              </a:defRPr>
            </a:lvl1pPr>
            <a:lvl2pPr marL="28006" indent="0" defTabSz="914088">
              <a:spcBef>
                <a:spcPts val="300"/>
              </a:spcBef>
              <a:spcAft>
                <a:spcPts val="300"/>
              </a:spcAft>
              <a:buFont typeface="Arial" pitchFamily="34" charset="0"/>
              <a:buNone/>
              <a:defRPr sz="1961" kern="0" baseline="0">
                <a:latin typeface="Segoe UI Light" panose="020B0502040204020203" pitchFamily="34" charset="0"/>
                <a:ea typeface="Segoe UI Light" panose="020B0502040204020203" pitchFamily="34" charset="0"/>
                <a:cs typeface="Segoe UI Light" panose="020B0502040204020203" pitchFamily="34" charset="0"/>
              </a:defRPr>
            </a:lvl2pPr>
            <a:lvl3pPr marL="219386" indent="0" defTabSz="914088">
              <a:spcBef>
                <a:spcPts val="200"/>
              </a:spcBef>
              <a:spcAft>
                <a:spcPts val="200"/>
              </a:spcAft>
              <a:buFont typeface="Arial" pitchFamily="34" charset="0"/>
              <a:buNone/>
              <a:defRPr sz="1961" kern="0" baseline="0">
                <a:latin typeface="Segoe UI Light" panose="020B0502040204020203" pitchFamily="34" charset="0"/>
                <a:ea typeface="Segoe UI Light" panose="020B0502040204020203" pitchFamily="34" charset="0"/>
                <a:cs typeface="Segoe UI Light" panose="020B0502040204020203" pitchFamily="34" charset="0"/>
              </a:defRPr>
            </a:lvl3pPr>
            <a:lvl4pPr marL="466779" indent="0" defTabSz="914088">
              <a:spcBef>
                <a:spcPct val="20000"/>
              </a:spcBef>
              <a:buFont typeface="Arial" pitchFamily="34" charset="0"/>
              <a:buNone/>
              <a:defRPr sz="1765" kern="0" baseline="0">
                <a:latin typeface="Segoe UI Light" panose="020B0502040204020203" pitchFamily="34" charset="0"/>
                <a:ea typeface="Segoe UI Light" panose="020B0502040204020203" pitchFamily="34" charset="0"/>
                <a:cs typeface="Segoe UI Light" panose="020B0502040204020203" pitchFamily="34" charset="0"/>
              </a:defRPr>
            </a:lvl4pPr>
            <a:lvl5pPr marL="725061" indent="0" defTabSz="914088">
              <a:spcBef>
                <a:spcPct val="20000"/>
              </a:spcBef>
              <a:buFont typeface="Arial" pitchFamily="34" charset="0"/>
              <a:buNone/>
              <a:defRPr sz="1765" kern="0" baseline="0">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defTabSz="914088">
              <a:spcBef>
                <a:spcPct val="20000"/>
              </a:spcBef>
              <a:buFont typeface="Arial" pitchFamily="34" charset="0"/>
              <a:buChar char="•"/>
              <a:defRPr sz="2000"/>
            </a:lvl6pPr>
            <a:lvl7pPr marL="2970789" indent="-228522" defTabSz="914088">
              <a:spcBef>
                <a:spcPct val="20000"/>
              </a:spcBef>
              <a:buFont typeface="Arial" pitchFamily="34" charset="0"/>
              <a:buChar char="•"/>
              <a:defRPr sz="2000"/>
            </a:lvl7pPr>
            <a:lvl8pPr marL="3427833" indent="-228522" defTabSz="914088">
              <a:spcBef>
                <a:spcPct val="20000"/>
              </a:spcBef>
              <a:buFont typeface="Arial" pitchFamily="34" charset="0"/>
              <a:buChar char="•"/>
              <a:defRPr sz="2000"/>
            </a:lvl8pPr>
            <a:lvl9pPr marL="3884878" indent="-228522" defTabSz="914088">
              <a:spcBef>
                <a:spcPct val="20000"/>
              </a:spcBef>
              <a:buFont typeface="Arial" pitchFamily="34" charset="0"/>
              <a:buChar char="•"/>
              <a:defRPr sz="2000"/>
            </a:lvl9pPr>
          </a:lstStyle>
          <a:p>
            <a:endParaRPr lang="en-US" sz="2799" dirty="0"/>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04319" y="1720337"/>
            <a:ext cx="937803" cy="901732"/>
          </a:xfrm>
          <a:prstGeom prst="rect">
            <a:avLst/>
          </a:prstGeom>
        </p:spPr>
      </p:pic>
    </p:spTree>
    <p:extLst>
      <p:ext uri="{BB962C8B-B14F-4D97-AF65-F5344CB8AC3E}">
        <p14:creationId xmlns:p14="http://schemas.microsoft.com/office/powerpoint/2010/main" val="252427685"/>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solidFill>
                  <a:srgbClr val="000000">
                    <a:lumMod val="65000"/>
                    <a:lumOff val="35000"/>
                  </a:srgbClr>
                </a:solidFill>
                <a:ea typeface="Segoe UI" pitchFamily="34" charset="0"/>
                <a:cs typeface="Segoe UI" pitchFamily="34" charset="0"/>
              </a:rPr>
              <a:t>© </a:t>
            </a:r>
            <a:r>
              <a:rPr lang="en-US" sz="700" dirty="0" smtClean="0">
                <a:solidFill>
                  <a:srgbClr val="000000">
                    <a:lumMod val="65000"/>
                    <a:lumOff val="35000"/>
                  </a:srgbClr>
                </a:solidFill>
                <a:ea typeface="Segoe UI" pitchFamily="34" charset="0"/>
                <a:cs typeface="Segoe UI" pitchFamily="34" charset="0"/>
              </a:rPr>
              <a:t>2015 Microsoft </a:t>
            </a:r>
            <a:r>
              <a:rPr lang="en-US" sz="700" dirty="0">
                <a:solidFill>
                  <a:srgbClr val="000000">
                    <a:lumMod val="65000"/>
                    <a:lumOff val="35000"/>
                  </a:srgbClr>
                </a:solidFill>
                <a:ea typeface="Segoe UI" pitchFamily="34" charset="0"/>
                <a:cs typeface="Segoe UI" pitchFamily="34" charset="0"/>
              </a:rPr>
              <a:t>Corporation. All rights reserved. Microsoft, Windows, </a:t>
            </a:r>
            <a:r>
              <a:rPr lang="en-US" sz="700" dirty="0" smtClean="0">
                <a:solidFill>
                  <a:srgbClr val="000000">
                    <a:lumMod val="65000"/>
                    <a:lumOff val="35000"/>
                  </a:srgbClr>
                </a:solidFill>
                <a:ea typeface="Segoe UI" pitchFamily="34" charset="0"/>
                <a:cs typeface="Segoe UI" pitchFamily="34" charset="0"/>
              </a:rPr>
              <a:t>and </a:t>
            </a:r>
            <a:r>
              <a:rPr lang="en-US" sz="700" dirty="0">
                <a:solidFill>
                  <a:srgbClr val="000000">
                    <a:lumMod val="65000"/>
                    <a:lumOff val="35000"/>
                  </a:srgbClr>
                </a:solidFill>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solidFill>
                  <a:srgbClr val="000000">
                    <a:lumMod val="65000"/>
                    <a:lumOff val="35000"/>
                  </a:srgbClr>
                </a:soli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solidFill>
                  <a:srgbClr val="000000">
                    <a:lumMod val="65000"/>
                    <a:lumOff val="35000"/>
                  </a:srgbClr>
                </a:solidFill>
                <a:ea typeface="Segoe UI" pitchFamily="34" charset="0"/>
                <a:cs typeface="Segoe UI" pitchFamily="34" charset="0"/>
              </a:rPr>
              <a:t/>
            </a:r>
            <a:br>
              <a:rPr lang="en-US" sz="700" dirty="0" smtClean="0">
                <a:solidFill>
                  <a:srgbClr val="000000">
                    <a:lumMod val="65000"/>
                    <a:lumOff val="35000"/>
                  </a:srgbClr>
                </a:solidFill>
                <a:ea typeface="Segoe UI" pitchFamily="34" charset="0"/>
                <a:cs typeface="Segoe UI" pitchFamily="34" charset="0"/>
              </a:rPr>
            </a:br>
            <a:r>
              <a:rPr lang="en-US" sz="700" dirty="0" smtClean="0">
                <a:solidFill>
                  <a:srgbClr val="000000">
                    <a:lumMod val="65000"/>
                    <a:lumOff val="35000"/>
                  </a:srgbClr>
                </a:solidFill>
                <a:ea typeface="Segoe UI" pitchFamily="34" charset="0"/>
                <a:cs typeface="Segoe UI" pitchFamily="34" charset="0"/>
              </a:rPr>
              <a:t>part </a:t>
            </a:r>
            <a:r>
              <a:rPr lang="en-US" sz="700" dirty="0">
                <a:solidFill>
                  <a:srgbClr val="000000">
                    <a:lumMod val="65000"/>
                    <a:lumOff val="35000"/>
                  </a:srgbClr>
                </a:solidFill>
                <a:ea typeface="Segoe UI" pitchFamily="34" charset="0"/>
                <a:cs typeface="Segoe UI" pitchFamily="34" charset="0"/>
              </a:rPr>
              <a:t>of </a:t>
            </a:r>
            <a:r>
              <a:rPr lang="en-US" sz="700" dirty="0" smtClean="0">
                <a:solidFill>
                  <a:srgbClr val="000000">
                    <a:lumMod val="65000"/>
                    <a:lumOff val="35000"/>
                  </a:srgbClr>
                </a:solidFill>
                <a:ea typeface="Segoe UI" pitchFamily="34" charset="0"/>
                <a:cs typeface="Segoe UI" pitchFamily="34" charset="0"/>
              </a:rPr>
              <a:t>Microsoft</a:t>
            </a:r>
            <a:r>
              <a:rPr lang="en-US" sz="700" dirty="0">
                <a:solidFill>
                  <a:srgbClr val="000000">
                    <a:lumMod val="65000"/>
                    <a:lumOff val="35000"/>
                  </a:srgbClr>
                </a:solidFill>
                <a:ea typeface="Segoe UI" pitchFamily="34" charset="0"/>
                <a:cs typeface="Segoe UI" pitchFamily="34" charset="0"/>
              </a:rPr>
              <a:t>, and Microsoft cannot guarantee the accuracy of any information provided after the date of this presentation</a:t>
            </a:r>
            <a:r>
              <a:rPr lang="en-US" sz="700" dirty="0" smtClean="0">
                <a:solidFill>
                  <a:srgbClr val="000000">
                    <a:lumMod val="65000"/>
                    <a:lumOff val="35000"/>
                  </a:srgbClr>
                </a:solidFill>
                <a:ea typeface="Segoe UI" pitchFamily="34" charset="0"/>
                <a:cs typeface="Segoe UI" pitchFamily="34" charset="0"/>
              </a:rPr>
              <a:t>. MICROSOFT </a:t>
            </a:r>
            <a:r>
              <a:rPr lang="en-US" sz="700" dirty="0">
                <a:solidFill>
                  <a:srgbClr val="000000">
                    <a:lumMod val="65000"/>
                    <a:lumOff val="35000"/>
                  </a:srgbClr>
                </a:solidFill>
                <a:ea typeface="Segoe UI" pitchFamily="34" charset="0"/>
                <a:cs typeface="Segoe UI" pitchFamily="34" charset="0"/>
              </a:rPr>
              <a:t>MAKES NO WARRANTIES, EXPRESS, IMPLIED OR STATUTORY, AS TO THE INFORMATION IN THIS PRESENTATION.</a:t>
            </a:r>
          </a:p>
        </p:txBody>
      </p:sp>
      <p:pic>
        <p:nvPicPr>
          <p:cNvPr id="6" name="Picture 2" descr="W:\Open Engagements\Microsoft\Resources\Design\New Microsoft Logo\MSFT_logo_rgb_W-Wht_D.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206449"/>
            <a:ext cx="624205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arah\Documents\_SSD_Business\Clients\BuzzBee\1211_AUG_2012\#1649_ProductivityDays\Art_client supplied\Logos_shapes\Microsoft_logo_All_colors\MSFT_logo_rgb_C-Gray.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6050" y="2197100"/>
            <a:ext cx="63881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52568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398" dirty="0"/>
              <a:t>“You do not brand Outlook or Word, why do you need to do branding on collaboration sites?”</a:t>
            </a:r>
            <a:endParaRPr lang="en-GB" sz="5398" dirty="0"/>
          </a:p>
        </p:txBody>
      </p:sp>
      <p:sp>
        <p:nvSpPr>
          <p:cNvPr id="4" name="TextBox 3"/>
          <p:cNvSpPr txBox="1"/>
          <p:nvPr/>
        </p:nvSpPr>
        <p:spPr>
          <a:xfrm>
            <a:off x="4414455" y="4545931"/>
            <a:ext cx="7141911" cy="1569251"/>
          </a:xfrm>
          <a:prstGeom prst="rect">
            <a:avLst/>
          </a:prstGeom>
          <a:noFill/>
        </p:spPr>
        <p:txBody>
          <a:bodyPr wrap="square" rtlCol="0">
            <a:spAutoFit/>
          </a:bodyPr>
          <a:lstStyle/>
          <a:p>
            <a:r>
              <a:rPr lang="en-US" sz="2399" dirty="0">
                <a:latin typeface="Segoe UI" panose="020B0502040204020203" pitchFamily="34" charset="0"/>
                <a:cs typeface="Segoe UI" panose="020B0502040204020203" pitchFamily="34" charset="0"/>
              </a:rPr>
              <a:t>Applying branding is absolutely supported and understandable for intranet portals, but what about collaboration sites? It is recommended to consider the cost </a:t>
            </a:r>
            <a:r>
              <a:rPr lang="en-US" sz="2399">
                <a:latin typeface="Segoe UI" panose="020B0502040204020203" pitchFamily="34" charset="0"/>
                <a:cs typeface="Segoe UI" panose="020B0502040204020203" pitchFamily="34" charset="0"/>
              </a:rPr>
              <a:t>versus gain</a:t>
            </a:r>
            <a:endParaRPr lang="en-GB" sz="2399" dirty="0">
              <a:latin typeface="Segoe UI" panose="020B0502040204020203" pitchFamily="34" charset="0"/>
              <a:cs typeface="Segoe UI" panose="020B0502040204020203" pitchFamily="34" charset="0"/>
            </a:endParaRPr>
          </a:p>
        </p:txBody>
      </p:sp>
      <p:sp>
        <p:nvSpPr>
          <p:cNvPr id="5" name="TextBox 4"/>
          <p:cNvSpPr txBox="1"/>
          <p:nvPr/>
        </p:nvSpPr>
        <p:spPr>
          <a:xfrm>
            <a:off x="4414455" y="3752302"/>
            <a:ext cx="5792065" cy="1015399"/>
          </a:xfrm>
          <a:prstGeom prst="rect">
            <a:avLst/>
          </a:prstGeom>
          <a:noFill/>
        </p:spPr>
        <p:txBody>
          <a:bodyPr wrap="none" rtlCol="0">
            <a:spAutoFit/>
          </a:bodyPr>
          <a:lstStyle/>
          <a:p>
            <a:r>
              <a:rPr lang="en-US" sz="5998" dirty="0">
                <a:latin typeface="Segoe UI" panose="020B0502040204020203" pitchFamily="34" charset="0"/>
                <a:cs typeface="Segoe UI" panose="020B0502040204020203" pitchFamily="34" charset="0"/>
              </a:rPr>
              <a:t>Good question…</a:t>
            </a:r>
            <a:endParaRPr lang="en-GB" sz="5998"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87329103"/>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Introduction</a:t>
            </a:r>
          </a:p>
        </p:txBody>
      </p:sp>
    </p:spTree>
    <p:extLst>
      <p:ext uri="{BB962C8B-B14F-4D97-AF65-F5344CB8AC3E}">
        <p14:creationId xmlns:p14="http://schemas.microsoft.com/office/powerpoint/2010/main" val="396892071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9112" y="1447799"/>
            <a:ext cx="6710363" cy="2043636"/>
          </a:xfrm>
        </p:spPr>
        <p:txBody>
          <a:bodyPr/>
          <a:lstStyle/>
          <a:p>
            <a:r>
              <a:rPr lang="en-US" sz="3598" dirty="0"/>
              <a:t>Use themes rather than master pages</a:t>
            </a:r>
          </a:p>
          <a:p>
            <a:pPr lvl="1"/>
            <a:r>
              <a:rPr lang="en-US" sz="1998" dirty="0"/>
              <a:t>All changes to OOB master pages are provided to your sites automatically without need to modify custom code</a:t>
            </a:r>
          </a:p>
          <a:p>
            <a:pPr lvl="1"/>
            <a:endParaRPr lang="en-US" sz="1998" dirty="0"/>
          </a:p>
          <a:p>
            <a:r>
              <a:rPr lang="en-US" sz="3598" dirty="0"/>
              <a:t>Avoid feature framework element usage</a:t>
            </a:r>
          </a:p>
          <a:p>
            <a:pPr lvl="1"/>
            <a:r>
              <a:rPr lang="en-US" sz="1998" dirty="0"/>
              <a:t>Many feature framework elements will create dependency to xml files on the disk , which then cannot be removed easily (think “Content Migration”) </a:t>
            </a:r>
          </a:p>
          <a:p>
            <a:pPr lvl="1"/>
            <a:r>
              <a:rPr lang="en-US" sz="1998" dirty="0"/>
              <a:t>Sandbox solutions will also impact future cost model of the Office365 sites</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7623" t="242" r="5652" b="-242"/>
          <a:stretch/>
        </p:blipFill>
        <p:spPr>
          <a:xfrm>
            <a:off x="7379445" y="1786"/>
            <a:ext cx="4807792" cy="6854429"/>
          </a:xfrm>
          <a:prstGeom prst="rect">
            <a:avLst/>
          </a:prstGeom>
        </p:spPr>
      </p:pic>
      <p:sp>
        <p:nvSpPr>
          <p:cNvPr id="2" name="Title 1"/>
          <p:cNvSpPr>
            <a:spLocks noGrp="1"/>
          </p:cNvSpPr>
          <p:nvPr>
            <p:ph type="title"/>
          </p:nvPr>
        </p:nvSpPr>
        <p:spPr/>
        <p:txBody>
          <a:bodyPr>
            <a:normAutofit/>
          </a:bodyPr>
          <a:lstStyle/>
          <a:p>
            <a:r>
              <a:rPr lang="en-US" dirty="0"/>
              <a:t>How to minimize future maintenance?</a:t>
            </a:r>
          </a:p>
        </p:txBody>
      </p:sp>
    </p:spTree>
    <p:extLst>
      <p:ext uri="{BB962C8B-B14F-4D97-AF65-F5344CB8AC3E}">
        <p14:creationId xmlns:p14="http://schemas.microsoft.com/office/powerpoint/2010/main" val="316676848"/>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76767" y="1696640"/>
            <a:ext cx="9315780" cy="1256147"/>
          </a:xfrm>
          <a:prstGeom prst="rect">
            <a:avLst/>
          </a:prstGeom>
        </p:spPr>
      </p:pic>
      <p:pic>
        <p:nvPicPr>
          <p:cNvPr id="3" name="Picture 2"/>
          <p:cNvPicPr>
            <a:picLocks noChangeAspect="1"/>
          </p:cNvPicPr>
          <p:nvPr/>
        </p:nvPicPr>
        <p:blipFill>
          <a:blip r:embed="rId4"/>
          <a:stretch>
            <a:fillRect/>
          </a:stretch>
        </p:blipFill>
        <p:spPr>
          <a:xfrm>
            <a:off x="1577670" y="2298925"/>
            <a:ext cx="8937634" cy="1487364"/>
          </a:xfrm>
          <a:prstGeom prst="rect">
            <a:avLst/>
          </a:prstGeom>
        </p:spPr>
      </p:pic>
      <p:pic>
        <p:nvPicPr>
          <p:cNvPr id="4" name="Picture 3"/>
          <p:cNvPicPr>
            <a:picLocks noChangeAspect="1"/>
          </p:cNvPicPr>
          <p:nvPr/>
        </p:nvPicPr>
        <p:blipFill>
          <a:blip r:embed="rId5"/>
          <a:stretch>
            <a:fillRect/>
          </a:stretch>
        </p:blipFill>
        <p:spPr>
          <a:xfrm>
            <a:off x="2785682" y="2903444"/>
            <a:ext cx="8333941" cy="2925075"/>
          </a:xfrm>
          <a:prstGeom prst="rect">
            <a:avLst/>
          </a:prstGeom>
        </p:spPr>
      </p:pic>
      <p:pic>
        <p:nvPicPr>
          <p:cNvPr id="7" name="Picture 6"/>
          <p:cNvPicPr>
            <a:picLocks noChangeAspect="1"/>
          </p:cNvPicPr>
          <p:nvPr/>
        </p:nvPicPr>
        <p:blipFill>
          <a:blip r:embed="rId6"/>
          <a:stretch>
            <a:fillRect/>
          </a:stretch>
        </p:blipFill>
        <p:spPr>
          <a:xfrm>
            <a:off x="7371182" y="5107936"/>
            <a:ext cx="4565971" cy="1589531"/>
          </a:xfrm>
          <a:prstGeom prst="rect">
            <a:avLst/>
          </a:prstGeom>
        </p:spPr>
      </p:pic>
      <p:pic>
        <p:nvPicPr>
          <p:cNvPr id="8" name="Picture 7"/>
          <p:cNvPicPr>
            <a:picLocks noChangeAspect="1"/>
          </p:cNvPicPr>
          <p:nvPr/>
        </p:nvPicPr>
        <p:blipFill>
          <a:blip r:embed="rId7"/>
          <a:stretch>
            <a:fillRect/>
          </a:stretch>
        </p:blipFill>
        <p:spPr>
          <a:xfrm>
            <a:off x="2230495" y="5107935"/>
            <a:ext cx="4722157" cy="1589531"/>
          </a:xfrm>
          <a:prstGeom prst="rect">
            <a:avLst/>
          </a:prstGeom>
        </p:spPr>
      </p:pic>
      <p:sp>
        <p:nvSpPr>
          <p:cNvPr id="9" name="Title 8"/>
          <p:cNvSpPr>
            <a:spLocks noGrp="1"/>
          </p:cNvSpPr>
          <p:nvPr>
            <p:ph type="title"/>
          </p:nvPr>
        </p:nvSpPr>
        <p:spPr/>
        <p:txBody>
          <a:bodyPr/>
          <a:lstStyle/>
          <a:p>
            <a:r>
              <a:rPr lang="en-US" sz="4800" dirty="0" smtClean="0"/>
              <a:t>Example: Custom master page and case of an evolving suite bar…</a:t>
            </a:r>
            <a:br>
              <a:rPr lang="en-US" sz="4800" dirty="0" smtClean="0"/>
            </a:br>
            <a:endParaRPr lang="en-US" sz="4800" dirty="0"/>
          </a:p>
        </p:txBody>
      </p:sp>
    </p:spTree>
    <p:extLst>
      <p:ext uri="{BB962C8B-B14F-4D97-AF65-F5344CB8AC3E}">
        <p14:creationId xmlns:p14="http://schemas.microsoft.com/office/powerpoint/2010/main" val="2909557411"/>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50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What is the challenge with custom master page?</a:t>
            </a:r>
          </a:p>
        </p:txBody>
      </p:sp>
      <p:cxnSp>
        <p:nvCxnSpPr>
          <p:cNvPr id="4" name="Straight Arrow Connector 3"/>
          <p:cNvCxnSpPr/>
          <p:nvPr/>
        </p:nvCxnSpPr>
        <p:spPr>
          <a:xfrm flipV="1">
            <a:off x="1040065" y="5388126"/>
            <a:ext cx="10273262" cy="13845"/>
          </a:xfrm>
          <a:prstGeom prst="straightConnector1">
            <a:avLst/>
          </a:prstGeom>
          <a:ln w="53975">
            <a:solidFill>
              <a:schemeClr val="bg1">
                <a:lumMod val="50000"/>
              </a:schemeClr>
            </a:solidFill>
            <a:prstDash val="dashDot"/>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0138915" y="5523233"/>
            <a:ext cx="592162" cy="369012"/>
          </a:xfrm>
          <a:prstGeom prst="rect">
            <a:avLst/>
          </a:prstGeom>
          <a:noFill/>
        </p:spPr>
        <p:txBody>
          <a:bodyPr wrap="none" lIns="0" tIns="0" rIns="0" bIns="0" rtlCol="0">
            <a:spAutoFit/>
          </a:bodyPr>
          <a:lstStyle/>
          <a:p>
            <a:r>
              <a:rPr lang="en-US" sz="2399" spc="-70" dirty="0">
                <a:solidFill>
                  <a:schemeClr val="tx2"/>
                </a:solidFill>
                <a:latin typeface="+mj-lt"/>
              </a:rPr>
              <a:t>Time</a:t>
            </a:r>
          </a:p>
        </p:txBody>
      </p:sp>
      <p:cxnSp>
        <p:nvCxnSpPr>
          <p:cNvPr id="12" name="Straight Connector 11"/>
          <p:cNvCxnSpPr/>
          <p:nvPr/>
        </p:nvCxnSpPr>
        <p:spPr>
          <a:xfrm flipH="1" flipV="1">
            <a:off x="3760910" y="5523234"/>
            <a:ext cx="773483" cy="517181"/>
          </a:xfrm>
          <a:prstGeom prst="line">
            <a:avLst/>
          </a:prstGeom>
          <a:ln w="15875">
            <a:solidFill>
              <a:schemeClr val="tx1">
                <a:lumMod val="65000"/>
                <a:lumOff val="35000"/>
              </a:schemeClr>
            </a:solidFill>
            <a:tailEnd type="oval"/>
          </a:ln>
        </p:spPr>
        <p:style>
          <a:lnRef idx="1">
            <a:schemeClr val="dk1"/>
          </a:lnRef>
          <a:fillRef idx="0">
            <a:schemeClr val="dk1"/>
          </a:fillRef>
          <a:effectRef idx="0">
            <a:schemeClr val="dk1"/>
          </a:effectRef>
          <a:fontRef idx="minor">
            <a:schemeClr val="tx1"/>
          </a:fontRef>
        </p:style>
      </p:cxnSp>
      <p:sp>
        <p:nvSpPr>
          <p:cNvPr id="15" name="Diamond 14"/>
          <p:cNvSpPr/>
          <p:nvPr/>
        </p:nvSpPr>
        <p:spPr bwMode="auto">
          <a:xfrm>
            <a:off x="3417644" y="5263901"/>
            <a:ext cx="343268" cy="320784"/>
          </a:xfrm>
          <a:prstGeom prst="diamond">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89" tIns="45689" rIns="45689" bIns="45689" numCol="1" spcCol="0" rtlCol="0" fromWordArt="0" anchor="ctr" anchorCtr="0" forceAA="0" compatLnSpc="1">
            <a:prstTxWarp prst="textNoShape">
              <a:avLst/>
            </a:prstTxWarp>
            <a:noAutofit/>
          </a:bodyPr>
          <a:lstStyle/>
          <a:p>
            <a:pPr algn="ctr" defTabSz="913376" fontAlgn="base">
              <a:spcBef>
                <a:spcPct val="0"/>
              </a:spcBef>
              <a:spcAft>
                <a:spcPct val="0"/>
              </a:spcAft>
            </a:pPr>
            <a:endParaRPr lang="en-US" sz="2198" dirty="0">
              <a:gradFill>
                <a:gsLst>
                  <a:gs pos="0">
                    <a:srgbClr val="FFFFFF"/>
                  </a:gs>
                  <a:gs pos="100000">
                    <a:srgbClr val="FFFFFF"/>
                  </a:gs>
                </a:gsLst>
                <a:lin ang="5400000" scaled="0"/>
              </a:gradFill>
              <a:ea typeface="Segoe UI" pitchFamily="34" charset="0"/>
              <a:cs typeface="Segoe UI" pitchFamily="34" charset="0"/>
            </a:endParaRPr>
          </a:p>
        </p:txBody>
      </p:sp>
      <p:sp>
        <p:nvSpPr>
          <p:cNvPr id="17" name="Diamond 16"/>
          <p:cNvSpPr/>
          <p:nvPr/>
        </p:nvSpPr>
        <p:spPr bwMode="auto">
          <a:xfrm>
            <a:off x="7097933" y="5263901"/>
            <a:ext cx="343268" cy="320784"/>
          </a:xfrm>
          <a:prstGeom prst="diamond">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89" tIns="45689" rIns="45689" bIns="45689" numCol="1" spcCol="0" rtlCol="0" fromWordArt="0" anchor="ctr" anchorCtr="0" forceAA="0" compatLnSpc="1">
            <a:prstTxWarp prst="textNoShape">
              <a:avLst/>
            </a:prstTxWarp>
            <a:noAutofit/>
          </a:bodyPr>
          <a:lstStyle/>
          <a:p>
            <a:pPr algn="ctr" defTabSz="913376" fontAlgn="base">
              <a:spcBef>
                <a:spcPct val="0"/>
              </a:spcBef>
              <a:spcAft>
                <a:spcPct val="0"/>
              </a:spcAft>
            </a:pPr>
            <a:endParaRPr lang="en-US" sz="2198" dirty="0">
              <a:gradFill>
                <a:gsLst>
                  <a:gs pos="0">
                    <a:srgbClr val="FFFFFF"/>
                  </a:gs>
                  <a:gs pos="100000">
                    <a:srgbClr val="FFFFFF"/>
                  </a:gs>
                </a:gsLst>
                <a:lin ang="5400000" scaled="0"/>
              </a:gradFill>
              <a:ea typeface="Segoe UI" pitchFamily="34" charset="0"/>
              <a:cs typeface="Segoe UI" pitchFamily="34" charset="0"/>
            </a:endParaRPr>
          </a:p>
        </p:txBody>
      </p:sp>
      <p:cxnSp>
        <p:nvCxnSpPr>
          <p:cNvPr id="20" name="Straight Connector 19"/>
          <p:cNvCxnSpPr/>
          <p:nvPr/>
        </p:nvCxnSpPr>
        <p:spPr>
          <a:xfrm flipV="1">
            <a:off x="6623509" y="5584689"/>
            <a:ext cx="474422" cy="481571"/>
          </a:xfrm>
          <a:prstGeom prst="line">
            <a:avLst/>
          </a:prstGeom>
          <a:ln w="15875">
            <a:solidFill>
              <a:schemeClr val="tx1">
                <a:lumMod val="65000"/>
                <a:lumOff val="35000"/>
              </a:schemeClr>
            </a:solidFill>
            <a:tailEnd type="oval"/>
          </a:ln>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flipH="1">
            <a:off x="1853009" y="1996679"/>
            <a:ext cx="1020239" cy="434542"/>
          </a:xfrm>
          <a:prstGeom prst="line">
            <a:avLst/>
          </a:prstGeom>
          <a:ln w="15875">
            <a:solidFill>
              <a:schemeClr val="tx1">
                <a:lumMod val="65000"/>
                <a:lumOff val="35000"/>
              </a:schemeClr>
            </a:solidFill>
            <a:tailEnd type="oval"/>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flipV="1">
            <a:off x="887758" y="3854489"/>
            <a:ext cx="10273262" cy="13845"/>
          </a:xfrm>
          <a:prstGeom prst="straightConnector1">
            <a:avLst/>
          </a:prstGeom>
          <a:ln w="53975" cmpd="dbl">
            <a:solidFill>
              <a:schemeClr val="tx1"/>
            </a:solidFill>
            <a:prstDash val="sysDot"/>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9907294" y="3988385"/>
            <a:ext cx="1447135" cy="369108"/>
          </a:xfrm>
          <a:prstGeom prst="rect">
            <a:avLst/>
          </a:prstGeom>
          <a:noFill/>
        </p:spPr>
        <p:txBody>
          <a:bodyPr wrap="square" lIns="0" tIns="0" rIns="0" bIns="0" rtlCol="0">
            <a:spAutoFit/>
          </a:bodyPr>
          <a:lstStyle>
            <a:defPPr>
              <a:defRPr lang="en-US"/>
            </a:defPPr>
            <a:lvl1pPr algn="r">
              <a:defRPr sz="2399" spc="-70">
                <a:latin typeface="+mj-lt"/>
              </a:defRPr>
            </a:lvl1pPr>
          </a:lstStyle>
          <a:p>
            <a:r>
              <a:rPr lang="en-US" sz="2398" dirty="0" err="1"/>
              <a:t>Oob</a:t>
            </a:r>
            <a:r>
              <a:rPr lang="en-US" sz="2398" dirty="0"/>
              <a:t> Master</a:t>
            </a:r>
          </a:p>
        </p:txBody>
      </p:sp>
      <p:sp>
        <p:nvSpPr>
          <p:cNvPr id="44" name="TextBox 43"/>
          <p:cNvSpPr txBox="1"/>
          <p:nvPr/>
        </p:nvSpPr>
        <p:spPr>
          <a:xfrm>
            <a:off x="8113609" y="3372644"/>
            <a:ext cx="3240821" cy="369108"/>
          </a:xfrm>
          <a:prstGeom prst="rect">
            <a:avLst/>
          </a:prstGeom>
          <a:noFill/>
        </p:spPr>
        <p:txBody>
          <a:bodyPr wrap="square" lIns="0" tIns="0" rIns="0" bIns="0" rtlCol="0">
            <a:spAutoFit/>
          </a:bodyPr>
          <a:lstStyle/>
          <a:p>
            <a:pPr algn="r"/>
            <a:r>
              <a:rPr lang="en-US" sz="2398" spc="-70" dirty="0">
                <a:latin typeface="+mj-lt"/>
              </a:rPr>
              <a:t>Custom Master</a:t>
            </a:r>
          </a:p>
        </p:txBody>
      </p:sp>
      <p:cxnSp>
        <p:nvCxnSpPr>
          <p:cNvPr id="100" name="Straight Connector 99"/>
          <p:cNvCxnSpPr/>
          <p:nvPr/>
        </p:nvCxnSpPr>
        <p:spPr>
          <a:xfrm flipH="1">
            <a:off x="8617076" y="1996677"/>
            <a:ext cx="1020239" cy="351480"/>
          </a:xfrm>
          <a:prstGeom prst="line">
            <a:avLst/>
          </a:prstGeom>
          <a:ln w="15875">
            <a:solidFill>
              <a:schemeClr val="tx1">
                <a:lumMod val="65000"/>
                <a:lumOff val="35000"/>
              </a:schemeClr>
            </a:solidFill>
            <a:tailEnd type="oval"/>
          </a:ln>
        </p:spPr>
        <p:style>
          <a:lnRef idx="1">
            <a:schemeClr val="dk1"/>
          </a:lnRef>
          <a:fillRef idx="0">
            <a:schemeClr val="dk1"/>
          </a:fillRef>
          <a:effectRef idx="0">
            <a:schemeClr val="dk1"/>
          </a:effectRef>
          <a:fontRef idx="minor">
            <a:schemeClr val="tx1"/>
          </a:fontRef>
        </p:style>
      </p:cxnSp>
      <p:cxnSp>
        <p:nvCxnSpPr>
          <p:cNvPr id="102" name="Straight Arrow Connector 101"/>
          <p:cNvCxnSpPr/>
          <p:nvPr/>
        </p:nvCxnSpPr>
        <p:spPr>
          <a:xfrm flipV="1">
            <a:off x="1644692" y="3348745"/>
            <a:ext cx="0" cy="824188"/>
          </a:xfrm>
          <a:prstGeom prst="straightConnector1">
            <a:avLst/>
          </a:prstGeom>
          <a:ln w="539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sp>
        <p:nvSpPr>
          <p:cNvPr id="105" name="TextBox 104"/>
          <p:cNvSpPr txBox="1"/>
          <p:nvPr/>
        </p:nvSpPr>
        <p:spPr>
          <a:xfrm>
            <a:off x="246506" y="3484023"/>
            <a:ext cx="1336659" cy="276855"/>
          </a:xfrm>
          <a:prstGeom prst="rect">
            <a:avLst/>
          </a:prstGeom>
          <a:noFill/>
        </p:spPr>
        <p:txBody>
          <a:bodyPr wrap="square" lIns="0" tIns="0" rIns="0" bIns="0" rtlCol="0">
            <a:spAutoFit/>
          </a:bodyPr>
          <a:lstStyle/>
          <a:p>
            <a:pPr algn="ctr"/>
            <a:r>
              <a:rPr lang="en-US" sz="1798" spc="-70" dirty="0">
                <a:latin typeface="+mj-lt"/>
              </a:rPr>
              <a:t>&lt;&lt; Copy &gt;&gt;</a:t>
            </a:r>
          </a:p>
        </p:txBody>
      </p:sp>
      <p:sp>
        <p:nvSpPr>
          <p:cNvPr id="13" name="TextBox 4"/>
          <p:cNvSpPr txBox="1"/>
          <p:nvPr/>
        </p:nvSpPr>
        <p:spPr>
          <a:xfrm>
            <a:off x="3852155" y="5973219"/>
            <a:ext cx="3707812" cy="703739"/>
          </a:xfrm>
          <a:prstGeom prst="rect">
            <a:avLst/>
          </a:prstGeom>
          <a:solidFill>
            <a:srgbClr val="505050"/>
          </a:solidFill>
          <a:ln w="19050">
            <a:noFill/>
            <a:prstDash val="solid"/>
            <a:miter lim="800000"/>
          </a:ln>
          <a:effectLst/>
        </p:spPr>
        <p:txBody>
          <a:bodyPr wrap="square" lIns="57017" tIns="28510" rIns="91229" bIns="28510"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400" dirty="0">
                <a:solidFill>
                  <a:schemeClr val="bg1"/>
                </a:solidFill>
              </a:rPr>
              <a:t>Service updates for introducing new version of the out of the box master page with some new capabilities or bug fixes.</a:t>
            </a:r>
          </a:p>
        </p:txBody>
      </p:sp>
      <p:sp>
        <p:nvSpPr>
          <p:cNvPr id="99" name="TextBox 4"/>
          <p:cNvSpPr txBox="1"/>
          <p:nvPr/>
        </p:nvSpPr>
        <p:spPr>
          <a:xfrm>
            <a:off x="7441199" y="1318170"/>
            <a:ext cx="3998932" cy="703739"/>
          </a:xfrm>
          <a:prstGeom prst="rect">
            <a:avLst/>
          </a:prstGeom>
          <a:solidFill>
            <a:srgbClr val="505050"/>
          </a:solidFill>
          <a:ln w="19050">
            <a:noFill/>
            <a:prstDash val="solid"/>
            <a:miter lim="800000"/>
          </a:ln>
          <a:effectLst/>
        </p:spPr>
        <p:txBody>
          <a:bodyPr wrap="square" lIns="57017" tIns="28510" rIns="91229" bIns="28510"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400" dirty="0">
                <a:solidFill>
                  <a:schemeClr val="bg1"/>
                </a:solidFill>
              </a:rPr>
              <a:t>Significant differences on the outcome unless custom master page been updated during the releases.</a:t>
            </a:r>
          </a:p>
        </p:txBody>
      </p:sp>
      <p:sp>
        <p:nvSpPr>
          <p:cNvPr id="28" name="TextBox 4"/>
          <p:cNvSpPr txBox="1"/>
          <p:nvPr/>
        </p:nvSpPr>
        <p:spPr>
          <a:xfrm>
            <a:off x="1040064" y="1330594"/>
            <a:ext cx="3494328" cy="703739"/>
          </a:xfrm>
          <a:prstGeom prst="rect">
            <a:avLst/>
          </a:prstGeom>
          <a:solidFill>
            <a:srgbClr val="505050"/>
          </a:solidFill>
          <a:ln w="19050">
            <a:noFill/>
            <a:prstDash val="solid"/>
            <a:miter lim="800000"/>
          </a:ln>
          <a:effectLst/>
        </p:spPr>
        <p:txBody>
          <a:bodyPr wrap="square" lIns="57017" tIns="28510" rIns="91229" bIns="28510"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400" dirty="0">
                <a:solidFill>
                  <a:schemeClr val="bg1"/>
                </a:solidFill>
              </a:rPr>
              <a:t>New custom master page is created  by copying </a:t>
            </a:r>
            <a:r>
              <a:rPr lang="en-US" sz="1400" dirty="0" err="1">
                <a:solidFill>
                  <a:schemeClr val="bg1"/>
                </a:solidFill>
              </a:rPr>
              <a:t>oob</a:t>
            </a:r>
            <a:r>
              <a:rPr lang="en-US" sz="1400" dirty="0">
                <a:solidFill>
                  <a:schemeClr val="bg1"/>
                </a:solidFill>
              </a:rPr>
              <a:t> master or starting from scratch using </a:t>
            </a:r>
            <a:r>
              <a:rPr lang="en-US" sz="1400" dirty="0" err="1">
                <a:solidFill>
                  <a:schemeClr val="bg1"/>
                </a:solidFill>
              </a:rPr>
              <a:t>oob</a:t>
            </a:r>
            <a:r>
              <a:rPr lang="en-US" sz="1400" dirty="0">
                <a:solidFill>
                  <a:schemeClr val="bg1"/>
                </a:solidFill>
              </a:rPr>
              <a:t> master as the reference</a:t>
            </a:r>
          </a:p>
        </p:txBody>
      </p:sp>
      <p:grpSp>
        <p:nvGrpSpPr>
          <p:cNvPr id="5" name="Group 4"/>
          <p:cNvGrpSpPr/>
          <p:nvPr/>
        </p:nvGrpSpPr>
        <p:grpSpPr>
          <a:xfrm>
            <a:off x="1333882" y="4272163"/>
            <a:ext cx="2083759" cy="764958"/>
            <a:chOff x="1332642" y="4272381"/>
            <a:chExt cx="2084302" cy="765157"/>
          </a:xfrm>
        </p:grpSpPr>
        <p:grpSp>
          <p:nvGrpSpPr>
            <p:cNvPr id="3" name="Group 2"/>
            <p:cNvGrpSpPr/>
            <p:nvPr/>
          </p:nvGrpSpPr>
          <p:grpSpPr>
            <a:xfrm>
              <a:off x="1332642" y="4272381"/>
              <a:ext cx="2084302" cy="765157"/>
              <a:chOff x="1332642" y="4272381"/>
              <a:chExt cx="2084302" cy="765157"/>
            </a:xfrm>
          </p:grpSpPr>
          <p:grpSp>
            <p:nvGrpSpPr>
              <p:cNvPr id="80" name="Group 79"/>
              <p:cNvGrpSpPr/>
              <p:nvPr/>
            </p:nvGrpSpPr>
            <p:grpSpPr>
              <a:xfrm>
                <a:off x="1332642" y="4272381"/>
                <a:ext cx="621781" cy="765157"/>
                <a:chOff x="8228898" y="2273094"/>
                <a:chExt cx="621781" cy="765157"/>
              </a:xfrm>
            </p:grpSpPr>
            <p:pic>
              <p:nvPicPr>
                <p:cNvPr id="95" name="Picture 94"/>
                <p:cNvPicPr>
                  <a:picLocks noChangeAspect="1"/>
                </p:cNvPicPr>
                <p:nvPr/>
              </p:nvPicPr>
              <p:blipFill>
                <a:blip r:embed="rId3"/>
                <a:stretch>
                  <a:fillRect/>
                </a:stretch>
              </p:blipFill>
              <p:spPr>
                <a:xfrm>
                  <a:off x="8228898" y="2273094"/>
                  <a:ext cx="527111" cy="689388"/>
                </a:xfrm>
                <a:prstGeom prst="rect">
                  <a:avLst/>
                </a:prstGeom>
              </p:spPr>
            </p:pic>
            <p:pic>
              <p:nvPicPr>
                <p:cNvPr id="96" name="Picture 95"/>
                <p:cNvPicPr>
                  <a:picLocks noChangeAspect="1"/>
                </p:cNvPicPr>
                <p:nvPr/>
              </p:nvPicPr>
              <p:blipFill>
                <a:blip r:embed="rId3"/>
                <a:stretch>
                  <a:fillRect/>
                </a:stretch>
              </p:blipFill>
              <p:spPr>
                <a:xfrm>
                  <a:off x="8323568" y="2348863"/>
                  <a:ext cx="527111" cy="689388"/>
                </a:xfrm>
                <a:prstGeom prst="rect">
                  <a:avLst/>
                </a:prstGeom>
              </p:spPr>
            </p:pic>
            <p:sp>
              <p:nvSpPr>
                <p:cNvPr id="97" name="Right Triangle 96"/>
                <p:cNvSpPr/>
                <p:nvPr/>
              </p:nvSpPr>
              <p:spPr bwMode="auto">
                <a:xfrm>
                  <a:off x="8366939" y="2373272"/>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98" name="TextBox 97"/>
                <p:cNvSpPr txBox="1"/>
                <p:nvPr/>
              </p:nvSpPr>
              <p:spPr>
                <a:xfrm>
                  <a:off x="8385074" y="2783307"/>
                  <a:ext cx="370935" cy="169277"/>
                </a:xfrm>
                <a:prstGeom prst="rect">
                  <a:avLst/>
                </a:prstGeom>
                <a:noFill/>
              </p:spPr>
              <p:txBody>
                <a:bodyPr wrap="none" lIns="0" tIns="0" rIns="0" bIns="0" rtlCol="0">
                  <a:spAutoFit/>
                </a:bodyPr>
                <a:lstStyle/>
                <a:p>
                  <a:r>
                    <a:rPr lang="fi-FI" sz="1100" spc="-70" dirty="0" err="1">
                      <a:solidFill>
                        <a:schemeClr val="bg1"/>
                      </a:solidFill>
                      <a:effectLst>
                        <a:outerShdw blurRad="50800" dist="38100" dir="2700000" algn="tl" rotWithShape="0">
                          <a:schemeClr val="tx2">
                            <a:alpha val="40000"/>
                          </a:schemeClr>
                        </a:outerShdw>
                      </a:effectLst>
                    </a:rPr>
                    <a:t>master</a:t>
                  </a:r>
                  <a:endParaRPr lang="en-US" sz="1100" spc="-70" dirty="0">
                    <a:solidFill>
                      <a:schemeClr val="bg1"/>
                    </a:solidFill>
                    <a:effectLst>
                      <a:outerShdw blurRad="50800" dist="38100" dir="2700000" algn="tl" rotWithShape="0">
                        <a:schemeClr val="tx2">
                          <a:alpha val="40000"/>
                        </a:schemeClr>
                      </a:outerShdw>
                    </a:effectLst>
                  </a:endParaRPr>
                </a:p>
              </p:txBody>
            </p:sp>
          </p:grpSp>
          <p:sp>
            <p:nvSpPr>
              <p:cNvPr id="101" name="TextBox 100"/>
              <p:cNvSpPr txBox="1"/>
              <p:nvPr/>
            </p:nvSpPr>
            <p:spPr>
              <a:xfrm>
                <a:off x="1911049" y="4411906"/>
                <a:ext cx="1505895" cy="338554"/>
              </a:xfrm>
              <a:prstGeom prst="rect">
                <a:avLst/>
              </a:prstGeom>
              <a:noFill/>
            </p:spPr>
            <p:txBody>
              <a:bodyPr wrap="square" rtlCol="0">
                <a:spAutoFit/>
              </a:bodyPr>
              <a:lstStyle/>
              <a:p>
                <a:r>
                  <a:rPr lang="en-US" sz="1600" b="1" dirty="0" err="1">
                    <a:latin typeface="Segoe UI Light" panose="020B0502040204020203" pitchFamily="34" charset="0"/>
                    <a:cs typeface="Segoe UI Light" panose="020B0502040204020203" pitchFamily="34" charset="0"/>
                  </a:rPr>
                  <a:t>Seattle.master</a:t>
                </a:r>
                <a:endParaRPr lang="en-US" sz="1600" b="1" dirty="0">
                  <a:latin typeface="Segoe UI Light" panose="020B0502040204020203" pitchFamily="34" charset="0"/>
                  <a:cs typeface="Segoe UI Light" panose="020B0502040204020203" pitchFamily="34" charset="0"/>
                </a:endParaRPr>
              </a:p>
            </p:txBody>
          </p:sp>
        </p:grpSp>
        <p:sp>
          <p:nvSpPr>
            <p:cNvPr id="125" name="TextBox 124"/>
            <p:cNvSpPr txBox="1"/>
            <p:nvPr/>
          </p:nvSpPr>
          <p:spPr>
            <a:xfrm>
              <a:off x="2008534" y="4733039"/>
              <a:ext cx="1045920" cy="246221"/>
            </a:xfrm>
            <a:prstGeom prst="rect">
              <a:avLst/>
            </a:prstGeom>
            <a:noFill/>
          </p:spPr>
          <p:txBody>
            <a:bodyPr wrap="square" lIns="0" tIns="0" rIns="0" bIns="0" rtlCol="0">
              <a:spAutoFit/>
            </a:bodyPr>
            <a:lstStyle/>
            <a:p>
              <a:r>
                <a:rPr lang="en-US" sz="1600" spc="-70" dirty="0"/>
                <a:t>Version 1.0</a:t>
              </a:r>
            </a:p>
          </p:txBody>
        </p:sp>
      </p:grpSp>
      <p:grpSp>
        <p:nvGrpSpPr>
          <p:cNvPr id="126" name="Group 125"/>
          <p:cNvGrpSpPr/>
          <p:nvPr/>
        </p:nvGrpSpPr>
        <p:grpSpPr>
          <a:xfrm>
            <a:off x="4591317" y="4310037"/>
            <a:ext cx="2083759" cy="764958"/>
            <a:chOff x="1332642" y="4272381"/>
            <a:chExt cx="2084302" cy="765157"/>
          </a:xfrm>
        </p:grpSpPr>
        <p:grpSp>
          <p:nvGrpSpPr>
            <p:cNvPr id="127" name="Group 126"/>
            <p:cNvGrpSpPr/>
            <p:nvPr/>
          </p:nvGrpSpPr>
          <p:grpSpPr>
            <a:xfrm>
              <a:off x="1332642" y="4272381"/>
              <a:ext cx="2084302" cy="765157"/>
              <a:chOff x="1332642" y="4272381"/>
              <a:chExt cx="2084302" cy="765157"/>
            </a:xfrm>
          </p:grpSpPr>
          <p:grpSp>
            <p:nvGrpSpPr>
              <p:cNvPr id="129" name="Group 128"/>
              <p:cNvGrpSpPr/>
              <p:nvPr/>
            </p:nvGrpSpPr>
            <p:grpSpPr>
              <a:xfrm>
                <a:off x="1332642" y="4272381"/>
                <a:ext cx="621781" cy="765157"/>
                <a:chOff x="8228898" y="2273094"/>
                <a:chExt cx="621781" cy="765157"/>
              </a:xfrm>
            </p:grpSpPr>
            <p:pic>
              <p:nvPicPr>
                <p:cNvPr id="131" name="Picture 130"/>
                <p:cNvPicPr>
                  <a:picLocks noChangeAspect="1"/>
                </p:cNvPicPr>
                <p:nvPr/>
              </p:nvPicPr>
              <p:blipFill>
                <a:blip r:embed="rId3"/>
                <a:stretch>
                  <a:fillRect/>
                </a:stretch>
              </p:blipFill>
              <p:spPr>
                <a:xfrm>
                  <a:off x="8228898" y="2273094"/>
                  <a:ext cx="527111" cy="689388"/>
                </a:xfrm>
                <a:prstGeom prst="rect">
                  <a:avLst/>
                </a:prstGeom>
              </p:spPr>
            </p:pic>
            <p:pic>
              <p:nvPicPr>
                <p:cNvPr id="132" name="Picture 131"/>
                <p:cNvPicPr>
                  <a:picLocks noChangeAspect="1"/>
                </p:cNvPicPr>
                <p:nvPr/>
              </p:nvPicPr>
              <p:blipFill>
                <a:blip r:embed="rId3"/>
                <a:stretch>
                  <a:fillRect/>
                </a:stretch>
              </p:blipFill>
              <p:spPr>
                <a:xfrm>
                  <a:off x="8323568" y="2348863"/>
                  <a:ext cx="527111" cy="689388"/>
                </a:xfrm>
                <a:prstGeom prst="rect">
                  <a:avLst/>
                </a:prstGeom>
              </p:spPr>
            </p:pic>
            <p:sp>
              <p:nvSpPr>
                <p:cNvPr id="133" name="Right Triangle 132"/>
                <p:cNvSpPr/>
                <p:nvPr/>
              </p:nvSpPr>
              <p:spPr bwMode="auto">
                <a:xfrm>
                  <a:off x="8366939" y="2373272"/>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134" name="TextBox 133"/>
                <p:cNvSpPr txBox="1"/>
                <p:nvPr/>
              </p:nvSpPr>
              <p:spPr>
                <a:xfrm>
                  <a:off x="8385074" y="2783307"/>
                  <a:ext cx="370935" cy="169277"/>
                </a:xfrm>
                <a:prstGeom prst="rect">
                  <a:avLst/>
                </a:prstGeom>
                <a:noFill/>
              </p:spPr>
              <p:txBody>
                <a:bodyPr wrap="none" lIns="0" tIns="0" rIns="0" bIns="0" rtlCol="0">
                  <a:spAutoFit/>
                </a:bodyPr>
                <a:lstStyle/>
                <a:p>
                  <a:r>
                    <a:rPr lang="fi-FI" sz="1100" spc="-70" dirty="0" err="1">
                      <a:solidFill>
                        <a:schemeClr val="bg1"/>
                      </a:solidFill>
                      <a:effectLst>
                        <a:outerShdw blurRad="50800" dist="38100" dir="2700000" algn="tl" rotWithShape="0">
                          <a:schemeClr val="tx2">
                            <a:alpha val="40000"/>
                          </a:schemeClr>
                        </a:outerShdw>
                      </a:effectLst>
                    </a:rPr>
                    <a:t>master</a:t>
                  </a:r>
                  <a:endParaRPr lang="en-US" sz="1100" spc="-70" dirty="0">
                    <a:solidFill>
                      <a:schemeClr val="bg1"/>
                    </a:solidFill>
                    <a:effectLst>
                      <a:outerShdw blurRad="50800" dist="38100" dir="2700000" algn="tl" rotWithShape="0">
                        <a:schemeClr val="tx2">
                          <a:alpha val="40000"/>
                        </a:schemeClr>
                      </a:outerShdw>
                    </a:effectLst>
                  </a:endParaRPr>
                </a:p>
              </p:txBody>
            </p:sp>
          </p:grpSp>
          <p:sp>
            <p:nvSpPr>
              <p:cNvPr id="130" name="TextBox 129"/>
              <p:cNvSpPr txBox="1"/>
              <p:nvPr/>
            </p:nvSpPr>
            <p:spPr>
              <a:xfrm>
                <a:off x="1911049" y="4411906"/>
                <a:ext cx="1505895" cy="338554"/>
              </a:xfrm>
              <a:prstGeom prst="rect">
                <a:avLst/>
              </a:prstGeom>
              <a:noFill/>
            </p:spPr>
            <p:txBody>
              <a:bodyPr wrap="square" rtlCol="0">
                <a:spAutoFit/>
              </a:bodyPr>
              <a:lstStyle/>
              <a:p>
                <a:r>
                  <a:rPr lang="en-US" sz="1600" b="1" dirty="0" err="1">
                    <a:latin typeface="Segoe UI Light" panose="020B0502040204020203" pitchFamily="34" charset="0"/>
                    <a:cs typeface="Segoe UI Light" panose="020B0502040204020203" pitchFamily="34" charset="0"/>
                  </a:rPr>
                  <a:t>Seattle.master</a:t>
                </a:r>
                <a:endParaRPr lang="en-US" sz="1600" b="1" dirty="0">
                  <a:latin typeface="Segoe UI Light" panose="020B0502040204020203" pitchFamily="34" charset="0"/>
                  <a:cs typeface="Segoe UI Light" panose="020B0502040204020203" pitchFamily="34" charset="0"/>
                </a:endParaRPr>
              </a:p>
            </p:txBody>
          </p:sp>
        </p:grpSp>
        <p:sp>
          <p:nvSpPr>
            <p:cNvPr id="128" name="TextBox 127"/>
            <p:cNvSpPr txBox="1"/>
            <p:nvPr/>
          </p:nvSpPr>
          <p:spPr>
            <a:xfrm>
              <a:off x="2008534" y="4733039"/>
              <a:ext cx="1045920" cy="246221"/>
            </a:xfrm>
            <a:prstGeom prst="rect">
              <a:avLst/>
            </a:prstGeom>
            <a:noFill/>
          </p:spPr>
          <p:txBody>
            <a:bodyPr wrap="square" lIns="0" tIns="0" rIns="0" bIns="0" rtlCol="0">
              <a:spAutoFit/>
            </a:bodyPr>
            <a:lstStyle/>
            <a:p>
              <a:r>
                <a:rPr lang="en-US" sz="1600" spc="-70" dirty="0"/>
                <a:t>Version 2.0</a:t>
              </a:r>
            </a:p>
          </p:txBody>
        </p:sp>
      </p:grpSp>
      <p:grpSp>
        <p:nvGrpSpPr>
          <p:cNvPr id="135" name="Group 134"/>
          <p:cNvGrpSpPr/>
          <p:nvPr/>
        </p:nvGrpSpPr>
        <p:grpSpPr>
          <a:xfrm>
            <a:off x="7943396" y="4302819"/>
            <a:ext cx="2083759" cy="764958"/>
            <a:chOff x="1332642" y="4272381"/>
            <a:chExt cx="2084302" cy="765157"/>
          </a:xfrm>
        </p:grpSpPr>
        <p:grpSp>
          <p:nvGrpSpPr>
            <p:cNvPr id="136" name="Group 135"/>
            <p:cNvGrpSpPr/>
            <p:nvPr/>
          </p:nvGrpSpPr>
          <p:grpSpPr>
            <a:xfrm>
              <a:off x="1332642" y="4272381"/>
              <a:ext cx="2084302" cy="765157"/>
              <a:chOff x="1332642" y="4272381"/>
              <a:chExt cx="2084302" cy="765157"/>
            </a:xfrm>
          </p:grpSpPr>
          <p:grpSp>
            <p:nvGrpSpPr>
              <p:cNvPr id="138" name="Group 137"/>
              <p:cNvGrpSpPr/>
              <p:nvPr/>
            </p:nvGrpSpPr>
            <p:grpSpPr>
              <a:xfrm>
                <a:off x="1332642" y="4272381"/>
                <a:ext cx="621781" cy="765157"/>
                <a:chOff x="8228898" y="2273094"/>
                <a:chExt cx="621781" cy="765157"/>
              </a:xfrm>
            </p:grpSpPr>
            <p:pic>
              <p:nvPicPr>
                <p:cNvPr id="140" name="Picture 139"/>
                <p:cNvPicPr>
                  <a:picLocks noChangeAspect="1"/>
                </p:cNvPicPr>
                <p:nvPr/>
              </p:nvPicPr>
              <p:blipFill>
                <a:blip r:embed="rId3"/>
                <a:stretch>
                  <a:fillRect/>
                </a:stretch>
              </p:blipFill>
              <p:spPr>
                <a:xfrm>
                  <a:off x="8228898" y="2273094"/>
                  <a:ext cx="527111" cy="689388"/>
                </a:xfrm>
                <a:prstGeom prst="rect">
                  <a:avLst/>
                </a:prstGeom>
              </p:spPr>
            </p:pic>
            <p:pic>
              <p:nvPicPr>
                <p:cNvPr id="141" name="Picture 140"/>
                <p:cNvPicPr>
                  <a:picLocks noChangeAspect="1"/>
                </p:cNvPicPr>
                <p:nvPr/>
              </p:nvPicPr>
              <p:blipFill>
                <a:blip r:embed="rId3"/>
                <a:stretch>
                  <a:fillRect/>
                </a:stretch>
              </p:blipFill>
              <p:spPr>
                <a:xfrm>
                  <a:off x="8323568" y="2348863"/>
                  <a:ext cx="527111" cy="689388"/>
                </a:xfrm>
                <a:prstGeom prst="rect">
                  <a:avLst/>
                </a:prstGeom>
              </p:spPr>
            </p:pic>
            <p:sp>
              <p:nvSpPr>
                <p:cNvPr id="142" name="Right Triangle 141"/>
                <p:cNvSpPr/>
                <p:nvPr/>
              </p:nvSpPr>
              <p:spPr bwMode="auto">
                <a:xfrm>
                  <a:off x="8366939" y="2373272"/>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143" name="TextBox 142"/>
                <p:cNvSpPr txBox="1"/>
                <p:nvPr/>
              </p:nvSpPr>
              <p:spPr>
                <a:xfrm>
                  <a:off x="8385074" y="2783307"/>
                  <a:ext cx="370935" cy="169277"/>
                </a:xfrm>
                <a:prstGeom prst="rect">
                  <a:avLst/>
                </a:prstGeom>
                <a:noFill/>
              </p:spPr>
              <p:txBody>
                <a:bodyPr wrap="none" lIns="0" tIns="0" rIns="0" bIns="0" rtlCol="0">
                  <a:spAutoFit/>
                </a:bodyPr>
                <a:lstStyle/>
                <a:p>
                  <a:r>
                    <a:rPr lang="fi-FI" sz="1100" spc="-70" dirty="0" err="1">
                      <a:solidFill>
                        <a:schemeClr val="bg1"/>
                      </a:solidFill>
                      <a:effectLst>
                        <a:outerShdw blurRad="50800" dist="38100" dir="2700000" algn="tl" rotWithShape="0">
                          <a:schemeClr val="tx2">
                            <a:alpha val="40000"/>
                          </a:schemeClr>
                        </a:outerShdw>
                      </a:effectLst>
                    </a:rPr>
                    <a:t>master</a:t>
                  </a:r>
                  <a:endParaRPr lang="en-US" sz="1100" spc="-70" dirty="0">
                    <a:solidFill>
                      <a:schemeClr val="bg1"/>
                    </a:solidFill>
                    <a:effectLst>
                      <a:outerShdw blurRad="50800" dist="38100" dir="2700000" algn="tl" rotWithShape="0">
                        <a:schemeClr val="tx2">
                          <a:alpha val="40000"/>
                        </a:schemeClr>
                      </a:outerShdw>
                    </a:effectLst>
                  </a:endParaRPr>
                </a:p>
              </p:txBody>
            </p:sp>
          </p:grpSp>
          <p:sp>
            <p:nvSpPr>
              <p:cNvPr id="139" name="TextBox 138"/>
              <p:cNvSpPr txBox="1"/>
              <p:nvPr/>
            </p:nvSpPr>
            <p:spPr>
              <a:xfrm>
                <a:off x="1911049" y="4411906"/>
                <a:ext cx="1505895" cy="338554"/>
              </a:xfrm>
              <a:prstGeom prst="rect">
                <a:avLst/>
              </a:prstGeom>
              <a:noFill/>
            </p:spPr>
            <p:txBody>
              <a:bodyPr wrap="square" rtlCol="0">
                <a:spAutoFit/>
              </a:bodyPr>
              <a:lstStyle/>
              <a:p>
                <a:r>
                  <a:rPr lang="en-US" sz="1600" b="1" dirty="0" err="1">
                    <a:latin typeface="Segoe UI Light" panose="020B0502040204020203" pitchFamily="34" charset="0"/>
                    <a:cs typeface="Segoe UI Light" panose="020B0502040204020203" pitchFamily="34" charset="0"/>
                  </a:rPr>
                  <a:t>Seattle.master</a:t>
                </a:r>
                <a:endParaRPr lang="en-US" sz="1600" b="1" dirty="0">
                  <a:latin typeface="Segoe UI Light" panose="020B0502040204020203" pitchFamily="34" charset="0"/>
                  <a:cs typeface="Segoe UI Light" panose="020B0502040204020203" pitchFamily="34" charset="0"/>
                </a:endParaRPr>
              </a:p>
            </p:txBody>
          </p:sp>
        </p:grpSp>
        <p:sp>
          <p:nvSpPr>
            <p:cNvPr id="137" name="TextBox 136"/>
            <p:cNvSpPr txBox="1"/>
            <p:nvPr/>
          </p:nvSpPr>
          <p:spPr>
            <a:xfrm>
              <a:off x="2008534" y="4733039"/>
              <a:ext cx="1045920" cy="246221"/>
            </a:xfrm>
            <a:prstGeom prst="rect">
              <a:avLst/>
            </a:prstGeom>
            <a:noFill/>
          </p:spPr>
          <p:txBody>
            <a:bodyPr wrap="square" lIns="0" tIns="0" rIns="0" bIns="0" rtlCol="0">
              <a:spAutoFit/>
            </a:bodyPr>
            <a:lstStyle/>
            <a:p>
              <a:r>
                <a:rPr lang="en-US" sz="1600" spc="-70" dirty="0"/>
                <a:t>Version 3.0</a:t>
              </a:r>
            </a:p>
          </p:txBody>
        </p:sp>
      </p:grpSp>
      <p:grpSp>
        <p:nvGrpSpPr>
          <p:cNvPr id="144" name="Group 143"/>
          <p:cNvGrpSpPr/>
          <p:nvPr/>
        </p:nvGrpSpPr>
        <p:grpSpPr>
          <a:xfrm>
            <a:off x="1296240" y="2484102"/>
            <a:ext cx="2083759" cy="764958"/>
            <a:chOff x="1332642" y="4272381"/>
            <a:chExt cx="2084302" cy="765157"/>
          </a:xfrm>
        </p:grpSpPr>
        <p:grpSp>
          <p:nvGrpSpPr>
            <p:cNvPr id="145" name="Group 144"/>
            <p:cNvGrpSpPr/>
            <p:nvPr/>
          </p:nvGrpSpPr>
          <p:grpSpPr>
            <a:xfrm>
              <a:off x="1332642" y="4272381"/>
              <a:ext cx="2084302" cy="765157"/>
              <a:chOff x="1332642" y="4272381"/>
              <a:chExt cx="2084302" cy="765157"/>
            </a:xfrm>
          </p:grpSpPr>
          <p:grpSp>
            <p:nvGrpSpPr>
              <p:cNvPr id="147" name="Group 146"/>
              <p:cNvGrpSpPr/>
              <p:nvPr/>
            </p:nvGrpSpPr>
            <p:grpSpPr>
              <a:xfrm>
                <a:off x="1332642" y="4272381"/>
                <a:ext cx="621781" cy="765157"/>
                <a:chOff x="8228898" y="2273094"/>
                <a:chExt cx="621781" cy="765157"/>
              </a:xfrm>
            </p:grpSpPr>
            <p:pic>
              <p:nvPicPr>
                <p:cNvPr id="149" name="Picture 148"/>
                <p:cNvPicPr>
                  <a:picLocks noChangeAspect="1"/>
                </p:cNvPicPr>
                <p:nvPr/>
              </p:nvPicPr>
              <p:blipFill>
                <a:blip r:embed="rId3"/>
                <a:stretch>
                  <a:fillRect/>
                </a:stretch>
              </p:blipFill>
              <p:spPr>
                <a:xfrm>
                  <a:off x="8228898" y="2273094"/>
                  <a:ext cx="527111" cy="689388"/>
                </a:xfrm>
                <a:prstGeom prst="rect">
                  <a:avLst/>
                </a:prstGeom>
              </p:spPr>
            </p:pic>
            <p:pic>
              <p:nvPicPr>
                <p:cNvPr id="150" name="Picture 149"/>
                <p:cNvPicPr>
                  <a:picLocks noChangeAspect="1"/>
                </p:cNvPicPr>
                <p:nvPr/>
              </p:nvPicPr>
              <p:blipFill>
                <a:blip r:embed="rId3"/>
                <a:stretch>
                  <a:fillRect/>
                </a:stretch>
              </p:blipFill>
              <p:spPr>
                <a:xfrm>
                  <a:off x="8323568" y="2348863"/>
                  <a:ext cx="527111" cy="689388"/>
                </a:xfrm>
                <a:prstGeom prst="rect">
                  <a:avLst/>
                </a:prstGeom>
              </p:spPr>
            </p:pic>
            <p:sp>
              <p:nvSpPr>
                <p:cNvPr id="151" name="Right Triangle 150"/>
                <p:cNvSpPr/>
                <p:nvPr/>
              </p:nvSpPr>
              <p:spPr bwMode="auto">
                <a:xfrm>
                  <a:off x="8366939" y="2373272"/>
                  <a:ext cx="440367" cy="626130"/>
                </a:xfrm>
                <a:prstGeom prst="rtTriangl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152" name="TextBox 151"/>
                <p:cNvSpPr txBox="1"/>
                <p:nvPr/>
              </p:nvSpPr>
              <p:spPr>
                <a:xfrm>
                  <a:off x="8385074" y="2783307"/>
                  <a:ext cx="370935" cy="169277"/>
                </a:xfrm>
                <a:prstGeom prst="rect">
                  <a:avLst/>
                </a:prstGeom>
                <a:noFill/>
              </p:spPr>
              <p:txBody>
                <a:bodyPr wrap="none" lIns="0" tIns="0" rIns="0" bIns="0" rtlCol="0">
                  <a:spAutoFit/>
                </a:bodyPr>
                <a:lstStyle/>
                <a:p>
                  <a:r>
                    <a:rPr lang="fi-FI" sz="1100" spc="-70" dirty="0" err="1">
                      <a:solidFill>
                        <a:schemeClr val="bg1"/>
                      </a:solidFill>
                      <a:effectLst>
                        <a:outerShdw blurRad="50800" dist="38100" dir="2700000" algn="tl" rotWithShape="0">
                          <a:schemeClr val="tx2">
                            <a:alpha val="40000"/>
                          </a:schemeClr>
                        </a:outerShdw>
                      </a:effectLst>
                    </a:rPr>
                    <a:t>master</a:t>
                  </a:r>
                  <a:endParaRPr lang="en-US" sz="1100" spc="-70" dirty="0">
                    <a:solidFill>
                      <a:schemeClr val="bg1"/>
                    </a:solidFill>
                    <a:effectLst>
                      <a:outerShdw blurRad="50800" dist="38100" dir="2700000" algn="tl" rotWithShape="0">
                        <a:schemeClr val="tx2">
                          <a:alpha val="40000"/>
                        </a:schemeClr>
                      </a:outerShdw>
                    </a:effectLst>
                  </a:endParaRPr>
                </a:p>
              </p:txBody>
            </p:sp>
          </p:grpSp>
          <p:sp>
            <p:nvSpPr>
              <p:cNvPr id="148" name="TextBox 147"/>
              <p:cNvSpPr txBox="1"/>
              <p:nvPr/>
            </p:nvSpPr>
            <p:spPr>
              <a:xfrm>
                <a:off x="1911049" y="4411906"/>
                <a:ext cx="1505895" cy="338554"/>
              </a:xfrm>
              <a:prstGeom prst="rect">
                <a:avLst/>
              </a:prstGeom>
              <a:noFill/>
            </p:spPr>
            <p:txBody>
              <a:bodyPr wrap="square" rtlCol="0">
                <a:spAutoFit/>
              </a:bodyPr>
              <a:lstStyle/>
              <a:p>
                <a:r>
                  <a:rPr lang="en-US" sz="1600" b="1" dirty="0" err="1">
                    <a:latin typeface="Segoe UI Light" panose="020B0502040204020203" pitchFamily="34" charset="0"/>
                    <a:cs typeface="Segoe UI Light" panose="020B0502040204020203" pitchFamily="34" charset="0"/>
                  </a:rPr>
                  <a:t>contoso.master</a:t>
                </a:r>
                <a:endParaRPr lang="en-US" sz="1600" b="1" dirty="0">
                  <a:latin typeface="Segoe UI Light" panose="020B0502040204020203" pitchFamily="34" charset="0"/>
                  <a:cs typeface="Segoe UI Light" panose="020B0502040204020203" pitchFamily="34" charset="0"/>
                </a:endParaRPr>
              </a:p>
            </p:txBody>
          </p:sp>
        </p:grpSp>
        <p:sp>
          <p:nvSpPr>
            <p:cNvPr id="146" name="TextBox 145"/>
            <p:cNvSpPr txBox="1"/>
            <p:nvPr/>
          </p:nvSpPr>
          <p:spPr>
            <a:xfrm>
              <a:off x="2008534" y="4733039"/>
              <a:ext cx="1045920" cy="246221"/>
            </a:xfrm>
            <a:prstGeom prst="rect">
              <a:avLst/>
            </a:prstGeom>
            <a:noFill/>
          </p:spPr>
          <p:txBody>
            <a:bodyPr wrap="square" lIns="0" tIns="0" rIns="0" bIns="0" rtlCol="0">
              <a:spAutoFit/>
            </a:bodyPr>
            <a:lstStyle/>
            <a:p>
              <a:r>
                <a:rPr lang="en-US" sz="1600" spc="-70" dirty="0"/>
                <a:t>Version 1.0</a:t>
              </a:r>
            </a:p>
          </p:txBody>
        </p:sp>
      </p:grpSp>
      <p:grpSp>
        <p:nvGrpSpPr>
          <p:cNvPr id="153" name="Group 152"/>
          <p:cNvGrpSpPr/>
          <p:nvPr/>
        </p:nvGrpSpPr>
        <p:grpSpPr>
          <a:xfrm>
            <a:off x="4591317" y="2528415"/>
            <a:ext cx="2083759" cy="764958"/>
            <a:chOff x="1332642" y="4272381"/>
            <a:chExt cx="2084302" cy="765157"/>
          </a:xfrm>
        </p:grpSpPr>
        <p:grpSp>
          <p:nvGrpSpPr>
            <p:cNvPr id="154" name="Group 153"/>
            <p:cNvGrpSpPr/>
            <p:nvPr/>
          </p:nvGrpSpPr>
          <p:grpSpPr>
            <a:xfrm>
              <a:off x="1332642" y="4272381"/>
              <a:ext cx="2084302" cy="765157"/>
              <a:chOff x="1332642" y="4272381"/>
              <a:chExt cx="2084302" cy="765157"/>
            </a:xfrm>
          </p:grpSpPr>
          <p:grpSp>
            <p:nvGrpSpPr>
              <p:cNvPr id="156" name="Group 155"/>
              <p:cNvGrpSpPr/>
              <p:nvPr/>
            </p:nvGrpSpPr>
            <p:grpSpPr>
              <a:xfrm>
                <a:off x="1332642" y="4272381"/>
                <a:ext cx="621781" cy="765157"/>
                <a:chOff x="8228898" y="2273094"/>
                <a:chExt cx="621781" cy="765157"/>
              </a:xfrm>
            </p:grpSpPr>
            <p:pic>
              <p:nvPicPr>
                <p:cNvPr id="158" name="Picture 157"/>
                <p:cNvPicPr>
                  <a:picLocks noChangeAspect="1"/>
                </p:cNvPicPr>
                <p:nvPr/>
              </p:nvPicPr>
              <p:blipFill>
                <a:blip r:embed="rId3"/>
                <a:stretch>
                  <a:fillRect/>
                </a:stretch>
              </p:blipFill>
              <p:spPr>
                <a:xfrm>
                  <a:off x="8228898" y="2273094"/>
                  <a:ext cx="527111" cy="689388"/>
                </a:xfrm>
                <a:prstGeom prst="rect">
                  <a:avLst/>
                </a:prstGeom>
              </p:spPr>
            </p:pic>
            <p:pic>
              <p:nvPicPr>
                <p:cNvPr id="159" name="Picture 158"/>
                <p:cNvPicPr>
                  <a:picLocks noChangeAspect="1"/>
                </p:cNvPicPr>
                <p:nvPr/>
              </p:nvPicPr>
              <p:blipFill>
                <a:blip r:embed="rId3"/>
                <a:stretch>
                  <a:fillRect/>
                </a:stretch>
              </p:blipFill>
              <p:spPr>
                <a:xfrm>
                  <a:off x="8323568" y="2348863"/>
                  <a:ext cx="527111" cy="689388"/>
                </a:xfrm>
                <a:prstGeom prst="rect">
                  <a:avLst/>
                </a:prstGeom>
              </p:spPr>
            </p:pic>
            <p:sp>
              <p:nvSpPr>
                <p:cNvPr id="160" name="Right Triangle 159"/>
                <p:cNvSpPr/>
                <p:nvPr/>
              </p:nvSpPr>
              <p:spPr bwMode="auto">
                <a:xfrm>
                  <a:off x="8366939" y="2373272"/>
                  <a:ext cx="440367" cy="626130"/>
                </a:xfrm>
                <a:prstGeom prst="rtTriangl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161" name="TextBox 160"/>
                <p:cNvSpPr txBox="1"/>
                <p:nvPr/>
              </p:nvSpPr>
              <p:spPr>
                <a:xfrm>
                  <a:off x="8385074" y="2783307"/>
                  <a:ext cx="370935" cy="169277"/>
                </a:xfrm>
                <a:prstGeom prst="rect">
                  <a:avLst/>
                </a:prstGeom>
                <a:noFill/>
              </p:spPr>
              <p:txBody>
                <a:bodyPr wrap="none" lIns="0" tIns="0" rIns="0" bIns="0" rtlCol="0">
                  <a:spAutoFit/>
                </a:bodyPr>
                <a:lstStyle/>
                <a:p>
                  <a:r>
                    <a:rPr lang="fi-FI" sz="1100" spc="-70" dirty="0" err="1">
                      <a:solidFill>
                        <a:schemeClr val="bg1"/>
                      </a:solidFill>
                      <a:effectLst>
                        <a:outerShdw blurRad="50800" dist="38100" dir="2700000" algn="tl" rotWithShape="0">
                          <a:schemeClr val="tx2">
                            <a:alpha val="40000"/>
                          </a:schemeClr>
                        </a:outerShdw>
                      </a:effectLst>
                    </a:rPr>
                    <a:t>master</a:t>
                  </a:r>
                  <a:endParaRPr lang="en-US" sz="1100" spc="-70" dirty="0">
                    <a:solidFill>
                      <a:schemeClr val="bg1"/>
                    </a:solidFill>
                    <a:effectLst>
                      <a:outerShdw blurRad="50800" dist="38100" dir="2700000" algn="tl" rotWithShape="0">
                        <a:schemeClr val="tx2">
                          <a:alpha val="40000"/>
                        </a:schemeClr>
                      </a:outerShdw>
                    </a:effectLst>
                  </a:endParaRPr>
                </a:p>
              </p:txBody>
            </p:sp>
          </p:grpSp>
          <p:sp>
            <p:nvSpPr>
              <p:cNvPr id="157" name="TextBox 156"/>
              <p:cNvSpPr txBox="1"/>
              <p:nvPr/>
            </p:nvSpPr>
            <p:spPr>
              <a:xfrm>
                <a:off x="1911049" y="4411906"/>
                <a:ext cx="1505895" cy="338554"/>
              </a:xfrm>
              <a:prstGeom prst="rect">
                <a:avLst/>
              </a:prstGeom>
              <a:noFill/>
            </p:spPr>
            <p:txBody>
              <a:bodyPr wrap="square" rtlCol="0">
                <a:spAutoFit/>
              </a:bodyPr>
              <a:lstStyle/>
              <a:p>
                <a:r>
                  <a:rPr lang="en-US" sz="1600" b="1" dirty="0" err="1">
                    <a:latin typeface="Segoe UI Light" panose="020B0502040204020203" pitchFamily="34" charset="0"/>
                    <a:cs typeface="Segoe UI Light" panose="020B0502040204020203" pitchFamily="34" charset="0"/>
                  </a:rPr>
                  <a:t>contoso.master</a:t>
                </a:r>
                <a:endParaRPr lang="en-US" sz="1600" b="1" dirty="0">
                  <a:latin typeface="Segoe UI Light" panose="020B0502040204020203" pitchFamily="34" charset="0"/>
                  <a:cs typeface="Segoe UI Light" panose="020B0502040204020203" pitchFamily="34" charset="0"/>
                </a:endParaRPr>
              </a:p>
            </p:txBody>
          </p:sp>
        </p:grpSp>
        <p:sp>
          <p:nvSpPr>
            <p:cNvPr id="155" name="TextBox 154"/>
            <p:cNvSpPr txBox="1"/>
            <p:nvPr/>
          </p:nvSpPr>
          <p:spPr>
            <a:xfrm>
              <a:off x="2008534" y="4733039"/>
              <a:ext cx="1045920" cy="246221"/>
            </a:xfrm>
            <a:prstGeom prst="rect">
              <a:avLst/>
            </a:prstGeom>
            <a:noFill/>
          </p:spPr>
          <p:txBody>
            <a:bodyPr wrap="square" lIns="0" tIns="0" rIns="0" bIns="0" rtlCol="0">
              <a:spAutoFit/>
            </a:bodyPr>
            <a:lstStyle/>
            <a:p>
              <a:r>
                <a:rPr lang="en-US" sz="1600" spc="-70" dirty="0"/>
                <a:t>Version 1.0</a:t>
              </a:r>
            </a:p>
          </p:txBody>
        </p:sp>
      </p:grpSp>
      <p:grpSp>
        <p:nvGrpSpPr>
          <p:cNvPr id="162" name="Group 161"/>
          <p:cNvGrpSpPr/>
          <p:nvPr/>
        </p:nvGrpSpPr>
        <p:grpSpPr>
          <a:xfrm>
            <a:off x="7943396" y="2508436"/>
            <a:ext cx="2083759" cy="764958"/>
            <a:chOff x="1332642" y="4272381"/>
            <a:chExt cx="2084302" cy="765157"/>
          </a:xfrm>
        </p:grpSpPr>
        <p:grpSp>
          <p:nvGrpSpPr>
            <p:cNvPr id="163" name="Group 162"/>
            <p:cNvGrpSpPr/>
            <p:nvPr/>
          </p:nvGrpSpPr>
          <p:grpSpPr>
            <a:xfrm>
              <a:off x="1332642" y="4272381"/>
              <a:ext cx="2084302" cy="765157"/>
              <a:chOff x="1332642" y="4272381"/>
              <a:chExt cx="2084302" cy="765157"/>
            </a:xfrm>
          </p:grpSpPr>
          <p:grpSp>
            <p:nvGrpSpPr>
              <p:cNvPr id="165" name="Group 164"/>
              <p:cNvGrpSpPr/>
              <p:nvPr/>
            </p:nvGrpSpPr>
            <p:grpSpPr>
              <a:xfrm>
                <a:off x="1332642" y="4272381"/>
                <a:ext cx="621781" cy="765157"/>
                <a:chOff x="8228898" y="2273094"/>
                <a:chExt cx="621781" cy="765157"/>
              </a:xfrm>
            </p:grpSpPr>
            <p:pic>
              <p:nvPicPr>
                <p:cNvPr id="167" name="Picture 166"/>
                <p:cNvPicPr>
                  <a:picLocks noChangeAspect="1"/>
                </p:cNvPicPr>
                <p:nvPr/>
              </p:nvPicPr>
              <p:blipFill>
                <a:blip r:embed="rId3"/>
                <a:stretch>
                  <a:fillRect/>
                </a:stretch>
              </p:blipFill>
              <p:spPr>
                <a:xfrm>
                  <a:off x="8228898" y="2273094"/>
                  <a:ext cx="527111" cy="689388"/>
                </a:xfrm>
                <a:prstGeom prst="rect">
                  <a:avLst/>
                </a:prstGeom>
              </p:spPr>
            </p:pic>
            <p:pic>
              <p:nvPicPr>
                <p:cNvPr id="168" name="Picture 167"/>
                <p:cNvPicPr>
                  <a:picLocks noChangeAspect="1"/>
                </p:cNvPicPr>
                <p:nvPr/>
              </p:nvPicPr>
              <p:blipFill>
                <a:blip r:embed="rId3"/>
                <a:stretch>
                  <a:fillRect/>
                </a:stretch>
              </p:blipFill>
              <p:spPr>
                <a:xfrm>
                  <a:off x="8323568" y="2348863"/>
                  <a:ext cx="527111" cy="689388"/>
                </a:xfrm>
                <a:prstGeom prst="rect">
                  <a:avLst/>
                </a:prstGeom>
              </p:spPr>
            </p:pic>
            <p:sp>
              <p:nvSpPr>
                <p:cNvPr id="169" name="Right Triangle 168"/>
                <p:cNvSpPr/>
                <p:nvPr/>
              </p:nvSpPr>
              <p:spPr bwMode="auto">
                <a:xfrm>
                  <a:off x="8366939" y="2373272"/>
                  <a:ext cx="440367" cy="626130"/>
                </a:xfrm>
                <a:prstGeom prst="rtTriangl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170" name="TextBox 169"/>
                <p:cNvSpPr txBox="1"/>
                <p:nvPr/>
              </p:nvSpPr>
              <p:spPr>
                <a:xfrm>
                  <a:off x="8385074" y="2783307"/>
                  <a:ext cx="370935" cy="169277"/>
                </a:xfrm>
                <a:prstGeom prst="rect">
                  <a:avLst/>
                </a:prstGeom>
                <a:noFill/>
              </p:spPr>
              <p:txBody>
                <a:bodyPr wrap="none" lIns="0" tIns="0" rIns="0" bIns="0" rtlCol="0">
                  <a:spAutoFit/>
                </a:bodyPr>
                <a:lstStyle/>
                <a:p>
                  <a:r>
                    <a:rPr lang="fi-FI" sz="1100" spc="-70" dirty="0" err="1">
                      <a:solidFill>
                        <a:schemeClr val="bg1"/>
                      </a:solidFill>
                      <a:effectLst>
                        <a:outerShdw blurRad="50800" dist="38100" dir="2700000" algn="tl" rotWithShape="0">
                          <a:schemeClr val="tx2">
                            <a:alpha val="40000"/>
                          </a:schemeClr>
                        </a:outerShdw>
                      </a:effectLst>
                    </a:rPr>
                    <a:t>master</a:t>
                  </a:r>
                  <a:endParaRPr lang="en-US" sz="1100" spc="-70" dirty="0">
                    <a:solidFill>
                      <a:schemeClr val="bg1"/>
                    </a:solidFill>
                    <a:effectLst>
                      <a:outerShdw blurRad="50800" dist="38100" dir="2700000" algn="tl" rotWithShape="0">
                        <a:schemeClr val="tx2">
                          <a:alpha val="40000"/>
                        </a:schemeClr>
                      </a:outerShdw>
                    </a:effectLst>
                  </a:endParaRPr>
                </a:p>
              </p:txBody>
            </p:sp>
          </p:grpSp>
          <p:sp>
            <p:nvSpPr>
              <p:cNvPr id="166" name="TextBox 165"/>
              <p:cNvSpPr txBox="1"/>
              <p:nvPr/>
            </p:nvSpPr>
            <p:spPr>
              <a:xfrm>
                <a:off x="1911049" y="4411906"/>
                <a:ext cx="1505895" cy="338554"/>
              </a:xfrm>
              <a:prstGeom prst="rect">
                <a:avLst/>
              </a:prstGeom>
              <a:noFill/>
            </p:spPr>
            <p:txBody>
              <a:bodyPr wrap="square" rtlCol="0">
                <a:spAutoFit/>
              </a:bodyPr>
              <a:lstStyle/>
              <a:p>
                <a:r>
                  <a:rPr lang="en-US" sz="1600" b="1" dirty="0" err="1">
                    <a:latin typeface="Segoe UI Light" panose="020B0502040204020203" pitchFamily="34" charset="0"/>
                    <a:cs typeface="Segoe UI Light" panose="020B0502040204020203" pitchFamily="34" charset="0"/>
                  </a:rPr>
                  <a:t>contoso.master</a:t>
                </a:r>
                <a:endParaRPr lang="en-US" sz="1600" b="1" dirty="0">
                  <a:latin typeface="Segoe UI Light" panose="020B0502040204020203" pitchFamily="34" charset="0"/>
                  <a:cs typeface="Segoe UI Light" panose="020B0502040204020203" pitchFamily="34" charset="0"/>
                </a:endParaRPr>
              </a:p>
            </p:txBody>
          </p:sp>
        </p:grpSp>
        <p:sp>
          <p:nvSpPr>
            <p:cNvPr id="164" name="TextBox 163"/>
            <p:cNvSpPr txBox="1"/>
            <p:nvPr/>
          </p:nvSpPr>
          <p:spPr>
            <a:xfrm>
              <a:off x="2008534" y="4733039"/>
              <a:ext cx="1045920" cy="246221"/>
            </a:xfrm>
            <a:prstGeom prst="rect">
              <a:avLst/>
            </a:prstGeom>
            <a:noFill/>
          </p:spPr>
          <p:txBody>
            <a:bodyPr wrap="square" lIns="0" tIns="0" rIns="0" bIns="0" rtlCol="0">
              <a:spAutoFit/>
            </a:bodyPr>
            <a:lstStyle/>
            <a:p>
              <a:r>
                <a:rPr lang="en-US" sz="1600" spc="-70" dirty="0"/>
                <a:t>Version 1.0</a:t>
              </a:r>
            </a:p>
          </p:txBody>
        </p:sp>
      </p:grpSp>
    </p:spTree>
    <p:extLst>
      <p:ext uri="{BB962C8B-B14F-4D97-AF65-F5344CB8AC3E}">
        <p14:creationId xmlns:p14="http://schemas.microsoft.com/office/powerpoint/2010/main" val="778879025"/>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1000"/>
                                        <p:tgtEl>
                                          <p:spTgt spid="102"/>
                                        </p:tgtEl>
                                      </p:cBhvr>
                                    </p:animEffect>
                                    <p:anim calcmode="lin" valueType="num">
                                      <p:cBhvr>
                                        <p:cTn id="8" dur="1000" fill="hold"/>
                                        <p:tgtEl>
                                          <p:spTgt spid="102"/>
                                        </p:tgtEl>
                                        <p:attrNameLst>
                                          <p:attrName>ppt_x</p:attrName>
                                        </p:attrNameLst>
                                      </p:cBhvr>
                                      <p:tavLst>
                                        <p:tav tm="0">
                                          <p:val>
                                            <p:strVal val="#ppt_x"/>
                                          </p:val>
                                        </p:tav>
                                        <p:tav tm="100000">
                                          <p:val>
                                            <p:strVal val="#ppt_x"/>
                                          </p:val>
                                        </p:tav>
                                      </p:tavLst>
                                    </p:anim>
                                    <p:anim calcmode="lin" valueType="num">
                                      <p:cBhvr>
                                        <p:cTn id="9" dur="1000" fill="hold"/>
                                        <p:tgtEl>
                                          <p:spTgt spid="10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4"/>
                                        </p:tgtEl>
                                        <p:attrNameLst>
                                          <p:attrName>style.visibility</p:attrName>
                                        </p:attrNameLst>
                                      </p:cBhvr>
                                      <p:to>
                                        <p:strVal val="visible"/>
                                      </p:to>
                                    </p:set>
                                    <p:animEffect transition="in" filter="fade">
                                      <p:cBhvr>
                                        <p:cTn id="12" dur="1000"/>
                                        <p:tgtEl>
                                          <p:spTgt spid="144"/>
                                        </p:tgtEl>
                                      </p:cBhvr>
                                    </p:animEffect>
                                    <p:anim calcmode="lin" valueType="num">
                                      <p:cBhvr>
                                        <p:cTn id="13" dur="1000" fill="hold"/>
                                        <p:tgtEl>
                                          <p:spTgt spid="144"/>
                                        </p:tgtEl>
                                        <p:attrNameLst>
                                          <p:attrName>ppt_x</p:attrName>
                                        </p:attrNameLst>
                                      </p:cBhvr>
                                      <p:tavLst>
                                        <p:tav tm="0">
                                          <p:val>
                                            <p:strVal val="#ppt_x"/>
                                          </p:val>
                                        </p:tav>
                                        <p:tav tm="100000">
                                          <p:val>
                                            <p:strVal val="#ppt_x"/>
                                          </p:val>
                                        </p:tav>
                                      </p:tavLst>
                                    </p:anim>
                                    <p:anim calcmode="lin" valueType="num">
                                      <p:cBhvr>
                                        <p:cTn id="14" dur="1000" fill="hold"/>
                                        <p:tgtEl>
                                          <p:spTgt spid="14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fade">
                                      <p:cBhvr>
                                        <p:cTn id="17" dur="1000"/>
                                        <p:tgtEl>
                                          <p:spTgt spid="105"/>
                                        </p:tgtEl>
                                      </p:cBhvr>
                                    </p:animEffect>
                                    <p:anim calcmode="lin" valueType="num">
                                      <p:cBhvr>
                                        <p:cTn id="18" dur="1000" fill="hold"/>
                                        <p:tgtEl>
                                          <p:spTgt spid="105"/>
                                        </p:tgtEl>
                                        <p:attrNameLst>
                                          <p:attrName>ppt_x</p:attrName>
                                        </p:attrNameLst>
                                      </p:cBhvr>
                                      <p:tavLst>
                                        <p:tav tm="0">
                                          <p:val>
                                            <p:strVal val="#ppt_x"/>
                                          </p:val>
                                        </p:tav>
                                        <p:tav tm="100000">
                                          <p:val>
                                            <p:strVal val="#ppt_x"/>
                                          </p:val>
                                        </p:tav>
                                      </p:tavLst>
                                    </p:anim>
                                    <p:anim calcmode="lin" valueType="num">
                                      <p:cBhvr>
                                        <p:cTn id="19" dur="1000" fill="hold"/>
                                        <p:tgtEl>
                                          <p:spTgt spid="10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1000"/>
                                        <p:tgtEl>
                                          <p:spTgt spid="28"/>
                                        </p:tgtEl>
                                      </p:cBhvr>
                                    </p:animEffect>
                                    <p:anim calcmode="lin" valueType="num">
                                      <p:cBhvr>
                                        <p:cTn id="23" dur="1000" fill="hold"/>
                                        <p:tgtEl>
                                          <p:spTgt spid="28"/>
                                        </p:tgtEl>
                                        <p:attrNameLst>
                                          <p:attrName>ppt_x</p:attrName>
                                        </p:attrNameLst>
                                      </p:cBhvr>
                                      <p:tavLst>
                                        <p:tav tm="0">
                                          <p:val>
                                            <p:strVal val="#ppt_x"/>
                                          </p:val>
                                        </p:tav>
                                        <p:tav tm="100000">
                                          <p:val>
                                            <p:strVal val="#ppt_x"/>
                                          </p:val>
                                        </p:tav>
                                      </p:tavLst>
                                    </p:anim>
                                    <p:anim calcmode="lin" valueType="num">
                                      <p:cBhvr>
                                        <p:cTn id="24" dur="1000" fill="hold"/>
                                        <p:tgtEl>
                                          <p:spTgt spid="2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1000"/>
                                        <p:tgtEl>
                                          <p:spTgt spid="29"/>
                                        </p:tgtEl>
                                      </p:cBhvr>
                                    </p:animEffect>
                                    <p:anim calcmode="lin" valueType="num">
                                      <p:cBhvr>
                                        <p:cTn id="28" dur="1000" fill="hold"/>
                                        <p:tgtEl>
                                          <p:spTgt spid="29"/>
                                        </p:tgtEl>
                                        <p:attrNameLst>
                                          <p:attrName>ppt_x</p:attrName>
                                        </p:attrNameLst>
                                      </p:cBhvr>
                                      <p:tavLst>
                                        <p:tav tm="0">
                                          <p:val>
                                            <p:strVal val="#ppt_x"/>
                                          </p:val>
                                        </p:tav>
                                        <p:tav tm="100000">
                                          <p:val>
                                            <p:strVal val="#ppt_x"/>
                                          </p:val>
                                        </p:tav>
                                      </p:tavLst>
                                    </p:anim>
                                    <p:anim calcmode="lin" valueType="num">
                                      <p:cBhvr>
                                        <p:cTn id="2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26"/>
                                        </p:tgtEl>
                                        <p:attrNameLst>
                                          <p:attrName>style.visibility</p:attrName>
                                        </p:attrNameLst>
                                      </p:cBhvr>
                                      <p:to>
                                        <p:strVal val="visible"/>
                                      </p:to>
                                    </p:set>
                                    <p:animEffect transition="in" filter="fade">
                                      <p:cBhvr>
                                        <p:cTn id="49" dur="1000"/>
                                        <p:tgtEl>
                                          <p:spTgt spid="126"/>
                                        </p:tgtEl>
                                      </p:cBhvr>
                                    </p:animEffect>
                                    <p:anim calcmode="lin" valueType="num">
                                      <p:cBhvr>
                                        <p:cTn id="50" dur="1000" fill="hold"/>
                                        <p:tgtEl>
                                          <p:spTgt spid="126"/>
                                        </p:tgtEl>
                                        <p:attrNameLst>
                                          <p:attrName>ppt_x</p:attrName>
                                        </p:attrNameLst>
                                      </p:cBhvr>
                                      <p:tavLst>
                                        <p:tav tm="0">
                                          <p:val>
                                            <p:strVal val="#ppt_x"/>
                                          </p:val>
                                        </p:tav>
                                        <p:tav tm="100000">
                                          <p:val>
                                            <p:strVal val="#ppt_x"/>
                                          </p:val>
                                        </p:tav>
                                      </p:tavLst>
                                    </p:anim>
                                    <p:anim calcmode="lin" valueType="num">
                                      <p:cBhvr>
                                        <p:cTn id="51" dur="1000" fill="hold"/>
                                        <p:tgtEl>
                                          <p:spTgt spid="126"/>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53"/>
                                        </p:tgtEl>
                                        <p:attrNameLst>
                                          <p:attrName>style.visibility</p:attrName>
                                        </p:attrNameLst>
                                      </p:cBhvr>
                                      <p:to>
                                        <p:strVal val="visible"/>
                                      </p:to>
                                    </p:set>
                                    <p:animEffect transition="in" filter="fade">
                                      <p:cBhvr>
                                        <p:cTn id="54" dur="1000"/>
                                        <p:tgtEl>
                                          <p:spTgt spid="153"/>
                                        </p:tgtEl>
                                      </p:cBhvr>
                                    </p:animEffect>
                                    <p:anim calcmode="lin" valueType="num">
                                      <p:cBhvr>
                                        <p:cTn id="55" dur="1000" fill="hold"/>
                                        <p:tgtEl>
                                          <p:spTgt spid="153"/>
                                        </p:tgtEl>
                                        <p:attrNameLst>
                                          <p:attrName>ppt_x</p:attrName>
                                        </p:attrNameLst>
                                      </p:cBhvr>
                                      <p:tavLst>
                                        <p:tav tm="0">
                                          <p:val>
                                            <p:strVal val="#ppt_x"/>
                                          </p:val>
                                        </p:tav>
                                        <p:tav tm="100000">
                                          <p:val>
                                            <p:strVal val="#ppt_x"/>
                                          </p:val>
                                        </p:tav>
                                      </p:tavLst>
                                    </p:anim>
                                    <p:anim calcmode="lin" valueType="num">
                                      <p:cBhvr>
                                        <p:cTn id="56" dur="1000" fill="hold"/>
                                        <p:tgtEl>
                                          <p:spTgt spid="153"/>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1000"/>
                                        <p:tgtEl>
                                          <p:spTgt spid="17"/>
                                        </p:tgtEl>
                                      </p:cBhvr>
                                    </p:animEffect>
                                    <p:anim calcmode="lin" valueType="num">
                                      <p:cBhvr>
                                        <p:cTn id="62" dur="1000" fill="hold"/>
                                        <p:tgtEl>
                                          <p:spTgt spid="17"/>
                                        </p:tgtEl>
                                        <p:attrNameLst>
                                          <p:attrName>ppt_x</p:attrName>
                                        </p:attrNameLst>
                                      </p:cBhvr>
                                      <p:tavLst>
                                        <p:tav tm="0">
                                          <p:val>
                                            <p:strVal val="#ppt_x"/>
                                          </p:val>
                                        </p:tav>
                                        <p:tav tm="100000">
                                          <p:val>
                                            <p:strVal val="#ppt_x"/>
                                          </p:val>
                                        </p:tav>
                                      </p:tavLst>
                                    </p:anim>
                                    <p:anim calcmode="lin" valueType="num">
                                      <p:cBhvr>
                                        <p:cTn id="63" dur="1000" fill="hold"/>
                                        <p:tgtEl>
                                          <p:spTgt spid="17"/>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5"/>
                                        </p:tgtEl>
                                        <p:attrNameLst>
                                          <p:attrName>style.visibility</p:attrName>
                                        </p:attrNameLst>
                                      </p:cBhvr>
                                      <p:to>
                                        <p:strVal val="visible"/>
                                      </p:to>
                                    </p:set>
                                    <p:animEffect transition="in" filter="fade">
                                      <p:cBhvr>
                                        <p:cTn id="66" dur="1000"/>
                                        <p:tgtEl>
                                          <p:spTgt spid="135"/>
                                        </p:tgtEl>
                                      </p:cBhvr>
                                    </p:animEffect>
                                    <p:anim calcmode="lin" valueType="num">
                                      <p:cBhvr>
                                        <p:cTn id="67" dur="1000" fill="hold"/>
                                        <p:tgtEl>
                                          <p:spTgt spid="135"/>
                                        </p:tgtEl>
                                        <p:attrNameLst>
                                          <p:attrName>ppt_x</p:attrName>
                                        </p:attrNameLst>
                                      </p:cBhvr>
                                      <p:tavLst>
                                        <p:tav tm="0">
                                          <p:val>
                                            <p:strVal val="#ppt_x"/>
                                          </p:val>
                                        </p:tav>
                                        <p:tav tm="100000">
                                          <p:val>
                                            <p:strVal val="#ppt_x"/>
                                          </p:val>
                                        </p:tav>
                                      </p:tavLst>
                                    </p:anim>
                                    <p:anim calcmode="lin" valueType="num">
                                      <p:cBhvr>
                                        <p:cTn id="68" dur="1000" fill="hold"/>
                                        <p:tgtEl>
                                          <p:spTgt spid="135"/>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162"/>
                                        </p:tgtEl>
                                        <p:attrNameLst>
                                          <p:attrName>style.visibility</p:attrName>
                                        </p:attrNameLst>
                                      </p:cBhvr>
                                      <p:to>
                                        <p:strVal val="visible"/>
                                      </p:to>
                                    </p:set>
                                    <p:animEffect transition="in" filter="fade">
                                      <p:cBhvr>
                                        <p:cTn id="71" dur="1000"/>
                                        <p:tgtEl>
                                          <p:spTgt spid="162"/>
                                        </p:tgtEl>
                                      </p:cBhvr>
                                    </p:animEffect>
                                    <p:anim calcmode="lin" valueType="num">
                                      <p:cBhvr>
                                        <p:cTn id="72" dur="1000" fill="hold"/>
                                        <p:tgtEl>
                                          <p:spTgt spid="162"/>
                                        </p:tgtEl>
                                        <p:attrNameLst>
                                          <p:attrName>ppt_x</p:attrName>
                                        </p:attrNameLst>
                                      </p:cBhvr>
                                      <p:tavLst>
                                        <p:tav tm="0">
                                          <p:val>
                                            <p:strVal val="#ppt_x"/>
                                          </p:val>
                                        </p:tav>
                                        <p:tav tm="100000">
                                          <p:val>
                                            <p:strVal val="#ppt_x"/>
                                          </p:val>
                                        </p:tav>
                                      </p:tavLst>
                                    </p:anim>
                                    <p:anim calcmode="lin" valueType="num">
                                      <p:cBhvr>
                                        <p:cTn id="73" dur="1000" fill="hold"/>
                                        <p:tgtEl>
                                          <p:spTgt spid="162"/>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100"/>
                                        </p:tgtEl>
                                        <p:attrNameLst>
                                          <p:attrName>style.visibility</p:attrName>
                                        </p:attrNameLst>
                                      </p:cBhvr>
                                      <p:to>
                                        <p:strVal val="visible"/>
                                      </p:to>
                                    </p:set>
                                    <p:animEffect transition="in" filter="fade">
                                      <p:cBhvr>
                                        <p:cTn id="76" dur="1000"/>
                                        <p:tgtEl>
                                          <p:spTgt spid="100"/>
                                        </p:tgtEl>
                                      </p:cBhvr>
                                    </p:animEffect>
                                    <p:anim calcmode="lin" valueType="num">
                                      <p:cBhvr>
                                        <p:cTn id="77" dur="1000" fill="hold"/>
                                        <p:tgtEl>
                                          <p:spTgt spid="100"/>
                                        </p:tgtEl>
                                        <p:attrNameLst>
                                          <p:attrName>ppt_x</p:attrName>
                                        </p:attrNameLst>
                                      </p:cBhvr>
                                      <p:tavLst>
                                        <p:tav tm="0">
                                          <p:val>
                                            <p:strVal val="#ppt_x"/>
                                          </p:val>
                                        </p:tav>
                                        <p:tav tm="100000">
                                          <p:val>
                                            <p:strVal val="#ppt_x"/>
                                          </p:val>
                                        </p:tav>
                                      </p:tavLst>
                                    </p:anim>
                                    <p:anim calcmode="lin" valueType="num">
                                      <p:cBhvr>
                                        <p:cTn id="78" dur="1000" fill="hold"/>
                                        <p:tgtEl>
                                          <p:spTgt spid="100"/>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99"/>
                                        </p:tgtEl>
                                        <p:attrNameLst>
                                          <p:attrName>style.visibility</p:attrName>
                                        </p:attrNameLst>
                                      </p:cBhvr>
                                      <p:to>
                                        <p:strVal val="visible"/>
                                      </p:to>
                                    </p:set>
                                    <p:animEffect transition="in" filter="fade">
                                      <p:cBhvr>
                                        <p:cTn id="81" dur="1000"/>
                                        <p:tgtEl>
                                          <p:spTgt spid="99"/>
                                        </p:tgtEl>
                                      </p:cBhvr>
                                    </p:animEffect>
                                    <p:anim calcmode="lin" valueType="num">
                                      <p:cBhvr>
                                        <p:cTn id="82" dur="1000" fill="hold"/>
                                        <p:tgtEl>
                                          <p:spTgt spid="99"/>
                                        </p:tgtEl>
                                        <p:attrNameLst>
                                          <p:attrName>ppt_x</p:attrName>
                                        </p:attrNameLst>
                                      </p:cBhvr>
                                      <p:tavLst>
                                        <p:tav tm="0">
                                          <p:val>
                                            <p:strVal val="#ppt_x"/>
                                          </p:val>
                                        </p:tav>
                                        <p:tav tm="100000">
                                          <p:val>
                                            <p:strVal val="#ppt_x"/>
                                          </p:val>
                                        </p:tav>
                                      </p:tavLst>
                                    </p:anim>
                                    <p:anim calcmode="lin" valueType="num">
                                      <p:cBhvr>
                                        <p:cTn id="83" dur="1000" fill="hold"/>
                                        <p:tgtEl>
                                          <p:spTgt spid="99"/>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20"/>
                                        </p:tgtEl>
                                        <p:attrNameLst>
                                          <p:attrName>style.visibility</p:attrName>
                                        </p:attrNameLst>
                                      </p:cBhvr>
                                      <p:to>
                                        <p:strVal val="visible"/>
                                      </p:to>
                                    </p:set>
                                    <p:animEffect transition="in" filter="fade">
                                      <p:cBhvr>
                                        <p:cTn id="86" dur="1000"/>
                                        <p:tgtEl>
                                          <p:spTgt spid="20"/>
                                        </p:tgtEl>
                                      </p:cBhvr>
                                    </p:animEffect>
                                    <p:anim calcmode="lin" valueType="num">
                                      <p:cBhvr>
                                        <p:cTn id="87" dur="1000" fill="hold"/>
                                        <p:tgtEl>
                                          <p:spTgt spid="20"/>
                                        </p:tgtEl>
                                        <p:attrNameLst>
                                          <p:attrName>ppt_x</p:attrName>
                                        </p:attrNameLst>
                                      </p:cBhvr>
                                      <p:tavLst>
                                        <p:tav tm="0">
                                          <p:val>
                                            <p:strVal val="#ppt_x"/>
                                          </p:val>
                                        </p:tav>
                                        <p:tav tm="100000">
                                          <p:val>
                                            <p:strVal val="#ppt_x"/>
                                          </p:val>
                                        </p:tav>
                                      </p:tavLst>
                                    </p:anim>
                                    <p:anim calcmode="lin" valueType="num">
                                      <p:cBhvr>
                                        <p:cTn id="8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05" grpId="0"/>
      <p:bldP spid="13" grpId="0" animBg="1"/>
      <p:bldP spid="99" grpId="0" animBg="1"/>
      <p:bldP spid="28" grpId="0" animBg="1"/>
    </p:bldLst>
  </p:timing>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365 Template Orange.potx" id="{A418BC41-9312-4E81-974D-3B62BBA9F7CA}" vid="{6D227263-DACE-442F-8D98-551E7A302C92}"/>
    </a:ext>
  </a:ext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365 Template Orange.potx" id="{A418BC41-9312-4E81-974D-3B62BBA9F7CA}" vid="{DDA9FB17-E5E7-4414-8A13-502BEB78C63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709D8DA39404E429F006B3F94B6A56B" ma:contentTypeVersion="0" ma:contentTypeDescription="Create a new document." ma:contentTypeScope="" ma:versionID="63b151c6e72fe6cfcfe11e3b787e1d3d">
  <xsd:schema xmlns:xsd="http://www.w3.org/2001/XMLSchema" xmlns:xs="http://www.w3.org/2001/XMLSchema" xmlns:p="http://schemas.microsoft.com/office/2006/metadata/properties" targetNamespace="http://schemas.microsoft.com/office/2006/metadata/properties" ma:root="true" ma:fieldsID="e3f0b4ead09fc5ac33ce8381fa26e53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AEA8A7-A694-4DB0-82AB-EF48F2E9B6F9}">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www.w3.org/XML/1998/namespace"/>
  </ds:schemaRefs>
</ds:datastoreItem>
</file>

<file path=customXml/itemProps2.xml><?xml version="1.0" encoding="utf-8"?>
<ds:datastoreItem xmlns:ds="http://schemas.openxmlformats.org/officeDocument/2006/customXml" ds:itemID="{99E63BD4-356B-47A8-B9CB-423EDCAB02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4606E04-852E-4880-8CD1-0B186F408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Office365 Template Orange</Template>
  <TotalTime>0</TotalTime>
  <Words>3752</Words>
  <Application>Microsoft Office PowerPoint</Application>
  <PresentationFormat>Custom</PresentationFormat>
  <Paragraphs>396</Paragraphs>
  <Slides>45</Slides>
  <Notes>31</Notes>
  <HiddenSlides>3</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45</vt:i4>
      </vt:variant>
    </vt:vector>
  </HeadingPairs>
  <TitlesOfParts>
    <vt:vector size="54" baseType="lpstr">
      <vt:lpstr>Arial</vt:lpstr>
      <vt:lpstr>Calibri</vt:lpstr>
      <vt:lpstr>Consolas</vt:lpstr>
      <vt:lpstr>Segoe UI</vt:lpstr>
      <vt:lpstr>Segoe UI Light</vt:lpstr>
      <vt:lpstr>Segoe UI Semibold</vt:lpstr>
      <vt:lpstr>Wingdings</vt:lpstr>
      <vt:lpstr>5-30055_Office Template 2012 - 16x9 - White Background</vt:lpstr>
      <vt:lpstr>5-30055_Office365 Template 2012 - 16x9 - Colored Accent Slides</vt:lpstr>
      <vt:lpstr>Controlling branding in SharePoint using app model</vt:lpstr>
      <vt:lpstr>Agenda</vt:lpstr>
      <vt:lpstr>Vision</vt:lpstr>
      <vt:lpstr>Recommendations</vt:lpstr>
      <vt:lpstr>“You do not brand Outlook or Word, why do you need to do branding on collaboration sites?”</vt:lpstr>
      <vt:lpstr>Introduction</vt:lpstr>
      <vt:lpstr>How to minimize future maintenance?</vt:lpstr>
      <vt:lpstr>Example: Custom master page and case of an evolving suite bar… </vt:lpstr>
      <vt:lpstr>What is the challenge with custom master page?</vt:lpstr>
      <vt:lpstr>“But I have always customized my sites with custom master, what has changed?”</vt:lpstr>
      <vt:lpstr>“How should I get my files uploaded to the SharePoint sites? Using sandbox?”</vt:lpstr>
      <vt:lpstr>“I have an intranet portal and I need to do heavy branding customizations!”</vt:lpstr>
      <vt:lpstr>Themes</vt:lpstr>
      <vt:lpstr>Themes</vt:lpstr>
      <vt:lpstr>SharePoint Color Palette Tool v1.00</vt:lpstr>
      <vt:lpstr>Use themes rather than custom master pages</vt:lpstr>
      <vt:lpstr>Theme vs. master page</vt:lpstr>
      <vt:lpstr>Handling themes from SP Apps</vt:lpstr>
      <vt:lpstr>PowerPoint Presentation</vt:lpstr>
      <vt:lpstr>Office 365 Themes</vt:lpstr>
      <vt:lpstr>Office 365 Themes</vt:lpstr>
      <vt:lpstr>Controlling themes for Office 365</vt:lpstr>
      <vt:lpstr>PowerPoint Presentation</vt:lpstr>
      <vt:lpstr>Alternate CSS</vt:lpstr>
      <vt:lpstr>Adding alternative styling for host web</vt:lpstr>
      <vt:lpstr>Controlling CSS from App</vt:lpstr>
      <vt:lpstr>PowerPoint Presentation</vt:lpstr>
      <vt:lpstr>Branding with publishing sites</vt:lpstr>
      <vt:lpstr>Recommendations for master page</vt:lpstr>
      <vt:lpstr>Controlling master page and page layouts from app</vt:lpstr>
      <vt:lpstr>PowerPoint Presentation</vt:lpstr>
      <vt:lpstr>Summary on branding options</vt:lpstr>
      <vt:lpstr>Branding options for SharePoint sites</vt:lpstr>
      <vt:lpstr>Branding options</vt:lpstr>
      <vt:lpstr>Updating branding on existing sites</vt:lpstr>
      <vt:lpstr>Updating Branding on existing sites</vt:lpstr>
      <vt:lpstr>“So I would have to loop through all sites and update stuff one by one?” </vt:lpstr>
      <vt:lpstr>Centralized Asset Deployment</vt:lpstr>
      <vt:lpstr>Updating Branding Afterwards Reference architecture for branding management</vt:lpstr>
      <vt:lpstr>Recommendations</vt:lpstr>
      <vt:lpstr>PowerPoint Presentation</vt:lpstr>
      <vt:lpstr>PowerPoint Presentation</vt:lpstr>
      <vt:lpstr>PowerPoint Presentation</vt:lpstr>
      <vt:lpstr>Feedback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description>Template: Vesa Juvonen, Microsoft</dc:description>
  <cp:lastModifiedBy/>
  <cp:revision>1</cp:revision>
  <dcterms:created xsi:type="dcterms:W3CDTF">2015-01-15T08:32:43Z</dcterms:created>
  <dcterms:modified xsi:type="dcterms:W3CDTF">2015-02-09T13:52:15Z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temType">
    <vt:lpwstr/>
  </property>
  <property fmtid="{D5CDD505-2E9C-101B-9397-08002B2CF9AE}" pid="3" name="ContentTypeId">
    <vt:lpwstr>0x010100B709D8DA39404E429F006B3F94B6A56B</vt:lpwstr>
  </property>
</Properties>
</file>