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36"/>
  </p:notesMasterIdLst>
  <p:handoutMasterIdLst>
    <p:handoutMasterId r:id="rId37"/>
  </p:handoutMasterIdLst>
  <p:sldIdLst>
    <p:sldId id="1242" r:id="rId6"/>
    <p:sldId id="1306" r:id="rId7"/>
    <p:sldId id="1307" r:id="rId8"/>
    <p:sldId id="1308" r:id="rId9"/>
    <p:sldId id="1299" r:id="rId10"/>
    <p:sldId id="1359" r:id="rId11"/>
    <p:sldId id="1351" r:id="rId12"/>
    <p:sldId id="1305" r:id="rId13"/>
    <p:sldId id="1340" r:id="rId14"/>
    <p:sldId id="1345" r:id="rId15"/>
    <p:sldId id="1346" r:id="rId16"/>
    <p:sldId id="1347" r:id="rId17"/>
    <p:sldId id="1352" r:id="rId18"/>
    <p:sldId id="1341" r:id="rId19"/>
    <p:sldId id="1356" r:id="rId20"/>
    <p:sldId id="1354" r:id="rId21"/>
    <p:sldId id="1355" r:id="rId22"/>
    <p:sldId id="1353" r:id="rId23"/>
    <p:sldId id="1342" r:id="rId24"/>
    <p:sldId id="1357" r:id="rId25"/>
    <p:sldId id="1361" r:id="rId26"/>
    <p:sldId id="1348" r:id="rId27"/>
    <p:sldId id="1358" r:id="rId28"/>
    <p:sldId id="1349" r:id="rId29"/>
    <p:sldId id="1360" r:id="rId30"/>
    <p:sldId id="1310" r:id="rId31"/>
    <p:sldId id="1311" r:id="rId32"/>
    <p:sldId id="1312" r:id="rId33"/>
    <p:sldId id="1313" r:id="rId34"/>
    <p:sldId id="1314" r:id="rId35"/>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306"/>
            <p14:sldId id="1307"/>
            <p14:sldId id="1308"/>
          </p14:sldIdLst>
        </p14:section>
        <p14:section name="Site columns and content types" id="{C595EE08-BAE6-45EF-80A0-B94BE9809A9F}">
          <p14:sldIdLst>
            <p14:sldId id="1299"/>
            <p14:sldId id="1359"/>
            <p14:sldId id="1351"/>
            <p14:sldId id="1305"/>
          </p14:sldIdLst>
        </p14:section>
        <p14:section name="MMS" id="{51D53F17-CB40-499D-9DB9-76A277D6F03C}">
          <p14:sldIdLst>
            <p14:sldId id="1340"/>
            <p14:sldId id="1345"/>
            <p14:sldId id="1346"/>
            <p14:sldId id="1347"/>
            <p14:sldId id="1352"/>
          </p14:sldIdLst>
        </p14:section>
        <p14:section name="Document library templates" id="{EA1AF1A2-8F27-46DE-83D1-63FB85D62DDC}">
          <p14:sldIdLst>
            <p14:sldId id="1341"/>
            <p14:sldId id="1356"/>
            <p14:sldId id="1354"/>
            <p14:sldId id="1355"/>
            <p14:sldId id="1353"/>
          </p14:sldIdLst>
        </p14:section>
        <p14:section name="Information Management Policy" id="{EC1500D7-0806-47AD-968B-5923B7E83671}">
          <p14:sldIdLst>
            <p14:sldId id="1342"/>
            <p14:sldId id="1357"/>
            <p14:sldId id="1361"/>
          </p14:sldIdLst>
        </p14:section>
        <p14:section name="Auditing settings" id="{43542331-D223-45E0-B76C-74FA041EED92}">
          <p14:sldIdLst>
            <p14:sldId id="1348"/>
            <p14:sldId id="1358"/>
            <p14:sldId id="1349"/>
          </p14:sldIdLst>
        </p14:section>
        <p14:section name="Ending" id="{E3E7DABD-945E-43EB-93E1-FD0442E94D98}">
          <p14:sldIdLst>
            <p14:sldId id="1360"/>
            <p14:sldId id="1310"/>
            <p14:sldId id="1311"/>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4869" autoAdjust="0"/>
  </p:normalViewPr>
  <p:slideViewPr>
    <p:cSldViewPr snapToGrid="0">
      <p:cViewPr varScale="1">
        <p:scale>
          <a:sx n="118" d="100"/>
          <a:sy n="118" d="100"/>
        </p:scale>
        <p:origin x="312" y="9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22523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10099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213783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35293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01285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3798351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2/9/2015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30</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45908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effectLst/>
              </a:rPr>
              <a:t>Title: Managed Metadata CSOM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effectLst/>
              </a:rPr>
              <a:t>Length: </a:t>
            </a:r>
            <a:r>
              <a:rPr lang="en-US" dirty="0" smtClean="0"/>
              <a:t>1 minute</a:t>
            </a:r>
            <a:endParaRPr lang="en-US" dirty="0" smtClean="0">
              <a:effectLst/>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effectLst/>
              </a:rPr>
              <a:t>The ECM client object model is available in .NET Framework libraries (.NET Framework client and Microsoft Silverlight) and JavaScript script files. The client object model enables developers to access metadata and other ECM APIs from the client. This is especially useful in scenarios where reading content is a higher priority than administering it or authoring it, and where SharePoint Server 2013 needs to enable a cloud scenario (SharePoint Online) for a subset of functionality that is available on-premises.</a:t>
            </a:r>
          </a:p>
          <a:p>
            <a:endParaRPr lang="en-US" dirty="0"/>
          </a:p>
        </p:txBody>
      </p:sp>
    </p:spTree>
    <p:extLst>
      <p:ext uri="{BB962C8B-B14F-4D97-AF65-F5344CB8AC3E}">
        <p14:creationId xmlns:p14="http://schemas.microsoft.com/office/powerpoint/2010/main" val="3192598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a:t>
            </a:r>
            <a:r>
              <a:rPr lang="en-US" sz="1200" dirty="0" smtClean="0">
                <a:solidFill>
                  <a:schemeClr val="bg1"/>
                </a:solidFill>
              </a:rPr>
              <a:t>Reference code to connect to taxonomy store</a:t>
            </a:r>
            <a:endParaRPr lang="en-US" dirty="0" smtClean="0"/>
          </a:p>
          <a:p>
            <a:r>
              <a:rPr lang="en-US" dirty="0" smtClean="0"/>
              <a:t>Length: 1 minute</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315AE1E-9180-4C5B-BF9C-B7E4778313C7}"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28996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Title:</a:t>
            </a:r>
            <a:r>
              <a:rPr lang="en-US" sz="1200" baseline="0" dirty="0" smtClean="0">
                <a:solidFill>
                  <a:schemeClr val="bg1"/>
                </a:solidFill>
              </a:rPr>
              <a:t> </a:t>
            </a:r>
            <a:r>
              <a:rPr lang="en-US" sz="1200" dirty="0" smtClean="0">
                <a:solidFill>
                  <a:schemeClr val="bg1"/>
                </a:solidFill>
              </a:rPr>
              <a:t>Creating terms to taxonomy store</a:t>
            </a:r>
          </a:p>
          <a:p>
            <a:r>
              <a:rPr lang="en-US" sz="1200" dirty="0" smtClean="0">
                <a:solidFill>
                  <a:schemeClr val="bg1"/>
                </a:solidFill>
              </a:rPr>
              <a:t>Length: 1</a:t>
            </a:r>
            <a:r>
              <a:rPr lang="en-US" sz="1200" baseline="0" dirty="0" smtClean="0">
                <a:solidFill>
                  <a:schemeClr val="bg1"/>
                </a:solidFill>
              </a:rPr>
              <a:t> minute</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B943480-57A8-43DA-BCBB-9F7CF2F48024}"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43639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34381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70" y="1189179"/>
            <a:ext cx="11650488" cy="1988237"/>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574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image" Target="../media/image34.emf"/><Relationship Id="rId1" Type="http://schemas.openxmlformats.org/officeDocument/2006/relationships/slideLayout" Target="../slideLayouts/slideLayout22.xml"/><Relationship Id="rId6" Type="http://schemas.openxmlformats.org/officeDocument/2006/relationships/image" Target="../media/image38.emf"/><Relationship Id="rId5" Type="http://schemas.openxmlformats.org/officeDocument/2006/relationships/image" Target="../media/image37.png"/><Relationship Id="rId4" Type="http://schemas.openxmlformats.org/officeDocument/2006/relationships/image" Target="../media/image36.emf"/><Relationship Id="rId9" Type="http://schemas.openxmlformats.org/officeDocument/2006/relationships/image" Target="../media/image41.emf"/></Relationships>
</file>

<file path=ppt/slides/_rels/slide17.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image" Target="../media/image34.emf"/><Relationship Id="rId1" Type="http://schemas.openxmlformats.org/officeDocument/2006/relationships/slideLayout" Target="../slideLayouts/slideLayout22.xml"/><Relationship Id="rId6" Type="http://schemas.openxmlformats.org/officeDocument/2006/relationships/image" Target="../media/image38.emf"/><Relationship Id="rId5" Type="http://schemas.openxmlformats.org/officeDocument/2006/relationships/image" Target="../media/image37.png"/><Relationship Id="rId4" Type="http://schemas.openxmlformats.org/officeDocument/2006/relationships/image" Target="../media/image36.emf"/><Relationship Id="rId9" Type="http://schemas.openxmlformats.org/officeDocument/2006/relationships/image" Target="../media/image4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5.emf"/><Relationship Id="rId7" Type="http://schemas.openxmlformats.org/officeDocument/2006/relationships/image" Target="../media/image38.emf"/><Relationship Id="rId12" Type="http://schemas.openxmlformats.org/officeDocument/2006/relationships/image" Target="../media/image46.emf"/><Relationship Id="rId2" Type="http://schemas.openxmlformats.org/officeDocument/2006/relationships/image" Target="../media/image34.emf"/><Relationship Id="rId1" Type="http://schemas.openxmlformats.org/officeDocument/2006/relationships/slideLayout" Target="../slideLayouts/slideLayout22.xml"/><Relationship Id="rId6" Type="http://schemas.openxmlformats.org/officeDocument/2006/relationships/image" Target="../media/image44.emf"/><Relationship Id="rId11" Type="http://schemas.openxmlformats.org/officeDocument/2006/relationships/image" Target="../media/image45.emf"/><Relationship Id="rId5" Type="http://schemas.openxmlformats.org/officeDocument/2006/relationships/image" Target="../media/image43.emf"/><Relationship Id="rId10" Type="http://schemas.openxmlformats.org/officeDocument/2006/relationships/image" Target="../media/image41.emf"/><Relationship Id="rId4" Type="http://schemas.openxmlformats.org/officeDocument/2006/relationships/image" Target="../media/image36.emf"/><Relationship Id="rId9" Type="http://schemas.openxmlformats.org/officeDocument/2006/relationships/image" Target="../media/image40.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45.xml"/></Relationships>
</file>

<file path=ppt/slides/_rels/slide28.xml.rels><?xml version="1.0" encoding="UTF-8" standalone="yes"?>
<Relationships xmlns="http://schemas.openxmlformats.org/package/2006/relationships"><Relationship Id="rId8" Type="http://schemas.openxmlformats.org/officeDocument/2006/relationships/image" Target="../media/image50.jpeg"/><Relationship Id="rId3" Type="http://schemas.openxmlformats.org/officeDocument/2006/relationships/hyperlink" Target="http://apisandbox.msdn.microsoft.com/" TargetMode="External"/><Relationship Id="rId7"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4.xml"/><Relationship Id="rId6" Type="http://schemas.openxmlformats.org/officeDocument/2006/relationships/image" Target="../media/image48.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53.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52.png"/><Relationship Id="rId5" Type="http://schemas.openxmlformats.org/officeDocument/2006/relationships/image" Target="../media/image51.emf"/><Relationship Id="rId4" Type="http://schemas.openxmlformats.org/officeDocument/2006/relationships/hyperlink" Target="http://stackoverflow.com/questions/tagged/ms-office"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18" Type="http://schemas.openxmlformats.org/officeDocument/2006/relationships/image" Target="../media/image26.png"/><Relationship Id="rId3" Type="http://schemas.openxmlformats.org/officeDocument/2006/relationships/image" Target="../media/image13.emf"/><Relationship Id="rId7" Type="http://schemas.openxmlformats.org/officeDocument/2006/relationships/image" Target="../media/image17.png"/><Relationship Id="rId12" Type="http://schemas.openxmlformats.org/officeDocument/2006/relationships/image" Target="../media/image21.png"/><Relationship Id="rId17" Type="http://schemas.microsoft.com/office/2007/relationships/hdphoto" Target="../media/hdphoto2.wdp"/><Relationship Id="rId2" Type="http://schemas.openxmlformats.org/officeDocument/2006/relationships/image" Target="../media/image12.png"/><Relationship Id="rId16" Type="http://schemas.openxmlformats.org/officeDocument/2006/relationships/image" Target="../media/image25.png"/><Relationship Id="rId20" Type="http://schemas.openxmlformats.org/officeDocument/2006/relationships/image" Target="../media/image28.png"/><Relationship Id="rId1" Type="http://schemas.openxmlformats.org/officeDocument/2006/relationships/slideLayout" Target="../slideLayouts/slideLayout22.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emf"/><Relationship Id="rId15" Type="http://schemas.openxmlformats.org/officeDocument/2006/relationships/image" Target="../media/image24.png"/><Relationship Id="rId10" Type="http://schemas.microsoft.com/office/2007/relationships/hdphoto" Target="../media/hdphoto1.wdp"/><Relationship Id="rId19" Type="http://schemas.openxmlformats.org/officeDocument/2006/relationships/image" Target="../media/image27.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3.png"/></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image" Target="../media/image34.emf"/><Relationship Id="rId1" Type="http://schemas.openxmlformats.org/officeDocument/2006/relationships/slideLayout" Target="../slideLayouts/slideLayout22.xml"/><Relationship Id="rId6" Type="http://schemas.openxmlformats.org/officeDocument/2006/relationships/image" Target="../media/image38.emf"/><Relationship Id="rId5" Type="http://schemas.openxmlformats.org/officeDocument/2006/relationships/image" Target="../media/image37.png"/><Relationship Id="rId4" Type="http://schemas.openxmlformats.org/officeDocument/2006/relationships/image" Target="../media/image36.emf"/><Relationship Id="rId9" Type="http://schemas.openxmlformats.org/officeDocument/2006/relationships/image" Target="../media/image4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ECM with app model</a:t>
            </a:r>
            <a:endParaRPr lang="en-US" dirty="0"/>
          </a:p>
        </p:txBody>
      </p:sp>
      <p:sp>
        <p:nvSpPr>
          <p:cNvPr id="2" name="Text Placeholder 1"/>
          <p:cNvSpPr>
            <a:spLocks noGrp="1"/>
          </p:cNvSpPr>
          <p:nvPr>
            <p:ph type="body" sz="quarter" idx="12"/>
          </p:nvPr>
        </p:nvSpPr>
        <p:spPr/>
        <p:txBody>
          <a:bodyPr/>
          <a:lstStyle/>
          <a:p>
            <a:r>
              <a:rPr lang="fi-FI" smtClean="0"/>
              <a:t>Name</a:t>
            </a:r>
          </a:p>
          <a:p>
            <a:r>
              <a:rPr lang="fi-FI" smtClean="0"/>
              <a:t>Title</a:t>
            </a:r>
          </a:p>
          <a:p>
            <a:r>
              <a:rPr lang="fi-FI" smtClean="0"/>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532" y="893"/>
            <a:ext cx="4567293" cy="6856214"/>
          </a:xfrm>
          <a:prstGeom prst="rect">
            <a:avLst/>
          </a:prstGeom>
        </p:spPr>
      </p:pic>
      <p:sp>
        <p:nvSpPr>
          <p:cNvPr id="6" name="Content Placeholder 5"/>
          <p:cNvSpPr>
            <a:spLocks noGrp="1"/>
          </p:cNvSpPr>
          <p:nvPr>
            <p:ph type="body" sz="quarter" idx="10"/>
          </p:nvPr>
        </p:nvSpPr>
        <p:spPr>
          <a:xfrm>
            <a:off x="519113" y="1447799"/>
            <a:ext cx="7566650" cy="1975926"/>
          </a:xfrm>
        </p:spPr>
        <p:txBody>
          <a:bodyPr/>
          <a:lstStyle/>
          <a:p>
            <a:r>
              <a:rPr lang="en-US" sz="2800" dirty="0"/>
              <a:t>SharePoint 2013 CSOM has support for taxonomy</a:t>
            </a:r>
          </a:p>
          <a:p>
            <a:r>
              <a:rPr lang="en-US" sz="2800" dirty="0"/>
              <a:t>Add references to:</a:t>
            </a:r>
          </a:p>
          <a:p>
            <a:pPr marL="628461" lvl="1" indent="-285664">
              <a:buFont typeface="Arial" panose="020B0604020202020204" pitchFamily="34" charset="0"/>
              <a:buChar char="•"/>
            </a:pPr>
            <a:r>
              <a:rPr lang="en-US" sz="1600" dirty="0"/>
              <a:t>Microsoft.SharePoint.Client.dll</a:t>
            </a:r>
          </a:p>
          <a:p>
            <a:pPr marL="628461" lvl="1" indent="-285664">
              <a:buFont typeface="Arial" panose="020B0604020202020204" pitchFamily="34" charset="0"/>
              <a:buChar char="•"/>
            </a:pPr>
            <a:r>
              <a:rPr lang="en-US" sz="1600" dirty="0"/>
              <a:t>Microsoft.SharePoint.Client.Runtime.dll</a:t>
            </a:r>
          </a:p>
          <a:p>
            <a:pPr marL="628461" lvl="1" indent="-285664">
              <a:buFont typeface="Arial" panose="020B0604020202020204" pitchFamily="34" charset="0"/>
              <a:buChar char="•"/>
            </a:pPr>
            <a:r>
              <a:rPr lang="en-US" sz="1600" dirty="0"/>
              <a:t>Microsoft.SharePoint.Client.Taxonomy.dll</a:t>
            </a:r>
          </a:p>
          <a:p>
            <a:r>
              <a:rPr lang="en-US" sz="2800" dirty="0"/>
              <a:t>CSOM usage is usage very similar to server-side taxonomy API</a:t>
            </a:r>
          </a:p>
          <a:p>
            <a:pPr marL="628461" lvl="1" indent="-285664">
              <a:buFont typeface="Arial" panose="020B0604020202020204" pitchFamily="34" charset="0"/>
              <a:buChar char="•"/>
            </a:pPr>
            <a:r>
              <a:rPr lang="en-US" sz="1600" dirty="0"/>
              <a:t>Obtain </a:t>
            </a:r>
            <a:r>
              <a:rPr lang="en-US" sz="1600" dirty="0" err="1"/>
              <a:t>TaxonomySession</a:t>
            </a:r>
            <a:r>
              <a:rPr lang="en-US" sz="1600" dirty="0"/>
              <a:t> reference followed by </a:t>
            </a:r>
          </a:p>
          <a:p>
            <a:pPr marL="856993" lvl="2" indent="-285664">
              <a:buFont typeface="Segoe UI" panose="020B0502040204020203" pitchFamily="34" charset="0"/>
              <a:buChar char="-"/>
            </a:pPr>
            <a:r>
              <a:rPr lang="en-US" sz="1600" dirty="0"/>
              <a:t>Term Store</a:t>
            </a:r>
          </a:p>
          <a:p>
            <a:pPr marL="856993" lvl="2" indent="-285664">
              <a:buFont typeface="Segoe UI" panose="020B0502040204020203" pitchFamily="34" charset="0"/>
              <a:buChar char="-"/>
            </a:pPr>
            <a:r>
              <a:rPr lang="en-US" sz="1600" dirty="0"/>
              <a:t>Group</a:t>
            </a:r>
          </a:p>
          <a:p>
            <a:pPr marL="856993" lvl="2" indent="-285664">
              <a:buFont typeface="Segoe UI" panose="020B0502040204020203" pitchFamily="34" charset="0"/>
              <a:buChar char="-"/>
            </a:pPr>
            <a:r>
              <a:rPr lang="en-US" sz="1600" dirty="0"/>
              <a:t>Term Set</a:t>
            </a:r>
          </a:p>
          <a:p>
            <a:pPr marL="856993" lvl="2" indent="-285664">
              <a:buFont typeface="Segoe UI" panose="020B0502040204020203" pitchFamily="34" charset="0"/>
              <a:buChar char="-"/>
            </a:pPr>
            <a:r>
              <a:rPr lang="en-US" sz="1600" dirty="0"/>
              <a:t>Terms</a:t>
            </a:r>
          </a:p>
          <a:p>
            <a:pPr marL="628461" lvl="1" indent="-285664">
              <a:buFont typeface="Arial" panose="020B0604020202020204" pitchFamily="34" charset="0"/>
              <a:buChar char="•"/>
            </a:pPr>
            <a:r>
              <a:rPr lang="en-US" sz="1600" dirty="0"/>
              <a:t>Load objects &amp; collections as necessary</a:t>
            </a:r>
          </a:p>
        </p:txBody>
      </p:sp>
      <p:sp>
        <p:nvSpPr>
          <p:cNvPr id="5" name="Title 4"/>
          <p:cNvSpPr>
            <a:spLocks noGrp="1"/>
          </p:cNvSpPr>
          <p:nvPr>
            <p:ph type="title"/>
          </p:nvPr>
        </p:nvSpPr>
        <p:spPr/>
        <p:txBody>
          <a:bodyPr/>
          <a:lstStyle/>
          <a:p>
            <a:r>
              <a:rPr lang="en-US" dirty="0" smtClean="0"/>
              <a:t>Managed Metadata CSOM</a:t>
            </a:r>
            <a:endParaRPr lang="en-US" dirty="0"/>
          </a:p>
        </p:txBody>
      </p:sp>
    </p:spTree>
    <p:extLst>
      <p:ext uri="{BB962C8B-B14F-4D97-AF65-F5344CB8AC3E}">
        <p14:creationId xmlns:p14="http://schemas.microsoft.com/office/powerpoint/2010/main" val="6487261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tx2"/>
          </a:solidFill>
        </p:spPr>
        <p:txBody>
          <a:bodyPr/>
          <a:lstStyle/>
          <a:p>
            <a:r>
              <a:rPr lang="en-US" sz="4799" dirty="0">
                <a:solidFill>
                  <a:schemeClr val="bg1"/>
                </a:solidFill>
              </a:rPr>
              <a:t>Reference code to connect to taxonomy store</a:t>
            </a:r>
          </a:p>
        </p:txBody>
      </p:sp>
      <p:sp>
        <p:nvSpPr>
          <p:cNvPr id="5" name="Text Placeholder 4"/>
          <p:cNvSpPr>
            <a:spLocks noGrp="1"/>
          </p:cNvSpPr>
          <p:nvPr>
            <p:ph type="body" sz="quarter" idx="10"/>
          </p:nvPr>
        </p:nvSpPr>
        <p:spPr>
          <a:xfrm>
            <a:off x="269171" y="1197903"/>
            <a:ext cx="7256505" cy="3600048"/>
          </a:xfrm>
          <a:ln>
            <a:solidFill>
              <a:schemeClr val="bg1">
                <a:lumMod val="65000"/>
              </a:schemeClr>
            </a:solidFill>
          </a:ln>
        </p:spPr>
        <p:txBody>
          <a:bodyPr/>
          <a:lstStyle/>
          <a:p>
            <a:r>
              <a:rPr lang="en-US" sz="1200" dirty="0"/>
              <a:t>            </a:t>
            </a:r>
            <a:r>
              <a:rPr lang="en-US" sz="1200" dirty="0">
                <a:solidFill>
                  <a:srgbClr val="009E49"/>
                </a:solidFill>
              </a:rPr>
              <a:t>// Open context</a:t>
            </a:r>
          </a:p>
          <a:p>
            <a:r>
              <a:rPr lang="en-US" sz="1200" dirty="0"/>
              <a:t>            </a:t>
            </a:r>
            <a:r>
              <a:rPr lang="en-US" sz="1200" dirty="0" err="1"/>
              <a:t>ClientContext</a:t>
            </a:r>
            <a:r>
              <a:rPr lang="en-US" sz="1200" dirty="0"/>
              <a:t> </a:t>
            </a:r>
            <a:r>
              <a:rPr lang="en-US" sz="1200" dirty="0" err="1"/>
              <a:t>clientContext</a:t>
            </a:r>
            <a:r>
              <a:rPr lang="en-US" sz="1200" dirty="0"/>
              <a:t> = new </a:t>
            </a:r>
            <a:r>
              <a:rPr lang="en-US" sz="1200" dirty="0" err="1"/>
              <a:t>ClientContext</a:t>
            </a:r>
            <a:r>
              <a:rPr lang="en-US" sz="1200" dirty="0"/>
              <a:t>(</a:t>
            </a:r>
            <a:r>
              <a:rPr lang="en-US" sz="1200" dirty="0" err="1"/>
              <a:t>siteUrl</a:t>
            </a:r>
            <a:r>
              <a:rPr lang="en-US" sz="1200" dirty="0"/>
              <a:t>);</a:t>
            </a:r>
          </a:p>
          <a:p>
            <a:r>
              <a:rPr lang="en-US" sz="1200" dirty="0"/>
              <a:t>            </a:t>
            </a:r>
            <a:r>
              <a:rPr lang="en-US" sz="1200" dirty="0" err="1"/>
              <a:t>TaxonomySession</a:t>
            </a:r>
            <a:r>
              <a:rPr lang="en-US" sz="1200" dirty="0"/>
              <a:t> </a:t>
            </a:r>
            <a:r>
              <a:rPr lang="en-US" sz="1200" dirty="0" err="1"/>
              <a:t>taxonomySession</a:t>
            </a:r>
            <a:r>
              <a:rPr lang="en-US" sz="1200" dirty="0"/>
              <a:t> = </a:t>
            </a:r>
            <a:r>
              <a:rPr lang="en-US" sz="1200" dirty="0" err="1"/>
              <a:t>TaxonomySession.GetTaxonomySession</a:t>
            </a:r>
            <a:r>
              <a:rPr lang="en-US" sz="1200" dirty="0"/>
              <a:t>(</a:t>
            </a:r>
            <a:r>
              <a:rPr lang="en-US" sz="1200" dirty="0" err="1"/>
              <a:t>clientContext</a:t>
            </a:r>
            <a:r>
              <a:rPr lang="en-US" sz="1200" dirty="0"/>
              <a:t>);</a:t>
            </a:r>
          </a:p>
          <a:p>
            <a:r>
              <a:rPr lang="en-US" sz="1200" dirty="0"/>
              <a:t>            </a:t>
            </a:r>
            <a:r>
              <a:rPr lang="en-US" sz="1200" dirty="0" err="1"/>
              <a:t>TermStore</a:t>
            </a:r>
            <a:r>
              <a:rPr lang="en-US" sz="1200" dirty="0"/>
              <a:t> </a:t>
            </a:r>
            <a:r>
              <a:rPr lang="en-US" sz="1200" dirty="0" err="1"/>
              <a:t>termStore</a:t>
            </a:r>
            <a:r>
              <a:rPr lang="en-US" sz="1200" dirty="0"/>
              <a:t> = </a:t>
            </a:r>
            <a:r>
              <a:rPr lang="en-US" sz="1200" dirty="0" err="1"/>
              <a:t>taxonomySession.GetDefaultSiteCollectionTermStore</a:t>
            </a:r>
            <a:r>
              <a:rPr lang="en-US" sz="1200" dirty="0"/>
              <a:t>();</a:t>
            </a:r>
          </a:p>
          <a:p>
            <a:r>
              <a:rPr lang="en-US" sz="1200" dirty="0">
                <a:solidFill>
                  <a:srgbClr val="009E49"/>
                </a:solidFill>
              </a:rPr>
              <a:t>            // Load the needed data</a:t>
            </a:r>
          </a:p>
          <a:p>
            <a:r>
              <a:rPr lang="en-US" sz="1200" dirty="0"/>
              <a:t>            </a:t>
            </a:r>
            <a:r>
              <a:rPr lang="en-US" sz="1200" dirty="0" err="1"/>
              <a:t>clientContext.Load</a:t>
            </a:r>
            <a:r>
              <a:rPr lang="en-US" sz="1200" dirty="0"/>
              <a:t>(</a:t>
            </a:r>
            <a:r>
              <a:rPr lang="en-US" sz="1200" dirty="0" err="1"/>
              <a:t>termStore</a:t>
            </a:r>
            <a:r>
              <a:rPr lang="en-US" sz="1200" dirty="0"/>
              <a:t>,</a:t>
            </a:r>
          </a:p>
          <a:p>
            <a:r>
              <a:rPr lang="en-US" sz="1200" dirty="0"/>
              <a:t>                    store =&gt; </a:t>
            </a:r>
            <a:r>
              <a:rPr lang="en-US" sz="1200" dirty="0" err="1"/>
              <a:t>store.Name</a:t>
            </a:r>
            <a:r>
              <a:rPr lang="en-US" sz="1200" dirty="0"/>
              <a:t>,</a:t>
            </a:r>
          </a:p>
          <a:p>
            <a:r>
              <a:rPr lang="en-US" sz="1200" dirty="0"/>
              <a:t>                    store =&gt; </a:t>
            </a:r>
            <a:r>
              <a:rPr lang="en-US" sz="1200" dirty="0" err="1"/>
              <a:t>store.Groups.Include</a:t>
            </a:r>
            <a:r>
              <a:rPr lang="en-US" sz="1200" dirty="0"/>
              <a:t>(</a:t>
            </a:r>
          </a:p>
          <a:p>
            <a:r>
              <a:rPr lang="en-US" sz="1200" dirty="0"/>
              <a:t>                        group =&gt; </a:t>
            </a:r>
            <a:r>
              <a:rPr lang="en-US" sz="1200" dirty="0" err="1"/>
              <a:t>group.Name</a:t>
            </a:r>
            <a:r>
              <a:rPr lang="en-US" sz="1200" dirty="0"/>
              <a:t>,</a:t>
            </a:r>
          </a:p>
          <a:p>
            <a:r>
              <a:rPr lang="en-US" sz="1200" dirty="0"/>
              <a:t>                        group =&gt; </a:t>
            </a:r>
            <a:r>
              <a:rPr lang="en-US" sz="1200" dirty="0" err="1"/>
              <a:t>group.TermSets.Include</a:t>
            </a:r>
            <a:r>
              <a:rPr lang="en-US" sz="1200" dirty="0"/>
              <a:t>(</a:t>
            </a:r>
          </a:p>
          <a:p>
            <a:r>
              <a:rPr lang="en-US" sz="1200" dirty="0"/>
              <a:t>                            </a:t>
            </a:r>
            <a:r>
              <a:rPr lang="en-US" sz="1200" dirty="0" err="1"/>
              <a:t>termSet</a:t>
            </a:r>
            <a:r>
              <a:rPr lang="en-US" sz="1200" dirty="0"/>
              <a:t> =&gt; </a:t>
            </a:r>
            <a:r>
              <a:rPr lang="en-US" sz="1200" dirty="0" err="1"/>
              <a:t>termSet.Name</a:t>
            </a:r>
            <a:r>
              <a:rPr lang="en-US" sz="1200" dirty="0"/>
              <a:t>,</a:t>
            </a:r>
          </a:p>
          <a:p>
            <a:r>
              <a:rPr lang="en-US" sz="1200" dirty="0"/>
              <a:t>                            </a:t>
            </a:r>
            <a:r>
              <a:rPr lang="en-US" sz="1200" dirty="0" err="1"/>
              <a:t>termSet</a:t>
            </a:r>
            <a:r>
              <a:rPr lang="en-US" sz="1200" dirty="0"/>
              <a:t> =&gt; </a:t>
            </a:r>
            <a:r>
              <a:rPr lang="en-US" sz="1200" dirty="0" err="1"/>
              <a:t>termSet.Terms.Include</a:t>
            </a:r>
            <a:r>
              <a:rPr lang="en-US" sz="1200" dirty="0"/>
              <a:t>(</a:t>
            </a:r>
          </a:p>
          <a:p>
            <a:r>
              <a:rPr lang="en-US" sz="1200" dirty="0"/>
              <a:t>                                term =&gt; </a:t>
            </a:r>
            <a:r>
              <a:rPr lang="en-US" sz="1200" dirty="0" err="1"/>
              <a:t>term.Name</a:t>
            </a:r>
            <a:r>
              <a:rPr lang="en-US" sz="1200" dirty="0"/>
              <a:t>)</a:t>
            </a:r>
          </a:p>
          <a:p>
            <a:r>
              <a:rPr lang="en-US" sz="1200" dirty="0"/>
              <a:t>                        )</a:t>
            </a:r>
          </a:p>
          <a:p>
            <a:r>
              <a:rPr lang="en-US" sz="1200" dirty="0"/>
              <a:t>                    )</a:t>
            </a:r>
          </a:p>
          <a:p>
            <a:r>
              <a:rPr lang="en-US" sz="1200" dirty="0"/>
              <a:t>            );</a:t>
            </a:r>
          </a:p>
          <a:p>
            <a:r>
              <a:rPr lang="en-US" sz="1200" dirty="0"/>
              <a:t>            </a:t>
            </a:r>
            <a:r>
              <a:rPr lang="en-US" sz="1200" dirty="0" err="1"/>
              <a:t>clientContext.ExecuteQuery</a:t>
            </a:r>
            <a:r>
              <a:rPr lang="en-US" sz="1200" dirty="0"/>
              <a:t>();</a:t>
            </a:r>
          </a:p>
        </p:txBody>
      </p:sp>
      <p:sp>
        <p:nvSpPr>
          <p:cNvPr id="6" name="Rectangle 5"/>
          <p:cNvSpPr/>
          <p:nvPr/>
        </p:nvSpPr>
        <p:spPr>
          <a:xfrm>
            <a:off x="5900498" y="2479113"/>
            <a:ext cx="6094413" cy="4153902"/>
          </a:xfrm>
          <a:prstGeom prst="rect">
            <a:avLst/>
          </a:prstGeom>
          <a:solidFill>
            <a:schemeClr val="bg1"/>
          </a:solidFill>
          <a:ln>
            <a:solidFill>
              <a:schemeClr val="bg1">
                <a:lumMod val="65000"/>
              </a:schemeClr>
            </a:solidFill>
          </a:ln>
        </p:spPr>
        <p:txBody>
          <a:bodyPr>
            <a:spAutoFit/>
          </a:bodyPr>
          <a:lstStyle/>
          <a:p>
            <a:r>
              <a:rPr lang="en-US" sz="1200" dirty="0">
                <a:solidFill>
                  <a:srgbClr val="009E49"/>
                </a:solidFill>
              </a:rPr>
              <a:t>            //</a:t>
            </a:r>
          </a:p>
          <a:p>
            <a:r>
              <a:rPr lang="en-US" sz="1200" dirty="0">
                <a:solidFill>
                  <a:srgbClr val="009E49"/>
                </a:solidFill>
              </a:rPr>
              <a:t>            //Writes the taxonomy item names.</a:t>
            </a:r>
          </a:p>
          <a:p>
            <a:r>
              <a:rPr lang="en-US" sz="1200" dirty="0">
                <a:solidFill>
                  <a:srgbClr val="009E49"/>
                </a:solidFill>
              </a:rPr>
              <a:t>            //</a:t>
            </a:r>
          </a:p>
          <a:p>
            <a:r>
              <a:rPr lang="en-US" sz="1200" dirty="0"/>
              <a:t>            if (</a:t>
            </a:r>
            <a:r>
              <a:rPr lang="en-US" sz="1200" dirty="0" err="1"/>
              <a:t>taxonomySession</a:t>
            </a:r>
            <a:r>
              <a:rPr lang="en-US" sz="1200" dirty="0"/>
              <a:t> != null)</a:t>
            </a:r>
          </a:p>
          <a:p>
            <a:r>
              <a:rPr lang="en-US" sz="1200" dirty="0"/>
              <a:t>            {</a:t>
            </a:r>
          </a:p>
          <a:p>
            <a:r>
              <a:rPr lang="en-US" sz="1200" dirty="0"/>
              <a:t>                if (</a:t>
            </a:r>
            <a:r>
              <a:rPr lang="en-US" sz="1200" dirty="0" err="1"/>
              <a:t>termStore</a:t>
            </a:r>
            <a:r>
              <a:rPr lang="en-US" sz="1200" dirty="0"/>
              <a:t> != null)</a:t>
            </a:r>
          </a:p>
          <a:p>
            <a:r>
              <a:rPr lang="en-US" sz="1200" dirty="0"/>
              <a:t>                {</a:t>
            </a:r>
          </a:p>
          <a:p>
            <a:r>
              <a:rPr lang="en-US" sz="1200" dirty="0"/>
              <a:t>                    </a:t>
            </a:r>
            <a:r>
              <a:rPr lang="en-US" sz="1200" dirty="0" err="1"/>
              <a:t>foreach</a:t>
            </a:r>
            <a:r>
              <a:rPr lang="en-US" sz="1200" dirty="0"/>
              <a:t> (</a:t>
            </a:r>
            <a:r>
              <a:rPr lang="en-US" sz="1200" dirty="0" err="1"/>
              <a:t>TermGroup</a:t>
            </a:r>
            <a:r>
              <a:rPr lang="en-US" sz="1200" dirty="0"/>
              <a:t> group in </a:t>
            </a:r>
            <a:r>
              <a:rPr lang="en-US" sz="1200" dirty="0" err="1"/>
              <a:t>termStore.Groups</a:t>
            </a:r>
            <a:r>
              <a:rPr lang="en-US" sz="1200" dirty="0"/>
              <a:t>)</a:t>
            </a:r>
          </a:p>
          <a:p>
            <a:r>
              <a:rPr lang="en-US" sz="1200" dirty="0"/>
              <a:t>                    {</a:t>
            </a:r>
          </a:p>
          <a:p>
            <a:r>
              <a:rPr lang="en-US" sz="1200" dirty="0"/>
              <a:t>                        </a:t>
            </a:r>
            <a:r>
              <a:rPr lang="en-US" sz="1200" dirty="0" err="1"/>
              <a:t>Console.WriteLine</a:t>
            </a:r>
            <a:r>
              <a:rPr lang="en-US" sz="1200" dirty="0"/>
              <a:t>("Group " + </a:t>
            </a:r>
            <a:r>
              <a:rPr lang="en-US" sz="1200" dirty="0" err="1"/>
              <a:t>group.Name</a:t>
            </a:r>
            <a:r>
              <a:rPr lang="en-US" sz="1200" dirty="0"/>
              <a:t>);</a:t>
            </a:r>
          </a:p>
          <a:p>
            <a:r>
              <a:rPr lang="en-US" sz="1200" dirty="0"/>
              <a:t>                        </a:t>
            </a:r>
            <a:r>
              <a:rPr lang="en-US" sz="1200" dirty="0" err="1"/>
              <a:t>foreach</a:t>
            </a:r>
            <a:r>
              <a:rPr lang="en-US" sz="1200" dirty="0"/>
              <a:t> (</a:t>
            </a:r>
            <a:r>
              <a:rPr lang="en-US" sz="1200" dirty="0" err="1"/>
              <a:t>TermSet</a:t>
            </a:r>
            <a:r>
              <a:rPr lang="en-US" sz="1200" dirty="0"/>
              <a:t> </a:t>
            </a:r>
            <a:r>
              <a:rPr lang="en-US" sz="1200" dirty="0" err="1"/>
              <a:t>termSet</a:t>
            </a:r>
            <a:r>
              <a:rPr lang="en-US" sz="1200" dirty="0"/>
              <a:t> in </a:t>
            </a:r>
            <a:r>
              <a:rPr lang="en-US" sz="1200" dirty="0" err="1"/>
              <a:t>group.TermSets</a:t>
            </a:r>
            <a:r>
              <a:rPr lang="en-US" sz="1200" dirty="0"/>
              <a:t>)</a:t>
            </a:r>
          </a:p>
          <a:p>
            <a:r>
              <a:rPr lang="en-US" sz="1200" dirty="0"/>
              <a:t>                        {</a:t>
            </a:r>
          </a:p>
          <a:p>
            <a:r>
              <a:rPr lang="en-US" sz="1200" dirty="0"/>
              <a:t>                            </a:t>
            </a:r>
            <a:r>
              <a:rPr lang="en-US" sz="1200" dirty="0" err="1"/>
              <a:t>Console.WriteLine</a:t>
            </a:r>
            <a:r>
              <a:rPr lang="en-US" sz="1200" dirty="0"/>
              <a:t>("</a:t>
            </a:r>
            <a:r>
              <a:rPr lang="en-US" sz="1200" dirty="0" err="1"/>
              <a:t>TermSet</a:t>
            </a:r>
            <a:r>
              <a:rPr lang="en-US" sz="1200" dirty="0"/>
              <a:t> " + </a:t>
            </a:r>
            <a:r>
              <a:rPr lang="en-US" sz="1200" dirty="0" err="1"/>
              <a:t>termSet.Name</a:t>
            </a:r>
            <a:r>
              <a:rPr lang="en-US" sz="1200" dirty="0"/>
              <a:t>);</a:t>
            </a:r>
          </a:p>
          <a:p>
            <a:r>
              <a:rPr lang="en-US" sz="1200" dirty="0"/>
              <a:t>                            </a:t>
            </a:r>
            <a:r>
              <a:rPr lang="en-US" sz="1200" dirty="0" err="1"/>
              <a:t>foreach</a:t>
            </a:r>
            <a:r>
              <a:rPr lang="en-US" sz="1200" dirty="0"/>
              <a:t> (Term </a:t>
            </a:r>
            <a:r>
              <a:rPr lang="en-US" sz="1200" dirty="0" err="1"/>
              <a:t>term</a:t>
            </a:r>
            <a:r>
              <a:rPr lang="en-US" sz="1200" dirty="0"/>
              <a:t> in </a:t>
            </a:r>
            <a:r>
              <a:rPr lang="en-US" sz="1200" dirty="0" err="1"/>
              <a:t>termSet.Terms</a:t>
            </a:r>
            <a:r>
              <a:rPr lang="en-US" sz="1200" dirty="0"/>
              <a:t>)</a:t>
            </a:r>
          </a:p>
          <a:p>
            <a:r>
              <a:rPr lang="en-US" sz="1200" dirty="0"/>
              <a:t>                            {</a:t>
            </a:r>
          </a:p>
          <a:p>
            <a:r>
              <a:rPr lang="en-US" sz="1200" dirty="0"/>
              <a:t>                                //Writes root-level terms only.</a:t>
            </a:r>
          </a:p>
          <a:p>
            <a:r>
              <a:rPr lang="en-US" sz="1200" dirty="0"/>
              <a:t>                                </a:t>
            </a:r>
            <a:r>
              <a:rPr lang="en-US" sz="1200" dirty="0" err="1"/>
              <a:t>Console.WriteLine</a:t>
            </a:r>
            <a:r>
              <a:rPr lang="en-US" sz="1200" dirty="0"/>
              <a:t>("Term " + </a:t>
            </a:r>
            <a:r>
              <a:rPr lang="en-US" sz="1200" dirty="0" err="1"/>
              <a:t>term.Name</a:t>
            </a:r>
            <a:r>
              <a:rPr lang="en-US" sz="1200" dirty="0"/>
              <a:t>);</a:t>
            </a:r>
          </a:p>
          <a:p>
            <a:r>
              <a:rPr lang="en-US" sz="1200" dirty="0"/>
              <a:t>                            }</a:t>
            </a:r>
          </a:p>
          <a:p>
            <a:r>
              <a:rPr lang="en-US" sz="1200" dirty="0"/>
              <a:t>                        }</a:t>
            </a:r>
          </a:p>
          <a:p>
            <a:r>
              <a:rPr lang="en-US" sz="1200" dirty="0"/>
              <a:t>                    }</a:t>
            </a:r>
          </a:p>
          <a:p>
            <a:r>
              <a:rPr lang="en-US" sz="1200" dirty="0"/>
              <a:t>                }</a:t>
            </a:r>
          </a:p>
          <a:p>
            <a:r>
              <a:rPr lang="en-US" sz="1200" dirty="0"/>
              <a:t>            }</a:t>
            </a:r>
          </a:p>
        </p:txBody>
      </p:sp>
    </p:spTree>
    <p:extLst>
      <p:ext uri="{BB962C8B-B14F-4D97-AF65-F5344CB8AC3E}">
        <p14:creationId xmlns:p14="http://schemas.microsoft.com/office/powerpoint/2010/main" val="375017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tx2"/>
          </a:solidFill>
        </p:spPr>
        <p:txBody>
          <a:bodyPr/>
          <a:lstStyle/>
          <a:p>
            <a:r>
              <a:rPr lang="en-US" sz="4799" dirty="0">
                <a:solidFill>
                  <a:schemeClr val="bg1"/>
                </a:solidFill>
              </a:rPr>
              <a:t>Creating terms to taxonomy store</a:t>
            </a:r>
          </a:p>
        </p:txBody>
      </p:sp>
      <p:sp>
        <p:nvSpPr>
          <p:cNvPr id="5" name="Text Placeholder 4"/>
          <p:cNvSpPr>
            <a:spLocks noGrp="1"/>
          </p:cNvSpPr>
          <p:nvPr>
            <p:ph type="body" sz="quarter" idx="10"/>
          </p:nvPr>
        </p:nvSpPr>
        <p:spPr>
          <a:xfrm>
            <a:off x="269170" y="1197903"/>
            <a:ext cx="9805078" cy="2252337"/>
          </a:xfrm>
          <a:ln>
            <a:solidFill>
              <a:schemeClr val="bg1">
                <a:lumMod val="65000"/>
              </a:schemeClr>
            </a:solidFill>
          </a:ln>
        </p:spPr>
        <p:txBody>
          <a:bodyPr/>
          <a:lstStyle/>
          <a:p>
            <a:r>
              <a:rPr lang="en-US" sz="1600" dirty="0"/>
              <a:t>            </a:t>
            </a:r>
            <a:r>
              <a:rPr lang="en-US" sz="1600" dirty="0">
                <a:solidFill>
                  <a:srgbClr val="009E49"/>
                </a:solidFill>
              </a:rPr>
              <a:t>// Set context</a:t>
            </a:r>
          </a:p>
          <a:p>
            <a:r>
              <a:rPr lang="en-US" sz="1600" dirty="0"/>
              <a:t>            </a:t>
            </a:r>
            <a:r>
              <a:rPr lang="en-US" sz="1600" dirty="0" err="1"/>
              <a:t>ClientContext</a:t>
            </a:r>
            <a:r>
              <a:rPr lang="en-US" sz="1600" dirty="0"/>
              <a:t> </a:t>
            </a:r>
            <a:r>
              <a:rPr lang="en-US" sz="1600" dirty="0" err="1"/>
              <a:t>clientContext</a:t>
            </a:r>
            <a:r>
              <a:rPr lang="en-US" sz="1600" dirty="0"/>
              <a:t> = new </a:t>
            </a:r>
            <a:r>
              <a:rPr lang="en-US" sz="1600" dirty="0" err="1"/>
              <a:t>ClientContext</a:t>
            </a:r>
            <a:r>
              <a:rPr lang="en-US" sz="1600" dirty="0"/>
              <a:t>(“http://teams.contoso.com”);</a:t>
            </a:r>
          </a:p>
          <a:p>
            <a:r>
              <a:rPr lang="en-US" sz="1600" dirty="0"/>
              <a:t>           </a:t>
            </a:r>
            <a:r>
              <a:rPr lang="en-US" sz="1600" dirty="0">
                <a:solidFill>
                  <a:srgbClr val="009E49"/>
                </a:solidFill>
              </a:rPr>
              <a:t> // Get access to taxonomy CSOM</a:t>
            </a:r>
          </a:p>
          <a:p>
            <a:r>
              <a:rPr lang="en-US" sz="1600" dirty="0"/>
              <a:t>            </a:t>
            </a:r>
            <a:r>
              <a:rPr lang="en-US" sz="1600" dirty="0" err="1"/>
              <a:t>TaxonomySession</a:t>
            </a:r>
            <a:r>
              <a:rPr lang="en-US" sz="1600" dirty="0"/>
              <a:t> </a:t>
            </a:r>
            <a:r>
              <a:rPr lang="en-US" sz="1600" dirty="0" err="1"/>
              <a:t>taxonomySession</a:t>
            </a:r>
            <a:r>
              <a:rPr lang="en-US" sz="1600" dirty="0"/>
              <a:t> = </a:t>
            </a:r>
            <a:r>
              <a:rPr lang="en-US" sz="1600" dirty="0" err="1"/>
              <a:t>TaxonomySession.GetTaxonomySession</a:t>
            </a:r>
            <a:r>
              <a:rPr lang="en-US" sz="1600" dirty="0"/>
              <a:t>(</a:t>
            </a:r>
            <a:r>
              <a:rPr lang="en-US" sz="1600" dirty="0" err="1"/>
              <a:t>clientContext</a:t>
            </a:r>
            <a:r>
              <a:rPr lang="en-US" sz="1600" dirty="0"/>
              <a:t>);</a:t>
            </a:r>
          </a:p>
          <a:p>
            <a:r>
              <a:rPr lang="en-US" sz="1600" dirty="0"/>
              <a:t>            </a:t>
            </a:r>
            <a:r>
              <a:rPr lang="en-US" sz="1600" dirty="0" err="1"/>
              <a:t>clientContext.Load</a:t>
            </a:r>
            <a:r>
              <a:rPr lang="en-US" sz="1600" dirty="0"/>
              <a:t>(</a:t>
            </a:r>
            <a:r>
              <a:rPr lang="en-US" sz="1600" dirty="0" err="1"/>
              <a:t>taxonomySession</a:t>
            </a:r>
            <a:r>
              <a:rPr lang="en-US" sz="1600" dirty="0"/>
              <a:t>);</a:t>
            </a:r>
          </a:p>
          <a:p>
            <a:r>
              <a:rPr lang="en-US" sz="1600" dirty="0"/>
              <a:t>            </a:t>
            </a:r>
            <a:r>
              <a:rPr lang="en-US" sz="1600" dirty="0" err="1"/>
              <a:t>clientContext.ExecuteQuery</a:t>
            </a:r>
            <a:r>
              <a:rPr lang="en-US" sz="1600" dirty="0"/>
              <a:t>();</a:t>
            </a:r>
          </a:p>
          <a:p>
            <a:endParaRPr lang="en-US" sz="1600" dirty="0"/>
          </a:p>
        </p:txBody>
      </p:sp>
      <p:sp>
        <p:nvSpPr>
          <p:cNvPr id="2" name="Rectangle 1"/>
          <p:cNvSpPr/>
          <p:nvPr/>
        </p:nvSpPr>
        <p:spPr>
          <a:xfrm>
            <a:off x="3093375" y="3041795"/>
            <a:ext cx="8541412" cy="3538508"/>
          </a:xfrm>
          <a:prstGeom prst="rect">
            <a:avLst/>
          </a:prstGeom>
          <a:solidFill>
            <a:schemeClr val="bg1"/>
          </a:solidFill>
          <a:ln>
            <a:solidFill>
              <a:schemeClr val="bg1">
                <a:lumMod val="65000"/>
              </a:schemeClr>
            </a:solidFill>
          </a:ln>
        </p:spPr>
        <p:txBody>
          <a:bodyPr wrap="square">
            <a:spAutoFit/>
          </a:bodyPr>
          <a:lstStyle/>
          <a:p>
            <a:r>
              <a:rPr lang="en-US" sz="1600" dirty="0"/>
              <a:t>           if (</a:t>
            </a:r>
            <a:r>
              <a:rPr lang="en-US" sz="1600" dirty="0" err="1"/>
              <a:t>taxonomySession</a:t>
            </a:r>
            <a:r>
              <a:rPr lang="en-US" sz="1600" dirty="0"/>
              <a:t> != null)</a:t>
            </a:r>
          </a:p>
          <a:p>
            <a:r>
              <a:rPr lang="en-US" sz="1600" dirty="0"/>
              <a:t>            {</a:t>
            </a:r>
          </a:p>
          <a:p>
            <a:r>
              <a:rPr lang="en-US" sz="1600" dirty="0"/>
              <a:t>                </a:t>
            </a:r>
            <a:r>
              <a:rPr lang="en-US" sz="1600" dirty="0" err="1"/>
              <a:t>TermStore</a:t>
            </a:r>
            <a:r>
              <a:rPr lang="en-US" sz="1600" dirty="0"/>
              <a:t> </a:t>
            </a:r>
            <a:r>
              <a:rPr lang="en-US" sz="1600" dirty="0" err="1"/>
              <a:t>termStore</a:t>
            </a:r>
            <a:r>
              <a:rPr lang="en-US" sz="1600" dirty="0"/>
              <a:t> = </a:t>
            </a:r>
            <a:r>
              <a:rPr lang="en-US" sz="1600" dirty="0" err="1"/>
              <a:t>taxonomySession.GetDefaultKeywordsTermStore</a:t>
            </a:r>
            <a:r>
              <a:rPr lang="en-US" sz="1600" dirty="0"/>
              <a:t>();</a:t>
            </a:r>
          </a:p>
          <a:p>
            <a:r>
              <a:rPr lang="en-US" sz="1600" dirty="0"/>
              <a:t>                //</a:t>
            </a:r>
            <a:r>
              <a:rPr lang="en-US" sz="1600" dirty="0" err="1"/>
              <a:t>TermStore</a:t>
            </a:r>
            <a:r>
              <a:rPr lang="en-US" sz="1600" dirty="0"/>
              <a:t> </a:t>
            </a:r>
            <a:r>
              <a:rPr lang="en-US" sz="1600" dirty="0" err="1"/>
              <a:t>termStore</a:t>
            </a:r>
            <a:r>
              <a:rPr lang="en-US" sz="1600" dirty="0"/>
              <a:t> = </a:t>
            </a:r>
            <a:r>
              <a:rPr lang="en-US" sz="1600" dirty="0" err="1"/>
              <a:t>taxonomySession.GetDefaultSiteCollectionTermStore</a:t>
            </a:r>
            <a:r>
              <a:rPr lang="en-US" sz="1600" dirty="0"/>
              <a:t>();</a:t>
            </a:r>
          </a:p>
          <a:p>
            <a:r>
              <a:rPr lang="en-US" sz="1600" dirty="0"/>
              <a:t>                if (</a:t>
            </a:r>
            <a:r>
              <a:rPr lang="en-US" sz="1600" dirty="0" err="1"/>
              <a:t>termStore</a:t>
            </a:r>
            <a:r>
              <a:rPr lang="en-US" sz="1600" dirty="0"/>
              <a:t> != null)</a:t>
            </a:r>
          </a:p>
          <a:p>
            <a:r>
              <a:rPr lang="en-US" sz="1600" dirty="0"/>
              <a:t>                {</a:t>
            </a:r>
          </a:p>
          <a:p>
            <a:r>
              <a:rPr lang="en-US" sz="1600" dirty="0">
                <a:solidFill>
                  <a:srgbClr val="009E49"/>
                </a:solidFill>
              </a:rPr>
              <a:t>                    //  Create group, </a:t>
            </a:r>
            <a:r>
              <a:rPr lang="en-US" sz="1600" dirty="0" err="1">
                <a:solidFill>
                  <a:srgbClr val="009E49"/>
                </a:solidFill>
              </a:rPr>
              <a:t>termset</a:t>
            </a:r>
            <a:r>
              <a:rPr lang="en-US" sz="1600" dirty="0">
                <a:solidFill>
                  <a:srgbClr val="009E49"/>
                </a:solidFill>
              </a:rPr>
              <a:t>, and terms.</a:t>
            </a:r>
          </a:p>
          <a:p>
            <a:r>
              <a:rPr lang="en-US" sz="1600" dirty="0"/>
              <a:t>                   </a:t>
            </a:r>
            <a:r>
              <a:rPr lang="en-US" sz="1600" dirty="0" err="1"/>
              <a:t>TermGroup</a:t>
            </a:r>
            <a:r>
              <a:rPr lang="en-US" sz="1600" dirty="0"/>
              <a:t> </a:t>
            </a:r>
            <a:r>
              <a:rPr lang="en-US" sz="1600" dirty="0" err="1"/>
              <a:t>myGroup</a:t>
            </a:r>
            <a:r>
              <a:rPr lang="en-US" sz="1600" dirty="0"/>
              <a:t> = </a:t>
            </a:r>
            <a:r>
              <a:rPr lang="en-US" sz="1600" dirty="0" err="1"/>
              <a:t>termStore.CreateGroup</a:t>
            </a:r>
            <a:r>
              <a:rPr lang="en-US" sz="1600" dirty="0"/>
              <a:t>("</a:t>
            </a:r>
            <a:r>
              <a:rPr lang="en-US" sz="1600" dirty="0" err="1"/>
              <a:t>MyGroup</a:t>
            </a:r>
            <a:r>
              <a:rPr lang="en-US" sz="1600" dirty="0"/>
              <a:t> II", </a:t>
            </a:r>
            <a:r>
              <a:rPr lang="en-US" sz="1600" dirty="0" err="1"/>
              <a:t>Guid.NewGuid</a:t>
            </a:r>
            <a:r>
              <a:rPr lang="en-US" sz="1600" dirty="0"/>
              <a:t>());</a:t>
            </a:r>
          </a:p>
          <a:p>
            <a:r>
              <a:rPr lang="en-US" sz="1600" dirty="0"/>
              <a:t>                    </a:t>
            </a:r>
            <a:r>
              <a:rPr lang="en-US" sz="1600" dirty="0" err="1"/>
              <a:t>TermSet</a:t>
            </a:r>
            <a:r>
              <a:rPr lang="en-US" sz="1600" dirty="0"/>
              <a:t> </a:t>
            </a:r>
            <a:r>
              <a:rPr lang="en-US" sz="1600" dirty="0" err="1"/>
              <a:t>myTermSet</a:t>
            </a:r>
            <a:r>
              <a:rPr lang="en-US" sz="1600" dirty="0"/>
              <a:t> = </a:t>
            </a:r>
            <a:r>
              <a:rPr lang="en-US" sz="1600" dirty="0" err="1"/>
              <a:t>myGroup.CreateTermSet</a:t>
            </a:r>
            <a:r>
              <a:rPr lang="en-US" sz="1600" dirty="0"/>
              <a:t>("Color", </a:t>
            </a:r>
            <a:r>
              <a:rPr lang="en-US" sz="1600" dirty="0" err="1"/>
              <a:t>Guid.NewGuid</a:t>
            </a:r>
            <a:r>
              <a:rPr lang="en-US" sz="1600" dirty="0"/>
              <a:t>(), 1033);</a:t>
            </a:r>
          </a:p>
          <a:p>
            <a:r>
              <a:rPr lang="en-US" sz="1600" dirty="0"/>
              <a:t>                    </a:t>
            </a:r>
            <a:r>
              <a:rPr lang="en-US" sz="1600" dirty="0" err="1"/>
              <a:t>myTermSet.CreateTerm</a:t>
            </a:r>
            <a:r>
              <a:rPr lang="en-US" sz="1600" dirty="0"/>
              <a:t>("Red", 1033, </a:t>
            </a:r>
            <a:r>
              <a:rPr lang="en-US" sz="1600" dirty="0" err="1"/>
              <a:t>Guid.NewGuid</a:t>
            </a:r>
            <a:r>
              <a:rPr lang="en-US" sz="1600" dirty="0"/>
              <a:t>());</a:t>
            </a:r>
          </a:p>
          <a:p>
            <a:r>
              <a:rPr lang="en-US" sz="1600" dirty="0"/>
              <a:t>                    </a:t>
            </a:r>
            <a:r>
              <a:rPr lang="en-US" sz="1600" dirty="0" err="1"/>
              <a:t>myTermSet.CreateTerm</a:t>
            </a:r>
            <a:r>
              <a:rPr lang="en-US" sz="1600" dirty="0"/>
              <a:t>("Purple", 1033, </a:t>
            </a:r>
            <a:r>
              <a:rPr lang="en-US" sz="1600" dirty="0" err="1"/>
              <a:t>Guid.NewGuid</a:t>
            </a:r>
            <a:r>
              <a:rPr lang="en-US" sz="1600" dirty="0"/>
              <a:t>());</a:t>
            </a:r>
          </a:p>
          <a:p>
            <a:r>
              <a:rPr lang="en-US" sz="1600" dirty="0"/>
              <a:t>                    </a:t>
            </a:r>
            <a:r>
              <a:rPr lang="en-US" sz="1600" dirty="0" err="1"/>
              <a:t>clientContext.ExecuteQuery</a:t>
            </a:r>
            <a:r>
              <a:rPr lang="en-US" sz="1600" dirty="0"/>
              <a:t>();</a:t>
            </a:r>
          </a:p>
          <a:p>
            <a:r>
              <a:rPr lang="en-US" sz="1600" dirty="0"/>
              <a:t>                }</a:t>
            </a:r>
          </a:p>
          <a:p>
            <a:r>
              <a:rPr lang="en-US" sz="1600" dirty="0"/>
              <a:t>            }</a:t>
            </a:r>
          </a:p>
        </p:txBody>
      </p:sp>
    </p:spTree>
    <p:extLst>
      <p:ext uri="{BB962C8B-B14F-4D97-AF65-F5344CB8AC3E}">
        <p14:creationId xmlns:p14="http://schemas.microsoft.com/office/powerpoint/2010/main" val="177857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sz="2800" dirty="0"/>
              <a:t>https://github.com/OfficeDev/PnP/tree/master/Samples/Core.MMS</a:t>
            </a:r>
            <a:endParaRPr lang="en-GB" sz="2800" dirty="0"/>
          </a:p>
        </p:txBody>
      </p:sp>
      <p:sp>
        <p:nvSpPr>
          <p:cNvPr id="5" name="Text Placeholder 4"/>
          <p:cNvSpPr>
            <a:spLocks noGrp="1"/>
          </p:cNvSpPr>
          <p:nvPr>
            <p:ph type="body" sz="quarter" idx="10"/>
          </p:nvPr>
        </p:nvSpPr>
        <p:spPr/>
        <p:txBody>
          <a:bodyPr/>
          <a:lstStyle/>
          <a:p>
            <a:r>
              <a:rPr lang="en-US" dirty="0" smtClean="0"/>
              <a:t>Demo</a:t>
            </a:r>
            <a:endParaRPr lang="en-GB" dirty="0"/>
          </a:p>
        </p:txBody>
      </p:sp>
      <p:sp>
        <p:nvSpPr>
          <p:cNvPr id="6" name="Text Placeholder 5"/>
          <p:cNvSpPr>
            <a:spLocks noGrp="1"/>
          </p:cNvSpPr>
          <p:nvPr>
            <p:ph type="body" sz="quarter" idx="11"/>
          </p:nvPr>
        </p:nvSpPr>
        <p:spPr/>
        <p:txBody>
          <a:bodyPr/>
          <a:lstStyle/>
          <a:p>
            <a:r>
              <a:rPr lang="en-US" dirty="0" smtClean="0"/>
              <a:t>Taxonomy CSOM</a:t>
            </a:r>
            <a:endParaRPr lang="en-GB" dirty="0"/>
          </a:p>
        </p:txBody>
      </p:sp>
    </p:spTree>
    <p:extLst>
      <p:ext uri="{BB962C8B-B14F-4D97-AF65-F5344CB8AC3E}">
        <p14:creationId xmlns:p14="http://schemas.microsoft.com/office/powerpoint/2010/main" val="695242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Document library templates</a:t>
            </a:r>
          </a:p>
        </p:txBody>
      </p:sp>
    </p:spTree>
    <p:extLst>
      <p:ext uri="{BB962C8B-B14F-4D97-AF65-F5344CB8AC3E}">
        <p14:creationId xmlns:p14="http://schemas.microsoft.com/office/powerpoint/2010/main" val="183922675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sz="3600" dirty="0" smtClean="0"/>
              <a:t>What</a:t>
            </a:r>
          </a:p>
          <a:p>
            <a:pPr lvl="1"/>
            <a:r>
              <a:rPr lang="en-US" sz="2000" dirty="0" smtClean="0"/>
              <a:t>Introduce predefined list templates which can be used to provision list instances cross site collection</a:t>
            </a:r>
          </a:p>
          <a:p>
            <a:r>
              <a:rPr lang="en-US" sz="3600" dirty="0" smtClean="0"/>
              <a:t>Why</a:t>
            </a:r>
          </a:p>
          <a:p>
            <a:pPr lvl="1"/>
            <a:r>
              <a:rPr lang="en-US" dirty="0" smtClean="0"/>
              <a:t>Provide consistent list instances with the needed document management capabilities cross deployment</a:t>
            </a:r>
            <a:endParaRPr lang="en-US" sz="2000" dirty="0" smtClean="0"/>
          </a:p>
          <a:p>
            <a:r>
              <a:rPr lang="en-US" sz="3600" dirty="0" smtClean="0"/>
              <a:t>How</a:t>
            </a:r>
          </a:p>
          <a:p>
            <a:pPr lvl="1"/>
            <a:r>
              <a:rPr lang="en-US" sz="2000" dirty="0" smtClean="0"/>
              <a:t>Use app model to provide similar end user experience as with the list template with feature framework</a:t>
            </a:r>
            <a:endParaRPr lang="en-US" sz="2000"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List templates with app model</a:t>
            </a:r>
            <a:endParaRPr lang="en-US" dirty="0"/>
          </a:p>
        </p:txBody>
      </p:sp>
    </p:spTree>
    <p:extLst>
      <p:ext uri="{BB962C8B-B14F-4D97-AF65-F5344CB8AC3E}">
        <p14:creationId xmlns:p14="http://schemas.microsoft.com/office/powerpoint/2010/main" val="3157669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templates from apps</a:t>
            </a:r>
            <a:endParaRPr lang="en-GB" dirty="0"/>
          </a:p>
        </p:txBody>
      </p:sp>
      <p:grpSp>
        <p:nvGrpSpPr>
          <p:cNvPr id="3" name="Group 2"/>
          <p:cNvGrpSpPr/>
          <p:nvPr/>
        </p:nvGrpSpPr>
        <p:grpSpPr>
          <a:xfrm>
            <a:off x="8225081" y="2268540"/>
            <a:ext cx="2111349" cy="1586472"/>
            <a:chOff x="7366822" y="3128075"/>
            <a:chExt cx="2111349" cy="1586472"/>
          </a:xfrm>
        </p:grpSpPr>
        <p:sp>
          <p:nvSpPr>
            <p:cNvPr id="4" name="Arc 3"/>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 name="Group 4"/>
            <p:cNvGrpSpPr/>
            <p:nvPr/>
          </p:nvGrpSpPr>
          <p:grpSpPr>
            <a:xfrm>
              <a:off x="7482976" y="3128075"/>
              <a:ext cx="1995195" cy="1307309"/>
              <a:chOff x="4395610" y="3071229"/>
              <a:chExt cx="1995195" cy="1307309"/>
            </a:xfrm>
          </p:grpSpPr>
          <p:sp>
            <p:nvSpPr>
              <p:cNvPr id="6" name="Rectangle 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7" name="Picture 6"/>
              <p:cNvPicPr>
                <a:picLocks noChangeAspect="1"/>
              </p:cNvPicPr>
              <p:nvPr/>
            </p:nvPicPr>
            <p:blipFill>
              <a:blip r:embed="rId2"/>
              <a:stretch>
                <a:fillRect/>
              </a:stretch>
            </p:blipFill>
            <p:spPr>
              <a:xfrm>
                <a:off x="5246592" y="3476941"/>
                <a:ext cx="529349" cy="417312"/>
              </a:xfrm>
              <a:prstGeom prst="rect">
                <a:avLst/>
              </a:prstGeom>
            </p:spPr>
          </p:pic>
          <p:pic>
            <p:nvPicPr>
              <p:cNvPr id="8" name="Picture 7"/>
              <p:cNvPicPr>
                <a:picLocks noChangeAspect="1"/>
              </p:cNvPicPr>
              <p:nvPr/>
            </p:nvPicPr>
            <p:blipFill>
              <a:blip r:embed="rId2"/>
              <a:stretch>
                <a:fillRect/>
              </a:stretch>
            </p:blipFill>
            <p:spPr>
              <a:xfrm>
                <a:off x="5581574" y="3585493"/>
                <a:ext cx="556200" cy="438480"/>
              </a:xfrm>
              <a:prstGeom prst="rect">
                <a:avLst/>
              </a:prstGeom>
            </p:spPr>
          </p:pic>
          <p:pic>
            <p:nvPicPr>
              <p:cNvPr id="9" name="Picture 8"/>
              <p:cNvPicPr>
                <a:picLocks noChangeAspect="1"/>
              </p:cNvPicPr>
              <p:nvPr/>
            </p:nvPicPr>
            <p:blipFill>
              <a:blip r:embed="rId3"/>
              <a:stretch>
                <a:fillRect/>
              </a:stretch>
            </p:blipFill>
            <p:spPr>
              <a:xfrm>
                <a:off x="5970309" y="3700199"/>
                <a:ext cx="420496" cy="432326"/>
              </a:xfrm>
              <a:prstGeom prst="rect">
                <a:avLst/>
              </a:prstGeom>
            </p:spPr>
          </p:pic>
          <p:pic>
            <p:nvPicPr>
              <p:cNvPr id="10" name="Picture 9"/>
              <p:cNvPicPr>
                <a:picLocks noChangeAspect="1"/>
              </p:cNvPicPr>
              <p:nvPr/>
            </p:nvPicPr>
            <p:blipFill>
              <a:blip r:embed="rId4"/>
              <a:stretch>
                <a:fillRect/>
              </a:stretch>
            </p:blipFill>
            <p:spPr>
              <a:xfrm>
                <a:off x="4893565" y="3772769"/>
                <a:ext cx="688009" cy="605769"/>
              </a:xfrm>
              <a:prstGeom prst="rect">
                <a:avLst/>
              </a:prstGeom>
            </p:spPr>
          </p:pic>
        </p:grpSp>
      </p:grpSp>
      <p:pic>
        <p:nvPicPr>
          <p:cNvPr id="24" name="Picture 23"/>
          <p:cNvPicPr>
            <a:picLocks noChangeAspect="1"/>
          </p:cNvPicPr>
          <p:nvPr/>
        </p:nvPicPr>
        <p:blipFill>
          <a:blip r:embed="rId5"/>
          <a:stretch>
            <a:fillRect/>
          </a:stretch>
        </p:blipFill>
        <p:spPr>
          <a:xfrm>
            <a:off x="1171893" y="2031098"/>
            <a:ext cx="3222816" cy="1493691"/>
          </a:xfrm>
          <a:prstGeom prst="rect">
            <a:avLst/>
          </a:prstGeom>
          <a:ln>
            <a:solidFill>
              <a:schemeClr val="bg1">
                <a:lumMod val="75000"/>
              </a:schemeClr>
            </a:solidFill>
          </a:ln>
          <a:effectLst>
            <a:softEdge rad="12700"/>
          </a:effectLst>
        </p:spPr>
      </p:pic>
      <p:grpSp>
        <p:nvGrpSpPr>
          <p:cNvPr id="11" name="Group 10"/>
          <p:cNvGrpSpPr/>
          <p:nvPr/>
        </p:nvGrpSpPr>
        <p:grpSpPr>
          <a:xfrm>
            <a:off x="3274261" y="3031716"/>
            <a:ext cx="1883646" cy="1857358"/>
            <a:chOff x="4383758" y="2311697"/>
            <a:chExt cx="2516893" cy="2481768"/>
          </a:xfrm>
        </p:grpSpPr>
        <p:sp>
          <p:nvSpPr>
            <p:cNvPr id="12" name="Rectangle 11"/>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3" name="Group 12"/>
            <p:cNvGrpSpPr/>
            <p:nvPr/>
          </p:nvGrpSpPr>
          <p:grpSpPr>
            <a:xfrm>
              <a:off x="5421611" y="2886866"/>
              <a:ext cx="1479040" cy="1043909"/>
              <a:chOff x="4557447" y="1721445"/>
              <a:chExt cx="1479040" cy="1043909"/>
            </a:xfrm>
          </p:grpSpPr>
          <p:pic>
            <p:nvPicPr>
              <p:cNvPr id="21" name="Picture 20"/>
              <p:cNvPicPr>
                <a:picLocks noChangeAspect="1"/>
              </p:cNvPicPr>
              <p:nvPr/>
            </p:nvPicPr>
            <p:blipFill>
              <a:blip r:embed="rId6"/>
              <a:stretch>
                <a:fillRect/>
              </a:stretch>
            </p:blipFill>
            <p:spPr>
              <a:xfrm>
                <a:off x="4557447" y="1902539"/>
                <a:ext cx="477423" cy="839046"/>
              </a:xfrm>
              <a:prstGeom prst="rect">
                <a:avLst/>
              </a:prstGeom>
            </p:spPr>
          </p:pic>
          <p:pic>
            <p:nvPicPr>
              <p:cNvPr id="22" name="Picture 21"/>
              <p:cNvPicPr>
                <a:picLocks noChangeAspect="1"/>
              </p:cNvPicPr>
              <p:nvPr/>
            </p:nvPicPr>
            <p:blipFill>
              <a:blip r:embed="rId6"/>
              <a:stretch>
                <a:fillRect/>
              </a:stretch>
            </p:blipFill>
            <p:spPr>
              <a:xfrm>
                <a:off x="4869643" y="1721445"/>
                <a:ext cx="477423" cy="839046"/>
              </a:xfrm>
              <a:prstGeom prst="rect">
                <a:avLst/>
              </a:prstGeom>
            </p:spPr>
          </p:pic>
          <p:pic>
            <p:nvPicPr>
              <p:cNvPr id="23" name="Picture 22"/>
              <p:cNvPicPr>
                <a:picLocks noChangeAspect="1"/>
              </p:cNvPicPr>
              <p:nvPr/>
            </p:nvPicPr>
            <p:blipFill>
              <a:blip r:embed="rId7"/>
              <a:stretch>
                <a:fillRect/>
              </a:stretch>
            </p:blipFill>
            <p:spPr>
              <a:xfrm>
                <a:off x="5153580" y="1902539"/>
                <a:ext cx="882907" cy="862815"/>
              </a:xfrm>
              <a:prstGeom prst="rect">
                <a:avLst/>
              </a:prstGeom>
            </p:spPr>
          </p:pic>
        </p:grpSp>
        <p:grpSp>
          <p:nvGrpSpPr>
            <p:cNvPr id="14" name="Group 13"/>
            <p:cNvGrpSpPr/>
            <p:nvPr/>
          </p:nvGrpSpPr>
          <p:grpSpPr>
            <a:xfrm>
              <a:off x="4880542" y="3820782"/>
              <a:ext cx="944427" cy="972683"/>
              <a:chOff x="3981885" y="2834055"/>
              <a:chExt cx="944427" cy="972683"/>
            </a:xfrm>
          </p:grpSpPr>
          <p:pic>
            <p:nvPicPr>
              <p:cNvPr id="18" name="Picture 17"/>
              <p:cNvPicPr>
                <a:picLocks noChangeAspect="1"/>
              </p:cNvPicPr>
              <p:nvPr/>
            </p:nvPicPr>
            <p:blipFill>
              <a:blip r:embed="rId6"/>
              <a:stretch>
                <a:fillRect/>
              </a:stretch>
            </p:blipFill>
            <p:spPr>
              <a:xfrm>
                <a:off x="3981885" y="2967692"/>
                <a:ext cx="477423" cy="839046"/>
              </a:xfrm>
              <a:prstGeom prst="rect">
                <a:avLst/>
              </a:prstGeom>
            </p:spPr>
          </p:pic>
          <p:pic>
            <p:nvPicPr>
              <p:cNvPr id="19" name="Picture 18"/>
              <p:cNvPicPr>
                <a:picLocks noChangeAspect="1"/>
              </p:cNvPicPr>
              <p:nvPr/>
            </p:nvPicPr>
            <p:blipFill>
              <a:blip r:embed="rId6"/>
              <a:stretch>
                <a:fillRect/>
              </a:stretch>
            </p:blipFill>
            <p:spPr>
              <a:xfrm>
                <a:off x="4269036" y="2834055"/>
                <a:ext cx="477423" cy="839046"/>
              </a:xfrm>
              <a:prstGeom prst="rect">
                <a:avLst/>
              </a:prstGeom>
            </p:spPr>
          </p:pic>
          <p:pic>
            <p:nvPicPr>
              <p:cNvPr id="20" name="Picture 19"/>
              <p:cNvPicPr>
                <a:picLocks noChangeAspect="1"/>
              </p:cNvPicPr>
              <p:nvPr/>
            </p:nvPicPr>
            <p:blipFill>
              <a:blip r:embed="rId8"/>
              <a:stretch>
                <a:fillRect/>
              </a:stretch>
            </p:blipFill>
            <p:spPr>
              <a:xfrm>
                <a:off x="4480085" y="3260431"/>
                <a:ext cx="446227" cy="456212"/>
              </a:xfrm>
              <a:prstGeom prst="rect">
                <a:avLst/>
              </a:prstGeom>
            </p:spPr>
          </p:pic>
        </p:grpSp>
        <p:grpSp>
          <p:nvGrpSpPr>
            <p:cNvPr id="15" name="Group 14"/>
            <p:cNvGrpSpPr/>
            <p:nvPr/>
          </p:nvGrpSpPr>
          <p:grpSpPr>
            <a:xfrm>
              <a:off x="4383758" y="2988031"/>
              <a:ext cx="968998" cy="971748"/>
              <a:chOff x="3601101" y="2714202"/>
              <a:chExt cx="968998" cy="971748"/>
            </a:xfrm>
          </p:grpSpPr>
          <p:pic>
            <p:nvPicPr>
              <p:cNvPr id="16" name="Picture 15"/>
              <p:cNvPicPr>
                <a:picLocks noChangeAspect="1"/>
              </p:cNvPicPr>
              <p:nvPr/>
            </p:nvPicPr>
            <p:blipFill>
              <a:blip r:embed="rId6"/>
              <a:stretch>
                <a:fillRect/>
              </a:stretch>
            </p:blipFill>
            <p:spPr>
              <a:xfrm>
                <a:off x="3601101" y="2846904"/>
                <a:ext cx="477423" cy="839046"/>
              </a:xfrm>
              <a:prstGeom prst="rect">
                <a:avLst/>
              </a:prstGeom>
            </p:spPr>
          </p:pic>
          <p:pic>
            <p:nvPicPr>
              <p:cNvPr id="17" name="Picture 16"/>
              <p:cNvPicPr>
                <a:picLocks noChangeAspect="1"/>
              </p:cNvPicPr>
              <p:nvPr/>
            </p:nvPicPr>
            <p:blipFill>
              <a:blip r:embed="rId9"/>
              <a:stretch>
                <a:fillRect/>
              </a:stretch>
            </p:blipFill>
            <p:spPr>
              <a:xfrm>
                <a:off x="3875612" y="2714202"/>
                <a:ext cx="694487" cy="898458"/>
              </a:xfrm>
              <a:prstGeom prst="rect">
                <a:avLst/>
              </a:prstGeom>
            </p:spPr>
          </p:pic>
        </p:grpSp>
      </p:grpSp>
      <p:grpSp>
        <p:nvGrpSpPr>
          <p:cNvPr id="25" name="Group 24"/>
          <p:cNvGrpSpPr/>
          <p:nvPr/>
        </p:nvGrpSpPr>
        <p:grpSpPr>
          <a:xfrm>
            <a:off x="8613004" y="3857120"/>
            <a:ext cx="1779220" cy="352739"/>
            <a:chOff x="9658449" y="5585534"/>
            <a:chExt cx="1815842" cy="360000"/>
          </a:xfrm>
        </p:grpSpPr>
        <p:sp>
          <p:nvSpPr>
            <p:cNvPr id="26"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noFill/>
            </a:ln>
            <a:extLst/>
          </p:spPr>
          <p:txBody>
            <a:bodyPr vert="horz" wrap="square" lIns="67205" tIns="33603" rIns="67205" bIns="33603" numCol="1" anchor="t" anchorCtr="0" compatLnSpc="1">
              <a:prstTxWarp prst="textNoShape">
                <a:avLst/>
              </a:prstTxWarp>
            </a:bodyPr>
            <a:lstStyle/>
            <a:p>
              <a:endParaRPr lang="en-US" sz="1763" dirty="0"/>
            </a:p>
          </p:txBody>
        </p:sp>
        <p:sp>
          <p:nvSpPr>
            <p:cNvPr id="27" name="TextBox 26"/>
            <p:cNvSpPr txBox="1"/>
            <p:nvPr/>
          </p:nvSpPr>
          <p:spPr>
            <a:xfrm>
              <a:off x="10165192" y="5601178"/>
              <a:ext cx="1309099" cy="276877"/>
            </a:xfrm>
            <a:prstGeom prst="rect">
              <a:avLst/>
            </a:prstGeom>
            <a:noFill/>
            <a:ln>
              <a:noFill/>
            </a:ln>
          </p:spPr>
          <p:txBody>
            <a:bodyPr wrap="square" lIns="0" tIns="0" rIns="0" bIns="0" rtlCol="0">
              <a:spAutoFit/>
            </a:bodyPr>
            <a:lstStyle/>
            <a:p>
              <a:r>
                <a:rPr lang="en-US" sz="1763" spc="-52" dirty="0" smtClean="0">
                  <a:solidFill>
                    <a:schemeClr val="tx1">
                      <a:lumMod val="65000"/>
                      <a:lumOff val="35000"/>
                    </a:schemeClr>
                  </a:solidFill>
                  <a:latin typeface="Segoe UI Light" panose="020B0502040204020203" pitchFamily="34" charset="0"/>
                  <a:cs typeface="Segoe UI Light" panose="020B0502040204020203" pitchFamily="34" charset="0"/>
                </a:rPr>
                <a:t>Configuration</a:t>
              </a:r>
              <a:endParaRPr lang="en-US" sz="1763" spc="-52" dirty="0">
                <a:solidFill>
                  <a:schemeClr val="tx1">
                    <a:lumMod val="65000"/>
                    <a:lumOff val="35000"/>
                  </a:schemeClr>
                </a:solidFill>
                <a:latin typeface="Segoe UI Light" panose="020B0502040204020203" pitchFamily="34" charset="0"/>
                <a:cs typeface="Segoe UI Light" panose="020B0502040204020203" pitchFamily="34" charset="0"/>
              </a:endParaRPr>
            </a:p>
          </p:txBody>
        </p:sp>
      </p:grpSp>
      <p:cxnSp>
        <p:nvCxnSpPr>
          <p:cNvPr id="28" name="Straight Arrow Connector 27"/>
          <p:cNvCxnSpPr/>
          <p:nvPr/>
        </p:nvCxnSpPr>
        <p:spPr>
          <a:xfrm flipV="1">
            <a:off x="4165933" y="2517091"/>
            <a:ext cx="4003330" cy="6834"/>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p:nvPr/>
        </p:nvCxnSpPr>
        <p:spPr>
          <a:xfrm flipH="1" flipV="1">
            <a:off x="5224269" y="3592229"/>
            <a:ext cx="2944994" cy="1625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0" name="Group 29"/>
          <p:cNvGrpSpPr/>
          <p:nvPr/>
        </p:nvGrpSpPr>
        <p:grpSpPr>
          <a:xfrm>
            <a:off x="5352275" y="2167287"/>
            <a:ext cx="514267" cy="514267"/>
            <a:chOff x="492" y="17985"/>
            <a:chExt cx="524853" cy="524853"/>
          </a:xfrm>
        </p:grpSpPr>
        <p:sp>
          <p:nvSpPr>
            <p:cNvPr id="31" name="Oval 3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grpSp>
        <p:nvGrpSpPr>
          <p:cNvPr id="33" name="Group 32"/>
          <p:cNvGrpSpPr/>
          <p:nvPr/>
        </p:nvGrpSpPr>
        <p:grpSpPr>
          <a:xfrm>
            <a:off x="7131528" y="3130366"/>
            <a:ext cx="514267" cy="514267"/>
            <a:chOff x="492" y="17985"/>
            <a:chExt cx="524853" cy="524853"/>
          </a:xfrm>
        </p:grpSpPr>
        <p:sp>
          <p:nvSpPr>
            <p:cNvPr id="34" name="Oval 3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sp>
        <p:nvSpPr>
          <p:cNvPr id="36" name="TextBox 35"/>
          <p:cNvSpPr txBox="1"/>
          <p:nvPr/>
        </p:nvSpPr>
        <p:spPr>
          <a:xfrm>
            <a:off x="5866542" y="3230343"/>
            <a:ext cx="1493300" cy="363723"/>
          </a:xfrm>
          <a:prstGeom prst="rect">
            <a:avLst/>
          </a:prstGeom>
          <a:noFill/>
        </p:spPr>
        <p:txBody>
          <a:bodyPr wrap="square" rtlCol="0">
            <a:spAutoFit/>
          </a:bodyPr>
          <a:lstStyle/>
          <a:p>
            <a:r>
              <a:rPr lang="en-US" sz="1763" b="1" i="1" dirty="0">
                <a:solidFill>
                  <a:schemeClr val="tx1">
                    <a:lumMod val="65000"/>
                    <a:lumOff val="35000"/>
                  </a:schemeClr>
                </a:solidFill>
                <a:latin typeface="Segoe UI Light" panose="020B0502040204020203" pitchFamily="34" charset="0"/>
                <a:cs typeface="Segoe UI Light" panose="020B0502040204020203" pitchFamily="34" charset="0"/>
              </a:rPr>
              <a:t>CSOM/REST</a:t>
            </a:r>
          </a:p>
        </p:txBody>
      </p:sp>
      <p:sp>
        <p:nvSpPr>
          <p:cNvPr id="37" name="TextBox 36"/>
          <p:cNvSpPr txBox="1"/>
          <p:nvPr/>
        </p:nvSpPr>
        <p:spPr>
          <a:xfrm>
            <a:off x="5577284" y="3660568"/>
            <a:ext cx="2616343" cy="1720086"/>
          </a:xfrm>
          <a:prstGeom prst="rect">
            <a:avLst/>
          </a:prstGeom>
          <a:noFill/>
        </p:spPr>
        <p:txBody>
          <a:bodyPr wrap="square" rtlCol="0">
            <a:spAutoFit/>
          </a:bodyPr>
          <a:lstStyle/>
          <a:p>
            <a:pPr marL="279953" indent="-279953">
              <a:buFont typeface="Arial" panose="020B0604020202020204" pitchFamily="34" charset="0"/>
              <a:buChar char="•"/>
            </a:pPr>
            <a:r>
              <a:rPr lang="en-US" sz="1763" i="1" dirty="0" smtClean="0">
                <a:solidFill>
                  <a:schemeClr val="tx1">
                    <a:lumMod val="65000"/>
                    <a:lumOff val="35000"/>
                  </a:schemeClr>
                </a:solidFill>
                <a:latin typeface="Segoe UI Light" panose="020B0502040204020203" pitchFamily="34" charset="0"/>
                <a:cs typeface="Segoe UI Light" panose="020B0502040204020203" pitchFamily="34" charset="0"/>
              </a:rPr>
              <a:t>Creation of </a:t>
            </a:r>
            <a:r>
              <a:rPr lang="en-US" sz="1763" i="1" dirty="0" err="1" smtClean="0">
                <a:solidFill>
                  <a:schemeClr val="tx1">
                    <a:lumMod val="65000"/>
                    <a:lumOff val="35000"/>
                  </a:schemeClr>
                </a:solidFill>
                <a:latin typeface="Segoe UI Light" panose="020B0502040204020203" pitchFamily="34" charset="0"/>
                <a:cs typeface="Segoe UI Light" panose="020B0502040204020203" pitchFamily="34" charset="0"/>
              </a:rPr>
              <a:t>oob</a:t>
            </a:r>
            <a:r>
              <a:rPr lang="en-US" sz="1763" i="1" dirty="0" smtClean="0">
                <a:solidFill>
                  <a:schemeClr val="tx1">
                    <a:lumMod val="65000"/>
                    <a:lumOff val="35000"/>
                  </a:schemeClr>
                </a:solidFill>
                <a:latin typeface="Segoe UI Light" panose="020B0502040204020203" pitchFamily="34" charset="0"/>
                <a:cs typeface="Segoe UI Light" panose="020B0502040204020203" pitchFamily="34" charset="0"/>
              </a:rPr>
              <a:t> list</a:t>
            </a:r>
          </a:p>
          <a:p>
            <a:pPr marL="279953" indent="-279953">
              <a:buFont typeface="Arial" panose="020B0604020202020204" pitchFamily="34" charset="0"/>
              <a:buChar char="•"/>
            </a:pPr>
            <a:r>
              <a:rPr lang="en-US" sz="1763" i="1" dirty="0" smtClean="0">
                <a:solidFill>
                  <a:schemeClr val="tx1">
                    <a:lumMod val="65000"/>
                    <a:lumOff val="35000"/>
                  </a:schemeClr>
                </a:solidFill>
                <a:latin typeface="Segoe UI Light" panose="020B0502040204020203" pitchFamily="34" charset="0"/>
                <a:cs typeface="Segoe UI Light" panose="020B0502040204020203" pitchFamily="34" charset="0"/>
              </a:rPr>
              <a:t>Add lists</a:t>
            </a:r>
          </a:p>
          <a:p>
            <a:pPr marL="279953" indent="-279953">
              <a:buFont typeface="Arial" panose="020B0604020202020204" pitchFamily="34" charset="0"/>
              <a:buChar char="•"/>
            </a:pPr>
            <a:r>
              <a:rPr lang="en-US" sz="1763" i="1" dirty="0" smtClean="0">
                <a:solidFill>
                  <a:schemeClr val="tx1">
                    <a:lumMod val="65000"/>
                    <a:lumOff val="35000"/>
                  </a:schemeClr>
                </a:solidFill>
                <a:latin typeface="Segoe UI Light" panose="020B0502040204020203" pitchFamily="34" charset="0"/>
                <a:cs typeface="Segoe UI Light" panose="020B0502040204020203" pitchFamily="34" charset="0"/>
              </a:rPr>
              <a:t>Add content types and site columns</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Add other configurations</a:t>
            </a:r>
          </a:p>
        </p:txBody>
      </p:sp>
      <p:grpSp>
        <p:nvGrpSpPr>
          <p:cNvPr id="39" name="Group 38"/>
          <p:cNvGrpSpPr/>
          <p:nvPr/>
        </p:nvGrpSpPr>
        <p:grpSpPr>
          <a:xfrm>
            <a:off x="9805299" y="4114625"/>
            <a:ext cx="514267" cy="514267"/>
            <a:chOff x="492" y="17985"/>
            <a:chExt cx="524853" cy="524853"/>
          </a:xfrm>
        </p:grpSpPr>
        <p:sp>
          <p:nvSpPr>
            <p:cNvPr id="40" name="Oval 3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2</a:t>
              </a:r>
            </a:p>
          </p:txBody>
        </p:sp>
      </p:grpSp>
    </p:spTree>
    <p:extLst>
      <p:ext uri="{BB962C8B-B14F-4D97-AF65-F5344CB8AC3E}">
        <p14:creationId xmlns:p14="http://schemas.microsoft.com/office/powerpoint/2010/main" val="1894757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Handling configuration for standard libraries</a:t>
            </a:r>
            <a:endParaRPr lang="en-GB" dirty="0"/>
          </a:p>
        </p:txBody>
      </p:sp>
      <p:grpSp>
        <p:nvGrpSpPr>
          <p:cNvPr id="3" name="Group 2"/>
          <p:cNvGrpSpPr/>
          <p:nvPr/>
        </p:nvGrpSpPr>
        <p:grpSpPr>
          <a:xfrm>
            <a:off x="8225081" y="2268540"/>
            <a:ext cx="2111349" cy="1586472"/>
            <a:chOff x="7366822" y="3128075"/>
            <a:chExt cx="2111349" cy="1586472"/>
          </a:xfrm>
        </p:grpSpPr>
        <p:sp>
          <p:nvSpPr>
            <p:cNvPr id="4" name="Arc 3"/>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 name="Group 4"/>
            <p:cNvGrpSpPr/>
            <p:nvPr/>
          </p:nvGrpSpPr>
          <p:grpSpPr>
            <a:xfrm>
              <a:off x="7482976" y="3128075"/>
              <a:ext cx="1995195" cy="1307309"/>
              <a:chOff x="4395610" y="3071229"/>
              <a:chExt cx="1995195" cy="1307309"/>
            </a:xfrm>
          </p:grpSpPr>
          <p:sp>
            <p:nvSpPr>
              <p:cNvPr id="6" name="Rectangle 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7" name="Picture 6"/>
              <p:cNvPicPr>
                <a:picLocks noChangeAspect="1"/>
              </p:cNvPicPr>
              <p:nvPr/>
            </p:nvPicPr>
            <p:blipFill>
              <a:blip r:embed="rId2"/>
              <a:stretch>
                <a:fillRect/>
              </a:stretch>
            </p:blipFill>
            <p:spPr>
              <a:xfrm>
                <a:off x="5246592" y="3476941"/>
                <a:ext cx="529349" cy="417312"/>
              </a:xfrm>
              <a:prstGeom prst="rect">
                <a:avLst/>
              </a:prstGeom>
            </p:spPr>
          </p:pic>
          <p:pic>
            <p:nvPicPr>
              <p:cNvPr id="8" name="Picture 7"/>
              <p:cNvPicPr>
                <a:picLocks noChangeAspect="1"/>
              </p:cNvPicPr>
              <p:nvPr/>
            </p:nvPicPr>
            <p:blipFill>
              <a:blip r:embed="rId2"/>
              <a:stretch>
                <a:fillRect/>
              </a:stretch>
            </p:blipFill>
            <p:spPr>
              <a:xfrm>
                <a:off x="5581574" y="3585493"/>
                <a:ext cx="556200" cy="438480"/>
              </a:xfrm>
              <a:prstGeom prst="rect">
                <a:avLst/>
              </a:prstGeom>
            </p:spPr>
          </p:pic>
          <p:pic>
            <p:nvPicPr>
              <p:cNvPr id="9" name="Picture 8"/>
              <p:cNvPicPr>
                <a:picLocks noChangeAspect="1"/>
              </p:cNvPicPr>
              <p:nvPr/>
            </p:nvPicPr>
            <p:blipFill>
              <a:blip r:embed="rId3"/>
              <a:stretch>
                <a:fillRect/>
              </a:stretch>
            </p:blipFill>
            <p:spPr>
              <a:xfrm>
                <a:off x="5970309" y="3700199"/>
                <a:ext cx="420496" cy="432326"/>
              </a:xfrm>
              <a:prstGeom prst="rect">
                <a:avLst/>
              </a:prstGeom>
            </p:spPr>
          </p:pic>
          <p:pic>
            <p:nvPicPr>
              <p:cNvPr id="10" name="Picture 9"/>
              <p:cNvPicPr>
                <a:picLocks noChangeAspect="1"/>
              </p:cNvPicPr>
              <p:nvPr/>
            </p:nvPicPr>
            <p:blipFill>
              <a:blip r:embed="rId4"/>
              <a:stretch>
                <a:fillRect/>
              </a:stretch>
            </p:blipFill>
            <p:spPr>
              <a:xfrm>
                <a:off x="4893565" y="3772769"/>
                <a:ext cx="688009" cy="605769"/>
              </a:xfrm>
              <a:prstGeom prst="rect">
                <a:avLst/>
              </a:prstGeom>
            </p:spPr>
          </p:pic>
        </p:grpSp>
      </p:grpSp>
      <p:pic>
        <p:nvPicPr>
          <p:cNvPr id="24" name="Picture 23"/>
          <p:cNvPicPr>
            <a:picLocks noChangeAspect="1"/>
          </p:cNvPicPr>
          <p:nvPr/>
        </p:nvPicPr>
        <p:blipFill>
          <a:blip r:embed="rId5"/>
          <a:stretch>
            <a:fillRect/>
          </a:stretch>
        </p:blipFill>
        <p:spPr>
          <a:xfrm>
            <a:off x="1171893" y="2031098"/>
            <a:ext cx="3222816" cy="1493691"/>
          </a:xfrm>
          <a:prstGeom prst="rect">
            <a:avLst/>
          </a:prstGeom>
          <a:ln>
            <a:solidFill>
              <a:schemeClr val="bg1">
                <a:lumMod val="75000"/>
              </a:schemeClr>
            </a:solidFill>
          </a:ln>
          <a:effectLst>
            <a:softEdge rad="12700"/>
          </a:effectLst>
        </p:spPr>
      </p:pic>
      <p:grpSp>
        <p:nvGrpSpPr>
          <p:cNvPr id="11" name="Group 10"/>
          <p:cNvGrpSpPr/>
          <p:nvPr/>
        </p:nvGrpSpPr>
        <p:grpSpPr>
          <a:xfrm>
            <a:off x="3274261" y="3031716"/>
            <a:ext cx="1883646" cy="1857358"/>
            <a:chOff x="4383758" y="2311697"/>
            <a:chExt cx="2516893" cy="2481768"/>
          </a:xfrm>
        </p:grpSpPr>
        <p:sp>
          <p:nvSpPr>
            <p:cNvPr id="12" name="Rectangle 11"/>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3" name="Group 12"/>
            <p:cNvGrpSpPr/>
            <p:nvPr/>
          </p:nvGrpSpPr>
          <p:grpSpPr>
            <a:xfrm>
              <a:off x="5421611" y="2886866"/>
              <a:ext cx="1479040" cy="1043909"/>
              <a:chOff x="4557447" y="1721445"/>
              <a:chExt cx="1479040" cy="1043909"/>
            </a:xfrm>
          </p:grpSpPr>
          <p:pic>
            <p:nvPicPr>
              <p:cNvPr id="21" name="Picture 20"/>
              <p:cNvPicPr>
                <a:picLocks noChangeAspect="1"/>
              </p:cNvPicPr>
              <p:nvPr/>
            </p:nvPicPr>
            <p:blipFill>
              <a:blip r:embed="rId6"/>
              <a:stretch>
                <a:fillRect/>
              </a:stretch>
            </p:blipFill>
            <p:spPr>
              <a:xfrm>
                <a:off x="4557447" y="1902539"/>
                <a:ext cx="477423" cy="839046"/>
              </a:xfrm>
              <a:prstGeom prst="rect">
                <a:avLst/>
              </a:prstGeom>
            </p:spPr>
          </p:pic>
          <p:pic>
            <p:nvPicPr>
              <p:cNvPr id="22" name="Picture 21"/>
              <p:cNvPicPr>
                <a:picLocks noChangeAspect="1"/>
              </p:cNvPicPr>
              <p:nvPr/>
            </p:nvPicPr>
            <p:blipFill>
              <a:blip r:embed="rId6"/>
              <a:stretch>
                <a:fillRect/>
              </a:stretch>
            </p:blipFill>
            <p:spPr>
              <a:xfrm>
                <a:off x="4869643" y="1721445"/>
                <a:ext cx="477423" cy="839046"/>
              </a:xfrm>
              <a:prstGeom prst="rect">
                <a:avLst/>
              </a:prstGeom>
            </p:spPr>
          </p:pic>
          <p:pic>
            <p:nvPicPr>
              <p:cNvPr id="23" name="Picture 22"/>
              <p:cNvPicPr>
                <a:picLocks noChangeAspect="1"/>
              </p:cNvPicPr>
              <p:nvPr/>
            </p:nvPicPr>
            <p:blipFill>
              <a:blip r:embed="rId7"/>
              <a:stretch>
                <a:fillRect/>
              </a:stretch>
            </p:blipFill>
            <p:spPr>
              <a:xfrm>
                <a:off x="5153580" y="1902539"/>
                <a:ext cx="882907" cy="862815"/>
              </a:xfrm>
              <a:prstGeom prst="rect">
                <a:avLst/>
              </a:prstGeom>
            </p:spPr>
          </p:pic>
        </p:grpSp>
        <p:grpSp>
          <p:nvGrpSpPr>
            <p:cNvPr id="14" name="Group 13"/>
            <p:cNvGrpSpPr/>
            <p:nvPr/>
          </p:nvGrpSpPr>
          <p:grpSpPr>
            <a:xfrm>
              <a:off x="4880542" y="3820782"/>
              <a:ext cx="944427" cy="972683"/>
              <a:chOff x="3981885" y="2834055"/>
              <a:chExt cx="944427" cy="972683"/>
            </a:xfrm>
          </p:grpSpPr>
          <p:pic>
            <p:nvPicPr>
              <p:cNvPr id="18" name="Picture 17"/>
              <p:cNvPicPr>
                <a:picLocks noChangeAspect="1"/>
              </p:cNvPicPr>
              <p:nvPr/>
            </p:nvPicPr>
            <p:blipFill>
              <a:blip r:embed="rId6"/>
              <a:stretch>
                <a:fillRect/>
              </a:stretch>
            </p:blipFill>
            <p:spPr>
              <a:xfrm>
                <a:off x="3981885" y="2967692"/>
                <a:ext cx="477423" cy="839046"/>
              </a:xfrm>
              <a:prstGeom prst="rect">
                <a:avLst/>
              </a:prstGeom>
            </p:spPr>
          </p:pic>
          <p:pic>
            <p:nvPicPr>
              <p:cNvPr id="19" name="Picture 18"/>
              <p:cNvPicPr>
                <a:picLocks noChangeAspect="1"/>
              </p:cNvPicPr>
              <p:nvPr/>
            </p:nvPicPr>
            <p:blipFill>
              <a:blip r:embed="rId6"/>
              <a:stretch>
                <a:fillRect/>
              </a:stretch>
            </p:blipFill>
            <p:spPr>
              <a:xfrm>
                <a:off x="4269036" y="2834055"/>
                <a:ext cx="477423" cy="839046"/>
              </a:xfrm>
              <a:prstGeom prst="rect">
                <a:avLst/>
              </a:prstGeom>
            </p:spPr>
          </p:pic>
          <p:pic>
            <p:nvPicPr>
              <p:cNvPr id="20" name="Picture 19"/>
              <p:cNvPicPr>
                <a:picLocks noChangeAspect="1"/>
              </p:cNvPicPr>
              <p:nvPr/>
            </p:nvPicPr>
            <p:blipFill>
              <a:blip r:embed="rId8"/>
              <a:stretch>
                <a:fillRect/>
              </a:stretch>
            </p:blipFill>
            <p:spPr>
              <a:xfrm>
                <a:off x="4480085" y="3260431"/>
                <a:ext cx="446227" cy="456212"/>
              </a:xfrm>
              <a:prstGeom prst="rect">
                <a:avLst/>
              </a:prstGeom>
            </p:spPr>
          </p:pic>
        </p:grpSp>
        <p:grpSp>
          <p:nvGrpSpPr>
            <p:cNvPr id="15" name="Group 14"/>
            <p:cNvGrpSpPr/>
            <p:nvPr/>
          </p:nvGrpSpPr>
          <p:grpSpPr>
            <a:xfrm>
              <a:off x="4383758" y="2988031"/>
              <a:ext cx="968998" cy="971748"/>
              <a:chOff x="3601101" y="2714202"/>
              <a:chExt cx="968998" cy="971748"/>
            </a:xfrm>
          </p:grpSpPr>
          <p:pic>
            <p:nvPicPr>
              <p:cNvPr id="16" name="Picture 15"/>
              <p:cNvPicPr>
                <a:picLocks noChangeAspect="1"/>
              </p:cNvPicPr>
              <p:nvPr/>
            </p:nvPicPr>
            <p:blipFill>
              <a:blip r:embed="rId6"/>
              <a:stretch>
                <a:fillRect/>
              </a:stretch>
            </p:blipFill>
            <p:spPr>
              <a:xfrm>
                <a:off x="3601101" y="2846904"/>
                <a:ext cx="477423" cy="839046"/>
              </a:xfrm>
              <a:prstGeom prst="rect">
                <a:avLst/>
              </a:prstGeom>
            </p:spPr>
          </p:pic>
          <p:pic>
            <p:nvPicPr>
              <p:cNvPr id="17" name="Picture 16"/>
              <p:cNvPicPr>
                <a:picLocks noChangeAspect="1"/>
              </p:cNvPicPr>
              <p:nvPr/>
            </p:nvPicPr>
            <p:blipFill>
              <a:blip r:embed="rId9"/>
              <a:stretch>
                <a:fillRect/>
              </a:stretch>
            </p:blipFill>
            <p:spPr>
              <a:xfrm>
                <a:off x="3875612" y="2714202"/>
                <a:ext cx="694487" cy="898458"/>
              </a:xfrm>
              <a:prstGeom prst="rect">
                <a:avLst/>
              </a:prstGeom>
            </p:spPr>
          </p:pic>
        </p:grpSp>
      </p:grpSp>
      <p:grpSp>
        <p:nvGrpSpPr>
          <p:cNvPr id="25" name="Group 24"/>
          <p:cNvGrpSpPr/>
          <p:nvPr/>
        </p:nvGrpSpPr>
        <p:grpSpPr>
          <a:xfrm>
            <a:off x="8613004" y="3857120"/>
            <a:ext cx="1779220" cy="352739"/>
            <a:chOff x="9658449" y="5585534"/>
            <a:chExt cx="1815842" cy="360000"/>
          </a:xfrm>
        </p:grpSpPr>
        <p:sp>
          <p:nvSpPr>
            <p:cNvPr id="26"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noFill/>
            </a:ln>
            <a:extLst/>
          </p:spPr>
          <p:txBody>
            <a:bodyPr vert="horz" wrap="square" lIns="67205" tIns="33603" rIns="67205" bIns="33603" numCol="1" anchor="t" anchorCtr="0" compatLnSpc="1">
              <a:prstTxWarp prst="textNoShape">
                <a:avLst/>
              </a:prstTxWarp>
            </a:bodyPr>
            <a:lstStyle/>
            <a:p>
              <a:endParaRPr lang="en-US" sz="1763" dirty="0"/>
            </a:p>
          </p:txBody>
        </p:sp>
        <p:sp>
          <p:nvSpPr>
            <p:cNvPr id="27" name="TextBox 26"/>
            <p:cNvSpPr txBox="1"/>
            <p:nvPr/>
          </p:nvSpPr>
          <p:spPr>
            <a:xfrm>
              <a:off x="10165192" y="5601178"/>
              <a:ext cx="1309099" cy="276877"/>
            </a:xfrm>
            <a:prstGeom prst="rect">
              <a:avLst/>
            </a:prstGeom>
            <a:noFill/>
            <a:ln>
              <a:noFill/>
            </a:ln>
          </p:spPr>
          <p:txBody>
            <a:bodyPr wrap="square" lIns="0" tIns="0" rIns="0" bIns="0" rtlCol="0">
              <a:spAutoFit/>
            </a:bodyPr>
            <a:lstStyle/>
            <a:p>
              <a:r>
                <a:rPr lang="en-US" sz="1763" spc="-52" dirty="0" smtClean="0">
                  <a:solidFill>
                    <a:schemeClr val="tx1">
                      <a:lumMod val="65000"/>
                      <a:lumOff val="35000"/>
                    </a:schemeClr>
                  </a:solidFill>
                  <a:latin typeface="Segoe UI Light" panose="020B0502040204020203" pitchFamily="34" charset="0"/>
                  <a:cs typeface="Segoe UI Light" panose="020B0502040204020203" pitchFamily="34" charset="0"/>
                </a:rPr>
                <a:t>Configuration</a:t>
              </a:r>
              <a:endParaRPr lang="en-US" sz="1763" spc="-52" dirty="0">
                <a:solidFill>
                  <a:schemeClr val="tx1">
                    <a:lumMod val="65000"/>
                    <a:lumOff val="35000"/>
                  </a:schemeClr>
                </a:solidFill>
                <a:latin typeface="Segoe UI Light" panose="020B0502040204020203" pitchFamily="34" charset="0"/>
                <a:cs typeface="Segoe UI Light" panose="020B0502040204020203" pitchFamily="34" charset="0"/>
              </a:endParaRPr>
            </a:p>
          </p:txBody>
        </p:sp>
      </p:grpSp>
      <p:cxnSp>
        <p:nvCxnSpPr>
          <p:cNvPr id="28" name="Straight Arrow Connector 27"/>
          <p:cNvCxnSpPr/>
          <p:nvPr/>
        </p:nvCxnSpPr>
        <p:spPr>
          <a:xfrm flipV="1">
            <a:off x="4165933" y="2517091"/>
            <a:ext cx="4003330" cy="6834"/>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p:nvPr/>
        </p:nvCxnSpPr>
        <p:spPr>
          <a:xfrm flipH="1" flipV="1">
            <a:off x="5224269" y="3592229"/>
            <a:ext cx="2944994" cy="1625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0" name="Group 29"/>
          <p:cNvGrpSpPr/>
          <p:nvPr/>
        </p:nvGrpSpPr>
        <p:grpSpPr>
          <a:xfrm>
            <a:off x="4806521" y="2368641"/>
            <a:ext cx="514267" cy="514267"/>
            <a:chOff x="492" y="17985"/>
            <a:chExt cx="524853" cy="524853"/>
          </a:xfrm>
        </p:grpSpPr>
        <p:sp>
          <p:nvSpPr>
            <p:cNvPr id="31" name="Oval 3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grpSp>
        <p:nvGrpSpPr>
          <p:cNvPr id="33" name="Group 32"/>
          <p:cNvGrpSpPr/>
          <p:nvPr/>
        </p:nvGrpSpPr>
        <p:grpSpPr>
          <a:xfrm>
            <a:off x="7131528" y="3130366"/>
            <a:ext cx="514267" cy="514267"/>
            <a:chOff x="492" y="17985"/>
            <a:chExt cx="524853" cy="524853"/>
          </a:xfrm>
        </p:grpSpPr>
        <p:sp>
          <p:nvSpPr>
            <p:cNvPr id="34" name="Oval 3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sp>
        <p:nvSpPr>
          <p:cNvPr id="36" name="TextBox 35"/>
          <p:cNvSpPr txBox="1"/>
          <p:nvPr/>
        </p:nvSpPr>
        <p:spPr>
          <a:xfrm>
            <a:off x="5866542" y="3230343"/>
            <a:ext cx="1493300" cy="363723"/>
          </a:xfrm>
          <a:prstGeom prst="rect">
            <a:avLst/>
          </a:prstGeom>
          <a:noFill/>
        </p:spPr>
        <p:txBody>
          <a:bodyPr wrap="square" rtlCol="0">
            <a:spAutoFit/>
          </a:bodyPr>
          <a:lstStyle/>
          <a:p>
            <a:r>
              <a:rPr lang="en-US" sz="1763" b="1" i="1" dirty="0">
                <a:solidFill>
                  <a:schemeClr val="tx1">
                    <a:lumMod val="65000"/>
                    <a:lumOff val="35000"/>
                  </a:schemeClr>
                </a:solidFill>
                <a:latin typeface="Segoe UI Light" panose="020B0502040204020203" pitchFamily="34" charset="0"/>
                <a:cs typeface="Segoe UI Light" panose="020B0502040204020203" pitchFamily="34" charset="0"/>
              </a:rPr>
              <a:t>CSOM/REST</a:t>
            </a:r>
          </a:p>
        </p:txBody>
      </p:sp>
      <p:sp>
        <p:nvSpPr>
          <p:cNvPr id="37" name="TextBox 36"/>
          <p:cNvSpPr txBox="1"/>
          <p:nvPr/>
        </p:nvSpPr>
        <p:spPr>
          <a:xfrm>
            <a:off x="5577284" y="3660568"/>
            <a:ext cx="2616343" cy="1720086"/>
          </a:xfrm>
          <a:prstGeom prst="rect">
            <a:avLst/>
          </a:prstGeom>
          <a:noFill/>
        </p:spPr>
        <p:txBody>
          <a:bodyPr wrap="square" rtlCol="0">
            <a:spAutoFit/>
          </a:bodyPr>
          <a:lstStyle/>
          <a:p>
            <a:pPr marL="279953" indent="-279953">
              <a:buFont typeface="Arial" panose="020B0604020202020204" pitchFamily="34" charset="0"/>
              <a:buChar char="•"/>
            </a:pPr>
            <a:r>
              <a:rPr lang="en-US" sz="1763" i="1" dirty="0" smtClean="0">
                <a:solidFill>
                  <a:schemeClr val="tx1">
                    <a:lumMod val="65000"/>
                    <a:lumOff val="35000"/>
                  </a:schemeClr>
                </a:solidFill>
                <a:latin typeface="Segoe UI Light" panose="020B0502040204020203" pitchFamily="34" charset="0"/>
                <a:cs typeface="Segoe UI Light" panose="020B0502040204020203" pitchFamily="34" charset="0"/>
              </a:rPr>
              <a:t>Creation of </a:t>
            </a:r>
            <a:r>
              <a:rPr lang="en-US" sz="1763" i="1" dirty="0" err="1" smtClean="0">
                <a:solidFill>
                  <a:schemeClr val="tx1">
                    <a:lumMod val="65000"/>
                    <a:lumOff val="35000"/>
                  </a:schemeClr>
                </a:solidFill>
                <a:latin typeface="Segoe UI Light" panose="020B0502040204020203" pitchFamily="34" charset="0"/>
                <a:cs typeface="Segoe UI Light" panose="020B0502040204020203" pitchFamily="34" charset="0"/>
              </a:rPr>
              <a:t>oob</a:t>
            </a:r>
            <a:r>
              <a:rPr lang="en-US" sz="1763" i="1" dirty="0" smtClean="0">
                <a:solidFill>
                  <a:schemeClr val="tx1">
                    <a:lumMod val="65000"/>
                    <a:lumOff val="35000"/>
                  </a:schemeClr>
                </a:solidFill>
                <a:latin typeface="Segoe UI Light" panose="020B0502040204020203" pitchFamily="34" charset="0"/>
                <a:cs typeface="Segoe UI Light" panose="020B0502040204020203" pitchFamily="34" charset="0"/>
              </a:rPr>
              <a:t> list</a:t>
            </a:r>
          </a:p>
          <a:p>
            <a:pPr marL="279953" indent="-279953">
              <a:buFont typeface="Arial" panose="020B0604020202020204" pitchFamily="34" charset="0"/>
              <a:buChar char="•"/>
            </a:pPr>
            <a:r>
              <a:rPr lang="en-US" sz="1763" i="1" dirty="0" smtClean="0">
                <a:solidFill>
                  <a:schemeClr val="tx1">
                    <a:lumMod val="65000"/>
                    <a:lumOff val="35000"/>
                  </a:schemeClr>
                </a:solidFill>
                <a:latin typeface="Segoe UI Light" panose="020B0502040204020203" pitchFamily="34" charset="0"/>
                <a:cs typeface="Segoe UI Light" panose="020B0502040204020203" pitchFamily="34" charset="0"/>
              </a:rPr>
              <a:t>Add lists</a:t>
            </a:r>
          </a:p>
          <a:p>
            <a:pPr marL="279953" indent="-279953">
              <a:buFont typeface="Arial" panose="020B0604020202020204" pitchFamily="34" charset="0"/>
              <a:buChar char="•"/>
            </a:pPr>
            <a:r>
              <a:rPr lang="en-US" sz="1763" i="1" dirty="0" smtClean="0">
                <a:solidFill>
                  <a:schemeClr val="tx1">
                    <a:lumMod val="65000"/>
                    <a:lumOff val="35000"/>
                  </a:schemeClr>
                </a:solidFill>
                <a:latin typeface="Segoe UI Light" panose="020B0502040204020203" pitchFamily="34" charset="0"/>
                <a:cs typeface="Segoe UI Light" panose="020B0502040204020203" pitchFamily="34" charset="0"/>
              </a:rPr>
              <a:t>Add content types and site columns</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Add other configurations</a:t>
            </a:r>
          </a:p>
        </p:txBody>
      </p:sp>
      <p:grpSp>
        <p:nvGrpSpPr>
          <p:cNvPr id="39" name="Group 38"/>
          <p:cNvGrpSpPr/>
          <p:nvPr/>
        </p:nvGrpSpPr>
        <p:grpSpPr>
          <a:xfrm>
            <a:off x="9805299" y="4114625"/>
            <a:ext cx="514267" cy="514267"/>
            <a:chOff x="492" y="17985"/>
            <a:chExt cx="524853" cy="524853"/>
          </a:xfrm>
        </p:grpSpPr>
        <p:sp>
          <p:nvSpPr>
            <p:cNvPr id="40" name="Oval 3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2</a:t>
              </a:r>
            </a:p>
          </p:txBody>
        </p:sp>
      </p:grpSp>
      <p:sp>
        <p:nvSpPr>
          <p:cNvPr id="42" name="TextBox 41"/>
          <p:cNvSpPr txBox="1"/>
          <p:nvPr/>
        </p:nvSpPr>
        <p:spPr>
          <a:xfrm>
            <a:off x="5490577" y="2149114"/>
            <a:ext cx="1898172" cy="363626"/>
          </a:xfrm>
          <a:prstGeom prst="rect">
            <a:avLst/>
          </a:prstGeom>
          <a:noFill/>
        </p:spPr>
        <p:txBody>
          <a:bodyPr wrap="square" rtlCol="0">
            <a:spAutoFit/>
          </a:bodyPr>
          <a:lstStyle/>
          <a:p>
            <a:pPr algn="ctr"/>
            <a:r>
              <a:rPr lang="en-US" sz="1763" b="1" i="1" dirty="0" smtClean="0">
                <a:solidFill>
                  <a:schemeClr val="tx1">
                    <a:lumMod val="65000"/>
                    <a:lumOff val="35000"/>
                  </a:schemeClr>
                </a:solidFill>
                <a:latin typeface="Segoe UI Light" panose="020B0502040204020203" pitchFamily="34" charset="0"/>
                <a:cs typeface="Segoe UI Light" panose="020B0502040204020203" pitchFamily="34" charset="0"/>
              </a:rPr>
              <a:t>&lt;&lt; Add List &gt;&gt;</a:t>
            </a:r>
            <a:endParaRPr lang="en-US" sz="1763" b="1" i="1"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28666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sz="2400" dirty="0"/>
              <a:t>https://github.com/OfficeDev/PnP/tree/master/Scenarios/ECM.DocumentLibraries</a:t>
            </a:r>
            <a:endParaRPr lang="en-GB" sz="2400" dirty="0"/>
          </a:p>
        </p:txBody>
      </p:sp>
      <p:sp>
        <p:nvSpPr>
          <p:cNvPr id="5" name="Text Placeholder 4"/>
          <p:cNvSpPr>
            <a:spLocks noGrp="1"/>
          </p:cNvSpPr>
          <p:nvPr>
            <p:ph type="body" sz="quarter" idx="10"/>
          </p:nvPr>
        </p:nvSpPr>
        <p:spPr/>
        <p:txBody>
          <a:bodyPr/>
          <a:lstStyle/>
          <a:p>
            <a:r>
              <a:rPr lang="en-US" dirty="0" smtClean="0"/>
              <a:t>Demo</a:t>
            </a:r>
            <a:endParaRPr lang="en-GB" dirty="0"/>
          </a:p>
        </p:txBody>
      </p:sp>
      <p:sp>
        <p:nvSpPr>
          <p:cNvPr id="6" name="Text Placeholder 5"/>
          <p:cNvSpPr>
            <a:spLocks noGrp="1"/>
          </p:cNvSpPr>
          <p:nvPr>
            <p:ph type="body" sz="quarter" idx="11"/>
          </p:nvPr>
        </p:nvSpPr>
        <p:spPr/>
        <p:txBody>
          <a:bodyPr/>
          <a:lstStyle/>
          <a:p>
            <a:r>
              <a:rPr lang="en-US" dirty="0" smtClean="0"/>
              <a:t>List templates with apps</a:t>
            </a:r>
            <a:endParaRPr lang="en-GB" dirty="0"/>
          </a:p>
        </p:txBody>
      </p:sp>
    </p:spTree>
    <p:extLst>
      <p:ext uri="{BB962C8B-B14F-4D97-AF65-F5344CB8AC3E}">
        <p14:creationId xmlns:p14="http://schemas.microsoft.com/office/powerpoint/2010/main" val="190269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Information management policy</a:t>
            </a:r>
            <a:endParaRPr lang="en-US" sz="7200" dirty="0"/>
          </a:p>
        </p:txBody>
      </p:sp>
    </p:spTree>
    <p:extLst>
      <p:ext uri="{BB962C8B-B14F-4D97-AF65-F5344CB8AC3E}">
        <p14:creationId xmlns:p14="http://schemas.microsoft.com/office/powerpoint/2010/main" val="80719180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3" name="Title 2"/>
          <p:cNvSpPr>
            <a:spLocks noGrp="1"/>
          </p:cNvSpPr>
          <p:nvPr>
            <p:ph type="title"/>
          </p:nvPr>
        </p:nvSpPr>
        <p:spPr/>
        <p:txBody>
          <a:bodyPr/>
          <a:lstStyle/>
          <a:p>
            <a:r>
              <a:rPr lang="en-US" dirty="0" smtClean="0"/>
              <a:t>Agenda</a:t>
            </a:r>
            <a:endParaRPr lang="en-GB" dirty="0"/>
          </a:p>
        </p:txBody>
      </p:sp>
      <p:grpSp>
        <p:nvGrpSpPr>
          <p:cNvPr id="2" name="Group 1"/>
          <p:cNvGrpSpPr/>
          <p:nvPr/>
        </p:nvGrpSpPr>
        <p:grpSpPr>
          <a:xfrm>
            <a:off x="911977" y="2442463"/>
            <a:ext cx="1926104" cy="2144972"/>
            <a:chOff x="871736" y="2429402"/>
            <a:chExt cx="1926104" cy="2144972"/>
          </a:xfrm>
        </p:grpSpPr>
        <p:pic>
          <p:nvPicPr>
            <p:cNvPr id="70" name="Picture 69"/>
            <p:cNvPicPr>
              <a:picLocks noChangeAspect="1"/>
            </p:cNvPicPr>
            <p:nvPr/>
          </p:nvPicPr>
          <p:blipFill>
            <a:blip r:embed="rId2"/>
            <a:stretch>
              <a:fillRect/>
            </a:stretch>
          </p:blipFill>
          <p:spPr>
            <a:xfrm>
              <a:off x="1387011" y="2429402"/>
              <a:ext cx="1200163" cy="2144972"/>
            </a:xfrm>
            <a:prstGeom prst="rect">
              <a:avLst/>
            </a:prstGeom>
          </p:spPr>
        </p:pic>
        <p:sp>
          <p:nvSpPr>
            <p:cNvPr id="22" name="TextBox 21"/>
            <p:cNvSpPr txBox="1"/>
            <p:nvPr/>
          </p:nvSpPr>
          <p:spPr>
            <a:xfrm>
              <a:off x="871736" y="3831937"/>
              <a:ext cx="1926104" cy="615553"/>
            </a:xfrm>
            <a:prstGeom prst="rect">
              <a:avLst/>
            </a:prstGeom>
            <a:noFill/>
          </p:spPr>
          <p:txBody>
            <a:bodyPr wrap="none" lIns="0" tIns="0" rIns="0" bIns="0" rtlCol="0">
              <a:spAutoFit/>
            </a:bodyPr>
            <a:lstStyle/>
            <a:p>
              <a:pPr algn="ctr"/>
              <a:r>
                <a:rPr lang="en-US" sz="2000" spc="-70" dirty="0" smtClean="0">
                  <a:solidFill>
                    <a:schemeClr val="bg1"/>
                  </a:solidFill>
                </a:rPr>
                <a:t>Content types and</a:t>
              </a:r>
              <a:br>
                <a:rPr lang="en-US" sz="2000" spc="-70" dirty="0" smtClean="0">
                  <a:solidFill>
                    <a:schemeClr val="bg1"/>
                  </a:solidFill>
                </a:rPr>
              </a:br>
              <a:r>
                <a:rPr lang="en-US" sz="2000" spc="-70" dirty="0" smtClean="0">
                  <a:solidFill>
                    <a:schemeClr val="bg1"/>
                  </a:solidFill>
                </a:rPr>
                <a:t>site columns</a:t>
              </a:r>
              <a:endParaRPr lang="en-GB" sz="2000" spc="-70" dirty="0" smtClean="0">
                <a:solidFill>
                  <a:schemeClr val="bg1"/>
                </a:solidFill>
              </a:endParaRPr>
            </a:p>
          </p:txBody>
        </p:sp>
      </p:grpSp>
      <p:grpSp>
        <p:nvGrpSpPr>
          <p:cNvPr id="4" name="Group 3"/>
          <p:cNvGrpSpPr/>
          <p:nvPr/>
        </p:nvGrpSpPr>
        <p:grpSpPr>
          <a:xfrm>
            <a:off x="5616703" y="2644480"/>
            <a:ext cx="2793265" cy="1736096"/>
            <a:chOff x="6194506" y="2442463"/>
            <a:chExt cx="2793265" cy="1736096"/>
          </a:xfrm>
        </p:grpSpPr>
        <p:sp>
          <p:nvSpPr>
            <p:cNvPr id="23" name="TextBox 22"/>
            <p:cNvSpPr txBox="1"/>
            <p:nvPr/>
          </p:nvSpPr>
          <p:spPr>
            <a:xfrm>
              <a:off x="6194506" y="3563006"/>
              <a:ext cx="2793265" cy="615553"/>
            </a:xfrm>
            <a:prstGeom prst="rect">
              <a:avLst/>
            </a:prstGeom>
            <a:noFill/>
          </p:spPr>
          <p:txBody>
            <a:bodyPr wrap="none" lIns="0" tIns="0" rIns="0" bIns="0" rtlCol="0">
              <a:spAutoFit/>
            </a:bodyPr>
            <a:lstStyle/>
            <a:p>
              <a:pPr algn="ctr"/>
              <a:r>
                <a:rPr lang="en-US" sz="2000" spc="-70" dirty="0" smtClean="0">
                  <a:solidFill>
                    <a:schemeClr val="bg1"/>
                  </a:solidFill>
                </a:rPr>
                <a:t>Library and list </a:t>
              </a:r>
              <a:br>
                <a:rPr lang="en-US" sz="2000" spc="-70" dirty="0" smtClean="0">
                  <a:solidFill>
                    <a:schemeClr val="bg1"/>
                  </a:solidFill>
                </a:rPr>
              </a:br>
              <a:r>
                <a:rPr lang="en-US" sz="2000" spc="-70" dirty="0" smtClean="0">
                  <a:solidFill>
                    <a:schemeClr val="bg1"/>
                  </a:solidFill>
                </a:rPr>
                <a:t>templates with app model</a:t>
              </a:r>
              <a:endParaRPr lang="en-GB" sz="2000" spc="-70" dirty="0" smtClean="0">
                <a:solidFill>
                  <a:schemeClr val="bg1"/>
                </a:solidFill>
              </a:endParaRPr>
            </a:p>
          </p:txBody>
        </p:sp>
        <p:pic>
          <p:nvPicPr>
            <p:cNvPr id="71" name="Picture 70"/>
            <p:cNvPicPr>
              <a:picLocks noChangeAspect="1"/>
            </p:cNvPicPr>
            <p:nvPr/>
          </p:nvPicPr>
          <p:blipFill>
            <a:blip r:embed="rId3"/>
            <a:stretch>
              <a:fillRect/>
            </a:stretch>
          </p:blipFill>
          <p:spPr>
            <a:xfrm>
              <a:off x="7133570" y="2442463"/>
              <a:ext cx="915135" cy="1124708"/>
            </a:xfrm>
            <a:prstGeom prst="rect">
              <a:avLst/>
            </a:prstGeom>
          </p:spPr>
        </p:pic>
      </p:grpSp>
      <p:grpSp>
        <p:nvGrpSpPr>
          <p:cNvPr id="6" name="Group 5"/>
          <p:cNvGrpSpPr/>
          <p:nvPr/>
        </p:nvGrpSpPr>
        <p:grpSpPr>
          <a:xfrm>
            <a:off x="8706647" y="2882194"/>
            <a:ext cx="2886593" cy="1313807"/>
            <a:chOff x="9267012" y="2851846"/>
            <a:chExt cx="2886593" cy="1313807"/>
          </a:xfrm>
        </p:grpSpPr>
        <p:sp>
          <p:nvSpPr>
            <p:cNvPr id="25" name="TextBox 24"/>
            <p:cNvSpPr txBox="1"/>
            <p:nvPr/>
          </p:nvSpPr>
          <p:spPr>
            <a:xfrm>
              <a:off x="10681407" y="3242323"/>
              <a:ext cx="1472198" cy="923330"/>
            </a:xfrm>
            <a:prstGeom prst="rect">
              <a:avLst/>
            </a:prstGeom>
            <a:noFill/>
          </p:spPr>
          <p:txBody>
            <a:bodyPr wrap="none" lIns="0" tIns="0" rIns="0" bIns="0" rtlCol="0">
              <a:spAutoFit/>
            </a:bodyPr>
            <a:lstStyle/>
            <a:p>
              <a:pPr algn="ctr"/>
              <a:r>
                <a:rPr lang="en-US" sz="2000" spc="-70" dirty="0" smtClean="0">
                  <a:solidFill>
                    <a:schemeClr val="bg1"/>
                  </a:solidFill>
                </a:rPr>
                <a:t>Document </a:t>
              </a:r>
              <a:br>
                <a:rPr lang="en-US" sz="2000" spc="-70" dirty="0" smtClean="0">
                  <a:solidFill>
                    <a:schemeClr val="bg1"/>
                  </a:solidFill>
                </a:rPr>
              </a:br>
              <a:r>
                <a:rPr lang="en-US" sz="2000" spc="-70" dirty="0" smtClean="0">
                  <a:solidFill>
                    <a:schemeClr val="bg1"/>
                  </a:solidFill>
                </a:rPr>
                <a:t>management </a:t>
              </a:r>
              <a:br>
                <a:rPr lang="en-US" sz="2000" spc="-70" dirty="0" smtClean="0">
                  <a:solidFill>
                    <a:schemeClr val="bg1"/>
                  </a:solidFill>
                </a:rPr>
              </a:br>
              <a:r>
                <a:rPr lang="en-US" sz="2000" spc="-70" dirty="0" smtClean="0">
                  <a:solidFill>
                    <a:schemeClr val="bg1"/>
                  </a:solidFill>
                </a:rPr>
                <a:t>automation</a:t>
              </a:r>
              <a:endParaRPr lang="en-GB" sz="2000" spc="-70" dirty="0" smtClean="0">
                <a:solidFill>
                  <a:schemeClr val="bg1"/>
                </a:solidFill>
              </a:endParaRPr>
            </a:p>
          </p:txBody>
        </p:sp>
        <p:pic>
          <p:nvPicPr>
            <p:cNvPr id="72" name="Picture 71"/>
            <p:cNvPicPr>
              <a:picLocks noChangeAspect="1"/>
            </p:cNvPicPr>
            <p:nvPr/>
          </p:nvPicPr>
          <p:blipFill>
            <a:blip r:embed="rId4"/>
            <a:stretch>
              <a:fillRect/>
            </a:stretch>
          </p:blipFill>
          <p:spPr>
            <a:xfrm>
              <a:off x="9267012" y="3531364"/>
              <a:ext cx="1493742" cy="494802"/>
            </a:xfrm>
            <a:prstGeom prst="rect">
              <a:avLst/>
            </a:prstGeom>
          </p:spPr>
        </p:pic>
        <p:pic>
          <p:nvPicPr>
            <p:cNvPr id="73" name="Picture 72"/>
            <p:cNvPicPr>
              <a:picLocks noChangeAspect="1"/>
            </p:cNvPicPr>
            <p:nvPr/>
          </p:nvPicPr>
          <p:blipFill>
            <a:blip r:embed="rId5"/>
            <a:stretch>
              <a:fillRect/>
            </a:stretch>
          </p:blipFill>
          <p:spPr>
            <a:xfrm>
              <a:off x="9932897" y="2851846"/>
              <a:ext cx="1845000" cy="607500"/>
            </a:xfrm>
            <a:prstGeom prst="rect">
              <a:avLst/>
            </a:prstGeom>
          </p:spPr>
        </p:pic>
      </p:grpSp>
      <p:grpSp>
        <p:nvGrpSpPr>
          <p:cNvPr id="9" name="Group 8"/>
          <p:cNvGrpSpPr/>
          <p:nvPr/>
        </p:nvGrpSpPr>
        <p:grpSpPr>
          <a:xfrm>
            <a:off x="3379032" y="2740490"/>
            <a:ext cx="2078133" cy="1688112"/>
            <a:chOff x="3462076" y="2705159"/>
            <a:chExt cx="2078133" cy="1688112"/>
          </a:xfrm>
        </p:grpSpPr>
        <p:sp>
          <p:nvSpPr>
            <p:cNvPr id="24" name="TextBox 23"/>
            <p:cNvSpPr txBox="1"/>
            <p:nvPr/>
          </p:nvSpPr>
          <p:spPr>
            <a:xfrm>
              <a:off x="3462076" y="3777718"/>
              <a:ext cx="2078133" cy="615553"/>
            </a:xfrm>
            <a:prstGeom prst="rect">
              <a:avLst/>
            </a:prstGeom>
            <a:noFill/>
          </p:spPr>
          <p:txBody>
            <a:bodyPr wrap="none" lIns="0" tIns="0" rIns="0" bIns="0" rtlCol="0">
              <a:spAutoFit/>
            </a:bodyPr>
            <a:lstStyle/>
            <a:p>
              <a:pPr algn="ctr"/>
              <a:r>
                <a:rPr lang="en-US" sz="2000" spc="-70" dirty="0" smtClean="0">
                  <a:solidFill>
                    <a:schemeClr val="bg1"/>
                  </a:solidFill>
                </a:rPr>
                <a:t>Managed Metadata</a:t>
              </a:r>
              <a:br>
                <a:rPr lang="en-US" sz="2000" spc="-70" dirty="0" smtClean="0">
                  <a:solidFill>
                    <a:schemeClr val="bg1"/>
                  </a:solidFill>
                </a:rPr>
              </a:br>
              <a:r>
                <a:rPr lang="en-US" sz="2000" spc="-70" dirty="0" smtClean="0">
                  <a:solidFill>
                    <a:schemeClr val="bg1"/>
                  </a:solidFill>
                </a:rPr>
                <a:t>CSOM</a:t>
              </a:r>
              <a:endParaRPr lang="en-GB" sz="2000" spc="-70" dirty="0" smtClean="0">
                <a:solidFill>
                  <a:schemeClr val="bg1"/>
                </a:solidFill>
              </a:endParaRPr>
            </a:p>
          </p:txBody>
        </p:sp>
        <p:pic>
          <p:nvPicPr>
            <p:cNvPr id="74" name="Picture 73"/>
            <p:cNvPicPr>
              <a:picLocks noChangeAspect="1"/>
            </p:cNvPicPr>
            <p:nvPr/>
          </p:nvPicPr>
          <p:blipFill>
            <a:blip r:embed="rId6"/>
            <a:stretch>
              <a:fillRect/>
            </a:stretch>
          </p:blipFill>
          <p:spPr>
            <a:xfrm>
              <a:off x="4113726" y="2705159"/>
              <a:ext cx="774835" cy="1139839"/>
            </a:xfrm>
            <a:prstGeom prst="rect">
              <a:avLst/>
            </a:prstGeom>
          </p:spPr>
        </p:pic>
      </p:gr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sz="3600" dirty="0" smtClean="0"/>
              <a:t>What</a:t>
            </a:r>
          </a:p>
          <a:p>
            <a:pPr lvl="1"/>
            <a:r>
              <a:rPr lang="en-US" sz="2000" dirty="0" smtClean="0"/>
              <a:t>Perform operations based on document metadata. </a:t>
            </a:r>
          </a:p>
          <a:p>
            <a:r>
              <a:rPr lang="en-US" sz="3600" dirty="0" smtClean="0"/>
              <a:t>Why</a:t>
            </a:r>
          </a:p>
          <a:p>
            <a:pPr lvl="1"/>
            <a:r>
              <a:rPr lang="en-US" sz="2000" dirty="0" smtClean="0"/>
              <a:t>Many companies have document management policies to delete or refresh any old documents in the SharePoint. </a:t>
            </a:r>
            <a:r>
              <a:rPr lang="en-US" dirty="0" smtClean="0"/>
              <a:t>Classically you could also associate workflow or other actions to the operation which is started based on the scheduled check.</a:t>
            </a:r>
            <a:endParaRPr lang="en-US" sz="2000" dirty="0" smtClean="0"/>
          </a:p>
          <a:p>
            <a:r>
              <a:rPr lang="en-US" sz="3600" dirty="0" smtClean="0"/>
              <a:t>How</a:t>
            </a:r>
          </a:p>
          <a:p>
            <a:pPr lvl="1"/>
            <a:r>
              <a:rPr lang="en-US" sz="2000" dirty="0" smtClean="0"/>
              <a:t>Use remote timer job pattern to scan documents in the SharePoint based on business requirements.</a:t>
            </a:r>
            <a:endParaRPr lang="en-US" sz="2000"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Information management policy</a:t>
            </a:r>
            <a:endParaRPr lang="en-US" dirty="0"/>
          </a:p>
        </p:txBody>
      </p:sp>
    </p:spTree>
    <p:extLst>
      <p:ext uri="{BB962C8B-B14F-4D97-AF65-F5344CB8AC3E}">
        <p14:creationId xmlns:p14="http://schemas.microsoft.com/office/powerpoint/2010/main" val="157687923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8067651" y="3744266"/>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27" name="Picture 26"/>
            <p:cNvPicPr>
              <a:picLocks noChangeAspect="1"/>
            </p:cNvPicPr>
            <p:nvPr/>
          </p:nvPicPr>
          <p:blipFill>
            <a:blip r:embed="rId2"/>
            <a:stretch>
              <a:fillRect/>
            </a:stretch>
          </p:blipFill>
          <p:spPr>
            <a:xfrm>
              <a:off x="5246592" y="3476941"/>
              <a:ext cx="529349" cy="417312"/>
            </a:xfrm>
            <a:prstGeom prst="rect">
              <a:avLst/>
            </a:prstGeom>
          </p:spPr>
        </p:pic>
        <p:pic>
          <p:nvPicPr>
            <p:cNvPr id="28" name="Picture 27"/>
            <p:cNvPicPr>
              <a:picLocks noChangeAspect="1"/>
            </p:cNvPicPr>
            <p:nvPr/>
          </p:nvPicPr>
          <p:blipFill>
            <a:blip r:embed="rId2"/>
            <a:stretch>
              <a:fillRect/>
            </a:stretch>
          </p:blipFill>
          <p:spPr>
            <a:xfrm>
              <a:off x="5581574" y="3585493"/>
              <a:ext cx="556200" cy="438480"/>
            </a:xfrm>
            <a:prstGeom prst="rect">
              <a:avLst/>
            </a:prstGeom>
          </p:spPr>
        </p:pic>
        <p:pic>
          <p:nvPicPr>
            <p:cNvPr id="29" name="Picture 28"/>
            <p:cNvPicPr>
              <a:picLocks noChangeAspect="1"/>
            </p:cNvPicPr>
            <p:nvPr/>
          </p:nvPicPr>
          <p:blipFill>
            <a:blip r:embed="rId3"/>
            <a:stretch>
              <a:fillRect/>
            </a:stretch>
          </p:blipFill>
          <p:spPr>
            <a:xfrm>
              <a:off x="5970309" y="3700199"/>
              <a:ext cx="420496" cy="432326"/>
            </a:xfrm>
            <a:prstGeom prst="rect">
              <a:avLst/>
            </a:prstGeom>
          </p:spPr>
        </p:pic>
        <p:pic>
          <p:nvPicPr>
            <p:cNvPr id="30" name="Picture 29"/>
            <p:cNvPicPr>
              <a:picLocks noChangeAspect="1"/>
            </p:cNvPicPr>
            <p:nvPr/>
          </p:nvPicPr>
          <p:blipFill>
            <a:blip r:embed="rId4"/>
            <a:stretch>
              <a:fillRect/>
            </a:stretch>
          </p:blipFill>
          <p:spPr>
            <a:xfrm>
              <a:off x="4893565" y="3772769"/>
              <a:ext cx="688009" cy="605769"/>
            </a:xfrm>
            <a:prstGeom prst="rect">
              <a:avLst/>
            </a:prstGeom>
          </p:spPr>
        </p:pic>
      </p:grpSp>
      <p:grpSp>
        <p:nvGrpSpPr>
          <p:cNvPr id="7" name="Group 6"/>
          <p:cNvGrpSpPr>
            <a:grpSpLocks noChangeAspect="1"/>
          </p:cNvGrpSpPr>
          <p:nvPr/>
        </p:nvGrpSpPr>
        <p:grpSpPr>
          <a:xfrm>
            <a:off x="1811551" y="1905541"/>
            <a:ext cx="3096062" cy="2628000"/>
            <a:chOff x="1189689" y="976497"/>
            <a:chExt cx="3486193" cy="2959150"/>
          </a:xfrm>
        </p:grpSpPr>
        <p:grpSp>
          <p:nvGrpSpPr>
            <p:cNvPr id="8" name="Group 7"/>
            <p:cNvGrpSpPr/>
            <p:nvPr/>
          </p:nvGrpSpPr>
          <p:grpSpPr>
            <a:xfrm>
              <a:off x="3605640" y="1950993"/>
              <a:ext cx="1070242" cy="1327793"/>
              <a:chOff x="1919646" y="3675113"/>
              <a:chExt cx="902998" cy="1126838"/>
            </a:xfrm>
          </p:grpSpPr>
          <p:pic>
            <p:nvPicPr>
              <p:cNvPr id="23" name="Picture 22"/>
              <p:cNvPicPr>
                <a:picLocks noChangeAspect="1"/>
              </p:cNvPicPr>
              <p:nvPr/>
            </p:nvPicPr>
            <p:blipFill>
              <a:blip r:embed="rId5"/>
              <a:stretch>
                <a:fillRect/>
              </a:stretch>
            </p:blipFill>
            <p:spPr>
              <a:xfrm>
                <a:off x="1919646" y="3675113"/>
                <a:ext cx="674964" cy="892879"/>
              </a:xfrm>
              <a:prstGeom prst="rect">
                <a:avLst/>
              </a:prstGeom>
            </p:spPr>
          </p:pic>
          <p:pic>
            <p:nvPicPr>
              <p:cNvPr id="24" name="Picture 23"/>
              <p:cNvPicPr>
                <a:picLocks noChangeAspect="1"/>
              </p:cNvPicPr>
              <p:nvPr/>
            </p:nvPicPr>
            <p:blipFill>
              <a:blip r:embed="rId6"/>
              <a:stretch>
                <a:fillRect/>
              </a:stretch>
            </p:blipFill>
            <p:spPr>
              <a:xfrm>
                <a:off x="2210824" y="4189471"/>
                <a:ext cx="611820" cy="612480"/>
              </a:xfrm>
              <a:prstGeom prst="rect">
                <a:avLst/>
              </a:prstGeom>
            </p:spPr>
          </p:pic>
        </p:grpSp>
        <p:grpSp>
          <p:nvGrpSpPr>
            <p:cNvPr id="9" name="Group 8"/>
            <p:cNvGrpSpPr/>
            <p:nvPr/>
          </p:nvGrpSpPr>
          <p:grpSpPr>
            <a:xfrm>
              <a:off x="1189689" y="1453879"/>
              <a:ext cx="2516893" cy="248176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7"/>
                <a:stretch>
                  <a:fillRect/>
                </a:stretch>
              </p:blipFill>
              <p:spPr>
                <a:xfrm>
                  <a:off x="4557447" y="1902539"/>
                  <a:ext cx="477423" cy="839046"/>
                </a:xfrm>
                <a:prstGeom prst="rect">
                  <a:avLst/>
                </a:prstGeom>
              </p:spPr>
            </p:pic>
            <p:pic>
              <p:nvPicPr>
                <p:cNvPr id="21" name="Picture 20"/>
                <p:cNvPicPr>
                  <a:picLocks noChangeAspect="1"/>
                </p:cNvPicPr>
                <p:nvPr/>
              </p:nvPicPr>
              <p:blipFill>
                <a:blip r:embed="rId7"/>
                <a:stretch>
                  <a:fillRect/>
                </a:stretch>
              </p:blipFill>
              <p:spPr>
                <a:xfrm>
                  <a:off x="4869643" y="1721445"/>
                  <a:ext cx="477423" cy="839046"/>
                </a:xfrm>
                <a:prstGeom prst="rect">
                  <a:avLst/>
                </a:prstGeom>
              </p:spPr>
            </p:pic>
            <p:pic>
              <p:nvPicPr>
                <p:cNvPr id="22" name="Picture 21"/>
                <p:cNvPicPr>
                  <a:picLocks noChangeAspect="1"/>
                </p:cNvPicPr>
                <p:nvPr/>
              </p:nvPicPr>
              <p:blipFill>
                <a:blip r:embed="rId8"/>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7"/>
                <a:stretch>
                  <a:fillRect/>
                </a:stretch>
              </p:blipFill>
              <p:spPr>
                <a:xfrm>
                  <a:off x="3981885" y="2967692"/>
                  <a:ext cx="477423" cy="839046"/>
                </a:xfrm>
                <a:prstGeom prst="rect">
                  <a:avLst/>
                </a:prstGeom>
              </p:spPr>
            </p:pic>
            <p:pic>
              <p:nvPicPr>
                <p:cNvPr id="18" name="Picture 17"/>
                <p:cNvPicPr>
                  <a:picLocks noChangeAspect="1"/>
                </p:cNvPicPr>
                <p:nvPr/>
              </p:nvPicPr>
              <p:blipFill>
                <a:blip r:embed="rId7"/>
                <a:stretch>
                  <a:fillRect/>
                </a:stretch>
              </p:blipFill>
              <p:spPr>
                <a:xfrm>
                  <a:off x="4269036" y="2834055"/>
                  <a:ext cx="477423" cy="839046"/>
                </a:xfrm>
                <a:prstGeom prst="rect">
                  <a:avLst/>
                </a:prstGeom>
              </p:spPr>
            </p:pic>
            <p:pic>
              <p:nvPicPr>
                <p:cNvPr id="19" name="Picture 18"/>
                <p:cNvPicPr>
                  <a:picLocks noChangeAspect="1"/>
                </p:cNvPicPr>
                <p:nvPr/>
              </p:nvPicPr>
              <p:blipFill>
                <a:blip r:embed="rId9"/>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7"/>
                <a:stretch>
                  <a:fillRect/>
                </a:stretch>
              </p:blipFill>
              <p:spPr>
                <a:xfrm>
                  <a:off x="3601101" y="2846904"/>
                  <a:ext cx="477423" cy="839046"/>
                </a:xfrm>
                <a:prstGeom prst="rect">
                  <a:avLst/>
                </a:prstGeom>
              </p:spPr>
            </p:pic>
            <p:pic>
              <p:nvPicPr>
                <p:cNvPr id="16" name="Picture 15"/>
                <p:cNvPicPr>
                  <a:picLocks noChangeAspect="1"/>
                </p:cNvPicPr>
                <p:nvPr/>
              </p:nvPicPr>
              <p:blipFill>
                <a:blip r:embed="rId10"/>
                <a:stretch>
                  <a:fillRect/>
                </a:stretch>
              </p:blipFill>
              <p:spPr>
                <a:xfrm>
                  <a:off x="3875612" y="2714202"/>
                  <a:ext cx="694487" cy="898458"/>
                </a:xfrm>
                <a:prstGeom prst="rect">
                  <a:avLst/>
                </a:prstGeom>
              </p:spPr>
            </p:pic>
          </p:grpSp>
        </p:grpSp>
        <p:pic>
          <p:nvPicPr>
            <p:cNvPr id="10" name="Picture 9"/>
            <p:cNvPicPr>
              <a:picLocks noChangeAspect="1"/>
            </p:cNvPicPr>
            <p:nvPr/>
          </p:nvPicPr>
          <p:blipFill>
            <a:blip r:embed="rId11"/>
            <a:stretch>
              <a:fillRect/>
            </a:stretch>
          </p:blipFill>
          <p:spPr>
            <a:xfrm>
              <a:off x="3058769" y="976497"/>
              <a:ext cx="1485788" cy="974496"/>
            </a:xfrm>
            <a:prstGeom prst="rect">
              <a:avLst/>
            </a:prstGeom>
          </p:spPr>
        </p:pic>
      </p:grpSp>
      <p:cxnSp>
        <p:nvCxnSpPr>
          <p:cNvPr id="31" name="Straight Arrow Connector 30"/>
          <p:cNvCxnSpPr/>
          <p:nvPr/>
        </p:nvCxnSpPr>
        <p:spPr>
          <a:xfrm flipH="1" flipV="1">
            <a:off x="3962315" y="4192558"/>
            <a:ext cx="3910968" cy="328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2" name="Group 31"/>
          <p:cNvGrpSpPr/>
          <p:nvPr/>
        </p:nvGrpSpPr>
        <p:grpSpPr>
          <a:xfrm>
            <a:off x="9642350" y="3526290"/>
            <a:ext cx="514401" cy="514401"/>
            <a:chOff x="492" y="17985"/>
            <a:chExt cx="524853" cy="524853"/>
          </a:xfrm>
        </p:grpSpPr>
        <p:sp>
          <p:nvSpPr>
            <p:cNvPr id="33" name="Oval 3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40" name="Straight Connector 39"/>
          <p:cNvCxnSpPr/>
          <p:nvPr/>
        </p:nvCxnSpPr>
        <p:spPr>
          <a:xfrm flipH="1">
            <a:off x="6317295" y="2688353"/>
            <a:ext cx="176408" cy="1348347"/>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5595802" y="1862376"/>
            <a:ext cx="3557290" cy="156571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Scheduled execution which accesses the sites and checks the documents based on the business scenario.</a:t>
            </a:r>
          </a:p>
          <a:p>
            <a:pPr marL="0" lvl="1"/>
            <a:endParaRPr lang="fi-FI" sz="1400" dirty="0">
              <a:solidFill>
                <a:schemeClr val="bg1"/>
              </a:solidFill>
            </a:endParaRPr>
          </a:p>
          <a:p>
            <a:pPr marL="0" lvl="1"/>
            <a:r>
              <a:rPr lang="en-US" sz="1400" dirty="0" smtClean="0">
                <a:solidFill>
                  <a:schemeClr val="bg1"/>
                </a:solidFill>
              </a:rPr>
              <a:t>Can use either specific account for connection or </a:t>
            </a:r>
            <a:r>
              <a:rPr lang="en-US" sz="1400" dirty="0" err="1" smtClean="0">
                <a:solidFill>
                  <a:schemeClr val="bg1"/>
                </a:solidFill>
              </a:rPr>
              <a:t>oAuth</a:t>
            </a:r>
            <a:r>
              <a:rPr lang="en-US" sz="1400" dirty="0" smtClean="0">
                <a:solidFill>
                  <a:schemeClr val="bg1"/>
                </a:solidFill>
              </a:rPr>
              <a:t> based app-only token approach</a:t>
            </a:r>
            <a:endParaRPr lang="en-US" sz="1400" dirty="0">
              <a:solidFill>
                <a:schemeClr val="bg1"/>
              </a:solidFill>
            </a:endParaRPr>
          </a:p>
        </p:txBody>
      </p:sp>
      <p:grpSp>
        <p:nvGrpSpPr>
          <p:cNvPr id="44" name="Group 43"/>
          <p:cNvGrpSpPr/>
          <p:nvPr/>
        </p:nvGrpSpPr>
        <p:grpSpPr>
          <a:xfrm>
            <a:off x="3432946" y="4202832"/>
            <a:ext cx="514401" cy="514401"/>
            <a:chOff x="492" y="17985"/>
            <a:chExt cx="524853" cy="524853"/>
          </a:xfrm>
        </p:grpSpPr>
        <p:sp>
          <p:nvSpPr>
            <p:cNvPr id="45" name="Oval 4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35" name="Title 34"/>
          <p:cNvSpPr>
            <a:spLocks noGrp="1"/>
          </p:cNvSpPr>
          <p:nvPr>
            <p:ph type="title"/>
          </p:nvPr>
        </p:nvSpPr>
        <p:spPr/>
        <p:txBody>
          <a:bodyPr/>
          <a:lstStyle/>
          <a:p>
            <a:r>
              <a:rPr lang="fi-FI" dirty="0" smtClean="0"/>
              <a:t>Remote timer job based policy check</a:t>
            </a:r>
            <a:endParaRPr lang="en-GB" dirty="0"/>
          </a:p>
        </p:txBody>
      </p:sp>
      <p:grpSp>
        <p:nvGrpSpPr>
          <p:cNvPr id="42" name="Group 41"/>
          <p:cNvGrpSpPr/>
          <p:nvPr/>
        </p:nvGrpSpPr>
        <p:grpSpPr>
          <a:xfrm>
            <a:off x="6829169" y="4621005"/>
            <a:ext cx="1551508" cy="1117041"/>
            <a:chOff x="7303388" y="5401003"/>
            <a:chExt cx="1551508" cy="1117041"/>
          </a:xfrm>
        </p:grpSpPr>
        <p:sp>
          <p:nvSpPr>
            <p:cNvPr id="43" name="Arc 42"/>
            <p:cNvSpPr/>
            <p:nvPr/>
          </p:nvSpPr>
          <p:spPr>
            <a:xfrm rot="7968779">
              <a:off x="7460381" y="5819698"/>
              <a:ext cx="406105" cy="720091"/>
            </a:xfrm>
            <a:prstGeom prst="arc">
              <a:avLst>
                <a:gd name="adj1" fmla="val 2097834"/>
                <a:gd name="adj2" fmla="val 366333"/>
              </a:avLst>
            </a:prstGeom>
            <a:ln w="285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400">
                <a:latin typeface="Segoe UI Light" panose="020B0502040204020203" pitchFamily="34" charset="0"/>
                <a:cs typeface="Segoe UI Light" panose="020B0502040204020203" pitchFamily="34" charset="0"/>
              </a:endParaRPr>
            </a:p>
          </p:txBody>
        </p:sp>
        <p:grpSp>
          <p:nvGrpSpPr>
            <p:cNvPr id="47" name="Group 46"/>
            <p:cNvGrpSpPr/>
            <p:nvPr/>
          </p:nvGrpSpPr>
          <p:grpSpPr>
            <a:xfrm>
              <a:off x="7524159" y="5401003"/>
              <a:ext cx="1330737" cy="1117041"/>
              <a:chOff x="5602373" y="5181081"/>
              <a:chExt cx="1330737" cy="1117041"/>
            </a:xfrm>
          </p:grpSpPr>
          <p:sp>
            <p:nvSpPr>
              <p:cNvPr id="48" name="Rectangle 47"/>
              <p:cNvSpPr/>
              <p:nvPr/>
            </p:nvSpPr>
            <p:spPr bwMode="auto">
              <a:xfrm>
                <a:off x="5602373" y="5181081"/>
                <a:ext cx="1330737"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Remote timer job</a:t>
                </a:r>
              </a:p>
            </p:txBody>
          </p:sp>
          <p:pic>
            <p:nvPicPr>
              <p:cNvPr id="49" name="Picture 48"/>
              <p:cNvPicPr>
                <a:picLocks noChangeAspect="1"/>
              </p:cNvPicPr>
              <p:nvPr/>
            </p:nvPicPr>
            <p:blipFill>
              <a:blip r:embed="rId12"/>
              <a:stretch>
                <a:fillRect/>
              </a:stretch>
            </p:blipFill>
            <p:spPr>
              <a:xfrm>
                <a:off x="6173273" y="5504682"/>
                <a:ext cx="730013" cy="793440"/>
              </a:xfrm>
              <a:prstGeom prst="rect">
                <a:avLst/>
              </a:prstGeom>
            </p:spPr>
          </p:pic>
        </p:grpSp>
      </p:grpSp>
    </p:spTree>
    <p:extLst>
      <p:ext uri="{BB962C8B-B14F-4D97-AF65-F5344CB8AC3E}">
        <p14:creationId xmlns:p14="http://schemas.microsoft.com/office/powerpoint/2010/main" val="2519564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Auditing settings</a:t>
            </a:r>
            <a:endParaRPr lang="en-US" sz="7200" dirty="0"/>
          </a:p>
        </p:txBody>
      </p:sp>
    </p:spTree>
    <p:extLst>
      <p:ext uri="{BB962C8B-B14F-4D97-AF65-F5344CB8AC3E}">
        <p14:creationId xmlns:p14="http://schemas.microsoft.com/office/powerpoint/2010/main" val="3056727081"/>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sz="3600" dirty="0" smtClean="0"/>
              <a:t>What</a:t>
            </a:r>
          </a:p>
          <a:p>
            <a:pPr lvl="1"/>
            <a:r>
              <a:rPr lang="en-US" sz="2000" dirty="0" smtClean="0"/>
              <a:t>Controlling auditing settings cross site collections in SharePoint deployment</a:t>
            </a:r>
          </a:p>
          <a:p>
            <a:r>
              <a:rPr lang="en-US" sz="3600" dirty="0" smtClean="0"/>
              <a:t>Why</a:t>
            </a:r>
          </a:p>
          <a:p>
            <a:pPr lvl="1"/>
            <a:r>
              <a:rPr lang="en-US" sz="2000" dirty="0" smtClean="0"/>
              <a:t>Auditing information is often requested to be enabled by the customers cross all sites in the SharePoint.</a:t>
            </a:r>
          </a:p>
          <a:p>
            <a:r>
              <a:rPr lang="en-US" sz="3600" dirty="0" smtClean="0"/>
              <a:t>How</a:t>
            </a:r>
          </a:p>
          <a:p>
            <a:pPr lvl="1"/>
            <a:r>
              <a:rPr lang="en-US" dirty="0"/>
              <a:t>Use new </a:t>
            </a:r>
            <a:r>
              <a:rPr lang="en-US" dirty="0" smtClean="0"/>
              <a:t>APIs in the CSOM or use new Compliance Center capability in the Office 365 for cross tenant configuration for auditing settings</a:t>
            </a:r>
            <a:endParaRPr lang="en-US" sz="2000" dirty="0" smtClean="0"/>
          </a:p>
          <a:p>
            <a:pPr lvl="1"/>
            <a:r>
              <a:rPr lang="en-US" sz="2000" dirty="0" smtClean="0"/>
              <a:t>CSOM API for auditing capability was introduced in 2014 December CU and will be included in cloud CSOM package after that.</a:t>
            </a:r>
          </a:p>
          <a:p>
            <a:pPr lvl="1"/>
            <a:endParaRPr lang="en-US" sz="2000"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Auditing settings with app model</a:t>
            </a:r>
            <a:endParaRPr lang="en-US" dirty="0"/>
          </a:p>
        </p:txBody>
      </p:sp>
    </p:spTree>
    <p:extLst>
      <p:ext uri="{BB962C8B-B14F-4D97-AF65-F5344CB8AC3E}">
        <p14:creationId xmlns:p14="http://schemas.microsoft.com/office/powerpoint/2010/main" val="15555360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Modify auditing settings using CSOM</a:t>
            </a:r>
            <a:endParaRPr lang="en-GB" dirty="0"/>
          </a:p>
        </p:txBody>
      </p:sp>
      <p:sp>
        <p:nvSpPr>
          <p:cNvPr id="5" name="Text Placeholder 4"/>
          <p:cNvSpPr>
            <a:spLocks noGrp="1"/>
          </p:cNvSpPr>
          <p:nvPr>
            <p:ph type="body" sz="quarter" idx="10"/>
          </p:nvPr>
        </p:nvSpPr>
        <p:spPr/>
        <p:txBody>
          <a:bodyPr/>
          <a:lstStyle/>
          <a:p>
            <a:r>
              <a:rPr lang="en-GB" sz="2000" dirty="0">
                <a:solidFill>
                  <a:srgbClr val="0070C0"/>
                </a:solidFill>
              </a:rPr>
              <a:t>using</a:t>
            </a:r>
            <a:r>
              <a:rPr lang="en-GB" sz="2000" dirty="0"/>
              <a:t> (</a:t>
            </a:r>
            <a:r>
              <a:rPr lang="en-GB" sz="2000" dirty="0" err="1">
                <a:solidFill>
                  <a:srgbClr val="0070C0"/>
                </a:solidFill>
              </a:rPr>
              <a:t>var</a:t>
            </a:r>
            <a:r>
              <a:rPr lang="en-GB" sz="2000" dirty="0"/>
              <a:t> </a:t>
            </a:r>
            <a:r>
              <a:rPr lang="en-GB" sz="2000" dirty="0" err="1"/>
              <a:t>clientContext</a:t>
            </a:r>
            <a:r>
              <a:rPr lang="en-GB" sz="2000" dirty="0"/>
              <a:t> = </a:t>
            </a:r>
            <a:r>
              <a:rPr lang="en-GB" sz="2000" dirty="0" err="1"/>
              <a:t>spContext.CreateUserClientContextForSPHost</a:t>
            </a:r>
            <a:r>
              <a:rPr lang="en-GB" sz="2000" dirty="0"/>
              <a:t>())</a:t>
            </a:r>
          </a:p>
          <a:p>
            <a:r>
              <a:rPr lang="en-GB" sz="2000" dirty="0"/>
              <a:t>{</a:t>
            </a:r>
          </a:p>
          <a:p>
            <a:r>
              <a:rPr lang="en-GB" sz="2000" dirty="0"/>
              <a:t>    </a:t>
            </a:r>
            <a:r>
              <a:rPr lang="en-GB" sz="2000" dirty="0" err="1"/>
              <a:t>Microsoft.SharePoint.Client.</a:t>
            </a:r>
            <a:r>
              <a:rPr lang="en-GB" sz="2000" dirty="0" err="1">
                <a:solidFill>
                  <a:srgbClr val="00B0F0"/>
                </a:solidFill>
              </a:rPr>
              <a:t>Site</a:t>
            </a:r>
            <a:r>
              <a:rPr lang="en-GB" sz="2000" dirty="0"/>
              <a:t> site = </a:t>
            </a:r>
            <a:r>
              <a:rPr lang="en-GB" sz="2000" dirty="0" err="1"/>
              <a:t>clientContext.Site</a:t>
            </a:r>
            <a:r>
              <a:rPr lang="en-GB" sz="2000" dirty="0"/>
              <a:t>;</a:t>
            </a:r>
          </a:p>
          <a:p>
            <a:r>
              <a:rPr lang="en-GB" sz="2000" dirty="0"/>
              <a:t>    Audit </a:t>
            </a:r>
            <a:r>
              <a:rPr lang="en-GB" sz="2000" dirty="0" err="1"/>
              <a:t>audit</a:t>
            </a:r>
            <a:r>
              <a:rPr lang="en-GB" sz="2000" dirty="0"/>
              <a:t> = </a:t>
            </a:r>
            <a:r>
              <a:rPr lang="en-GB" sz="2000" dirty="0" err="1"/>
              <a:t>site.Audit</a:t>
            </a:r>
            <a:r>
              <a:rPr lang="en-GB" sz="2000" dirty="0"/>
              <a:t>;</a:t>
            </a:r>
          </a:p>
          <a:p>
            <a:r>
              <a:rPr lang="en-GB" sz="2000" dirty="0"/>
              <a:t>    </a:t>
            </a:r>
            <a:r>
              <a:rPr lang="en-GB" sz="2000" dirty="0" err="1"/>
              <a:t>clientContext.Load</a:t>
            </a:r>
            <a:r>
              <a:rPr lang="en-GB" sz="2000" dirty="0"/>
              <a:t>(site);</a:t>
            </a:r>
          </a:p>
          <a:p>
            <a:r>
              <a:rPr lang="en-GB" sz="2000" dirty="0"/>
              <a:t>    </a:t>
            </a:r>
            <a:r>
              <a:rPr lang="en-GB" sz="2000" dirty="0" err="1"/>
              <a:t>clientContext.Load</a:t>
            </a:r>
            <a:r>
              <a:rPr lang="en-GB" sz="2000" dirty="0"/>
              <a:t>(audit);</a:t>
            </a:r>
          </a:p>
          <a:p>
            <a:r>
              <a:rPr lang="en-GB" sz="2000" dirty="0"/>
              <a:t>    </a:t>
            </a:r>
            <a:r>
              <a:rPr lang="en-GB" sz="2000" dirty="0" err="1"/>
              <a:t>clientContext.ExecuteQuery</a:t>
            </a:r>
            <a:r>
              <a:rPr lang="en-GB" sz="2000" dirty="0"/>
              <a:t>();</a:t>
            </a:r>
          </a:p>
          <a:p>
            <a:r>
              <a:rPr lang="en-US" sz="2000" dirty="0"/>
              <a:t>    </a:t>
            </a:r>
            <a:r>
              <a:rPr lang="en-US" sz="2000" dirty="0">
                <a:solidFill>
                  <a:schemeClr val="accent4"/>
                </a:solidFill>
              </a:rPr>
              <a:t>// Enable all auditing is site collection level</a:t>
            </a:r>
          </a:p>
          <a:p>
            <a:r>
              <a:rPr lang="en-GB" sz="2000" dirty="0"/>
              <a:t>    </a:t>
            </a:r>
            <a:r>
              <a:rPr lang="en-GB" sz="2000" dirty="0" err="1"/>
              <a:t>site.Audit.AuditFlags</a:t>
            </a:r>
            <a:r>
              <a:rPr lang="en-GB" sz="2000" dirty="0"/>
              <a:t> = </a:t>
            </a:r>
            <a:r>
              <a:rPr lang="en-GB" sz="2000" dirty="0" err="1"/>
              <a:t>Microsoft.SharePoint.Client.AuditMaskType.All</a:t>
            </a:r>
            <a:r>
              <a:rPr lang="en-GB" sz="2000" dirty="0"/>
              <a:t>;</a:t>
            </a:r>
          </a:p>
          <a:p>
            <a:r>
              <a:rPr lang="en-GB" sz="2000" dirty="0"/>
              <a:t>    </a:t>
            </a:r>
            <a:r>
              <a:rPr lang="en-GB" sz="2000" dirty="0" err="1"/>
              <a:t>site.Audit.Update</a:t>
            </a:r>
            <a:r>
              <a:rPr lang="en-GB" sz="2000" dirty="0"/>
              <a:t>();</a:t>
            </a:r>
          </a:p>
          <a:p>
            <a:r>
              <a:rPr lang="en-US" sz="2000" dirty="0"/>
              <a:t>    </a:t>
            </a:r>
            <a:r>
              <a:rPr lang="en-US" sz="2000" dirty="0">
                <a:solidFill>
                  <a:schemeClr val="accent4"/>
                </a:solidFill>
              </a:rPr>
              <a:t>// Adjust retention time to be 7 days</a:t>
            </a:r>
          </a:p>
          <a:p>
            <a:r>
              <a:rPr lang="en-GB" sz="2000" dirty="0"/>
              <a:t>    </a:t>
            </a:r>
            <a:r>
              <a:rPr lang="en-GB" sz="2000" dirty="0" err="1"/>
              <a:t>site.AuditLogTrimmingRetention</a:t>
            </a:r>
            <a:r>
              <a:rPr lang="en-GB" sz="2000" dirty="0"/>
              <a:t> = 7;</a:t>
            </a:r>
          </a:p>
          <a:p>
            <a:r>
              <a:rPr lang="en-GB" sz="2000" dirty="0"/>
              <a:t>    </a:t>
            </a:r>
            <a:r>
              <a:rPr lang="en-GB" sz="2000" dirty="0" err="1"/>
              <a:t>site.TrimAuditLog</a:t>
            </a:r>
            <a:r>
              <a:rPr lang="en-GB" sz="2000" dirty="0"/>
              <a:t> = </a:t>
            </a:r>
            <a:r>
              <a:rPr lang="en-GB" sz="2000" dirty="0">
                <a:solidFill>
                  <a:srgbClr val="0070C0"/>
                </a:solidFill>
              </a:rPr>
              <a:t>true</a:t>
            </a:r>
            <a:r>
              <a:rPr lang="en-GB" sz="2000" dirty="0"/>
              <a:t>;</a:t>
            </a:r>
          </a:p>
          <a:p>
            <a:r>
              <a:rPr lang="en-GB" sz="2000" dirty="0"/>
              <a:t>    </a:t>
            </a:r>
            <a:r>
              <a:rPr lang="en-GB" sz="2000" dirty="0" err="1"/>
              <a:t>clientContext.ExecuteQuery</a:t>
            </a:r>
            <a:r>
              <a:rPr lang="en-GB" sz="2000" dirty="0"/>
              <a:t>();</a:t>
            </a:r>
          </a:p>
          <a:p>
            <a:r>
              <a:rPr lang="en-GB" sz="2000" dirty="0"/>
              <a:t>}</a:t>
            </a:r>
          </a:p>
        </p:txBody>
      </p:sp>
    </p:spTree>
    <p:extLst>
      <p:ext uri="{BB962C8B-B14F-4D97-AF65-F5344CB8AC3E}">
        <p14:creationId xmlns:p14="http://schemas.microsoft.com/office/powerpoint/2010/main" val="80253093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3476576" y="2789908"/>
            <a:ext cx="2028046" cy="1642680"/>
            <a:chOff x="3476576" y="2789908"/>
            <a:chExt cx="2028046" cy="1642680"/>
          </a:xfrm>
        </p:grpSpPr>
        <p:sp>
          <p:nvSpPr>
            <p:cNvPr id="37" name="TextBox 36"/>
            <p:cNvSpPr txBox="1"/>
            <p:nvPr/>
          </p:nvSpPr>
          <p:spPr>
            <a:xfrm>
              <a:off x="3547418" y="3509258"/>
              <a:ext cx="1886362" cy="923330"/>
            </a:xfrm>
            <a:prstGeom prst="rect">
              <a:avLst/>
            </a:prstGeom>
            <a:noFill/>
          </p:spPr>
          <p:txBody>
            <a:bodyPr wrap="square" lIns="0" tIns="0" rIns="0" bIns="0" rtlCol="0">
              <a:spAutoFit/>
            </a:bodyPr>
            <a:lstStyle/>
            <a:p>
              <a:pPr algn="ctr"/>
              <a:r>
                <a:rPr lang="en-US" sz="2000" spc="-70" dirty="0" smtClean="0">
                  <a:solidFill>
                    <a:schemeClr val="bg1"/>
                  </a:solidFill>
                </a:rPr>
                <a:t>Taxonomy CSOM is extremely powerful </a:t>
              </a:r>
              <a:endParaRPr lang="en-US" sz="2000" spc="-70" dirty="0">
                <a:solidFill>
                  <a:schemeClr val="bg1"/>
                </a:solidFill>
              </a:endParaRPr>
            </a:p>
          </p:txBody>
        </p:sp>
        <p:pic>
          <p:nvPicPr>
            <p:cNvPr id="17" name="Picture 16"/>
            <p:cNvPicPr>
              <a:picLocks noChangeAspect="1"/>
            </p:cNvPicPr>
            <p:nvPr/>
          </p:nvPicPr>
          <p:blipFill>
            <a:blip r:embed="rId3"/>
            <a:stretch>
              <a:fillRect/>
            </a:stretch>
          </p:blipFill>
          <p:spPr>
            <a:xfrm>
              <a:off x="3476576" y="2789908"/>
              <a:ext cx="2028046" cy="719350"/>
            </a:xfrm>
            <a:prstGeom prst="rect">
              <a:avLst/>
            </a:prstGeom>
          </p:spPr>
        </p:pic>
      </p:grpSp>
      <p:grpSp>
        <p:nvGrpSpPr>
          <p:cNvPr id="6" name="Group 5"/>
          <p:cNvGrpSpPr/>
          <p:nvPr/>
        </p:nvGrpSpPr>
        <p:grpSpPr>
          <a:xfrm>
            <a:off x="6306275" y="2358091"/>
            <a:ext cx="1873901" cy="1996809"/>
            <a:chOff x="6456807" y="2347206"/>
            <a:chExt cx="1873901" cy="1996809"/>
          </a:xfrm>
        </p:grpSpPr>
        <p:pic>
          <p:nvPicPr>
            <p:cNvPr id="19" name="Picture 18"/>
            <p:cNvPicPr>
              <a:picLocks noChangeAspect="1"/>
            </p:cNvPicPr>
            <p:nvPr/>
          </p:nvPicPr>
          <p:blipFill>
            <a:blip r:embed="rId4"/>
            <a:stretch>
              <a:fillRect/>
            </a:stretch>
          </p:blipFill>
          <p:spPr>
            <a:xfrm rot="2648001">
              <a:off x="6668318" y="2347206"/>
              <a:ext cx="1357872" cy="1604754"/>
            </a:xfrm>
            <a:prstGeom prst="rect">
              <a:avLst/>
            </a:prstGeom>
          </p:spPr>
        </p:pic>
        <p:sp>
          <p:nvSpPr>
            <p:cNvPr id="30" name="TextBox 29"/>
            <p:cNvSpPr txBox="1"/>
            <p:nvPr/>
          </p:nvSpPr>
          <p:spPr>
            <a:xfrm>
              <a:off x="6456807" y="3728462"/>
              <a:ext cx="1873901" cy="615553"/>
            </a:xfrm>
            <a:prstGeom prst="rect">
              <a:avLst/>
            </a:prstGeom>
            <a:noFill/>
          </p:spPr>
          <p:txBody>
            <a:bodyPr wrap="square" lIns="0" tIns="0" rIns="0" bIns="0" rtlCol="0">
              <a:spAutoFit/>
            </a:bodyPr>
            <a:lstStyle/>
            <a:p>
              <a:pPr algn="ctr"/>
              <a:r>
                <a:rPr lang="en-US" sz="2000" spc="-70" dirty="0" smtClean="0">
                  <a:solidFill>
                    <a:schemeClr val="bg1"/>
                  </a:solidFill>
                </a:rPr>
                <a:t>Stop using xml </a:t>
              </a:r>
              <a:br>
                <a:rPr lang="en-US" sz="2000" spc="-70" dirty="0" smtClean="0">
                  <a:solidFill>
                    <a:schemeClr val="bg1"/>
                  </a:solidFill>
                </a:rPr>
              </a:br>
              <a:r>
                <a:rPr lang="en-US" sz="2000" spc="-70" dirty="0" smtClean="0">
                  <a:solidFill>
                    <a:schemeClr val="bg1"/>
                  </a:solidFill>
                </a:rPr>
                <a:t>list templates</a:t>
              </a:r>
              <a:endParaRPr lang="en-US" sz="2000" spc="-70" dirty="0">
                <a:solidFill>
                  <a:schemeClr val="bg1"/>
                </a:solidFill>
              </a:endParaRPr>
            </a:p>
          </p:txBody>
        </p:sp>
      </p:grpSp>
      <p:grpSp>
        <p:nvGrpSpPr>
          <p:cNvPr id="4" name="Group 3"/>
          <p:cNvGrpSpPr/>
          <p:nvPr/>
        </p:nvGrpSpPr>
        <p:grpSpPr>
          <a:xfrm>
            <a:off x="621428" y="1852617"/>
            <a:ext cx="2445950" cy="3269738"/>
            <a:chOff x="519112" y="1874389"/>
            <a:chExt cx="2445950" cy="3269738"/>
          </a:xfrm>
        </p:grpSpPr>
        <p:sp>
          <p:nvSpPr>
            <p:cNvPr id="24" name="TextBox 23"/>
            <p:cNvSpPr txBox="1"/>
            <p:nvPr/>
          </p:nvSpPr>
          <p:spPr>
            <a:xfrm>
              <a:off x="904505" y="3149583"/>
              <a:ext cx="2060557" cy="923330"/>
            </a:xfrm>
            <a:prstGeom prst="rect">
              <a:avLst/>
            </a:prstGeom>
            <a:noFill/>
          </p:spPr>
          <p:txBody>
            <a:bodyPr wrap="square" lIns="0" tIns="0" rIns="0" bIns="0" rtlCol="0">
              <a:spAutoFit/>
            </a:bodyPr>
            <a:lstStyle/>
            <a:p>
              <a:pPr algn="ctr"/>
              <a:r>
                <a:rPr lang="en-US" sz="2000" spc="-70" dirty="0" smtClean="0">
                  <a:solidFill>
                    <a:schemeClr val="bg1"/>
                  </a:solidFill>
                </a:rPr>
                <a:t>Create elements using CSOM, no XML</a:t>
              </a:r>
              <a:endParaRPr lang="en-US" sz="2000" spc="-70" dirty="0">
                <a:solidFill>
                  <a:schemeClr val="bg1"/>
                </a:solidFill>
              </a:endParaRPr>
            </a:p>
          </p:txBody>
        </p:sp>
        <p:pic>
          <p:nvPicPr>
            <p:cNvPr id="21" name="Picture 20"/>
            <p:cNvPicPr>
              <a:picLocks noChangeAspect="1"/>
            </p:cNvPicPr>
            <p:nvPr/>
          </p:nvPicPr>
          <p:blipFill>
            <a:blip r:embed="rId5"/>
            <a:stretch>
              <a:fillRect/>
            </a:stretch>
          </p:blipFill>
          <p:spPr>
            <a:xfrm>
              <a:off x="519112" y="1874389"/>
              <a:ext cx="872278" cy="3269738"/>
            </a:xfrm>
            <a:prstGeom prst="rect">
              <a:avLst/>
            </a:prstGeom>
          </p:spPr>
        </p:pic>
      </p:grpSp>
      <p:grpSp>
        <p:nvGrpSpPr>
          <p:cNvPr id="7" name="Group 6"/>
          <p:cNvGrpSpPr/>
          <p:nvPr/>
        </p:nvGrpSpPr>
        <p:grpSpPr>
          <a:xfrm>
            <a:off x="8888822" y="2698846"/>
            <a:ext cx="2970463" cy="1656054"/>
            <a:chOff x="9046464" y="2654772"/>
            <a:chExt cx="2970463" cy="1656054"/>
          </a:xfrm>
        </p:grpSpPr>
        <p:sp>
          <p:nvSpPr>
            <p:cNvPr id="39" name="TextBox 38"/>
            <p:cNvSpPr txBox="1"/>
            <p:nvPr/>
          </p:nvSpPr>
          <p:spPr>
            <a:xfrm>
              <a:off x="9735485" y="3387496"/>
              <a:ext cx="2281442" cy="923330"/>
            </a:xfrm>
            <a:prstGeom prst="rect">
              <a:avLst/>
            </a:prstGeom>
            <a:noFill/>
          </p:spPr>
          <p:txBody>
            <a:bodyPr wrap="square" lIns="0" tIns="0" rIns="0" bIns="0" rtlCol="0">
              <a:spAutoFit/>
            </a:bodyPr>
            <a:lstStyle/>
            <a:p>
              <a:pPr algn="ctr"/>
              <a:r>
                <a:rPr lang="en-US" sz="2000" spc="-70" dirty="0" smtClean="0">
                  <a:solidFill>
                    <a:schemeClr val="bg1"/>
                  </a:solidFill>
                </a:rPr>
                <a:t>Remote timer job based governance solutions</a:t>
              </a:r>
              <a:endParaRPr lang="en-US" sz="2000" spc="-70" dirty="0">
                <a:solidFill>
                  <a:schemeClr val="bg1"/>
                </a:solidFill>
              </a:endParaRPr>
            </a:p>
          </p:txBody>
        </p:sp>
        <p:pic>
          <p:nvPicPr>
            <p:cNvPr id="27" name="Picture 26"/>
            <p:cNvPicPr>
              <a:picLocks noChangeAspect="1"/>
            </p:cNvPicPr>
            <p:nvPr/>
          </p:nvPicPr>
          <p:blipFill>
            <a:blip r:embed="rId6">
              <a:lum bright="40000" contrast="20000"/>
            </a:blip>
            <a:stretch>
              <a:fillRect/>
            </a:stretch>
          </p:blipFill>
          <p:spPr>
            <a:xfrm rot="3077372">
              <a:off x="9195442" y="2505794"/>
              <a:ext cx="1080086" cy="1378042"/>
            </a:xfrm>
            <a:prstGeom prst="rect">
              <a:avLst/>
            </a:prstGeom>
          </p:spPr>
        </p:pic>
      </p:grpSp>
    </p:spTree>
    <p:extLst>
      <p:ext uri="{BB962C8B-B14F-4D97-AF65-F5344CB8AC3E}">
        <p14:creationId xmlns:p14="http://schemas.microsoft.com/office/powerpoint/2010/main" val="198608899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a:t>
            </a:r>
            <a:r>
              <a:rPr lang="en-US" sz="3999" u="sng" dirty="0" err="1"/>
              <a:t>OfficeDevPnP</a:t>
            </a:r>
            <a:endParaRPr lang="en-US" sz="3999" u="sng" dirty="0"/>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5548" y="895300"/>
            <a:ext cx="11303059" cy="200154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defTabSz="913201" fontAlgn="base">
              <a:spcBef>
                <a:spcPct val="0"/>
              </a:spcBef>
              <a:spcAft>
                <a:spcPct val="0"/>
              </a:spcAft>
            </a:pPr>
            <a:endParaRPr lang="en-US" sz="1763"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0945" y="1276976"/>
            <a:ext cx="3787662" cy="1553646"/>
          </a:xfrm>
          <a:prstGeom prst="rect">
            <a:avLst/>
          </a:prstGeom>
        </p:spPr>
      </p:pic>
      <p:sp>
        <p:nvSpPr>
          <p:cNvPr id="9" name="Title 8"/>
          <p:cNvSpPr>
            <a:spLocks noGrp="1"/>
          </p:cNvSpPr>
          <p:nvPr>
            <p:ph type="title"/>
          </p:nvPr>
        </p:nvSpPr>
        <p:spPr/>
        <p:txBody>
          <a:bodyPr/>
          <a:lstStyle/>
          <a:p>
            <a:r>
              <a:rPr lang="en-US" smtClean="0"/>
              <a:t>Vision</a:t>
            </a:r>
            <a:endParaRPr lang="en-US" dirty="0"/>
          </a:p>
        </p:txBody>
      </p:sp>
      <p:grpSp>
        <p:nvGrpSpPr>
          <p:cNvPr id="357" name="Group 356"/>
          <p:cNvGrpSpPr/>
          <p:nvPr/>
        </p:nvGrpSpPr>
        <p:grpSpPr>
          <a:xfrm>
            <a:off x="288621" y="1173602"/>
            <a:ext cx="3693748" cy="1486831"/>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583" tIns="44791" rIns="89583" bIns="44791" numCol="1" anchor="t" anchorCtr="0" compatLnSpc="1">
                <a:prstTxWarp prst="textNoShape">
                  <a:avLst/>
                </a:prstTxWarp>
                <a:noAutofit/>
              </a:bodyPr>
              <a:lstStyle/>
              <a:p>
                <a:pPr defTabSz="913643"/>
                <a:endParaRPr lang="en-US" sz="1763">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cxnSp>
            <p:nvCxnSpPr>
              <p:cNvPr id="397" name="Straight Connector 396"/>
              <p:cNvCxnSpPr/>
              <p:nvPr/>
            </p:nvCxnSpPr>
            <p:spPr>
              <a:xfrm>
                <a:off x="3366983" y="625545"/>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grpSp>
        <p:nvGrpSpPr>
          <p:cNvPr id="439" name="Group 438"/>
          <p:cNvGrpSpPr/>
          <p:nvPr/>
        </p:nvGrpSpPr>
        <p:grpSpPr>
          <a:xfrm>
            <a:off x="5274455" y="1290752"/>
            <a:ext cx="1790146" cy="1526765"/>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07" name="Rectangle 506"/>
              <p:cNvSpPr/>
              <p:nvPr/>
            </p:nvSpPr>
            <p:spPr bwMode="auto">
              <a:xfrm>
                <a:off x="6657420" y="-401045"/>
                <a:ext cx="639762" cy="1486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61" name="Rectangle 460"/>
            <p:cNvSpPr/>
            <p:nvPr/>
          </p:nvSpPr>
          <p:spPr bwMode="auto">
            <a:xfrm>
              <a:off x="6669082" y="1645386"/>
              <a:ext cx="469545" cy="883054"/>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766924"/>
              <a:ext cx="948506" cy="779167"/>
              <a:chOff x="5444705" y="1851916"/>
              <a:chExt cx="948506" cy="779167"/>
            </a:xfrm>
          </p:grpSpPr>
          <p:sp>
            <p:nvSpPr>
              <p:cNvPr id="466" name="Rectangle 465"/>
              <p:cNvSpPr/>
              <p:nvPr/>
            </p:nvSpPr>
            <p:spPr bwMode="auto">
              <a:xfrm>
                <a:off x="5444705" y="1851916"/>
                <a:ext cx="438767" cy="779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6764" y="2051041"/>
            <a:ext cx="309834" cy="610556"/>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a:solidFill>
              <a:schemeClr val="bg1">
                <a:lumMod val="85000"/>
              </a:schemeClr>
            </a:solidFill>
            <a:ln>
              <a:noFill/>
              <a:headEnd type="none" w="med" len="med"/>
              <a:tailEnd type="none" w="med" len="med"/>
            </a:ln>
            <a:effectLst/>
          </p:spPr>
        </p:pic>
        <p:grpSp>
          <p:nvGrpSpPr>
            <p:cNvPr id="360" name="Group 359"/>
            <p:cNvGrpSpPr/>
            <p:nvPr/>
          </p:nvGrpSpPr>
          <p:grpSpPr>
            <a:xfrm>
              <a:off x="2444126" y="2215023"/>
              <a:ext cx="267711" cy="420984"/>
              <a:chOff x="2442960" y="2215023"/>
              <a:chExt cx="267711" cy="420984"/>
            </a:xfrm>
          </p:grpSpPr>
          <p:sp>
            <p:nvSpPr>
              <p:cNvPr id="361" name="Rectangle 360"/>
              <p:cNvSpPr/>
              <p:nvPr/>
            </p:nvSpPr>
            <p:spPr bwMode="auto">
              <a:xfrm>
                <a:off x="2442960" y="2215023"/>
                <a:ext cx="267711" cy="420984"/>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516" name="Rectangle 515"/>
          <p:cNvSpPr/>
          <p:nvPr/>
        </p:nvSpPr>
        <p:spPr bwMode="auto">
          <a:xfrm>
            <a:off x="460547"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60547"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60547"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2275" y="3990997"/>
            <a:ext cx="992537" cy="361250"/>
            <a:chOff x="683707" y="4085194"/>
            <a:chExt cx="1013112" cy="368739"/>
          </a:xfrm>
        </p:grpSpPr>
        <p:sp>
          <p:nvSpPr>
            <p:cNvPr id="520" name="TextBox 519"/>
            <p:cNvSpPr txBox="1"/>
            <p:nvPr/>
          </p:nvSpPr>
          <p:spPr>
            <a:xfrm>
              <a:off x="1132043" y="4154025"/>
              <a:ext cx="564776" cy="193746"/>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sp>
        <p:nvSpPr>
          <p:cNvPr id="523" name="Freeform 9"/>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4" name="Freeform 10"/>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5" name="Freeform 11"/>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6" name="Freeform 12"/>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7" name="Freeform 13"/>
          <p:cNvSpPr>
            <a:spLocks noEditPoints="1"/>
          </p:cNvSpPr>
          <p:nvPr/>
        </p:nvSpPr>
        <p:spPr bwMode="auto">
          <a:xfrm>
            <a:off x="995847" y="5301139"/>
            <a:ext cx="121272" cy="135048"/>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8" name="Freeform 14"/>
          <p:cNvSpPr>
            <a:spLocks/>
          </p:cNvSpPr>
          <p:nvPr/>
        </p:nvSpPr>
        <p:spPr bwMode="auto">
          <a:xfrm>
            <a:off x="1136297" y="5338682"/>
            <a:ext cx="76166" cy="94803"/>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9" name="Freeform 15"/>
          <p:cNvSpPr>
            <a:spLocks noEditPoints="1"/>
          </p:cNvSpPr>
          <p:nvPr/>
        </p:nvSpPr>
        <p:spPr bwMode="auto">
          <a:xfrm>
            <a:off x="1229209" y="5338681"/>
            <a:ext cx="79678" cy="97505"/>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0" name="Freeform 16"/>
          <p:cNvSpPr>
            <a:spLocks noEditPoints="1"/>
          </p:cNvSpPr>
          <p:nvPr/>
        </p:nvSpPr>
        <p:spPr bwMode="auto">
          <a:xfrm>
            <a:off x="1328063" y="5303840"/>
            <a:ext cx="103716" cy="129645"/>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1" name="Freeform 17"/>
          <p:cNvSpPr>
            <a:spLocks/>
          </p:cNvSpPr>
          <p:nvPr/>
        </p:nvSpPr>
        <p:spPr bwMode="auto">
          <a:xfrm>
            <a:off x="1450146" y="5339223"/>
            <a:ext cx="48617" cy="94263"/>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2" name="Freeform 18"/>
          <p:cNvSpPr>
            <a:spLocks noEditPoints="1"/>
          </p:cNvSpPr>
          <p:nvPr/>
        </p:nvSpPr>
        <p:spPr bwMode="auto">
          <a:xfrm>
            <a:off x="1507676" y="5297898"/>
            <a:ext cx="19987" cy="135588"/>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3" name="Freeform 19"/>
          <p:cNvSpPr>
            <a:spLocks/>
          </p:cNvSpPr>
          <p:nvPr/>
        </p:nvSpPr>
        <p:spPr bwMode="auto">
          <a:xfrm>
            <a:off x="1536575" y="5340572"/>
            <a:ext cx="85620" cy="92913"/>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4" name="Freeform 20"/>
          <p:cNvSpPr>
            <a:spLocks noEditPoints="1"/>
          </p:cNvSpPr>
          <p:nvPr/>
        </p:nvSpPr>
        <p:spPr bwMode="auto">
          <a:xfrm>
            <a:off x="1626787" y="5338681"/>
            <a:ext cx="79948" cy="97505"/>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35" name="Group 32"/>
          <p:cNvGrpSpPr>
            <a:grpSpLocks noChangeAspect="1"/>
          </p:cNvGrpSpPr>
          <p:nvPr/>
        </p:nvGrpSpPr>
        <p:grpSpPr bwMode="auto">
          <a:xfrm>
            <a:off x="672276" y="5564414"/>
            <a:ext cx="1088506" cy="350901"/>
            <a:chOff x="3382" y="2013"/>
            <a:chExt cx="912" cy="294"/>
          </a:xfrm>
          <a:solidFill>
            <a:schemeClr val="bg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55" name="Group 554"/>
          <p:cNvGrpSpPr/>
          <p:nvPr/>
        </p:nvGrpSpPr>
        <p:grpSpPr>
          <a:xfrm>
            <a:off x="2297209" y="5291866"/>
            <a:ext cx="1734372" cy="322293"/>
            <a:chOff x="3780357" y="9151926"/>
            <a:chExt cx="1910317" cy="392096"/>
          </a:xfrm>
        </p:grpSpPr>
        <p:sp>
          <p:nvSpPr>
            <p:cNvPr id="556" name="TextBox 555"/>
            <p:cNvSpPr txBox="1"/>
            <p:nvPr/>
          </p:nvSpPr>
          <p:spPr>
            <a:xfrm>
              <a:off x="4286127" y="9235524"/>
              <a:ext cx="1404547" cy="230920"/>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7243" y="4470753"/>
            <a:ext cx="772904" cy="344184"/>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60" name="Group 559"/>
          <p:cNvGrpSpPr/>
          <p:nvPr/>
        </p:nvGrpSpPr>
        <p:grpSpPr>
          <a:xfrm>
            <a:off x="677243" y="4933442"/>
            <a:ext cx="218921" cy="217592"/>
            <a:chOff x="3802770" y="-2002971"/>
            <a:chExt cx="1532420" cy="1523121"/>
          </a:xfrm>
          <a:solidFill>
            <a:schemeClr val="bg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014745" y="4963343"/>
            <a:ext cx="607452" cy="162695"/>
          </a:xfrm>
          <a:prstGeom prst="rect">
            <a:avLst/>
          </a:prstGeom>
          <a:noFill/>
        </p:spPr>
        <p:txBody>
          <a:bodyPr wrap="square" lIns="0" tIns="0" rIns="0" bIns="0" rtlCol="0">
            <a:spAutoFit/>
          </a:bodyPr>
          <a:lstStyle/>
          <a:p>
            <a:pPr defTabSz="913643">
              <a:lnSpc>
                <a:spcPct val="90000"/>
              </a:lnSpc>
              <a:spcAft>
                <a:spcPts val="588"/>
              </a:spcAft>
            </a:pPr>
            <a:r>
              <a:rPr lang="en-US" sz="1175" spc="-29" dirty="0">
                <a:gradFill>
                  <a:gsLst>
                    <a:gs pos="2917">
                      <a:srgbClr val="FFFFFF"/>
                    </a:gs>
                    <a:gs pos="30000">
                      <a:srgbClr val="FFFFFF"/>
                    </a:gs>
                  </a:gsLst>
                  <a:lin ang="5400000" scaled="0"/>
                </a:gradFill>
              </a:rPr>
              <a:t>My Apps</a:t>
            </a:r>
          </a:p>
        </p:txBody>
      </p:sp>
      <p:sp>
        <p:nvSpPr>
          <p:cNvPr id="574" name="Freeform 39"/>
          <p:cNvSpPr>
            <a:spLocks noChangeAspect="1" noEditPoints="1"/>
          </p:cNvSpPr>
          <p:nvPr/>
        </p:nvSpPr>
        <p:spPr bwMode="auto">
          <a:xfrm>
            <a:off x="671229" y="6033822"/>
            <a:ext cx="1050167" cy="359794"/>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5" name="Freeform 35"/>
          <p:cNvSpPr>
            <a:spLocks noChangeAspect="1" noEditPoints="1"/>
          </p:cNvSpPr>
          <p:nvPr/>
        </p:nvSpPr>
        <p:spPr bwMode="auto">
          <a:xfrm>
            <a:off x="2297209" y="3990996"/>
            <a:ext cx="1294936" cy="362264"/>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76" name="Group 53"/>
          <p:cNvGrpSpPr>
            <a:grpSpLocks noChangeAspect="1"/>
          </p:cNvGrpSpPr>
          <p:nvPr/>
        </p:nvGrpSpPr>
        <p:grpSpPr bwMode="auto">
          <a:xfrm>
            <a:off x="2297210" y="4427037"/>
            <a:ext cx="939732" cy="359381"/>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95" name="Group 140"/>
          <p:cNvGrpSpPr>
            <a:grpSpLocks noChangeAspect="1"/>
          </p:cNvGrpSpPr>
          <p:nvPr/>
        </p:nvGrpSpPr>
        <p:grpSpPr bwMode="auto">
          <a:xfrm>
            <a:off x="2297208" y="4860195"/>
            <a:ext cx="1262173" cy="357893"/>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11" name="Freeform 33"/>
          <p:cNvSpPr>
            <a:spLocks noChangeAspect="1" noEditPoints="1"/>
          </p:cNvSpPr>
          <p:nvPr/>
        </p:nvSpPr>
        <p:spPr bwMode="auto">
          <a:xfrm>
            <a:off x="2297210" y="5687937"/>
            <a:ext cx="820487" cy="340129"/>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7208" y="6101843"/>
            <a:ext cx="1037158" cy="250522"/>
          </a:xfrm>
          <a:prstGeom prst="rect">
            <a:avLst/>
          </a:prstGeom>
        </p:spPr>
      </p:pic>
      <p:sp>
        <p:nvSpPr>
          <p:cNvPr id="614" name="Rectangle 613"/>
          <p:cNvSpPr/>
          <p:nvPr/>
        </p:nvSpPr>
        <p:spPr bwMode="auto">
          <a:xfrm>
            <a:off x="4233456"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3456"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sp>
        <p:nvSpPr>
          <p:cNvPr id="615" name="Rectangle 614"/>
          <p:cNvSpPr/>
          <p:nvPr/>
        </p:nvSpPr>
        <p:spPr bwMode="auto">
          <a:xfrm>
            <a:off x="4233456" y="3811326"/>
            <a:ext cx="3732094" cy="2749705"/>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Freeform 5"/>
          <p:cNvSpPr>
            <a:spLocks noEditPoints="1"/>
          </p:cNvSpPr>
          <p:nvPr/>
        </p:nvSpPr>
        <p:spPr bwMode="auto">
          <a:xfrm>
            <a:off x="5458706" y="4990212"/>
            <a:ext cx="407288" cy="376674"/>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959">
              <a:solidFill>
                <a:srgbClr val="FFFFFF"/>
              </a:solidFill>
            </a:endParaRPr>
          </a:p>
        </p:txBody>
      </p:sp>
      <p:sp>
        <p:nvSpPr>
          <p:cNvPr id="620" name="TextBox 619"/>
          <p:cNvSpPr txBox="1"/>
          <p:nvPr/>
        </p:nvSpPr>
        <p:spPr>
          <a:xfrm>
            <a:off x="4398847" y="4532598"/>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Users and </a:t>
            </a:r>
            <a:br>
              <a:rPr lang="en-US" sz="1175" dirty="0">
                <a:gradFill>
                  <a:gsLst>
                    <a:gs pos="2917">
                      <a:srgbClr val="FFFFFF"/>
                    </a:gs>
                    <a:gs pos="30000">
                      <a:srgbClr val="FFFFFF"/>
                    </a:gs>
                  </a:gsLst>
                  <a:lin ang="5400000" scaled="0"/>
                </a:gradFill>
              </a:rPr>
            </a:br>
            <a:r>
              <a:rPr lang="en-US" sz="1175" dirty="0">
                <a:gradFill>
                  <a:gsLst>
                    <a:gs pos="2917">
                      <a:srgbClr val="FFFFFF"/>
                    </a:gs>
                    <a:gs pos="30000">
                      <a:srgbClr val="FFFFFF"/>
                    </a:gs>
                  </a:gsLst>
                  <a:lin ang="5400000" scaled="0"/>
                </a:gradFill>
              </a:rPr>
              <a:t>groups</a:t>
            </a:r>
          </a:p>
        </p:txBody>
      </p:sp>
      <p:sp>
        <p:nvSpPr>
          <p:cNvPr id="621" name="TextBox 620"/>
          <p:cNvSpPr txBox="1"/>
          <p:nvPr/>
        </p:nvSpPr>
        <p:spPr>
          <a:xfrm>
            <a:off x="5264584"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Files</a:t>
            </a:r>
          </a:p>
        </p:txBody>
      </p:sp>
      <p:sp>
        <p:nvSpPr>
          <p:cNvPr id="622" name="TextBox 621"/>
          <p:cNvSpPr txBox="1"/>
          <p:nvPr/>
        </p:nvSpPr>
        <p:spPr>
          <a:xfrm>
            <a:off x="6145442"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Mail</a:t>
            </a:r>
          </a:p>
        </p:txBody>
      </p:sp>
      <p:sp>
        <p:nvSpPr>
          <p:cNvPr id="623" name="TextBox 622"/>
          <p:cNvSpPr txBox="1"/>
          <p:nvPr/>
        </p:nvSpPr>
        <p:spPr>
          <a:xfrm>
            <a:off x="7051661"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Calendar</a:t>
            </a:r>
          </a:p>
        </p:txBody>
      </p:sp>
      <p:sp>
        <p:nvSpPr>
          <p:cNvPr id="624" name="TextBox 623"/>
          <p:cNvSpPr txBox="1"/>
          <p:nvPr/>
        </p:nvSpPr>
        <p:spPr>
          <a:xfrm>
            <a:off x="4398847"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Contacts</a:t>
            </a:r>
          </a:p>
        </p:txBody>
      </p:sp>
      <p:sp>
        <p:nvSpPr>
          <p:cNvPr id="625" name="TextBox 624"/>
          <p:cNvSpPr txBox="1"/>
          <p:nvPr/>
        </p:nvSpPr>
        <p:spPr>
          <a:xfrm>
            <a:off x="4977107" y="5483835"/>
            <a:ext cx="1370488"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Office Graph</a:t>
            </a:r>
          </a:p>
        </p:txBody>
      </p:sp>
      <p:sp>
        <p:nvSpPr>
          <p:cNvPr id="626" name="TextBox 625"/>
          <p:cNvSpPr txBox="1"/>
          <p:nvPr/>
        </p:nvSpPr>
        <p:spPr>
          <a:xfrm>
            <a:off x="7051661"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Documents</a:t>
            </a:r>
          </a:p>
        </p:txBody>
      </p:sp>
      <p:sp>
        <p:nvSpPr>
          <p:cNvPr id="627" name="TextBox 626"/>
          <p:cNvSpPr txBox="1"/>
          <p:nvPr/>
        </p:nvSpPr>
        <p:spPr>
          <a:xfrm>
            <a:off x="6075374" y="5483835"/>
            <a:ext cx="935669"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334069" y="5793474"/>
            <a:ext cx="437002" cy="45905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29" name="Freeform 5"/>
          <p:cNvSpPr>
            <a:spLocks noChangeAspect="1" noEditPoints="1"/>
          </p:cNvSpPr>
          <p:nvPr/>
        </p:nvSpPr>
        <p:spPr bwMode="auto">
          <a:xfrm>
            <a:off x="5558469" y="5793475"/>
            <a:ext cx="415952" cy="406795"/>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198055" y="5849463"/>
            <a:ext cx="394455" cy="343353"/>
          </a:xfrm>
          <a:prstGeom prst="rect">
            <a:avLst/>
          </a:prstGeom>
        </p:spPr>
      </p:pic>
      <p:grpSp>
        <p:nvGrpSpPr>
          <p:cNvPr id="631" name="Group 8"/>
          <p:cNvGrpSpPr>
            <a:grpSpLocks noChangeAspect="1"/>
          </p:cNvGrpSpPr>
          <p:nvPr/>
        </p:nvGrpSpPr>
        <p:grpSpPr bwMode="auto">
          <a:xfrm>
            <a:off x="7195693" y="4974450"/>
            <a:ext cx="507469" cy="392436"/>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2" name="Freeform 14"/>
          <p:cNvSpPr>
            <a:spLocks noEditPoints="1"/>
          </p:cNvSpPr>
          <p:nvPr/>
        </p:nvSpPr>
        <p:spPr bwMode="auto">
          <a:xfrm>
            <a:off x="6322361" y="4848863"/>
            <a:ext cx="441694" cy="518024"/>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3" name="TextBox 632"/>
          <p:cNvSpPr txBox="1"/>
          <p:nvPr/>
        </p:nvSpPr>
        <p:spPr>
          <a:xfrm>
            <a:off x="4351094"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523893" y="5793822"/>
            <a:ext cx="545438" cy="393946"/>
            <a:chOff x="889" y="17"/>
            <a:chExt cx="6056" cy="4374"/>
          </a:xfrm>
          <a:solidFill>
            <a:schemeClr val="bg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5" name="TextBox 634"/>
          <p:cNvSpPr txBox="1"/>
          <p:nvPr/>
        </p:nvSpPr>
        <p:spPr>
          <a:xfrm>
            <a:off x="5264583"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Lync</a:t>
            </a:r>
          </a:p>
        </p:txBody>
      </p:sp>
      <p:sp>
        <p:nvSpPr>
          <p:cNvPr id="636" name="TextBox 635"/>
          <p:cNvSpPr txBox="1"/>
          <p:nvPr/>
        </p:nvSpPr>
        <p:spPr>
          <a:xfrm>
            <a:off x="610106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OneNote</a:t>
            </a:r>
          </a:p>
        </p:txBody>
      </p:sp>
      <p:sp>
        <p:nvSpPr>
          <p:cNvPr id="637" name="TextBox 636"/>
          <p:cNvSpPr txBox="1"/>
          <p:nvPr/>
        </p:nvSpPr>
        <p:spPr>
          <a:xfrm>
            <a:off x="695615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Yammer</a:t>
            </a:r>
          </a:p>
        </p:txBody>
      </p:sp>
      <p:sp>
        <p:nvSpPr>
          <p:cNvPr id="646" name="Freeform 5"/>
          <p:cNvSpPr>
            <a:spLocks noChangeAspect="1" noEditPoints="1"/>
          </p:cNvSpPr>
          <p:nvPr/>
        </p:nvSpPr>
        <p:spPr bwMode="auto">
          <a:xfrm>
            <a:off x="5511951" y="4003738"/>
            <a:ext cx="301849" cy="401213"/>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568859" y="4015206"/>
            <a:ext cx="455507" cy="377305"/>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327727" y="4049366"/>
            <a:ext cx="418554" cy="30898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242283" y="4015206"/>
            <a:ext cx="418577" cy="392585"/>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774" tIns="43886" rIns="87774" bIns="43886" numCol="1" anchor="t" anchorCtr="0" compatLnSpc="1">
            <a:prstTxWarp prst="textNoShape">
              <a:avLst/>
            </a:prstTxWarp>
          </a:bodyPr>
          <a:lstStyle/>
          <a:p>
            <a:pPr defTabSz="895029"/>
            <a:endParaRPr lang="en-US" sz="1762" dirty="0">
              <a:solidFill>
                <a:srgbClr val="FFFFFF"/>
              </a:solidFill>
            </a:endParaRPr>
          </a:p>
        </p:txBody>
      </p:sp>
      <p:sp>
        <p:nvSpPr>
          <p:cNvPr id="656" name="Freeform 5"/>
          <p:cNvSpPr>
            <a:spLocks noEditPoints="1"/>
          </p:cNvSpPr>
          <p:nvPr/>
        </p:nvSpPr>
        <p:spPr bwMode="auto">
          <a:xfrm>
            <a:off x="4656622" y="4952857"/>
            <a:ext cx="361199" cy="405044"/>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bg1"/>
          </a:solidFill>
          <a:ln>
            <a:noFill/>
          </a:ln>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sp>
        <p:nvSpPr>
          <p:cNvPr id="658" name="Rectangle 657"/>
          <p:cNvSpPr/>
          <p:nvPr/>
        </p:nvSpPr>
        <p:spPr bwMode="auto">
          <a:xfrm>
            <a:off x="8006365"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6365"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6365"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9146" y="4823996"/>
            <a:ext cx="533992" cy="266995"/>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0911" y="4838004"/>
            <a:ext cx="947166" cy="253745"/>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8220" y="4751809"/>
            <a:ext cx="318047" cy="403570"/>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6181" y="4759465"/>
            <a:ext cx="399160" cy="400867"/>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8419" y="5541042"/>
            <a:ext cx="999587" cy="333195"/>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4386" y="6011630"/>
            <a:ext cx="1074945" cy="404180"/>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4493" y="4035042"/>
            <a:ext cx="475189" cy="446793"/>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2663" y="4027497"/>
            <a:ext cx="491096" cy="433540"/>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5761" y="4006847"/>
            <a:ext cx="405896" cy="474839"/>
          </a:xfrm>
          <a:prstGeom prst="rect">
            <a:avLst/>
          </a:prstGeom>
          <a:noFill/>
          <a:ln>
            <a:noFill/>
          </a:ln>
          <a:effectLst/>
          <a:extLst/>
        </p:spPr>
      </p:pic>
      <p:grpSp>
        <p:nvGrpSpPr>
          <p:cNvPr id="673" name="Group 672"/>
          <p:cNvGrpSpPr/>
          <p:nvPr/>
        </p:nvGrpSpPr>
        <p:grpSpPr>
          <a:xfrm>
            <a:off x="9717784" y="4017847"/>
            <a:ext cx="420647" cy="474809"/>
            <a:chOff x="8757833" y="2461626"/>
            <a:chExt cx="522153" cy="589383"/>
          </a:xfrm>
          <a:solidFill>
            <a:schemeClr val="bg1"/>
          </a:solidFill>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r>
                <a:rPr lang="en-US" sz="1763"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grpSp>
      <p:grpSp>
        <p:nvGrpSpPr>
          <p:cNvPr id="676" name="Group 25"/>
          <p:cNvGrpSpPr>
            <a:grpSpLocks noChangeAspect="1"/>
          </p:cNvGrpSpPr>
          <p:nvPr/>
        </p:nvGrpSpPr>
        <p:grpSpPr bwMode="auto">
          <a:xfrm>
            <a:off x="8208911" y="5634148"/>
            <a:ext cx="1547355" cy="187515"/>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5617" y="4052708"/>
            <a:ext cx="680884" cy="418044"/>
          </a:xfrm>
          <a:prstGeom prst="rect">
            <a:avLst/>
          </a:prstGeom>
        </p:spPr>
      </p:pic>
      <p:grpSp>
        <p:nvGrpSpPr>
          <p:cNvPr id="692" name="Group 691"/>
          <p:cNvGrpSpPr>
            <a:grpSpLocks noChangeAspect="1"/>
          </p:cNvGrpSpPr>
          <p:nvPr/>
        </p:nvGrpSpPr>
        <p:grpSpPr>
          <a:xfrm>
            <a:off x="8328124" y="4652215"/>
            <a:ext cx="393518" cy="555414"/>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Tree>
    <p:extLst>
      <p:ext uri="{BB962C8B-B14F-4D97-AF65-F5344CB8AC3E}">
        <p14:creationId xmlns:p14="http://schemas.microsoft.com/office/powerpoint/2010/main" val="339279715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3476576" y="2789908"/>
            <a:ext cx="2028046" cy="1642680"/>
            <a:chOff x="3476576" y="2789908"/>
            <a:chExt cx="2028046" cy="1642680"/>
          </a:xfrm>
        </p:grpSpPr>
        <p:sp>
          <p:nvSpPr>
            <p:cNvPr id="37" name="TextBox 36"/>
            <p:cNvSpPr txBox="1"/>
            <p:nvPr/>
          </p:nvSpPr>
          <p:spPr>
            <a:xfrm>
              <a:off x="3547418" y="3509258"/>
              <a:ext cx="1886362" cy="923330"/>
            </a:xfrm>
            <a:prstGeom prst="rect">
              <a:avLst/>
            </a:prstGeom>
            <a:noFill/>
          </p:spPr>
          <p:txBody>
            <a:bodyPr wrap="square" lIns="0" tIns="0" rIns="0" bIns="0" rtlCol="0">
              <a:spAutoFit/>
            </a:bodyPr>
            <a:lstStyle/>
            <a:p>
              <a:pPr algn="ctr"/>
              <a:r>
                <a:rPr lang="en-US" sz="2000" spc="-70" dirty="0" smtClean="0">
                  <a:solidFill>
                    <a:schemeClr val="bg1"/>
                  </a:solidFill>
                </a:rPr>
                <a:t>Taxonomy CSOM is extremely powerful </a:t>
              </a:r>
              <a:endParaRPr lang="en-US" sz="2000" spc="-70" dirty="0">
                <a:solidFill>
                  <a:schemeClr val="bg1"/>
                </a:solidFill>
              </a:endParaRPr>
            </a:p>
          </p:txBody>
        </p:sp>
        <p:pic>
          <p:nvPicPr>
            <p:cNvPr id="17" name="Picture 16"/>
            <p:cNvPicPr>
              <a:picLocks noChangeAspect="1"/>
            </p:cNvPicPr>
            <p:nvPr/>
          </p:nvPicPr>
          <p:blipFill>
            <a:blip r:embed="rId3"/>
            <a:stretch>
              <a:fillRect/>
            </a:stretch>
          </p:blipFill>
          <p:spPr>
            <a:xfrm>
              <a:off x="3476576" y="2789908"/>
              <a:ext cx="2028046" cy="719350"/>
            </a:xfrm>
            <a:prstGeom prst="rect">
              <a:avLst/>
            </a:prstGeom>
          </p:spPr>
        </p:pic>
      </p:grpSp>
      <p:grpSp>
        <p:nvGrpSpPr>
          <p:cNvPr id="6" name="Group 5"/>
          <p:cNvGrpSpPr/>
          <p:nvPr/>
        </p:nvGrpSpPr>
        <p:grpSpPr>
          <a:xfrm>
            <a:off x="6306275" y="2358091"/>
            <a:ext cx="1873901" cy="1996809"/>
            <a:chOff x="6456807" y="2347206"/>
            <a:chExt cx="1873901" cy="1996809"/>
          </a:xfrm>
        </p:grpSpPr>
        <p:pic>
          <p:nvPicPr>
            <p:cNvPr id="19" name="Picture 18"/>
            <p:cNvPicPr>
              <a:picLocks noChangeAspect="1"/>
            </p:cNvPicPr>
            <p:nvPr/>
          </p:nvPicPr>
          <p:blipFill>
            <a:blip r:embed="rId4"/>
            <a:stretch>
              <a:fillRect/>
            </a:stretch>
          </p:blipFill>
          <p:spPr>
            <a:xfrm rot="2648001">
              <a:off x="6668318" y="2347206"/>
              <a:ext cx="1357872" cy="1604754"/>
            </a:xfrm>
            <a:prstGeom prst="rect">
              <a:avLst/>
            </a:prstGeom>
          </p:spPr>
        </p:pic>
        <p:sp>
          <p:nvSpPr>
            <p:cNvPr id="30" name="TextBox 29"/>
            <p:cNvSpPr txBox="1"/>
            <p:nvPr/>
          </p:nvSpPr>
          <p:spPr>
            <a:xfrm>
              <a:off x="6456807" y="3728462"/>
              <a:ext cx="1873901" cy="615553"/>
            </a:xfrm>
            <a:prstGeom prst="rect">
              <a:avLst/>
            </a:prstGeom>
            <a:noFill/>
          </p:spPr>
          <p:txBody>
            <a:bodyPr wrap="square" lIns="0" tIns="0" rIns="0" bIns="0" rtlCol="0">
              <a:spAutoFit/>
            </a:bodyPr>
            <a:lstStyle/>
            <a:p>
              <a:pPr algn="ctr"/>
              <a:r>
                <a:rPr lang="en-US" sz="2000" spc="-70" dirty="0" smtClean="0">
                  <a:solidFill>
                    <a:schemeClr val="bg1"/>
                  </a:solidFill>
                </a:rPr>
                <a:t>Stop using xml </a:t>
              </a:r>
              <a:br>
                <a:rPr lang="en-US" sz="2000" spc="-70" dirty="0" smtClean="0">
                  <a:solidFill>
                    <a:schemeClr val="bg1"/>
                  </a:solidFill>
                </a:rPr>
              </a:br>
              <a:r>
                <a:rPr lang="en-US" sz="2000" spc="-70" dirty="0" smtClean="0">
                  <a:solidFill>
                    <a:schemeClr val="bg1"/>
                  </a:solidFill>
                </a:rPr>
                <a:t>list templates</a:t>
              </a:r>
              <a:endParaRPr lang="en-US" sz="2000" spc="-70" dirty="0">
                <a:solidFill>
                  <a:schemeClr val="bg1"/>
                </a:solidFill>
              </a:endParaRPr>
            </a:p>
          </p:txBody>
        </p:sp>
      </p:grpSp>
      <p:grpSp>
        <p:nvGrpSpPr>
          <p:cNvPr id="4" name="Group 3"/>
          <p:cNvGrpSpPr/>
          <p:nvPr/>
        </p:nvGrpSpPr>
        <p:grpSpPr>
          <a:xfrm>
            <a:off x="621428" y="1852617"/>
            <a:ext cx="2445950" cy="3269738"/>
            <a:chOff x="519112" y="1874389"/>
            <a:chExt cx="2445950" cy="3269738"/>
          </a:xfrm>
        </p:grpSpPr>
        <p:sp>
          <p:nvSpPr>
            <p:cNvPr id="24" name="TextBox 23"/>
            <p:cNvSpPr txBox="1"/>
            <p:nvPr/>
          </p:nvSpPr>
          <p:spPr>
            <a:xfrm>
              <a:off x="904505" y="3149583"/>
              <a:ext cx="2060557" cy="923330"/>
            </a:xfrm>
            <a:prstGeom prst="rect">
              <a:avLst/>
            </a:prstGeom>
            <a:noFill/>
          </p:spPr>
          <p:txBody>
            <a:bodyPr wrap="square" lIns="0" tIns="0" rIns="0" bIns="0" rtlCol="0">
              <a:spAutoFit/>
            </a:bodyPr>
            <a:lstStyle/>
            <a:p>
              <a:pPr algn="ctr"/>
              <a:r>
                <a:rPr lang="en-US" sz="2000" spc="-70" dirty="0" smtClean="0">
                  <a:solidFill>
                    <a:schemeClr val="bg1"/>
                  </a:solidFill>
                </a:rPr>
                <a:t>Create elements using CSOM, no XML</a:t>
              </a:r>
              <a:endParaRPr lang="en-US" sz="2000" spc="-70" dirty="0">
                <a:solidFill>
                  <a:schemeClr val="bg1"/>
                </a:solidFill>
              </a:endParaRPr>
            </a:p>
          </p:txBody>
        </p:sp>
        <p:pic>
          <p:nvPicPr>
            <p:cNvPr id="21" name="Picture 20"/>
            <p:cNvPicPr>
              <a:picLocks noChangeAspect="1"/>
            </p:cNvPicPr>
            <p:nvPr/>
          </p:nvPicPr>
          <p:blipFill>
            <a:blip r:embed="rId5"/>
            <a:stretch>
              <a:fillRect/>
            </a:stretch>
          </p:blipFill>
          <p:spPr>
            <a:xfrm>
              <a:off x="519112" y="1874389"/>
              <a:ext cx="872278" cy="3269738"/>
            </a:xfrm>
            <a:prstGeom prst="rect">
              <a:avLst/>
            </a:prstGeom>
          </p:spPr>
        </p:pic>
      </p:grpSp>
      <p:grpSp>
        <p:nvGrpSpPr>
          <p:cNvPr id="7" name="Group 6"/>
          <p:cNvGrpSpPr/>
          <p:nvPr/>
        </p:nvGrpSpPr>
        <p:grpSpPr>
          <a:xfrm>
            <a:off x="8888822" y="2698846"/>
            <a:ext cx="2970463" cy="1656054"/>
            <a:chOff x="9046464" y="2654772"/>
            <a:chExt cx="2970463" cy="1656054"/>
          </a:xfrm>
        </p:grpSpPr>
        <p:sp>
          <p:nvSpPr>
            <p:cNvPr id="39" name="TextBox 38"/>
            <p:cNvSpPr txBox="1"/>
            <p:nvPr/>
          </p:nvSpPr>
          <p:spPr>
            <a:xfrm>
              <a:off x="9735485" y="3387496"/>
              <a:ext cx="2281442" cy="923330"/>
            </a:xfrm>
            <a:prstGeom prst="rect">
              <a:avLst/>
            </a:prstGeom>
            <a:noFill/>
          </p:spPr>
          <p:txBody>
            <a:bodyPr wrap="square" lIns="0" tIns="0" rIns="0" bIns="0" rtlCol="0">
              <a:spAutoFit/>
            </a:bodyPr>
            <a:lstStyle/>
            <a:p>
              <a:pPr algn="ctr"/>
              <a:r>
                <a:rPr lang="en-US" sz="2000" spc="-70" dirty="0" smtClean="0">
                  <a:solidFill>
                    <a:schemeClr val="bg1"/>
                  </a:solidFill>
                </a:rPr>
                <a:t>Remote timer job based governance solutions</a:t>
              </a:r>
              <a:endParaRPr lang="en-US" sz="2000" spc="-70" dirty="0">
                <a:solidFill>
                  <a:schemeClr val="bg1"/>
                </a:solidFill>
              </a:endParaRPr>
            </a:p>
          </p:txBody>
        </p:sp>
        <p:pic>
          <p:nvPicPr>
            <p:cNvPr id="27" name="Picture 26"/>
            <p:cNvPicPr>
              <a:picLocks noChangeAspect="1"/>
            </p:cNvPicPr>
            <p:nvPr/>
          </p:nvPicPr>
          <p:blipFill>
            <a:blip r:embed="rId6">
              <a:lum bright="40000" contrast="20000"/>
            </a:blip>
            <a:stretch>
              <a:fillRect/>
            </a:stretch>
          </p:blipFill>
          <p:spPr>
            <a:xfrm rot="3077372">
              <a:off x="9195442" y="2505794"/>
              <a:ext cx="1080086" cy="1378042"/>
            </a:xfrm>
            <a:prstGeom prst="rect">
              <a:avLst/>
            </a:prstGeom>
          </p:spPr>
        </p:pic>
      </p:grpSp>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smtClean="0"/>
              <a:t>Managing site </a:t>
            </a:r>
            <a:r>
              <a:rPr lang="en-US" sz="7200" dirty="0" smtClean="0"/>
              <a:t>columns and content types with app model</a:t>
            </a:r>
            <a:endParaRPr lang="en-US" sz="7200" dirty="0"/>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sz="3600" dirty="0" smtClean="0"/>
              <a:t>What</a:t>
            </a:r>
          </a:p>
          <a:p>
            <a:pPr lvl="1"/>
            <a:r>
              <a:rPr lang="en-US" sz="2000" dirty="0" smtClean="0"/>
              <a:t>Create site columns and content types to sites using app model techniques</a:t>
            </a:r>
          </a:p>
          <a:p>
            <a:r>
              <a:rPr lang="en-US" sz="3600" dirty="0" smtClean="0"/>
              <a:t>Why</a:t>
            </a:r>
          </a:p>
          <a:p>
            <a:pPr lvl="1"/>
            <a:r>
              <a:rPr lang="en-US" dirty="0" smtClean="0"/>
              <a:t>Ensure that required information management architecture exists cross the sites</a:t>
            </a:r>
            <a:endParaRPr lang="en-US" sz="2000" dirty="0" smtClean="0"/>
          </a:p>
          <a:p>
            <a:r>
              <a:rPr lang="en-US" sz="3600" dirty="0" smtClean="0"/>
              <a:t>How</a:t>
            </a:r>
          </a:p>
          <a:p>
            <a:pPr lvl="1"/>
            <a:r>
              <a:rPr lang="en-US" sz="2000" dirty="0" smtClean="0"/>
              <a:t>Use remote APIs during site provisioning to ensure that right elements and structures are available for the end users</a:t>
            </a:r>
            <a:endParaRPr lang="en-US" sz="2000"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Content types and site columns </a:t>
            </a:r>
            <a:endParaRPr lang="en-US" dirty="0"/>
          </a:p>
        </p:txBody>
      </p:sp>
    </p:spTree>
    <p:extLst>
      <p:ext uri="{BB962C8B-B14F-4D97-AF65-F5344CB8AC3E}">
        <p14:creationId xmlns:p14="http://schemas.microsoft.com/office/powerpoint/2010/main" val="138982427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site columns and content types</a:t>
            </a:r>
            <a:endParaRPr lang="en-GB" dirty="0"/>
          </a:p>
        </p:txBody>
      </p:sp>
      <p:grpSp>
        <p:nvGrpSpPr>
          <p:cNvPr id="3" name="Group 2"/>
          <p:cNvGrpSpPr/>
          <p:nvPr/>
        </p:nvGrpSpPr>
        <p:grpSpPr>
          <a:xfrm>
            <a:off x="8225081" y="2268540"/>
            <a:ext cx="2111349" cy="1586472"/>
            <a:chOff x="7366822" y="3128075"/>
            <a:chExt cx="2111349" cy="1586472"/>
          </a:xfrm>
        </p:grpSpPr>
        <p:sp>
          <p:nvSpPr>
            <p:cNvPr id="4" name="Arc 3"/>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 name="Group 4"/>
            <p:cNvGrpSpPr/>
            <p:nvPr/>
          </p:nvGrpSpPr>
          <p:grpSpPr>
            <a:xfrm>
              <a:off x="7482976" y="3128075"/>
              <a:ext cx="1995195" cy="1307309"/>
              <a:chOff x="4395610" y="3071229"/>
              <a:chExt cx="1995195" cy="1307309"/>
            </a:xfrm>
          </p:grpSpPr>
          <p:sp>
            <p:nvSpPr>
              <p:cNvPr id="6" name="Rectangle 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7" name="Picture 6"/>
              <p:cNvPicPr>
                <a:picLocks noChangeAspect="1"/>
              </p:cNvPicPr>
              <p:nvPr/>
            </p:nvPicPr>
            <p:blipFill>
              <a:blip r:embed="rId2"/>
              <a:stretch>
                <a:fillRect/>
              </a:stretch>
            </p:blipFill>
            <p:spPr>
              <a:xfrm>
                <a:off x="5246592" y="3476941"/>
                <a:ext cx="529349" cy="417312"/>
              </a:xfrm>
              <a:prstGeom prst="rect">
                <a:avLst/>
              </a:prstGeom>
            </p:spPr>
          </p:pic>
          <p:pic>
            <p:nvPicPr>
              <p:cNvPr id="8" name="Picture 7"/>
              <p:cNvPicPr>
                <a:picLocks noChangeAspect="1"/>
              </p:cNvPicPr>
              <p:nvPr/>
            </p:nvPicPr>
            <p:blipFill>
              <a:blip r:embed="rId2"/>
              <a:stretch>
                <a:fillRect/>
              </a:stretch>
            </p:blipFill>
            <p:spPr>
              <a:xfrm>
                <a:off x="5581574" y="3585493"/>
                <a:ext cx="556200" cy="438480"/>
              </a:xfrm>
              <a:prstGeom prst="rect">
                <a:avLst/>
              </a:prstGeom>
            </p:spPr>
          </p:pic>
          <p:pic>
            <p:nvPicPr>
              <p:cNvPr id="9" name="Picture 8"/>
              <p:cNvPicPr>
                <a:picLocks noChangeAspect="1"/>
              </p:cNvPicPr>
              <p:nvPr/>
            </p:nvPicPr>
            <p:blipFill>
              <a:blip r:embed="rId3"/>
              <a:stretch>
                <a:fillRect/>
              </a:stretch>
            </p:blipFill>
            <p:spPr>
              <a:xfrm>
                <a:off x="5970309" y="3700199"/>
                <a:ext cx="420496" cy="432326"/>
              </a:xfrm>
              <a:prstGeom prst="rect">
                <a:avLst/>
              </a:prstGeom>
            </p:spPr>
          </p:pic>
          <p:pic>
            <p:nvPicPr>
              <p:cNvPr id="10" name="Picture 9"/>
              <p:cNvPicPr>
                <a:picLocks noChangeAspect="1"/>
              </p:cNvPicPr>
              <p:nvPr/>
            </p:nvPicPr>
            <p:blipFill>
              <a:blip r:embed="rId4"/>
              <a:stretch>
                <a:fillRect/>
              </a:stretch>
            </p:blipFill>
            <p:spPr>
              <a:xfrm>
                <a:off x="4893565" y="3772769"/>
                <a:ext cx="688009" cy="605769"/>
              </a:xfrm>
              <a:prstGeom prst="rect">
                <a:avLst/>
              </a:prstGeom>
            </p:spPr>
          </p:pic>
        </p:grpSp>
      </p:grpSp>
      <p:pic>
        <p:nvPicPr>
          <p:cNvPr id="24" name="Picture 23"/>
          <p:cNvPicPr>
            <a:picLocks noChangeAspect="1"/>
          </p:cNvPicPr>
          <p:nvPr/>
        </p:nvPicPr>
        <p:blipFill>
          <a:blip r:embed="rId5"/>
          <a:stretch>
            <a:fillRect/>
          </a:stretch>
        </p:blipFill>
        <p:spPr>
          <a:xfrm>
            <a:off x="1171893" y="2031098"/>
            <a:ext cx="3222816" cy="1493691"/>
          </a:xfrm>
          <a:prstGeom prst="rect">
            <a:avLst/>
          </a:prstGeom>
          <a:ln>
            <a:solidFill>
              <a:schemeClr val="bg1">
                <a:lumMod val="75000"/>
              </a:schemeClr>
            </a:solidFill>
          </a:ln>
          <a:effectLst>
            <a:softEdge rad="12700"/>
          </a:effectLst>
        </p:spPr>
      </p:pic>
      <p:grpSp>
        <p:nvGrpSpPr>
          <p:cNvPr id="11" name="Group 10"/>
          <p:cNvGrpSpPr/>
          <p:nvPr/>
        </p:nvGrpSpPr>
        <p:grpSpPr>
          <a:xfrm>
            <a:off x="3274261" y="3031716"/>
            <a:ext cx="1883646" cy="1857358"/>
            <a:chOff x="4383758" y="2311697"/>
            <a:chExt cx="2516893" cy="2481768"/>
          </a:xfrm>
        </p:grpSpPr>
        <p:sp>
          <p:nvSpPr>
            <p:cNvPr id="12" name="Rectangle 11"/>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3" name="Group 12"/>
            <p:cNvGrpSpPr/>
            <p:nvPr/>
          </p:nvGrpSpPr>
          <p:grpSpPr>
            <a:xfrm>
              <a:off x="5421611" y="2886866"/>
              <a:ext cx="1479040" cy="1043909"/>
              <a:chOff x="4557447" y="1721445"/>
              <a:chExt cx="1479040" cy="1043909"/>
            </a:xfrm>
          </p:grpSpPr>
          <p:pic>
            <p:nvPicPr>
              <p:cNvPr id="21" name="Picture 20"/>
              <p:cNvPicPr>
                <a:picLocks noChangeAspect="1"/>
              </p:cNvPicPr>
              <p:nvPr/>
            </p:nvPicPr>
            <p:blipFill>
              <a:blip r:embed="rId6"/>
              <a:stretch>
                <a:fillRect/>
              </a:stretch>
            </p:blipFill>
            <p:spPr>
              <a:xfrm>
                <a:off x="4557447" y="1902539"/>
                <a:ext cx="477423" cy="839046"/>
              </a:xfrm>
              <a:prstGeom prst="rect">
                <a:avLst/>
              </a:prstGeom>
            </p:spPr>
          </p:pic>
          <p:pic>
            <p:nvPicPr>
              <p:cNvPr id="22" name="Picture 21"/>
              <p:cNvPicPr>
                <a:picLocks noChangeAspect="1"/>
              </p:cNvPicPr>
              <p:nvPr/>
            </p:nvPicPr>
            <p:blipFill>
              <a:blip r:embed="rId6"/>
              <a:stretch>
                <a:fillRect/>
              </a:stretch>
            </p:blipFill>
            <p:spPr>
              <a:xfrm>
                <a:off x="4869643" y="1721445"/>
                <a:ext cx="477423" cy="839046"/>
              </a:xfrm>
              <a:prstGeom prst="rect">
                <a:avLst/>
              </a:prstGeom>
            </p:spPr>
          </p:pic>
          <p:pic>
            <p:nvPicPr>
              <p:cNvPr id="23" name="Picture 22"/>
              <p:cNvPicPr>
                <a:picLocks noChangeAspect="1"/>
              </p:cNvPicPr>
              <p:nvPr/>
            </p:nvPicPr>
            <p:blipFill>
              <a:blip r:embed="rId7"/>
              <a:stretch>
                <a:fillRect/>
              </a:stretch>
            </p:blipFill>
            <p:spPr>
              <a:xfrm>
                <a:off x="5153580" y="1902539"/>
                <a:ext cx="882907" cy="862815"/>
              </a:xfrm>
              <a:prstGeom prst="rect">
                <a:avLst/>
              </a:prstGeom>
            </p:spPr>
          </p:pic>
        </p:grpSp>
        <p:grpSp>
          <p:nvGrpSpPr>
            <p:cNvPr id="14" name="Group 13"/>
            <p:cNvGrpSpPr/>
            <p:nvPr/>
          </p:nvGrpSpPr>
          <p:grpSpPr>
            <a:xfrm>
              <a:off x="4880542" y="3820782"/>
              <a:ext cx="944427" cy="972683"/>
              <a:chOff x="3981885" y="2834055"/>
              <a:chExt cx="944427" cy="972683"/>
            </a:xfrm>
          </p:grpSpPr>
          <p:pic>
            <p:nvPicPr>
              <p:cNvPr id="18" name="Picture 17"/>
              <p:cNvPicPr>
                <a:picLocks noChangeAspect="1"/>
              </p:cNvPicPr>
              <p:nvPr/>
            </p:nvPicPr>
            <p:blipFill>
              <a:blip r:embed="rId6"/>
              <a:stretch>
                <a:fillRect/>
              </a:stretch>
            </p:blipFill>
            <p:spPr>
              <a:xfrm>
                <a:off x="3981885" y="2967692"/>
                <a:ext cx="477423" cy="839046"/>
              </a:xfrm>
              <a:prstGeom prst="rect">
                <a:avLst/>
              </a:prstGeom>
            </p:spPr>
          </p:pic>
          <p:pic>
            <p:nvPicPr>
              <p:cNvPr id="19" name="Picture 18"/>
              <p:cNvPicPr>
                <a:picLocks noChangeAspect="1"/>
              </p:cNvPicPr>
              <p:nvPr/>
            </p:nvPicPr>
            <p:blipFill>
              <a:blip r:embed="rId6"/>
              <a:stretch>
                <a:fillRect/>
              </a:stretch>
            </p:blipFill>
            <p:spPr>
              <a:xfrm>
                <a:off x="4269036" y="2834055"/>
                <a:ext cx="477423" cy="839046"/>
              </a:xfrm>
              <a:prstGeom prst="rect">
                <a:avLst/>
              </a:prstGeom>
            </p:spPr>
          </p:pic>
          <p:pic>
            <p:nvPicPr>
              <p:cNvPr id="20" name="Picture 19"/>
              <p:cNvPicPr>
                <a:picLocks noChangeAspect="1"/>
              </p:cNvPicPr>
              <p:nvPr/>
            </p:nvPicPr>
            <p:blipFill>
              <a:blip r:embed="rId8"/>
              <a:stretch>
                <a:fillRect/>
              </a:stretch>
            </p:blipFill>
            <p:spPr>
              <a:xfrm>
                <a:off x="4480085" y="3260431"/>
                <a:ext cx="446227" cy="456212"/>
              </a:xfrm>
              <a:prstGeom prst="rect">
                <a:avLst/>
              </a:prstGeom>
            </p:spPr>
          </p:pic>
        </p:grpSp>
        <p:grpSp>
          <p:nvGrpSpPr>
            <p:cNvPr id="15" name="Group 14"/>
            <p:cNvGrpSpPr/>
            <p:nvPr/>
          </p:nvGrpSpPr>
          <p:grpSpPr>
            <a:xfrm>
              <a:off x="4383758" y="2988031"/>
              <a:ext cx="968998" cy="971748"/>
              <a:chOff x="3601101" y="2714202"/>
              <a:chExt cx="968998" cy="971748"/>
            </a:xfrm>
          </p:grpSpPr>
          <p:pic>
            <p:nvPicPr>
              <p:cNvPr id="16" name="Picture 15"/>
              <p:cNvPicPr>
                <a:picLocks noChangeAspect="1"/>
              </p:cNvPicPr>
              <p:nvPr/>
            </p:nvPicPr>
            <p:blipFill>
              <a:blip r:embed="rId6"/>
              <a:stretch>
                <a:fillRect/>
              </a:stretch>
            </p:blipFill>
            <p:spPr>
              <a:xfrm>
                <a:off x="3601101" y="2846904"/>
                <a:ext cx="477423" cy="839046"/>
              </a:xfrm>
              <a:prstGeom prst="rect">
                <a:avLst/>
              </a:prstGeom>
            </p:spPr>
          </p:pic>
          <p:pic>
            <p:nvPicPr>
              <p:cNvPr id="17" name="Picture 16"/>
              <p:cNvPicPr>
                <a:picLocks noChangeAspect="1"/>
              </p:cNvPicPr>
              <p:nvPr/>
            </p:nvPicPr>
            <p:blipFill>
              <a:blip r:embed="rId9"/>
              <a:stretch>
                <a:fillRect/>
              </a:stretch>
            </p:blipFill>
            <p:spPr>
              <a:xfrm>
                <a:off x="3875612" y="2714202"/>
                <a:ext cx="694487" cy="898458"/>
              </a:xfrm>
              <a:prstGeom prst="rect">
                <a:avLst/>
              </a:prstGeom>
            </p:spPr>
          </p:pic>
        </p:grpSp>
      </p:grpSp>
      <p:grpSp>
        <p:nvGrpSpPr>
          <p:cNvPr id="25" name="Group 24"/>
          <p:cNvGrpSpPr/>
          <p:nvPr/>
        </p:nvGrpSpPr>
        <p:grpSpPr>
          <a:xfrm>
            <a:off x="8613004" y="3857120"/>
            <a:ext cx="1779220" cy="352739"/>
            <a:chOff x="9658449" y="5585534"/>
            <a:chExt cx="1815842" cy="360000"/>
          </a:xfrm>
        </p:grpSpPr>
        <p:sp>
          <p:nvSpPr>
            <p:cNvPr id="26"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noFill/>
            </a:ln>
            <a:extLst/>
          </p:spPr>
          <p:txBody>
            <a:bodyPr vert="horz" wrap="square" lIns="67205" tIns="33603" rIns="67205" bIns="33603" numCol="1" anchor="t" anchorCtr="0" compatLnSpc="1">
              <a:prstTxWarp prst="textNoShape">
                <a:avLst/>
              </a:prstTxWarp>
            </a:bodyPr>
            <a:lstStyle/>
            <a:p>
              <a:endParaRPr lang="en-US" sz="1763" dirty="0"/>
            </a:p>
          </p:txBody>
        </p:sp>
        <p:sp>
          <p:nvSpPr>
            <p:cNvPr id="27" name="TextBox 26"/>
            <p:cNvSpPr txBox="1"/>
            <p:nvPr/>
          </p:nvSpPr>
          <p:spPr>
            <a:xfrm>
              <a:off x="10165192" y="5601178"/>
              <a:ext cx="1309099" cy="276877"/>
            </a:xfrm>
            <a:prstGeom prst="rect">
              <a:avLst/>
            </a:prstGeom>
            <a:noFill/>
            <a:ln>
              <a:noFill/>
            </a:ln>
          </p:spPr>
          <p:txBody>
            <a:bodyPr wrap="square" lIns="0" tIns="0" rIns="0" bIns="0" rtlCol="0">
              <a:spAutoFit/>
            </a:bodyPr>
            <a:lstStyle/>
            <a:p>
              <a:r>
                <a:rPr lang="en-US" sz="1763" spc="-52" dirty="0" smtClean="0">
                  <a:solidFill>
                    <a:schemeClr val="tx1">
                      <a:lumMod val="65000"/>
                      <a:lumOff val="35000"/>
                    </a:schemeClr>
                  </a:solidFill>
                  <a:latin typeface="Segoe UI Light" panose="020B0502040204020203" pitchFamily="34" charset="0"/>
                  <a:cs typeface="Segoe UI Light" panose="020B0502040204020203" pitchFamily="34" charset="0"/>
                </a:rPr>
                <a:t>Configuration</a:t>
              </a:r>
              <a:endParaRPr lang="en-US" sz="1763" spc="-52" dirty="0">
                <a:solidFill>
                  <a:schemeClr val="tx1">
                    <a:lumMod val="65000"/>
                    <a:lumOff val="35000"/>
                  </a:schemeClr>
                </a:solidFill>
                <a:latin typeface="Segoe UI Light" panose="020B0502040204020203" pitchFamily="34" charset="0"/>
                <a:cs typeface="Segoe UI Light" panose="020B0502040204020203" pitchFamily="34" charset="0"/>
              </a:endParaRPr>
            </a:p>
          </p:txBody>
        </p:sp>
      </p:grpSp>
      <p:cxnSp>
        <p:nvCxnSpPr>
          <p:cNvPr id="28" name="Straight Arrow Connector 27"/>
          <p:cNvCxnSpPr/>
          <p:nvPr/>
        </p:nvCxnSpPr>
        <p:spPr>
          <a:xfrm flipV="1">
            <a:off x="4165933" y="2517091"/>
            <a:ext cx="4003330" cy="6834"/>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p:nvPr/>
        </p:nvCxnSpPr>
        <p:spPr>
          <a:xfrm flipH="1" flipV="1">
            <a:off x="5224269" y="3592229"/>
            <a:ext cx="2944994" cy="1625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0" name="Group 29"/>
          <p:cNvGrpSpPr/>
          <p:nvPr/>
        </p:nvGrpSpPr>
        <p:grpSpPr>
          <a:xfrm>
            <a:off x="5352275" y="2167287"/>
            <a:ext cx="514267" cy="514267"/>
            <a:chOff x="492" y="17985"/>
            <a:chExt cx="524853" cy="524853"/>
          </a:xfrm>
        </p:grpSpPr>
        <p:sp>
          <p:nvSpPr>
            <p:cNvPr id="31" name="Oval 3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grpSp>
        <p:nvGrpSpPr>
          <p:cNvPr id="33" name="Group 32"/>
          <p:cNvGrpSpPr/>
          <p:nvPr/>
        </p:nvGrpSpPr>
        <p:grpSpPr>
          <a:xfrm>
            <a:off x="7131528" y="3130366"/>
            <a:ext cx="514267" cy="514267"/>
            <a:chOff x="492" y="17985"/>
            <a:chExt cx="524853" cy="524853"/>
          </a:xfrm>
        </p:grpSpPr>
        <p:sp>
          <p:nvSpPr>
            <p:cNvPr id="34" name="Oval 3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sp>
        <p:nvSpPr>
          <p:cNvPr id="36" name="TextBox 35"/>
          <p:cNvSpPr txBox="1"/>
          <p:nvPr/>
        </p:nvSpPr>
        <p:spPr>
          <a:xfrm>
            <a:off x="5866542" y="3230343"/>
            <a:ext cx="1493300" cy="363723"/>
          </a:xfrm>
          <a:prstGeom prst="rect">
            <a:avLst/>
          </a:prstGeom>
          <a:noFill/>
        </p:spPr>
        <p:txBody>
          <a:bodyPr wrap="square" rtlCol="0">
            <a:spAutoFit/>
          </a:bodyPr>
          <a:lstStyle/>
          <a:p>
            <a:r>
              <a:rPr lang="en-US" sz="1763" b="1" i="1" dirty="0">
                <a:solidFill>
                  <a:schemeClr val="tx1">
                    <a:lumMod val="65000"/>
                    <a:lumOff val="35000"/>
                  </a:schemeClr>
                </a:solidFill>
                <a:latin typeface="Segoe UI Light" panose="020B0502040204020203" pitchFamily="34" charset="0"/>
                <a:cs typeface="Segoe UI Light" panose="020B0502040204020203" pitchFamily="34" charset="0"/>
              </a:rPr>
              <a:t>CSOM/REST</a:t>
            </a:r>
          </a:p>
        </p:txBody>
      </p:sp>
      <p:sp>
        <p:nvSpPr>
          <p:cNvPr id="37" name="TextBox 36"/>
          <p:cNvSpPr txBox="1"/>
          <p:nvPr/>
        </p:nvSpPr>
        <p:spPr>
          <a:xfrm>
            <a:off x="5577284" y="3660568"/>
            <a:ext cx="2616343" cy="1448795"/>
          </a:xfrm>
          <a:prstGeom prst="rect">
            <a:avLst/>
          </a:prstGeom>
          <a:noFill/>
        </p:spPr>
        <p:txBody>
          <a:bodyPr wrap="square" rtlCol="0">
            <a:spAutoFit/>
          </a:bodyPr>
          <a:lstStyle/>
          <a:p>
            <a:pPr marL="279953" indent="-279953">
              <a:buFont typeface="Arial" panose="020B0604020202020204" pitchFamily="34" charset="0"/>
              <a:buChar char="•"/>
            </a:pPr>
            <a:r>
              <a:rPr lang="en-US" sz="1763" i="1" dirty="0" smtClean="0">
                <a:solidFill>
                  <a:schemeClr val="tx1">
                    <a:lumMod val="65000"/>
                    <a:lumOff val="35000"/>
                  </a:schemeClr>
                </a:solidFill>
                <a:latin typeface="Segoe UI Light" panose="020B0502040204020203" pitchFamily="34" charset="0"/>
                <a:cs typeface="Segoe UI Light" panose="020B0502040204020203" pitchFamily="34" charset="0"/>
              </a:rPr>
              <a:t>Creation of site columns</a:t>
            </a:r>
          </a:p>
          <a:p>
            <a:pPr marL="279953" indent="-279953">
              <a:buFont typeface="Arial" panose="020B0604020202020204" pitchFamily="34" charset="0"/>
              <a:buChar char="•"/>
            </a:pPr>
            <a:r>
              <a:rPr lang="en-US" sz="1763" i="1" dirty="0" smtClean="0">
                <a:solidFill>
                  <a:schemeClr val="tx1">
                    <a:lumMod val="65000"/>
                    <a:lumOff val="35000"/>
                  </a:schemeClr>
                </a:solidFill>
                <a:latin typeface="Segoe UI Light" panose="020B0502040204020203" pitchFamily="34" charset="0"/>
                <a:cs typeface="Segoe UI Light" panose="020B0502040204020203" pitchFamily="34" charset="0"/>
              </a:rPr>
              <a:t>Creation of content types</a:t>
            </a:r>
          </a:p>
          <a:p>
            <a:pPr marL="279953" indent="-279953">
              <a:buFont typeface="Arial" panose="020B0604020202020204" pitchFamily="34" charset="0"/>
              <a:buChar char="•"/>
            </a:pPr>
            <a:r>
              <a:rPr lang="en-US" sz="1763" i="1" dirty="0" smtClean="0">
                <a:solidFill>
                  <a:schemeClr val="tx1">
                    <a:lumMod val="65000"/>
                    <a:lumOff val="35000"/>
                  </a:schemeClr>
                </a:solidFill>
                <a:latin typeface="Segoe UI Light" panose="020B0502040204020203" pitchFamily="34" charset="0"/>
                <a:cs typeface="Segoe UI Light" panose="020B0502040204020203" pitchFamily="34" charset="0"/>
              </a:rPr>
              <a:t>Create association</a:t>
            </a:r>
            <a:endParaRPr lang="en-US" sz="1763" i="1" dirty="0">
              <a:solidFill>
                <a:schemeClr val="tx1">
                  <a:lumMod val="65000"/>
                  <a:lumOff val="35000"/>
                </a:schemeClr>
              </a:solidFill>
              <a:latin typeface="Segoe UI Light" panose="020B0502040204020203" pitchFamily="34" charset="0"/>
              <a:cs typeface="Segoe UI Light" panose="020B0502040204020203" pitchFamily="34" charset="0"/>
            </a:endParaRPr>
          </a:p>
        </p:txBody>
      </p:sp>
      <p:grpSp>
        <p:nvGrpSpPr>
          <p:cNvPr id="39" name="Group 38"/>
          <p:cNvGrpSpPr/>
          <p:nvPr/>
        </p:nvGrpSpPr>
        <p:grpSpPr>
          <a:xfrm>
            <a:off x="9805299" y="4114625"/>
            <a:ext cx="514267" cy="514267"/>
            <a:chOff x="492" y="17985"/>
            <a:chExt cx="524853" cy="524853"/>
          </a:xfrm>
        </p:grpSpPr>
        <p:sp>
          <p:nvSpPr>
            <p:cNvPr id="40" name="Oval 3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2</a:t>
              </a:r>
            </a:p>
          </p:txBody>
        </p:sp>
      </p:grpSp>
    </p:spTree>
    <p:extLst>
      <p:ext uri="{BB962C8B-B14F-4D97-AF65-F5344CB8AC3E}">
        <p14:creationId xmlns:p14="http://schemas.microsoft.com/office/powerpoint/2010/main" val="830328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a:t>https://github.com/OfficeDev/PnP/tree/master/Scenarios/ECM.DocumentLibraries</a:t>
            </a:r>
          </a:p>
        </p:txBody>
      </p:sp>
      <p:sp>
        <p:nvSpPr>
          <p:cNvPr id="5" name="Text Placeholder 4"/>
          <p:cNvSpPr>
            <a:spLocks noGrp="1"/>
          </p:cNvSpPr>
          <p:nvPr>
            <p:ph type="body" sz="quarter" idx="10"/>
          </p:nvPr>
        </p:nvSpPr>
        <p:spPr/>
        <p:txBody>
          <a:bodyPr/>
          <a:lstStyle/>
          <a:p>
            <a:r>
              <a:rPr lang="en-US" dirty="0" smtClean="0"/>
              <a:t>Demo</a:t>
            </a:r>
            <a:endParaRPr lang="en-GB" dirty="0"/>
          </a:p>
        </p:txBody>
      </p:sp>
      <p:sp>
        <p:nvSpPr>
          <p:cNvPr id="6" name="Text Placeholder 5"/>
          <p:cNvSpPr>
            <a:spLocks noGrp="1"/>
          </p:cNvSpPr>
          <p:nvPr>
            <p:ph type="body" sz="quarter" idx="11"/>
          </p:nvPr>
        </p:nvSpPr>
        <p:spPr/>
        <p:txBody>
          <a:bodyPr/>
          <a:lstStyle/>
          <a:p>
            <a:r>
              <a:rPr lang="en-US" dirty="0" smtClean="0"/>
              <a:t>Creating site columns and content types using CSOM</a:t>
            </a:r>
            <a:endParaRPr lang="en-GB" dirty="0"/>
          </a:p>
        </p:txBody>
      </p:sp>
    </p:spTree>
    <p:extLst>
      <p:ext uri="{BB962C8B-B14F-4D97-AF65-F5344CB8AC3E}">
        <p14:creationId xmlns:p14="http://schemas.microsoft.com/office/powerpoint/2010/main" val="29676756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MMS and taxonomy</a:t>
            </a:r>
            <a:endParaRPr lang="en-US" sz="7200" dirty="0"/>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AEA8A7-A694-4DB0-82AB-EF48F2E9B6F9}">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2872</Words>
  <Application>Microsoft Office PowerPoint</Application>
  <PresentationFormat>Custom</PresentationFormat>
  <Paragraphs>322</Paragraphs>
  <Slides>30</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ECM with app model</vt:lpstr>
      <vt:lpstr>Agenda</vt:lpstr>
      <vt:lpstr>Vision</vt:lpstr>
      <vt:lpstr>Recommendations</vt:lpstr>
      <vt:lpstr>Managing site columns and content types with app model</vt:lpstr>
      <vt:lpstr>Content types and site columns </vt:lpstr>
      <vt:lpstr>Create site columns and content types</vt:lpstr>
      <vt:lpstr>PowerPoint Presentation</vt:lpstr>
      <vt:lpstr>MMS and taxonomy</vt:lpstr>
      <vt:lpstr>Managed Metadata CSOM</vt:lpstr>
      <vt:lpstr>Reference code to connect to taxonomy store</vt:lpstr>
      <vt:lpstr>Creating terms to taxonomy store</vt:lpstr>
      <vt:lpstr>PowerPoint Presentation</vt:lpstr>
      <vt:lpstr>Document library templates</vt:lpstr>
      <vt:lpstr>List templates with app model</vt:lpstr>
      <vt:lpstr>List templates from apps</vt:lpstr>
      <vt:lpstr>Handling configuration for standard libraries</vt:lpstr>
      <vt:lpstr>PowerPoint Presentation</vt:lpstr>
      <vt:lpstr>Information management policy</vt:lpstr>
      <vt:lpstr>Information management policy</vt:lpstr>
      <vt:lpstr>Remote timer job based policy check</vt:lpstr>
      <vt:lpstr>Auditing settings</vt:lpstr>
      <vt:lpstr>Auditing settings with app model</vt:lpstr>
      <vt:lpstr>Modify auditing settings using CSOM</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2015-02-09T14:10:37Z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