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80" r:id="rId8"/>
    <p:sldId id="262" r:id="rId9"/>
    <p:sldId id="271" r:id="rId10"/>
    <p:sldId id="281" r:id="rId11"/>
    <p:sldId id="282" r:id="rId12"/>
    <p:sldId id="263" r:id="rId13"/>
    <p:sldId id="283" r:id="rId14"/>
    <p:sldId id="285" r:id="rId15"/>
    <p:sldId id="287" r:id="rId16"/>
    <p:sldId id="288" r:id="rId17"/>
    <p:sldId id="266" r:id="rId18"/>
    <p:sldId id="267" r:id="rId19"/>
    <p:sldId id="268" r:id="rId20"/>
    <p:sldId id="269"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6788" autoAdjust="0"/>
  </p:normalViewPr>
  <p:slideViewPr>
    <p:cSldViewPr snapToGrid="0">
      <p:cViewPr varScale="1">
        <p:scale>
          <a:sx n="86" d="100"/>
          <a:sy n="86" d="100"/>
        </p:scale>
        <p:origin x="48"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A47F43-50A7-48BF-A746-C0ABCB85D803}" type="datetimeFigureOut">
              <a:rPr lang="en-US" smtClean="0"/>
              <a:t>2/15/2016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58077D-0266-49A8-A753-603FDA9BB36D}" type="slidenum">
              <a:rPr lang="en-US" smtClean="0"/>
              <a:t>‹#›</a:t>
            </a:fld>
            <a:endParaRPr lang="en-US"/>
          </a:p>
        </p:txBody>
      </p:sp>
    </p:spTree>
    <p:extLst>
      <p:ext uri="{BB962C8B-B14F-4D97-AF65-F5344CB8AC3E}">
        <p14:creationId xmlns:p14="http://schemas.microsoft.com/office/powerpoint/2010/main" val="1190851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2/15/2016 1:44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90976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B079C3B8-7366-4A44-A34B-3977080C19E7}" type="datetime1">
              <a:rPr lang="en-US" smtClean="0"/>
              <a:t>2/15/2016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dirty="0" smtClean="0"/>
              <a:t>Build 2014</a:t>
            </a:r>
            <a:endParaRPr lang="en-US" dirty="0"/>
          </a:p>
        </p:txBody>
      </p:sp>
    </p:spTree>
    <p:extLst>
      <p:ext uri="{BB962C8B-B14F-4D97-AF65-F5344CB8AC3E}">
        <p14:creationId xmlns:p14="http://schemas.microsoft.com/office/powerpoint/2010/main" val="656902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6480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App for Office can be seen as a Web page loaded inside an Office Application. In some cases</a:t>
            </a:r>
            <a:r>
              <a:rPr lang="en-US" baseline="0" dirty="0" smtClean="0"/>
              <a:t> it will appear e</a:t>
            </a:r>
            <a:r>
              <a:rPr lang="en-US" dirty="0" smtClean="0"/>
              <a:t>mbedded inline within the document. In other cases</a:t>
            </a:r>
            <a:r>
              <a:rPr lang="en-US" baseline="0" dirty="0" smtClean="0"/>
              <a:t> it might appear as a </a:t>
            </a:r>
            <a:r>
              <a:rPr lang="en-US" dirty="0" smtClean="0"/>
              <a:t>task pane or within a message in Outlook. Note that the</a:t>
            </a:r>
            <a:r>
              <a:rPr lang="en-US" baseline="0" dirty="0" smtClean="0"/>
              <a:t> architecture for Apps for Office has been designed to w</a:t>
            </a:r>
            <a:r>
              <a:rPr lang="en-US" dirty="0" smtClean="0"/>
              <a:t>ork in both Office Applications and Office Web Applications.</a:t>
            </a:r>
          </a:p>
          <a:p>
            <a:pPr lvl="1"/>
            <a:endParaRPr lang="en-US" dirty="0" smtClean="0"/>
          </a:p>
          <a:p>
            <a:r>
              <a:rPr lang="en-US" dirty="0" smtClean="0"/>
              <a:t>WEF and Apps for Office allow Office applications to be extended</a:t>
            </a:r>
            <a:r>
              <a:rPr lang="en-US" baseline="0" dirty="0" smtClean="0"/>
              <a:t> in such as way so that they can </a:t>
            </a:r>
            <a:r>
              <a:rPr lang="en-US" dirty="0" smtClean="0"/>
              <a:t>leverage Web technologies such as HTML 5 and CSS for rendering user interface as well as JavaScript and jQuery to add behavior. When you write the JavaScript code for an App for Office, you can call REST APIs such as those added to SharePoint 2013 to retrieve and update data from across network.</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15232D4-6E30-4A26-A2CA-8531DCB72EA6}" type="datetime1">
              <a:rPr lang="en-US" smtClean="0"/>
              <a:t>2/15/2016</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70596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example uses the </a:t>
            </a:r>
            <a:r>
              <a:rPr lang="en-US" dirty="0" err="1" smtClean="0"/>
              <a:t>SearchBox</a:t>
            </a:r>
            <a:r>
              <a:rPr lang="en-US" dirty="0" smtClean="0"/>
              <a:t> component</a:t>
            </a:r>
            <a:endParaRPr lang="en-US" dirty="0"/>
          </a:p>
        </p:txBody>
      </p:sp>
      <p:sp>
        <p:nvSpPr>
          <p:cNvPr id="4" name="Slide Number Placeholder 3"/>
          <p:cNvSpPr>
            <a:spLocks noGrp="1"/>
          </p:cNvSpPr>
          <p:nvPr>
            <p:ph type="sldNum" sz="quarter" idx="10"/>
          </p:nvPr>
        </p:nvSpPr>
        <p:spPr/>
        <p:txBody>
          <a:bodyPr/>
          <a:lstStyle/>
          <a:p>
            <a:fld id="{9458077D-0266-49A8-A753-603FDA9BB36D}" type="slidenum">
              <a:rPr lang="en-US" smtClean="0"/>
              <a:t>11</a:t>
            </a:fld>
            <a:endParaRPr lang="en-US"/>
          </a:p>
        </p:txBody>
      </p:sp>
    </p:spTree>
    <p:extLst>
      <p:ext uri="{BB962C8B-B14F-4D97-AF65-F5344CB8AC3E}">
        <p14:creationId xmlns:p14="http://schemas.microsoft.com/office/powerpoint/2010/main" val="3563417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2/15/2016 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506317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074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2688">
              <a:defRPr/>
            </a:pPr>
            <a:fld id="{B9C3C9DC-C0A3-4640-9A7A-3DC41095AE2E}" type="slidenum">
              <a:rPr lang="en-US" smtClean="0">
                <a:solidFill>
                  <a:prstClr val="black"/>
                </a:solidFill>
                <a:latin typeface="Calibri" panose="020F0502020204030204"/>
              </a:rPr>
              <a:pPr defTabSz="932688">
                <a:defRPr/>
              </a:pPr>
              <a:t>20</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2663424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pPr/>
              <a:t>2/15/2016 1:44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9858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13.emf"/><Relationship Id="rId7" Type="http://schemas.openxmlformats.org/officeDocument/2006/relationships/hyperlink" Target="https://www.yammer.com/itpronetwork" TargetMode="External"/><Relationship Id="rId2" Type="http://schemas.openxmlformats.org/officeDocument/2006/relationships/image" Target="../media/image12.emf"/><Relationship Id="rId1" Type="http://schemas.openxmlformats.org/officeDocument/2006/relationships/slideMaster" Target="../slideMasters/slideMaster1.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5.png"/><Relationship Id="rId10" Type="http://schemas.openxmlformats.org/officeDocument/2006/relationships/hyperlink" Target="http://dev.office.com/podcasts" TargetMode="External"/><Relationship Id="rId4" Type="http://schemas.openxmlformats.org/officeDocument/2006/relationships/image" Target="../media/image14.png"/><Relationship Id="rId9" Type="http://schemas.openxmlformats.org/officeDocument/2006/relationships/hyperlink" Target="http://aka.ms/O365DevShow" TargetMode="Externa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69239" y="2077800"/>
            <a:ext cx="6274974" cy="35925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69302" y="2077814"/>
            <a:ext cx="5378486"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black">
          <a:xfrm>
            <a:off x="267683" y="3877276"/>
            <a:ext cx="469571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smtClean="0"/>
              <a:t>Speaker Name</a:t>
            </a:r>
          </a:p>
        </p:txBody>
      </p:sp>
      <p:grpSp>
        <p:nvGrpSpPr>
          <p:cNvPr id="4" name="Group 3"/>
          <p:cNvGrpSpPr/>
          <p:nvPr userDrawn="1"/>
        </p:nvGrpSpPr>
        <p:grpSpPr>
          <a:xfrm>
            <a:off x="5228319" y="268949"/>
            <a:ext cx="6506899" cy="6118985"/>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65"/>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grpSp>
        </p:grpSp>
      </p:grpSp>
      <p:sp>
        <p:nvSpPr>
          <p:cNvPr id="114" name="TextBox 113"/>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118"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15" name="Picture 114"/>
          <p:cNvPicPr>
            <a:picLocks noChangeAspect="1"/>
          </p:cNvPicPr>
          <p:nvPr userDrawn="1"/>
        </p:nvPicPr>
        <p:blipFill>
          <a:blip r:embed="rId2"/>
          <a:stretch>
            <a:fillRect/>
          </a:stretch>
        </p:blipFill>
        <p:spPr>
          <a:xfrm>
            <a:off x="427982" y="6028970"/>
            <a:ext cx="1138460" cy="360403"/>
          </a:xfrm>
          <a:prstGeom prst="rect">
            <a:avLst/>
          </a:prstGeom>
        </p:spPr>
      </p:pic>
    </p:spTree>
    <p:extLst>
      <p:ext uri="{BB962C8B-B14F-4D97-AF65-F5344CB8AC3E}">
        <p14:creationId xmlns:p14="http://schemas.microsoft.com/office/powerpoint/2010/main" val="759405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27982" y="6348420"/>
            <a:ext cx="690247" cy="218513"/>
          </a:xfrm>
          <a:prstGeom prst="rect">
            <a:avLst/>
          </a:prstGeom>
        </p:spPr>
      </p:pic>
    </p:spTree>
    <p:extLst>
      <p:ext uri="{BB962C8B-B14F-4D97-AF65-F5344CB8AC3E}">
        <p14:creationId xmlns:p14="http://schemas.microsoft.com/office/powerpoint/2010/main" val="1345423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11"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stretch>
            <a:fillRect/>
          </a:stretch>
        </p:blipFill>
        <p:spPr>
          <a:xfrm>
            <a:off x="427982" y="6348420"/>
            <a:ext cx="690247" cy="218513"/>
          </a:xfrm>
          <a:prstGeom prst="rect">
            <a:avLst/>
          </a:prstGeom>
        </p:spPr>
      </p:pic>
    </p:spTree>
    <p:extLst>
      <p:ext uri="{BB962C8B-B14F-4D97-AF65-F5344CB8AC3E}">
        <p14:creationId xmlns:p14="http://schemas.microsoft.com/office/powerpoint/2010/main" val="991933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5389">
                      <a:srgbClr val="262626"/>
                    </a:gs>
                    <a:gs pos="48000">
                      <a:srgbClr val="262626"/>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rgbClr val="262626"/>
                    </a:gs>
                    <a:gs pos="26000">
                      <a:srgbClr val="262626"/>
                    </a:gs>
                  </a:gsLst>
                  <a:lin ang="5400000" scaled="0"/>
                </a:gradFill>
                <a:latin typeface="+mj-lt"/>
              </a:defRPr>
            </a:lvl1pPr>
          </a:lstStyle>
          <a:p>
            <a:pPr lvl="0"/>
            <a:r>
              <a:rPr lang="en-US" dirty="0" smtClean="0"/>
              <a:t>Speaker Name</a:t>
            </a:r>
          </a:p>
        </p:txBody>
      </p:sp>
      <p:sp>
        <p:nvSpPr>
          <p:cNvPr id="11" name="TextBox 10"/>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stretch>
            <a:fillRect/>
          </a:stretch>
        </p:blipFill>
        <p:spPr>
          <a:xfrm>
            <a:off x="427982" y="6348420"/>
            <a:ext cx="690247" cy="218513"/>
          </a:xfrm>
          <a:prstGeom prst="rect">
            <a:avLst/>
          </a:prstGeom>
        </p:spPr>
      </p:pic>
    </p:spTree>
    <p:extLst>
      <p:ext uri="{BB962C8B-B14F-4D97-AF65-F5344CB8AC3E}">
        <p14:creationId xmlns:p14="http://schemas.microsoft.com/office/powerpoint/2010/main" val="17318756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3455752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17620307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35462297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22044936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13112286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9" name="TextBox 8"/>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18658877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122174" cy="6858000"/>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1226" y="2197782"/>
            <a:ext cx="5406562" cy="2266326"/>
          </a:xfrm>
        </p:spPr>
        <p:txBody>
          <a:bodyPr/>
          <a:lstStyle>
            <a:lvl1pPr>
              <a:defRPr sz="3921"/>
            </a:lvl1pPr>
            <a:lvl2pPr marL="336145"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a:lvl2pPr>
            <a:lvl3pPr marL="560241" indent="0">
              <a:buNone/>
              <a:defRPr sz="1961"/>
            </a:lvl3pPr>
            <a:lvl4pPr>
              <a:defRPr sz="1568"/>
            </a:lvl4pPr>
            <a:lvl5pPr>
              <a:defRPr sz="156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6"/>
          <p:cNvSpPr>
            <a:spLocks noGrp="1"/>
          </p:cNvSpPr>
          <p:nvPr>
            <p:ph type="body" sz="quarter" idx="11"/>
          </p:nvPr>
        </p:nvSpPr>
        <p:spPr>
          <a:xfrm>
            <a:off x="6544214" y="2197782"/>
            <a:ext cx="5378549" cy="2266326"/>
          </a:xfrm>
        </p:spPr>
        <p:txBody>
          <a:bodyPr/>
          <a:lstStyle>
            <a:lvl1pPr>
              <a:defRPr sz="3921"/>
            </a:lvl1pPr>
            <a:lvl2pPr marL="336145"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a:lvl2pPr>
            <a:lvl3pPr marL="560241" indent="0">
              <a:buNone/>
              <a:defRPr sz="1961"/>
            </a:lvl3pPr>
            <a:lvl4pPr>
              <a:defRPr sz="1568"/>
            </a:lvl4pPr>
            <a:lvl5pPr>
              <a:defRPr sz="156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12"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1" name="Picture 10"/>
          <p:cNvPicPr>
            <a:picLocks noChangeAspect="1"/>
          </p:cNvPicPr>
          <p:nvPr userDrawn="1"/>
        </p:nvPicPr>
        <p:blipFill>
          <a:blip r:embed="rId2"/>
          <a:stretch>
            <a:fillRect/>
          </a:stretch>
        </p:blipFill>
        <p:spPr>
          <a:xfrm>
            <a:off x="427982" y="6348420"/>
            <a:ext cx="690247" cy="218513"/>
          </a:xfrm>
          <a:prstGeom prst="rect">
            <a:avLst/>
          </a:prstGeom>
        </p:spPr>
      </p:pic>
    </p:spTree>
    <p:extLst>
      <p:ext uri="{BB962C8B-B14F-4D97-AF65-F5344CB8AC3E}">
        <p14:creationId xmlns:p14="http://schemas.microsoft.com/office/powerpoint/2010/main" val="1352687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3" y="2084187"/>
            <a:ext cx="5129478" cy="1793090"/>
          </a:xfrm>
          <a:noFill/>
        </p:spPr>
        <p:txBody>
          <a:bodyPr lIns="146304" tIns="91440" rIns="146304" bIns="91440" anchor="t" anchorCtr="0"/>
          <a:lstStyle>
            <a:lvl1pPr>
              <a:defRPr sz="5294" spc="-98" baseline="0">
                <a:gradFill>
                  <a:gsLst>
                    <a:gs pos="7186">
                      <a:schemeClr val="bg1"/>
                    </a:gs>
                    <a:gs pos="2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2" y="3878574"/>
            <a:ext cx="5148155" cy="1792326"/>
          </a:xfrm>
          <a:noFill/>
        </p:spPr>
        <p:txBody>
          <a:bodyPr lIns="146304" tIns="109728" rIns="146304" bIns="109728">
            <a:noAutofit/>
          </a:bodyPr>
          <a:lstStyle>
            <a:lvl1pPr marL="0" indent="0">
              <a:spcBef>
                <a:spcPts val="0"/>
              </a:spcBef>
              <a:buNone/>
              <a:defRPr sz="3137" spc="0" baseline="0">
                <a:gradFill>
                  <a:gsLst>
                    <a:gs pos="8982">
                      <a:schemeClr val="bg1"/>
                    </a:gs>
                    <a:gs pos="23000">
                      <a:schemeClr val="bg1"/>
                    </a:gs>
                  </a:gsLst>
                  <a:lin ang="5400000" scaled="0"/>
                </a:gradFill>
                <a:latin typeface="+mj-lt"/>
              </a:defRPr>
            </a:lvl1pPr>
          </a:lstStyle>
          <a:p>
            <a:pPr lvl="0"/>
            <a:r>
              <a:rPr lang="en-US" dirty="0" smtClean="0"/>
              <a:t>Speaker Name</a:t>
            </a:r>
          </a:p>
        </p:txBody>
      </p:sp>
      <p:grpSp>
        <p:nvGrpSpPr>
          <p:cNvPr id="2" name="Group 1"/>
          <p:cNvGrpSpPr/>
          <p:nvPr userDrawn="1"/>
        </p:nvGrpSpPr>
        <p:grpSpPr>
          <a:xfrm>
            <a:off x="5543517" y="1228090"/>
            <a:ext cx="5125183" cy="517696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65"/>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grpSp>
      <p:sp>
        <p:nvSpPr>
          <p:cNvPr id="116" name="TextBox 115"/>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bg1"/>
                    </a:gs>
                    <a:gs pos="30000">
                      <a:schemeClr val="bg1"/>
                    </a:gs>
                  </a:gsLst>
                  <a:lin ang="5400000" scaled="0"/>
                </a:gradFill>
              </a:rPr>
              <a:t>http://dev.office.com/</a:t>
            </a:r>
          </a:p>
        </p:txBody>
      </p:sp>
      <p:sp>
        <p:nvSpPr>
          <p:cNvPr id="119"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bg1"/>
                    </a:gs>
                    <a:gs pos="30000">
                      <a:schemeClr val="bg1"/>
                    </a:gs>
                  </a:gsLst>
                  <a:lin ang="5400000" scaled="0"/>
                </a:gradFill>
                <a:latin typeface="+mn-lt"/>
                <a:ea typeface="+mn-ea"/>
                <a:cs typeface="+mn-cs"/>
              </a:defRPr>
            </a:lvl1pPr>
          </a:lstStyle>
          <a:p>
            <a:r>
              <a:rPr lang="en-US" dirty="0" smtClean="0"/>
              <a:t>Microsoft Confidential</a:t>
            </a:r>
            <a:endParaRPr lang="en-US" dirty="0"/>
          </a:p>
        </p:txBody>
      </p:sp>
      <p:pic>
        <p:nvPicPr>
          <p:cNvPr id="115" name="Picture 114"/>
          <p:cNvPicPr>
            <a:picLocks noChangeAspect="1"/>
          </p:cNvPicPr>
          <p:nvPr userDrawn="1"/>
        </p:nvPicPr>
        <p:blipFill>
          <a:blip r:embed="rId2"/>
          <a:stretch>
            <a:fillRect/>
          </a:stretch>
        </p:blipFill>
        <p:spPr>
          <a:xfrm>
            <a:off x="427982" y="6028970"/>
            <a:ext cx="1138460" cy="361416"/>
          </a:xfrm>
          <a:prstGeom prst="rect">
            <a:avLst/>
          </a:prstGeom>
        </p:spPr>
      </p:pic>
    </p:spTree>
    <p:extLst>
      <p:ext uri="{BB962C8B-B14F-4D97-AF65-F5344CB8AC3E}">
        <p14:creationId xmlns:p14="http://schemas.microsoft.com/office/powerpoint/2010/main" val="1071499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122581" cy="6858000"/>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1226" y="2197782"/>
            <a:ext cx="5406562" cy="2266326"/>
          </a:xfrm>
        </p:spPr>
        <p:txBody>
          <a:bodyPr/>
          <a:lstStyle>
            <a:lvl1pPr>
              <a:defRPr sz="3921">
                <a:gradFill>
                  <a:gsLst>
                    <a:gs pos="93305">
                      <a:srgbClr val="FFFFFF"/>
                    </a:gs>
                    <a:gs pos="83000">
                      <a:srgbClr val="FFFFFF"/>
                    </a:gs>
                  </a:gsLst>
                  <a:lin ang="5400000" scaled="0"/>
                </a:gradFill>
              </a:defRPr>
            </a:lvl1pPr>
            <a:lvl2pPr marL="336145"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a:gradFill>
                  <a:gsLst>
                    <a:gs pos="93305">
                      <a:srgbClr val="FFFFFF"/>
                    </a:gs>
                    <a:gs pos="83000">
                      <a:srgbClr val="FFFFFF"/>
                    </a:gs>
                  </a:gsLst>
                  <a:lin ang="5400000" scaled="0"/>
                </a:gradFill>
              </a:defRPr>
            </a:lvl2pPr>
            <a:lvl3pPr marL="560241" indent="0">
              <a:buNone/>
              <a:defRPr sz="1961"/>
            </a:lvl3pPr>
            <a:lvl4pPr>
              <a:defRPr sz="1568"/>
            </a:lvl4pPr>
            <a:lvl5pPr>
              <a:defRPr sz="156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544214" y="2197782"/>
            <a:ext cx="5378549" cy="2266326"/>
          </a:xfrm>
        </p:spPr>
        <p:txBody>
          <a:bodyPr/>
          <a:lstStyle>
            <a:lvl1pPr>
              <a:defRPr sz="3921"/>
            </a:lvl1pPr>
            <a:lvl2pPr marL="336145"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a:lvl2pPr>
            <a:lvl3pPr marL="560241" indent="0">
              <a:buNone/>
              <a:defRPr sz="1961"/>
            </a:lvl3pPr>
            <a:lvl4pPr>
              <a:defRPr sz="1568"/>
            </a:lvl4pPr>
            <a:lvl5pPr>
              <a:defRPr sz="156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2020192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122581" cy="6858000"/>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1226" y="2197782"/>
            <a:ext cx="5406562" cy="2266326"/>
          </a:xfrm>
        </p:spPr>
        <p:txBody>
          <a:bodyPr/>
          <a:lstStyle>
            <a:lvl1pPr>
              <a:defRPr sz="3921">
                <a:gradFill>
                  <a:gsLst>
                    <a:gs pos="93305">
                      <a:srgbClr val="FFFFFF"/>
                    </a:gs>
                    <a:gs pos="83000">
                      <a:srgbClr val="FFFFFF"/>
                    </a:gs>
                  </a:gsLst>
                  <a:lin ang="5400000" scaled="0"/>
                </a:gradFill>
              </a:defRPr>
            </a:lvl1pPr>
            <a:lvl2pPr marL="336145"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a:gradFill>
                  <a:gsLst>
                    <a:gs pos="93305">
                      <a:srgbClr val="FFFFFF"/>
                    </a:gs>
                    <a:gs pos="83000">
                      <a:srgbClr val="FFFFFF"/>
                    </a:gs>
                  </a:gsLst>
                  <a:lin ang="5400000" scaled="0"/>
                </a:gradFill>
              </a:defRPr>
            </a:lvl2pPr>
            <a:lvl3pPr marL="560241" indent="0">
              <a:buNone/>
              <a:defRPr sz="1961"/>
            </a:lvl3pPr>
            <a:lvl4pPr>
              <a:defRPr sz="1568"/>
            </a:lvl4pPr>
            <a:lvl5pPr>
              <a:defRPr sz="156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544214" y="2197782"/>
            <a:ext cx="5378549" cy="2266326"/>
          </a:xfrm>
        </p:spPr>
        <p:txBody>
          <a:bodyPr/>
          <a:lstStyle>
            <a:lvl1pPr>
              <a:defRPr sz="3921"/>
            </a:lvl1pPr>
            <a:lvl2pPr marL="336145"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a:lvl2pPr>
            <a:lvl3pPr marL="560241" indent="0">
              <a:buNone/>
              <a:defRPr sz="1961"/>
            </a:lvl3pPr>
            <a:lvl4pPr>
              <a:defRPr sz="1568"/>
            </a:lvl4pPr>
            <a:lvl5pPr>
              <a:defRPr sz="156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20325271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122581" cy="6858000"/>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1226" y="2197782"/>
            <a:ext cx="5406562" cy="2266326"/>
          </a:xfrm>
        </p:spPr>
        <p:txBody>
          <a:bodyPr/>
          <a:lstStyle>
            <a:lvl1pPr>
              <a:defRPr sz="3921">
                <a:gradFill>
                  <a:gsLst>
                    <a:gs pos="93305">
                      <a:srgbClr val="FFFFFF"/>
                    </a:gs>
                    <a:gs pos="83000">
                      <a:srgbClr val="FFFFFF"/>
                    </a:gs>
                  </a:gsLst>
                  <a:lin ang="5400000" scaled="0"/>
                </a:gradFill>
              </a:defRPr>
            </a:lvl1pPr>
            <a:lvl2pPr marL="336145"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a:gradFill>
                  <a:gsLst>
                    <a:gs pos="93305">
                      <a:srgbClr val="FFFFFF"/>
                    </a:gs>
                    <a:gs pos="83000">
                      <a:srgbClr val="FFFFFF"/>
                    </a:gs>
                  </a:gsLst>
                  <a:lin ang="5400000" scaled="0"/>
                </a:gradFill>
              </a:defRPr>
            </a:lvl2pPr>
            <a:lvl3pPr marL="560241" indent="0">
              <a:buNone/>
              <a:defRPr sz="1961"/>
            </a:lvl3pPr>
            <a:lvl4pPr>
              <a:defRPr sz="1568"/>
            </a:lvl4pPr>
            <a:lvl5pPr>
              <a:defRPr sz="156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544214" y="2197782"/>
            <a:ext cx="5378549" cy="2266326"/>
          </a:xfrm>
        </p:spPr>
        <p:txBody>
          <a:bodyPr/>
          <a:lstStyle>
            <a:lvl1pPr>
              <a:defRPr sz="3921"/>
            </a:lvl1pPr>
            <a:lvl2pPr marL="336145"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a:lvl2pPr>
            <a:lvl3pPr marL="560241" indent="0">
              <a:buNone/>
              <a:defRPr sz="1961"/>
            </a:lvl3pPr>
            <a:lvl4pPr>
              <a:defRPr sz="1568"/>
            </a:lvl4pPr>
            <a:lvl5pPr>
              <a:defRPr sz="156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29731425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122581" cy="6858000"/>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1226" y="2197782"/>
            <a:ext cx="5406562" cy="2266326"/>
          </a:xfrm>
        </p:spPr>
        <p:txBody>
          <a:bodyPr/>
          <a:lstStyle>
            <a:lvl1pPr>
              <a:defRPr sz="3921">
                <a:gradFill>
                  <a:gsLst>
                    <a:gs pos="93305">
                      <a:srgbClr val="FFFFFF"/>
                    </a:gs>
                    <a:gs pos="83000">
                      <a:srgbClr val="FFFFFF"/>
                    </a:gs>
                  </a:gsLst>
                  <a:lin ang="5400000" scaled="0"/>
                </a:gradFill>
              </a:defRPr>
            </a:lvl1pPr>
            <a:lvl2pPr marL="336145"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a:gradFill>
                  <a:gsLst>
                    <a:gs pos="93305">
                      <a:srgbClr val="FFFFFF"/>
                    </a:gs>
                    <a:gs pos="83000">
                      <a:srgbClr val="FFFFFF"/>
                    </a:gs>
                  </a:gsLst>
                  <a:lin ang="5400000" scaled="0"/>
                </a:gradFill>
              </a:defRPr>
            </a:lvl2pPr>
            <a:lvl3pPr marL="560241" indent="0">
              <a:buNone/>
              <a:defRPr sz="1961"/>
            </a:lvl3pPr>
            <a:lvl4pPr>
              <a:defRPr sz="1568"/>
            </a:lvl4pPr>
            <a:lvl5pPr>
              <a:defRPr sz="156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544214" y="2197782"/>
            <a:ext cx="5378549" cy="2266326"/>
          </a:xfrm>
        </p:spPr>
        <p:txBody>
          <a:bodyPr/>
          <a:lstStyle>
            <a:lvl1pPr>
              <a:defRPr sz="3921"/>
            </a:lvl1pPr>
            <a:lvl2pPr marL="336145"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a:lvl2pPr>
            <a:lvl3pPr marL="560241" indent="0">
              <a:buNone/>
              <a:defRPr sz="1961"/>
            </a:lvl3pPr>
            <a:lvl4pPr>
              <a:defRPr sz="1568"/>
            </a:lvl4pPr>
            <a:lvl5pPr>
              <a:defRPr sz="156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2349461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122581" cy="6858000"/>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1226" y="2197782"/>
            <a:ext cx="5406562" cy="2266326"/>
          </a:xfrm>
        </p:spPr>
        <p:txBody>
          <a:bodyPr/>
          <a:lstStyle>
            <a:lvl1pPr>
              <a:defRPr sz="3921">
                <a:gradFill>
                  <a:gsLst>
                    <a:gs pos="93305">
                      <a:srgbClr val="FFFFFF"/>
                    </a:gs>
                    <a:gs pos="83000">
                      <a:srgbClr val="FFFFFF"/>
                    </a:gs>
                  </a:gsLst>
                  <a:lin ang="5400000" scaled="0"/>
                </a:gradFill>
              </a:defRPr>
            </a:lvl1pPr>
            <a:lvl2pPr marL="336145"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a:gradFill>
                  <a:gsLst>
                    <a:gs pos="93305">
                      <a:srgbClr val="FFFFFF"/>
                    </a:gs>
                    <a:gs pos="83000">
                      <a:srgbClr val="FFFFFF"/>
                    </a:gs>
                  </a:gsLst>
                  <a:lin ang="5400000" scaled="0"/>
                </a:gradFill>
              </a:defRPr>
            </a:lvl2pPr>
            <a:lvl3pPr marL="560241" indent="0">
              <a:buNone/>
              <a:defRPr sz="1961"/>
            </a:lvl3pPr>
            <a:lvl4pPr>
              <a:defRPr sz="1568"/>
            </a:lvl4pPr>
            <a:lvl5pPr>
              <a:defRPr sz="156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544214" y="2197782"/>
            <a:ext cx="5378549" cy="2266326"/>
          </a:xfrm>
        </p:spPr>
        <p:txBody>
          <a:bodyPr/>
          <a:lstStyle>
            <a:lvl1pPr>
              <a:defRPr sz="3921"/>
            </a:lvl1pPr>
            <a:lvl2pPr marL="336145"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a:lvl2pPr>
            <a:lvl3pPr marL="560241" indent="0">
              <a:buNone/>
              <a:defRPr sz="1961"/>
            </a:lvl3pPr>
            <a:lvl4pPr>
              <a:defRPr sz="1568"/>
            </a:lvl4pPr>
            <a:lvl5pPr>
              <a:defRPr sz="156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41211692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062089" y="2307938"/>
            <a:ext cx="5822093" cy="724246"/>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38114" y="1187621"/>
            <a:ext cx="1823975" cy="2964882"/>
          </a:xfrm>
        </p:spPr>
        <p:txBody>
          <a:bodyPr/>
          <a:lstStyle>
            <a:lvl1pPr marL="0" indent="0">
              <a:buNone/>
              <a:defRPr sz="20096">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7" name="Group 6"/>
          <p:cNvGrpSpPr/>
          <p:nvPr userDrawn="1"/>
        </p:nvGrpSpPr>
        <p:grpSpPr>
          <a:xfrm>
            <a:off x="7507453" y="3029094"/>
            <a:ext cx="4423091" cy="3537839"/>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grpSp>
      </p:grpSp>
      <p:sp>
        <p:nvSpPr>
          <p:cNvPr id="79" name="TextBox 78"/>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75"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6" name="Picture 75"/>
          <p:cNvPicPr>
            <a:picLocks noChangeAspect="1"/>
          </p:cNvPicPr>
          <p:nvPr userDrawn="1"/>
        </p:nvPicPr>
        <p:blipFill>
          <a:blip r:embed="rId2"/>
          <a:stretch>
            <a:fillRect/>
          </a:stretch>
        </p:blipFill>
        <p:spPr>
          <a:xfrm>
            <a:off x="427982" y="6348420"/>
            <a:ext cx="690247" cy="218513"/>
          </a:xfrm>
          <a:prstGeom prst="rect">
            <a:avLst/>
          </a:prstGeom>
        </p:spPr>
      </p:pic>
    </p:spTree>
    <p:extLst>
      <p:ext uri="{BB962C8B-B14F-4D97-AF65-F5344CB8AC3E}">
        <p14:creationId xmlns:p14="http://schemas.microsoft.com/office/powerpoint/2010/main" val="37024796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062089" y="2307938"/>
            <a:ext cx="5822093" cy="724246"/>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38114" y="1187621"/>
            <a:ext cx="1823975" cy="2964882"/>
          </a:xfrm>
        </p:spPr>
        <p:txBody>
          <a:bodyPr/>
          <a:lstStyle>
            <a:lvl1pPr marL="0" indent="0">
              <a:buNone/>
              <a:defRPr sz="20096">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11" name="TextBox 10"/>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23814438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062089" y="2307938"/>
            <a:ext cx="5822093" cy="724246"/>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38114" y="1187621"/>
            <a:ext cx="1823975" cy="2964882"/>
          </a:xfrm>
        </p:spPr>
        <p:txBody>
          <a:bodyPr/>
          <a:lstStyle>
            <a:lvl1pPr marL="0" indent="0">
              <a:buNone/>
              <a:defRPr sz="20096">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11" name="TextBox 10"/>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1326678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062089" y="2307938"/>
            <a:ext cx="5822093" cy="724246"/>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38114" y="1187621"/>
            <a:ext cx="1823975" cy="2964882"/>
          </a:xfrm>
        </p:spPr>
        <p:txBody>
          <a:bodyPr/>
          <a:lstStyle>
            <a:lvl1pPr marL="0" indent="0">
              <a:buNone/>
              <a:defRPr sz="20096">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pic>
        <p:nvPicPr>
          <p:cNvPr id="6" name="Picture 5"/>
          <p:cNvPicPr>
            <a:picLocks noChangeAspect="1"/>
          </p:cNvPicPr>
          <p:nvPr userDrawn="1"/>
        </p:nvPicPr>
        <p:blipFill>
          <a:blip r:embed="rId2"/>
          <a:stretch>
            <a:fillRect/>
          </a:stretch>
        </p:blipFill>
        <p:spPr>
          <a:xfrm>
            <a:off x="6514419" y="3653518"/>
            <a:ext cx="5229368" cy="2734414"/>
          </a:xfrm>
          <a:prstGeom prst="rect">
            <a:avLst/>
          </a:prstGeom>
        </p:spPr>
      </p:pic>
      <p:sp>
        <p:nvSpPr>
          <p:cNvPr id="12" name="TextBox 11"/>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8" name="Picture 7"/>
          <p:cNvPicPr>
            <a:picLocks noChangeAspect="1"/>
          </p:cNvPicPr>
          <p:nvPr userDrawn="1"/>
        </p:nvPicPr>
        <p:blipFill>
          <a:blip r:embed="rId3">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42194755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062089" y="2307938"/>
            <a:ext cx="5822093" cy="724246"/>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38114" y="1187621"/>
            <a:ext cx="1823975" cy="2964882"/>
          </a:xfrm>
        </p:spPr>
        <p:txBody>
          <a:bodyPr/>
          <a:lstStyle>
            <a:lvl1pPr marL="0" indent="0">
              <a:buNone/>
              <a:defRPr sz="20096">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6" name="Group 5"/>
          <p:cNvGrpSpPr/>
          <p:nvPr userDrawn="1"/>
        </p:nvGrpSpPr>
        <p:grpSpPr>
          <a:xfrm>
            <a:off x="5820533" y="3002487"/>
            <a:ext cx="5923254" cy="3614686"/>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896386">
                    <a:defRPr/>
                  </a:pPr>
                  <a:endParaRPr lang="en-US" sz="1765" kern="0" smtClea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896386">
                    <a:defRPr/>
                  </a:pPr>
                  <a:endParaRPr lang="en-US" sz="1765" kern="0" smtClea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896386">
                    <a:defRPr/>
                  </a:pPr>
                  <a:endParaRPr lang="en-US" sz="1765" kern="0" smtClea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896386">
                <a:defRPr/>
              </a:pPr>
              <a:endParaRPr lang="en-US" sz="1765" kern="0" smtClean="0">
                <a:solidFill>
                  <a:srgbClr val="505050"/>
                </a:solidFill>
              </a:endParaRPr>
            </a:p>
          </p:txBody>
        </p:sp>
      </p:grpSp>
      <p:sp>
        <p:nvSpPr>
          <p:cNvPr id="63" name="TextBox 62"/>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59"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0" name="Picture 59"/>
          <p:cNvPicPr>
            <a:picLocks noChangeAspect="1"/>
          </p:cNvPicPr>
          <p:nvPr userDrawn="1"/>
        </p:nvPicPr>
        <p:blipFill>
          <a:blip r:embed="rId3">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28054666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Box 2"/>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372" dirty="0" smtClean="0">
                <a:gradFill>
                  <a:gsLst>
                    <a:gs pos="8367">
                      <a:srgbClr val="000000"/>
                    </a:gs>
                    <a:gs pos="31000">
                      <a:srgbClr val="000000"/>
                    </a:gs>
                  </a:gsLst>
                  <a:lin ang="5400000" scaled="0"/>
                </a:gradFill>
              </a:rPr>
              <a:t>&lt;</a:t>
            </a:r>
            <a:r>
              <a:rPr lang="en-US" sz="1372" dirty="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dirty="0" smtClean="0">
                <a:gradFill>
                  <a:gsLst>
                    <a:gs pos="8367">
                      <a:srgbClr val="000000"/>
                    </a:gs>
                    <a:gs pos="31000">
                      <a:srgbClr val="000000"/>
                    </a:gs>
                  </a:gsLst>
                  <a:lin ang="5400000" scaled="0"/>
                </a:gradFill>
              </a:rPr>
              <a:t>&gt;&lt;Section title goes here&gt;</a:t>
            </a:r>
          </a:p>
          <a:p>
            <a:endParaRPr lang="en-US" dirty="0"/>
          </a:p>
        </p:txBody>
      </p:sp>
      <p:sp>
        <p:nvSpPr>
          <p:cNvPr id="10"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8" name="Picture 7"/>
          <p:cNvPicPr>
            <a:picLocks noChangeAspect="1"/>
          </p:cNvPicPr>
          <p:nvPr userDrawn="1"/>
        </p:nvPicPr>
        <p:blipFill>
          <a:blip r:embed="rId2"/>
          <a:stretch>
            <a:fillRect/>
          </a:stretch>
        </p:blipFill>
        <p:spPr>
          <a:xfrm>
            <a:off x="427982" y="6348420"/>
            <a:ext cx="690247" cy="218513"/>
          </a:xfrm>
          <a:prstGeom prst="rect">
            <a:avLst/>
          </a:prstGeom>
        </p:spPr>
      </p:pic>
    </p:spTree>
    <p:extLst>
      <p:ext uri="{BB962C8B-B14F-4D97-AF65-F5344CB8AC3E}">
        <p14:creationId xmlns:p14="http://schemas.microsoft.com/office/powerpoint/2010/main" val="3049322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062089" y="2307938"/>
            <a:ext cx="5822093" cy="724246"/>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38114" y="1187621"/>
            <a:ext cx="1823975" cy="2964882"/>
          </a:xfrm>
        </p:spPr>
        <p:txBody>
          <a:bodyPr/>
          <a:lstStyle>
            <a:lvl1pPr marL="0" indent="0">
              <a:buNone/>
              <a:defRPr sz="20096">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6" name="Group 5"/>
          <p:cNvGrpSpPr/>
          <p:nvPr userDrawn="1"/>
        </p:nvGrpSpPr>
        <p:grpSpPr>
          <a:xfrm>
            <a:off x="6380799" y="3710729"/>
            <a:ext cx="5362988" cy="2681875"/>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sp>
        <p:nvSpPr>
          <p:cNvPr id="49" name="TextBox 48"/>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45"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46" name="Picture 45"/>
          <p:cNvPicPr>
            <a:picLocks noChangeAspect="1"/>
          </p:cNvPicPr>
          <p:nvPr userDrawn="1"/>
        </p:nvPicPr>
        <p:blipFill>
          <a:blip r:embed="rId4">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3057733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b" anchorCtr="0">
            <a:spAutoFit/>
          </a:bodyPr>
          <a:lstStyle>
            <a:lvl1pPr>
              <a:defRPr sz="7058" spc="-98"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30861159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32800507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vert="horz" wrap="square" lIns="146304" tIns="91440" rIns="146304" bIns="91440" rtlCol="0" anchor="t" anchorCtr="0">
            <a:spAutoFit/>
          </a:bodyPr>
          <a:lstStyle>
            <a:lvl1pPr>
              <a:defRPr lang="en-US" sz="7058" spc="-98" dirty="0">
                <a:gradFill>
                  <a:gsLst>
                    <a:gs pos="100000">
                      <a:schemeClr val="tx1"/>
                    </a:gs>
                    <a:gs pos="0">
                      <a:schemeClr val="tx1"/>
                    </a:gs>
                  </a:gsLst>
                  <a:lin ang="5400000" scaled="0"/>
                </a:gradFill>
              </a:defRPr>
            </a:lvl1pPr>
          </a:lstStyle>
          <a:p>
            <a:pPr lvl="0"/>
            <a:r>
              <a:rPr lang="en-US" dirty="0" smtClean="0"/>
              <a:t>Section title</a:t>
            </a:r>
            <a:endParaRPr lang="en-US" dirty="0"/>
          </a:p>
        </p:txBody>
      </p:sp>
      <p:sp>
        <p:nvSpPr>
          <p:cNvPr id="9" name="TextBox 8"/>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1002069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87425">
                      <a:schemeClr val="tx1"/>
                    </a:gs>
                    <a:gs pos="6700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stretch>
            <a:fillRect/>
          </a:stretch>
        </p:blipFill>
        <p:spPr>
          <a:xfrm>
            <a:off x="427982" y="6348420"/>
            <a:ext cx="690247" cy="218513"/>
          </a:xfrm>
          <a:prstGeom prst="rect">
            <a:avLst/>
          </a:prstGeom>
        </p:spPr>
      </p:pic>
    </p:spTree>
    <p:extLst>
      <p:ext uri="{BB962C8B-B14F-4D97-AF65-F5344CB8AC3E}">
        <p14:creationId xmlns:p14="http://schemas.microsoft.com/office/powerpoint/2010/main" val="29326094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vert="horz" wrap="square" lIns="146304" tIns="91440" rIns="146304" bIns="91440" rtlCol="0" anchor="t" anchorCtr="0">
            <a:spAutoFit/>
          </a:bodyPr>
          <a:lstStyle>
            <a:lvl1pPr>
              <a:defRPr lang="en-US" sz="7058" spc="-98" dirty="0">
                <a:gradFill>
                  <a:gsLst>
                    <a:gs pos="94012">
                      <a:srgbClr val="262626"/>
                    </a:gs>
                    <a:gs pos="37000">
                      <a:srgbClr val="262626"/>
                    </a:gs>
                  </a:gsLst>
                  <a:lin ang="5400000" scaled="0"/>
                </a:gradFill>
              </a:defRPr>
            </a:lvl1pPr>
          </a:lstStyle>
          <a:p>
            <a:pPr lvl="0"/>
            <a:r>
              <a:rPr lang="en-US" dirty="0" smtClean="0"/>
              <a:t>Section title</a:t>
            </a:r>
            <a:endParaRPr lang="en-US" dirty="0"/>
          </a:p>
        </p:txBody>
      </p:sp>
      <p:sp>
        <p:nvSpPr>
          <p:cNvPr id="9" name="TextBox 8"/>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stretch>
            <a:fillRect/>
          </a:stretch>
        </p:blipFill>
        <p:spPr>
          <a:xfrm>
            <a:off x="427982" y="6348420"/>
            <a:ext cx="690247" cy="218513"/>
          </a:xfrm>
          <a:prstGeom prst="rect">
            <a:avLst/>
          </a:prstGeom>
        </p:spPr>
      </p:pic>
    </p:spTree>
    <p:extLst>
      <p:ext uri="{BB962C8B-B14F-4D97-AF65-F5344CB8AC3E}">
        <p14:creationId xmlns:p14="http://schemas.microsoft.com/office/powerpoint/2010/main" val="3680706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4371">
                      <a:srgbClr val="262626"/>
                    </a:gs>
                    <a:gs pos="36000">
                      <a:srgbClr val="262626"/>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pic>
        <p:nvPicPr>
          <p:cNvPr id="6" name="Picture 5"/>
          <p:cNvPicPr>
            <a:picLocks noChangeAspect="1"/>
          </p:cNvPicPr>
          <p:nvPr userDrawn="1"/>
        </p:nvPicPr>
        <p:blipFill>
          <a:blip r:embed="rId3"/>
          <a:stretch>
            <a:fillRect/>
          </a:stretch>
        </p:blipFill>
        <p:spPr>
          <a:xfrm>
            <a:off x="427982" y="6348420"/>
            <a:ext cx="690247" cy="218513"/>
          </a:xfrm>
          <a:prstGeom prst="rect">
            <a:avLst/>
          </a:prstGeom>
        </p:spPr>
      </p:pic>
    </p:spTree>
    <p:extLst>
      <p:ext uri="{BB962C8B-B14F-4D97-AF65-F5344CB8AC3E}">
        <p14:creationId xmlns:p14="http://schemas.microsoft.com/office/powerpoint/2010/main" val="3280366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5" name="Picture 4"/>
          <p:cNvPicPr>
            <a:picLocks noChangeAspect="1"/>
          </p:cNvPicPr>
          <p:nvPr userDrawn="1"/>
        </p:nvPicPr>
        <p:blipFill>
          <a:blip r:embed="rId2"/>
          <a:stretch>
            <a:fillRect/>
          </a:stretch>
        </p:blipFill>
        <p:spPr>
          <a:xfrm>
            <a:off x="427982" y="6348420"/>
            <a:ext cx="690247" cy="218513"/>
          </a:xfrm>
          <a:prstGeom prst="rect">
            <a:avLst/>
          </a:prstGeom>
        </p:spPr>
      </p:pic>
    </p:spTree>
    <p:extLst>
      <p:ext uri="{BB962C8B-B14F-4D97-AF65-F5344CB8AC3E}">
        <p14:creationId xmlns:p14="http://schemas.microsoft.com/office/powerpoint/2010/main" val="1733424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23317501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20528789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6"/>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8" name="Picture 7"/>
          <p:cNvPicPr>
            <a:picLocks noChangeAspect="1"/>
          </p:cNvPicPr>
          <p:nvPr userDrawn="1"/>
        </p:nvPicPr>
        <p:blipFill>
          <a:blip r:embed="rId2"/>
          <a:stretch>
            <a:fillRect/>
          </a:stretch>
        </p:blipFill>
        <p:spPr>
          <a:xfrm>
            <a:off x="427982" y="6348420"/>
            <a:ext cx="690247" cy="218513"/>
          </a:xfrm>
          <a:prstGeom prst="rect">
            <a:avLst/>
          </a:prstGeom>
        </p:spPr>
      </p:pic>
    </p:spTree>
    <p:extLst>
      <p:ext uri="{BB962C8B-B14F-4D97-AF65-F5344CB8AC3E}">
        <p14:creationId xmlns:p14="http://schemas.microsoft.com/office/powerpoint/2010/main" val="2742090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5" name="Picture 4"/>
          <p:cNvPicPr>
            <a:picLocks noChangeAspect="1"/>
          </p:cNvPicPr>
          <p:nvPr userDrawn="1"/>
        </p:nvPicPr>
        <p:blipFill>
          <a:blip r:embed="rId2"/>
          <a:stretch>
            <a:fillRect/>
          </a:stretch>
        </p:blipFill>
        <p:spPr>
          <a:xfrm>
            <a:off x="427982" y="6348420"/>
            <a:ext cx="690247" cy="218513"/>
          </a:xfrm>
          <a:prstGeom prst="rect">
            <a:avLst/>
          </a:prstGeom>
        </p:spPr>
      </p:pic>
    </p:spTree>
    <p:extLst>
      <p:ext uri="{BB962C8B-B14F-4D97-AF65-F5344CB8AC3E}">
        <p14:creationId xmlns:p14="http://schemas.microsoft.com/office/powerpoint/2010/main" val="12434197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226056"/>
            <a:ext cx="12192000" cy="63194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5"/>
          <p:cNvSpPr>
            <a:spLocks noGrp="1"/>
          </p:cNvSpPr>
          <p:nvPr>
            <p:ph type="title"/>
          </p:nvPr>
        </p:nvSpPr>
        <p:spPr>
          <a:xfrm>
            <a:off x="269240" y="289511"/>
            <a:ext cx="11655840" cy="899665"/>
          </a:xfrm>
        </p:spPr>
        <p:txBody>
          <a:bodyPr/>
          <a:lstStyle/>
          <a:p>
            <a:r>
              <a:rPr lang="en-US" smtClean="0"/>
              <a:t>Click to edit Master title style</a:t>
            </a:r>
            <a:endParaRPr lang="en-US"/>
          </a:p>
        </p:txBody>
      </p:sp>
      <p:sp>
        <p:nvSpPr>
          <p:cNvPr id="13" name="Footer Placeholder 4"/>
          <p:cNvSpPr>
            <a:spLocks noGrp="1"/>
          </p:cNvSpPr>
          <p:nvPr>
            <p:ph type="ftr" sz="quarter" idx="11"/>
          </p:nvPr>
        </p:nvSpPr>
        <p:spPr>
          <a:xfrm>
            <a:off x="7807923" y="289509"/>
            <a:ext cx="4114839" cy="364224"/>
          </a:xfrm>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1" name="Picture 10"/>
          <p:cNvPicPr>
            <a:picLocks noChangeAspect="1"/>
          </p:cNvPicPr>
          <p:nvPr userDrawn="1"/>
        </p:nvPicPr>
        <p:blipFill>
          <a:blip r:embed="rId2"/>
          <a:stretch>
            <a:fillRect/>
          </a:stretch>
        </p:blipFill>
        <p:spPr>
          <a:xfrm>
            <a:off x="427982" y="6348420"/>
            <a:ext cx="690247" cy="218513"/>
          </a:xfrm>
          <a:prstGeom prst="rect">
            <a:avLst/>
          </a:prstGeom>
        </p:spPr>
      </p:pic>
    </p:spTree>
    <p:extLst>
      <p:ext uri="{BB962C8B-B14F-4D97-AF65-F5344CB8AC3E}">
        <p14:creationId xmlns:p14="http://schemas.microsoft.com/office/powerpoint/2010/main" val="685481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325796" y="6387933"/>
            <a:ext cx="1546495" cy="361111"/>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4" name="Rectangle 3"/>
          <p:cNvSpPr/>
          <p:nvPr userDrawn="1"/>
        </p:nvSpPr>
        <p:spPr bwMode="auto">
          <a:xfrm>
            <a:off x="6102675" y="2054599"/>
            <a:ext cx="5822406" cy="4512333"/>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5" name="Rectangle 4"/>
          <p:cNvSpPr/>
          <p:nvPr userDrawn="1"/>
        </p:nvSpPr>
        <p:spPr bwMode="auto">
          <a:xfrm>
            <a:off x="241226" y="2054599"/>
            <a:ext cx="5781940" cy="4512333"/>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69240" y="289511"/>
            <a:ext cx="11655840" cy="899665"/>
          </a:xfrm>
        </p:spPr>
        <p:txBody>
          <a:bodyPr/>
          <a:lstStyle/>
          <a:p>
            <a:r>
              <a:rPr lang="en-US" smtClean="0"/>
              <a:t>Click to edit Master title style</a:t>
            </a:r>
            <a:endParaRPr lang="en-US" dirty="0"/>
          </a:p>
        </p:txBody>
      </p:sp>
      <p:sp>
        <p:nvSpPr>
          <p:cNvPr id="7" name="Data"/>
          <p:cNvSpPr/>
          <p:nvPr userDrawn="1"/>
        </p:nvSpPr>
        <p:spPr bwMode="auto">
          <a:xfrm>
            <a:off x="6102674" y="1187621"/>
            <a:ext cx="5822406" cy="89655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3428" rIns="175689" bIns="140553" numCol="1" spcCol="0" rtlCol="0" fromWordArt="0" anchor="ctr" anchorCtr="0" forceAA="0" compatLnSpc="1">
            <a:prstTxWarp prst="textNoShape">
              <a:avLst/>
            </a:prstTxWarp>
            <a:noAutofit/>
          </a:bodyPr>
          <a:lstStyle/>
          <a:p>
            <a:pPr marL="0" marR="0" lvl="0" indent="0" algn="ctr" defTabSz="895653" rtl="0" eaLnBrk="1" fontAlgn="base" latinLnBrk="0" hangingPunct="1">
              <a:lnSpc>
                <a:spcPct val="90000"/>
              </a:lnSpc>
              <a:spcBef>
                <a:spcPct val="0"/>
              </a:spcBef>
              <a:spcAft>
                <a:spcPct val="0"/>
              </a:spcAft>
              <a:buClrTx/>
              <a:buSzTx/>
              <a:buFontTx/>
              <a:buNone/>
              <a:tabLst/>
              <a:defRPr/>
            </a:pPr>
            <a:r>
              <a:rPr kumimoji="0" lang="en-US" sz="5294" b="1" i="0" u="none" strike="noStrike" kern="1200" cap="none" spc="-20" normalizeH="0" baseline="0" noProof="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endParaRPr kumimoji="0" lang="en-US" sz="5294"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8" name="USER"/>
          <p:cNvSpPr/>
          <p:nvPr userDrawn="1"/>
        </p:nvSpPr>
        <p:spPr bwMode="auto">
          <a:xfrm>
            <a:off x="241226" y="1187621"/>
            <a:ext cx="5781940" cy="89655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3428" rIns="175689" bIns="140553" numCol="1" spcCol="0" rtlCol="0" fromWordArt="0" anchor="ctr" anchorCtr="0" forceAA="0" compatLnSpc="1">
            <a:prstTxWarp prst="textNoShape">
              <a:avLst/>
            </a:prstTxWarp>
            <a:noAutofit/>
          </a:bodyPr>
          <a:lstStyle/>
          <a:p>
            <a:pPr marL="0" marR="0" lvl="0" indent="0" algn="ctr" defTabSz="895653" rtl="0" eaLnBrk="1" fontAlgn="base" latinLnBrk="0" hangingPunct="1">
              <a:lnSpc>
                <a:spcPct val="90000"/>
              </a:lnSpc>
              <a:spcBef>
                <a:spcPct val="0"/>
              </a:spcBef>
              <a:spcAft>
                <a:spcPct val="0"/>
              </a:spcAft>
              <a:buClrTx/>
              <a:buSzTx/>
              <a:buFontTx/>
              <a:buNone/>
              <a:tabLst/>
              <a:defRPr/>
            </a:pPr>
            <a:r>
              <a:rPr kumimoji="0" lang="en-US" sz="5294"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9" name="Group 8"/>
          <p:cNvGrpSpPr/>
          <p:nvPr userDrawn="1"/>
        </p:nvGrpSpPr>
        <p:grpSpPr>
          <a:xfrm>
            <a:off x="649393" y="3612668"/>
            <a:ext cx="5158890" cy="2709918"/>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14098"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000000"/>
                </a:solidFill>
                <a:effectLst/>
                <a:uLnTx/>
                <a:uFillTx/>
                <a:latin typeface="Segoe UI"/>
                <a:ea typeface="+mn-ea"/>
                <a:cs typeface="+mn-cs"/>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14098"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000000"/>
                </a:solidFill>
                <a:effectLst/>
                <a:uLnTx/>
                <a:uFillTx/>
                <a:latin typeface="Segoe UI"/>
                <a:ea typeface="+mn-ea"/>
                <a:cs typeface="+mn-cs"/>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14098"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000000"/>
                </a:solidFill>
                <a:effectLst/>
                <a:uLnTx/>
                <a:uFillTx/>
                <a:latin typeface="Segoe UI"/>
                <a:ea typeface="+mn-ea"/>
                <a:cs typeface="+mn-cs"/>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14098"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000000"/>
                </a:solidFill>
                <a:effectLst/>
                <a:uLnTx/>
                <a:uFillTx/>
                <a:latin typeface="Segoe UI"/>
                <a:ea typeface="+mn-ea"/>
                <a:cs typeface="+mn-cs"/>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14098"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000000"/>
                </a:solidFill>
                <a:effectLst/>
                <a:uLnTx/>
                <a:uFillTx/>
                <a:latin typeface="Segoe UI"/>
                <a:ea typeface="+mn-ea"/>
                <a:cs typeface="+mn-cs"/>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14098"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000000"/>
                </a:solidFill>
                <a:effectLst/>
                <a:uLnTx/>
                <a:uFillTx/>
                <a:latin typeface="Segoe UI"/>
                <a:ea typeface="+mn-ea"/>
                <a:cs typeface="+mn-cs"/>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895913" rtl="0" eaLnBrk="1" fontAlgn="auto" latinLnBrk="0" hangingPunct="1">
                <a:lnSpc>
                  <a:spcPct val="100000"/>
                </a:lnSpc>
                <a:spcBef>
                  <a:spcPts val="0"/>
                </a:spcBef>
                <a:spcAft>
                  <a:spcPts val="0"/>
                </a:spcAft>
                <a:buClrTx/>
                <a:buSzTx/>
                <a:buFontTx/>
                <a:buNone/>
                <a:tabLst/>
                <a:defRPr/>
              </a:pPr>
              <a:endParaRPr kumimoji="0" lang="en-US" sz="1729"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895653" rtl="0" eaLnBrk="1" fontAlgn="base" latinLnBrk="0" hangingPunct="1">
                <a:lnSpc>
                  <a:spcPct val="90000"/>
                </a:lnSpc>
                <a:spcBef>
                  <a:spcPct val="0"/>
                </a:spcBef>
                <a:spcAft>
                  <a:spcPct val="0"/>
                </a:spcAft>
                <a:buClrTx/>
                <a:buSzTx/>
                <a:buFontTx/>
                <a:buNone/>
                <a:tabLst/>
                <a:defRPr/>
              </a:pPr>
              <a:endParaRPr kumimoji="0" lang="en-US" sz="230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895653" rtl="0" eaLnBrk="1" fontAlgn="base" latinLnBrk="0" hangingPunct="1">
                <a:lnSpc>
                  <a:spcPct val="90000"/>
                </a:lnSpc>
                <a:spcBef>
                  <a:spcPct val="0"/>
                </a:spcBef>
                <a:spcAft>
                  <a:spcPct val="0"/>
                </a:spcAft>
                <a:buClrTx/>
                <a:buSzTx/>
                <a:buFontTx/>
                <a:buNone/>
                <a:tabLst/>
                <a:defRPr/>
              </a:pPr>
              <a:endParaRPr kumimoji="0" lang="en-US" sz="230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895653" rtl="0" eaLnBrk="1" fontAlgn="base" latinLnBrk="0" hangingPunct="1">
                <a:lnSpc>
                  <a:spcPct val="90000"/>
                </a:lnSpc>
                <a:spcBef>
                  <a:spcPct val="0"/>
                </a:spcBef>
                <a:spcAft>
                  <a:spcPct val="0"/>
                </a:spcAft>
                <a:buClrTx/>
                <a:buSzTx/>
                <a:buFontTx/>
                <a:buNone/>
                <a:tabLst/>
                <a:defRPr/>
              </a:pPr>
              <a:endParaRPr kumimoji="0" lang="en-US" sz="230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895913" rtl="0" eaLnBrk="1" fontAlgn="auto" latinLnBrk="0" hangingPunct="1">
                <a:lnSpc>
                  <a:spcPct val="100000"/>
                </a:lnSpc>
                <a:spcBef>
                  <a:spcPts val="0"/>
                </a:spcBef>
                <a:spcAft>
                  <a:spcPts val="0"/>
                </a:spcAft>
                <a:buClrTx/>
                <a:buSzTx/>
                <a:buFontTx/>
                <a:buNone/>
                <a:tabLst/>
                <a:defRPr/>
              </a:pPr>
              <a:endParaRPr kumimoji="0" lang="en-US" sz="1729" b="0" i="0" u="none" strike="noStrike" kern="1200" cap="none" spc="0" normalizeH="0" baseline="0" noProof="0">
                <a:ln>
                  <a:noFill/>
                </a:ln>
                <a:solidFill>
                  <a:srgbClr val="FFFFFF"/>
                </a:solidFill>
                <a:effectLst/>
                <a:uLnTx/>
                <a:uFillTx/>
                <a:latin typeface="Segoe UI"/>
                <a:ea typeface="+mn-ea"/>
                <a:cs typeface="+mn-cs"/>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895653" rtl="0" eaLnBrk="1" fontAlgn="base" latinLnBrk="0" hangingPunct="1">
                <a:lnSpc>
                  <a:spcPct val="90000"/>
                </a:lnSpc>
                <a:spcBef>
                  <a:spcPct val="0"/>
                </a:spcBef>
                <a:spcAft>
                  <a:spcPct val="0"/>
                </a:spcAft>
                <a:buClrTx/>
                <a:buSzTx/>
                <a:buFontTx/>
                <a:buNone/>
                <a:tabLst/>
                <a:defRPr/>
              </a:pPr>
              <a:endParaRPr kumimoji="0" lang="en-US" sz="230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895653" rtl="0" eaLnBrk="1" fontAlgn="base" latinLnBrk="0" hangingPunct="1">
                  <a:lnSpc>
                    <a:spcPct val="90000"/>
                  </a:lnSpc>
                  <a:spcBef>
                    <a:spcPct val="0"/>
                  </a:spcBef>
                  <a:spcAft>
                    <a:spcPct val="0"/>
                  </a:spcAft>
                  <a:buClrTx/>
                  <a:buSzTx/>
                  <a:buFontTx/>
                  <a:buNone/>
                  <a:tabLst/>
                  <a:defRPr/>
                </a:pPr>
                <a:endParaRPr kumimoji="0" lang="en-US" sz="230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895653" rtl="0" eaLnBrk="1" fontAlgn="base" latinLnBrk="0" hangingPunct="1">
                  <a:lnSpc>
                    <a:spcPct val="90000"/>
                  </a:lnSpc>
                  <a:spcBef>
                    <a:spcPct val="0"/>
                  </a:spcBef>
                  <a:spcAft>
                    <a:spcPct val="0"/>
                  </a:spcAft>
                  <a:buClrTx/>
                  <a:buSzTx/>
                  <a:buFontTx/>
                  <a:buNone/>
                  <a:tabLst/>
                  <a:defRPr/>
                </a:pPr>
                <a:endParaRPr kumimoji="0" lang="en-US" sz="230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895653" rtl="0" eaLnBrk="1" fontAlgn="base" latinLnBrk="0" hangingPunct="1">
                <a:lnSpc>
                  <a:spcPct val="90000"/>
                </a:lnSpc>
                <a:spcBef>
                  <a:spcPct val="0"/>
                </a:spcBef>
                <a:spcAft>
                  <a:spcPct val="0"/>
                </a:spcAft>
                <a:buClrTx/>
                <a:buSzTx/>
                <a:buFontTx/>
                <a:buNone/>
                <a:tabLst/>
                <a:defRPr/>
              </a:pPr>
              <a:endParaRPr kumimoji="0" lang="en-US" sz="230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895653" rtl="0" eaLnBrk="1" fontAlgn="base" latinLnBrk="0" hangingPunct="1">
                <a:lnSpc>
                  <a:spcPct val="90000"/>
                </a:lnSpc>
                <a:spcBef>
                  <a:spcPct val="0"/>
                </a:spcBef>
                <a:spcAft>
                  <a:spcPct val="0"/>
                </a:spcAft>
                <a:buClrTx/>
                <a:buSzTx/>
                <a:buFontTx/>
                <a:buNone/>
                <a:tabLst/>
                <a:defRPr/>
              </a:pPr>
              <a:endParaRPr kumimoji="0" lang="en-US" sz="230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895653" rtl="0" eaLnBrk="1" fontAlgn="base" latinLnBrk="0" hangingPunct="1">
                  <a:lnSpc>
                    <a:spcPct val="90000"/>
                  </a:lnSpc>
                  <a:spcBef>
                    <a:spcPct val="0"/>
                  </a:spcBef>
                  <a:spcAft>
                    <a:spcPct val="0"/>
                  </a:spcAft>
                  <a:buClrTx/>
                  <a:buSzTx/>
                  <a:buFontTx/>
                  <a:buNone/>
                  <a:tabLst/>
                  <a:defRPr/>
                </a:pPr>
                <a:endParaRPr kumimoji="0" lang="en-US" sz="230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895653" rtl="0" eaLnBrk="1" fontAlgn="base" latinLnBrk="0" hangingPunct="1">
                  <a:lnSpc>
                    <a:spcPct val="90000"/>
                  </a:lnSpc>
                  <a:spcBef>
                    <a:spcPct val="0"/>
                  </a:spcBef>
                  <a:spcAft>
                    <a:spcPct val="0"/>
                  </a:spcAft>
                  <a:buClrTx/>
                  <a:buSzTx/>
                  <a:buFontTx/>
                  <a:buNone/>
                  <a:tabLst/>
                  <a:defRPr/>
                </a:pPr>
                <a:endParaRPr kumimoji="0" lang="en-US" sz="230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895653" rtl="0" eaLnBrk="1" fontAlgn="base" latinLnBrk="0" hangingPunct="1">
                    <a:lnSpc>
                      <a:spcPct val="90000"/>
                    </a:lnSpc>
                    <a:spcBef>
                      <a:spcPct val="0"/>
                    </a:spcBef>
                    <a:spcAft>
                      <a:spcPct val="0"/>
                    </a:spcAft>
                    <a:buClrTx/>
                    <a:buSzTx/>
                    <a:buFontTx/>
                    <a:buNone/>
                    <a:tabLst/>
                    <a:defRPr/>
                  </a:pPr>
                  <a:endParaRPr kumimoji="0" lang="en-US" sz="230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895653" rtl="0" eaLnBrk="1" fontAlgn="base" latinLnBrk="0" hangingPunct="1">
                    <a:lnSpc>
                      <a:spcPct val="90000"/>
                    </a:lnSpc>
                    <a:spcBef>
                      <a:spcPct val="0"/>
                    </a:spcBef>
                    <a:spcAft>
                      <a:spcPct val="0"/>
                    </a:spcAft>
                    <a:buClrTx/>
                    <a:buSzTx/>
                    <a:buFontTx/>
                    <a:buNone/>
                    <a:tabLst/>
                    <a:defRPr/>
                  </a:pPr>
                  <a:endParaRPr kumimoji="0" lang="en-US" sz="230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895653" rtl="0" eaLnBrk="1" fontAlgn="base" latinLnBrk="0" hangingPunct="1">
                    <a:lnSpc>
                      <a:spcPct val="90000"/>
                    </a:lnSpc>
                    <a:spcBef>
                      <a:spcPct val="0"/>
                    </a:spcBef>
                    <a:spcAft>
                      <a:spcPct val="0"/>
                    </a:spcAft>
                    <a:buClrTx/>
                    <a:buSzTx/>
                    <a:buFontTx/>
                    <a:buNone/>
                    <a:tabLst/>
                    <a:defRPr/>
                  </a:pPr>
                  <a:endParaRPr kumimoji="0" lang="en-US" sz="230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895482" rtl="0" eaLnBrk="1" fontAlgn="base" latinLnBrk="0" hangingPunct="1">
                <a:lnSpc>
                  <a:spcPct val="90000"/>
                </a:lnSpc>
                <a:spcBef>
                  <a:spcPct val="0"/>
                </a:spcBef>
                <a:spcAft>
                  <a:spcPct val="0"/>
                </a:spcAft>
                <a:buClrTx/>
                <a:buSzTx/>
                <a:buFontTx/>
                <a:buNone/>
                <a:tabLst/>
                <a:defRPr/>
              </a:pPr>
              <a:endParaRPr kumimoji="0" lang="en-US" sz="230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127657" y="5782506"/>
            <a:ext cx="486047" cy="226406"/>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387" tIns="45694" rIns="91387" bIns="45694" rtlCol="0" anchor="ctr"/>
          <a:lstStyle/>
          <a:p>
            <a:pPr marL="0" marR="0" lvl="0" indent="0" algn="ctr" defTabSz="914098"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000000"/>
              </a:solidFill>
              <a:effectLst/>
              <a:uLnTx/>
              <a:uFillTx/>
              <a:latin typeface="Segoe UI"/>
              <a:ea typeface="+mn-ea"/>
              <a:cs typeface="+mn-cs"/>
            </a:endParaRPr>
          </a:p>
        </p:txBody>
      </p:sp>
      <p:sp>
        <p:nvSpPr>
          <p:cNvPr id="129" name="Rectangle 128"/>
          <p:cNvSpPr/>
          <p:nvPr userDrawn="1"/>
        </p:nvSpPr>
        <p:spPr bwMode="auto">
          <a:xfrm>
            <a:off x="2848253" y="4275169"/>
            <a:ext cx="418634" cy="235964"/>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p:cNvSpPr/>
          <p:nvPr userDrawn="1"/>
        </p:nvSpPr>
        <p:spPr bwMode="auto">
          <a:xfrm>
            <a:off x="3326275" y="4540509"/>
            <a:ext cx="418634" cy="235964"/>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Rectangle 130"/>
          <p:cNvSpPr/>
          <p:nvPr userDrawn="1"/>
        </p:nvSpPr>
        <p:spPr>
          <a:xfrm>
            <a:off x="3984442" y="5080790"/>
            <a:ext cx="835660" cy="202831"/>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387" tIns="45694" rIns="91387" bIns="45694" rtlCol="0" anchor="ctr"/>
          <a:lstStyle/>
          <a:p>
            <a:pPr marL="0" marR="0" lvl="0" indent="0" algn="ctr" defTabSz="914098"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000000"/>
              </a:solidFill>
              <a:effectLst/>
              <a:uLnTx/>
              <a:uFillTx/>
              <a:latin typeface="Segoe UI"/>
              <a:ea typeface="+mn-ea"/>
              <a:cs typeface="+mn-cs"/>
            </a:endParaRPr>
          </a:p>
        </p:txBody>
      </p:sp>
      <p:sp>
        <p:nvSpPr>
          <p:cNvPr id="132" name="Rectangle 131"/>
          <p:cNvSpPr/>
          <p:nvPr userDrawn="1"/>
        </p:nvSpPr>
        <p:spPr bwMode="auto">
          <a:xfrm flipH="1">
            <a:off x="1758875" y="5353268"/>
            <a:ext cx="208025" cy="268375"/>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Rectangle 132"/>
          <p:cNvSpPr/>
          <p:nvPr userDrawn="1"/>
        </p:nvSpPr>
        <p:spPr bwMode="auto">
          <a:xfrm>
            <a:off x="1029041" y="5628342"/>
            <a:ext cx="90516" cy="476847"/>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Rectangle 133"/>
          <p:cNvSpPr/>
          <p:nvPr userDrawn="1"/>
        </p:nvSpPr>
        <p:spPr bwMode="auto">
          <a:xfrm>
            <a:off x="1253268" y="5721625"/>
            <a:ext cx="211262" cy="15492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Oval 134"/>
          <p:cNvSpPr/>
          <p:nvPr userDrawn="1"/>
        </p:nvSpPr>
        <p:spPr bwMode="auto">
          <a:xfrm>
            <a:off x="6872290" y="2980724"/>
            <a:ext cx="836375" cy="836494"/>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Freeform 18"/>
          <p:cNvSpPr>
            <a:spLocks noChangeAspect="1" noEditPoints="1"/>
          </p:cNvSpPr>
          <p:nvPr userDrawn="1"/>
        </p:nvSpPr>
        <p:spPr bwMode="auto">
          <a:xfrm>
            <a:off x="7017105" y="3197135"/>
            <a:ext cx="546750" cy="403677"/>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071" tIns="43900" rIns="0" bIns="43900" numCol="1" spcCol="0" rtlCol="0" fromWordArt="0" anchor="ctr" anchorCtr="0" forceAA="0" compatLnSpc="1">
            <a:prstTxWarp prst="textNoShape">
              <a:avLst/>
            </a:prstTxWarp>
            <a:noAutofit/>
          </a:bodyPr>
          <a:lstStyle/>
          <a:p>
            <a:pPr marL="0" marR="0" lvl="0" indent="0" algn="l" defTabSz="895302" rtl="0" eaLnBrk="1" fontAlgn="auto" latinLnBrk="0" hangingPunct="1">
              <a:lnSpc>
                <a:spcPct val="90000"/>
              </a:lnSpc>
              <a:spcBef>
                <a:spcPts val="0"/>
              </a:spcBef>
              <a:spcAft>
                <a:spcPts val="576"/>
              </a:spcAft>
              <a:buClrTx/>
              <a:buSzTx/>
              <a:buFontTx/>
              <a:buNone/>
              <a:tabLst/>
              <a:defRPr/>
            </a:pPr>
            <a:endParaRPr kumimoji="0" lang="en-US" sz="1342"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137" name="Oval 136"/>
          <p:cNvSpPr/>
          <p:nvPr userDrawn="1"/>
        </p:nvSpPr>
        <p:spPr bwMode="auto">
          <a:xfrm>
            <a:off x="8075655" y="2980724"/>
            <a:ext cx="836375" cy="836494"/>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Freeform 17"/>
          <p:cNvSpPr>
            <a:spLocks noEditPoints="1"/>
          </p:cNvSpPr>
          <p:nvPr userDrawn="1"/>
        </p:nvSpPr>
        <p:spPr bwMode="auto">
          <a:xfrm>
            <a:off x="8263482" y="3106181"/>
            <a:ext cx="460722" cy="585584"/>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139" name="Oval 138"/>
          <p:cNvSpPr/>
          <p:nvPr userDrawn="1"/>
        </p:nvSpPr>
        <p:spPr bwMode="auto">
          <a:xfrm>
            <a:off x="9279020" y="2980724"/>
            <a:ext cx="836375" cy="836494"/>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Freeform 139"/>
          <p:cNvSpPr>
            <a:spLocks noEditPoints="1"/>
          </p:cNvSpPr>
          <p:nvPr userDrawn="1"/>
        </p:nvSpPr>
        <p:spPr bwMode="auto">
          <a:xfrm>
            <a:off x="9407989" y="3150925"/>
            <a:ext cx="578442" cy="496092"/>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141" name="Oval 140"/>
          <p:cNvSpPr/>
          <p:nvPr userDrawn="1"/>
        </p:nvSpPr>
        <p:spPr bwMode="auto">
          <a:xfrm>
            <a:off x="10482384" y="2980724"/>
            <a:ext cx="836375" cy="836494"/>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2" name="Group 141"/>
          <p:cNvGrpSpPr/>
          <p:nvPr userDrawn="1"/>
        </p:nvGrpSpPr>
        <p:grpSpPr>
          <a:xfrm>
            <a:off x="10628112" y="3161414"/>
            <a:ext cx="544924" cy="475119"/>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45" name="Group 144"/>
          <p:cNvGrpSpPr/>
          <p:nvPr userDrawn="1"/>
        </p:nvGrpSpPr>
        <p:grpSpPr>
          <a:xfrm>
            <a:off x="10182280" y="5275869"/>
            <a:ext cx="1317954" cy="104132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14098"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000000"/>
                  </a:solidFill>
                  <a:effectLst/>
                  <a:uLnTx/>
                  <a:uFillTx/>
                  <a:latin typeface="Segoe UI"/>
                  <a:ea typeface="+mn-ea"/>
                  <a:cs typeface="+mn-cs"/>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14098"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000000"/>
                  </a:solidFill>
                  <a:effectLst/>
                  <a:uLnTx/>
                  <a:uFillTx/>
                  <a:latin typeface="Segoe UI"/>
                  <a:ea typeface="+mn-ea"/>
                  <a:cs typeface="+mn-cs"/>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14098"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000000"/>
                  </a:solidFill>
                  <a:effectLst/>
                  <a:uLnTx/>
                  <a:uFillTx/>
                  <a:latin typeface="Segoe UI"/>
                  <a:ea typeface="+mn-ea"/>
                  <a:cs typeface="+mn-cs"/>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14314" rtl="0" eaLnBrk="1" fontAlgn="auto" latinLnBrk="0" hangingPunct="1">
                <a:lnSpc>
                  <a:spcPct val="90000"/>
                </a:lnSpc>
                <a:spcBef>
                  <a:spcPts val="0"/>
                </a:spcBef>
                <a:spcAft>
                  <a:spcPts val="588"/>
                </a:spcAft>
                <a:buClrTx/>
                <a:buSzTx/>
                <a:buFontTx/>
                <a:buNone/>
                <a:tabLst/>
                <a:defRPr/>
              </a:pPr>
              <a:r>
                <a:rPr kumimoji="0" lang="en-US" sz="2941"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152" name="Group 151"/>
          <p:cNvGrpSpPr/>
          <p:nvPr userDrawn="1"/>
        </p:nvGrpSpPr>
        <p:grpSpPr>
          <a:xfrm>
            <a:off x="6918626" y="5028829"/>
            <a:ext cx="881886" cy="1288366"/>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368288" y="3826360"/>
            <a:ext cx="1036491" cy="804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grpSp>
        <p:nvGrpSpPr>
          <p:cNvPr id="158" name="Group 157"/>
          <p:cNvGrpSpPr/>
          <p:nvPr userDrawn="1"/>
        </p:nvGrpSpPr>
        <p:grpSpPr>
          <a:xfrm>
            <a:off x="8369341" y="3870770"/>
            <a:ext cx="858020" cy="69523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1" name="Group 160"/>
          <p:cNvGrpSpPr/>
          <p:nvPr userDrawn="1"/>
        </p:nvGrpSpPr>
        <p:grpSpPr>
          <a:xfrm>
            <a:off x="9227357" y="3870770"/>
            <a:ext cx="594354" cy="701968"/>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4" name="Group 163"/>
          <p:cNvGrpSpPr/>
          <p:nvPr userDrawn="1"/>
        </p:nvGrpSpPr>
        <p:grpSpPr>
          <a:xfrm>
            <a:off x="8233836" y="4501503"/>
            <a:ext cx="1305275" cy="1815692"/>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678023" y="3870770"/>
            <a:ext cx="445100" cy="1416405"/>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70" name="Group 169"/>
          <p:cNvGrpSpPr/>
          <p:nvPr userDrawn="1"/>
        </p:nvGrpSpPr>
        <p:grpSpPr>
          <a:xfrm>
            <a:off x="7103020" y="3870770"/>
            <a:ext cx="375067" cy="1778265"/>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3989736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207" name="Title 2"/>
          <p:cNvSpPr>
            <a:spLocks noGrp="1"/>
          </p:cNvSpPr>
          <p:nvPr>
            <p:ph type="title" idx="4294967295"/>
          </p:nvPr>
        </p:nvSpPr>
        <p:spPr>
          <a:xfrm>
            <a:off x="268461" y="289512"/>
            <a:ext cx="11655078" cy="899665"/>
          </a:xfrm>
        </p:spPr>
        <p:txBody>
          <a:bodyPr/>
          <a:lstStyle/>
          <a:p>
            <a:r>
              <a:rPr lang="en-US" dirty="0" smtClean="0"/>
              <a:t>Click to edit Master title style</a:t>
            </a:r>
            <a:endParaRPr lang="en-US" dirty="0"/>
          </a:p>
        </p:txBody>
      </p:sp>
      <p:sp>
        <p:nvSpPr>
          <p:cNvPr id="208" name="AutoShape 118"/>
          <p:cNvSpPr>
            <a:spLocks noChangeAspect="1" noChangeArrowheads="1" noTextEdit="1"/>
          </p:cNvSpPr>
          <p:nvPr userDrawn="1"/>
        </p:nvSpPr>
        <p:spPr bwMode="auto">
          <a:xfrm>
            <a:off x="8058787" y="1470514"/>
            <a:ext cx="3571751" cy="3259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09" name="AutoShape 151"/>
          <p:cNvSpPr>
            <a:spLocks noChangeAspect="1" noChangeArrowheads="1" noTextEdit="1"/>
          </p:cNvSpPr>
          <p:nvPr userDrawn="1"/>
        </p:nvSpPr>
        <p:spPr bwMode="auto">
          <a:xfrm>
            <a:off x="8048112" y="4823129"/>
            <a:ext cx="3582427" cy="1505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10" name="AutoShape 167"/>
          <p:cNvSpPr>
            <a:spLocks noChangeAspect="1" noChangeArrowheads="1" noTextEdit="1"/>
          </p:cNvSpPr>
          <p:nvPr userDrawn="1"/>
        </p:nvSpPr>
        <p:spPr bwMode="auto">
          <a:xfrm>
            <a:off x="6192081" y="4823129"/>
            <a:ext cx="1665393" cy="1505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11" name="AutoShape 177"/>
          <p:cNvSpPr>
            <a:spLocks noChangeAspect="1" noChangeArrowheads="1" noTextEdit="1"/>
          </p:cNvSpPr>
          <p:nvPr userDrawn="1"/>
        </p:nvSpPr>
        <p:spPr bwMode="auto">
          <a:xfrm>
            <a:off x="4314699" y="4823129"/>
            <a:ext cx="1676069" cy="1505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12" name="AutoShape 219"/>
          <p:cNvSpPr>
            <a:spLocks noChangeAspect="1" noChangeArrowheads="1" noTextEdit="1"/>
          </p:cNvSpPr>
          <p:nvPr userDrawn="1"/>
        </p:nvSpPr>
        <p:spPr bwMode="auto">
          <a:xfrm>
            <a:off x="2437321" y="3177326"/>
            <a:ext cx="1676070" cy="1505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13" name="AutoShape 257"/>
          <p:cNvSpPr>
            <a:spLocks noChangeAspect="1" noChangeArrowheads="1" noTextEdit="1"/>
          </p:cNvSpPr>
          <p:nvPr userDrawn="1"/>
        </p:nvSpPr>
        <p:spPr bwMode="auto">
          <a:xfrm>
            <a:off x="572141" y="3177326"/>
            <a:ext cx="1663868" cy="1505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14" name="AutoShape 3"/>
          <p:cNvSpPr>
            <a:spLocks noChangeAspect="1" noChangeArrowheads="1" noTextEdit="1"/>
          </p:cNvSpPr>
          <p:nvPr userDrawn="1"/>
        </p:nvSpPr>
        <p:spPr bwMode="auto">
          <a:xfrm>
            <a:off x="572141" y="1470512"/>
            <a:ext cx="1663869" cy="151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15" name="AutoShape 77"/>
          <p:cNvSpPr>
            <a:spLocks noChangeAspect="1" noChangeArrowheads="1" noTextEdit="1"/>
          </p:cNvSpPr>
          <p:nvPr userDrawn="1"/>
        </p:nvSpPr>
        <p:spPr bwMode="auto">
          <a:xfrm>
            <a:off x="4314702" y="1470515"/>
            <a:ext cx="1676068" cy="15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grpSp>
        <p:nvGrpSpPr>
          <p:cNvPr id="216" name="Group 215"/>
          <p:cNvGrpSpPr/>
          <p:nvPr userDrawn="1"/>
        </p:nvGrpSpPr>
        <p:grpSpPr>
          <a:xfrm>
            <a:off x="440191" y="1188523"/>
            <a:ext cx="5414054" cy="1828239"/>
            <a:chOff x="446695" y="1211263"/>
            <a:chExt cx="5524839" cy="1865385"/>
          </a:xfrm>
        </p:grpSpPr>
        <p:sp>
          <p:nvSpPr>
            <p:cNvPr id="217"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895999">
                <a:lnSpc>
                  <a:spcPct val="80000"/>
                </a:lnSpc>
                <a:spcBef>
                  <a:spcPts val="575"/>
                </a:spcBef>
                <a:spcAft>
                  <a:spcPts val="575"/>
                </a:spcAft>
                <a:defRPr/>
              </a:pPr>
              <a:r>
                <a:rPr lang="en-US" sz="3919" b="1" dirty="0">
                  <a:gradFill>
                    <a:gsLst>
                      <a:gs pos="0">
                        <a:srgbClr val="FFFFFF"/>
                      </a:gs>
                      <a:gs pos="100000">
                        <a:srgbClr val="FFFFFF"/>
                      </a:gs>
                    </a:gsLst>
                    <a:lin ang="5400000" scaled="0"/>
                  </a:gradFill>
                  <a:latin typeface="Segoe UI Light"/>
                </a:rPr>
                <a:t>Office 365 Network</a:t>
              </a:r>
            </a:p>
            <a:p>
              <a:pPr defTabSz="895999">
                <a:lnSpc>
                  <a:spcPct val="80000"/>
                </a:lnSpc>
                <a:spcBef>
                  <a:spcPts val="575"/>
                </a:spcBef>
                <a:spcAft>
                  <a:spcPts val="575"/>
                </a:spcAft>
                <a:defRPr/>
              </a:pPr>
              <a:r>
                <a:rPr lang="en-US" sz="1764" u="sng" dirty="0">
                  <a:solidFill>
                    <a:schemeClr val="bg1"/>
                  </a:solidFill>
                  <a:latin typeface="Segoe UI"/>
                </a:rPr>
                <a:t>https://www.yammer.com/itpronetwork </a:t>
              </a:r>
            </a:p>
          </p:txBody>
        </p:sp>
        <p:sp>
          <p:nvSpPr>
            <p:cNvPr id="218"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13952">
                <a:defRPr/>
              </a:pPr>
              <a:endParaRPr lang="en-US" sz="1729" kern="0" dirty="0">
                <a:solidFill>
                  <a:srgbClr val="505050"/>
                </a:solidFill>
                <a:latin typeface="Segoe UI"/>
              </a:endParaRPr>
            </a:p>
          </p:txBody>
        </p:sp>
      </p:grpSp>
      <p:grpSp>
        <p:nvGrpSpPr>
          <p:cNvPr id="219" name="Group 218"/>
          <p:cNvGrpSpPr/>
          <p:nvPr userDrawn="1"/>
        </p:nvGrpSpPr>
        <p:grpSpPr>
          <a:xfrm>
            <a:off x="8044520" y="1194772"/>
            <a:ext cx="3708071" cy="3550132"/>
            <a:chOff x="8206628" y="1217640"/>
            <a:chExt cx="3783948" cy="3622263"/>
          </a:xfrm>
        </p:grpSpPr>
        <p:grpSp>
          <p:nvGrpSpPr>
            <p:cNvPr id="220" name="Group 219"/>
            <p:cNvGrpSpPr/>
            <p:nvPr/>
          </p:nvGrpSpPr>
          <p:grpSpPr>
            <a:xfrm>
              <a:off x="10137980" y="1225066"/>
              <a:ext cx="1836984" cy="3614837"/>
              <a:chOff x="10137980" y="1225066"/>
              <a:chExt cx="1836984" cy="3614837"/>
            </a:xfrm>
          </p:grpSpPr>
          <p:sp>
            <p:nvSpPr>
              <p:cNvPr id="225"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26"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grpSp>
        <p:grpSp>
          <p:nvGrpSpPr>
            <p:cNvPr id="221" name="Group 220"/>
            <p:cNvGrpSpPr/>
            <p:nvPr/>
          </p:nvGrpSpPr>
          <p:grpSpPr>
            <a:xfrm>
              <a:off x="8206628" y="1217640"/>
              <a:ext cx="3783948" cy="1856191"/>
              <a:chOff x="8206628" y="1217640"/>
              <a:chExt cx="3783948" cy="1856191"/>
            </a:xfrm>
          </p:grpSpPr>
          <p:sp>
            <p:nvSpPr>
              <p:cNvPr id="222"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23" name="Rectangle 103"/>
              <p:cNvSpPr/>
              <p:nvPr/>
            </p:nvSpPr>
            <p:spPr>
              <a:xfrm>
                <a:off x="8232083" y="2234890"/>
                <a:ext cx="3633944" cy="363592"/>
              </a:xfrm>
              <a:prstGeom prst="rect">
                <a:avLst/>
              </a:prstGeom>
            </p:spPr>
            <p:txBody>
              <a:bodyPr wrap="square" lIns="0" rIns="0" bIns="89606" anchor="b" anchorCtr="0">
                <a:spAutoFit/>
              </a:bodyPr>
              <a:lstStyle/>
              <a:p>
                <a:pPr algn="ctr" defTabSz="895999">
                  <a:lnSpc>
                    <a:spcPct val="80000"/>
                  </a:lnSpc>
                  <a:spcBef>
                    <a:spcPts val="575"/>
                  </a:spcBef>
                  <a:spcAft>
                    <a:spcPts val="575"/>
                  </a:spcAft>
                  <a:defRPr/>
                </a:pPr>
                <a:r>
                  <a:rPr lang="en-US" sz="1764" u="sng" dirty="0">
                    <a:solidFill>
                      <a:schemeClr val="bg1"/>
                    </a:solidFill>
                    <a:latin typeface="Segoe UI"/>
                  </a:rPr>
                  <a:t>@</a:t>
                </a:r>
                <a:r>
                  <a:rPr lang="en-US" sz="1764" u="sng" dirty="0" err="1">
                    <a:solidFill>
                      <a:schemeClr val="bg1"/>
                    </a:solidFill>
                    <a:latin typeface="Segoe UI"/>
                  </a:rPr>
                  <a:t>OfficeDev</a:t>
                </a:r>
                <a:r>
                  <a:rPr lang="en-US" sz="1764" u="sng" dirty="0">
                    <a:solidFill>
                      <a:schemeClr val="bg1"/>
                    </a:solidFill>
                    <a:latin typeface="Segoe UI"/>
                  </a:rPr>
                  <a:t> </a:t>
                </a:r>
              </a:p>
            </p:txBody>
          </p:sp>
          <p:sp>
            <p:nvSpPr>
              <p:cNvPr id="224" name="Rectangle 104"/>
              <p:cNvSpPr/>
              <p:nvPr/>
            </p:nvSpPr>
            <p:spPr>
              <a:xfrm>
                <a:off x="8247644" y="1490659"/>
                <a:ext cx="3644837" cy="863080"/>
              </a:xfrm>
              <a:prstGeom prst="rect">
                <a:avLst/>
              </a:prstGeom>
            </p:spPr>
            <p:txBody>
              <a:bodyPr wrap="square" lIns="179213" tIns="143370" rIns="179213" bIns="89606">
                <a:spAutoFit/>
              </a:bodyPr>
              <a:lstStyle/>
              <a:p>
                <a:pPr algn="ctr" defTabSz="895999">
                  <a:spcBef>
                    <a:spcPts val="575"/>
                  </a:spcBef>
                  <a:spcAft>
                    <a:spcPts val="575"/>
                  </a:spcAft>
                  <a:defRPr/>
                </a:pPr>
                <a:r>
                  <a:rPr lang="en-US" sz="3919" b="1" dirty="0">
                    <a:gradFill>
                      <a:gsLst>
                        <a:gs pos="0">
                          <a:srgbClr val="FFFFFF"/>
                        </a:gs>
                        <a:gs pos="100000">
                          <a:srgbClr val="FFFFFF"/>
                        </a:gs>
                      </a:gsLst>
                      <a:lin ang="5400000" scaled="0"/>
                    </a:gradFill>
                    <a:latin typeface="Segoe UI Light"/>
                  </a:rPr>
                  <a:t>Twitter</a:t>
                </a:r>
              </a:p>
            </p:txBody>
          </p:sp>
        </p:grpSp>
      </p:grpSp>
      <p:grpSp>
        <p:nvGrpSpPr>
          <p:cNvPr id="227" name="Group 226"/>
          <p:cNvGrpSpPr/>
          <p:nvPr userDrawn="1"/>
        </p:nvGrpSpPr>
        <p:grpSpPr>
          <a:xfrm>
            <a:off x="8059767" y="3094333"/>
            <a:ext cx="1799393" cy="1650572"/>
            <a:chOff x="8272463" y="3235325"/>
            <a:chExt cx="1761331" cy="1615428"/>
          </a:xfrm>
        </p:grpSpPr>
        <p:sp>
          <p:nvSpPr>
            <p:cNvPr id="228"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grpSp>
          <p:nvGrpSpPr>
            <p:cNvPr id="229" name="Group 228"/>
            <p:cNvGrpSpPr/>
            <p:nvPr/>
          </p:nvGrpSpPr>
          <p:grpSpPr>
            <a:xfrm>
              <a:off x="8385175" y="3462338"/>
              <a:ext cx="1535113" cy="1117599"/>
              <a:chOff x="8385175" y="3462338"/>
              <a:chExt cx="1535113" cy="1117599"/>
            </a:xfrm>
          </p:grpSpPr>
          <p:sp>
            <p:nvSpPr>
              <p:cNvPr id="230"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31"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32"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33"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34"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35"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36"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37"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38"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39"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40"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41"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42"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43"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44"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45"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46"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47"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48"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pic>
            <p:nvPicPr>
              <p:cNvPr id="249" name="Picture 248"/>
              <p:cNvPicPr>
                <a:picLocks noChangeAspect="1"/>
              </p:cNvPicPr>
              <p:nvPr/>
            </p:nvPicPr>
            <p:blipFill>
              <a:blip r:embed="rId2"/>
              <a:stretch>
                <a:fillRect/>
              </a:stretch>
            </p:blipFill>
            <p:spPr>
              <a:xfrm>
                <a:off x="8749942" y="3693929"/>
                <a:ext cx="307105" cy="443035"/>
              </a:xfrm>
              <a:prstGeom prst="rect">
                <a:avLst/>
              </a:prstGeom>
            </p:spPr>
          </p:pic>
          <p:grpSp>
            <p:nvGrpSpPr>
              <p:cNvPr id="250" name="Group 249"/>
              <p:cNvGrpSpPr/>
              <p:nvPr/>
            </p:nvGrpSpPr>
            <p:grpSpPr>
              <a:xfrm rot="5400000">
                <a:off x="9166188" y="3758283"/>
                <a:ext cx="306387" cy="444499"/>
                <a:chOff x="6878638" y="-701675"/>
                <a:chExt cx="306387" cy="444499"/>
              </a:xfrm>
            </p:grpSpPr>
            <p:sp>
              <p:nvSpPr>
                <p:cNvPr id="251"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52"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53"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54"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55"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56"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57"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58"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59"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60"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61"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62"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63"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64"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65"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66"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67"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68"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69"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70"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71"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72"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73"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74"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75"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76"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77"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78"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79"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80"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81"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82"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83"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84"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85"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86"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87"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88"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89"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90"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91"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92"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grpSp>
        </p:grpSp>
      </p:grpSp>
      <p:grpSp>
        <p:nvGrpSpPr>
          <p:cNvPr id="293" name="Group 292"/>
          <p:cNvGrpSpPr/>
          <p:nvPr userDrawn="1"/>
        </p:nvGrpSpPr>
        <p:grpSpPr>
          <a:xfrm>
            <a:off x="4336127" y="4820515"/>
            <a:ext cx="1742079" cy="1573663"/>
            <a:chOff x="4362450" y="4945063"/>
            <a:chExt cx="1738312" cy="1570037"/>
          </a:xfrm>
        </p:grpSpPr>
        <p:sp>
          <p:nvSpPr>
            <p:cNvPr id="294"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pic>
          <p:nvPicPr>
            <p:cNvPr id="295" name="Picture 294"/>
            <p:cNvPicPr>
              <a:picLocks noChangeAspect="1"/>
            </p:cNvPicPr>
            <p:nvPr/>
          </p:nvPicPr>
          <p:blipFill>
            <a:blip r:embed="rId3"/>
            <a:stretch>
              <a:fillRect/>
            </a:stretch>
          </p:blipFill>
          <p:spPr>
            <a:xfrm>
              <a:off x="4411773" y="5203812"/>
              <a:ext cx="1639667" cy="1052538"/>
            </a:xfrm>
            <a:prstGeom prst="rect">
              <a:avLst/>
            </a:prstGeom>
          </p:spPr>
        </p:pic>
      </p:grpSp>
      <p:grpSp>
        <p:nvGrpSpPr>
          <p:cNvPr id="296" name="Group 295"/>
          <p:cNvGrpSpPr/>
          <p:nvPr userDrawn="1"/>
        </p:nvGrpSpPr>
        <p:grpSpPr>
          <a:xfrm>
            <a:off x="5936105" y="1188524"/>
            <a:ext cx="2031676" cy="1827226"/>
            <a:chOff x="6312693" y="1447156"/>
            <a:chExt cx="1766094" cy="1588144"/>
          </a:xfrm>
        </p:grpSpPr>
        <p:sp>
          <p:nvSpPr>
            <p:cNvPr id="297"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grpSp>
          <p:nvGrpSpPr>
            <p:cNvPr id="298" name="Group 297"/>
            <p:cNvGrpSpPr/>
            <p:nvPr/>
          </p:nvGrpSpPr>
          <p:grpSpPr>
            <a:xfrm>
              <a:off x="6318250" y="1458913"/>
              <a:ext cx="1733550" cy="1576387"/>
              <a:chOff x="6318250" y="1458913"/>
              <a:chExt cx="1733550" cy="1576387"/>
            </a:xfrm>
          </p:grpSpPr>
          <p:sp>
            <p:nvSpPr>
              <p:cNvPr id="299"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00"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01"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02"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03"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04"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05"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06"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07"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08"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09"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10"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11"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12"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13"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14"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15"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16"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17"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18"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19"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20"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21"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22"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23"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24"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25"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26"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27"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28"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29"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30"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31"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32"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33"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34"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35"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36"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37"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38"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39"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40"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41" name="Rectangle 461"/>
              <p:cNvSpPr>
                <a:spLocks noChangeArrowheads="1"/>
              </p:cNvSpPr>
              <p:nvPr/>
            </p:nvSpPr>
            <p:spPr bwMode="auto">
              <a:xfrm>
                <a:off x="6865938" y="1868488"/>
                <a:ext cx="20903"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952">
                  <a:defRPr/>
                </a:pPr>
                <a:r>
                  <a:rPr lang="en-US" altLang="en-US" sz="288">
                    <a:solidFill>
                      <a:srgbClr val="FFFFFF"/>
                    </a:solidFill>
                    <a:latin typeface="Segoe Light" charset="0"/>
                  </a:rPr>
                  <a:t>S</a:t>
                </a:r>
                <a:endParaRPr lang="en-US" altLang="en-US" sz="1729">
                  <a:solidFill>
                    <a:srgbClr val="404040"/>
                  </a:solidFill>
                </a:endParaRPr>
              </a:p>
            </p:txBody>
          </p:sp>
          <p:sp>
            <p:nvSpPr>
              <p:cNvPr id="342" name="Rectangle 462"/>
              <p:cNvSpPr>
                <a:spLocks noChangeArrowheads="1"/>
              </p:cNvSpPr>
              <p:nvPr/>
            </p:nvSpPr>
            <p:spPr bwMode="auto">
              <a:xfrm>
                <a:off x="6888163" y="1868488"/>
                <a:ext cx="8361"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952">
                  <a:defRPr/>
                </a:pPr>
                <a:r>
                  <a:rPr lang="en-US" altLang="en-US" sz="288">
                    <a:solidFill>
                      <a:srgbClr val="FFFFFF"/>
                    </a:solidFill>
                    <a:latin typeface="Segoe Light" charset="0"/>
                  </a:rPr>
                  <a:t>t</a:t>
                </a:r>
                <a:endParaRPr lang="en-US" altLang="en-US" sz="1729">
                  <a:solidFill>
                    <a:srgbClr val="404040"/>
                  </a:solidFill>
                </a:endParaRPr>
              </a:p>
            </p:txBody>
          </p:sp>
          <p:sp>
            <p:nvSpPr>
              <p:cNvPr id="343" name="Rectangle 463"/>
              <p:cNvSpPr>
                <a:spLocks noChangeArrowheads="1"/>
              </p:cNvSpPr>
              <p:nvPr/>
            </p:nvSpPr>
            <p:spPr bwMode="auto">
              <a:xfrm>
                <a:off x="6902451" y="1868488"/>
                <a:ext cx="18116"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952">
                  <a:defRPr/>
                </a:pPr>
                <a:r>
                  <a:rPr lang="en-US" altLang="en-US" sz="288">
                    <a:solidFill>
                      <a:srgbClr val="FFFFFF"/>
                    </a:solidFill>
                    <a:latin typeface="Segoe Light" charset="0"/>
                  </a:rPr>
                  <a:t>a</a:t>
                </a:r>
                <a:endParaRPr lang="en-US" altLang="en-US" sz="1729">
                  <a:solidFill>
                    <a:srgbClr val="404040"/>
                  </a:solidFill>
                </a:endParaRPr>
              </a:p>
            </p:txBody>
          </p:sp>
          <p:sp>
            <p:nvSpPr>
              <p:cNvPr id="344" name="Rectangle 464"/>
              <p:cNvSpPr>
                <a:spLocks noChangeArrowheads="1"/>
              </p:cNvSpPr>
              <p:nvPr/>
            </p:nvSpPr>
            <p:spPr bwMode="auto">
              <a:xfrm>
                <a:off x="6923088" y="1868488"/>
                <a:ext cx="11148"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952">
                  <a:defRPr/>
                </a:pPr>
                <a:r>
                  <a:rPr lang="en-US" altLang="en-US" sz="288">
                    <a:solidFill>
                      <a:srgbClr val="FFFFFF"/>
                    </a:solidFill>
                    <a:latin typeface="Segoe Light" charset="0"/>
                  </a:rPr>
                  <a:t>r</a:t>
                </a:r>
                <a:endParaRPr lang="en-US" altLang="en-US" sz="1729">
                  <a:solidFill>
                    <a:srgbClr val="404040"/>
                  </a:solidFill>
                </a:endParaRPr>
              </a:p>
            </p:txBody>
          </p:sp>
          <p:sp>
            <p:nvSpPr>
              <p:cNvPr id="345" name="Rectangle 465"/>
              <p:cNvSpPr>
                <a:spLocks noChangeArrowheads="1"/>
              </p:cNvSpPr>
              <p:nvPr/>
            </p:nvSpPr>
            <p:spPr bwMode="auto">
              <a:xfrm>
                <a:off x="6940551" y="1868488"/>
                <a:ext cx="8361"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952">
                  <a:defRPr/>
                </a:pPr>
                <a:r>
                  <a:rPr lang="en-US" altLang="en-US" sz="288">
                    <a:solidFill>
                      <a:srgbClr val="FFFFFF"/>
                    </a:solidFill>
                    <a:latin typeface="Segoe Light" charset="0"/>
                  </a:rPr>
                  <a:t>t</a:t>
                </a:r>
                <a:endParaRPr lang="en-US" altLang="en-US" sz="1729">
                  <a:solidFill>
                    <a:srgbClr val="404040"/>
                  </a:solidFill>
                </a:endParaRPr>
              </a:p>
            </p:txBody>
          </p:sp>
          <p:sp>
            <p:nvSpPr>
              <p:cNvPr id="346"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47"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48"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49"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50"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51"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52"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53"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54"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55"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56"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57"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58"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59"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60"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61"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62"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63"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64"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65"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66"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67"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68"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69"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70"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71"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72"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73"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74"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75"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76"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77"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78"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79" name="Rectangle 499"/>
              <p:cNvSpPr>
                <a:spLocks noChangeArrowheads="1"/>
              </p:cNvSpPr>
              <p:nvPr/>
            </p:nvSpPr>
            <p:spPr bwMode="auto">
              <a:xfrm>
                <a:off x="6865938" y="1868488"/>
                <a:ext cx="20903"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952">
                  <a:defRPr/>
                </a:pPr>
                <a:r>
                  <a:rPr lang="en-US" altLang="en-US" sz="288">
                    <a:solidFill>
                      <a:srgbClr val="FFFFFF"/>
                    </a:solidFill>
                    <a:latin typeface="Segoe Light" charset="0"/>
                  </a:rPr>
                  <a:t>S</a:t>
                </a:r>
                <a:endParaRPr lang="en-US" altLang="en-US" sz="1729">
                  <a:solidFill>
                    <a:srgbClr val="404040"/>
                  </a:solidFill>
                </a:endParaRPr>
              </a:p>
            </p:txBody>
          </p:sp>
          <p:sp>
            <p:nvSpPr>
              <p:cNvPr id="380" name="Rectangle 500"/>
              <p:cNvSpPr>
                <a:spLocks noChangeArrowheads="1"/>
              </p:cNvSpPr>
              <p:nvPr/>
            </p:nvSpPr>
            <p:spPr bwMode="auto">
              <a:xfrm>
                <a:off x="6888163" y="1868488"/>
                <a:ext cx="8361"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952">
                  <a:defRPr/>
                </a:pPr>
                <a:r>
                  <a:rPr lang="en-US" altLang="en-US" sz="288">
                    <a:solidFill>
                      <a:srgbClr val="FFFFFF"/>
                    </a:solidFill>
                    <a:latin typeface="Segoe Light" charset="0"/>
                  </a:rPr>
                  <a:t>t</a:t>
                </a:r>
                <a:endParaRPr lang="en-US" altLang="en-US" sz="1729">
                  <a:solidFill>
                    <a:srgbClr val="404040"/>
                  </a:solidFill>
                </a:endParaRPr>
              </a:p>
            </p:txBody>
          </p:sp>
          <p:sp>
            <p:nvSpPr>
              <p:cNvPr id="381" name="Rectangle 501"/>
              <p:cNvSpPr>
                <a:spLocks noChangeArrowheads="1"/>
              </p:cNvSpPr>
              <p:nvPr/>
            </p:nvSpPr>
            <p:spPr bwMode="auto">
              <a:xfrm>
                <a:off x="6902451" y="1868488"/>
                <a:ext cx="18116"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952">
                  <a:defRPr/>
                </a:pPr>
                <a:r>
                  <a:rPr lang="en-US" altLang="en-US" sz="288">
                    <a:solidFill>
                      <a:srgbClr val="FFFFFF"/>
                    </a:solidFill>
                    <a:latin typeface="Segoe Light" charset="0"/>
                  </a:rPr>
                  <a:t>a</a:t>
                </a:r>
                <a:endParaRPr lang="en-US" altLang="en-US" sz="1729">
                  <a:solidFill>
                    <a:srgbClr val="404040"/>
                  </a:solidFill>
                </a:endParaRPr>
              </a:p>
            </p:txBody>
          </p:sp>
          <p:sp>
            <p:nvSpPr>
              <p:cNvPr id="382" name="Rectangle 502"/>
              <p:cNvSpPr>
                <a:spLocks noChangeArrowheads="1"/>
              </p:cNvSpPr>
              <p:nvPr/>
            </p:nvSpPr>
            <p:spPr bwMode="auto">
              <a:xfrm>
                <a:off x="6923088" y="1868488"/>
                <a:ext cx="11148"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952">
                  <a:defRPr/>
                </a:pPr>
                <a:r>
                  <a:rPr lang="en-US" altLang="en-US" sz="288">
                    <a:solidFill>
                      <a:srgbClr val="FFFFFF"/>
                    </a:solidFill>
                    <a:latin typeface="Segoe Light" charset="0"/>
                  </a:rPr>
                  <a:t>r</a:t>
                </a:r>
                <a:endParaRPr lang="en-US" altLang="en-US" sz="1729">
                  <a:solidFill>
                    <a:srgbClr val="404040"/>
                  </a:solidFill>
                </a:endParaRPr>
              </a:p>
            </p:txBody>
          </p:sp>
          <p:sp>
            <p:nvSpPr>
              <p:cNvPr id="383" name="Rectangle 503"/>
              <p:cNvSpPr>
                <a:spLocks noChangeArrowheads="1"/>
              </p:cNvSpPr>
              <p:nvPr/>
            </p:nvSpPr>
            <p:spPr bwMode="auto">
              <a:xfrm>
                <a:off x="6940551" y="1868488"/>
                <a:ext cx="8361"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952">
                  <a:defRPr/>
                </a:pPr>
                <a:r>
                  <a:rPr lang="en-US" altLang="en-US" sz="288">
                    <a:solidFill>
                      <a:srgbClr val="FFFFFF"/>
                    </a:solidFill>
                    <a:latin typeface="Segoe Light" charset="0"/>
                  </a:rPr>
                  <a:t>t</a:t>
                </a:r>
                <a:endParaRPr lang="en-US" altLang="en-US" sz="1729">
                  <a:solidFill>
                    <a:srgbClr val="404040"/>
                  </a:solidFill>
                </a:endParaRPr>
              </a:p>
            </p:txBody>
          </p:sp>
          <p:sp>
            <p:nvSpPr>
              <p:cNvPr id="384"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85"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86"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87"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88"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grpSp>
      </p:grpSp>
      <p:grpSp>
        <p:nvGrpSpPr>
          <p:cNvPr id="389" name="Group 388"/>
          <p:cNvGrpSpPr/>
          <p:nvPr userDrawn="1"/>
        </p:nvGrpSpPr>
        <p:grpSpPr>
          <a:xfrm>
            <a:off x="440191" y="3094333"/>
            <a:ext cx="3816651" cy="3290455"/>
            <a:chOff x="446695" y="3155795"/>
            <a:chExt cx="3894750" cy="3357310"/>
          </a:xfrm>
        </p:grpSpPr>
        <p:grpSp>
          <p:nvGrpSpPr>
            <p:cNvPr id="390" name="Group 389"/>
            <p:cNvGrpSpPr/>
            <p:nvPr/>
          </p:nvGrpSpPr>
          <p:grpSpPr>
            <a:xfrm>
              <a:off x="446695" y="3155795"/>
              <a:ext cx="1862135" cy="3357310"/>
              <a:chOff x="446695" y="3155795"/>
              <a:chExt cx="1862135" cy="3357310"/>
            </a:xfrm>
          </p:grpSpPr>
          <p:sp>
            <p:nvSpPr>
              <p:cNvPr id="392"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grpSp>
            <p:nvGrpSpPr>
              <p:cNvPr id="393" name="Group 120"/>
              <p:cNvGrpSpPr/>
              <p:nvPr/>
            </p:nvGrpSpPr>
            <p:grpSpPr>
              <a:xfrm>
                <a:off x="882393" y="3526501"/>
                <a:ext cx="1006676" cy="1102030"/>
                <a:chOff x="4924425" y="-1920875"/>
                <a:chExt cx="1173163" cy="1284287"/>
              </a:xfrm>
              <a:solidFill>
                <a:schemeClr val="bg1"/>
              </a:solidFill>
            </p:grpSpPr>
            <p:sp>
              <p:nvSpPr>
                <p:cNvPr id="394"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95"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96"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97"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98"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99"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grpSp>
        </p:grpSp>
        <p:sp>
          <p:nvSpPr>
            <p:cNvPr id="391"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895999">
                <a:defRPr/>
              </a:pPr>
              <a:r>
                <a:rPr lang="en-US" sz="3919" b="1" dirty="0">
                  <a:gradFill>
                    <a:gsLst>
                      <a:gs pos="0">
                        <a:srgbClr val="FFFFFF"/>
                      </a:gs>
                      <a:gs pos="100000">
                        <a:srgbClr val="FFFFFF"/>
                      </a:gs>
                    </a:gsLst>
                    <a:lin ang="5400000" scaled="0"/>
                  </a:gradFill>
                  <a:latin typeface="Segoe UI Light"/>
                </a:rPr>
                <a:t>Podcasts</a:t>
              </a:r>
              <a:r>
                <a:rPr lang="en-US" sz="1729" dirty="0">
                  <a:solidFill>
                    <a:srgbClr val="404040"/>
                  </a:solidFill>
                  <a:latin typeface="Segoe UI"/>
                </a:rPr>
                <a:t/>
              </a:r>
              <a:br>
                <a:rPr lang="en-US" sz="1729" dirty="0">
                  <a:solidFill>
                    <a:srgbClr val="404040"/>
                  </a:solidFill>
                  <a:latin typeface="Segoe UI"/>
                </a:rPr>
              </a:br>
              <a:r>
                <a:rPr lang="en-US" sz="1764" u="sng" spc="-49" dirty="0">
                  <a:solidFill>
                    <a:schemeClr val="bg1"/>
                  </a:solidFill>
                  <a:latin typeface="Segoe UI"/>
                </a:rPr>
                <a:t>http://</a:t>
              </a:r>
              <a:r>
                <a:rPr lang="en-US" sz="1764" u="sng" dirty="0">
                  <a:solidFill>
                    <a:schemeClr val="bg1"/>
                  </a:solidFill>
                  <a:latin typeface="Segoe UI"/>
                </a:rPr>
                <a:t>dev.office.com/podcasts</a:t>
              </a:r>
              <a:r>
                <a:rPr lang="en-US" sz="1764" u="sng" spc="-49" dirty="0">
                  <a:solidFill>
                    <a:schemeClr val="bg1"/>
                  </a:solidFill>
                  <a:latin typeface="Segoe UI"/>
                </a:rPr>
                <a:t> </a:t>
              </a:r>
            </a:p>
            <a:p>
              <a:pPr algn="ctr" defTabSz="895999">
                <a:defRPr/>
              </a:pPr>
              <a:endParaRPr lang="en-US" sz="1729" dirty="0">
                <a:solidFill>
                  <a:srgbClr val="404040"/>
                </a:solidFill>
                <a:latin typeface="Segoe UI"/>
              </a:endParaRPr>
            </a:p>
          </p:txBody>
        </p:sp>
      </p:grpSp>
      <p:grpSp>
        <p:nvGrpSpPr>
          <p:cNvPr id="400" name="Group 399"/>
          <p:cNvGrpSpPr/>
          <p:nvPr userDrawn="1"/>
        </p:nvGrpSpPr>
        <p:grpSpPr>
          <a:xfrm>
            <a:off x="9933533" y="4820078"/>
            <a:ext cx="1807984" cy="1566666"/>
            <a:chOff x="10134295" y="4916603"/>
            <a:chExt cx="1844980" cy="1598497"/>
          </a:xfrm>
        </p:grpSpPr>
        <p:sp>
          <p:nvSpPr>
            <p:cNvPr id="401"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895999">
                <a:defRPr/>
              </a:pPr>
              <a:r>
                <a:rPr lang="en-US" sz="1764" b="1" dirty="0" err="1">
                  <a:gradFill>
                    <a:gsLst>
                      <a:gs pos="0">
                        <a:srgbClr val="FFFFFF"/>
                      </a:gs>
                      <a:gs pos="100000">
                        <a:srgbClr val="FFFFFF"/>
                      </a:gs>
                    </a:gsLst>
                    <a:lin ang="5400000" scaled="0"/>
                  </a:gradFill>
                  <a:latin typeface="Segoe UI Light"/>
                </a:rPr>
                <a:t>UserVoice</a:t>
              </a:r>
              <a:endParaRPr lang="en-US" sz="1764" b="1" dirty="0">
                <a:gradFill>
                  <a:gsLst>
                    <a:gs pos="0">
                      <a:srgbClr val="FFFFFF"/>
                    </a:gs>
                    <a:gs pos="100000">
                      <a:srgbClr val="FFFFFF"/>
                    </a:gs>
                  </a:gsLst>
                  <a:lin ang="5400000" scaled="0"/>
                </a:gradFill>
                <a:latin typeface="Segoe UI Light"/>
              </a:endParaRPr>
            </a:p>
            <a:p>
              <a:pPr defTabSz="895999">
                <a:defRPr/>
              </a:pPr>
              <a:endParaRPr lang="en-US" sz="1764" b="1" dirty="0">
                <a:gradFill>
                  <a:gsLst>
                    <a:gs pos="0">
                      <a:srgbClr val="FFFFFF"/>
                    </a:gs>
                    <a:gs pos="100000">
                      <a:srgbClr val="FFFFFF"/>
                    </a:gs>
                  </a:gsLst>
                  <a:lin ang="5400000" scaled="0"/>
                </a:gradFill>
                <a:latin typeface="Segoe UI Light"/>
              </a:endParaRPr>
            </a:p>
            <a:p>
              <a:pPr defTabSz="895999">
                <a:defRPr/>
              </a:pPr>
              <a:endParaRPr lang="en-US" sz="1764" b="1" dirty="0">
                <a:gradFill>
                  <a:gsLst>
                    <a:gs pos="0">
                      <a:srgbClr val="FFFFFF"/>
                    </a:gs>
                    <a:gs pos="100000">
                      <a:srgbClr val="FFFFFF"/>
                    </a:gs>
                  </a:gsLst>
                  <a:lin ang="5400000" scaled="0"/>
                </a:gradFill>
                <a:latin typeface="Segoe UI Light"/>
              </a:endParaRPr>
            </a:p>
            <a:p>
              <a:pPr defTabSz="895999">
                <a:defRPr/>
              </a:pPr>
              <a:endParaRPr lang="en-US" sz="1764" b="1" dirty="0">
                <a:gradFill>
                  <a:gsLst>
                    <a:gs pos="0">
                      <a:srgbClr val="FFFFFF"/>
                    </a:gs>
                    <a:gs pos="100000">
                      <a:srgbClr val="FFFFFF"/>
                    </a:gs>
                  </a:gsLst>
                  <a:lin ang="5400000" scaled="0"/>
                </a:gradFill>
                <a:latin typeface="Segoe UI Light"/>
              </a:endParaRPr>
            </a:p>
            <a:p>
              <a:pPr defTabSz="895999">
                <a:defRPr/>
              </a:pPr>
              <a:r>
                <a:rPr lang="en-US" sz="1175" u="sng" dirty="0">
                  <a:solidFill>
                    <a:schemeClr val="bg1"/>
                  </a:solidFill>
                  <a:latin typeface="Segoe UI"/>
                </a:rPr>
                <a:t>http://officespdev.uservoice.com/ </a:t>
              </a:r>
            </a:p>
            <a:p>
              <a:pPr defTabSz="895999">
                <a:defRPr/>
              </a:pPr>
              <a:endParaRPr lang="en-US" sz="1764" b="1" dirty="0">
                <a:gradFill>
                  <a:gsLst>
                    <a:gs pos="0">
                      <a:srgbClr val="FFFFFF"/>
                    </a:gs>
                    <a:gs pos="100000">
                      <a:srgbClr val="FFFFFF"/>
                    </a:gs>
                  </a:gsLst>
                  <a:lin ang="5400000" scaled="0"/>
                </a:gradFill>
                <a:latin typeface="Segoe UI Light"/>
              </a:endParaRPr>
            </a:p>
          </p:txBody>
        </p:sp>
        <p:sp>
          <p:nvSpPr>
            <p:cNvPr id="402"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13952">
                <a:defRPr/>
              </a:pPr>
              <a:endParaRPr lang="en-US" sz="1567">
                <a:solidFill>
                  <a:srgbClr val="000000"/>
                </a:solidFill>
                <a:latin typeface="Segoe UI"/>
              </a:endParaRPr>
            </a:p>
          </p:txBody>
        </p:sp>
      </p:grpSp>
      <p:grpSp>
        <p:nvGrpSpPr>
          <p:cNvPr id="403" name="Group 402"/>
          <p:cNvGrpSpPr/>
          <p:nvPr userDrawn="1"/>
        </p:nvGrpSpPr>
        <p:grpSpPr>
          <a:xfrm>
            <a:off x="2352242" y="3093747"/>
            <a:ext cx="1904600" cy="1648758"/>
            <a:chOff x="2397872" y="3155198"/>
            <a:chExt cx="1943573" cy="1682257"/>
          </a:xfrm>
        </p:grpSpPr>
        <p:sp>
          <p:nvSpPr>
            <p:cNvPr id="404"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895999">
                <a:lnSpc>
                  <a:spcPct val="95000"/>
                </a:lnSpc>
                <a:defRPr/>
              </a:pPr>
              <a:r>
                <a:rPr lang="en-US" sz="1729" dirty="0">
                  <a:gradFill>
                    <a:gsLst>
                      <a:gs pos="0">
                        <a:srgbClr val="505050"/>
                      </a:gs>
                      <a:gs pos="100000">
                        <a:srgbClr val="505050"/>
                      </a:gs>
                    </a:gsLst>
                    <a:lin ang="5400000" scaled="0"/>
                  </a:gradFill>
                  <a:latin typeface="Segoe UI"/>
                </a:rPr>
                <a:t>Stack overflow</a:t>
              </a:r>
            </a:p>
            <a:p>
              <a:pPr defTabSz="895999">
                <a:lnSpc>
                  <a:spcPct val="95000"/>
                </a:lnSpc>
                <a:defRPr/>
              </a:pPr>
              <a:endParaRPr lang="en-US" sz="1729" dirty="0">
                <a:gradFill>
                  <a:gsLst>
                    <a:gs pos="0">
                      <a:srgbClr val="505050"/>
                    </a:gs>
                    <a:gs pos="100000">
                      <a:srgbClr val="505050"/>
                    </a:gs>
                  </a:gsLst>
                  <a:lin ang="5400000" scaled="0"/>
                </a:gradFill>
                <a:latin typeface="Segoe UI"/>
              </a:endParaRPr>
            </a:p>
            <a:p>
              <a:pPr defTabSz="895999">
                <a:lnSpc>
                  <a:spcPct val="95000"/>
                </a:lnSpc>
                <a:defRPr/>
              </a:pPr>
              <a:endParaRPr lang="en-US" sz="1729" dirty="0">
                <a:gradFill>
                  <a:gsLst>
                    <a:gs pos="0">
                      <a:srgbClr val="505050"/>
                    </a:gs>
                    <a:gs pos="100000">
                      <a:srgbClr val="505050"/>
                    </a:gs>
                  </a:gsLst>
                  <a:lin ang="5400000" scaled="0"/>
                </a:gradFill>
                <a:latin typeface="Segoe UI"/>
              </a:endParaRPr>
            </a:p>
            <a:p>
              <a:pPr defTabSz="895999">
                <a:lnSpc>
                  <a:spcPct val="95000"/>
                </a:lnSpc>
                <a:defRPr/>
              </a:pPr>
              <a:endParaRPr lang="en-US" sz="1729" dirty="0">
                <a:gradFill>
                  <a:gsLst>
                    <a:gs pos="0">
                      <a:srgbClr val="505050"/>
                    </a:gs>
                    <a:gs pos="100000">
                      <a:srgbClr val="505050"/>
                    </a:gs>
                  </a:gsLst>
                  <a:lin ang="5400000" scaled="0"/>
                </a:gradFill>
                <a:latin typeface="Segoe UI"/>
              </a:endParaRPr>
            </a:p>
            <a:p>
              <a:pPr defTabSz="895999">
                <a:lnSpc>
                  <a:spcPct val="95000"/>
                </a:lnSpc>
                <a:defRPr/>
              </a:pPr>
              <a:endParaRPr lang="en-US" sz="1729" dirty="0">
                <a:gradFill>
                  <a:gsLst>
                    <a:gs pos="0">
                      <a:srgbClr val="505050"/>
                    </a:gs>
                    <a:gs pos="100000">
                      <a:srgbClr val="505050"/>
                    </a:gs>
                  </a:gsLst>
                  <a:lin ang="5400000" scaled="0"/>
                </a:gradFill>
                <a:latin typeface="Segoe UI"/>
              </a:endParaRPr>
            </a:p>
            <a:p>
              <a:pPr defTabSz="895999">
                <a:lnSpc>
                  <a:spcPct val="95000"/>
                </a:lnSpc>
                <a:defRPr/>
              </a:pPr>
              <a:r>
                <a:rPr lang="en-US" sz="1729" dirty="0">
                  <a:gradFill>
                    <a:gsLst>
                      <a:gs pos="0">
                        <a:srgbClr val="505050"/>
                      </a:gs>
                      <a:gs pos="100000">
                        <a:srgbClr val="505050"/>
                      </a:gs>
                    </a:gsLst>
                    <a:lin ang="5400000" scaled="0"/>
                  </a:gradFill>
                  <a:latin typeface="Segoe UI"/>
                </a:rPr>
                <a:t>[</a:t>
              </a:r>
              <a:r>
                <a:rPr lang="en-US" sz="1729" dirty="0" err="1">
                  <a:gradFill>
                    <a:gsLst>
                      <a:gs pos="0">
                        <a:srgbClr val="505050"/>
                      </a:gs>
                      <a:gs pos="100000">
                        <a:srgbClr val="505050"/>
                      </a:gs>
                    </a:gsLst>
                    <a:lin ang="5400000" scaled="0"/>
                  </a:gradFill>
                  <a:latin typeface="Segoe UI"/>
                </a:rPr>
                <a:t>ms</a:t>
              </a:r>
              <a:r>
                <a:rPr lang="en-US" sz="1729" dirty="0">
                  <a:gradFill>
                    <a:gsLst>
                      <a:gs pos="0">
                        <a:srgbClr val="505050"/>
                      </a:gs>
                      <a:gs pos="100000">
                        <a:srgbClr val="505050"/>
                      </a:gs>
                    </a:gsLst>
                    <a:lin ang="5400000" scaled="0"/>
                  </a:gradFill>
                  <a:latin typeface="Segoe UI"/>
                </a:rPr>
                <a:t>-office]</a:t>
              </a:r>
            </a:p>
          </p:txBody>
        </p:sp>
        <p:sp>
          <p:nvSpPr>
            <p:cNvPr id="405"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895995">
                <a:defRPr/>
              </a:pPr>
              <a:endParaRPr lang="en-US" sz="1567">
                <a:gradFill>
                  <a:gsLst>
                    <a:gs pos="0">
                      <a:srgbClr val="FFFFFF"/>
                    </a:gs>
                    <a:gs pos="100000">
                      <a:srgbClr val="FFFFFF"/>
                    </a:gs>
                  </a:gsLst>
                  <a:lin ang="5400000" scaled="0"/>
                </a:gradFill>
                <a:latin typeface="Segoe UI"/>
              </a:endParaRPr>
            </a:p>
          </p:txBody>
        </p:sp>
      </p:grpSp>
      <p:grpSp>
        <p:nvGrpSpPr>
          <p:cNvPr id="406" name="Group 405"/>
          <p:cNvGrpSpPr/>
          <p:nvPr userDrawn="1"/>
        </p:nvGrpSpPr>
        <p:grpSpPr>
          <a:xfrm>
            <a:off x="4339617" y="3098955"/>
            <a:ext cx="3629441" cy="1645950"/>
            <a:chOff x="4425913" y="3160511"/>
            <a:chExt cx="3703709" cy="1679392"/>
          </a:xfrm>
        </p:grpSpPr>
        <p:sp>
          <p:nvSpPr>
            <p:cNvPr id="407"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895999">
                <a:lnSpc>
                  <a:spcPct val="90000"/>
                </a:lnSpc>
                <a:spcBef>
                  <a:spcPts val="575"/>
                </a:spcBef>
                <a:spcAft>
                  <a:spcPts val="575"/>
                </a:spcAft>
                <a:defRPr/>
              </a:pPr>
              <a:r>
                <a:rPr lang="en-US" sz="3919" b="1" dirty="0">
                  <a:gradFill>
                    <a:gsLst>
                      <a:gs pos="0">
                        <a:srgbClr val="FFFFFF"/>
                      </a:gs>
                      <a:gs pos="100000">
                        <a:srgbClr val="FFFFFF"/>
                      </a:gs>
                    </a:gsLst>
                    <a:lin ang="5400000" scaled="0"/>
                  </a:gradFill>
                  <a:latin typeface="Segoe UI Light"/>
                </a:rPr>
                <a:t>Channel 9 </a:t>
              </a:r>
              <a:br>
                <a:rPr lang="en-US" sz="3919" b="1" dirty="0">
                  <a:gradFill>
                    <a:gsLst>
                      <a:gs pos="0">
                        <a:srgbClr val="FFFFFF"/>
                      </a:gs>
                      <a:gs pos="100000">
                        <a:srgbClr val="FFFFFF"/>
                      </a:gs>
                    </a:gsLst>
                    <a:lin ang="5400000" scaled="0"/>
                  </a:gradFill>
                  <a:latin typeface="Segoe UI Light"/>
                </a:rPr>
              </a:br>
              <a:r>
                <a:rPr lang="en-US" sz="3919" b="1" dirty="0">
                  <a:gradFill>
                    <a:gsLst>
                      <a:gs pos="0">
                        <a:srgbClr val="FFFFFF"/>
                      </a:gs>
                      <a:gs pos="100000">
                        <a:srgbClr val="FFFFFF"/>
                      </a:gs>
                    </a:gsLst>
                    <a:lin ang="5400000" scaled="0"/>
                  </a:gradFill>
                  <a:latin typeface="Segoe UI Light"/>
                </a:rPr>
                <a:t>Dev Show</a:t>
              </a:r>
            </a:p>
            <a:p>
              <a:pPr defTabSz="895999">
                <a:lnSpc>
                  <a:spcPct val="90000"/>
                </a:lnSpc>
                <a:spcBef>
                  <a:spcPts val="575"/>
                </a:spcBef>
                <a:spcAft>
                  <a:spcPts val="575"/>
                </a:spcAft>
                <a:defRPr/>
              </a:pPr>
              <a:r>
                <a:rPr lang="en-US" sz="1371" u="sng" dirty="0">
                  <a:solidFill>
                    <a:srgbClr val="FFFFFF"/>
                  </a:solidFill>
                  <a:latin typeface="Segoe UI"/>
                </a:rPr>
                <a:t>http://aka.ms/O365DevShow </a:t>
              </a:r>
            </a:p>
          </p:txBody>
        </p:sp>
        <p:pic>
          <p:nvPicPr>
            <p:cNvPr id="408" name="Picture 407"/>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409" name="Group 408"/>
          <p:cNvGrpSpPr/>
          <p:nvPr userDrawn="1"/>
        </p:nvGrpSpPr>
        <p:grpSpPr>
          <a:xfrm>
            <a:off x="6152579" y="4820078"/>
            <a:ext cx="3706581" cy="1566665"/>
            <a:chOff x="6275951" y="4916033"/>
            <a:chExt cx="3780906" cy="1597853"/>
          </a:xfrm>
        </p:grpSpPr>
        <p:sp>
          <p:nvSpPr>
            <p:cNvPr id="410"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895999">
                <a:defRPr/>
              </a:pPr>
              <a:r>
                <a:rPr lang="en-US" sz="3135" b="1" dirty="0">
                  <a:gradFill>
                    <a:gsLst>
                      <a:gs pos="0">
                        <a:srgbClr val="505050"/>
                      </a:gs>
                      <a:gs pos="100000">
                        <a:srgbClr val="505050"/>
                      </a:gs>
                    </a:gsLst>
                    <a:lin ang="5400000" scaled="0"/>
                  </a:gradFill>
                  <a:latin typeface="Segoe UI Light"/>
                </a:rPr>
                <a:t>Snack Demos</a:t>
              </a:r>
            </a:p>
            <a:p>
              <a:pPr defTabSz="895999">
                <a:defRPr/>
              </a:pPr>
              <a:endParaRPr lang="en-US" sz="3135" b="1" dirty="0">
                <a:gradFill>
                  <a:gsLst>
                    <a:gs pos="0">
                      <a:srgbClr val="505050"/>
                    </a:gs>
                    <a:gs pos="100000">
                      <a:srgbClr val="505050"/>
                    </a:gs>
                  </a:gsLst>
                  <a:lin ang="5400000" scaled="0"/>
                </a:gradFill>
                <a:latin typeface="Segoe UI Light"/>
              </a:endParaRPr>
            </a:p>
            <a:p>
              <a:pPr defTabSz="895999">
                <a:defRPr/>
              </a:pPr>
              <a:endParaRPr lang="en-US" sz="1567" u="sng" dirty="0">
                <a:gradFill>
                  <a:gsLst>
                    <a:gs pos="0">
                      <a:srgbClr val="505050"/>
                    </a:gs>
                    <a:gs pos="100000">
                      <a:srgbClr val="505050"/>
                    </a:gs>
                  </a:gsLst>
                  <a:lin ang="5400000" scaled="0"/>
                </a:gradFill>
                <a:latin typeface="Segoe UI"/>
              </a:endParaRPr>
            </a:p>
            <a:p>
              <a:pPr defTabSz="895999">
                <a:defRPr/>
              </a:pPr>
              <a:r>
                <a:rPr lang="en-US" sz="1567" u="sng" dirty="0">
                  <a:gradFill>
                    <a:gsLst>
                      <a:gs pos="0">
                        <a:srgbClr val="505050"/>
                      </a:gs>
                      <a:gs pos="100000">
                        <a:srgbClr val="505050"/>
                      </a:gs>
                    </a:gsLst>
                    <a:lin ang="5400000" scaled="0"/>
                  </a:gradFill>
                  <a:latin typeface="Segoe UI"/>
                </a:rPr>
                <a:t>http://aka.ms/o365DevSnackDemos </a:t>
              </a:r>
            </a:p>
          </p:txBody>
        </p:sp>
        <p:pic>
          <p:nvPicPr>
            <p:cNvPr id="411" name="Picture 410"/>
            <p:cNvPicPr>
              <a:picLocks noChangeAspect="1"/>
            </p:cNvPicPr>
            <p:nvPr/>
          </p:nvPicPr>
          <p:blipFill rotWithShape="1">
            <a:blip r:embed="rId5" cstate="print">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412" name="Rectangle 411">
            <a:hlinkClick r:id="rId6"/>
          </p:cNvPr>
          <p:cNvSpPr/>
          <p:nvPr userDrawn="1"/>
        </p:nvSpPr>
        <p:spPr bwMode="auto">
          <a:xfrm>
            <a:off x="6190586" y="6028460"/>
            <a:ext cx="3255823" cy="30014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413" name="Rectangle 412">
            <a:hlinkClick r:id="rId7"/>
          </p:cNvPr>
          <p:cNvSpPr/>
          <p:nvPr userDrawn="1"/>
        </p:nvSpPr>
        <p:spPr bwMode="auto">
          <a:xfrm>
            <a:off x="536920" y="2255858"/>
            <a:ext cx="4033912" cy="30014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414" name="Rectangle 413">
            <a:hlinkClick r:id="rId8"/>
          </p:cNvPr>
          <p:cNvSpPr/>
          <p:nvPr userDrawn="1"/>
        </p:nvSpPr>
        <p:spPr bwMode="auto">
          <a:xfrm>
            <a:off x="9107554" y="2188935"/>
            <a:ext cx="1485622" cy="30014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415" name="Rectangle 414">
            <a:hlinkClick r:id="rId9"/>
          </p:cNvPr>
          <p:cNvSpPr/>
          <p:nvPr userDrawn="1"/>
        </p:nvSpPr>
        <p:spPr bwMode="auto">
          <a:xfrm>
            <a:off x="5400048" y="4382332"/>
            <a:ext cx="2394242" cy="30014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416" name="Rectangle 415">
            <a:hlinkClick r:id="rId10"/>
          </p:cNvPr>
          <p:cNvSpPr/>
          <p:nvPr userDrawn="1"/>
        </p:nvSpPr>
        <p:spPr bwMode="auto">
          <a:xfrm>
            <a:off x="792914" y="5602433"/>
            <a:ext cx="3137487" cy="30014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417" name="Rectangle 416">
            <a:hlinkClick r:id="rId11"/>
          </p:cNvPr>
          <p:cNvSpPr/>
          <p:nvPr userDrawn="1"/>
        </p:nvSpPr>
        <p:spPr bwMode="auto">
          <a:xfrm>
            <a:off x="9933533" y="5936878"/>
            <a:ext cx="1705541" cy="391724"/>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57108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6"/>
                                        </p:tgtEl>
                                        <p:attrNameLst>
                                          <p:attrName>style.visibility</p:attrName>
                                        </p:attrNameLst>
                                      </p:cBhvr>
                                      <p:to>
                                        <p:strVal val="visible"/>
                                      </p:to>
                                    </p:set>
                                    <p:animEffect transition="in" filter="fade">
                                      <p:cBhvr>
                                        <p:cTn id="7" dur="500"/>
                                        <p:tgtEl>
                                          <p:spTgt spid="406"/>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296"/>
                                        </p:tgtEl>
                                        <p:attrNameLst>
                                          <p:attrName>style.visibility</p:attrName>
                                        </p:attrNameLst>
                                      </p:cBhvr>
                                      <p:to>
                                        <p:strVal val="visible"/>
                                      </p:to>
                                    </p:set>
                                    <p:anim calcmode="lin" valueType="num">
                                      <p:cBhvr additive="base">
                                        <p:cTn id="11" dur="750" fill="hold"/>
                                        <p:tgtEl>
                                          <p:spTgt spid="296"/>
                                        </p:tgtEl>
                                        <p:attrNameLst>
                                          <p:attrName>ppt_x</p:attrName>
                                        </p:attrNameLst>
                                      </p:cBhvr>
                                      <p:tavLst>
                                        <p:tav tm="0">
                                          <p:val>
                                            <p:strVal val="#ppt_x"/>
                                          </p:val>
                                        </p:tav>
                                        <p:tav tm="100000">
                                          <p:val>
                                            <p:strVal val="#ppt_x"/>
                                          </p:val>
                                        </p:tav>
                                      </p:tavLst>
                                    </p:anim>
                                    <p:anim calcmode="lin" valueType="num">
                                      <p:cBhvr additive="base">
                                        <p:cTn id="12" dur="750" fill="hold"/>
                                        <p:tgtEl>
                                          <p:spTgt spid="296"/>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293"/>
                                        </p:tgtEl>
                                        <p:attrNameLst>
                                          <p:attrName>style.visibility</p:attrName>
                                        </p:attrNameLst>
                                      </p:cBhvr>
                                      <p:to>
                                        <p:strVal val="visible"/>
                                      </p:to>
                                    </p:set>
                                    <p:anim calcmode="lin" valueType="num">
                                      <p:cBhvr additive="base">
                                        <p:cTn id="15" dur="750" fill="hold"/>
                                        <p:tgtEl>
                                          <p:spTgt spid="293"/>
                                        </p:tgtEl>
                                        <p:attrNameLst>
                                          <p:attrName>ppt_x</p:attrName>
                                        </p:attrNameLst>
                                      </p:cBhvr>
                                      <p:tavLst>
                                        <p:tav tm="0">
                                          <p:val>
                                            <p:strVal val="#ppt_x"/>
                                          </p:val>
                                        </p:tav>
                                        <p:tav tm="100000">
                                          <p:val>
                                            <p:strVal val="#ppt_x"/>
                                          </p:val>
                                        </p:tav>
                                      </p:tavLst>
                                    </p:anim>
                                    <p:anim calcmode="lin" valueType="num">
                                      <p:cBhvr additive="base">
                                        <p:cTn id="16" dur="750" fill="hold"/>
                                        <p:tgtEl>
                                          <p:spTgt spid="293"/>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7"/>
                                        </p:tgtEl>
                                        <p:attrNameLst>
                                          <p:attrName>style.visibility</p:attrName>
                                        </p:attrNameLst>
                                      </p:cBhvr>
                                      <p:to>
                                        <p:strVal val="visible"/>
                                      </p:to>
                                    </p:set>
                                    <p:anim calcmode="lin" valueType="num">
                                      <p:cBhvr additive="base">
                                        <p:cTn id="19" dur="750" fill="hold"/>
                                        <p:tgtEl>
                                          <p:spTgt spid="227"/>
                                        </p:tgtEl>
                                        <p:attrNameLst>
                                          <p:attrName>ppt_x</p:attrName>
                                        </p:attrNameLst>
                                      </p:cBhvr>
                                      <p:tavLst>
                                        <p:tav tm="0">
                                          <p:val>
                                            <p:strVal val="1+#ppt_w/2"/>
                                          </p:val>
                                        </p:tav>
                                        <p:tav tm="100000">
                                          <p:val>
                                            <p:strVal val="#ppt_x"/>
                                          </p:val>
                                        </p:tav>
                                      </p:tavLst>
                                    </p:anim>
                                    <p:anim calcmode="lin" valueType="num">
                                      <p:cBhvr additive="base">
                                        <p:cTn id="20" dur="750" fill="hold"/>
                                        <p:tgtEl>
                                          <p:spTgt spid="227"/>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403"/>
                                        </p:tgtEl>
                                        <p:attrNameLst>
                                          <p:attrName>style.visibility</p:attrName>
                                        </p:attrNameLst>
                                      </p:cBhvr>
                                      <p:to>
                                        <p:strVal val="visible"/>
                                      </p:to>
                                    </p:set>
                                    <p:anim calcmode="lin" valueType="num">
                                      <p:cBhvr additive="base">
                                        <p:cTn id="23" dur="750" fill="hold"/>
                                        <p:tgtEl>
                                          <p:spTgt spid="403"/>
                                        </p:tgtEl>
                                        <p:attrNameLst>
                                          <p:attrName>ppt_x</p:attrName>
                                        </p:attrNameLst>
                                      </p:cBhvr>
                                      <p:tavLst>
                                        <p:tav tm="0">
                                          <p:val>
                                            <p:strVal val="0-#ppt_w/2"/>
                                          </p:val>
                                        </p:tav>
                                        <p:tav tm="100000">
                                          <p:val>
                                            <p:strVal val="#ppt_x"/>
                                          </p:val>
                                        </p:tav>
                                      </p:tavLst>
                                    </p:anim>
                                    <p:anim calcmode="lin" valueType="num">
                                      <p:cBhvr additive="base">
                                        <p:cTn id="24" dur="750" fill="hold"/>
                                        <p:tgtEl>
                                          <p:spTgt spid="403"/>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400"/>
                                        </p:tgtEl>
                                        <p:attrNameLst>
                                          <p:attrName>style.visibility</p:attrName>
                                        </p:attrNameLst>
                                      </p:cBhvr>
                                      <p:to>
                                        <p:strVal val="visible"/>
                                      </p:to>
                                    </p:set>
                                    <p:anim calcmode="lin" valueType="num">
                                      <p:cBhvr additive="base">
                                        <p:cTn id="27" dur="750" fill="hold"/>
                                        <p:tgtEl>
                                          <p:spTgt spid="400"/>
                                        </p:tgtEl>
                                        <p:attrNameLst>
                                          <p:attrName>ppt_x</p:attrName>
                                        </p:attrNameLst>
                                      </p:cBhvr>
                                      <p:tavLst>
                                        <p:tav tm="0">
                                          <p:val>
                                            <p:strVal val="1+#ppt_w/2"/>
                                          </p:val>
                                        </p:tav>
                                        <p:tav tm="100000">
                                          <p:val>
                                            <p:strVal val="#ppt_x"/>
                                          </p:val>
                                        </p:tav>
                                      </p:tavLst>
                                    </p:anim>
                                    <p:anim calcmode="lin" valueType="num">
                                      <p:cBhvr additive="base">
                                        <p:cTn id="28" dur="750" fill="hold"/>
                                        <p:tgtEl>
                                          <p:spTgt spid="400"/>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409"/>
                                        </p:tgtEl>
                                        <p:attrNameLst>
                                          <p:attrName>style.visibility</p:attrName>
                                        </p:attrNameLst>
                                      </p:cBhvr>
                                      <p:to>
                                        <p:strVal val="visible"/>
                                      </p:to>
                                    </p:set>
                                    <p:anim calcmode="lin" valueType="num">
                                      <p:cBhvr additive="base">
                                        <p:cTn id="31" dur="750" fill="hold"/>
                                        <p:tgtEl>
                                          <p:spTgt spid="409"/>
                                        </p:tgtEl>
                                        <p:attrNameLst>
                                          <p:attrName>ppt_x</p:attrName>
                                        </p:attrNameLst>
                                      </p:cBhvr>
                                      <p:tavLst>
                                        <p:tav tm="0">
                                          <p:val>
                                            <p:strVal val="#ppt_x"/>
                                          </p:val>
                                        </p:tav>
                                        <p:tav tm="100000">
                                          <p:val>
                                            <p:strVal val="#ppt_x"/>
                                          </p:val>
                                        </p:tav>
                                      </p:tavLst>
                                    </p:anim>
                                    <p:anim calcmode="lin" valueType="num">
                                      <p:cBhvr additive="base">
                                        <p:cTn id="32" dur="750" fill="hold"/>
                                        <p:tgtEl>
                                          <p:spTgt spid="409"/>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216"/>
                                        </p:tgtEl>
                                        <p:attrNameLst>
                                          <p:attrName>style.visibility</p:attrName>
                                        </p:attrNameLst>
                                      </p:cBhvr>
                                      <p:to>
                                        <p:strVal val="visible"/>
                                      </p:to>
                                    </p:set>
                                    <p:anim calcmode="lin" valueType="num">
                                      <p:cBhvr additive="base">
                                        <p:cTn id="35" dur="750" fill="hold"/>
                                        <p:tgtEl>
                                          <p:spTgt spid="216"/>
                                        </p:tgtEl>
                                        <p:attrNameLst>
                                          <p:attrName>ppt_x</p:attrName>
                                        </p:attrNameLst>
                                      </p:cBhvr>
                                      <p:tavLst>
                                        <p:tav tm="0">
                                          <p:val>
                                            <p:strVal val="0-#ppt_w/2"/>
                                          </p:val>
                                        </p:tav>
                                        <p:tav tm="100000">
                                          <p:val>
                                            <p:strVal val="#ppt_x"/>
                                          </p:val>
                                        </p:tav>
                                      </p:tavLst>
                                    </p:anim>
                                    <p:anim calcmode="lin" valueType="num">
                                      <p:cBhvr additive="base">
                                        <p:cTn id="36" dur="750" fill="hold"/>
                                        <p:tgtEl>
                                          <p:spTgt spid="216"/>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389"/>
                                        </p:tgtEl>
                                        <p:attrNameLst>
                                          <p:attrName>style.visibility</p:attrName>
                                        </p:attrNameLst>
                                      </p:cBhvr>
                                      <p:to>
                                        <p:strVal val="visible"/>
                                      </p:to>
                                    </p:set>
                                    <p:anim calcmode="lin" valueType="num">
                                      <p:cBhvr additive="base">
                                        <p:cTn id="39" dur="750" fill="hold"/>
                                        <p:tgtEl>
                                          <p:spTgt spid="389"/>
                                        </p:tgtEl>
                                        <p:attrNameLst>
                                          <p:attrName>ppt_x</p:attrName>
                                        </p:attrNameLst>
                                      </p:cBhvr>
                                      <p:tavLst>
                                        <p:tav tm="0">
                                          <p:val>
                                            <p:strVal val="0-#ppt_w/2"/>
                                          </p:val>
                                        </p:tav>
                                        <p:tav tm="100000">
                                          <p:val>
                                            <p:strVal val="#ppt_x"/>
                                          </p:val>
                                        </p:tav>
                                      </p:tavLst>
                                    </p:anim>
                                    <p:anim calcmode="lin" valueType="num">
                                      <p:cBhvr additive="base">
                                        <p:cTn id="40" dur="750" fill="hold"/>
                                        <p:tgtEl>
                                          <p:spTgt spid="389"/>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219"/>
                                        </p:tgtEl>
                                        <p:attrNameLst>
                                          <p:attrName>style.visibility</p:attrName>
                                        </p:attrNameLst>
                                      </p:cBhvr>
                                      <p:to>
                                        <p:strVal val="visible"/>
                                      </p:to>
                                    </p:set>
                                    <p:anim calcmode="lin" valueType="num">
                                      <p:cBhvr additive="base">
                                        <p:cTn id="43" dur="750" fill="hold"/>
                                        <p:tgtEl>
                                          <p:spTgt spid="219"/>
                                        </p:tgtEl>
                                        <p:attrNameLst>
                                          <p:attrName>ppt_x</p:attrName>
                                        </p:attrNameLst>
                                      </p:cBhvr>
                                      <p:tavLst>
                                        <p:tav tm="0">
                                          <p:val>
                                            <p:strVal val="1+#ppt_w/2"/>
                                          </p:val>
                                        </p:tav>
                                        <p:tav tm="100000">
                                          <p:val>
                                            <p:strVal val="#ppt_x"/>
                                          </p:val>
                                        </p:tav>
                                      </p:tavLst>
                                    </p:anim>
                                    <p:anim calcmode="lin" valueType="num">
                                      <p:cBhvr additive="base">
                                        <p:cTn id="44" dur="750" fill="hold"/>
                                        <p:tgtEl>
                                          <p:spTgt spid="2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8" name="Picture 7"/>
          <p:cNvPicPr>
            <a:picLocks noChangeAspect="1"/>
          </p:cNvPicPr>
          <p:nvPr userDrawn="1"/>
        </p:nvPicPr>
        <p:blipFill>
          <a:blip r:embed="rId2"/>
          <a:stretch>
            <a:fillRect/>
          </a:stretch>
        </p:blipFill>
        <p:spPr>
          <a:xfrm>
            <a:off x="427982" y="6348420"/>
            <a:ext cx="690247" cy="218513"/>
          </a:xfrm>
          <a:prstGeom prst="rect">
            <a:avLst/>
          </a:prstGeom>
        </p:spPr>
      </p:pic>
    </p:spTree>
    <p:extLst>
      <p:ext uri="{BB962C8B-B14F-4D97-AF65-F5344CB8AC3E}">
        <p14:creationId xmlns:p14="http://schemas.microsoft.com/office/powerpoint/2010/main" val="224282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a:t>
            </a:r>
            <a:r>
              <a:rPr lang="en-US" sz="686" dirty="0" smtClean="0">
                <a:gradFill>
                  <a:gsLst>
                    <a:gs pos="0">
                      <a:schemeClr val="tx1"/>
                    </a:gs>
                    <a:gs pos="100000">
                      <a:schemeClr val="tx1"/>
                    </a:gs>
                  </a:gsLst>
                  <a:lin ang="5400000" scaled="0"/>
                </a:gradFill>
                <a:cs typeface="Segoe UI" pitchFamily="34" charset="0"/>
              </a:rPr>
              <a:t>2015 </a:t>
            </a:r>
            <a:r>
              <a:rPr lang="en-US" sz="686"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126174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a:t>
            </a:r>
            <a:r>
              <a:rPr lang="en-US" sz="686" dirty="0" smtClean="0">
                <a:gradFill>
                  <a:gsLst>
                    <a:gs pos="0">
                      <a:schemeClr val="tx1"/>
                    </a:gs>
                    <a:gs pos="100000">
                      <a:schemeClr val="tx1"/>
                    </a:gs>
                  </a:gsLst>
                  <a:lin ang="5400000" scaled="0"/>
                </a:gradFill>
                <a:cs typeface="Segoe UI" pitchFamily="34" charset="0"/>
              </a:rPr>
              <a:t>2015 </a:t>
            </a:r>
            <a:r>
              <a:rPr lang="en-US" sz="686"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invGray">
          <a:xfrm>
            <a:off x="450205" y="3083652"/>
            <a:ext cx="3227129" cy="692059"/>
          </a:xfrm>
          <a:prstGeom prst="rect">
            <a:avLst/>
          </a:prstGeom>
        </p:spPr>
      </p:pic>
    </p:spTree>
    <p:extLst>
      <p:ext uri="{BB962C8B-B14F-4D97-AF65-F5344CB8AC3E}">
        <p14:creationId xmlns:p14="http://schemas.microsoft.com/office/powerpoint/2010/main" val="11313022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2113298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843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5826759" cy="2183237"/>
          </a:xfrm>
        </p:spPr>
        <p:txBody>
          <a:bodyPr wrap="square">
            <a:spAutoFit/>
          </a:bodyPr>
          <a:lstStyle>
            <a:lvl1pPr marL="0" indent="0">
              <a:buClr>
                <a:schemeClr val="bg1"/>
              </a:buClr>
              <a:buFontTx/>
              <a:buNone/>
              <a:defRPr>
                <a:solidFill>
                  <a:srgbClr val="5C2D91"/>
                </a:solidFill>
              </a:defRPr>
            </a:lvl1pPr>
            <a:lvl2pPr marL="571832" indent="-236191">
              <a:buClr>
                <a:schemeClr val="bg1"/>
              </a:buClr>
              <a:buFont typeface="Symbol" panose="05050102010706020507" pitchFamily="18" charset="2"/>
              <a:buChar char="-"/>
              <a:defRPr/>
            </a:lvl2pPr>
            <a:lvl3pPr marL="783162" indent="-223760">
              <a:buClr>
                <a:schemeClr val="bg1"/>
              </a:buClr>
              <a:buFont typeface="Segoe UI" panose="020B0502040204020203" pitchFamily="34" charset="0"/>
              <a:buChar char="&gt;"/>
              <a:defRPr sz="2349"/>
            </a:lvl3pPr>
            <a:lvl4pPr marL="1006921" indent="-223760">
              <a:buClr>
                <a:schemeClr val="bg1"/>
              </a:buClr>
              <a:buFont typeface="Segoe UI" panose="020B0502040204020203" pitchFamily="34" charset="0"/>
              <a:buChar char="-"/>
              <a:defRPr sz="1958"/>
            </a:lvl4pPr>
            <a:lvl5pPr marL="1230679" indent="-223760">
              <a:buClr>
                <a:schemeClr val="bg1"/>
              </a:buClr>
              <a:buFont typeface="Arial" panose="020B0604020202020204" pitchFamily="34" charset="0"/>
              <a:buChar char="•"/>
              <a:defRPr sz="1958"/>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575522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1"/>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27982" y="6348420"/>
            <a:ext cx="690247" cy="218513"/>
          </a:xfrm>
          <a:prstGeom prst="rect">
            <a:avLst/>
          </a:prstGeom>
        </p:spPr>
      </p:pic>
    </p:spTree>
    <p:extLst>
      <p:ext uri="{BB962C8B-B14F-4D97-AF65-F5344CB8AC3E}">
        <p14:creationId xmlns:p14="http://schemas.microsoft.com/office/powerpoint/2010/main" val="1259788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1"/>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stretch>
            <a:fillRect/>
          </a:stretch>
        </p:blipFill>
        <p:spPr>
          <a:xfrm>
            <a:off x="427982" y="6348420"/>
            <a:ext cx="690247" cy="218513"/>
          </a:xfrm>
          <a:prstGeom prst="rect">
            <a:avLst/>
          </a:prstGeom>
        </p:spPr>
      </p:pic>
    </p:spTree>
    <p:extLst>
      <p:ext uri="{BB962C8B-B14F-4D97-AF65-F5344CB8AC3E}">
        <p14:creationId xmlns:p14="http://schemas.microsoft.com/office/powerpoint/2010/main" val="810923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27982" y="6348420"/>
            <a:ext cx="690247" cy="218513"/>
          </a:xfrm>
          <a:prstGeom prst="rect">
            <a:avLst/>
          </a:prstGeom>
        </p:spPr>
      </p:pic>
    </p:spTree>
    <p:extLst>
      <p:ext uri="{BB962C8B-B14F-4D97-AF65-F5344CB8AC3E}">
        <p14:creationId xmlns:p14="http://schemas.microsoft.com/office/powerpoint/2010/main" val="226755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27982" y="6348420"/>
            <a:ext cx="690247" cy="218513"/>
          </a:xfrm>
          <a:prstGeom prst="rect">
            <a:avLst/>
          </a:prstGeom>
        </p:spPr>
      </p:pic>
    </p:spTree>
    <p:extLst>
      <p:ext uri="{BB962C8B-B14F-4D97-AF65-F5344CB8AC3E}">
        <p14:creationId xmlns:p14="http://schemas.microsoft.com/office/powerpoint/2010/main" val="3175310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27982" y="6348420"/>
            <a:ext cx="690247" cy="218513"/>
          </a:xfrm>
          <a:prstGeom prst="rect">
            <a:avLst/>
          </a:prstGeom>
        </p:spPr>
      </p:pic>
    </p:spTree>
    <p:extLst>
      <p:ext uri="{BB962C8B-B14F-4D97-AF65-F5344CB8AC3E}">
        <p14:creationId xmlns:p14="http://schemas.microsoft.com/office/powerpoint/2010/main" val="1946270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51"/>
          <a:stretch>
            <a:fillRect/>
          </a:stretch>
        </p:blipFill>
        <p:spPr>
          <a:xfrm rot="5400000">
            <a:off x="9208748" y="2991033"/>
            <a:ext cx="6858623" cy="876557"/>
          </a:xfrm>
          <a:prstGeom prst="rect">
            <a:avLst/>
          </a:prstGeom>
        </p:spPr>
      </p:pic>
      <p:sp>
        <p:nvSpPr>
          <p:cNvPr id="3" name="Footer Placeholder 2"/>
          <p:cNvSpPr>
            <a:spLocks noGrp="1"/>
          </p:cNvSpPr>
          <p:nvPr>
            <p:ph type="ftr" sz="quarter" idx="3"/>
          </p:nvPr>
        </p:nvSpPr>
        <p:spPr>
          <a:xfrm>
            <a:off x="7807923" y="289509"/>
            <a:ext cx="4114839" cy="364224"/>
          </a:xfrm>
          <a:prstGeom prst="rect">
            <a:avLst/>
          </a:prstGeom>
        </p:spPr>
        <p:txBody>
          <a:bodyPr vert="horz" lIns="91440" tIns="45720" rIns="182880" bIns="45720" rtlCol="0" anchor="ctr"/>
          <a:lstStyle>
            <a:lvl1pPr algn="r">
              <a:defRPr sz="1176">
                <a:solidFill>
                  <a:schemeClr val="tx1">
                    <a:tint val="75000"/>
                  </a:schemeClr>
                </a:solidFill>
              </a:defRPr>
            </a:lvl1pPr>
          </a:lstStyle>
          <a:p>
            <a:pPr>
              <a:defRPr/>
            </a:pPr>
            <a:r>
              <a:rPr lang="en-US" sz="1372" dirty="0" smtClean="0">
                <a:gradFill>
                  <a:gsLst>
                    <a:gs pos="8367">
                      <a:srgbClr val="000000"/>
                    </a:gs>
                    <a:gs pos="31000">
                      <a:srgbClr val="000000"/>
                    </a:gs>
                  </a:gsLst>
                  <a:lin ang="5400000" scaled="0"/>
                </a:gradFill>
              </a:rPr>
              <a:t>&lt;</a:t>
            </a:r>
            <a:r>
              <a:rPr lang="en-US" sz="1372" dirty="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dirty="0" smtClean="0">
                <a:gradFill>
                  <a:gsLst>
                    <a:gs pos="8367">
                      <a:srgbClr val="000000"/>
                    </a:gs>
                    <a:gs pos="31000">
                      <a:srgbClr val="000000"/>
                    </a:gs>
                  </a:gsLst>
                  <a:lin ang="5400000" scaled="0"/>
                </a:gradFill>
              </a:rPr>
              <a:t>&gt;&lt;Section title goes here&gt;</a:t>
            </a:r>
          </a:p>
          <a:p>
            <a:endParaRPr lang="en-US" dirty="0"/>
          </a:p>
        </p:txBody>
      </p:sp>
      <p:sp>
        <p:nvSpPr>
          <p:cNvPr id="6"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spTree>
    <p:extLst>
      <p:ext uri="{BB962C8B-B14F-4D97-AF65-F5344CB8AC3E}">
        <p14:creationId xmlns:p14="http://schemas.microsoft.com/office/powerpoint/2010/main" val="9503469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92515">
                <a:srgbClr val="262626"/>
              </a:gs>
              <a:gs pos="75000">
                <a:srgbClr val="262626"/>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92515">
                <a:srgbClr val="262626"/>
              </a:gs>
              <a:gs pos="75000">
                <a:srgbClr val="262626"/>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92515">
                <a:srgbClr val="262626"/>
              </a:gs>
              <a:gs pos="75000">
                <a:srgbClr val="262626"/>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92515">
                <a:srgbClr val="262626"/>
              </a:gs>
              <a:gs pos="75000">
                <a:srgbClr val="262626"/>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92515">
                <a:srgbClr val="262626"/>
              </a:gs>
              <a:gs pos="75000">
                <a:srgbClr val="262626"/>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p15:clr>
            <a:srgbClr val="5ACBF0"/>
          </p15:clr>
        </p15:guide>
        <p15:guide id="2" pos="155">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hyperlink" Target="http://dev.office.com/codesamples#?filters=office%20add-ins" TargetMode="External"/><Relationship Id="rId2" Type="http://schemas.openxmlformats.org/officeDocument/2006/relationships/hyperlink" Target="http://dev.office.com/getting-started/addins" TargetMode="External"/><Relationship Id="rId1" Type="http://schemas.openxmlformats.org/officeDocument/2006/relationships/slideLayout" Target="../slideLayouts/slideLayout11.xml"/><Relationship Id="rId6" Type="http://schemas.openxmlformats.org/officeDocument/2006/relationships/hyperlink" Target="https://msdn.microsoft.com/en-us/library/office/jj220060.aspx" TargetMode="External"/><Relationship Id="rId5" Type="http://schemas.openxmlformats.org/officeDocument/2006/relationships/hyperlink" Target="http://dev.office.com/snack-videos" TargetMode="External"/><Relationship Id="rId4" Type="http://schemas.openxmlformats.org/officeDocument/2006/relationships/hyperlink" Target="http://dev.office.com/training#?filters=deep%20dive%20into%20the%20office%20365%20add-in%20mode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7.xml"/><Relationship Id="rId1" Type="http://schemas.openxmlformats.org/officeDocument/2006/relationships/slideLayout" Target="../slideLayouts/slideLayout11.xml"/><Relationship Id="rId5" Type="http://schemas.openxmlformats.org/officeDocument/2006/relationships/image" Target="../media/image25.emf"/><Relationship Id="rId4" Type="http://schemas.openxmlformats.org/officeDocument/2006/relationships/image" Target="../media/image2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42.xml"/><Relationship Id="rId4" Type="http://schemas.openxmlformats.org/officeDocument/2006/relationships/image" Target="../media/image11.emf"/></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0" name="Group 299"/>
          <p:cNvGrpSpPr/>
          <p:nvPr/>
        </p:nvGrpSpPr>
        <p:grpSpPr>
          <a:xfrm>
            <a:off x="5543517" y="1228402"/>
            <a:ext cx="4925666" cy="4130403"/>
            <a:chOff x="5654676" y="1252538"/>
            <a:chExt cx="5024436" cy="4213226"/>
          </a:xfrm>
        </p:grpSpPr>
        <p:grpSp>
          <p:nvGrpSpPr>
            <p:cNvPr id="297" name="Group 296"/>
            <p:cNvGrpSpPr/>
            <p:nvPr/>
          </p:nvGrpSpPr>
          <p:grpSpPr>
            <a:xfrm>
              <a:off x="9685338" y="2705101"/>
              <a:ext cx="993774" cy="1214438"/>
              <a:chOff x="9685338" y="2705101"/>
              <a:chExt cx="993774" cy="1214438"/>
            </a:xfrm>
          </p:grpSpPr>
          <p:sp>
            <p:nvSpPr>
              <p:cNvPr id="264"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65"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66"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67"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68"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69"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70"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71"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89642" tIns="44821" rIns="89642" bIns="44821" numCol="1" anchor="t" anchorCtr="0" compatLnSpc="1">
                <a:prstTxWarp prst="textNoShape">
                  <a:avLst/>
                </a:prstTxWarp>
              </a:bodyPr>
              <a:lstStyle/>
              <a:p>
                <a:endParaRPr lang="en-US" sz="1765" dirty="0"/>
              </a:p>
            </p:txBody>
          </p:sp>
        </p:grpSp>
        <p:grpSp>
          <p:nvGrpSpPr>
            <p:cNvPr id="296" name="Group 295"/>
            <p:cNvGrpSpPr/>
            <p:nvPr/>
          </p:nvGrpSpPr>
          <p:grpSpPr>
            <a:xfrm>
              <a:off x="6997700" y="1252538"/>
              <a:ext cx="2908300" cy="1195388"/>
              <a:chOff x="6997700" y="1252538"/>
              <a:chExt cx="2908300" cy="1195388"/>
            </a:xfrm>
          </p:grpSpPr>
          <p:sp>
            <p:nvSpPr>
              <p:cNvPr id="252"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53"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54"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55"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56"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57"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58"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59"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60"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61"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62"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63"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72"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73"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74"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75"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89642" tIns="44821" rIns="89642" bIns="44821" numCol="1" anchor="t" anchorCtr="0" compatLnSpc="1">
                <a:prstTxWarp prst="textNoShape">
                  <a:avLst/>
                </a:prstTxWarp>
              </a:bodyPr>
              <a:lstStyle/>
              <a:p>
                <a:endParaRPr lang="en-US" sz="1765" dirty="0"/>
              </a:p>
            </p:txBody>
          </p:sp>
        </p:grpSp>
        <p:grpSp>
          <p:nvGrpSpPr>
            <p:cNvPr id="298" name="Group 297"/>
            <p:cNvGrpSpPr/>
            <p:nvPr/>
          </p:nvGrpSpPr>
          <p:grpSpPr>
            <a:xfrm>
              <a:off x="5654676" y="2908301"/>
              <a:ext cx="681036" cy="809625"/>
              <a:chOff x="5654676" y="2908301"/>
              <a:chExt cx="681036" cy="809625"/>
            </a:xfrm>
          </p:grpSpPr>
          <p:sp>
            <p:nvSpPr>
              <p:cNvPr id="276"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77"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78"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79"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89642" tIns="44821" rIns="89642" bIns="44821" numCol="1" anchor="t" anchorCtr="0" compatLnSpc="1">
                <a:prstTxWarp prst="textNoShape">
                  <a:avLst/>
                </a:prstTxWarp>
              </a:bodyPr>
              <a:lstStyle/>
              <a:p>
                <a:endParaRPr lang="en-US" sz="1765" dirty="0"/>
              </a:p>
            </p:txBody>
          </p:sp>
        </p:grpSp>
        <p:grpSp>
          <p:nvGrpSpPr>
            <p:cNvPr id="299" name="Group 298"/>
            <p:cNvGrpSpPr/>
            <p:nvPr/>
          </p:nvGrpSpPr>
          <p:grpSpPr>
            <a:xfrm>
              <a:off x="6481763" y="4656138"/>
              <a:ext cx="1308100" cy="809626"/>
              <a:chOff x="6481763" y="4656138"/>
              <a:chExt cx="1308100" cy="809626"/>
            </a:xfrm>
          </p:grpSpPr>
          <p:sp>
            <p:nvSpPr>
              <p:cNvPr id="280"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81"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82"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83"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84"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85"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86"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87"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89642" tIns="44821" rIns="89642" bIns="44821" numCol="1" anchor="t" anchorCtr="0" compatLnSpc="1">
                <a:prstTxWarp prst="textNoShape">
                  <a:avLst/>
                </a:prstTxWarp>
              </a:bodyPr>
              <a:lstStyle/>
              <a:p>
                <a:endParaRPr lang="en-US" sz="1765" dirty="0"/>
              </a:p>
            </p:txBody>
          </p:sp>
        </p:grpSp>
      </p:grpSp>
      <p:sp>
        <p:nvSpPr>
          <p:cNvPr id="171" name="Freeform 5" hidden="1"/>
          <p:cNvSpPr>
            <a:spLocks noEditPoints="1"/>
          </p:cNvSpPr>
          <p:nvPr/>
        </p:nvSpPr>
        <p:spPr bwMode="auto">
          <a:xfrm>
            <a:off x="5976166" y="2255557"/>
            <a:ext cx="4799608" cy="4329607"/>
          </a:xfrm>
          <a:custGeom>
            <a:avLst/>
            <a:gdLst>
              <a:gd name="T0" fmla="*/ 182 w 266"/>
              <a:gd name="T1" fmla="*/ 112 h 240"/>
              <a:gd name="T2" fmla="*/ 204 w 266"/>
              <a:gd name="T3" fmla="*/ 105 h 240"/>
              <a:gd name="T4" fmla="*/ 173 w 266"/>
              <a:gd name="T5" fmla="*/ 72 h 240"/>
              <a:gd name="T6" fmla="*/ 163 w 266"/>
              <a:gd name="T7" fmla="*/ 70 h 240"/>
              <a:gd name="T8" fmla="*/ 166 w 266"/>
              <a:gd name="T9" fmla="*/ 50 h 240"/>
              <a:gd name="T10" fmla="*/ 167 w 266"/>
              <a:gd name="T11" fmla="*/ 43 h 240"/>
              <a:gd name="T12" fmla="*/ 166 w 266"/>
              <a:gd name="T13" fmla="*/ 30 h 240"/>
              <a:gd name="T14" fmla="*/ 156 w 266"/>
              <a:gd name="T15" fmla="*/ 0 h 240"/>
              <a:gd name="T16" fmla="*/ 30 w 266"/>
              <a:gd name="T17" fmla="*/ 84 h 240"/>
              <a:gd name="T18" fmla="*/ 80 w 266"/>
              <a:gd name="T19" fmla="*/ 94 h 240"/>
              <a:gd name="T20" fmla="*/ 71 w 266"/>
              <a:gd name="T21" fmla="*/ 107 h 240"/>
              <a:gd name="T22" fmla="*/ 114 w 266"/>
              <a:gd name="T23" fmla="*/ 112 h 240"/>
              <a:gd name="T24" fmla="*/ 0 w 266"/>
              <a:gd name="T25" fmla="*/ 131 h 240"/>
              <a:gd name="T26" fmla="*/ 10 w 266"/>
              <a:gd name="T27" fmla="*/ 139 h 240"/>
              <a:gd name="T28" fmla="*/ 113 w 266"/>
              <a:gd name="T29" fmla="*/ 123 h 240"/>
              <a:gd name="T30" fmla="*/ 114 w 266"/>
              <a:gd name="T31" fmla="*/ 124 h 240"/>
              <a:gd name="T32" fmla="*/ 115 w 266"/>
              <a:gd name="T33" fmla="*/ 126 h 240"/>
              <a:gd name="T34" fmla="*/ 118 w 266"/>
              <a:gd name="T35" fmla="*/ 127 h 240"/>
              <a:gd name="T36" fmla="*/ 117 w 266"/>
              <a:gd name="T37" fmla="*/ 128 h 240"/>
              <a:gd name="T38" fmla="*/ 114 w 266"/>
              <a:gd name="T39" fmla="*/ 139 h 240"/>
              <a:gd name="T40" fmla="*/ 114 w 266"/>
              <a:gd name="T41" fmla="*/ 141 h 240"/>
              <a:gd name="T42" fmla="*/ 116 w 266"/>
              <a:gd name="T43" fmla="*/ 142 h 240"/>
              <a:gd name="T44" fmla="*/ 120 w 266"/>
              <a:gd name="T45" fmla="*/ 143 h 240"/>
              <a:gd name="T46" fmla="*/ 122 w 266"/>
              <a:gd name="T47" fmla="*/ 155 h 240"/>
              <a:gd name="T48" fmla="*/ 123 w 266"/>
              <a:gd name="T49" fmla="*/ 162 h 240"/>
              <a:gd name="T50" fmla="*/ 110 w 266"/>
              <a:gd name="T51" fmla="*/ 173 h 240"/>
              <a:gd name="T52" fmla="*/ 110 w 266"/>
              <a:gd name="T53" fmla="*/ 174 h 240"/>
              <a:gd name="T54" fmla="*/ 111 w 266"/>
              <a:gd name="T55" fmla="*/ 175 h 240"/>
              <a:gd name="T56" fmla="*/ 112 w 266"/>
              <a:gd name="T57" fmla="*/ 177 h 240"/>
              <a:gd name="T58" fmla="*/ 114 w 266"/>
              <a:gd name="T59" fmla="*/ 178 h 240"/>
              <a:gd name="T60" fmla="*/ 116 w 266"/>
              <a:gd name="T61" fmla="*/ 178 h 240"/>
              <a:gd name="T62" fmla="*/ 122 w 266"/>
              <a:gd name="T63" fmla="*/ 179 h 240"/>
              <a:gd name="T64" fmla="*/ 123 w 266"/>
              <a:gd name="T65" fmla="*/ 235 h 240"/>
              <a:gd name="T66" fmla="*/ 141 w 266"/>
              <a:gd name="T67" fmla="*/ 229 h 240"/>
              <a:gd name="T68" fmla="*/ 154 w 266"/>
              <a:gd name="T69" fmla="*/ 229 h 240"/>
              <a:gd name="T70" fmla="*/ 171 w 266"/>
              <a:gd name="T71" fmla="*/ 235 h 240"/>
              <a:gd name="T72" fmla="*/ 173 w 266"/>
              <a:gd name="T73" fmla="*/ 179 h 240"/>
              <a:gd name="T74" fmla="*/ 179 w 266"/>
              <a:gd name="T75" fmla="*/ 178 h 240"/>
              <a:gd name="T76" fmla="*/ 181 w 266"/>
              <a:gd name="T77" fmla="*/ 178 h 240"/>
              <a:gd name="T78" fmla="*/ 183 w 266"/>
              <a:gd name="T79" fmla="*/ 177 h 240"/>
              <a:gd name="T80" fmla="*/ 184 w 266"/>
              <a:gd name="T81" fmla="*/ 175 h 240"/>
              <a:gd name="T82" fmla="*/ 185 w 266"/>
              <a:gd name="T83" fmla="*/ 174 h 240"/>
              <a:gd name="T84" fmla="*/ 185 w 266"/>
              <a:gd name="T85" fmla="*/ 173 h 240"/>
              <a:gd name="T86" fmla="*/ 172 w 266"/>
              <a:gd name="T87" fmla="*/ 162 h 240"/>
              <a:gd name="T88" fmla="*/ 173 w 266"/>
              <a:gd name="T89" fmla="*/ 155 h 240"/>
              <a:gd name="T90" fmla="*/ 175 w 266"/>
              <a:gd name="T91" fmla="*/ 143 h 240"/>
              <a:gd name="T92" fmla="*/ 179 w 266"/>
              <a:gd name="T93" fmla="*/ 142 h 240"/>
              <a:gd name="T94" fmla="*/ 181 w 266"/>
              <a:gd name="T95" fmla="*/ 141 h 240"/>
              <a:gd name="T96" fmla="*/ 182 w 266"/>
              <a:gd name="T97" fmla="*/ 139 h 240"/>
              <a:gd name="T98" fmla="*/ 175 w 266"/>
              <a:gd name="T99" fmla="*/ 128 h 240"/>
              <a:gd name="T100" fmla="*/ 179 w 266"/>
              <a:gd name="T101" fmla="*/ 127 h 240"/>
              <a:gd name="T102" fmla="*/ 181 w 266"/>
              <a:gd name="T103" fmla="*/ 125 h 240"/>
              <a:gd name="T104" fmla="*/ 182 w 266"/>
              <a:gd name="T105" fmla="*/ 124 h 240"/>
              <a:gd name="T106" fmla="*/ 257 w 266"/>
              <a:gd name="T107" fmla="*/ 139 h 240"/>
              <a:gd name="T108" fmla="*/ 266 w 266"/>
              <a:gd name="T109" fmla="*/ 131 h 240"/>
              <a:gd name="T110" fmla="*/ 143 w 266"/>
              <a:gd name="T111" fmla="*/ 220 h 240"/>
              <a:gd name="T112" fmla="*/ 143 w 266"/>
              <a:gd name="T113" fmla="*/ 179 h 240"/>
              <a:gd name="T114" fmla="*/ 152 w 266"/>
              <a:gd name="T115" fmla="*/ 17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6" h="240">
                <a:moveTo>
                  <a:pt x="247" y="112"/>
                </a:moveTo>
                <a:cubicBezTo>
                  <a:pt x="182" y="112"/>
                  <a:pt x="182" y="112"/>
                  <a:pt x="182" y="112"/>
                </a:cubicBezTo>
                <a:cubicBezTo>
                  <a:pt x="182" y="112"/>
                  <a:pt x="182" y="112"/>
                  <a:pt x="182" y="112"/>
                </a:cubicBezTo>
                <a:cubicBezTo>
                  <a:pt x="201" y="112"/>
                  <a:pt x="201" y="112"/>
                  <a:pt x="201" y="112"/>
                </a:cubicBezTo>
                <a:cubicBezTo>
                  <a:pt x="201" y="112"/>
                  <a:pt x="202" y="112"/>
                  <a:pt x="202" y="111"/>
                </a:cubicBezTo>
                <a:cubicBezTo>
                  <a:pt x="204" y="109"/>
                  <a:pt x="205" y="107"/>
                  <a:pt x="204" y="105"/>
                </a:cubicBezTo>
                <a:cubicBezTo>
                  <a:pt x="204" y="101"/>
                  <a:pt x="202" y="96"/>
                  <a:pt x="197" y="91"/>
                </a:cubicBezTo>
                <a:cubicBezTo>
                  <a:pt x="189" y="83"/>
                  <a:pt x="177" y="71"/>
                  <a:pt x="174" y="72"/>
                </a:cubicBezTo>
                <a:cubicBezTo>
                  <a:pt x="174" y="72"/>
                  <a:pt x="173" y="72"/>
                  <a:pt x="173" y="72"/>
                </a:cubicBezTo>
                <a:cubicBezTo>
                  <a:pt x="172" y="72"/>
                  <a:pt x="171" y="71"/>
                  <a:pt x="170" y="71"/>
                </a:cubicBezTo>
                <a:cubicBezTo>
                  <a:pt x="167" y="71"/>
                  <a:pt x="167" y="71"/>
                  <a:pt x="167" y="71"/>
                </a:cubicBezTo>
                <a:cubicBezTo>
                  <a:pt x="163" y="70"/>
                  <a:pt x="163" y="70"/>
                  <a:pt x="163" y="70"/>
                </a:cubicBezTo>
                <a:cubicBezTo>
                  <a:pt x="163" y="55"/>
                  <a:pt x="163" y="55"/>
                  <a:pt x="163" y="55"/>
                </a:cubicBezTo>
                <a:cubicBezTo>
                  <a:pt x="164" y="53"/>
                  <a:pt x="165" y="52"/>
                  <a:pt x="165" y="50"/>
                </a:cubicBezTo>
                <a:cubicBezTo>
                  <a:pt x="166" y="50"/>
                  <a:pt x="166" y="50"/>
                  <a:pt x="166" y="50"/>
                </a:cubicBezTo>
                <a:cubicBezTo>
                  <a:pt x="166" y="50"/>
                  <a:pt x="167" y="50"/>
                  <a:pt x="167" y="49"/>
                </a:cubicBezTo>
                <a:cubicBezTo>
                  <a:pt x="168" y="44"/>
                  <a:pt x="168" y="44"/>
                  <a:pt x="168" y="44"/>
                </a:cubicBezTo>
                <a:cubicBezTo>
                  <a:pt x="168" y="44"/>
                  <a:pt x="168" y="43"/>
                  <a:pt x="167" y="43"/>
                </a:cubicBezTo>
                <a:cubicBezTo>
                  <a:pt x="167" y="43"/>
                  <a:pt x="167" y="43"/>
                  <a:pt x="167" y="43"/>
                </a:cubicBezTo>
                <a:cubicBezTo>
                  <a:pt x="167" y="43"/>
                  <a:pt x="166" y="43"/>
                  <a:pt x="166" y="43"/>
                </a:cubicBezTo>
                <a:cubicBezTo>
                  <a:pt x="167" y="38"/>
                  <a:pt x="168" y="34"/>
                  <a:pt x="166" y="30"/>
                </a:cubicBezTo>
                <a:cubicBezTo>
                  <a:pt x="166" y="28"/>
                  <a:pt x="165" y="25"/>
                  <a:pt x="163" y="23"/>
                </a:cubicBezTo>
                <a:cubicBezTo>
                  <a:pt x="163" y="5"/>
                  <a:pt x="163" y="5"/>
                  <a:pt x="163" y="5"/>
                </a:cubicBezTo>
                <a:cubicBezTo>
                  <a:pt x="163" y="3"/>
                  <a:pt x="160" y="0"/>
                  <a:pt x="156" y="0"/>
                </a:cubicBezTo>
                <a:cubicBezTo>
                  <a:pt x="37" y="0"/>
                  <a:pt x="37" y="0"/>
                  <a:pt x="37" y="0"/>
                </a:cubicBezTo>
                <a:cubicBezTo>
                  <a:pt x="33" y="0"/>
                  <a:pt x="30" y="3"/>
                  <a:pt x="30" y="5"/>
                </a:cubicBezTo>
                <a:cubicBezTo>
                  <a:pt x="30" y="84"/>
                  <a:pt x="30" y="84"/>
                  <a:pt x="30" y="84"/>
                </a:cubicBezTo>
                <a:cubicBezTo>
                  <a:pt x="30" y="87"/>
                  <a:pt x="33" y="90"/>
                  <a:pt x="37" y="90"/>
                </a:cubicBezTo>
                <a:cubicBezTo>
                  <a:pt x="80" y="90"/>
                  <a:pt x="80" y="90"/>
                  <a:pt x="80" y="90"/>
                </a:cubicBezTo>
                <a:cubicBezTo>
                  <a:pt x="80" y="94"/>
                  <a:pt x="80" y="94"/>
                  <a:pt x="80" y="94"/>
                </a:cubicBezTo>
                <a:cubicBezTo>
                  <a:pt x="80" y="104"/>
                  <a:pt x="80" y="104"/>
                  <a:pt x="80" y="104"/>
                </a:cubicBezTo>
                <a:cubicBezTo>
                  <a:pt x="74" y="104"/>
                  <a:pt x="74" y="104"/>
                  <a:pt x="74" y="104"/>
                </a:cubicBezTo>
                <a:cubicBezTo>
                  <a:pt x="72" y="104"/>
                  <a:pt x="71" y="105"/>
                  <a:pt x="71" y="107"/>
                </a:cubicBezTo>
                <a:cubicBezTo>
                  <a:pt x="71" y="112"/>
                  <a:pt x="71" y="112"/>
                  <a:pt x="71" y="112"/>
                </a:cubicBezTo>
                <a:cubicBezTo>
                  <a:pt x="94" y="112"/>
                  <a:pt x="94" y="112"/>
                  <a:pt x="94" y="112"/>
                </a:cubicBezTo>
                <a:cubicBezTo>
                  <a:pt x="114" y="112"/>
                  <a:pt x="114" y="112"/>
                  <a:pt x="114" y="112"/>
                </a:cubicBezTo>
                <a:cubicBezTo>
                  <a:pt x="114" y="112"/>
                  <a:pt x="114" y="112"/>
                  <a:pt x="114" y="112"/>
                </a:cubicBezTo>
                <a:cubicBezTo>
                  <a:pt x="20" y="112"/>
                  <a:pt x="20" y="112"/>
                  <a:pt x="20" y="112"/>
                </a:cubicBezTo>
                <a:cubicBezTo>
                  <a:pt x="9" y="112"/>
                  <a:pt x="0" y="120"/>
                  <a:pt x="0" y="131"/>
                </a:cubicBezTo>
                <a:cubicBezTo>
                  <a:pt x="0" y="224"/>
                  <a:pt x="0" y="224"/>
                  <a:pt x="0" y="224"/>
                </a:cubicBezTo>
                <a:cubicBezTo>
                  <a:pt x="10" y="224"/>
                  <a:pt x="10" y="224"/>
                  <a:pt x="10" y="224"/>
                </a:cubicBezTo>
                <a:cubicBezTo>
                  <a:pt x="10" y="139"/>
                  <a:pt x="10" y="139"/>
                  <a:pt x="10" y="139"/>
                </a:cubicBezTo>
                <a:cubicBezTo>
                  <a:pt x="10" y="130"/>
                  <a:pt x="19" y="122"/>
                  <a:pt x="29" y="122"/>
                </a:cubicBezTo>
                <a:cubicBezTo>
                  <a:pt x="113" y="122"/>
                  <a:pt x="113" y="122"/>
                  <a:pt x="113" y="122"/>
                </a:cubicBezTo>
                <a:cubicBezTo>
                  <a:pt x="113" y="122"/>
                  <a:pt x="113" y="123"/>
                  <a:pt x="113" y="123"/>
                </a:cubicBezTo>
                <a:cubicBezTo>
                  <a:pt x="113" y="123"/>
                  <a:pt x="113" y="123"/>
                  <a:pt x="114" y="124"/>
                </a:cubicBezTo>
                <a:cubicBezTo>
                  <a:pt x="114" y="124"/>
                  <a:pt x="114" y="124"/>
                  <a:pt x="114" y="124"/>
                </a:cubicBezTo>
                <a:cubicBezTo>
                  <a:pt x="114" y="124"/>
                  <a:pt x="114" y="124"/>
                  <a:pt x="114" y="124"/>
                </a:cubicBezTo>
                <a:cubicBezTo>
                  <a:pt x="114" y="124"/>
                  <a:pt x="114" y="125"/>
                  <a:pt x="115" y="125"/>
                </a:cubicBezTo>
                <a:cubicBezTo>
                  <a:pt x="115" y="125"/>
                  <a:pt x="115" y="125"/>
                  <a:pt x="115" y="126"/>
                </a:cubicBezTo>
                <a:cubicBezTo>
                  <a:pt x="115" y="126"/>
                  <a:pt x="115" y="126"/>
                  <a:pt x="115" y="126"/>
                </a:cubicBezTo>
                <a:cubicBezTo>
                  <a:pt x="115" y="126"/>
                  <a:pt x="116" y="126"/>
                  <a:pt x="116" y="127"/>
                </a:cubicBezTo>
                <a:cubicBezTo>
                  <a:pt x="116" y="127"/>
                  <a:pt x="116" y="127"/>
                  <a:pt x="116" y="127"/>
                </a:cubicBezTo>
                <a:cubicBezTo>
                  <a:pt x="117" y="127"/>
                  <a:pt x="117" y="127"/>
                  <a:pt x="118" y="127"/>
                </a:cubicBezTo>
                <a:cubicBezTo>
                  <a:pt x="118" y="127"/>
                  <a:pt x="118" y="128"/>
                  <a:pt x="118" y="128"/>
                </a:cubicBezTo>
                <a:cubicBezTo>
                  <a:pt x="119" y="128"/>
                  <a:pt x="119" y="128"/>
                  <a:pt x="120" y="128"/>
                </a:cubicBezTo>
                <a:cubicBezTo>
                  <a:pt x="119" y="128"/>
                  <a:pt x="118" y="128"/>
                  <a:pt x="117" y="128"/>
                </a:cubicBezTo>
                <a:cubicBezTo>
                  <a:pt x="115" y="129"/>
                  <a:pt x="113" y="131"/>
                  <a:pt x="113" y="133"/>
                </a:cubicBezTo>
                <a:cubicBezTo>
                  <a:pt x="113" y="138"/>
                  <a:pt x="113" y="138"/>
                  <a:pt x="113" y="138"/>
                </a:cubicBezTo>
                <a:cubicBezTo>
                  <a:pt x="113" y="138"/>
                  <a:pt x="113" y="139"/>
                  <a:pt x="114" y="139"/>
                </a:cubicBezTo>
                <a:cubicBezTo>
                  <a:pt x="113" y="139"/>
                  <a:pt x="113" y="139"/>
                  <a:pt x="113" y="139"/>
                </a:cubicBezTo>
                <a:cubicBezTo>
                  <a:pt x="114" y="139"/>
                  <a:pt x="114" y="140"/>
                  <a:pt x="114" y="140"/>
                </a:cubicBezTo>
                <a:cubicBezTo>
                  <a:pt x="114" y="140"/>
                  <a:pt x="114" y="141"/>
                  <a:pt x="114" y="141"/>
                </a:cubicBezTo>
                <a:cubicBezTo>
                  <a:pt x="114" y="141"/>
                  <a:pt x="115" y="141"/>
                  <a:pt x="115" y="141"/>
                </a:cubicBezTo>
                <a:cubicBezTo>
                  <a:pt x="115" y="141"/>
                  <a:pt x="115" y="142"/>
                  <a:pt x="116" y="142"/>
                </a:cubicBezTo>
                <a:cubicBezTo>
                  <a:pt x="116" y="142"/>
                  <a:pt x="116" y="142"/>
                  <a:pt x="116" y="142"/>
                </a:cubicBezTo>
                <a:cubicBezTo>
                  <a:pt x="117" y="143"/>
                  <a:pt x="117" y="143"/>
                  <a:pt x="118" y="143"/>
                </a:cubicBezTo>
                <a:cubicBezTo>
                  <a:pt x="118" y="143"/>
                  <a:pt x="118" y="143"/>
                  <a:pt x="118" y="143"/>
                </a:cubicBezTo>
                <a:cubicBezTo>
                  <a:pt x="119" y="143"/>
                  <a:pt x="119" y="143"/>
                  <a:pt x="120" y="143"/>
                </a:cubicBezTo>
                <a:cubicBezTo>
                  <a:pt x="122" y="143"/>
                  <a:pt x="122" y="143"/>
                  <a:pt x="122" y="143"/>
                </a:cubicBezTo>
                <a:cubicBezTo>
                  <a:pt x="122" y="155"/>
                  <a:pt x="122" y="155"/>
                  <a:pt x="122" y="155"/>
                </a:cubicBezTo>
                <a:cubicBezTo>
                  <a:pt x="122" y="155"/>
                  <a:pt x="122" y="155"/>
                  <a:pt x="122" y="155"/>
                </a:cubicBezTo>
                <a:cubicBezTo>
                  <a:pt x="122" y="156"/>
                  <a:pt x="122" y="156"/>
                  <a:pt x="122" y="157"/>
                </a:cubicBezTo>
                <a:cubicBezTo>
                  <a:pt x="122" y="159"/>
                  <a:pt x="122" y="160"/>
                  <a:pt x="123" y="161"/>
                </a:cubicBezTo>
                <a:cubicBezTo>
                  <a:pt x="123" y="162"/>
                  <a:pt x="123" y="162"/>
                  <a:pt x="123" y="162"/>
                </a:cubicBezTo>
                <a:cubicBezTo>
                  <a:pt x="118" y="162"/>
                  <a:pt x="118" y="162"/>
                  <a:pt x="118" y="162"/>
                </a:cubicBezTo>
                <a:cubicBezTo>
                  <a:pt x="114" y="162"/>
                  <a:pt x="110" y="165"/>
                  <a:pt x="110" y="167"/>
                </a:cubicBezTo>
                <a:cubicBezTo>
                  <a:pt x="110" y="173"/>
                  <a:pt x="110" y="173"/>
                  <a:pt x="110" y="173"/>
                </a:cubicBezTo>
                <a:cubicBezTo>
                  <a:pt x="110" y="174"/>
                  <a:pt x="110" y="174"/>
                  <a:pt x="110" y="174"/>
                </a:cubicBezTo>
                <a:cubicBezTo>
                  <a:pt x="110" y="174"/>
                  <a:pt x="110" y="174"/>
                  <a:pt x="110" y="174"/>
                </a:cubicBezTo>
                <a:cubicBezTo>
                  <a:pt x="110" y="174"/>
                  <a:pt x="110" y="174"/>
                  <a:pt x="110" y="174"/>
                </a:cubicBezTo>
                <a:cubicBezTo>
                  <a:pt x="110" y="174"/>
                  <a:pt x="110" y="174"/>
                  <a:pt x="110" y="175"/>
                </a:cubicBezTo>
                <a:cubicBezTo>
                  <a:pt x="110" y="175"/>
                  <a:pt x="111" y="175"/>
                  <a:pt x="111" y="175"/>
                </a:cubicBezTo>
                <a:cubicBezTo>
                  <a:pt x="111" y="175"/>
                  <a:pt x="111" y="175"/>
                  <a:pt x="111" y="175"/>
                </a:cubicBezTo>
                <a:cubicBezTo>
                  <a:pt x="111" y="176"/>
                  <a:pt x="111" y="176"/>
                  <a:pt x="111" y="176"/>
                </a:cubicBezTo>
                <a:cubicBezTo>
                  <a:pt x="111" y="176"/>
                  <a:pt x="111" y="176"/>
                  <a:pt x="112" y="176"/>
                </a:cubicBezTo>
                <a:cubicBezTo>
                  <a:pt x="112" y="176"/>
                  <a:pt x="112" y="177"/>
                  <a:pt x="112" y="177"/>
                </a:cubicBezTo>
                <a:cubicBezTo>
                  <a:pt x="112" y="177"/>
                  <a:pt x="112" y="177"/>
                  <a:pt x="113" y="177"/>
                </a:cubicBezTo>
                <a:cubicBezTo>
                  <a:pt x="113" y="177"/>
                  <a:pt x="113" y="177"/>
                  <a:pt x="113" y="177"/>
                </a:cubicBezTo>
                <a:cubicBezTo>
                  <a:pt x="113" y="178"/>
                  <a:pt x="114" y="178"/>
                  <a:pt x="114" y="178"/>
                </a:cubicBezTo>
                <a:cubicBezTo>
                  <a:pt x="114" y="178"/>
                  <a:pt x="114" y="178"/>
                  <a:pt x="115" y="178"/>
                </a:cubicBezTo>
                <a:cubicBezTo>
                  <a:pt x="115" y="178"/>
                  <a:pt x="115" y="178"/>
                  <a:pt x="115" y="178"/>
                </a:cubicBezTo>
                <a:cubicBezTo>
                  <a:pt x="115" y="178"/>
                  <a:pt x="116" y="178"/>
                  <a:pt x="116" y="178"/>
                </a:cubicBezTo>
                <a:cubicBezTo>
                  <a:pt x="116" y="178"/>
                  <a:pt x="116" y="178"/>
                  <a:pt x="117" y="178"/>
                </a:cubicBezTo>
                <a:cubicBezTo>
                  <a:pt x="117" y="178"/>
                  <a:pt x="118" y="179"/>
                  <a:pt x="118" y="179"/>
                </a:cubicBezTo>
                <a:cubicBezTo>
                  <a:pt x="122" y="179"/>
                  <a:pt x="122" y="179"/>
                  <a:pt x="122" y="179"/>
                </a:cubicBezTo>
                <a:cubicBezTo>
                  <a:pt x="122" y="229"/>
                  <a:pt x="122" y="229"/>
                  <a:pt x="122" y="229"/>
                </a:cubicBezTo>
                <a:cubicBezTo>
                  <a:pt x="122" y="230"/>
                  <a:pt x="123" y="232"/>
                  <a:pt x="123" y="233"/>
                </a:cubicBezTo>
                <a:cubicBezTo>
                  <a:pt x="123" y="234"/>
                  <a:pt x="123" y="234"/>
                  <a:pt x="123" y="235"/>
                </a:cubicBezTo>
                <a:cubicBezTo>
                  <a:pt x="123" y="238"/>
                  <a:pt x="125" y="240"/>
                  <a:pt x="128" y="240"/>
                </a:cubicBezTo>
                <a:cubicBezTo>
                  <a:pt x="130" y="240"/>
                  <a:pt x="132" y="239"/>
                  <a:pt x="133" y="238"/>
                </a:cubicBezTo>
                <a:cubicBezTo>
                  <a:pt x="138" y="237"/>
                  <a:pt x="141" y="233"/>
                  <a:pt x="141" y="229"/>
                </a:cubicBezTo>
                <a:cubicBezTo>
                  <a:pt x="141" y="224"/>
                  <a:pt x="141" y="224"/>
                  <a:pt x="141" y="224"/>
                </a:cubicBezTo>
                <a:cubicBezTo>
                  <a:pt x="154" y="224"/>
                  <a:pt x="154" y="224"/>
                  <a:pt x="154" y="224"/>
                </a:cubicBezTo>
                <a:cubicBezTo>
                  <a:pt x="154" y="229"/>
                  <a:pt x="154" y="229"/>
                  <a:pt x="154" y="229"/>
                </a:cubicBezTo>
                <a:cubicBezTo>
                  <a:pt x="154" y="233"/>
                  <a:pt x="157" y="236"/>
                  <a:pt x="161" y="237"/>
                </a:cubicBezTo>
                <a:cubicBezTo>
                  <a:pt x="162" y="239"/>
                  <a:pt x="164" y="240"/>
                  <a:pt x="166" y="240"/>
                </a:cubicBezTo>
                <a:cubicBezTo>
                  <a:pt x="169" y="240"/>
                  <a:pt x="171" y="238"/>
                  <a:pt x="171" y="235"/>
                </a:cubicBezTo>
                <a:cubicBezTo>
                  <a:pt x="171" y="234"/>
                  <a:pt x="171" y="234"/>
                  <a:pt x="171" y="234"/>
                </a:cubicBezTo>
                <a:cubicBezTo>
                  <a:pt x="172" y="233"/>
                  <a:pt x="173" y="231"/>
                  <a:pt x="173" y="229"/>
                </a:cubicBezTo>
                <a:cubicBezTo>
                  <a:pt x="173" y="179"/>
                  <a:pt x="173" y="179"/>
                  <a:pt x="173" y="179"/>
                </a:cubicBezTo>
                <a:cubicBezTo>
                  <a:pt x="177" y="179"/>
                  <a:pt x="177" y="179"/>
                  <a:pt x="177" y="179"/>
                </a:cubicBezTo>
                <a:cubicBezTo>
                  <a:pt x="177" y="179"/>
                  <a:pt x="178" y="178"/>
                  <a:pt x="179" y="178"/>
                </a:cubicBezTo>
                <a:cubicBezTo>
                  <a:pt x="179" y="178"/>
                  <a:pt x="179" y="178"/>
                  <a:pt x="179" y="178"/>
                </a:cubicBezTo>
                <a:cubicBezTo>
                  <a:pt x="179" y="178"/>
                  <a:pt x="180" y="178"/>
                  <a:pt x="180" y="178"/>
                </a:cubicBezTo>
                <a:cubicBezTo>
                  <a:pt x="180" y="178"/>
                  <a:pt x="180" y="178"/>
                  <a:pt x="181" y="178"/>
                </a:cubicBezTo>
                <a:cubicBezTo>
                  <a:pt x="181" y="178"/>
                  <a:pt x="181" y="178"/>
                  <a:pt x="181" y="178"/>
                </a:cubicBezTo>
                <a:cubicBezTo>
                  <a:pt x="181" y="178"/>
                  <a:pt x="182" y="178"/>
                  <a:pt x="182" y="177"/>
                </a:cubicBezTo>
                <a:cubicBezTo>
                  <a:pt x="182" y="177"/>
                  <a:pt x="182" y="177"/>
                  <a:pt x="182" y="177"/>
                </a:cubicBezTo>
                <a:cubicBezTo>
                  <a:pt x="183" y="177"/>
                  <a:pt x="183" y="177"/>
                  <a:pt x="183" y="177"/>
                </a:cubicBezTo>
                <a:cubicBezTo>
                  <a:pt x="183" y="177"/>
                  <a:pt x="183" y="176"/>
                  <a:pt x="183" y="176"/>
                </a:cubicBezTo>
                <a:cubicBezTo>
                  <a:pt x="184" y="176"/>
                  <a:pt x="184" y="176"/>
                  <a:pt x="184" y="176"/>
                </a:cubicBezTo>
                <a:cubicBezTo>
                  <a:pt x="184" y="176"/>
                  <a:pt x="184" y="176"/>
                  <a:pt x="184" y="175"/>
                </a:cubicBezTo>
                <a:cubicBezTo>
                  <a:pt x="184" y="175"/>
                  <a:pt x="184" y="175"/>
                  <a:pt x="184" y="175"/>
                </a:cubicBezTo>
                <a:cubicBezTo>
                  <a:pt x="184" y="175"/>
                  <a:pt x="185" y="175"/>
                  <a:pt x="185" y="175"/>
                </a:cubicBezTo>
                <a:cubicBezTo>
                  <a:pt x="185" y="174"/>
                  <a:pt x="185" y="174"/>
                  <a:pt x="185" y="174"/>
                </a:cubicBezTo>
                <a:cubicBezTo>
                  <a:pt x="185" y="174"/>
                  <a:pt x="185" y="174"/>
                  <a:pt x="185" y="174"/>
                </a:cubicBezTo>
                <a:cubicBezTo>
                  <a:pt x="185" y="174"/>
                  <a:pt x="185" y="174"/>
                  <a:pt x="185" y="174"/>
                </a:cubicBezTo>
                <a:cubicBezTo>
                  <a:pt x="185" y="174"/>
                  <a:pt x="185" y="174"/>
                  <a:pt x="185" y="173"/>
                </a:cubicBezTo>
                <a:cubicBezTo>
                  <a:pt x="185" y="167"/>
                  <a:pt x="185" y="167"/>
                  <a:pt x="185" y="167"/>
                </a:cubicBezTo>
                <a:cubicBezTo>
                  <a:pt x="185" y="165"/>
                  <a:pt x="181" y="162"/>
                  <a:pt x="177" y="162"/>
                </a:cubicBezTo>
                <a:cubicBezTo>
                  <a:pt x="172" y="162"/>
                  <a:pt x="172" y="162"/>
                  <a:pt x="172" y="162"/>
                </a:cubicBezTo>
                <a:cubicBezTo>
                  <a:pt x="172" y="162"/>
                  <a:pt x="172" y="162"/>
                  <a:pt x="171" y="161"/>
                </a:cubicBezTo>
                <a:cubicBezTo>
                  <a:pt x="173" y="160"/>
                  <a:pt x="173" y="159"/>
                  <a:pt x="173" y="157"/>
                </a:cubicBezTo>
                <a:cubicBezTo>
                  <a:pt x="173" y="156"/>
                  <a:pt x="173" y="155"/>
                  <a:pt x="173" y="155"/>
                </a:cubicBezTo>
                <a:cubicBezTo>
                  <a:pt x="174" y="155"/>
                  <a:pt x="174" y="155"/>
                  <a:pt x="174" y="155"/>
                </a:cubicBezTo>
                <a:cubicBezTo>
                  <a:pt x="174" y="143"/>
                  <a:pt x="174" y="143"/>
                  <a:pt x="174" y="143"/>
                </a:cubicBezTo>
                <a:cubicBezTo>
                  <a:pt x="175" y="143"/>
                  <a:pt x="175" y="143"/>
                  <a:pt x="175" y="143"/>
                </a:cubicBezTo>
                <a:cubicBezTo>
                  <a:pt x="176" y="143"/>
                  <a:pt x="177" y="143"/>
                  <a:pt x="177" y="143"/>
                </a:cubicBezTo>
                <a:cubicBezTo>
                  <a:pt x="177" y="143"/>
                  <a:pt x="178" y="143"/>
                  <a:pt x="178" y="143"/>
                </a:cubicBezTo>
                <a:cubicBezTo>
                  <a:pt x="178" y="143"/>
                  <a:pt x="179" y="143"/>
                  <a:pt x="179" y="142"/>
                </a:cubicBezTo>
                <a:cubicBezTo>
                  <a:pt x="179" y="142"/>
                  <a:pt x="180" y="142"/>
                  <a:pt x="180" y="142"/>
                </a:cubicBezTo>
                <a:cubicBezTo>
                  <a:pt x="180" y="142"/>
                  <a:pt x="180" y="141"/>
                  <a:pt x="181" y="141"/>
                </a:cubicBezTo>
                <a:cubicBezTo>
                  <a:pt x="181" y="141"/>
                  <a:pt x="181" y="141"/>
                  <a:pt x="181" y="141"/>
                </a:cubicBezTo>
                <a:cubicBezTo>
                  <a:pt x="181" y="141"/>
                  <a:pt x="182" y="140"/>
                  <a:pt x="182" y="140"/>
                </a:cubicBezTo>
                <a:cubicBezTo>
                  <a:pt x="182" y="140"/>
                  <a:pt x="182" y="139"/>
                  <a:pt x="182" y="139"/>
                </a:cubicBezTo>
                <a:cubicBezTo>
                  <a:pt x="182" y="139"/>
                  <a:pt x="182" y="139"/>
                  <a:pt x="182" y="139"/>
                </a:cubicBezTo>
                <a:cubicBezTo>
                  <a:pt x="182" y="139"/>
                  <a:pt x="182" y="138"/>
                  <a:pt x="182" y="138"/>
                </a:cubicBezTo>
                <a:cubicBezTo>
                  <a:pt x="182" y="133"/>
                  <a:pt x="182" y="133"/>
                  <a:pt x="182" y="133"/>
                </a:cubicBezTo>
                <a:cubicBezTo>
                  <a:pt x="182" y="130"/>
                  <a:pt x="179" y="128"/>
                  <a:pt x="175" y="128"/>
                </a:cubicBezTo>
                <a:cubicBezTo>
                  <a:pt x="176" y="128"/>
                  <a:pt x="177" y="128"/>
                  <a:pt x="177" y="128"/>
                </a:cubicBezTo>
                <a:cubicBezTo>
                  <a:pt x="177" y="128"/>
                  <a:pt x="177" y="127"/>
                  <a:pt x="178" y="127"/>
                </a:cubicBezTo>
                <a:cubicBezTo>
                  <a:pt x="178" y="127"/>
                  <a:pt x="179" y="127"/>
                  <a:pt x="179" y="127"/>
                </a:cubicBezTo>
                <a:cubicBezTo>
                  <a:pt x="179" y="127"/>
                  <a:pt x="179" y="127"/>
                  <a:pt x="179" y="127"/>
                </a:cubicBezTo>
                <a:cubicBezTo>
                  <a:pt x="180" y="126"/>
                  <a:pt x="180" y="126"/>
                  <a:pt x="181" y="126"/>
                </a:cubicBezTo>
                <a:cubicBezTo>
                  <a:pt x="181" y="125"/>
                  <a:pt x="181" y="125"/>
                  <a:pt x="181" y="125"/>
                </a:cubicBezTo>
                <a:cubicBezTo>
                  <a:pt x="181" y="125"/>
                  <a:pt x="182" y="124"/>
                  <a:pt x="182" y="124"/>
                </a:cubicBezTo>
                <a:cubicBezTo>
                  <a:pt x="182" y="124"/>
                  <a:pt x="182" y="124"/>
                  <a:pt x="182" y="124"/>
                </a:cubicBezTo>
                <a:cubicBezTo>
                  <a:pt x="182" y="124"/>
                  <a:pt x="182" y="124"/>
                  <a:pt x="182" y="124"/>
                </a:cubicBezTo>
                <a:cubicBezTo>
                  <a:pt x="182" y="123"/>
                  <a:pt x="182" y="123"/>
                  <a:pt x="182" y="122"/>
                </a:cubicBezTo>
                <a:cubicBezTo>
                  <a:pt x="238" y="122"/>
                  <a:pt x="238" y="122"/>
                  <a:pt x="238" y="122"/>
                </a:cubicBezTo>
                <a:cubicBezTo>
                  <a:pt x="248" y="122"/>
                  <a:pt x="257" y="130"/>
                  <a:pt x="257" y="139"/>
                </a:cubicBezTo>
                <a:cubicBezTo>
                  <a:pt x="257" y="224"/>
                  <a:pt x="257" y="224"/>
                  <a:pt x="257" y="224"/>
                </a:cubicBezTo>
                <a:cubicBezTo>
                  <a:pt x="266" y="224"/>
                  <a:pt x="266" y="224"/>
                  <a:pt x="266" y="224"/>
                </a:cubicBezTo>
                <a:cubicBezTo>
                  <a:pt x="266" y="131"/>
                  <a:pt x="266" y="131"/>
                  <a:pt x="266" y="131"/>
                </a:cubicBezTo>
                <a:cubicBezTo>
                  <a:pt x="266" y="120"/>
                  <a:pt x="258" y="112"/>
                  <a:pt x="247" y="112"/>
                </a:cubicBezTo>
                <a:close/>
                <a:moveTo>
                  <a:pt x="143" y="179"/>
                </a:moveTo>
                <a:cubicBezTo>
                  <a:pt x="143" y="220"/>
                  <a:pt x="143" y="220"/>
                  <a:pt x="143" y="220"/>
                </a:cubicBezTo>
                <a:cubicBezTo>
                  <a:pt x="141" y="220"/>
                  <a:pt x="141" y="220"/>
                  <a:pt x="141" y="220"/>
                </a:cubicBezTo>
                <a:cubicBezTo>
                  <a:pt x="141" y="179"/>
                  <a:pt x="141" y="179"/>
                  <a:pt x="141" y="179"/>
                </a:cubicBezTo>
                <a:lnTo>
                  <a:pt x="143" y="179"/>
                </a:lnTo>
                <a:close/>
                <a:moveTo>
                  <a:pt x="154" y="220"/>
                </a:moveTo>
                <a:cubicBezTo>
                  <a:pt x="152" y="220"/>
                  <a:pt x="152" y="220"/>
                  <a:pt x="152" y="220"/>
                </a:cubicBezTo>
                <a:cubicBezTo>
                  <a:pt x="152" y="179"/>
                  <a:pt x="152" y="179"/>
                  <a:pt x="152" y="179"/>
                </a:cubicBezTo>
                <a:cubicBezTo>
                  <a:pt x="154" y="179"/>
                  <a:pt x="154" y="179"/>
                  <a:pt x="154" y="179"/>
                </a:cubicBezTo>
                <a:lnTo>
                  <a:pt x="154" y="220"/>
                </a:lnTo>
                <a:close/>
              </a:path>
            </a:pathLst>
          </a:custGeom>
          <a:solidFill>
            <a:srgbClr val="4291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grpSp>
        <p:nvGrpSpPr>
          <p:cNvPr id="301" name="Group 300"/>
          <p:cNvGrpSpPr/>
          <p:nvPr/>
        </p:nvGrpSpPr>
        <p:grpSpPr>
          <a:xfrm>
            <a:off x="5849039" y="2093702"/>
            <a:ext cx="4819662" cy="4310932"/>
            <a:chOff x="5966324" y="2135188"/>
            <a:chExt cx="4916306" cy="4397375"/>
          </a:xfrm>
        </p:grpSpPr>
        <p:grpSp>
          <p:nvGrpSpPr>
            <p:cNvPr id="295" name="Group 294"/>
            <p:cNvGrpSpPr/>
            <p:nvPr/>
          </p:nvGrpSpPr>
          <p:grpSpPr>
            <a:xfrm>
              <a:off x="5966324" y="4167004"/>
              <a:ext cx="4916306" cy="2303514"/>
              <a:chOff x="5966324" y="4167004"/>
              <a:chExt cx="4916306" cy="2303514"/>
            </a:xfrm>
          </p:grpSpPr>
          <p:sp>
            <p:nvSpPr>
              <p:cNvPr id="288"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290"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29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grpSp>
        <p:sp>
          <p:nvSpPr>
            <p:cNvPr id="190"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91"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92"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93"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94"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95"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96"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97"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98"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99"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00"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01"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02"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03"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04"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05"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06"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07"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0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1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1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1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1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1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1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1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1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1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1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2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2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2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2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2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2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2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2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2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2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3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3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3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3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3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3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3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3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3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3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4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4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4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4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4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4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4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4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4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4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5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5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grpSp>
      <p:sp>
        <p:nvSpPr>
          <p:cNvPr id="5" name="Text Placeholder 4"/>
          <p:cNvSpPr>
            <a:spLocks noGrp="1"/>
          </p:cNvSpPr>
          <p:nvPr>
            <p:ph type="body" sz="quarter" idx="12"/>
          </p:nvPr>
        </p:nvSpPr>
        <p:spPr/>
        <p:txBody>
          <a:bodyPr/>
          <a:lstStyle/>
          <a:p>
            <a:endParaRPr lang="en-US" dirty="0"/>
          </a:p>
        </p:txBody>
      </p:sp>
      <p:sp>
        <p:nvSpPr>
          <p:cNvPr id="4" name="Title 3"/>
          <p:cNvSpPr>
            <a:spLocks noGrp="1"/>
          </p:cNvSpPr>
          <p:nvPr>
            <p:ph type="title"/>
          </p:nvPr>
        </p:nvSpPr>
        <p:spPr/>
        <p:txBody>
          <a:bodyPr/>
          <a:lstStyle/>
          <a:p>
            <a:r>
              <a:rPr lang="en-US" dirty="0" smtClean="0"/>
              <a:t>Office 365</a:t>
            </a:r>
            <a:br>
              <a:rPr lang="en-US" dirty="0" smtClean="0"/>
            </a:br>
            <a:r>
              <a:rPr lang="en-US" dirty="0" smtClean="0"/>
              <a:t>development</a:t>
            </a:r>
            <a:endParaRPr lang="en-US" dirty="0"/>
          </a:p>
        </p:txBody>
      </p:sp>
    </p:spTree>
    <p:extLst>
      <p:ext uri="{BB962C8B-B14F-4D97-AF65-F5344CB8AC3E}">
        <p14:creationId xmlns:p14="http://schemas.microsoft.com/office/powerpoint/2010/main" val="242128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4082464"/>
          </a:xfrm>
        </p:spPr>
        <p:txBody>
          <a:bodyPr/>
          <a:lstStyle/>
          <a:p>
            <a:r>
              <a:rPr lang="en-US" dirty="0"/>
              <a:t>Fabric's components make up the building blocks of your UI and are meant to be consumed as CSS applied to your markup. </a:t>
            </a:r>
            <a:endParaRPr lang="en-US" dirty="0" smtClean="0"/>
          </a:p>
          <a:p>
            <a:r>
              <a:rPr lang="en-US" dirty="0" smtClean="0"/>
              <a:t>All </a:t>
            </a:r>
            <a:r>
              <a:rPr lang="en-US" dirty="0"/>
              <a:t>JavaScript is presentational to explain behavior</a:t>
            </a:r>
            <a:r>
              <a:rPr lang="en-US" dirty="0" smtClean="0"/>
              <a:t>.</a:t>
            </a:r>
          </a:p>
          <a:p>
            <a:r>
              <a:rPr lang="en-US" dirty="0" smtClean="0"/>
              <a:t>Download the components from the GitHub repository</a:t>
            </a:r>
          </a:p>
          <a:p>
            <a:pPr lvl="1"/>
            <a:r>
              <a:rPr lang="en-US" dirty="0"/>
              <a:t>https://github.com/OfficeDev/Office-UI-Fabric/tree/master/src/components</a:t>
            </a:r>
          </a:p>
        </p:txBody>
      </p:sp>
      <p:sp>
        <p:nvSpPr>
          <p:cNvPr id="3" name="Title 2"/>
          <p:cNvSpPr>
            <a:spLocks noGrp="1"/>
          </p:cNvSpPr>
          <p:nvPr>
            <p:ph type="title"/>
          </p:nvPr>
        </p:nvSpPr>
        <p:spPr/>
        <p:txBody>
          <a:bodyPr/>
          <a:lstStyle/>
          <a:p>
            <a:r>
              <a:rPr lang="en-US" dirty="0" smtClean="0"/>
              <a:t>Office UI Fabric Components</a:t>
            </a:r>
            <a:endParaRPr lang="en-US" dirty="0"/>
          </a:p>
        </p:txBody>
      </p:sp>
    </p:spTree>
    <p:extLst>
      <p:ext uri="{BB962C8B-B14F-4D97-AF65-F5344CB8AC3E}">
        <p14:creationId xmlns:p14="http://schemas.microsoft.com/office/powerpoint/2010/main" val="49786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Implementing Office UI Fabric Components</a:t>
            </a:r>
            <a:endParaRPr lang="en-US" dirty="0"/>
          </a:p>
        </p:txBody>
      </p:sp>
      <p:sp>
        <p:nvSpPr>
          <p:cNvPr id="4" name="Rectangle 1"/>
          <p:cNvSpPr>
            <a:spLocks noChangeArrowheads="1"/>
          </p:cNvSpPr>
          <p:nvPr/>
        </p:nvSpPr>
        <p:spPr bwMode="auto">
          <a:xfrm>
            <a:off x="269240" y="1189176"/>
            <a:ext cx="11398929" cy="51219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tabLst/>
            </a:pPr>
            <a:r>
              <a:rPr lang="en-US" altLang="en-US" sz="3921" dirty="0" smtClean="0">
                <a:gradFill>
                  <a:gsLst>
                    <a:gs pos="1250">
                      <a:schemeClr val="tx2"/>
                    </a:gs>
                    <a:gs pos="99000">
                      <a:schemeClr val="tx2"/>
                    </a:gs>
                  </a:gsLst>
                  <a:lin ang="5400000" scaled="0"/>
                </a:gradFill>
                <a:latin typeface="+mj-lt"/>
              </a:rPr>
              <a:t>Download </a:t>
            </a:r>
            <a:r>
              <a:rPr lang="en-US" altLang="en-US" sz="3921" dirty="0">
                <a:gradFill>
                  <a:gsLst>
                    <a:gs pos="1250">
                      <a:schemeClr val="tx2"/>
                    </a:gs>
                    <a:gs pos="99000">
                      <a:schemeClr val="tx2"/>
                    </a:gs>
                  </a:gsLst>
                  <a:lin ang="5400000" scaled="0"/>
                </a:gradFill>
                <a:latin typeface="+mj-lt"/>
              </a:rPr>
              <a:t>the </a:t>
            </a:r>
            <a:r>
              <a:rPr lang="en-US" altLang="en-US" sz="3921" dirty="0" smtClean="0">
                <a:gradFill>
                  <a:gsLst>
                    <a:gs pos="1250">
                      <a:schemeClr val="tx2"/>
                    </a:gs>
                    <a:gs pos="99000">
                      <a:schemeClr val="tx2"/>
                    </a:gs>
                  </a:gsLst>
                  <a:lin ang="5400000" scaled="0"/>
                </a:gradFill>
                <a:latin typeface="+mj-lt"/>
              </a:rPr>
              <a:t>component</a:t>
            </a:r>
          </a:p>
          <a:p>
            <a:pPr lvl="0"/>
            <a:r>
              <a:rPr lang="en-US" sz="1600" b="1" dirty="0" err="1">
                <a:latin typeface="+mj-lt"/>
              </a:rPr>
              <a:t>SearchBox</a:t>
            </a:r>
            <a:r>
              <a:rPr lang="en-US" sz="1600" b="1" dirty="0">
                <a:latin typeface="+mj-lt"/>
              </a:rPr>
              <a:t> component </a:t>
            </a:r>
            <a:r>
              <a:rPr lang="en-US" sz="1600" b="1" dirty="0">
                <a:latin typeface="+mj-lt"/>
              </a:rPr>
              <a:t>example - https</a:t>
            </a:r>
            <a:r>
              <a:rPr lang="en-US" sz="1600" b="1" dirty="0">
                <a:latin typeface="+mj-lt"/>
              </a:rPr>
              <a:t>://</a:t>
            </a:r>
            <a:r>
              <a:rPr lang="en-US" sz="1600" b="1" dirty="0">
                <a:latin typeface="+mj-lt"/>
              </a:rPr>
              <a:t>github.com/OfficeDev/Office-UI-Fabric/tree/master/src/components/SearchBox </a:t>
            </a:r>
          </a:p>
          <a:p>
            <a:pPr lvl="0"/>
            <a:r>
              <a:rPr lang="en-US" altLang="en-US" sz="3921" dirty="0" smtClean="0">
                <a:gradFill>
                  <a:gsLst>
                    <a:gs pos="1250">
                      <a:schemeClr val="tx2"/>
                    </a:gs>
                    <a:gs pos="99000">
                      <a:schemeClr val="tx2"/>
                    </a:gs>
                  </a:gsLst>
                  <a:lin ang="5400000" scaled="0"/>
                </a:gradFill>
                <a:latin typeface="+mj-lt"/>
              </a:rPr>
              <a:t>Add </a:t>
            </a:r>
            <a:r>
              <a:rPr lang="en-US" altLang="en-US" sz="3921" dirty="0">
                <a:gradFill>
                  <a:gsLst>
                    <a:gs pos="1250">
                      <a:schemeClr val="tx2"/>
                    </a:gs>
                    <a:gs pos="99000">
                      <a:schemeClr val="tx2"/>
                    </a:gs>
                  </a:gsLst>
                  <a:lin ang="5400000" scaled="0"/>
                </a:gradFill>
                <a:latin typeface="+mj-lt"/>
              </a:rPr>
              <a:t>the component reference to your </a:t>
            </a:r>
            <a:r>
              <a:rPr lang="en-US" altLang="en-US" sz="3921" dirty="0" smtClean="0">
                <a:gradFill>
                  <a:gsLst>
                    <a:gs pos="1250">
                      <a:schemeClr val="tx2"/>
                    </a:gs>
                    <a:gs pos="99000">
                      <a:schemeClr val="tx2"/>
                    </a:gs>
                  </a:gsLst>
                  <a:lin ang="5400000" scaled="0"/>
                </a:gradFill>
                <a:latin typeface="+mj-lt"/>
              </a:rPr>
              <a:t>code</a:t>
            </a:r>
            <a:endParaRPr lang="en-US" altLang="en-US" sz="3921" dirty="0">
              <a:gradFill>
                <a:gsLst>
                  <a:gs pos="1250">
                    <a:schemeClr val="tx2"/>
                  </a:gs>
                  <a:gs pos="99000">
                    <a:schemeClr val="tx2"/>
                  </a:gs>
                </a:gsLst>
                <a:lin ang="5400000" scaled="0"/>
              </a:gra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rPr>
              <a:t>&lt;</a:t>
            </a:r>
            <a:r>
              <a:rPr kumimoji="0" lang="en-US" altLang="en-US" sz="1600" b="1" i="0" u="none" strike="noStrike" cap="none" normalizeH="0" baseline="0" dirty="0" smtClean="0">
                <a:ln>
                  <a:noFill/>
                </a:ln>
                <a:solidFill>
                  <a:srgbClr val="000000"/>
                </a:solidFill>
                <a:effectLst/>
                <a:latin typeface="Consolas" panose="020B0609020204030204" pitchFamily="49" charset="0"/>
              </a:rPr>
              <a:t>script</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src</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r>
              <a:rPr kumimoji="0" lang="en-US" altLang="en-US" sz="1600" b="0" i="0" u="none" strike="noStrike" cap="none" normalizeH="0" baseline="0" dirty="0" smtClean="0">
                <a:ln>
                  <a:noFill/>
                </a:ln>
                <a:solidFill>
                  <a:srgbClr val="880000"/>
                </a:solidFill>
                <a:effectLst/>
                <a:latin typeface="Consolas" panose="020B0609020204030204" pitchFamily="49" charset="0"/>
              </a:rPr>
              <a:t>"</a:t>
            </a:r>
            <a:r>
              <a:rPr kumimoji="0" lang="en-US" altLang="en-US" sz="1600" b="0" i="0" u="none" strike="noStrike" cap="none" normalizeH="0" baseline="0" dirty="0" err="1" smtClean="0">
                <a:ln>
                  <a:noFill/>
                </a:ln>
                <a:solidFill>
                  <a:srgbClr val="880000"/>
                </a:solidFill>
                <a:effectLst/>
                <a:latin typeface="Consolas" panose="020B0609020204030204" pitchFamily="49" charset="0"/>
              </a:rPr>
              <a:t>SearchBox</a:t>
            </a:r>
            <a:r>
              <a:rPr kumimoji="0" lang="en-US" altLang="en-US" sz="1600" b="0" i="0" u="none" strike="noStrike" cap="none" normalizeH="0" baseline="0" dirty="0" smtClean="0">
                <a:ln>
                  <a:noFill/>
                </a:ln>
                <a:solidFill>
                  <a:srgbClr val="880000"/>
                </a:solidFill>
                <a:effectLst/>
                <a:latin typeface="Consolas" panose="020B0609020204030204" pitchFamily="49" charset="0"/>
              </a:rPr>
              <a:t>/JQuery.SearchBox.js"</a:t>
            </a:r>
            <a:r>
              <a:rPr kumimoji="0" lang="en-US" altLang="en-US" sz="1600" b="0" i="0" u="none" strike="noStrike" cap="none" normalizeH="0" baseline="0" dirty="0" smtClean="0">
                <a:ln>
                  <a:noFill/>
                </a:ln>
                <a:solidFill>
                  <a:srgbClr val="000000"/>
                </a:solidFill>
                <a:effectLst/>
                <a:latin typeface="Consolas" panose="020B0609020204030204" pitchFamily="49" charset="0"/>
              </a:rPr>
              <a:t>&gt;&lt;/</a:t>
            </a:r>
            <a:r>
              <a:rPr kumimoji="0" lang="en-US" altLang="en-US" sz="1600" b="1" i="0" u="none" strike="noStrike" cap="none" normalizeH="0" baseline="0" dirty="0" smtClean="0">
                <a:ln>
                  <a:noFill/>
                </a:ln>
                <a:solidFill>
                  <a:srgbClr val="000000"/>
                </a:solidFill>
                <a:effectLst/>
                <a:latin typeface="Consolas" panose="020B0609020204030204" pitchFamily="49" charset="0"/>
              </a:rPr>
              <a:t>script</a:t>
            </a:r>
            <a:r>
              <a:rPr kumimoji="0" lang="en-US" altLang="en-US" sz="1600" b="0" i="0" u="none" strike="noStrike" cap="none" normalizeH="0" baseline="0" dirty="0" smtClean="0">
                <a:ln>
                  <a:noFill/>
                </a:ln>
                <a:solidFill>
                  <a:srgbClr val="000000"/>
                </a:solidFill>
                <a:effectLst/>
                <a:latin typeface="Consolas" panose="020B0609020204030204" pitchFamily="49" charset="0"/>
              </a:rPr>
              <a:t>&gt;</a:t>
            </a:r>
            <a:endParaRPr kumimoji="0" lang="en-US" altLang="en-US" sz="1600" b="0" i="0" u="none" strike="noStrike" cap="none" normalizeH="0" baseline="0" dirty="0" smtClean="0">
              <a:ln>
                <a:noFill/>
              </a:ln>
              <a:solidFill>
                <a:schemeClr val="tx1"/>
              </a:solidFill>
              <a:effectLst/>
              <a:latin typeface="Consolas" panose="020B0609020204030204" pitchFamily="49" charset="0"/>
            </a:endParaRPr>
          </a:p>
          <a:p>
            <a:pPr marR="0" indent="0">
              <a:lnSpc>
                <a:spcPct val="100000"/>
              </a:lnSpc>
              <a:buClrTx/>
              <a:buSzTx/>
              <a:buFontTx/>
              <a:buNone/>
              <a:tabLst/>
            </a:pPr>
            <a:r>
              <a:rPr lang="en-US" altLang="en-US" sz="3921" dirty="0" smtClean="0">
                <a:gradFill>
                  <a:gsLst>
                    <a:gs pos="1250">
                      <a:schemeClr val="tx2"/>
                    </a:gs>
                    <a:gs pos="99000">
                      <a:schemeClr val="tx2"/>
                    </a:gs>
                  </a:gsLst>
                  <a:lin ang="5400000" scaled="0"/>
                </a:gradFill>
                <a:latin typeface="+mj-lt"/>
              </a:rPr>
              <a:t>Initialize </a:t>
            </a:r>
            <a:r>
              <a:rPr lang="en-US" altLang="en-US" sz="3921" dirty="0">
                <a:gradFill>
                  <a:gsLst>
                    <a:gs pos="1250">
                      <a:schemeClr val="tx2"/>
                    </a:gs>
                    <a:gs pos="99000">
                      <a:schemeClr val="tx2"/>
                    </a:gs>
                  </a:gsLst>
                  <a:lin ang="5400000" scaled="0"/>
                </a:gradFill>
                <a:latin typeface="+mj-lt"/>
              </a:rPr>
              <a:t>the component </a:t>
            </a:r>
            <a:r>
              <a:rPr lang="en-US" altLang="en-US" sz="3921" dirty="0" smtClean="0">
                <a:gradFill>
                  <a:gsLst>
                    <a:gs pos="1250">
                      <a:schemeClr val="tx2"/>
                    </a:gs>
                    <a:gs pos="99000">
                      <a:schemeClr val="tx2"/>
                    </a:gs>
                  </a:gsLst>
                  <a:lin ang="5400000" scaled="0"/>
                </a:gradFill>
                <a:latin typeface="+mj-lt"/>
              </a:rPr>
              <a:t>upon page load</a:t>
            </a:r>
            <a:endParaRPr lang="en-US" altLang="en-US" sz="3921" dirty="0">
              <a:gradFill>
                <a:gsLst>
                  <a:gs pos="1250">
                    <a:schemeClr val="tx2"/>
                  </a:gs>
                  <a:gs pos="99000">
                    <a:schemeClr val="tx2"/>
                  </a:gs>
                </a:gsLst>
                <a:lin ang="5400000" scaled="0"/>
              </a:gra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rPr>
              <a:t>$(</a:t>
            </a:r>
            <a:r>
              <a:rPr kumimoji="0" lang="en-US" altLang="en-US" sz="1600" b="0" i="0" u="none" strike="noStrike" cap="none" normalizeH="0" baseline="0" dirty="0" smtClean="0">
                <a:ln>
                  <a:noFill/>
                </a:ln>
                <a:solidFill>
                  <a:srgbClr val="880000"/>
                </a:solidFill>
                <a:effectLst/>
                <a:latin typeface="Consolas" panose="020B0609020204030204" pitchFamily="49" charset="0"/>
              </a:rPr>
              <a:t>".</a:t>
            </a:r>
            <a:r>
              <a:rPr kumimoji="0" lang="en-US" altLang="en-US" sz="1600" b="0" i="0" u="none" strike="noStrike" cap="none" normalizeH="0" baseline="0" dirty="0" err="1" smtClean="0">
                <a:ln>
                  <a:noFill/>
                </a:ln>
                <a:solidFill>
                  <a:srgbClr val="880000"/>
                </a:solidFill>
                <a:effectLst/>
                <a:latin typeface="Consolas" panose="020B0609020204030204" pitchFamily="49" charset="0"/>
              </a:rPr>
              <a:t>ms-SearchBox</a:t>
            </a:r>
            <a:r>
              <a:rPr kumimoji="0" lang="en-US" altLang="en-US" sz="1600" b="0" i="0" u="none" strike="noStrike" cap="none" normalizeH="0" baseline="0" dirty="0" smtClean="0">
                <a:ln>
                  <a:noFill/>
                </a:ln>
                <a:solidFill>
                  <a:srgbClr val="880000"/>
                </a:solidFill>
                <a:effectLst/>
                <a:latin typeface="Consolas" panose="020B06090202040302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SearchBox</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1600"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921" dirty="0" smtClean="0">
                <a:gradFill>
                  <a:gsLst>
                    <a:gs pos="1250">
                      <a:schemeClr val="tx2"/>
                    </a:gs>
                    <a:gs pos="99000">
                      <a:schemeClr val="tx2"/>
                    </a:gs>
                  </a:gsLst>
                  <a:lin ang="5400000" scaled="0"/>
                </a:gradFill>
                <a:latin typeface="+mj-lt"/>
              </a:rPr>
              <a:t>Add </a:t>
            </a:r>
            <a:r>
              <a:rPr lang="en-US" altLang="en-US" sz="3921" dirty="0">
                <a:gradFill>
                  <a:gsLst>
                    <a:gs pos="1250">
                      <a:schemeClr val="tx2"/>
                    </a:gs>
                    <a:gs pos="99000">
                      <a:schemeClr val="tx2"/>
                    </a:gs>
                  </a:gsLst>
                  <a:lin ang="5400000" scaled="0"/>
                </a:gradFill>
                <a:latin typeface="+mj-lt"/>
              </a:rPr>
              <a:t>the</a:t>
            </a:r>
            <a:r>
              <a:rPr lang="en-US" altLang="en-US" sz="3921" dirty="0">
                <a:gradFill>
                  <a:gsLst>
                    <a:gs pos="1250">
                      <a:schemeClr val="tx2"/>
                    </a:gs>
                    <a:gs pos="99000">
                      <a:schemeClr val="tx2"/>
                    </a:gs>
                  </a:gsLst>
                  <a:lin ang="5400000" scaled="0"/>
                </a:gradFill>
                <a:latin typeface="+mj-lt"/>
              </a:rPr>
              <a:t> </a:t>
            </a:r>
            <a:r>
              <a:rPr lang="en-US" altLang="en-US" sz="3921" dirty="0" smtClean="0">
                <a:gradFill>
                  <a:gsLst>
                    <a:gs pos="1250">
                      <a:schemeClr val="tx2"/>
                    </a:gs>
                    <a:gs pos="99000">
                      <a:schemeClr val="tx2"/>
                    </a:gs>
                  </a:gsLst>
                  <a:lin ang="5400000" scaled="0"/>
                </a:gradFill>
                <a:latin typeface="+mj-lt"/>
              </a:rPr>
              <a:t>component markup</a:t>
            </a:r>
          </a:p>
          <a:p>
            <a:pPr lvl="0"/>
            <a:r>
              <a:rPr lang="en-US" sz="1600" dirty="0">
                <a:solidFill>
                  <a:srgbClr val="000000"/>
                </a:solidFill>
                <a:latin typeface="Consolas" panose="020B0609020204030204" pitchFamily="49" charset="0"/>
              </a:rPr>
              <a:t>&lt;</a:t>
            </a:r>
            <a:r>
              <a:rPr lang="en-US" sz="1600" b="1" dirty="0">
                <a:solidFill>
                  <a:srgbClr val="000000"/>
                </a:solidFill>
                <a:latin typeface="Consolas" panose="020B0609020204030204" pitchFamily="49" charset="0"/>
              </a:rPr>
              <a:t>div</a:t>
            </a:r>
            <a:r>
              <a:rPr lang="en-US" sz="1600" dirty="0">
                <a:solidFill>
                  <a:srgbClr val="000000"/>
                </a:solidFill>
                <a:latin typeface="Consolas" panose="020B0609020204030204" pitchFamily="49" charset="0"/>
              </a:rPr>
              <a:t> class=</a:t>
            </a:r>
            <a:r>
              <a:rPr lang="en-US" sz="1600" dirty="0">
                <a:solidFill>
                  <a:srgbClr val="880000"/>
                </a:solidFill>
                <a:latin typeface="Consolas" panose="020B0609020204030204" pitchFamily="49" charset="0"/>
              </a:rPr>
              <a:t>"</a:t>
            </a:r>
            <a:r>
              <a:rPr lang="en-US" sz="1600" dirty="0" err="1">
                <a:solidFill>
                  <a:srgbClr val="880000"/>
                </a:solidFill>
                <a:latin typeface="Consolas" panose="020B0609020204030204" pitchFamily="49" charset="0"/>
              </a:rPr>
              <a:t>ms-SearchBox</a:t>
            </a:r>
            <a:r>
              <a:rPr lang="en-US" sz="1600" dirty="0">
                <a:solidFill>
                  <a:srgbClr val="880000"/>
                </a:solidFill>
                <a:latin typeface="Consolas" panose="020B0609020204030204" pitchFamily="49" charset="0"/>
              </a:rPr>
              <a:t>"</a:t>
            </a:r>
            <a:r>
              <a:rPr lang="en-US" sz="1600" dirty="0">
                <a:solidFill>
                  <a:srgbClr val="000000"/>
                </a:solidFill>
                <a:latin typeface="Consolas" panose="020B0609020204030204" pitchFamily="49" charset="0"/>
              </a:rPr>
              <a:t>&gt;</a:t>
            </a:r>
            <a:r>
              <a:rPr lang="en-US" sz="1600" dirty="0">
                <a:latin typeface="Consolas" panose="020B0609020204030204" pitchFamily="49" charset="0"/>
              </a:rPr>
              <a:t/>
            </a:r>
            <a:br>
              <a:rPr lang="en-US" sz="1600" dirty="0">
                <a:latin typeface="Consolas" panose="020B0609020204030204" pitchFamily="49" charset="0"/>
              </a:rPr>
            </a:br>
            <a:r>
              <a:rPr lang="en-US" sz="1600" dirty="0">
                <a:solidFill>
                  <a:srgbClr val="000000"/>
                </a:solidFill>
                <a:latin typeface="Consolas" panose="020B0609020204030204" pitchFamily="49" charset="0"/>
              </a:rPr>
              <a:t>  &lt;</a:t>
            </a:r>
            <a:r>
              <a:rPr lang="en-US" sz="1600" b="1" dirty="0">
                <a:solidFill>
                  <a:srgbClr val="000000"/>
                </a:solidFill>
                <a:latin typeface="Consolas" panose="020B0609020204030204" pitchFamily="49" charset="0"/>
              </a:rPr>
              <a:t>input</a:t>
            </a:r>
            <a:r>
              <a:rPr lang="en-US" sz="1600" dirty="0">
                <a:solidFill>
                  <a:srgbClr val="000000"/>
                </a:solidFill>
                <a:latin typeface="Consolas" panose="020B0609020204030204" pitchFamily="49" charset="0"/>
              </a:rPr>
              <a:t> class=</a:t>
            </a:r>
            <a:r>
              <a:rPr lang="en-US" sz="1600" dirty="0">
                <a:solidFill>
                  <a:srgbClr val="880000"/>
                </a:solidFill>
                <a:latin typeface="Consolas" panose="020B0609020204030204" pitchFamily="49" charset="0"/>
              </a:rPr>
              <a:t>"</a:t>
            </a:r>
            <a:r>
              <a:rPr lang="en-US" sz="1600" dirty="0" err="1">
                <a:solidFill>
                  <a:srgbClr val="880000"/>
                </a:solidFill>
                <a:latin typeface="Consolas" panose="020B0609020204030204" pitchFamily="49" charset="0"/>
              </a:rPr>
              <a:t>ms</a:t>
            </a:r>
            <a:r>
              <a:rPr lang="en-US" sz="1600" dirty="0">
                <a:solidFill>
                  <a:srgbClr val="880000"/>
                </a:solidFill>
                <a:latin typeface="Consolas" panose="020B0609020204030204" pitchFamily="49" charset="0"/>
              </a:rPr>
              <a:t>-</a:t>
            </a:r>
            <a:r>
              <a:rPr lang="en-US" sz="1600" dirty="0" err="1">
                <a:solidFill>
                  <a:srgbClr val="880000"/>
                </a:solidFill>
                <a:latin typeface="Consolas" panose="020B0609020204030204" pitchFamily="49" charset="0"/>
              </a:rPr>
              <a:t>SearchBox</a:t>
            </a:r>
            <a:r>
              <a:rPr lang="en-US" sz="1600" dirty="0">
                <a:solidFill>
                  <a:srgbClr val="880000"/>
                </a:solidFill>
                <a:latin typeface="Consolas" panose="020B0609020204030204" pitchFamily="49" charset="0"/>
              </a:rPr>
              <a:t>-field"</a:t>
            </a:r>
            <a:r>
              <a:rPr lang="en-US" sz="1600" dirty="0">
                <a:solidFill>
                  <a:srgbClr val="000000"/>
                </a:solidFill>
                <a:latin typeface="Consolas" panose="020B0609020204030204" pitchFamily="49" charset="0"/>
              </a:rPr>
              <a:t> type=</a:t>
            </a:r>
            <a:r>
              <a:rPr lang="en-US" sz="1600" dirty="0">
                <a:solidFill>
                  <a:srgbClr val="880000"/>
                </a:solidFill>
                <a:latin typeface="Consolas" panose="020B0609020204030204" pitchFamily="49" charset="0"/>
              </a:rPr>
              <a:t>"text"</a:t>
            </a:r>
            <a:r>
              <a:rPr lang="en-US" sz="1600" dirty="0">
                <a:solidFill>
                  <a:srgbClr val="000000"/>
                </a:solidFill>
                <a:latin typeface="Consolas" panose="020B0609020204030204" pitchFamily="49" charset="0"/>
              </a:rPr>
              <a:t>&gt; </a:t>
            </a:r>
            <a:r>
              <a:rPr lang="en-US" sz="1600" dirty="0" smtClean="0">
                <a:solidFill>
                  <a:srgbClr val="000000"/>
                </a:solidFill>
                <a:latin typeface="Consolas" panose="020B0609020204030204" pitchFamily="49" charset="0"/>
              </a:rPr>
              <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    &lt;</a:t>
            </a:r>
            <a:r>
              <a:rPr lang="en-US" sz="1600" b="1" dirty="0">
                <a:solidFill>
                  <a:srgbClr val="000000"/>
                </a:solidFill>
                <a:latin typeface="Consolas" panose="020B0609020204030204" pitchFamily="49" charset="0"/>
              </a:rPr>
              <a:t>label</a:t>
            </a:r>
            <a:r>
              <a:rPr lang="en-US" sz="1600" dirty="0">
                <a:solidFill>
                  <a:srgbClr val="000000"/>
                </a:solidFill>
                <a:latin typeface="Consolas" panose="020B0609020204030204" pitchFamily="49" charset="0"/>
              </a:rPr>
              <a:t> class=</a:t>
            </a:r>
            <a:r>
              <a:rPr lang="en-US" sz="1600" dirty="0">
                <a:solidFill>
                  <a:srgbClr val="880000"/>
                </a:solidFill>
                <a:latin typeface="Consolas" panose="020B0609020204030204" pitchFamily="49" charset="0"/>
              </a:rPr>
              <a:t>"</a:t>
            </a:r>
            <a:r>
              <a:rPr lang="en-US" sz="1600" dirty="0" err="1">
                <a:solidFill>
                  <a:srgbClr val="880000"/>
                </a:solidFill>
                <a:latin typeface="Consolas" panose="020B0609020204030204" pitchFamily="49" charset="0"/>
              </a:rPr>
              <a:t>ms</a:t>
            </a:r>
            <a:r>
              <a:rPr lang="en-US" sz="1600" dirty="0">
                <a:solidFill>
                  <a:srgbClr val="880000"/>
                </a:solidFill>
                <a:latin typeface="Consolas" panose="020B0609020204030204" pitchFamily="49" charset="0"/>
              </a:rPr>
              <a:t>-</a:t>
            </a:r>
            <a:r>
              <a:rPr lang="en-US" sz="1600" dirty="0" err="1">
                <a:solidFill>
                  <a:srgbClr val="880000"/>
                </a:solidFill>
                <a:latin typeface="Consolas" panose="020B0609020204030204" pitchFamily="49" charset="0"/>
              </a:rPr>
              <a:t>SearchBox</a:t>
            </a:r>
            <a:r>
              <a:rPr lang="en-US" sz="1600" dirty="0">
                <a:solidFill>
                  <a:srgbClr val="880000"/>
                </a:solidFill>
                <a:latin typeface="Consolas" panose="020B0609020204030204" pitchFamily="49" charset="0"/>
              </a:rPr>
              <a:t>-label</a:t>
            </a:r>
            <a:r>
              <a:rPr lang="en-US" sz="1600" dirty="0" smtClean="0">
                <a:solidFill>
                  <a:srgbClr val="880000"/>
                </a:solidFill>
                <a:latin typeface="Consolas" panose="020B0609020204030204" pitchFamily="49" charset="0"/>
              </a:rPr>
              <a:t>"</a:t>
            </a:r>
            <a:r>
              <a:rPr lang="en-US" sz="1600" dirty="0" smtClean="0">
                <a:solidFill>
                  <a:srgbClr val="000000"/>
                </a:solidFill>
                <a:latin typeface="Consolas" panose="020B0609020204030204" pitchFamily="49" charset="0"/>
              </a:rPr>
              <a:t>&gt;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      &lt;</a:t>
            </a:r>
            <a:r>
              <a:rPr lang="en-US" sz="1600" b="1"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class=</a:t>
            </a:r>
            <a:r>
              <a:rPr lang="en-US" sz="1600" dirty="0">
                <a:solidFill>
                  <a:srgbClr val="880000"/>
                </a:solidFill>
                <a:latin typeface="Consolas" panose="020B0609020204030204" pitchFamily="49" charset="0"/>
              </a:rPr>
              <a:t>"</a:t>
            </a:r>
            <a:r>
              <a:rPr lang="en-US" sz="1600" dirty="0" err="1">
                <a:solidFill>
                  <a:srgbClr val="880000"/>
                </a:solidFill>
                <a:latin typeface="Consolas" panose="020B0609020204030204" pitchFamily="49" charset="0"/>
              </a:rPr>
              <a:t>ms</a:t>
            </a:r>
            <a:r>
              <a:rPr lang="en-US" sz="1600" dirty="0">
                <a:solidFill>
                  <a:srgbClr val="880000"/>
                </a:solidFill>
                <a:latin typeface="Consolas" panose="020B0609020204030204" pitchFamily="49" charset="0"/>
              </a:rPr>
              <a:t>-</a:t>
            </a:r>
            <a:r>
              <a:rPr lang="en-US" sz="1600" dirty="0" err="1">
                <a:solidFill>
                  <a:srgbClr val="880000"/>
                </a:solidFill>
                <a:latin typeface="Consolas" panose="020B0609020204030204" pitchFamily="49" charset="0"/>
              </a:rPr>
              <a:t>SearchBox</a:t>
            </a:r>
            <a:r>
              <a:rPr lang="en-US" sz="1600" dirty="0">
                <a:solidFill>
                  <a:srgbClr val="880000"/>
                </a:solidFill>
                <a:latin typeface="Consolas" panose="020B0609020204030204" pitchFamily="49" charset="0"/>
              </a:rPr>
              <a:t>-icon </a:t>
            </a:r>
            <a:r>
              <a:rPr lang="en-US" sz="1600" dirty="0" err="1">
                <a:solidFill>
                  <a:srgbClr val="880000"/>
                </a:solidFill>
                <a:latin typeface="Consolas" panose="020B0609020204030204" pitchFamily="49" charset="0"/>
              </a:rPr>
              <a:t>ms</a:t>
            </a:r>
            <a:r>
              <a:rPr lang="en-US" sz="1600" dirty="0">
                <a:solidFill>
                  <a:srgbClr val="880000"/>
                </a:solidFill>
                <a:latin typeface="Consolas" panose="020B0609020204030204" pitchFamily="49" charset="0"/>
              </a:rPr>
              <a:t>-Icon </a:t>
            </a:r>
            <a:r>
              <a:rPr lang="en-US" sz="1600" dirty="0" err="1">
                <a:solidFill>
                  <a:srgbClr val="880000"/>
                </a:solidFill>
                <a:latin typeface="Consolas" panose="020B0609020204030204" pitchFamily="49" charset="0"/>
              </a:rPr>
              <a:t>ms</a:t>
            </a:r>
            <a:r>
              <a:rPr lang="en-US" sz="1600" dirty="0">
                <a:solidFill>
                  <a:srgbClr val="880000"/>
                </a:solidFill>
                <a:latin typeface="Consolas" panose="020B0609020204030204" pitchFamily="49" charset="0"/>
              </a:rPr>
              <a:t>-Icon--search"</a:t>
            </a:r>
            <a:r>
              <a:rPr lang="en-US" sz="1600" dirty="0">
                <a:solidFill>
                  <a:srgbClr val="000000"/>
                </a:solidFill>
                <a:latin typeface="Consolas" panose="020B0609020204030204" pitchFamily="49" charset="0"/>
              </a:rPr>
              <a:t>&gt;&lt;/</a:t>
            </a:r>
            <a:r>
              <a:rPr lang="en-US" sz="1600" b="1" dirty="0" err="1" smtClean="0">
                <a:solidFill>
                  <a:srgbClr val="000000"/>
                </a:solidFill>
                <a:latin typeface="Consolas" panose="020B0609020204030204" pitchFamily="49" charset="0"/>
              </a:rPr>
              <a:t>i</a:t>
            </a:r>
            <a:r>
              <a:rPr lang="en-US" sz="1600" dirty="0" smtClean="0">
                <a:solidFill>
                  <a:srgbClr val="000000"/>
                </a:solidFill>
                <a:latin typeface="Consolas" panose="020B0609020204030204" pitchFamily="49" charset="0"/>
              </a:rPr>
              <a:t>&gt;Search</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    &lt;/</a:t>
            </a:r>
            <a:r>
              <a:rPr lang="en-US" sz="1600" b="1" dirty="0">
                <a:solidFill>
                  <a:srgbClr val="000000"/>
                </a:solidFill>
                <a:latin typeface="Consolas" panose="020B0609020204030204" pitchFamily="49" charset="0"/>
              </a:rPr>
              <a:t>label</a:t>
            </a:r>
            <a:r>
              <a:rPr lang="en-US" sz="1600" dirty="0">
                <a:solidFill>
                  <a:srgbClr val="000000"/>
                </a:solidFill>
                <a:latin typeface="Consolas" panose="020B0609020204030204" pitchFamily="49" charset="0"/>
              </a:rPr>
              <a:t>&gt; </a:t>
            </a:r>
            <a:r>
              <a:rPr lang="en-US" sz="1600" dirty="0" smtClean="0">
                <a:solidFill>
                  <a:srgbClr val="000000"/>
                </a:solidFill>
                <a:latin typeface="Consolas" panose="020B0609020204030204" pitchFamily="49" charset="0"/>
              </a:rPr>
              <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    &lt;</a:t>
            </a:r>
            <a:r>
              <a:rPr lang="en-US" sz="1600" b="1" dirty="0">
                <a:solidFill>
                  <a:srgbClr val="000000"/>
                </a:solidFill>
                <a:latin typeface="Consolas" panose="020B0609020204030204" pitchFamily="49" charset="0"/>
              </a:rPr>
              <a:t>button</a:t>
            </a:r>
            <a:r>
              <a:rPr lang="en-US" sz="1600" dirty="0">
                <a:solidFill>
                  <a:srgbClr val="000000"/>
                </a:solidFill>
                <a:latin typeface="Consolas" panose="020B0609020204030204" pitchFamily="49" charset="0"/>
              </a:rPr>
              <a:t> class=</a:t>
            </a:r>
            <a:r>
              <a:rPr lang="en-US" sz="1600" dirty="0">
                <a:solidFill>
                  <a:srgbClr val="880000"/>
                </a:solidFill>
                <a:latin typeface="Consolas" panose="020B0609020204030204" pitchFamily="49" charset="0"/>
              </a:rPr>
              <a:t>"</a:t>
            </a:r>
            <a:r>
              <a:rPr lang="en-US" sz="1600" dirty="0" err="1">
                <a:solidFill>
                  <a:srgbClr val="880000"/>
                </a:solidFill>
                <a:latin typeface="Consolas" panose="020B0609020204030204" pitchFamily="49" charset="0"/>
              </a:rPr>
              <a:t>ms-SearchBox-closeButton</a:t>
            </a:r>
            <a:r>
              <a:rPr lang="en-US" sz="1600" dirty="0">
                <a:solidFill>
                  <a:srgbClr val="880000"/>
                </a:solidFill>
                <a:latin typeface="Consolas" panose="020B0609020204030204" pitchFamily="49" charset="0"/>
              </a:rPr>
              <a:t>"</a:t>
            </a:r>
            <a:r>
              <a:rPr lang="en-US" sz="1600" dirty="0">
                <a:solidFill>
                  <a:srgbClr val="000000"/>
                </a:solidFill>
                <a:latin typeface="Consolas" panose="020B0609020204030204" pitchFamily="49" charset="0"/>
              </a:rPr>
              <a:t>&gt;&lt;</a:t>
            </a:r>
            <a:r>
              <a:rPr lang="en-US" sz="1600" b="1"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class=</a:t>
            </a:r>
            <a:r>
              <a:rPr lang="en-US" sz="1600" dirty="0">
                <a:solidFill>
                  <a:srgbClr val="880000"/>
                </a:solidFill>
                <a:latin typeface="Consolas" panose="020B0609020204030204" pitchFamily="49" charset="0"/>
              </a:rPr>
              <a:t>"</a:t>
            </a:r>
            <a:r>
              <a:rPr lang="en-US" sz="1600" dirty="0" err="1">
                <a:solidFill>
                  <a:srgbClr val="880000"/>
                </a:solidFill>
                <a:latin typeface="Consolas" panose="020B0609020204030204" pitchFamily="49" charset="0"/>
              </a:rPr>
              <a:t>ms</a:t>
            </a:r>
            <a:r>
              <a:rPr lang="en-US" sz="1600" dirty="0">
                <a:solidFill>
                  <a:srgbClr val="880000"/>
                </a:solidFill>
                <a:latin typeface="Consolas" panose="020B0609020204030204" pitchFamily="49" charset="0"/>
              </a:rPr>
              <a:t>-Icon </a:t>
            </a:r>
            <a:r>
              <a:rPr lang="en-US" sz="1600" dirty="0" err="1">
                <a:solidFill>
                  <a:srgbClr val="880000"/>
                </a:solidFill>
                <a:latin typeface="Consolas" panose="020B0609020204030204" pitchFamily="49" charset="0"/>
              </a:rPr>
              <a:t>ms</a:t>
            </a:r>
            <a:r>
              <a:rPr lang="en-US" sz="1600" dirty="0">
                <a:solidFill>
                  <a:srgbClr val="880000"/>
                </a:solidFill>
                <a:latin typeface="Consolas" panose="020B0609020204030204" pitchFamily="49" charset="0"/>
              </a:rPr>
              <a:t>-Icon--x"</a:t>
            </a:r>
            <a:r>
              <a:rPr lang="en-US" sz="1600" dirty="0">
                <a:solidFill>
                  <a:srgbClr val="000000"/>
                </a:solidFill>
                <a:latin typeface="Consolas" panose="020B0609020204030204" pitchFamily="49" charset="0"/>
              </a:rPr>
              <a:t>&gt;&lt;/</a:t>
            </a:r>
            <a:r>
              <a:rPr lang="en-US" sz="1600" b="1" dirty="0" err="1">
                <a:solidFill>
                  <a:srgbClr val="000000"/>
                </a:solidFill>
                <a:latin typeface="Consolas" panose="020B0609020204030204" pitchFamily="49" charset="0"/>
              </a:rPr>
              <a:t>i</a:t>
            </a:r>
            <a:r>
              <a:rPr lang="en-US" sz="1600" dirty="0" smtClean="0">
                <a:solidFill>
                  <a:srgbClr val="000000"/>
                </a:solidFill>
                <a:latin typeface="Consolas" panose="020B0609020204030204" pitchFamily="49" charset="0"/>
              </a:rPr>
              <a:t>&gt;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    &lt;/</a:t>
            </a:r>
            <a:r>
              <a:rPr lang="en-US" sz="1600" b="1" dirty="0">
                <a:solidFill>
                  <a:srgbClr val="000000"/>
                </a:solidFill>
                <a:latin typeface="Consolas" panose="020B0609020204030204" pitchFamily="49" charset="0"/>
              </a:rPr>
              <a:t>button</a:t>
            </a:r>
            <a:r>
              <a:rPr lang="en-US" sz="1600" dirty="0">
                <a:solidFill>
                  <a:srgbClr val="000000"/>
                </a:solidFill>
                <a:latin typeface="Consolas" panose="020B0609020204030204" pitchFamily="49" charset="0"/>
              </a:rPr>
              <a:t>&gt;</a:t>
            </a:r>
            <a:r>
              <a:rPr lang="en-US" sz="1600" dirty="0">
                <a:latin typeface="Consolas" panose="020B0609020204030204" pitchFamily="49" charset="0"/>
              </a:rPr>
              <a:t/>
            </a:r>
            <a:br>
              <a:rPr lang="en-US" sz="1600" dirty="0">
                <a:latin typeface="Consolas" panose="020B0609020204030204" pitchFamily="49" charset="0"/>
              </a:rPr>
            </a:br>
            <a:r>
              <a:rPr lang="en-US" sz="1600" dirty="0">
                <a:solidFill>
                  <a:srgbClr val="000000"/>
                </a:solidFill>
                <a:latin typeface="Consolas" panose="020B0609020204030204" pitchFamily="49" charset="0"/>
              </a:rPr>
              <a:t>&lt;/</a:t>
            </a:r>
            <a:r>
              <a:rPr lang="en-US" sz="1600" b="1" dirty="0">
                <a:solidFill>
                  <a:srgbClr val="000000"/>
                </a:solidFill>
                <a:latin typeface="Consolas" panose="020B0609020204030204" pitchFamily="49" charset="0"/>
              </a:rPr>
              <a:t>div</a:t>
            </a:r>
            <a:r>
              <a:rPr lang="en-US" sz="1600" dirty="0">
                <a:solidFill>
                  <a:srgbClr val="000000"/>
                </a:solidFill>
                <a:latin typeface="Consolas" panose="020B0609020204030204" pitchFamily="49" charset="0"/>
              </a:rPr>
              <a:t>&gt;</a:t>
            </a:r>
            <a:endParaRPr lang="en-US" altLang="en-US" sz="1600" dirty="0">
              <a:gradFill>
                <a:gsLst>
                  <a:gs pos="1250">
                    <a:schemeClr val="tx2"/>
                  </a:gs>
                  <a:gs pos="99000">
                    <a:schemeClr val="tx2"/>
                  </a:gs>
                </a:gsLst>
                <a:lin ang="5400000" scaled="0"/>
              </a:gradFill>
              <a:latin typeface="Consolas" panose="020B0609020204030204" pitchFamily="49" charset="0"/>
            </a:endParaRPr>
          </a:p>
        </p:txBody>
      </p:sp>
    </p:spTree>
    <p:extLst>
      <p:ext uri="{BB962C8B-B14F-4D97-AF65-F5344CB8AC3E}">
        <p14:creationId xmlns:p14="http://schemas.microsoft.com/office/powerpoint/2010/main" val="247208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062089" y="2034695"/>
            <a:ext cx="5822093" cy="1270732"/>
          </a:xfrm>
        </p:spPr>
        <p:txBody>
          <a:bodyPr/>
          <a:lstStyle/>
          <a:p>
            <a:r>
              <a:rPr lang="en-US" dirty="0" smtClean="0"/>
              <a:t>Examples of Office UI Fabric</a:t>
            </a:r>
            <a:endParaRPr lang="en-US" dirty="0"/>
          </a:p>
        </p:txBody>
      </p:sp>
      <p:sp>
        <p:nvSpPr>
          <p:cNvPr id="7" name="Text Placeholder 6"/>
          <p:cNvSpPr>
            <a:spLocks noGrp="1"/>
          </p:cNvSpPr>
          <p:nvPr>
            <p:ph type="body" sz="quarter" idx="12"/>
          </p:nvPr>
        </p:nvSpPr>
        <p:spPr/>
        <p:txBody>
          <a:bodyPr/>
          <a:lstStyle/>
          <a:p>
            <a:r>
              <a:rPr lang="en-US" dirty="0" smtClean="0"/>
              <a:t>3</a:t>
            </a:r>
            <a:endParaRPr lang="en-US" dirty="0"/>
          </a:p>
        </p:txBody>
      </p:sp>
      <p:grpSp>
        <p:nvGrpSpPr>
          <p:cNvPr id="6" name="Group 5"/>
          <p:cNvGrpSpPr/>
          <p:nvPr/>
        </p:nvGrpSpPr>
        <p:grpSpPr>
          <a:xfrm>
            <a:off x="7507454" y="3029151"/>
            <a:ext cx="4423091" cy="3537337"/>
            <a:chOff x="6527800" y="2483620"/>
            <a:chExt cx="5473700" cy="4377555"/>
          </a:xfrm>
        </p:grpSpPr>
        <p:grpSp>
          <p:nvGrpSpPr>
            <p:cNvPr id="126" name="Group 125"/>
            <p:cNvGrpSpPr/>
            <p:nvPr/>
          </p:nvGrpSpPr>
          <p:grpSpPr>
            <a:xfrm flipH="1">
              <a:off x="8613773" y="2483620"/>
              <a:ext cx="1958976" cy="4377555"/>
              <a:chOff x="8956675" y="449263"/>
              <a:chExt cx="2063751" cy="4611687"/>
            </a:xfrm>
          </p:grpSpPr>
          <p:sp>
            <p:nvSpPr>
              <p:cNvPr id="9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9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0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0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0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0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0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06"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07"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08"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09"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10"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11"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12"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13"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14"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15"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16"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17"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18"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19"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20"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21"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22"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23"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24"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25"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grpSp>
        <p:grpSp>
          <p:nvGrpSpPr>
            <p:cNvPr id="128" name="Group 127"/>
            <p:cNvGrpSpPr/>
            <p:nvPr/>
          </p:nvGrpSpPr>
          <p:grpSpPr>
            <a:xfrm>
              <a:off x="6527800" y="3994753"/>
              <a:ext cx="3240121" cy="2863247"/>
              <a:chOff x="7045326" y="4452083"/>
              <a:chExt cx="2722595" cy="2405917"/>
            </a:xfrm>
          </p:grpSpPr>
          <p:sp>
            <p:nvSpPr>
              <p:cNvPr id="2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2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2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2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2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2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2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2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2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3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3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grpSp>
        <p:grpSp>
          <p:nvGrpSpPr>
            <p:cNvPr id="127" name="Group 126"/>
            <p:cNvGrpSpPr/>
            <p:nvPr/>
          </p:nvGrpSpPr>
          <p:grpSpPr>
            <a:xfrm>
              <a:off x="10091976" y="4361890"/>
              <a:ext cx="1909524" cy="2419674"/>
              <a:chOff x="10091976" y="4967384"/>
              <a:chExt cx="1431688" cy="1814179"/>
            </a:xfrm>
          </p:grpSpPr>
          <p:sp>
            <p:nvSpPr>
              <p:cNvPr id="3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3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34"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35"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36"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37"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38"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39"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40"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41"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42"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43"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44"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45"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46"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47"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48"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49"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50"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51"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52"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53"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54"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55"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grpSp>
      </p:grpSp>
    </p:spTree>
    <p:extLst>
      <p:ext uri="{BB962C8B-B14F-4D97-AF65-F5344CB8AC3E}">
        <p14:creationId xmlns:p14="http://schemas.microsoft.com/office/powerpoint/2010/main" val="650733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Grid</a:t>
            </a:r>
            <a:endParaRPr lang="en-US" dirty="0"/>
          </a:p>
        </p:txBody>
      </p:sp>
      <p:pic>
        <p:nvPicPr>
          <p:cNvPr id="4" name="Picture 3"/>
          <p:cNvPicPr>
            <a:picLocks noChangeAspect="1"/>
          </p:cNvPicPr>
          <p:nvPr/>
        </p:nvPicPr>
        <p:blipFill>
          <a:blip r:embed="rId2"/>
          <a:stretch>
            <a:fillRect/>
          </a:stretch>
        </p:blipFill>
        <p:spPr>
          <a:xfrm>
            <a:off x="269240" y="1189176"/>
            <a:ext cx="5418477" cy="2680107"/>
          </a:xfrm>
          <a:prstGeom prst="rect">
            <a:avLst/>
          </a:prstGeom>
        </p:spPr>
      </p:pic>
      <p:sp>
        <p:nvSpPr>
          <p:cNvPr id="5" name="Rectangle 4"/>
          <p:cNvSpPr/>
          <p:nvPr/>
        </p:nvSpPr>
        <p:spPr>
          <a:xfrm>
            <a:off x="269240" y="4109930"/>
            <a:ext cx="10415016" cy="1754326"/>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div</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ms</a:t>
            </a:r>
            <a:r>
              <a:rPr lang="en-US" dirty="0">
                <a:solidFill>
                  <a:srgbClr val="0000FF"/>
                </a:solidFill>
                <a:highlight>
                  <a:srgbClr val="FFFFFF"/>
                </a:highlight>
                <a:latin typeface="Consolas" panose="020B0609020204030204" pitchFamily="49" charset="0"/>
              </a:rPr>
              <a:t>-Grid"&gt;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div</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ms</a:t>
            </a:r>
            <a:r>
              <a:rPr lang="en-US" dirty="0">
                <a:solidFill>
                  <a:srgbClr val="0000FF"/>
                </a:solidFill>
                <a:highlight>
                  <a:srgbClr val="FFFFFF"/>
                </a:highlight>
                <a:latin typeface="Consolas" panose="020B0609020204030204" pitchFamily="49" charset="0"/>
              </a:rPr>
              <a:t>-Grid-row"&gt;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div</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ms</a:t>
            </a:r>
            <a:r>
              <a:rPr lang="en-US" dirty="0">
                <a:solidFill>
                  <a:srgbClr val="0000FF"/>
                </a:solidFill>
                <a:highlight>
                  <a:srgbClr val="FFFFFF"/>
                </a:highlight>
                <a:latin typeface="Consolas" panose="020B0609020204030204" pitchFamily="49" charset="0"/>
              </a:rPr>
              <a:t>-Grid-col ms-u-sm6 ms-u-md4 ms-u-lg2"&gt;</a:t>
            </a:r>
            <a:r>
              <a:rPr lang="en-US" dirty="0">
                <a:solidFill>
                  <a:srgbClr val="000000"/>
                </a:solidFill>
                <a:highlight>
                  <a:srgbClr val="FFFFFF"/>
                </a:highlight>
                <a:latin typeface="Consolas" panose="020B0609020204030204" pitchFamily="49" charset="0"/>
              </a:rPr>
              <a:t>First</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div</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div</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ms</a:t>
            </a:r>
            <a:r>
              <a:rPr lang="en-US" dirty="0">
                <a:solidFill>
                  <a:srgbClr val="0000FF"/>
                </a:solidFill>
                <a:highlight>
                  <a:srgbClr val="FFFFFF"/>
                </a:highlight>
                <a:latin typeface="Consolas" panose="020B0609020204030204" pitchFamily="49" charset="0"/>
              </a:rPr>
              <a:t>-Grid-col ms-u-sm6 ms-u-md8 ms-u-lg10"&gt;</a:t>
            </a:r>
            <a:r>
              <a:rPr lang="en-US" dirty="0">
                <a:solidFill>
                  <a:srgbClr val="000000"/>
                </a:solidFill>
                <a:highlight>
                  <a:srgbClr val="FFFFFF"/>
                </a:highlight>
                <a:latin typeface="Consolas" panose="020B0609020204030204" pitchFamily="49" charset="0"/>
              </a:rPr>
              <a:t>Second</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div</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div</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div</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4285886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SearchBox</a:t>
            </a:r>
            <a:endParaRPr lang="en-US" dirty="0"/>
          </a:p>
        </p:txBody>
      </p:sp>
      <p:pic>
        <p:nvPicPr>
          <p:cNvPr id="4" name="Picture 3"/>
          <p:cNvPicPr>
            <a:picLocks noChangeAspect="1"/>
          </p:cNvPicPr>
          <p:nvPr/>
        </p:nvPicPr>
        <p:blipFill>
          <a:blip r:embed="rId2"/>
          <a:stretch>
            <a:fillRect/>
          </a:stretch>
        </p:blipFill>
        <p:spPr>
          <a:xfrm>
            <a:off x="806005" y="1189176"/>
            <a:ext cx="3667125" cy="1657350"/>
          </a:xfrm>
          <a:prstGeom prst="rect">
            <a:avLst/>
          </a:prstGeom>
        </p:spPr>
      </p:pic>
      <p:pic>
        <p:nvPicPr>
          <p:cNvPr id="6" name="Picture 5"/>
          <p:cNvPicPr>
            <a:picLocks noChangeAspect="1"/>
          </p:cNvPicPr>
          <p:nvPr/>
        </p:nvPicPr>
        <p:blipFill>
          <a:blip r:embed="rId3"/>
          <a:stretch>
            <a:fillRect/>
          </a:stretch>
        </p:blipFill>
        <p:spPr>
          <a:xfrm>
            <a:off x="6097160" y="1278786"/>
            <a:ext cx="3667125" cy="1543050"/>
          </a:xfrm>
          <a:prstGeom prst="rect">
            <a:avLst/>
          </a:prstGeom>
        </p:spPr>
      </p:pic>
      <p:sp>
        <p:nvSpPr>
          <p:cNvPr id="5" name="Rectangle 4"/>
          <p:cNvSpPr/>
          <p:nvPr/>
        </p:nvSpPr>
        <p:spPr>
          <a:xfrm>
            <a:off x="440516" y="3266549"/>
            <a:ext cx="11313288" cy="2308324"/>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div</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ms-SearchBox</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label</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ms</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SearchBox</a:t>
            </a:r>
            <a:r>
              <a:rPr lang="en-US" dirty="0">
                <a:solidFill>
                  <a:srgbClr val="0000FF"/>
                </a:solidFill>
                <a:highlight>
                  <a:srgbClr val="FFFFFF"/>
                </a:highlight>
                <a:latin typeface="Consolas" panose="020B0609020204030204" pitchFamily="49" charset="0"/>
              </a:rPr>
              <a:t>-label</a:t>
            </a:r>
            <a:r>
              <a:rPr lang="en-US" dirty="0" smtClean="0">
                <a:solidFill>
                  <a:srgbClr val="0000FF"/>
                </a:solidFill>
                <a:highlight>
                  <a:srgbClr val="FFFFFF"/>
                </a:highlight>
                <a:latin typeface="Consolas" panose="020B0609020204030204" pitchFamily="49" charset="0"/>
              </a:rPr>
              <a:t>"&gt;</a:t>
            </a:r>
          </a:p>
          <a:p>
            <a:r>
              <a:rPr lang="en-US" dirty="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smtClean="0">
                <a:solidFill>
                  <a:srgbClr val="800000"/>
                </a:solidFill>
                <a:highlight>
                  <a:srgbClr val="FFFFFF"/>
                </a:highlight>
                <a:latin typeface="Consolas" panose="020B0609020204030204" pitchFamily="49" charset="0"/>
              </a:rPr>
              <a:t>i</a:t>
            </a:r>
            <a:r>
              <a:rPr lang="en-US" dirty="0" smtClean="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ms</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SearchBox</a:t>
            </a:r>
            <a:r>
              <a:rPr lang="en-US" dirty="0">
                <a:solidFill>
                  <a:srgbClr val="0000FF"/>
                </a:solidFill>
                <a:highlight>
                  <a:srgbClr val="FFFFFF"/>
                </a:highlight>
                <a:latin typeface="Consolas" panose="020B0609020204030204" pitchFamily="49" charset="0"/>
              </a:rPr>
              <a:t>-icon </a:t>
            </a:r>
            <a:r>
              <a:rPr lang="en-US" dirty="0" err="1">
                <a:solidFill>
                  <a:srgbClr val="0000FF"/>
                </a:solidFill>
                <a:highlight>
                  <a:srgbClr val="FFFFFF"/>
                </a:highlight>
                <a:latin typeface="Consolas" panose="020B0609020204030204" pitchFamily="49" charset="0"/>
              </a:rPr>
              <a:t>ms</a:t>
            </a:r>
            <a:r>
              <a:rPr lang="en-US" dirty="0">
                <a:solidFill>
                  <a:srgbClr val="0000FF"/>
                </a:solidFill>
                <a:highlight>
                  <a:srgbClr val="FFFFFF"/>
                </a:highlight>
                <a:latin typeface="Consolas" panose="020B0609020204030204" pitchFamily="49" charset="0"/>
              </a:rPr>
              <a:t>-Icon </a:t>
            </a:r>
            <a:r>
              <a:rPr lang="en-US" dirty="0" err="1">
                <a:solidFill>
                  <a:srgbClr val="0000FF"/>
                </a:solidFill>
                <a:highlight>
                  <a:srgbClr val="FFFFFF"/>
                </a:highlight>
                <a:latin typeface="Consolas" panose="020B0609020204030204" pitchFamily="49" charset="0"/>
              </a:rPr>
              <a:t>ms</a:t>
            </a:r>
            <a:r>
              <a:rPr lang="en-US" dirty="0">
                <a:solidFill>
                  <a:srgbClr val="0000FF"/>
                </a:solidFill>
                <a:highlight>
                  <a:srgbClr val="FFFFFF"/>
                </a:highlight>
                <a:latin typeface="Consolas" panose="020B0609020204030204" pitchFamily="49" charset="0"/>
              </a:rPr>
              <a:t>-Icon--search"&gt;&lt;/</a:t>
            </a:r>
            <a:r>
              <a:rPr lang="en-US" dirty="0" err="1">
                <a:solidFill>
                  <a:srgbClr val="800000"/>
                </a:solidFill>
                <a:highlight>
                  <a:srgbClr val="FFFFFF"/>
                </a:highlight>
                <a:latin typeface="Consolas" panose="020B0609020204030204" pitchFamily="49" charset="0"/>
              </a:rPr>
              <a:t>i</a:t>
            </a:r>
            <a:r>
              <a:rPr lang="en-US" dirty="0" smtClean="0">
                <a:solidFill>
                  <a:srgbClr val="0000FF"/>
                </a:solidFill>
                <a:highlight>
                  <a:srgbClr val="FFFFFF"/>
                </a:highlight>
                <a:latin typeface="Consolas" panose="020B0609020204030204" pitchFamily="49" charset="0"/>
              </a:rPr>
              <a:t>&gt;</a:t>
            </a:r>
          </a:p>
          <a:p>
            <a:r>
              <a:rPr lang="en-US" dirty="0">
                <a:solidFill>
                  <a:srgbClr val="0000FF"/>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Search publications</a:t>
            </a:r>
          </a:p>
          <a:p>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label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input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ms</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SearchBox</a:t>
            </a:r>
            <a:r>
              <a:rPr lang="en-US" dirty="0">
                <a:solidFill>
                  <a:srgbClr val="0000FF"/>
                </a:solidFill>
                <a:highlight>
                  <a:srgbClr val="FFFFFF"/>
                </a:highlight>
                <a:latin typeface="Consolas" panose="020B0609020204030204" pitchFamily="49" charset="0"/>
              </a:rPr>
              <a:t>-field"&gt;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button</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ms-SearchBox-closeButton</a:t>
            </a:r>
            <a:r>
              <a:rPr lang="en-US" dirty="0">
                <a:solidFill>
                  <a:srgbClr val="0000FF"/>
                </a:solidFill>
                <a:highlight>
                  <a:srgbClr val="FFFFFF"/>
                </a:highlight>
                <a:latin typeface="Consolas" panose="020B0609020204030204" pitchFamily="49" charset="0"/>
              </a:rPr>
              <a:t>"&gt;&lt;</a:t>
            </a:r>
            <a:r>
              <a:rPr lang="en-US" dirty="0" err="1">
                <a:solidFill>
                  <a:srgbClr val="8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ms</a:t>
            </a:r>
            <a:r>
              <a:rPr lang="en-US" dirty="0">
                <a:solidFill>
                  <a:srgbClr val="0000FF"/>
                </a:solidFill>
                <a:highlight>
                  <a:srgbClr val="FFFFFF"/>
                </a:highlight>
                <a:latin typeface="Consolas" panose="020B0609020204030204" pitchFamily="49" charset="0"/>
              </a:rPr>
              <a:t>-Icon </a:t>
            </a:r>
            <a:r>
              <a:rPr lang="en-US" dirty="0" err="1">
                <a:solidFill>
                  <a:srgbClr val="0000FF"/>
                </a:solidFill>
                <a:highlight>
                  <a:srgbClr val="FFFFFF"/>
                </a:highlight>
                <a:latin typeface="Consolas" panose="020B0609020204030204" pitchFamily="49" charset="0"/>
              </a:rPr>
              <a:t>ms</a:t>
            </a:r>
            <a:r>
              <a:rPr lang="en-US" dirty="0">
                <a:solidFill>
                  <a:srgbClr val="0000FF"/>
                </a:solidFill>
                <a:highlight>
                  <a:srgbClr val="FFFFFF"/>
                </a:highlight>
                <a:latin typeface="Consolas" panose="020B0609020204030204" pitchFamily="49" charset="0"/>
              </a:rPr>
              <a:t>-Icon--x"&gt;&lt;/</a:t>
            </a:r>
            <a:r>
              <a:rPr lang="en-US" dirty="0" err="1">
                <a:solidFill>
                  <a:srgbClr val="800000"/>
                </a:solidFill>
                <a:highlight>
                  <a:srgbClr val="FFFFFF"/>
                </a:highlight>
                <a:latin typeface="Consolas" panose="020B0609020204030204" pitchFamily="49" charset="0"/>
              </a:rPr>
              <a:t>i</a:t>
            </a:r>
            <a:r>
              <a:rPr lang="en-US" dirty="0">
                <a:solidFill>
                  <a:srgbClr val="0000FF"/>
                </a:solidFill>
                <a:highlight>
                  <a:srgbClr val="FFFFFF"/>
                </a:highlight>
                <a:latin typeface="Consolas" panose="020B0609020204030204" pitchFamily="49" charset="0"/>
              </a:rPr>
              <a:t>&gt;&lt;/</a:t>
            </a:r>
            <a:r>
              <a:rPr lang="en-US" dirty="0">
                <a:solidFill>
                  <a:srgbClr val="800000"/>
                </a:solidFill>
                <a:highlight>
                  <a:srgbClr val="FFFFFF"/>
                </a:highlight>
                <a:latin typeface="Consolas" panose="020B0609020204030204" pitchFamily="49" charset="0"/>
              </a:rPr>
              <a:t>button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div</a:t>
            </a:r>
            <a:r>
              <a:rPr lang="en-US" dirty="0">
                <a:solidFill>
                  <a:srgbClr val="0000FF"/>
                </a:solidFill>
                <a:highlight>
                  <a:srgbClr val="FFFFFF"/>
                </a:highlight>
                <a:latin typeface="Consolas" panose="020B0609020204030204" pitchFamily="49" charset="0"/>
              </a:rPr>
              <a:t>&gt;</a:t>
            </a:r>
            <a:endParaRPr lang="en-US" dirty="0"/>
          </a:p>
        </p:txBody>
      </p:sp>
    </p:spTree>
    <p:extLst>
      <p:ext uri="{BB962C8B-B14F-4D97-AF65-F5344CB8AC3E}">
        <p14:creationId xmlns:p14="http://schemas.microsoft.com/office/powerpoint/2010/main" val="1613948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Dropdown</a:t>
            </a:r>
            <a:endParaRPr lang="en-US" dirty="0"/>
          </a:p>
        </p:txBody>
      </p:sp>
      <p:pic>
        <p:nvPicPr>
          <p:cNvPr id="4" name="Picture 3"/>
          <p:cNvPicPr>
            <a:picLocks noChangeAspect="1"/>
          </p:cNvPicPr>
          <p:nvPr/>
        </p:nvPicPr>
        <p:blipFill>
          <a:blip r:embed="rId2"/>
          <a:stretch>
            <a:fillRect/>
          </a:stretch>
        </p:blipFill>
        <p:spPr>
          <a:xfrm>
            <a:off x="463295" y="1251501"/>
            <a:ext cx="3566583" cy="2654673"/>
          </a:xfrm>
          <a:prstGeom prst="rect">
            <a:avLst/>
          </a:prstGeom>
        </p:spPr>
      </p:pic>
      <p:sp>
        <p:nvSpPr>
          <p:cNvPr id="6" name="Rectangle 5"/>
          <p:cNvSpPr/>
          <p:nvPr/>
        </p:nvSpPr>
        <p:spPr>
          <a:xfrm>
            <a:off x="463296" y="4009340"/>
            <a:ext cx="10908792" cy="2308324"/>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div</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ms</a:t>
            </a:r>
            <a:r>
              <a:rPr lang="en-US" dirty="0">
                <a:solidFill>
                  <a:srgbClr val="0000FF"/>
                </a:solidFill>
                <a:highlight>
                  <a:srgbClr val="FFFFFF"/>
                </a:highlight>
                <a:latin typeface="Consolas" panose="020B0609020204030204" pitchFamily="49" charset="0"/>
              </a:rPr>
              <a:t>-Dropdown"</a:t>
            </a:r>
            <a:r>
              <a:rPr lang="en-US" dirty="0">
                <a:solidFill>
                  <a:srgbClr val="00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tabindex</a:t>
            </a:r>
            <a:r>
              <a:rPr lang="en-US" dirty="0">
                <a:solidFill>
                  <a:srgbClr val="0000FF"/>
                </a:solidFill>
                <a:highlight>
                  <a:srgbClr val="FFFFFF"/>
                </a:highlight>
                <a:latin typeface="Consolas" panose="020B0609020204030204" pitchFamily="49" charset="0"/>
              </a:rPr>
              <a:t>="0"</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style</a:t>
            </a:r>
            <a:r>
              <a:rPr lang="en-US" dirty="0">
                <a:solidFill>
                  <a:srgbClr val="0000FF"/>
                </a:solidFill>
                <a:highlight>
                  <a:srgbClr val="FFFFFF"/>
                </a:highlight>
                <a:latin typeface="Consolas" panose="020B0609020204030204" pitchFamily="49" charset="0"/>
              </a:rPr>
              <a:t>="</a:t>
            </a:r>
            <a:r>
              <a:rPr lang="en-US" dirty="0">
                <a:solidFill>
                  <a:srgbClr val="FF0000"/>
                </a:solidFill>
                <a:highlight>
                  <a:srgbClr val="FFFFFF"/>
                </a:highlight>
                <a:latin typeface="Consolas" panose="020B0609020204030204" pitchFamily="49" charset="0"/>
              </a:rPr>
              <a:t>width</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80%"&gt;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ms</a:t>
            </a:r>
            <a:r>
              <a:rPr lang="en-US" dirty="0">
                <a:solidFill>
                  <a:srgbClr val="0000FF"/>
                </a:solidFill>
                <a:highlight>
                  <a:srgbClr val="FFFFFF"/>
                </a:highlight>
                <a:latin typeface="Consolas" panose="020B0609020204030204" pitchFamily="49" charset="0"/>
              </a:rPr>
              <a:t>-Dropdown-</a:t>
            </a:r>
            <a:r>
              <a:rPr lang="en-US" dirty="0" err="1">
                <a:solidFill>
                  <a:srgbClr val="0000FF"/>
                </a:solidFill>
                <a:highlight>
                  <a:srgbClr val="FFFFFF"/>
                </a:highlight>
                <a:latin typeface="Consolas" panose="020B0609020204030204" pitchFamily="49" charset="0"/>
              </a:rPr>
              <a:t>caretDown</a:t>
            </a:r>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ms</a:t>
            </a:r>
            <a:r>
              <a:rPr lang="en-US" dirty="0">
                <a:solidFill>
                  <a:srgbClr val="0000FF"/>
                </a:solidFill>
                <a:highlight>
                  <a:srgbClr val="FFFFFF"/>
                </a:highlight>
                <a:latin typeface="Consolas" panose="020B0609020204030204" pitchFamily="49" charset="0"/>
              </a:rPr>
              <a:t>-Icon </a:t>
            </a:r>
            <a:r>
              <a:rPr lang="en-US" dirty="0" err="1">
                <a:solidFill>
                  <a:srgbClr val="0000FF"/>
                </a:solidFill>
                <a:highlight>
                  <a:srgbClr val="FFFFFF"/>
                </a:highlight>
                <a:latin typeface="Consolas" panose="020B0609020204030204" pitchFamily="49" charset="0"/>
              </a:rPr>
              <a:t>ms</a:t>
            </a:r>
            <a:r>
              <a:rPr lang="en-US" dirty="0">
                <a:solidFill>
                  <a:srgbClr val="0000FF"/>
                </a:solidFill>
                <a:highlight>
                  <a:srgbClr val="FFFFFF"/>
                </a:highlight>
                <a:latin typeface="Consolas" panose="020B0609020204030204" pitchFamily="49" charset="0"/>
              </a:rPr>
              <a:t>-Icon--</a:t>
            </a:r>
            <a:r>
              <a:rPr lang="en-US" dirty="0" err="1">
                <a:solidFill>
                  <a:srgbClr val="0000FF"/>
                </a:solidFill>
                <a:highlight>
                  <a:srgbClr val="FFFFFF"/>
                </a:highlight>
                <a:latin typeface="Consolas" panose="020B0609020204030204" pitchFamily="49" charset="0"/>
              </a:rPr>
              <a:t>caretDown</a:t>
            </a:r>
            <a:r>
              <a:rPr lang="en-US" dirty="0">
                <a:solidFill>
                  <a:srgbClr val="0000FF"/>
                </a:solidFill>
                <a:highlight>
                  <a:srgbClr val="FFFFFF"/>
                </a:highlight>
                <a:latin typeface="Consolas" panose="020B0609020204030204" pitchFamily="49" charset="0"/>
              </a:rPr>
              <a:t>"&gt;&lt;/</a:t>
            </a:r>
            <a:r>
              <a:rPr lang="en-US" dirty="0" err="1">
                <a:solidFill>
                  <a:srgbClr val="800000"/>
                </a:solidFill>
                <a:highlight>
                  <a:srgbClr val="FFFFFF"/>
                </a:highlight>
                <a:latin typeface="Consolas" panose="020B0609020204030204" pitchFamily="49" charset="0"/>
              </a:rPr>
              <a:t>i</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select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ms</a:t>
            </a:r>
            <a:r>
              <a:rPr lang="en-US" dirty="0">
                <a:solidFill>
                  <a:srgbClr val="0000FF"/>
                </a:solidFill>
                <a:highlight>
                  <a:srgbClr val="FFFFFF"/>
                </a:highlight>
                <a:latin typeface="Consolas" panose="020B0609020204030204" pitchFamily="49" charset="0"/>
              </a:rPr>
              <a:t>-Dropdown-select"&gt;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option</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Year</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option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option</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Publisher</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option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option</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Author</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option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select</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div</a:t>
            </a:r>
            <a:r>
              <a:rPr lang="en-US" dirty="0">
                <a:solidFill>
                  <a:srgbClr val="0000FF"/>
                </a:solidFill>
                <a:highlight>
                  <a:srgbClr val="FFFFFF"/>
                </a:highlight>
                <a:latin typeface="Consolas" panose="020B0609020204030204" pitchFamily="49" charset="0"/>
              </a:rPr>
              <a:t>&gt;</a:t>
            </a:r>
            <a:endParaRPr lang="en-US" dirty="0"/>
          </a:p>
        </p:txBody>
      </p:sp>
    </p:spTree>
    <p:extLst>
      <p:ext uri="{BB962C8B-B14F-4D97-AF65-F5344CB8AC3E}">
        <p14:creationId xmlns:p14="http://schemas.microsoft.com/office/powerpoint/2010/main" val="2002851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Office UI Fabric Demo</a:t>
            </a:r>
            <a:endParaRPr lang="en-US" dirty="0"/>
          </a:p>
        </p:txBody>
      </p:sp>
      <p:sp>
        <p:nvSpPr>
          <p:cNvPr id="5" name="Text Placeholder 4"/>
          <p:cNvSpPr>
            <a:spLocks noGrp="1"/>
          </p:cNvSpPr>
          <p:nvPr>
            <p:ph type="body" sz="quarter" idx="12"/>
          </p:nvPr>
        </p:nvSpPr>
        <p:spPr>
          <a:xfrm>
            <a:off x="269240" y="3877277"/>
            <a:ext cx="7099226" cy="724246"/>
          </a:xfrm>
        </p:spPr>
        <p:txBody>
          <a:bodyPr/>
          <a:lstStyle/>
          <a:p>
            <a:endParaRPr lang="en-US" dirty="0"/>
          </a:p>
        </p:txBody>
      </p:sp>
      <p:pic>
        <p:nvPicPr>
          <p:cNvPr id="9" name="Picture 8"/>
          <p:cNvPicPr>
            <a:picLocks noChangeAspect="1"/>
          </p:cNvPicPr>
          <p:nvPr/>
        </p:nvPicPr>
        <p:blipFill>
          <a:blip r:embed="rId2"/>
          <a:stretch>
            <a:fillRect/>
          </a:stretch>
        </p:blipFill>
        <p:spPr>
          <a:xfrm>
            <a:off x="7608164" y="2330284"/>
            <a:ext cx="4394446" cy="4429722"/>
          </a:xfrm>
          <a:prstGeom prst="rect">
            <a:avLst/>
          </a:prstGeom>
        </p:spPr>
      </p:pic>
    </p:spTree>
    <p:extLst>
      <p:ext uri="{BB962C8B-B14F-4D97-AF65-F5344CB8AC3E}">
        <p14:creationId xmlns:p14="http://schemas.microsoft.com/office/powerpoint/2010/main" val="4029644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gradFill>
                  <a:gsLst>
                    <a:gs pos="3892">
                      <a:schemeClr val="tx1"/>
                    </a:gs>
                    <a:gs pos="13174">
                      <a:schemeClr val="tx1"/>
                    </a:gs>
                  </a:gsLst>
                  <a:lin ang="5400000" scaled="0"/>
                </a:gradFill>
              </a:rPr>
              <a:t>Summary</a:t>
            </a:r>
            <a:endParaRPr lang="en-US" dirty="0">
              <a:gradFill>
                <a:gsLst>
                  <a:gs pos="3892">
                    <a:schemeClr val="tx1"/>
                  </a:gs>
                  <a:gs pos="13174">
                    <a:schemeClr val="tx1"/>
                  </a:gs>
                </a:gsLst>
                <a:lin ang="5400000" scaled="0"/>
              </a:gradFill>
            </a:endParaRPr>
          </a:p>
        </p:txBody>
      </p:sp>
      <p:sp>
        <p:nvSpPr>
          <p:cNvPr id="6" name="Text Placeholder 5"/>
          <p:cNvSpPr>
            <a:spLocks noGrp="1"/>
          </p:cNvSpPr>
          <p:nvPr>
            <p:ph type="body" sz="quarter" idx="4294967295"/>
          </p:nvPr>
        </p:nvSpPr>
        <p:spPr>
          <a:xfrm>
            <a:off x="269240" y="1189495"/>
            <a:ext cx="5506007" cy="2630913"/>
          </a:xfrm>
        </p:spPr>
        <p:txBody>
          <a:bodyPr/>
          <a:lstStyle/>
          <a:p>
            <a:pPr marL="0" indent="0">
              <a:spcBef>
                <a:spcPts val="1765"/>
              </a:spcBef>
              <a:buNone/>
            </a:pPr>
            <a:r>
              <a:rPr lang="en-US" sz="3529" dirty="0">
                <a:gradFill>
                  <a:gsLst>
                    <a:gs pos="13772">
                      <a:schemeClr val="tx1"/>
                    </a:gs>
                    <a:gs pos="75000">
                      <a:schemeClr val="tx1"/>
                    </a:gs>
                  </a:gsLst>
                  <a:lin ang="5400000" scaled="0"/>
                </a:gradFill>
              </a:rPr>
              <a:t>Intro to </a:t>
            </a:r>
            <a:r>
              <a:rPr lang="en-US" sz="3529" dirty="0" smtClean="0">
                <a:gradFill>
                  <a:gsLst>
                    <a:gs pos="13772">
                      <a:schemeClr val="tx1"/>
                    </a:gs>
                    <a:gs pos="75000">
                      <a:schemeClr val="tx1"/>
                    </a:gs>
                  </a:gsLst>
                  <a:lin ang="5400000" scaled="0"/>
                </a:gradFill>
              </a:rPr>
              <a:t>the Office </a:t>
            </a:r>
            <a:r>
              <a:rPr lang="en-US" sz="3529" dirty="0" smtClean="0">
                <a:gradFill>
                  <a:gsLst>
                    <a:gs pos="13772">
                      <a:schemeClr val="tx1"/>
                    </a:gs>
                    <a:gs pos="75000">
                      <a:schemeClr val="tx1"/>
                    </a:gs>
                  </a:gsLst>
                  <a:lin ang="5400000" scaled="0"/>
                </a:gradFill>
              </a:rPr>
              <a:t>UI </a:t>
            </a:r>
            <a:r>
              <a:rPr lang="en-US" sz="3529" dirty="0" smtClean="0">
                <a:gradFill>
                  <a:gsLst>
                    <a:gs pos="13772">
                      <a:schemeClr val="tx1"/>
                    </a:gs>
                    <a:gs pos="75000">
                      <a:schemeClr val="tx1"/>
                    </a:gs>
                  </a:gsLst>
                  <a:lin ang="5400000" scaled="0"/>
                </a:gradFill>
              </a:rPr>
              <a:t>Fabric</a:t>
            </a:r>
          </a:p>
          <a:p>
            <a:pPr marL="0" indent="0">
              <a:spcBef>
                <a:spcPts val="1765"/>
              </a:spcBef>
              <a:buNone/>
            </a:pPr>
            <a:r>
              <a:rPr lang="en-US" altLang="zh-CN" sz="3600" dirty="0"/>
              <a:t>Apply </a:t>
            </a:r>
            <a:r>
              <a:rPr lang="en-US" altLang="zh-CN" sz="3600" dirty="0" smtClean="0"/>
              <a:t>the Office </a:t>
            </a:r>
            <a:r>
              <a:rPr lang="en-US" altLang="zh-CN" sz="3600" dirty="0"/>
              <a:t>UI </a:t>
            </a:r>
            <a:r>
              <a:rPr lang="en-US" altLang="zh-CN" sz="3600" dirty="0" smtClean="0"/>
              <a:t>Fabric</a:t>
            </a:r>
          </a:p>
          <a:p>
            <a:pPr marL="0" indent="0">
              <a:spcBef>
                <a:spcPts val="1765"/>
              </a:spcBef>
              <a:buNone/>
            </a:pPr>
            <a:r>
              <a:rPr lang="en-US" sz="3600" dirty="0"/>
              <a:t>Examples of Office UI </a:t>
            </a:r>
            <a:r>
              <a:rPr lang="en-US" sz="3600" dirty="0" smtClean="0"/>
              <a:t>Fabric</a:t>
            </a:r>
            <a:endParaRPr lang="en-US" sz="3600" dirty="0"/>
          </a:p>
        </p:txBody>
      </p:sp>
      <p:grpSp>
        <p:nvGrpSpPr>
          <p:cNvPr id="4" name="Group 3"/>
          <p:cNvGrpSpPr/>
          <p:nvPr/>
        </p:nvGrpSpPr>
        <p:grpSpPr>
          <a:xfrm>
            <a:off x="6198638" y="2239215"/>
            <a:ext cx="5545150" cy="4039944"/>
            <a:chOff x="5308651" y="1710037"/>
            <a:chExt cx="6843741" cy="4986038"/>
          </a:xfrm>
        </p:grpSpPr>
        <p:grpSp>
          <p:nvGrpSpPr>
            <p:cNvPr id="198" name="Group 197"/>
            <p:cNvGrpSpPr/>
            <p:nvPr/>
          </p:nvGrpSpPr>
          <p:grpSpPr>
            <a:xfrm>
              <a:off x="8356600" y="5895975"/>
              <a:ext cx="2466975" cy="800100"/>
              <a:chOff x="8356600" y="5222875"/>
              <a:chExt cx="2466975" cy="800100"/>
            </a:xfrm>
          </p:grpSpPr>
          <p:sp>
            <p:nvSpPr>
              <p:cNvPr id="197" name="Rectangle 196"/>
              <p:cNvSpPr/>
              <p:nvPr/>
            </p:nvSpPr>
            <p:spPr bwMode="auto">
              <a:xfrm>
                <a:off x="8356600" y="5222875"/>
                <a:ext cx="2466975" cy="800100"/>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nvGrpSpPr>
              <p:cNvPr id="196" name="Group 195"/>
              <p:cNvGrpSpPr/>
              <p:nvPr/>
            </p:nvGrpSpPr>
            <p:grpSpPr>
              <a:xfrm>
                <a:off x="8415948" y="5283201"/>
                <a:ext cx="2344108" cy="678908"/>
                <a:chOff x="8415948" y="5283201"/>
                <a:chExt cx="2344108" cy="678908"/>
              </a:xfrm>
            </p:grpSpPr>
            <p:sp>
              <p:nvSpPr>
                <p:cNvPr id="143" name="Rectangle 142"/>
                <p:cNvSpPr/>
                <p:nvPr/>
              </p:nvSpPr>
              <p:spPr bwMode="auto">
                <a:xfrm>
                  <a:off x="841594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45" name="Rectangle 144"/>
                <p:cNvSpPr/>
                <p:nvPr/>
              </p:nvSpPr>
              <p:spPr bwMode="auto">
                <a:xfrm>
                  <a:off x="860089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46" name="Rectangle 145"/>
                <p:cNvSpPr/>
                <p:nvPr/>
              </p:nvSpPr>
              <p:spPr bwMode="auto">
                <a:xfrm>
                  <a:off x="878583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47" name="Rectangle 146"/>
                <p:cNvSpPr/>
                <p:nvPr/>
              </p:nvSpPr>
              <p:spPr bwMode="auto">
                <a:xfrm>
                  <a:off x="897078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48" name="Rectangle 147"/>
                <p:cNvSpPr/>
                <p:nvPr/>
              </p:nvSpPr>
              <p:spPr bwMode="auto">
                <a:xfrm>
                  <a:off x="915572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49" name="Rectangle 148"/>
                <p:cNvSpPr/>
                <p:nvPr/>
              </p:nvSpPr>
              <p:spPr bwMode="auto">
                <a:xfrm>
                  <a:off x="934066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50" name="Rectangle 149"/>
                <p:cNvSpPr/>
                <p:nvPr/>
              </p:nvSpPr>
              <p:spPr bwMode="auto">
                <a:xfrm>
                  <a:off x="9525611"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51" name="Rectangle 150"/>
                <p:cNvSpPr/>
                <p:nvPr/>
              </p:nvSpPr>
              <p:spPr bwMode="auto">
                <a:xfrm>
                  <a:off x="971055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52" name="Rectangle 151"/>
                <p:cNvSpPr/>
                <p:nvPr/>
              </p:nvSpPr>
              <p:spPr bwMode="auto">
                <a:xfrm>
                  <a:off x="989550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53" name="Rectangle 152"/>
                <p:cNvSpPr/>
                <p:nvPr/>
              </p:nvSpPr>
              <p:spPr bwMode="auto">
                <a:xfrm>
                  <a:off x="1008044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54" name="Rectangle 153"/>
                <p:cNvSpPr/>
                <p:nvPr/>
              </p:nvSpPr>
              <p:spPr bwMode="auto">
                <a:xfrm>
                  <a:off x="1026538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55" name="Rectangle 154"/>
                <p:cNvSpPr/>
                <p:nvPr/>
              </p:nvSpPr>
              <p:spPr bwMode="auto">
                <a:xfrm>
                  <a:off x="1045033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56" name="Rectangle 155"/>
                <p:cNvSpPr/>
                <p:nvPr/>
              </p:nvSpPr>
              <p:spPr bwMode="auto">
                <a:xfrm>
                  <a:off x="1063527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57" name="Rectangle 156"/>
                <p:cNvSpPr/>
                <p:nvPr/>
              </p:nvSpPr>
              <p:spPr bwMode="auto">
                <a:xfrm>
                  <a:off x="841594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58" name="Rectangle 157"/>
                <p:cNvSpPr/>
                <p:nvPr/>
              </p:nvSpPr>
              <p:spPr bwMode="auto">
                <a:xfrm>
                  <a:off x="8600892"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59" name="Rectangle 158"/>
                <p:cNvSpPr/>
                <p:nvPr/>
              </p:nvSpPr>
              <p:spPr bwMode="auto">
                <a:xfrm>
                  <a:off x="8785836"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0" name="Rectangle 159"/>
                <p:cNvSpPr/>
                <p:nvPr/>
              </p:nvSpPr>
              <p:spPr bwMode="auto">
                <a:xfrm>
                  <a:off x="8970780"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1" name="Rectangle 160"/>
                <p:cNvSpPr/>
                <p:nvPr/>
              </p:nvSpPr>
              <p:spPr bwMode="auto">
                <a:xfrm>
                  <a:off x="9155724"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2" name="Rectangle 161"/>
                <p:cNvSpPr/>
                <p:nvPr/>
              </p:nvSpPr>
              <p:spPr bwMode="auto">
                <a:xfrm>
                  <a:off x="934066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3" name="Rectangle 162"/>
                <p:cNvSpPr/>
                <p:nvPr/>
              </p:nvSpPr>
              <p:spPr bwMode="auto">
                <a:xfrm>
                  <a:off x="9525611"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4" name="Rectangle 163"/>
                <p:cNvSpPr/>
                <p:nvPr/>
              </p:nvSpPr>
              <p:spPr bwMode="auto">
                <a:xfrm>
                  <a:off x="9710556"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5" name="Rectangle 164"/>
                <p:cNvSpPr/>
                <p:nvPr/>
              </p:nvSpPr>
              <p:spPr bwMode="auto">
                <a:xfrm>
                  <a:off x="9895500"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6" name="Rectangle 165"/>
                <p:cNvSpPr/>
                <p:nvPr/>
              </p:nvSpPr>
              <p:spPr bwMode="auto">
                <a:xfrm>
                  <a:off x="10080444"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7" name="Rectangle 166"/>
                <p:cNvSpPr/>
                <p:nvPr/>
              </p:nvSpPr>
              <p:spPr bwMode="auto">
                <a:xfrm>
                  <a:off x="10265388"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8" name="Rectangle 167"/>
                <p:cNvSpPr/>
                <p:nvPr/>
              </p:nvSpPr>
              <p:spPr bwMode="auto">
                <a:xfrm>
                  <a:off x="10450332"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9" name="Rectangle 168"/>
                <p:cNvSpPr/>
                <p:nvPr/>
              </p:nvSpPr>
              <p:spPr bwMode="auto">
                <a:xfrm>
                  <a:off x="10635273"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70" name="Rectangle 169"/>
                <p:cNvSpPr/>
                <p:nvPr/>
              </p:nvSpPr>
              <p:spPr bwMode="auto">
                <a:xfrm>
                  <a:off x="841594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71" name="Rectangle 170"/>
                <p:cNvSpPr/>
                <p:nvPr/>
              </p:nvSpPr>
              <p:spPr bwMode="auto">
                <a:xfrm>
                  <a:off x="860089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72" name="Rectangle 171"/>
                <p:cNvSpPr/>
                <p:nvPr/>
              </p:nvSpPr>
              <p:spPr bwMode="auto">
                <a:xfrm>
                  <a:off x="878583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73" name="Rectangle 172"/>
                <p:cNvSpPr/>
                <p:nvPr/>
              </p:nvSpPr>
              <p:spPr bwMode="auto">
                <a:xfrm>
                  <a:off x="897078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74" name="Rectangle 173"/>
                <p:cNvSpPr/>
                <p:nvPr/>
              </p:nvSpPr>
              <p:spPr bwMode="auto">
                <a:xfrm>
                  <a:off x="915572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75" name="Rectangle 174"/>
                <p:cNvSpPr/>
                <p:nvPr/>
              </p:nvSpPr>
              <p:spPr bwMode="auto">
                <a:xfrm>
                  <a:off x="934066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76" name="Rectangle 175"/>
                <p:cNvSpPr/>
                <p:nvPr/>
              </p:nvSpPr>
              <p:spPr bwMode="auto">
                <a:xfrm>
                  <a:off x="9525611"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77" name="Rectangle 176"/>
                <p:cNvSpPr/>
                <p:nvPr/>
              </p:nvSpPr>
              <p:spPr bwMode="auto">
                <a:xfrm>
                  <a:off x="971055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78" name="Rectangle 177"/>
                <p:cNvSpPr/>
                <p:nvPr/>
              </p:nvSpPr>
              <p:spPr bwMode="auto">
                <a:xfrm>
                  <a:off x="989550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79" name="Rectangle 178"/>
                <p:cNvSpPr/>
                <p:nvPr/>
              </p:nvSpPr>
              <p:spPr bwMode="auto">
                <a:xfrm>
                  <a:off x="1008044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80" name="Rectangle 179"/>
                <p:cNvSpPr/>
                <p:nvPr/>
              </p:nvSpPr>
              <p:spPr bwMode="auto">
                <a:xfrm>
                  <a:off x="1026538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81" name="Rectangle 180"/>
                <p:cNvSpPr/>
                <p:nvPr/>
              </p:nvSpPr>
              <p:spPr bwMode="auto">
                <a:xfrm>
                  <a:off x="1045033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82" name="Rectangle 181"/>
                <p:cNvSpPr/>
                <p:nvPr/>
              </p:nvSpPr>
              <p:spPr bwMode="auto">
                <a:xfrm>
                  <a:off x="10635273" y="5651501"/>
                  <a:ext cx="124782" cy="310608"/>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83" name="Rectangle 182"/>
                <p:cNvSpPr/>
                <p:nvPr/>
              </p:nvSpPr>
              <p:spPr bwMode="auto">
                <a:xfrm>
                  <a:off x="841594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84" name="Rectangle 183"/>
                <p:cNvSpPr/>
                <p:nvPr/>
              </p:nvSpPr>
              <p:spPr bwMode="auto">
                <a:xfrm>
                  <a:off x="860089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85" name="Rectangle 184"/>
                <p:cNvSpPr/>
                <p:nvPr/>
              </p:nvSpPr>
              <p:spPr bwMode="auto">
                <a:xfrm>
                  <a:off x="8785836"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86" name="Rectangle 185"/>
                <p:cNvSpPr/>
                <p:nvPr/>
              </p:nvSpPr>
              <p:spPr bwMode="auto">
                <a:xfrm>
                  <a:off x="8970780" y="5837327"/>
                  <a:ext cx="864558"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91" name="Rectangle 190"/>
                <p:cNvSpPr/>
                <p:nvPr/>
              </p:nvSpPr>
              <p:spPr bwMode="auto">
                <a:xfrm>
                  <a:off x="9895500"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92" name="Rectangle 191"/>
                <p:cNvSpPr/>
                <p:nvPr/>
              </p:nvSpPr>
              <p:spPr bwMode="auto">
                <a:xfrm>
                  <a:off x="10080444"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93" name="Rectangle 192"/>
                <p:cNvSpPr/>
                <p:nvPr/>
              </p:nvSpPr>
              <p:spPr bwMode="auto">
                <a:xfrm>
                  <a:off x="1026538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94" name="Rectangle 193"/>
                <p:cNvSpPr/>
                <p:nvPr/>
              </p:nvSpPr>
              <p:spPr bwMode="auto">
                <a:xfrm>
                  <a:off x="1045033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grpSp>
          <p:nvGrpSpPr>
            <p:cNvPr id="206" name="Group 205"/>
            <p:cNvGrpSpPr/>
            <p:nvPr/>
          </p:nvGrpSpPr>
          <p:grpSpPr>
            <a:xfrm>
              <a:off x="5308651" y="3794814"/>
              <a:ext cx="2367066" cy="1665498"/>
              <a:chOff x="5308651" y="3121714"/>
              <a:chExt cx="2367066" cy="1665498"/>
            </a:xfrm>
          </p:grpSpPr>
          <p:sp>
            <p:nvSpPr>
              <p:cNvPr id="204" name="Freeform 5"/>
              <p:cNvSpPr>
                <a:spLocks noEditPoints="1"/>
              </p:cNvSpPr>
              <p:nvPr/>
            </p:nvSpPr>
            <p:spPr bwMode="auto">
              <a:xfrm>
                <a:off x="5308651" y="3121714"/>
                <a:ext cx="2367066" cy="1665498"/>
              </a:xfrm>
              <a:custGeom>
                <a:avLst/>
                <a:gdLst>
                  <a:gd name="T0" fmla="*/ 2357 w 2411"/>
                  <a:gd name="T1" fmla="*/ 0 h 1695"/>
                  <a:gd name="T2" fmla="*/ 47 w 2411"/>
                  <a:gd name="T3" fmla="*/ 0 h 1695"/>
                  <a:gd name="T4" fmla="*/ 0 w 2411"/>
                  <a:gd name="T5" fmla="*/ 47 h 1695"/>
                  <a:gd name="T6" fmla="*/ 0 w 2411"/>
                  <a:gd name="T7" fmla="*/ 1406 h 1695"/>
                  <a:gd name="T8" fmla="*/ 47 w 2411"/>
                  <a:gd name="T9" fmla="*/ 1453 h 1695"/>
                  <a:gd name="T10" fmla="*/ 335 w 2411"/>
                  <a:gd name="T11" fmla="*/ 1453 h 1695"/>
                  <a:gd name="T12" fmla="*/ 335 w 2411"/>
                  <a:gd name="T13" fmla="*/ 1453 h 1695"/>
                  <a:gd name="T14" fmla="*/ 1101 w 2411"/>
                  <a:gd name="T15" fmla="*/ 1453 h 1695"/>
                  <a:gd name="T16" fmla="*/ 1101 w 2411"/>
                  <a:gd name="T17" fmla="*/ 1558 h 1695"/>
                  <a:gd name="T18" fmla="*/ 653 w 2411"/>
                  <a:gd name="T19" fmla="*/ 1558 h 1695"/>
                  <a:gd name="T20" fmla="*/ 605 w 2411"/>
                  <a:gd name="T21" fmla="*/ 1591 h 1695"/>
                  <a:gd name="T22" fmla="*/ 562 w 2411"/>
                  <a:gd name="T23" fmla="*/ 1638 h 1695"/>
                  <a:gd name="T24" fmla="*/ 562 w 2411"/>
                  <a:gd name="T25" fmla="*/ 1648 h 1695"/>
                  <a:gd name="T26" fmla="*/ 609 w 2411"/>
                  <a:gd name="T27" fmla="*/ 1695 h 1695"/>
                  <a:gd name="T28" fmla="*/ 1762 w 2411"/>
                  <a:gd name="T29" fmla="*/ 1695 h 1695"/>
                  <a:gd name="T30" fmla="*/ 1815 w 2411"/>
                  <a:gd name="T31" fmla="*/ 1648 h 1695"/>
                  <a:gd name="T32" fmla="*/ 1815 w 2411"/>
                  <a:gd name="T33" fmla="*/ 1638 h 1695"/>
                  <a:gd name="T34" fmla="*/ 1724 w 2411"/>
                  <a:gd name="T35" fmla="*/ 1558 h 1695"/>
                  <a:gd name="T36" fmla="*/ 1272 w 2411"/>
                  <a:gd name="T37" fmla="*/ 1558 h 1695"/>
                  <a:gd name="T38" fmla="*/ 1272 w 2411"/>
                  <a:gd name="T39" fmla="*/ 1453 h 1695"/>
                  <a:gd name="T40" fmla="*/ 2357 w 2411"/>
                  <a:gd name="T41" fmla="*/ 1453 h 1695"/>
                  <a:gd name="T42" fmla="*/ 2411 w 2411"/>
                  <a:gd name="T43" fmla="*/ 1406 h 1695"/>
                  <a:gd name="T44" fmla="*/ 2411 w 2411"/>
                  <a:gd name="T45" fmla="*/ 47 h 1695"/>
                  <a:gd name="T46" fmla="*/ 2357 w 2411"/>
                  <a:gd name="T47" fmla="*/ 0 h 1695"/>
                  <a:gd name="T48" fmla="*/ 2277 w 2411"/>
                  <a:gd name="T49" fmla="*/ 1322 h 1695"/>
                  <a:gd name="T50" fmla="*/ 128 w 2411"/>
                  <a:gd name="T51" fmla="*/ 1322 h 1695"/>
                  <a:gd name="T52" fmla="*/ 128 w 2411"/>
                  <a:gd name="T53" fmla="*/ 133 h 1695"/>
                  <a:gd name="T54" fmla="*/ 2277 w 2411"/>
                  <a:gd name="T55" fmla="*/ 133 h 1695"/>
                  <a:gd name="T56" fmla="*/ 2277 w 2411"/>
                  <a:gd name="T57" fmla="*/ 1322 h 1695"/>
                  <a:gd name="T58" fmla="*/ 2277 w 2411"/>
                  <a:gd name="T59" fmla="*/ 1322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11" h="1695">
                    <a:moveTo>
                      <a:pt x="2357" y="0"/>
                    </a:moveTo>
                    <a:cubicBezTo>
                      <a:pt x="47" y="0"/>
                      <a:pt x="47" y="0"/>
                      <a:pt x="47" y="0"/>
                    </a:cubicBezTo>
                    <a:cubicBezTo>
                      <a:pt x="23" y="0"/>
                      <a:pt x="0" y="19"/>
                      <a:pt x="0" y="47"/>
                    </a:cubicBezTo>
                    <a:cubicBezTo>
                      <a:pt x="0" y="1406"/>
                      <a:pt x="0" y="1406"/>
                      <a:pt x="0" y="1406"/>
                    </a:cubicBezTo>
                    <a:cubicBezTo>
                      <a:pt x="0" y="1435"/>
                      <a:pt x="23" y="1453"/>
                      <a:pt x="47" y="1453"/>
                    </a:cubicBezTo>
                    <a:cubicBezTo>
                      <a:pt x="335" y="1453"/>
                      <a:pt x="335" y="1453"/>
                      <a:pt x="335" y="1453"/>
                    </a:cubicBezTo>
                    <a:cubicBezTo>
                      <a:pt x="335" y="1453"/>
                      <a:pt x="335" y="1453"/>
                      <a:pt x="335" y="1453"/>
                    </a:cubicBezTo>
                    <a:cubicBezTo>
                      <a:pt x="1101" y="1453"/>
                      <a:pt x="1101" y="1453"/>
                      <a:pt x="1101" y="1453"/>
                    </a:cubicBezTo>
                    <a:cubicBezTo>
                      <a:pt x="1101" y="1558"/>
                      <a:pt x="1101" y="1558"/>
                      <a:pt x="1101" y="1558"/>
                    </a:cubicBezTo>
                    <a:cubicBezTo>
                      <a:pt x="653" y="1558"/>
                      <a:pt x="653" y="1558"/>
                      <a:pt x="653" y="1558"/>
                    </a:cubicBezTo>
                    <a:cubicBezTo>
                      <a:pt x="628" y="1558"/>
                      <a:pt x="605" y="1591"/>
                      <a:pt x="605" y="1591"/>
                    </a:cubicBezTo>
                    <a:cubicBezTo>
                      <a:pt x="562" y="1638"/>
                      <a:pt x="562" y="1638"/>
                      <a:pt x="562" y="1638"/>
                    </a:cubicBezTo>
                    <a:cubicBezTo>
                      <a:pt x="562" y="1648"/>
                      <a:pt x="562" y="1648"/>
                      <a:pt x="562" y="1648"/>
                    </a:cubicBezTo>
                    <a:cubicBezTo>
                      <a:pt x="562" y="1676"/>
                      <a:pt x="581" y="1695"/>
                      <a:pt x="609" y="1695"/>
                    </a:cubicBezTo>
                    <a:cubicBezTo>
                      <a:pt x="1762" y="1695"/>
                      <a:pt x="1762" y="1695"/>
                      <a:pt x="1762" y="1695"/>
                    </a:cubicBezTo>
                    <a:cubicBezTo>
                      <a:pt x="1790" y="1695"/>
                      <a:pt x="1815" y="1676"/>
                      <a:pt x="1815" y="1648"/>
                    </a:cubicBezTo>
                    <a:cubicBezTo>
                      <a:pt x="1815" y="1638"/>
                      <a:pt x="1815" y="1638"/>
                      <a:pt x="1815" y="1638"/>
                    </a:cubicBezTo>
                    <a:cubicBezTo>
                      <a:pt x="1771" y="1591"/>
                      <a:pt x="1748" y="1558"/>
                      <a:pt x="1724" y="1558"/>
                    </a:cubicBezTo>
                    <a:cubicBezTo>
                      <a:pt x="1272" y="1558"/>
                      <a:pt x="1272" y="1558"/>
                      <a:pt x="1272" y="1558"/>
                    </a:cubicBezTo>
                    <a:cubicBezTo>
                      <a:pt x="1272" y="1453"/>
                      <a:pt x="1272" y="1453"/>
                      <a:pt x="1272" y="1453"/>
                    </a:cubicBezTo>
                    <a:cubicBezTo>
                      <a:pt x="2357" y="1453"/>
                      <a:pt x="2357" y="1453"/>
                      <a:pt x="2357" y="1453"/>
                    </a:cubicBezTo>
                    <a:cubicBezTo>
                      <a:pt x="2386" y="1453"/>
                      <a:pt x="2411" y="1435"/>
                      <a:pt x="2411" y="1406"/>
                    </a:cubicBezTo>
                    <a:cubicBezTo>
                      <a:pt x="2411" y="47"/>
                      <a:pt x="2411" y="47"/>
                      <a:pt x="2411" y="47"/>
                    </a:cubicBezTo>
                    <a:cubicBezTo>
                      <a:pt x="2411" y="19"/>
                      <a:pt x="2386" y="0"/>
                      <a:pt x="2357" y="0"/>
                    </a:cubicBezTo>
                    <a:close/>
                    <a:moveTo>
                      <a:pt x="2277" y="1322"/>
                    </a:moveTo>
                    <a:cubicBezTo>
                      <a:pt x="128" y="1322"/>
                      <a:pt x="128" y="1322"/>
                      <a:pt x="128" y="1322"/>
                    </a:cubicBezTo>
                    <a:cubicBezTo>
                      <a:pt x="128" y="133"/>
                      <a:pt x="128" y="133"/>
                      <a:pt x="128" y="133"/>
                    </a:cubicBezTo>
                    <a:cubicBezTo>
                      <a:pt x="2277" y="133"/>
                      <a:pt x="2277" y="133"/>
                      <a:pt x="2277" y="133"/>
                    </a:cubicBezTo>
                    <a:cubicBezTo>
                      <a:pt x="2277" y="1322"/>
                      <a:pt x="2277" y="1322"/>
                      <a:pt x="2277" y="1322"/>
                    </a:cubicBezTo>
                    <a:cubicBezTo>
                      <a:pt x="2277" y="1322"/>
                      <a:pt x="2277" y="1322"/>
                      <a:pt x="2277" y="13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05" name="Rectangle 204"/>
              <p:cNvSpPr/>
              <p:nvPr/>
            </p:nvSpPr>
            <p:spPr bwMode="auto">
              <a:xfrm>
                <a:off x="5389063" y="3195487"/>
                <a:ext cx="2211887" cy="1270535"/>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270" name="Group 269"/>
            <p:cNvGrpSpPr/>
            <p:nvPr/>
          </p:nvGrpSpPr>
          <p:grpSpPr>
            <a:xfrm>
              <a:off x="7740650" y="3804195"/>
              <a:ext cx="1476375" cy="1967955"/>
              <a:chOff x="7740650" y="3131095"/>
              <a:chExt cx="1476375" cy="1967955"/>
            </a:xfrm>
          </p:grpSpPr>
          <p:grpSp>
            <p:nvGrpSpPr>
              <p:cNvPr id="269" name="Group 268"/>
              <p:cNvGrpSpPr/>
              <p:nvPr/>
            </p:nvGrpSpPr>
            <p:grpSpPr>
              <a:xfrm>
                <a:off x="7740650" y="3131095"/>
                <a:ext cx="1476375" cy="1967955"/>
                <a:chOff x="7740650" y="3131095"/>
                <a:chExt cx="1476375" cy="1967955"/>
              </a:xfrm>
            </p:grpSpPr>
            <p:sp>
              <p:nvSpPr>
                <p:cNvPr id="268" name="Rectangle 267"/>
                <p:cNvSpPr/>
                <p:nvPr/>
              </p:nvSpPr>
              <p:spPr bwMode="auto">
                <a:xfrm>
                  <a:off x="7740650" y="3131095"/>
                  <a:ext cx="1476375" cy="184467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67" name="Rectangle 266"/>
                <p:cNvSpPr/>
                <p:nvPr/>
              </p:nvSpPr>
              <p:spPr bwMode="auto">
                <a:xfrm>
                  <a:off x="7740650" y="3254375"/>
                  <a:ext cx="1476375" cy="1844675"/>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266" name="Group 265"/>
              <p:cNvGrpSpPr/>
              <p:nvPr/>
            </p:nvGrpSpPr>
            <p:grpSpPr>
              <a:xfrm>
                <a:off x="7861286" y="3300413"/>
                <a:ext cx="182880" cy="90578"/>
                <a:chOff x="7861286" y="3300413"/>
                <a:chExt cx="182880" cy="90578"/>
              </a:xfrm>
            </p:grpSpPr>
            <p:sp>
              <p:nvSpPr>
                <p:cNvPr id="207" name="Rectangle 206"/>
                <p:cNvSpPr/>
                <p:nvPr/>
              </p:nvSpPr>
              <p:spPr bwMode="auto">
                <a:xfrm>
                  <a:off x="7861286" y="3300413"/>
                  <a:ext cx="13335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08" name="Rectangle 207"/>
                <p:cNvSpPr/>
                <p:nvPr/>
              </p:nvSpPr>
              <p:spPr bwMode="auto">
                <a:xfrm>
                  <a:off x="7861286" y="3363559"/>
                  <a:ext cx="18288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265" name="Group 264"/>
              <p:cNvGrpSpPr/>
              <p:nvPr/>
            </p:nvGrpSpPr>
            <p:grpSpPr>
              <a:xfrm>
                <a:off x="7923541" y="3475943"/>
                <a:ext cx="1158557" cy="228744"/>
                <a:chOff x="7923541" y="3488009"/>
                <a:chExt cx="1158557" cy="228744"/>
              </a:xfrm>
            </p:grpSpPr>
            <p:sp>
              <p:nvSpPr>
                <p:cNvPr id="209" name="Rectangle 208"/>
                <p:cNvSpPr/>
                <p:nvPr/>
              </p:nvSpPr>
              <p:spPr bwMode="auto">
                <a:xfrm>
                  <a:off x="7923541"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10" name="Rectangle 209"/>
                <p:cNvSpPr/>
                <p:nvPr/>
              </p:nvSpPr>
              <p:spPr bwMode="auto">
                <a:xfrm>
                  <a:off x="8350578"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11" name="Rectangle 210"/>
                <p:cNvSpPr/>
                <p:nvPr/>
              </p:nvSpPr>
              <p:spPr bwMode="auto">
                <a:xfrm>
                  <a:off x="7984818" y="3555304"/>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12" name="Rectangle 211"/>
                <p:cNvSpPr/>
                <p:nvPr/>
              </p:nvSpPr>
              <p:spPr bwMode="auto">
                <a:xfrm>
                  <a:off x="8166592" y="3555304"/>
                  <a:ext cx="2286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13" name="Rectangle 212"/>
                <p:cNvSpPr/>
                <p:nvPr/>
              </p:nvSpPr>
              <p:spPr bwMode="auto">
                <a:xfrm>
                  <a:off x="8044166" y="3621022"/>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14" name="Rectangle 213"/>
                <p:cNvSpPr/>
                <p:nvPr/>
              </p:nvSpPr>
              <p:spPr bwMode="auto">
                <a:xfrm>
                  <a:off x="8416440" y="3621022"/>
                  <a:ext cx="118872"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15" name="Rectangle 214"/>
                <p:cNvSpPr/>
                <p:nvPr/>
              </p:nvSpPr>
              <p:spPr bwMode="auto">
                <a:xfrm>
                  <a:off x="8106421" y="368932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16" name="Rectangle 215"/>
                <p:cNvSpPr/>
                <p:nvPr/>
              </p:nvSpPr>
              <p:spPr bwMode="auto">
                <a:xfrm>
                  <a:off x="8533458" y="3689321"/>
                  <a:ext cx="54864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17" name="Rectangle 216"/>
                <p:cNvSpPr/>
                <p:nvPr/>
              </p:nvSpPr>
              <p:spPr bwMode="auto">
                <a:xfrm>
                  <a:off x="8597825" y="3617048"/>
                  <a:ext cx="24688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264" name="Group 263"/>
              <p:cNvGrpSpPr/>
              <p:nvPr/>
            </p:nvGrpSpPr>
            <p:grpSpPr>
              <a:xfrm>
                <a:off x="7861286" y="3789639"/>
                <a:ext cx="303354" cy="90756"/>
                <a:chOff x="7861286" y="3793332"/>
                <a:chExt cx="303354" cy="90756"/>
              </a:xfrm>
            </p:grpSpPr>
            <p:sp>
              <p:nvSpPr>
                <p:cNvPr id="218" name="Rectangle 217"/>
                <p:cNvSpPr/>
                <p:nvPr/>
              </p:nvSpPr>
              <p:spPr bwMode="auto">
                <a:xfrm>
                  <a:off x="7861286" y="3793332"/>
                  <a:ext cx="22860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19" name="Rectangle 218"/>
                <p:cNvSpPr/>
                <p:nvPr/>
              </p:nvSpPr>
              <p:spPr bwMode="auto">
                <a:xfrm>
                  <a:off x="7926896" y="3856656"/>
                  <a:ext cx="237744"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263" name="Group 262"/>
              <p:cNvGrpSpPr/>
              <p:nvPr/>
            </p:nvGrpSpPr>
            <p:grpSpPr>
              <a:xfrm>
                <a:off x="7861286" y="3965347"/>
                <a:ext cx="977279" cy="294462"/>
                <a:chOff x="7861286" y="3976867"/>
                <a:chExt cx="977279" cy="294462"/>
              </a:xfrm>
            </p:grpSpPr>
            <p:sp>
              <p:nvSpPr>
                <p:cNvPr id="220" name="Rectangle 219"/>
                <p:cNvSpPr/>
                <p:nvPr/>
              </p:nvSpPr>
              <p:spPr bwMode="auto">
                <a:xfrm>
                  <a:off x="7861286" y="3976867"/>
                  <a:ext cx="18288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21" name="Rectangle 220"/>
                <p:cNvSpPr/>
                <p:nvPr/>
              </p:nvSpPr>
              <p:spPr bwMode="auto">
                <a:xfrm>
                  <a:off x="8120862" y="3976867"/>
                  <a:ext cx="41148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23" name="Rectangle 222"/>
                <p:cNvSpPr/>
                <p:nvPr/>
              </p:nvSpPr>
              <p:spPr bwMode="auto">
                <a:xfrm>
                  <a:off x="7925728" y="4044664"/>
                  <a:ext cx="4572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24" name="Rectangle 223"/>
                <p:cNvSpPr/>
                <p:nvPr/>
              </p:nvSpPr>
              <p:spPr bwMode="auto">
                <a:xfrm>
                  <a:off x="7983513" y="4109880"/>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25" name="Rectangle 224"/>
                <p:cNvSpPr/>
                <p:nvPr/>
              </p:nvSpPr>
              <p:spPr bwMode="auto">
                <a:xfrm>
                  <a:off x="8236731" y="4109880"/>
                  <a:ext cx="22860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26" name="Rectangle 225"/>
                <p:cNvSpPr/>
                <p:nvPr/>
              </p:nvSpPr>
              <p:spPr bwMode="auto">
                <a:xfrm>
                  <a:off x="8045768"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27" name="Rectangle 226"/>
                <p:cNvSpPr/>
                <p:nvPr/>
              </p:nvSpPr>
              <p:spPr bwMode="auto">
                <a:xfrm>
                  <a:off x="8472805"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28" name="Rectangle 227"/>
                <p:cNvSpPr/>
                <p:nvPr/>
              </p:nvSpPr>
              <p:spPr bwMode="auto">
                <a:xfrm>
                  <a:off x="8537172" y="410590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29" name="Rectangle 228"/>
                <p:cNvSpPr/>
                <p:nvPr/>
              </p:nvSpPr>
              <p:spPr bwMode="auto">
                <a:xfrm>
                  <a:off x="8105939" y="4243897"/>
                  <a:ext cx="4114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262" name="Group 261"/>
              <p:cNvGrpSpPr/>
              <p:nvPr/>
            </p:nvGrpSpPr>
            <p:grpSpPr>
              <a:xfrm>
                <a:off x="7861286" y="4344761"/>
                <a:ext cx="1102374" cy="228744"/>
                <a:chOff x="7861286" y="4351628"/>
                <a:chExt cx="1102374" cy="228744"/>
              </a:xfrm>
            </p:grpSpPr>
            <p:sp>
              <p:nvSpPr>
                <p:cNvPr id="230" name="Rectangle 229"/>
                <p:cNvSpPr/>
                <p:nvPr/>
              </p:nvSpPr>
              <p:spPr bwMode="auto">
                <a:xfrm>
                  <a:off x="7861286" y="4351628"/>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32" name="Rectangle 231"/>
                <p:cNvSpPr/>
                <p:nvPr/>
              </p:nvSpPr>
              <p:spPr bwMode="auto">
                <a:xfrm>
                  <a:off x="7924165" y="4418923"/>
                  <a:ext cx="22860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33" name="Rectangle 232"/>
                <p:cNvSpPr/>
                <p:nvPr/>
              </p:nvSpPr>
              <p:spPr bwMode="auto">
                <a:xfrm>
                  <a:off x="8232140" y="4418923"/>
                  <a:ext cx="73152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34" name="Rectangle 233"/>
                <p:cNvSpPr/>
                <p:nvPr/>
              </p:nvSpPr>
              <p:spPr bwMode="auto">
                <a:xfrm>
                  <a:off x="7983513" y="448464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36" name="Rectangle 235"/>
                <p:cNvSpPr/>
                <p:nvPr/>
              </p:nvSpPr>
              <p:spPr bwMode="auto">
                <a:xfrm>
                  <a:off x="8045768" y="4552940"/>
                  <a:ext cx="50292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38" name="Rectangle 237"/>
                <p:cNvSpPr/>
                <p:nvPr/>
              </p:nvSpPr>
              <p:spPr bwMode="auto">
                <a:xfrm>
                  <a:off x="8422871" y="4480667"/>
                  <a:ext cx="310896"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261" name="Group 260"/>
              <p:cNvGrpSpPr/>
              <p:nvPr/>
            </p:nvGrpSpPr>
            <p:grpSpPr>
              <a:xfrm>
                <a:off x="7983513" y="4658457"/>
                <a:ext cx="1116116" cy="161449"/>
                <a:chOff x="7983513" y="4654652"/>
                <a:chExt cx="1116116" cy="161449"/>
              </a:xfrm>
            </p:grpSpPr>
            <p:sp>
              <p:nvSpPr>
                <p:cNvPr id="248" name="Rectangle 247"/>
                <p:cNvSpPr/>
                <p:nvPr/>
              </p:nvSpPr>
              <p:spPr bwMode="auto">
                <a:xfrm>
                  <a:off x="7983513" y="4654652"/>
                  <a:ext cx="5943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49" name="Rectangle 248"/>
                <p:cNvSpPr/>
                <p:nvPr/>
              </p:nvSpPr>
              <p:spPr bwMode="auto">
                <a:xfrm>
                  <a:off x="8043050" y="4720370"/>
                  <a:ext cx="32004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50" name="Rectangle 249"/>
                <p:cNvSpPr/>
                <p:nvPr/>
              </p:nvSpPr>
              <p:spPr bwMode="auto">
                <a:xfrm>
                  <a:off x="8415324" y="4720370"/>
                  <a:ext cx="118872"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51" name="Rectangle 250"/>
                <p:cNvSpPr/>
                <p:nvPr/>
              </p:nvSpPr>
              <p:spPr bwMode="auto">
                <a:xfrm>
                  <a:off x="8105305" y="4788669"/>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52" name="Rectangle 251"/>
                <p:cNvSpPr/>
                <p:nvPr/>
              </p:nvSpPr>
              <p:spPr bwMode="auto">
                <a:xfrm>
                  <a:off x="8487103"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53" name="Rectangle 252"/>
                <p:cNvSpPr/>
                <p:nvPr/>
              </p:nvSpPr>
              <p:spPr bwMode="auto">
                <a:xfrm>
                  <a:off x="8596709" y="4716396"/>
                  <a:ext cx="5029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54" name="Rectangle 253"/>
                <p:cNvSpPr/>
                <p:nvPr/>
              </p:nvSpPr>
              <p:spPr bwMode="auto">
                <a:xfrm>
                  <a:off x="8727738"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260" name="Group 259"/>
              <p:cNvGrpSpPr/>
              <p:nvPr/>
            </p:nvGrpSpPr>
            <p:grpSpPr>
              <a:xfrm>
                <a:off x="7861286" y="4904857"/>
                <a:ext cx="613124" cy="95731"/>
                <a:chOff x="7861286" y="4904857"/>
                <a:chExt cx="613124" cy="95731"/>
              </a:xfrm>
            </p:grpSpPr>
            <p:sp>
              <p:nvSpPr>
                <p:cNvPr id="255" name="Rectangle 254"/>
                <p:cNvSpPr/>
                <p:nvPr/>
              </p:nvSpPr>
              <p:spPr bwMode="auto">
                <a:xfrm>
                  <a:off x="7861286" y="4904857"/>
                  <a:ext cx="36576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56" name="Rectangle 255"/>
                <p:cNvSpPr/>
                <p:nvPr/>
              </p:nvSpPr>
              <p:spPr bwMode="auto">
                <a:xfrm>
                  <a:off x="7923541" y="497315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57" name="Rectangle 256"/>
                <p:cNvSpPr/>
                <p:nvPr/>
              </p:nvSpPr>
              <p:spPr bwMode="auto">
                <a:xfrm>
                  <a:off x="8245810" y="4973156"/>
                  <a:ext cx="22860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grpSp>
          <p:nvGrpSpPr>
            <p:cNvPr id="374" name="Group 373"/>
            <p:cNvGrpSpPr/>
            <p:nvPr/>
          </p:nvGrpSpPr>
          <p:grpSpPr>
            <a:xfrm>
              <a:off x="9345911" y="3797978"/>
              <a:ext cx="1476375" cy="1967955"/>
              <a:chOff x="9345911" y="3124878"/>
              <a:chExt cx="1476375" cy="1967955"/>
            </a:xfrm>
          </p:grpSpPr>
          <p:grpSp>
            <p:nvGrpSpPr>
              <p:cNvPr id="277" name="Group 276"/>
              <p:cNvGrpSpPr/>
              <p:nvPr/>
            </p:nvGrpSpPr>
            <p:grpSpPr>
              <a:xfrm>
                <a:off x="9345911" y="3124878"/>
                <a:ext cx="1476375" cy="1967955"/>
                <a:chOff x="7740650" y="3131095"/>
                <a:chExt cx="1476375" cy="1967955"/>
              </a:xfrm>
            </p:grpSpPr>
            <p:sp>
              <p:nvSpPr>
                <p:cNvPr id="323" name="Rectangle 322"/>
                <p:cNvSpPr/>
                <p:nvPr/>
              </p:nvSpPr>
              <p:spPr bwMode="auto">
                <a:xfrm>
                  <a:off x="7740650" y="3131095"/>
                  <a:ext cx="1476375" cy="1844675"/>
                </a:xfrm>
                <a:prstGeom prst="rect">
                  <a:avLst/>
                </a:prstGeom>
                <a:solidFill>
                  <a:schemeClr val="tx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24" name="Rectangle 323"/>
                <p:cNvSpPr/>
                <p:nvPr/>
              </p:nvSpPr>
              <p:spPr bwMode="auto">
                <a:xfrm>
                  <a:off x="7740650" y="3254375"/>
                  <a:ext cx="1476375" cy="1844675"/>
                </a:xfrm>
                <a:prstGeom prst="rect">
                  <a:avLst/>
                </a:pr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sp>
            <p:nvSpPr>
              <p:cNvPr id="326" name="Rectangle 325"/>
              <p:cNvSpPr/>
              <p:nvPr/>
            </p:nvSpPr>
            <p:spPr bwMode="auto">
              <a:xfrm>
                <a:off x="9437493" y="4053432"/>
                <a:ext cx="363731" cy="304256"/>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27" name="Rectangle 326"/>
              <p:cNvSpPr/>
              <p:nvPr/>
            </p:nvSpPr>
            <p:spPr bwMode="auto">
              <a:xfrm>
                <a:off x="9898578" y="4053432"/>
                <a:ext cx="363731" cy="30425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28" name="Rectangle 327"/>
              <p:cNvSpPr/>
              <p:nvPr/>
            </p:nvSpPr>
            <p:spPr bwMode="auto">
              <a:xfrm>
                <a:off x="10362747" y="4053432"/>
                <a:ext cx="363731" cy="304256"/>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nvGrpSpPr>
              <p:cNvPr id="345" name="Group 344"/>
              <p:cNvGrpSpPr/>
              <p:nvPr/>
            </p:nvGrpSpPr>
            <p:grpSpPr>
              <a:xfrm>
                <a:off x="9437493" y="3559175"/>
                <a:ext cx="1288985" cy="117474"/>
                <a:chOff x="9437493" y="3559175"/>
                <a:chExt cx="1288985" cy="117474"/>
              </a:xfrm>
            </p:grpSpPr>
            <p:sp>
              <p:nvSpPr>
                <p:cNvPr id="329" name="Rectangle 328"/>
                <p:cNvSpPr/>
                <p:nvPr/>
              </p:nvSpPr>
              <p:spPr bwMode="auto">
                <a:xfrm>
                  <a:off x="9437493" y="3562035"/>
                  <a:ext cx="1288985" cy="11461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43" name="Rectangle 342"/>
                <p:cNvSpPr/>
                <p:nvPr/>
              </p:nvSpPr>
              <p:spPr bwMode="auto">
                <a:xfrm>
                  <a:off x="9693073" y="3559175"/>
                  <a:ext cx="260552" cy="117474"/>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30" name="Rectangle 329"/>
                <p:cNvSpPr/>
                <p:nvPr/>
              </p:nvSpPr>
              <p:spPr bwMode="auto">
                <a:xfrm>
                  <a:off x="949617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31" name="Rectangle 330"/>
                <p:cNvSpPr/>
                <p:nvPr/>
              </p:nvSpPr>
              <p:spPr bwMode="auto">
                <a:xfrm>
                  <a:off x="9754570"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32" name="Rectangle 331"/>
                <p:cNvSpPr/>
                <p:nvPr/>
              </p:nvSpPr>
              <p:spPr bwMode="auto">
                <a:xfrm>
                  <a:off x="10012963"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33" name="Rectangle 332"/>
                <p:cNvSpPr/>
                <p:nvPr/>
              </p:nvSpPr>
              <p:spPr bwMode="auto">
                <a:xfrm>
                  <a:off x="10271356"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34" name="Rectangle 333"/>
                <p:cNvSpPr/>
                <p:nvPr/>
              </p:nvSpPr>
              <p:spPr bwMode="auto">
                <a:xfrm>
                  <a:off x="1052974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342" name="Group 341"/>
              <p:cNvGrpSpPr/>
              <p:nvPr/>
            </p:nvGrpSpPr>
            <p:grpSpPr>
              <a:xfrm>
                <a:off x="9465450" y="3797545"/>
                <a:ext cx="1188720" cy="146051"/>
                <a:chOff x="9465450" y="3797545"/>
                <a:chExt cx="1188720" cy="146051"/>
              </a:xfrm>
            </p:grpSpPr>
            <p:sp>
              <p:nvSpPr>
                <p:cNvPr id="336" name="Rectangle 335"/>
                <p:cNvSpPr/>
                <p:nvPr/>
              </p:nvSpPr>
              <p:spPr bwMode="auto">
                <a:xfrm>
                  <a:off x="9527973" y="3797545"/>
                  <a:ext cx="603504"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37" name="Rectangle 336"/>
                <p:cNvSpPr/>
                <p:nvPr/>
              </p:nvSpPr>
              <p:spPr bwMode="auto">
                <a:xfrm>
                  <a:off x="10205226" y="3797545"/>
                  <a:ext cx="393192"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38" name="Rectangle 337"/>
                <p:cNvSpPr/>
                <p:nvPr/>
              </p:nvSpPr>
              <p:spPr bwMode="auto">
                <a:xfrm>
                  <a:off x="9465450" y="3856854"/>
                  <a:ext cx="11887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39" name="Rectangle 338"/>
                <p:cNvSpPr/>
                <p:nvPr/>
              </p:nvSpPr>
              <p:spPr bwMode="auto">
                <a:xfrm>
                  <a:off x="9531407" y="3916164"/>
                  <a:ext cx="29260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40" name="Rectangle 339"/>
                <p:cNvSpPr/>
                <p:nvPr/>
              </p:nvSpPr>
              <p:spPr bwMode="auto">
                <a:xfrm>
                  <a:off x="9898578" y="3916164"/>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41" name="Rectangle 340"/>
                <p:cNvSpPr/>
                <p:nvPr/>
              </p:nvSpPr>
              <p:spPr bwMode="auto">
                <a:xfrm>
                  <a:off x="10086354" y="3916164"/>
                  <a:ext cx="512064"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347" name="Group 346"/>
              <p:cNvGrpSpPr/>
              <p:nvPr/>
            </p:nvGrpSpPr>
            <p:grpSpPr>
              <a:xfrm>
                <a:off x="9465719" y="3362734"/>
                <a:ext cx="731520" cy="88380"/>
                <a:chOff x="9465719" y="3362734"/>
                <a:chExt cx="731520" cy="88380"/>
              </a:xfrm>
            </p:grpSpPr>
            <p:sp>
              <p:nvSpPr>
                <p:cNvPr id="335" name="Rectangle 334"/>
                <p:cNvSpPr/>
                <p:nvPr/>
              </p:nvSpPr>
              <p:spPr bwMode="auto">
                <a:xfrm>
                  <a:off x="9465719" y="336273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46" name="Rectangle 345"/>
                <p:cNvSpPr/>
                <p:nvPr/>
              </p:nvSpPr>
              <p:spPr bwMode="auto">
                <a:xfrm>
                  <a:off x="9465719" y="3423682"/>
                  <a:ext cx="7315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354" name="Group 353"/>
              <p:cNvGrpSpPr/>
              <p:nvPr/>
            </p:nvGrpSpPr>
            <p:grpSpPr>
              <a:xfrm>
                <a:off x="9434530" y="4405572"/>
                <a:ext cx="356616" cy="212071"/>
                <a:chOff x="9434530" y="4405572"/>
                <a:chExt cx="356616" cy="212071"/>
              </a:xfrm>
            </p:grpSpPr>
            <p:sp>
              <p:nvSpPr>
                <p:cNvPr id="349" name="Rectangle 348"/>
                <p:cNvSpPr/>
                <p:nvPr/>
              </p:nvSpPr>
              <p:spPr bwMode="auto">
                <a:xfrm>
                  <a:off x="9434530" y="4405572"/>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50" name="Rectangle 349"/>
                <p:cNvSpPr/>
                <p:nvPr/>
              </p:nvSpPr>
              <p:spPr bwMode="auto">
                <a:xfrm>
                  <a:off x="9434530" y="4467118"/>
                  <a:ext cx="22860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51" name="Rectangle 350"/>
                <p:cNvSpPr/>
                <p:nvPr/>
              </p:nvSpPr>
              <p:spPr bwMode="auto">
                <a:xfrm>
                  <a:off x="9434530" y="452866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52" name="Rectangle 351"/>
                <p:cNvSpPr/>
                <p:nvPr/>
              </p:nvSpPr>
              <p:spPr bwMode="auto">
                <a:xfrm>
                  <a:off x="9663130" y="4528664"/>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53" name="Rectangle 352"/>
                <p:cNvSpPr/>
                <p:nvPr/>
              </p:nvSpPr>
              <p:spPr bwMode="auto">
                <a:xfrm>
                  <a:off x="9434530" y="4590211"/>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sp>
            <p:nvSpPr>
              <p:cNvPr id="361" name="Rectangle 360"/>
              <p:cNvSpPr/>
              <p:nvPr/>
            </p:nvSpPr>
            <p:spPr bwMode="auto">
              <a:xfrm>
                <a:off x="10134026" y="4466701"/>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nvGrpSpPr>
              <p:cNvPr id="363" name="Group 362"/>
              <p:cNvGrpSpPr/>
              <p:nvPr/>
            </p:nvGrpSpPr>
            <p:grpSpPr>
              <a:xfrm>
                <a:off x="9898578" y="4405572"/>
                <a:ext cx="365760" cy="212071"/>
                <a:chOff x="9898578" y="4405572"/>
                <a:chExt cx="365760" cy="212071"/>
              </a:xfrm>
            </p:grpSpPr>
            <p:grpSp>
              <p:nvGrpSpPr>
                <p:cNvPr id="355" name="Group 354"/>
                <p:cNvGrpSpPr/>
                <p:nvPr/>
              </p:nvGrpSpPr>
              <p:grpSpPr>
                <a:xfrm>
                  <a:off x="9898578" y="4405572"/>
                  <a:ext cx="365760" cy="212071"/>
                  <a:chOff x="9434530" y="4405572"/>
                  <a:chExt cx="365760" cy="212071"/>
                </a:xfrm>
              </p:grpSpPr>
              <p:sp>
                <p:nvSpPr>
                  <p:cNvPr id="356" name="Rectangle 355"/>
                  <p:cNvSpPr/>
                  <p:nvPr/>
                </p:nvSpPr>
                <p:spPr bwMode="auto">
                  <a:xfrm>
                    <a:off x="9434530" y="4405572"/>
                    <a:ext cx="32004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57" name="Rectangle 356"/>
                  <p:cNvSpPr/>
                  <p:nvPr/>
                </p:nvSpPr>
                <p:spPr bwMode="auto">
                  <a:xfrm>
                    <a:off x="9434530" y="446711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58" name="Rectangle 357"/>
                  <p:cNvSpPr/>
                  <p:nvPr/>
                </p:nvSpPr>
                <p:spPr bwMode="auto">
                  <a:xfrm>
                    <a:off x="9434530" y="4528664"/>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60" name="Rectangle 359"/>
                  <p:cNvSpPr/>
                  <p:nvPr/>
                </p:nvSpPr>
                <p:spPr bwMode="auto">
                  <a:xfrm>
                    <a:off x="9434530" y="4590211"/>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sp>
              <p:nvSpPr>
                <p:cNvPr id="362" name="Rectangle 361"/>
                <p:cNvSpPr/>
                <p:nvPr/>
              </p:nvSpPr>
              <p:spPr bwMode="auto">
                <a:xfrm>
                  <a:off x="10067469" y="4589888"/>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372" name="Group 371"/>
              <p:cNvGrpSpPr/>
              <p:nvPr/>
            </p:nvGrpSpPr>
            <p:grpSpPr>
              <a:xfrm>
                <a:off x="10358034" y="4405249"/>
                <a:ext cx="365760" cy="212071"/>
                <a:chOff x="10358034" y="4405249"/>
                <a:chExt cx="365760" cy="212071"/>
              </a:xfrm>
            </p:grpSpPr>
            <p:sp>
              <p:nvSpPr>
                <p:cNvPr id="367" name="Rectangle 366"/>
                <p:cNvSpPr/>
                <p:nvPr/>
              </p:nvSpPr>
              <p:spPr bwMode="auto">
                <a:xfrm>
                  <a:off x="10358034" y="4405249"/>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68" name="Rectangle 367"/>
                <p:cNvSpPr/>
                <p:nvPr/>
              </p:nvSpPr>
              <p:spPr bwMode="auto">
                <a:xfrm>
                  <a:off x="10358034" y="446679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69" name="Rectangle 368"/>
                <p:cNvSpPr/>
                <p:nvPr/>
              </p:nvSpPr>
              <p:spPr bwMode="auto">
                <a:xfrm>
                  <a:off x="10358034" y="4528341"/>
                  <a:ext cx="2743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70" name="Rectangle 369"/>
                <p:cNvSpPr/>
                <p:nvPr/>
              </p:nvSpPr>
              <p:spPr bwMode="auto">
                <a:xfrm>
                  <a:off x="10358034" y="458988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66" name="Rectangle 365"/>
                <p:cNvSpPr/>
                <p:nvPr/>
              </p:nvSpPr>
              <p:spPr bwMode="auto">
                <a:xfrm>
                  <a:off x="10589183" y="458956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71" name="Rectangle 370"/>
                <p:cNvSpPr/>
                <p:nvPr/>
              </p:nvSpPr>
              <p:spPr bwMode="auto">
                <a:xfrm>
                  <a:off x="10534319" y="4466701"/>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sp>
            <p:nvSpPr>
              <p:cNvPr id="373" name="Rectangle 372"/>
              <p:cNvSpPr/>
              <p:nvPr/>
            </p:nvSpPr>
            <p:spPr bwMode="auto">
              <a:xfrm>
                <a:off x="9434530" y="4725489"/>
                <a:ext cx="1289264" cy="24719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381" name="Group 380"/>
            <p:cNvGrpSpPr/>
            <p:nvPr/>
          </p:nvGrpSpPr>
          <p:grpSpPr>
            <a:xfrm>
              <a:off x="10915566" y="4874213"/>
              <a:ext cx="536092" cy="799475"/>
              <a:chOff x="5951537" y="5232400"/>
              <a:chExt cx="365126" cy="544513"/>
            </a:xfrm>
          </p:grpSpPr>
          <p:sp>
            <p:nvSpPr>
              <p:cNvPr id="377" name="AutoShape 7"/>
              <p:cNvSpPr>
                <a:spLocks noChangeAspect="1" noChangeArrowheads="1" noTextEdit="1"/>
              </p:cNvSpPr>
              <p:nvPr/>
            </p:nvSpPr>
            <p:spPr bwMode="auto">
              <a:xfrm>
                <a:off x="5959475" y="5235575"/>
                <a:ext cx="3540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378" name="Freeform 9"/>
              <p:cNvSpPr>
                <a:spLocks/>
              </p:cNvSpPr>
              <p:nvPr/>
            </p:nvSpPr>
            <p:spPr bwMode="auto">
              <a:xfrm>
                <a:off x="5951537" y="5232400"/>
                <a:ext cx="365126" cy="544513"/>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solidFill>
                <a:schemeClr val="accent4">
                  <a:lumMod val="20000"/>
                  <a:lumOff val="80000"/>
                </a:schemeClr>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379" name="Freeform 10"/>
              <p:cNvSpPr>
                <a:spLocks/>
              </p:cNvSpPr>
              <p:nvPr/>
            </p:nvSpPr>
            <p:spPr bwMode="auto">
              <a:xfrm>
                <a:off x="6115050" y="5303838"/>
                <a:ext cx="38100" cy="134938"/>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380" name="Rectangle 11"/>
              <p:cNvSpPr>
                <a:spLocks noChangeArrowheads="1"/>
              </p:cNvSpPr>
              <p:nvPr/>
            </p:nvSpPr>
            <p:spPr bwMode="auto">
              <a:xfrm>
                <a:off x="6129338" y="5232400"/>
                <a:ext cx="11113" cy="292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grpSp>
        <p:grpSp>
          <p:nvGrpSpPr>
            <p:cNvPr id="397" name="Group 396"/>
            <p:cNvGrpSpPr/>
            <p:nvPr/>
          </p:nvGrpSpPr>
          <p:grpSpPr>
            <a:xfrm>
              <a:off x="10929938" y="2701925"/>
              <a:ext cx="1168400" cy="1011238"/>
              <a:chOff x="10929938" y="2028825"/>
              <a:chExt cx="1168400" cy="1011238"/>
            </a:xfrm>
          </p:grpSpPr>
          <p:sp>
            <p:nvSpPr>
              <p:cNvPr id="385" name="Freeform 15"/>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386" name="Freeform 16"/>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387" name="Freeform 17"/>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388" name="Freeform 18"/>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389" name="Freeform 19"/>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390" name="Freeform 20"/>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accent4"/>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391" name="Freeform 21"/>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392" name="Freeform 22"/>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393" name="Freeform 23"/>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394" name="Freeform 24"/>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395" name="Rectangle 25"/>
              <p:cNvSpPr>
                <a:spLocks noChangeArrowheads="1"/>
              </p:cNvSpPr>
              <p:nvPr/>
            </p:nvSpPr>
            <p:spPr bwMode="auto">
              <a:xfrm>
                <a:off x="11764963" y="2220913"/>
                <a:ext cx="76200" cy="96838"/>
              </a:xfrm>
              <a:prstGeom prst="rect">
                <a:avLst/>
              </a:prstGeom>
              <a:solidFill>
                <a:schemeClr val="accent4">
                  <a:lumMod val="75000"/>
                </a:schemeClr>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396" name="Rectangle 26"/>
              <p:cNvSpPr>
                <a:spLocks noChangeArrowheads="1"/>
              </p:cNvSpPr>
              <p:nvPr/>
            </p:nvSpPr>
            <p:spPr bwMode="auto">
              <a:xfrm>
                <a:off x="11764963" y="2686050"/>
                <a:ext cx="76200" cy="95250"/>
              </a:xfrm>
              <a:prstGeom prst="rect">
                <a:avLst/>
              </a:prstGeom>
              <a:solidFill>
                <a:schemeClr val="accent4">
                  <a:lumMod val="75000"/>
                </a:schemeClr>
              </a:solidFill>
              <a:ln>
                <a:noFill/>
              </a:ln>
            </p:spPr>
            <p:txBody>
              <a:bodyPr vert="horz" wrap="square" lIns="89642" tIns="44821" rIns="89642" bIns="44821" numCol="1" anchor="t" anchorCtr="0" compatLnSpc="1">
                <a:prstTxWarp prst="textNoShape">
                  <a:avLst/>
                </a:prstTxWarp>
              </a:bodyPr>
              <a:lstStyle/>
              <a:p>
                <a:endParaRPr lang="en-US" sz="1765" dirty="0"/>
              </a:p>
            </p:txBody>
          </p:sp>
        </p:grpSp>
        <p:grpSp>
          <p:nvGrpSpPr>
            <p:cNvPr id="423" name="Group 422"/>
            <p:cNvGrpSpPr/>
            <p:nvPr/>
          </p:nvGrpSpPr>
          <p:grpSpPr>
            <a:xfrm>
              <a:off x="9311043" y="1715016"/>
              <a:ext cx="1509358" cy="1959682"/>
              <a:chOff x="9311043" y="1041916"/>
              <a:chExt cx="1509358" cy="1959682"/>
            </a:xfrm>
          </p:grpSpPr>
          <p:grpSp>
            <p:nvGrpSpPr>
              <p:cNvPr id="419" name="Group 418"/>
              <p:cNvGrpSpPr/>
              <p:nvPr/>
            </p:nvGrpSpPr>
            <p:grpSpPr>
              <a:xfrm>
                <a:off x="9311043" y="1041916"/>
                <a:ext cx="1509358" cy="1959682"/>
                <a:chOff x="2699562" y="3794641"/>
                <a:chExt cx="1412658" cy="1813061"/>
              </a:xfrm>
            </p:grpSpPr>
            <p:sp>
              <p:nvSpPr>
                <p:cNvPr id="403" name="Freeform 31"/>
                <p:cNvSpPr>
                  <a:spLocks/>
                </p:cNvSpPr>
                <p:nvPr/>
              </p:nvSpPr>
              <p:spPr bwMode="auto">
                <a:xfrm flipH="1">
                  <a:off x="2783003" y="3794641"/>
                  <a:ext cx="1329217" cy="1813061"/>
                </a:xfrm>
                <a:custGeom>
                  <a:avLst/>
                  <a:gdLst>
                    <a:gd name="T0" fmla="*/ 0 w 384"/>
                    <a:gd name="T1" fmla="*/ 28 h 474"/>
                    <a:gd name="T2" fmla="*/ 28 w 384"/>
                    <a:gd name="T3" fmla="*/ 0 h 474"/>
                    <a:gd name="T4" fmla="*/ 356 w 384"/>
                    <a:gd name="T5" fmla="*/ 0 h 474"/>
                    <a:gd name="T6" fmla="*/ 384 w 384"/>
                    <a:gd name="T7" fmla="*/ 28 h 474"/>
                    <a:gd name="T8" fmla="*/ 384 w 384"/>
                    <a:gd name="T9" fmla="*/ 445 h 474"/>
                    <a:gd name="T10" fmla="*/ 356 w 384"/>
                    <a:gd name="T11" fmla="*/ 474 h 474"/>
                    <a:gd name="T12" fmla="*/ 28 w 384"/>
                    <a:gd name="T13" fmla="*/ 474 h 474"/>
                    <a:gd name="T14" fmla="*/ 0 w 384"/>
                    <a:gd name="T15" fmla="*/ 445 h 474"/>
                    <a:gd name="T16" fmla="*/ 0 w 384"/>
                    <a:gd name="T17" fmla="*/ 28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474">
                      <a:moveTo>
                        <a:pt x="0" y="28"/>
                      </a:moveTo>
                      <a:cubicBezTo>
                        <a:pt x="0" y="13"/>
                        <a:pt x="12" y="0"/>
                        <a:pt x="28" y="0"/>
                      </a:cubicBezTo>
                      <a:cubicBezTo>
                        <a:pt x="356" y="0"/>
                        <a:pt x="356" y="0"/>
                        <a:pt x="356" y="0"/>
                      </a:cubicBezTo>
                      <a:cubicBezTo>
                        <a:pt x="371" y="0"/>
                        <a:pt x="384" y="13"/>
                        <a:pt x="384" y="28"/>
                      </a:cubicBezTo>
                      <a:cubicBezTo>
                        <a:pt x="384" y="445"/>
                        <a:pt x="384" y="445"/>
                        <a:pt x="384" y="445"/>
                      </a:cubicBezTo>
                      <a:cubicBezTo>
                        <a:pt x="384" y="461"/>
                        <a:pt x="371" y="474"/>
                        <a:pt x="356" y="474"/>
                      </a:cubicBezTo>
                      <a:cubicBezTo>
                        <a:pt x="28" y="474"/>
                        <a:pt x="28" y="474"/>
                        <a:pt x="28" y="474"/>
                      </a:cubicBezTo>
                      <a:cubicBezTo>
                        <a:pt x="12" y="474"/>
                        <a:pt x="0" y="461"/>
                        <a:pt x="0" y="445"/>
                      </a:cubicBezTo>
                      <a:lnTo>
                        <a:pt x="0" y="28"/>
                      </a:lnTo>
                      <a:close/>
                    </a:path>
                  </a:pathLst>
                </a:custGeom>
                <a:solidFill>
                  <a:srgbClr val="262626"/>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404" name="Freeform 32"/>
                <p:cNvSpPr>
                  <a:spLocks/>
                </p:cNvSpPr>
                <p:nvPr/>
              </p:nvSpPr>
              <p:spPr bwMode="auto">
                <a:xfrm flipH="1">
                  <a:off x="2699562" y="5455182"/>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05" name="Freeform 33"/>
                <p:cNvSpPr>
                  <a:spLocks/>
                </p:cNvSpPr>
                <p:nvPr/>
              </p:nvSpPr>
              <p:spPr bwMode="auto">
                <a:xfrm flipH="1">
                  <a:off x="2699562" y="5334884"/>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06" name="Freeform 34"/>
                <p:cNvSpPr>
                  <a:spLocks/>
                </p:cNvSpPr>
                <p:nvPr/>
              </p:nvSpPr>
              <p:spPr bwMode="auto">
                <a:xfrm flipH="1">
                  <a:off x="2699562" y="5216734"/>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07" name="Freeform 35"/>
                <p:cNvSpPr>
                  <a:spLocks/>
                </p:cNvSpPr>
                <p:nvPr/>
              </p:nvSpPr>
              <p:spPr bwMode="auto">
                <a:xfrm flipH="1">
                  <a:off x="2699562" y="5098585"/>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08" name="Freeform 36"/>
                <p:cNvSpPr>
                  <a:spLocks/>
                </p:cNvSpPr>
                <p:nvPr/>
              </p:nvSpPr>
              <p:spPr bwMode="auto">
                <a:xfrm flipH="1">
                  <a:off x="2699562" y="4976138"/>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09" name="Freeform 37"/>
                <p:cNvSpPr>
                  <a:spLocks/>
                </p:cNvSpPr>
                <p:nvPr/>
              </p:nvSpPr>
              <p:spPr bwMode="auto">
                <a:xfrm flipH="1">
                  <a:off x="2699562" y="4857989"/>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10" name="Freeform 38"/>
                <p:cNvSpPr>
                  <a:spLocks/>
                </p:cNvSpPr>
                <p:nvPr/>
              </p:nvSpPr>
              <p:spPr bwMode="auto">
                <a:xfrm flipH="1">
                  <a:off x="2699562" y="4739839"/>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11" name="Freeform 39"/>
                <p:cNvSpPr>
                  <a:spLocks/>
                </p:cNvSpPr>
                <p:nvPr/>
              </p:nvSpPr>
              <p:spPr bwMode="auto">
                <a:xfrm flipH="1">
                  <a:off x="2699562" y="4621690"/>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12" name="Freeform 40"/>
                <p:cNvSpPr>
                  <a:spLocks/>
                </p:cNvSpPr>
                <p:nvPr/>
              </p:nvSpPr>
              <p:spPr bwMode="auto">
                <a:xfrm flipH="1">
                  <a:off x="2699562" y="4501392"/>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13" name="Freeform 41"/>
                <p:cNvSpPr>
                  <a:spLocks/>
                </p:cNvSpPr>
                <p:nvPr/>
              </p:nvSpPr>
              <p:spPr bwMode="auto">
                <a:xfrm flipH="1">
                  <a:off x="2699562" y="4378945"/>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14" name="Freeform 42"/>
                <p:cNvSpPr>
                  <a:spLocks/>
                </p:cNvSpPr>
                <p:nvPr/>
              </p:nvSpPr>
              <p:spPr bwMode="auto">
                <a:xfrm flipH="1">
                  <a:off x="2699562" y="426079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15" name="Freeform 43"/>
                <p:cNvSpPr>
                  <a:spLocks/>
                </p:cNvSpPr>
                <p:nvPr/>
              </p:nvSpPr>
              <p:spPr bwMode="auto">
                <a:xfrm flipH="1">
                  <a:off x="2699562" y="414264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16" name="Freeform 44"/>
                <p:cNvSpPr>
                  <a:spLocks/>
                </p:cNvSpPr>
                <p:nvPr/>
              </p:nvSpPr>
              <p:spPr bwMode="auto">
                <a:xfrm flipH="1">
                  <a:off x="2699562" y="4024497"/>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17" name="Freeform 45"/>
                <p:cNvSpPr>
                  <a:spLocks/>
                </p:cNvSpPr>
                <p:nvPr/>
              </p:nvSpPr>
              <p:spPr bwMode="auto">
                <a:xfrm flipH="1">
                  <a:off x="2699562" y="3902050"/>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grpSp>
          <p:sp>
            <p:nvSpPr>
              <p:cNvPr id="420" name="Rounded Rectangle 419"/>
              <p:cNvSpPr/>
              <p:nvPr/>
            </p:nvSpPr>
            <p:spPr bwMode="auto">
              <a:xfrm>
                <a:off x="9727138" y="13206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421" name="Rounded Rectangle 420"/>
              <p:cNvSpPr/>
              <p:nvPr/>
            </p:nvSpPr>
            <p:spPr bwMode="auto">
              <a:xfrm>
                <a:off x="9727138" y="14730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422" name="Rounded Rectangle 421"/>
              <p:cNvSpPr/>
              <p:nvPr/>
            </p:nvSpPr>
            <p:spPr bwMode="auto">
              <a:xfrm>
                <a:off x="9727138" y="16254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22" name="Group 21"/>
            <p:cNvGrpSpPr/>
            <p:nvPr/>
          </p:nvGrpSpPr>
          <p:grpSpPr>
            <a:xfrm>
              <a:off x="7202936" y="2137601"/>
              <a:ext cx="434396" cy="1567623"/>
              <a:chOff x="7202936" y="1464501"/>
              <a:chExt cx="434396" cy="1567623"/>
            </a:xfrm>
          </p:grpSpPr>
          <p:pic>
            <p:nvPicPr>
              <p:cNvPr id="424" name="Picture 423"/>
              <p:cNvPicPr>
                <a:picLocks noChangeAspect="1"/>
              </p:cNvPicPr>
              <p:nvPr/>
            </p:nvPicPr>
            <p:blipFill>
              <a:blip r:embed="rId3"/>
              <a:stretch>
                <a:fillRect/>
              </a:stretch>
            </p:blipFill>
            <p:spPr>
              <a:xfrm>
                <a:off x="7509783" y="1515955"/>
                <a:ext cx="127549" cy="1513579"/>
              </a:xfrm>
              <a:prstGeom prst="rect">
                <a:avLst/>
              </a:prstGeom>
            </p:spPr>
          </p:pic>
          <p:grpSp>
            <p:nvGrpSpPr>
              <p:cNvPr id="436" name="Group 435"/>
              <p:cNvGrpSpPr/>
              <p:nvPr/>
            </p:nvGrpSpPr>
            <p:grpSpPr>
              <a:xfrm flipV="1">
                <a:off x="7202936" y="1464501"/>
                <a:ext cx="164653" cy="1567623"/>
                <a:chOff x="7138988" y="855663"/>
                <a:chExt cx="228601" cy="2176462"/>
              </a:xfrm>
            </p:grpSpPr>
            <p:sp>
              <p:nvSpPr>
                <p:cNvPr id="427" name="AutoShape 47"/>
                <p:cNvSpPr>
                  <a:spLocks noChangeAspect="1" noChangeArrowheads="1" noTextEdit="1"/>
                </p:cNvSpPr>
                <p:nvPr/>
              </p:nvSpPr>
              <p:spPr bwMode="auto">
                <a:xfrm>
                  <a:off x="7142163" y="858838"/>
                  <a:ext cx="225425"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28" name="Freeform 49"/>
                <p:cNvSpPr>
                  <a:spLocks/>
                </p:cNvSpPr>
                <p:nvPr/>
              </p:nvSpPr>
              <p:spPr bwMode="auto">
                <a:xfrm>
                  <a:off x="7232651" y="2946400"/>
                  <a:ext cx="119063" cy="85725"/>
                </a:xfrm>
                <a:custGeom>
                  <a:avLst/>
                  <a:gdLst>
                    <a:gd name="T0" fmla="*/ 30 w 30"/>
                    <a:gd name="T1" fmla="*/ 0 h 23"/>
                    <a:gd name="T2" fmla="*/ 30 w 30"/>
                    <a:gd name="T3" fmla="*/ 18 h 23"/>
                    <a:gd name="T4" fmla="*/ 25 w 30"/>
                    <a:gd name="T5" fmla="*/ 23 h 23"/>
                    <a:gd name="T6" fmla="*/ 4 w 30"/>
                    <a:gd name="T7" fmla="*/ 23 h 23"/>
                    <a:gd name="T8" fmla="*/ 0 w 30"/>
                    <a:gd name="T9" fmla="*/ 18 h 23"/>
                    <a:gd name="T10" fmla="*/ 0 w 30"/>
                    <a:gd name="T11" fmla="*/ 0 h 23"/>
                    <a:gd name="T12" fmla="*/ 30 w 30"/>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30" h="23">
                      <a:moveTo>
                        <a:pt x="30" y="0"/>
                      </a:moveTo>
                      <a:cubicBezTo>
                        <a:pt x="30" y="18"/>
                        <a:pt x="30" y="18"/>
                        <a:pt x="30" y="18"/>
                      </a:cubicBezTo>
                      <a:cubicBezTo>
                        <a:pt x="30" y="21"/>
                        <a:pt x="28" y="23"/>
                        <a:pt x="25" y="23"/>
                      </a:cubicBezTo>
                      <a:cubicBezTo>
                        <a:pt x="4" y="23"/>
                        <a:pt x="4" y="23"/>
                        <a:pt x="4" y="23"/>
                      </a:cubicBezTo>
                      <a:cubicBezTo>
                        <a:pt x="2" y="23"/>
                        <a:pt x="0" y="21"/>
                        <a:pt x="0" y="18"/>
                      </a:cubicBezTo>
                      <a:cubicBezTo>
                        <a:pt x="0" y="0"/>
                        <a:pt x="0" y="0"/>
                        <a:pt x="0" y="0"/>
                      </a:cubicBezTo>
                      <a:lnTo>
                        <a:pt x="3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29" name="Freeform 50"/>
                <p:cNvSpPr>
                  <a:spLocks/>
                </p:cNvSpPr>
                <p:nvPr/>
              </p:nvSpPr>
              <p:spPr bwMode="auto">
                <a:xfrm>
                  <a:off x="7138988" y="2173288"/>
                  <a:ext cx="109538" cy="581025"/>
                </a:xfrm>
                <a:custGeom>
                  <a:avLst/>
                  <a:gdLst>
                    <a:gd name="T0" fmla="*/ 26 w 28"/>
                    <a:gd name="T1" fmla="*/ 146 h 154"/>
                    <a:gd name="T2" fmla="*/ 26 w 28"/>
                    <a:gd name="T3" fmla="*/ 114 h 154"/>
                    <a:gd name="T4" fmla="*/ 23 w 28"/>
                    <a:gd name="T5" fmla="*/ 114 h 154"/>
                    <a:gd name="T6" fmla="*/ 22 w 28"/>
                    <a:gd name="T7" fmla="*/ 105 h 154"/>
                    <a:gd name="T8" fmla="*/ 16 w 28"/>
                    <a:gd name="T9" fmla="*/ 111 h 154"/>
                    <a:gd name="T10" fmla="*/ 11 w 28"/>
                    <a:gd name="T11" fmla="*/ 109 h 154"/>
                    <a:gd name="T12" fmla="*/ 9 w 28"/>
                    <a:gd name="T13" fmla="*/ 71 h 154"/>
                    <a:gd name="T14" fmla="*/ 17 w 28"/>
                    <a:gd name="T15" fmla="*/ 6 h 154"/>
                    <a:gd name="T16" fmla="*/ 14 w 28"/>
                    <a:gd name="T17" fmla="*/ 1 h 154"/>
                    <a:gd name="T18" fmla="*/ 9 w 28"/>
                    <a:gd name="T19" fmla="*/ 3 h 154"/>
                    <a:gd name="T20" fmla="*/ 0 w 28"/>
                    <a:gd name="T21" fmla="*/ 71 h 154"/>
                    <a:gd name="T22" fmla="*/ 23 w 28"/>
                    <a:gd name="T23" fmla="*/ 154 h 154"/>
                    <a:gd name="T24" fmla="*/ 28 w 28"/>
                    <a:gd name="T25" fmla="*/ 150 h 154"/>
                    <a:gd name="T26" fmla="*/ 26 w 28"/>
                    <a:gd name="T27" fmla="*/ 14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54">
                      <a:moveTo>
                        <a:pt x="26" y="146"/>
                      </a:moveTo>
                      <a:cubicBezTo>
                        <a:pt x="26" y="114"/>
                        <a:pt x="26" y="114"/>
                        <a:pt x="26" y="114"/>
                      </a:cubicBezTo>
                      <a:cubicBezTo>
                        <a:pt x="23" y="114"/>
                        <a:pt x="23" y="114"/>
                        <a:pt x="23" y="114"/>
                      </a:cubicBezTo>
                      <a:cubicBezTo>
                        <a:pt x="22" y="105"/>
                        <a:pt x="22" y="105"/>
                        <a:pt x="22" y="105"/>
                      </a:cubicBezTo>
                      <a:cubicBezTo>
                        <a:pt x="22" y="108"/>
                        <a:pt x="19" y="111"/>
                        <a:pt x="16" y="111"/>
                      </a:cubicBezTo>
                      <a:cubicBezTo>
                        <a:pt x="14" y="111"/>
                        <a:pt x="12" y="110"/>
                        <a:pt x="11" y="109"/>
                      </a:cubicBezTo>
                      <a:cubicBezTo>
                        <a:pt x="10" y="99"/>
                        <a:pt x="9" y="86"/>
                        <a:pt x="9" y="71"/>
                      </a:cubicBezTo>
                      <a:cubicBezTo>
                        <a:pt x="9" y="45"/>
                        <a:pt x="12" y="21"/>
                        <a:pt x="17" y="6"/>
                      </a:cubicBezTo>
                      <a:cubicBezTo>
                        <a:pt x="18" y="4"/>
                        <a:pt x="17" y="2"/>
                        <a:pt x="14" y="1"/>
                      </a:cubicBezTo>
                      <a:cubicBezTo>
                        <a:pt x="12" y="0"/>
                        <a:pt x="10" y="1"/>
                        <a:pt x="9" y="3"/>
                      </a:cubicBezTo>
                      <a:cubicBezTo>
                        <a:pt x="3" y="18"/>
                        <a:pt x="0" y="44"/>
                        <a:pt x="0" y="71"/>
                      </a:cubicBezTo>
                      <a:cubicBezTo>
                        <a:pt x="0" y="100"/>
                        <a:pt x="5" y="154"/>
                        <a:pt x="23" y="154"/>
                      </a:cubicBezTo>
                      <a:cubicBezTo>
                        <a:pt x="26" y="154"/>
                        <a:pt x="28" y="152"/>
                        <a:pt x="28" y="150"/>
                      </a:cubicBezTo>
                      <a:cubicBezTo>
                        <a:pt x="28" y="148"/>
                        <a:pt x="27" y="147"/>
                        <a:pt x="26" y="1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30" name="Rectangle 51"/>
                <p:cNvSpPr>
                  <a:spLocks noChangeArrowheads="1"/>
                </p:cNvSpPr>
                <p:nvPr/>
              </p:nvSpPr>
              <p:spPr bwMode="auto">
                <a:xfrm>
                  <a:off x="7232651" y="2784475"/>
                  <a:ext cx="123825" cy="85725"/>
                </a:xfrm>
                <a:prstGeom prst="rect">
                  <a:avLst/>
                </a:prstGeom>
                <a:solidFill>
                  <a:srgbClr val="B229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31" name="Freeform 52"/>
                <p:cNvSpPr>
                  <a:spLocks/>
                </p:cNvSpPr>
                <p:nvPr/>
              </p:nvSpPr>
              <p:spPr bwMode="auto">
                <a:xfrm>
                  <a:off x="7280276" y="855663"/>
                  <a:ext cx="28575" cy="192087"/>
                </a:xfrm>
                <a:custGeom>
                  <a:avLst/>
                  <a:gdLst>
                    <a:gd name="T0" fmla="*/ 7 w 7"/>
                    <a:gd name="T1" fmla="*/ 48 h 51"/>
                    <a:gd name="T2" fmla="*/ 3 w 7"/>
                    <a:gd name="T3" fmla="*/ 51 h 51"/>
                    <a:gd name="T4" fmla="*/ 3 w 7"/>
                    <a:gd name="T5" fmla="*/ 51 h 51"/>
                    <a:gd name="T6" fmla="*/ 0 w 7"/>
                    <a:gd name="T7" fmla="*/ 48 h 51"/>
                    <a:gd name="T8" fmla="*/ 0 w 7"/>
                    <a:gd name="T9" fmla="*/ 4 h 51"/>
                    <a:gd name="T10" fmla="*/ 3 w 7"/>
                    <a:gd name="T11" fmla="*/ 0 h 51"/>
                    <a:gd name="T12" fmla="*/ 3 w 7"/>
                    <a:gd name="T13" fmla="*/ 0 h 51"/>
                    <a:gd name="T14" fmla="*/ 7 w 7"/>
                    <a:gd name="T15" fmla="*/ 4 h 51"/>
                    <a:gd name="T16" fmla="*/ 7 w 7"/>
                    <a:gd name="T17"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1">
                      <a:moveTo>
                        <a:pt x="7" y="48"/>
                      </a:moveTo>
                      <a:cubicBezTo>
                        <a:pt x="7" y="50"/>
                        <a:pt x="5" y="51"/>
                        <a:pt x="3" y="51"/>
                      </a:cubicBezTo>
                      <a:cubicBezTo>
                        <a:pt x="3" y="51"/>
                        <a:pt x="3" y="51"/>
                        <a:pt x="3" y="51"/>
                      </a:cubicBezTo>
                      <a:cubicBezTo>
                        <a:pt x="1" y="51"/>
                        <a:pt x="0" y="50"/>
                        <a:pt x="0" y="48"/>
                      </a:cubicBezTo>
                      <a:cubicBezTo>
                        <a:pt x="0" y="4"/>
                        <a:pt x="0" y="4"/>
                        <a:pt x="0" y="4"/>
                      </a:cubicBezTo>
                      <a:cubicBezTo>
                        <a:pt x="0" y="2"/>
                        <a:pt x="1" y="0"/>
                        <a:pt x="3" y="0"/>
                      </a:cubicBezTo>
                      <a:cubicBezTo>
                        <a:pt x="3" y="0"/>
                        <a:pt x="3" y="0"/>
                        <a:pt x="3" y="0"/>
                      </a:cubicBezTo>
                      <a:cubicBezTo>
                        <a:pt x="5" y="0"/>
                        <a:pt x="7" y="2"/>
                        <a:pt x="7" y="4"/>
                      </a:cubicBezTo>
                      <a:lnTo>
                        <a:pt x="7" y="4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32" name="Freeform 53"/>
                <p:cNvSpPr>
                  <a:spLocks/>
                </p:cNvSpPr>
                <p:nvPr/>
              </p:nvSpPr>
              <p:spPr bwMode="auto">
                <a:xfrm>
                  <a:off x="7229476" y="908050"/>
                  <a:ext cx="127000" cy="225425"/>
                </a:xfrm>
                <a:custGeom>
                  <a:avLst/>
                  <a:gdLst>
                    <a:gd name="T0" fmla="*/ 55 w 80"/>
                    <a:gd name="T1" fmla="*/ 0 h 142"/>
                    <a:gd name="T2" fmla="*/ 25 w 80"/>
                    <a:gd name="T3" fmla="*/ 0 h 142"/>
                    <a:gd name="T4" fmla="*/ 0 w 80"/>
                    <a:gd name="T5" fmla="*/ 142 h 142"/>
                    <a:gd name="T6" fmla="*/ 80 w 80"/>
                    <a:gd name="T7" fmla="*/ 142 h 142"/>
                    <a:gd name="T8" fmla="*/ 55 w 80"/>
                    <a:gd name="T9" fmla="*/ 0 h 142"/>
                  </a:gdLst>
                  <a:ahLst/>
                  <a:cxnLst>
                    <a:cxn ang="0">
                      <a:pos x="T0" y="T1"/>
                    </a:cxn>
                    <a:cxn ang="0">
                      <a:pos x="T2" y="T3"/>
                    </a:cxn>
                    <a:cxn ang="0">
                      <a:pos x="T4" y="T5"/>
                    </a:cxn>
                    <a:cxn ang="0">
                      <a:pos x="T6" y="T7"/>
                    </a:cxn>
                    <a:cxn ang="0">
                      <a:pos x="T8" y="T9"/>
                    </a:cxn>
                  </a:cxnLst>
                  <a:rect l="0" t="0" r="r" b="b"/>
                  <a:pathLst>
                    <a:path w="80" h="142">
                      <a:moveTo>
                        <a:pt x="55" y="0"/>
                      </a:moveTo>
                      <a:lnTo>
                        <a:pt x="25" y="0"/>
                      </a:lnTo>
                      <a:lnTo>
                        <a:pt x="0" y="142"/>
                      </a:lnTo>
                      <a:lnTo>
                        <a:pt x="80" y="142"/>
                      </a:lnTo>
                      <a:lnTo>
                        <a:pt x="5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33" name="Rectangle 54"/>
                <p:cNvSpPr>
                  <a:spLocks noChangeArrowheads="1"/>
                </p:cNvSpPr>
                <p:nvPr/>
              </p:nvSpPr>
              <p:spPr bwMode="auto">
                <a:xfrm>
                  <a:off x="7216776" y="1168400"/>
                  <a:ext cx="150813" cy="1619250"/>
                </a:xfrm>
                <a:prstGeom prst="rect">
                  <a:avLst/>
                </a:prstGeom>
                <a:solidFill>
                  <a:schemeClr val="accent1">
                    <a:lumMod val="50000"/>
                  </a:schemeClr>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434" name="Rectangle 55"/>
                <p:cNvSpPr>
                  <a:spLocks noChangeArrowheads="1"/>
                </p:cNvSpPr>
                <p:nvPr/>
              </p:nvSpPr>
              <p:spPr bwMode="auto">
                <a:xfrm>
                  <a:off x="7216776" y="1130300"/>
                  <a:ext cx="150813" cy="38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35" name="Rectangle 56"/>
                <p:cNvSpPr>
                  <a:spLocks noChangeArrowheads="1"/>
                </p:cNvSpPr>
                <p:nvPr/>
              </p:nvSpPr>
              <p:spPr bwMode="auto">
                <a:xfrm>
                  <a:off x="7216776" y="2847975"/>
                  <a:ext cx="150813" cy="112712"/>
                </a:xfrm>
                <a:prstGeom prst="rect">
                  <a:avLst/>
                </a:prstGeom>
                <a:solidFill>
                  <a:schemeClr val="accent1">
                    <a:lumMod val="50000"/>
                  </a:schemeClr>
                </a:solidFill>
                <a:ln>
                  <a:noFill/>
                </a:ln>
              </p:spPr>
              <p:txBody>
                <a:bodyPr vert="horz" wrap="square" lIns="89642" tIns="44821" rIns="89642" bIns="44821" numCol="1" anchor="t" anchorCtr="0" compatLnSpc="1">
                  <a:prstTxWarp prst="textNoShape">
                    <a:avLst/>
                  </a:prstTxWarp>
                </a:bodyPr>
                <a:lstStyle/>
                <a:p>
                  <a:endParaRPr lang="en-US" sz="1765" dirty="0"/>
                </a:p>
              </p:txBody>
            </p:sp>
          </p:grpSp>
        </p:grpSp>
        <p:sp>
          <p:nvSpPr>
            <p:cNvPr id="440" name="Freeform 60"/>
            <p:cNvSpPr>
              <a:spLocks noEditPoints="1"/>
            </p:cNvSpPr>
            <p:nvPr/>
          </p:nvSpPr>
          <p:spPr bwMode="auto">
            <a:xfrm>
              <a:off x="10951640" y="3797916"/>
              <a:ext cx="1200752" cy="874489"/>
            </a:xfrm>
            <a:custGeom>
              <a:avLst/>
              <a:gdLst>
                <a:gd name="T0" fmla="*/ 45 w 1931"/>
                <a:gd name="T1" fmla="*/ 0 h 1354"/>
                <a:gd name="T2" fmla="*/ 1886 w 1931"/>
                <a:gd name="T3" fmla="*/ 0 h 1354"/>
                <a:gd name="T4" fmla="*/ 965 w 1931"/>
                <a:gd name="T5" fmla="*/ 774 h 1354"/>
                <a:gd name="T6" fmla="*/ 45 w 1931"/>
                <a:gd name="T7" fmla="*/ 0 h 1354"/>
                <a:gd name="T8" fmla="*/ 45 w 1931"/>
                <a:gd name="T9" fmla="*/ 0 h 1354"/>
                <a:gd name="T10" fmla="*/ 985 w 1931"/>
                <a:gd name="T11" fmla="*/ 838 h 1354"/>
                <a:gd name="T12" fmla="*/ 985 w 1931"/>
                <a:gd name="T13" fmla="*/ 838 h 1354"/>
                <a:gd name="T14" fmla="*/ 985 w 1931"/>
                <a:gd name="T15" fmla="*/ 845 h 1354"/>
                <a:gd name="T16" fmla="*/ 978 w 1931"/>
                <a:gd name="T17" fmla="*/ 845 h 1354"/>
                <a:gd name="T18" fmla="*/ 978 w 1931"/>
                <a:gd name="T19" fmla="*/ 845 h 1354"/>
                <a:gd name="T20" fmla="*/ 972 w 1931"/>
                <a:gd name="T21" fmla="*/ 845 h 1354"/>
                <a:gd name="T22" fmla="*/ 972 w 1931"/>
                <a:gd name="T23" fmla="*/ 845 h 1354"/>
                <a:gd name="T24" fmla="*/ 965 w 1931"/>
                <a:gd name="T25" fmla="*/ 845 h 1354"/>
                <a:gd name="T26" fmla="*/ 965 w 1931"/>
                <a:gd name="T27" fmla="*/ 845 h 1354"/>
                <a:gd name="T28" fmla="*/ 965 w 1931"/>
                <a:gd name="T29" fmla="*/ 845 h 1354"/>
                <a:gd name="T30" fmla="*/ 959 w 1931"/>
                <a:gd name="T31" fmla="*/ 845 h 1354"/>
                <a:gd name="T32" fmla="*/ 959 w 1931"/>
                <a:gd name="T33" fmla="*/ 845 h 1354"/>
                <a:gd name="T34" fmla="*/ 952 w 1931"/>
                <a:gd name="T35" fmla="*/ 845 h 1354"/>
                <a:gd name="T36" fmla="*/ 952 w 1931"/>
                <a:gd name="T37" fmla="*/ 845 h 1354"/>
                <a:gd name="T38" fmla="*/ 946 w 1931"/>
                <a:gd name="T39" fmla="*/ 845 h 1354"/>
                <a:gd name="T40" fmla="*/ 946 w 1931"/>
                <a:gd name="T41" fmla="*/ 838 h 1354"/>
                <a:gd name="T42" fmla="*/ 946 w 1931"/>
                <a:gd name="T43" fmla="*/ 838 h 1354"/>
                <a:gd name="T44" fmla="*/ 804 w 1931"/>
                <a:gd name="T45" fmla="*/ 722 h 1354"/>
                <a:gd name="T46" fmla="*/ 51 w 1931"/>
                <a:gd name="T47" fmla="*/ 1354 h 1354"/>
                <a:gd name="T48" fmla="*/ 1886 w 1931"/>
                <a:gd name="T49" fmla="*/ 1354 h 1354"/>
                <a:gd name="T50" fmla="*/ 1126 w 1931"/>
                <a:gd name="T51" fmla="*/ 722 h 1354"/>
                <a:gd name="T52" fmla="*/ 985 w 1931"/>
                <a:gd name="T53" fmla="*/ 838 h 1354"/>
                <a:gd name="T54" fmla="*/ 985 w 1931"/>
                <a:gd name="T55" fmla="*/ 838 h 1354"/>
                <a:gd name="T56" fmla="*/ 0 w 1931"/>
                <a:gd name="T57" fmla="*/ 39 h 1354"/>
                <a:gd name="T58" fmla="*/ 0 w 1931"/>
                <a:gd name="T59" fmla="*/ 1316 h 1354"/>
                <a:gd name="T60" fmla="*/ 759 w 1931"/>
                <a:gd name="T61" fmla="*/ 684 h 1354"/>
                <a:gd name="T62" fmla="*/ 0 w 1931"/>
                <a:gd name="T63" fmla="*/ 39 h 1354"/>
                <a:gd name="T64" fmla="*/ 0 w 1931"/>
                <a:gd name="T65" fmla="*/ 39 h 1354"/>
                <a:gd name="T66" fmla="*/ 1171 w 1931"/>
                <a:gd name="T67" fmla="*/ 684 h 1354"/>
                <a:gd name="T68" fmla="*/ 1931 w 1931"/>
                <a:gd name="T69" fmla="*/ 1316 h 1354"/>
                <a:gd name="T70" fmla="*/ 1931 w 1931"/>
                <a:gd name="T71" fmla="*/ 39 h 1354"/>
                <a:gd name="T72" fmla="*/ 1171 w 1931"/>
                <a:gd name="T73" fmla="*/ 684 h 1354"/>
                <a:gd name="T74" fmla="*/ 1171 w 1931"/>
                <a:gd name="T75" fmla="*/ 684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1" h="1354">
                  <a:moveTo>
                    <a:pt x="45" y="0"/>
                  </a:moveTo>
                  <a:cubicBezTo>
                    <a:pt x="1886" y="0"/>
                    <a:pt x="1886" y="0"/>
                    <a:pt x="1886" y="0"/>
                  </a:cubicBezTo>
                  <a:cubicBezTo>
                    <a:pt x="965" y="774"/>
                    <a:pt x="965" y="774"/>
                    <a:pt x="965" y="774"/>
                  </a:cubicBezTo>
                  <a:cubicBezTo>
                    <a:pt x="45" y="0"/>
                    <a:pt x="45" y="0"/>
                    <a:pt x="45" y="0"/>
                  </a:cubicBezTo>
                  <a:cubicBezTo>
                    <a:pt x="45" y="0"/>
                    <a:pt x="45" y="0"/>
                    <a:pt x="45" y="0"/>
                  </a:cubicBezTo>
                  <a:close/>
                  <a:moveTo>
                    <a:pt x="985" y="838"/>
                  </a:moveTo>
                  <a:cubicBezTo>
                    <a:pt x="985" y="838"/>
                    <a:pt x="985" y="838"/>
                    <a:pt x="985" y="838"/>
                  </a:cubicBezTo>
                  <a:cubicBezTo>
                    <a:pt x="985" y="838"/>
                    <a:pt x="985" y="838"/>
                    <a:pt x="985" y="845"/>
                  </a:cubicBezTo>
                  <a:cubicBezTo>
                    <a:pt x="978" y="845"/>
                    <a:pt x="978" y="845"/>
                    <a:pt x="978" y="845"/>
                  </a:cubicBezTo>
                  <a:cubicBezTo>
                    <a:pt x="978" y="845"/>
                    <a:pt x="978" y="845"/>
                    <a:pt x="978" y="845"/>
                  </a:cubicBezTo>
                  <a:cubicBezTo>
                    <a:pt x="972" y="845"/>
                    <a:pt x="972" y="845"/>
                    <a:pt x="972" y="845"/>
                  </a:cubicBezTo>
                  <a:cubicBezTo>
                    <a:pt x="972" y="845"/>
                    <a:pt x="972" y="845"/>
                    <a:pt x="972" y="845"/>
                  </a:cubicBezTo>
                  <a:cubicBezTo>
                    <a:pt x="965" y="845"/>
                    <a:pt x="965" y="845"/>
                    <a:pt x="965" y="845"/>
                  </a:cubicBezTo>
                  <a:cubicBezTo>
                    <a:pt x="965" y="845"/>
                    <a:pt x="965" y="845"/>
                    <a:pt x="965" y="845"/>
                  </a:cubicBezTo>
                  <a:cubicBezTo>
                    <a:pt x="965" y="845"/>
                    <a:pt x="965" y="845"/>
                    <a:pt x="965" y="845"/>
                  </a:cubicBezTo>
                  <a:cubicBezTo>
                    <a:pt x="959" y="845"/>
                    <a:pt x="959" y="845"/>
                    <a:pt x="959" y="845"/>
                  </a:cubicBezTo>
                  <a:cubicBezTo>
                    <a:pt x="959" y="845"/>
                    <a:pt x="959" y="845"/>
                    <a:pt x="959" y="845"/>
                  </a:cubicBezTo>
                  <a:cubicBezTo>
                    <a:pt x="952" y="845"/>
                    <a:pt x="952" y="845"/>
                    <a:pt x="952" y="845"/>
                  </a:cubicBezTo>
                  <a:cubicBezTo>
                    <a:pt x="952" y="845"/>
                    <a:pt x="952" y="845"/>
                    <a:pt x="952" y="845"/>
                  </a:cubicBezTo>
                  <a:cubicBezTo>
                    <a:pt x="952" y="845"/>
                    <a:pt x="952" y="845"/>
                    <a:pt x="946" y="845"/>
                  </a:cubicBezTo>
                  <a:cubicBezTo>
                    <a:pt x="946" y="838"/>
                    <a:pt x="946" y="838"/>
                    <a:pt x="946" y="838"/>
                  </a:cubicBezTo>
                  <a:cubicBezTo>
                    <a:pt x="946" y="838"/>
                    <a:pt x="946" y="838"/>
                    <a:pt x="946" y="838"/>
                  </a:cubicBezTo>
                  <a:cubicBezTo>
                    <a:pt x="804" y="722"/>
                    <a:pt x="804" y="722"/>
                    <a:pt x="804" y="722"/>
                  </a:cubicBezTo>
                  <a:cubicBezTo>
                    <a:pt x="51" y="1354"/>
                    <a:pt x="51" y="1354"/>
                    <a:pt x="51" y="1354"/>
                  </a:cubicBezTo>
                  <a:cubicBezTo>
                    <a:pt x="1886" y="1354"/>
                    <a:pt x="1886" y="1354"/>
                    <a:pt x="1886" y="1354"/>
                  </a:cubicBezTo>
                  <a:cubicBezTo>
                    <a:pt x="1126" y="722"/>
                    <a:pt x="1126" y="722"/>
                    <a:pt x="1126" y="722"/>
                  </a:cubicBezTo>
                  <a:cubicBezTo>
                    <a:pt x="985" y="838"/>
                    <a:pt x="985" y="838"/>
                    <a:pt x="985" y="838"/>
                  </a:cubicBezTo>
                  <a:cubicBezTo>
                    <a:pt x="985" y="838"/>
                    <a:pt x="985" y="838"/>
                    <a:pt x="985" y="838"/>
                  </a:cubicBezTo>
                  <a:close/>
                  <a:moveTo>
                    <a:pt x="0" y="39"/>
                  </a:moveTo>
                  <a:cubicBezTo>
                    <a:pt x="0" y="1316"/>
                    <a:pt x="0" y="1316"/>
                    <a:pt x="0" y="1316"/>
                  </a:cubicBezTo>
                  <a:cubicBezTo>
                    <a:pt x="759" y="684"/>
                    <a:pt x="759" y="684"/>
                    <a:pt x="759" y="684"/>
                  </a:cubicBezTo>
                  <a:cubicBezTo>
                    <a:pt x="0" y="39"/>
                    <a:pt x="0" y="39"/>
                    <a:pt x="0" y="39"/>
                  </a:cubicBezTo>
                  <a:cubicBezTo>
                    <a:pt x="0" y="39"/>
                    <a:pt x="0" y="39"/>
                    <a:pt x="0" y="39"/>
                  </a:cubicBezTo>
                  <a:close/>
                  <a:moveTo>
                    <a:pt x="1171" y="684"/>
                  </a:moveTo>
                  <a:cubicBezTo>
                    <a:pt x="1931" y="1316"/>
                    <a:pt x="1931" y="1316"/>
                    <a:pt x="1931" y="1316"/>
                  </a:cubicBezTo>
                  <a:cubicBezTo>
                    <a:pt x="1931" y="39"/>
                    <a:pt x="1931" y="39"/>
                    <a:pt x="1931" y="39"/>
                  </a:cubicBezTo>
                  <a:cubicBezTo>
                    <a:pt x="1171" y="684"/>
                    <a:pt x="1171" y="684"/>
                    <a:pt x="1171" y="684"/>
                  </a:cubicBezTo>
                  <a:cubicBezTo>
                    <a:pt x="1171" y="684"/>
                    <a:pt x="1171" y="684"/>
                    <a:pt x="1171" y="684"/>
                  </a:cubicBez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endParaRPr lang="en-US" sz="1765" dirty="0"/>
            </a:p>
          </p:txBody>
        </p:sp>
        <p:grpSp>
          <p:nvGrpSpPr>
            <p:cNvPr id="21" name="Group 20"/>
            <p:cNvGrpSpPr/>
            <p:nvPr/>
          </p:nvGrpSpPr>
          <p:grpSpPr>
            <a:xfrm>
              <a:off x="7743520" y="1710037"/>
              <a:ext cx="1470634" cy="1974359"/>
              <a:chOff x="7743520" y="1036937"/>
              <a:chExt cx="1470634" cy="1974359"/>
            </a:xfrm>
          </p:grpSpPr>
          <p:grpSp>
            <p:nvGrpSpPr>
              <p:cNvPr id="451" name="Group 450"/>
              <p:cNvGrpSpPr/>
              <p:nvPr/>
            </p:nvGrpSpPr>
            <p:grpSpPr>
              <a:xfrm>
                <a:off x="7743520" y="1036937"/>
                <a:ext cx="1470634" cy="1974359"/>
                <a:chOff x="7740650" y="1041915"/>
                <a:chExt cx="1470634" cy="1974359"/>
              </a:xfrm>
            </p:grpSpPr>
            <p:sp>
              <p:nvSpPr>
                <p:cNvPr id="450" name="Freeform 449"/>
                <p:cNvSpPr/>
                <p:nvPr/>
              </p:nvSpPr>
              <p:spPr bwMode="auto">
                <a:xfrm>
                  <a:off x="7740650" y="1044980"/>
                  <a:ext cx="1470634" cy="1971294"/>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447" name="Right Triangle 446"/>
                <p:cNvSpPr/>
                <p:nvPr/>
              </p:nvSpPr>
              <p:spPr bwMode="auto">
                <a:xfrm rot="16200000" flipV="1">
                  <a:off x="8964977" y="1040596"/>
                  <a:ext cx="244988" cy="247625"/>
                </a:xfrm>
                <a:prstGeom prst="rtTriangle">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464" name="Group 463"/>
              <p:cNvGrpSpPr/>
              <p:nvPr/>
            </p:nvGrpSpPr>
            <p:grpSpPr>
              <a:xfrm>
                <a:off x="7912042" y="1158011"/>
                <a:ext cx="1133265" cy="1611524"/>
                <a:chOff x="7912042" y="1158011"/>
                <a:chExt cx="1133265" cy="1611524"/>
              </a:xfrm>
            </p:grpSpPr>
            <p:sp>
              <p:nvSpPr>
                <p:cNvPr id="452" name="Right Bracket 451"/>
                <p:cNvSpPr/>
                <p:nvPr/>
              </p:nvSpPr>
              <p:spPr>
                <a:xfrm rot="16200000">
                  <a:off x="7955451" y="1747644"/>
                  <a:ext cx="1048681" cy="616312"/>
                </a:xfrm>
                <a:prstGeom prst="rightBracket">
                  <a:avLst>
                    <a:gd name="adj" fmla="val 0"/>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dirty="0"/>
                </a:p>
              </p:txBody>
            </p:sp>
            <p:cxnSp>
              <p:nvCxnSpPr>
                <p:cNvPr id="454" name="Straight Connector 453"/>
                <p:cNvCxnSpPr>
                  <a:stCxn id="452" idx="2"/>
                </p:cNvCxnSpPr>
                <p:nvPr/>
              </p:nvCxnSpPr>
              <p:spPr>
                <a:xfrm flipH="1" flipV="1">
                  <a:off x="8478837" y="1329159"/>
                  <a:ext cx="955" cy="20230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455" name="Oval 454"/>
                <p:cNvSpPr/>
                <p:nvPr/>
              </p:nvSpPr>
              <p:spPr bwMode="auto">
                <a:xfrm>
                  <a:off x="8347075" y="1158011"/>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456" name="Oval 455"/>
                <p:cNvSpPr/>
                <p:nvPr/>
              </p:nvSpPr>
              <p:spPr bwMode="auto">
                <a:xfrm>
                  <a:off x="8662306" y="2509482"/>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457" name="Flowchart: Decision 456"/>
                <p:cNvSpPr/>
                <p:nvPr/>
              </p:nvSpPr>
              <p:spPr bwMode="auto">
                <a:xfrm>
                  <a:off x="7912042" y="1590464"/>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458" name="Flowchart: Decision 457"/>
                <p:cNvSpPr/>
                <p:nvPr/>
              </p:nvSpPr>
              <p:spPr bwMode="auto">
                <a:xfrm>
                  <a:off x="8530585" y="1585939"/>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459" name="Flowchart: Process 458"/>
                <p:cNvSpPr/>
                <p:nvPr/>
              </p:nvSpPr>
              <p:spPr bwMode="auto">
                <a:xfrm>
                  <a:off x="7930372" y="1899614"/>
                  <a:ext cx="490676" cy="246584"/>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460" name="Flowchart: Process 459"/>
                <p:cNvSpPr/>
                <p:nvPr/>
              </p:nvSpPr>
              <p:spPr bwMode="auto">
                <a:xfrm>
                  <a:off x="7930767" y="2272353"/>
                  <a:ext cx="490676" cy="356147"/>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461" name="Flowchart: Process 460"/>
                <p:cNvSpPr/>
                <p:nvPr/>
              </p:nvSpPr>
              <p:spPr bwMode="auto">
                <a:xfrm>
                  <a:off x="8665048" y="1900256"/>
                  <a:ext cx="253093"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462" name="Flowchart: Process 461"/>
                <p:cNvSpPr/>
                <p:nvPr/>
              </p:nvSpPr>
              <p:spPr bwMode="auto">
                <a:xfrm>
                  <a:off x="8548688" y="2082622"/>
                  <a:ext cx="475640"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463" name="Flowchart: Process 462"/>
                <p:cNvSpPr/>
                <p:nvPr/>
              </p:nvSpPr>
              <p:spPr bwMode="auto">
                <a:xfrm>
                  <a:off x="8607128" y="2273633"/>
                  <a:ext cx="363651"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grpSp>
          <p:nvGrpSpPr>
            <p:cNvPr id="2" name="Group 1"/>
            <p:cNvGrpSpPr/>
            <p:nvPr/>
          </p:nvGrpSpPr>
          <p:grpSpPr>
            <a:xfrm>
              <a:off x="7983513" y="1945650"/>
              <a:ext cx="989927" cy="1378516"/>
              <a:chOff x="7983513" y="1272550"/>
              <a:chExt cx="989927" cy="1378516"/>
            </a:xfrm>
          </p:grpSpPr>
          <p:sp>
            <p:nvSpPr>
              <p:cNvPr id="222" name="Rectangle 221"/>
              <p:cNvSpPr/>
              <p:nvPr/>
            </p:nvSpPr>
            <p:spPr bwMode="auto">
              <a:xfrm>
                <a:off x="8052093" y="1700740"/>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31" name="Rectangle 230"/>
              <p:cNvSpPr/>
              <p:nvPr/>
            </p:nvSpPr>
            <p:spPr bwMode="auto">
              <a:xfrm>
                <a:off x="8670735" y="1701124"/>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35" name="Rectangle 234"/>
              <p:cNvSpPr/>
              <p:nvPr/>
            </p:nvSpPr>
            <p:spPr bwMode="auto">
              <a:xfrm>
                <a:off x="8398112" y="1272550"/>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37" name="Rectangle 236"/>
              <p:cNvSpPr/>
              <p:nvPr/>
            </p:nvSpPr>
            <p:spPr bwMode="auto">
              <a:xfrm>
                <a:off x="8024697" y="1979764"/>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39" name="Rectangle 238"/>
              <p:cNvSpPr/>
              <p:nvPr/>
            </p:nvSpPr>
            <p:spPr bwMode="auto">
              <a:xfrm>
                <a:off x="8204710" y="1979764"/>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40" name="Rectangle 239"/>
              <p:cNvSpPr/>
              <p:nvPr/>
            </p:nvSpPr>
            <p:spPr bwMode="auto">
              <a:xfrm>
                <a:off x="8020125" y="2042062"/>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41" name="Rectangle 240"/>
              <p:cNvSpPr/>
              <p:nvPr/>
            </p:nvSpPr>
            <p:spPr bwMode="auto">
              <a:xfrm>
                <a:off x="8736281" y="1947558"/>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42" name="Rectangle 241"/>
              <p:cNvSpPr/>
              <p:nvPr/>
            </p:nvSpPr>
            <p:spPr bwMode="auto">
              <a:xfrm>
                <a:off x="8610547" y="2132789"/>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43" name="Rectangle 242"/>
              <p:cNvSpPr/>
              <p:nvPr/>
            </p:nvSpPr>
            <p:spPr bwMode="auto">
              <a:xfrm>
                <a:off x="8790560" y="2132789"/>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44" name="Rectangle 243"/>
              <p:cNvSpPr/>
              <p:nvPr/>
            </p:nvSpPr>
            <p:spPr bwMode="auto">
              <a:xfrm>
                <a:off x="8706336" y="2623634"/>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45" name="Rectangle 244"/>
              <p:cNvSpPr/>
              <p:nvPr/>
            </p:nvSpPr>
            <p:spPr bwMode="auto">
              <a:xfrm>
                <a:off x="8694281" y="2320294"/>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46" name="Rectangle 245"/>
              <p:cNvSpPr/>
              <p:nvPr/>
            </p:nvSpPr>
            <p:spPr bwMode="auto">
              <a:xfrm>
                <a:off x="7983513" y="2350850"/>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47" name="Rectangle 246"/>
              <p:cNvSpPr/>
              <p:nvPr/>
            </p:nvSpPr>
            <p:spPr bwMode="auto">
              <a:xfrm>
                <a:off x="7983513" y="241129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58" name="Rectangle 257"/>
              <p:cNvSpPr/>
              <p:nvPr/>
            </p:nvSpPr>
            <p:spPr bwMode="auto">
              <a:xfrm>
                <a:off x="8226093" y="2411298"/>
                <a:ext cx="12801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59" name="Rectangle 258"/>
              <p:cNvSpPr/>
              <p:nvPr/>
            </p:nvSpPr>
            <p:spPr bwMode="auto">
              <a:xfrm>
                <a:off x="7983513" y="2474844"/>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74" name="Rectangle 273"/>
              <p:cNvSpPr/>
              <p:nvPr/>
            </p:nvSpPr>
            <p:spPr bwMode="auto">
              <a:xfrm>
                <a:off x="7983513" y="2534947"/>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75" name="Rectangle 274"/>
              <p:cNvSpPr/>
              <p:nvPr/>
            </p:nvSpPr>
            <p:spPr bwMode="auto">
              <a:xfrm>
                <a:off x="8169867" y="2534947"/>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20" name="Group 19"/>
            <p:cNvGrpSpPr/>
            <p:nvPr/>
          </p:nvGrpSpPr>
          <p:grpSpPr>
            <a:xfrm>
              <a:off x="5895503" y="1955025"/>
              <a:ext cx="1229051" cy="1725027"/>
              <a:chOff x="5895503" y="1281925"/>
              <a:chExt cx="1229051" cy="1725027"/>
            </a:xfrm>
          </p:grpSpPr>
          <p:grpSp>
            <p:nvGrpSpPr>
              <p:cNvPr id="19" name="Group 18"/>
              <p:cNvGrpSpPr/>
              <p:nvPr/>
            </p:nvGrpSpPr>
            <p:grpSpPr>
              <a:xfrm>
                <a:off x="5895503" y="1281925"/>
                <a:ext cx="1229051" cy="1725027"/>
                <a:chOff x="5895503" y="1281925"/>
                <a:chExt cx="1229051" cy="1725027"/>
              </a:xfrm>
            </p:grpSpPr>
            <p:sp>
              <p:nvSpPr>
                <p:cNvPr id="297" name="Freeform 296"/>
                <p:cNvSpPr/>
                <p:nvPr/>
              </p:nvSpPr>
              <p:spPr bwMode="auto">
                <a:xfrm>
                  <a:off x="5895503" y="1281925"/>
                  <a:ext cx="1229050" cy="1725027"/>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98" name="Right Triangle 297"/>
                <p:cNvSpPr/>
                <p:nvPr/>
              </p:nvSpPr>
              <p:spPr bwMode="auto">
                <a:xfrm rot="16200000" flipV="1">
                  <a:off x="6915207" y="1286954"/>
                  <a:ext cx="214376" cy="204318"/>
                </a:xfrm>
                <a:prstGeom prst="rtTriangle">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18" name="Group 17"/>
              <p:cNvGrpSpPr/>
              <p:nvPr/>
            </p:nvGrpSpPr>
            <p:grpSpPr>
              <a:xfrm>
                <a:off x="5996740" y="1640587"/>
                <a:ext cx="1000052" cy="1136612"/>
                <a:chOff x="5996740" y="1640587"/>
                <a:chExt cx="1000052" cy="1136612"/>
              </a:xfrm>
            </p:grpSpPr>
            <p:grpSp>
              <p:nvGrpSpPr>
                <p:cNvPr id="12" name="Group 11"/>
                <p:cNvGrpSpPr/>
                <p:nvPr/>
              </p:nvGrpSpPr>
              <p:grpSpPr>
                <a:xfrm>
                  <a:off x="6265272" y="1646040"/>
                  <a:ext cx="731520" cy="87880"/>
                  <a:chOff x="6265272" y="1646040"/>
                  <a:chExt cx="731520" cy="87880"/>
                </a:xfrm>
              </p:grpSpPr>
              <p:sp>
                <p:nvSpPr>
                  <p:cNvPr id="276" name="Rectangle 275"/>
                  <p:cNvSpPr/>
                  <p:nvPr/>
                </p:nvSpPr>
                <p:spPr bwMode="auto">
                  <a:xfrm>
                    <a:off x="6265272" y="164604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78" name="Rectangle 277"/>
                  <p:cNvSpPr/>
                  <p:nvPr/>
                </p:nvSpPr>
                <p:spPr bwMode="auto">
                  <a:xfrm>
                    <a:off x="6265272" y="170648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79" name="Rectangle 278"/>
                  <p:cNvSpPr/>
                  <p:nvPr/>
                </p:nvSpPr>
                <p:spPr bwMode="auto">
                  <a:xfrm>
                    <a:off x="6507852" y="1706488"/>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13" name="Group 12"/>
                <p:cNvGrpSpPr/>
                <p:nvPr/>
              </p:nvGrpSpPr>
              <p:grpSpPr>
                <a:xfrm>
                  <a:off x="6265272" y="1889531"/>
                  <a:ext cx="731520" cy="87880"/>
                  <a:chOff x="6265272" y="1889531"/>
                  <a:chExt cx="731520" cy="87880"/>
                </a:xfrm>
              </p:grpSpPr>
              <p:sp>
                <p:nvSpPr>
                  <p:cNvPr id="280" name="Rectangle 279"/>
                  <p:cNvSpPr/>
                  <p:nvPr/>
                </p:nvSpPr>
                <p:spPr bwMode="auto">
                  <a:xfrm>
                    <a:off x="6265272" y="1889531"/>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81" name="Rectangle 280"/>
                  <p:cNvSpPr/>
                  <p:nvPr/>
                </p:nvSpPr>
                <p:spPr bwMode="auto">
                  <a:xfrm>
                    <a:off x="6265272" y="1949979"/>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14" name="Group 13"/>
                <p:cNvGrpSpPr/>
                <p:nvPr/>
              </p:nvGrpSpPr>
              <p:grpSpPr>
                <a:xfrm>
                  <a:off x="6265272" y="2130746"/>
                  <a:ext cx="709184" cy="87880"/>
                  <a:chOff x="6265272" y="2130746"/>
                  <a:chExt cx="709184" cy="87880"/>
                </a:xfrm>
              </p:grpSpPr>
              <p:sp>
                <p:nvSpPr>
                  <p:cNvPr id="282" name="Rectangle 281"/>
                  <p:cNvSpPr/>
                  <p:nvPr/>
                </p:nvSpPr>
                <p:spPr bwMode="auto">
                  <a:xfrm>
                    <a:off x="6265272" y="2130746"/>
                    <a:ext cx="42976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83" name="Rectangle 282"/>
                  <p:cNvSpPr/>
                  <p:nvPr/>
                </p:nvSpPr>
                <p:spPr bwMode="auto">
                  <a:xfrm>
                    <a:off x="6265272" y="2191194"/>
                    <a:ext cx="30175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84" name="Rectangle 283"/>
                  <p:cNvSpPr/>
                  <p:nvPr/>
                </p:nvSpPr>
                <p:spPr bwMode="auto">
                  <a:xfrm>
                    <a:off x="6736712" y="2132789"/>
                    <a:ext cx="237744"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15" name="Group 14"/>
                <p:cNvGrpSpPr/>
                <p:nvPr/>
              </p:nvGrpSpPr>
              <p:grpSpPr>
                <a:xfrm>
                  <a:off x="6265272" y="2374770"/>
                  <a:ext cx="731520" cy="87880"/>
                  <a:chOff x="6265272" y="2374770"/>
                  <a:chExt cx="731520" cy="87880"/>
                </a:xfrm>
              </p:grpSpPr>
              <p:sp>
                <p:nvSpPr>
                  <p:cNvPr id="285" name="Rectangle 284"/>
                  <p:cNvSpPr/>
                  <p:nvPr/>
                </p:nvSpPr>
                <p:spPr bwMode="auto">
                  <a:xfrm>
                    <a:off x="6265272" y="237477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86" name="Rectangle 285"/>
                  <p:cNvSpPr/>
                  <p:nvPr/>
                </p:nvSpPr>
                <p:spPr bwMode="auto">
                  <a:xfrm>
                    <a:off x="6265272" y="2435218"/>
                    <a:ext cx="48463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16" name="Group 15"/>
                <p:cNvGrpSpPr/>
                <p:nvPr/>
              </p:nvGrpSpPr>
              <p:grpSpPr>
                <a:xfrm>
                  <a:off x="6265272" y="2623634"/>
                  <a:ext cx="731520" cy="87880"/>
                  <a:chOff x="6265272" y="2623634"/>
                  <a:chExt cx="731520" cy="87880"/>
                </a:xfrm>
              </p:grpSpPr>
              <p:sp>
                <p:nvSpPr>
                  <p:cNvPr id="287" name="Rectangle 286"/>
                  <p:cNvSpPr/>
                  <p:nvPr/>
                </p:nvSpPr>
                <p:spPr bwMode="auto">
                  <a:xfrm>
                    <a:off x="6265272" y="2623634"/>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88" name="Rectangle 287"/>
                  <p:cNvSpPr/>
                  <p:nvPr/>
                </p:nvSpPr>
                <p:spPr bwMode="auto">
                  <a:xfrm>
                    <a:off x="6265272" y="2684082"/>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89" name="Rectangle 288"/>
                  <p:cNvSpPr/>
                  <p:nvPr/>
                </p:nvSpPr>
                <p:spPr bwMode="auto">
                  <a:xfrm>
                    <a:off x="6501893" y="2684082"/>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sp>
              <p:nvSpPr>
                <p:cNvPr id="291" name="Rectangle 290"/>
                <p:cNvSpPr/>
                <p:nvPr/>
              </p:nvSpPr>
              <p:spPr bwMode="auto">
                <a:xfrm>
                  <a:off x="5996740" y="2131485"/>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93" name="Rectangle 292"/>
                <p:cNvSpPr/>
                <p:nvPr/>
              </p:nvSpPr>
              <p:spPr bwMode="auto">
                <a:xfrm>
                  <a:off x="5996740" y="2622382"/>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nvGrpSpPr>
                <p:cNvPr id="9" name="Group 8"/>
                <p:cNvGrpSpPr/>
                <p:nvPr/>
              </p:nvGrpSpPr>
              <p:grpSpPr>
                <a:xfrm>
                  <a:off x="5996740" y="1640587"/>
                  <a:ext cx="154817" cy="154817"/>
                  <a:chOff x="5996740" y="1640587"/>
                  <a:chExt cx="154817" cy="154817"/>
                </a:xfrm>
              </p:grpSpPr>
              <p:sp>
                <p:nvSpPr>
                  <p:cNvPr id="3" name="Rectangle 2"/>
                  <p:cNvSpPr/>
                  <p:nvPr/>
                </p:nvSpPr>
                <p:spPr bwMode="auto">
                  <a:xfrm>
                    <a:off x="5996740" y="1640587"/>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ndParaRPr>
                  </a:p>
                </p:txBody>
              </p:sp>
              <p:sp>
                <p:nvSpPr>
                  <p:cNvPr id="8" name="Freeform 5"/>
                  <p:cNvSpPr>
                    <a:spLocks/>
                  </p:cNvSpPr>
                  <p:nvPr/>
                </p:nvSpPr>
                <p:spPr bwMode="auto">
                  <a:xfrm>
                    <a:off x="6014932" y="1667864"/>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89642" tIns="44821" rIns="89642" bIns="44821" numCol="1" anchor="t" anchorCtr="0" compatLnSpc="1">
                    <a:prstTxWarp prst="textNoShape">
                      <a:avLst/>
                    </a:prstTxWarp>
                  </a:bodyPr>
                  <a:lstStyle/>
                  <a:p>
                    <a:endParaRPr lang="en-US" sz="1765" dirty="0"/>
                  </a:p>
                </p:txBody>
              </p:sp>
            </p:grpSp>
            <p:grpSp>
              <p:nvGrpSpPr>
                <p:cNvPr id="10" name="Group 9"/>
                <p:cNvGrpSpPr/>
                <p:nvPr/>
              </p:nvGrpSpPr>
              <p:grpSpPr>
                <a:xfrm>
                  <a:off x="5996740" y="1886036"/>
                  <a:ext cx="154817" cy="154817"/>
                  <a:chOff x="5996740" y="1886036"/>
                  <a:chExt cx="154817" cy="154817"/>
                </a:xfrm>
              </p:grpSpPr>
              <p:sp>
                <p:nvSpPr>
                  <p:cNvPr id="290" name="Rectangle 289"/>
                  <p:cNvSpPr/>
                  <p:nvPr/>
                </p:nvSpPr>
                <p:spPr bwMode="auto">
                  <a:xfrm>
                    <a:off x="5996740" y="1886036"/>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ndParaRPr>
                  </a:p>
                </p:txBody>
              </p:sp>
              <p:sp>
                <p:nvSpPr>
                  <p:cNvPr id="294" name="Freeform 5"/>
                  <p:cNvSpPr>
                    <a:spLocks/>
                  </p:cNvSpPr>
                  <p:nvPr/>
                </p:nvSpPr>
                <p:spPr bwMode="auto">
                  <a:xfrm>
                    <a:off x="6017491" y="1913313"/>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89642" tIns="44821" rIns="89642" bIns="44821" numCol="1" anchor="t" anchorCtr="0" compatLnSpc="1">
                    <a:prstTxWarp prst="textNoShape">
                      <a:avLst/>
                    </a:prstTxWarp>
                  </a:bodyPr>
                  <a:lstStyle/>
                  <a:p>
                    <a:endParaRPr lang="en-US" sz="1765" dirty="0"/>
                  </a:p>
                </p:txBody>
              </p:sp>
            </p:grpSp>
            <p:grpSp>
              <p:nvGrpSpPr>
                <p:cNvPr id="11" name="Group 10"/>
                <p:cNvGrpSpPr/>
                <p:nvPr/>
              </p:nvGrpSpPr>
              <p:grpSpPr>
                <a:xfrm>
                  <a:off x="5996740" y="2376934"/>
                  <a:ext cx="154817" cy="154817"/>
                  <a:chOff x="5996740" y="2376934"/>
                  <a:chExt cx="154817" cy="154817"/>
                </a:xfrm>
              </p:grpSpPr>
              <p:sp>
                <p:nvSpPr>
                  <p:cNvPr id="292" name="Rectangle 291"/>
                  <p:cNvSpPr/>
                  <p:nvPr/>
                </p:nvSpPr>
                <p:spPr bwMode="auto">
                  <a:xfrm>
                    <a:off x="5996740" y="2376934"/>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ndParaRPr>
                  </a:p>
                </p:txBody>
              </p:sp>
              <p:sp>
                <p:nvSpPr>
                  <p:cNvPr id="295" name="Freeform 5"/>
                  <p:cNvSpPr>
                    <a:spLocks/>
                  </p:cNvSpPr>
                  <p:nvPr/>
                </p:nvSpPr>
                <p:spPr bwMode="auto">
                  <a:xfrm>
                    <a:off x="6017491" y="2404211"/>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89642" tIns="44821" rIns="89642" bIns="44821" numCol="1" anchor="t" anchorCtr="0" compatLnSpc="1">
                    <a:prstTxWarp prst="textNoShape">
                      <a:avLst/>
                    </a:prstTxWarp>
                  </a:bodyPr>
                  <a:lstStyle/>
                  <a:p>
                    <a:endParaRPr lang="en-US" sz="1765" dirty="0"/>
                  </a:p>
                </p:txBody>
              </p:sp>
            </p:grpSp>
          </p:grpSp>
        </p:grpSp>
      </p:grpSp>
    </p:spTree>
    <p:extLst>
      <p:ext uri="{BB962C8B-B14F-4D97-AF65-F5344CB8AC3E}">
        <p14:creationId xmlns:p14="http://schemas.microsoft.com/office/powerpoint/2010/main" val="223195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8461567" y="2134166"/>
            <a:ext cx="2323181" cy="1523919"/>
          </a:xfrm>
          <a:prstGeom prst="rect">
            <a:avLst/>
          </a:prstGeom>
          <a:solidFill>
            <a:schemeClr val="bg2">
              <a:lumMod val="40000"/>
              <a:lumOff val="6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t>Further reading…</a:t>
            </a:r>
            <a:endParaRPr lang="en-US" dirty="0"/>
          </a:p>
        </p:txBody>
      </p:sp>
      <p:sp>
        <p:nvSpPr>
          <p:cNvPr id="3" name="Text Placeholder 2"/>
          <p:cNvSpPr>
            <a:spLocks noGrp="1"/>
          </p:cNvSpPr>
          <p:nvPr>
            <p:ph type="body" sz="quarter" idx="4294967295"/>
          </p:nvPr>
        </p:nvSpPr>
        <p:spPr>
          <a:xfrm>
            <a:off x="269240" y="1189495"/>
            <a:ext cx="11384282" cy="2743315"/>
          </a:xfrm>
        </p:spPr>
        <p:txBody>
          <a:bodyPr/>
          <a:lstStyle/>
          <a:p>
            <a:pPr marL="0" indent="0">
              <a:buNone/>
            </a:pPr>
            <a:r>
              <a:rPr lang="en-US" sz="3137" dirty="0" smtClean="0">
                <a:hlinkClick r:id="rId2"/>
              </a:rPr>
              <a:t>Getting </a:t>
            </a:r>
            <a:r>
              <a:rPr lang="en-US" sz="3137" dirty="0">
                <a:hlinkClick r:id="rId2"/>
              </a:rPr>
              <a:t>Started with Office add-ins</a:t>
            </a:r>
            <a:endParaRPr lang="en-US" sz="3137" dirty="0"/>
          </a:p>
          <a:p>
            <a:pPr marL="0" indent="0">
              <a:buNone/>
            </a:pPr>
            <a:r>
              <a:rPr lang="en-US" sz="3137" dirty="0">
                <a:hlinkClick r:id="rId3"/>
              </a:rPr>
              <a:t>Office add-in Code Samples</a:t>
            </a:r>
            <a:r>
              <a:rPr lang="en-US" sz="3137" dirty="0"/>
              <a:t>  </a:t>
            </a:r>
          </a:p>
          <a:p>
            <a:pPr marL="0" indent="0">
              <a:buNone/>
            </a:pPr>
            <a:r>
              <a:rPr lang="en-US" sz="3137" dirty="0">
                <a:hlinkClick r:id="rId4"/>
              </a:rPr>
              <a:t>Office add-in Training videos &amp; hands on labs </a:t>
            </a:r>
            <a:endParaRPr lang="en-US" sz="3137" dirty="0"/>
          </a:p>
          <a:p>
            <a:pPr marL="0" indent="0">
              <a:buNone/>
            </a:pPr>
            <a:r>
              <a:rPr lang="en-US" sz="3137" dirty="0">
                <a:hlinkClick r:id="rId5"/>
              </a:rPr>
              <a:t>Office add-in Snack videos</a:t>
            </a:r>
            <a:endParaRPr lang="en-US" sz="3137" dirty="0"/>
          </a:p>
          <a:p>
            <a:pPr marL="0" indent="0">
              <a:buNone/>
            </a:pPr>
            <a:r>
              <a:rPr lang="en-US" sz="3137" dirty="0">
                <a:hlinkClick r:id="rId6"/>
              </a:rPr>
              <a:t>Office add-in documentation</a:t>
            </a:r>
            <a:endParaRPr lang="en-US" sz="3137" dirty="0"/>
          </a:p>
        </p:txBody>
      </p:sp>
      <p:grpSp>
        <p:nvGrpSpPr>
          <p:cNvPr id="4" name="Group 3"/>
          <p:cNvGrpSpPr/>
          <p:nvPr/>
        </p:nvGrpSpPr>
        <p:grpSpPr>
          <a:xfrm>
            <a:off x="8426680" y="2071996"/>
            <a:ext cx="4003965" cy="5379039"/>
            <a:chOff x="7841294" y="1339954"/>
            <a:chExt cx="4004533" cy="5379802"/>
          </a:xfrm>
        </p:grpSpPr>
        <p:sp>
          <p:nvSpPr>
            <p:cNvPr id="7"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1427" tIns="45713" rIns="91427" bIns="45713" numCol="1" anchor="t" anchorCtr="0" compatLnSpc="1">
              <a:prstTxWarp prst="textNoShape">
                <a:avLst/>
              </a:prstTxWarp>
            </a:bodyPr>
            <a:lstStyle/>
            <a:p>
              <a:pPr defTabSz="914225"/>
              <a:endParaRPr lang="en-US" sz="1765" dirty="0">
                <a:solidFill>
                  <a:srgbClr val="404040"/>
                </a:solidFill>
                <a:latin typeface="Segoe UI"/>
              </a:endParaRPr>
            </a:p>
          </p:txBody>
        </p:sp>
        <p:sp>
          <p:nvSpPr>
            <p:cNvPr id="8"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1427" tIns="45713" rIns="91427" bIns="45713" numCol="1" anchor="t" anchorCtr="0" compatLnSpc="1">
              <a:prstTxWarp prst="textNoShape">
                <a:avLst/>
              </a:prstTxWarp>
            </a:bodyPr>
            <a:lstStyle/>
            <a:p>
              <a:pPr defTabSz="914225"/>
              <a:endParaRPr lang="en-US" sz="1765" dirty="0">
                <a:solidFill>
                  <a:srgbClr val="404040"/>
                </a:solidFill>
                <a:latin typeface="Segoe UI"/>
              </a:endParaRPr>
            </a:p>
          </p:txBody>
        </p:sp>
        <p:sp>
          <p:nvSpPr>
            <p:cNvPr id="11"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2">
                <a:lumMod val="75000"/>
              </a:schemeClr>
            </a:solidFill>
            <a:ln>
              <a:noFill/>
            </a:ln>
          </p:spPr>
          <p:txBody>
            <a:bodyPr vert="horz" wrap="square" lIns="91427" tIns="45713" rIns="91427" bIns="45713" numCol="1" anchor="t" anchorCtr="0" compatLnSpc="1">
              <a:prstTxWarp prst="textNoShape">
                <a:avLst/>
              </a:prstTxWarp>
            </a:bodyPr>
            <a:lstStyle/>
            <a:p>
              <a:pPr defTabSz="914225"/>
              <a:endParaRPr lang="en-US" sz="1765" dirty="0">
                <a:solidFill>
                  <a:srgbClr val="404040"/>
                </a:solidFill>
                <a:latin typeface="Segoe UI"/>
              </a:endParaRPr>
            </a:p>
          </p:txBody>
        </p:sp>
        <p:sp>
          <p:nvSpPr>
            <p:cNvPr id="12"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2">
                <a:lumMod val="75000"/>
              </a:schemeClr>
            </a:solidFill>
            <a:ln>
              <a:noFill/>
            </a:ln>
          </p:spPr>
          <p:txBody>
            <a:bodyPr vert="horz" wrap="square" lIns="91427" tIns="45713" rIns="91427" bIns="45713" numCol="1" anchor="t" anchorCtr="0" compatLnSpc="1">
              <a:prstTxWarp prst="textNoShape">
                <a:avLst/>
              </a:prstTxWarp>
            </a:bodyPr>
            <a:lstStyle/>
            <a:p>
              <a:pPr defTabSz="914225"/>
              <a:endParaRPr lang="en-US" sz="1765" dirty="0">
                <a:solidFill>
                  <a:srgbClr val="404040"/>
                </a:solidFill>
                <a:latin typeface="Segoe UI"/>
              </a:endParaRPr>
            </a:p>
          </p:txBody>
        </p:sp>
        <p:sp>
          <p:nvSpPr>
            <p:cNvPr id="15"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1427" tIns="45713" rIns="91427" bIns="45713" numCol="1" anchor="t" anchorCtr="0" compatLnSpc="1">
              <a:prstTxWarp prst="textNoShape">
                <a:avLst/>
              </a:prstTxWarp>
            </a:bodyPr>
            <a:lstStyle/>
            <a:p>
              <a:pPr defTabSz="914225"/>
              <a:endParaRPr lang="en-US" sz="1765" dirty="0">
                <a:solidFill>
                  <a:srgbClr val="404040"/>
                </a:solidFill>
                <a:latin typeface="Segoe UI"/>
              </a:endParaRPr>
            </a:p>
          </p:txBody>
        </p:sp>
        <p:sp>
          <p:nvSpPr>
            <p:cNvPr id="16"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1427" tIns="45713" rIns="91427" bIns="45713" numCol="1" anchor="t" anchorCtr="0" compatLnSpc="1">
              <a:prstTxWarp prst="textNoShape">
                <a:avLst/>
              </a:prstTxWarp>
            </a:bodyPr>
            <a:lstStyle/>
            <a:p>
              <a:pPr defTabSz="914225"/>
              <a:endParaRPr lang="en-US" sz="1765" dirty="0">
                <a:solidFill>
                  <a:srgbClr val="404040"/>
                </a:solidFill>
                <a:latin typeface="Segoe UI"/>
              </a:endParaRPr>
            </a:p>
          </p:txBody>
        </p:sp>
        <p:sp>
          <p:nvSpPr>
            <p:cNvPr id="17"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1427" tIns="45713" rIns="91427" bIns="45713" numCol="1" anchor="t" anchorCtr="0" compatLnSpc="1">
              <a:prstTxWarp prst="textNoShape">
                <a:avLst/>
              </a:prstTxWarp>
            </a:bodyPr>
            <a:lstStyle/>
            <a:p>
              <a:pPr defTabSz="914225"/>
              <a:endParaRPr lang="en-US" sz="1765" dirty="0">
                <a:solidFill>
                  <a:srgbClr val="404040"/>
                </a:solidFill>
                <a:latin typeface="Segoe UI"/>
              </a:endParaRPr>
            </a:p>
          </p:txBody>
        </p:sp>
        <p:sp>
          <p:nvSpPr>
            <p:cNvPr id="18"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tx1">
                <a:lumMod val="90000"/>
                <a:lumOff val="10000"/>
              </a:schemeClr>
            </a:solidFill>
            <a:ln>
              <a:noFill/>
            </a:ln>
          </p:spPr>
          <p:txBody>
            <a:bodyPr vert="horz" wrap="square" lIns="91427" tIns="45713" rIns="91427" bIns="45713" numCol="1" anchor="t" anchorCtr="0" compatLnSpc="1">
              <a:prstTxWarp prst="textNoShape">
                <a:avLst/>
              </a:prstTxWarp>
            </a:bodyPr>
            <a:lstStyle/>
            <a:p>
              <a:pPr defTabSz="914225"/>
              <a:endParaRPr lang="en-US" sz="1765" dirty="0">
                <a:solidFill>
                  <a:srgbClr val="404040"/>
                </a:solidFill>
                <a:latin typeface="Segoe UI"/>
              </a:endParaRPr>
            </a:p>
          </p:txBody>
        </p:sp>
      </p:grpSp>
    </p:spTree>
    <p:extLst>
      <p:ext uri="{BB962C8B-B14F-4D97-AF65-F5344CB8AC3E}">
        <p14:creationId xmlns:p14="http://schemas.microsoft.com/office/powerpoint/2010/main" val="2704317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Group 82"/>
          <p:cNvGrpSpPr/>
          <p:nvPr/>
        </p:nvGrpSpPr>
        <p:grpSpPr>
          <a:xfrm>
            <a:off x="4601416" y="3142286"/>
            <a:ext cx="2992220" cy="3667830"/>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endParaRPr lang="en-US" sz="1729" dirty="0">
                <a:noFill/>
                <a:latin typeface="Segoe UI"/>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7845" tIns="43921" rIns="87845" bIns="43921" numCol="1" anchor="t" anchorCtr="0" compatLnSpc="1">
              <a:prstTxWarp prst="textNoShape">
                <a:avLst/>
              </a:prstTxWarp>
            </a:bodyPr>
            <a:lstStyle/>
            <a:p>
              <a:pPr defTabSz="895999"/>
              <a:endParaRPr lang="en-US" sz="1729" dirty="0">
                <a:noFill/>
                <a:latin typeface="Segoe UI"/>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7845" tIns="43921" rIns="87845" bIns="43921" numCol="1" anchor="t" anchorCtr="0" compatLnSpc="1">
              <a:prstTxWarp prst="textNoShape">
                <a:avLst/>
              </a:prstTxWarp>
            </a:bodyPr>
            <a:lstStyle/>
            <a:p>
              <a:pPr defTabSz="895999"/>
              <a:endParaRPr lang="en-US" sz="1729" dirty="0">
                <a:noFill/>
                <a:latin typeface="Segoe UI"/>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7845" tIns="43921" rIns="87845" bIns="43921" numCol="1" anchor="t" anchorCtr="0" compatLnSpc="1">
              <a:prstTxWarp prst="textNoShape">
                <a:avLst/>
              </a:prstTxWarp>
            </a:bodyPr>
            <a:lstStyle/>
            <a:p>
              <a:pPr defTabSz="895999"/>
              <a:endParaRPr lang="en-US" sz="1729" dirty="0">
                <a:noFill/>
                <a:latin typeface="Segoe UI"/>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7845" tIns="43921" rIns="87845" bIns="43921" numCol="1" anchor="t" anchorCtr="0" compatLnSpc="1">
              <a:prstTxWarp prst="textNoShape">
                <a:avLst/>
              </a:prstTxWarp>
            </a:bodyPr>
            <a:lstStyle/>
            <a:p>
              <a:pPr defTabSz="895999"/>
              <a:endParaRPr lang="en-US" sz="1729" dirty="0">
                <a:noFill/>
                <a:latin typeface="Segoe UI"/>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7845" tIns="43921" rIns="87845" bIns="43921" numCol="1" anchor="t" anchorCtr="0" compatLnSpc="1">
              <a:prstTxWarp prst="textNoShape">
                <a:avLst/>
              </a:prstTxWarp>
            </a:bodyPr>
            <a:lstStyle/>
            <a:p>
              <a:pPr defTabSz="895999"/>
              <a:endParaRPr lang="en-US" sz="1729" dirty="0">
                <a:noFill/>
                <a:latin typeface="Segoe UI"/>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7845" tIns="43921" rIns="87845" bIns="43921" numCol="1" anchor="t" anchorCtr="0" compatLnSpc="1">
              <a:prstTxWarp prst="textNoShape">
                <a:avLst/>
              </a:prstTxWarp>
            </a:bodyPr>
            <a:lstStyle/>
            <a:p>
              <a:pPr defTabSz="895999"/>
              <a:endParaRPr lang="en-US" sz="1729" dirty="0">
                <a:noFill/>
                <a:latin typeface="Segoe UI"/>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7845" tIns="43921" rIns="87845" bIns="43921" numCol="1" anchor="t" anchorCtr="0" compatLnSpc="1">
              <a:prstTxWarp prst="textNoShape">
                <a:avLst/>
              </a:prstTxWarp>
            </a:bodyPr>
            <a:lstStyle/>
            <a:p>
              <a:pPr defTabSz="895999"/>
              <a:endParaRPr lang="en-US" sz="1729" dirty="0">
                <a:noFill/>
                <a:latin typeface="Segoe UI"/>
              </a:endParaRPr>
            </a:p>
          </p:txBody>
        </p:sp>
      </p:grpSp>
      <p:sp>
        <p:nvSpPr>
          <p:cNvPr id="3" name="Rectangle 2"/>
          <p:cNvSpPr/>
          <p:nvPr/>
        </p:nvSpPr>
        <p:spPr bwMode="auto">
          <a:xfrm>
            <a:off x="1" y="487"/>
            <a:ext cx="12192000" cy="2083877"/>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6" name="Title 5"/>
          <p:cNvSpPr>
            <a:spLocks noGrp="1"/>
          </p:cNvSpPr>
          <p:nvPr>
            <p:ph type="title"/>
          </p:nvPr>
        </p:nvSpPr>
        <p:spPr/>
        <p:txBody>
          <a:bodyPr/>
          <a:lstStyle/>
          <a:p>
            <a:r>
              <a:rPr lang="en-US" dirty="0" smtClean="0"/>
              <a:t>Developer Program launch</a:t>
            </a:r>
            <a:endParaRPr lang="en-US" dirty="0"/>
          </a:p>
        </p:txBody>
      </p:sp>
      <p:sp>
        <p:nvSpPr>
          <p:cNvPr id="7" name="Content Placeholder 6"/>
          <p:cNvSpPr>
            <a:spLocks noGrp="1"/>
          </p:cNvSpPr>
          <p:nvPr>
            <p:ph type="body" sz="quarter" idx="4294967295"/>
          </p:nvPr>
        </p:nvSpPr>
        <p:spPr>
          <a:xfrm>
            <a:off x="2452" y="5095121"/>
            <a:ext cx="11947523" cy="618864"/>
          </a:xfrm>
          <a:prstGeom prst="rect">
            <a:avLst/>
          </a:prstGeom>
          <a:noFill/>
        </p:spPr>
        <p:txBody>
          <a:bodyPr/>
          <a:lstStyle/>
          <a:p>
            <a:pPr marL="0" indent="0" algn="ctr">
              <a:buNone/>
            </a:pPr>
            <a:r>
              <a:rPr lang="en-US" sz="3074" dirty="0">
                <a:hlinkClick r:id="rId3"/>
              </a:rPr>
              <a:t>http://dev.office.com/devprogram</a:t>
            </a:r>
            <a:r>
              <a:rPr lang="en-US" sz="3074" dirty="0"/>
              <a:t> </a:t>
            </a:r>
          </a:p>
        </p:txBody>
      </p:sp>
      <p:grpSp>
        <p:nvGrpSpPr>
          <p:cNvPr id="294" name="Group 293"/>
          <p:cNvGrpSpPr/>
          <p:nvPr/>
        </p:nvGrpSpPr>
        <p:grpSpPr>
          <a:xfrm>
            <a:off x="570273" y="2283865"/>
            <a:ext cx="2244390" cy="1877255"/>
            <a:chOff x="457200" y="2260433"/>
            <a:chExt cx="2290317" cy="1915668"/>
          </a:xfrm>
        </p:grpSpPr>
        <p:sp>
          <p:nvSpPr>
            <p:cNvPr id="67" name="Rectangle 66"/>
            <p:cNvSpPr/>
            <p:nvPr/>
          </p:nvSpPr>
          <p:spPr>
            <a:xfrm>
              <a:off x="457200" y="3466393"/>
              <a:ext cx="2290317" cy="709708"/>
            </a:xfrm>
            <a:prstGeom prst="rect">
              <a:avLst/>
            </a:prstGeom>
          </p:spPr>
          <p:txBody>
            <a:bodyPr wrap="square">
              <a:spAutoFit/>
            </a:bodyPr>
            <a:lstStyle/>
            <a:p>
              <a:pPr algn="ctr" defTabSz="895999"/>
              <a:r>
                <a:rPr lang="en-US" sz="1921" dirty="0">
                  <a:gradFill>
                    <a:gsLst>
                      <a:gs pos="28319">
                        <a:srgbClr val="000000"/>
                      </a:gs>
                      <a:gs pos="52212">
                        <a:srgbClr val="000000"/>
                      </a:gs>
                    </a:gsLst>
                    <a:lin ang="5400000" scaled="0"/>
                  </a:gradFill>
                  <a:latin typeface="Segoe UI"/>
                </a:rPr>
                <a:t>Email </a:t>
              </a:r>
              <a:br>
                <a:rPr lang="en-US" sz="1921" dirty="0">
                  <a:gradFill>
                    <a:gsLst>
                      <a:gs pos="28319">
                        <a:srgbClr val="000000"/>
                      </a:gs>
                      <a:gs pos="52212">
                        <a:srgbClr val="000000"/>
                      </a:gs>
                    </a:gsLst>
                    <a:lin ang="5400000" scaled="0"/>
                  </a:gradFill>
                  <a:latin typeface="Segoe UI"/>
                </a:rPr>
              </a:br>
              <a:r>
                <a:rPr lang="en-US" sz="1921" dirty="0">
                  <a:gradFill>
                    <a:gsLst>
                      <a:gs pos="28319">
                        <a:srgbClr val="000000"/>
                      </a:gs>
                      <a:gs pos="52212">
                        <a:srgbClr val="000000"/>
                      </a:gs>
                    </a:gsLst>
                    <a:lin ang="5400000" scaled="0"/>
                  </a:gradFill>
                  <a:latin typeface="Segoe UI"/>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endParaRPr lang="en-US" sz="1729" dirty="0">
                    <a:gradFill>
                      <a:gsLst>
                        <a:gs pos="28319">
                          <a:srgbClr val="000000"/>
                        </a:gs>
                        <a:gs pos="52212">
                          <a:srgbClr val="000000"/>
                        </a:gs>
                      </a:gsLst>
                      <a:lin ang="5400000" scaled="0"/>
                    </a:gradFill>
                    <a:latin typeface="Segoe UI"/>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endParaRPr lang="en-US" sz="1729" dirty="0">
                    <a:gradFill>
                      <a:gsLst>
                        <a:gs pos="28319">
                          <a:srgbClr val="000000"/>
                        </a:gs>
                        <a:gs pos="52212">
                          <a:srgbClr val="000000"/>
                        </a:gs>
                      </a:gsLst>
                      <a:lin ang="5400000" scaled="0"/>
                    </a:gradFill>
                    <a:latin typeface="Segoe UI"/>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endParaRPr lang="en-US" sz="1729" dirty="0">
                    <a:gradFill>
                      <a:gsLst>
                        <a:gs pos="28319">
                          <a:srgbClr val="000000"/>
                        </a:gs>
                        <a:gs pos="52212">
                          <a:srgbClr val="000000"/>
                        </a:gs>
                      </a:gsLst>
                      <a:lin ang="5400000" scaled="0"/>
                    </a:gradFill>
                    <a:latin typeface="Segoe UI"/>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endParaRPr lang="en-US" sz="1729" dirty="0">
                    <a:gradFill>
                      <a:gsLst>
                        <a:gs pos="28319">
                          <a:srgbClr val="000000"/>
                        </a:gs>
                        <a:gs pos="52212">
                          <a:srgbClr val="000000"/>
                        </a:gs>
                      </a:gsLst>
                      <a:lin ang="5400000" scaled="0"/>
                    </a:gradFill>
                    <a:latin typeface="Segoe UI"/>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06" tIns="89606" rIns="33606" bIns="33606" rtlCol="0" anchor="b" anchorCtr="0"/>
              <a:lstStyle/>
              <a:p>
                <a:pPr algn="ctr" defTabSz="913676"/>
                <a:endParaRPr lang="en-US" sz="784"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06" tIns="89606" rIns="33606" bIns="33606" rtlCol="0" anchor="b" anchorCtr="0"/>
              <a:lstStyle/>
              <a:p>
                <a:pPr algn="ctr" defTabSz="913676"/>
                <a:endParaRPr lang="en-US" sz="784"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06" tIns="89606" rIns="33606" bIns="33606" rtlCol="0" anchor="b" anchorCtr="0"/>
              <a:lstStyle/>
              <a:p>
                <a:pPr algn="ctr" defTabSz="913676"/>
                <a:endParaRPr lang="en-US" sz="784"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338415" y="2305812"/>
            <a:ext cx="1578195" cy="2156889"/>
            <a:chOff x="3320378" y="2282825"/>
            <a:chExt cx="1610489" cy="2201025"/>
          </a:xfrm>
        </p:grpSpPr>
        <p:sp>
          <p:nvSpPr>
            <p:cNvPr id="1041" name="Rectangle 1040"/>
            <p:cNvSpPr/>
            <p:nvPr/>
          </p:nvSpPr>
          <p:spPr>
            <a:xfrm>
              <a:off x="3320378" y="3466393"/>
              <a:ext cx="1610489" cy="1017457"/>
            </a:xfrm>
            <a:prstGeom prst="rect">
              <a:avLst/>
            </a:prstGeom>
          </p:spPr>
          <p:txBody>
            <a:bodyPr wrap="square">
              <a:spAutoFit/>
            </a:bodyPr>
            <a:lstStyle/>
            <a:p>
              <a:pPr algn="ctr" defTabSz="895999"/>
              <a:r>
                <a:rPr lang="en-US" sz="1921" dirty="0">
                  <a:gradFill>
                    <a:gsLst>
                      <a:gs pos="28319">
                        <a:srgbClr val="000000"/>
                      </a:gs>
                      <a:gs pos="52212">
                        <a:srgbClr val="000000"/>
                      </a:gs>
                    </a:gsLst>
                    <a:lin ang="5400000" scaled="0"/>
                  </a:gradFill>
                  <a:latin typeface="Segoe UI"/>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26" name="TextBox 1125"/>
              <p:cNvSpPr txBox="1"/>
              <p:nvPr/>
            </p:nvSpPr>
            <p:spPr>
              <a:xfrm>
                <a:off x="3534023" y="2405361"/>
                <a:ext cx="1223320" cy="489365"/>
              </a:xfrm>
              <a:prstGeom prst="rect">
                <a:avLst/>
              </a:prstGeom>
              <a:noFill/>
            </p:spPr>
            <p:txBody>
              <a:bodyPr wrap="square" lIns="0" tIns="143371" rIns="0" bIns="143371" rtlCol="0" anchor="ctr" anchorCtr="0">
                <a:spAutoFit/>
              </a:bodyPr>
              <a:lstStyle/>
              <a:p>
                <a:pPr algn="ctr" defTabSz="913952">
                  <a:lnSpc>
                    <a:spcPct val="90000"/>
                  </a:lnSpc>
                  <a:spcAft>
                    <a:spcPts val="588"/>
                  </a:spcAft>
                </a:pPr>
                <a:r>
                  <a:rPr lang="en-US" sz="1371" dirty="0">
                    <a:gradFill>
                      <a:gsLst>
                        <a:gs pos="28319">
                          <a:srgbClr val="000000"/>
                        </a:gs>
                        <a:gs pos="52212">
                          <a:srgbClr val="000000"/>
                        </a:gs>
                      </a:gsLst>
                      <a:lin ang="5400000" scaled="0"/>
                    </a:gradFill>
                    <a:latin typeface="Segoe UI"/>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grpSp>
        </p:grpSp>
      </p:grpSp>
      <p:grpSp>
        <p:nvGrpSpPr>
          <p:cNvPr id="302" name="Group 301"/>
          <p:cNvGrpSpPr/>
          <p:nvPr/>
        </p:nvGrpSpPr>
        <p:grpSpPr>
          <a:xfrm>
            <a:off x="5440363" y="2237901"/>
            <a:ext cx="1578195" cy="1923220"/>
            <a:chOff x="5503728" y="2213527"/>
            <a:chExt cx="1610489" cy="1962574"/>
          </a:xfrm>
        </p:grpSpPr>
        <p:sp>
          <p:nvSpPr>
            <p:cNvPr id="134" name="Rectangle 133"/>
            <p:cNvSpPr/>
            <p:nvPr/>
          </p:nvSpPr>
          <p:spPr>
            <a:xfrm>
              <a:off x="5503728" y="3466393"/>
              <a:ext cx="1610489" cy="709708"/>
            </a:xfrm>
            <a:prstGeom prst="rect">
              <a:avLst/>
            </a:prstGeom>
          </p:spPr>
          <p:txBody>
            <a:bodyPr wrap="square">
              <a:spAutoFit/>
            </a:bodyPr>
            <a:lstStyle/>
            <a:p>
              <a:pPr algn="ctr" defTabSz="895999"/>
              <a:r>
                <a:rPr lang="en-US" sz="1921" dirty="0">
                  <a:gradFill>
                    <a:gsLst>
                      <a:gs pos="28319">
                        <a:srgbClr val="000000"/>
                      </a:gs>
                      <a:gs pos="52212">
                        <a:srgbClr val="000000"/>
                      </a:gs>
                    </a:gsLst>
                    <a:lin ang="5400000" scaled="0"/>
                  </a:gradFill>
                  <a:latin typeface="Segoe UI"/>
                </a:rPr>
                <a:t>Free </a:t>
              </a:r>
              <a:br>
                <a:rPr lang="en-US" sz="1921" dirty="0">
                  <a:gradFill>
                    <a:gsLst>
                      <a:gs pos="28319">
                        <a:srgbClr val="000000"/>
                      </a:gs>
                      <a:gs pos="52212">
                        <a:srgbClr val="000000"/>
                      </a:gs>
                    </a:gsLst>
                    <a:lin ang="5400000" scaled="0"/>
                  </a:gradFill>
                  <a:latin typeface="Segoe UI"/>
                </a:rPr>
              </a:br>
              <a:r>
                <a:rPr lang="en-US" sz="1921" dirty="0">
                  <a:gradFill>
                    <a:gsLst>
                      <a:gs pos="28319">
                        <a:srgbClr val="000000"/>
                      </a:gs>
                      <a:gs pos="52212">
                        <a:srgbClr val="000000"/>
                      </a:gs>
                    </a:gsLst>
                    <a:lin ang="5400000" scaled="0"/>
                  </a:gradFill>
                  <a:latin typeface="Segoe UI"/>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542307" y="2237752"/>
            <a:ext cx="1710015" cy="1923370"/>
            <a:chOff x="7453007" y="2213374"/>
            <a:chExt cx="1745006" cy="1962727"/>
          </a:xfrm>
        </p:grpSpPr>
        <p:sp>
          <p:nvSpPr>
            <p:cNvPr id="142" name="Rectangle 141"/>
            <p:cNvSpPr/>
            <p:nvPr/>
          </p:nvSpPr>
          <p:spPr>
            <a:xfrm>
              <a:off x="7520266" y="3466393"/>
              <a:ext cx="1610489" cy="709708"/>
            </a:xfrm>
            <a:prstGeom prst="rect">
              <a:avLst/>
            </a:prstGeom>
          </p:spPr>
          <p:txBody>
            <a:bodyPr wrap="square">
              <a:spAutoFit/>
            </a:bodyPr>
            <a:lstStyle/>
            <a:p>
              <a:pPr algn="ctr" defTabSz="895999"/>
              <a:r>
                <a:rPr lang="en-US" sz="1921" dirty="0">
                  <a:gradFill>
                    <a:gsLst>
                      <a:gs pos="28319">
                        <a:srgbClr val="000000"/>
                      </a:gs>
                      <a:gs pos="52212">
                        <a:srgbClr val="000000"/>
                      </a:gs>
                    </a:gsLst>
                    <a:lin ang="5400000" scaled="0"/>
                  </a:gradFill>
                  <a:latin typeface="Segoe UI"/>
                </a:rPr>
                <a:t>Free </a:t>
              </a:r>
              <a:br>
                <a:rPr lang="en-US" sz="1921" dirty="0">
                  <a:gradFill>
                    <a:gsLst>
                      <a:gs pos="28319">
                        <a:srgbClr val="000000"/>
                      </a:gs>
                      <a:gs pos="52212">
                        <a:srgbClr val="000000"/>
                      </a:gs>
                    </a:gsLst>
                    <a:lin ang="5400000" scaled="0"/>
                  </a:gradFill>
                  <a:latin typeface="Segoe UI"/>
                </a:rPr>
              </a:br>
              <a:r>
                <a:rPr lang="en-US" sz="1921" dirty="0">
                  <a:gradFill>
                    <a:gsLst>
                      <a:gs pos="28319">
                        <a:srgbClr val="000000"/>
                      </a:gs>
                      <a:gs pos="52212">
                        <a:srgbClr val="000000"/>
                      </a:gs>
                    </a:gsLst>
                    <a:lin ang="5400000" scaled="0"/>
                  </a:gradFill>
                  <a:latin typeface="Segoe UI"/>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776076" y="2240472"/>
            <a:ext cx="1578195" cy="1766910"/>
            <a:chOff x="9851377" y="2216150"/>
            <a:chExt cx="1610489" cy="1803064"/>
          </a:xfrm>
        </p:grpSpPr>
        <p:sp>
          <p:nvSpPr>
            <p:cNvPr id="177" name="Rectangle 176"/>
            <p:cNvSpPr/>
            <p:nvPr/>
          </p:nvSpPr>
          <p:spPr>
            <a:xfrm>
              <a:off x="9851377" y="3617256"/>
              <a:ext cx="1610489" cy="401958"/>
            </a:xfrm>
            <a:prstGeom prst="rect">
              <a:avLst/>
            </a:prstGeom>
          </p:spPr>
          <p:txBody>
            <a:bodyPr wrap="square">
              <a:spAutoFit/>
            </a:bodyPr>
            <a:lstStyle/>
            <a:p>
              <a:pPr algn="ctr" defTabSz="895999"/>
              <a:r>
                <a:rPr lang="en-US" sz="1921" dirty="0">
                  <a:gradFill>
                    <a:gsLst>
                      <a:gs pos="28319">
                        <a:srgbClr val="000000"/>
                      </a:gs>
                      <a:gs pos="52212">
                        <a:srgbClr val="000000"/>
                      </a:gs>
                    </a:gsLst>
                    <a:lin ang="5400000" scaled="0"/>
                  </a:gradFill>
                  <a:latin typeface="Segoe UI"/>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grpSp>
        </p:grpSp>
      </p:grpSp>
    </p:spTree>
    <p:extLst>
      <p:ext uri="{BB962C8B-B14F-4D97-AF65-F5344CB8AC3E}">
        <p14:creationId xmlns:p14="http://schemas.microsoft.com/office/powerpoint/2010/main" val="185119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297"/>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1088E-6 -0.08375 L 2.21088E-6 5.5833E-7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Effect transition="in" filter="fade">
                                      <p:cBhvr>
                                        <p:cTn id="47" dur="1000"/>
                                        <p:tgtEl>
                                          <p:spTgt spid="7">
                                            <p:txEl>
                                              <p:pRg st="0" end="0"/>
                                            </p:txEl>
                                          </p:spTgt>
                                        </p:tgtEl>
                                      </p:cBhvr>
                                    </p:animEffect>
                                  </p:childTnLst>
                                </p:cTn>
                              </p:par>
                              <p:par>
                                <p:cTn id="48" presetID="42" presetClass="path" presetSubtype="0" accel="50000" decel="50000" fill="hold" grpId="1" nodeType="withEffect">
                                  <p:stCondLst>
                                    <p:cond delay="0"/>
                                  </p:stCondLst>
                                  <p:childTnLst>
                                    <p:animMotion origin="layout" path="M -2.27981E-6 -0.08375 L -2.27981E-6 -2.00182E-6 " pathEditMode="relative" rAng="0" ptsTypes="AA">
                                      <p:cBhvr>
                                        <p:cTn id="49" dur="1000" fill="hold"/>
                                        <p:tgtEl>
                                          <p:spTgt spid="7">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7" grpI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239" y="1103277"/>
            <a:ext cx="11653523" cy="2139688"/>
          </a:xfrm>
        </p:spPr>
        <p:txBody>
          <a:bodyPr/>
          <a:lstStyle/>
          <a:p>
            <a:r>
              <a:rPr lang="en-US" altLang="zh-CN" dirty="0" smtClean="0"/>
              <a:t>Apply Office UI Fabric </a:t>
            </a:r>
            <a:br>
              <a:rPr lang="en-US" altLang="zh-CN" dirty="0" smtClean="0"/>
            </a:br>
            <a:r>
              <a:rPr lang="en-US" altLang="zh-CN" dirty="0" smtClean="0"/>
              <a:t>to Office Add-ins</a:t>
            </a:r>
            <a:endParaRPr lang="en-US" dirty="0"/>
          </a:p>
        </p:txBody>
      </p:sp>
      <p:grpSp>
        <p:nvGrpSpPr>
          <p:cNvPr id="7" name="Group 6"/>
          <p:cNvGrpSpPr/>
          <p:nvPr/>
        </p:nvGrpSpPr>
        <p:grpSpPr>
          <a:xfrm>
            <a:off x="6335670" y="2991119"/>
            <a:ext cx="5408118" cy="3194246"/>
            <a:chOff x="5240338" y="3342655"/>
            <a:chExt cx="5516562" cy="3258297"/>
          </a:xfrm>
        </p:grpSpPr>
        <p:grpSp>
          <p:nvGrpSpPr>
            <p:cNvPr id="8" name="Group 7"/>
            <p:cNvGrpSpPr/>
            <p:nvPr/>
          </p:nvGrpSpPr>
          <p:grpSpPr>
            <a:xfrm>
              <a:off x="5240338" y="3342655"/>
              <a:ext cx="5516562" cy="3258297"/>
              <a:chOff x="503238" y="38100"/>
              <a:chExt cx="11425238" cy="6748191"/>
            </a:xfrm>
          </p:grpSpPr>
          <p:sp>
            <p:nvSpPr>
              <p:cNvPr id="10" name="Freeform 6"/>
              <p:cNvSpPr>
                <a:spLocks noEditPoints="1"/>
              </p:cNvSpPr>
              <p:nvPr/>
            </p:nvSpPr>
            <p:spPr bwMode="auto">
              <a:xfrm>
                <a:off x="2139951" y="38100"/>
                <a:ext cx="8156575" cy="5713413"/>
              </a:xfrm>
              <a:custGeom>
                <a:avLst/>
                <a:gdLst>
                  <a:gd name="T0" fmla="*/ 2173 w 2173"/>
                  <a:gd name="T1" fmla="*/ 1521 h 1521"/>
                  <a:gd name="T2" fmla="*/ 0 w 2173"/>
                  <a:gd name="T3" fmla="*/ 1521 h 1521"/>
                  <a:gd name="T4" fmla="*/ 0 w 2173"/>
                  <a:gd name="T5" fmla="*/ 1507 h 1521"/>
                  <a:gd name="T6" fmla="*/ 0 w 2173"/>
                  <a:gd name="T7" fmla="*/ 113 h 1521"/>
                  <a:gd name="T8" fmla="*/ 113 w 2173"/>
                  <a:gd name="T9" fmla="*/ 1 h 1521"/>
                  <a:gd name="T10" fmla="*/ 2058 w 2173"/>
                  <a:gd name="T11" fmla="*/ 0 h 1521"/>
                  <a:gd name="T12" fmla="*/ 2173 w 2173"/>
                  <a:gd name="T13" fmla="*/ 116 h 1521"/>
                  <a:gd name="T14" fmla="*/ 2173 w 2173"/>
                  <a:gd name="T15" fmla="*/ 1469 h 1521"/>
                  <a:gd name="T16" fmla="*/ 2173 w 2173"/>
                  <a:gd name="T17" fmla="*/ 1521 h 1521"/>
                  <a:gd name="T18" fmla="*/ 2070 w 2173"/>
                  <a:gd name="T19" fmla="*/ 1419 h 1521"/>
                  <a:gd name="T20" fmla="*/ 2070 w 2173"/>
                  <a:gd name="T21" fmla="*/ 101 h 1521"/>
                  <a:gd name="T22" fmla="*/ 102 w 2173"/>
                  <a:gd name="T23" fmla="*/ 101 h 1521"/>
                  <a:gd name="T24" fmla="*/ 102 w 2173"/>
                  <a:gd name="T25" fmla="*/ 1419 h 1521"/>
                  <a:gd name="T26" fmla="*/ 2070 w 2173"/>
                  <a:gd name="T27" fmla="*/ 1419 h 1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3" h="1521">
                    <a:moveTo>
                      <a:pt x="2173" y="1521"/>
                    </a:moveTo>
                    <a:cubicBezTo>
                      <a:pt x="1448" y="1521"/>
                      <a:pt x="725" y="1521"/>
                      <a:pt x="0" y="1521"/>
                    </a:cubicBezTo>
                    <a:cubicBezTo>
                      <a:pt x="0" y="1516"/>
                      <a:pt x="0" y="1512"/>
                      <a:pt x="0" y="1507"/>
                    </a:cubicBezTo>
                    <a:cubicBezTo>
                      <a:pt x="0" y="1042"/>
                      <a:pt x="0" y="578"/>
                      <a:pt x="0" y="113"/>
                    </a:cubicBezTo>
                    <a:cubicBezTo>
                      <a:pt x="0" y="47"/>
                      <a:pt x="47" y="1"/>
                      <a:pt x="113" y="1"/>
                    </a:cubicBezTo>
                    <a:cubicBezTo>
                      <a:pt x="761" y="1"/>
                      <a:pt x="1409" y="1"/>
                      <a:pt x="2058" y="0"/>
                    </a:cubicBezTo>
                    <a:cubicBezTo>
                      <a:pt x="2125" y="0"/>
                      <a:pt x="2173" y="52"/>
                      <a:pt x="2173" y="116"/>
                    </a:cubicBezTo>
                    <a:cubicBezTo>
                      <a:pt x="2173" y="567"/>
                      <a:pt x="2173" y="1018"/>
                      <a:pt x="2173" y="1469"/>
                    </a:cubicBezTo>
                    <a:cubicBezTo>
                      <a:pt x="2173" y="1486"/>
                      <a:pt x="2173" y="1503"/>
                      <a:pt x="2173" y="1521"/>
                    </a:cubicBezTo>
                    <a:close/>
                    <a:moveTo>
                      <a:pt x="2070" y="1419"/>
                    </a:moveTo>
                    <a:cubicBezTo>
                      <a:pt x="2070" y="979"/>
                      <a:pt x="2070" y="540"/>
                      <a:pt x="2070" y="101"/>
                    </a:cubicBezTo>
                    <a:cubicBezTo>
                      <a:pt x="1413" y="101"/>
                      <a:pt x="758" y="101"/>
                      <a:pt x="102" y="101"/>
                    </a:cubicBezTo>
                    <a:cubicBezTo>
                      <a:pt x="102" y="541"/>
                      <a:pt x="102" y="980"/>
                      <a:pt x="102" y="1419"/>
                    </a:cubicBezTo>
                    <a:cubicBezTo>
                      <a:pt x="758" y="1419"/>
                      <a:pt x="1413" y="1419"/>
                      <a:pt x="2070" y="14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1" name="Freeform 7"/>
              <p:cNvSpPr>
                <a:spLocks/>
              </p:cNvSpPr>
              <p:nvPr/>
            </p:nvSpPr>
            <p:spPr bwMode="auto">
              <a:xfrm>
                <a:off x="503238" y="5960792"/>
                <a:ext cx="11425238" cy="825499"/>
              </a:xfrm>
              <a:custGeom>
                <a:avLst/>
                <a:gdLst>
                  <a:gd name="T0" fmla="*/ 1 w 3044"/>
                  <a:gd name="T1" fmla="*/ 0 h 220"/>
                  <a:gd name="T2" fmla="*/ 1250 w 3044"/>
                  <a:gd name="T3" fmla="*/ 0 h 220"/>
                  <a:gd name="T4" fmla="*/ 1250 w 3044"/>
                  <a:gd name="T5" fmla="*/ 16 h 220"/>
                  <a:gd name="T6" fmla="*/ 1318 w 3044"/>
                  <a:gd name="T7" fmla="*/ 83 h 220"/>
                  <a:gd name="T8" fmla="*/ 1752 w 3044"/>
                  <a:gd name="T9" fmla="*/ 83 h 220"/>
                  <a:gd name="T10" fmla="*/ 1763 w 3044"/>
                  <a:gd name="T11" fmla="*/ 83 h 220"/>
                  <a:gd name="T12" fmla="*/ 1794 w 3044"/>
                  <a:gd name="T13" fmla="*/ 52 h 220"/>
                  <a:gd name="T14" fmla="*/ 1794 w 3044"/>
                  <a:gd name="T15" fmla="*/ 4 h 220"/>
                  <a:gd name="T16" fmla="*/ 1795 w 3044"/>
                  <a:gd name="T17" fmla="*/ 0 h 220"/>
                  <a:gd name="T18" fmla="*/ 3042 w 3044"/>
                  <a:gd name="T19" fmla="*/ 0 h 220"/>
                  <a:gd name="T20" fmla="*/ 3042 w 3044"/>
                  <a:gd name="T21" fmla="*/ 112 h 220"/>
                  <a:gd name="T22" fmla="*/ 3022 w 3044"/>
                  <a:gd name="T23" fmla="*/ 139 h 220"/>
                  <a:gd name="T24" fmla="*/ 2927 w 3044"/>
                  <a:gd name="T25" fmla="*/ 176 h 220"/>
                  <a:gd name="T26" fmla="*/ 2741 w 3044"/>
                  <a:gd name="T27" fmla="*/ 206 h 220"/>
                  <a:gd name="T28" fmla="*/ 2402 w 3044"/>
                  <a:gd name="T29" fmla="*/ 217 h 220"/>
                  <a:gd name="T30" fmla="*/ 535 w 3044"/>
                  <a:gd name="T31" fmla="*/ 217 h 220"/>
                  <a:gd name="T32" fmla="*/ 345 w 3044"/>
                  <a:gd name="T33" fmla="*/ 211 h 220"/>
                  <a:gd name="T34" fmla="*/ 103 w 3044"/>
                  <a:gd name="T35" fmla="*/ 173 h 220"/>
                  <a:gd name="T36" fmla="*/ 22 w 3044"/>
                  <a:gd name="T37" fmla="*/ 139 h 220"/>
                  <a:gd name="T38" fmla="*/ 1 w 3044"/>
                  <a:gd name="T39" fmla="*/ 100 h 220"/>
                  <a:gd name="T40" fmla="*/ 1 w 3044"/>
                  <a:gd name="T4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4" h="220">
                    <a:moveTo>
                      <a:pt x="1" y="0"/>
                    </a:moveTo>
                    <a:cubicBezTo>
                      <a:pt x="417" y="0"/>
                      <a:pt x="833" y="0"/>
                      <a:pt x="1250" y="0"/>
                    </a:cubicBezTo>
                    <a:cubicBezTo>
                      <a:pt x="1250" y="6"/>
                      <a:pt x="1251" y="11"/>
                      <a:pt x="1250" y="16"/>
                    </a:cubicBezTo>
                    <a:cubicBezTo>
                      <a:pt x="1249" y="83"/>
                      <a:pt x="1250" y="84"/>
                      <a:pt x="1318" y="83"/>
                    </a:cubicBezTo>
                    <a:cubicBezTo>
                      <a:pt x="1463" y="83"/>
                      <a:pt x="1608" y="83"/>
                      <a:pt x="1752" y="83"/>
                    </a:cubicBezTo>
                    <a:cubicBezTo>
                      <a:pt x="1756" y="83"/>
                      <a:pt x="1759" y="83"/>
                      <a:pt x="1763" y="83"/>
                    </a:cubicBezTo>
                    <a:cubicBezTo>
                      <a:pt x="1783" y="83"/>
                      <a:pt x="1794" y="72"/>
                      <a:pt x="1794" y="52"/>
                    </a:cubicBezTo>
                    <a:cubicBezTo>
                      <a:pt x="1794" y="36"/>
                      <a:pt x="1794" y="20"/>
                      <a:pt x="1794" y="4"/>
                    </a:cubicBezTo>
                    <a:cubicBezTo>
                      <a:pt x="1794" y="3"/>
                      <a:pt x="1794" y="2"/>
                      <a:pt x="1795" y="0"/>
                    </a:cubicBezTo>
                    <a:cubicBezTo>
                      <a:pt x="2210" y="0"/>
                      <a:pt x="2627" y="0"/>
                      <a:pt x="3042" y="0"/>
                    </a:cubicBezTo>
                    <a:cubicBezTo>
                      <a:pt x="3042" y="38"/>
                      <a:pt x="3044" y="75"/>
                      <a:pt x="3042" y="112"/>
                    </a:cubicBezTo>
                    <a:cubicBezTo>
                      <a:pt x="3041" y="121"/>
                      <a:pt x="3030" y="132"/>
                      <a:pt x="3022" y="139"/>
                    </a:cubicBezTo>
                    <a:cubicBezTo>
                      <a:pt x="2994" y="159"/>
                      <a:pt x="2960" y="170"/>
                      <a:pt x="2927" y="176"/>
                    </a:cubicBezTo>
                    <a:cubicBezTo>
                      <a:pt x="2865" y="188"/>
                      <a:pt x="2803" y="198"/>
                      <a:pt x="2741" y="206"/>
                    </a:cubicBezTo>
                    <a:cubicBezTo>
                      <a:pt x="2628" y="220"/>
                      <a:pt x="2515" y="217"/>
                      <a:pt x="2402" y="217"/>
                    </a:cubicBezTo>
                    <a:cubicBezTo>
                      <a:pt x="1779" y="217"/>
                      <a:pt x="1157" y="218"/>
                      <a:pt x="535" y="217"/>
                    </a:cubicBezTo>
                    <a:cubicBezTo>
                      <a:pt x="472" y="217"/>
                      <a:pt x="408" y="215"/>
                      <a:pt x="345" y="211"/>
                    </a:cubicBezTo>
                    <a:cubicBezTo>
                      <a:pt x="263" y="206"/>
                      <a:pt x="182" y="194"/>
                      <a:pt x="103" y="173"/>
                    </a:cubicBezTo>
                    <a:cubicBezTo>
                      <a:pt x="75" y="166"/>
                      <a:pt x="48" y="151"/>
                      <a:pt x="22" y="139"/>
                    </a:cubicBezTo>
                    <a:cubicBezTo>
                      <a:pt x="7" y="131"/>
                      <a:pt x="0" y="117"/>
                      <a:pt x="1" y="100"/>
                    </a:cubicBezTo>
                    <a:cubicBezTo>
                      <a:pt x="2" y="67"/>
                      <a:pt x="1" y="34"/>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2" name="Freeform 8"/>
              <p:cNvSpPr>
                <a:spLocks/>
              </p:cNvSpPr>
              <p:nvPr/>
            </p:nvSpPr>
            <p:spPr bwMode="auto">
              <a:xfrm>
                <a:off x="2522538" y="417512"/>
                <a:ext cx="7386638" cy="4951413"/>
              </a:xfrm>
              <a:custGeom>
                <a:avLst/>
                <a:gdLst>
                  <a:gd name="T0" fmla="*/ 1968 w 1968"/>
                  <a:gd name="T1" fmla="*/ 1318 h 1318"/>
                  <a:gd name="T2" fmla="*/ 0 w 1968"/>
                  <a:gd name="T3" fmla="*/ 1318 h 1318"/>
                  <a:gd name="T4" fmla="*/ 0 w 1968"/>
                  <a:gd name="T5" fmla="*/ 0 h 1318"/>
                  <a:gd name="T6" fmla="*/ 1968 w 1968"/>
                  <a:gd name="T7" fmla="*/ 0 h 1318"/>
                  <a:gd name="T8" fmla="*/ 1968 w 1968"/>
                  <a:gd name="T9" fmla="*/ 1318 h 1318"/>
                </a:gdLst>
                <a:ahLst/>
                <a:cxnLst>
                  <a:cxn ang="0">
                    <a:pos x="T0" y="T1"/>
                  </a:cxn>
                  <a:cxn ang="0">
                    <a:pos x="T2" y="T3"/>
                  </a:cxn>
                  <a:cxn ang="0">
                    <a:pos x="T4" y="T5"/>
                  </a:cxn>
                  <a:cxn ang="0">
                    <a:pos x="T6" y="T7"/>
                  </a:cxn>
                  <a:cxn ang="0">
                    <a:pos x="T8" y="T9"/>
                  </a:cxn>
                </a:cxnLst>
                <a:rect l="0" t="0" r="r" b="b"/>
                <a:pathLst>
                  <a:path w="1968" h="1318">
                    <a:moveTo>
                      <a:pt x="1968" y="1318"/>
                    </a:moveTo>
                    <a:cubicBezTo>
                      <a:pt x="1311" y="1318"/>
                      <a:pt x="656" y="1318"/>
                      <a:pt x="0" y="1318"/>
                    </a:cubicBezTo>
                    <a:cubicBezTo>
                      <a:pt x="0" y="879"/>
                      <a:pt x="0" y="440"/>
                      <a:pt x="0" y="0"/>
                    </a:cubicBezTo>
                    <a:cubicBezTo>
                      <a:pt x="656" y="0"/>
                      <a:pt x="1311" y="0"/>
                      <a:pt x="1968" y="0"/>
                    </a:cubicBezTo>
                    <a:cubicBezTo>
                      <a:pt x="1968" y="439"/>
                      <a:pt x="1968" y="878"/>
                      <a:pt x="1968" y="1318"/>
                    </a:cubicBezTo>
                    <a:close/>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grpSp>
        <p:sp>
          <p:nvSpPr>
            <p:cNvPr id="9" name="TextBox 8"/>
            <p:cNvSpPr txBox="1"/>
            <p:nvPr/>
          </p:nvSpPr>
          <p:spPr>
            <a:xfrm>
              <a:off x="6402829" y="3765574"/>
              <a:ext cx="3191579" cy="1911292"/>
            </a:xfrm>
            <a:prstGeom prst="rect">
              <a:avLst/>
            </a:prstGeom>
            <a:noFill/>
          </p:spPr>
          <p:txBody>
            <a:bodyPr wrap="none" lIns="0" tIns="0" rIns="0" bIns="0" rtlCol="0">
              <a:spAutoFit/>
            </a:bodyPr>
            <a:lstStyle/>
            <a:p>
              <a:pPr>
                <a:lnSpc>
                  <a:spcPct val="90000"/>
                </a:lnSpc>
              </a:pPr>
              <a:r>
                <a:rPr lang="en-US" sz="13528" dirty="0">
                  <a:gradFill>
                    <a:gsLst>
                      <a:gs pos="3187">
                        <a:schemeClr val="accent1"/>
                      </a:gs>
                      <a:gs pos="14000">
                        <a:schemeClr val="accent1"/>
                      </a:gs>
                    </a:gsLst>
                    <a:lin ang="5400000" scaled="0"/>
                  </a:gradFill>
                  <a:latin typeface="Segoe UI Semibold" panose="020B0702040204020203" pitchFamily="34" charset="0"/>
                  <a:ea typeface="Segoe UI Black" panose="020B0A02040204020203" pitchFamily="34" charset="0"/>
                  <a:cs typeface="Segoe UI Semibold" panose="020B0702040204020203" pitchFamily="34" charset="0"/>
                </a:rPr>
                <a:t>&lt;/&gt;</a:t>
              </a:r>
            </a:p>
          </p:txBody>
        </p:sp>
      </p:grpSp>
    </p:spTree>
    <p:extLst>
      <p:ext uri="{BB962C8B-B14F-4D97-AF65-F5344CB8AC3E}">
        <p14:creationId xmlns:p14="http://schemas.microsoft.com/office/powerpoint/2010/main" val="1481352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61" name="Rectangle 560"/>
          <p:cNvSpPr/>
          <p:nvPr/>
        </p:nvSpPr>
        <p:spPr bwMode="auto">
          <a:xfrm>
            <a:off x="-19026" y="-3965"/>
            <a:ext cx="12231653" cy="1196036"/>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7845" tIns="87845" rIns="32946" bIns="32946" numCol="1" spcCol="0" rtlCol="0" fromWordArt="0" anchor="b" anchorCtr="0" forceAA="0" compatLnSpc="1">
            <a:prstTxWarp prst="textNoShape">
              <a:avLst/>
            </a:prstTxWarp>
            <a:noAutofit/>
          </a:bodyPr>
          <a:lstStyle/>
          <a:p>
            <a:pPr algn="ctr" defTabSz="895677">
              <a:defRPr/>
            </a:pPr>
            <a:endParaRPr lang="en-US" sz="768" dirty="0">
              <a:gradFill>
                <a:gsLst>
                  <a:gs pos="0">
                    <a:srgbClr val="FFFFFF"/>
                  </a:gs>
                  <a:gs pos="100000">
                    <a:srgbClr val="FFFFFF"/>
                  </a:gs>
                </a:gsLst>
                <a:lin ang="5400000" scaled="0"/>
              </a:gradFill>
              <a:ea typeface="Segoe UI" pitchFamily="34" charset="0"/>
              <a:cs typeface="Segoe UI" pitchFamily="34" charset="0"/>
            </a:endParaRPr>
          </a:p>
        </p:txBody>
      </p:sp>
      <p:sp useBgFill="1">
        <p:nvSpPr>
          <p:cNvPr id="564" name="Rectangle 563"/>
          <p:cNvSpPr/>
          <p:nvPr/>
        </p:nvSpPr>
        <p:spPr bwMode="auto">
          <a:xfrm>
            <a:off x="11738324" y="974372"/>
            <a:ext cx="474302" cy="5738666"/>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7845" tIns="87845" rIns="32946" bIns="32946" numCol="1" spcCol="0" rtlCol="0" fromWordArt="0" anchor="b" anchorCtr="0" forceAA="0" compatLnSpc="1">
            <a:prstTxWarp prst="textNoShape">
              <a:avLst/>
            </a:prstTxWarp>
            <a:noAutofit/>
          </a:bodyPr>
          <a:lstStyle/>
          <a:p>
            <a:pPr algn="ctr" defTabSz="895677">
              <a:defRPr/>
            </a:pPr>
            <a:endParaRPr lang="en-US" sz="768"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idx="4294967295"/>
          </p:nvPr>
        </p:nvSpPr>
        <p:spPr/>
        <p:txBody>
          <a:bodyPr/>
          <a:lstStyle/>
          <a:p>
            <a:r>
              <a:rPr lang="en-US" dirty="0" smtClean="0"/>
              <a:t>Engage</a:t>
            </a:r>
            <a:endParaRPr lang="en-US" dirty="0"/>
          </a:p>
        </p:txBody>
      </p:sp>
      <p:sp useBgFill="1">
        <p:nvSpPr>
          <p:cNvPr id="233" name="Rectangle 232"/>
          <p:cNvSpPr/>
          <p:nvPr/>
        </p:nvSpPr>
        <p:spPr bwMode="auto">
          <a:xfrm>
            <a:off x="-19024" y="974372"/>
            <a:ext cx="474302" cy="5738666"/>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7845" tIns="87845" rIns="32946" bIns="32946" numCol="1" spcCol="0" rtlCol="0" fromWordArt="0" anchor="b" anchorCtr="0" forceAA="0" compatLnSpc="1">
            <a:prstTxWarp prst="textNoShape">
              <a:avLst/>
            </a:prstTxWarp>
            <a:noAutofit/>
          </a:bodyPr>
          <a:lstStyle/>
          <a:p>
            <a:pPr algn="ctr" defTabSz="895677">
              <a:defRPr/>
            </a:pPr>
            <a:endParaRPr lang="en-US" sz="768"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545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882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br>
              <a:rPr lang="en-US" dirty="0" smtClean="0"/>
            </a:br>
            <a:endParaRPr lang="en-US" dirty="0"/>
          </a:p>
        </p:txBody>
      </p:sp>
      <p:sp>
        <p:nvSpPr>
          <p:cNvPr id="6" name="Text Placeholder 4"/>
          <p:cNvSpPr txBox="1">
            <a:spLocks/>
          </p:cNvSpPr>
          <p:nvPr/>
        </p:nvSpPr>
        <p:spPr>
          <a:xfrm>
            <a:off x="269240" y="1189495"/>
            <a:ext cx="7350666" cy="254657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0814" indent="384388">
              <a:lnSpc>
                <a:spcPct val="150000"/>
              </a:lnSpc>
              <a:buNone/>
            </a:pPr>
            <a:r>
              <a:rPr lang="en-US" sz="3137" dirty="0"/>
              <a:t>Intro to </a:t>
            </a:r>
            <a:r>
              <a:rPr lang="en-US" sz="3137" dirty="0" smtClean="0"/>
              <a:t>the Office </a:t>
            </a:r>
            <a:r>
              <a:rPr lang="en-US" sz="3137" dirty="0" smtClean="0"/>
              <a:t>UI Fabric</a:t>
            </a:r>
            <a:endParaRPr lang="en-US" sz="3137" dirty="0"/>
          </a:p>
          <a:p>
            <a:pPr marL="340814" indent="384388">
              <a:lnSpc>
                <a:spcPct val="150000"/>
              </a:lnSpc>
              <a:buNone/>
            </a:pPr>
            <a:r>
              <a:rPr lang="en-US" altLang="zh-CN" sz="3137" dirty="0" smtClean="0"/>
              <a:t>Apply </a:t>
            </a:r>
            <a:r>
              <a:rPr lang="en-US" altLang="zh-CN" sz="3137" dirty="0" smtClean="0"/>
              <a:t>the Office </a:t>
            </a:r>
            <a:r>
              <a:rPr lang="en-US" altLang="zh-CN" sz="3137" dirty="0" smtClean="0"/>
              <a:t>UI </a:t>
            </a:r>
            <a:r>
              <a:rPr lang="en-US" altLang="zh-CN" sz="3137" dirty="0" smtClean="0"/>
              <a:t>Fabric</a:t>
            </a:r>
          </a:p>
          <a:p>
            <a:pPr marL="340814" indent="384388">
              <a:lnSpc>
                <a:spcPct val="150000"/>
              </a:lnSpc>
              <a:buNone/>
            </a:pPr>
            <a:r>
              <a:rPr lang="en-US" sz="3200" dirty="0"/>
              <a:t>Examples of Office UI Fabric</a:t>
            </a:r>
          </a:p>
          <a:p>
            <a:pPr marL="340814" indent="384388">
              <a:lnSpc>
                <a:spcPct val="150000"/>
              </a:lnSpc>
              <a:buNone/>
            </a:pPr>
            <a:endParaRPr lang="en-US" sz="3137" dirty="0"/>
          </a:p>
        </p:txBody>
      </p:sp>
      <p:grpSp>
        <p:nvGrpSpPr>
          <p:cNvPr id="10" name="Group 9"/>
          <p:cNvGrpSpPr/>
          <p:nvPr/>
        </p:nvGrpSpPr>
        <p:grpSpPr>
          <a:xfrm>
            <a:off x="448585" y="1445608"/>
            <a:ext cx="357035" cy="357035"/>
            <a:chOff x="457580" y="2341896"/>
            <a:chExt cx="364194" cy="364194"/>
          </a:xfrm>
        </p:grpSpPr>
        <p:sp>
          <p:nvSpPr>
            <p:cNvPr id="11" name="Oval 10"/>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2" name="Right Arrow 11"/>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7" name="Group 6"/>
          <p:cNvGrpSpPr/>
          <p:nvPr/>
        </p:nvGrpSpPr>
        <p:grpSpPr>
          <a:xfrm>
            <a:off x="448584" y="2284262"/>
            <a:ext cx="357035" cy="357035"/>
            <a:chOff x="457580" y="2341896"/>
            <a:chExt cx="364194" cy="364194"/>
          </a:xfrm>
        </p:grpSpPr>
        <p:sp>
          <p:nvSpPr>
            <p:cNvPr id="8" name="Oval 7"/>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9" name="Right Arrow 8"/>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13" name="Group 12"/>
          <p:cNvGrpSpPr/>
          <p:nvPr/>
        </p:nvGrpSpPr>
        <p:grpSpPr>
          <a:xfrm>
            <a:off x="460220" y="3092034"/>
            <a:ext cx="357035" cy="357035"/>
            <a:chOff x="457580" y="2341896"/>
            <a:chExt cx="364194" cy="364194"/>
          </a:xfrm>
        </p:grpSpPr>
        <p:sp>
          <p:nvSpPr>
            <p:cNvPr id="14" name="Oval 13"/>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5" name="Right Arrow 14"/>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513928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Developer vision</a:t>
            </a:r>
            <a:endParaRPr lang="en-US" dirty="0"/>
          </a:p>
        </p:txBody>
      </p:sp>
      <p:sp>
        <p:nvSpPr>
          <p:cNvPr id="172" name="Rectangle 171"/>
          <p:cNvSpPr/>
          <p:nvPr/>
        </p:nvSpPr>
        <p:spPr bwMode="auto">
          <a:xfrm>
            <a:off x="5325796" y="6387514"/>
            <a:ext cx="1546495" cy="36106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73" name="Rectangle 172"/>
          <p:cNvSpPr/>
          <p:nvPr/>
        </p:nvSpPr>
        <p:spPr bwMode="auto">
          <a:xfrm>
            <a:off x="6102675" y="2054795"/>
            <a:ext cx="5822406" cy="4511693"/>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74" name="Rectangle 173"/>
          <p:cNvSpPr/>
          <p:nvPr/>
        </p:nvSpPr>
        <p:spPr bwMode="auto">
          <a:xfrm>
            <a:off x="241226" y="2054795"/>
            <a:ext cx="5781940" cy="4511693"/>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75" name="Data"/>
          <p:cNvSpPr/>
          <p:nvPr/>
        </p:nvSpPr>
        <p:spPr bwMode="auto">
          <a:xfrm>
            <a:off x="6102674" y="1187939"/>
            <a:ext cx="5822406" cy="8964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3428" rIns="175689" bIns="140553" numCol="1" spcCol="0" rtlCol="0" fromWordArt="0" anchor="ctr" anchorCtr="0" forceAA="0" compatLnSpc="1">
            <a:prstTxWarp prst="textNoShape">
              <a:avLst/>
            </a:prstTxWarp>
            <a:noAutofit/>
          </a:bodyPr>
          <a:lstStyle/>
          <a:p>
            <a:pPr algn="ctr" defTabSz="895653" fontAlgn="base">
              <a:lnSpc>
                <a:spcPct val="90000"/>
              </a:lnSpc>
              <a:spcBef>
                <a:spcPct val="0"/>
              </a:spcBef>
              <a:spcAft>
                <a:spcPct val="0"/>
              </a:spcAft>
              <a:defRPr/>
            </a:pPr>
            <a:r>
              <a:rPr lang="en-US" sz="5294"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DATA</a:t>
            </a:r>
          </a:p>
        </p:txBody>
      </p:sp>
      <p:sp>
        <p:nvSpPr>
          <p:cNvPr id="176" name="USER"/>
          <p:cNvSpPr/>
          <p:nvPr/>
        </p:nvSpPr>
        <p:spPr bwMode="auto">
          <a:xfrm>
            <a:off x="241226" y="1187939"/>
            <a:ext cx="5781940" cy="8964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3428" rIns="175689" bIns="140553" numCol="1" spcCol="0" rtlCol="0" fromWordArt="0" anchor="ctr" anchorCtr="0" forceAA="0" compatLnSpc="1">
            <a:prstTxWarp prst="textNoShape">
              <a:avLst/>
            </a:prstTxWarp>
            <a:noAutofit/>
          </a:bodyPr>
          <a:lstStyle/>
          <a:p>
            <a:pPr algn="ctr" defTabSz="895653" fontAlgn="base">
              <a:lnSpc>
                <a:spcPct val="90000"/>
              </a:lnSpc>
              <a:spcBef>
                <a:spcPct val="0"/>
              </a:spcBef>
              <a:spcAft>
                <a:spcPct val="0"/>
              </a:spcAft>
              <a:defRPr/>
            </a:pPr>
            <a:r>
              <a:rPr lang="en-US" sz="5294"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USERS</a:t>
            </a:r>
          </a:p>
        </p:txBody>
      </p:sp>
      <p:grpSp>
        <p:nvGrpSpPr>
          <p:cNvPr id="177" name="Group 176"/>
          <p:cNvGrpSpPr/>
          <p:nvPr/>
        </p:nvGrpSpPr>
        <p:grpSpPr>
          <a:xfrm>
            <a:off x="649394" y="3612643"/>
            <a:ext cx="5158890" cy="2709533"/>
            <a:chOff x="540178" y="2851546"/>
            <a:chExt cx="5262336" cy="2763865"/>
          </a:xfrm>
        </p:grpSpPr>
        <p:sp>
          <p:nvSpPr>
            <p:cNvPr id="178"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179" name="Rounded Rectangle 178"/>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0" name="Rounded Rectangle 179"/>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1" name="Oval 180"/>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2" name="Rectangle 181"/>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defRPr/>
              </a:pPr>
              <a:endParaRPr lang="en-US" sz="1799" dirty="0">
                <a:solidFill>
                  <a:srgbClr val="000000"/>
                </a:solidFill>
                <a:latin typeface="Segoe UI"/>
              </a:endParaRPr>
            </a:p>
          </p:txBody>
        </p:sp>
        <p:sp>
          <p:nvSpPr>
            <p:cNvPr id="183" name="Rectangle 182"/>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defRPr/>
              </a:pPr>
              <a:endParaRPr lang="en-US" sz="1799" dirty="0">
                <a:solidFill>
                  <a:srgbClr val="000000"/>
                </a:solidFill>
                <a:latin typeface="Segoe UI"/>
              </a:endParaRPr>
            </a:p>
          </p:txBody>
        </p:sp>
        <p:cxnSp>
          <p:nvCxnSpPr>
            <p:cNvPr id="184" name="Straight Connector 183"/>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91"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192"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193"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194"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195"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196"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197"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198"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89642" tIns="44821" rIns="89642" bIns="44821" numCol="1" anchor="t" anchorCtr="0" compatLnSpc="1">
              <a:prstTxWarp prst="textNoShape">
                <a:avLst/>
              </a:prstTxWarp>
            </a:bodyPr>
            <a:lstStyle/>
            <a:p>
              <a:pPr defTabSz="914367">
                <a:defRPr/>
              </a:pPr>
              <a:endParaRPr lang="en-US" kern="0" dirty="0">
                <a:solidFill>
                  <a:srgbClr val="505050"/>
                </a:solidFill>
                <a:latin typeface="Segoe UI"/>
              </a:endParaRPr>
            </a:p>
          </p:txBody>
        </p:sp>
        <p:sp>
          <p:nvSpPr>
            <p:cNvPr id="199" name="Rectangle 198"/>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defRPr/>
              </a:pPr>
              <a:endParaRPr lang="en-US" sz="1799" dirty="0">
                <a:solidFill>
                  <a:srgbClr val="000000"/>
                </a:solidFill>
                <a:latin typeface="Segoe UI"/>
              </a:endParaRPr>
            </a:p>
          </p:txBody>
        </p:sp>
        <p:sp>
          <p:nvSpPr>
            <p:cNvPr id="200" name="Rectangle 199"/>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defRPr/>
              </a:pPr>
              <a:endParaRPr lang="en-US" sz="1799" dirty="0">
                <a:solidFill>
                  <a:srgbClr val="000000"/>
                </a:solidFill>
                <a:latin typeface="Segoe UI"/>
              </a:endParaRPr>
            </a:p>
          </p:txBody>
        </p:sp>
        <p:grpSp>
          <p:nvGrpSpPr>
            <p:cNvPr id="201" name="Group 200"/>
            <p:cNvGrpSpPr/>
            <p:nvPr/>
          </p:nvGrpSpPr>
          <p:grpSpPr>
            <a:xfrm>
              <a:off x="2786888" y="3533161"/>
              <a:ext cx="1165218" cy="775768"/>
              <a:chOff x="1536522" y="2097832"/>
              <a:chExt cx="830830" cy="553142"/>
            </a:xfrm>
          </p:grpSpPr>
          <p:sp>
            <p:nvSpPr>
              <p:cNvPr id="266" name="Rectangle 265"/>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7" name="Rectangle 266"/>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8" name="Rectangle 267"/>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9" name="Rectangle 268"/>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0" name="Rectangle 269"/>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1" name="Rectangle 270"/>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2" name="Rectangle 271"/>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3" name="Rectangle 272"/>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4" name="Rectangle 273"/>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5" name="Rectangle 274"/>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6" name="Rectangle 275"/>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7" name="Rectangle 276"/>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8" name="Rectangle 277"/>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9" name="Rectangle 278"/>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0" name="Rectangle 279"/>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1" name="Rectangle 280"/>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2" name="Rectangle 281"/>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3" name="Rectangle 282"/>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4" name="Rectangle 283"/>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5" name="Rectangle 284"/>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6" name="Rectangle 285"/>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7" name="Rectangle 286"/>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8" name="Rectangle 287"/>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9" name="Rectangle 288"/>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0" name="Rectangle 289"/>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1" name="Rectangle 290"/>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2" name="Rectangle 291"/>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3" name="Rectangle 292"/>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4" name="Rectangle 293"/>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5" name="Rectangle 294"/>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202"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203"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204"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205"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206"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207" name="Rectangle 206"/>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defRPr/>
              </a:pPr>
              <a:endParaRPr lang="en-US" sz="1799" dirty="0">
                <a:solidFill>
                  <a:srgbClr val="000000"/>
                </a:solidFill>
                <a:latin typeface="Segoe UI"/>
              </a:endParaRPr>
            </a:p>
          </p:txBody>
        </p:sp>
        <p:sp>
          <p:nvSpPr>
            <p:cNvPr id="208" name="Rectangle 207"/>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defRPr/>
              </a:pPr>
              <a:endParaRPr lang="en-US" sz="1799" dirty="0">
                <a:solidFill>
                  <a:srgbClr val="000000"/>
                </a:solidFill>
                <a:latin typeface="Segoe UI"/>
              </a:endParaRPr>
            </a:p>
          </p:txBody>
        </p:sp>
        <p:cxnSp>
          <p:nvCxnSpPr>
            <p:cNvPr id="209" name="Straight Connector 208"/>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10" name="Straight Connector 209"/>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11" name="Straight Connector 210"/>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12" name="Straight Connector 211"/>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13" name="Straight Connector 212"/>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14" name="Straight Connector 213"/>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215"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89642" tIns="44821" rIns="89642" bIns="44821" numCol="1" anchor="t" anchorCtr="0" compatLnSpc="1">
              <a:prstTxWarp prst="textNoShape">
                <a:avLst/>
              </a:prstTxWarp>
            </a:bodyPr>
            <a:lstStyle/>
            <a:p>
              <a:pPr defTabSz="914367">
                <a:defRPr/>
              </a:pPr>
              <a:endParaRPr lang="en-US" kern="0" dirty="0">
                <a:solidFill>
                  <a:srgbClr val="505050"/>
                </a:solidFill>
                <a:latin typeface="Segoe UI"/>
              </a:endParaRPr>
            </a:p>
          </p:txBody>
        </p:sp>
        <p:sp>
          <p:nvSpPr>
            <p:cNvPr id="216"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7845" tIns="43922" rIns="87845" bIns="43922" numCol="1" anchor="t" anchorCtr="0" compatLnSpc="1">
              <a:prstTxWarp prst="textNoShape">
                <a:avLst/>
              </a:prstTxWarp>
            </a:bodyPr>
            <a:lstStyle/>
            <a:p>
              <a:pPr defTabSz="895913">
                <a:defRPr/>
              </a:pPr>
              <a:endParaRPr lang="en-US" sz="1729" dirty="0">
                <a:solidFill>
                  <a:srgbClr val="FFFFFF"/>
                </a:solidFill>
                <a:latin typeface="Segoe UI"/>
              </a:endParaRPr>
            </a:p>
          </p:txBody>
        </p:sp>
        <p:sp>
          <p:nvSpPr>
            <p:cNvPr id="217" name="Rectangle 216"/>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8" name="Round Same Side Corner Rectangle 217"/>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9" name="Oval 218"/>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0"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221"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222"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223"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224"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225"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226" name="Rectangle 225"/>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7" name="Rectangle 226"/>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8" name="Rectangle 227"/>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9" name="Rectangle 228"/>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230" name="Straight Connector 229"/>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5"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7845" tIns="43922" rIns="87845" bIns="43922" numCol="1" anchor="t" anchorCtr="0" compatLnSpc="1">
              <a:prstTxWarp prst="textNoShape">
                <a:avLst/>
              </a:prstTxWarp>
            </a:bodyPr>
            <a:lstStyle/>
            <a:p>
              <a:pPr defTabSz="895913">
                <a:defRPr/>
              </a:pPr>
              <a:endParaRPr lang="en-US" sz="1729" dirty="0">
                <a:solidFill>
                  <a:srgbClr val="FFFFFF"/>
                </a:solidFill>
                <a:latin typeface="Segoe UI"/>
              </a:endParaRPr>
            </a:p>
          </p:txBody>
        </p:sp>
        <p:sp>
          <p:nvSpPr>
            <p:cNvPr id="236" name="Rounded Rectangle 235"/>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37" name="Group 236"/>
            <p:cNvGrpSpPr/>
            <p:nvPr/>
          </p:nvGrpSpPr>
          <p:grpSpPr>
            <a:xfrm>
              <a:off x="751181" y="4641194"/>
              <a:ext cx="134394" cy="15647"/>
              <a:chOff x="5596078" y="2180378"/>
              <a:chExt cx="138544" cy="16130"/>
            </a:xfrm>
            <a:solidFill>
              <a:schemeClr val="tx1">
                <a:lumMod val="50000"/>
              </a:schemeClr>
            </a:solidFill>
          </p:grpSpPr>
          <p:sp>
            <p:nvSpPr>
              <p:cNvPr id="264" name="Rounded Rectangle 263"/>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5" name="Oval 264"/>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238" name="Oval 237"/>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9" name="Oval 238"/>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0" name="Rectangle 239"/>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1" name="Rectangle 240"/>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242" name="Straight Connector 241"/>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49" name="Group 248"/>
            <p:cNvGrpSpPr/>
            <p:nvPr/>
          </p:nvGrpSpPr>
          <p:grpSpPr>
            <a:xfrm>
              <a:off x="1022496" y="4379028"/>
              <a:ext cx="651017" cy="1236383"/>
              <a:chOff x="5651685" y="-476444"/>
              <a:chExt cx="1669255" cy="2809977"/>
            </a:xfrm>
          </p:grpSpPr>
          <p:sp>
            <p:nvSpPr>
              <p:cNvPr id="258" name="Rectangle 257"/>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9" name="Freeform 258"/>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60" name="Group 259"/>
              <p:cNvGrpSpPr/>
              <p:nvPr/>
            </p:nvGrpSpPr>
            <p:grpSpPr>
              <a:xfrm>
                <a:off x="6124436" y="2123612"/>
                <a:ext cx="723752" cy="98117"/>
                <a:chOff x="6147223" y="2123612"/>
                <a:chExt cx="723752" cy="98117"/>
              </a:xfrm>
            </p:grpSpPr>
            <p:sp>
              <p:nvSpPr>
                <p:cNvPr id="261" name="Rounded Rectangle 260"/>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2" name="Oval 261"/>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3" name="Oval 262"/>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sp>
          <p:nvSpPr>
            <p:cNvPr id="250" name="Rounded Rectangle 249"/>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65" tIns="140532" rIns="175665" bIns="140532" numCol="1" spcCol="0" rtlCol="0" fromWordArt="0" anchor="t" anchorCtr="0" forceAA="0" compatLnSpc="1">
              <a:prstTxWarp prst="textNoShape">
                <a:avLst/>
              </a:prstTxWarp>
              <a:noAutofit/>
            </a:bodyPr>
            <a:lstStyle/>
            <a:p>
              <a:pPr algn="ctr" defTabSz="895482" fontAlgn="base">
                <a:lnSpc>
                  <a:spcPct val="90000"/>
                </a:lnSpc>
                <a:spcBef>
                  <a:spcPct val="0"/>
                </a:spcBef>
                <a:spcAft>
                  <a:spcPct val="0"/>
                </a:spcAft>
                <a:defRPr/>
              </a:pPr>
              <a:endParaRPr lang="en-US" sz="2306"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1" name="Rectangle 250"/>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2" name="Rectangle 251"/>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253" name="Straight Connector 252"/>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96" name="Rectangle 295"/>
          <p:cNvSpPr/>
          <p:nvPr/>
        </p:nvSpPr>
        <p:spPr>
          <a:xfrm>
            <a:off x="5127658" y="5782172"/>
            <a:ext cx="486047" cy="226374"/>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387" tIns="45694" rIns="91387" bIns="45694" rtlCol="0" anchor="ctr"/>
          <a:lstStyle/>
          <a:p>
            <a:pPr algn="ctr" defTabSz="914098">
              <a:defRPr/>
            </a:pPr>
            <a:endParaRPr lang="en-US" sz="1799" dirty="0">
              <a:solidFill>
                <a:srgbClr val="000000"/>
              </a:solidFill>
              <a:latin typeface="Segoe UI"/>
            </a:endParaRPr>
          </a:p>
        </p:txBody>
      </p:sp>
      <p:sp>
        <p:nvSpPr>
          <p:cNvPr id="297" name="Rectangle 296"/>
          <p:cNvSpPr/>
          <p:nvPr/>
        </p:nvSpPr>
        <p:spPr bwMode="auto">
          <a:xfrm>
            <a:off x="2848254" y="4275050"/>
            <a:ext cx="418634" cy="23593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8" name="Rectangle 297"/>
          <p:cNvSpPr/>
          <p:nvPr/>
        </p:nvSpPr>
        <p:spPr bwMode="auto">
          <a:xfrm>
            <a:off x="3326276" y="4540352"/>
            <a:ext cx="418634" cy="23593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9" name="Rectangle 298"/>
          <p:cNvSpPr/>
          <p:nvPr/>
        </p:nvSpPr>
        <p:spPr>
          <a:xfrm>
            <a:off x="3984443" y="5080557"/>
            <a:ext cx="835660" cy="202802"/>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387" tIns="45694" rIns="91387" bIns="45694" rtlCol="0" anchor="ctr"/>
          <a:lstStyle/>
          <a:p>
            <a:pPr algn="ctr" defTabSz="914098">
              <a:defRPr/>
            </a:pPr>
            <a:endParaRPr lang="en-US" sz="1799" dirty="0">
              <a:solidFill>
                <a:srgbClr val="000000"/>
              </a:solidFill>
              <a:latin typeface="Segoe UI"/>
            </a:endParaRPr>
          </a:p>
        </p:txBody>
      </p:sp>
      <p:sp>
        <p:nvSpPr>
          <p:cNvPr id="300" name="Rectangle 299"/>
          <p:cNvSpPr/>
          <p:nvPr/>
        </p:nvSpPr>
        <p:spPr bwMode="auto">
          <a:xfrm flipH="1">
            <a:off x="1758875" y="5352996"/>
            <a:ext cx="208025" cy="268337"/>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1" name="Rectangle 300"/>
          <p:cNvSpPr/>
          <p:nvPr/>
        </p:nvSpPr>
        <p:spPr bwMode="auto">
          <a:xfrm>
            <a:off x="1029042" y="5628031"/>
            <a:ext cx="90516" cy="47678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2" name="Rectangle 301"/>
          <p:cNvSpPr/>
          <p:nvPr/>
        </p:nvSpPr>
        <p:spPr bwMode="auto">
          <a:xfrm>
            <a:off x="1253269" y="5721301"/>
            <a:ext cx="211262" cy="15490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3" name="Oval 302"/>
          <p:cNvSpPr/>
          <p:nvPr/>
        </p:nvSpPr>
        <p:spPr bwMode="auto">
          <a:xfrm>
            <a:off x="6872291" y="2980789"/>
            <a:ext cx="836375" cy="836375"/>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4" name="Freeform 18"/>
          <p:cNvSpPr>
            <a:spLocks noChangeAspect="1" noEditPoints="1"/>
          </p:cNvSpPr>
          <p:nvPr/>
        </p:nvSpPr>
        <p:spPr bwMode="auto">
          <a:xfrm>
            <a:off x="7017105" y="3197168"/>
            <a:ext cx="546750" cy="403620"/>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071" tIns="43900" rIns="0" bIns="43900" numCol="1" spcCol="0" rtlCol="0" fromWordArt="0" anchor="ctr" anchorCtr="0" forceAA="0" compatLnSpc="1">
            <a:prstTxWarp prst="textNoShape">
              <a:avLst/>
            </a:prstTxWarp>
            <a:noAutofit/>
          </a:bodyPr>
          <a:lstStyle/>
          <a:p>
            <a:pPr defTabSz="895302">
              <a:lnSpc>
                <a:spcPct val="90000"/>
              </a:lnSpc>
              <a:spcAft>
                <a:spcPts val="576"/>
              </a:spcAft>
              <a:defRPr/>
            </a:pPr>
            <a:endParaRPr lang="en-US" sz="1342" b="1" dirty="0">
              <a:gradFill>
                <a:gsLst>
                  <a:gs pos="50427">
                    <a:srgbClr val="FFFFFF"/>
                  </a:gs>
                  <a:gs pos="30000">
                    <a:srgbClr val="FFFFFF"/>
                  </a:gs>
                </a:gsLst>
                <a:lin ang="5400000" scaled="0"/>
              </a:gradFill>
              <a:latin typeface="Segoe UI"/>
            </a:endParaRPr>
          </a:p>
        </p:txBody>
      </p:sp>
      <p:sp>
        <p:nvSpPr>
          <p:cNvPr id="305" name="Oval 304"/>
          <p:cNvSpPr/>
          <p:nvPr/>
        </p:nvSpPr>
        <p:spPr bwMode="auto">
          <a:xfrm>
            <a:off x="8075656" y="2980789"/>
            <a:ext cx="836375" cy="836375"/>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6" name="Freeform 17"/>
          <p:cNvSpPr>
            <a:spLocks noEditPoints="1"/>
          </p:cNvSpPr>
          <p:nvPr/>
        </p:nvSpPr>
        <p:spPr bwMode="auto">
          <a:xfrm>
            <a:off x="8263482" y="3106228"/>
            <a:ext cx="460722" cy="585500"/>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307" name="Oval 306"/>
          <p:cNvSpPr/>
          <p:nvPr/>
        </p:nvSpPr>
        <p:spPr bwMode="auto">
          <a:xfrm>
            <a:off x="9279021" y="2980789"/>
            <a:ext cx="836375" cy="836375"/>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8" name="Freeform 307"/>
          <p:cNvSpPr>
            <a:spLocks noEditPoints="1"/>
          </p:cNvSpPr>
          <p:nvPr/>
        </p:nvSpPr>
        <p:spPr bwMode="auto">
          <a:xfrm>
            <a:off x="9407989" y="3150965"/>
            <a:ext cx="578442" cy="496022"/>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309" name="Oval 308"/>
          <p:cNvSpPr/>
          <p:nvPr/>
        </p:nvSpPr>
        <p:spPr bwMode="auto">
          <a:xfrm>
            <a:off x="10482385" y="2980789"/>
            <a:ext cx="836375" cy="836375"/>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310" name="Group 309"/>
          <p:cNvGrpSpPr/>
          <p:nvPr/>
        </p:nvGrpSpPr>
        <p:grpSpPr>
          <a:xfrm>
            <a:off x="10628112" y="3161453"/>
            <a:ext cx="544924" cy="475051"/>
            <a:chOff x="10450695" y="2384201"/>
            <a:chExt cx="683568" cy="595918"/>
          </a:xfrm>
        </p:grpSpPr>
        <p:sp>
          <p:nvSpPr>
            <p:cNvPr id="311" name="Rectangle 310"/>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2"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grpSp>
      <p:grpSp>
        <p:nvGrpSpPr>
          <p:cNvPr id="313" name="Group 312"/>
          <p:cNvGrpSpPr/>
          <p:nvPr/>
        </p:nvGrpSpPr>
        <p:grpSpPr>
          <a:xfrm>
            <a:off x="10182281" y="5275608"/>
            <a:ext cx="1317954" cy="1041178"/>
            <a:chOff x="9972097" y="4402078"/>
            <a:chExt cx="1344382" cy="1062056"/>
          </a:xfrm>
        </p:grpSpPr>
        <p:grpSp>
          <p:nvGrpSpPr>
            <p:cNvPr id="314" name="Group 313"/>
            <p:cNvGrpSpPr/>
            <p:nvPr/>
          </p:nvGrpSpPr>
          <p:grpSpPr>
            <a:xfrm>
              <a:off x="9973234" y="4402078"/>
              <a:ext cx="1342109" cy="1062056"/>
              <a:chOff x="10031532" y="4402078"/>
              <a:chExt cx="1342109" cy="1062056"/>
            </a:xfrm>
          </p:grpSpPr>
          <p:sp>
            <p:nvSpPr>
              <p:cNvPr id="316" name="Rectangle 315"/>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7"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defRPr/>
                </a:pPr>
                <a:endParaRPr lang="en-US" sz="1799" dirty="0">
                  <a:solidFill>
                    <a:srgbClr val="000000"/>
                  </a:solidFill>
                  <a:latin typeface="Segoe UI"/>
                </a:endParaRPr>
              </a:p>
            </p:txBody>
          </p:sp>
          <p:sp>
            <p:nvSpPr>
              <p:cNvPr id="318" name="Rectangle 317"/>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defRPr/>
                </a:pPr>
                <a:endParaRPr lang="en-US" sz="1799" dirty="0">
                  <a:solidFill>
                    <a:srgbClr val="000000"/>
                  </a:solidFill>
                  <a:latin typeface="Segoe UI"/>
                </a:endParaRPr>
              </a:p>
            </p:txBody>
          </p:sp>
          <p:sp>
            <p:nvSpPr>
              <p:cNvPr id="319" name="Rectangle 318"/>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defRPr/>
                </a:pPr>
                <a:endParaRPr lang="en-US" sz="1799" dirty="0">
                  <a:solidFill>
                    <a:srgbClr val="000000"/>
                  </a:solidFill>
                  <a:latin typeface="Segoe UI"/>
                </a:endParaRPr>
              </a:p>
            </p:txBody>
          </p:sp>
        </p:grpSp>
        <p:sp>
          <p:nvSpPr>
            <p:cNvPr id="315" name="TextBox 314"/>
            <p:cNvSpPr txBox="1"/>
            <p:nvPr/>
          </p:nvSpPr>
          <p:spPr>
            <a:xfrm>
              <a:off x="9972097" y="4577624"/>
              <a:ext cx="1344382" cy="859622"/>
            </a:xfrm>
            <a:prstGeom prst="rect">
              <a:avLst/>
            </a:prstGeom>
            <a:noFill/>
          </p:spPr>
          <p:txBody>
            <a:bodyPr wrap="square" lIns="179285" tIns="143428" rIns="179285" bIns="143428" rtlCol="0" anchor="ctr" anchorCtr="0">
              <a:noAutofit/>
            </a:bodyPr>
            <a:lstStyle/>
            <a:p>
              <a:pPr algn="ctr" defTabSz="914314">
                <a:lnSpc>
                  <a:spcPct val="90000"/>
                </a:lnSpc>
                <a:spcAft>
                  <a:spcPts val="588"/>
                </a:spcAft>
                <a:defRPr/>
              </a:pPr>
              <a:r>
                <a:rPr lang="en-US" sz="2941" dirty="0">
                  <a:gradFill>
                    <a:gsLst>
                      <a:gs pos="2917">
                        <a:srgbClr val="404040"/>
                      </a:gs>
                      <a:gs pos="30000">
                        <a:srgbClr val="404040"/>
                      </a:gs>
                    </a:gsLst>
                    <a:lin ang="5400000" scaled="0"/>
                  </a:gradFill>
                  <a:latin typeface="Segoe UI Light"/>
                </a:rPr>
                <a:t>HTML</a:t>
              </a:r>
            </a:p>
          </p:txBody>
        </p:sp>
      </p:grpSp>
      <p:grpSp>
        <p:nvGrpSpPr>
          <p:cNvPr id="320" name="Group 319"/>
          <p:cNvGrpSpPr/>
          <p:nvPr/>
        </p:nvGrpSpPr>
        <p:grpSpPr>
          <a:xfrm>
            <a:off x="6918627" y="5028603"/>
            <a:ext cx="881886" cy="1288183"/>
            <a:chOff x="6803259" y="4273052"/>
            <a:chExt cx="899570" cy="1314014"/>
          </a:xfrm>
        </p:grpSpPr>
        <p:sp>
          <p:nvSpPr>
            <p:cNvPr id="321" name="Rounded Rectangle 320"/>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2" name="Rounded Rectangle 321"/>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3" name="Oval 322"/>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4"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325" name="AutoShape 165"/>
          <p:cNvSpPr>
            <a:spLocks noChangeAspect="1" noChangeArrowheads="1" noTextEdit="1"/>
          </p:cNvSpPr>
          <p:nvPr/>
        </p:nvSpPr>
        <p:spPr bwMode="auto">
          <a:xfrm>
            <a:off x="8368288" y="3826304"/>
            <a:ext cx="1036491" cy="804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grpSp>
        <p:nvGrpSpPr>
          <p:cNvPr id="326" name="Group 325"/>
          <p:cNvGrpSpPr/>
          <p:nvPr/>
        </p:nvGrpSpPr>
        <p:grpSpPr>
          <a:xfrm>
            <a:off x="8369341" y="3870708"/>
            <a:ext cx="858020" cy="695139"/>
            <a:chOff x="8283062" y="3056784"/>
            <a:chExt cx="875225" cy="709078"/>
          </a:xfrm>
        </p:grpSpPr>
        <p:sp>
          <p:nvSpPr>
            <p:cNvPr id="327"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331"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grpSp>
      <p:grpSp>
        <p:nvGrpSpPr>
          <p:cNvPr id="335" name="Group 334"/>
          <p:cNvGrpSpPr/>
          <p:nvPr/>
        </p:nvGrpSpPr>
        <p:grpSpPr>
          <a:xfrm>
            <a:off x="9227358" y="3870708"/>
            <a:ext cx="594354" cy="701868"/>
            <a:chOff x="9158285" y="3056784"/>
            <a:chExt cx="606272" cy="715942"/>
          </a:xfrm>
        </p:grpSpPr>
        <p:sp>
          <p:nvSpPr>
            <p:cNvPr id="336"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339"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grpSp>
      <p:grpSp>
        <p:nvGrpSpPr>
          <p:cNvPr id="341" name="Group 340"/>
          <p:cNvGrpSpPr/>
          <p:nvPr/>
        </p:nvGrpSpPr>
        <p:grpSpPr>
          <a:xfrm>
            <a:off x="8233837" y="4501351"/>
            <a:ext cx="1305275" cy="1815435"/>
            <a:chOff x="8144842" y="4004140"/>
            <a:chExt cx="1331448" cy="1851838"/>
          </a:xfrm>
        </p:grpSpPr>
        <p:pic>
          <p:nvPicPr>
            <p:cNvPr id="342" name="Picture 341"/>
            <p:cNvPicPr>
              <a:picLocks noChangeAspect="1"/>
            </p:cNvPicPr>
            <p:nvPr/>
          </p:nvPicPr>
          <p:blipFill>
            <a:blip r:embed="rId3"/>
            <a:stretch>
              <a:fillRect/>
            </a:stretch>
          </p:blipFill>
          <p:spPr>
            <a:xfrm>
              <a:off x="8843731" y="4004140"/>
              <a:ext cx="632559" cy="1851838"/>
            </a:xfrm>
            <a:prstGeom prst="rect">
              <a:avLst/>
            </a:prstGeom>
          </p:spPr>
        </p:pic>
        <p:pic>
          <p:nvPicPr>
            <p:cNvPr id="343" name="Picture 342"/>
            <p:cNvPicPr>
              <a:picLocks noChangeAspect="1"/>
            </p:cNvPicPr>
            <p:nvPr/>
          </p:nvPicPr>
          <p:blipFill>
            <a:blip r:embed="rId4"/>
            <a:stretch>
              <a:fillRect/>
            </a:stretch>
          </p:blipFill>
          <p:spPr>
            <a:xfrm>
              <a:off x="8144842" y="4762867"/>
              <a:ext cx="1080760" cy="1093111"/>
            </a:xfrm>
            <a:prstGeom prst="rect">
              <a:avLst/>
            </a:prstGeom>
          </p:spPr>
        </p:pic>
      </p:grpSp>
      <p:grpSp>
        <p:nvGrpSpPr>
          <p:cNvPr id="344" name="Group 343"/>
          <p:cNvGrpSpPr/>
          <p:nvPr/>
        </p:nvGrpSpPr>
        <p:grpSpPr>
          <a:xfrm>
            <a:off x="10678023" y="3870708"/>
            <a:ext cx="445100" cy="1416204"/>
            <a:chOff x="10638038" y="3056784"/>
            <a:chExt cx="454025" cy="1444602"/>
          </a:xfrm>
        </p:grpSpPr>
        <p:sp>
          <p:nvSpPr>
            <p:cNvPr id="345"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346"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grpSp>
      <p:grpSp>
        <p:nvGrpSpPr>
          <p:cNvPr id="347" name="Group 346"/>
          <p:cNvGrpSpPr/>
          <p:nvPr/>
        </p:nvGrpSpPr>
        <p:grpSpPr>
          <a:xfrm>
            <a:off x="7103020" y="3870708"/>
            <a:ext cx="375067" cy="1778013"/>
            <a:chOff x="6991350" y="3056784"/>
            <a:chExt cx="382588" cy="1813666"/>
          </a:xfrm>
        </p:grpSpPr>
        <p:grpSp>
          <p:nvGrpSpPr>
            <p:cNvPr id="348" name="Group 347"/>
            <p:cNvGrpSpPr/>
            <p:nvPr/>
          </p:nvGrpSpPr>
          <p:grpSpPr>
            <a:xfrm>
              <a:off x="6991350" y="3092450"/>
              <a:ext cx="382588" cy="1778000"/>
              <a:chOff x="6991350" y="3092450"/>
              <a:chExt cx="382588" cy="1778000"/>
            </a:xfrm>
          </p:grpSpPr>
          <p:sp>
            <p:nvSpPr>
              <p:cNvPr id="350"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351"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grpSp>
        <p:sp>
          <p:nvSpPr>
            <p:cNvPr id="349"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grpSp>
    </p:spTree>
    <p:extLst>
      <p:ext uri="{BB962C8B-B14F-4D97-AF65-F5344CB8AC3E}">
        <p14:creationId xmlns:p14="http://schemas.microsoft.com/office/powerpoint/2010/main" val="2741191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176"/>
                                        </p:tgtEl>
                                        <p:attrNameLst>
                                          <p:attrName>style.visibility</p:attrName>
                                        </p:attrNameLst>
                                      </p:cBhvr>
                                      <p:to>
                                        <p:strVal val="visible"/>
                                      </p:to>
                                    </p:set>
                                    <p:anim calcmode="lin" valueType="num">
                                      <p:cBhvr additive="base">
                                        <p:cTn id="7" dur="640" fill="hold"/>
                                        <p:tgtEl>
                                          <p:spTgt spid="176"/>
                                        </p:tgtEl>
                                        <p:attrNameLst>
                                          <p:attrName>ppt_x</p:attrName>
                                        </p:attrNameLst>
                                      </p:cBhvr>
                                      <p:tavLst>
                                        <p:tav tm="0">
                                          <p:val>
                                            <p:strVal val="0-#ppt_w/2"/>
                                          </p:val>
                                        </p:tav>
                                        <p:tav tm="100000">
                                          <p:val>
                                            <p:strVal val="#ppt_x"/>
                                          </p:val>
                                        </p:tav>
                                      </p:tavLst>
                                    </p:anim>
                                    <p:anim calcmode="lin" valueType="num">
                                      <p:cBhvr additive="base">
                                        <p:cTn id="8" dur="640" fill="hold"/>
                                        <p:tgtEl>
                                          <p:spTgt spid="176"/>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175"/>
                                        </p:tgtEl>
                                        <p:attrNameLst>
                                          <p:attrName>style.visibility</p:attrName>
                                        </p:attrNameLst>
                                      </p:cBhvr>
                                      <p:to>
                                        <p:strVal val="visible"/>
                                      </p:to>
                                    </p:set>
                                    <p:anim calcmode="lin" valueType="num">
                                      <p:cBhvr additive="base">
                                        <p:cTn id="12" dur="640" fill="hold"/>
                                        <p:tgtEl>
                                          <p:spTgt spid="175"/>
                                        </p:tgtEl>
                                        <p:attrNameLst>
                                          <p:attrName>ppt_x</p:attrName>
                                        </p:attrNameLst>
                                      </p:cBhvr>
                                      <p:tavLst>
                                        <p:tav tm="0">
                                          <p:val>
                                            <p:strVal val="1+#ppt_w/2"/>
                                          </p:val>
                                        </p:tav>
                                        <p:tav tm="100000">
                                          <p:val>
                                            <p:strVal val="#ppt_x"/>
                                          </p:val>
                                        </p:tav>
                                      </p:tavLst>
                                    </p:anim>
                                    <p:anim calcmode="lin" valueType="num">
                                      <p:cBhvr additive="base">
                                        <p:cTn id="13" dur="640" fill="hold"/>
                                        <p:tgtEl>
                                          <p:spTgt spid="17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96"/>
                                        </p:tgtEl>
                                        <p:attrNameLst>
                                          <p:attrName>style.visibility</p:attrName>
                                        </p:attrNameLst>
                                      </p:cBhvr>
                                      <p:to>
                                        <p:strVal val="visible"/>
                                      </p:to>
                                    </p:set>
                                    <p:animEffect transition="in" filter="fade">
                                      <p:cBhvr>
                                        <p:cTn id="18" dur="500"/>
                                        <p:tgtEl>
                                          <p:spTgt spid="296"/>
                                        </p:tgtEl>
                                      </p:cBhvr>
                                    </p:animEffect>
                                    <p:anim calcmode="lin" valueType="num">
                                      <p:cBhvr>
                                        <p:cTn id="19" dur="500" fill="hold"/>
                                        <p:tgtEl>
                                          <p:spTgt spid="296"/>
                                        </p:tgtEl>
                                        <p:attrNameLst>
                                          <p:attrName>ppt_x</p:attrName>
                                        </p:attrNameLst>
                                      </p:cBhvr>
                                      <p:tavLst>
                                        <p:tav tm="0">
                                          <p:val>
                                            <p:strVal val="#ppt_x"/>
                                          </p:val>
                                        </p:tav>
                                        <p:tav tm="100000">
                                          <p:val>
                                            <p:strVal val="#ppt_x"/>
                                          </p:val>
                                        </p:tav>
                                      </p:tavLst>
                                    </p:anim>
                                    <p:anim calcmode="lin" valueType="num">
                                      <p:cBhvr>
                                        <p:cTn id="20" dur="500" fill="hold"/>
                                        <p:tgtEl>
                                          <p:spTgt spid="296"/>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297"/>
                                        </p:tgtEl>
                                        <p:attrNameLst>
                                          <p:attrName>style.visibility</p:attrName>
                                        </p:attrNameLst>
                                      </p:cBhvr>
                                      <p:to>
                                        <p:strVal val="visible"/>
                                      </p:to>
                                    </p:set>
                                    <p:animEffect transition="in" filter="fade">
                                      <p:cBhvr>
                                        <p:cTn id="24" dur="500"/>
                                        <p:tgtEl>
                                          <p:spTgt spid="297"/>
                                        </p:tgtEl>
                                      </p:cBhvr>
                                    </p:animEffect>
                                    <p:anim calcmode="lin" valueType="num">
                                      <p:cBhvr>
                                        <p:cTn id="25" dur="500" fill="hold"/>
                                        <p:tgtEl>
                                          <p:spTgt spid="297"/>
                                        </p:tgtEl>
                                        <p:attrNameLst>
                                          <p:attrName>ppt_x</p:attrName>
                                        </p:attrNameLst>
                                      </p:cBhvr>
                                      <p:tavLst>
                                        <p:tav tm="0">
                                          <p:val>
                                            <p:strVal val="#ppt_x"/>
                                          </p:val>
                                        </p:tav>
                                        <p:tav tm="100000">
                                          <p:val>
                                            <p:strVal val="#ppt_x"/>
                                          </p:val>
                                        </p:tav>
                                      </p:tavLst>
                                    </p:anim>
                                    <p:anim calcmode="lin" valueType="num">
                                      <p:cBhvr>
                                        <p:cTn id="26" dur="500" fill="hold"/>
                                        <p:tgtEl>
                                          <p:spTgt spid="297"/>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298"/>
                                        </p:tgtEl>
                                        <p:attrNameLst>
                                          <p:attrName>style.visibility</p:attrName>
                                        </p:attrNameLst>
                                      </p:cBhvr>
                                      <p:to>
                                        <p:strVal val="visible"/>
                                      </p:to>
                                    </p:set>
                                    <p:animEffect transition="in" filter="fade">
                                      <p:cBhvr>
                                        <p:cTn id="30" dur="500"/>
                                        <p:tgtEl>
                                          <p:spTgt spid="298"/>
                                        </p:tgtEl>
                                      </p:cBhvr>
                                    </p:animEffect>
                                    <p:anim calcmode="lin" valueType="num">
                                      <p:cBhvr>
                                        <p:cTn id="31" dur="500" fill="hold"/>
                                        <p:tgtEl>
                                          <p:spTgt spid="298"/>
                                        </p:tgtEl>
                                        <p:attrNameLst>
                                          <p:attrName>ppt_x</p:attrName>
                                        </p:attrNameLst>
                                      </p:cBhvr>
                                      <p:tavLst>
                                        <p:tav tm="0">
                                          <p:val>
                                            <p:strVal val="#ppt_x"/>
                                          </p:val>
                                        </p:tav>
                                        <p:tav tm="100000">
                                          <p:val>
                                            <p:strVal val="#ppt_x"/>
                                          </p:val>
                                        </p:tav>
                                      </p:tavLst>
                                    </p:anim>
                                    <p:anim calcmode="lin" valueType="num">
                                      <p:cBhvr>
                                        <p:cTn id="32" dur="500" fill="hold"/>
                                        <p:tgtEl>
                                          <p:spTgt spid="298"/>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299"/>
                                        </p:tgtEl>
                                        <p:attrNameLst>
                                          <p:attrName>style.visibility</p:attrName>
                                        </p:attrNameLst>
                                      </p:cBhvr>
                                      <p:to>
                                        <p:strVal val="visible"/>
                                      </p:to>
                                    </p:set>
                                    <p:animEffect transition="in" filter="fade">
                                      <p:cBhvr>
                                        <p:cTn id="36" dur="500"/>
                                        <p:tgtEl>
                                          <p:spTgt spid="299"/>
                                        </p:tgtEl>
                                      </p:cBhvr>
                                    </p:animEffect>
                                    <p:anim calcmode="lin" valueType="num">
                                      <p:cBhvr>
                                        <p:cTn id="37" dur="500" fill="hold"/>
                                        <p:tgtEl>
                                          <p:spTgt spid="299"/>
                                        </p:tgtEl>
                                        <p:attrNameLst>
                                          <p:attrName>ppt_x</p:attrName>
                                        </p:attrNameLst>
                                      </p:cBhvr>
                                      <p:tavLst>
                                        <p:tav tm="0">
                                          <p:val>
                                            <p:strVal val="#ppt_x"/>
                                          </p:val>
                                        </p:tav>
                                        <p:tav tm="100000">
                                          <p:val>
                                            <p:strVal val="#ppt_x"/>
                                          </p:val>
                                        </p:tav>
                                      </p:tavLst>
                                    </p:anim>
                                    <p:anim calcmode="lin" valueType="num">
                                      <p:cBhvr>
                                        <p:cTn id="38" dur="500" fill="hold"/>
                                        <p:tgtEl>
                                          <p:spTgt spid="299"/>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300"/>
                                        </p:tgtEl>
                                        <p:attrNameLst>
                                          <p:attrName>style.visibility</p:attrName>
                                        </p:attrNameLst>
                                      </p:cBhvr>
                                      <p:to>
                                        <p:strVal val="visible"/>
                                      </p:to>
                                    </p:set>
                                    <p:animEffect transition="in" filter="fade">
                                      <p:cBhvr>
                                        <p:cTn id="42" dur="500"/>
                                        <p:tgtEl>
                                          <p:spTgt spid="300"/>
                                        </p:tgtEl>
                                      </p:cBhvr>
                                    </p:animEffect>
                                    <p:anim calcmode="lin" valueType="num">
                                      <p:cBhvr>
                                        <p:cTn id="43" dur="500" fill="hold"/>
                                        <p:tgtEl>
                                          <p:spTgt spid="300"/>
                                        </p:tgtEl>
                                        <p:attrNameLst>
                                          <p:attrName>ppt_x</p:attrName>
                                        </p:attrNameLst>
                                      </p:cBhvr>
                                      <p:tavLst>
                                        <p:tav tm="0">
                                          <p:val>
                                            <p:strVal val="#ppt_x"/>
                                          </p:val>
                                        </p:tav>
                                        <p:tav tm="100000">
                                          <p:val>
                                            <p:strVal val="#ppt_x"/>
                                          </p:val>
                                        </p:tav>
                                      </p:tavLst>
                                    </p:anim>
                                    <p:anim calcmode="lin" valueType="num">
                                      <p:cBhvr>
                                        <p:cTn id="44" dur="500" fill="hold"/>
                                        <p:tgtEl>
                                          <p:spTgt spid="300"/>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301"/>
                                        </p:tgtEl>
                                        <p:attrNameLst>
                                          <p:attrName>style.visibility</p:attrName>
                                        </p:attrNameLst>
                                      </p:cBhvr>
                                      <p:to>
                                        <p:strVal val="visible"/>
                                      </p:to>
                                    </p:set>
                                    <p:animEffect transition="in" filter="fade">
                                      <p:cBhvr>
                                        <p:cTn id="48" dur="500"/>
                                        <p:tgtEl>
                                          <p:spTgt spid="301"/>
                                        </p:tgtEl>
                                      </p:cBhvr>
                                    </p:animEffect>
                                    <p:anim calcmode="lin" valueType="num">
                                      <p:cBhvr>
                                        <p:cTn id="49" dur="500" fill="hold"/>
                                        <p:tgtEl>
                                          <p:spTgt spid="301"/>
                                        </p:tgtEl>
                                        <p:attrNameLst>
                                          <p:attrName>ppt_x</p:attrName>
                                        </p:attrNameLst>
                                      </p:cBhvr>
                                      <p:tavLst>
                                        <p:tav tm="0">
                                          <p:val>
                                            <p:strVal val="#ppt_x"/>
                                          </p:val>
                                        </p:tav>
                                        <p:tav tm="100000">
                                          <p:val>
                                            <p:strVal val="#ppt_x"/>
                                          </p:val>
                                        </p:tav>
                                      </p:tavLst>
                                    </p:anim>
                                    <p:anim calcmode="lin" valueType="num">
                                      <p:cBhvr>
                                        <p:cTn id="50" dur="500" fill="hold"/>
                                        <p:tgtEl>
                                          <p:spTgt spid="301"/>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302"/>
                                        </p:tgtEl>
                                        <p:attrNameLst>
                                          <p:attrName>style.visibility</p:attrName>
                                        </p:attrNameLst>
                                      </p:cBhvr>
                                      <p:to>
                                        <p:strVal val="visible"/>
                                      </p:to>
                                    </p:set>
                                    <p:animEffect transition="in" filter="fade">
                                      <p:cBhvr>
                                        <p:cTn id="54" dur="500"/>
                                        <p:tgtEl>
                                          <p:spTgt spid="302"/>
                                        </p:tgtEl>
                                      </p:cBhvr>
                                    </p:animEffect>
                                    <p:anim calcmode="lin" valueType="num">
                                      <p:cBhvr>
                                        <p:cTn id="55" dur="500" fill="hold"/>
                                        <p:tgtEl>
                                          <p:spTgt spid="302"/>
                                        </p:tgtEl>
                                        <p:attrNameLst>
                                          <p:attrName>ppt_x</p:attrName>
                                        </p:attrNameLst>
                                      </p:cBhvr>
                                      <p:tavLst>
                                        <p:tav tm="0">
                                          <p:val>
                                            <p:strVal val="#ppt_x"/>
                                          </p:val>
                                        </p:tav>
                                        <p:tav tm="100000">
                                          <p:val>
                                            <p:strVal val="#ppt_x"/>
                                          </p:val>
                                        </p:tav>
                                      </p:tavLst>
                                    </p:anim>
                                    <p:anim calcmode="lin" valueType="num">
                                      <p:cBhvr>
                                        <p:cTn id="56" dur="500" fill="hold"/>
                                        <p:tgtEl>
                                          <p:spTgt spid="302"/>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347"/>
                                        </p:tgtEl>
                                        <p:attrNameLst>
                                          <p:attrName>style.visibility</p:attrName>
                                        </p:attrNameLst>
                                      </p:cBhvr>
                                      <p:to>
                                        <p:strVal val="visible"/>
                                      </p:to>
                                    </p:set>
                                    <p:animEffect transition="in" filter="wipe(down)">
                                      <p:cBhvr>
                                        <p:cTn id="61" dur="1000"/>
                                        <p:tgtEl>
                                          <p:spTgt spid="347"/>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303"/>
                                        </p:tgtEl>
                                        <p:attrNameLst>
                                          <p:attrName>style.color</p:attrName>
                                        </p:attrNameLst>
                                      </p:cBhvr>
                                      <p:to>
                                        <a:srgbClr val="0078D7"/>
                                      </p:to>
                                    </p:animClr>
                                    <p:animClr clrSpc="rgb" dir="cw">
                                      <p:cBhvr>
                                        <p:cTn id="65" dur="500" fill="hold"/>
                                        <p:tgtEl>
                                          <p:spTgt spid="303"/>
                                        </p:tgtEl>
                                        <p:attrNameLst>
                                          <p:attrName>fillcolor</p:attrName>
                                        </p:attrNameLst>
                                      </p:cBhvr>
                                      <p:to>
                                        <a:srgbClr val="0078D7"/>
                                      </p:to>
                                    </p:animClr>
                                    <p:set>
                                      <p:cBhvr>
                                        <p:cTn id="66" dur="500" fill="hold"/>
                                        <p:tgtEl>
                                          <p:spTgt spid="303"/>
                                        </p:tgtEl>
                                        <p:attrNameLst>
                                          <p:attrName>fill.type</p:attrName>
                                        </p:attrNameLst>
                                      </p:cBhvr>
                                      <p:to>
                                        <p:strVal val="solid"/>
                                      </p:to>
                                    </p:set>
                                    <p:set>
                                      <p:cBhvr>
                                        <p:cTn id="67" dur="500" fill="hold"/>
                                        <p:tgtEl>
                                          <p:spTgt spid="303"/>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326"/>
                                        </p:tgtEl>
                                        <p:attrNameLst>
                                          <p:attrName>style.visibility</p:attrName>
                                        </p:attrNameLst>
                                      </p:cBhvr>
                                      <p:to>
                                        <p:strVal val="visible"/>
                                      </p:to>
                                    </p:set>
                                    <p:animEffect transition="in" filter="wipe(down)">
                                      <p:cBhvr>
                                        <p:cTn id="71" dur="600"/>
                                        <p:tgtEl>
                                          <p:spTgt spid="326"/>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305"/>
                                        </p:tgtEl>
                                        <p:attrNameLst>
                                          <p:attrName>style.color</p:attrName>
                                        </p:attrNameLst>
                                      </p:cBhvr>
                                      <p:to>
                                        <a:srgbClr val="FF8C00"/>
                                      </p:to>
                                    </p:animClr>
                                    <p:animClr clrSpc="rgb" dir="cw">
                                      <p:cBhvr>
                                        <p:cTn id="75" dur="500" fill="hold"/>
                                        <p:tgtEl>
                                          <p:spTgt spid="305"/>
                                        </p:tgtEl>
                                        <p:attrNameLst>
                                          <p:attrName>fillcolor</p:attrName>
                                        </p:attrNameLst>
                                      </p:cBhvr>
                                      <p:to>
                                        <a:srgbClr val="FF8C00"/>
                                      </p:to>
                                    </p:animClr>
                                    <p:set>
                                      <p:cBhvr>
                                        <p:cTn id="76" dur="500" fill="hold"/>
                                        <p:tgtEl>
                                          <p:spTgt spid="305"/>
                                        </p:tgtEl>
                                        <p:attrNameLst>
                                          <p:attrName>fill.type</p:attrName>
                                        </p:attrNameLst>
                                      </p:cBhvr>
                                      <p:to>
                                        <p:strVal val="solid"/>
                                      </p:to>
                                    </p:set>
                                    <p:set>
                                      <p:cBhvr>
                                        <p:cTn id="77" dur="500" fill="hold"/>
                                        <p:tgtEl>
                                          <p:spTgt spid="305"/>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335"/>
                                        </p:tgtEl>
                                        <p:attrNameLst>
                                          <p:attrName>style.visibility</p:attrName>
                                        </p:attrNameLst>
                                      </p:cBhvr>
                                      <p:to>
                                        <p:strVal val="visible"/>
                                      </p:to>
                                    </p:set>
                                    <p:animEffect transition="in" filter="wipe(down)">
                                      <p:cBhvr>
                                        <p:cTn id="81" dur="600"/>
                                        <p:tgtEl>
                                          <p:spTgt spid="335"/>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307"/>
                                        </p:tgtEl>
                                        <p:attrNameLst>
                                          <p:attrName>style.color</p:attrName>
                                        </p:attrNameLst>
                                      </p:cBhvr>
                                      <p:to>
                                        <a:srgbClr val="5C2D91"/>
                                      </p:to>
                                    </p:animClr>
                                    <p:animClr clrSpc="rgb" dir="cw">
                                      <p:cBhvr>
                                        <p:cTn id="85" dur="500" fill="hold"/>
                                        <p:tgtEl>
                                          <p:spTgt spid="307"/>
                                        </p:tgtEl>
                                        <p:attrNameLst>
                                          <p:attrName>fillcolor</p:attrName>
                                        </p:attrNameLst>
                                      </p:cBhvr>
                                      <p:to>
                                        <a:srgbClr val="5C2D91"/>
                                      </p:to>
                                    </p:animClr>
                                    <p:set>
                                      <p:cBhvr>
                                        <p:cTn id="86" dur="500" fill="hold"/>
                                        <p:tgtEl>
                                          <p:spTgt spid="307"/>
                                        </p:tgtEl>
                                        <p:attrNameLst>
                                          <p:attrName>fill.type</p:attrName>
                                        </p:attrNameLst>
                                      </p:cBhvr>
                                      <p:to>
                                        <p:strVal val="solid"/>
                                      </p:to>
                                    </p:set>
                                    <p:set>
                                      <p:cBhvr>
                                        <p:cTn id="87" dur="500" fill="hold"/>
                                        <p:tgtEl>
                                          <p:spTgt spid="307"/>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344"/>
                                        </p:tgtEl>
                                        <p:attrNameLst>
                                          <p:attrName>style.visibility</p:attrName>
                                        </p:attrNameLst>
                                      </p:cBhvr>
                                      <p:to>
                                        <p:strVal val="visible"/>
                                      </p:to>
                                    </p:set>
                                    <p:animEffect transition="in" filter="wipe(down)">
                                      <p:cBhvr>
                                        <p:cTn id="91" dur="1000"/>
                                        <p:tgtEl>
                                          <p:spTgt spid="344"/>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309"/>
                                        </p:tgtEl>
                                        <p:attrNameLst>
                                          <p:attrName>style.color</p:attrName>
                                        </p:attrNameLst>
                                      </p:cBhvr>
                                      <p:to>
                                        <a:srgbClr val="D83B01"/>
                                      </p:to>
                                    </p:animClr>
                                    <p:animClr clrSpc="rgb" dir="cw">
                                      <p:cBhvr>
                                        <p:cTn id="95" dur="500" fill="hold"/>
                                        <p:tgtEl>
                                          <p:spTgt spid="309"/>
                                        </p:tgtEl>
                                        <p:attrNameLst>
                                          <p:attrName>fillcolor</p:attrName>
                                        </p:attrNameLst>
                                      </p:cBhvr>
                                      <p:to>
                                        <a:srgbClr val="D83B01"/>
                                      </p:to>
                                    </p:animClr>
                                    <p:set>
                                      <p:cBhvr>
                                        <p:cTn id="96" dur="500" fill="hold"/>
                                        <p:tgtEl>
                                          <p:spTgt spid="309"/>
                                        </p:tgtEl>
                                        <p:attrNameLst>
                                          <p:attrName>fill.type</p:attrName>
                                        </p:attrNameLst>
                                      </p:cBhvr>
                                      <p:to>
                                        <p:strVal val="solid"/>
                                      </p:to>
                                    </p:set>
                                    <p:set>
                                      <p:cBhvr>
                                        <p:cTn id="97" dur="500" fill="hold"/>
                                        <p:tgtEl>
                                          <p:spTgt spid="30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0" animBg="1"/>
      <p:bldP spid="176" grpId="0" animBg="1"/>
      <p:bldP spid="296" grpId="0" animBg="1"/>
      <p:bldP spid="297" grpId="0" animBg="1"/>
      <p:bldP spid="298" grpId="0" animBg="1"/>
      <p:bldP spid="299" grpId="0" animBg="1"/>
      <p:bldP spid="300" grpId="0" animBg="1"/>
      <p:bldP spid="301" grpId="0" animBg="1"/>
      <p:bldP spid="302" grpId="0" animBg="1"/>
      <p:bldP spid="303" grpId="0" animBg="1"/>
      <p:bldP spid="305" grpId="0" animBg="1"/>
      <p:bldP spid="307" grpId="0" animBg="1"/>
      <p:bldP spid="30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3" hidden="1"/>
          <p:cNvSpPr>
            <a:spLocks noChangeAspect="1" noChangeArrowheads="1" noTextEdit="1"/>
          </p:cNvSpPr>
          <p:nvPr/>
        </p:nvSpPr>
        <p:spPr bwMode="auto">
          <a:xfrm>
            <a:off x="227220" y="2084364"/>
            <a:ext cx="938445" cy="1841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6" name="Text Placeholder 5"/>
          <p:cNvSpPr>
            <a:spLocks noGrp="1"/>
          </p:cNvSpPr>
          <p:nvPr>
            <p:ph type="body" sz="quarter" idx="11"/>
          </p:nvPr>
        </p:nvSpPr>
        <p:spPr>
          <a:xfrm>
            <a:off x="2062089" y="2034804"/>
            <a:ext cx="5822093" cy="1270732"/>
          </a:xfrm>
        </p:spPr>
        <p:txBody>
          <a:bodyPr/>
          <a:lstStyle/>
          <a:p>
            <a:r>
              <a:rPr lang="en-US" dirty="0"/>
              <a:t>Intro </a:t>
            </a:r>
            <a:r>
              <a:rPr lang="en-US" dirty="0" smtClean="0"/>
              <a:t>to the </a:t>
            </a:r>
            <a:r>
              <a:rPr lang="en-US" dirty="0"/>
              <a:t/>
            </a:r>
            <a:br>
              <a:rPr lang="en-US" dirty="0"/>
            </a:br>
            <a:r>
              <a:rPr lang="en-US" dirty="0" smtClean="0"/>
              <a:t>Office UI Fabric</a:t>
            </a:r>
            <a:endParaRPr lang="en-US" dirty="0"/>
          </a:p>
        </p:txBody>
      </p:sp>
      <p:sp>
        <p:nvSpPr>
          <p:cNvPr id="9" name="Text Placeholder 8"/>
          <p:cNvSpPr>
            <a:spLocks noGrp="1"/>
          </p:cNvSpPr>
          <p:nvPr>
            <p:ph type="body" sz="quarter" idx="12"/>
          </p:nvPr>
        </p:nvSpPr>
        <p:spPr/>
        <p:txBody>
          <a:bodyPr/>
          <a:lstStyle/>
          <a:p>
            <a:r>
              <a:rPr lang="en-US" dirty="0" smtClean="0"/>
              <a:t>1</a:t>
            </a:r>
            <a:endParaRPr lang="en-US" dirty="0"/>
          </a:p>
        </p:txBody>
      </p:sp>
      <p:pic>
        <p:nvPicPr>
          <p:cNvPr id="4" name="Picture 3"/>
          <p:cNvPicPr>
            <a:picLocks noChangeAspect="1"/>
          </p:cNvPicPr>
          <p:nvPr/>
        </p:nvPicPr>
        <p:blipFill>
          <a:blip r:embed="rId2"/>
          <a:stretch>
            <a:fillRect/>
          </a:stretch>
        </p:blipFill>
        <p:spPr>
          <a:xfrm>
            <a:off x="6514420" y="3653487"/>
            <a:ext cx="5229368" cy="2734026"/>
          </a:xfrm>
          <a:prstGeom prst="rect">
            <a:avLst/>
          </a:prstGeom>
        </p:spPr>
      </p:pic>
    </p:spTree>
    <p:extLst>
      <p:ext uri="{BB962C8B-B14F-4D97-AF65-F5344CB8AC3E}">
        <p14:creationId xmlns:p14="http://schemas.microsoft.com/office/powerpoint/2010/main" val="451245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a:t>
            </a:r>
            <a:r>
              <a:rPr lang="en-US" dirty="0" smtClean="0"/>
              <a:t>the </a:t>
            </a:r>
            <a:r>
              <a:rPr lang="en-US" dirty="0" smtClean="0"/>
              <a:t>Office UI Fabric?</a:t>
            </a:r>
            <a:endParaRPr lang="en-US" dirty="0"/>
          </a:p>
        </p:txBody>
      </p:sp>
      <p:sp>
        <p:nvSpPr>
          <p:cNvPr id="5" name="Content Placeholder 4"/>
          <p:cNvSpPr>
            <a:spLocks noGrp="1"/>
          </p:cNvSpPr>
          <p:nvPr>
            <p:ph type="body" sz="quarter" idx="10"/>
          </p:nvPr>
        </p:nvSpPr>
        <p:spPr>
          <a:xfrm>
            <a:off x="269239" y="1189495"/>
            <a:ext cx="11653523" cy="4089068"/>
          </a:xfrm>
        </p:spPr>
        <p:txBody>
          <a:bodyPr/>
          <a:lstStyle/>
          <a:p>
            <a:r>
              <a:rPr lang="en-US" sz="2800" dirty="0"/>
              <a:t>Office UI Fabric is a </a:t>
            </a:r>
            <a:r>
              <a:rPr lang="en-US" sz="2800" dirty="0" smtClean="0"/>
              <a:t>responsive</a:t>
            </a:r>
            <a:r>
              <a:rPr lang="en-US" sz="2800" dirty="0"/>
              <a:t>, mobile-first, front-end framework that you can use to apply the Office Design Language to your web experiences. </a:t>
            </a:r>
            <a:endParaRPr lang="en-US" sz="2800" dirty="0" smtClean="0"/>
          </a:p>
          <a:p>
            <a:endParaRPr lang="en-US" sz="2800" dirty="0" smtClean="0"/>
          </a:p>
          <a:p>
            <a:pPr marL="571500" indent="-571500">
              <a:buFont typeface="Arial" panose="020B0604020202020204" pitchFamily="34" charset="0"/>
              <a:buChar char="•"/>
            </a:pPr>
            <a:r>
              <a:rPr lang="en-US" dirty="0"/>
              <a:t>Built by </a:t>
            </a:r>
            <a:r>
              <a:rPr lang="en-US" dirty="0" smtClean="0"/>
              <a:t>Microsoft</a:t>
            </a:r>
          </a:p>
          <a:p>
            <a:pPr marL="571500" indent="-571500">
              <a:buFont typeface="Arial" panose="020B0604020202020204" pitchFamily="34" charset="0"/>
              <a:buChar char="•"/>
            </a:pPr>
            <a:r>
              <a:rPr lang="en-US" dirty="0"/>
              <a:t>All about styling instead of </a:t>
            </a:r>
            <a:r>
              <a:rPr lang="en-US" dirty="0" smtClean="0"/>
              <a:t>JavaScript</a:t>
            </a:r>
          </a:p>
          <a:p>
            <a:pPr marL="571500" indent="-571500">
              <a:buFont typeface="Arial" panose="020B0604020202020204" pitchFamily="34" charset="0"/>
              <a:buChar char="•"/>
            </a:pPr>
            <a:r>
              <a:rPr lang="en-US" dirty="0"/>
              <a:t>Integrates with other </a:t>
            </a:r>
            <a:r>
              <a:rPr lang="en-US" dirty="0" smtClean="0"/>
              <a:t>frameworks</a:t>
            </a:r>
          </a:p>
          <a:p>
            <a:pPr marL="571500" indent="-571500">
              <a:buFont typeface="Arial" panose="020B0604020202020204" pitchFamily="34" charset="0"/>
              <a:buChar char="•"/>
            </a:pPr>
            <a:r>
              <a:rPr lang="en-US" dirty="0"/>
              <a:t>Language support </a:t>
            </a:r>
            <a:endParaRPr lang="en-US" sz="2400" dirty="0" smtClean="0"/>
          </a:p>
        </p:txBody>
      </p:sp>
      <p:grpSp>
        <p:nvGrpSpPr>
          <p:cNvPr id="4" name="Group 3"/>
          <p:cNvGrpSpPr/>
          <p:nvPr/>
        </p:nvGrpSpPr>
        <p:grpSpPr>
          <a:xfrm>
            <a:off x="8886548" y="164318"/>
            <a:ext cx="3197969" cy="299943"/>
            <a:chOff x="2520033" y="6593453"/>
            <a:chExt cx="2778503" cy="287338"/>
          </a:xfrm>
        </p:grpSpPr>
        <p:sp>
          <p:nvSpPr>
            <p:cNvPr id="6" name="TextBox 5"/>
            <p:cNvSpPr txBox="1"/>
            <p:nvPr/>
          </p:nvSpPr>
          <p:spPr>
            <a:xfrm>
              <a:off x="2561395" y="6593453"/>
              <a:ext cx="2737141" cy="287338"/>
            </a:xfrm>
            <a:prstGeom prst="rect">
              <a:avLst/>
            </a:prstGeom>
            <a:noFill/>
          </p:spPr>
          <p:txBody>
            <a:bodyPr wrap="square" lIns="143428" tIns="89642" rIns="143428" bIns="89642" rtlCol="0">
              <a:noAutofit/>
            </a:bodyPr>
            <a:lstStyle/>
            <a:p>
              <a:pPr>
                <a:lnSpc>
                  <a:spcPct val="90000"/>
                </a:lnSpc>
              </a:pPr>
              <a:r>
                <a:rPr lang="en-US" sz="1372" dirty="0">
                  <a:gradFill>
                    <a:gsLst>
                      <a:gs pos="8367">
                        <a:schemeClr val="tx1"/>
                      </a:gs>
                      <a:gs pos="31000">
                        <a:schemeClr val="tx1"/>
                      </a:gs>
                    </a:gsLst>
                    <a:lin ang="5400000" scaled="0"/>
                  </a:gradFill>
                </a:rPr>
                <a:t>Intro to </a:t>
              </a:r>
              <a:r>
                <a:rPr lang="en-US" sz="1372" dirty="0" smtClean="0">
                  <a:gradFill>
                    <a:gsLst>
                      <a:gs pos="8367">
                        <a:schemeClr val="tx1"/>
                      </a:gs>
                      <a:gs pos="31000">
                        <a:schemeClr val="tx1"/>
                      </a:gs>
                    </a:gsLst>
                    <a:lin ang="5400000" scaled="0"/>
                  </a:gradFill>
                </a:rPr>
                <a:t>the Office </a:t>
              </a:r>
              <a:r>
                <a:rPr lang="en-US" sz="1372" dirty="0" smtClean="0">
                  <a:gradFill>
                    <a:gsLst>
                      <a:gs pos="8367">
                        <a:schemeClr val="tx1"/>
                      </a:gs>
                      <a:gs pos="31000">
                        <a:schemeClr val="tx1"/>
                      </a:gs>
                    </a:gsLst>
                    <a:lin ang="5400000" scaled="0"/>
                  </a:gradFill>
                </a:rPr>
                <a:t>UI Fabric</a:t>
              </a:r>
              <a:endParaRPr lang="en-US" sz="1372" dirty="0">
                <a:gradFill>
                  <a:gsLst>
                    <a:gs pos="8367">
                      <a:schemeClr val="tx1"/>
                    </a:gs>
                    <a:gs pos="31000">
                      <a:schemeClr val="tx1"/>
                    </a:gs>
                  </a:gsLst>
                  <a:lin ang="5400000" scaled="0"/>
                </a:gradFill>
              </a:endParaRPr>
            </a:p>
          </p:txBody>
        </p:sp>
        <p:sp>
          <p:nvSpPr>
            <p:cNvPr id="7" name="Freeform 5"/>
            <p:cNvSpPr>
              <a:spLocks/>
            </p:cNvSpPr>
            <p:nvPr/>
          </p:nvSpPr>
          <p:spPr bwMode="auto">
            <a:xfrm>
              <a:off x="2520033" y="6707322"/>
              <a:ext cx="94899" cy="128454"/>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89642" tIns="44821" rIns="89642" bIns="44821" numCol="1" anchor="t" anchorCtr="0" compatLnSpc="1">
              <a:prstTxWarp prst="textNoShape">
                <a:avLst/>
              </a:prstTxWarp>
            </a:bodyPr>
            <a:lstStyle/>
            <a:p>
              <a:endParaRPr lang="en-US" sz="1765" dirty="0">
                <a:gradFill>
                  <a:gsLst>
                    <a:gs pos="8367">
                      <a:schemeClr val="tx1"/>
                    </a:gs>
                    <a:gs pos="31000">
                      <a:schemeClr val="tx1"/>
                    </a:gs>
                  </a:gsLst>
                  <a:lin ang="5400000" scaled="0"/>
                </a:gradFill>
              </a:endParaRPr>
            </a:p>
          </p:txBody>
        </p:sp>
      </p:grpSp>
      <p:grpSp>
        <p:nvGrpSpPr>
          <p:cNvPr id="2" name="Group 4"/>
          <p:cNvGrpSpPr>
            <a:grpSpLocks noChangeAspect="1"/>
          </p:cNvGrpSpPr>
          <p:nvPr/>
        </p:nvGrpSpPr>
        <p:grpSpPr bwMode="auto">
          <a:xfrm>
            <a:off x="9249051" y="4328539"/>
            <a:ext cx="2998976" cy="2998976"/>
            <a:chOff x="5943" y="2781"/>
            <a:chExt cx="1927" cy="1927"/>
          </a:xfrm>
        </p:grpSpPr>
        <p:sp>
          <p:nvSpPr>
            <p:cNvPr id="9" name="AutoShape 3"/>
            <p:cNvSpPr>
              <a:spLocks noChangeAspect="1" noChangeArrowheads="1" noTextEdit="1"/>
            </p:cNvSpPr>
            <p:nvPr/>
          </p:nvSpPr>
          <p:spPr bwMode="auto">
            <a:xfrm>
              <a:off x="5943" y="2781"/>
              <a:ext cx="1927" cy="1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0" name="Freeform 5"/>
            <p:cNvSpPr>
              <a:spLocks/>
            </p:cNvSpPr>
            <p:nvPr/>
          </p:nvSpPr>
          <p:spPr bwMode="auto">
            <a:xfrm>
              <a:off x="6186" y="3345"/>
              <a:ext cx="680" cy="788"/>
            </a:xfrm>
            <a:custGeom>
              <a:avLst/>
              <a:gdLst>
                <a:gd name="T0" fmla="*/ 0 w 680"/>
                <a:gd name="T1" fmla="*/ 0 h 788"/>
                <a:gd name="T2" fmla="*/ 680 w 680"/>
                <a:gd name="T3" fmla="*/ 0 h 788"/>
                <a:gd name="T4" fmla="*/ 680 w 680"/>
                <a:gd name="T5" fmla="*/ 788 h 788"/>
                <a:gd name="T6" fmla="*/ 0 w 680"/>
                <a:gd name="T7" fmla="*/ 788 h 788"/>
                <a:gd name="T8" fmla="*/ 0 w 680"/>
                <a:gd name="T9" fmla="*/ 0 h 788"/>
                <a:gd name="T10" fmla="*/ 0 w 680"/>
                <a:gd name="T11" fmla="*/ 0 h 788"/>
              </a:gdLst>
              <a:ahLst/>
              <a:cxnLst>
                <a:cxn ang="0">
                  <a:pos x="T0" y="T1"/>
                </a:cxn>
                <a:cxn ang="0">
                  <a:pos x="T2" y="T3"/>
                </a:cxn>
                <a:cxn ang="0">
                  <a:pos x="T4" y="T5"/>
                </a:cxn>
                <a:cxn ang="0">
                  <a:pos x="T6" y="T7"/>
                </a:cxn>
                <a:cxn ang="0">
                  <a:pos x="T8" y="T9"/>
                </a:cxn>
                <a:cxn ang="0">
                  <a:pos x="T10" y="T11"/>
                </a:cxn>
              </a:cxnLst>
              <a:rect l="0" t="0" r="r" b="b"/>
              <a:pathLst>
                <a:path w="680" h="788">
                  <a:moveTo>
                    <a:pt x="0" y="0"/>
                  </a:moveTo>
                  <a:lnTo>
                    <a:pt x="680" y="0"/>
                  </a:lnTo>
                  <a:lnTo>
                    <a:pt x="680" y="788"/>
                  </a:lnTo>
                  <a:lnTo>
                    <a:pt x="0" y="788"/>
                  </a:lnTo>
                  <a:lnTo>
                    <a:pt x="0"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1" name="Freeform 6"/>
            <p:cNvSpPr>
              <a:spLocks/>
            </p:cNvSpPr>
            <p:nvPr/>
          </p:nvSpPr>
          <p:spPr bwMode="auto">
            <a:xfrm>
              <a:off x="6950" y="3345"/>
              <a:ext cx="681" cy="788"/>
            </a:xfrm>
            <a:custGeom>
              <a:avLst/>
              <a:gdLst>
                <a:gd name="T0" fmla="*/ 0 w 681"/>
                <a:gd name="T1" fmla="*/ 0 h 788"/>
                <a:gd name="T2" fmla="*/ 681 w 681"/>
                <a:gd name="T3" fmla="*/ 0 h 788"/>
                <a:gd name="T4" fmla="*/ 681 w 681"/>
                <a:gd name="T5" fmla="*/ 788 h 788"/>
                <a:gd name="T6" fmla="*/ 0 w 681"/>
                <a:gd name="T7" fmla="*/ 788 h 788"/>
                <a:gd name="T8" fmla="*/ 0 w 681"/>
                <a:gd name="T9" fmla="*/ 0 h 788"/>
                <a:gd name="T10" fmla="*/ 0 w 681"/>
                <a:gd name="T11" fmla="*/ 0 h 788"/>
              </a:gdLst>
              <a:ahLst/>
              <a:cxnLst>
                <a:cxn ang="0">
                  <a:pos x="T0" y="T1"/>
                </a:cxn>
                <a:cxn ang="0">
                  <a:pos x="T2" y="T3"/>
                </a:cxn>
                <a:cxn ang="0">
                  <a:pos x="T4" y="T5"/>
                </a:cxn>
                <a:cxn ang="0">
                  <a:pos x="T6" y="T7"/>
                </a:cxn>
                <a:cxn ang="0">
                  <a:pos x="T8" y="T9"/>
                </a:cxn>
                <a:cxn ang="0">
                  <a:pos x="T10" y="T11"/>
                </a:cxn>
              </a:cxnLst>
              <a:rect l="0" t="0" r="r" b="b"/>
              <a:pathLst>
                <a:path w="681" h="788">
                  <a:moveTo>
                    <a:pt x="0" y="0"/>
                  </a:moveTo>
                  <a:lnTo>
                    <a:pt x="681" y="0"/>
                  </a:lnTo>
                  <a:lnTo>
                    <a:pt x="681" y="788"/>
                  </a:lnTo>
                  <a:lnTo>
                    <a:pt x="0" y="788"/>
                  </a:lnTo>
                  <a:lnTo>
                    <a:pt x="0"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2" name="Freeform 7"/>
            <p:cNvSpPr>
              <a:spLocks/>
            </p:cNvSpPr>
            <p:nvPr/>
          </p:nvSpPr>
          <p:spPr bwMode="auto">
            <a:xfrm>
              <a:off x="6866" y="3345"/>
              <a:ext cx="84" cy="788"/>
            </a:xfrm>
            <a:custGeom>
              <a:avLst/>
              <a:gdLst>
                <a:gd name="T0" fmla="*/ 0 w 84"/>
                <a:gd name="T1" fmla="*/ 0 h 788"/>
                <a:gd name="T2" fmla="*/ 84 w 84"/>
                <a:gd name="T3" fmla="*/ 0 h 788"/>
                <a:gd name="T4" fmla="*/ 84 w 84"/>
                <a:gd name="T5" fmla="*/ 788 h 788"/>
                <a:gd name="T6" fmla="*/ 0 w 84"/>
                <a:gd name="T7" fmla="*/ 788 h 788"/>
                <a:gd name="T8" fmla="*/ 0 w 84"/>
                <a:gd name="T9" fmla="*/ 0 h 788"/>
                <a:gd name="T10" fmla="*/ 0 w 84"/>
                <a:gd name="T11" fmla="*/ 0 h 788"/>
              </a:gdLst>
              <a:ahLst/>
              <a:cxnLst>
                <a:cxn ang="0">
                  <a:pos x="T0" y="T1"/>
                </a:cxn>
                <a:cxn ang="0">
                  <a:pos x="T2" y="T3"/>
                </a:cxn>
                <a:cxn ang="0">
                  <a:pos x="T4" y="T5"/>
                </a:cxn>
                <a:cxn ang="0">
                  <a:pos x="T6" y="T7"/>
                </a:cxn>
                <a:cxn ang="0">
                  <a:pos x="T8" y="T9"/>
                </a:cxn>
                <a:cxn ang="0">
                  <a:pos x="T10" y="T11"/>
                </a:cxn>
              </a:cxnLst>
              <a:rect l="0" t="0" r="r" b="b"/>
              <a:pathLst>
                <a:path w="84" h="788">
                  <a:moveTo>
                    <a:pt x="0" y="0"/>
                  </a:moveTo>
                  <a:lnTo>
                    <a:pt x="84" y="0"/>
                  </a:lnTo>
                  <a:lnTo>
                    <a:pt x="84" y="788"/>
                  </a:lnTo>
                  <a:lnTo>
                    <a:pt x="0" y="788"/>
                  </a:lnTo>
                  <a:lnTo>
                    <a:pt x="0" y="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3" name="Freeform 8"/>
            <p:cNvSpPr>
              <a:spLocks/>
            </p:cNvSpPr>
            <p:nvPr/>
          </p:nvSpPr>
          <p:spPr bwMode="auto">
            <a:xfrm>
              <a:off x="6229" y="3365"/>
              <a:ext cx="1358" cy="747"/>
            </a:xfrm>
            <a:custGeom>
              <a:avLst/>
              <a:gdLst>
                <a:gd name="T0" fmla="*/ 515 w 812"/>
                <a:gd name="T1" fmla="*/ 1 h 447"/>
                <a:gd name="T2" fmla="*/ 486 w 812"/>
                <a:gd name="T3" fmla="*/ 0 h 447"/>
                <a:gd name="T4" fmla="*/ 419 w 812"/>
                <a:gd name="T5" fmla="*/ 10 h 447"/>
                <a:gd name="T6" fmla="*/ 407 w 812"/>
                <a:gd name="T7" fmla="*/ 17 h 447"/>
                <a:gd name="T8" fmla="*/ 393 w 812"/>
                <a:gd name="T9" fmla="*/ 9 h 447"/>
                <a:gd name="T10" fmla="*/ 328 w 812"/>
                <a:gd name="T11" fmla="*/ 0 h 447"/>
                <a:gd name="T12" fmla="*/ 297 w 812"/>
                <a:gd name="T13" fmla="*/ 1 h 447"/>
                <a:gd name="T14" fmla="*/ 0 w 812"/>
                <a:gd name="T15" fmla="*/ 17 h 447"/>
                <a:gd name="T16" fmla="*/ 0 w 812"/>
                <a:gd name="T17" fmla="*/ 431 h 447"/>
                <a:gd name="T18" fmla="*/ 0 w 812"/>
                <a:gd name="T19" fmla="*/ 431 h 447"/>
                <a:gd name="T20" fmla="*/ 31 w 812"/>
                <a:gd name="T21" fmla="*/ 431 h 447"/>
                <a:gd name="T22" fmla="*/ 297 w 812"/>
                <a:gd name="T23" fmla="*/ 446 h 447"/>
                <a:gd name="T24" fmla="*/ 328 w 812"/>
                <a:gd name="T25" fmla="*/ 447 h 447"/>
                <a:gd name="T26" fmla="*/ 393 w 812"/>
                <a:gd name="T27" fmla="*/ 439 h 447"/>
                <a:gd name="T28" fmla="*/ 407 w 812"/>
                <a:gd name="T29" fmla="*/ 431 h 447"/>
                <a:gd name="T30" fmla="*/ 419 w 812"/>
                <a:gd name="T31" fmla="*/ 438 h 447"/>
                <a:gd name="T32" fmla="*/ 486 w 812"/>
                <a:gd name="T33" fmla="*/ 447 h 447"/>
                <a:gd name="T34" fmla="*/ 515 w 812"/>
                <a:gd name="T35" fmla="*/ 446 h 447"/>
                <a:gd name="T36" fmla="*/ 781 w 812"/>
                <a:gd name="T37" fmla="*/ 431 h 447"/>
                <a:gd name="T38" fmla="*/ 812 w 812"/>
                <a:gd name="T39" fmla="*/ 431 h 447"/>
                <a:gd name="T40" fmla="*/ 812 w 812"/>
                <a:gd name="T41" fmla="*/ 431 h 447"/>
                <a:gd name="T42" fmla="*/ 812 w 812"/>
                <a:gd name="T43" fmla="*/ 17 h 447"/>
                <a:gd name="T44" fmla="*/ 515 w 812"/>
                <a:gd name="T45" fmla="*/ 1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12" h="447">
                  <a:moveTo>
                    <a:pt x="515" y="1"/>
                  </a:moveTo>
                  <a:cubicBezTo>
                    <a:pt x="506" y="1"/>
                    <a:pt x="496" y="0"/>
                    <a:pt x="486" y="0"/>
                  </a:cubicBezTo>
                  <a:cubicBezTo>
                    <a:pt x="449" y="0"/>
                    <a:pt x="429" y="5"/>
                    <a:pt x="419" y="10"/>
                  </a:cubicBezTo>
                  <a:cubicBezTo>
                    <a:pt x="410" y="14"/>
                    <a:pt x="407" y="17"/>
                    <a:pt x="407" y="17"/>
                  </a:cubicBezTo>
                  <a:cubicBezTo>
                    <a:pt x="407" y="17"/>
                    <a:pt x="404" y="13"/>
                    <a:pt x="393" y="9"/>
                  </a:cubicBezTo>
                  <a:cubicBezTo>
                    <a:pt x="382" y="4"/>
                    <a:pt x="363" y="0"/>
                    <a:pt x="328" y="0"/>
                  </a:cubicBezTo>
                  <a:cubicBezTo>
                    <a:pt x="317" y="0"/>
                    <a:pt x="307" y="1"/>
                    <a:pt x="297" y="1"/>
                  </a:cubicBezTo>
                  <a:cubicBezTo>
                    <a:pt x="245" y="5"/>
                    <a:pt x="192" y="17"/>
                    <a:pt x="0" y="17"/>
                  </a:cubicBezTo>
                  <a:cubicBezTo>
                    <a:pt x="0" y="431"/>
                    <a:pt x="0" y="431"/>
                    <a:pt x="0" y="431"/>
                  </a:cubicBezTo>
                  <a:cubicBezTo>
                    <a:pt x="0" y="431"/>
                    <a:pt x="0" y="431"/>
                    <a:pt x="0" y="431"/>
                  </a:cubicBezTo>
                  <a:cubicBezTo>
                    <a:pt x="31" y="431"/>
                    <a:pt x="31" y="431"/>
                    <a:pt x="31" y="431"/>
                  </a:cubicBezTo>
                  <a:cubicBezTo>
                    <a:pt x="198" y="432"/>
                    <a:pt x="248" y="442"/>
                    <a:pt x="297" y="446"/>
                  </a:cubicBezTo>
                  <a:cubicBezTo>
                    <a:pt x="307" y="446"/>
                    <a:pt x="317" y="447"/>
                    <a:pt x="328" y="447"/>
                  </a:cubicBezTo>
                  <a:cubicBezTo>
                    <a:pt x="363" y="447"/>
                    <a:pt x="382" y="443"/>
                    <a:pt x="393" y="439"/>
                  </a:cubicBezTo>
                  <a:cubicBezTo>
                    <a:pt x="404" y="434"/>
                    <a:pt x="407" y="431"/>
                    <a:pt x="407" y="431"/>
                  </a:cubicBezTo>
                  <a:cubicBezTo>
                    <a:pt x="407" y="431"/>
                    <a:pt x="410" y="434"/>
                    <a:pt x="419" y="438"/>
                  </a:cubicBezTo>
                  <a:cubicBezTo>
                    <a:pt x="429" y="442"/>
                    <a:pt x="449" y="447"/>
                    <a:pt x="486" y="447"/>
                  </a:cubicBezTo>
                  <a:cubicBezTo>
                    <a:pt x="496" y="447"/>
                    <a:pt x="506" y="446"/>
                    <a:pt x="515" y="446"/>
                  </a:cubicBezTo>
                  <a:cubicBezTo>
                    <a:pt x="564" y="442"/>
                    <a:pt x="614" y="432"/>
                    <a:pt x="781" y="431"/>
                  </a:cubicBezTo>
                  <a:cubicBezTo>
                    <a:pt x="812" y="431"/>
                    <a:pt x="812" y="431"/>
                    <a:pt x="812" y="431"/>
                  </a:cubicBezTo>
                  <a:cubicBezTo>
                    <a:pt x="812" y="431"/>
                    <a:pt x="812" y="431"/>
                    <a:pt x="812" y="431"/>
                  </a:cubicBezTo>
                  <a:cubicBezTo>
                    <a:pt x="812" y="17"/>
                    <a:pt x="812" y="17"/>
                    <a:pt x="812" y="17"/>
                  </a:cubicBezTo>
                  <a:cubicBezTo>
                    <a:pt x="619" y="17"/>
                    <a:pt x="567" y="5"/>
                    <a:pt x="515"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4" name="Freeform 9"/>
            <p:cNvSpPr>
              <a:spLocks/>
            </p:cNvSpPr>
            <p:nvPr/>
          </p:nvSpPr>
          <p:spPr bwMode="auto">
            <a:xfrm>
              <a:off x="6726" y="3365"/>
              <a:ext cx="160" cy="747"/>
            </a:xfrm>
            <a:custGeom>
              <a:avLst/>
              <a:gdLst>
                <a:gd name="T0" fmla="*/ 0 w 96"/>
                <a:gd name="T1" fmla="*/ 1 h 447"/>
                <a:gd name="T2" fmla="*/ 0 w 96"/>
                <a:gd name="T3" fmla="*/ 446 h 447"/>
                <a:gd name="T4" fmla="*/ 31 w 96"/>
                <a:gd name="T5" fmla="*/ 447 h 447"/>
                <a:gd name="T6" fmla="*/ 96 w 96"/>
                <a:gd name="T7" fmla="*/ 439 h 447"/>
                <a:gd name="T8" fmla="*/ 96 w 96"/>
                <a:gd name="T9" fmla="*/ 9 h 447"/>
                <a:gd name="T10" fmla="*/ 31 w 96"/>
                <a:gd name="T11" fmla="*/ 0 h 447"/>
                <a:gd name="T12" fmla="*/ 0 w 96"/>
                <a:gd name="T13" fmla="*/ 1 h 447"/>
              </a:gdLst>
              <a:ahLst/>
              <a:cxnLst>
                <a:cxn ang="0">
                  <a:pos x="T0" y="T1"/>
                </a:cxn>
                <a:cxn ang="0">
                  <a:pos x="T2" y="T3"/>
                </a:cxn>
                <a:cxn ang="0">
                  <a:pos x="T4" y="T5"/>
                </a:cxn>
                <a:cxn ang="0">
                  <a:pos x="T6" y="T7"/>
                </a:cxn>
                <a:cxn ang="0">
                  <a:pos x="T8" y="T9"/>
                </a:cxn>
                <a:cxn ang="0">
                  <a:pos x="T10" y="T11"/>
                </a:cxn>
                <a:cxn ang="0">
                  <a:pos x="T12" y="T13"/>
                </a:cxn>
              </a:cxnLst>
              <a:rect l="0" t="0" r="r" b="b"/>
              <a:pathLst>
                <a:path w="96" h="447">
                  <a:moveTo>
                    <a:pt x="0" y="1"/>
                  </a:moveTo>
                  <a:cubicBezTo>
                    <a:pt x="0" y="446"/>
                    <a:pt x="0" y="446"/>
                    <a:pt x="0" y="446"/>
                  </a:cubicBezTo>
                  <a:cubicBezTo>
                    <a:pt x="10" y="446"/>
                    <a:pt x="19" y="447"/>
                    <a:pt x="31" y="447"/>
                  </a:cubicBezTo>
                  <a:cubicBezTo>
                    <a:pt x="66" y="447"/>
                    <a:pt x="85" y="443"/>
                    <a:pt x="96" y="439"/>
                  </a:cubicBezTo>
                  <a:cubicBezTo>
                    <a:pt x="96" y="9"/>
                    <a:pt x="96" y="9"/>
                    <a:pt x="96" y="9"/>
                  </a:cubicBezTo>
                  <a:cubicBezTo>
                    <a:pt x="85" y="4"/>
                    <a:pt x="66" y="0"/>
                    <a:pt x="31" y="0"/>
                  </a:cubicBezTo>
                  <a:cubicBezTo>
                    <a:pt x="19" y="0"/>
                    <a:pt x="10" y="1"/>
                    <a:pt x="0" y="1"/>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5" name="Freeform 10"/>
            <p:cNvSpPr>
              <a:spLocks/>
            </p:cNvSpPr>
            <p:nvPr/>
          </p:nvSpPr>
          <p:spPr bwMode="auto">
            <a:xfrm>
              <a:off x="6930" y="3365"/>
              <a:ext cx="161" cy="747"/>
            </a:xfrm>
            <a:custGeom>
              <a:avLst/>
              <a:gdLst>
                <a:gd name="T0" fmla="*/ 67 w 96"/>
                <a:gd name="T1" fmla="*/ 0 h 447"/>
                <a:gd name="T2" fmla="*/ 0 w 96"/>
                <a:gd name="T3" fmla="*/ 10 h 447"/>
                <a:gd name="T4" fmla="*/ 0 w 96"/>
                <a:gd name="T5" fmla="*/ 438 h 447"/>
                <a:gd name="T6" fmla="*/ 67 w 96"/>
                <a:gd name="T7" fmla="*/ 447 h 447"/>
                <a:gd name="T8" fmla="*/ 96 w 96"/>
                <a:gd name="T9" fmla="*/ 446 h 447"/>
                <a:gd name="T10" fmla="*/ 96 w 96"/>
                <a:gd name="T11" fmla="*/ 1 h 447"/>
                <a:gd name="T12" fmla="*/ 67 w 96"/>
                <a:gd name="T13" fmla="*/ 0 h 447"/>
              </a:gdLst>
              <a:ahLst/>
              <a:cxnLst>
                <a:cxn ang="0">
                  <a:pos x="T0" y="T1"/>
                </a:cxn>
                <a:cxn ang="0">
                  <a:pos x="T2" y="T3"/>
                </a:cxn>
                <a:cxn ang="0">
                  <a:pos x="T4" y="T5"/>
                </a:cxn>
                <a:cxn ang="0">
                  <a:pos x="T6" y="T7"/>
                </a:cxn>
                <a:cxn ang="0">
                  <a:pos x="T8" y="T9"/>
                </a:cxn>
                <a:cxn ang="0">
                  <a:pos x="T10" y="T11"/>
                </a:cxn>
                <a:cxn ang="0">
                  <a:pos x="T12" y="T13"/>
                </a:cxn>
              </a:cxnLst>
              <a:rect l="0" t="0" r="r" b="b"/>
              <a:pathLst>
                <a:path w="96" h="447">
                  <a:moveTo>
                    <a:pt x="67" y="0"/>
                  </a:moveTo>
                  <a:cubicBezTo>
                    <a:pt x="31" y="0"/>
                    <a:pt x="10" y="5"/>
                    <a:pt x="0" y="10"/>
                  </a:cubicBezTo>
                  <a:cubicBezTo>
                    <a:pt x="0" y="438"/>
                    <a:pt x="0" y="438"/>
                    <a:pt x="0" y="438"/>
                  </a:cubicBezTo>
                  <a:cubicBezTo>
                    <a:pt x="10" y="442"/>
                    <a:pt x="31" y="447"/>
                    <a:pt x="67" y="447"/>
                  </a:cubicBezTo>
                  <a:cubicBezTo>
                    <a:pt x="78" y="447"/>
                    <a:pt x="87" y="446"/>
                    <a:pt x="96" y="446"/>
                  </a:cubicBezTo>
                  <a:cubicBezTo>
                    <a:pt x="96" y="1"/>
                    <a:pt x="96" y="1"/>
                    <a:pt x="96" y="1"/>
                  </a:cubicBezTo>
                  <a:cubicBezTo>
                    <a:pt x="87" y="1"/>
                    <a:pt x="78" y="0"/>
                    <a:pt x="67" y="0"/>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6" name="Freeform 11"/>
            <p:cNvSpPr>
              <a:spLocks/>
            </p:cNvSpPr>
            <p:nvPr/>
          </p:nvSpPr>
          <p:spPr bwMode="auto">
            <a:xfrm>
              <a:off x="6886" y="3380"/>
              <a:ext cx="44" cy="717"/>
            </a:xfrm>
            <a:custGeom>
              <a:avLst/>
              <a:gdLst>
                <a:gd name="T0" fmla="*/ 0 w 26"/>
                <a:gd name="T1" fmla="*/ 429 h 429"/>
                <a:gd name="T2" fmla="*/ 14 w 26"/>
                <a:gd name="T3" fmla="*/ 421 h 429"/>
                <a:gd name="T4" fmla="*/ 26 w 26"/>
                <a:gd name="T5" fmla="*/ 428 h 429"/>
                <a:gd name="T6" fmla="*/ 26 w 26"/>
                <a:gd name="T7" fmla="*/ 1 h 429"/>
                <a:gd name="T8" fmla="*/ 14 w 26"/>
                <a:gd name="T9" fmla="*/ 7 h 429"/>
                <a:gd name="T10" fmla="*/ 0 w 26"/>
                <a:gd name="T11" fmla="*/ 0 h 429"/>
                <a:gd name="T12" fmla="*/ 0 w 26"/>
                <a:gd name="T13" fmla="*/ 429 h 429"/>
              </a:gdLst>
              <a:ahLst/>
              <a:cxnLst>
                <a:cxn ang="0">
                  <a:pos x="T0" y="T1"/>
                </a:cxn>
                <a:cxn ang="0">
                  <a:pos x="T2" y="T3"/>
                </a:cxn>
                <a:cxn ang="0">
                  <a:pos x="T4" y="T5"/>
                </a:cxn>
                <a:cxn ang="0">
                  <a:pos x="T6" y="T7"/>
                </a:cxn>
                <a:cxn ang="0">
                  <a:pos x="T8" y="T9"/>
                </a:cxn>
                <a:cxn ang="0">
                  <a:pos x="T10" y="T11"/>
                </a:cxn>
                <a:cxn ang="0">
                  <a:pos x="T12" y="T13"/>
                </a:cxn>
              </a:cxnLst>
              <a:rect l="0" t="0" r="r" b="b"/>
              <a:pathLst>
                <a:path w="26" h="429">
                  <a:moveTo>
                    <a:pt x="0" y="429"/>
                  </a:moveTo>
                  <a:cubicBezTo>
                    <a:pt x="12" y="425"/>
                    <a:pt x="14" y="421"/>
                    <a:pt x="14" y="421"/>
                  </a:cubicBezTo>
                  <a:cubicBezTo>
                    <a:pt x="14" y="421"/>
                    <a:pt x="17" y="424"/>
                    <a:pt x="26" y="428"/>
                  </a:cubicBezTo>
                  <a:cubicBezTo>
                    <a:pt x="26" y="1"/>
                    <a:pt x="26" y="1"/>
                    <a:pt x="26" y="1"/>
                  </a:cubicBezTo>
                  <a:cubicBezTo>
                    <a:pt x="17" y="4"/>
                    <a:pt x="14" y="7"/>
                    <a:pt x="14" y="7"/>
                  </a:cubicBezTo>
                  <a:cubicBezTo>
                    <a:pt x="14" y="7"/>
                    <a:pt x="12" y="4"/>
                    <a:pt x="0" y="0"/>
                  </a:cubicBezTo>
                  <a:cubicBezTo>
                    <a:pt x="0" y="429"/>
                    <a:pt x="0" y="429"/>
                    <a:pt x="0" y="429"/>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7" name="Freeform 12"/>
            <p:cNvSpPr>
              <a:spLocks/>
            </p:cNvSpPr>
            <p:nvPr/>
          </p:nvSpPr>
          <p:spPr bwMode="auto">
            <a:xfrm>
              <a:off x="6334" y="3435"/>
              <a:ext cx="193" cy="199"/>
            </a:xfrm>
            <a:custGeom>
              <a:avLst/>
              <a:gdLst>
                <a:gd name="T0" fmla="*/ 115 w 115"/>
                <a:gd name="T1" fmla="*/ 118 h 119"/>
                <a:gd name="T2" fmla="*/ 0 w 115"/>
                <a:gd name="T3" fmla="*/ 119 h 119"/>
                <a:gd name="T4" fmla="*/ 0 w 115"/>
                <a:gd name="T5" fmla="*/ 4 h 119"/>
                <a:gd name="T6" fmla="*/ 115 w 115"/>
                <a:gd name="T7" fmla="*/ 0 h 119"/>
                <a:gd name="T8" fmla="*/ 115 w 115"/>
                <a:gd name="T9" fmla="*/ 118 h 119"/>
              </a:gdLst>
              <a:ahLst/>
              <a:cxnLst>
                <a:cxn ang="0">
                  <a:pos x="T0" y="T1"/>
                </a:cxn>
                <a:cxn ang="0">
                  <a:pos x="T2" y="T3"/>
                </a:cxn>
                <a:cxn ang="0">
                  <a:pos x="T4" y="T5"/>
                </a:cxn>
                <a:cxn ang="0">
                  <a:pos x="T6" y="T7"/>
                </a:cxn>
                <a:cxn ang="0">
                  <a:pos x="T8" y="T9"/>
                </a:cxn>
              </a:cxnLst>
              <a:rect l="0" t="0" r="r" b="b"/>
              <a:pathLst>
                <a:path w="115" h="119">
                  <a:moveTo>
                    <a:pt x="115" y="118"/>
                  </a:moveTo>
                  <a:cubicBezTo>
                    <a:pt x="77" y="119"/>
                    <a:pt x="38" y="119"/>
                    <a:pt x="0" y="119"/>
                  </a:cubicBezTo>
                  <a:cubicBezTo>
                    <a:pt x="0" y="80"/>
                    <a:pt x="0" y="42"/>
                    <a:pt x="0" y="4"/>
                  </a:cubicBezTo>
                  <a:cubicBezTo>
                    <a:pt x="39" y="4"/>
                    <a:pt x="77" y="2"/>
                    <a:pt x="115" y="0"/>
                  </a:cubicBezTo>
                  <a:cubicBezTo>
                    <a:pt x="115" y="40"/>
                    <a:pt x="115" y="79"/>
                    <a:pt x="115" y="118"/>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8" name="Freeform 13"/>
            <p:cNvSpPr>
              <a:spLocks noEditPoints="1"/>
            </p:cNvSpPr>
            <p:nvPr/>
          </p:nvSpPr>
          <p:spPr bwMode="auto">
            <a:xfrm>
              <a:off x="6383" y="3467"/>
              <a:ext cx="95" cy="139"/>
            </a:xfrm>
            <a:custGeom>
              <a:avLst/>
              <a:gdLst>
                <a:gd name="T0" fmla="*/ 28 w 57"/>
                <a:gd name="T1" fmla="*/ 83 h 83"/>
                <a:gd name="T2" fmla="*/ 0 w 57"/>
                <a:gd name="T3" fmla="*/ 43 h 83"/>
                <a:gd name="T4" fmla="*/ 8 w 57"/>
                <a:gd name="T5" fmla="*/ 12 h 83"/>
                <a:gd name="T6" fmla="*/ 30 w 57"/>
                <a:gd name="T7" fmla="*/ 1 h 83"/>
                <a:gd name="T8" fmla="*/ 57 w 57"/>
                <a:gd name="T9" fmla="*/ 40 h 83"/>
                <a:gd name="T10" fmla="*/ 49 w 57"/>
                <a:gd name="T11" fmla="*/ 72 h 83"/>
                <a:gd name="T12" fmla="*/ 28 w 57"/>
                <a:gd name="T13" fmla="*/ 83 h 83"/>
                <a:gd name="T14" fmla="*/ 29 w 57"/>
                <a:gd name="T15" fmla="*/ 14 h 83"/>
                <a:gd name="T16" fmla="*/ 18 w 57"/>
                <a:gd name="T17" fmla="*/ 43 h 83"/>
                <a:gd name="T18" fmla="*/ 28 w 57"/>
                <a:gd name="T19" fmla="*/ 69 h 83"/>
                <a:gd name="T20" fmla="*/ 39 w 57"/>
                <a:gd name="T21" fmla="*/ 42 h 83"/>
                <a:gd name="T22" fmla="*/ 29 w 57"/>
                <a:gd name="T23" fmla="*/ 1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83">
                  <a:moveTo>
                    <a:pt x="28" y="83"/>
                  </a:moveTo>
                  <a:cubicBezTo>
                    <a:pt x="10" y="83"/>
                    <a:pt x="0" y="70"/>
                    <a:pt x="0" y="43"/>
                  </a:cubicBezTo>
                  <a:cubicBezTo>
                    <a:pt x="0" y="30"/>
                    <a:pt x="3" y="20"/>
                    <a:pt x="8" y="12"/>
                  </a:cubicBezTo>
                  <a:cubicBezTo>
                    <a:pt x="13" y="5"/>
                    <a:pt x="20" y="1"/>
                    <a:pt x="30" y="1"/>
                  </a:cubicBezTo>
                  <a:cubicBezTo>
                    <a:pt x="48" y="0"/>
                    <a:pt x="57" y="13"/>
                    <a:pt x="57" y="40"/>
                  </a:cubicBezTo>
                  <a:cubicBezTo>
                    <a:pt x="57" y="54"/>
                    <a:pt x="55" y="64"/>
                    <a:pt x="49" y="72"/>
                  </a:cubicBezTo>
                  <a:cubicBezTo>
                    <a:pt x="45" y="79"/>
                    <a:pt x="37" y="83"/>
                    <a:pt x="28" y="83"/>
                  </a:cubicBezTo>
                  <a:close/>
                  <a:moveTo>
                    <a:pt x="29" y="14"/>
                  </a:moveTo>
                  <a:cubicBezTo>
                    <a:pt x="22" y="14"/>
                    <a:pt x="18" y="24"/>
                    <a:pt x="18" y="43"/>
                  </a:cubicBezTo>
                  <a:cubicBezTo>
                    <a:pt x="18" y="60"/>
                    <a:pt x="21" y="69"/>
                    <a:pt x="28" y="69"/>
                  </a:cubicBezTo>
                  <a:cubicBezTo>
                    <a:pt x="36" y="69"/>
                    <a:pt x="39" y="60"/>
                    <a:pt x="39" y="42"/>
                  </a:cubicBezTo>
                  <a:cubicBezTo>
                    <a:pt x="39" y="23"/>
                    <a:pt x="36" y="14"/>
                    <a:pt x="29" y="14"/>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9" name="Freeform 14"/>
            <p:cNvSpPr>
              <a:spLocks noEditPoints="1"/>
            </p:cNvSpPr>
            <p:nvPr/>
          </p:nvSpPr>
          <p:spPr bwMode="auto">
            <a:xfrm>
              <a:off x="6346" y="3668"/>
              <a:ext cx="34" cy="45"/>
            </a:xfrm>
            <a:custGeom>
              <a:avLst/>
              <a:gdLst>
                <a:gd name="T0" fmla="*/ 10 w 20"/>
                <a:gd name="T1" fmla="*/ 27 h 27"/>
                <a:gd name="T2" fmla="*/ 0 w 20"/>
                <a:gd name="T3" fmla="*/ 13 h 27"/>
                <a:gd name="T4" fmla="*/ 3 w 20"/>
                <a:gd name="T5" fmla="*/ 3 h 27"/>
                <a:gd name="T6" fmla="*/ 10 w 20"/>
                <a:gd name="T7" fmla="*/ 0 h 27"/>
                <a:gd name="T8" fmla="*/ 20 w 20"/>
                <a:gd name="T9" fmla="*/ 13 h 27"/>
                <a:gd name="T10" fmla="*/ 17 w 20"/>
                <a:gd name="T11" fmla="*/ 23 h 27"/>
                <a:gd name="T12" fmla="*/ 10 w 20"/>
                <a:gd name="T13" fmla="*/ 27 h 27"/>
                <a:gd name="T14" fmla="*/ 10 w 20"/>
                <a:gd name="T15" fmla="*/ 4 h 27"/>
                <a:gd name="T16" fmla="*/ 7 w 20"/>
                <a:gd name="T17" fmla="*/ 13 h 27"/>
                <a:gd name="T18" fmla="*/ 10 w 20"/>
                <a:gd name="T19" fmla="*/ 22 h 27"/>
                <a:gd name="T20" fmla="*/ 14 w 20"/>
                <a:gd name="T21" fmla="*/ 13 h 27"/>
                <a:gd name="T22" fmla="*/ 10 w 20"/>
                <a:gd name="T23"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7">
                  <a:moveTo>
                    <a:pt x="10" y="27"/>
                  </a:moveTo>
                  <a:cubicBezTo>
                    <a:pt x="3" y="27"/>
                    <a:pt x="0" y="22"/>
                    <a:pt x="0" y="13"/>
                  </a:cubicBezTo>
                  <a:cubicBezTo>
                    <a:pt x="0" y="9"/>
                    <a:pt x="1" y="6"/>
                    <a:pt x="3" y="3"/>
                  </a:cubicBezTo>
                  <a:cubicBezTo>
                    <a:pt x="5" y="1"/>
                    <a:pt x="7" y="0"/>
                    <a:pt x="10" y="0"/>
                  </a:cubicBezTo>
                  <a:cubicBezTo>
                    <a:pt x="17" y="0"/>
                    <a:pt x="20" y="4"/>
                    <a:pt x="20" y="13"/>
                  </a:cubicBezTo>
                  <a:cubicBezTo>
                    <a:pt x="20" y="17"/>
                    <a:pt x="19" y="21"/>
                    <a:pt x="17" y="23"/>
                  </a:cubicBezTo>
                  <a:cubicBezTo>
                    <a:pt x="16" y="25"/>
                    <a:pt x="13" y="27"/>
                    <a:pt x="10" y="27"/>
                  </a:cubicBezTo>
                  <a:close/>
                  <a:moveTo>
                    <a:pt x="10" y="4"/>
                  </a:moveTo>
                  <a:cubicBezTo>
                    <a:pt x="8" y="4"/>
                    <a:pt x="7" y="7"/>
                    <a:pt x="7" y="13"/>
                  </a:cubicBezTo>
                  <a:cubicBezTo>
                    <a:pt x="7" y="19"/>
                    <a:pt x="8" y="22"/>
                    <a:pt x="10" y="22"/>
                  </a:cubicBezTo>
                  <a:cubicBezTo>
                    <a:pt x="12" y="22"/>
                    <a:pt x="14" y="19"/>
                    <a:pt x="14" y="13"/>
                  </a:cubicBezTo>
                  <a:cubicBezTo>
                    <a:pt x="14" y="7"/>
                    <a:pt x="12" y="4"/>
                    <a:pt x="10" y="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0" name="Freeform 15"/>
            <p:cNvSpPr>
              <a:spLocks noEditPoints="1"/>
            </p:cNvSpPr>
            <p:nvPr/>
          </p:nvSpPr>
          <p:spPr bwMode="auto">
            <a:xfrm>
              <a:off x="6383" y="3666"/>
              <a:ext cx="32" cy="47"/>
            </a:xfrm>
            <a:custGeom>
              <a:avLst/>
              <a:gdLst>
                <a:gd name="T0" fmla="*/ 10 w 19"/>
                <a:gd name="T1" fmla="*/ 28 h 28"/>
                <a:gd name="T2" fmla="*/ 0 w 19"/>
                <a:gd name="T3" fmla="*/ 14 h 28"/>
                <a:gd name="T4" fmla="*/ 3 w 19"/>
                <a:gd name="T5" fmla="*/ 4 h 28"/>
                <a:gd name="T6" fmla="*/ 10 w 19"/>
                <a:gd name="T7" fmla="*/ 0 h 28"/>
                <a:gd name="T8" fmla="*/ 19 w 19"/>
                <a:gd name="T9" fmla="*/ 14 h 28"/>
                <a:gd name="T10" fmla="*/ 17 w 19"/>
                <a:gd name="T11" fmla="*/ 24 h 28"/>
                <a:gd name="T12" fmla="*/ 10 w 19"/>
                <a:gd name="T13" fmla="*/ 28 h 28"/>
                <a:gd name="T14" fmla="*/ 10 w 19"/>
                <a:gd name="T15" fmla="*/ 5 h 28"/>
                <a:gd name="T16" fmla="*/ 6 w 19"/>
                <a:gd name="T17" fmla="*/ 14 h 28"/>
                <a:gd name="T18" fmla="*/ 10 w 19"/>
                <a:gd name="T19" fmla="*/ 23 h 28"/>
                <a:gd name="T20" fmla="*/ 13 w 19"/>
                <a:gd name="T21" fmla="*/ 14 h 28"/>
                <a:gd name="T22" fmla="*/ 10 w 19"/>
                <a:gd name="T23"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8">
                  <a:moveTo>
                    <a:pt x="10" y="28"/>
                  </a:moveTo>
                  <a:cubicBezTo>
                    <a:pt x="3" y="28"/>
                    <a:pt x="0" y="23"/>
                    <a:pt x="0" y="14"/>
                  </a:cubicBezTo>
                  <a:cubicBezTo>
                    <a:pt x="0" y="10"/>
                    <a:pt x="1" y="6"/>
                    <a:pt x="3" y="4"/>
                  </a:cubicBezTo>
                  <a:cubicBezTo>
                    <a:pt x="4" y="2"/>
                    <a:pt x="7" y="0"/>
                    <a:pt x="10" y="0"/>
                  </a:cubicBezTo>
                  <a:cubicBezTo>
                    <a:pt x="16" y="0"/>
                    <a:pt x="19" y="5"/>
                    <a:pt x="19" y="14"/>
                  </a:cubicBezTo>
                  <a:cubicBezTo>
                    <a:pt x="19" y="18"/>
                    <a:pt x="18" y="21"/>
                    <a:pt x="17" y="24"/>
                  </a:cubicBezTo>
                  <a:cubicBezTo>
                    <a:pt x="15" y="26"/>
                    <a:pt x="13" y="28"/>
                    <a:pt x="10" y="28"/>
                  </a:cubicBezTo>
                  <a:close/>
                  <a:moveTo>
                    <a:pt x="10" y="5"/>
                  </a:moveTo>
                  <a:cubicBezTo>
                    <a:pt x="8" y="5"/>
                    <a:pt x="6" y="8"/>
                    <a:pt x="6" y="14"/>
                  </a:cubicBezTo>
                  <a:cubicBezTo>
                    <a:pt x="6" y="20"/>
                    <a:pt x="8" y="23"/>
                    <a:pt x="10" y="23"/>
                  </a:cubicBezTo>
                  <a:cubicBezTo>
                    <a:pt x="12" y="23"/>
                    <a:pt x="13" y="20"/>
                    <a:pt x="13" y="14"/>
                  </a:cubicBezTo>
                  <a:cubicBezTo>
                    <a:pt x="13" y="8"/>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1" name="Freeform 16"/>
            <p:cNvSpPr>
              <a:spLocks noEditPoints="1"/>
            </p:cNvSpPr>
            <p:nvPr/>
          </p:nvSpPr>
          <p:spPr bwMode="auto">
            <a:xfrm>
              <a:off x="6420" y="3666"/>
              <a:ext cx="32" cy="47"/>
            </a:xfrm>
            <a:custGeom>
              <a:avLst/>
              <a:gdLst>
                <a:gd name="T0" fmla="*/ 9 w 19"/>
                <a:gd name="T1" fmla="*/ 28 h 28"/>
                <a:gd name="T2" fmla="*/ 0 w 19"/>
                <a:gd name="T3" fmla="*/ 14 h 28"/>
                <a:gd name="T4" fmla="*/ 2 w 19"/>
                <a:gd name="T5" fmla="*/ 4 h 28"/>
                <a:gd name="T6" fmla="*/ 10 w 19"/>
                <a:gd name="T7" fmla="*/ 0 h 28"/>
                <a:gd name="T8" fmla="*/ 19 w 19"/>
                <a:gd name="T9" fmla="*/ 14 h 28"/>
                <a:gd name="T10" fmla="*/ 16 w 19"/>
                <a:gd name="T11" fmla="*/ 24 h 28"/>
                <a:gd name="T12" fmla="*/ 9 w 19"/>
                <a:gd name="T13" fmla="*/ 28 h 28"/>
                <a:gd name="T14" fmla="*/ 10 w 19"/>
                <a:gd name="T15" fmla="*/ 5 h 28"/>
                <a:gd name="T16" fmla="*/ 6 w 19"/>
                <a:gd name="T17" fmla="*/ 14 h 28"/>
                <a:gd name="T18" fmla="*/ 10 w 19"/>
                <a:gd name="T19" fmla="*/ 23 h 28"/>
                <a:gd name="T20" fmla="*/ 13 w 19"/>
                <a:gd name="T21" fmla="*/ 14 h 28"/>
                <a:gd name="T22" fmla="*/ 10 w 19"/>
                <a:gd name="T23"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8">
                  <a:moveTo>
                    <a:pt x="9" y="28"/>
                  </a:moveTo>
                  <a:cubicBezTo>
                    <a:pt x="3" y="28"/>
                    <a:pt x="0" y="23"/>
                    <a:pt x="0" y="14"/>
                  </a:cubicBezTo>
                  <a:cubicBezTo>
                    <a:pt x="0" y="10"/>
                    <a:pt x="1" y="6"/>
                    <a:pt x="2" y="4"/>
                  </a:cubicBezTo>
                  <a:cubicBezTo>
                    <a:pt x="4" y="2"/>
                    <a:pt x="6" y="0"/>
                    <a:pt x="10" y="0"/>
                  </a:cubicBezTo>
                  <a:cubicBezTo>
                    <a:pt x="16" y="0"/>
                    <a:pt x="19" y="5"/>
                    <a:pt x="19" y="14"/>
                  </a:cubicBezTo>
                  <a:cubicBezTo>
                    <a:pt x="19" y="18"/>
                    <a:pt x="18" y="21"/>
                    <a:pt x="16" y="24"/>
                  </a:cubicBezTo>
                  <a:cubicBezTo>
                    <a:pt x="15" y="26"/>
                    <a:pt x="12" y="28"/>
                    <a:pt x="9" y="28"/>
                  </a:cubicBezTo>
                  <a:close/>
                  <a:moveTo>
                    <a:pt x="10" y="5"/>
                  </a:moveTo>
                  <a:cubicBezTo>
                    <a:pt x="7" y="5"/>
                    <a:pt x="6" y="8"/>
                    <a:pt x="6" y="14"/>
                  </a:cubicBezTo>
                  <a:cubicBezTo>
                    <a:pt x="6" y="20"/>
                    <a:pt x="7" y="23"/>
                    <a:pt x="10" y="23"/>
                  </a:cubicBezTo>
                  <a:cubicBezTo>
                    <a:pt x="12" y="23"/>
                    <a:pt x="13" y="20"/>
                    <a:pt x="13" y="14"/>
                  </a:cubicBezTo>
                  <a:cubicBezTo>
                    <a:pt x="13" y="8"/>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2" name="Freeform 17"/>
            <p:cNvSpPr>
              <a:spLocks/>
            </p:cNvSpPr>
            <p:nvPr/>
          </p:nvSpPr>
          <p:spPr bwMode="auto">
            <a:xfrm>
              <a:off x="6460" y="3666"/>
              <a:ext cx="20" cy="45"/>
            </a:xfrm>
            <a:custGeom>
              <a:avLst/>
              <a:gdLst>
                <a:gd name="T0" fmla="*/ 12 w 12"/>
                <a:gd name="T1" fmla="*/ 0 h 27"/>
                <a:gd name="T2" fmla="*/ 12 w 12"/>
                <a:gd name="T3" fmla="*/ 27 h 27"/>
                <a:gd name="T4" fmla="*/ 6 w 12"/>
                <a:gd name="T5" fmla="*/ 27 h 27"/>
                <a:gd name="T6" fmla="*/ 6 w 12"/>
                <a:gd name="T7" fmla="*/ 7 h 27"/>
                <a:gd name="T8" fmla="*/ 5 w 12"/>
                <a:gd name="T9" fmla="*/ 7 h 27"/>
                <a:gd name="T10" fmla="*/ 3 w 12"/>
                <a:gd name="T11" fmla="*/ 8 h 27"/>
                <a:gd name="T12" fmla="*/ 2 w 12"/>
                <a:gd name="T13" fmla="*/ 8 h 27"/>
                <a:gd name="T14" fmla="*/ 0 w 12"/>
                <a:gd name="T15" fmla="*/ 9 h 27"/>
                <a:gd name="T16" fmla="*/ 0 w 12"/>
                <a:gd name="T17" fmla="*/ 4 h 27"/>
                <a:gd name="T18" fmla="*/ 4 w 12"/>
                <a:gd name="T19" fmla="*/ 2 h 27"/>
                <a:gd name="T20" fmla="*/ 8 w 12"/>
                <a:gd name="T21" fmla="*/ 0 h 27"/>
                <a:gd name="T22" fmla="*/ 12 w 12"/>
                <a:gd name="T2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7">
                  <a:moveTo>
                    <a:pt x="12" y="0"/>
                  </a:moveTo>
                  <a:cubicBezTo>
                    <a:pt x="12" y="11"/>
                    <a:pt x="12" y="16"/>
                    <a:pt x="12" y="27"/>
                  </a:cubicBezTo>
                  <a:cubicBezTo>
                    <a:pt x="9" y="27"/>
                    <a:pt x="8" y="27"/>
                    <a:pt x="6" y="27"/>
                  </a:cubicBezTo>
                  <a:cubicBezTo>
                    <a:pt x="6" y="19"/>
                    <a:pt x="6" y="15"/>
                    <a:pt x="6" y="7"/>
                  </a:cubicBezTo>
                  <a:cubicBezTo>
                    <a:pt x="5" y="7"/>
                    <a:pt x="5" y="7"/>
                    <a:pt x="5" y="7"/>
                  </a:cubicBezTo>
                  <a:cubicBezTo>
                    <a:pt x="4" y="8"/>
                    <a:pt x="4" y="8"/>
                    <a:pt x="3" y="8"/>
                  </a:cubicBezTo>
                  <a:cubicBezTo>
                    <a:pt x="3" y="8"/>
                    <a:pt x="2" y="8"/>
                    <a:pt x="2" y="8"/>
                  </a:cubicBezTo>
                  <a:cubicBezTo>
                    <a:pt x="1" y="9"/>
                    <a:pt x="1" y="9"/>
                    <a:pt x="0" y="9"/>
                  </a:cubicBezTo>
                  <a:cubicBezTo>
                    <a:pt x="0" y="7"/>
                    <a:pt x="0" y="6"/>
                    <a:pt x="0" y="4"/>
                  </a:cubicBezTo>
                  <a:cubicBezTo>
                    <a:pt x="2" y="4"/>
                    <a:pt x="3" y="3"/>
                    <a:pt x="4" y="2"/>
                  </a:cubicBezTo>
                  <a:cubicBezTo>
                    <a:pt x="6" y="2"/>
                    <a:pt x="7" y="0"/>
                    <a:pt x="8" y="0"/>
                  </a:cubicBezTo>
                  <a:cubicBezTo>
                    <a:pt x="10" y="0"/>
                    <a:pt x="10" y="0"/>
                    <a:pt x="1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3" name="Freeform 18"/>
            <p:cNvSpPr>
              <a:spLocks noEditPoints="1"/>
            </p:cNvSpPr>
            <p:nvPr/>
          </p:nvSpPr>
          <p:spPr bwMode="auto">
            <a:xfrm>
              <a:off x="6492" y="3666"/>
              <a:ext cx="31" cy="47"/>
            </a:xfrm>
            <a:custGeom>
              <a:avLst/>
              <a:gdLst>
                <a:gd name="T0" fmla="*/ 10 w 19"/>
                <a:gd name="T1" fmla="*/ 28 h 28"/>
                <a:gd name="T2" fmla="*/ 0 w 19"/>
                <a:gd name="T3" fmla="*/ 14 h 28"/>
                <a:gd name="T4" fmla="*/ 3 w 19"/>
                <a:gd name="T5" fmla="*/ 4 h 28"/>
                <a:gd name="T6" fmla="*/ 10 w 19"/>
                <a:gd name="T7" fmla="*/ 0 h 28"/>
                <a:gd name="T8" fmla="*/ 19 w 19"/>
                <a:gd name="T9" fmla="*/ 14 h 28"/>
                <a:gd name="T10" fmla="*/ 17 w 19"/>
                <a:gd name="T11" fmla="*/ 24 h 28"/>
                <a:gd name="T12" fmla="*/ 10 w 19"/>
                <a:gd name="T13" fmla="*/ 28 h 28"/>
                <a:gd name="T14" fmla="*/ 10 w 19"/>
                <a:gd name="T15" fmla="*/ 4 h 28"/>
                <a:gd name="T16" fmla="*/ 6 w 19"/>
                <a:gd name="T17" fmla="*/ 14 h 28"/>
                <a:gd name="T18" fmla="*/ 10 w 19"/>
                <a:gd name="T19" fmla="*/ 23 h 28"/>
                <a:gd name="T20" fmla="*/ 14 w 19"/>
                <a:gd name="T21" fmla="*/ 14 h 28"/>
                <a:gd name="T22" fmla="*/ 10 w 19"/>
                <a:gd name="T2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8">
                  <a:moveTo>
                    <a:pt x="10" y="28"/>
                  </a:moveTo>
                  <a:cubicBezTo>
                    <a:pt x="3" y="28"/>
                    <a:pt x="0" y="23"/>
                    <a:pt x="0" y="14"/>
                  </a:cubicBezTo>
                  <a:cubicBezTo>
                    <a:pt x="0" y="9"/>
                    <a:pt x="1" y="6"/>
                    <a:pt x="3" y="4"/>
                  </a:cubicBezTo>
                  <a:cubicBezTo>
                    <a:pt x="4" y="1"/>
                    <a:pt x="7" y="0"/>
                    <a:pt x="10" y="0"/>
                  </a:cubicBezTo>
                  <a:cubicBezTo>
                    <a:pt x="16" y="0"/>
                    <a:pt x="19" y="4"/>
                    <a:pt x="19" y="14"/>
                  </a:cubicBezTo>
                  <a:cubicBezTo>
                    <a:pt x="19" y="18"/>
                    <a:pt x="18" y="21"/>
                    <a:pt x="17" y="24"/>
                  </a:cubicBezTo>
                  <a:cubicBezTo>
                    <a:pt x="15" y="26"/>
                    <a:pt x="13" y="28"/>
                    <a:pt x="10" y="28"/>
                  </a:cubicBezTo>
                  <a:close/>
                  <a:moveTo>
                    <a:pt x="10" y="4"/>
                  </a:moveTo>
                  <a:cubicBezTo>
                    <a:pt x="7" y="5"/>
                    <a:pt x="6" y="8"/>
                    <a:pt x="6" y="14"/>
                  </a:cubicBezTo>
                  <a:cubicBezTo>
                    <a:pt x="6" y="20"/>
                    <a:pt x="7" y="23"/>
                    <a:pt x="10" y="23"/>
                  </a:cubicBezTo>
                  <a:cubicBezTo>
                    <a:pt x="12" y="23"/>
                    <a:pt x="14" y="20"/>
                    <a:pt x="14" y="14"/>
                  </a:cubicBezTo>
                  <a:cubicBezTo>
                    <a:pt x="14" y="7"/>
                    <a:pt x="12" y="4"/>
                    <a:pt x="10" y="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4" name="Freeform 19"/>
            <p:cNvSpPr>
              <a:spLocks noEditPoints="1"/>
            </p:cNvSpPr>
            <p:nvPr/>
          </p:nvSpPr>
          <p:spPr bwMode="auto">
            <a:xfrm>
              <a:off x="6528" y="3664"/>
              <a:ext cx="32" cy="49"/>
            </a:xfrm>
            <a:custGeom>
              <a:avLst/>
              <a:gdLst>
                <a:gd name="T0" fmla="*/ 9 w 19"/>
                <a:gd name="T1" fmla="*/ 29 h 29"/>
                <a:gd name="T2" fmla="*/ 0 w 19"/>
                <a:gd name="T3" fmla="*/ 15 h 29"/>
                <a:gd name="T4" fmla="*/ 3 w 19"/>
                <a:gd name="T5" fmla="*/ 5 h 29"/>
                <a:gd name="T6" fmla="*/ 10 w 19"/>
                <a:gd name="T7" fmla="*/ 1 h 29"/>
                <a:gd name="T8" fmla="*/ 19 w 19"/>
                <a:gd name="T9" fmla="*/ 15 h 29"/>
                <a:gd name="T10" fmla="*/ 17 w 19"/>
                <a:gd name="T11" fmla="*/ 25 h 29"/>
                <a:gd name="T12" fmla="*/ 9 w 19"/>
                <a:gd name="T13" fmla="*/ 29 h 29"/>
                <a:gd name="T14" fmla="*/ 9 w 19"/>
                <a:gd name="T15" fmla="*/ 5 h 29"/>
                <a:gd name="T16" fmla="*/ 6 w 19"/>
                <a:gd name="T17" fmla="*/ 15 h 29"/>
                <a:gd name="T18" fmla="*/ 9 w 19"/>
                <a:gd name="T19" fmla="*/ 24 h 29"/>
                <a:gd name="T20" fmla="*/ 13 w 19"/>
                <a:gd name="T21" fmla="*/ 15 h 29"/>
                <a:gd name="T22" fmla="*/ 9 w 19"/>
                <a:gd name="T23"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9">
                  <a:moveTo>
                    <a:pt x="9" y="29"/>
                  </a:moveTo>
                  <a:cubicBezTo>
                    <a:pt x="3" y="29"/>
                    <a:pt x="0" y="24"/>
                    <a:pt x="0" y="15"/>
                  </a:cubicBezTo>
                  <a:cubicBezTo>
                    <a:pt x="0" y="10"/>
                    <a:pt x="1" y="7"/>
                    <a:pt x="3" y="5"/>
                  </a:cubicBezTo>
                  <a:cubicBezTo>
                    <a:pt x="4" y="2"/>
                    <a:pt x="7" y="1"/>
                    <a:pt x="10" y="1"/>
                  </a:cubicBezTo>
                  <a:cubicBezTo>
                    <a:pt x="16" y="0"/>
                    <a:pt x="19" y="5"/>
                    <a:pt x="19" y="15"/>
                  </a:cubicBezTo>
                  <a:cubicBezTo>
                    <a:pt x="19" y="19"/>
                    <a:pt x="18" y="22"/>
                    <a:pt x="17" y="25"/>
                  </a:cubicBezTo>
                  <a:cubicBezTo>
                    <a:pt x="15" y="27"/>
                    <a:pt x="13" y="29"/>
                    <a:pt x="9" y="29"/>
                  </a:cubicBezTo>
                  <a:close/>
                  <a:moveTo>
                    <a:pt x="9" y="5"/>
                  </a:moveTo>
                  <a:cubicBezTo>
                    <a:pt x="7" y="5"/>
                    <a:pt x="6" y="8"/>
                    <a:pt x="6" y="15"/>
                  </a:cubicBezTo>
                  <a:cubicBezTo>
                    <a:pt x="6" y="21"/>
                    <a:pt x="7" y="24"/>
                    <a:pt x="9" y="24"/>
                  </a:cubicBezTo>
                  <a:cubicBezTo>
                    <a:pt x="12" y="24"/>
                    <a:pt x="13" y="21"/>
                    <a:pt x="13" y="15"/>
                  </a:cubicBezTo>
                  <a:cubicBezTo>
                    <a:pt x="13" y="8"/>
                    <a:pt x="12" y="5"/>
                    <a:pt x="9"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5" name="Freeform 20"/>
            <p:cNvSpPr>
              <a:spLocks/>
            </p:cNvSpPr>
            <p:nvPr/>
          </p:nvSpPr>
          <p:spPr bwMode="auto">
            <a:xfrm>
              <a:off x="6569" y="3664"/>
              <a:ext cx="20" cy="47"/>
            </a:xfrm>
            <a:custGeom>
              <a:avLst/>
              <a:gdLst>
                <a:gd name="T0" fmla="*/ 12 w 12"/>
                <a:gd name="T1" fmla="*/ 0 h 28"/>
                <a:gd name="T2" fmla="*/ 12 w 12"/>
                <a:gd name="T3" fmla="*/ 28 h 28"/>
                <a:gd name="T4" fmla="*/ 6 w 12"/>
                <a:gd name="T5" fmla="*/ 28 h 28"/>
                <a:gd name="T6" fmla="*/ 6 w 12"/>
                <a:gd name="T7" fmla="*/ 7 h 28"/>
                <a:gd name="T8" fmla="*/ 5 w 12"/>
                <a:gd name="T9" fmla="*/ 8 h 28"/>
                <a:gd name="T10" fmla="*/ 3 w 12"/>
                <a:gd name="T11" fmla="*/ 9 h 28"/>
                <a:gd name="T12" fmla="*/ 2 w 12"/>
                <a:gd name="T13" fmla="*/ 9 h 28"/>
                <a:gd name="T14" fmla="*/ 0 w 12"/>
                <a:gd name="T15" fmla="*/ 9 h 28"/>
                <a:gd name="T16" fmla="*/ 0 w 12"/>
                <a:gd name="T17" fmla="*/ 5 h 28"/>
                <a:gd name="T18" fmla="*/ 5 w 12"/>
                <a:gd name="T19" fmla="*/ 3 h 28"/>
                <a:gd name="T20" fmla="*/ 8 w 12"/>
                <a:gd name="T21" fmla="*/ 0 h 28"/>
                <a:gd name="T22" fmla="*/ 12 w 12"/>
                <a:gd name="T23"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8">
                  <a:moveTo>
                    <a:pt x="12" y="0"/>
                  </a:moveTo>
                  <a:cubicBezTo>
                    <a:pt x="12" y="11"/>
                    <a:pt x="12" y="17"/>
                    <a:pt x="12" y="28"/>
                  </a:cubicBezTo>
                  <a:cubicBezTo>
                    <a:pt x="10" y="28"/>
                    <a:pt x="8" y="28"/>
                    <a:pt x="6" y="28"/>
                  </a:cubicBezTo>
                  <a:cubicBezTo>
                    <a:pt x="6" y="20"/>
                    <a:pt x="6" y="16"/>
                    <a:pt x="6" y="7"/>
                  </a:cubicBezTo>
                  <a:cubicBezTo>
                    <a:pt x="5" y="7"/>
                    <a:pt x="5" y="8"/>
                    <a:pt x="5" y="8"/>
                  </a:cubicBezTo>
                  <a:cubicBezTo>
                    <a:pt x="4" y="8"/>
                    <a:pt x="4" y="8"/>
                    <a:pt x="3" y="9"/>
                  </a:cubicBezTo>
                  <a:cubicBezTo>
                    <a:pt x="3" y="9"/>
                    <a:pt x="2" y="9"/>
                    <a:pt x="2" y="9"/>
                  </a:cubicBezTo>
                  <a:cubicBezTo>
                    <a:pt x="1" y="9"/>
                    <a:pt x="1" y="9"/>
                    <a:pt x="0" y="9"/>
                  </a:cubicBezTo>
                  <a:cubicBezTo>
                    <a:pt x="0" y="8"/>
                    <a:pt x="0" y="7"/>
                    <a:pt x="0" y="5"/>
                  </a:cubicBezTo>
                  <a:cubicBezTo>
                    <a:pt x="2" y="4"/>
                    <a:pt x="3" y="4"/>
                    <a:pt x="5" y="3"/>
                  </a:cubicBezTo>
                  <a:cubicBezTo>
                    <a:pt x="6" y="2"/>
                    <a:pt x="7" y="2"/>
                    <a:pt x="8" y="0"/>
                  </a:cubicBezTo>
                  <a:cubicBezTo>
                    <a:pt x="10" y="0"/>
                    <a:pt x="10" y="0"/>
                    <a:pt x="1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6" name="Freeform 21"/>
            <p:cNvSpPr>
              <a:spLocks/>
            </p:cNvSpPr>
            <p:nvPr/>
          </p:nvSpPr>
          <p:spPr bwMode="auto">
            <a:xfrm>
              <a:off x="6605" y="3664"/>
              <a:ext cx="21" cy="47"/>
            </a:xfrm>
            <a:custGeom>
              <a:avLst/>
              <a:gdLst>
                <a:gd name="T0" fmla="*/ 11 w 12"/>
                <a:gd name="T1" fmla="*/ 0 h 28"/>
                <a:gd name="T2" fmla="*/ 12 w 12"/>
                <a:gd name="T3" fmla="*/ 28 h 28"/>
                <a:gd name="T4" fmla="*/ 5 w 12"/>
                <a:gd name="T5" fmla="*/ 28 h 28"/>
                <a:gd name="T6" fmla="*/ 5 w 12"/>
                <a:gd name="T7" fmla="*/ 7 h 28"/>
                <a:gd name="T8" fmla="*/ 4 w 12"/>
                <a:gd name="T9" fmla="*/ 8 h 28"/>
                <a:gd name="T10" fmla="*/ 3 w 12"/>
                <a:gd name="T11" fmla="*/ 9 h 28"/>
                <a:gd name="T12" fmla="*/ 2 w 12"/>
                <a:gd name="T13" fmla="*/ 9 h 28"/>
                <a:gd name="T14" fmla="*/ 0 w 12"/>
                <a:gd name="T15" fmla="*/ 9 h 28"/>
                <a:gd name="T16" fmla="*/ 0 w 12"/>
                <a:gd name="T17" fmla="*/ 5 h 28"/>
                <a:gd name="T18" fmla="*/ 4 w 12"/>
                <a:gd name="T19" fmla="*/ 3 h 28"/>
                <a:gd name="T20" fmla="*/ 8 w 12"/>
                <a:gd name="T21" fmla="*/ 1 h 28"/>
                <a:gd name="T22" fmla="*/ 11 w 12"/>
                <a:gd name="T23"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8">
                  <a:moveTo>
                    <a:pt x="11" y="0"/>
                  </a:moveTo>
                  <a:cubicBezTo>
                    <a:pt x="11" y="12"/>
                    <a:pt x="11" y="17"/>
                    <a:pt x="12" y="28"/>
                  </a:cubicBezTo>
                  <a:cubicBezTo>
                    <a:pt x="9" y="28"/>
                    <a:pt x="8" y="28"/>
                    <a:pt x="5" y="28"/>
                  </a:cubicBezTo>
                  <a:cubicBezTo>
                    <a:pt x="5" y="20"/>
                    <a:pt x="5" y="16"/>
                    <a:pt x="5" y="7"/>
                  </a:cubicBezTo>
                  <a:cubicBezTo>
                    <a:pt x="5" y="7"/>
                    <a:pt x="5" y="8"/>
                    <a:pt x="4" y="8"/>
                  </a:cubicBezTo>
                  <a:cubicBezTo>
                    <a:pt x="4" y="8"/>
                    <a:pt x="3" y="8"/>
                    <a:pt x="3" y="9"/>
                  </a:cubicBezTo>
                  <a:cubicBezTo>
                    <a:pt x="3" y="9"/>
                    <a:pt x="2" y="9"/>
                    <a:pt x="2" y="9"/>
                  </a:cubicBezTo>
                  <a:cubicBezTo>
                    <a:pt x="1" y="9"/>
                    <a:pt x="1" y="9"/>
                    <a:pt x="0" y="9"/>
                  </a:cubicBezTo>
                  <a:cubicBezTo>
                    <a:pt x="0" y="7"/>
                    <a:pt x="0" y="6"/>
                    <a:pt x="0" y="5"/>
                  </a:cubicBezTo>
                  <a:cubicBezTo>
                    <a:pt x="2" y="4"/>
                    <a:pt x="3" y="3"/>
                    <a:pt x="4" y="3"/>
                  </a:cubicBezTo>
                  <a:cubicBezTo>
                    <a:pt x="5" y="2"/>
                    <a:pt x="7" y="1"/>
                    <a:pt x="8" y="1"/>
                  </a:cubicBezTo>
                  <a:cubicBezTo>
                    <a:pt x="9" y="0"/>
                    <a:pt x="10" y="0"/>
                    <a:pt x="11"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7" name="Freeform 22"/>
            <p:cNvSpPr>
              <a:spLocks noEditPoints="1"/>
            </p:cNvSpPr>
            <p:nvPr/>
          </p:nvSpPr>
          <p:spPr bwMode="auto">
            <a:xfrm>
              <a:off x="6637" y="3664"/>
              <a:ext cx="32" cy="47"/>
            </a:xfrm>
            <a:custGeom>
              <a:avLst/>
              <a:gdLst>
                <a:gd name="T0" fmla="*/ 9 w 19"/>
                <a:gd name="T1" fmla="*/ 28 h 28"/>
                <a:gd name="T2" fmla="*/ 0 w 19"/>
                <a:gd name="T3" fmla="*/ 15 h 28"/>
                <a:gd name="T4" fmla="*/ 3 w 19"/>
                <a:gd name="T5" fmla="*/ 4 h 28"/>
                <a:gd name="T6" fmla="*/ 10 w 19"/>
                <a:gd name="T7" fmla="*/ 0 h 28"/>
                <a:gd name="T8" fmla="*/ 19 w 19"/>
                <a:gd name="T9" fmla="*/ 14 h 28"/>
                <a:gd name="T10" fmla="*/ 17 w 19"/>
                <a:gd name="T11" fmla="*/ 25 h 28"/>
                <a:gd name="T12" fmla="*/ 9 w 19"/>
                <a:gd name="T13" fmla="*/ 28 h 28"/>
                <a:gd name="T14" fmla="*/ 10 w 19"/>
                <a:gd name="T15" fmla="*/ 5 h 28"/>
                <a:gd name="T16" fmla="*/ 6 w 19"/>
                <a:gd name="T17" fmla="*/ 15 h 28"/>
                <a:gd name="T18" fmla="*/ 10 w 19"/>
                <a:gd name="T19" fmla="*/ 24 h 28"/>
                <a:gd name="T20" fmla="*/ 13 w 19"/>
                <a:gd name="T21" fmla="*/ 14 h 28"/>
                <a:gd name="T22" fmla="*/ 10 w 19"/>
                <a:gd name="T23"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8">
                  <a:moveTo>
                    <a:pt x="9" y="28"/>
                  </a:moveTo>
                  <a:cubicBezTo>
                    <a:pt x="3" y="28"/>
                    <a:pt x="0" y="24"/>
                    <a:pt x="0" y="15"/>
                  </a:cubicBezTo>
                  <a:cubicBezTo>
                    <a:pt x="0" y="10"/>
                    <a:pt x="1" y="6"/>
                    <a:pt x="3" y="4"/>
                  </a:cubicBezTo>
                  <a:cubicBezTo>
                    <a:pt x="4" y="2"/>
                    <a:pt x="7" y="0"/>
                    <a:pt x="10" y="0"/>
                  </a:cubicBezTo>
                  <a:cubicBezTo>
                    <a:pt x="16" y="0"/>
                    <a:pt x="19" y="5"/>
                    <a:pt x="19" y="14"/>
                  </a:cubicBezTo>
                  <a:cubicBezTo>
                    <a:pt x="19" y="19"/>
                    <a:pt x="18" y="23"/>
                    <a:pt x="17" y="25"/>
                  </a:cubicBezTo>
                  <a:cubicBezTo>
                    <a:pt x="15" y="27"/>
                    <a:pt x="12" y="28"/>
                    <a:pt x="9" y="28"/>
                  </a:cubicBezTo>
                  <a:close/>
                  <a:moveTo>
                    <a:pt x="10" y="5"/>
                  </a:moveTo>
                  <a:cubicBezTo>
                    <a:pt x="7" y="5"/>
                    <a:pt x="6" y="8"/>
                    <a:pt x="6" y="15"/>
                  </a:cubicBezTo>
                  <a:cubicBezTo>
                    <a:pt x="6" y="21"/>
                    <a:pt x="7" y="24"/>
                    <a:pt x="10" y="24"/>
                  </a:cubicBezTo>
                  <a:cubicBezTo>
                    <a:pt x="12" y="24"/>
                    <a:pt x="13" y="21"/>
                    <a:pt x="13" y="14"/>
                  </a:cubicBezTo>
                  <a:cubicBezTo>
                    <a:pt x="13" y="8"/>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8" name="Freeform 23"/>
            <p:cNvSpPr>
              <a:spLocks/>
            </p:cNvSpPr>
            <p:nvPr/>
          </p:nvSpPr>
          <p:spPr bwMode="auto">
            <a:xfrm>
              <a:off x="6677" y="3664"/>
              <a:ext cx="20" cy="47"/>
            </a:xfrm>
            <a:custGeom>
              <a:avLst/>
              <a:gdLst>
                <a:gd name="T0" fmla="*/ 11 w 12"/>
                <a:gd name="T1" fmla="*/ 0 h 28"/>
                <a:gd name="T2" fmla="*/ 12 w 12"/>
                <a:gd name="T3" fmla="*/ 28 h 28"/>
                <a:gd name="T4" fmla="*/ 6 w 12"/>
                <a:gd name="T5" fmla="*/ 28 h 28"/>
                <a:gd name="T6" fmla="*/ 6 w 12"/>
                <a:gd name="T7" fmla="*/ 7 h 28"/>
                <a:gd name="T8" fmla="*/ 5 w 12"/>
                <a:gd name="T9" fmla="*/ 7 h 28"/>
                <a:gd name="T10" fmla="*/ 3 w 12"/>
                <a:gd name="T11" fmla="*/ 8 h 28"/>
                <a:gd name="T12" fmla="*/ 2 w 12"/>
                <a:gd name="T13" fmla="*/ 9 h 28"/>
                <a:gd name="T14" fmla="*/ 0 w 12"/>
                <a:gd name="T15" fmla="*/ 9 h 28"/>
                <a:gd name="T16" fmla="*/ 0 w 12"/>
                <a:gd name="T17" fmla="*/ 4 h 28"/>
                <a:gd name="T18" fmla="*/ 5 w 12"/>
                <a:gd name="T19" fmla="*/ 2 h 28"/>
                <a:gd name="T20" fmla="*/ 8 w 12"/>
                <a:gd name="T21" fmla="*/ 0 h 28"/>
                <a:gd name="T22" fmla="*/ 11 w 12"/>
                <a:gd name="T23"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8">
                  <a:moveTo>
                    <a:pt x="11" y="0"/>
                  </a:moveTo>
                  <a:cubicBezTo>
                    <a:pt x="11" y="11"/>
                    <a:pt x="11" y="17"/>
                    <a:pt x="12" y="28"/>
                  </a:cubicBezTo>
                  <a:cubicBezTo>
                    <a:pt x="9" y="28"/>
                    <a:pt x="8" y="28"/>
                    <a:pt x="6" y="28"/>
                  </a:cubicBezTo>
                  <a:cubicBezTo>
                    <a:pt x="6" y="19"/>
                    <a:pt x="6" y="15"/>
                    <a:pt x="6" y="7"/>
                  </a:cubicBezTo>
                  <a:cubicBezTo>
                    <a:pt x="6" y="7"/>
                    <a:pt x="5" y="7"/>
                    <a:pt x="5" y="7"/>
                  </a:cubicBezTo>
                  <a:cubicBezTo>
                    <a:pt x="4" y="8"/>
                    <a:pt x="4" y="8"/>
                    <a:pt x="3" y="8"/>
                  </a:cubicBezTo>
                  <a:cubicBezTo>
                    <a:pt x="3" y="8"/>
                    <a:pt x="2" y="8"/>
                    <a:pt x="2" y="9"/>
                  </a:cubicBezTo>
                  <a:cubicBezTo>
                    <a:pt x="1" y="9"/>
                    <a:pt x="1" y="9"/>
                    <a:pt x="0" y="9"/>
                  </a:cubicBezTo>
                  <a:cubicBezTo>
                    <a:pt x="0" y="7"/>
                    <a:pt x="0" y="6"/>
                    <a:pt x="0" y="4"/>
                  </a:cubicBezTo>
                  <a:cubicBezTo>
                    <a:pt x="1" y="4"/>
                    <a:pt x="3" y="3"/>
                    <a:pt x="5" y="2"/>
                  </a:cubicBezTo>
                  <a:cubicBezTo>
                    <a:pt x="6" y="2"/>
                    <a:pt x="7" y="1"/>
                    <a:pt x="8" y="0"/>
                  </a:cubicBezTo>
                  <a:cubicBezTo>
                    <a:pt x="9" y="0"/>
                    <a:pt x="10" y="0"/>
                    <a:pt x="11"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9" name="Freeform 24"/>
            <p:cNvSpPr>
              <a:spLocks noEditPoints="1"/>
            </p:cNvSpPr>
            <p:nvPr/>
          </p:nvSpPr>
          <p:spPr bwMode="auto">
            <a:xfrm>
              <a:off x="6709" y="3664"/>
              <a:ext cx="34" cy="47"/>
            </a:xfrm>
            <a:custGeom>
              <a:avLst/>
              <a:gdLst>
                <a:gd name="T0" fmla="*/ 10 w 20"/>
                <a:gd name="T1" fmla="*/ 28 h 28"/>
                <a:gd name="T2" fmla="*/ 0 w 20"/>
                <a:gd name="T3" fmla="*/ 15 h 28"/>
                <a:gd name="T4" fmla="*/ 3 w 20"/>
                <a:gd name="T5" fmla="*/ 4 h 28"/>
                <a:gd name="T6" fmla="*/ 10 w 20"/>
                <a:gd name="T7" fmla="*/ 0 h 28"/>
                <a:gd name="T8" fmla="*/ 20 w 20"/>
                <a:gd name="T9" fmla="*/ 14 h 28"/>
                <a:gd name="T10" fmla="*/ 17 w 20"/>
                <a:gd name="T11" fmla="*/ 25 h 28"/>
                <a:gd name="T12" fmla="*/ 10 w 20"/>
                <a:gd name="T13" fmla="*/ 28 h 28"/>
                <a:gd name="T14" fmla="*/ 10 w 20"/>
                <a:gd name="T15" fmla="*/ 4 h 28"/>
                <a:gd name="T16" fmla="*/ 6 w 20"/>
                <a:gd name="T17" fmla="*/ 15 h 28"/>
                <a:gd name="T18" fmla="*/ 10 w 20"/>
                <a:gd name="T19" fmla="*/ 24 h 28"/>
                <a:gd name="T20" fmla="*/ 13 w 20"/>
                <a:gd name="T21" fmla="*/ 14 h 28"/>
                <a:gd name="T22" fmla="*/ 10 w 20"/>
                <a:gd name="T2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8">
                  <a:moveTo>
                    <a:pt x="10" y="28"/>
                  </a:moveTo>
                  <a:cubicBezTo>
                    <a:pt x="3" y="28"/>
                    <a:pt x="0" y="24"/>
                    <a:pt x="0" y="15"/>
                  </a:cubicBezTo>
                  <a:cubicBezTo>
                    <a:pt x="0" y="10"/>
                    <a:pt x="1" y="6"/>
                    <a:pt x="3" y="4"/>
                  </a:cubicBezTo>
                  <a:cubicBezTo>
                    <a:pt x="5" y="1"/>
                    <a:pt x="7" y="0"/>
                    <a:pt x="10" y="0"/>
                  </a:cubicBezTo>
                  <a:cubicBezTo>
                    <a:pt x="17" y="0"/>
                    <a:pt x="20" y="4"/>
                    <a:pt x="20" y="14"/>
                  </a:cubicBezTo>
                  <a:cubicBezTo>
                    <a:pt x="20" y="18"/>
                    <a:pt x="19" y="22"/>
                    <a:pt x="17" y="25"/>
                  </a:cubicBezTo>
                  <a:cubicBezTo>
                    <a:pt x="16" y="27"/>
                    <a:pt x="13" y="28"/>
                    <a:pt x="10" y="28"/>
                  </a:cubicBezTo>
                  <a:close/>
                  <a:moveTo>
                    <a:pt x="10" y="4"/>
                  </a:moveTo>
                  <a:cubicBezTo>
                    <a:pt x="8" y="4"/>
                    <a:pt x="6" y="8"/>
                    <a:pt x="6" y="15"/>
                  </a:cubicBezTo>
                  <a:cubicBezTo>
                    <a:pt x="6" y="20"/>
                    <a:pt x="8" y="24"/>
                    <a:pt x="10" y="24"/>
                  </a:cubicBezTo>
                  <a:cubicBezTo>
                    <a:pt x="12" y="24"/>
                    <a:pt x="13" y="20"/>
                    <a:pt x="13" y="14"/>
                  </a:cubicBezTo>
                  <a:cubicBezTo>
                    <a:pt x="13" y="7"/>
                    <a:pt x="12" y="4"/>
                    <a:pt x="10" y="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30" name="Freeform 25"/>
            <p:cNvSpPr>
              <a:spLocks noEditPoints="1"/>
            </p:cNvSpPr>
            <p:nvPr/>
          </p:nvSpPr>
          <p:spPr bwMode="auto">
            <a:xfrm>
              <a:off x="6746" y="3664"/>
              <a:ext cx="32" cy="47"/>
            </a:xfrm>
            <a:custGeom>
              <a:avLst/>
              <a:gdLst>
                <a:gd name="T0" fmla="*/ 10 w 19"/>
                <a:gd name="T1" fmla="*/ 28 h 28"/>
                <a:gd name="T2" fmla="*/ 0 w 19"/>
                <a:gd name="T3" fmla="*/ 15 h 28"/>
                <a:gd name="T4" fmla="*/ 2 w 19"/>
                <a:gd name="T5" fmla="*/ 3 h 28"/>
                <a:gd name="T6" fmla="*/ 10 w 19"/>
                <a:gd name="T7" fmla="*/ 0 h 28"/>
                <a:gd name="T8" fmla="*/ 19 w 19"/>
                <a:gd name="T9" fmla="*/ 14 h 28"/>
                <a:gd name="T10" fmla="*/ 17 w 19"/>
                <a:gd name="T11" fmla="*/ 25 h 28"/>
                <a:gd name="T12" fmla="*/ 10 w 19"/>
                <a:gd name="T13" fmla="*/ 28 h 28"/>
                <a:gd name="T14" fmla="*/ 10 w 19"/>
                <a:gd name="T15" fmla="*/ 4 h 28"/>
                <a:gd name="T16" fmla="*/ 6 w 19"/>
                <a:gd name="T17" fmla="*/ 14 h 28"/>
                <a:gd name="T18" fmla="*/ 10 w 19"/>
                <a:gd name="T19" fmla="*/ 24 h 28"/>
                <a:gd name="T20" fmla="*/ 13 w 19"/>
                <a:gd name="T21" fmla="*/ 14 h 28"/>
                <a:gd name="T22" fmla="*/ 10 w 19"/>
                <a:gd name="T2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8">
                  <a:moveTo>
                    <a:pt x="10" y="28"/>
                  </a:moveTo>
                  <a:cubicBezTo>
                    <a:pt x="3" y="28"/>
                    <a:pt x="0" y="24"/>
                    <a:pt x="0" y="15"/>
                  </a:cubicBezTo>
                  <a:cubicBezTo>
                    <a:pt x="0" y="9"/>
                    <a:pt x="1" y="6"/>
                    <a:pt x="2" y="3"/>
                  </a:cubicBezTo>
                  <a:cubicBezTo>
                    <a:pt x="4" y="1"/>
                    <a:pt x="7" y="0"/>
                    <a:pt x="10" y="0"/>
                  </a:cubicBezTo>
                  <a:cubicBezTo>
                    <a:pt x="16" y="0"/>
                    <a:pt x="19" y="4"/>
                    <a:pt x="19" y="14"/>
                  </a:cubicBezTo>
                  <a:cubicBezTo>
                    <a:pt x="19" y="18"/>
                    <a:pt x="19" y="22"/>
                    <a:pt x="17" y="25"/>
                  </a:cubicBezTo>
                  <a:cubicBezTo>
                    <a:pt x="15" y="27"/>
                    <a:pt x="13" y="28"/>
                    <a:pt x="10" y="28"/>
                  </a:cubicBezTo>
                  <a:close/>
                  <a:moveTo>
                    <a:pt x="10" y="4"/>
                  </a:moveTo>
                  <a:cubicBezTo>
                    <a:pt x="7" y="4"/>
                    <a:pt x="6" y="8"/>
                    <a:pt x="6" y="14"/>
                  </a:cubicBezTo>
                  <a:cubicBezTo>
                    <a:pt x="6" y="20"/>
                    <a:pt x="7" y="24"/>
                    <a:pt x="10" y="24"/>
                  </a:cubicBezTo>
                  <a:cubicBezTo>
                    <a:pt x="12" y="24"/>
                    <a:pt x="13" y="20"/>
                    <a:pt x="13" y="14"/>
                  </a:cubicBezTo>
                  <a:cubicBezTo>
                    <a:pt x="13" y="7"/>
                    <a:pt x="12" y="4"/>
                    <a:pt x="10" y="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31" name="Freeform 26"/>
            <p:cNvSpPr>
              <a:spLocks/>
            </p:cNvSpPr>
            <p:nvPr/>
          </p:nvSpPr>
          <p:spPr bwMode="auto">
            <a:xfrm>
              <a:off x="6786" y="3663"/>
              <a:ext cx="20" cy="48"/>
            </a:xfrm>
            <a:custGeom>
              <a:avLst/>
              <a:gdLst>
                <a:gd name="T0" fmla="*/ 12 w 12"/>
                <a:gd name="T1" fmla="*/ 0 h 29"/>
                <a:gd name="T2" fmla="*/ 12 w 12"/>
                <a:gd name="T3" fmla="*/ 29 h 29"/>
                <a:gd name="T4" fmla="*/ 6 w 12"/>
                <a:gd name="T5" fmla="*/ 29 h 29"/>
                <a:gd name="T6" fmla="*/ 6 w 12"/>
                <a:gd name="T7" fmla="*/ 7 h 29"/>
                <a:gd name="T8" fmla="*/ 5 w 12"/>
                <a:gd name="T9" fmla="*/ 8 h 29"/>
                <a:gd name="T10" fmla="*/ 4 w 12"/>
                <a:gd name="T11" fmla="*/ 9 h 29"/>
                <a:gd name="T12" fmla="*/ 2 w 12"/>
                <a:gd name="T13" fmla="*/ 9 h 29"/>
                <a:gd name="T14" fmla="*/ 0 w 12"/>
                <a:gd name="T15" fmla="*/ 10 h 29"/>
                <a:gd name="T16" fmla="*/ 0 w 12"/>
                <a:gd name="T17" fmla="*/ 5 h 29"/>
                <a:gd name="T18" fmla="*/ 5 w 12"/>
                <a:gd name="T19" fmla="*/ 3 h 29"/>
                <a:gd name="T20" fmla="*/ 8 w 12"/>
                <a:gd name="T21" fmla="*/ 0 h 29"/>
                <a:gd name="T22" fmla="*/ 12 w 12"/>
                <a:gd name="T23"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9">
                  <a:moveTo>
                    <a:pt x="12" y="0"/>
                  </a:moveTo>
                  <a:cubicBezTo>
                    <a:pt x="12" y="12"/>
                    <a:pt x="12" y="18"/>
                    <a:pt x="12" y="29"/>
                  </a:cubicBezTo>
                  <a:cubicBezTo>
                    <a:pt x="10" y="29"/>
                    <a:pt x="8" y="29"/>
                    <a:pt x="6" y="29"/>
                  </a:cubicBezTo>
                  <a:cubicBezTo>
                    <a:pt x="6" y="20"/>
                    <a:pt x="6" y="16"/>
                    <a:pt x="6" y="7"/>
                  </a:cubicBezTo>
                  <a:cubicBezTo>
                    <a:pt x="6" y="7"/>
                    <a:pt x="6" y="8"/>
                    <a:pt x="5" y="8"/>
                  </a:cubicBezTo>
                  <a:cubicBezTo>
                    <a:pt x="5" y="8"/>
                    <a:pt x="4" y="9"/>
                    <a:pt x="4" y="9"/>
                  </a:cubicBezTo>
                  <a:cubicBezTo>
                    <a:pt x="3" y="9"/>
                    <a:pt x="2" y="9"/>
                    <a:pt x="2" y="9"/>
                  </a:cubicBezTo>
                  <a:cubicBezTo>
                    <a:pt x="1" y="9"/>
                    <a:pt x="1" y="10"/>
                    <a:pt x="0" y="10"/>
                  </a:cubicBezTo>
                  <a:cubicBezTo>
                    <a:pt x="0" y="8"/>
                    <a:pt x="0" y="7"/>
                    <a:pt x="0" y="5"/>
                  </a:cubicBezTo>
                  <a:cubicBezTo>
                    <a:pt x="2" y="4"/>
                    <a:pt x="4" y="3"/>
                    <a:pt x="5" y="3"/>
                  </a:cubicBezTo>
                  <a:cubicBezTo>
                    <a:pt x="6" y="2"/>
                    <a:pt x="7" y="1"/>
                    <a:pt x="8" y="0"/>
                  </a:cubicBezTo>
                  <a:cubicBezTo>
                    <a:pt x="10" y="0"/>
                    <a:pt x="10" y="0"/>
                    <a:pt x="1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32" name="Freeform 27"/>
            <p:cNvSpPr>
              <a:spLocks noEditPoints="1"/>
            </p:cNvSpPr>
            <p:nvPr/>
          </p:nvSpPr>
          <p:spPr bwMode="auto">
            <a:xfrm>
              <a:off x="6346" y="3729"/>
              <a:ext cx="34" cy="46"/>
            </a:xfrm>
            <a:custGeom>
              <a:avLst/>
              <a:gdLst>
                <a:gd name="T0" fmla="*/ 10 w 20"/>
                <a:gd name="T1" fmla="*/ 27 h 27"/>
                <a:gd name="T2" fmla="*/ 0 w 20"/>
                <a:gd name="T3" fmla="*/ 14 h 27"/>
                <a:gd name="T4" fmla="*/ 3 w 20"/>
                <a:gd name="T5" fmla="*/ 3 h 27"/>
                <a:gd name="T6" fmla="*/ 10 w 20"/>
                <a:gd name="T7" fmla="*/ 0 h 27"/>
                <a:gd name="T8" fmla="*/ 20 w 20"/>
                <a:gd name="T9" fmla="*/ 13 h 27"/>
                <a:gd name="T10" fmla="*/ 17 w 20"/>
                <a:gd name="T11" fmla="*/ 24 h 27"/>
                <a:gd name="T12" fmla="*/ 10 w 20"/>
                <a:gd name="T13" fmla="*/ 27 h 27"/>
                <a:gd name="T14" fmla="*/ 10 w 20"/>
                <a:gd name="T15" fmla="*/ 4 h 27"/>
                <a:gd name="T16" fmla="*/ 7 w 20"/>
                <a:gd name="T17" fmla="*/ 14 h 27"/>
                <a:gd name="T18" fmla="*/ 10 w 20"/>
                <a:gd name="T19" fmla="*/ 23 h 27"/>
                <a:gd name="T20" fmla="*/ 14 w 20"/>
                <a:gd name="T21" fmla="*/ 14 h 27"/>
                <a:gd name="T22" fmla="*/ 10 w 20"/>
                <a:gd name="T23"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7">
                  <a:moveTo>
                    <a:pt x="10" y="27"/>
                  </a:moveTo>
                  <a:cubicBezTo>
                    <a:pt x="3" y="27"/>
                    <a:pt x="0" y="23"/>
                    <a:pt x="0" y="14"/>
                  </a:cubicBezTo>
                  <a:cubicBezTo>
                    <a:pt x="0" y="10"/>
                    <a:pt x="1" y="6"/>
                    <a:pt x="3" y="3"/>
                  </a:cubicBezTo>
                  <a:cubicBezTo>
                    <a:pt x="5" y="1"/>
                    <a:pt x="7" y="0"/>
                    <a:pt x="10" y="0"/>
                  </a:cubicBezTo>
                  <a:cubicBezTo>
                    <a:pt x="17" y="0"/>
                    <a:pt x="20" y="4"/>
                    <a:pt x="20" y="13"/>
                  </a:cubicBezTo>
                  <a:cubicBezTo>
                    <a:pt x="20" y="18"/>
                    <a:pt x="19" y="21"/>
                    <a:pt x="17" y="24"/>
                  </a:cubicBezTo>
                  <a:cubicBezTo>
                    <a:pt x="16" y="26"/>
                    <a:pt x="13" y="27"/>
                    <a:pt x="10" y="27"/>
                  </a:cubicBezTo>
                  <a:close/>
                  <a:moveTo>
                    <a:pt x="10" y="4"/>
                  </a:moveTo>
                  <a:cubicBezTo>
                    <a:pt x="8" y="4"/>
                    <a:pt x="7" y="8"/>
                    <a:pt x="7" y="14"/>
                  </a:cubicBezTo>
                  <a:cubicBezTo>
                    <a:pt x="7" y="20"/>
                    <a:pt x="8" y="23"/>
                    <a:pt x="10" y="23"/>
                  </a:cubicBezTo>
                  <a:cubicBezTo>
                    <a:pt x="12" y="23"/>
                    <a:pt x="14" y="20"/>
                    <a:pt x="14" y="14"/>
                  </a:cubicBezTo>
                  <a:cubicBezTo>
                    <a:pt x="14" y="8"/>
                    <a:pt x="12" y="4"/>
                    <a:pt x="10" y="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33" name="Freeform 28"/>
            <p:cNvSpPr>
              <a:spLocks noEditPoints="1"/>
            </p:cNvSpPr>
            <p:nvPr/>
          </p:nvSpPr>
          <p:spPr bwMode="auto">
            <a:xfrm>
              <a:off x="6383" y="3729"/>
              <a:ext cx="32" cy="46"/>
            </a:xfrm>
            <a:custGeom>
              <a:avLst/>
              <a:gdLst>
                <a:gd name="T0" fmla="*/ 10 w 19"/>
                <a:gd name="T1" fmla="*/ 27 h 27"/>
                <a:gd name="T2" fmla="*/ 0 w 19"/>
                <a:gd name="T3" fmla="*/ 14 h 27"/>
                <a:gd name="T4" fmla="*/ 3 w 19"/>
                <a:gd name="T5" fmla="*/ 3 h 27"/>
                <a:gd name="T6" fmla="*/ 10 w 19"/>
                <a:gd name="T7" fmla="*/ 0 h 27"/>
                <a:gd name="T8" fmla="*/ 19 w 19"/>
                <a:gd name="T9" fmla="*/ 13 h 27"/>
                <a:gd name="T10" fmla="*/ 17 w 19"/>
                <a:gd name="T11" fmla="*/ 24 h 27"/>
                <a:gd name="T12" fmla="*/ 10 w 19"/>
                <a:gd name="T13" fmla="*/ 27 h 27"/>
                <a:gd name="T14" fmla="*/ 10 w 19"/>
                <a:gd name="T15" fmla="*/ 4 h 27"/>
                <a:gd name="T16" fmla="*/ 6 w 19"/>
                <a:gd name="T17" fmla="*/ 14 h 27"/>
                <a:gd name="T18" fmla="*/ 10 w 19"/>
                <a:gd name="T19" fmla="*/ 23 h 27"/>
                <a:gd name="T20" fmla="*/ 13 w 19"/>
                <a:gd name="T21" fmla="*/ 14 h 27"/>
                <a:gd name="T22" fmla="*/ 10 w 19"/>
                <a:gd name="T23"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7">
                  <a:moveTo>
                    <a:pt x="10" y="27"/>
                  </a:moveTo>
                  <a:cubicBezTo>
                    <a:pt x="3" y="27"/>
                    <a:pt x="0" y="23"/>
                    <a:pt x="0" y="14"/>
                  </a:cubicBezTo>
                  <a:cubicBezTo>
                    <a:pt x="0" y="10"/>
                    <a:pt x="1" y="6"/>
                    <a:pt x="3" y="3"/>
                  </a:cubicBezTo>
                  <a:cubicBezTo>
                    <a:pt x="4" y="1"/>
                    <a:pt x="7" y="0"/>
                    <a:pt x="10" y="0"/>
                  </a:cubicBezTo>
                  <a:cubicBezTo>
                    <a:pt x="16" y="0"/>
                    <a:pt x="19" y="4"/>
                    <a:pt x="19" y="13"/>
                  </a:cubicBezTo>
                  <a:cubicBezTo>
                    <a:pt x="19" y="18"/>
                    <a:pt x="18" y="21"/>
                    <a:pt x="17" y="24"/>
                  </a:cubicBezTo>
                  <a:cubicBezTo>
                    <a:pt x="15" y="26"/>
                    <a:pt x="13" y="27"/>
                    <a:pt x="10" y="27"/>
                  </a:cubicBezTo>
                  <a:close/>
                  <a:moveTo>
                    <a:pt x="10" y="4"/>
                  </a:moveTo>
                  <a:cubicBezTo>
                    <a:pt x="8" y="4"/>
                    <a:pt x="6" y="8"/>
                    <a:pt x="6" y="14"/>
                  </a:cubicBezTo>
                  <a:cubicBezTo>
                    <a:pt x="6" y="20"/>
                    <a:pt x="8" y="23"/>
                    <a:pt x="10" y="23"/>
                  </a:cubicBezTo>
                  <a:cubicBezTo>
                    <a:pt x="12" y="23"/>
                    <a:pt x="13" y="20"/>
                    <a:pt x="13" y="14"/>
                  </a:cubicBezTo>
                  <a:cubicBezTo>
                    <a:pt x="13" y="8"/>
                    <a:pt x="12" y="4"/>
                    <a:pt x="10" y="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34" name="Freeform 29"/>
            <p:cNvSpPr>
              <a:spLocks noEditPoints="1"/>
            </p:cNvSpPr>
            <p:nvPr/>
          </p:nvSpPr>
          <p:spPr bwMode="auto">
            <a:xfrm>
              <a:off x="6420" y="3729"/>
              <a:ext cx="32" cy="46"/>
            </a:xfrm>
            <a:custGeom>
              <a:avLst/>
              <a:gdLst>
                <a:gd name="T0" fmla="*/ 9 w 19"/>
                <a:gd name="T1" fmla="*/ 27 h 27"/>
                <a:gd name="T2" fmla="*/ 0 w 19"/>
                <a:gd name="T3" fmla="*/ 14 h 27"/>
                <a:gd name="T4" fmla="*/ 2 w 19"/>
                <a:gd name="T5" fmla="*/ 3 h 27"/>
                <a:gd name="T6" fmla="*/ 10 w 19"/>
                <a:gd name="T7" fmla="*/ 0 h 27"/>
                <a:gd name="T8" fmla="*/ 19 w 19"/>
                <a:gd name="T9" fmla="*/ 13 h 27"/>
                <a:gd name="T10" fmla="*/ 16 w 19"/>
                <a:gd name="T11" fmla="*/ 24 h 27"/>
                <a:gd name="T12" fmla="*/ 9 w 19"/>
                <a:gd name="T13" fmla="*/ 27 h 27"/>
                <a:gd name="T14" fmla="*/ 10 w 19"/>
                <a:gd name="T15" fmla="*/ 4 h 27"/>
                <a:gd name="T16" fmla="*/ 6 w 19"/>
                <a:gd name="T17" fmla="*/ 14 h 27"/>
                <a:gd name="T18" fmla="*/ 10 w 19"/>
                <a:gd name="T19" fmla="*/ 23 h 27"/>
                <a:gd name="T20" fmla="*/ 13 w 19"/>
                <a:gd name="T21" fmla="*/ 14 h 27"/>
                <a:gd name="T22" fmla="*/ 10 w 19"/>
                <a:gd name="T23"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7">
                  <a:moveTo>
                    <a:pt x="9" y="27"/>
                  </a:moveTo>
                  <a:cubicBezTo>
                    <a:pt x="3" y="27"/>
                    <a:pt x="0" y="23"/>
                    <a:pt x="0" y="14"/>
                  </a:cubicBezTo>
                  <a:cubicBezTo>
                    <a:pt x="0" y="10"/>
                    <a:pt x="1" y="6"/>
                    <a:pt x="2" y="3"/>
                  </a:cubicBezTo>
                  <a:cubicBezTo>
                    <a:pt x="4" y="1"/>
                    <a:pt x="6" y="0"/>
                    <a:pt x="10" y="0"/>
                  </a:cubicBezTo>
                  <a:cubicBezTo>
                    <a:pt x="16" y="0"/>
                    <a:pt x="19" y="4"/>
                    <a:pt x="19" y="13"/>
                  </a:cubicBezTo>
                  <a:cubicBezTo>
                    <a:pt x="19" y="18"/>
                    <a:pt x="18" y="21"/>
                    <a:pt x="16" y="24"/>
                  </a:cubicBezTo>
                  <a:cubicBezTo>
                    <a:pt x="15" y="26"/>
                    <a:pt x="12" y="27"/>
                    <a:pt x="9" y="27"/>
                  </a:cubicBezTo>
                  <a:close/>
                  <a:moveTo>
                    <a:pt x="10" y="4"/>
                  </a:moveTo>
                  <a:cubicBezTo>
                    <a:pt x="7" y="4"/>
                    <a:pt x="6" y="8"/>
                    <a:pt x="6" y="14"/>
                  </a:cubicBezTo>
                  <a:cubicBezTo>
                    <a:pt x="6" y="20"/>
                    <a:pt x="7" y="23"/>
                    <a:pt x="10" y="23"/>
                  </a:cubicBezTo>
                  <a:cubicBezTo>
                    <a:pt x="12" y="23"/>
                    <a:pt x="13" y="20"/>
                    <a:pt x="13" y="14"/>
                  </a:cubicBezTo>
                  <a:cubicBezTo>
                    <a:pt x="13" y="8"/>
                    <a:pt x="12" y="4"/>
                    <a:pt x="10" y="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35" name="Freeform 30"/>
            <p:cNvSpPr>
              <a:spLocks noEditPoints="1"/>
            </p:cNvSpPr>
            <p:nvPr/>
          </p:nvSpPr>
          <p:spPr bwMode="auto">
            <a:xfrm>
              <a:off x="6457" y="3729"/>
              <a:ext cx="31" cy="46"/>
            </a:xfrm>
            <a:custGeom>
              <a:avLst/>
              <a:gdLst>
                <a:gd name="T0" fmla="*/ 9 w 19"/>
                <a:gd name="T1" fmla="*/ 27 h 27"/>
                <a:gd name="T2" fmla="*/ 0 w 19"/>
                <a:gd name="T3" fmla="*/ 14 h 27"/>
                <a:gd name="T4" fmla="*/ 2 w 19"/>
                <a:gd name="T5" fmla="*/ 3 h 27"/>
                <a:gd name="T6" fmla="*/ 10 w 19"/>
                <a:gd name="T7" fmla="*/ 0 h 27"/>
                <a:gd name="T8" fmla="*/ 19 w 19"/>
                <a:gd name="T9" fmla="*/ 13 h 27"/>
                <a:gd name="T10" fmla="*/ 16 w 19"/>
                <a:gd name="T11" fmla="*/ 24 h 27"/>
                <a:gd name="T12" fmla="*/ 9 w 19"/>
                <a:gd name="T13" fmla="*/ 27 h 27"/>
                <a:gd name="T14" fmla="*/ 9 w 19"/>
                <a:gd name="T15" fmla="*/ 4 h 27"/>
                <a:gd name="T16" fmla="*/ 5 w 19"/>
                <a:gd name="T17" fmla="*/ 14 h 27"/>
                <a:gd name="T18" fmla="*/ 9 w 19"/>
                <a:gd name="T19" fmla="*/ 23 h 27"/>
                <a:gd name="T20" fmla="*/ 13 w 19"/>
                <a:gd name="T21" fmla="*/ 14 h 27"/>
                <a:gd name="T22" fmla="*/ 9 w 19"/>
                <a:gd name="T23"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7">
                  <a:moveTo>
                    <a:pt x="9" y="27"/>
                  </a:moveTo>
                  <a:cubicBezTo>
                    <a:pt x="3" y="27"/>
                    <a:pt x="0" y="23"/>
                    <a:pt x="0" y="14"/>
                  </a:cubicBezTo>
                  <a:cubicBezTo>
                    <a:pt x="0" y="10"/>
                    <a:pt x="1" y="6"/>
                    <a:pt x="2" y="3"/>
                  </a:cubicBezTo>
                  <a:cubicBezTo>
                    <a:pt x="4" y="1"/>
                    <a:pt x="6" y="0"/>
                    <a:pt x="10" y="0"/>
                  </a:cubicBezTo>
                  <a:cubicBezTo>
                    <a:pt x="16" y="0"/>
                    <a:pt x="19" y="4"/>
                    <a:pt x="19" y="13"/>
                  </a:cubicBezTo>
                  <a:cubicBezTo>
                    <a:pt x="19" y="18"/>
                    <a:pt x="18" y="22"/>
                    <a:pt x="16" y="24"/>
                  </a:cubicBezTo>
                  <a:cubicBezTo>
                    <a:pt x="15" y="26"/>
                    <a:pt x="12" y="27"/>
                    <a:pt x="9" y="27"/>
                  </a:cubicBezTo>
                  <a:close/>
                  <a:moveTo>
                    <a:pt x="9" y="4"/>
                  </a:moveTo>
                  <a:cubicBezTo>
                    <a:pt x="7" y="4"/>
                    <a:pt x="5" y="8"/>
                    <a:pt x="5" y="14"/>
                  </a:cubicBezTo>
                  <a:cubicBezTo>
                    <a:pt x="5" y="20"/>
                    <a:pt x="7" y="23"/>
                    <a:pt x="9" y="23"/>
                  </a:cubicBezTo>
                  <a:cubicBezTo>
                    <a:pt x="12" y="23"/>
                    <a:pt x="13" y="20"/>
                    <a:pt x="13" y="14"/>
                  </a:cubicBezTo>
                  <a:cubicBezTo>
                    <a:pt x="13" y="8"/>
                    <a:pt x="12" y="4"/>
                    <a:pt x="9" y="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36" name="Freeform 31"/>
            <p:cNvSpPr>
              <a:spLocks/>
            </p:cNvSpPr>
            <p:nvPr/>
          </p:nvSpPr>
          <p:spPr bwMode="auto">
            <a:xfrm>
              <a:off x="6497" y="3729"/>
              <a:ext cx="18" cy="46"/>
            </a:xfrm>
            <a:custGeom>
              <a:avLst/>
              <a:gdLst>
                <a:gd name="T0" fmla="*/ 11 w 11"/>
                <a:gd name="T1" fmla="*/ 0 h 27"/>
                <a:gd name="T2" fmla="*/ 11 w 11"/>
                <a:gd name="T3" fmla="*/ 27 h 27"/>
                <a:gd name="T4" fmla="*/ 6 w 11"/>
                <a:gd name="T5" fmla="*/ 27 h 27"/>
                <a:gd name="T6" fmla="*/ 6 w 11"/>
                <a:gd name="T7" fmla="*/ 7 h 27"/>
                <a:gd name="T8" fmla="*/ 4 w 11"/>
                <a:gd name="T9" fmla="*/ 7 h 27"/>
                <a:gd name="T10" fmla="*/ 3 w 11"/>
                <a:gd name="T11" fmla="*/ 8 h 27"/>
                <a:gd name="T12" fmla="*/ 1 w 11"/>
                <a:gd name="T13" fmla="*/ 9 h 27"/>
                <a:gd name="T14" fmla="*/ 0 w 11"/>
                <a:gd name="T15" fmla="*/ 9 h 27"/>
                <a:gd name="T16" fmla="*/ 0 w 11"/>
                <a:gd name="T17" fmla="*/ 4 h 27"/>
                <a:gd name="T18" fmla="*/ 4 w 11"/>
                <a:gd name="T19" fmla="*/ 2 h 27"/>
                <a:gd name="T20" fmla="*/ 8 w 11"/>
                <a:gd name="T21" fmla="*/ 0 h 27"/>
                <a:gd name="T22" fmla="*/ 11 w 11"/>
                <a:gd name="T2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27">
                  <a:moveTo>
                    <a:pt x="11" y="0"/>
                  </a:moveTo>
                  <a:cubicBezTo>
                    <a:pt x="11" y="11"/>
                    <a:pt x="11" y="16"/>
                    <a:pt x="11" y="27"/>
                  </a:cubicBezTo>
                  <a:cubicBezTo>
                    <a:pt x="9" y="27"/>
                    <a:pt x="8" y="27"/>
                    <a:pt x="6" y="27"/>
                  </a:cubicBezTo>
                  <a:cubicBezTo>
                    <a:pt x="6" y="19"/>
                    <a:pt x="6" y="14"/>
                    <a:pt x="6" y="7"/>
                  </a:cubicBezTo>
                  <a:cubicBezTo>
                    <a:pt x="6" y="7"/>
                    <a:pt x="5" y="7"/>
                    <a:pt x="4" y="7"/>
                  </a:cubicBezTo>
                  <a:cubicBezTo>
                    <a:pt x="4" y="8"/>
                    <a:pt x="3" y="8"/>
                    <a:pt x="3" y="8"/>
                  </a:cubicBezTo>
                  <a:cubicBezTo>
                    <a:pt x="2" y="8"/>
                    <a:pt x="2" y="8"/>
                    <a:pt x="1" y="9"/>
                  </a:cubicBezTo>
                  <a:cubicBezTo>
                    <a:pt x="1" y="9"/>
                    <a:pt x="0" y="9"/>
                    <a:pt x="0" y="9"/>
                  </a:cubicBezTo>
                  <a:cubicBezTo>
                    <a:pt x="0" y="7"/>
                    <a:pt x="0" y="6"/>
                    <a:pt x="0" y="4"/>
                  </a:cubicBezTo>
                  <a:cubicBezTo>
                    <a:pt x="1" y="4"/>
                    <a:pt x="3" y="3"/>
                    <a:pt x="4" y="2"/>
                  </a:cubicBezTo>
                  <a:cubicBezTo>
                    <a:pt x="6" y="1"/>
                    <a:pt x="7" y="1"/>
                    <a:pt x="8" y="0"/>
                  </a:cubicBezTo>
                  <a:cubicBezTo>
                    <a:pt x="9" y="0"/>
                    <a:pt x="10" y="0"/>
                    <a:pt x="11"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37" name="Freeform 32"/>
            <p:cNvSpPr>
              <a:spLocks noEditPoints="1"/>
            </p:cNvSpPr>
            <p:nvPr/>
          </p:nvSpPr>
          <p:spPr bwMode="auto">
            <a:xfrm>
              <a:off x="6528" y="3729"/>
              <a:ext cx="32" cy="46"/>
            </a:xfrm>
            <a:custGeom>
              <a:avLst/>
              <a:gdLst>
                <a:gd name="T0" fmla="*/ 9 w 19"/>
                <a:gd name="T1" fmla="*/ 27 h 27"/>
                <a:gd name="T2" fmla="*/ 0 w 19"/>
                <a:gd name="T3" fmla="*/ 14 h 27"/>
                <a:gd name="T4" fmla="*/ 3 w 19"/>
                <a:gd name="T5" fmla="*/ 3 h 27"/>
                <a:gd name="T6" fmla="*/ 10 w 19"/>
                <a:gd name="T7" fmla="*/ 0 h 27"/>
                <a:gd name="T8" fmla="*/ 19 w 19"/>
                <a:gd name="T9" fmla="*/ 13 h 27"/>
                <a:gd name="T10" fmla="*/ 17 w 19"/>
                <a:gd name="T11" fmla="*/ 24 h 27"/>
                <a:gd name="T12" fmla="*/ 9 w 19"/>
                <a:gd name="T13" fmla="*/ 27 h 27"/>
                <a:gd name="T14" fmla="*/ 9 w 19"/>
                <a:gd name="T15" fmla="*/ 4 h 27"/>
                <a:gd name="T16" fmla="*/ 6 w 19"/>
                <a:gd name="T17" fmla="*/ 14 h 27"/>
                <a:gd name="T18" fmla="*/ 9 w 19"/>
                <a:gd name="T19" fmla="*/ 23 h 27"/>
                <a:gd name="T20" fmla="*/ 13 w 19"/>
                <a:gd name="T21" fmla="*/ 14 h 27"/>
                <a:gd name="T22" fmla="*/ 9 w 19"/>
                <a:gd name="T23"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7">
                  <a:moveTo>
                    <a:pt x="9" y="27"/>
                  </a:moveTo>
                  <a:cubicBezTo>
                    <a:pt x="3" y="27"/>
                    <a:pt x="0" y="23"/>
                    <a:pt x="0" y="14"/>
                  </a:cubicBezTo>
                  <a:cubicBezTo>
                    <a:pt x="0" y="10"/>
                    <a:pt x="1" y="6"/>
                    <a:pt x="3" y="3"/>
                  </a:cubicBezTo>
                  <a:cubicBezTo>
                    <a:pt x="4" y="1"/>
                    <a:pt x="7" y="0"/>
                    <a:pt x="10" y="0"/>
                  </a:cubicBezTo>
                  <a:cubicBezTo>
                    <a:pt x="16" y="0"/>
                    <a:pt x="19" y="4"/>
                    <a:pt x="19" y="13"/>
                  </a:cubicBezTo>
                  <a:cubicBezTo>
                    <a:pt x="19" y="18"/>
                    <a:pt x="18" y="22"/>
                    <a:pt x="17" y="24"/>
                  </a:cubicBezTo>
                  <a:cubicBezTo>
                    <a:pt x="15" y="26"/>
                    <a:pt x="13" y="27"/>
                    <a:pt x="9" y="27"/>
                  </a:cubicBezTo>
                  <a:close/>
                  <a:moveTo>
                    <a:pt x="9" y="4"/>
                  </a:moveTo>
                  <a:cubicBezTo>
                    <a:pt x="7" y="4"/>
                    <a:pt x="6" y="8"/>
                    <a:pt x="6" y="14"/>
                  </a:cubicBezTo>
                  <a:cubicBezTo>
                    <a:pt x="6" y="20"/>
                    <a:pt x="7" y="23"/>
                    <a:pt x="9" y="23"/>
                  </a:cubicBezTo>
                  <a:cubicBezTo>
                    <a:pt x="12" y="23"/>
                    <a:pt x="13" y="20"/>
                    <a:pt x="13" y="14"/>
                  </a:cubicBezTo>
                  <a:cubicBezTo>
                    <a:pt x="13" y="8"/>
                    <a:pt x="12" y="4"/>
                    <a:pt x="9" y="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38" name="Freeform 33"/>
            <p:cNvSpPr>
              <a:spLocks noEditPoints="1"/>
            </p:cNvSpPr>
            <p:nvPr/>
          </p:nvSpPr>
          <p:spPr bwMode="auto">
            <a:xfrm>
              <a:off x="6564" y="3729"/>
              <a:ext cx="33" cy="47"/>
            </a:xfrm>
            <a:custGeom>
              <a:avLst/>
              <a:gdLst>
                <a:gd name="T0" fmla="*/ 10 w 20"/>
                <a:gd name="T1" fmla="*/ 28 h 28"/>
                <a:gd name="T2" fmla="*/ 0 w 20"/>
                <a:gd name="T3" fmla="*/ 14 h 28"/>
                <a:gd name="T4" fmla="*/ 3 w 20"/>
                <a:gd name="T5" fmla="*/ 3 h 28"/>
                <a:gd name="T6" fmla="*/ 10 w 20"/>
                <a:gd name="T7" fmla="*/ 0 h 28"/>
                <a:gd name="T8" fmla="*/ 20 w 20"/>
                <a:gd name="T9" fmla="*/ 13 h 28"/>
                <a:gd name="T10" fmla="*/ 17 w 20"/>
                <a:gd name="T11" fmla="*/ 24 h 28"/>
                <a:gd name="T12" fmla="*/ 10 w 20"/>
                <a:gd name="T13" fmla="*/ 28 h 28"/>
                <a:gd name="T14" fmla="*/ 10 w 20"/>
                <a:gd name="T15" fmla="*/ 5 h 28"/>
                <a:gd name="T16" fmla="*/ 7 w 20"/>
                <a:gd name="T17" fmla="*/ 14 h 28"/>
                <a:gd name="T18" fmla="*/ 10 w 20"/>
                <a:gd name="T19" fmla="*/ 23 h 28"/>
                <a:gd name="T20" fmla="*/ 14 w 20"/>
                <a:gd name="T21" fmla="*/ 14 h 28"/>
                <a:gd name="T22" fmla="*/ 10 w 20"/>
                <a:gd name="T23"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8">
                  <a:moveTo>
                    <a:pt x="10" y="28"/>
                  </a:moveTo>
                  <a:cubicBezTo>
                    <a:pt x="4" y="28"/>
                    <a:pt x="0" y="23"/>
                    <a:pt x="0" y="14"/>
                  </a:cubicBezTo>
                  <a:cubicBezTo>
                    <a:pt x="0" y="10"/>
                    <a:pt x="1" y="6"/>
                    <a:pt x="3" y="3"/>
                  </a:cubicBezTo>
                  <a:cubicBezTo>
                    <a:pt x="5" y="1"/>
                    <a:pt x="7" y="0"/>
                    <a:pt x="10" y="0"/>
                  </a:cubicBezTo>
                  <a:cubicBezTo>
                    <a:pt x="17" y="0"/>
                    <a:pt x="20" y="5"/>
                    <a:pt x="20" y="13"/>
                  </a:cubicBezTo>
                  <a:cubicBezTo>
                    <a:pt x="20" y="18"/>
                    <a:pt x="19" y="22"/>
                    <a:pt x="17" y="24"/>
                  </a:cubicBezTo>
                  <a:cubicBezTo>
                    <a:pt x="16" y="27"/>
                    <a:pt x="13" y="28"/>
                    <a:pt x="10" y="28"/>
                  </a:cubicBezTo>
                  <a:close/>
                  <a:moveTo>
                    <a:pt x="10" y="5"/>
                  </a:moveTo>
                  <a:cubicBezTo>
                    <a:pt x="8" y="5"/>
                    <a:pt x="7" y="8"/>
                    <a:pt x="7" y="14"/>
                  </a:cubicBezTo>
                  <a:cubicBezTo>
                    <a:pt x="7" y="20"/>
                    <a:pt x="8" y="23"/>
                    <a:pt x="10" y="23"/>
                  </a:cubicBezTo>
                  <a:cubicBezTo>
                    <a:pt x="12" y="23"/>
                    <a:pt x="14" y="20"/>
                    <a:pt x="14" y="14"/>
                  </a:cubicBezTo>
                  <a:cubicBezTo>
                    <a:pt x="14" y="8"/>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39" name="Freeform 34"/>
            <p:cNvSpPr>
              <a:spLocks/>
            </p:cNvSpPr>
            <p:nvPr/>
          </p:nvSpPr>
          <p:spPr bwMode="auto">
            <a:xfrm>
              <a:off x="6605" y="3729"/>
              <a:ext cx="21" cy="46"/>
            </a:xfrm>
            <a:custGeom>
              <a:avLst/>
              <a:gdLst>
                <a:gd name="T0" fmla="*/ 12 w 12"/>
                <a:gd name="T1" fmla="*/ 0 h 27"/>
                <a:gd name="T2" fmla="*/ 12 w 12"/>
                <a:gd name="T3" fmla="*/ 27 h 27"/>
                <a:gd name="T4" fmla="*/ 6 w 12"/>
                <a:gd name="T5" fmla="*/ 27 h 27"/>
                <a:gd name="T6" fmla="*/ 6 w 12"/>
                <a:gd name="T7" fmla="*/ 7 h 27"/>
                <a:gd name="T8" fmla="*/ 4 w 12"/>
                <a:gd name="T9" fmla="*/ 7 h 27"/>
                <a:gd name="T10" fmla="*/ 3 w 12"/>
                <a:gd name="T11" fmla="*/ 8 h 27"/>
                <a:gd name="T12" fmla="*/ 2 w 12"/>
                <a:gd name="T13" fmla="*/ 9 h 27"/>
                <a:gd name="T14" fmla="*/ 0 w 12"/>
                <a:gd name="T15" fmla="*/ 9 h 27"/>
                <a:gd name="T16" fmla="*/ 0 w 12"/>
                <a:gd name="T17" fmla="*/ 4 h 27"/>
                <a:gd name="T18" fmla="*/ 4 w 12"/>
                <a:gd name="T19" fmla="*/ 2 h 27"/>
                <a:gd name="T20" fmla="*/ 8 w 12"/>
                <a:gd name="T21" fmla="*/ 0 h 27"/>
                <a:gd name="T22" fmla="*/ 12 w 12"/>
                <a:gd name="T2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7">
                  <a:moveTo>
                    <a:pt x="12" y="0"/>
                  </a:moveTo>
                  <a:cubicBezTo>
                    <a:pt x="12" y="11"/>
                    <a:pt x="12" y="16"/>
                    <a:pt x="12" y="27"/>
                  </a:cubicBezTo>
                  <a:cubicBezTo>
                    <a:pt x="9" y="27"/>
                    <a:pt x="8" y="27"/>
                    <a:pt x="6" y="27"/>
                  </a:cubicBezTo>
                  <a:cubicBezTo>
                    <a:pt x="6" y="19"/>
                    <a:pt x="6" y="15"/>
                    <a:pt x="6" y="7"/>
                  </a:cubicBezTo>
                  <a:cubicBezTo>
                    <a:pt x="5" y="7"/>
                    <a:pt x="5" y="7"/>
                    <a:pt x="4" y="7"/>
                  </a:cubicBezTo>
                  <a:cubicBezTo>
                    <a:pt x="4" y="8"/>
                    <a:pt x="4" y="8"/>
                    <a:pt x="3" y="8"/>
                  </a:cubicBezTo>
                  <a:cubicBezTo>
                    <a:pt x="3" y="8"/>
                    <a:pt x="2" y="8"/>
                    <a:pt x="2" y="9"/>
                  </a:cubicBezTo>
                  <a:cubicBezTo>
                    <a:pt x="1" y="9"/>
                    <a:pt x="1" y="9"/>
                    <a:pt x="0" y="9"/>
                  </a:cubicBezTo>
                  <a:cubicBezTo>
                    <a:pt x="0" y="7"/>
                    <a:pt x="0" y="6"/>
                    <a:pt x="0" y="4"/>
                  </a:cubicBezTo>
                  <a:cubicBezTo>
                    <a:pt x="2" y="3"/>
                    <a:pt x="3" y="3"/>
                    <a:pt x="4" y="2"/>
                  </a:cubicBezTo>
                  <a:cubicBezTo>
                    <a:pt x="6" y="1"/>
                    <a:pt x="7" y="1"/>
                    <a:pt x="8" y="0"/>
                  </a:cubicBezTo>
                  <a:cubicBezTo>
                    <a:pt x="10" y="0"/>
                    <a:pt x="10" y="0"/>
                    <a:pt x="1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0" name="Freeform 35"/>
            <p:cNvSpPr>
              <a:spLocks/>
            </p:cNvSpPr>
            <p:nvPr/>
          </p:nvSpPr>
          <p:spPr bwMode="auto">
            <a:xfrm>
              <a:off x="6641" y="3729"/>
              <a:ext cx="20" cy="46"/>
            </a:xfrm>
            <a:custGeom>
              <a:avLst/>
              <a:gdLst>
                <a:gd name="T0" fmla="*/ 12 w 12"/>
                <a:gd name="T1" fmla="*/ 0 h 27"/>
                <a:gd name="T2" fmla="*/ 12 w 12"/>
                <a:gd name="T3" fmla="*/ 27 h 27"/>
                <a:gd name="T4" fmla="*/ 6 w 12"/>
                <a:gd name="T5" fmla="*/ 27 h 27"/>
                <a:gd name="T6" fmla="*/ 6 w 12"/>
                <a:gd name="T7" fmla="*/ 7 h 27"/>
                <a:gd name="T8" fmla="*/ 5 w 12"/>
                <a:gd name="T9" fmla="*/ 7 h 27"/>
                <a:gd name="T10" fmla="*/ 4 w 12"/>
                <a:gd name="T11" fmla="*/ 8 h 27"/>
                <a:gd name="T12" fmla="*/ 2 w 12"/>
                <a:gd name="T13" fmla="*/ 9 h 27"/>
                <a:gd name="T14" fmla="*/ 0 w 12"/>
                <a:gd name="T15" fmla="*/ 9 h 27"/>
                <a:gd name="T16" fmla="*/ 0 w 12"/>
                <a:gd name="T17" fmla="*/ 4 h 27"/>
                <a:gd name="T18" fmla="*/ 5 w 12"/>
                <a:gd name="T19" fmla="*/ 2 h 27"/>
                <a:gd name="T20" fmla="*/ 8 w 12"/>
                <a:gd name="T21" fmla="*/ 0 h 27"/>
                <a:gd name="T22" fmla="*/ 12 w 12"/>
                <a:gd name="T2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7">
                  <a:moveTo>
                    <a:pt x="12" y="0"/>
                  </a:moveTo>
                  <a:cubicBezTo>
                    <a:pt x="12" y="11"/>
                    <a:pt x="12" y="16"/>
                    <a:pt x="12" y="27"/>
                  </a:cubicBezTo>
                  <a:cubicBezTo>
                    <a:pt x="10" y="27"/>
                    <a:pt x="8" y="27"/>
                    <a:pt x="6" y="27"/>
                  </a:cubicBezTo>
                  <a:cubicBezTo>
                    <a:pt x="6" y="19"/>
                    <a:pt x="6" y="15"/>
                    <a:pt x="6" y="7"/>
                  </a:cubicBezTo>
                  <a:cubicBezTo>
                    <a:pt x="6" y="7"/>
                    <a:pt x="6" y="7"/>
                    <a:pt x="5" y="7"/>
                  </a:cubicBezTo>
                  <a:cubicBezTo>
                    <a:pt x="5" y="8"/>
                    <a:pt x="4" y="8"/>
                    <a:pt x="4" y="8"/>
                  </a:cubicBezTo>
                  <a:cubicBezTo>
                    <a:pt x="3" y="8"/>
                    <a:pt x="3" y="8"/>
                    <a:pt x="2" y="9"/>
                  </a:cubicBezTo>
                  <a:cubicBezTo>
                    <a:pt x="2" y="9"/>
                    <a:pt x="1" y="9"/>
                    <a:pt x="0" y="9"/>
                  </a:cubicBezTo>
                  <a:cubicBezTo>
                    <a:pt x="0" y="7"/>
                    <a:pt x="0" y="6"/>
                    <a:pt x="0" y="4"/>
                  </a:cubicBezTo>
                  <a:cubicBezTo>
                    <a:pt x="2" y="3"/>
                    <a:pt x="4" y="3"/>
                    <a:pt x="5" y="2"/>
                  </a:cubicBezTo>
                  <a:cubicBezTo>
                    <a:pt x="6" y="1"/>
                    <a:pt x="7" y="1"/>
                    <a:pt x="8" y="0"/>
                  </a:cubicBezTo>
                  <a:cubicBezTo>
                    <a:pt x="10" y="0"/>
                    <a:pt x="10" y="0"/>
                    <a:pt x="1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1" name="Freeform 36"/>
            <p:cNvSpPr>
              <a:spLocks noEditPoints="1"/>
            </p:cNvSpPr>
            <p:nvPr/>
          </p:nvSpPr>
          <p:spPr bwMode="auto">
            <a:xfrm>
              <a:off x="6674" y="3729"/>
              <a:ext cx="32" cy="47"/>
            </a:xfrm>
            <a:custGeom>
              <a:avLst/>
              <a:gdLst>
                <a:gd name="T0" fmla="*/ 9 w 19"/>
                <a:gd name="T1" fmla="*/ 28 h 28"/>
                <a:gd name="T2" fmla="*/ 0 w 19"/>
                <a:gd name="T3" fmla="*/ 14 h 28"/>
                <a:gd name="T4" fmla="*/ 2 w 19"/>
                <a:gd name="T5" fmla="*/ 3 h 28"/>
                <a:gd name="T6" fmla="*/ 10 w 19"/>
                <a:gd name="T7" fmla="*/ 0 h 28"/>
                <a:gd name="T8" fmla="*/ 19 w 19"/>
                <a:gd name="T9" fmla="*/ 14 h 28"/>
                <a:gd name="T10" fmla="*/ 17 w 19"/>
                <a:gd name="T11" fmla="*/ 24 h 28"/>
                <a:gd name="T12" fmla="*/ 9 w 19"/>
                <a:gd name="T13" fmla="*/ 28 h 28"/>
                <a:gd name="T14" fmla="*/ 9 w 19"/>
                <a:gd name="T15" fmla="*/ 5 h 28"/>
                <a:gd name="T16" fmla="*/ 6 w 19"/>
                <a:gd name="T17" fmla="*/ 14 h 28"/>
                <a:gd name="T18" fmla="*/ 9 w 19"/>
                <a:gd name="T19" fmla="*/ 23 h 28"/>
                <a:gd name="T20" fmla="*/ 13 w 19"/>
                <a:gd name="T21" fmla="*/ 14 h 28"/>
                <a:gd name="T22" fmla="*/ 9 w 19"/>
                <a:gd name="T23"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8">
                  <a:moveTo>
                    <a:pt x="9" y="28"/>
                  </a:moveTo>
                  <a:cubicBezTo>
                    <a:pt x="3" y="28"/>
                    <a:pt x="0" y="23"/>
                    <a:pt x="0" y="14"/>
                  </a:cubicBezTo>
                  <a:cubicBezTo>
                    <a:pt x="0" y="10"/>
                    <a:pt x="0" y="6"/>
                    <a:pt x="2" y="3"/>
                  </a:cubicBezTo>
                  <a:cubicBezTo>
                    <a:pt x="4" y="1"/>
                    <a:pt x="7" y="0"/>
                    <a:pt x="10" y="0"/>
                  </a:cubicBezTo>
                  <a:cubicBezTo>
                    <a:pt x="16" y="0"/>
                    <a:pt x="19" y="5"/>
                    <a:pt x="19" y="14"/>
                  </a:cubicBezTo>
                  <a:cubicBezTo>
                    <a:pt x="19" y="19"/>
                    <a:pt x="18" y="22"/>
                    <a:pt x="17" y="24"/>
                  </a:cubicBezTo>
                  <a:cubicBezTo>
                    <a:pt x="14" y="27"/>
                    <a:pt x="12" y="28"/>
                    <a:pt x="9" y="28"/>
                  </a:cubicBezTo>
                  <a:close/>
                  <a:moveTo>
                    <a:pt x="9" y="5"/>
                  </a:moveTo>
                  <a:cubicBezTo>
                    <a:pt x="7" y="5"/>
                    <a:pt x="6" y="8"/>
                    <a:pt x="6" y="14"/>
                  </a:cubicBezTo>
                  <a:cubicBezTo>
                    <a:pt x="6" y="20"/>
                    <a:pt x="7" y="23"/>
                    <a:pt x="9" y="23"/>
                  </a:cubicBezTo>
                  <a:cubicBezTo>
                    <a:pt x="12" y="23"/>
                    <a:pt x="13" y="20"/>
                    <a:pt x="13" y="14"/>
                  </a:cubicBezTo>
                  <a:cubicBezTo>
                    <a:pt x="13" y="8"/>
                    <a:pt x="12" y="5"/>
                    <a:pt x="9"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2" name="Freeform 37"/>
            <p:cNvSpPr>
              <a:spLocks/>
            </p:cNvSpPr>
            <p:nvPr/>
          </p:nvSpPr>
          <p:spPr bwMode="auto">
            <a:xfrm>
              <a:off x="6714" y="3729"/>
              <a:ext cx="19" cy="47"/>
            </a:xfrm>
            <a:custGeom>
              <a:avLst/>
              <a:gdLst>
                <a:gd name="T0" fmla="*/ 11 w 11"/>
                <a:gd name="T1" fmla="*/ 0 h 28"/>
                <a:gd name="T2" fmla="*/ 11 w 11"/>
                <a:gd name="T3" fmla="*/ 28 h 28"/>
                <a:gd name="T4" fmla="*/ 6 w 11"/>
                <a:gd name="T5" fmla="*/ 28 h 28"/>
                <a:gd name="T6" fmla="*/ 6 w 11"/>
                <a:gd name="T7" fmla="*/ 7 h 28"/>
                <a:gd name="T8" fmla="*/ 5 w 11"/>
                <a:gd name="T9" fmla="*/ 7 h 28"/>
                <a:gd name="T10" fmla="*/ 3 w 11"/>
                <a:gd name="T11" fmla="*/ 8 h 28"/>
                <a:gd name="T12" fmla="*/ 1 w 11"/>
                <a:gd name="T13" fmla="*/ 9 h 28"/>
                <a:gd name="T14" fmla="*/ 0 w 11"/>
                <a:gd name="T15" fmla="*/ 9 h 28"/>
                <a:gd name="T16" fmla="*/ 0 w 11"/>
                <a:gd name="T17" fmla="*/ 4 h 28"/>
                <a:gd name="T18" fmla="*/ 4 w 11"/>
                <a:gd name="T19" fmla="*/ 2 h 28"/>
                <a:gd name="T20" fmla="*/ 8 w 11"/>
                <a:gd name="T21" fmla="*/ 0 h 28"/>
                <a:gd name="T22" fmla="*/ 11 w 11"/>
                <a:gd name="T23"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28">
                  <a:moveTo>
                    <a:pt x="11" y="0"/>
                  </a:moveTo>
                  <a:cubicBezTo>
                    <a:pt x="11" y="11"/>
                    <a:pt x="11" y="17"/>
                    <a:pt x="11" y="28"/>
                  </a:cubicBezTo>
                  <a:cubicBezTo>
                    <a:pt x="9" y="28"/>
                    <a:pt x="8" y="28"/>
                    <a:pt x="6" y="28"/>
                  </a:cubicBezTo>
                  <a:cubicBezTo>
                    <a:pt x="6" y="19"/>
                    <a:pt x="6" y="15"/>
                    <a:pt x="6" y="7"/>
                  </a:cubicBezTo>
                  <a:cubicBezTo>
                    <a:pt x="5" y="7"/>
                    <a:pt x="5" y="7"/>
                    <a:pt x="5" y="7"/>
                  </a:cubicBezTo>
                  <a:cubicBezTo>
                    <a:pt x="4" y="8"/>
                    <a:pt x="3" y="8"/>
                    <a:pt x="3" y="8"/>
                  </a:cubicBezTo>
                  <a:cubicBezTo>
                    <a:pt x="2" y="8"/>
                    <a:pt x="2" y="9"/>
                    <a:pt x="1" y="9"/>
                  </a:cubicBezTo>
                  <a:cubicBezTo>
                    <a:pt x="1" y="9"/>
                    <a:pt x="0" y="9"/>
                    <a:pt x="0" y="9"/>
                  </a:cubicBezTo>
                  <a:cubicBezTo>
                    <a:pt x="0" y="7"/>
                    <a:pt x="0" y="6"/>
                    <a:pt x="0" y="4"/>
                  </a:cubicBezTo>
                  <a:cubicBezTo>
                    <a:pt x="1" y="4"/>
                    <a:pt x="3" y="3"/>
                    <a:pt x="4" y="2"/>
                  </a:cubicBezTo>
                  <a:cubicBezTo>
                    <a:pt x="6" y="1"/>
                    <a:pt x="7" y="1"/>
                    <a:pt x="8" y="0"/>
                  </a:cubicBezTo>
                  <a:cubicBezTo>
                    <a:pt x="9" y="0"/>
                    <a:pt x="10" y="0"/>
                    <a:pt x="11"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3" name="Freeform 38"/>
            <p:cNvSpPr>
              <a:spLocks/>
            </p:cNvSpPr>
            <p:nvPr/>
          </p:nvSpPr>
          <p:spPr bwMode="auto">
            <a:xfrm>
              <a:off x="6751" y="3729"/>
              <a:ext cx="18" cy="47"/>
            </a:xfrm>
            <a:custGeom>
              <a:avLst/>
              <a:gdLst>
                <a:gd name="T0" fmla="*/ 11 w 11"/>
                <a:gd name="T1" fmla="*/ 0 h 28"/>
                <a:gd name="T2" fmla="*/ 11 w 11"/>
                <a:gd name="T3" fmla="*/ 28 h 28"/>
                <a:gd name="T4" fmla="*/ 5 w 11"/>
                <a:gd name="T5" fmla="*/ 28 h 28"/>
                <a:gd name="T6" fmla="*/ 5 w 11"/>
                <a:gd name="T7" fmla="*/ 7 h 28"/>
                <a:gd name="T8" fmla="*/ 4 w 11"/>
                <a:gd name="T9" fmla="*/ 7 h 28"/>
                <a:gd name="T10" fmla="*/ 3 w 11"/>
                <a:gd name="T11" fmla="*/ 8 h 28"/>
                <a:gd name="T12" fmla="*/ 2 w 11"/>
                <a:gd name="T13" fmla="*/ 9 h 28"/>
                <a:gd name="T14" fmla="*/ 0 w 11"/>
                <a:gd name="T15" fmla="*/ 9 h 28"/>
                <a:gd name="T16" fmla="*/ 0 w 11"/>
                <a:gd name="T17" fmla="*/ 4 h 28"/>
                <a:gd name="T18" fmla="*/ 4 w 11"/>
                <a:gd name="T19" fmla="*/ 2 h 28"/>
                <a:gd name="T20" fmla="*/ 8 w 11"/>
                <a:gd name="T21" fmla="*/ 0 h 28"/>
                <a:gd name="T22" fmla="*/ 11 w 11"/>
                <a:gd name="T23"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28">
                  <a:moveTo>
                    <a:pt x="11" y="0"/>
                  </a:moveTo>
                  <a:cubicBezTo>
                    <a:pt x="11" y="11"/>
                    <a:pt x="11" y="17"/>
                    <a:pt x="11" y="28"/>
                  </a:cubicBezTo>
                  <a:cubicBezTo>
                    <a:pt x="9" y="28"/>
                    <a:pt x="8" y="28"/>
                    <a:pt x="5" y="28"/>
                  </a:cubicBezTo>
                  <a:cubicBezTo>
                    <a:pt x="5" y="19"/>
                    <a:pt x="5" y="15"/>
                    <a:pt x="5" y="7"/>
                  </a:cubicBezTo>
                  <a:cubicBezTo>
                    <a:pt x="5" y="7"/>
                    <a:pt x="5" y="7"/>
                    <a:pt x="4" y="7"/>
                  </a:cubicBezTo>
                  <a:cubicBezTo>
                    <a:pt x="4" y="8"/>
                    <a:pt x="4" y="8"/>
                    <a:pt x="3" y="8"/>
                  </a:cubicBezTo>
                  <a:cubicBezTo>
                    <a:pt x="3" y="8"/>
                    <a:pt x="2" y="9"/>
                    <a:pt x="2" y="9"/>
                  </a:cubicBezTo>
                  <a:cubicBezTo>
                    <a:pt x="1" y="9"/>
                    <a:pt x="0" y="9"/>
                    <a:pt x="0" y="9"/>
                  </a:cubicBezTo>
                  <a:cubicBezTo>
                    <a:pt x="0" y="7"/>
                    <a:pt x="0" y="6"/>
                    <a:pt x="0" y="4"/>
                  </a:cubicBezTo>
                  <a:cubicBezTo>
                    <a:pt x="2" y="4"/>
                    <a:pt x="3" y="3"/>
                    <a:pt x="4" y="2"/>
                  </a:cubicBezTo>
                  <a:cubicBezTo>
                    <a:pt x="5" y="1"/>
                    <a:pt x="7" y="1"/>
                    <a:pt x="8" y="0"/>
                  </a:cubicBezTo>
                  <a:cubicBezTo>
                    <a:pt x="9" y="0"/>
                    <a:pt x="10" y="0"/>
                    <a:pt x="11"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4" name="Freeform 39"/>
            <p:cNvSpPr>
              <a:spLocks noEditPoints="1"/>
            </p:cNvSpPr>
            <p:nvPr/>
          </p:nvSpPr>
          <p:spPr bwMode="auto">
            <a:xfrm>
              <a:off x="6783" y="3729"/>
              <a:ext cx="32" cy="49"/>
            </a:xfrm>
            <a:custGeom>
              <a:avLst/>
              <a:gdLst>
                <a:gd name="T0" fmla="*/ 9 w 19"/>
                <a:gd name="T1" fmla="*/ 29 h 29"/>
                <a:gd name="T2" fmla="*/ 0 w 19"/>
                <a:gd name="T3" fmla="*/ 14 h 29"/>
                <a:gd name="T4" fmla="*/ 2 w 19"/>
                <a:gd name="T5" fmla="*/ 3 h 29"/>
                <a:gd name="T6" fmla="*/ 10 w 19"/>
                <a:gd name="T7" fmla="*/ 0 h 29"/>
                <a:gd name="T8" fmla="*/ 19 w 19"/>
                <a:gd name="T9" fmla="*/ 14 h 29"/>
                <a:gd name="T10" fmla="*/ 16 w 19"/>
                <a:gd name="T11" fmla="*/ 24 h 29"/>
                <a:gd name="T12" fmla="*/ 9 w 19"/>
                <a:gd name="T13" fmla="*/ 29 h 29"/>
                <a:gd name="T14" fmla="*/ 10 w 19"/>
                <a:gd name="T15" fmla="*/ 4 h 29"/>
                <a:gd name="T16" fmla="*/ 5 w 19"/>
                <a:gd name="T17" fmla="*/ 14 h 29"/>
                <a:gd name="T18" fmla="*/ 10 w 19"/>
                <a:gd name="T19" fmla="*/ 24 h 29"/>
                <a:gd name="T20" fmla="*/ 13 w 19"/>
                <a:gd name="T21" fmla="*/ 14 h 29"/>
                <a:gd name="T22" fmla="*/ 10 w 19"/>
                <a:gd name="T23"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9">
                  <a:moveTo>
                    <a:pt x="9" y="29"/>
                  </a:moveTo>
                  <a:cubicBezTo>
                    <a:pt x="3" y="29"/>
                    <a:pt x="0" y="24"/>
                    <a:pt x="0" y="14"/>
                  </a:cubicBezTo>
                  <a:cubicBezTo>
                    <a:pt x="0" y="10"/>
                    <a:pt x="1" y="6"/>
                    <a:pt x="2" y="3"/>
                  </a:cubicBezTo>
                  <a:cubicBezTo>
                    <a:pt x="4" y="1"/>
                    <a:pt x="7" y="0"/>
                    <a:pt x="10" y="0"/>
                  </a:cubicBezTo>
                  <a:cubicBezTo>
                    <a:pt x="16" y="0"/>
                    <a:pt x="19" y="4"/>
                    <a:pt x="19" y="14"/>
                  </a:cubicBezTo>
                  <a:cubicBezTo>
                    <a:pt x="19" y="19"/>
                    <a:pt x="18" y="22"/>
                    <a:pt x="16" y="24"/>
                  </a:cubicBezTo>
                  <a:cubicBezTo>
                    <a:pt x="15" y="27"/>
                    <a:pt x="12" y="29"/>
                    <a:pt x="9" y="29"/>
                  </a:cubicBezTo>
                  <a:close/>
                  <a:moveTo>
                    <a:pt x="10" y="4"/>
                  </a:moveTo>
                  <a:cubicBezTo>
                    <a:pt x="7" y="4"/>
                    <a:pt x="5" y="8"/>
                    <a:pt x="5" y="14"/>
                  </a:cubicBezTo>
                  <a:cubicBezTo>
                    <a:pt x="5" y="20"/>
                    <a:pt x="7" y="24"/>
                    <a:pt x="10" y="24"/>
                  </a:cubicBezTo>
                  <a:cubicBezTo>
                    <a:pt x="12" y="24"/>
                    <a:pt x="13" y="20"/>
                    <a:pt x="13" y="14"/>
                  </a:cubicBezTo>
                  <a:cubicBezTo>
                    <a:pt x="13" y="8"/>
                    <a:pt x="12" y="4"/>
                    <a:pt x="10" y="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5" name="Freeform 40"/>
            <p:cNvSpPr>
              <a:spLocks/>
            </p:cNvSpPr>
            <p:nvPr/>
          </p:nvSpPr>
          <p:spPr bwMode="auto">
            <a:xfrm>
              <a:off x="6353" y="3793"/>
              <a:ext cx="17" cy="45"/>
            </a:xfrm>
            <a:custGeom>
              <a:avLst/>
              <a:gdLst>
                <a:gd name="T0" fmla="*/ 10 w 10"/>
                <a:gd name="T1" fmla="*/ 0 h 27"/>
                <a:gd name="T2" fmla="*/ 10 w 10"/>
                <a:gd name="T3" fmla="*/ 27 h 27"/>
                <a:gd name="T4" fmla="*/ 5 w 10"/>
                <a:gd name="T5" fmla="*/ 27 h 27"/>
                <a:gd name="T6" fmla="*/ 5 w 10"/>
                <a:gd name="T7" fmla="*/ 6 h 27"/>
                <a:gd name="T8" fmla="*/ 4 w 10"/>
                <a:gd name="T9" fmla="*/ 7 h 27"/>
                <a:gd name="T10" fmla="*/ 2 w 10"/>
                <a:gd name="T11" fmla="*/ 8 h 27"/>
                <a:gd name="T12" fmla="*/ 1 w 10"/>
                <a:gd name="T13" fmla="*/ 8 h 27"/>
                <a:gd name="T14" fmla="*/ 0 w 10"/>
                <a:gd name="T15" fmla="*/ 8 h 27"/>
                <a:gd name="T16" fmla="*/ 0 w 10"/>
                <a:gd name="T17" fmla="*/ 4 h 27"/>
                <a:gd name="T18" fmla="*/ 4 w 10"/>
                <a:gd name="T19" fmla="*/ 2 h 27"/>
                <a:gd name="T20" fmla="*/ 7 w 10"/>
                <a:gd name="T21" fmla="*/ 0 h 27"/>
                <a:gd name="T22" fmla="*/ 10 w 10"/>
                <a:gd name="T2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7">
                  <a:moveTo>
                    <a:pt x="10" y="0"/>
                  </a:moveTo>
                  <a:cubicBezTo>
                    <a:pt x="10" y="11"/>
                    <a:pt x="10" y="16"/>
                    <a:pt x="10" y="27"/>
                  </a:cubicBezTo>
                  <a:cubicBezTo>
                    <a:pt x="8" y="27"/>
                    <a:pt x="7" y="27"/>
                    <a:pt x="5" y="27"/>
                  </a:cubicBezTo>
                  <a:cubicBezTo>
                    <a:pt x="5" y="18"/>
                    <a:pt x="5" y="15"/>
                    <a:pt x="5" y="6"/>
                  </a:cubicBezTo>
                  <a:cubicBezTo>
                    <a:pt x="5" y="6"/>
                    <a:pt x="4" y="7"/>
                    <a:pt x="4" y="7"/>
                  </a:cubicBezTo>
                  <a:cubicBezTo>
                    <a:pt x="3" y="7"/>
                    <a:pt x="3" y="7"/>
                    <a:pt x="2" y="8"/>
                  </a:cubicBezTo>
                  <a:cubicBezTo>
                    <a:pt x="2" y="8"/>
                    <a:pt x="2" y="8"/>
                    <a:pt x="1" y="8"/>
                  </a:cubicBezTo>
                  <a:cubicBezTo>
                    <a:pt x="0" y="8"/>
                    <a:pt x="0" y="8"/>
                    <a:pt x="0" y="8"/>
                  </a:cubicBezTo>
                  <a:cubicBezTo>
                    <a:pt x="0" y="7"/>
                    <a:pt x="0" y="6"/>
                    <a:pt x="0" y="4"/>
                  </a:cubicBezTo>
                  <a:cubicBezTo>
                    <a:pt x="1" y="3"/>
                    <a:pt x="2" y="3"/>
                    <a:pt x="4" y="2"/>
                  </a:cubicBezTo>
                  <a:cubicBezTo>
                    <a:pt x="5" y="1"/>
                    <a:pt x="6" y="1"/>
                    <a:pt x="7" y="0"/>
                  </a:cubicBezTo>
                  <a:cubicBezTo>
                    <a:pt x="8" y="0"/>
                    <a:pt x="9" y="0"/>
                    <a:pt x="10"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6" name="Freeform 41"/>
            <p:cNvSpPr>
              <a:spLocks noEditPoints="1"/>
            </p:cNvSpPr>
            <p:nvPr/>
          </p:nvSpPr>
          <p:spPr bwMode="auto">
            <a:xfrm>
              <a:off x="6383" y="3793"/>
              <a:ext cx="32" cy="45"/>
            </a:xfrm>
            <a:custGeom>
              <a:avLst/>
              <a:gdLst>
                <a:gd name="T0" fmla="*/ 10 w 19"/>
                <a:gd name="T1" fmla="*/ 27 h 27"/>
                <a:gd name="T2" fmla="*/ 0 w 19"/>
                <a:gd name="T3" fmla="*/ 14 h 27"/>
                <a:gd name="T4" fmla="*/ 3 w 19"/>
                <a:gd name="T5" fmla="*/ 4 h 27"/>
                <a:gd name="T6" fmla="*/ 10 w 19"/>
                <a:gd name="T7" fmla="*/ 0 h 27"/>
                <a:gd name="T8" fmla="*/ 19 w 19"/>
                <a:gd name="T9" fmla="*/ 14 h 27"/>
                <a:gd name="T10" fmla="*/ 17 w 19"/>
                <a:gd name="T11" fmla="*/ 24 h 27"/>
                <a:gd name="T12" fmla="*/ 10 w 19"/>
                <a:gd name="T13" fmla="*/ 27 h 27"/>
                <a:gd name="T14" fmla="*/ 10 w 19"/>
                <a:gd name="T15" fmla="*/ 4 h 27"/>
                <a:gd name="T16" fmla="*/ 6 w 19"/>
                <a:gd name="T17" fmla="*/ 14 h 27"/>
                <a:gd name="T18" fmla="*/ 10 w 19"/>
                <a:gd name="T19" fmla="*/ 23 h 27"/>
                <a:gd name="T20" fmla="*/ 13 w 19"/>
                <a:gd name="T21" fmla="*/ 14 h 27"/>
                <a:gd name="T22" fmla="*/ 10 w 19"/>
                <a:gd name="T23"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7">
                  <a:moveTo>
                    <a:pt x="10" y="27"/>
                  </a:moveTo>
                  <a:cubicBezTo>
                    <a:pt x="3" y="27"/>
                    <a:pt x="0" y="23"/>
                    <a:pt x="0" y="14"/>
                  </a:cubicBezTo>
                  <a:cubicBezTo>
                    <a:pt x="0" y="9"/>
                    <a:pt x="1" y="6"/>
                    <a:pt x="3" y="4"/>
                  </a:cubicBezTo>
                  <a:cubicBezTo>
                    <a:pt x="4" y="1"/>
                    <a:pt x="7" y="0"/>
                    <a:pt x="10" y="0"/>
                  </a:cubicBezTo>
                  <a:cubicBezTo>
                    <a:pt x="16" y="0"/>
                    <a:pt x="19" y="4"/>
                    <a:pt x="19" y="14"/>
                  </a:cubicBezTo>
                  <a:cubicBezTo>
                    <a:pt x="19" y="18"/>
                    <a:pt x="18" y="22"/>
                    <a:pt x="17" y="24"/>
                  </a:cubicBezTo>
                  <a:cubicBezTo>
                    <a:pt x="15" y="26"/>
                    <a:pt x="13" y="27"/>
                    <a:pt x="10" y="27"/>
                  </a:cubicBezTo>
                  <a:close/>
                  <a:moveTo>
                    <a:pt x="10" y="4"/>
                  </a:moveTo>
                  <a:cubicBezTo>
                    <a:pt x="8" y="4"/>
                    <a:pt x="6" y="7"/>
                    <a:pt x="6" y="14"/>
                  </a:cubicBezTo>
                  <a:cubicBezTo>
                    <a:pt x="6" y="20"/>
                    <a:pt x="8" y="23"/>
                    <a:pt x="10" y="23"/>
                  </a:cubicBezTo>
                  <a:cubicBezTo>
                    <a:pt x="12" y="23"/>
                    <a:pt x="13" y="20"/>
                    <a:pt x="13" y="14"/>
                  </a:cubicBezTo>
                  <a:cubicBezTo>
                    <a:pt x="13" y="7"/>
                    <a:pt x="12" y="4"/>
                    <a:pt x="10" y="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7" name="Freeform 42"/>
            <p:cNvSpPr>
              <a:spLocks noEditPoints="1"/>
            </p:cNvSpPr>
            <p:nvPr/>
          </p:nvSpPr>
          <p:spPr bwMode="auto">
            <a:xfrm>
              <a:off x="6420" y="3793"/>
              <a:ext cx="32" cy="47"/>
            </a:xfrm>
            <a:custGeom>
              <a:avLst/>
              <a:gdLst>
                <a:gd name="T0" fmla="*/ 9 w 19"/>
                <a:gd name="T1" fmla="*/ 28 h 28"/>
                <a:gd name="T2" fmla="*/ 0 w 19"/>
                <a:gd name="T3" fmla="*/ 14 h 28"/>
                <a:gd name="T4" fmla="*/ 2 w 19"/>
                <a:gd name="T5" fmla="*/ 4 h 28"/>
                <a:gd name="T6" fmla="*/ 10 w 19"/>
                <a:gd name="T7" fmla="*/ 0 h 28"/>
                <a:gd name="T8" fmla="*/ 19 w 19"/>
                <a:gd name="T9" fmla="*/ 14 h 28"/>
                <a:gd name="T10" fmla="*/ 16 w 19"/>
                <a:gd name="T11" fmla="*/ 24 h 28"/>
                <a:gd name="T12" fmla="*/ 9 w 19"/>
                <a:gd name="T13" fmla="*/ 28 h 28"/>
                <a:gd name="T14" fmla="*/ 10 w 19"/>
                <a:gd name="T15" fmla="*/ 4 h 28"/>
                <a:gd name="T16" fmla="*/ 6 w 19"/>
                <a:gd name="T17" fmla="*/ 14 h 28"/>
                <a:gd name="T18" fmla="*/ 10 w 19"/>
                <a:gd name="T19" fmla="*/ 23 h 28"/>
                <a:gd name="T20" fmla="*/ 13 w 19"/>
                <a:gd name="T21" fmla="*/ 14 h 28"/>
                <a:gd name="T22" fmla="*/ 10 w 19"/>
                <a:gd name="T2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8">
                  <a:moveTo>
                    <a:pt x="9" y="28"/>
                  </a:moveTo>
                  <a:cubicBezTo>
                    <a:pt x="3" y="28"/>
                    <a:pt x="0" y="23"/>
                    <a:pt x="0" y="14"/>
                  </a:cubicBezTo>
                  <a:cubicBezTo>
                    <a:pt x="0" y="9"/>
                    <a:pt x="1" y="6"/>
                    <a:pt x="2" y="4"/>
                  </a:cubicBezTo>
                  <a:cubicBezTo>
                    <a:pt x="4" y="1"/>
                    <a:pt x="6" y="0"/>
                    <a:pt x="10" y="0"/>
                  </a:cubicBezTo>
                  <a:cubicBezTo>
                    <a:pt x="16" y="0"/>
                    <a:pt x="19" y="5"/>
                    <a:pt x="19" y="14"/>
                  </a:cubicBezTo>
                  <a:cubicBezTo>
                    <a:pt x="19" y="18"/>
                    <a:pt x="18" y="21"/>
                    <a:pt x="16" y="24"/>
                  </a:cubicBezTo>
                  <a:cubicBezTo>
                    <a:pt x="15" y="27"/>
                    <a:pt x="12" y="28"/>
                    <a:pt x="9" y="28"/>
                  </a:cubicBezTo>
                  <a:close/>
                  <a:moveTo>
                    <a:pt x="10" y="4"/>
                  </a:moveTo>
                  <a:cubicBezTo>
                    <a:pt x="7" y="4"/>
                    <a:pt x="6" y="7"/>
                    <a:pt x="6" y="14"/>
                  </a:cubicBezTo>
                  <a:cubicBezTo>
                    <a:pt x="6" y="20"/>
                    <a:pt x="7" y="23"/>
                    <a:pt x="10" y="23"/>
                  </a:cubicBezTo>
                  <a:cubicBezTo>
                    <a:pt x="12" y="23"/>
                    <a:pt x="13" y="20"/>
                    <a:pt x="13" y="14"/>
                  </a:cubicBezTo>
                  <a:cubicBezTo>
                    <a:pt x="13" y="7"/>
                    <a:pt x="12" y="4"/>
                    <a:pt x="10" y="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8" name="Freeform 43"/>
            <p:cNvSpPr>
              <a:spLocks/>
            </p:cNvSpPr>
            <p:nvPr/>
          </p:nvSpPr>
          <p:spPr bwMode="auto">
            <a:xfrm>
              <a:off x="6460" y="3793"/>
              <a:ext cx="20" cy="47"/>
            </a:xfrm>
            <a:custGeom>
              <a:avLst/>
              <a:gdLst>
                <a:gd name="T0" fmla="*/ 12 w 12"/>
                <a:gd name="T1" fmla="*/ 0 h 28"/>
                <a:gd name="T2" fmla="*/ 12 w 12"/>
                <a:gd name="T3" fmla="*/ 28 h 28"/>
                <a:gd name="T4" fmla="*/ 6 w 12"/>
                <a:gd name="T5" fmla="*/ 27 h 28"/>
                <a:gd name="T6" fmla="*/ 6 w 12"/>
                <a:gd name="T7" fmla="*/ 7 h 28"/>
                <a:gd name="T8" fmla="*/ 5 w 12"/>
                <a:gd name="T9" fmla="*/ 7 h 28"/>
                <a:gd name="T10" fmla="*/ 3 w 12"/>
                <a:gd name="T11" fmla="*/ 8 h 28"/>
                <a:gd name="T12" fmla="*/ 2 w 12"/>
                <a:gd name="T13" fmla="*/ 8 h 28"/>
                <a:gd name="T14" fmla="*/ 0 w 12"/>
                <a:gd name="T15" fmla="*/ 9 h 28"/>
                <a:gd name="T16" fmla="*/ 0 w 12"/>
                <a:gd name="T17" fmla="*/ 4 h 28"/>
                <a:gd name="T18" fmla="*/ 4 w 12"/>
                <a:gd name="T19" fmla="*/ 2 h 28"/>
                <a:gd name="T20" fmla="*/ 8 w 12"/>
                <a:gd name="T21" fmla="*/ 0 h 28"/>
                <a:gd name="T22" fmla="*/ 12 w 12"/>
                <a:gd name="T23"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8">
                  <a:moveTo>
                    <a:pt x="12" y="0"/>
                  </a:moveTo>
                  <a:cubicBezTo>
                    <a:pt x="12" y="11"/>
                    <a:pt x="12" y="16"/>
                    <a:pt x="12" y="28"/>
                  </a:cubicBezTo>
                  <a:cubicBezTo>
                    <a:pt x="9" y="28"/>
                    <a:pt x="8" y="28"/>
                    <a:pt x="6" y="27"/>
                  </a:cubicBezTo>
                  <a:cubicBezTo>
                    <a:pt x="6" y="19"/>
                    <a:pt x="6" y="15"/>
                    <a:pt x="6" y="7"/>
                  </a:cubicBezTo>
                  <a:cubicBezTo>
                    <a:pt x="5" y="7"/>
                    <a:pt x="5" y="7"/>
                    <a:pt x="5" y="7"/>
                  </a:cubicBezTo>
                  <a:cubicBezTo>
                    <a:pt x="4" y="8"/>
                    <a:pt x="4" y="8"/>
                    <a:pt x="3" y="8"/>
                  </a:cubicBezTo>
                  <a:cubicBezTo>
                    <a:pt x="3" y="8"/>
                    <a:pt x="2" y="8"/>
                    <a:pt x="2" y="8"/>
                  </a:cubicBezTo>
                  <a:cubicBezTo>
                    <a:pt x="1" y="9"/>
                    <a:pt x="1" y="9"/>
                    <a:pt x="0" y="9"/>
                  </a:cubicBezTo>
                  <a:cubicBezTo>
                    <a:pt x="0" y="7"/>
                    <a:pt x="0" y="6"/>
                    <a:pt x="0" y="4"/>
                  </a:cubicBezTo>
                  <a:cubicBezTo>
                    <a:pt x="2" y="4"/>
                    <a:pt x="3" y="3"/>
                    <a:pt x="4" y="2"/>
                  </a:cubicBezTo>
                  <a:cubicBezTo>
                    <a:pt x="6" y="2"/>
                    <a:pt x="7" y="1"/>
                    <a:pt x="8" y="0"/>
                  </a:cubicBezTo>
                  <a:cubicBezTo>
                    <a:pt x="10" y="0"/>
                    <a:pt x="10" y="0"/>
                    <a:pt x="1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9" name="Freeform 44"/>
            <p:cNvSpPr>
              <a:spLocks noEditPoints="1"/>
            </p:cNvSpPr>
            <p:nvPr/>
          </p:nvSpPr>
          <p:spPr bwMode="auto">
            <a:xfrm>
              <a:off x="6492" y="3793"/>
              <a:ext cx="31" cy="47"/>
            </a:xfrm>
            <a:custGeom>
              <a:avLst/>
              <a:gdLst>
                <a:gd name="T0" fmla="*/ 10 w 19"/>
                <a:gd name="T1" fmla="*/ 28 h 28"/>
                <a:gd name="T2" fmla="*/ 0 w 19"/>
                <a:gd name="T3" fmla="*/ 15 h 28"/>
                <a:gd name="T4" fmla="*/ 3 w 19"/>
                <a:gd name="T5" fmla="*/ 4 h 28"/>
                <a:gd name="T6" fmla="*/ 10 w 19"/>
                <a:gd name="T7" fmla="*/ 0 h 28"/>
                <a:gd name="T8" fmla="*/ 19 w 19"/>
                <a:gd name="T9" fmla="*/ 14 h 28"/>
                <a:gd name="T10" fmla="*/ 17 w 19"/>
                <a:gd name="T11" fmla="*/ 25 h 28"/>
                <a:gd name="T12" fmla="*/ 10 w 19"/>
                <a:gd name="T13" fmla="*/ 28 h 28"/>
                <a:gd name="T14" fmla="*/ 10 w 19"/>
                <a:gd name="T15" fmla="*/ 5 h 28"/>
                <a:gd name="T16" fmla="*/ 6 w 19"/>
                <a:gd name="T17" fmla="*/ 15 h 28"/>
                <a:gd name="T18" fmla="*/ 10 w 19"/>
                <a:gd name="T19" fmla="*/ 24 h 28"/>
                <a:gd name="T20" fmla="*/ 14 w 19"/>
                <a:gd name="T21" fmla="*/ 14 h 28"/>
                <a:gd name="T22" fmla="*/ 10 w 19"/>
                <a:gd name="T23"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8">
                  <a:moveTo>
                    <a:pt x="10" y="28"/>
                  </a:moveTo>
                  <a:cubicBezTo>
                    <a:pt x="3" y="28"/>
                    <a:pt x="0" y="24"/>
                    <a:pt x="0" y="15"/>
                  </a:cubicBezTo>
                  <a:cubicBezTo>
                    <a:pt x="0" y="10"/>
                    <a:pt x="1" y="6"/>
                    <a:pt x="3" y="4"/>
                  </a:cubicBezTo>
                  <a:cubicBezTo>
                    <a:pt x="4" y="2"/>
                    <a:pt x="7" y="0"/>
                    <a:pt x="10" y="0"/>
                  </a:cubicBezTo>
                  <a:cubicBezTo>
                    <a:pt x="16" y="1"/>
                    <a:pt x="19" y="5"/>
                    <a:pt x="19" y="14"/>
                  </a:cubicBezTo>
                  <a:cubicBezTo>
                    <a:pt x="19" y="19"/>
                    <a:pt x="18" y="22"/>
                    <a:pt x="17" y="25"/>
                  </a:cubicBezTo>
                  <a:cubicBezTo>
                    <a:pt x="15" y="27"/>
                    <a:pt x="13" y="28"/>
                    <a:pt x="10" y="28"/>
                  </a:cubicBezTo>
                  <a:close/>
                  <a:moveTo>
                    <a:pt x="10" y="5"/>
                  </a:moveTo>
                  <a:cubicBezTo>
                    <a:pt x="7" y="5"/>
                    <a:pt x="6" y="8"/>
                    <a:pt x="6" y="15"/>
                  </a:cubicBezTo>
                  <a:cubicBezTo>
                    <a:pt x="6" y="20"/>
                    <a:pt x="7" y="24"/>
                    <a:pt x="10" y="24"/>
                  </a:cubicBezTo>
                  <a:cubicBezTo>
                    <a:pt x="12" y="24"/>
                    <a:pt x="14" y="20"/>
                    <a:pt x="14" y="14"/>
                  </a:cubicBezTo>
                  <a:cubicBezTo>
                    <a:pt x="14" y="8"/>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50" name="Freeform 45"/>
            <p:cNvSpPr>
              <a:spLocks noEditPoints="1"/>
            </p:cNvSpPr>
            <p:nvPr/>
          </p:nvSpPr>
          <p:spPr bwMode="auto">
            <a:xfrm>
              <a:off x="6528" y="3793"/>
              <a:ext cx="32" cy="49"/>
            </a:xfrm>
            <a:custGeom>
              <a:avLst/>
              <a:gdLst>
                <a:gd name="T0" fmla="*/ 9 w 19"/>
                <a:gd name="T1" fmla="*/ 29 h 29"/>
                <a:gd name="T2" fmla="*/ 0 w 19"/>
                <a:gd name="T3" fmla="*/ 15 h 29"/>
                <a:gd name="T4" fmla="*/ 3 w 19"/>
                <a:gd name="T5" fmla="*/ 4 h 29"/>
                <a:gd name="T6" fmla="*/ 10 w 19"/>
                <a:gd name="T7" fmla="*/ 0 h 29"/>
                <a:gd name="T8" fmla="*/ 19 w 19"/>
                <a:gd name="T9" fmla="*/ 15 h 29"/>
                <a:gd name="T10" fmla="*/ 17 w 19"/>
                <a:gd name="T11" fmla="*/ 25 h 29"/>
                <a:gd name="T12" fmla="*/ 9 w 19"/>
                <a:gd name="T13" fmla="*/ 29 h 29"/>
                <a:gd name="T14" fmla="*/ 9 w 19"/>
                <a:gd name="T15" fmla="*/ 5 h 29"/>
                <a:gd name="T16" fmla="*/ 6 w 19"/>
                <a:gd name="T17" fmla="*/ 15 h 29"/>
                <a:gd name="T18" fmla="*/ 9 w 19"/>
                <a:gd name="T19" fmla="*/ 24 h 29"/>
                <a:gd name="T20" fmla="*/ 13 w 19"/>
                <a:gd name="T21" fmla="*/ 15 h 29"/>
                <a:gd name="T22" fmla="*/ 9 w 19"/>
                <a:gd name="T23"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9">
                  <a:moveTo>
                    <a:pt x="9" y="29"/>
                  </a:moveTo>
                  <a:cubicBezTo>
                    <a:pt x="3" y="29"/>
                    <a:pt x="0" y="24"/>
                    <a:pt x="0" y="15"/>
                  </a:cubicBezTo>
                  <a:cubicBezTo>
                    <a:pt x="0" y="10"/>
                    <a:pt x="1" y="6"/>
                    <a:pt x="3" y="4"/>
                  </a:cubicBezTo>
                  <a:cubicBezTo>
                    <a:pt x="4" y="2"/>
                    <a:pt x="7" y="0"/>
                    <a:pt x="10" y="0"/>
                  </a:cubicBezTo>
                  <a:cubicBezTo>
                    <a:pt x="16" y="0"/>
                    <a:pt x="19" y="5"/>
                    <a:pt x="19" y="15"/>
                  </a:cubicBezTo>
                  <a:cubicBezTo>
                    <a:pt x="19" y="19"/>
                    <a:pt x="18" y="22"/>
                    <a:pt x="17" y="25"/>
                  </a:cubicBezTo>
                  <a:cubicBezTo>
                    <a:pt x="15" y="28"/>
                    <a:pt x="13" y="29"/>
                    <a:pt x="9" y="29"/>
                  </a:cubicBezTo>
                  <a:close/>
                  <a:moveTo>
                    <a:pt x="9" y="5"/>
                  </a:moveTo>
                  <a:cubicBezTo>
                    <a:pt x="7" y="5"/>
                    <a:pt x="6" y="8"/>
                    <a:pt x="6" y="15"/>
                  </a:cubicBezTo>
                  <a:cubicBezTo>
                    <a:pt x="6" y="21"/>
                    <a:pt x="7" y="24"/>
                    <a:pt x="9" y="24"/>
                  </a:cubicBezTo>
                  <a:cubicBezTo>
                    <a:pt x="12" y="24"/>
                    <a:pt x="13" y="21"/>
                    <a:pt x="13" y="15"/>
                  </a:cubicBezTo>
                  <a:cubicBezTo>
                    <a:pt x="13" y="8"/>
                    <a:pt x="12" y="5"/>
                    <a:pt x="9"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51" name="Freeform 46"/>
            <p:cNvSpPr>
              <a:spLocks/>
            </p:cNvSpPr>
            <p:nvPr/>
          </p:nvSpPr>
          <p:spPr bwMode="auto">
            <a:xfrm>
              <a:off x="6569" y="3793"/>
              <a:ext cx="20" cy="49"/>
            </a:xfrm>
            <a:custGeom>
              <a:avLst/>
              <a:gdLst>
                <a:gd name="T0" fmla="*/ 12 w 12"/>
                <a:gd name="T1" fmla="*/ 0 h 29"/>
                <a:gd name="T2" fmla="*/ 12 w 12"/>
                <a:gd name="T3" fmla="*/ 29 h 29"/>
                <a:gd name="T4" fmla="*/ 6 w 12"/>
                <a:gd name="T5" fmla="*/ 29 h 29"/>
                <a:gd name="T6" fmla="*/ 6 w 12"/>
                <a:gd name="T7" fmla="*/ 7 h 29"/>
                <a:gd name="T8" fmla="*/ 5 w 12"/>
                <a:gd name="T9" fmla="*/ 8 h 29"/>
                <a:gd name="T10" fmla="*/ 3 w 12"/>
                <a:gd name="T11" fmla="*/ 9 h 29"/>
                <a:gd name="T12" fmla="*/ 2 w 12"/>
                <a:gd name="T13" fmla="*/ 9 h 29"/>
                <a:gd name="T14" fmla="*/ 0 w 12"/>
                <a:gd name="T15" fmla="*/ 9 h 29"/>
                <a:gd name="T16" fmla="*/ 0 w 12"/>
                <a:gd name="T17" fmla="*/ 5 h 29"/>
                <a:gd name="T18" fmla="*/ 5 w 12"/>
                <a:gd name="T19" fmla="*/ 3 h 29"/>
                <a:gd name="T20" fmla="*/ 8 w 12"/>
                <a:gd name="T21" fmla="*/ 0 h 29"/>
                <a:gd name="T22" fmla="*/ 12 w 12"/>
                <a:gd name="T23"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9">
                  <a:moveTo>
                    <a:pt x="12" y="0"/>
                  </a:moveTo>
                  <a:cubicBezTo>
                    <a:pt x="12" y="11"/>
                    <a:pt x="12" y="17"/>
                    <a:pt x="12" y="29"/>
                  </a:cubicBezTo>
                  <a:cubicBezTo>
                    <a:pt x="10" y="29"/>
                    <a:pt x="9" y="29"/>
                    <a:pt x="6" y="29"/>
                  </a:cubicBezTo>
                  <a:cubicBezTo>
                    <a:pt x="6" y="20"/>
                    <a:pt x="6" y="16"/>
                    <a:pt x="6" y="7"/>
                  </a:cubicBezTo>
                  <a:cubicBezTo>
                    <a:pt x="5" y="7"/>
                    <a:pt x="5" y="8"/>
                    <a:pt x="5" y="8"/>
                  </a:cubicBezTo>
                  <a:cubicBezTo>
                    <a:pt x="4" y="8"/>
                    <a:pt x="4" y="8"/>
                    <a:pt x="3" y="9"/>
                  </a:cubicBezTo>
                  <a:cubicBezTo>
                    <a:pt x="3" y="9"/>
                    <a:pt x="2" y="9"/>
                    <a:pt x="2" y="9"/>
                  </a:cubicBezTo>
                  <a:cubicBezTo>
                    <a:pt x="1" y="9"/>
                    <a:pt x="1" y="9"/>
                    <a:pt x="0" y="9"/>
                  </a:cubicBezTo>
                  <a:cubicBezTo>
                    <a:pt x="0" y="7"/>
                    <a:pt x="0" y="6"/>
                    <a:pt x="0" y="5"/>
                  </a:cubicBezTo>
                  <a:cubicBezTo>
                    <a:pt x="2" y="4"/>
                    <a:pt x="3" y="4"/>
                    <a:pt x="5" y="3"/>
                  </a:cubicBezTo>
                  <a:cubicBezTo>
                    <a:pt x="6" y="2"/>
                    <a:pt x="7" y="1"/>
                    <a:pt x="8" y="0"/>
                  </a:cubicBezTo>
                  <a:cubicBezTo>
                    <a:pt x="10" y="0"/>
                    <a:pt x="10" y="0"/>
                    <a:pt x="1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52" name="Freeform 47"/>
            <p:cNvSpPr>
              <a:spLocks/>
            </p:cNvSpPr>
            <p:nvPr/>
          </p:nvSpPr>
          <p:spPr bwMode="auto">
            <a:xfrm>
              <a:off x="6605" y="3793"/>
              <a:ext cx="21" cy="49"/>
            </a:xfrm>
            <a:custGeom>
              <a:avLst/>
              <a:gdLst>
                <a:gd name="T0" fmla="*/ 12 w 12"/>
                <a:gd name="T1" fmla="*/ 0 h 29"/>
                <a:gd name="T2" fmla="*/ 12 w 12"/>
                <a:gd name="T3" fmla="*/ 29 h 29"/>
                <a:gd name="T4" fmla="*/ 6 w 12"/>
                <a:gd name="T5" fmla="*/ 29 h 29"/>
                <a:gd name="T6" fmla="*/ 6 w 12"/>
                <a:gd name="T7" fmla="*/ 7 h 29"/>
                <a:gd name="T8" fmla="*/ 4 w 12"/>
                <a:gd name="T9" fmla="*/ 8 h 29"/>
                <a:gd name="T10" fmla="*/ 3 w 12"/>
                <a:gd name="T11" fmla="*/ 9 h 29"/>
                <a:gd name="T12" fmla="*/ 2 w 12"/>
                <a:gd name="T13" fmla="*/ 9 h 29"/>
                <a:gd name="T14" fmla="*/ 0 w 12"/>
                <a:gd name="T15" fmla="*/ 10 h 29"/>
                <a:gd name="T16" fmla="*/ 0 w 12"/>
                <a:gd name="T17" fmla="*/ 5 h 29"/>
                <a:gd name="T18" fmla="*/ 4 w 12"/>
                <a:gd name="T19" fmla="*/ 3 h 29"/>
                <a:gd name="T20" fmla="*/ 8 w 12"/>
                <a:gd name="T21" fmla="*/ 0 h 29"/>
                <a:gd name="T22" fmla="*/ 12 w 12"/>
                <a:gd name="T23"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9">
                  <a:moveTo>
                    <a:pt x="12" y="0"/>
                  </a:moveTo>
                  <a:cubicBezTo>
                    <a:pt x="12" y="12"/>
                    <a:pt x="12" y="18"/>
                    <a:pt x="12" y="29"/>
                  </a:cubicBezTo>
                  <a:cubicBezTo>
                    <a:pt x="9" y="29"/>
                    <a:pt x="8" y="29"/>
                    <a:pt x="6" y="29"/>
                  </a:cubicBezTo>
                  <a:cubicBezTo>
                    <a:pt x="6" y="20"/>
                    <a:pt x="6" y="16"/>
                    <a:pt x="6" y="7"/>
                  </a:cubicBezTo>
                  <a:cubicBezTo>
                    <a:pt x="5" y="8"/>
                    <a:pt x="5" y="8"/>
                    <a:pt x="4" y="8"/>
                  </a:cubicBezTo>
                  <a:cubicBezTo>
                    <a:pt x="4" y="8"/>
                    <a:pt x="4" y="9"/>
                    <a:pt x="3" y="9"/>
                  </a:cubicBezTo>
                  <a:cubicBezTo>
                    <a:pt x="3" y="9"/>
                    <a:pt x="2" y="9"/>
                    <a:pt x="2" y="9"/>
                  </a:cubicBezTo>
                  <a:cubicBezTo>
                    <a:pt x="1" y="9"/>
                    <a:pt x="1" y="10"/>
                    <a:pt x="0" y="10"/>
                  </a:cubicBezTo>
                  <a:cubicBezTo>
                    <a:pt x="0" y="8"/>
                    <a:pt x="0" y="7"/>
                    <a:pt x="0" y="5"/>
                  </a:cubicBezTo>
                  <a:cubicBezTo>
                    <a:pt x="2" y="4"/>
                    <a:pt x="3" y="4"/>
                    <a:pt x="4" y="3"/>
                  </a:cubicBezTo>
                  <a:cubicBezTo>
                    <a:pt x="6" y="2"/>
                    <a:pt x="7" y="2"/>
                    <a:pt x="8" y="0"/>
                  </a:cubicBezTo>
                  <a:cubicBezTo>
                    <a:pt x="10" y="0"/>
                    <a:pt x="10" y="0"/>
                    <a:pt x="1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53" name="Freeform 48"/>
            <p:cNvSpPr>
              <a:spLocks noEditPoints="1"/>
            </p:cNvSpPr>
            <p:nvPr/>
          </p:nvSpPr>
          <p:spPr bwMode="auto">
            <a:xfrm>
              <a:off x="6637" y="3795"/>
              <a:ext cx="32" cy="48"/>
            </a:xfrm>
            <a:custGeom>
              <a:avLst/>
              <a:gdLst>
                <a:gd name="T0" fmla="*/ 9 w 19"/>
                <a:gd name="T1" fmla="*/ 29 h 29"/>
                <a:gd name="T2" fmla="*/ 0 w 19"/>
                <a:gd name="T3" fmla="*/ 15 h 29"/>
                <a:gd name="T4" fmla="*/ 3 w 19"/>
                <a:gd name="T5" fmla="*/ 4 h 29"/>
                <a:gd name="T6" fmla="*/ 10 w 19"/>
                <a:gd name="T7" fmla="*/ 0 h 29"/>
                <a:gd name="T8" fmla="*/ 19 w 19"/>
                <a:gd name="T9" fmla="*/ 15 h 29"/>
                <a:gd name="T10" fmla="*/ 17 w 19"/>
                <a:gd name="T11" fmla="*/ 26 h 29"/>
                <a:gd name="T12" fmla="*/ 9 w 19"/>
                <a:gd name="T13" fmla="*/ 29 h 29"/>
                <a:gd name="T14" fmla="*/ 10 w 19"/>
                <a:gd name="T15" fmla="*/ 5 h 29"/>
                <a:gd name="T16" fmla="*/ 6 w 19"/>
                <a:gd name="T17" fmla="*/ 15 h 29"/>
                <a:gd name="T18" fmla="*/ 10 w 19"/>
                <a:gd name="T19" fmla="*/ 25 h 29"/>
                <a:gd name="T20" fmla="*/ 13 w 19"/>
                <a:gd name="T21" fmla="*/ 15 h 29"/>
                <a:gd name="T22" fmla="*/ 10 w 19"/>
                <a:gd name="T23"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9">
                  <a:moveTo>
                    <a:pt x="9" y="29"/>
                  </a:moveTo>
                  <a:cubicBezTo>
                    <a:pt x="3" y="29"/>
                    <a:pt x="0" y="24"/>
                    <a:pt x="0" y="15"/>
                  </a:cubicBezTo>
                  <a:cubicBezTo>
                    <a:pt x="0" y="10"/>
                    <a:pt x="1" y="6"/>
                    <a:pt x="3" y="4"/>
                  </a:cubicBezTo>
                  <a:cubicBezTo>
                    <a:pt x="4" y="1"/>
                    <a:pt x="7" y="0"/>
                    <a:pt x="10" y="0"/>
                  </a:cubicBezTo>
                  <a:cubicBezTo>
                    <a:pt x="16" y="0"/>
                    <a:pt x="19" y="5"/>
                    <a:pt x="19" y="15"/>
                  </a:cubicBezTo>
                  <a:cubicBezTo>
                    <a:pt x="19" y="19"/>
                    <a:pt x="18" y="23"/>
                    <a:pt x="17" y="26"/>
                  </a:cubicBezTo>
                  <a:cubicBezTo>
                    <a:pt x="15" y="28"/>
                    <a:pt x="12" y="29"/>
                    <a:pt x="9" y="29"/>
                  </a:cubicBezTo>
                  <a:close/>
                  <a:moveTo>
                    <a:pt x="10" y="5"/>
                  </a:moveTo>
                  <a:cubicBezTo>
                    <a:pt x="7" y="5"/>
                    <a:pt x="6" y="8"/>
                    <a:pt x="6" y="15"/>
                  </a:cubicBezTo>
                  <a:cubicBezTo>
                    <a:pt x="6" y="21"/>
                    <a:pt x="7" y="25"/>
                    <a:pt x="10" y="25"/>
                  </a:cubicBezTo>
                  <a:cubicBezTo>
                    <a:pt x="12" y="25"/>
                    <a:pt x="13" y="21"/>
                    <a:pt x="13" y="15"/>
                  </a:cubicBezTo>
                  <a:cubicBezTo>
                    <a:pt x="13" y="8"/>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54" name="Freeform 49"/>
            <p:cNvSpPr>
              <a:spLocks/>
            </p:cNvSpPr>
            <p:nvPr/>
          </p:nvSpPr>
          <p:spPr bwMode="auto">
            <a:xfrm>
              <a:off x="6677" y="3795"/>
              <a:ext cx="20" cy="50"/>
            </a:xfrm>
            <a:custGeom>
              <a:avLst/>
              <a:gdLst>
                <a:gd name="T0" fmla="*/ 12 w 12"/>
                <a:gd name="T1" fmla="*/ 0 h 30"/>
                <a:gd name="T2" fmla="*/ 12 w 12"/>
                <a:gd name="T3" fmla="*/ 30 h 30"/>
                <a:gd name="T4" fmla="*/ 6 w 12"/>
                <a:gd name="T5" fmla="*/ 29 h 30"/>
                <a:gd name="T6" fmla="*/ 6 w 12"/>
                <a:gd name="T7" fmla="*/ 7 h 30"/>
                <a:gd name="T8" fmla="*/ 5 w 12"/>
                <a:gd name="T9" fmla="*/ 8 h 30"/>
                <a:gd name="T10" fmla="*/ 4 w 12"/>
                <a:gd name="T11" fmla="*/ 9 h 30"/>
                <a:gd name="T12" fmla="*/ 2 w 12"/>
                <a:gd name="T13" fmla="*/ 9 h 30"/>
                <a:gd name="T14" fmla="*/ 0 w 12"/>
                <a:gd name="T15" fmla="*/ 9 h 30"/>
                <a:gd name="T16" fmla="*/ 0 w 12"/>
                <a:gd name="T17" fmla="*/ 4 h 30"/>
                <a:gd name="T18" fmla="*/ 5 w 12"/>
                <a:gd name="T19" fmla="*/ 3 h 30"/>
                <a:gd name="T20" fmla="*/ 8 w 12"/>
                <a:gd name="T21" fmla="*/ 0 h 30"/>
                <a:gd name="T22" fmla="*/ 12 w 12"/>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30">
                  <a:moveTo>
                    <a:pt x="12" y="0"/>
                  </a:moveTo>
                  <a:cubicBezTo>
                    <a:pt x="12" y="11"/>
                    <a:pt x="12" y="18"/>
                    <a:pt x="12" y="30"/>
                  </a:cubicBezTo>
                  <a:cubicBezTo>
                    <a:pt x="9" y="30"/>
                    <a:pt x="8" y="29"/>
                    <a:pt x="6" y="29"/>
                  </a:cubicBezTo>
                  <a:cubicBezTo>
                    <a:pt x="6" y="20"/>
                    <a:pt x="6" y="16"/>
                    <a:pt x="6" y="7"/>
                  </a:cubicBezTo>
                  <a:cubicBezTo>
                    <a:pt x="6" y="7"/>
                    <a:pt x="5" y="8"/>
                    <a:pt x="5" y="8"/>
                  </a:cubicBezTo>
                  <a:cubicBezTo>
                    <a:pt x="5" y="8"/>
                    <a:pt x="4" y="8"/>
                    <a:pt x="4" y="9"/>
                  </a:cubicBezTo>
                  <a:cubicBezTo>
                    <a:pt x="3" y="9"/>
                    <a:pt x="2" y="9"/>
                    <a:pt x="2" y="9"/>
                  </a:cubicBezTo>
                  <a:cubicBezTo>
                    <a:pt x="1" y="9"/>
                    <a:pt x="1" y="9"/>
                    <a:pt x="0" y="9"/>
                  </a:cubicBezTo>
                  <a:cubicBezTo>
                    <a:pt x="0" y="7"/>
                    <a:pt x="0" y="6"/>
                    <a:pt x="0" y="4"/>
                  </a:cubicBezTo>
                  <a:cubicBezTo>
                    <a:pt x="2" y="4"/>
                    <a:pt x="3" y="3"/>
                    <a:pt x="5" y="3"/>
                  </a:cubicBezTo>
                  <a:cubicBezTo>
                    <a:pt x="6" y="1"/>
                    <a:pt x="7" y="1"/>
                    <a:pt x="8" y="0"/>
                  </a:cubicBezTo>
                  <a:cubicBezTo>
                    <a:pt x="10" y="0"/>
                    <a:pt x="10" y="0"/>
                    <a:pt x="1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55" name="Freeform 50"/>
            <p:cNvSpPr>
              <a:spLocks noEditPoints="1"/>
            </p:cNvSpPr>
            <p:nvPr/>
          </p:nvSpPr>
          <p:spPr bwMode="auto">
            <a:xfrm>
              <a:off x="6709" y="3796"/>
              <a:ext cx="34" cy="51"/>
            </a:xfrm>
            <a:custGeom>
              <a:avLst/>
              <a:gdLst>
                <a:gd name="T0" fmla="*/ 10 w 20"/>
                <a:gd name="T1" fmla="*/ 30 h 30"/>
                <a:gd name="T2" fmla="*/ 0 w 20"/>
                <a:gd name="T3" fmla="*/ 15 h 30"/>
                <a:gd name="T4" fmla="*/ 3 w 20"/>
                <a:gd name="T5" fmla="*/ 3 h 30"/>
                <a:gd name="T6" fmla="*/ 10 w 20"/>
                <a:gd name="T7" fmla="*/ 0 h 30"/>
                <a:gd name="T8" fmla="*/ 20 w 20"/>
                <a:gd name="T9" fmla="*/ 14 h 30"/>
                <a:gd name="T10" fmla="*/ 17 w 20"/>
                <a:gd name="T11" fmla="*/ 26 h 30"/>
                <a:gd name="T12" fmla="*/ 10 w 20"/>
                <a:gd name="T13" fmla="*/ 30 h 30"/>
                <a:gd name="T14" fmla="*/ 10 w 20"/>
                <a:gd name="T15" fmla="*/ 4 h 30"/>
                <a:gd name="T16" fmla="*/ 7 w 20"/>
                <a:gd name="T17" fmla="*/ 15 h 30"/>
                <a:gd name="T18" fmla="*/ 10 w 20"/>
                <a:gd name="T19" fmla="*/ 25 h 30"/>
                <a:gd name="T20" fmla="*/ 13 w 20"/>
                <a:gd name="T21" fmla="*/ 15 h 30"/>
                <a:gd name="T22" fmla="*/ 10 w 20"/>
                <a:gd name="T23"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30">
                  <a:moveTo>
                    <a:pt x="10" y="30"/>
                  </a:moveTo>
                  <a:cubicBezTo>
                    <a:pt x="3" y="30"/>
                    <a:pt x="0" y="25"/>
                    <a:pt x="0" y="15"/>
                  </a:cubicBezTo>
                  <a:cubicBezTo>
                    <a:pt x="0" y="10"/>
                    <a:pt x="1" y="6"/>
                    <a:pt x="3" y="3"/>
                  </a:cubicBezTo>
                  <a:cubicBezTo>
                    <a:pt x="5" y="1"/>
                    <a:pt x="7" y="0"/>
                    <a:pt x="10" y="0"/>
                  </a:cubicBezTo>
                  <a:cubicBezTo>
                    <a:pt x="17" y="0"/>
                    <a:pt x="20" y="4"/>
                    <a:pt x="20" y="14"/>
                  </a:cubicBezTo>
                  <a:cubicBezTo>
                    <a:pt x="20" y="20"/>
                    <a:pt x="19" y="23"/>
                    <a:pt x="17" y="26"/>
                  </a:cubicBezTo>
                  <a:cubicBezTo>
                    <a:pt x="16" y="28"/>
                    <a:pt x="13" y="30"/>
                    <a:pt x="10" y="30"/>
                  </a:cubicBezTo>
                  <a:close/>
                  <a:moveTo>
                    <a:pt x="10" y="4"/>
                  </a:moveTo>
                  <a:cubicBezTo>
                    <a:pt x="8" y="4"/>
                    <a:pt x="7" y="8"/>
                    <a:pt x="7" y="15"/>
                  </a:cubicBezTo>
                  <a:cubicBezTo>
                    <a:pt x="7" y="22"/>
                    <a:pt x="8" y="25"/>
                    <a:pt x="10" y="25"/>
                  </a:cubicBezTo>
                  <a:cubicBezTo>
                    <a:pt x="12" y="25"/>
                    <a:pt x="13" y="22"/>
                    <a:pt x="13" y="15"/>
                  </a:cubicBezTo>
                  <a:cubicBezTo>
                    <a:pt x="13" y="8"/>
                    <a:pt x="12" y="4"/>
                    <a:pt x="10" y="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56" name="Freeform 51"/>
            <p:cNvSpPr>
              <a:spLocks noEditPoints="1"/>
            </p:cNvSpPr>
            <p:nvPr/>
          </p:nvSpPr>
          <p:spPr bwMode="auto">
            <a:xfrm>
              <a:off x="6746" y="3796"/>
              <a:ext cx="32" cy="52"/>
            </a:xfrm>
            <a:custGeom>
              <a:avLst/>
              <a:gdLst>
                <a:gd name="T0" fmla="*/ 10 w 19"/>
                <a:gd name="T1" fmla="*/ 30 h 31"/>
                <a:gd name="T2" fmla="*/ 0 w 19"/>
                <a:gd name="T3" fmla="*/ 15 h 31"/>
                <a:gd name="T4" fmla="*/ 3 w 19"/>
                <a:gd name="T5" fmla="*/ 4 h 31"/>
                <a:gd name="T6" fmla="*/ 10 w 19"/>
                <a:gd name="T7" fmla="*/ 0 h 31"/>
                <a:gd name="T8" fmla="*/ 19 w 19"/>
                <a:gd name="T9" fmla="*/ 15 h 31"/>
                <a:gd name="T10" fmla="*/ 17 w 19"/>
                <a:gd name="T11" fmla="*/ 26 h 31"/>
                <a:gd name="T12" fmla="*/ 10 w 19"/>
                <a:gd name="T13" fmla="*/ 30 h 31"/>
                <a:gd name="T14" fmla="*/ 10 w 19"/>
                <a:gd name="T15" fmla="*/ 5 h 31"/>
                <a:gd name="T16" fmla="*/ 6 w 19"/>
                <a:gd name="T17" fmla="*/ 15 h 31"/>
                <a:gd name="T18" fmla="*/ 10 w 19"/>
                <a:gd name="T19" fmla="*/ 25 h 31"/>
                <a:gd name="T20" fmla="*/ 13 w 19"/>
                <a:gd name="T21" fmla="*/ 15 h 31"/>
                <a:gd name="T22" fmla="*/ 10 w 19"/>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31">
                  <a:moveTo>
                    <a:pt x="10" y="30"/>
                  </a:moveTo>
                  <a:cubicBezTo>
                    <a:pt x="3" y="30"/>
                    <a:pt x="0" y="25"/>
                    <a:pt x="0" y="15"/>
                  </a:cubicBezTo>
                  <a:cubicBezTo>
                    <a:pt x="0" y="10"/>
                    <a:pt x="1" y="6"/>
                    <a:pt x="3" y="4"/>
                  </a:cubicBezTo>
                  <a:cubicBezTo>
                    <a:pt x="4" y="1"/>
                    <a:pt x="7" y="0"/>
                    <a:pt x="10" y="0"/>
                  </a:cubicBezTo>
                  <a:cubicBezTo>
                    <a:pt x="16" y="0"/>
                    <a:pt x="19" y="5"/>
                    <a:pt x="19" y="15"/>
                  </a:cubicBezTo>
                  <a:cubicBezTo>
                    <a:pt x="19" y="20"/>
                    <a:pt x="19" y="24"/>
                    <a:pt x="17" y="26"/>
                  </a:cubicBezTo>
                  <a:cubicBezTo>
                    <a:pt x="15" y="29"/>
                    <a:pt x="13" y="31"/>
                    <a:pt x="10" y="30"/>
                  </a:cubicBezTo>
                  <a:close/>
                  <a:moveTo>
                    <a:pt x="10" y="5"/>
                  </a:moveTo>
                  <a:cubicBezTo>
                    <a:pt x="7" y="5"/>
                    <a:pt x="6" y="8"/>
                    <a:pt x="6" y="15"/>
                  </a:cubicBezTo>
                  <a:cubicBezTo>
                    <a:pt x="6" y="22"/>
                    <a:pt x="7" y="25"/>
                    <a:pt x="10" y="25"/>
                  </a:cubicBezTo>
                  <a:cubicBezTo>
                    <a:pt x="12" y="25"/>
                    <a:pt x="13" y="22"/>
                    <a:pt x="13" y="15"/>
                  </a:cubicBezTo>
                  <a:cubicBezTo>
                    <a:pt x="13" y="8"/>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57" name="Freeform 52"/>
            <p:cNvSpPr>
              <a:spLocks/>
            </p:cNvSpPr>
            <p:nvPr/>
          </p:nvSpPr>
          <p:spPr bwMode="auto">
            <a:xfrm>
              <a:off x="6786" y="3796"/>
              <a:ext cx="20" cy="51"/>
            </a:xfrm>
            <a:custGeom>
              <a:avLst/>
              <a:gdLst>
                <a:gd name="T0" fmla="*/ 12 w 12"/>
                <a:gd name="T1" fmla="*/ 0 h 30"/>
                <a:gd name="T2" fmla="*/ 12 w 12"/>
                <a:gd name="T3" fmla="*/ 30 h 30"/>
                <a:gd name="T4" fmla="*/ 6 w 12"/>
                <a:gd name="T5" fmla="*/ 30 h 30"/>
                <a:gd name="T6" fmla="*/ 6 w 12"/>
                <a:gd name="T7" fmla="*/ 7 h 30"/>
                <a:gd name="T8" fmla="*/ 5 w 12"/>
                <a:gd name="T9" fmla="*/ 8 h 30"/>
                <a:gd name="T10" fmla="*/ 4 w 12"/>
                <a:gd name="T11" fmla="*/ 9 h 30"/>
                <a:gd name="T12" fmla="*/ 2 w 12"/>
                <a:gd name="T13" fmla="*/ 9 h 30"/>
                <a:gd name="T14" fmla="*/ 0 w 12"/>
                <a:gd name="T15" fmla="*/ 10 h 30"/>
                <a:gd name="T16" fmla="*/ 0 w 12"/>
                <a:gd name="T17" fmla="*/ 4 h 30"/>
                <a:gd name="T18" fmla="*/ 5 w 12"/>
                <a:gd name="T19" fmla="*/ 2 h 30"/>
                <a:gd name="T20" fmla="*/ 8 w 12"/>
                <a:gd name="T21" fmla="*/ 0 h 30"/>
                <a:gd name="T22" fmla="*/ 12 w 12"/>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30">
                  <a:moveTo>
                    <a:pt x="12" y="0"/>
                  </a:moveTo>
                  <a:cubicBezTo>
                    <a:pt x="12" y="12"/>
                    <a:pt x="12" y="17"/>
                    <a:pt x="12" y="30"/>
                  </a:cubicBezTo>
                  <a:cubicBezTo>
                    <a:pt x="10" y="30"/>
                    <a:pt x="8" y="30"/>
                    <a:pt x="6" y="30"/>
                  </a:cubicBezTo>
                  <a:cubicBezTo>
                    <a:pt x="6" y="21"/>
                    <a:pt x="6" y="16"/>
                    <a:pt x="6" y="7"/>
                  </a:cubicBezTo>
                  <a:cubicBezTo>
                    <a:pt x="6" y="7"/>
                    <a:pt x="6" y="7"/>
                    <a:pt x="5" y="8"/>
                  </a:cubicBezTo>
                  <a:cubicBezTo>
                    <a:pt x="5" y="8"/>
                    <a:pt x="4" y="9"/>
                    <a:pt x="4" y="9"/>
                  </a:cubicBezTo>
                  <a:cubicBezTo>
                    <a:pt x="3" y="9"/>
                    <a:pt x="2" y="9"/>
                    <a:pt x="2" y="9"/>
                  </a:cubicBezTo>
                  <a:cubicBezTo>
                    <a:pt x="1" y="9"/>
                    <a:pt x="1" y="10"/>
                    <a:pt x="0" y="10"/>
                  </a:cubicBezTo>
                  <a:cubicBezTo>
                    <a:pt x="0" y="7"/>
                    <a:pt x="0" y="6"/>
                    <a:pt x="0" y="4"/>
                  </a:cubicBezTo>
                  <a:cubicBezTo>
                    <a:pt x="2" y="3"/>
                    <a:pt x="4" y="3"/>
                    <a:pt x="5" y="2"/>
                  </a:cubicBezTo>
                  <a:cubicBezTo>
                    <a:pt x="6" y="1"/>
                    <a:pt x="7" y="1"/>
                    <a:pt x="8" y="0"/>
                  </a:cubicBezTo>
                  <a:cubicBezTo>
                    <a:pt x="10" y="0"/>
                    <a:pt x="10" y="0"/>
                    <a:pt x="1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58" name="Freeform 53"/>
            <p:cNvSpPr>
              <a:spLocks noEditPoints="1"/>
            </p:cNvSpPr>
            <p:nvPr/>
          </p:nvSpPr>
          <p:spPr bwMode="auto">
            <a:xfrm>
              <a:off x="6346" y="3857"/>
              <a:ext cx="34" cy="45"/>
            </a:xfrm>
            <a:custGeom>
              <a:avLst/>
              <a:gdLst>
                <a:gd name="T0" fmla="*/ 10 w 20"/>
                <a:gd name="T1" fmla="*/ 27 h 27"/>
                <a:gd name="T2" fmla="*/ 0 w 20"/>
                <a:gd name="T3" fmla="*/ 14 h 27"/>
                <a:gd name="T4" fmla="*/ 3 w 20"/>
                <a:gd name="T5" fmla="*/ 3 h 27"/>
                <a:gd name="T6" fmla="*/ 10 w 20"/>
                <a:gd name="T7" fmla="*/ 0 h 27"/>
                <a:gd name="T8" fmla="*/ 20 w 20"/>
                <a:gd name="T9" fmla="*/ 13 h 27"/>
                <a:gd name="T10" fmla="*/ 17 w 20"/>
                <a:gd name="T11" fmla="*/ 24 h 27"/>
                <a:gd name="T12" fmla="*/ 10 w 20"/>
                <a:gd name="T13" fmla="*/ 27 h 27"/>
                <a:gd name="T14" fmla="*/ 10 w 20"/>
                <a:gd name="T15" fmla="*/ 4 h 27"/>
                <a:gd name="T16" fmla="*/ 7 w 20"/>
                <a:gd name="T17" fmla="*/ 14 h 27"/>
                <a:gd name="T18" fmla="*/ 10 w 20"/>
                <a:gd name="T19" fmla="*/ 23 h 27"/>
                <a:gd name="T20" fmla="*/ 14 w 20"/>
                <a:gd name="T21" fmla="*/ 13 h 27"/>
                <a:gd name="T22" fmla="*/ 10 w 20"/>
                <a:gd name="T23"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7">
                  <a:moveTo>
                    <a:pt x="10" y="27"/>
                  </a:moveTo>
                  <a:cubicBezTo>
                    <a:pt x="3" y="27"/>
                    <a:pt x="0" y="23"/>
                    <a:pt x="0" y="14"/>
                  </a:cubicBezTo>
                  <a:cubicBezTo>
                    <a:pt x="0" y="9"/>
                    <a:pt x="1" y="5"/>
                    <a:pt x="3" y="3"/>
                  </a:cubicBezTo>
                  <a:cubicBezTo>
                    <a:pt x="5" y="1"/>
                    <a:pt x="7" y="0"/>
                    <a:pt x="10" y="0"/>
                  </a:cubicBezTo>
                  <a:cubicBezTo>
                    <a:pt x="17" y="0"/>
                    <a:pt x="20" y="4"/>
                    <a:pt x="20" y="13"/>
                  </a:cubicBezTo>
                  <a:cubicBezTo>
                    <a:pt x="20" y="17"/>
                    <a:pt x="19" y="21"/>
                    <a:pt x="17" y="24"/>
                  </a:cubicBezTo>
                  <a:cubicBezTo>
                    <a:pt x="16" y="26"/>
                    <a:pt x="13" y="27"/>
                    <a:pt x="10" y="27"/>
                  </a:cubicBezTo>
                  <a:close/>
                  <a:moveTo>
                    <a:pt x="10" y="4"/>
                  </a:moveTo>
                  <a:cubicBezTo>
                    <a:pt x="8" y="4"/>
                    <a:pt x="7" y="7"/>
                    <a:pt x="7" y="14"/>
                  </a:cubicBezTo>
                  <a:cubicBezTo>
                    <a:pt x="7" y="20"/>
                    <a:pt x="8" y="23"/>
                    <a:pt x="10" y="23"/>
                  </a:cubicBezTo>
                  <a:cubicBezTo>
                    <a:pt x="12" y="23"/>
                    <a:pt x="14" y="20"/>
                    <a:pt x="14" y="13"/>
                  </a:cubicBezTo>
                  <a:cubicBezTo>
                    <a:pt x="14" y="7"/>
                    <a:pt x="12" y="4"/>
                    <a:pt x="10" y="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59" name="Freeform 54"/>
            <p:cNvSpPr>
              <a:spLocks noEditPoints="1"/>
            </p:cNvSpPr>
            <p:nvPr/>
          </p:nvSpPr>
          <p:spPr bwMode="auto">
            <a:xfrm>
              <a:off x="6383" y="3857"/>
              <a:ext cx="32" cy="45"/>
            </a:xfrm>
            <a:custGeom>
              <a:avLst/>
              <a:gdLst>
                <a:gd name="T0" fmla="*/ 10 w 19"/>
                <a:gd name="T1" fmla="*/ 27 h 27"/>
                <a:gd name="T2" fmla="*/ 0 w 19"/>
                <a:gd name="T3" fmla="*/ 14 h 27"/>
                <a:gd name="T4" fmla="*/ 3 w 19"/>
                <a:gd name="T5" fmla="*/ 3 h 27"/>
                <a:gd name="T6" fmla="*/ 10 w 19"/>
                <a:gd name="T7" fmla="*/ 0 h 27"/>
                <a:gd name="T8" fmla="*/ 19 w 19"/>
                <a:gd name="T9" fmla="*/ 14 h 27"/>
                <a:gd name="T10" fmla="*/ 17 w 19"/>
                <a:gd name="T11" fmla="*/ 24 h 27"/>
                <a:gd name="T12" fmla="*/ 10 w 19"/>
                <a:gd name="T13" fmla="*/ 27 h 27"/>
                <a:gd name="T14" fmla="*/ 10 w 19"/>
                <a:gd name="T15" fmla="*/ 4 h 27"/>
                <a:gd name="T16" fmla="*/ 6 w 19"/>
                <a:gd name="T17" fmla="*/ 14 h 27"/>
                <a:gd name="T18" fmla="*/ 10 w 19"/>
                <a:gd name="T19" fmla="*/ 23 h 27"/>
                <a:gd name="T20" fmla="*/ 13 w 19"/>
                <a:gd name="T21" fmla="*/ 14 h 27"/>
                <a:gd name="T22" fmla="*/ 10 w 19"/>
                <a:gd name="T23"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7">
                  <a:moveTo>
                    <a:pt x="10" y="27"/>
                  </a:moveTo>
                  <a:cubicBezTo>
                    <a:pt x="3" y="27"/>
                    <a:pt x="0" y="23"/>
                    <a:pt x="0" y="14"/>
                  </a:cubicBezTo>
                  <a:cubicBezTo>
                    <a:pt x="0" y="9"/>
                    <a:pt x="1" y="6"/>
                    <a:pt x="3" y="3"/>
                  </a:cubicBezTo>
                  <a:cubicBezTo>
                    <a:pt x="4" y="1"/>
                    <a:pt x="7" y="0"/>
                    <a:pt x="10" y="0"/>
                  </a:cubicBezTo>
                  <a:cubicBezTo>
                    <a:pt x="16" y="0"/>
                    <a:pt x="19" y="4"/>
                    <a:pt x="19" y="14"/>
                  </a:cubicBezTo>
                  <a:cubicBezTo>
                    <a:pt x="19" y="18"/>
                    <a:pt x="18" y="22"/>
                    <a:pt x="17" y="24"/>
                  </a:cubicBezTo>
                  <a:cubicBezTo>
                    <a:pt x="15" y="26"/>
                    <a:pt x="13" y="27"/>
                    <a:pt x="10" y="27"/>
                  </a:cubicBezTo>
                  <a:close/>
                  <a:moveTo>
                    <a:pt x="10" y="4"/>
                  </a:moveTo>
                  <a:cubicBezTo>
                    <a:pt x="8" y="4"/>
                    <a:pt x="6" y="8"/>
                    <a:pt x="6" y="14"/>
                  </a:cubicBezTo>
                  <a:cubicBezTo>
                    <a:pt x="6" y="20"/>
                    <a:pt x="8" y="23"/>
                    <a:pt x="10" y="23"/>
                  </a:cubicBezTo>
                  <a:cubicBezTo>
                    <a:pt x="12" y="23"/>
                    <a:pt x="13" y="20"/>
                    <a:pt x="13" y="14"/>
                  </a:cubicBezTo>
                  <a:cubicBezTo>
                    <a:pt x="13" y="8"/>
                    <a:pt x="12" y="4"/>
                    <a:pt x="10" y="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60" name="Freeform 55"/>
            <p:cNvSpPr>
              <a:spLocks noEditPoints="1"/>
            </p:cNvSpPr>
            <p:nvPr/>
          </p:nvSpPr>
          <p:spPr bwMode="auto">
            <a:xfrm>
              <a:off x="6420" y="3857"/>
              <a:ext cx="32" cy="46"/>
            </a:xfrm>
            <a:custGeom>
              <a:avLst/>
              <a:gdLst>
                <a:gd name="T0" fmla="*/ 9 w 19"/>
                <a:gd name="T1" fmla="*/ 28 h 28"/>
                <a:gd name="T2" fmla="*/ 0 w 19"/>
                <a:gd name="T3" fmla="*/ 14 h 28"/>
                <a:gd name="T4" fmla="*/ 2 w 19"/>
                <a:gd name="T5" fmla="*/ 4 h 28"/>
                <a:gd name="T6" fmla="*/ 10 w 19"/>
                <a:gd name="T7" fmla="*/ 0 h 28"/>
                <a:gd name="T8" fmla="*/ 19 w 19"/>
                <a:gd name="T9" fmla="*/ 14 h 28"/>
                <a:gd name="T10" fmla="*/ 16 w 19"/>
                <a:gd name="T11" fmla="*/ 25 h 28"/>
                <a:gd name="T12" fmla="*/ 9 w 19"/>
                <a:gd name="T13" fmla="*/ 28 h 28"/>
                <a:gd name="T14" fmla="*/ 10 w 19"/>
                <a:gd name="T15" fmla="*/ 5 h 28"/>
                <a:gd name="T16" fmla="*/ 6 w 19"/>
                <a:gd name="T17" fmla="*/ 14 h 28"/>
                <a:gd name="T18" fmla="*/ 10 w 19"/>
                <a:gd name="T19" fmla="*/ 23 h 28"/>
                <a:gd name="T20" fmla="*/ 13 w 19"/>
                <a:gd name="T21" fmla="*/ 14 h 28"/>
                <a:gd name="T22" fmla="*/ 10 w 19"/>
                <a:gd name="T23"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8">
                  <a:moveTo>
                    <a:pt x="9" y="28"/>
                  </a:moveTo>
                  <a:cubicBezTo>
                    <a:pt x="3" y="28"/>
                    <a:pt x="0" y="23"/>
                    <a:pt x="0" y="14"/>
                  </a:cubicBezTo>
                  <a:cubicBezTo>
                    <a:pt x="0" y="10"/>
                    <a:pt x="1" y="6"/>
                    <a:pt x="2" y="4"/>
                  </a:cubicBezTo>
                  <a:cubicBezTo>
                    <a:pt x="4" y="1"/>
                    <a:pt x="6" y="0"/>
                    <a:pt x="10" y="0"/>
                  </a:cubicBezTo>
                  <a:cubicBezTo>
                    <a:pt x="16" y="0"/>
                    <a:pt x="19" y="5"/>
                    <a:pt x="19" y="14"/>
                  </a:cubicBezTo>
                  <a:cubicBezTo>
                    <a:pt x="19" y="19"/>
                    <a:pt x="18" y="22"/>
                    <a:pt x="16" y="25"/>
                  </a:cubicBezTo>
                  <a:cubicBezTo>
                    <a:pt x="15" y="27"/>
                    <a:pt x="12" y="28"/>
                    <a:pt x="9" y="28"/>
                  </a:cubicBezTo>
                  <a:close/>
                  <a:moveTo>
                    <a:pt x="10" y="5"/>
                  </a:moveTo>
                  <a:cubicBezTo>
                    <a:pt x="7" y="5"/>
                    <a:pt x="6" y="8"/>
                    <a:pt x="6" y="14"/>
                  </a:cubicBezTo>
                  <a:cubicBezTo>
                    <a:pt x="6" y="20"/>
                    <a:pt x="7" y="23"/>
                    <a:pt x="10" y="23"/>
                  </a:cubicBezTo>
                  <a:cubicBezTo>
                    <a:pt x="12" y="24"/>
                    <a:pt x="13" y="21"/>
                    <a:pt x="13" y="14"/>
                  </a:cubicBezTo>
                  <a:cubicBezTo>
                    <a:pt x="13" y="8"/>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61" name="Freeform 56"/>
            <p:cNvSpPr>
              <a:spLocks noEditPoints="1"/>
            </p:cNvSpPr>
            <p:nvPr/>
          </p:nvSpPr>
          <p:spPr bwMode="auto">
            <a:xfrm>
              <a:off x="6457" y="3858"/>
              <a:ext cx="31" cy="47"/>
            </a:xfrm>
            <a:custGeom>
              <a:avLst/>
              <a:gdLst>
                <a:gd name="T0" fmla="*/ 9 w 19"/>
                <a:gd name="T1" fmla="*/ 28 h 28"/>
                <a:gd name="T2" fmla="*/ 0 w 19"/>
                <a:gd name="T3" fmla="*/ 14 h 28"/>
                <a:gd name="T4" fmla="*/ 2 w 19"/>
                <a:gd name="T5" fmla="*/ 3 h 28"/>
                <a:gd name="T6" fmla="*/ 10 w 19"/>
                <a:gd name="T7" fmla="*/ 0 h 28"/>
                <a:gd name="T8" fmla="*/ 19 w 19"/>
                <a:gd name="T9" fmla="*/ 14 h 28"/>
                <a:gd name="T10" fmla="*/ 16 w 19"/>
                <a:gd name="T11" fmla="*/ 24 h 28"/>
                <a:gd name="T12" fmla="*/ 9 w 19"/>
                <a:gd name="T13" fmla="*/ 28 h 28"/>
                <a:gd name="T14" fmla="*/ 9 w 19"/>
                <a:gd name="T15" fmla="*/ 4 h 28"/>
                <a:gd name="T16" fmla="*/ 5 w 19"/>
                <a:gd name="T17" fmla="*/ 14 h 28"/>
                <a:gd name="T18" fmla="*/ 9 w 19"/>
                <a:gd name="T19" fmla="*/ 23 h 28"/>
                <a:gd name="T20" fmla="*/ 13 w 19"/>
                <a:gd name="T21" fmla="*/ 14 h 28"/>
                <a:gd name="T22" fmla="*/ 9 w 19"/>
                <a:gd name="T2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8">
                  <a:moveTo>
                    <a:pt x="9" y="28"/>
                  </a:moveTo>
                  <a:cubicBezTo>
                    <a:pt x="3" y="28"/>
                    <a:pt x="0" y="23"/>
                    <a:pt x="0" y="14"/>
                  </a:cubicBezTo>
                  <a:cubicBezTo>
                    <a:pt x="0" y="9"/>
                    <a:pt x="1" y="5"/>
                    <a:pt x="2" y="3"/>
                  </a:cubicBezTo>
                  <a:cubicBezTo>
                    <a:pt x="4" y="1"/>
                    <a:pt x="6" y="0"/>
                    <a:pt x="10" y="0"/>
                  </a:cubicBezTo>
                  <a:cubicBezTo>
                    <a:pt x="16" y="0"/>
                    <a:pt x="19" y="4"/>
                    <a:pt x="19" y="14"/>
                  </a:cubicBezTo>
                  <a:cubicBezTo>
                    <a:pt x="19" y="19"/>
                    <a:pt x="18" y="22"/>
                    <a:pt x="16" y="24"/>
                  </a:cubicBezTo>
                  <a:cubicBezTo>
                    <a:pt x="15" y="27"/>
                    <a:pt x="12" y="28"/>
                    <a:pt x="9" y="28"/>
                  </a:cubicBezTo>
                  <a:close/>
                  <a:moveTo>
                    <a:pt x="9" y="4"/>
                  </a:moveTo>
                  <a:cubicBezTo>
                    <a:pt x="7" y="4"/>
                    <a:pt x="5" y="8"/>
                    <a:pt x="5" y="14"/>
                  </a:cubicBezTo>
                  <a:cubicBezTo>
                    <a:pt x="5" y="20"/>
                    <a:pt x="7" y="23"/>
                    <a:pt x="9" y="23"/>
                  </a:cubicBezTo>
                  <a:cubicBezTo>
                    <a:pt x="12" y="23"/>
                    <a:pt x="13" y="20"/>
                    <a:pt x="13" y="14"/>
                  </a:cubicBezTo>
                  <a:cubicBezTo>
                    <a:pt x="13" y="8"/>
                    <a:pt x="12" y="4"/>
                    <a:pt x="9" y="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62" name="Freeform 57"/>
            <p:cNvSpPr>
              <a:spLocks/>
            </p:cNvSpPr>
            <p:nvPr/>
          </p:nvSpPr>
          <p:spPr bwMode="auto">
            <a:xfrm>
              <a:off x="6497" y="3858"/>
              <a:ext cx="18" cy="49"/>
            </a:xfrm>
            <a:custGeom>
              <a:avLst/>
              <a:gdLst>
                <a:gd name="T0" fmla="*/ 11 w 11"/>
                <a:gd name="T1" fmla="*/ 0 h 29"/>
                <a:gd name="T2" fmla="*/ 11 w 11"/>
                <a:gd name="T3" fmla="*/ 29 h 29"/>
                <a:gd name="T4" fmla="*/ 6 w 11"/>
                <a:gd name="T5" fmla="*/ 28 h 29"/>
                <a:gd name="T6" fmla="*/ 6 w 11"/>
                <a:gd name="T7" fmla="*/ 7 h 29"/>
                <a:gd name="T8" fmla="*/ 4 w 11"/>
                <a:gd name="T9" fmla="*/ 8 h 29"/>
                <a:gd name="T10" fmla="*/ 3 w 11"/>
                <a:gd name="T11" fmla="*/ 8 h 29"/>
                <a:gd name="T12" fmla="*/ 1 w 11"/>
                <a:gd name="T13" fmla="*/ 9 h 29"/>
                <a:gd name="T14" fmla="*/ 0 w 11"/>
                <a:gd name="T15" fmla="*/ 9 h 29"/>
                <a:gd name="T16" fmla="*/ 0 w 11"/>
                <a:gd name="T17" fmla="*/ 4 h 29"/>
                <a:gd name="T18" fmla="*/ 4 w 11"/>
                <a:gd name="T19" fmla="*/ 2 h 29"/>
                <a:gd name="T20" fmla="*/ 8 w 11"/>
                <a:gd name="T21" fmla="*/ 0 h 29"/>
                <a:gd name="T22" fmla="*/ 11 w 11"/>
                <a:gd name="T23"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29">
                  <a:moveTo>
                    <a:pt x="11" y="0"/>
                  </a:moveTo>
                  <a:cubicBezTo>
                    <a:pt x="11" y="11"/>
                    <a:pt x="11" y="17"/>
                    <a:pt x="11" y="29"/>
                  </a:cubicBezTo>
                  <a:cubicBezTo>
                    <a:pt x="9" y="28"/>
                    <a:pt x="8" y="28"/>
                    <a:pt x="6" y="28"/>
                  </a:cubicBezTo>
                  <a:cubicBezTo>
                    <a:pt x="6" y="20"/>
                    <a:pt x="6" y="15"/>
                    <a:pt x="6" y="7"/>
                  </a:cubicBezTo>
                  <a:cubicBezTo>
                    <a:pt x="6" y="7"/>
                    <a:pt x="5" y="8"/>
                    <a:pt x="4" y="8"/>
                  </a:cubicBezTo>
                  <a:cubicBezTo>
                    <a:pt x="4" y="8"/>
                    <a:pt x="3" y="8"/>
                    <a:pt x="3" y="8"/>
                  </a:cubicBezTo>
                  <a:cubicBezTo>
                    <a:pt x="2" y="9"/>
                    <a:pt x="2" y="9"/>
                    <a:pt x="1" y="9"/>
                  </a:cubicBezTo>
                  <a:cubicBezTo>
                    <a:pt x="1" y="9"/>
                    <a:pt x="0" y="9"/>
                    <a:pt x="0" y="9"/>
                  </a:cubicBezTo>
                  <a:cubicBezTo>
                    <a:pt x="0" y="7"/>
                    <a:pt x="0" y="6"/>
                    <a:pt x="0" y="4"/>
                  </a:cubicBezTo>
                  <a:cubicBezTo>
                    <a:pt x="1" y="3"/>
                    <a:pt x="3" y="3"/>
                    <a:pt x="4" y="2"/>
                  </a:cubicBezTo>
                  <a:cubicBezTo>
                    <a:pt x="6" y="2"/>
                    <a:pt x="7" y="1"/>
                    <a:pt x="8" y="0"/>
                  </a:cubicBezTo>
                  <a:cubicBezTo>
                    <a:pt x="9" y="0"/>
                    <a:pt x="10" y="0"/>
                    <a:pt x="11"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63" name="Freeform 58"/>
            <p:cNvSpPr>
              <a:spLocks noEditPoints="1"/>
            </p:cNvSpPr>
            <p:nvPr/>
          </p:nvSpPr>
          <p:spPr bwMode="auto">
            <a:xfrm>
              <a:off x="6528" y="3860"/>
              <a:ext cx="32" cy="47"/>
            </a:xfrm>
            <a:custGeom>
              <a:avLst/>
              <a:gdLst>
                <a:gd name="T0" fmla="*/ 9 w 19"/>
                <a:gd name="T1" fmla="*/ 28 h 28"/>
                <a:gd name="T2" fmla="*/ 0 w 19"/>
                <a:gd name="T3" fmla="*/ 14 h 28"/>
                <a:gd name="T4" fmla="*/ 3 w 19"/>
                <a:gd name="T5" fmla="*/ 3 h 28"/>
                <a:gd name="T6" fmla="*/ 10 w 19"/>
                <a:gd name="T7" fmla="*/ 0 h 28"/>
                <a:gd name="T8" fmla="*/ 19 w 19"/>
                <a:gd name="T9" fmla="*/ 14 h 28"/>
                <a:gd name="T10" fmla="*/ 17 w 19"/>
                <a:gd name="T11" fmla="*/ 25 h 28"/>
                <a:gd name="T12" fmla="*/ 9 w 19"/>
                <a:gd name="T13" fmla="*/ 28 h 28"/>
                <a:gd name="T14" fmla="*/ 9 w 19"/>
                <a:gd name="T15" fmla="*/ 4 h 28"/>
                <a:gd name="T16" fmla="*/ 6 w 19"/>
                <a:gd name="T17" fmla="*/ 14 h 28"/>
                <a:gd name="T18" fmla="*/ 9 w 19"/>
                <a:gd name="T19" fmla="*/ 24 h 28"/>
                <a:gd name="T20" fmla="*/ 13 w 19"/>
                <a:gd name="T21" fmla="*/ 14 h 28"/>
                <a:gd name="T22" fmla="*/ 9 w 19"/>
                <a:gd name="T2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8">
                  <a:moveTo>
                    <a:pt x="9" y="28"/>
                  </a:moveTo>
                  <a:cubicBezTo>
                    <a:pt x="3" y="28"/>
                    <a:pt x="0" y="23"/>
                    <a:pt x="0" y="14"/>
                  </a:cubicBezTo>
                  <a:cubicBezTo>
                    <a:pt x="0" y="9"/>
                    <a:pt x="1" y="6"/>
                    <a:pt x="3" y="3"/>
                  </a:cubicBezTo>
                  <a:cubicBezTo>
                    <a:pt x="4" y="1"/>
                    <a:pt x="7" y="0"/>
                    <a:pt x="10" y="0"/>
                  </a:cubicBezTo>
                  <a:cubicBezTo>
                    <a:pt x="16" y="0"/>
                    <a:pt x="19" y="4"/>
                    <a:pt x="19" y="14"/>
                  </a:cubicBezTo>
                  <a:cubicBezTo>
                    <a:pt x="19" y="19"/>
                    <a:pt x="18" y="22"/>
                    <a:pt x="17" y="25"/>
                  </a:cubicBezTo>
                  <a:cubicBezTo>
                    <a:pt x="15" y="27"/>
                    <a:pt x="13" y="28"/>
                    <a:pt x="9" y="28"/>
                  </a:cubicBezTo>
                  <a:close/>
                  <a:moveTo>
                    <a:pt x="9" y="4"/>
                  </a:moveTo>
                  <a:cubicBezTo>
                    <a:pt x="7" y="4"/>
                    <a:pt x="6" y="8"/>
                    <a:pt x="6" y="14"/>
                  </a:cubicBezTo>
                  <a:cubicBezTo>
                    <a:pt x="6" y="21"/>
                    <a:pt x="7" y="24"/>
                    <a:pt x="9" y="24"/>
                  </a:cubicBezTo>
                  <a:cubicBezTo>
                    <a:pt x="12" y="24"/>
                    <a:pt x="13" y="21"/>
                    <a:pt x="13" y="14"/>
                  </a:cubicBezTo>
                  <a:cubicBezTo>
                    <a:pt x="13" y="8"/>
                    <a:pt x="12" y="4"/>
                    <a:pt x="9" y="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64" name="Freeform 59"/>
            <p:cNvSpPr>
              <a:spLocks noEditPoints="1"/>
            </p:cNvSpPr>
            <p:nvPr/>
          </p:nvSpPr>
          <p:spPr bwMode="auto">
            <a:xfrm>
              <a:off x="6564" y="3860"/>
              <a:ext cx="33" cy="50"/>
            </a:xfrm>
            <a:custGeom>
              <a:avLst/>
              <a:gdLst>
                <a:gd name="T0" fmla="*/ 10 w 20"/>
                <a:gd name="T1" fmla="*/ 29 h 30"/>
                <a:gd name="T2" fmla="*/ 0 w 20"/>
                <a:gd name="T3" fmla="*/ 15 h 30"/>
                <a:gd name="T4" fmla="*/ 3 w 20"/>
                <a:gd name="T5" fmla="*/ 4 h 30"/>
                <a:gd name="T6" fmla="*/ 10 w 20"/>
                <a:gd name="T7" fmla="*/ 0 h 30"/>
                <a:gd name="T8" fmla="*/ 20 w 20"/>
                <a:gd name="T9" fmla="*/ 15 h 30"/>
                <a:gd name="T10" fmla="*/ 17 w 20"/>
                <a:gd name="T11" fmla="*/ 26 h 30"/>
                <a:gd name="T12" fmla="*/ 10 w 20"/>
                <a:gd name="T13" fmla="*/ 29 h 30"/>
                <a:gd name="T14" fmla="*/ 10 w 20"/>
                <a:gd name="T15" fmla="*/ 5 h 30"/>
                <a:gd name="T16" fmla="*/ 7 w 20"/>
                <a:gd name="T17" fmla="*/ 15 h 30"/>
                <a:gd name="T18" fmla="*/ 10 w 20"/>
                <a:gd name="T19" fmla="*/ 24 h 30"/>
                <a:gd name="T20" fmla="*/ 14 w 20"/>
                <a:gd name="T21" fmla="*/ 15 h 30"/>
                <a:gd name="T22" fmla="*/ 10 w 20"/>
                <a:gd name="T23"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30">
                  <a:moveTo>
                    <a:pt x="10" y="29"/>
                  </a:moveTo>
                  <a:cubicBezTo>
                    <a:pt x="4" y="29"/>
                    <a:pt x="0" y="24"/>
                    <a:pt x="0" y="15"/>
                  </a:cubicBezTo>
                  <a:cubicBezTo>
                    <a:pt x="0" y="10"/>
                    <a:pt x="1" y="6"/>
                    <a:pt x="3" y="4"/>
                  </a:cubicBezTo>
                  <a:cubicBezTo>
                    <a:pt x="5" y="1"/>
                    <a:pt x="7" y="0"/>
                    <a:pt x="10" y="0"/>
                  </a:cubicBezTo>
                  <a:cubicBezTo>
                    <a:pt x="17" y="0"/>
                    <a:pt x="20" y="5"/>
                    <a:pt x="20" y="15"/>
                  </a:cubicBezTo>
                  <a:cubicBezTo>
                    <a:pt x="20" y="20"/>
                    <a:pt x="19" y="23"/>
                    <a:pt x="17" y="26"/>
                  </a:cubicBezTo>
                  <a:cubicBezTo>
                    <a:pt x="16" y="28"/>
                    <a:pt x="13" y="30"/>
                    <a:pt x="10" y="29"/>
                  </a:cubicBezTo>
                  <a:close/>
                  <a:moveTo>
                    <a:pt x="10" y="5"/>
                  </a:moveTo>
                  <a:cubicBezTo>
                    <a:pt x="8" y="5"/>
                    <a:pt x="7" y="8"/>
                    <a:pt x="7" y="15"/>
                  </a:cubicBezTo>
                  <a:cubicBezTo>
                    <a:pt x="7" y="21"/>
                    <a:pt x="8" y="24"/>
                    <a:pt x="10" y="24"/>
                  </a:cubicBezTo>
                  <a:cubicBezTo>
                    <a:pt x="12" y="25"/>
                    <a:pt x="14" y="21"/>
                    <a:pt x="14" y="15"/>
                  </a:cubicBezTo>
                  <a:cubicBezTo>
                    <a:pt x="14" y="8"/>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65" name="Freeform 60"/>
            <p:cNvSpPr>
              <a:spLocks/>
            </p:cNvSpPr>
            <p:nvPr/>
          </p:nvSpPr>
          <p:spPr bwMode="auto">
            <a:xfrm>
              <a:off x="6605" y="3862"/>
              <a:ext cx="21" cy="48"/>
            </a:xfrm>
            <a:custGeom>
              <a:avLst/>
              <a:gdLst>
                <a:gd name="T0" fmla="*/ 12 w 12"/>
                <a:gd name="T1" fmla="*/ 0 h 29"/>
                <a:gd name="T2" fmla="*/ 12 w 12"/>
                <a:gd name="T3" fmla="*/ 29 h 29"/>
                <a:gd name="T4" fmla="*/ 6 w 12"/>
                <a:gd name="T5" fmla="*/ 28 h 29"/>
                <a:gd name="T6" fmla="*/ 6 w 12"/>
                <a:gd name="T7" fmla="*/ 6 h 29"/>
                <a:gd name="T8" fmla="*/ 4 w 12"/>
                <a:gd name="T9" fmla="*/ 8 h 29"/>
                <a:gd name="T10" fmla="*/ 3 w 12"/>
                <a:gd name="T11" fmla="*/ 8 h 29"/>
                <a:gd name="T12" fmla="*/ 2 w 12"/>
                <a:gd name="T13" fmla="*/ 9 h 29"/>
                <a:gd name="T14" fmla="*/ 0 w 12"/>
                <a:gd name="T15" fmla="*/ 9 h 29"/>
                <a:gd name="T16" fmla="*/ 0 w 12"/>
                <a:gd name="T17" fmla="*/ 4 h 29"/>
                <a:gd name="T18" fmla="*/ 4 w 12"/>
                <a:gd name="T19" fmla="*/ 2 h 29"/>
                <a:gd name="T20" fmla="*/ 8 w 12"/>
                <a:gd name="T21" fmla="*/ 0 h 29"/>
                <a:gd name="T22" fmla="*/ 12 w 12"/>
                <a:gd name="T23"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9">
                  <a:moveTo>
                    <a:pt x="12" y="0"/>
                  </a:moveTo>
                  <a:cubicBezTo>
                    <a:pt x="12" y="11"/>
                    <a:pt x="12" y="17"/>
                    <a:pt x="12" y="29"/>
                  </a:cubicBezTo>
                  <a:cubicBezTo>
                    <a:pt x="9" y="29"/>
                    <a:pt x="8" y="29"/>
                    <a:pt x="6" y="28"/>
                  </a:cubicBezTo>
                  <a:cubicBezTo>
                    <a:pt x="6" y="20"/>
                    <a:pt x="6" y="15"/>
                    <a:pt x="6" y="6"/>
                  </a:cubicBezTo>
                  <a:cubicBezTo>
                    <a:pt x="5" y="7"/>
                    <a:pt x="5" y="7"/>
                    <a:pt x="4" y="8"/>
                  </a:cubicBezTo>
                  <a:cubicBezTo>
                    <a:pt x="4" y="8"/>
                    <a:pt x="4" y="8"/>
                    <a:pt x="3" y="8"/>
                  </a:cubicBezTo>
                  <a:cubicBezTo>
                    <a:pt x="3" y="8"/>
                    <a:pt x="2" y="9"/>
                    <a:pt x="2" y="9"/>
                  </a:cubicBezTo>
                  <a:cubicBezTo>
                    <a:pt x="1" y="9"/>
                    <a:pt x="1" y="9"/>
                    <a:pt x="0" y="9"/>
                  </a:cubicBezTo>
                  <a:cubicBezTo>
                    <a:pt x="0" y="7"/>
                    <a:pt x="0" y="6"/>
                    <a:pt x="0" y="4"/>
                  </a:cubicBezTo>
                  <a:cubicBezTo>
                    <a:pt x="2" y="3"/>
                    <a:pt x="3" y="3"/>
                    <a:pt x="4" y="2"/>
                  </a:cubicBezTo>
                  <a:cubicBezTo>
                    <a:pt x="6" y="1"/>
                    <a:pt x="7" y="1"/>
                    <a:pt x="8" y="0"/>
                  </a:cubicBezTo>
                  <a:cubicBezTo>
                    <a:pt x="10" y="0"/>
                    <a:pt x="10" y="0"/>
                    <a:pt x="1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66" name="Freeform 61"/>
            <p:cNvSpPr>
              <a:spLocks/>
            </p:cNvSpPr>
            <p:nvPr/>
          </p:nvSpPr>
          <p:spPr bwMode="auto">
            <a:xfrm>
              <a:off x="6641" y="3862"/>
              <a:ext cx="20" cy="50"/>
            </a:xfrm>
            <a:custGeom>
              <a:avLst/>
              <a:gdLst>
                <a:gd name="T0" fmla="*/ 12 w 12"/>
                <a:gd name="T1" fmla="*/ 1 h 30"/>
                <a:gd name="T2" fmla="*/ 12 w 12"/>
                <a:gd name="T3" fmla="*/ 30 h 30"/>
                <a:gd name="T4" fmla="*/ 6 w 12"/>
                <a:gd name="T5" fmla="*/ 30 h 30"/>
                <a:gd name="T6" fmla="*/ 6 w 12"/>
                <a:gd name="T7" fmla="*/ 8 h 30"/>
                <a:gd name="T8" fmla="*/ 5 w 12"/>
                <a:gd name="T9" fmla="*/ 9 h 30"/>
                <a:gd name="T10" fmla="*/ 4 w 12"/>
                <a:gd name="T11" fmla="*/ 9 h 30"/>
                <a:gd name="T12" fmla="*/ 2 w 12"/>
                <a:gd name="T13" fmla="*/ 10 h 30"/>
                <a:gd name="T14" fmla="*/ 0 w 12"/>
                <a:gd name="T15" fmla="*/ 10 h 30"/>
                <a:gd name="T16" fmla="*/ 0 w 12"/>
                <a:gd name="T17" fmla="*/ 4 h 30"/>
                <a:gd name="T18" fmla="*/ 5 w 12"/>
                <a:gd name="T19" fmla="*/ 3 h 30"/>
                <a:gd name="T20" fmla="*/ 8 w 12"/>
                <a:gd name="T21" fmla="*/ 0 h 30"/>
                <a:gd name="T22" fmla="*/ 12 w 12"/>
                <a:gd name="T23"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30">
                  <a:moveTo>
                    <a:pt x="12" y="1"/>
                  </a:moveTo>
                  <a:cubicBezTo>
                    <a:pt x="12" y="12"/>
                    <a:pt x="12" y="18"/>
                    <a:pt x="12" y="30"/>
                  </a:cubicBezTo>
                  <a:cubicBezTo>
                    <a:pt x="10" y="30"/>
                    <a:pt x="9" y="30"/>
                    <a:pt x="6" y="30"/>
                  </a:cubicBezTo>
                  <a:cubicBezTo>
                    <a:pt x="6" y="21"/>
                    <a:pt x="6" y="16"/>
                    <a:pt x="6" y="8"/>
                  </a:cubicBezTo>
                  <a:cubicBezTo>
                    <a:pt x="6" y="8"/>
                    <a:pt x="6" y="8"/>
                    <a:pt x="5" y="9"/>
                  </a:cubicBezTo>
                  <a:cubicBezTo>
                    <a:pt x="5" y="9"/>
                    <a:pt x="4" y="9"/>
                    <a:pt x="4" y="9"/>
                  </a:cubicBezTo>
                  <a:cubicBezTo>
                    <a:pt x="3" y="9"/>
                    <a:pt x="3" y="10"/>
                    <a:pt x="2" y="10"/>
                  </a:cubicBezTo>
                  <a:cubicBezTo>
                    <a:pt x="2" y="10"/>
                    <a:pt x="1" y="10"/>
                    <a:pt x="0" y="10"/>
                  </a:cubicBezTo>
                  <a:cubicBezTo>
                    <a:pt x="0" y="8"/>
                    <a:pt x="0" y="7"/>
                    <a:pt x="0" y="4"/>
                  </a:cubicBezTo>
                  <a:cubicBezTo>
                    <a:pt x="2" y="4"/>
                    <a:pt x="4" y="3"/>
                    <a:pt x="5" y="3"/>
                  </a:cubicBezTo>
                  <a:cubicBezTo>
                    <a:pt x="6" y="2"/>
                    <a:pt x="7" y="1"/>
                    <a:pt x="8" y="0"/>
                  </a:cubicBezTo>
                  <a:cubicBezTo>
                    <a:pt x="10" y="1"/>
                    <a:pt x="10" y="1"/>
                    <a:pt x="12" y="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67" name="Freeform 62"/>
            <p:cNvSpPr>
              <a:spLocks noEditPoints="1"/>
            </p:cNvSpPr>
            <p:nvPr/>
          </p:nvSpPr>
          <p:spPr bwMode="auto">
            <a:xfrm>
              <a:off x="6674" y="3863"/>
              <a:ext cx="32" cy="52"/>
            </a:xfrm>
            <a:custGeom>
              <a:avLst/>
              <a:gdLst>
                <a:gd name="T0" fmla="*/ 9 w 19"/>
                <a:gd name="T1" fmla="*/ 31 h 31"/>
                <a:gd name="T2" fmla="*/ 0 w 19"/>
                <a:gd name="T3" fmla="*/ 15 h 31"/>
                <a:gd name="T4" fmla="*/ 2 w 19"/>
                <a:gd name="T5" fmla="*/ 4 h 31"/>
                <a:gd name="T6" fmla="*/ 10 w 19"/>
                <a:gd name="T7" fmla="*/ 0 h 31"/>
                <a:gd name="T8" fmla="*/ 19 w 19"/>
                <a:gd name="T9" fmla="*/ 16 h 31"/>
                <a:gd name="T10" fmla="*/ 17 w 19"/>
                <a:gd name="T11" fmla="*/ 27 h 31"/>
                <a:gd name="T12" fmla="*/ 9 w 19"/>
                <a:gd name="T13" fmla="*/ 31 h 31"/>
                <a:gd name="T14" fmla="*/ 9 w 19"/>
                <a:gd name="T15" fmla="*/ 5 h 31"/>
                <a:gd name="T16" fmla="*/ 6 w 19"/>
                <a:gd name="T17" fmla="*/ 16 h 31"/>
                <a:gd name="T18" fmla="*/ 9 w 19"/>
                <a:gd name="T19" fmla="*/ 26 h 31"/>
                <a:gd name="T20" fmla="*/ 13 w 19"/>
                <a:gd name="T21" fmla="*/ 16 h 31"/>
                <a:gd name="T22" fmla="*/ 9 w 19"/>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31">
                  <a:moveTo>
                    <a:pt x="9" y="31"/>
                  </a:moveTo>
                  <a:cubicBezTo>
                    <a:pt x="3" y="31"/>
                    <a:pt x="0" y="25"/>
                    <a:pt x="0" y="15"/>
                  </a:cubicBezTo>
                  <a:cubicBezTo>
                    <a:pt x="0" y="11"/>
                    <a:pt x="0" y="7"/>
                    <a:pt x="2" y="4"/>
                  </a:cubicBezTo>
                  <a:cubicBezTo>
                    <a:pt x="4" y="1"/>
                    <a:pt x="7" y="0"/>
                    <a:pt x="10" y="0"/>
                  </a:cubicBezTo>
                  <a:cubicBezTo>
                    <a:pt x="16" y="1"/>
                    <a:pt x="19" y="6"/>
                    <a:pt x="19" y="16"/>
                  </a:cubicBezTo>
                  <a:cubicBezTo>
                    <a:pt x="19" y="21"/>
                    <a:pt x="18" y="25"/>
                    <a:pt x="17" y="27"/>
                  </a:cubicBezTo>
                  <a:cubicBezTo>
                    <a:pt x="14" y="30"/>
                    <a:pt x="12" y="31"/>
                    <a:pt x="9" y="31"/>
                  </a:cubicBezTo>
                  <a:close/>
                  <a:moveTo>
                    <a:pt x="9" y="5"/>
                  </a:moveTo>
                  <a:cubicBezTo>
                    <a:pt x="7" y="5"/>
                    <a:pt x="6" y="9"/>
                    <a:pt x="6" y="16"/>
                  </a:cubicBezTo>
                  <a:cubicBezTo>
                    <a:pt x="6" y="22"/>
                    <a:pt x="7" y="26"/>
                    <a:pt x="9" y="26"/>
                  </a:cubicBezTo>
                  <a:cubicBezTo>
                    <a:pt x="12" y="26"/>
                    <a:pt x="13" y="23"/>
                    <a:pt x="13" y="16"/>
                  </a:cubicBezTo>
                  <a:cubicBezTo>
                    <a:pt x="13" y="9"/>
                    <a:pt x="12" y="5"/>
                    <a:pt x="9"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68" name="Freeform 63"/>
            <p:cNvSpPr>
              <a:spLocks/>
            </p:cNvSpPr>
            <p:nvPr/>
          </p:nvSpPr>
          <p:spPr bwMode="auto">
            <a:xfrm>
              <a:off x="6714" y="3867"/>
              <a:ext cx="19" cy="50"/>
            </a:xfrm>
            <a:custGeom>
              <a:avLst/>
              <a:gdLst>
                <a:gd name="T0" fmla="*/ 11 w 11"/>
                <a:gd name="T1" fmla="*/ 0 h 30"/>
                <a:gd name="T2" fmla="*/ 11 w 11"/>
                <a:gd name="T3" fmla="*/ 30 h 30"/>
                <a:gd name="T4" fmla="*/ 6 w 11"/>
                <a:gd name="T5" fmla="*/ 30 h 30"/>
                <a:gd name="T6" fmla="*/ 6 w 11"/>
                <a:gd name="T7" fmla="*/ 7 h 30"/>
                <a:gd name="T8" fmla="*/ 5 w 11"/>
                <a:gd name="T9" fmla="*/ 7 h 30"/>
                <a:gd name="T10" fmla="*/ 3 w 11"/>
                <a:gd name="T11" fmla="*/ 8 h 30"/>
                <a:gd name="T12" fmla="*/ 1 w 11"/>
                <a:gd name="T13" fmla="*/ 9 h 30"/>
                <a:gd name="T14" fmla="*/ 0 w 11"/>
                <a:gd name="T15" fmla="*/ 9 h 30"/>
                <a:gd name="T16" fmla="*/ 0 w 11"/>
                <a:gd name="T17" fmla="*/ 4 h 30"/>
                <a:gd name="T18" fmla="*/ 4 w 11"/>
                <a:gd name="T19" fmla="*/ 2 h 30"/>
                <a:gd name="T20" fmla="*/ 8 w 11"/>
                <a:gd name="T21" fmla="*/ 0 h 30"/>
                <a:gd name="T22" fmla="*/ 11 w 11"/>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30">
                  <a:moveTo>
                    <a:pt x="11" y="0"/>
                  </a:moveTo>
                  <a:cubicBezTo>
                    <a:pt x="11" y="12"/>
                    <a:pt x="11" y="18"/>
                    <a:pt x="11" y="30"/>
                  </a:cubicBezTo>
                  <a:cubicBezTo>
                    <a:pt x="9" y="30"/>
                    <a:pt x="8" y="30"/>
                    <a:pt x="6" y="30"/>
                  </a:cubicBezTo>
                  <a:cubicBezTo>
                    <a:pt x="6" y="20"/>
                    <a:pt x="6" y="16"/>
                    <a:pt x="6" y="7"/>
                  </a:cubicBezTo>
                  <a:cubicBezTo>
                    <a:pt x="5" y="7"/>
                    <a:pt x="5" y="7"/>
                    <a:pt x="5" y="7"/>
                  </a:cubicBezTo>
                  <a:cubicBezTo>
                    <a:pt x="4" y="8"/>
                    <a:pt x="3" y="8"/>
                    <a:pt x="3" y="8"/>
                  </a:cubicBezTo>
                  <a:cubicBezTo>
                    <a:pt x="2" y="8"/>
                    <a:pt x="2" y="8"/>
                    <a:pt x="1" y="9"/>
                  </a:cubicBezTo>
                  <a:cubicBezTo>
                    <a:pt x="1" y="9"/>
                    <a:pt x="0" y="9"/>
                    <a:pt x="0" y="9"/>
                  </a:cubicBezTo>
                  <a:cubicBezTo>
                    <a:pt x="0" y="7"/>
                    <a:pt x="0" y="6"/>
                    <a:pt x="0" y="4"/>
                  </a:cubicBezTo>
                  <a:cubicBezTo>
                    <a:pt x="1" y="3"/>
                    <a:pt x="3" y="3"/>
                    <a:pt x="4" y="2"/>
                  </a:cubicBezTo>
                  <a:cubicBezTo>
                    <a:pt x="6" y="1"/>
                    <a:pt x="7" y="0"/>
                    <a:pt x="8" y="0"/>
                  </a:cubicBezTo>
                  <a:cubicBezTo>
                    <a:pt x="9" y="0"/>
                    <a:pt x="10" y="0"/>
                    <a:pt x="11"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69" name="Freeform 64"/>
            <p:cNvSpPr>
              <a:spLocks/>
            </p:cNvSpPr>
            <p:nvPr/>
          </p:nvSpPr>
          <p:spPr bwMode="auto">
            <a:xfrm>
              <a:off x="6751" y="3867"/>
              <a:ext cx="18" cy="51"/>
            </a:xfrm>
            <a:custGeom>
              <a:avLst/>
              <a:gdLst>
                <a:gd name="T0" fmla="*/ 11 w 11"/>
                <a:gd name="T1" fmla="*/ 0 h 31"/>
                <a:gd name="T2" fmla="*/ 11 w 11"/>
                <a:gd name="T3" fmla="*/ 31 h 31"/>
                <a:gd name="T4" fmla="*/ 5 w 11"/>
                <a:gd name="T5" fmla="*/ 31 h 31"/>
                <a:gd name="T6" fmla="*/ 5 w 11"/>
                <a:gd name="T7" fmla="*/ 7 h 31"/>
                <a:gd name="T8" fmla="*/ 4 w 11"/>
                <a:gd name="T9" fmla="*/ 8 h 31"/>
                <a:gd name="T10" fmla="*/ 3 w 11"/>
                <a:gd name="T11" fmla="*/ 9 h 31"/>
                <a:gd name="T12" fmla="*/ 2 w 11"/>
                <a:gd name="T13" fmla="*/ 9 h 31"/>
                <a:gd name="T14" fmla="*/ 0 w 11"/>
                <a:gd name="T15" fmla="*/ 10 h 31"/>
                <a:gd name="T16" fmla="*/ 0 w 11"/>
                <a:gd name="T17" fmla="*/ 4 h 31"/>
                <a:gd name="T18" fmla="*/ 4 w 11"/>
                <a:gd name="T19" fmla="*/ 3 h 31"/>
                <a:gd name="T20" fmla="*/ 8 w 11"/>
                <a:gd name="T21" fmla="*/ 0 h 31"/>
                <a:gd name="T22" fmla="*/ 11 w 11"/>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31">
                  <a:moveTo>
                    <a:pt x="11" y="0"/>
                  </a:moveTo>
                  <a:cubicBezTo>
                    <a:pt x="11" y="12"/>
                    <a:pt x="11" y="18"/>
                    <a:pt x="11" y="31"/>
                  </a:cubicBezTo>
                  <a:cubicBezTo>
                    <a:pt x="9" y="31"/>
                    <a:pt x="8" y="31"/>
                    <a:pt x="5" y="31"/>
                  </a:cubicBezTo>
                  <a:cubicBezTo>
                    <a:pt x="5" y="21"/>
                    <a:pt x="5" y="17"/>
                    <a:pt x="5" y="7"/>
                  </a:cubicBezTo>
                  <a:cubicBezTo>
                    <a:pt x="5" y="8"/>
                    <a:pt x="5" y="8"/>
                    <a:pt x="4" y="8"/>
                  </a:cubicBezTo>
                  <a:cubicBezTo>
                    <a:pt x="4" y="8"/>
                    <a:pt x="4" y="9"/>
                    <a:pt x="3" y="9"/>
                  </a:cubicBezTo>
                  <a:cubicBezTo>
                    <a:pt x="3" y="9"/>
                    <a:pt x="2" y="9"/>
                    <a:pt x="2" y="9"/>
                  </a:cubicBezTo>
                  <a:cubicBezTo>
                    <a:pt x="1" y="9"/>
                    <a:pt x="0" y="10"/>
                    <a:pt x="0" y="10"/>
                  </a:cubicBezTo>
                  <a:cubicBezTo>
                    <a:pt x="0" y="7"/>
                    <a:pt x="0" y="6"/>
                    <a:pt x="0" y="4"/>
                  </a:cubicBezTo>
                  <a:cubicBezTo>
                    <a:pt x="2" y="4"/>
                    <a:pt x="3" y="3"/>
                    <a:pt x="4" y="3"/>
                  </a:cubicBezTo>
                  <a:cubicBezTo>
                    <a:pt x="5" y="2"/>
                    <a:pt x="7" y="1"/>
                    <a:pt x="8" y="0"/>
                  </a:cubicBezTo>
                  <a:cubicBezTo>
                    <a:pt x="9" y="0"/>
                    <a:pt x="10" y="0"/>
                    <a:pt x="11"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70" name="Freeform 65"/>
            <p:cNvSpPr>
              <a:spLocks noEditPoints="1"/>
            </p:cNvSpPr>
            <p:nvPr/>
          </p:nvSpPr>
          <p:spPr bwMode="auto">
            <a:xfrm>
              <a:off x="6783" y="3867"/>
              <a:ext cx="32" cy="53"/>
            </a:xfrm>
            <a:custGeom>
              <a:avLst/>
              <a:gdLst>
                <a:gd name="T0" fmla="*/ 9 w 19"/>
                <a:gd name="T1" fmla="*/ 32 h 32"/>
                <a:gd name="T2" fmla="*/ 0 w 19"/>
                <a:gd name="T3" fmla="*/ 16 h 32"/>
                <a:gd name="T4" fmla="*/ 2 w 19"/>
                <a:gd name="T5" fmla="*/ 4 h 32"/>
                <a:gd name="T6" fmla="*/ 10 w 19"/>
                <a:gd name="T7" fmla="*/ 0 h 32"/>
                <a:gd name="T8" fmla="*/ 19 w 19"/>
                <a:gd name="T9" fmla="*/ 16 h 32"/>
                <a:gd name="T10" fmla="*/ 16 w 19"/>
                <a:gd name="T11" fmla="*/ 27 h 32"/>
                <a:gd name="T12" fmla="*/ 9 w 19"/>
                <a:gd name="T13" fmla="*/ 32 h 32"/>
                <a:gd name="T14" fmla="*/ 10 w 19"/>
                <a:gd name="T15" fmla="*/ 5 h 32"/>
                <a:gd name="T16" fmla="*/ 5 w 19"/>
                <a:gd name="T17" fmla="*/ 16 h 32"/>
                <a:gd name="T18" fmla="*/ 10 w 19"/>
                <a:gd name="T19" fmla="*/ 26 h 32"/>
                <a:gd name="T20" fmla="*/ 13 w 19"/>
                <a:gd name="T21" fmla="*/ 16 h 32"/>
                <a:gd name="T22" fmla="*/ 10 w 19"/>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32">
                  <a:moveTo>
                    <a:pt x="9" y="32"/>
                  </a:moveTo>
                  <a:cubicBezTo>
                    <a:pt x="3" y="32"/>
                    <a:pt x="0" y="26"/>
                    <a:pt x="0" y="16"/>
                  </a:cubicBezTo>
                  <a:cubicBezTo>
                    <a:pt x="0" y="11"/>
                    <a:pt x="1" y="7"/>
                    <a:pt x="2" y="4"/>
                  </a:cubicBezTo>
                  <a:cubicBezTo>
                    <a:pt x="4" y="2"/>
                    <a:pt x="7" y="0"/>
                    <a:pt x="10" y="0"/>
                  </a:cubicBezTo>
                  <a:cubicBezTo>
                    <a:pt x="16" y="0"/>
                    <a:pt x="19" y="6"/>
                    <a:pt x="19" y="16"/>
                  </a:cubicBezTo>
                  <a:cubicBezTo>
                    <a:pt x="19" y="21"/>
                    <a:pt x="18" y="25"/>
                    <a:pt x="16" y="27"/>
                  </a:cubicBezTo>
                  <a:cubicBezTo>
                    <a:pt x="15" y="30"/>
                    <a:pt x="12" y="32"/>
                    <a:pt x="9" y="32"/>
                  </a:cubicBezTo>
                  <a:close/>
                  <a:moveTo>
                    <a:pt x="10" y="5"/>
                  </a:moveTo>
                  <a:cubicBezTo>
                    <a:pt x="7" y="5"/>
                    <a:pt x="5" y="9"/>
                    <a:pt x="5" y="16"/>
                  </a:cubicBezTo>
                  <a:cubicBezTo>
                    <a:pt x="5" y="23"/>
                    <a:pt x="7" y="26"/>
                    <a:pt x="10" y="26"/>
                  </a:cubicBezTo>
                  <a:cubicBezTo>
                    <a:pt x="12" y="26"/>
                    <a:pt x="13" y="23"/>
                    <a:pt x="13" y="16"/>
                  </a:cubicBezTo>
                  <a:cubicBezTo>
                    <a:pt x="13" y="9"/>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71" name="Freeform 66"/>
            <p:cNvSpPr>
              <a:spLocks/>
            </p:cNvSpPr>
            <p:nvPr/>
          </p:nvSpPr>
          <p:spPr bwMode="auto">
            <a:xfrm>
              <a:off x="6353" y="3918"/>
              <a:ext cx="17" cy="47"/>
            </a:xfrm>
            <a:custGeom>
              <a:avLst/>
              <a:gdLst>
                <a:gd name="T0" fmla="*/ 10 w 10"/>
                <a:gd name="T1" fmla="*/ 0 h 28"/>
                <a:gd name="T2" fmla="*/ 10 w 10"/>
                <a:gd name="T3" fmla="*/ 28 h 28"/>
                <a:gd name="T4" fmla="*/ 5 w 10"/>
                <a:gd name="T5" fmla="*/ 28 h 28"/>
                <a:gd name="T6" fmla="*/ 5 w 10"/>
                <a:gd name="T7" fmla="*/ 6 h 28"/>
                <a:gd name="T8" fmla="*/ 4 w 10"/>
                <a:gd name="T9" fmla="*/ 8 h 28"/>
                <a:gd name="T10" fmla="*/ 2 w 10"/>
                <a:gd name="T11" fmla="*/ 8 h 28"/>
                <a:gd name="T12" fmla="*/ 1 w 10"/>
                <a:gd name="T13" fmla="*/ 9 h 28"/>
                <a:gd name="T14" fmla="*/ 0 w 10"/>
                <a:gd name="T15" fmla="*/ 9 h 28"/>
                <a:gd name="T16" fmla="*/ 0 w 10"/>
                <a:gd name="T17" fmla="*/ 4 h 28"/>
                <a:gd name="T18" fmla="*/ 4 w 10"/>
                <a:gd name="T19" fmla="*/ 2 h 28"/>
                <a:gd name="T20" fmla="*/ 7 w 10"/>
                <a:gd name="T21" fmla="*/ 0 h 28"/>
                <a:gd name="T22" fmla="*/ 10 w 10"/>
                <a:gd name="T23"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8">
                  <a:moveTo>
                    <a:pt x="10" y="0"/>
                  </a:moveTo>
                  <a:cubicBezTo>
                    <a:pt x="10" y="11"/>
                    <a:pt x="10" y="16"/>
                    <a:pt x="10" y="28"/>
                  </a:cubicBezTo>
                  <a:cubicBezTo>
                    <a:pt x="8" y="28"/>
                    <a:pt x="7" y="28"/>
                    <a:pt x="5" y="28"/>
                  </a:cubicBezTo>
                  <a:cubicBezTo>
                    <a:pt x="5" y="19"/>
                    <a:pt x="5" y="15"/>
                    <a:pt x="5" y="6"/>
                  </a:cubicBezTo>
                  <a:cubicBezTo>
                    <a:pt x="5" y="7"/>
                    <a:pt x="4" y="7"/>
                    <a:pt x="4" y="8"/>
                  </a:cubicBezTo>
                  <a:cubicBezTo>
                    <a:pt x="3" y="8"/>
                    <a:pt x="3" y="8"/>
                    <a:pt x="2" y="8"/>
                  </a:cubicBezTo>
                  <a:cubicBezTo>
                    <a:pt x="2" y="9"/>
                    <a:pt x="2" y="9"/>
                    <a:pt x="1" y="9"/>
                  </a:cubicBezTo>
                  <a:cubicBezTo>
                    <a:pt x="0" y="9"/>
                    <a:pt x="0" y="9"/>
                    <a:pt x="0" y="9"/>
                  </a:cubicBezTo>
                  <a:cubicBezTo>
                    <a:pt x="0" y="7"/>
                    <a:pt x="0" y="6"/>
                    <a:pt x="0" y="4"/>
                  </a:cubicBezTo>
                  <a:cubicBezTo>
                    <a:pt x="1" y="4"/>
                    <a:pt x="2" y="3"/>
                    <a:pt x="4" y="2"/>
                  </a:cubicBezTo>
                  <a:cubicBezTo>
                    <a:pt x="5" y="2"/>
                    <a:pt x="6" y="1"/>
                    <a:pt x="7" y="0"/>
                  </a:cubicBezTo>
                  <a:cubicBezTo>
                    <a:pt x="8" y="0"/>
                    <a:pt x="9" y="0"/>
                    <a:pt x="10"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72" name="Freeform 67"/>
            <p:cNvSpPr>
              <a:spLocks noEditPoints="1"/>
            </p:cNvSpPr>
            <p:nvPr/>
          </p:nvSpPr>
          <p:spPr bwMode="auto">
            <a:xfrm>
              <a:off x="6383" y="3920"/>
              <a:ext cx="32" cy="45"/>
            </a:xfrm>
            <a:custGeom>
              <a:avLst/>
              <a:gdLst>
                <a:gd name="T0" fmla="*/ 10 w 19"/>
                <a:gd name="T1" fmla="*/ 27 h 27"/>
                <a:gd name="T2" fmla="*/ 0 w 19"/>
                <a:gd name="T3" fmla="*/ 14 h 27"/>
                <a:gd name="T4" fmla="*/ 3 w 19"/>
                <a:gd name="T5" fmla="*/ 3 h 27"/>
                <a:gd name="T6" fmla="*/ 10 w 19"/>
                <a:gd name="T7" fmla="*/ 0 h 27"/>
                <a:gd name="T8" fmla="*/ 19 w 19"/>
                <a:gd name="T9" fmla="*/ 14 h 27"/>
                <a:gd name="T10" fmla="*/ 17 w 19"/>
                <a:gd name="T11" fmla="*/ 24 h 27"/>
                <a:gd name="T12" fmla="*/ 10 w 19"/>
                <a:gd name="T13" fmla="*/ 27 h 27"/>
                <a:gd name="T14" fmla="*/ 10 w 19"/>
                <a:gd name="T15" fmla="*/ 4 h 27"/>
                <a:gd name="T16" fmla="*/ 6 w 19"/>
                <a:gd name="T17" fmla="*/ 14 h 27"/>
                <a:gd name="T18" fmla="*/ 10 w 19"/>
                <a:gd name="T19" fmla="*/ 23 h 27"/>
                <a:gd name="T20" fmla="*/ 13 w 19"/>
                <a:gd name="T21" fmla="*/ 14 h 27"/>
                <a:gd name="T22" fmla="*/ 10 w 19"/>
                <a:gd name="T23"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7">
                  <a:moveTo>
                    <a:pt x="10" y="27"/>
                  </a:moveTo>
                  <a:cubicBezTo>
                    <a:pt x="3" y="27"/>
                    <a:pt x="0" y="23"/>
                    <a:pt x="0" y="14"/>
                  </a:cubicBezTo>
                  <a:cubicBezTo>
                    <a:pt x="0" y="9"/>
                    <a:pt x="1" y="5"/>
                    <a:pt x="3" y="3"/>
                  </a:cubicBezTo>
                  <a:cubicBezTo>
                    <a:pt x="4" y="1"/>
                    <a:pt x="7" y="0"/>
                    <a:pt x="10" y="0"/>
                  </a:cubicBezTo>
                  <a:cubicBezTo>
                    <a:pt x="16" y="0"/>
                    <a:pt x="19" y="4"/>
                    <a:pt x="19" y="14"/>
                  </a:cubicBezTo>
                  <a:cubicBezTo>
                    <a:pt x="19" y="18"/>
                    <a:pt x="18" y="22"/>
                    <a:pt x="17" y="24"/>
                  </a:cubicBezTo>
                  <a:cubicBezTo>
                    <a:pt x="15" y="26"/>
                    <a:pt x="13" y="27"/>
                    <a:pt x="10" y="27"/>
                  </a:cubicBezTo>
                  <a:close/>
                  <a:moveTo>
                    <a:pt x="10" y="4"/>
                  </a:moveTo>
                  <a:cubicBezTo>
                    <a:pt x="8" y="4"/>
                    <a:pt x="6" y="8"/>
                    <a:pt x="6" y="14"/>
                  </a:cubicBezTo>
                  <a:cubicBezTo>
                    <a:pt x="6" y="20"/>
                    <a:pt x="8" y="23"/>
                    <a:pt x="10" y="23"/>
                  </a:cubicBezTo>
                  <a:cubicBezTo>
                    <a:pt x="12" y="23"/>
                    <a:pt x="13" y="20"/>
                    <a:pt x="13" y="14"/>
                  </a:cubicBezTo>
                  <a:cubicBezTo>
                    <a:pt x="13" y="8"/>
                    <a:pt x="12" y="4"/>
                    <a:pt x="10" y="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73" name="Freeform 68"/>
            <p:cNvSpPr>
              <a:spLocks noEditPoints="1"/>
            </p:cNvSpPr>
            <p:nvPr/>
          </p:nvSpPr>
          <p:spPr bwMode="auto">
            <a:xfrm>
              <a:off x="6420" y="3920"/>
              <a:ext cx="32" cy="49"/>
            </a:xfrm>
            <a:custGeom>
              <a:avLst/>
              <a:gdLst>
                <a:gd name="T0" fmla="*/ 9 w 19"/>
                <a:gd name="T1" fmla="*/ 28 h 29"/>
                <a:gd name="T2" fmla="*/ 0 w 19"/>
                <a:gd name="T3" fmla="*/ 14 h 29"/>
                <a:gd name="T4" fmla="*/ 2 w 19"/>
                <a:gd name="T5" fmla="*/ 4 h 29"/>
                <a:gd name="T6" fmla="*/ 10 w 19"/>
                <a:gd name="T7" fmla="*/ 0 h 29"/>
                <a:gd name="T8" fmla="*/ 19 w 19"/>
                <a:gd name="T9" fmla="*/ 14 h 29"/>
                <a:gd name="T10" fmla="*/ 16 w 19"/>
                <a:gd name="T11" fmla="*/ 25 h 29"/>
                <a:gd name="T12" fmla="*/ 9 w 19"/>
                <a:gd name="T13" fmla="*/ 28 h 29"/>
                <a:gd name="T14" fmla="*/ 10 w 19"/>
                <a:gd name="T15" fmla="*/ 5 h 29"/>
                <a:gd name="T16" fmla="*/ 6 w 19"/>
                <a:gd name="T17" fmla="*/ 14 h 29"/>
                <a:gd name="T18" fmla="*/ 10 w 19"/>
                <a:gd name="T19" fmla="*/ 24 h 29"/>
                <a:gd name="T20" fmla="*/ 13 w 19"/>
                <a:gd name="T21" fmla="*/ 14 h 29"/>
                <a:gd name="T22" fmla="*/ 10 w 19"/>
                <a:gd name="T23"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9">
                  <a:moveTo>
                    <a:pt x="9" y="28"/>
                  </a:moveTo>
                  <a:cubicBezTo>
                    <a:pt x="3" y="28"/>
                    <a:pt x="0" y="23"/>
                    <a:pt x="0" y="14"/>
                  </a:cubicBezTo>
                  <a:cubicBezTo>
                    <a:pt x="0" y="10"/>
                    <a:pt x="1" y="6"/>
                    <a:pt x="2" y="4"/>
                  </a:cubicBezTo>
                  <a:cubicBezTo>
                    <a:pt x="4" y="1"/>
                    <a:pt x="6" y="0"/>
                    <a:pt x="10" y="0"/>
                  </a:cubicBezTo>
                  <a:cubicBezTo>
                    <a:pt x="16" y="1"/>
                    <a:pt x="19" y="6"/>
                    <a:pt x="19" y="14"/>
                  </a:cubicBezTo>
                  <a:cubicBezTo>
                    <a:pt x="19" y="19"/>
                    <a:pt x="18" y="23"/>
                    <a:pt x="16" y="25"/>
                  </a:cubicBezTo>
                  <a:cubicBezTo>
                    <a:pt x="15" y="27"/>
                    <a:pt x="12" y="29"/>
                    <a:pt x="9" y="28"/>
                  </a:cubicBezTo>
                  <a:close/>
                  <a:moveTo>
                    <a:pt x="10" y="5"/>
                  </a:moveTo>
                  <a:cubicBezTo>
                    <a:pt x="7" y="5"/>
                    <a:pt x="6" y="8"/>
                    <a:pt x="6" y="14"/>
                  </a:cubicBezTo>
                  <a:cubicBezTo>
                    <a:pt x="6" y="21"/>
                    <a:pt x="7" y="24"/>
                    <a:pt x="10" y="24"/>
                  </a:cubicBezTo>
                  <a:cubicBezTo>
                    <a:pt x="12" y="24"/>
                    <a:pt x="13" y="21"/>
                    <a:pt x="13" y="14"/>
                  </a:cubicBezTo>
                  <a:cubicBezTo>
                    <a:pt x="13" y="8"/>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74" name="Freeform 69"/>
            <p:cNvSpPr>
              <a:spLocks/>
            </p:cNvSpPr>
            <p:nvPr/>
          </p:nvSpPr>
          <p:spPr bwMode="auto">
            <a:xfrm>
              <a:off x="6460" y="3922"/>
              <a:ext cx="20" cy="47"/>
            </a:xfrm>
            <a:custGeom>
              <a:avLst/>
              <a:gdLst>
                <a:gd name="T0" fmla="*/ 12 w 12"/>
                <a:gd name="T1" fmla="*/ 0 h 28"/>
                <a:gd name="T2" fmla="*/ 12 w 12"/>
                <a:gd name="T3" fmla="*/ 28 h 28"/>
                <a:gd name="T4" fmla="*/ 6 w 12"/>
                <a:gd name="T5" fmla="*/ 28 h 28"/>
                <a:gd name="T6" fmla="*/ 6 w 12"/>
                <a:gd name="T7" fmla="*/ 7 h 28"/>
                <a:gd name="T8" fmla="*/ 5 w 12"/>
                <a:gd name="T9" fmla="*/ 8 h 28"/>
                <a:gd name="T10" fmla="*/ 3 w 12"/>
                <a:gd name="T11" fmla="*/ 8 h 28"/>
                <a:gd name="T12" fmla="*/ 2 w 12"/>
                <a:gd name="T13" fmla="*/ 9 h 28"/>
                <a:gd name="T14" fmla="*/ 0 w 12"/>
                <a:gd name="T15" fmla="*/ 9 h 28"/>
                <a:gd name="T16" fmla="*/ 0 w 12"/>
                <a:gd name="T17" fmla="*/ 4 h 28"/>
                <a:gd name="T18" fmla="*/ 4 w 12"/>
                <a:gd name="T19" fmla="*/ 3 h 28"/>
                <a:gd name="T20" fmla="*/ 8 w 12"/>
                <a:gd name="T21" fmla="*/ 0 h 28"/>
                <a:gd name="T22" fmla="*/ 12 w 12"/>
                <a:gd name="T23"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8">
                  <a:moveTo>
                    <a:pt x="12" y="0"/>
                  </a:moveTo>
                  <a:cubicBezTo>
                    <a:pt x="12" y="11"/>
                    <a:pt x="12" y="17"/>
                    <a:pt x="12" y="28"/>
                  </a:cubicBezTo>
                  <a:cubicBezTo>
                    <a:pt x="9" y="28"/>
                    <a:pt x="8" y="28"/>
                    <a:pt x="6" y="28"/>
                  </a:cubicBezTo>
                  <a:cubicBezTo>
                    <a:pt x="6" y="19"/>
                    <a:pt x="6" y="15"/>
                    <a:pt x="6" y="7"/>
                  </a:cubicBezTo>
                  <a:cubicBezTo>
                    <a:pt x="5" y="7"/>
                    <a:pt x="5" y="7"/>
                    <a:pt x="5" y="8"/>
                  </a:cubicBezTo>
                  <a:cubicBezTo>
                    <a:pt x="4" y="8"/>
                    <a:pt x="4" y="8"/>
                    <a:pt x="3" y="8"/>
                  </a:cubicBezTo>
                  <a:cubicBezTo>
                    <a:pt x="3" y="9"/>
                    <a:pt x="2" y="9"/>
                    <a:pt x="2" y="9"/>
                  </a:cubicBezTo>
                  <a:cubicBezTo>
                    <a:pt x="1" y="9"/>
                    <a:pt x="1" y="9"/>
                    <a:pt x="0" y="9"/>
                  </a:cubicBezTo>
                  <a:cubicBezTo>
                    <a:pt x="0" y="7"/>
                    <a:pt x="0" y="6"/>
                    <a:pt x="0" y="4"/>
                  </a:cubicBezTo>
                  <a:cubicBezTo>
                    <a:pt x="2" y="4"/>
                    <a:pt x="3" y="3"/>
                    <a:pt x="4" y="3"/>
                  </a:cubicBezTo>
                  <a:cubicBezTo>
                    <a:pt x="6" y="2"/>
                    <a:pt x="7" y="1"/>
                    <a:pt x="8" y="0"/>
                  </a:cubicBezTo>
                  <a:cubicBezTo>
                    <a:pt x="10" y="0"/>
                    <a:pt x="10" y="0"/>
                    <a:pt x="1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75" name="Freeform 70"/>
            <p:cNvSpPr>
              <a:spLocks noEditPoints="1"/>
            </p:cNvSpPr>
            <p:nvPr/>
          </p:nvSpPr>
          <p:spPr bwMode="auto">
            <a:xfrm>
              <a:off x="6492" y="3925"/>
              <a:ext cx="31" cy="47"/>
            </a:xfrm>
            <a:custGeom>
              <a:avLst/>
              <a:gdLst>
                <a:gd name="T0" fmla="*/ 10 w 19"/>
                <a:gd name="T1" fmla="*/ 28 h 28"/>
                <a:gd name="T2" fmla="*/ 0 w 19"/>
                <a:gd name="T3" fmla="*/ 14 h 28"/>
                <a:gd name="T4" fmla="*/ 3 w 19"/>
                <a:gd name="T5" fmla="*/ 3 h 28"/>
                <a:gd name="T6" fmla="*/ 10 w 19"/>
                <a:gd name="T7" fmla="*/ 0 h 28"/>
                <a:gd name="T8" fmla="*/ 19 w 19"/>
                <a:gd name="T9" fmla="*/ 14 h 28"/>
                <a:gd name="T10" fmla="*/ 17 w 19"/>
                <a:gd name="T11" fmla="*/ 24 h 28"/>
                <a:gd name="T12" fmla="*/ 10 w 19"/>
                <a:gd name="T13" fmla="*/ 28 h 28"/>
                <a:gd name="T14" fmla="*/ 10 w 19"/>
                <a:gd name="T15" fmla="*/ 4 h 28"/>
                <a:gd name="T16" fmla="*/ 6 w 19"/>
                <a:gd name="T17" fmla="*/ 14 h 28"/>
                <a:gd name="T18" fmla="*/ 10 w 19"/>
                <a:gd name="T19" fmla="*/ 23 h 28"/>
                <a:gd name="T20" fmla="*/ 14 w 19"/>
                <a:gd name="T21" fmla="*/ 14 h 28"/>
                <a:gd name="T22" fmla="*/ 10 w 19"/>
                <a:gd name="T2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8">
                  <a:moveTo>
                    <a:pt x="10" y="28"/>
                  </a:moveTo>
                  <a:cubicBezTo>
                    <a:pt x="3" y="27"/>
                    <a:pt x="0" y="23"/>
                    <a:pt x="0" y="14"/>
                  </a:cubicBezTo>
                  <a:cubicBezTo>
                    <a:pt x="0" y="9"/>
                    <a:pt x="1" y="5"/>
                    <a:pt x="3" y="3"/>
                  </a:cubicBezTo>
                  <a:cubicBezTo>
                    <a:pt x="5" y="1"/>
                    <a:pt x="7" y="0"/>
                    <a:pt x="10" y="0"/>
                  </a:cubicBezTo>
                  <a:cubicBezTo>
                    <a:pt x="16" y="0"/>
                    <a:pt x="19" y="5"/>
                    <a:pt x="19" y="14"/>
                  </a:cubicBezTo>
                  <a:cubicBezTo>
                    <a:pt x="19" y="18"/>
                    <a:pt x="18" y="22"/>
                    <a:pt x="17" y="24"/>
                  </a:cubicBezTo>
                  <a:cubicBezTo>
                    <a:pt x="15" y="27"/>
                    <a:pt x="13" y="28"/>
                    <a:pt x="10" y="28"/>
                  </a:cubicBezTo>
                  <a:close/>
                  <a:moveTo>
                    <a:pt x="10" y="4"/>
                  </a:moveTo>
                  <a:cubicBezTo>
                    <a:pt x="7" y="4"/>
                    <a:pt x="6" y="7"/>
                    <a:pt x="6" y="14"/>
                  </a:cubicBezTo>
                  <a:cubicBezTo>
                    <a:pt x="6" y="20"/>
                    <a:pt x="7" y="23"/>
                    <a:pt x="10" y="23"/>
                  </a:cubicBezTo>
                  <a:cubicBezTo>
                    <a:pt x="12" y="23"/>
                    <a:pt x="14" y="20"/>
                    <a:pt x="14" y="14"/>
                  </a:cubicBezTo>
                  <a:cubicBezTo>
                    <a:pt x="14" y="7"/>
                    <a:pt x="12" y="4"/>
                    <a:pt x="10" y="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76" name="Freeform 71"/>
            <p:cNvSpPr>
              <a:spLocks noEditPoints="1"/>
            </p:cNvSpPr>
            <p:nvPr/>
          </p:nvSpPr>
          <p:spPr bwMode="auto">
            <a:xfrm>
              <a:off x="6528" y="3925"/>
              <a:ext cx="32" cy="49"/>
            </a:xfrm>
            <a:custGeom>
              <a:avLst/>
              <a:gdLst>
                <a:gd name="T0" fmla="*/ 9 w 19"/>
                <a:gd name="T1" fmla="*/ 29 h 29"/>
                <a:gd name="T2" fmla="*/ 0 w 19"/>
                <a:gd name="T3" fmla="*/ 15 h 29"/>
                <a:gd name="T4" fmla="*/ 3 w 19"/>
                <a:gd name="T5" fmla="*/ 4 h 29"/>
                <a:gd name="T6" fmla="*/ 10 w 19"/>
                <a:gd name="T7" fmla="*/ 1 h 29"/>
                <a:gd name="T8" fmla="*/ 19 w 19"/>
                <a:gd name="T9" fmla="*/ 15 h 29"/>
                <a:gd name="T10" fmla="*/ 17 w 19"/>
                <a:gd name="T11" fmla="*/ 26 h 29"/>
                <a:gd name="T12" fmla="*/ 9 w 19"/>
                <a:gd name="T13" fmla="*/ 29 h 29"/>
                <a:gd name="T14" fmla="*/ 9 w 19"/>
                <a:gd name="T15" fmla="*/ 5 h 29"/>
                <a:gd name="T16" fmla="*/ 6 w 19"/>
                <a:gd name="T17" fmla="*/ 15 h 29"/>
                <a:gd name="T18" fmla="*/ 9 w 19"/>
                <a:gd name="T19" fmla="*/ 24 h 29"/>
                <a:gd name="T20" fmla="*/ 13 w 19"/>
                <a:gd name="T21" fmla="*/ 15 h 29"/>
                <a:gd name="T22" fmla="*/ 9 w 19"/>
                <a:gd name="T23"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9">
                  <a:moveTo>
                    <a:pt x="9" y="29"/>
                  </a:moveTo>
                  <a:cubicBezTo>
                    <a:pt x="3" y="28"/>
                    <a:pt x="0" y="23"/>
                    <a:pt x="0" y="15"/>
                  </a:cubicBezTo>
                  <a:cubicBezTo>
                    <a:pt x="0" y="10"/>
                    <a:pt x="1" y="6"/>
                    <a:pt x="3" y="4"/>
                  </a:cubicBezTo>
                  <a:cubicBezTo>
                    <a:pt x="4" y="2"/>
                    <a:pt x="7" y="0"/>
                    <a:pt x="10" y="1"/>
                  </a:cubicBezTo>
                  <a:cubicBezTo>
                    <a:pt x="16" y="1"/>
                    <a:pt x="19" y="6"/>
                    <a:pt x="19" y="15"/>
                  </a:cubicBezTo>
                  <a:cubicBezTo>
                    <a:pt x="19" y="19"/>
                    <a:pt x="18" y="23"/>
                    <a:pt x="17" y="26"/>
                  </a:cubicBezTo>
                  <a:cubicBezTo>
                    <a:pt x="15" y="28"/>
                    <a:pt x="13" y="29"/>
                    <a:pt x="9" y="29"/>
                  </a:cubicBezTo>
                  <a:close/>
                  <a:moveTo>
                    <a:pt x="9" y="5"/>
                  </a:moveTo>
                  <a:cubicBezTo>
                    <a:pt x="7" y="5"/>
                    <a:pt x="6" y="8"/>
                    <a:pt x="6" y="15"/>
                  </a:cubicBezTo>
                  <a:cubicBezTo>
                    <a:pt x="6" y="21"/>
                    <a:pt x="7" y="24"/>
                    <a:pt x="9" y="24"/>
                  </a:cubicBezTo>
                  <a:cubicBezTo>
                    <a:pt x="12" y="24"/>
                    <a:pt x="13" y="21"/>
                    <a:pt x="13" y="15"/>
                  </a:cubicBezTo>
                  <a:cubicBezTo>
                    <a:pt x="13" y="8"/>
                    <a:pt x="12" y="5"/>
                    <a:pt x="9"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77" name="Freeform 72"/>
            <p:cNvSpPr>
              <a:spLocks/>
            </p:cNvSpPr>
            <p:nvPr/>
          </p:nvSpPr>
          <p:spPr bwMode="auto">
            <a:xfrm>
              <a:off x="6569" y="3927"/>
              <a:ext cx="20" cy="48"/>
            </a:xfrm>
            <a:custGeom>
              <a:avLst/>
              <a:gdLst>
                <a:gd name="T0" fmla="*/ 12 w 12"/>
                <a:gd name="T1" fmla="*/ 0 h 29"/>
                <a:gd name="T2" fmla="*/ 12 w 12"/>
                <a:gd name="T3" fmla="*/ 29 h 29"/>
                <a:gd name="T4" fmla="*/ 6 w 12"/>
                <a:gd name="T5" fmla="*/ 28 h 29"/>
                <a:gd name="T6" fmla="*/ 6 w 12"/>
                <a:gd name="T7" fmla="*/ 7 h 29"/>
                <a:gd name="T8" fmla="*/ 5 w 12"/>
                <a:gd name="T9" fmla="*/ 8 h 29"/>
                <a:gd name="T10" fmla="*/ 3 w 12"/>
                <a:gd name="T11" fmla="*/ 8 h 29"/>
                <a:gd name="T12" fmla="*/ 2 w 12"/>
                <a:gd name="T13" fmla="*/ 9 h 29"/>
                <a:gd name="T14" fmla="*/ 0 w 12"/>
                <a:gd name="T15" fmla="*/ 9 h 29"/>
                <a:gd name="T16" fmla="*/ 0 w 12"/>
                <a:gd name="T17" fmla="*/ 4 h 29"/>
                <a:gd name="T18" fmla="*/ 5 w 12"/>
                <a:gd name="T19" fmla="*/ 3 h 29"/>
                <a:gd name="T20" fmla="*/ 8 w 12"/>
                <a:gd name="T21" fmla="*/ 0 h 29"/>
                <a:gd name="T22" fmla="*/ 12 w 12"/>
                <a:gd name="T23"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9">
                  <a:moveTo>
                    <a:pt x="12" y="0"/>
                  </a:moveTo>
                  <a:cubicBezTo>
                    <a:pt x="12" y="11"/>
                    <a:pt x="12" y="17"/>
                    <a:pt x="12" y="29"/>
                  </a:cubicBezTo>
                  <a:cubicBezTo>
                    <a:pt x="10" y="29"/>
                    <a:pt x="9" y="29"/>
                    <a:pt x="6" y="28"/>
                  </a:cubicBezTo>
                  <a:cubicBezTo>
                    <a:pt x="6" y="20"/>
                    <a:pt x="6" y="16"/>
                    <a:pt x="6" y="7"/>
                  </a:cubicBezTo>
                  <a:cubicBezTo>
                    <a:pt x="5" y="7"/>
                    <a:pt x="5" y="7"/>
                    <a:pt x="5" y="8"/>
                  </a:cubicBezTo>
                  <a:cubicBezTo>
                    <a:pt x="4" y="8"/>
                    <a:pt x="4" y="8"/>
                    <a:pt x="3" y="8"/>
                  </a:cubicBezTo>
                  <a:cubicBezTo>
                    <a:pt x="3" y="8"/>
                    <a:pt x="2" y="9"/>
                    <a:pt x="2" y="9"/>
                  </a:cubicBezTo>
                  <a:cubicBezTo>
                    <a:pt x="1" y="9"/>
                    <a:pt x="1" y="9"/>
                    <a:pt x="0" y="9"/>
                  </a:cubicBezTo>
                  <a:cubicBezTo>
                    <a:pt x="0" y="7"/>
                    <a:pt x="0" y="6"/>
                    <a:pt x="0" y="4"/>
                  </a:cubicBezTo>
                  <a:cubicBezTo>
                    <a:pt x="2" y="4"/>
                    <a:pt x="3" y="3"/>
                    <a:pt x="5" y="3"/>
                  </a:cubicBezTo>
                  <a:cubicBezTo>
                    <a:pt x="6" y="2"/>
                    <a:pt x="7" y="1"/>
                    <a:pt x="8" y="0"/>
                  </a:cubicBezTo>
                  <a:cubicBezTo>
                    <a:pt x="10" y="0"/>
                    <a:pt x="10" y="0"/>
                    <a:pt x="1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78" name="Freeform 73"/>
            <p:cNvSpPr>
              <a:spLocks/>
            </p:cNvSpPr>
            <p:nvPr/>
          </p:nvSpPr>
          <p:spPr bwMode="auto">
            <a:xfrm>
              <a:off x="6605" y="3930"/>
              <a:ext cx="21" cy="47"/>
            </a:xfrm>
            <a:custGeom>
              <a:avLst/>
              <a:gdLst>
                <a:gd name="T0" fmla="*/ 12 w 12"/>
                <a:gd name="T1" fmla="*/ 0 h 28"/>
                <a:gd name="T2" fmla="*/ 12 w 12"/>
                <a:gd name="T3" fmla="*/ 28 h 28"/>
                <a:gd name="T4" fmla="*/ 6 w 12"/>
                <a:gd name="T5" fmla="*/ 28 h 28"/>
                <a:gd name="T6" fmla="*/ 6 w 12"/>
                <a:gd name="T7" fmla="*/ 6 h 28"/>
                <a:gd name="T8" fmla="*/ 4 w 12"/>
                <a:gd name="T9" fmla="*/ 7 h 28"/>
                <a:gd name="T10" fmla="*/ 3 w 12"/>
                <a:gd name="T11" fmla="*/ 7 h 28"/>
                <a:gd name="T12" fmla="*/ 2 w 12"/>
                <a:gd name="T13" fmla="*/ 8 h 28"/>
                <a:gd name="T14" fmla="*/ 0 w 12"/>
                <a:gd name="T15" fmla="*/ 8 h 28"/>
                <a:gd name="T16" fmla="*/ 0 w 12"/>
                <a:gd name="T17" fmla="*/ 3 h 28"/>
                <a:gd name="T18" fmla="*/ 4 w 12"/>
                <a:gd name="T19" fmla="*/ 2 h 28"/>
                <a:gd name="T20" fmla="*/ 8 w 12"/>
                <a:gd name="T21" fmla="*/ 0 h 28"/>
                <a:gd name="T22" fmla="*/ 12 w 12"/>
                <a:gd name="T23"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8">
                  <a:moveTo>
                    <a:pt x="12" y="0"/>
                  </a:moveTo>
                  <a:cubicBezTo>
                    <a:pt x="12" y="11"/>
                    <a:pt x="12" y="17"/>
                    <a:pt x="12" y="28"/>
                  </a:cubicBezTo>
                  <a:cubicBezTo>
                    <a:pt x="9" y="28"/>
                    <a:pt x="8" y="28"/>
                    <a:pt x="6" y="28"/>
                  </a:cubicBezTo>
                  <a:cubicBezTo>
                    <a:pt x="6" y="19"/>
                    <a:pt x="6" y="15"/>
                    <a:pt x="6" y="6"/>
                  </a:cubicBezTo>
                  <a:cubicBezTo>
                    <a:pt x="5" y="6"/>
                    <a:pt x="5" y="7"/>
                    <a:pt x="4" y="7"/>
                  </a:cubicBezTo>
                  <a:cubicBezTo>
                    <a:pt x="4" y="7"/>
                    <a:pt x="4" y="7"/>
                    <a:pt x="3" y="7"/>
                  </a:cubicBezTo>
                  <a:cubicBezTo>
                    <a:pt x="3" y="8"/>
                    <a:pt x="2" y="8"/>
                    <a:pt x="2" y="8"/>
                  </a:cubicBezTo>
                  <a:cubicBezTo>
                    <a:pt x="1" y="8"/>
                    <a:pt x="1" y="8"/>
                    <a:pt x="0" y="8"/>
                  </a:cubicBezTo>
                  <a:cubicBezTo>
                    <a:pt x="0" y="6"/>
                    <a:pt x="0" y="5"/>
                    <a:pt x="0" y="3"/>
                  </a:cubicBezTo>
                  <a:cubicBezTo>
                    <a:pt x="2" y="3"/>
                    <a:pt x="3" y="2"/>
                    <a:pt x="4" y="2"/>
                  </a:cubicBezTo>
                  <a:cubicBezTo>
                    <a:pt x="6" y="1"/>
                    <a:pt x="7" y="0"/>
                    <a:pt x="8" y="0"/>
                  </a:cubicBezTo>
                  <a:cubicBezTo>
                    <a:pt x="10" y="0"/>
                    <a:pt x="10" y="0"/>
                    <a:pt x="1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79" name="Freeform 74"/>
            <p:cNvSpPr>
              <a:spLocks noEditPoints="1"/>
            </p:cNvSpPr>
            <p:nvPr/>
          </p:nvSpPr>
          <p:spPr bwMode="auto">
            <a:xfrm>
              <a:off x="6637" y="3932"/>
              <a:ext cx="32" cy="48"/>
            </a:xfrm>
            <a:custGeom>
              <a:avLst/>
              <a:gdLst>
                <a:gd name="T0" fmla="*/ 9 w 19"/>
                <a:gd name="T1" fmla="*/ 29 h 29"/>
                <a:gd name="T2" fmla="*/ 0 w 19"/>
                <a:gd name="T3" fmla="*/ 14 h 29"/>
                <a:gd name="T4" fmla="*/ 3 w 19"/>
                <a:gd name="T5" fmla="*/ 3 h 29"/>
                <a:gd name="T6" fmla="*/ 10 w 19"/>
                <a:gd name="T7" fmla="*/ 0 h 29"/>
                <a:gd name="T8" fmla="*/ 19 w 19"/>
                <a:gd name="T9" fmla="*/ 15 h 29"/>
                <a:gd name="T10" fmla="*/ 17 w 19"/>
                <a:gd name="T11" fmla="*/ 26 h 29"/>
                <a:gd name="T12" fmla="*/ 9 w 19"/>
                <a:gd name="T13" fmla="*/ 29 h 29"/>
                <a:gd name="T14" fmla="*/ 10 w 19"/>
                <a:gd name="T15" fmla="*/ 5 h 29"/>
                <a:gd name="T16" fmla="*/ 6 w 19"/>
                <a:gd name="T17" fmla="*/ 15 h 29"/>
                <a:gd name="T18" fmla="*/ 10 w 19"/>
                <a:gd name="T19" fmla="*/ 25 h 29"/>
                <a:gd name="T20" fmla="*/ 13 w 19"/>
                <a:gd name="T21" fmla="*/ 15 h 29"/>
                <a:gd name="T22" fmla="*/ 10 w 19"/>
                <a:gd name="T23"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9">
                  <a:moveTo>
                    <a:pt x="9" y="29"/>
                  </a:moveTo>
                  <a:cubicBezTo>
                    <a:pt x="3" y="29"/>
                    <a:pt x="0" y="24"/>
                    <a:pt x="0" y="14"/>
                  </a:cubicBezTo>
                  <a:cubicBezTo>
                    <a:pt x="0" y="10"/>
                    <a:pt x="1" y="6"/>
                    <a:pt x="3" y="3"/>
                  </a:cubicBezTo>
                  <a:cubicBezTo>
                    <a:pt x="4" y="1"/>
                    <a:pt x="7" y="0"/>
                    <a:pt x="10" y="0"/>
                  </a:cubicBezTo>
                  <a:cubicBezTo>
                    <a:pt x="16" y="0"/>
                    <a:pt x="19" y="5"/>
                    <a:pt x="19" y="15"/>
                  </a:cubicBezTo>
                  <a:cubicBezTo>
                    <a:pt x="19" y="20"/>
                    <a:pt x="18" y="24"/>
                    <a:pt x="17" y="26"/>
                  </a:cubicBezTo>
                  <a:cubicBezTo>
                    <a:pt x="15" y="28"/>
                    <a:pt x="12" y="29"/>
                    <a:pt x="9" y="29"/>
                  </a:cubicBezTo>
                  <a:close/>
                  <a:moveTo>
                    <a:pt x="10" y="5"/>
                  </a:moveTo>
                  <a:cubicBezTo>
                    <a:pt x="7" y="4"/>
                    <a:pt x="6" y="8"/>
                    <a:pt x="6" y="15"/>
                  </a:cubicBezTo>
                  <a:cubicBezTo>
                    <a:pt x="6" y="21"/>
                    <a:pt x="7" y="24"/>
                    <a:pt x="10" y="25"/>
                  </a:cubicBezTo>
                  <a:cubicBezTo>
                    <a:pt x="12" y="25"/>
                    <a:pt x="13" y="22"/>
                    <a:pt x="13" y="15"/>
                  </a:cubicBezTo>
                  <a:cubicBezTo>
                    <a:pt x="13" y="9"/>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80" name="Freeform 75"/>
            <p:cNvSpPr>
              <a:spLocks/>
            </p:cNvSpPr>
            <p:nvPr/>
          </p:nvSpPr>
          <p:spPr bwMode="auto">
            <a:xfrm>
              <a:off x="6677" y="3934"/>
              <a:ext cx="20" cy="50"/>
            </a:xfrm>
            <a:custGeom>
              <a:avLst/>
              <a:gdLst>
                <a:gd name="T0" fmla="*/ 12 w 12"/>
                <a:gd name="T1" fmla="*/ 1 h 30"/>
                <a:gd name="T2" fmla="*/ 12 w 12"/>
                <a:gd name="T3" fmla="*/ 30 h 30"/>
                <a:gd name="T4" fmla="*/ 6 w 12"/>
                <a:gd name="T5" fmla="*/ 30 h 30"/>
                <a:gd name="T6" fmla="*/ 6 w 12"/>
                <a:gd name="T7" fmla="*/ 8 h 30"/>
                <a:gd name="T8" fmla="*/ 5 w 12"/>
                <a:gd name="T9" fmla="*/ 8 h 30"/>
                <a:gd name="T10" fmla="*/ 4 w 12"/>
                <a:gd name="T11" fmla="*/ 9 h 30"/>
                <a:gd name="T12" fmla="*/ 2 w 12"/>
                <a:gd name="T13" fmla="*/ 9 h 30"/>
                <a:gd name="T14" fmla="*/ 0 w 12"/>
                <a:gd name="T15" fmla="*/ 10 h 30"/>
                <a:gd name="T16" fmla="*/ 0 w 12"/>
                <a:gd name="T17" fmla="*/ 4 h 30"/>
                <a:gd name="T18" fmla="*/ 5 w 12"/>
                <a:gd name="T19" fmla="*/ 2 h 30"/>
                <a:gd name="T20" fmla="*/ 8 w 12"/>
                <a:gd name="T21" fmla="*/ 0 h 30"/>
                <a:gd name="T22" fmla="*/ 12 w 12"/>
                <a:gd name="T23"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30">
                  <a:moveTo>
                    <a:pt x="12" y="1"/>
                  </a:moveTo>
                  <a:cubicBezTo>
                    <a:pt x="12" y="13"/>
                    <a:pt x="12" y="19"/>
                    <a:pt x="12" y="30"/>
                  </a:cubicBezTo>
                  <a:cubicBezTo>
                    <a:pt x="9" y="30"/>
                    <a:pt x="8" y="30"/>
                    <a:pt x="6" y="30"/>
                  </a:cubicBezTo>
                  <a:cubicBezTo>
                    <a:pt x="6" y="21"/>
                    <a:pt x="6" y="16"/>
                    <a:pt x="6" y="8"/>
                  </a:cubicBezTo>
                  <a:cubicBezTo>
                    <a:pt x="6" y="8"/>
                    <a:pt x="5" y="8"/>
                    <a:pt x="5" y="8"/>
                  </a:cubicBezTo>
                  <a:cubicBezTo>
                    <a:pt x="5" y="9"/>
                    <a:pt x="4" y="9"/>
                    <a:pt x="4" y="9"/>
                  </a:cubicBezTo>
                  <a:cubicBezTo>
                    <a:pt x="3" y="9"/>
                    <a:pt x="2" y="9"/>
                    <a:pt x="2" y="9"/>
                  </a:cubicBezTo>
                  <a:cubicBezTo>
                    <a:pt x="1" y="10"/>
                    <a:pt x="1" y="10"/>
                    <a:pt x="0" y="10"/>
                  </a:cubicBezTo>
                  <a:cubicBezTo>
                    <a:pt x="0" y="8"/>
                    <a:pt x="0" y="6"/>
                    <a:pt x="0" y="4"/>
                  </a:cubicBezTo>
                  <a:cubicBezTo>
                    <a:pt x="2" y="4"/>
                    <a:pt x="3" y="3"/>
                    <a:pt x="5" y="2"/>
                  </a:cubicBezTo>
                  <a:cubicBezTo>
                    <a:pt x="6" y="2"/>
                    <a:pt x="7" y="1"/>
                    <a:pt x="8" y="0"/>
                  </a:cubicBezTo>
                  <a:cubicBezTo>
                    <a:pt x="10" y="0"/>
                    <a:pt x="10" y="0"/>
                    <a:pt x="12" y="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81" name="Freeform 76"/>
            <p:cNvSpPr>
              <a:spLocks noEditPoints="1"/>
            </p:cNvSpPr>
            <p:nvPr/>
          </p:nvSpPr>
          <p:spPr bwMode="auto">
            <a:xfrm>
              <a:off x="6709" y="3937"/>
              <a:ext cx="34" cy="50"/>
            </a:xfrm>
            <a:custGeom>
              <a:avLst/>
              <a:gdLst>
                <a:gd name="T0" fmla="*/ 10 w 20"/>
                <a:gd name="T1" fmla="*/ 30 h 30"/>
                <a:gd name="T2" fmla="*/ 0 w 20"/>
                <a:gd name="T3" fmla="*/ 15 h 30"/>
                <a:gd name="T4" fmla="*/ 3 w 20"/>
                <a:gd name="T5" fmla="*/ 3 h 30"/>
                <a:gd name="T6" fmla="*/ 10 w 20"/>
                <a:gd name="T7" fmla="*/ 0 h 30"/>
                <a:gd name="T8" fmla="*/ 20 w 20"/>
                <a:gd name="T9" fmla="*/ 15 h 30"/>
                <a:gd name="T10" fmla="*/ 17 w 20"/>
                <a:gd name="T11" fmla="*/ 26 h 30"/>
                <a:gd name="T12" fmla="*/ 10 w 20"/>
                <a:gd name="T13" fmla="*/ 30 h 30"/>
                <a:gd name="T14" fmla="*/ 10 w 20"/>
                <a:gd name="T15" fmla="*/ 5 h 30"/>
                <a:gd name="T16" fmla="*/ 7 w 20"/>
                <a:gd name="T17" fmla="*/ 15 h 30"/>
                <a:gd name="T18" fmla="*/ 10 w 20"/>
                <a:gd name="T19" fmla="*/ 25 h 30"/>
                <a:gd name="T20" fmla="*/ 14 w 20"/>
                <a:gd name="T21" fmla="*/ 15 h 30"/>
                <a:gd name="T22" fmla="*/ 10 w 20"/>
                <a:gd name="T23"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30">
                  <a:moveTo>
                    <a:pt x="10" y="30"/>
                  </a:moveTo>
                  <a:cubicBezTo>
                    <a:pt x="3" y="30"/>
                    <a:pt x="0" y="24"/>
                    <a:pt x="0" y="15"/>
                  </a:cubicBezTo>
                  <a:cubicBezTo>
                    <a:pt x="0" y="10"/>
                    <a:pt x="1" y="6"/>
                    <a:pt x="3" y="3"/>
                  </a:cubicBezTo>
                  <a:cubicBezTo>
                    <a:pt x="5" y="1"/>
                    <a:pt x="7" y="0"/>
                    <a:pt x="10" y="0"/>
                  </a:cubicBezTo>
                  <a:cubicBezTo>
                    <a:pt x="17" y="0"/>
                    <a:pt x="20" y="6"/>
                    <a:pt x="20" y="15"/>
                  </a:cubicBezTo>
                  <a:cubicBezTo>
                    <a:pt x="20" y="20"/>
                    <a:pt x="19" y="24"/>
                    <a:pt x="17" y="26"/>
                  </a:cubicBezTo>
                  <a:cubicBezTo>
                    <a:pt x="16" y="29"/>
                    <a:pt x="13" y="30"/>
                    <a:pt x="10" y="30"/>
                  </a:cubicBezTo>
                  <a:close/>
                  <a:moveTo>
                    <a:pt x="10" y="5"/>
                  </a:moveTo>
                  <a:cubicBezTo>
                    <a:pt x="8" y="5"/>
                    <a:pt x="7" y="8"/>
                    <a:pt x="7" y="15"/>
                  </a:cubicBezTo>
                  <a:cubicBezTo>
                    <a:pt x="7" y="22"/>
                    <a:pt x="8" y="25"/>
                    <a:pt x="10" y="25"/>
                  </a:cubicBezTo>
                  <a:cubicBezTo>
                    <a:pt x="12" y="25"/>
                    <a:pt x="14" y="22"/>
                    <a:pt x="14" y="15"/>
                  </a:cubicBezTo>
                  <a:cubicBezTo>
                    <a:pt x="14" y="9"/>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82" name="Freeform 77"/>
            <p:cNvSpPr>
              <a:spLocks noEditPoints="1"/>
            </p:cNvSpPr>
            <p:nvPr/>
          </p:nvSpPr>
          <p:spPr bwMode="auto">
            <a:xfrm>
              <a:off x="6746" y="3939"/>
              <a:ext cx="32" cy="51"/>
            </a:xfrm>
            <a:custGeom>
              <a:avLst/>
              <a:gdLst>
                <a:gd name="T0" fmla="*/ 10 w 19"/>
                <a:gd name="T1" fmla="*/ 31 h 31"/>
                <a:gd name="T2" fmla="*/ 0 w 19"/>
                <a:gd name="T3" fmla="*/ 15 h 31"/>
                <a:gd name="T4" fmla="*/ 3 w 19"/>
                <a:gd name="T5" fmla="*/ 3 h 31"/>
                <a:gd name="T6" fmla="*/ 10 w 19"/>
                <a:gd name="T7" fmla="*/ 0 h 31"/>
                <a:gd name="T8" fmla="*/ 19 w 19"/>
                <a:gd name="T9" fmla="*/ 15 h 31"/>
                <a:gd name="T10" fmla="*/ 17 w 19"/>
                <a:gd name="T11" fmla="*/ 27 h 31"/>
                <a:gd name="T12" fmla="*/ 10 w 19"/>
                <a:gd name="T13" fmla="*/ 31 h 31"/>
                <a:gd name="T14" fmla="*/ 10 w 19"/>
                <a:gd name="T15" fmla="*/ 5 h 31"/>
                <a:gd name="T16" fmla="*/ 6 w 19"/>
                <a:gd name="T17" fmla="*/ 15 h 31"/>
                <a:gd name="T18" fmla="*/ 10 w 19"/>
                <a:gd name="T19" fmla="*/ 25 h 31"/>
                <a:gd name="T20" fmla="*/ 13 w 19"/>
                <a:gd name="T21" fmla="*/ 15 h 31"/>
                <a:gd name="T22" fmla="*/ 10 w 19"/>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31">
                  <a:moveTo>
                    <a:pt x="10" y="31"/>
                  </a:moveTo>
                  <a:cubicBezTo>
                    <a:pt x="3" y="30"/>
                    <a:pt x="0" y="25"/>
                    <a:pt x="0" y="15"/>
                  </a:cubicBezTo>
                  <a:cubicBezTo>
                    <a:pt x="0" y="10"/>
                    <a:pt x="1" y="6"/>
                    <a:pt x="3" y="3"/>
                  </a:cubicBezTo>
                  <a:cubicBezTo>
                    <a:pt x="4" y="1"/>
                    <a:pt x="7" y="0"/>
                    <a:pt x="10" y="0"/>
                  </a:cubicBezTo>
                  <a:cubicBezTo>
                    <a:pt x="16" y="0"/>
                    <a:pt x="19" y="5"/>
                    <a:pt x="19" y="15"/>
                  </a:cubicBezTo>
                  <a:cubicBezTo>
                    <a:pt x="19" y="21"/>
                    <a:pt x="19" y="24"/>
                    <a:pt x="17" y="27"/>
                  </a:cubicBezTo>
                  <a:cubicBezTo>
                    <a:pt x="15" y="30"/>
                    <a:pt x="13" y="31"/>
                    <a:pt x="10" y="31"/>
                  </a:cubicBezTo>
                  <a:close/>
                  <a:moveTo>
                    <a:pt x="10" y="5"/>
                  </a:moveTo>
                  <a:cubicBezTo>
                    <a:pt x="7" y="5"/>
                    <a:pt x="6" y="8"/>
                    <a:pt x="6" y="15"/>
                  </a:cubicBezTo>
                  <a:cubicBezTo>
                    <a:pt x="6" y="22"/>
                    <a:pt x="7" y="25"/>
                    <a:pt x="10" y="25"/>
                  </a:cubicBezTo>
                  <a:cubicBezTo>
                    <a:pt x="12" y="26"/>
                    <a:pt x="13" y="22"/>
                    <a:pt x="13" y="15"/>
                  </a:cubicBezTo>
                  <a:cubicBezTo>
                    <a:pt x="13" y="9"/>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83" name="Freeform 78"/>
            <p:cNvSpPr>
              <a:spLocks/>
            </p:cNvSpPr>
            <p:nvPr/>
          </p:nvSpPr>
          <p:spPr bwMode="auto">
            <a:xfrm>
              <a:off x="6786" y="3939"/>
              <a:ext cx="20" cy="51"/>
            </a:xfrm>
            <a:custGeom>
              <a:avLst/>
              <a:gdLst>
                <a:gd name="T0" fmla="*/ 12 w 12"/>
                <a:gd name="T1" fmla="*/ 0 h 31"/>
                <a:gd name="T2" fmla="*/ 12 w 12"/>
                <a:gd name="T3" fmla="*/ 31 h 31"/>
                <a:gd name="T4" fmla="*/ 6 w 12"/>
                <a:gd name="T5" fmla="*/ 31 h 31"/>
                <a:gd name="T6" fmla="*/ 6 w 12"/>
                <a:gd name="T7" fmla="*/ 8 h 31"/>
                <a:gd name="T8" fmla="*/ 5 w 12"/>
                <a:gd name="T9" fmla="*/ 9 h 31"/>
                <a:gd name="T10" fmla="*/ 4 w 12"/>
                <a:gd name="T11" fmla="*/ 10 h 31"/>
                <a:gd name="T12" fmla="*/ 2 w 12"/>
                <a:gd name="T13" fmla="*/ 10 h 31"/>
                <a:gd name="T14" fmla="*/ 0 w 12"/>
                <a:gd name="T15" fmla="*/ 10 h 31"/>
                <a:gd name="T16" fmla="*/ 0 w 12"/>
                <a:gd name="T17" fmla="*/ 5 h 31"/>
                <a:gd name="T18" fmla="*/ 5 w 12"/>
                <a:gd name="T19" fmla="*/ 3 h 31"/>
                <a:gd name="T20" fmla="*/ 8 w 12"/>
                <a:gd name="T21" fmla="*/ 0 h 31"/>
                <a:gd name="T22" fmla="*/ 12 w 12"/>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31">
                  <a:moveTo>
                    <a:pt x="12" y="0"/>
                  </a:moveTo>
                  <a:cubicBezTo>
                    <a:pt x="12" y="13"/>
                    <a:pt x="12" y="19"/>
                    <a:pt x="12" y="31"/>
                  </a:cubicBezTo>
                  <a:cubicBezTo>
                    <a:pt x="10" y="31"/>
                    <a:pt x="8" y="31"/>
                    <a:pt x="6" y="31"/>
                  </a:cubicBezTo>
                  <a:cubicBezTo>
                    <a:pt x="6" y="22"/>
                    <a:pt x="6" y="17"/>
                    <a:pt x="6" y="8"/>
                  </a:cubicBezTo>
                  <a:cubicBezTo>
                    <a:pt x="6" y="8"/>
                    <a:pt x="6" y="9"/>
                    <a:pt x="5" y="9"/>
                  </a:cubicBezTo>
                  <a:cubicBezTo>
                    <a:pt x="5" y="9"/>
                    <a:pt x="4" y="9"/>
                    <a:pt x="4" y="10"/>
                  </a:cubicBezTo>
                  <a:cubicBezTo>
                    <a:pt x="3" y="10"/>
                    <a:pt x="2" y="10"/>
                    <a:pt x="2" y="10"/>
                  </a:cubicBezTo>
                  <a:cubicBezTo>
                    <a:pt x="1" y="10"/>
                    <a:pt x="1" y="10"/>
                    <a:pt x="0" y="10"/>
                  </a:cubicBezTo>
                  <a:cubicBezTo>
                    <a:pt x="0" y="8"/>
                    <a:pt x="0" y="7"/>
                    <a:pt x="0" y="5"/>
                  </a:cubicBezTo>
                  <a:cubicBezTo>
                    <a:pt x="2" y="4"/>
                    <a:pt x="4" y="4"/>
                    <a:pt x="5" y="3"/>
                  </a:cubicBezTo>
                  <a:cubicBezTo>
                    <a:pt x="6" y="2"/>
                    <a:pt x="7" y="1"/>
                    <a:pt x="8" y="0"/>
                  </a:cubicBezTo>
                  <a:cubicBezTo>
                    <a:pt x="10" y="0"/>
                    <a:pt x="10" y="0"/>
                    <a:pt x="1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84" name="Freeform 79"/>
            <p:cNvSpPr>
              <a:spLocks noEditPoints="1"/>
            </p:cNvSpPr>
            <p:nvPr/>
          </p:nvSpPr>
          <p:spPr bwMode="auto">
            <a:xfrm>
              <a:off x="6346" y="3982"/>
              <a:ext cx="34" cy="47"/>
            </a:xfrm>
            <a:custGeom>
              <a:avLst/>
              <a:gdLst>
                <a:gd name="T0" fmla="*/ 10 w 20"/>
                <a:gd name="T1" fmla="*/ 28 h 28"/>
                <a:gd name="T2" fmla="*/ 0 w 20"/>
                <a:gd name="T3" fmla="*/ 14 h 28"/>
                <a:gd name="T4" fmla="*/ 3 w 20"/>
                <a:gd name="T5" fmla="*/ 4 h 28"/>
                <a:gd name="T6" fmla="*/ 10 w 20"/>
                <a:gd name="T7" fmla="*/ 0 h 28"/>
                <a:gd name="T8" fmla="*/ 20 w 20"/>
                <a:gd name="T9" fmla="*/ 14 h 28"/>
                <a:gd name="T10" fmla="*/ 17 w 20"/>
                <a:gd name="T11" fmla="*/ 24 h 28"/>
                <a:gd name="T12" fmla="*/ 10 w 20"/>
                <a:gd name="T13" fmla="*/ 28 h 28"/>
                <a:gd name="T14" fmla="*/ 10 w 20"/>
                <a:gd name="T15" fmla="*/ 5 h 28"/>
                <a:gd name="T16" fmla="*/ 7 w 20"/>
                <a:gd name="T17" fmla="*/ 14 h 28"/>
                <a:gd name="T18" fmla="*/ 10 w 20"/>
                <a:gd name="T19" fmla="*/ 23 h 28"/>
                <a:gd name="T20" fmla="*/ 14 w 20"/>
                <a:gd name="T21" fmla="*/ 14 h 28"/>
                <a:gd name="T22" fmla="*/ 10 w 20"/>
                <a:gd name="T23"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8">
                  <a:moveTo>
                    <a:pt x="10" y="28"/>
                  </a:moveTo>
                  <a:cubicBezTo>
                    <a:pt x="3" y="27"/>
                    <a:pt x="0" y="23"/>
                    <a:pt x="0" y="14"/>
                  </a:cubicBezTo>
                  <a:cubicBezTo>
                    <a:pt x="0" y="9"/>
                    <a:pt x="1" y="6"/>
                    <a:pt x="3" y="4"/>
                  </a:cubicBezTo>
                  <a:cubicBezTo>
                    <a:pt x="5" y="1"/>
                    <a:pt x="7" y="0"/>
                    <a:pt x="10" y="0"/>
                  </a:cubicBezTo>
                  <a:cubicBezTo>
                    <a:pt x="17" y="0"/>
                    <a:pt x="20" y="5"/>
                    <a:pt x="20" y="14"/>
                  </a:cubicBezTo>
                  <a:cubicBezTo>
                    <a:pt x="20" y="18"/>
                    <a:pt x="19" y="22"/>
                    <a:pt x="17" y="24"/>
                  </a:cubicBezTo>
                  <a:cubicBezTo>
                    <a:pt x="16" y="26"/>
                    <a:pt x="13" y="28"/>
                    <a:pt x="10" y="28"/>
                  </a:cubicBezTo>
                  <a:close/>
                  <a:moveTo>
                    <a:pt x="10" y="5"/>
                  </a:moveTo>
                  <a:cubicBezTo>
                    <a:pt x="8" y="5"/>
                    <a:pt x="7" y="8"/>
                    <a:pt x="7" y="14"/>
                  </a:cubicBezTo>
                  <a:cubicBezTo>
                    <a:pt x="7" y="20"/>
                    <a:pt x="8" y="23"/>
                    <a:pt x="10" y="23"/>
                  </a:cubicBezTo>
                  <a:cubicBezTo>
                    <a:pt x="12" y="23"/>
                    <a:pt x="14" y="20"/>
                    <a:pt x="14" y="14"/>
                  </a:cubicBezTo>
                  <a:cubicBezTo>
                    <a:pt x="14" y="8"/>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85" name="Freeform 80"/>
            <p:cNvSpPr>
              <a:spLocks noEditPoints="1"/>
            </p:cNvSpPr>
            <p:nvPr/>
          </p:nvSpPr>
          <p:spPr bwMode="auto">
            <a:xfrm>
              <a:off x="6383" y="3984"/>
              <a:ext cx="32" cy="45"/>
            </a:xfrm>
            <a:custGeom>
              <a:avLst/>
              <a:gdLst>
                <a:gd name="T0" fmla="*/ 10 w 19"/>
                <a:gd name="T1" fmla="*/ 27 h 27"/>
                <a:gd name="T2" fmla="*/ 0 w 19"/>
                <a:gd name="T3" fmla="*/ 14 h 27"/>
                <a:gd name="T4" fmla="*/ 3 w 19"/>
                <a:gd name="T5" fmla="*/ 3 h 27"/>
                <a:gd name="T6" fmla="*/ 10 w 19"/>
                <a:gd name="T7" fmla="*/ 0 h 27"/>
                <a:gd name="T8" fmla="*/ 19 w 19"/>
                <a:gd name="T9" fmla="*/ 14 h 27"/>
                <a:gd name="T10" fmla="*/ 17 w 19"/>
                <a:gd name="T11" fmla="*/ 24 h 27"/>
                <a:gd name="T12" fmla="*/ 10 w 19"/>
                <a:gd name="T13" fmla="*/ 27 h 27"/>
                <a:gd name="T14" fmla="*/ 10 w 19"/>
                <a:gd name="T15" fmla="*/ 4 h 27"/>
                <a:gd name="T16" fmla="*/ 6 w 19"/>
                <a:gd name="T17" fmla="*/ 14 h 27"/>
                <a:gd name="T18" fmla="*/ 10 w 19"/>
                <a:gd name="T19" fmla="*/ 22 h 27"/>
                <a:gd name="T20" fmla="*/ 13 w 19"/>
                <a:gd name="T21" fmla="*/ 14 h 27"/>
                <a:gd name="T22" fmla="*/ 10 w 19"/>
                <a:gd name="T23"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7">
                  <a:moveTo>
                    <a:pt x="10" y="27"/>
                  </a:moveTo>
                  <a:cubicBezTo>
                    <a:pt x="3" y="27"/>
                    <a:pt x="0" y="22"/>
                    <a:pt x="0" y="14"/>
                  </a:cubicBezTo>
                  <a:cubicBezTo>
                    <a:pt x="0" y="9"/>
                    <a:pt x="1" y="6"/>
                    <a:pt x="3" y="3"/>
                  </a:cubicBezTo>
                  <a:cubicBezTo>
                    <a:pt x="4" y="1"/>
                    <a:pt x="7" y="0"/>
                    <a:pt x="10" y="0"/>
                  </a:cubicBezTo>
                  <a:cubicBezTo>
                    <a:pt x="16" y="0"/>
                    <a:pt x="19" y="5"/>
                    <a:pt x="19" y="14"/>
                  </a:cubicBezTo>
                  <a:cubicBezTo>
                    <a:pt x="19" y="18"/>
                    <a:pt x="18" y="21"/>
                    <a:pt x="17" y="24"/>
                  </a:cubicBezTo>
                  <a:cubicBezTo>
                    <a:pt x="15" y="26"/>
                    <a:pt x="13" y="27"/>
                    <a:pt x="10" y="27"/>
                  </a:cubicBezTo>
                  <a:close/>
                  <a:moveTo>
                    <a:pt x="10" y="4"/>
                  </a:moveTo>
                  <a:cubicBezTo>
                    <a:pt x="8" y="4"/>
                    <a:pt x="6" y="7"/>
                    <a:pt x="6" y="14"/>
                  </a:cubicBezTo>
                  <a:cubicBezTo>
                    <a:pt x="6" y="19"/>
                    <a:pt x="8" y="22"/>
                    <a:pt x="10" y="22"/>
                  </a:cubicBezTo>
                  <a:cubicBezTo>
                    <a:pt x="12" y="22"/>
                    <a:pt x="13" y="20"/>
                    <a:pt x="13" y="14"/>
                  </a:cubicBezTo>
                  <a:cubicBezTo>
                    <a:pt x="13" y="7"/>
                    <a:pt x="12" y="4"/>
                    <a:pt x="10" y="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86" name="Freeform 81"/>
            <p:cNvSpPr>
              <a:spLocks noEditPoints="1"/>
            </p:cNvSpPr>
            <p:nvPr/>
          </p:nvSpPr>
          <p:spPr bwMode="auto">
            <a:xfrm>
              <a:off x="6420" y="3984"/>
              <a:ext cx="32" cy="47"/>
            </a:xfrm>
            <a:custGeom>
              <a:avLst/>
              <a:gdLst>
                <a:gd name="T0" fmla="*/ 9 w 19"/>
                <a:gd name="T1" fmla="*/ 28 h 28"/>
                <a:gd name="T2" fmla="*/ 0 w 19"/>
                <a:gd name="T3" fmla="*/ 15 h 28"/>
                <a:gd name="T4" fmla="*/ 2 w 19"/>
                <a:gd name="T5" fmla="*/ 4 h 28"/>
                <a:gd name="T6" fmla="*/ 10 w 19"/>
                <a:gd name="T7" fmla="*/ 0 h 28"/>
                <a:gd name="T8" fmla="*/ 19 w 19"/>
                <a:gd name="T9" fmla="*/ 15 h 28"/>
                <a:gd name="T10" fmla="*/ 16 w 19"/>
                <a:gd name="T11" fmla="*/ 25 h 28"/>
                <a:gd name="T12" fmla="*/ 9 w 19"/>
                <a:gd name="T13" fmla="*/ 28 h 28"/>
                <a:gd name="T14" fmla="*/ 10 w 19"/>
                <a:gd name="T15" fmla="*/ 5 h 28"/>
                <a:gd name="T16" fmla="*/ 6 w 19"/>
                <a:gd name="T17" fmla="*/ 15 h 28"/>
                <a:gd name="T18" fmla="*/ 10 w 19"/>
                <a:gd name="T19" fmla="*/ 24 h 28"/>
                <a:gd name="T20" fmla="*/ 13 w 19"/>
                <a:gd name="T21" fmla="*/ 15 h 28"/>
                <a:gd name="T22" fmla="*/ 10 w 19"/>
                <a:gd name="T23"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8">
                  <a:moveTo>
                    <a:pt x="9" y="28"/>
                  </a:moveTo>
                  <a:cubicBezTo>
                    <a:pt x="3" y="28"/>
                    <a:pt x="0" y="23"/>
                    <a:pt x="0" y="15"/>
                  </a:cubicBezTo>
                  <a:cubicBezTo>
                    <a:pt x="0" y="10"/>
                    <a:pt x="1" y="6"/>
                    <a:pt x="2" y="4"/>
                  </a:cubicBezTo>
                  <a:cubicBezTo>
                    <a:pt x="4" y="2"/>
                    <a:pt x="6" y="0"/>
                    <a:pt x="10" y="0"/>
                  </a:cubicBezTo>
                  <a:cubicBezTo>
                    <a:pt x="16" y="1"/>
                    <a:pt x="19" y="6"/>
                    <a:pt x="19" y="15"/>
                  </a:cubicBezTo>
                  <a:cubicBezTo>
                    <a:pt x="19" y="19"/>
                    <a:pt x="18" y="22"/>
                    <a:pt x="16" y="25"/>
                  </a:cubicBezTo>
                  <a:cubicBezTo>
                    <a:pt x="15" y="27"/>
                    <a:pt x="12" y="28"/>
                    <a:pt x="9" y="28"/>
                  </a:cubicBezTo>
                  <a:close/>
                  <a:moveTo>
                    <a:pt x="10" y="5"/>
                  </a:moveTo>
                  <a:cubicBezTo>
                    <a:pt x="7" y="5"/>
                    <a:pt x="6" y="8"/>
                    <a:pt x="6" y="15"/>
                  </a:cubicBezTo>
                  <a:cubicBezTo>
                    <a:pt x="6" y="20"/>
                    <a:pt x="7" y="24"/>
                    <a:pt x="10" y="24"/>
                  </a:cubicBezTo>
                  <a:cubicBezTo>
                    <a:pt x="12" y="24"/>
                    <a:pt x="13" y="21"/>
                    <a:pt x="13" y="15"/>
                  </a:cubicBezTo>
                  <a:cubicBezTo>
                    <a:pt x="13" y="8"/>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87" name="Freeform 82"/>
            <p:cNvSpPr>
              <a:spLocks noEditPoints="1"/>
            </p:cNvSpPr>
            <p:nvPr/>
          </p:nvSpPr>
          <p:spPr bwMode="auto">
            <a:xfrm>
              <a:off x="6457" y="3985"/>
              <a:ext cx="31" cy="47"/>
            </a:xfrm>
            <a:custGeom>
              <a:avLst/>
              <a:gdLst>
                <a:gd name="T0" fmla="*/ 9 w 19"/>
                <a:gd name="T1" fmla="*/ 28 h 28"/>
                <a:gd name="T2" fmla="*/ 0 w 19"/>
                <a:gd name="T3" fmla="*/ 15 h 28"/>
                <a:gd name="T4" fmla="*/ 2 w 19"/>
                <a:gd name="T5" fmla="*/ 4 h 28"/>
                <a:gd name="T6" fmla="*/ 10 w 19"/>
                <a:gd name="T7" fmla="*/ 1 h 28"/>
                <a:gd name="T8" fmla="*/ 19 w 19"/>
                <a:gd name="T9" fmla="*/ 15 h 28"/>
                <a:gd name="T10" fmla="*/ 16 w 19"/>
                <a:gd name="T11" fmla="*/ 25 h 28"/>
                <a:gd name="T12" fmla="*/ 9 w 19"/>
                <a:gd name="T13" fmla="*/ 28 h 28"/>
                <a:gd name="T14" fmla="*/ 9 w 19"/>
                <a:gd name="T15" fmla="*/ 5 h 28"/>
                <a:gd name="T16" fmla="*/ 5 w 19"/>
                <a:gd name="T17" fmla="*/ 15 h 28"/>
                <a:gd name="T18" fmla="*/ 9 w 19"/>
                <a:gd name="T19" fmla="*/ 24 h 28"/>
                <a:gd name="T20" fmla="*/ 13 w 19"/>
                <a:gd name="T21" fmla="*/ 15 h 28"/>
                <a:gd name="T22" fmla="*/ 9 w 19"/>
                <a:gd name="T23"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8">
                  <a:moveTo>
                    <a:pt x="9" y="28"/>
                  </a:moveTo>
                  <a:cubicBezTo>
                    <a:pt x="3" y="28"/>
                    <a:pt x="0" y="23"/>
                    <a:pt x="0" y="15"/>
                  </a:cubicBezTo>
                  <a:cubicBezTo>
                    <a:pt x="0" y="10"/>
                    <a:pt x="1" y="6"/>
                    <a:pt x="2" y="4"/>
                  </a:cubicBezTo>
                  <a:cubicBezTo>
                    <a:pt x="4" y="1"/>
                    <a:pt x="6" y="0"/>
                    <a:pt x="10" y="1"/>
                  </a:cubicBezTo>
                  <a:cubicBezTo>
                    <a:pt x="16" y="1"/>
                    <a:pt x="19" y="6"/>
                    <a:pt x="19" y="15"/>
                  </a:cubicBezTo>
                  <a:cubicBezTo>
                    <a:pt x="19" y="19"/>
                    <a:pt x="18" y="23"/>
                    <a:pt x="16" y="25"/>
                  </a:cubicBezTo>
                  <a:cubicBezTo>
                    <a:pt x="15" y="27"/>
                    <a:pt x="12" y="28"/>
                    <a:pt x="9" y="28"/>
                  </a:cubicBezTo>
                  <a:close/>
                  <a:moveTo>
                    <a:pt x="9" y="5"/>
                  </a:moveTo>
                  <a:cubicBezTo>
                    <a:pt x="7" y="5"/>
                    <a:pt x="5" y="8"/>
                    <a:pt x="5" y="15"/>
                  </a:cubicBezTo>
                  <a:cubicBezTo>
                    <a:pt x="5" y="20"/>
                    <a:pt x="7" y="23"/>
                    <a:pt x="9" y="24"/>
                  </a:cubicBezTo>
                  <a:cubicBezTo>
                    <a:pt x="12" y="24"/>
                    <a:pt x="13" y="21"/>
                    <a:pt x="13" y="15"/>
                  </a:cubicBezTo>
                  <a:cubicBezTo>
                    <a:pt x="13" y="9"/>
                    <a:pt x="12" y="5"/>
                    <a:pt x="9"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88" name="Freeform 83"/>
            <p:cNvSpPr>
              <a:spLocks/>
            </p:cNvSpPr>
            <p:nvPr/>
          </p:nvSpPr>
          <p:spPr bwMode="auto">
            <a:xfrm>
              <a:off x="6497" y="3989"/>
              <a:ext cx="18" cy="45"/>
            </a:xfrm>
            <a:custGeom>
              <a:avLst/>
              <a:gdLst>
                <a:gd name="T0" fmla="*/ 11 w 11"/>
                <a:gd name="T1" fmla="*/ 0 h 27"/>
                <a:gd name="T2" fmla="*/ 11 w 11"/>
                <a:gd name="T3" fmla="*/ 27 h 27"/>
                <a:gd name="T4" fmla="*/ 6 w 11"/>
                <a:gd name="T5" fmla="*/ 27 h 27"/>
                <a:gd name="T6" fmla="*/ 6 w 11"/>
                <a:gd name="T7" fmla="*/ 6 h 27"/>
                <a:gd name="T8" fmla="*/ 4 w 11"/>
                <a:gd name="T9" fmla="*/ 7 h 27"/>
                <a:gd name="T10" fmla="*/ 3 w 11"/>
                <a:gd name="T11" fmla="*/ 8 h 27"/>
                <a:gd name="T12" fmla="*/ 1 w 11"/>
                <a:gd name="T13" fmla="*/ 9 h 27"/>
                <a:gd name="T14" fmla="*/ 0 w 11"/>
                <a:gd name="T15" fmla="*/ 9 h 27"/>
                <a:gd name="T16" fmla="*/ 0 w 11"/>
                <a:gd name="T17" fmla="*/ 4 h 27"/>
                <a:gd name="T18" fmla="*/ 4 w 11"/>
                <a:gd name="T19" fmla="*/ 2 h 27"/>
                <a:gd name="T20" fmla="*/ 8 w 11"/>
                <a:gd name="T21" fmla="*/ 0 h 27"/>
                <a:gd name="T22" fmla="*/ 11 w 11"/>
                <a:gd name="T2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27">
                  <a:moveTo>
                    <a:pt x="11" y="0"/>
                  </a:moveTo>
                  <a:cubicBezTo>
                    <a:pt x="11" y="11"/>
                    <a:pt x="11" y="17"/>
                    <a:pt x="11" y="27"/>
                  </a:cubicBezTo>
                  <a:cubicBezTo>
                    <a:pt x="9" y="27"/>
                    <a:pt x="8" y="27"/>
                    <a:pt x="6" y="27"/>
                  </a:cubicBezTo>
                  <a:cubicBezTo>
                    <a:pt x="6" y="19"/>
                    <a:pt x="6" y="15"/>
                    <a:pt x="6" y="6"/>
                  </a:cubicBezTo>
                  <a:cubicBezTo>
                    <a:pt x="6" y="7"/>
                    <a:pt x="5" y="7"/>
                    <a:pt x="4" y="7"/>
                  </a:cubicBezTo>
                  <a:cubicBezTo>
                    <a:pt x="4" y="7"/>
                    <a:pt x="3" y="8"/>
                    <a:pt x="3" y="8"/>
                  </a:cubicBezTo>
                  <a:cubicBezTo>
                    <a:pt x="2" y="8"/>
                    <a:pt x="2" y="9"/>
                    <a:pt x="1" y="9"/>
                  </a:cubicBezTo>
                  <a:cubicBezTo>
                    <a:pt x="1" y="9"/>
                    <a:pt x="0" y="9"/>
                    <a:pt x="0" y="9"/>
                  </a:cubicBezTo>
                  <a:cubicBezTo>
                    <a:pt x="0" y="6"/>
                    <a:pt x="0" y="5"/>
                    <a:pt x="0" y="4"/>
                  </a:cubicBezTo>
                  <a:cubicBezTo>
                    <a:pt x="1" y="3"/>
                    <a:pt x="3" y="3"/>
                    <a:pt x="4" y="2"/>
                  </a:cubicBezTo>
                  <a:cubicBezTo>
                    <a:pt x="6" y="2"/>
                    <a:pt x="7" y="1"/>
                    <a:pt x="8" y="0"/>
                  </a:cubicBezTo>
                  <a:cubicBezTo>
                    <a:pt x="9" y="0"/>
                    <a:pt x="10" y="0"/>
                    <a:pt x="11"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89" name="Freeform 84"/>
            <p:cNvSpPr>
              <a:spLocks noEditPoints="1"/>
            </p:cNvSpPr>
            <p:nvPr/>
          </p:nvSpPr>
          <p:spPr bwMode="auto">
            <a:xfrm>
              <a:off x="6528" y="3990"/>
              <a:ext cx="32" cy="49"/>
            </a:xfrm>
            <a:custGeom>
              <a:avLst/>
              <a:gdLst>
                <a:gd name="T0" fmla="*/ 9 w 19"/>
                <a:gd name="T1" fmla="*/ 28 h 29"/>
                <a:gd name="T2" fmla="*/ 0 w 19"/>
                <a:gd name="T3" fmla="*/ 14 h 29"/>
                <a:gd name="T4" fmla="*/ 3 w 19"/>
                <a:gd name="T5" fmla="*/ 4 h 29"/>
                <a:gd name="T6" fmla="*/ 10 w 19"/>
                <a:gd name="T7" fmla="*/ 1 h 29"/>
                <a:gd name="T8" fmla="*/ 19 w 19"/>
                <a:gd name="T9" fmla="*/ 15 h 29"/>
                <a:gd name="T10" fmla="*/ 17 w 19"/>
                <a:gd name="T11" fmla="*/ 25 h 29"/>
                <a:gd name="T12" fmla="*/ 9 w 19"/>
                <a:gd name="T13" fmla="*/ 28 h 29"/>
                <a:gd name="T14" fmla="*/ 9 w 19"/>
                <a:gd name="T15" fmla="*/ 5 h 29"/>
                <a:gd name="T16" fmla="*/ 6 w 19"/>
                <a:gd name="T17" fmla="*/ 14 h 29"/>
                <a:gd name="T18" fmla="*/ 9 w 19"/>
                <a:gd name="T19" fmla="*/ 24 h 29"/>
                <a:gd name="T20" fmla="*/ 13 w 19"/>
                <a:gd name="T21" fmla="*/ 15 h 29"/>
                <a:gd name="T22" fmla="*/ 9 w 19"/>
                <a:gd name="T23"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9">
                  <a:moveTo>
                    <a:pt x="9" y="28"/>
                  </a:moveTo>
                  <a:cubicBezTo>
                    <a:pt x="3" y="28"/>
                    <a:pt x="0" y="23"/>
                    <a:pt x="0" y="14"/>
                  </a:cubicBezTo>
                  <a:cubicBezTo>
                    <a:pt x="0" y="10"/>
                    <a:pt x="1" y="6"/>
                    <a:pt x="3" y="4"/>
                  </a:cubicBezTo>
                  <a:cubicBezTo>
                    <a:pt x="4" y="1"/>
                    <a:pt x="7" y="0"/>
                    <a:pt x="10" y="1"/>
                  </a:cubicBezTo>
                  <a:cubicBezTo>
                    <a:pt x="16" y="1"/>
                    <a:pt x="19" y="6"/>
                    <a:pt x="19" y="15"/>
                  </a:cubicBezTo>
                  <a:cubicBezTo>
                    <a:pt x="19" y="20"/>
                    <a:pt x="18" y="23"/>
                    <a:pt x="17" y="25"/>
                  </a:cubicBezTo>
                  <a:cubicBezTo>
                    <a:pt x="15" y="27"/>
                    <a:pt x="13" y="29"/>
                    <a:pt x="9" y="28"/>
                  </a:cubicBezTo>
                  <a:close/>
                  <a:moveTo>
                    <a:pt x="9" y="5"/>
                  </a:moveTo>
                  <a:cubicBezTo>
                    <a:pt x="7" y="5"/>
                    <a:pt x="6" y="8"/>
                    <a:pt x="6" y="14"/>
                  </a:cubicBezTo>
                  <a:cubicBezTo>
                    <a:pt x="6" y="21"/>
                    <a:pt x="7" y="24"/>
                    <a:pt x="9" y="24"/>
                  </a:cubicBezTo>
                  <a:cubicBezTo>
                    <a:pt x="12" y="24"/>
                    <a:pt x="13" y="21"/>
                    <a:pt x="13" y="15"/>
                  </a:cubicBezTo>
                  <a:cubicBezTo>
                    <a:pt x="13" y="9"/>
                    <a:pt x="12" y="6"/>
                    <a:pt x="9"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90" name="Freeform 85"/>
            <p:cNvSpPr>
              <a:spLocks noEditPoints="1"/>
            </p:cNvSpPr>
            <p:nvPr/>
          </p:nvSpPr>
          <p:spPr bwMode="auto">
            <a:xfrm>
              <a:off x="6564" y="3994"/>
              <a:ext cx="33" cy="45"/>
            </a:xfrm>
            <a:custGeom>
              <a:avLst/>
              <a:gdLst>
                <a:gd name="T0" fmla="*/ 10 w 20"/>
                <a:gd name="T1" fmla="*/ 27 h 27"/>
                <a:gd name="T2" fmla="*/ 0 w 20"/>
                <a:gd name="T3" fmla="*/ 13 h 27"/>
                <a:gd name="T4" fmla="*/ 3 w 20"/>
                <a:gd name="T5" fmla="*/ 3 h 27"/>
                <a:gd name="T6" fmla="*/ 10 w 20"/>
                <a:gd name="T7" fmla="*/ 0 h 27"/>
                <a:gd name="T8" fmla="*/ 20 w 20"/>
                <a:gd name="T9" fmla="*/ 14 h 27"/>
                <a:gd name="T10" fmla="*/ 17 w 20"/>
                <a:gd name="T11" fmla="*/ 24 h 27"/>
                <a:gd name="T12" fmla="*/ 10 w 20"/>
                <a:gd name="T13" fmla="*/ 27 h 27"/>
                <a:gd name="T14" fmla="*/ 10 w 20"/>
                <a:gd name="T15" fmla="*/ 4 h 27"/>
                <a:gd name="T16" fmla="*/ 7 w 20"/>
                <a:gd name="T17" fmla="*/ 14 h 27"/>
                <a:gd name="T18" fmla="*/ 10 w 20"/>
                <a:gd name="T19" fmla="*/ 23 h 27"/>
                <a:gd name="T20" fmla="*/ 14 w 20"/>
                <a:gd name="T21" fmla="*/ 14 h 27"/>
                <a:gd name="T22" fmla="*/ 10 w 20"/>
                <a:gd name="T23"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7">
                  <a:moveTo>
                    <a:pt x="10" y="27"/>
                  </a:moveTo>
                  <a:cubicBezTo>
                    <a:pt x="4" y="27"/>
                    <a:pt x="0" y="23"/>
                    <a:pt x="0" y="13"/>
                  </a:cubicBezTo>
                  <a:cubicBezTo>
                    <a:pt x="0" y="9"/>
                    <a:pt x="1" y="5"/>
                    <a:pt x="3" y="3"/>
                  </a:cubicBezTo>
                  <a:cubicBezTo>
                    <a:pt x="5" y="1"/>
                    <a:pt x="7" y="0"/>
                    <a:pt x="10" y="0"/>
                  </a:cubicBezTo>
                  <a:cubicBezTo>
                    <a:pt x="17" y="0"/>
                    <a:pt x="20" y="5"/>
                    <a:pt x="20" y="14"/>
                  </a:cubicBezTo>
                  <a:cubicBezTo>
                    <a:pt x="20" y="19"/>
                    <a:pt x="19" y="22"/>
                    <a:pt x="17" y="24"/>
                  </a:cubicBezTo>
                  <a:cubicBezTo>
                    <a:pt x="16" y="27"/>
                    <a:pt x="13" y="27"/>
                    <a:pt x="10" y="27"/>
                  </a:cubicBezTo>
                  <a:close/>
                  <a:moveTo>
                    <a:pt x="10" y="4"/>
                  </a:moveTo>
                  <a:cubicBezTo>
                    <a:pt x="8" y="4"/>
                    <a:pt x="7" y="8"/>
                    <a:pt x="7" y="14"/>
                  </a:cubicBezTo>
                  <a:cubicBezTo>
                    <a:pt x="7" y="20"/>
                    <a:pt x="8" y="23"/>
                    <a:pt x="10" y="23"/>
                  </a:cubicBezTo>
                  <a:cubicBezTo>
                    <a:pt x="12" y="23"/>
                    <a:pt x="14" y="20"/>
                    <a:pt x="14" y="14"/>
                  </a:cubicBezTo>
                  <a:cubicBezTo>
                    <a:pt x="14" y="8"/>
                    <a:pt x="12" y="4"/>
                    <a:pt x="10" y="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91" name="Freeform 86"/>
            <p:cNvSpPr>
              <a:spLocks/>
            </p:cNvSpPr>
            <p:nvPr/>
          </p:nvSpPr>
          <p:spPr bwMode="auto">
            <a:xfrm>
              <a:off x="6605" y="3995"/>
              <a:ext cx="21" cy="47"/>
            </a:xfrm>
            <a:custGeom>
              <a:avLst/>
              <a:gdLst>
                <a:gd name="T0" fmla="*/ 12 w 12"/>
                <a:gd name="T1" fmla="*/ 0 h 28"/>
                <a:gd name="T2" fmla="*/ 12 w 12"/>
                <a:gd name="T3" fmla="*/ 28 h 28"/>
                <a:gd name="T4" fmla="*/ 6 w 12"/>
                <a:gd name="T5" fmla="*/ 27 h 28"/>
                <a:gd name="T6" fmla="*/ 6 w 12"/>
                <a:gd name="T7" fmla="*/ 7 h 28"/>
                <a:gd name="T8" fmla="*/ 4 w 12"/>
                <a:gd name="T9" fmla="*/ 8 h 28"/>
                <a:gd name="T10" fmla="*/ 3 w 12"/>
                <a:gd name="T11" fmla="*/ 8 h 28"/>
                <a:gd name="T12" fmla="*/ 2 w 12"/>
                <a:gd name="T13" fmla="*/ 9 h 28"/>
                <a:gd name="T14" fmla="*/ 0 w 12"/>
                <a:gd name="T15" fmla="*/ 9 h 28"/>
                <a:gd name="T16" fmla="*/ 0 w 12"/>
                <a:gd name="T17" fmla="*/ 4 h 28"/>
                <a:gd name="T18" fmla="*/ 4 w 12"/>
                <a:gd name="T19" fmla="*/ 2 h 28"/>
                <a:gd name="T20" fmla="*/ 8 w 12"/>
                <a:gd name="T21" fmla="*/ 0 h 28"/>
                <a:gd name="T22" fmla="*/ 12 w 12"/>
                <a:gd name="T23"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8">
                  <a:moveTo>
                    <a:pt x="12" y="0"/>
                  </a:moveTo>
                  <a:cubicBezTo>
                    <a:pt x="12" y="12"/>
                    <a:pt x="12" y="18"/>
                    <a:pt x="12" y="28"/>
                  </a:cubicBezTo>
                  <a:cubicBezTo>
                    <a:pt x="9" y="28"/>
                    <a:pt x="8" y="28"/>
                    <a:pt x="6" y="27"/>
                  </a:cubicBezTo>
                  <a:cubicBezTo>
                    <a:pt x="6" y="20"/>
                    <a:pt x="6" y="15"/>
                    <a:pt x="6" y="7"/>
                  </a:cubicBezTo>
                  <a:cubicBezTo>
                    <a:pt x="5" y="7"/>
                    <a:pt x="5" y="7"/>
                    <a:pt x="4" y="8"/>
                  </a:cubicBezTo>
                  <a:cubicBezTo>
                    <a:pt x="4" y="8"/>
                    <a:pt x="4" y="8"/>
                    <a:pt x="3" y="8"/>
                  </a:cubicBezTo>
                  <a:cubicBezTo>
                    <a:pt x="3" y="8"/>
                    <a:pt x="2" y="9"/>
                    <a:pt x="2" y="9"/>
                  </a:cubicBezTo>
                  <a:cubicBezTo>
                    <a:pt x="1" y="9"/>
                    <a:pt x="1" y="9"/>
                    <a:pt x="0" y="9"/>
                  </a:cubicBezTo>
                  <a:cubicBezTo>
                    <a:pt x="0" y="7"/>
                    <a:pt x="0" y="5"/>
                    <a:pt x="0" y="4"/>
                  </a:cubicBezTo>
                  <a:cubicBezTo>
                    <a:pt x="2" y="3"/>
                    <a:pt x="3" y="3"/>
                    <a:pt x="4" y="2"/>
                  </a:cubicBezTo>
                  <a:cubicBezTo>
                    <a:pt x="6" y="2"/>
                    <a:pt x="7" y="1"/>
                    <a:pt x="8" y="0"/>
                  </a:cubicBezTo>
                  <a:cubicBezTo>
                    <a:pt x="10" y="0"/>
                    <a:pt x="10" y="0"/>
                    <a:pt x="1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92" name="Freeform 87"/>
            <p:cNvSpPr>
              <a:spLocks/>
            </p:cNvSpPr>
            <p:nvPr/>
          </p:nvSpPr>
          <p:spPr bwMode="auto">
            <a:xfrm>
              <a:off x="6641" y="4000"/>
              <a:ext cx="20" cy="46"/>
            </a:xfrm>
            <a:custGeom>
              <a:avLst/>
              <a:gdLst>
                <a:gd name="T0" fmla="*/ 12 w 12"/>
                <a:gd name="T1" fmla="*/ 0 h 27"/>
                <a:gd name="T2" fmla="*/ 12 w 12"/>
                <a:gd name="T3" fmla="*/ 27 h 27"/>
                <a:gd name="T4" fmla="*/ 6 w 12"/>
                <a:gd name="T5" fmla="*/ 27 h 27"/>
                <a:gd name="T6" fmla="*/ 6 w 12"/>
                <a:gd name="T7" fmla="*/ 6 h 27"/>
                <a:gd name="T8" fmla="*/ 5 w 12"/>
                <a:gd name="T9" fmla="*/ 7 h 27"/>
                <a:gd name="T10" fmla="*/ 4 w 12"/>
                <a:gd name="T11" fmla="*/ 7 h 27"/>
                <a:gd name="T12" fmla="*/ 2 w 12"/>
                <a:gd name="T13" fmla="*/ 8 h 27"/>
                <a:gd name="T14" fmla="*/ 0 w 12"/>
                <a:gd name="T15" fmla="*/ 8 h 27"/>
                <a:gd name="T16" fmla="*/ 0 w 12"/>
                <a:gd name="T17" fmla="*/ 3 h 27"/>
                <a:gd name="T18" fmla="*/ 5 w 12"/>
                <a:gd name="T19" fmla="*/ 2 h 27"/>
                <a:gd name="T20" fmla="*/ 8 w 12"/>
                <a:gd name="T21" fmla="*/ 0 h 27"/>
                <a:gd name="T22" fmla="*/ 12 w 12"/>
                <a:gd name="T2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7">
                  <a:moveTo>
                    <a:pt x="12" y="0"/>
                  </a:moveTo>
                  <a:cubicBezTo>
                    <a:pt x="12" y="11"/>
                    <a:pt x="12" y="17"/>
                    <a:pt x="12" y="27"/>
                  </a:cubicBezTo>
                  <a:cubicBezTo>
                    <a:pt x="10" y="27"/>
                    <a:pt x="9" y="27"/>
                    <a:pt x="6" y="27"/>
                  </a:cubicBezTo>
                  <a:cubicBezTo>
                    <a:pt x="6" y="19"/>
                    <a:pt x="6" y="15"/>
                    <a:pt x="6" y="6"/>
                  </a:cubicBezTo>
                  <a:cubicBezTo>
                    <a:pt x="6" y="6"/>
                    <a:pt x="6" y="6"/>
                    <a:pt x="5" y="7"/>
                  </a:cubicBezTo>
                  <a:cubicBezTo>
                    <a:pt x="5" y="7"/>
                    <a:pt x="4" y="7"/>
                    <a:pt x="4" y="7"/>
                  </a:cubicBezTo>
                  <a:cubicBezTo>
                    <a:pt x="3" y="7"/>
                    <a:pt x="3" y="7"/>
                    <a:pt x="2" y="8"/>
                  </a:cubicBezTo>
                  <a:cubicBezTo>
                    <a:pt x="2" y="8"/>
                    <a:pt x="1" y="8"/>
                    <a:pt x="0" y="8"/>
                  </a:cubicBezTo>
                  <a:cubicBezTo>
                    <a:pt x="0" y="6"/>
                    <a:pt x="0" y="5"/>
                    <a:pt x="0" y="3"/>
                  </a:cubicBezTo>
                  <a:cubicBezTo>
                    <a:pt x="2" y="3"/>
                    <a:pt x="4" y="2"/>
                    <a:pt x="5" y="2"/>
                  </a:cubicBezTo>
                  <a:cubicBezTo>
                    <a:pt x="6" y="1"/>
                    <a:pt x="7" y="0"/>
                    <a:pt x="8" y="0"/>
                  </a:cubicBezTo>
                  <a:cubicBezTo>
                    <a:pt x="10" y="0"/>
                    <a:pt x="11" y="0"/>
                    <a:pt x="1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93" name="Freeform 88"/>
            <p:cNvSpPr>
              <a:spLocks noEditPoints="1"/>
            </p:cNvSpPr>
            <p:nvPr/>
          </p:nvSpPr>
          <p:spPr bwMode="auto">
            <a:xfrm>
              <a:off x="6674" y="4002"/>
              <a:ext cx="32" cy="49"/>
            </a:xfrm>
            <a:custGeom>
              <a:avLst/>
              <a:gdLst>
                <a:gd name="T0" fmla="*/ 9 w 19"/>
                <a:gd name="T1" fmla="*/ 29 h 29"/>
                <a:gd name="T2" fmla="*/ 0 w 19"/>
                <a:gd name="T3" fmla="*/ 14 h 29"/>
                <a:gd name="T4" fmla="*/ 2 w 19"/>
                <a:gd name="T5" fmla="*/ 4 h 29"/>
                <a:gd name="T6" fmla="*/ 10 w 19"/>
                <a:gd name="T7" fmla="*/ 1 h 29"/>
                <a:gd name="T8" fmla="*/ 19 w 19"/>
                <a:gd name="T9" fmla="*/ 15 h 29"/>
                <a:gd name="T10" fmla="*/ 17 w 19"/>
                <a:gd name="T11" fmla="*/ 26 h 29"/>
                <a:gd name="T12" fmla="*/ 9 w 19"/>
                <a:gd name="T13" fmla="*/ 29 h 29"/>
                <a:gd name="T14" fmla="*/ 9 w 19"/>
                <a:gd name="T15" fmla="*/ 5 h 29"/>
                <a:gd name="T16" fmla="*/ 6 w 19"/>
                <a:gd name="T17" fmla="*/ 15 h 29"/>
                <a:gd name="T18" fmla="*/ 9 w 19"/>
                <a:gd name="T19" fmla="*/ 24 h 29"/>
                <a:gd name="T20" fmla="*/ 13 w 19"/>
                <a:gd name="T21" fmla="*/ 15 h 29"/>
                <a:gd name="T22" fmla="*/ 9 w 19"/>
                <a:gd name="T23"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9">
                  <a:moveTo>
                    <a:pt x="9" y="29"/>
                  </a:moveTo>
                  <a:cubicBezTo>
                    <a:pt x="3" y="28"/>
                    <a:pt x="0" y="23"/>
                    <a:pt x="0" y="14"/>
                  </a:cubicBezTo>
                  <a:cubicBezTo>
                    <a:pt x="0" y="9"/>
                    <a:pt x="0" y="6"/>
                    <a:pt x="2" y="4"/>
                  </a:cubicBezTo>
                  <a:cubicBezTo>
                    <a:pt x="4" y="1"/>
                    <a:pt x="7" y="0"/>
                    <a:pt x="10" y="1"/>
                  </a:cubicBezTo>
                  <a:cubicBezTo>
                    <a:pt x="16" y="1"/>
                    <a:pt x="19" y="6"/>
                    <a:pt x="19" y="15"/>
                  </a:cubicBezTo>
                  <a:cubicBezTo>
                    <a:pt x="19" y="20"/>
                    <a:pt x="18" y="24"/>
                    <a:pt x="17" y="26"/>
                  </a:cubicBezTo>
                  <a:cubicBezTo>
                    <a:pt x="14" y="28"/>
                    <a:pt x="12" y="29"/>
                    <a:pt x="9" y="29"/>
                  </a:cubicBezTo>
                  <a:close/>
                  <a:moveTo>
                    <a:pt x="9" y="5"/>
                  </a:moveTo>
                  <a:cubicBezTo>
                    <a:pt x="7" y="5"/>
                    <a:pt x="6" y="8"/>
                    <a:pt x="6" y="15"/>
                  </a:cubicBezTo>
                  <a:cubicBezTo>
                    <a:pt x="6" y="21"/>
                    <a:pt x="7" y="24"/>
                    <a:pt x="9" y="24"/>
                  </a:cubicBezTo>
                  <a:cubicBezTo>
                    <a:pt x="12" y="25"/>
                    <a:pt x="13" y="21"/>
                    <a:pt x="13" y="15"/>
                  </a:cubicBezTo>
                  <a:cubicBezTo>
                    <a:pt x="13" y="9"/>
                    <a:pt x="12" y="5"/>
                    <a:pt x="9"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94" name="Freeform 89"/>
            <p:cNvSpPr>
              <a:spLocks/>
            </p:cNvSpPr>
            <p:nvPr/>
          </p:nvSpPr>
          <p:spPr bwMode="auto">
            <a:xfrm>
              <a:off x="6714" y="4005"/>
              <a:ext cx="19" cy="49"/>
            </a:xfrm>
            <a:custGeom>
              <a:avLst/>
              <a:gdLst>
                <a:gd name="T0" fmla="*/ 11 w 11"/>
                <a:gd name="T1" fmla="*/ 0 h 29"/>
                <a:gd name="T2" fmla="*/ 11 w 11"/>
                <a:gd name="T3" fmla="*/ 29 h 29"/>
                <a:gd name="T4" fmla="*/ 6 w 11"/>
                <a:gd name="T5" fmla="*/ 28 h 29"/>
                <a:gd name="T6" fmla="*/ 6 w 11"/>
                <a:gd name="T7" fmla="*/ 7 h 29"/>
                <a:gd name="T8" fmla="*/ 5 w 11"/>
                <a:gd name="T9" fmla="*/ 8 h 29"/>
                <a:gd name="T10" fmla="*/ 3 w 11"/>
                <a:gd name="T11" fmla="*/ 8 h 29"/>
                <a:gd name="T12" fmla="*/ 1 w 11"/>
                <a:gd name="T13" fmla="*/ 9 h 29"/>
                <a:gd name="T14" fmla="*/ 0 w 11"/>
                <a:gd name="T15" fmla="*/ 9 h 29"/>
                <a:gd name="T16" fmla="*/ 0 w 11"/>
                <a:gd name="T17" fmla="*/ 4 h 29"/>
                <a:gd name="T18" fmla="*/ 4 w 11"/>
                <a:gd name="T19" fmla="*/ 2 h 29"/>
                <a:gd name="T20" fmla="*/ 8 w 11"/>
                <a:gd name="T21" fmla="*/ 0 h 29"/>
                <a:gd name="T22" fmla="*/ 11 w 11"/>
                <a:gd name="T23"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29">
                  <a:moveTo>
                    <a:pt x="11" y="0"/>
                  </a:moveTo>
                  <a:cubicBezTo>
                    <a:pt x="11" y="12"/>
                    <a:pt x="11" y="18"/>
                    <a:pt x="11" y="29"/>
                  </a:cubicBezTo>
                  <a:cubicBezTo>
                    <a:pt x="9" y="28"/>
                    <a:pt x="8" y="28"/>
                    <a:pt x="6" y="28"/>
                  </a:cubicBezTo>
                  <a:cubicBezTo>
                    <a:pt x="6" y="20"/>
                    <a:pt x="6" y="16"/>
                    <a:pt x="6" y="7"/>
                  </a:cubicBezTo>
                  <a:cubicBezTo>
                    <a:pt x="5" y="7"/>
                    <a:pt x="5" y="7"/>
                    <a:pt x="5" y="8"/>
                  </a:cubicBezTo>
                  <a:cubicBezTo>
                    <a:pt x="4" y="8"/>
                    <a:pt x="3" y="8"/>
                    <a:pt x="3" y="8"/>
                  </a:cubicBezTo>
                  <a:cubicBezTo>
                    <a:pt x="2" y="8"/>
                    <a:pt x="2" y="8"/>
                    <a:pt x="1" y="9"/>
                  </a:cubicBezTo>
                  <a:cubicBezTo>
                    <a:pt x="1" y="9"/>
                    <a:pt x="0" y="9"/>
                    <a:pt x="0" y="9"/>
                  </a:cubicBezTo>
                  <a:cubicBezTo>
                    <a:pt x="0" y="7"/>
                    <a:pt x="0" y="6"/>
                    <a:pt x="0" y="4"/>
                  </a:cubicBezTo>
                  <a:cubicBezTo>
                    <a:pt x="1" y="3"/>
                    <a:pt x="3" y="3"/>
                    <a:pt x="4" y="2"/>
                  </a:cubicBezTo>
                  <a:cubicBezTo>
                    <a:pt x="6" y="1"/>
                    <a:pt x="7" y="1"/>
                    <a:pt x="8" y="0"/>
                  </a:cubicBezTo>
                  <a:cubicBezTo>
                    <a:pt x="9" y="0"/>
                    <a:pt x="10" y="0"/>
                    <a:pt x="11"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95" name="Freeform 90"/>
            <p:cNvSpPr>
              <a:spLocks/>
            </p:cNvSpPr>
            <p:nvPr/>
          </p:nvSpPr>
          <p:spPr bwMode="auto">
            <a:xfrm>
              <a:off x="6751" y="4009"/>
              <a:ext cx="18" cy="47"/>
            </a:xfrm>
            <a:custGeom>
              <a:avLst/>
              <a:gdLst>
                <a:gd name="T0" fmla="*/ 11 w 11"/>
                <a:gd name="T1" fmla="*/ 0 h 28"/>
                <a:gd name="T2" fmla="*/ 11 w 11"/>
                <a:gd name="T3" fmla="*/ 28 h 28"/>
                <a:gd name="T4" fmla="*/ 5 w 11"/>
                <a:gd name="T5" fmla="*/ 28 h 28"/>
                <a:gd name="T6" fmla="*/ 5 w 11"/>
                <a:gd name="T7" fmla="*/ 6 h 28"/>
                <a:gd name="T8" fmla="*/ 4 w 11"/>
                <a:gd name="T9" fmla="*/ 8 h 28"/>
                <a:gd name="T10" fmla="*/ 3 w 11"/>
                <a:gd name="T11" fmla="*/ 8 h 28"/>
                <a:gd name="T12" fmla="*/ 2 w 11"/>
                <a:gd name="T13" fmla="*/ 9 h 28"/>
                <a:gd name="T14" fmla="*/ 0 w 11"/>
                <a:gd name="T15" fmla="*/ 9 h 28"/>
                <a:gd name="T16" fmla="*/ 0 w 11"/>
                <a:gd name="T17" fmla="*/ 3 h 28"/>
                <a:gd name="T18" fmla="*/ 4 w 11"/>
                <a:gd name="T19" fmla="*/ 2 h 28"/>
                <a:gd name="T20" fmla="*/ 8 w 11"/>
                <a:gd name="T21" fmla="*/ 0 h 28"/>
                <a:gd name="T22" fmla="*/ 11 w 11"/>
                <a:gd name="T23"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28">
                  <a:moveTo>
                    <a:pt x="11" y="0"/>
                  </a:moveTo>
                  <a:cubicBezTo>
                    <a:pt x="11" y="12"/>
                    <a:pt x="11" y="17"/>
                    <a:pt x="11" y="28"/>
                  </a:cubicBezTo>
                  <a:cubicBezTo>
                    <a:pt x="9" y="28"/>
                    <a:pt x="8" y="28"/>
                    <a:pt x="5" y="28"/>
                  </a:cubicBezTo>
                  <a:cubicBezTo>
                    <a:pt x="5" y="20"/>
                    <a:pt x="5" y="15"/>
                    <a:pt x="5" y="6"/>
                  </a:cubicBezTo>
                  <a:cubicBezTo>
                    <a:pt x="5" y="7"/>
                    <a:pt x="5" y="7"/>
                    <a:pt x="4" y="8"/>
                  </a:cubicBezTo>
                  <a:cubicBezTo>
                    <a:pt x="4" y="8"/>
                    <a:pt x="4" y="8"/>
                    <a:pt x="3" y="8"/>
                  </a:cubicBezTo>
                  <a:cubicBezTo>
                    <a:pt x="3" y="8"/>
                    <a:pt x="2" y="9"/>
                    <a:pt x="2" y="9"/>
                  </a:cubicBezTo>
                  <a:cubicBezTo>
                    <a:pt x="1" y="9"/>
                    <a:pt x="0" y="9"/>
                    <a:pt x="0" y="9"/>
                  </a:cubicBezTo>
                  <a:cubicBezTo>
                    <a:pt x="0" y="6"/>
                    <a:pt x="0" y="5"/>
                    <a:pt x="0" y="3"/>
                  </a:cubicBezTo>
                  <a:cubicBezTo>
                    <a:pt x="2" y="3"/>
                    <a:pt x="3" y="3"/>
                    <a:pt x="4" y="2"/>
                  </a:cubicBezTo>
                  <a:cubicBezTo>
                    <a:pt x="5" y="1"/>
                    <a:pt x="7" y="1"/>
                    <a:pt x="8" y="0"/>
                  </a:cubicBezTo>
                  <a:cubicBezTo>
                    <a:pt x="9" y="0"/>
                    <a:pt x="10" y="0"/>
                    <a:pt x="11"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96" name="Freeform 91"/>
            <p:cNvSpPr>
              <a:spLocks noEditPoints="1"/>
            </p:cNvSpPr>
            <p:nvPr/>
          </p:nvSpPr>
          <p:spPr bwMode="auto">
            <a:xfrm>
              <a:off x="6783" y="4010"/>
              <a:ext cx="32" cy="49"/>
            </a:xfrm>
            <a:custGeom>
              <a:avLst/>
              <a:gdLst>
                <a:gd name="T0" fmla="*/ 9 w 19"/>
                <a:gd name="T1" fmla="*/ 29 h 29"/>
                <a:gd name="T2" fmla="*/ 0 w 19"/>
                <a:gd name="T3" fmla="*/ 14 h 29"/>
                <a:gd name="T4" fmla="*/ 2 w 19"/>
                <a:gd name="T5" fmla="*/ 3 h 29"/>
                <a:gd name="T6" fmla="*/ 10 w 19"/>
                <a:gd name="T7" fmla="*/ 0 h 29"/>
                <a:gd name="T8" fmla="*/ 19 w 19"/>
                <a:gd name="T9" fmla="*/ 14 h 29"/>
                <a:gd name="T10" fmla="*/ 16 w 19"/>
                <a:gd name="T11" fmla="*/ 25 h 29"/>
                <a:gd name="T12" fmla="*/ 9 w 19"/>
                <a:gd name="T13" fmla="*/ 29 h 29"/>
                <a:gd name="T14" fmla="*/ 10 w 19"/>
                <a:gd name="T15" fmla="*/ 5 h 29"/>
                <a:gd name="T16" fmla="*/ 5 w 19"/>
                <a:gd name="T17" fmla="*/ 14 h 29"/>
                <a:gd name="T18" fmla="*/ 10 w 19"/>
                <a:gd name="T19" fmla="*/ 24 h 29"/>
                <a:gd name="T20" fmla="*/ 13 w 19"/>
                <a:gd name="T21" fmla="*/ 14 h 29"/>
                <a:gd name="T22" fmla="*/ 10 w 19"/>
                <a:gd name="T23"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9">
                  <a:moveTo>
                    <a:pt x="9" y="29"/>
                  </a:moveTo>
                  <a:cubicBezTo>
                    <a:pt x="3" y="28"/>
                    <a:pt x="0" y="24"/>
                    <a:pt x="0" y="14"/>
                  </a:cubicBezTo>
                  <a:cubicBezTo>
                    <a:pt x="0" y="10"/>
                    <a:pt x="1" y="6"/>
                    <a:pt x="2" y="3"/>
                  </a:cubicBezTo>
                  <a:cubicBezTo>
                    <a:pt x="4" y="1"/>
                    <a:pt x="7" y="0"/>
                    <a:pt x="10" y="0"/>
                  </a:cubicBezTo>
                  <a:cubicBezTo>
                    <a:pt x="16" y="0"/>
                    <a:pt x="19" y="5"/>
                    <a:pt x="19" y="14"/>
                  </a:cubicBezTo>
                  <a:cubicBezTo>
                    <a:pt x="19" y="19"/>
                    <a:pt x="18" y="23"/>
                    <a:pt x="16" y="25"/>
                  </a:cubicBezTo>
                  <a:cubicBezTo>
                    <a:pt x="15" y="27"/>
                    <a:pt x="12" y="29"/>
                    <a:pt x="9" y="29"/>
                  </a:cubicBezTo>
                  <a:close/>
                  <a:moveTo>
                    <a:pt x="10" y="5"/>
                  </a:moveTo>
                  <a:cubicBezTo>
                    <a:pt x="7" y="5"/>
                    <a:pt x="5" y="8"/>
                    <a:pt x="5" y="14"/>
                  </a:cubicBezTo>
                  <a:cubicBezTo>
                    <a:pt x="5" y="21"/>
                    <a:pt x="7" y="24"/>
                    <a:pt x="10" y="24"/>
                  </a:cubicBezTo>
                  <a:cubicBezTo>
                    <a:pt x="12" y="24"/>
                    <a:pt x="13" y="21"/>
                    <a:pt x="13" y="14"/>
                  </a:cubicBezTo>
                  <a:cubicBezTo>
                    <a:pt x="13" y="8"/>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97" name="Freeform 92"/>
            <p:cNvSpPr>
              <a:spLocks noEditPoints="1"/>
            </p:cNvSpPr>
            <p:nvPr/>
          </p:nvSpPr>
          <p:spPr bwMode="auto">
            <a:xfrm>
              <a:off x="6567" y="3468"/>
              <a:ext cx="32" cy="49"/>
            </a:xfrm>
            <a:custGeom>
              <a:avLst/>
              <a:gdLst>
                <a:gd name="T0" fmla="*/ 9 w 19"/>
                <a:gd name="T1" fmla="*/ 28 h 29"/>
                <a:gd name="T2" fmla="*/ 0 w 19"/>
                <a:gd name="T3" fmla="*/ 15 h 29"/>
                <a:gd name="T4" fmla="*/ 2 w 19"/>
                <a:gd name="T5" fmla="*/ 4 h 29"/>
                <a:gd name="T6" fmla="*/ 10 w 19"/>
                <a:gd name="T7" fmla="*/ 1 h 29"/>
                <a:gd name="T8" fmla="*/ 19 w 19"/>
                <a:gd name="T9" fmla="*/ 14 h 29"/>
                <a:gd name="T10" fmla="*/ 16 w 19"/>
                <a:gd name="T11" fmla="*/ 25 h 29"/>
                <a:gd name="T12" fmla="*/ 9 w 19"/>
                <a:gd name="T13" fmla="*/ 28 h 29"/>
                <a:gd name="T14" fmla="*/ 9 w 19"/>
                <a:gd name="T15" fmla="*/ 5 h 29"/>
                <a:gd name="T16" fmla="*/ 5 w 19"/>
                <a:gd name="T17" fmla="*/ 15 h 29"/>
                <a:gd name="T18" fmla="*/ 9 w 19"/>
                <a:gd name="T19" fmla="*/ 24 h 29"/>
                <a:gd name="T20" fmla="*/ 13 w 19"/>
                <a:gd name="T21" fmla="*/ 14 h 29"/>
                <a:gd name="T22" fmla="*/ 9 w 19"/>
                <a:gd name="T23"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9">
                  <a:moveTo>
                    <a:pt x="9" y="28"/>
                  </a:moveTo>
                  <a:cubicBezTo>
                    <a:pt x="3" y="29"/>
                    <a:pt x="0" y="24"/>
                    <a:pt x="0" y="15"/>
                  </a:cubicBezTo>
                  <a:cubicBezTo>
                    <a:pt x="0" y="11"/>
                    <a:pt x="0" y="7"/>
                    <a:pt x="2" y="4"/>
                  </a:cubicBezTo>
                  <a:cubicBezTo>
                    <a:pt x="4" y="2"/>
                    <a:pt x="6" y="1"/>
                    <a:pt x="10" y="1"/>
                  </a:cubicBezTo>
                  <a:cubicBezTo>
                    <a:pt x="15" y="0"/>
                    <a:pt x="19" y="4"/>
                    <a:pt x="19" y="14"/>
                  </a:cubicBezTo>
                  <a:cubicBezTo>
                    <a:pt x="19" y="18"/>
                    <a:pt x="17" y="22"/>
                    <a:pt x="16" y="25"/>
                  </a:cubicBezTo>
                  <a:cubicBezTo>
                    <a:pt x="14" y="27"/>
                    <a:pt x="12" y="28"/>
                    <a:pt x="9" y="28"/>
                  </a:cubicBezTo>
                  <a:close/>
                  <a:moveTo>
                    <a:pt x="9" y="5"/>
                  </a:moveTo>
                  <a:cubicBezTo>
                    <a:pt x="6" y="5"/>
                    <a:pt x="5" y="8"/>
                    <a:pt x="5" y="15"/>
                  </a:cubicBezTo>
                  <a:cubicBezTo>
                    <a:pt x="5" y="21"/>
                    <a:pt x="6" y="24"/>
                    <a:pt x="9" y="24"/>
                  </a:cubicBezTo>
                  <a:cubicBezTo>
                    <a:pt x="12" y="24"/>
                    <a:pt x="13" y="20"/>
                    <a:pt x="13" y="14"/>
                  </a:cubicBezTo>
                  <a:cubicBezTo>
                    <a:pt x="13" y="8"/>
                    <a:pt x="12" y="5"/>
                    <a:pt x="9"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98" name="Freeform 93"/>
            <p:cNvSpPr>
              <a:spLocks noEditPoints="1"/>
            </p:cNvSpPr>
            <p:nvPr/>
          </p:nvSpPr>
          <p:spPr bwMode="auto">
            <a:xfrm>
              <a:off x="6602" y="3465"/>
              <a:ext cx="32" cy="50"/>
            </a:xfrm>
            <a:custGeom>
              <a:avLst/>
              <a:gdLst>
                <a:gd name="T0" fmla="*/ 9 w 19"/>
                <a:gd name="T1" fmla="*/ 29 h 30"/>
                <a:gd name="T2" fmla="*/ 0 w 19"/>
                <a:gd name="T3" fmla="*/ 16 h 30"/>
                <a:gd name="T4" fmla="*/ 2 w 19"/>
                <a:gd name="T5" fmla="*/ 5 h 30"/>
                <a:gd name="T6" fmla="*/ 9 w 19"/>
                <a:gd name="T7" fmla="*/ 1 h 30"/>
                <a:gd name="T8" fmla="*/ 19 w 19"/>
                <a:gd name="T9" fmla="*/ 14 h 30"/>
                <a:gd name="T10" fmla="*/ 16 w 19"/>
                <a:gd name="T11" fmla="*/ 25 h 30"/>
                <a:gd name="T12" fmla="*/ 9 w 19"/>
                <a:gd name="T13" fmla="*/ 29 h 30"/>
                <a:gd name="T14" fmla="*/ 9 w 19"/>
                <a:gd name="T15" fmla="*/ 6 h 30"/>
                <a:gd name="T16" fmla="*/ 6 w 19"/>
                <a:gd name="T17" fmla="*/ 15 h 30"/>
                <a:gd name="T18" fmla="*/ 9 w 19"/>
                <a:gd name="T19" fmla="*/ 24 h 30"/>
                <a:gd name="T20" fmla="*/ 13 w 19"/>
                <a:gd name="T21" fmla="*/ 15 h 30"/>
                <a:gd name="T22" fmla="*/ 9 w 1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30">
                  <a:moveTo>
                    <a:pt x="9" y="29"/>
                  </a:moveTo>
                  <a:cubicBezTo>
                    <a:pt x="3" y="30"/>
                    <a:pt x="0" y="25"/>
                    <a:pt x="0" y="16"/>
                  </a:cubicBezTo>
                  <a:cubicBezTo>
                    <a:pt x="0" y="11"/>
                    <a:pt x="1" y="8"/>
                    <a:pt x="2" y="5"/>
                  </a:cubicBezTo>
                  <a:cubicBezTo>
                    <a:pt x="4" y="2"/>
                    <a:pt x="6" y="1"/>
                    <a:pt x="9" y="1"/>
                  </a:cubicBezTo>
                  <a:cubicBezTo>
                    <a:pt x="16" y="0"/>
                    <a:pt x="19" y="5"/>
                    <a:pt x="19" y="14"/>
                  </a:cubicBezTo>
                  <a:cubicBezTo>
                    <a:pt x="19" y="19"/>
                    <a:pt x="18" y="22"/>
                    <a:pt x="16" y="25"/>
                  </a:cubicBezTo>
                  <a:cubicBezTo>
                    <a:pt x="15" y="28"/>
                    <a:pt x="12" y="29"/>
                    <a:pt x="9" y="29"/>
                  </a:cubicBezTo>
                  <a:close/>
                  <a:moveTo>
                    <a:pt x="9" y="6"/>
                  </a:moveTo>
                  <a:cubicBezTo>
                    <a:pt x="7" y="6"/>
                    <a:pt x="6" y="9"/>
                    <a:pt x="6" y="15"/>
                  </a:cubicBezTo>
                  <a:cubicBezTo>
                    <a:pt x="6" y="22"/>
                    <a:pt x="7" y="25"/>
                    <a:pt x="9" y="24"/>
                  </a:cubicBezTo>
                  <a:cubicBezTo>
                    <a:pt x="11" y="24"/>
                    <a:pt x="13" y="21"/>
                    <a:pt x="13" y="15"/>
                  </a:cubicBezTo>
                  <a:cubicBezTo>
                    <a:pt x="13" y="8"/>
                    <a:pt x="11" y="6"/>
                    <a:pt x="9" y="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99" name="Freeform 94"/>
            <p:cNvSpPr>
              <a:spLocks noEditPoints="1"/>
            </p:cNvSpPr>
            <p:nvPr/>
          </p:nvSpPr>
          <p:spPr bwMode="auto">
            <a:xfrm>
              <a:off x="6637" y="3463"/>
              <a:ext cx="32" cy="49"/>
            </a:xfrm>
            <a:custGeom>
              <a:avLst/>
              <a:gdLst>
                <a:gd name="T0" fmla="*/ 10 w 19"/>
                <a:gd name="T1" fmla="*/ 29 h 29"/>
                <a:gd name="T2" fmla="*/ 0 w 19"/>
                <a:gd name="T3" fmla="*/ 15 h 29"/>
                <a:gd name="T4" fmla="*/ 3 w 19"/>
                <a:gd name="T5" fmla="*/ 4 h 29"/>
                <a:gd name="T6" fmla="*/ 10 w 19"/>
                <a:gd name="T7" fmla="*/ 0 h 29"/>
                <a:gd name="T8" fmla="*/ 19 w 19"/>
                <a:gd name="T9" fmla="*/ 13 h 29"/>
                <a:gd name="T10" fmla="*/ 17 w 19"/>
                <a:gd name="T11" fmla="*/ 24 h 29"/>
                <a:gd name="T12" fmla="*/ 10 w 19"/>
                <a:gd name="T13" fmla="*/ 29 h 29"/>
                <a:gd name="T14" fmla="*/ 10 w 19"/>
                <a:gd name="T15" fmla="*/ 5 h 29"/>
                <a:gd name="T16" fmla="*/ 6 w 19"/>
                <a:gd name="T17" fmla="*/ 15 h 29"/>
                <a:gd name="T18" fmla="*/ 10 w 19"/>
                <a:gd name="T19" fmla="*/ 24 h 29"/>
                <a:gd name="T20" fmla="*/ 13 w 19"/>
                <a:gd name="T21" fmla="*/ 14 h 29"/>
                <a:gd name="T22" fmla="*/ 10 w 19"/>
                <a:gd name="T23"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9">
                  <a:moveTo>
                    <a:pt x="10" y="29"/>
                  </a:moveTo>
                  <a:cubicBezTo>
                    <a:pt x="4" y="29"/>
                    <a:pt x="0" y="25"/>
                    <a:pt x="0" y="15"/>
                  </a:cubicBezTo>
                  <a:cubicBezTo>
                    <a:pt x="0" y="11"/>
                    <a:pt x="1" y="7"/>
                    <a:pt x="3" y="4"/>
                  </a:cubicBezTo>
                  <a:cubicBezTo>
                    <a:pt x="5" y="2"/>
                    <a:pt x="7" y="0"/>
                    <a:pt x="10" y="0"/>
                  </a:cubicBezTo>
                  <a:cubicBezTo>
                    <a:pt x="16" y="0"/>
                    <a:pt x="19" y="4"/>
                    <a:pt x="19" y="13"/>
                  </a:cubicBezTo>
                  <a:cubicBezTo>
                    <a:pt x="19" y="18"/>
                    <a:pt x="19" y="22"/>
                    <a:pt x="17" y="24"/>
                  </a:cubicBezTo>
                  <a:cubicBezTo>
                    <a:pt x="15" y="27"/>
                    <a:pt x="13" y="29"/>
                    <a:pt x="10" y="29"/>
                  </a:cubicBezTo>
                  <a:close/>
                  <a:moveTo>
                    <a:pt x="10" y="5"/>
                  </a:moveTo>
                  <a:cubicBezTo>
                    <a:pt x="7" y="5"/>
                    <a:pt x="6" y="8"/>
                    <a:pt x="6" y="15"/>
                  </a:cubicBezTo>
                  <a:cubicBezTo>
                    <a:pt x="6" y="21"/>
                    <a:pt x="7" y="24"/>
                    <a:pt x="10" y="24"/>
                  </a:cubicBezTo>
                  <a:cubicBezTo>
                    <a:pt x="12" y="24"/>
                    <a:pt x="13" y="21"/>
                    <a:pt x="13" y="14"/>
                  </a:cubicBezTo>
                  <a:cubicBezTo>
                    <a:pt x="13" y="8"/>
                    <a:pt x="12" y="4"/>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00" name="Freeform 95"/>
            <p:cNvSpPr>
              <a:spLocks/>
            </p:cNvSpPr>
            <p:nvPr/>
          </p:nvSpPr>
          <p:spPr bwMode="auto">
            <a:xfrm>
              <a:off x="6677" y="3460"/>
              <a:ext cx="20" cy="49"/>
            </a:xfrm>
            <a:custGeom>
              <a:avLst/>
              <a:gdLst>
                <a:gd name="T0" fmla="*/ 12 w 12"/>
                <a:gd name="T1" fmla="*/ 0 h 29"/>
                <a:gd name="T2" fmla="*/ 12 w 12"/>
                <a:gd name="T3" fmla="*/ 28 h 29"/>
                <a:gd name="T4" fmla="*/ 6 w 12"/>
                <a:gd name="T5" fmla="*/ 29 h 29"/>
                <a:gd name="T6" fmla="*/ 6 w 12"/>
                <a:gd name="T7" fmla="*/ 7 h 29"/>
                <a:gd name="T8" fmla="*/ 5 w 12"/>
                <a:gd name="T9" fmla="*/ 8 h 29"/>
                <a:gd name="T10" fmla="*/ 4 w 12"/>
                <a:gd name="T11" fmla="*/ 9 h 29"/>
                <a:gd name="T12" fmla="*/ 2 w 12"/>
                <a:gd name="T13" fmla="*/ 10 h 29"/>
                <a:gd name="T14" fmla="*/ 0 w 12"/>
                <a:gd name="T15" fmla="*/ 10 h 29"/>
                <a:gd name="T16" fmla="*/ 0 w 12"/>
                <a:gd name="T17" fmla="*/ 5 h 29"/>
                <a:gd name="T18" fmla="*/ 5 w 12"/>
                <a:gd name="T19" fmla="*/ 3 h 29"/>
                <a:gd name="T20" fmla="*/ 8 w 12"/>
                <a:gd name="T21" fmla="*/ 0 h 29"/>
                <a:gd name="T22" fmla="*/ 12 w 12"/>
                <a:gd name="T23"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9">
                  <a:moveTo>
                    <a:pt x="12" y="0"/>
                  </a:moveTo>
                  <a:cubicBezTo>
                    <a:pt x="12" y="11"/>
                    <a:pt x="12" y="17"/>
                    <a:pt x="12" y="28"/>
                  </a:cubicBezTo>
                  <a:cubicBezTo>
                    <a:pt x="10" y="28"/>
                    <a:pt x="9" y="28"/>
                    <a:pt x="6" y="29"/>
                  </a:cubicBezTo>
                  <a:cubicBezTo>
                    <a:pt x="6" y="20"/>
                    <a:pt x="6" y="16"/>
                    <a:pt x="6" y="7"/>
                  </a:cubicBezTo>
                  <a:cubicBezTo>
                    <a:pt x="6" y="8"/>
                    <a:pt x="6" y="8"/>
                    <a:pt x="5" y="8"/>
                  </a:cubicBezTo>
                  <a:cubicBezTo>
                    <a:pt x="5" y="9"/>
                    <a:pt x="4" y="9"/>
                    <a:pt x="4" y="9"/>
                  </a:cubicBezTo>
                  <a:cubicBezTo>
                    <a:pt x="3" y="9"/>
                    <a:pt x="2" y="10"/>
                    <a:pt x="2" y="10"/>
                  </a:cubicBezTo>
                  <a:cubicBezTo>
                    <a:pt x="1" y="10"/>
                    <a:pt x="1" y="10"/>
                    <a:pt x="0" y="10"/>
                  </a:cubicBezTo>
                  <a:cubicBezTo>
                    <a:pt x="0" y="8"/>
                    <a:pt x="0" y="7"/>
                    <a:pt x="0" y="5"/>
                  </a:cubicBezTo>
                  <a:cubicBezTo>
                    <a:pt x="2" y="4"/>
                    <a:pt x="4" y="4"/>
                    <a:pt x="5" y="3"/>
                  </a:cubicBezTo>
                  <a:cubicBezTo>
                    <a:pt x="6" y="2"/>
                    <a:pt x="7" y="1"/>
                    <a:pt x="8" y="0"/>
                  </a:cubicBezTo>
                  <a:cubicBezTo>
                    <a:pt x="10" y="0"/>
                    <a:pt x="10" y="0"/>
                    <a:pt x="1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01" name="Freeform 96"/>
            <p:cNvSpPr>
              <a:spLocks noEditPoints="1"/>
            </p:cNvSpPr>
            <p:nvPr/>
          </p:nvSpPr>
          <p:spPr bwMode="auto">
            <a:xfrm>
              <a:off x="6711" y="3457"/>
              <a:ext cx="32" cy="52"/>
            </a:xfrm>
            <a:custGeom>
              <a:avLst/>
              <a:gdLst>
                <a:gd name="T0" fmla="*/ 9 w 19"/>
                <a:gd name="T1" fmla="*/ 30 h 31"/>
                <a:gd name="T2" fmla="*/ 0 w 19"/>
                <a:gd name="T3" fmla="*/ 16 h 31"/>
                <a:gd name="T4" fmla="*/ 3 w 19"/>
                <a:gd name="T5" fmla="*/ 5 h 31"/>
                <a:gd name="T6" fmla="*/ 10 w 19"/>
                <a:gd name="T7" fmla="*/ 1 h 31"/>
                <a:gd name="T8" fmla="*/ 19 w 19"/>
                <a:gd name="T9" fmla="*/ 14 h 31"/>
                <a:gd name="T10" fmla="*/ 17 w 19"/>
                <a:gd name="T11" fmla="*/ 26 h 31"/>
                <a:gd name="T12" fmla="*/ 9 w 19"/>
                <a:gd name="T13" fmla="*/ 30 h 31"/>
                <a:gd name="T14" fmla="*/ 10 w 19"/>
                <a:gd name="T15" fmla="*/ 5 h 31"/>
                <a:gd name="T16" fmla="*/ 6 w 19"/>
                <a:gd name="T17" fmla="*/ 16 h 31"/>
                <a:gd name="T18" fmla="*/ 10 w 19"/>
                <a:gd name="T19" fmla="*/ 25 h 31"/>
                <a:gd name="T20" fmla="*/ 13 w 19"/>
                <a:gd name="T21" fmla="*/ 15 h 31"/>
                <a:gd name="T22" fmla="*/ 10 w 19"/>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31">
                  <a:moveTo>
                    <a:pt x="9" y="30"/>
                  </a:moveTo>
                  <a:cubicBezTo>
                    <a:pt x="3" y="31"/>
                    <a:pt x="0" y="26"/>
                    <a:pt x="0" y="16"/>
                  </a:cubicBezTo>
                  <a:cubicBezTo>
                    <a:pt x="0" y="12"/>
                    <a:pt x="1" y="7"/>
                    <a:pt x="3" y="5"/>
                  </a:cubicBezTo>
                  <a:cubicBezTo>
                    <a:pt x="4" y="2"/>
                    <a:pt x="7" y="1"/>
                    <a:pt x="10" y="1"/>
                  </a:cubicBezTo>
                  <a:cubicBezTo>
                    <a:pt x="16" y="0"/>
                    <a:pt x="19" y="5"/>
                    <a:pt x="19" y="14"/>
                  </a:cubicBezTo>
                  <a:cubicBezTo>
                    <a:pt x="19" y="19"/>
                    <a:pt x="18" y="23"/>
                    <a:pt x="17" y="26"/>
                  </a:cubicBezTo>
                  <a:cubicBezTo>
                    <a:pt x="15" y="28"/>
                    <a:pt x="12" y="30"/>
                    <a:pt x="9" y="30"/>
                  </a:cubicBezTo>
                  <a:close/>
                  <a:moveTo>
                    <a:pt x="10" y="5"/>
                  </a:moveTo>
                  <a:cubicBezTo>
                    <a:pt x="7" y="5"/>
                    <a:pt x="6" y="9"/>
                    <a:pt x="6" y="16"/>
                  </a:cubicBezTo>
                  <a:cubicBezTo>
                    <a:pt x="6" y="22"/>
                    <a:pt x="7" y="25"/>
                    <a:pt x="10" y="25"/>
                  </a:cubicBezTo>
                  <a:cubicBezTo>
                    <a:pt x="12" y="25"/>
                    <a:pt x="14" y="22"/>
                    <a:pt x="13" y="15"/>
                  </a:cubicBezTo>
                  <a:cubicBezTo>
                    <a:pt x="13" y="8"/>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02" name="Freeform 97"/>
            <p:cNvSpPr>
              <a:spLocks noEditPoints="1"/>
            </p:cNvSpPr>
            <p:nvPr/>
          </p:nvSpPr>
          <p:spPr bwMode="auto">
            <a:xfrm>
              <a:off x="6748" y="3455"/>
              <a:ext cx="31" cy="50"/>
            </a:xfrm>
            <a:custGeom>
              <a:avLst/>
              <a:gdLst>
                <a:gd name="T0" fmla="*/ 9 w 19"/>
                <a:gd name="T1" fmla="*/ 30 h 30"/>
                <a:gd name="T2" fmla="*/ 0 w 19"/>
                <a:gd name="T3" fmla="*/ 16 h 30"/>
                <a:gd name="T4" fmla="*/ 3 w 19"/>
                <a:gd name="T5" fmla="*/ 5 h 30"/>
                <a:gd name="T6" fmla="*/ 10 w 19"/>
                <a:gd name="T7" fmla="*/ 0 h 30"/>
                <a:gd name="T8" fmla="*/ 19 w 19"/>
                <a:gd name="T9" fmla="*/ 14 h 30"/>
                <a:gd name="T10" fmla="*/ 17 w 19"/>
                <a:gd name="T11" fmla="*/ 26 h 30"/>
                <a:gd name="T12" fmla="*/ 9 w 19"/>
                <a:gd name="T13" fmla="*/ 30 h 30"/>
                <a:gd name="T14" fmla="*/ 9 w 19"/>
                <a:gd name="T15" fmla="*/ 5 h 30"/>
                <a:gd name="T16" fmla="*/ 6 w 19"/>
                <a:gd name="T17" fmla="*/ 15 h 30"/>
                <a:gd name="T18" fmla="*/ 9 w 19"/>
                <a:gd name="T19" fmla="*/ 25 h 30"/>
                <a:gd name="T20" fmla="*/ 13 w 19"/>
                <a:gd name="T21" fmla="*/ 15 h 30"/>
                <a:gd name="T22" fmla="*/ 9 w 19"/>
                <a:gd name="T23"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30">
                  <a:moveTo>
                    <a:pt x="9" y="30"/>
                  </a:moveTo>
                  <a:cubicBezTo>
                    <a:pt x="3" y="30"/>
                    <a:pt x="0" y="25"/>
                    <a:pt x="0" y="16"/>
                  </a:cubicBezTo>
                  <a:cubicBezTo>
                    <a:pt x="0" y="11"/>
                    <a:pt x="0" y="7"/>
                    <a:pt x="3" y="5"/>
                  </a:cubicBezTo>
                  <a:cubicBezTo>
                    <a:pt x="4" y="2"/>
                    <a:pt x="7" y="0"/>
                    <a:pt x="10" y="0"/>
                  </a:cubicBezTo>
                  <a:cubicBezTo>
                    <a:pt x="16" y="0"/>
                    <a:pt x="19" y="5"/>
                    <a:pt x="19" y="14"/>
                  </a:cubicBezTo>
                  <a:cubicBezTo>
                    <a:pt x="19" y="19"/>
                    <a:pt x="18" y="23"/>
                    <a:pt x="17" y="26"/>
                  </a:cubicBezTo>
                  <a:cubicBezTo>
                    <a:pt x="15" y="28"/>
                    <a:pt x="12" y="29"/>
                    <a:pt x="9" y="30"/>
                  </a:cubicBezTo>
                  <a:close/>
                  <a:moveTo>
                    <a:pt x="9" y="5"/>
                  </a:moveTo>
                  <a:cubicBezTo>
                    <a:pt x="7" y="5"/>
                    <a:pt x="6" y="8"/>
                    <a:pt x="6" y="15"/>
                  </a:cubicBezTo>
                  <a:cubicBezTo>
                    <a:pt x="6" y="21"/>
                    <a:pt x="7" y="25"/>
                    <a:pt x="9" y="25"/>
                  </a:cubicBezTo>
                  <a:cubicBezTo>
                    <a:pt x="12" y="25"/>
                    <a:pt x="13" y="21"/>
                    <a:pt x="13" y="15"/>
                  </a:cubicBezTo>
                  <a:cubicBezTo>
                    <a:pt x="13" y="8"/>
                    <a:pt x="12" y="5"/>
                    <a:pt x="9"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03" name="Freeform 98"/>
            <p:cNvSpPr>
              <a:spLocks/>
            </p:cNvSpPr>
            <p:nvPr/>
          </p:nvSpPr>
          <p:spPr bwMode="auto">
            <a:xfrm>
              <a:off x="6788" y="3455"/>
              <a:ext cx="20" cy="47"/>
            </a:xfrm>
            <a:custGeom>
              <a:avLst/>
              <a:gdLst>
                <a:gd name="T0" fmla="*/ 12 w 12"/>
                <a:gd name="T1" fmla="*/ 0 h 28"/>
                <a:gd name="T2" fmla="*/ 12 w 12"/>
                <a:gd name="T3" fmla="*/ 28 h 28"/>
                <a:gd name="T4" fmla="*/ 6 w 12"/>
                <a:gd name="T5" fmla="*/ 28 h 28"/>
                <a:gd name="T6" fmla="*/ 6 w 12"/>
                <a:gd name="T7" fmla="*/ 6 h 28"/>
                <a:gd name="T8" fmla="*/ 4 w 12"/>
                <a:gd name="T9" fmla="*/ 7 h 28"/>
                <a:gd name="T10" fmla="*/ 3 w 12"/>
                <a:gd name="T11" fmla="*/ 8 h 28"/>
                <a:gd name="T12" fmla="*/ 2 w 12"/>
                <a:gd name="T13" fmla="*/ 8 h 28"/>
                <a:gd name="T14" fmla="*/ 0 w 12"/>
                <a:gd name="T15" fmla="*/ 9 h 28"/>
                <a:gd name="T16" fmla="*/ 0 w 12"/>
                <a:gd name="T17" fmla="*/ 4 h 28"/>
                <a:gd name="T18" fmla="*/ 4 w 12"/>
                <a:gd name="T19" fmla="*/ 2 h 28"/>
                <a:gd name="T20" fmla="*/ 8 w 12"/>
                <a:gd name="T21" fmla="*/ 0 h 28"/>
                <a:gd name="T22" fmla="*/ 12 w 12"/>
                <a:gd name="T23"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8">
                  <a:moveTo>
                    <a:pt x="12" y="0"/>
                  </a:moveTo>
                  <a:cubicBezTo>
                    <a:pt x="12" y="10"/>
                    <a:pt x="12" y="17"/>
                    <a:pt x="12" y="28"/>
                  </a:cubicBezTo>
                  <a:cubicBezTo>
                    <a:pt x="9" y="28"/>
                    <a:pt x="8" y="28"/>
                    <a:pt x="6" y="28"/>
                  </a:cubicBezTo>
                  <a:cubicBezTo>
                    <a:pt x="6" y="19"/>
                    <a:pt x="6" y="15"/>
                    <a:pt x="6" y="6"/>
                  </a:cubicBezTo>
                  <a:cubicBezTo>
                    <a:pt x="6" y="7"/>
                    <a:pt x="5" y="7"/>
                    <a:pt x="4" y="7"/>
                  </a:cubicBezTo>
                  <a:cubicBezTo>
                    <a:pt x="4" y="7"/>
                    <a:pt x="4" y="8"/>
                    <a:pt x="3" y="8"/>
                  </a:cubicBezTo>
                  <a:cubicBezTo>
                    <a:pt x="3" y="8"/>
                    <a:pt x="2" y="8"/>
                    <a:pt x="2" y="8"/>
                  </a:cubicBezTo>
                  <a:cubicBezTo>
                    <a:pt x="1" y="9"/>
                    <a:pt x="1" y="9"/>
                    <a:pt x="0" y="9"/>
                  </a:cubicBezTo>
                  <a:cubicBezTo>
                    <a:pt x="0" y="7"/>
                    <a:pt x="0" y="6"/>
                    <a:pt x="0" y="4"/>
                  </a:cubicBezTo>
                  <a:cubicBezTo>
                    <a:pt x="2" y="3"/>
                    <a:pt x="3" y="3"/>
                    <a:pt x="4" y="2"/>
                  </a:cubicBezTo>
                  <a:cubicBezTo>
                    <a:pt x="6" y="1"/>
                    <a:pt x="7" y="0"/>
                    <a:pt x="8" y="0"/>
                  </a:cubicBezTo>
                  <a:cubicBezTo>
                    <a:pt x="9" y="0"/>
                    <a:pt x="10" y="0"/>
                    <a:pt x="1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04" name="Freeform 99"/>
            <p:cNvSpPr>
              <a:spLocks noEditPoints="1"/>
            </p:cNvSpPr>
            <p:nvPr/>
          </p:nvSpPr>
          <p:spPr bwMode="auto">
            <a:xfrm>
              <a:off x="6567" y="3532"/>
              <a:ext cx="32" cy="50"/>
            </a:xfrm>
            <a:custGeom>
              <a:avLst/>
              <a:gdLst>
                <a:gd name="T0" fmla="*/ 9 w 19"/>
                <a:gd name="T1" fmla="*/ 30 h 30"/>
                <a:gd name="T2" fmla="*/ 0 w 19"/>
                <a:gd name="T3" fmla="*/ 16 h 30"/>
                <a:gd name="T4" fmla="*/ 2 w 19"/>
                <a:gd name="T5" fmla="*/ 5 h 30"/>
                <a:gd name="T6" fmla="*/ 10 w 19"/>
                <a:gd name="T7" fmla="*/ 1 h 30"/>
                <a:gd name="T8" fmla="*/ 19 w 19"/>
                <a:gd name="T9" fmla="*/ 15 h 30"/>
                <a:gd name="T10" fmla="*/ 16 w 19"/>
                <a:gd name="T11" fmla="*/ 26 h 30"/>
                <a:gd name="T12" fmla="*/ 9 w 19"/>
                <a:gd name="T13" fmla="*/ 30 h 30"/>
                <a:gd name="T14" fmla="*/ 9 w 19"/>
                <a:gd name="T15" fmla="*/ 6 h 30"/>
                <a:gd name="T16" fmla="*/ 5 w 19"/>
                <a:gd name="T17" fmla="*/ 16 h 30"/>
                <a:gd name="T18" fmla="*/ 9 w 19"/>
                <a:gd name="T19" fmla="*/ 25 h 30"/>
                <a:gd name="T20" fmla="*/ 13 w 19"/>
                <a:gd name="T21" fmla="*/ 15 h 30"/>
                <a:gd name="T22" fmla="*/ 9 w 1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30">
                  <a:moveTo>
                    <a:pt x="9" y="30"/>
                  </a:moveTo>
                  <a:cubicBezTo>
                    <a:pt x="3" y="30"/>
                    <a:pt x="0" y="25"/>
                    <a:pt x="0" y="16"/>
                  </a:cubicBezTo>
                  <a:cubicBezTo>
                    <a:pt x="0" y="11"/>
                    <a:pt x="0" y="7"/>
                    <a:pt x="2" y="5"/>
                  </a:cubicBezTo>
                  <a:cubicBezTo>
                    <a:pt x="4" y="3"/>
                    <a:pt x="6" y="1"/>
                    <a:pt x="10" y="1"/>
                  </a:cubicBezTo>
                  <a:cubicBezTo>
                    <a:pt x="15" y="0"/>
                    <a:pt x="19" y="5"/>
                    <a:pt x="19" y="15"/>
                  </a:cubicBezTo>
                  <a:cubicBezTo>
                    <a:pt x="19" y="19"/>
                    <a:pt x="17" y="23"/>
                    <a:pt x="16" y="26"/>
                  </a:cubicBezTo>
                  <a:cubicBezTo>
                    <a:pt x="14" y="28"/>
                    <a:pt x="12" y="30"/>
                    <a:pt x="9" y="30"/>
                  </a:cubicBezTo>
                  <a:close/>
                  <a:moveTo>
                    <a:pt x="9" y="6"/>
                  </a:moveTo>
                  <a:cubicBezTo>
                    <a:pt x="6" y="6"/>
                    <a:pt x="5" y="9"/>
                    <a:pt x="5" y="16"/>
                  </a:cubicBezTo>
                  <a:cubicBezTo>
                    <a:pt x="5" y="22"/>
                    <a:pt x="6" y="25"/>
                    <a:pt x="9" y="25"/>
                  </a:cubicBezTo>
                  <a:cubicBezTo>
                    <a:pt x="12" y="25"/>
                    <a:pt x="13" y="22"/>
                    <a:pt x="13" y="15"/>
                  </a:cubicBezTo>
                  <a:cubicBezTo>
                    <a:pt x="13" y="9"/>
                    <a:pt x="12" y="6"/>
                    <a:pt x="9" y="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05" name="Freeform 100"/>
            <p:cNvSpPr>
              <a:spLocks noEditPoints="1"/>
            </p:cNvSpPr>
            <p:nvPr/>
          </p:nvSpPr>
          <p:spPr bwMode="auto">
            <a:xfrm>
              <a:off x="6602" y="3532"/>
              <a:ext cx="32" cy="49"/>
            </a:xfrm>
            <a:custGeom>
              <a:avLst/>
              <a:gdLst>
                <a:gd name="T0" fmla="*/ 9 w 19"/>
                <a:gd name="T1" fmla="*/ 29 h 29"/>
                <a:gd name="T2" fmla="*/ 0 w 19"/>
                <a:gd name="T3" fmla="*/ 15 h 29"/>
                <a:gd name="T4" fmla="*/ 3 w 19"/>
                <a:gd name="T5" fmla="*/ 4 h 29"/>
                <a:gd name="T6" fmla="*/ 10 w 19"/>
                <a:gd name="T7" fmla="*/ 0 h 29"/>
                <a:gd name="T8" fmla="*/ 19 w 19"/>
                <a:gd name="T9" fmla="*/ 14 h 29"/>
                <a:gd name="T10" fmla="*/ 17 w 19"/>
                <a:gd name="T11" fmla="*/ 25 h 29"/>
                <a:gd name="T12" fmla="*/ 9 w 19"/>
                <a:gd name="T13" fmla="*/ 29 h 29"/>
                <a:gd name="T14" fmla="*/ 9 w 19"/>
                <a:gd name="T15" fmla="*/ 5 h 29"/>
                <a:gd name="T16" fmla="*/ 6 w 19"/>
                <a:gd name="T17" fmla="*/ 15 h 29"/>
                <a:gd name="T18" fmla="*/ 9 w 19"/>
                <a:gd name="T19" fmla="*/ 24 h 29"/>
                <a:gd name="T20" fmla="*/ 13 w 19"/>
                <a:gd name="T21" fmla="*/ 14 h 29"/>
                <a:gd name="T22" fmla="*/ 9 w 19"/>
                <a:gd name="T23"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9">
                  <a:moveTo>
                    <a:pt x="9" y="29"/>
                  </a:moveTo>
                  <a:cubicBezTo>
                    <a:pt x="3" y="29"/>
                    <a:pt x="0" y="25"/>
                    <a:pt x="0" y="15"/>
                  </a:cubicBezTo>
                  <a:cubicBezTo>
                    <a:pt x="0" y="10"/>
                    <a:pt x="1" y="7"/>
                    <a:pt x="3" y="4"/>
                  </a:cubicBezTo>
                  <a:cubicBezTo>
                    <a:pt x="4" y="2"/>
                    <a:pt x="7" y="0"/>
                    <a:pt x="10" y="0"/>
                  </a:cubicBezTo>
                  <a:cubicBezTo>
                    <a:pt x="16" y="0"/>
                    <a:pt x="19" y="4"/>
                    <a:pt x="19" y="14"/>
                  </a:cubicBezTo>
                  <a:cubicBezTo>
                    <a:pt x="19" y="18"/>
                    <a:pt x="18" y="22"/>
                    <a:pt x="17" y="25"/>
                  </a:cubicBezTo>
                  <a:cubicBezTo>
                    <a:pt x="15" y="27"/>
                    <a:pt x="12" y="29"/>
                    <a:pt x="9" y="29"/>
                  </a:cubicBezTo>
                  <a:close/>
                  <a:moveTo>
                    <a:pt x="9" y="5"/>
                  </a:moveTo>
                  <a:cubicBezTo>
                    <a:pt x="7" y="5"/>
                    <a:pt x="6" y="8"/>
                    <a:pt x="6" y="15"/>
                  </a:cubicBezTo>
                  <a:cubicBezTo>
                    <a:pt x="6" y="21"/>
                    <a:pt x="7" y="24"/>
                    <a:pt x="9" y="24"/>
                  </a:cubicBezTo>
                  <a:cubicBezTo>
                    <a:pt x="12" y="24"/>
                    <a:pt x="13" y="20"/>
                    <a:pt x="13" y="14"/>
                  </a:cubicBezTo>
                  <a:cubicBezTo>
                    <a:pt x="13" y="8"/>
                    <a:pt x="12" y="5"/>
                    <a:pt x="9"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06" name="Freeform 101"/>
            <p:cNvSpPr>
              <a:spLocks noEditPoints="1"/>
            </p:cNvSpPr>
            <p:nvPr/>
          </p:nvSpPr>
          <p:spPr bwMode="auto">
            <a:xfrm>
              <a:off x="6637" y="3529"/>
              <a:ext cx="34" cy="50"/>
            </a:xfrm>
            <a:custGeom>
              <a:avLst/>
              <a:gdLst>
                <a:gd name="T0" fmla="*/ 10 w 20"/>
                <a:gd name="T1" fmla="*/ 30 h 30"/>
                <a:gd name="T2" fmla="*/ 0 w 20"/>
                <a:gd name="T3" fmla="*/ 16 h 30"/>
                <a:gd name="T4" fmla="*/ 3 w 20"/>
                <a:gd name="T5" fmla="*/ 5 h 30"/>
                <a:gd name="T6" fmla="*/ 10 w 20"/>
                <a:gd name="T7" fmla="*/ 0 h 30"/>
                <a:gd name="T8" fmla="*/ 20 w 20"/>
                <a:gd name="T9" fmla="*/ 15 h 30"/>
                <a:gd name="T10" fmla="*/ 17 w 20"/>
                <a:gd name="T11" fmla="*/ 26 h 30"/>
                <a:gd name="T12" fmla="*/ 10 w 20"/>
                <a:gd name="T13" fmla="*/ 30 h 30"/>
                <a:gd name="T14" fmla="*/ 10 w 20"/>
                <a:gd name="T15" fmla="*/ 5 h 30"/>
                <a:gd name="T16" fmla="*/ 6 w 20"/>
                <a:gd name="T17" fmla="*/ 16 h 30"/>
                <a:gd name="T18" fmla="*/ 10 w 20"/>
                <a:gd name="T19" fmla="*/ 25 h 30"/>
                <a:gd name="T20" fmla="*/ 13 w 20"/>
                <a:gd name="T21" fmla="*/ 15 h 30"/>
                <a:gd name="T22" fmla="*/ 10 w 20"/>
                <a:gd name="T23"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30">
                  <a:moveTo>
                    <a:pt x="10" y="30"/>
                  </a:moveTo>
                  <a:cubicBezTo>
                    <a:pt x="4" y="30"/>
                    <a:pt x="0" y="26"/>
                    <a:pt x="0" y="16"/>
                  </a:cubicBezTo>
                  <a:cubicBezTo>
                    <a:pt x="0" y="11"/>
                    <a:pt x="1" y="8"/>
                    <a:pt x="3" y="5"/>
                  </a:cubicBezTo>
                  <a:cubicBezTo>
                    <a:pt x="5" y="3"/>
                    <a:pt x="7" y="1"/>
                    <a:pt x="10" y="0"/>
                  </a:cubicBezTo>
                  <a:cubicBezTo>
                    <a:pt x="17" y="0"/>
                    <a:pt x="20" y="5"/>
                    <a:pt x="20" y="15"/>
                  </a:cubicBezTo>
                  <a:cubicBezTo>
                    <a:pt x="20" y="19"/>
                    <a:pt x="19" y="23"/>
                    <a:pt x="17" y="26"/>
                  </a:cubicBezTo>
                  <a:cubicBezTo>
                    <a:pt x="15" y="28"/>
                    <a:pt x="13" y="30"/>
                    <a:pt x="10" y="30"/>
                  </a:cubicBezTo>
                  <a:close/>
                  <a:moveTo>
                    <a:pt x="10" y="5"/>
                  </a:moveTo>
                  <a:cubicBezTo>
                    <a:pt x="8" y="6"/>
                    <a:pt x="6" y="9"/>
                    <a:pt x="6" y="16"/>
                  </a:cubicBezTo>
                  <a:cubicBezTo>
                    <a:pt x="6" y="22"/>
                    <a:pt x="8" y="25"/>
                    <a:pt x="10" y="25"/>
                  </a:cubicBezTo>
                  <a:cubicBezTo>
                    <a:pt x="12" y="25"/>
                    <a:pt x="13" y="21"/>
                    <a:pt x="13" y="15"/>
                  </a:cubicBezTo>
                  <a:cubicBezTo>
                    <a:pt x="13" y="8"/>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07" name="Freeform 102"/>
            <p:cNvSpPr>
              <a:spLocks noEditPoints="1"/>
            </p:cNvSpPr>
            <p:nvPr/>
          </p:nvSpPr>
          <p:spPr bwMode="auto">
            <a:xfrm>
              <a:off x="6674" y="3527"/>
              <a:ext cx="32" cy="50"/>
            </a:xfrm>
            <a:custGeom>
              <a:avLst/>
              <a:gdLst>
                <a:gd name="T0" fmla="*/ 10 w 19"/>
                <a:gd name="T1" fmla="*/ 30 h 30"/>
                <a:gd name="T2" fmla="*/ 0 w 19"/>
                <a:gd name="T3" fmla="*/ 16 h 30"/>
                <a:gd name="T4" fmla="*/ 2 w 19"/>
                <a:gd name="T5" fmla="*/ 5 h 30"/>
                <a:gd name="T6" fmla="*/ 10 w 19"/>
                <a:gd name="T7" fmla="*/ 1 h 30"/>
                <a:gd name="T8" fmla="*/ 19 w 19"/>
                <a:gd name="T9" fmla="*/ 15 h 30"/>
                <a:gd name="T10" fmla="*/ 17 w 19"/>
                <a:gd name="T11" fmla="*/ 26 h 30"/>
                <a:gd name="T12" fmla="*/ 10 w 19"/>
                <a:gd name="T13" fmla="*/ 30 h 30"/>
                <a:gd name="T14" fmla="*/ 10 w 19"/>
                <a:gd name="T15" fmla="*/ 5 h 30"/>
                <a:gd name="T16" fmla="*/ 6 w 19"/>
                <a:gd name="T17" fmla="*/ 16 h 30"/>
                <a:gd name="T18" fmla="*/ 10 w 19"/>
                <a:gd name="T19" fmla="*/ 25 h 30"/>
                <a:gd name="T20" fmla="*/ 13 w 19"/>
                <a:gd name="T21" fmla="*/ 15 h 30"/>
                <a:gd name="T22" fmla="*/ 10 w 19"/>
                <a:gd name="T23"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30">
                  <a:moveTo>
                    <a:pt x="10" y="30"/>
                  </a:moveTo>
                  <a:cubicBezTo>
                    <a:pt x="3" y="30"/>
                    <a:pt x="0" y="26"/>
                    <a:pt x="0" y="16"/>
                  </a:cubicBezTo>
                  <a:cubicBezTo>
                    <a:pt x="0" y="11"/>
                    <a:pt x="1" y="7"/>
                    <a:pt x="2" y="5"/>
                  </a:cubicBezTo>
                  <a:cubicBezTo>
                    <a:pt x="5" y="2"/>
                    <a:pt x="7" y="1"/>
                    <a:pt x="10" y="1"/>
                  </a:cubicBezTo>
                  <a:cubicBezTo>
                    <a:pt x="16" y="0"/>
                    <a:pt x="19" y="5"/>
                    <a:pt x="19" y="15"/>
                  </a:cubicBezTo>
                  <a:cubicBezTo>
                    <a:pt x="19" y="19"/>
                    <a:pt x="19" y="23"/>
                    <a:pt x="17" y="26"/>
                  </a:cubicBezTo>
                  <a:cubicBezTo>
                    <a:pt x="15" y="28"/>
                    <a:pt x="13" y="30"/>
                    <a:pt x="10" y="30"/>
                  </a:cubicBezTo>
                  <a:close/>
                  <a:moveTo>
                    <a:pt x="10" y="5"/>
                  </a:moveTo>
                  <a:cubicBezTo>
                    <a:pt x="7" y="5"/>
                    <a:pt x="6" y="9"/>
                    <a:pt x="6" y="16"/>
                  </a:cubicBezTo>
                  <a:cubicBezTo>
                    <a:pt x="6" y="22"/>
                    <a:pt x="7" y="25"/>
                    <a:pt x="10" y="25"/>
                  </a:cubicBezTo>
                  <a:cubicBezTo>
                    <a:pt x="12" y="25"/>
                    <a:pt x="13" y="21"/>
                    <a:pt x="13" y="15"/>
                  </a:cubicBezTo>
                  <a:cubicBezTo>
                    <a:pt x="13" y="8"/>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08" name="Freeform 103"/>
            <p:cNvSpPr>
              <a:spLocks/>
            </p:cNvSpPr>
            <p:nvPr/>
          </p:nvSpPr>
          <p:spPr bwMode="auto">
            <a:xfrm>
              <a:off x="6716" y="3525"/>
              <a:ext cx="18" cy="51"/>
            </a:xfrm>
            <a:custGeom>
              <a:avLst/>
              <a:gdLst>
                <a:gd name="T0" fmla="*/ 11 w 11"/>
                <a:gd name="T1" fmla="*/ 0 h 30"/>
                <a:gd name="T2" fmla="*/ 11 w 11"/>
                <a:gd name="T3" fmla="*/ 29 h 30"/>
                <a:gd name="T4" fmla="*/ 5 w 11"/>
                <a:gd name="T5" fmla="*/ 30 h 30"/>
                <a:gd name="T6" fmla="*/ 5 w 11"/>
                <a:gd name="T7" fmla="*/ 7 h 30"/>
                <a:gd name="T8" fmla="*/ 4 w 11"/>
                <a:gd name="T9" fmla="*/ 8 h 30"/>
                <a:gd name="T10" fmla="*/ 3 w 11"/>
                <a:gd name="T11" fmla="*/ 9 h 30"/>
                <a:gd name="T12" fmla="*/ 1 w 11"/>
                <a:gd name="T13" fmla="*/ 9 h 30"/>
                <a:gd name="T14" fmla="*/ 0 w 11"/>
                <a:gd name="T15" fmla="*/ 10 h 30"/>
                <a:gd name="T16" fmla="*/ 0 w 11"/>
                <a:gd name="T17" fmla="*/ 5 h 30"/>
                <a:gd name="T18" fmla="*/ 4 w 11"/>
                <a:gd name="T19" fmla="*/ 3 h 30"/>
                <a:gd name="T20" fmla="*/ 7 w 11"/>
                <a:gd name="T21" fmla="*/ 0 h 30"/>
                <a:gd name="T22" fmla="*/ 11 w 11"/>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30">
                  <a:moveTo>
                    <a:pt x="11" y="0"/>
                  </a:moveTo>
                  <a:cubicBezTo>
                    <a:pt x="11" y="11"/>
                    <a:pt x="11" y="18"/>
                    <a:pt x="11" y="29"/>
                  </a:cubicBezTo>
                  <a:cubicBezTo>
                    <a:pt x="9" y="29"/>
                    <a:pt x="8" y="30"/>
                    <a:pt x="5" y="30"/>
                  </a:cubicBezTo>
                  <a:cubicBezTo>
                    <a:pt x="5" y="21"/>
                    <a:pt x="5" y="16"/>
                    <a:pt x="5" y="7"/>
                  </a:cubicBezTo>
                  <a:cubicBezTo>
                    <a:pt x="5" y="7"/>
                    <a:pt x="5" y="8"/>
                    <a:pt x="4" y="8"/>
                  </a:cubicBezTo>
                  <a:cubicBezTo>
                    <a:pt x="4" y="8"/>
                    <a:pt x="3" y="9"/>
                    <a:pt x="3" y="9"/>
                  </a:cubicBezTo>
                  <a:cubicBezTo>
                    <a:pt x="2" y="9"/>
                    <a:pt x="2" y="9"/>
                    <a:pt x="1" y="9"/>
                  </a:cubicBezTo>
                  <a:cubicBezTo>
                    <a:pt x="1" y="10"/>
                    <a:pt x="0" y="10"/>
                    <a:pt x="0" y="10"/>
                  </a:cubicBezTo>
                  <a:cubicBezTo>
                    <a:pt x="0" y="8"/>
                    <a:pt x="0" y="7"/>
                    <a:pt x="0" y="5"/>
                  </a:cubicBezTo>
                  <a:cubicBezTo>
                    <a:pt x="1" y="4"/>
                    <a:pt x="3" y="4"/>
                    <a:pt x="4" y="3"/>
                  </a:cubicBezTo>
                  <a:cubicBezTo>
                    <a:pt x="5" y="2"/>
                    <a:pt x="6" y="1"/>
                    <a:pt x="7" y="0"/>
                  </a:cubicBezTo>
                  <a:cubicBezTo>
                    <a:pt x="9" y="0"/>
                    <a:pt x="9" y="0"/>
                    <a:pt x="11"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09" name="Freeform 104"/>
            <p:cNvSpPr>
              <a:spLocks noEditPoints="1"/>
            </p:cNvSpPr>
            <p:nvPr/>
          </p:nvSpPr>
          <p:spPr bwMode="auto">
            <a:xfrm>
              <a:off x="6748" y="3524"/>
              <a:ext cx="31" cy="50"/>
            </a:xfrm>
            <a:custGeom>
              <a:avLst/>
              <a:gdLst>
                <a:gd name="T0" fmla="*/ 9 w 19"/>
                <a:gd name="T1" fmla="*/ 30 h 30"/>
                <a:gd name="T2" fmla="*/ 0 w 19"/>
                <a:gd name="T3" fmla="*/ 16 h 30"/>
                <a:gd name="T4" fmla="*/ 3 w 19"/>
                <a:gd name="T5" fmla="*/ 5 h 30"/>
                <a:gd name="T6" fmla="*/ 10 w 19"/>
                <a:gd name="T7" fmla="*/ 0 h 30"/>
                <a:gd name="T8" fmla="*/ 19 w 19"/>
                <a:gd name="T9" fmla="*/ 15 h 30"/>
                <a:gd name="T10" fmla="*/ 17 w 19"/>
                <a:gd name="T11" fmla="*/ 26 h 30"/>
                <a:gd name="T12" fmla="*/ 9 w 19"/>
                <a:gd name="T13" fmla="*/ 30 h 30"/>
                <a:gd name="T14" fmla="*/ 10 w 19"/>
                <a:gd name="T15" fmla="*/ 5 h 30"/>
                <a:gd name="T16" fmla="*/ 6 w 19"/>
                <a:gd name="T17" fmla="*/ 16 h 30"/>
                <a:gd name="T18" fmla="*/ 9 w 19"/>
                <a:gd name="T19" fmla="*/ 26 h 30"/>
                <a:gd name="T20" fmla="*/ 13 w 19"/>
                <a:gd name="T21" fmla="*/ 15 h 30"/>
                <a:gd name="T22" fmla="*/ 10 w 19"/>
                <a:gd name="T23"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30">
                  <a:moveTo>
                    <a:pt x="9" y="30"/>
                  </a:moveTo>
                  <a:cubicBezTo>
                    <a:pt x="3" y="30"/>
                    <a:pt x="0" y="26"/>
                    <a:pt x="0" y="16"/>
                  </a:cubicBezTo>
                  <a:cubicBezTo>
                    <a:pt x="0" y="11"/>
                    <a:pt x="1" y="7"/>
                    <a:pt x="3" y="5"/>
                  </a:cubicBezTo>
                  <a:cubicBezTo>
                    <a:pt x="4" y="1"/>
                    <a:pt x="7" y="0"/>
                    <a:pt x="10" y="0"/>
                  </a:cubicBezTo>
                  <a:cubicBezTo>
                    <a:pt x="16" y="0"/>
                    <a:pt x="19" y="5"/>
                    <a:pt x="19" y="15"/>
                  </a:cubicBezTo>
                  <a:cubicBezTo>
                    <a:pt x="19" y="20"/>
                    <a:pt x="18" y="23"/>
                    <a:pt x="17" y="26"/>
                  </a:cubicBezTo>
                  <a:cubicBezTo>
                    <a:pt x="15" y="29"/>
                    <a:pt x="12" y="30"/>
                    <a:pt x="9" y="30"/>
                  </a:cubicBezTo>
                  <a:close/>
                  <a:moveTo>
                    <a:pt x="10" y="5"/>
                  </a:moveTo>
                  <a:cubicBezTo>
                    <a:pt x="7" y="5"/>
                    <a:pt x="6" y="9"/>
                    <a:pt x="6" y="16"/>
                  </a:cubicBezTo>
                  <a:cubicBezTo>
                    <a:pt x="6" y="22"/>
                    <a:pt x="7" y="26"/>
                    <a:pt x="9" y="26"/>
                  </a:cubicBezTo>
                  <a:cubicBezTo>
                    <a:pt x="12" y="26"/>
                    <a:pt x="13" y="22"/>
                    <a:pt x="13" y="15"/>
                  </a:cubicBezTo>
                  <a:cubicBezTo>
                    <a:pt x="13" y="8"/>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10" name="Freeform 105"/>
            <p:cNvSpPr>
              <a:spLocks noEditPoints="1"/>
            </p:cNvSpPr>
            <p:nvPr/>
          </p:nvSpPr>
          <p:spPr bwMode="auto">
            <a:xfrm>
              <a:off x="6784" y="3522"/>
              <a:ext cx="32" cy="52"/>
            </a:xfrm>
            <a:custGeom>
              <a:avLst/>
              <a:gdLst>
                <a:gd name="T0" fmla="*/ 9 w 19"/>
                <a:gd name="T1" fmla="*/ 31 h 31"/>
                <a:gd name="T2" fmla="*/ 0 w 19"/>
                <a:gd name="T3" fmla="*/ 16 h 31"/>
                <a:gd name="T4" fmla="*/ 2 w 19"/>
                <a:gd name="T5" fmla="*/ 5 h 31"/>
                <a:gd name="T6" fmla="*/ 10 w 19"/>
                <a:gd name="T7" fmla="*/ 0 h 31"/>
                <a:gd name="T8" fmla="*/ 19 w 19"/>
                <a:gd name="T9" fmla="*/ 16 h 31"/>
                <a:gd name="T10" fmla="*/ 16 w 19"/>
                <a:gd name="T11" fmla="*/ 27 h 31"/>
                <a:gd name="T12" fmla="*/ 9 w 19"/>
                <a:gd name="T13" fmla="*/ 31 h 31"/>
                <a:gd name="T14" fmla="*/ 9 w 19"/>
                <a:gd name="T15" fmla="*/ 6 h 31"/>
                <a:gd name="T16" fmla="*/ 5 w 19"/>
                <a:gd name="T17" fmla="*/ 16 h 31"/>
                <a:gd name="T18" fmla="*/ 9 w 19"/>
                <a:gd name="T19" fmla="*/ 26 h 31"/>
                <a:gd name="T20" fmla="*/ 13 w 19"/>
                <a:gd name="T21" fmla="*/ 16 h 31"/>
                <a:gd name="T22" fmla="*/ 9 w 19"/>
                <a:gd name="T23" fmla="*/ 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31">
                  <a:moveTo>
                    <a:pt x="9" y="31"/>
                  </a:moveTo>
                  <a:cubicBezTo>
                    <a:pt x="3" y="31"/>
                    <a:pt x="0" y="26"/>
                    <a:pt x="0" y="16"/>
                  </a:cubicBezTo>
                  <a:cubicBezTo>
                    <a:pt x="0" y="11"/>
                    <a:pt x="0" y="7"/>
                    <a:pt x="2" y="5"/>
                  </a:cubicBezTo>
                  <a:cubicBezTo>
                    <a:pt x="4" y="2"/>
                    <a:pt x="6" y="0"/>
                    <a:pt x="10" y="0"/>
                  </a:cubicBezTo>
                  <a:cubicBezTo>
                    <a:pt x="15" y="0"/>
                    <a:pt x="19" y="5"/>
                    <a:pt x="19" y="16"/>
                  </a:cubicBezTo>
                  <a:cubicBezTo>
                    <a:pt x="19" y="20"/>
                    <a:pt x="18" y="25"/>
                    <a:pt x="16" y="27"/>
                  </a:cubicBezTo>
                  <a:cubicBezTo>
                    <a:pt x="14" y="30"/>
                    <a:pt x="12" y="31"/>
                    <a:pt x="9" y="31"/>
                  </a:cubicBezTo>
                  <a:close/>
                  <a:moveTo>
                    <a:pt x="9" y="6"/>
                  </a:moveTo>
                  <a:cubicBezTo>
                    <a:pt x="6" y="6"/>
                    <a:pt x="5" y="9"/>
                    <a:pt x="5" y="16"/>
                  </a:cubicBezTo>
                  <a:cubicBezTo>
                    <a:pt x="5" y="23"/>
                    <a:pt x="6" y="26"/>
                    <a:pt x="9" y="26"/>
                  </a:cubicBezTo>
                  <a:cubicBezTo>
                    <a:pt x="12" y="26"/>
                    <a:pt x="13" y="22"/>
                    <a:pt x="13" y="16"/>
                  </a:cubicBezTo>
                  <a:cubicBezTo>
                    <a:pt x="13" y="9"/>
                    <a:pt x="12" y="6"/>
                    <a:pt x="9" y="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11" name="Freeform 106"/>
            <p:cNvSpPr>
              <a:spLocks/>
            </p:cNvSpPr>
            <p:nvPr/>
          </p:nvSpPr>
          <p:spPr bwMode="auto">
            <a:xfrm>
              <a:off x="6570" y="3599"/>
              <a:ext cx="20" cy="47"/>
            </a:xfrm>
            <a:custGeom>
              <a:avLst/>
              <a:gdLst>
                <a:gd name="T0" fmla="*/ 11 w 12"/>
                <a:gd name="T1" fmla="*/ 0 h 28"/>
                <a:gd name="T2" fmla="*/ 12 w 12"/>
                <a:gd name="T3" fmla="*/ 28 h 28"/>
                <a:gd name="T4" fmla="*/ 6 w 12"/>
                <a:gd name="T5" fmla="*/ 28 h 28"/>
                <a:gd name="T6" fmla="*/ 6 w 12"/>
                <a:gd name="T7" fmla="*/ 7 h 28"/>
                <a:gd name="T8" fmla="*/ 4 w 12"/>
                <a:gd name="T9" fmla="*/ 8 h 28"/>
                <a:gd name="T10" fmla="*/ 3 w 12"/>
                <a:gd name="T11" fmla="*/ 9 h 28"/>
                <a:gd name="T12" fmla="*/ 2 w 12"/>
                <a:gd name="T13" fmla="*/ 9 h 28"/>
                <a:gd name="T14" fmla="*/ 0 w 12"/>
                <a:gd name="T15" fmla="*/ 10 h 28"/>
                <a:gd name="T16" fmla="*/ 0 w 12"/>
                <a:gd name="T17" fmla="*/ 4 h 28"/>
                <a:gd name="T18" fmla="*/ 4 w 12"/>
                <a:gd name="T19" fmla="*/ 2 h 28"/>
                <a:gd name="T20" fmla="*/ 8 w 12"/>
                <a:gd name="T21" fmla="*/ 0 h 28"/>
                <a:gd name="T22" fmla="*/ 11 w 12"/>
                <a:gd name="T23"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8">
                  <a:moveTo>
                    <a:pt x="11" y="0"/>
                  </a:moveTo>
                  <a:cubicBezTo>
                    <a:pt x="12" y="11"/>
                    <a:pt x="12" y="17"/>
                    <a:pt x="12" y="28"/>
                  </a:cubicBezTo>
                  <a:cubicBezTo>
                    <a:pt x="9" y="28"/>
                    <a:pt x="8" y="28"/>
                    <a:pt x="6" y="28"/>
                  </a:cubicBezTo>
                  <a:cubicBezTo>
                    <a:pt x="6" y="20"/>
                    <a:pt x="6" y="15"/>
                    <a:pt x="6" y="7"/>
                  </a:cubicBezTo>
                  <a:cubicBezTo>
                    <a:pt x="5" y="7"/>
                    <a:pt x="5" y="8"/>
                    <a:pt x="4" y="8"/>
                  </a:cubicBezTo>
                  <a:cubicBezTo>
                    <a:pt x="4" y="8"/>
                    <a:pt x="4" y="8"/>
                    <a:pt x="3" y="9"/>
                  </a:cubicBezTo>
                  <a:cubicBezTo>
                    <a:pt x="3" y="9"/>
                    <a:pt x="2" y="9"/>
                    <a:pt x="2" y="9"/>
                  </a:cubicBezTo>
                  <a:cubicBezTo>
                    <a:pt x="1" y="9"/>
                    <a:pt x="1" y="10"/>
                    <a:pt x="0" y="10"/>
                  </a:cubicBezTo>
                  <a:cubicBezTo>
                    <a:pt x="0" y="8"/>
                    <a:pt x="0" y="6"/>
                    <a:pt x="0" y="4"/>
                  </a:cubicBezTo>
                  <a:cubicBezTo>
                    <a:pt x="2" y="4"/>
                    <a:pt x="3" y="3"/>
                    <a:pt x="4" y="2"/>
                  </a:cubicBezTo>
                  <a:cubicBezTo>
                    <a:pt x="6" y="2"/>
                    <a:pt x="7" y="1"/>
                    <a:pt x="8" y="0"/>
                  </a:cubicBezTo>
                  <a:cubicBezTo>
                    <a:pt x="9" y="0"/>
                    <a:pt x="10" y="0"/>
                    <a:pt x="11"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12" name="Freeform 107"/>
            <p:cNvSpPr>
              <a:spLocks noEditPoints="1"/>
            </p:cNvSpPr>
            <p:nvPr/>
          </p:nvSpPr>
          <p:spPr bwMode="auto">
            <a:xfrm>
              <a:off x="6602" y="3597"/>
              <a:ext cx="32" cy="49"/>
            </a:xfrm>
            <a:custGeom>
              <a:avLst/>
              <a:gdLst>
                <a:gd name="T0" fmla="*/ 9 w 19"/>
                <a:gd name="T1" fmla="*/ 29 h 29"/>
                <a:gd name="T2" fmla="*/ 0 w 19"/>
                <a:gd name="T3" fmla="*/ 16 h 29"/>
                <a:gd name="T4" fmla="*/ 3 w 19"/>
                <a:gd name="T5" fmla="*/ 5 h 29"/>
                <a:gd name="T6" fmla="*/ 10 w 19"/>
                <a:gd name="T7" fmla="*/ 1 h 29"/>
                <a:gd name="T8" fmla="*/ 19 w 19"/>
                <a:gd name="T9" fmla="*/ 15 h 29"/>
                <a:gd name="T10" fmla="*/ 17 w 19"/>
                <a:gd name="T11" fmla="*/ 25 h 29"/>
                <a:gd name="T12" fmla="*/ 9 w 19"/>
                <a:gd name="T13" fmla="*/ 29 h 29"/>
                <a:gd name="T14" fmla="*/ 9 w 19"/>
                <a:gd name="T15" fmla="*/ 5 h 29"/>
                <a:gd name="T16" fmla="*/ 6 w 19"/>
                <a:gd name="T17" fmla="*/ 15 h 29"/>
                <a:gd name="T18" fmla="*/ 9 w 19"/>
                <a:gd name="T19" fmla="*/ 25 h 29"/>
                <a:gd name="T20" fmla="*/ 13 w 19"/>
                <a:gd name="T21" fmla="*/ 15 h 29"/>
                <a:gd name="T22" fmla="*/ 9 w 19"/>
                <a:gd name="T23"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9">
                  <a:moveTo>
                    <a:pt x="9" y="29"/>
                  </a:moveTo>
                  <a:cubicBezTo>
                    <a:pt x="3" y="29"/>
                    <a:pt x="0" y="25"/>
                    <a:pt x="0" y="16"/>
                  </a:cubicBezTo>
                  <a:cubicBezTo>
                    <a:pt x="0" y="11"/>
                    <a:pt x="1" y="7"/>
                    <a:pt x="3" y="5"/>
                  </a:cubicBezTo>
                  <a:cubicBezTo>
                    <a:pt x="4" y="2"/>
                    <a:pt x="7" y="1"/>
                    <a:pt x="10" y="1"/>
                  </a:cubicBezTo>
                  <a:cubicBezTo>
                    <a:pt x="16" y="0"/>
                    <a:pt x="19" y="5"/>
                    <a:pt x="19" y="15"/>
                  </a:cubicBezTo>
                  <a:cubicBezTo>
                    <a:pt x="19" y="20"/>
                    <a:pt x="18" y="23"/>
                    <a:pt x="17" y="25"/>
                  </a:cubicBezTo>
                  <a:cubicBezTo>
                    <a:pt x="15" y="28"/>
                    <a:pt x="13" y="29"/>
                    <a:pt x="9" y="29"/>
                  </a:cubicBezTo>
                  <a:close/>
                  <a:moveTo>
                    <a:pt x="9" y="5"/>
                  </a:moveTo>
                  <a:cubicBezTo>
                    <a:pt x="7" y="5"/>
                    <a:pt x="6" y="9"/>
                    <a:pt x="6" y="15"/>
                  </a:cubicBezTo>
                  <a:cubicBezTo>
                    <a:pt x="6" y="22"/>
                    <a:pt x="7" y="25"/>
                    <a:pt x="9" y="25"/>
                  </a:cubicBezTo>
                  <a:cubicBezTo>
                    <a:pt x="12" y="25"/>
                    <a:pt x="13" y="22"/>
                    <a:pt x="13" y="15"/>
                  </a:cubicBezTo>
                  <a:cubicBezTo>
                    <a:pt x="13" y="9"/>
                    <a:pt x="12" y="5"/>
                    <a:pt x="9"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13" name="Freeform 108"/>
            <p:cNvSpPr>
              <a:spLocks noEditPoints="1"/>
            </p:cNvSpPr>
            <p:nvPr/>
          </p:nvSpPr>
          <p:spPr bwMode="auto">
            <a:xfrm>
              <a:off x="6637" y="3597"/>
              <a:ext cx="34" cy="49"/>
            </a:xfrm>
            <a:custGeom>
              <a:avLst/>
              <a:gdLst>
                <a:gd name="T0" fmla="*/ 10 w 20"/>
                <a:gd name="T1" fmla="*/ 29 h 29"/>
                <a:gd name="T2" fmla="*/ 0 w 20"/>
                <a:gd name="T3" fmla="*/ 15 h 29"/>
                <a:gd name="T4" fmla="*/ 3 w 20"/>
                <a:gd name="T5" fmla="*/ 4 h 29"/>
                <a:gd name="T6" fmla="*/ 10 w 20"/>
                <a:gd name="T7" fmla="*/ 0 h 29"/>
                <a:gd name="T8" fmla="*/ 20 w 20"/>
                <a:gd name="T9" fmla="*/ 14 h 29"/>
                <a:gd name="T10" fmla="*/ 17 w 20"/>
                <a:gd name="T11" fmla="*/ 25 h 29"/>
                <a:gd name="T12" fmla="*/ 10 w 20"/>
                <a:gd name="T13" fmla="*/ 29 h 29"/>
                <a:gd name="T14" fmla="*/ 10 w 20"/>
                <a:gd name="T15" fmla="*/ 5 h 29"/>
                <a:gd name="T16" fmla="*/ 7 w 20"/>
                <a:gd name="T17" fmla="*/ 15 h 29"/>
                <a:gd name="T18" fmla="*/ 10 w 20"/>
                <a:gd name="T19" fmla="*/ 24 h 29"/>
                <a:gd name="T20" fmla="*/ 14 w 20"/>
                <a:gd name="T21" fmla="*/ 14 h 29"/>
                <a:gd name="T22" fmla="*/ 10 w 20"/>
                <a:gd name="T23"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9">
                  <a:moveTo>
                    <a:pt x="10" y="29"/>
                  </a:moveTo>
                  <a:cubicBezTo>
                    <a:pt x="4" y="29"/>
                    <a:pt x="0" y="24"/>
                    <a:pt x="0" y="15"/>
                  </a:cubicBezTo>
                  <a:cubicBezTo>
                    <a:pt x="0" y="10"/>
                    <a:pt x="1" y="7"/>
                    <a:pt x="3" y="4"/>
                  </a:cubicBezTo>
                  <a:cubicBezTo>
                    <a:pt x="5" y="1"/>
                    <a:pt x="7" y="0"/>
                    <a:pt x="10" y="0"/>
                  </a:cubicBezTo>
                  <a:cubicBezTo>
                    <a:pt x="17" y="0"/>
                    <a:pt x="20" y="5"/>
                    <a:pt x="20" y="14"/>
                  </a:cubicBezTo>
                  <a:cubicBezTo>
                    <a:pt x="20" y="19"/>
                    <a:pt x="19" y="23"/>
                    <a:pt x="17" y="25"/>
                  </a:cubicBezTo>
                  <a:cubicBezTo>
                    <a:pt x="15" y="27"/>
                    <a:pt x="13" y="29"/>
                    <a:pt x="10" y="29"/>
                  </a:cubicBezTo>
                  <a:close/>
                  <a:moveTo>
                    <a:pt x="10" y="5"/>
                  </a:moveTo>
                  <a:cubicBezTo>
                    <a:pt x="8" y="5"/>
                    <a:pt x="7" y="8"/>
                    <a:pt x="7" y="15"/>
                  </a:cubicBezTo>
                  <a:cubicBezTo>
                    <a:pt x="7" y="21"/>
                    <a:pt x="8" y="24"/>
                    <a:pt x="10" y="24"/>
                  </a:cubicBezTo>
                  <a:cubicBezTo>
                    <a:pt x="12" y="24"/>
                    <a:pt x="14" y="21"/>
                    <a:pt x="14" y="14"/>
                  </a:cubicBezTo>
                  <a:cubicBezTo>
                    <a:pt x="14" y="8"/>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14" name="Freeform 109"/>
            <p:cNvSpPr>
              <a:spLocks/>
            </p:cNvSpPr>
            <p:nvPr/>
          </p:nvSpPr>
          <p:spPr bwMode="auto">
            <a:xfrm>
              <a:off x="6679" y="3596"/>
              <a:ext cx="18" cy="48"/>
            </a:xfrm>
            <a:custGeom>
              <a:avLst/>
              <a:gdLst>
                <a:gd name="T0" fmla="*/ 11 w 11"/>
                <a:gd name="T1" fmla="*/ 0 h 29"/>
                <a:gd name="T2" fmla="*/ 11 w 11"/>
                <a:gd name="T3" fmla="*/ 29 h 29"/>
                <a:gd name="T4" fmla="*/ 6 w 11"/>
                <a:gd name="T5" fmla="*/ 29 h 29"/>
                <a:gd name="T6" fmla="*/ 6 w 11"/>
                <a:gd name="T7" fmla="*/ 7 h 29"/>
                <a:gd name="T8" fmla="*/ 4 w 11"/>
                <a:gd name="T9" fmla="*/ 8 h 29"/>
                <a:gd name="T10" fmla="*/ 3 w 11"/>
                <a:gd name="T11" fmla="*/ 9 h 29"/>
                <a:gd name="T12" fmla="*/ 1 w 11"/>
                <a:gd name="T13" fmla="*/ 10 h 29"/>
                <a:gd name="T14" fmla="*/ 0 w 11"/>
                <a:gd name="T15" fmla="*/ 10 h 29"/>
                <a:gd name="T16" fmla="*/ 0 w 11"/>
                <a:gd name="T17" fmla="*/ 4 h 29"/>
                <a:gd name="T18" fmla="*/ 4 w 11"/>
                <a:gd name="T19" fmla="*/ 2 h 29"/>
                <a:gd name="T20" fmla="*/ 8 w 11"/>
                <a:gd name="T21" fmla="*/ 0 h 29"/>
                <a:gd name="T22" fmla="*/ 11 w 11"/>
                <a:gd name="T23"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29">
                  <a:moveTo>
                    <a:pt x="11" y="0"/>
                  </a:moveTo>
                  <a:cubicBezTo>
                    <a:pt x="11" y="12"/>
                    <a:pt x="11" y="18"/>
                    <a:pt x="11" y="29"/>
                  </a:cubicBezTo>
                  <a:cubicBezTo>
                    <a:pt x="9" y="29"/>
                    <a:pt x="8" y="29"/>
                    <a:pt x="6" y="29"/>
                  </a:cubicBezTo>
                  <a:cubicBezTo>
                    <a:pt x="6" y="21"/>
                    <a:pt x="6" y="16"/>
                    <a:pt x="6" y="7"/>
                  </a:cubicBezTo>
                  <a:cubicBezTo>
                    <a:pt x="5" y="8"/>
                    <a:pt x="5" y="8"/>
                    <a:pt x="4" y="8"/>
                  </a:cubicBezTo>
                  <a:cubicBezTo>
                    <a:pt x="4" y="8"/>
                    <a:pt x="3" y="9"/>
                    <a:pt x="3" y="9"/>
                  </a:cubicBezTo>
                  <a:cubicBezTo>
                    <a:pt x="2" y="9"/>
                    <a:pt x="2" y="9"/>
                    <a:pt x="1" y="10"/>
                  </a:cubicBezTo>
                  <a:cubicBezTo>
                    <a:pt x="1" y="10"/>
                    <a:pt x="0" y="10"/>
                    <a:pt x="0" y="10"/>
                  </a:cubicBezTo>
                  <a:cubicBezTo>
                    <a:pt x="0" y="8"/>
                    <a:pt x="0" y="7"/>
                    <a:pt x="0" y="4"/>
                  </a:cubicBezTo>
                  <a:cubicBezTo>
                    <a:pt x="1" y="4"/>
                    <a:pt x="2" y="3"/>
                    <a:pt x="4" y="2"/>
                  </a:cubicBezTo>
                  <a:cubicBezTo>
                    <a:pt x="6" y="2"/>
                    <a:pt x="7" y="1"/>
                    <a:pt x="8" y="0"/>
                  </a:cubicBezTo>
                  <a:cubicBezTo>
                    <a:pt x="9" y="0"/>
                    <a:pt x="10" y="0"/>
                    <a:pt x="11"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15" name="Freeform 110"/>
            <p:cNvSpPr>
              <a:spLocks noEditPoints="1"/>
            </p:cNvSpPr>
            <p:nvPr/>
          </p:nvSpPr>
          <p:spPr bwMode="auto">
            <a:xfrm>
              <a:off x="6711" y="3594"/>
              <a:ext cx="32" cy="52"/>
            </a:xfrm>
            <a:custGeom>
              <a:avLst/>
              <a:gdLst>
                <a:gd name="T0" fmla="*/ 10 w 19"/>
                <a:gd name="T1" fmla="*/ 30 h 31"/>
                <a:gd name="T2" fmla="*/ 0 w 19"/>
                <a:gd name="T3" fmla="*/ 16 h 31"/>
                <a:gd name="T4" fmla="*/ 3 w 19"/>
                <a:gd name="T5" fmla="*/ 4 h 31"/>
                <a:gd name="T6" fmla="*/ 10 w 19"/>
                <a:gd name="T7" fmla="*/ 0 h 31"/>
                <a:gd name="T8" fmla="*/ 19 w 19"/>
                <a:gd name="T9" fmla="*/ 15 h 31"/>
                <a:gd name="T10" fmla="*/ 17 w 19"/>
                <a:gd name="T11" fmla="*/ 26 h 31"/>
                <a:gd name="T12" fmla="*/ 10 w 19"/>
                <a:gd name="T13" fmla="*/ 30 h 31"/>
                <a:gd name="T14" fmla="*/ 10 w 19"/>
                <a:gd name="T15" fmla="*/ 5 h 31"/>
                <a:gd name="T16" fmla="*/ 6 w 19"/>
                <a:gd name="T17" fmla="*/ 16 h 31"/>
                <a:gd name="T18" fmla="*/ 10 w 19"/>
                <a:gd name="T19" fmla="*/ 25 h 31"/>
                <a:gd name="T20" fmla="*/ 14 w 19"/>
                <a:gd name="T21" fmla="*/ 15 h 31"/>
                <a:gd name="T22" fmla="*/ 10 w 19"/>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31">
                  <a:moveTo>
                    <a:pt x="10" y="30"/>
                  </a:moveTo>
                  <a:cubicBezTo>
                    <a:pt x="3" y="31"/>
                    <a:pt x="0" y="26"/>
                    <a:pt x="0" y="16"/>
                  </a:cubicBezTo>
                  <a:cubicBezTo>
                    <a:pt x="0" y="11"/>
                    <a:pt x="1" y="7"/>
                    <a:pt x="3" y="4"/>
                  </a:cubicBezTo>
                  <a:cubicBezTo>
                    <a:pt x="4" y="2"/>
                    <a:pt x="7" y="1"/>
                    <a:pt x="10" y="0"/>
                  </a:cubicBezTo>
                  <a:cubicBezTo>
                    <a:pt x="16" y="0"/>
                    <a:pt x="19" y="5"/>
                    <a:pt x="19" y="15"/>
                  </a:cubicBezTo>
                  <a:cubicBezTo>
                    <a:pt x="19" y="20"/>
                    <a:pt x="19" y="24"/>
                    <a:pt x="17" y="26"/>
                  </a:cubicBezTo>
                  <a:cubicBezTo>
                    <a:pt x="15" y="29"/>
                    <a:pt x="13" y="30"/>
                    <a:pt x="10" y="30"/>
                  </a:cubicBezTo>
                  <a:close/>
                  <a:moveTo>
                    <a:pt x="10" y="5"/>
                  </a:moveTo>
                  <a:cubicBezTo>
                    <a:pt x="7" y="5"/>
                    <a:pt x="6" y="9"/>
                    <a:pt x="6" y="16"/>
                  </a:cubicBezTo>
                  <a:cubicBezTo>
                    <a:pt x="6" y="22"/>
                    <a:pt x="7" y="25"/>
                    <a:pt x="10" y="25"/>
                  </a:cubicBezTo>
                  <a:cubicBezTo>
                    <a:pt x="12" y="25"/>
                    <a:pt x="14" y="22"/>
                    <a:pt x="14" y="15"/>
                  </a:cubicBezTo>
                  <a:cubicBezTo>
                    <a:pt x="14" y="9"/>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16" name="Freeform 111"/>
            <p:cNvSpPr>
              <a:spLocks noEditPoints="1"/>
            </p:cNvSpPr>
            <p:nvPr/>
          </p:nvSpPr>
          <p:spPr bwMode="auto">
            <a:xfrm>
              <a:off x="6748" y="3594"/>
              <a:ext cx="31" cy="50"/>
            </a:xfrm>
            <a:custGeom>
              <a:avLst/>
              <a:gdLst>
                <a:gd name="T0" fmla="*/ 9 w 19"/>
                <a:gd name="T1" fmla="*/ 30 h 30"/>
                <a:gd name="T2" fmla="*/ 0 w 19"/>
                <a:gd name="T3" fmla="*/ 15 h 30"/>
                <a:gd name="T4" fmla="*/ 3 w 19"/>
                <a:gd name="T5" fmla="*/ 4 h 30"/>
                <a:gd name="T6" fmla="*/ 10 w 19"/>
                <a:gd name="T7" fmla="*/ 0 h 30"/>
                <a:gd name="T8" fmla="*/ 19 w 19"/>
                <a:gd name="T9" fmla="*/ 14 h 30"/>
                <a:gd name="T10" fmla="*/ 17 w 19"/>
                <a:gd name="T11" fmla="*/ 26 h 30"/>
                <a:gd name="T12" fmla="*/ 9 w 19"/>
                <a:gd name="T13" fmla="*/ 30 h 30"/>
                <a:gd name="T14" fmla="*/ 10 w 19"/>
                <a:gd name="T15" fmla="*/ 5 h 30"/>
                <a:gd name="T16" fmla="*/ 6 w 19"/>
                <a:gd name="T17" fmla="*/ 15 h 30"/>
                <a:gd name="T18" fmla="*/ 9 w 19"/>
                <a:gd name="T19" fmla="*/ 25 h 30"/>
                <a:gd name="T20" fmla="*/ 13 w 19"/>
                <a:gd name="T21" fmla="*/ 15 h 30"/>
                <a:gd name="T22" fmla="*/ 10 w 19"/>
                <a:gd name="T23"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30">
                  <a:moveTo>
                    <a:pt x="9" y="30"/>
                  </a:moveTo>
                  <a:cubicBezTo>
                    <a:pt x="3" y="30"/>
                    <a:pt x="0" y="25"/>
                    <a:pt x="0" y="15"/>
                  </a:cubicBezTo>
                  <a:cubicBezTo>
                    <a:pt x="0" y="11"/>
                    <a:pt x="1" y="7"/>
                    <a:pt x="3" y="4"/>
                  </a:cubicBezTo>
                  <a:cubicBezTo>
                    <a:pt x="4" y="1"/>
                    <a:pt x="7" y="0"/>
                    <a:pt x="10" y="0"/>
                  </a:cubicBezTo>
                  <a:cubicBezTo>
                    <a:pt x="16" y="0"/>
                    <a:pt x="19" y="5"/>
                    <a:pt x="19" y="14"/>
                  </a:cubicBezTo>
                  <a:cubicBezTo>
                    <a:pt x="19" y="20"/>
                    <a:pt x="18" y="23"/>
                    <a:pt x="17" y="26"/>
                  </a:cubicBezTo>
                  <a:cubicBezTo>
                    <a:pt x="15" y="29"/>
                    <a:pt x="12" y="30"/>
                    <a:pt x="9" y="30"/>
                  </a:cubicBezTo>
                  <a:close/>
                  <a:moveTo>
                    <a:pt x="10" y="5"/>
                  </a:moveTo>
                  <a:cubicBezTo>
                    <a:pt x="7" y="5"/>
                    <a:pt x="6" y="9"/>
                    <a:pt x="6" y="15"/>
                  </a:cubicBezTo>
                  <a:cubicBezTo>
                    <a:pt x="6" y="22"/>
                    <a:pt x="7" y="25"/>
                    <a:pt x="9" y="25"/>
                  </a:cubicBezTo>
                  <a:cubicBezTo>
                    <a:pt x="12" y="25"/>
                    <a:pt x="13" y="22"/>
                    <a:pt x="13" y="15"/>
                  </a:cubicBezTo>
                  <a:cubicBezTo>
                    <a:pt x="13" y="8"/>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17" name="Freeform 112"/>
            <p:cNvSpPr>
              <a:spLocks/>
            </p:cNvSpPr>
            <p:nvPr/>
          </p:nvSpPr>
          <p:spPr bwMode="auto">
            <a:xfrm>
              <a:off x="6788" y="3592"/>
              <a:ext cx="20" cy="52"/>
            </a:xfrm>
            <a:custGeom>
              <a:avLst/>
              <a:gdLst>
                <a:gd name="T0" fmla="*/ 12 w 12"/>
                <a:gd name="T1" fmla="*/ 0 h 31"/>
                <a:gd name="T2" fmla="*/ 12 w 12"/>
                <a:gd name="T3" fmla="*/ 31 h 31"/>
                <a:gd name="T4" fmla="*/ 6 w 12"/>
                <a:gd name="T5" fmla="*/ 31 h 31"/>
                <a:gd name="T6" fmla="*/ 6 w 12"/>
                <a:gd name="T7" fmla="*/ 7 h 31"/>
                <a:gd name="T8" fmla="*/ 4 w 12"/>
                <a:gd name="T9" fmla="*/ 9 h 31"/>
                <a:gd name="T10" fmla="*/ 3 w 12"/>
                <a:gd name="T11" fmla="*/ 10 h 31"/>
                <a:gd name="T12" fmla="*/ 2 w 12"/>
                <a:gd name="T13" fmla="*/ 10 h 31"/>
                <a:gd name="T14" fmla="*/ 0 w 12"/>
                <a:gd name="T15" fmla="*/ 10 h 31"/>
                <a:gd name="T16" fmla="*/ 0 w 12"/>
                <a:gd name="T17" fmla="*/ 5 h 31"/>
                <a:gd name="T18" fmla="*/ 4 w 12"/>
                <a:gd name="T19" fmla="*/ 3 h 31"/>
                <a:gd name="T20" fmla="*/ 8 w 12"/>
                <a:gd name="T21" fmla="*/ 0 h 31"/>
                <a:gd name="T22" fmla="*/ 12 w 12"/>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31">
                  <a:moveTo>
                    <a:pt x="12" y="0"/>
                  </a:moveTo>
                  <a:cubicBezTo>
                    <a:pt x="12" y="12"/>
                    <a:pt x="12" y="19"/>
                    <a:pt x="12" y="31"/>
                  </a:cubicBezTo>
                  <a:cubicBezTo>
                    <a:pt x="9" y="31"/>
                    <a:pt x="8" y="31"/>
                    <a:pt x="6" y="31"/>
                  </a:cubicBezTo>
                  <a:cubicBezTo>
                    <a:pt x="6" y="21"/>
                    <a:pt x="6" y="17"/>
                    <a:pt x="6" y="7"/>
                  </a:cubicBezTo>
                  <a:cubicBezTo>
                    <a:pt x="6" y="8"/>
                    <a:pt x="5" y="9"/>
                    <a:pt x="4" y="9"/>
                  </a:cubicBezTo>
                  <a:cubicBezTo>
                    <a:pt x="4" y="9"/>
                    <a:pt x="4" y="9"/>
                    <a:pt x="3" y="10"/>
                  </a:cubicBezTo>
                  <a:cubicBezTo>
                    <a:pt x="3" y="10"/>
                    <a:pt x="2" y="10"/>
                    <a:pt x="2" y="10"/>
                  </a:cubicBezTo>
                  <a:cubicBezTo>
                    <a:pt x="1" y="10"/>
                    <a:pt x="1" y="10"/>
                    <a:pt x="0" y="10"/>
                  </a:cubicBezTo>
                  <a:cubicBezTo>
                    <a:pt x="0" y="8"/>
                    <a:pt x="0" y="7"/>
                    <a:pt x="0" y="5"/>
                  </a:cubicBezTo>
                  <a:cubicBezTo>
                    <a:pt x="2" y="4"/>
                    <a:pt x="3" y="4"/>
                    <a:pt x="4" y="3"/>
                  </a:cubicBezTo>
                  <a:cubicBezTo>
                    <a:pt x="6" y="2"/>
                    <a:pt x="7" y="1"/>
                    <a:pt x="8" y="0"/>
                  </a:cubicBezTo>
                  <a:cubicBezTo>
                    <a:pt x="9" y="0"/>
                    <a:pt x="10" y="0"/>
                    <a:pt x="1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18" name="Freeform 113"/>
            <p:cNvSpPr>
              <a:spLocks/>
            </p:cNvSpPr>
            <p:nvPr/>
          </p:nvSpPr>
          <p:spPr bwMode="auto">
            <a:xfrm>
              <a:off x="7288" y="4004"/>
              <a:ext cx="33" cy="50"/>
            </a:xfrm>
            <a:custGeom>
              <a:avLst/>
              <a:gdLst>
                <a:gd name="T0" fmla="*/ 33 w 33"/>
                <a:gd name="T1" fmla="*/ 50 h 50"/>
                <a:gd name="T2" fmla="*/ 0 w 33"/>
                <a:gd name="T3" fmla="*/ 50 h 50"/>
                <a:gd name="T4" fmla="*/ 3 w 33"/>
                <a:gd name="T5" fmla="*/ 0 h 50"/>
                <a:gd name="T6" fmla="*/ 30 w 33"/>
                <a:gd name="T7" fmla="*/ 0 h 50"/>
                <a:gd name="T8" fmla="*/ 33 w 33"/>
                <a:gd name="T9" fmla="*/ 50 h 50"/>
                <a:gd name="T10" fmla="*/ 33 w 33"/>
                <a:gd name="T11" fmla="*/ 50 h 50"/>
                <a:gd name="T12" fmla="*/ 33 w 33"/>
                <a:gd name="T13" fmla="*/ 50 h 50"/>
              </a:gdLst>
              <a:ahLst/>
              <a:cxnLst>
                <a:cxn ang="0">
                  <a:pos x="T0" y="T1"/>
                </a:cxn>
                <a:cxn ang="0">
                  <a:pos x="T2" y="T3"/>
                </a:cxn>
                <a:cxn ang="0">
                  <a:pos x="T4" y="T5"/>
                </a:cxn>
                <a:cxn ang="0">
                  <a:pos x="T6" y="T7"/>
                </a:cxn>
                <a:cxn ang="0">
                  <a:pos x="T8" y="T9"/>
                </a:cxn>
                <a:cxn ang="0">
                  <a:pos x="T10" y="T11"/>
                </a:cxn>
                <a:cxn ang="0">
                  <a:pos x="T12" y="T13"/>
                </a:cxn>
              </a:cxnLst>
              <a:rect l="0" t="0" r="r" b="b"/>
              <a:pathLst>
                <a:path w="33" h="50">
                  <a:moveTo>
                    <a:pt x="33" y="50"/>
                  </a:moveTo>
                  <a:lnTo>
                    <a:pt x="0" y="50"/>
                  </a:lnTo>
                  <a:lnTo>
                    <a:pt x="3" y="0"/>
                  </a:lnTo>
                  <a:lnTo>
                    <a:pt x="30" y="0"/>
                  </a:lnTo>
                  <a:lnTo>
                    <a:pt x="33" y="50"/>
                  </a:lnTo>
                  <a:lnTo>
                    <a:pt x="33" y="50"/>
                  </a:lnTo>
                  <a:lnTo>
                    <a:pt x="33" y="5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19" name="Freeform 114"/>
            <p:cNvSpPr>
              <a:spLocks/>
            </p:cNvSpPr>
            <p:nvPr/>
          </p:nvSpPr>
          <p:spPr bwMode="auto">
            <a:xfrm>
              <a:off x="7249" y="3845"/>
              <a:ext cx="116" cy="186"/>
            </a:xfrm>
            <a:custGeom>
              <a:avLst/>
              <a:gdLst>
                <a:gd name="T0" fmla="*/ 116 w 116"/>
                <a:gd name="T1" fmla="*/ 175 h 186"/>
                <a:gd name="T2" fmla="*/ 0 w 116"/>
                <a:gd name="T3" fmla="*/ 186 h 186"/>
                <a:gd name="T4" fmla="*/ 49 w 116"/>
                <a:gd name="T5" fmla="*/ 0 h 186"/>
                <a:gd name="T6" fmla="*/ 116 w 116"/>
                <a:gd name="T7" fmla="*/ 175 h 186"/>
                <a:gd name="T8" fmla="*/ 116 w 116"/>
                <a:gd name="T9" fmla="*/ 175 h 186"/>
                <a:gd name="T10" fmla="*/ 116 w 116"/>
                <a:gd name="T11" fmla="*/ 175 h 186"/>
              </a:gdLst>
              <a:ahLst/>
              <a:cxnLst>
                <a:cxn ang="0">
                  <a:pos x="T0" y="T1"/>
                </a:cxn>
                <a:cxn ang="0">
                  <a:pos x="T2" y="T3"/>
                </a:cxn>
                <a:cxn ang="0">
                  <a:pos x="T4" y="T5"/>
                </a:cxn>
                <a:cxn ang="0">
                  <a:pos x="T6" y="T7"/>
                </a:cxn>
                <a:cxn ang="0">
                  <a:pos x="T8" y="T9"/>
                </a:cxn>
                <a:cxn ang="0">
                  <a:pos x="T10" y="T11"/>
                </a:cxn>
              </a:cxnLst>
              <a:rect l="0" t="0" r="r" b="b"/>
              <a:pathLst>
                <a:path w="116" h="186">
                  <a:moveTo>
                    <a:pt x="116" y="175"/>
                  </a:moveTo>
                  <a:lnTo>
                    <a:pt x="0" y="186"/>
                  </a:lnTo>
                  <a:lnTo>
                    <a:pt x="49" y="0"/>
                  </a:lnTo>
                  <a:lnTo>
                    <a:pt x="116" y="175"/>
                  </a:lnTo>
                  <a:lnTo>
                    <a:pt x="116" y="175"/>
                  </a:lnTo>
                  <a:lnTo>
                    <a:pt x="116" y="175"/>
                  </a:ln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20" name="Freeform 115"/>
            <p:cNvSpPr>
              <a:spLocks/>
            </p:cNvSpPr>
            <p:nvPr/>
          </p:nvSpPr>
          <p:spPr bwMode="auto">
            <a:xfrm>
              <a:off x="7244" y="3783"/>
              <a:ext cx="114" cy="186"/>
            </a:xfrm>
            <a:custGeom>
              <a:avLst/>
              <a:gdLst>
                <a:gd name="T0" fmla="*/ 114 w 114"/>
                <a:gd name="T1" fmla="*/ 186 h 186"/>
                <a:gd name="T2" fmla="*/ 0 w 114"/>
                <a:gd name="T3" fmla="*/ 174 h 186"/>
                <a:gd name="T4" fmla="*/ 67 w 114"/>
                <a:gd name="T5" fmla="*/ 0 h 186"/>
                <a:gd name="T6" fmla="*/ 114 w 114"/>
                <a:gd name="T7" fmla="*/ 186 h 186"/>
                <a:gd name="T8" fmla="*/ 114 w 114"/>
                <a:gd name="T9" fmla="*/ 186 h 186"/>
                <a:gd name="T10" fmla="*/ 114 w 114"/>
                <a:gd name="T11" fmla="*/ 186 h 186"/>
              </a:gdLst>
              <a:ahLst/>
              <a:cxnLst>
                <a:cxn ang="0">
                  <a:pos x="T0" y="T1"/>
                </a:cxn>
                <a:cxn ang="0">
                  <a:pos x="T2" y="T3"/>
                </a:cxn>
                <a:cxn ang="0">
                  <a:pos x="T4" y="T5"/>
                </a:cxn>
                <a:cxn ang="0">
                  <a:pos x="T6" y="T7"/>
                </a:cxn>
                <a:cxn ang="0">
                  <a:pos x="T8" y="T9"/>
                </a:cxn>
                <a:cxn ang="0">
                  <a:pos x="T10" y="T11"/>
                </a:cxn>
              </a:cxnLst>
              <a:rect l="0" t="0" r="r" b="b"/>
              <a:pathLst>
                <a:path w="114" h="186">
                  <a:moveTo>
                    <a:pt x="114" y="186"/>
                  </a:moveTo>
                  <a:lnTo>
                    <a:pt x="0" y="174"/>
                  </a:lnTo>
                  <a:lnTo>
                    <a:pt x="67" y="0"/>
                  </a:lnTo>
                  <a:lnTo>
                    <a:pt x="114" y="186"/>
                  </a:lnTo>
                  <a:lnTo>
                    <a:pt x="114" y="186"/>
                  </a:lnTo>
                  <a:lnTo>
                    <a:pt x="114" y="186"/>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21" name="Freeform 116"/>
            <p:cNvSpPr>
              <a:spLocks/>
            </p:cNvSpPr>
            <p:nvPr/>
          </p:nvSpPr>
          <p:spPr bwMode="auto">
            <a:xfrm>
              <a:off x="7259" y="3729"/>
              <a:ext cx="91" cy="146"/>
            </a:xfrm>
            <a:custGeom>
              <a:avLst/>
              <a:gdLst>
                <a:gd name="T0" fmla="*/ 91 w 91"/>
                <a:gd name="T1" fmla="*/ 141 h 146"/>
                <a:gd name="T2" fmla="*/ 0 w 91"/>
                <a:gd name="T3" fmla="*/ 146 h 146"/>
                <a:gd name="T4" fmla="*/ 41 w 91"/>
                <a:gd name="T5" fmla="*/ 0 h 146"/>
                <a:gd name="T6" fmla="*/ 51 w 91"/>
                <a:gd name="T7" fmla="*/ 0 h 146"/>
                <a:gd name="T8" fmla="*/ 91 w 91"/>
                <a:gd name="T9" fmla="*/ 141 h 146"/>
                <a:gd name="T10" fmla="*/ 91 w 91"/>
                <a:gd name="T11" fmla="*/ 141 h 146"/>
                <a:gd name="T12" fmla="*/ 91 w 91"/>
                <a:gd name="T13" fmla="*/ 141 h 146"/>
              </a:gdLst>
              <a:ahLst/>
              <a:cxnLst>
                <a:cxn ang="0">
                  <a:pos x="T0" y="T1"/>
                </a:cxn>
                <a:cxn ang="0">
                  <a:pos x="T2" y="T3"/>
                </a:cxn>
                <a:cxn ang="0">
                  <a:pos x="T4" y="T5"/>
                </a:cxn>
                <a:cxn ang="0">
                  <a:pos x="T6" y="T7"/>
                </a:cxn>
                <a:cxn ang="0">
                  <a:pos x="T8" y="T9"/>
                </a:cxn>
                <a:cxn ang="0">
                  <a:pos x="T10" y="T11"/>
                </a:cxn>
                <a:cxn ang="0">
                  <a:pos x="T12" y="T13"/>
                </a:cxn>
              </a:cxnLst>
              <a:rect l="0" t="0" r="r" b="b"/>
              <a:pathLst>
                <a:path w="91" h="146">
                  <a:moveTo>
                    <a:pt x="91" y="141"/>
                  </a:moveTo>
                  <a:lnTo>
                    <a:pt x="0" y="146"/>
                  </a:lnTo>
                  <a:lnTo>
                    <a:pt x="41" y="0"/>
                  </a:lnTo>
                  <a:lnTo>
                    <a:pt x="51" y="0"/>
                  </a:lnTo>
                  <a:lnTo>
                    <a:pt x="91" y="141"/>
                  </a:lnTo>
                  <a:lnTo>
                    <a:pt x="91" y="141"/>
                  </a:lnTo>
                  <a:lnTo>
                    <a:pt x="91" y="141"/>
                  </a:ln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22" name="Freeform 117"/>
            <p:cNvSpPr>
              <a:spLocks/>
            </p:cNvSpPr>
            <p:nvPr/>
          </p:nvSpPr>
          <p:spPr bwMode="auto">
            <a:xfrm>
              <a:off x="7271" y="3656"/>
              <a:ext cx="60" cy="127"/>
            </a:xfrm>
            <a:custGeom>
              <a:avLst/>
              <a:gdLst>
                <a:gd name="T0" fmla="*/ 60 w 60"/>
                <a:gd name="T1" fmla="*/ 122 h 127"/>
                <a:gd name="T2" fmla="*/ 0 w 60"/>
                <a:gd name="T3" fmla="*/ 127 h 127"/>
                <a:gd name="T4" fmla="*/ 27 w 60"/>
                <a:gd name="T5" fmla="*/ 0 h 127"/>
                <a:gd name="T6" fmla="*/ 35 w 60"/>
                <a:gd name="T7" fmla="*/ 0 h 127"/>
                <a:gd name="T8" fmla="*/ 60 w 60"/>
                <a:gd name="T9" fmla="*/ 122 h 127"/>
                <a:gd name="T10" fmla="*/ 60 w 60"/>
                <a:gd name="T11" fmla="*/ 122 h 127"/>
                <a:gd name="T12" fmla="*/ 60 w 60"/>
                <a:gd name="T13" fmla="*/ 122 h 127"/>
              </a:gdLst>
              <a:ahLst/>
              <a:cxnLst>
                <a:cxn ang="0">
                  <a:pos x="T0" y="T1"/>
                </a:cxn>
                <a:cxn ang="0">
                  <a:pos x="T2" y="T3"/>
                </a:cxn>
                <a:cxn ang="0">
                  <a:pos x="T4" y="T5"/>
                </a:cxn>
                <a:cxn ang="0">
                  <a:pos x="T6" y="T7"/>
                </a:cxn>
                <a:cxn ang="0">
                  <a:pos x="T8" y="T9"/>
                </a:cxn>
                <a:cxn ang="0">
                  <a:pos x="T10" y="T11"/>
                </a:cxn>
                <a:cxn ang="0">
                  <a:pos x="T12" y="T13"/>
                </a:cxn>
              </a:cxnLst>
              <a:rect l="0" t="0" r="r" b="b"/>
              <a:pathLst>
                <a:path w="60" h="127">
                  <a:moveTo>
                    <a:pt x="60" y="122"/>
                  </a:moveTo>
                  <a:lnTo>
                    <a:pt x="0" y="127"/>
                  </a:lnTo>
                  <a:lnTo>
                    <a:pt x="27" y="0"/>
                  </a:lnTo>
                  <a:lnTo>
                    <a:pt x="35" y="0"/>
                  </a:lnTo>
                  <a:lnTo>
                    <a:pt x="60" y="122"/>
                  </a:lnTo>
                  <a:lnTo>
                    <a:pt x="60" y="122"/>
                  </a:lnTo>
                  <a:lnTo>
                    <a:pt x="60" y="122"/>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23" name="Freeform 118"/>
            <p:cNvSpPr>
              <a:spLocks/>
            </p:cNvSpPr>
            <p:nvPr/>
          </p:nvSpPr>
          <p:spPr bwMode="auto">
            <a:xfrm>
              <a:off x="7280" y="3591"/>
              <a:ext cx="40" cy="90"/>
            </a:xfrm>
            <a:custGeom>
              <a:avLst/>
              <a:gdLst>
                <a:gd name="T0" fmla="*/ 40 w 40"/>
                <a:gd name="T1" fmla="*/ 90 h 90"/>
                <a:gd name="T2" fmla="*/ 0 w 40"/>
                <a:gd name="T3" fmla="*/ 90 h 90"/>
                <a:gd name="T4" fmla="*/ 21 w 40"/>
                <a:gd name="T5" fmla="*/ 0 h 90"/>
                <a:gd name="T6" fmla="*/ 40 w 40"/>
                <a:gd name="T7" fmla="*/ 90 h 90"/>
                <a:gd name="T8" fmla="*/ 40 w 40"/>
                <a:gd name="T9" fmla="*/ 90 h 90"/>
                <a:gd name="T10" fmla="*/ 40 w 40"/>
                <a:gd name="T11" fmla="*/ 90 h 90"/>
              </a:gdLst>
              <a:ahLst/>
              <a:cxnLst>
                <a:cxn ang="0">
                  <a:pos x="T0" y="T1"/>
                </a:cxn>
                <a:cxn ang="0">
                  <a:pos x="T2" y="T3"/>
                </a:cxn>
                <a:cxn ang="0">
                  <a:pos x="T4" y="T5"/>
                </a:cxn>
                <a:cxn ang="0">
                  <a:pos x="T6" y="T7"/>
                </a:cxn>
                <a:cxn ang="0">
                  <a:pos x="T8" y="T9"/>
                </a:cxn>
                <a:cxn ang="0">
                  <a:pos x="T10" y="T11"/>
                </a:cxn>
              </a:cxnLst>
              <a:rect l="0" t="0" r="r" b="b"/>
              <a:pathLst>
                <a:path w="40" h="90">
                  <a:moveTo>
                    <a:pt x="40" y="90"/>
                  </a:moveTo>
                  <a:lnTo>
                    <a:pt x="0" y="90"/>
                  </a:lnTo>
                  <a:lnTo>
                    <a:pt x="21" y="0"/>
                  </a:lnTo>
                  <a:lnTo>
                    <a:pt x="40" y="90"/>
                  </a:lnTo>
                  <a:lnTo>
                    <a:pt x="40" y="90"/>
                  </a:lnTo>
                  <a:lnTo>
                    <a:pt x="40" y="90"/>
                  </a:ln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24" name="Freeform 119"/>
            <p:cNvSpPr>
              <a:spLocks/>
            </p:cNvSpPr>
            <p:nvPr/>
          </p:nvSpPr>
          <p:spPr bwMode="auto">
            <a:xfrm>
              <a:off x="7393" y="3985"/>
              <a:ext cx="59" cy="66"/>
            </a:xfrm>
            <a:custGeom>
              <a:avLst/>
              <a:gdLst>
                <a:gd name="T0" fmla="*/ 0 w 59"/>
                <a:gd name="T1" fmla="*/ 66 h 66"/>
                <a:gd name="T2" fmla="*/ 59 w 59"/>
                <a:gd name="T3" fmla="*/ 66 h 66"/>
                <a:gd name="T4" fmla="*/ 52 w 59"/>
                <a:gd name="T5" fmla="*/ 0 h 66"/>
                <a:gd name="T6" fmla="*/ 5 w 59"/>
                <a:gd name="T7" fmla="*/ 0 h 66"/>
                <a:gd name="T8" fmla="*/ 0 w 59"/>
                <a:gd name="T9" fmla="*/ 66 h 66"/>
                <a:gd name="T10" fmla="*/ 0 w 59"/>
                <a:gd name="T11" fmla="*/ 66 h 66"/>
                <a:gd name="T12" fmla="*/ 0 w 59"/>
                <a:gd name="T13" fmla="*/ 66 h 66"/>
              </a:gdLst>
              <a:ahLst/>
              <a:cxnLst>
                <a:cxn ang="0">
                  <a:pos x="T0" y="T1"/>
                </a:cxn>
                <a:cxn ang="0">
                  <a:pos x="T2" y="T3"/>
                </a:cxn>
                <a:cxn ang="0">
                  <a:pos x="T4" y="T5"/>
                </a:cxn>
                <a:cxn ang="0">
                  <a:pos x="T6" y="T7"/>
                </a:cxn>
                <a:cxn ang="0">
                  <a:pos x="T8" y="T9"/>
                </a:cxn>
                <a:cxn ang="0">
                  <a:pos x="T10" y="T11"/>
                </a:cxn>
                <a:cxn ang="0">
                  <a:pos x="T12" y="T13"/>
                </a:cxn>
              </a:cxnLst>
              <a:rect l="0" t="0" r="r" b="b"/>
              <a:pathLst>
                <a:path w="59" h="66">
                  <a:moveTo>
                    <a:pt x="0" y="66"/>
                  </a:moveTo>
                  <a:lnTo>
                    <a:pt x="59" y="66"/>
                  </a:lnTo>
                  <a:lnTo>
                    <a:pt x="52" y="0"/>
                  </a:lnTo>
                  <a:lnTo>
                    <a:pt x="5" y="0"/>
                  </a:lnTo>
                  <a:lnTo>
                    <a:pt x="0" y="66"/>
                  </a:lnTo>
                  <a:lnTo>
                    <a:pt x="0" y="66"/>
                  </a:lnTo>
                  <a:lnTo>
                    <a:pt x="0" y="66"/>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25" name="Freeform 120"/>
            <p:cNvSpPr>
              <a:spLocks/>
            </p:cNvSpPr>
            <p:nvPr/>
          </p:nvSpPr>
          <p:spPr bwMode="auto">
            <a:xfrm>
              <a:off x="7320" y="3786"/>
              <a:ext cx="197" cy="234"/>
            </a:xfrm>
            <a:custGeom>
              <a:avLst/>
              <a:gdLst>
                <a:gd name="T0" fmla="*/ 0 w 197"/>
                <a:gd name="T1" fmla="*/ 223 h 234"/>
                <a:gd name="T2" fmla="*/ 197 w 197"/>
                <a:gd name="T3" fmla="*/ 234 h 234"/>
                <a:gd name="T4" fmla="*/ 115 w 197"/>
                <a:gd name="T5" fmla="*/ 0 h 234"/>
                <a:gd name="T6" fmla="*/ 0 w 197"/>
                <a:gd name="T7" fmla="*/ 223 h 234"/>
                <a:gd name="T8" fmla="*/ 0 w 197"/>
                <a:gd name="T9" fmla="*/ 223 h 234"/>
                <a:gd name="T10" fmla="*/ 0 w 197"/>
                <a:gd name="T11" fmla="*/ 223 h 234"/>
              </a:gdLst>
              <a:ahLst/>
              <a:cxnLst>
                <a:cxn ang="0">
                  <a:pos x="T0" y="T1"/>
                </a:cxn>
                <a:cxn ang="0">
                  <a:pos x="T2" y="T3"/>
                </a:cxn>
                <a:cxn ang="0">
                  <a:pos x="T4" y="T5"/>
                </a:cxn>
                <a:cxn ang="0">
                  <a:pos x="T6" y="T7"/>
                </a:cxn>
                <a:cxn ang="0">
                  <a:pos x="T8" y="T9"/>
                </a:cxn>
                <a:cxn ang="0">
                  <a:pos x="T10" y="T11"/>
                </a:cxn>
              </a:cxnLst>
              <a:rect l="0" t="0" r="r" b="b"/>
              <a:pathLst>
                <a:path w="197" h="234">
                  <a:moveTo>
                    <a:pt x="0" y="223"/>
                  </a:moveTo>
                  <a:lnTo>
                    <a:pt x="197" y="234"/>
                  </a:lnTo>
                  <a:lnTo>
                    <a:pt x="115" y="0"/>
                  </a:lnTo>
                  <a:lnTo>
                    <a:pt x="0" y="223"/>
                  </a:lnTo>
                  <a:lnTo>
                    <a:pt x="0" y="223"/>
                  </a:lnTo>
                  <a:lnTo>
                    <a:pt x="0" y="223"/>
                  </a:ln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26" name="Freeform 121"/>
            <p:cNvSpPr>
              <a:spLocks/>
            </p:cNvSpPr>
            <p:nvPr/>
          </p:nvSpPr>
          <p:spPr bwMode="auto">
            <a:xfrm>
              <a:off x="7330" y="3706"/>
              <a:ext cx="197" cy="236"/>
            </a:xfrm>
            <a:custGeom>
              <a:avLst/>
              <a:gdLst>
                <a:gd name="T0" fmla="*/ 0 w 197"/>
                <a:gd name="T1" fmla="*/ 236 h 236"/>
                <a:gd name="T2" fmla="*/ 197 w 197"/>
                <a:gd name="T3" fmla="*/ 221 h 236"/>
                <a:gd name="T4" fmla="*/ 80 w 197"/>
                <a:gd name="T5" fmla="*/ 0 h 236"/>
                <a:gd name="T6" fmla="*/ 0 w 197"/>
                <a:gd name="T7" fmla="*/ 236 h 236"/>
                <a:gd name="T8" fmla="*/ 0 w 197"/>
                <a:gd name="T9" fmla="*/ 236 h 236"/>
                <a:gd name="T10" fmla="*/ 0 w 197"/>
                <a:gd name="T11" fmla="*/ 236 h 236"/>
              </a:gdLst>
              <a:ahLst/>
              <a:cxnLst>
                <a:cxn ang="0">
                  <a:pos x="T0" y="T1"/>
                </a:cxn>
                <a:cxn ang="0">
                  <a:pos x="T2" y="T3"/>
                </a:cxn>
                <a:cxn ang="0">
                  <a:pos x="T4" y="T5"/>
                </a:cxn>
                <a:cxn ang="0">
                  <a:pos x="T6" y="T7"/>
                </a:cxn>
                <a:cxn ang="0">
                  <a:pos x="T8" y="T9"/>
                </a:cxn>
                <a:cxn ang="0">
                  <a:pos x="T10" y="T11"/>
                </a:cxn>
              </a:cxnLst>
              <a:rect l="0" t="0" r="r" b="b"/>
              <a:pathLst>
                <a:path w="197" h="236">
                  <a:moveTo>
                    <a:pt x="0" y="236"/>
                  </a:moveTo>
                  <a:lnTo>
                    <a:pt x="197" y="221"/>
                  </a:lnTo>
                  <a:lnTo>
                    <a:pt x="80" y="0"/>
                  </a:lnTo>
                  <a:lnTo>
                    <a:pt x="0" y="236"/>
                  </a:lnTo>
                  <a:lnTo>
                    <a:pt x="0" y="236"/>
                  </a:lnTo>
                  <a:lnTo>
                    <a:pt x="0" y="236"/>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27" name="Freeform 122"/>
            <p:cNvSpPr>
              <a:spLocks/>
            </p:cNvSpPr>
            <p:nvPr/>
          </p:nvSpPr>
          <p:spPr bwMode="auto">
            <a:xfrm>
              <a:off x="7345" y="3641"/>
              <a:ext cx="157" cy="180"/>
            </a:xfrm>
            <a:custGeom>
              <a:avLst/>
              <a:gdLst>
                <a:gd name="T0" fmla="*/ 0 w 157"/>
                <a:gd name="T1" fmla="*/ 175 h 180"/>
                <a:gd name="T2" fmla="*/ 157 w 157"/>
                <a:gd name="T3" fmla="*/ 180 h 180"/>
                <a:gd name="T4" fmla="*/ 85 w 157"/>
                <a:gd name="T5" fmla="*/ 0 h 180"/>
                <a:gd name="T6" fmla="*/ 68 w 157"/>
                <a:gd name="T7" fmla="*/ 0 h 180"/>
                <a:gd name="T8" fmla="*/ 0 w 157"/>
                <a:gd name="T9" fmla="*/ 175 h 180"/>
                <a:gd name="T10" fmla="*/ 0 w 157"/>
                <a:gd name="T11" fmla="*/ 175 h 180"/>
                <a:gd name="T12" fmla="*/ 0 w 157"/>
                <a:gd name="T13" fmla="*/ 175 h 180"/>
              </a:gdLst>
              <a:ahLst/>
              <a:cxnLst>
                <a:cxn ang="0">
                  <a:pos x="T0" y="T1"/>
                </a:cxn>
                <a:cxn ang="0">
                  <a:pos x="T2" y="T3"/>
                </a:cxn>
                <a:cxn ang="0">
                  <a:pos x="T4" y="T5"/>
                </a:cxn>
                <a:cxn ang="0">
                  <a:pos x="T6" y="T7"/>
                </a:cxn>
                <a:cxn ang="0">
                  <a:pos x="T8" y="T9"/>
                </a:cxn>
                <a:cxn ang="0">
                  <a:pos x="T10" y="T11"/>
                </a:cxn>
                <a:cxn ang="0">
                  <a:pos x="T12" y="T13"/>
                </a:cxn>
              </a:cxnLst>
              <a:rect l="0" t="0" r="r" b="b"/>
              <a:pathLst>
                <a:path w="157" h="180">
                  <a:moveTo>
                    <a:pt x="0" y="175"/>
                  </a:moveTo>
                  <a:lnTo>
                    <a:pt x="157" y="180"/>
                  </a:lnTo>
                  <a:lnTo>
                    <a:pt x="85" y="0"/>
                  </a:lnTo>
                  <a:lnTo>
                    <a:pt x="68" y="0"/>
                  </a:lnTo>
                  <a:lnTo>
                    <a:pt x="0" y="175"/>
                  </a:lnTo>
                  <a:lnTo>
                    <a:pt x="0" y="175"/>
                  </a:lnTo>
                  <a:lnTo>
                    <a:pt x="0" y="175"/>
                  </a:ln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28" name="Freeform 123"/>
            <p:cNvSpPr>
              <a:spLocks/>
            </p:cNvSpPr>
            <p:nvPr/>
          </p:nvSpPr>
          <p:spPr bwMode="auto">
            <a:xfrm>
              <a:off x="7375" y="3547"/>
              <a:ext cx="107" cy="159"/>
            </a:xfrm>
            <a:custGeom>
              <a:avLst/>
              <a:gdLst>
                <a:gd name="T0" fmla="*/ 0 w 107"/>
                <a:gd name="T1" fmla="*/ 154 h 159"/>
                <a:gd name="T2" fmla="*/ 107 w 107"/>
                <a:gd name="T3" fmla="*/ 159 h 159"/>
                <a:gd name="T4" fmla="*/ 58 w 107"/>
                <a:gd name="T5" fmla="*/ 0 h 159"/>
                <a:gd name="T6" fmla="*/ 43 w 107"/>
                <a:gd name="T7" fmla="*/ 0 h 159"/>
                <a:gd name="T8" fmla="*/ 0 w 107"/>
                <a:gd name="T9" fmla="*/ 154 h 159"/>
                <a:gd name="T10" fmla="*/ 0 w 107"/>
                <a:gd name="T11" fmla="*/ 154 h 159"/>
                <a:gd name="T12" fmla="*/ 0 w 107"/>
                <a:gd name="T13" fmla="*/ 154 h 159"/>
              </a:gdLst>
              <a:ahLst/>
              <a:cxnLst>
                <a:cxn ang="0">
                  <a:pos x="T0" y="T1"/>
                </a:cxn>
                <a:cxn ang="0">
                  <a:pos x="T2" y="T3"/>
                </a:cxn>
                <a:cxn ang="0">
                  <a:pos x="T4" y="T5"/>
                </a:cxn>
                <a:cxn ang="0">
                  <a:pos x="T6" y="T7"/>
                </a:cxn>
                <a:cxn ang="0">
                  <a:pos x="T8" y="T9"/>
                </a:cxn>
                <a:cxn ang="0">
                  <a:pos x="T10" y="T11"/>
                </a:cxn>
                <a:cxn ang="0">
                  <a:pos x="T12" y="T13"/>
                </a:cxn>
              </a:cxnLst>
              <a:rect l="0" t="0" r="r" b="b"/>
              <a:pathLst>
                <a:path w="107" h="159">
                  <a:moveTo>
                    <a:pt x="0" y="154"/>
                  </a:moveTo>
                  <a:lnTo>
                    <a:pt x="107" y="159"/>
                  </a:lnTo>
                  <a:lnTo>
                    <a:pt x="58" y="0"/>
                  </a:lnTo>
                  <a:lnTo>
                    <a:pt x="43" y="0"/>
                  </a:lnTo>
                  <a:lnTo>
                    <a:pt x="0" y="154"/>
                  </a:lnTo>
                  <a:lnTo>
                    <a:pt x="0" y="154"/>
                  </a:lnTo>
                  <a:lnTo>
                    <a:pt x="0" y="154"/>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29" name="Freeform 124"/>
            <p:cNvSpPr>
              <a:spLocks/>
            </p:cNvSpPr>
            <p:nvPr/>
          </p:nvSpPr>
          <p:spPr bwMode="auto">
            <a:xfrm>
              <a:off x="7397" y="3465"/>
              <a:ext cx="70" cy="112"/>
            </a:xfrm>
            <a:custGeom>
              <a:avLst/>
              <a:gdLst>
                <a:gd name="T0" fmla="*/ 0 w 70"/>
                <a:gd name="T1" fmla="*/ 112 h 112"/>
                <a:gd name="T2" fmla="*/ 70 w 70"/>
                <a:gd name="T3" fmla="*/ 112 h 112"/>
                <a:gd name="T4" fmla="*/ 31 w 70"/>
                <a:gd name="T5" fmla="*/ 0 h 112"/>
                <a:gd name="T6" fmla="*/ 0 w 70"/>
                <a:gd name="T7" fmla="*/ 112 h 112"/>
                <a:gd name="T8" fmla="*/ 0 w 70"/>
                <a:gd name="T9" fmla="*/ 112 h 112"/>
                <a:gd name="T10" fmla="*/ 0 w 70"/>
                <a:gd name="T11" fmla="*/ 112 h 112"/>
              </a:gdLst>
              <a:ahLst/>
              <a:cxnLst>
                <a:cxn ang="0">
                  <a:pos x="T0" y="T1"/>
                </a:cxn>
                <a:cxn ang="0">
                  <a:pos x="T2" y="T3"/>
                </a:cxn>
                <a:cxn ang="0">
                  <a:pos x="T4" y="T5"/>
                </a:cxn>
                <a:cxn ang="0">
                  <a:pos x="T6" y="T7"/>
                </a:cxn>
                <a:cxn ang="0">
                  <a:pos x="T8" y="T9"/>
                </a:cxn>
                <a:cxn ang="0">
                  <a:pos x="T10" y="T11"/>
                </a:cxn>
              </a:cxnLst>
              <a:rect l="0" t="0" r="r" b="b"/>
              <a:pathLst>
                <a:path w="70" h="112">
                  <a:moveTo>
                    <a:pt x="0" y="112"/>
                  </a:moveTo>
                  <a:lnTo>
                    <a:pt x="70" y="112"/>
                  </a:lnTo>
                  <a:lnTo>
                    <a:pt x="31" y="0"/>
                  </a:lnTo>
                  <a:lnTo>
                    <a:pt x="0" y="112"/>
                  </a:lnTo>
                  <a:lnTo>
                    <a:pt x="0" y="112"/>
                  </a:lnTo>
                  <a:lnTo>
                    <a:pt x="0" y="112"/>
                  </a:ln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30" name="Freeform 125"/>
            <p:cNvSpPr>
              <a:spLocks/>
            </p:cNvSpPr>
            <p:nvPr/>
          </p:nvSpPr>
          <p:spPr bwMode="auto">
            <a:xfrm>
              <a:off x="6229" y="3393"/>
              <a:ext cx="52" cy="693"/>
            </a:xfrm>
            <a:custGeom>
              <a:avLst/>
              <a:gdLst>
                <a:gd name="T0" fmla="*/ 0 w 52"/>
                <a:gd name="T1" fmla="*/ 0 h 693"/>
                <a:gd name="T2" fmla="*/ 52 w 52"/>
                <a:gd name="T3" fmla="*/ 0 h 693"/>
                <a:gd name="T4" fmla="*/ 52 w 52"/>
                <a:gd name="T5" fmla="*/ 693 h 693"/>
                <a:gd name="T6" fmla="*/ 0 w 52"/>
                <a:gd name="T7" fmla="*/ 693 h 693"/>
                <a:gd name="T8" fmla="*/ 0 w 52"/>
                <a:gd name="T9" fmla="*/ 0 h 693"/>
                <a:gd name="T10" fmla="*/ 0 w 52"/>
                <a:gd name="T11" fmla="*/ 0 h 693"/>
              </a:gdLst>
              <a:ahLst/>
              <a:cxnLst>
                <a:cxn ang="0">
                  <a:pos x="T0" y="T1"/>
                </a:cxn>
                <a:cxn ang="0">
                  <a:pos x="T2" y="T3"/>
                </a:cxn>
                <a:cxn ang="0">
                  <a:pos x="T4" y="T5"/>
                </a:cxn>
                <a:cxn ang="0">
                  <a:pos x="T6" y="T7"/>
                </a:cxn>
                <a:cxn ang="0">
                  <a:pos x="T8" y="T9"/>
                </a:cxn>
                <a:cxn ang="0">
                  <a:pos x="T10" y="T11"/>
                </a:cxn>
              </a:cxnLst>
              <a:rect l="0" t="0" r="r" b="b"/>
              <a:pathLst>
                <a:path w="52" h="693">
                  <a:moveTo>
                    <a:pt x="0" y="0"/>
                  </a:moveTo>
                  <a:lnTo>
                    <a:pt x="52" y="0"/>
                  </a:lnTo>
                  <a:lnTo>
                    <a:pt x="52" y="693"/>
                  </a:lnTo>
                  <a:lnTo>
                    <a:pt x="0" y="693"/>
                  </a:lnTo>
                  <a:lnTo>
                    <a:pt x="0" y="0"/>
                  </a:ln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31" name="Freeform 126"/>
            <p:cNvSpPr>
              <a:spLocks/>
            </p:cNvSpPr>
            <p:nvPr/>
          </p:nvSpPr>
          <p:spPr bwMode="auto">
            <a:xfrm>
              <a:off x="7535" y="3393"/>
              <a:ext cx="52" cy="693"/>
            </a:xfrm>
            <a:custGeom>
              <a:avLst/>
              <a:gdLst>
                <a:gd name="T0" fmla="*/ 0 w 52"/>
                <a:gd name="T1" fmla="*/ 0 h 693"/>
                <a:gd name="T2" fmla="*/ 52 w 52"/>
                <a:gd name="T3" fmla="*/ 0 h 693"/>
                <a:gd name="T4" fmla="*/ 52 w 52"/>
                <a:gd name="T5" fmla="*/ 693 h 693"/>
                <a:gd name="T6" fmla="*/ 0 w 52"/>
                <a:gd name="T7" fmla="*/ 693 h 693"/>
                <a:gd name="T8" fmla="*/ 0 w 52"/>
                <a:gd name="T9" fmla="*/ 0 h 693"/>
                <a:gd name="T10" fmla="*/ 0 w 52"/>
                <a:gd name="T11" fmla="*/ 0 h 693"/>
              </a:gdLst>
              <a:ahLst/>
              <a:cxnLst>
                <a:cxn ang="0">
                  <a:pos x="T0" y="T1"/>
                </a:cxn>
                <a:cxn ang="0">
                  <a:pos x="T2" y="T3"/>
                </a:cxn>
                <a:cxn ang="0">
                  <a:pos x="T4" y="T5"/>
                </a:cxn>
                <a:cxn ang="0">
                  <a:pos x="T6" y="T7"/>
                </a:cxn>
                <a:cxn ang="0">
                  <a:pos x="T8" y="T9"/>
                </a:cxn>
                <a:cxn ang="0">
                  <a:pos x="T10" y="T11"/>
                </a:cxn>
              </a:cxnLst>
              <a:rect l="0" t="0" r="r" b="b"/>
              <a:pathLst>
                <a:path w="52" h="693">
                  <a:moveTo>
                    <a:pt x="0" y="0"/>
                  </a:moveTo>
                  <a:lnTo>
                    <a:pt x="52" y="0"/>
                  </a:lnTo>
                  <a:lnTo>
                    <a:pt x="52" y="693"/>
                  </a:lnTo>
                  <a:lnTo>
                    <a:pt x="0" y="693"/>
                  </a:lnTo>
                  <a:lnTo>
                    <a:pt x="0" y="0"/>
                  </a:ln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8816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Code</a:t>
            </a:r>
            <a:endParaRPr lang="en-US" dirty="0"/>
          </a:p>
        </p:txBody>
      </p:sp>
      <p:sp>
        <p:nvSpPr>
          <p:cNvPr id="3" name="Text Placeholder 2"/>
          <p:cNvSpPr>
            <a:spLocks noGrp="1"/>
          </p:cNvSpPr>
          <p:nvPr>
            <p:ph type="body" sz="quarter" idx="10"/>
          </p:nvPr>
        </p:nvSpPr>
        <p:spPr>
          <a:xfrm>
            <a:off x="269239" y="1189177"/>
            <a:ext cx="11653523" cy="3951018"/>
          </a:xfrm>
        </p:spPr>
        <p:txBody>
          <a:bodyPr/>
          <a:lstStyle/>
          <a:p>
            <a:r>
              <a:rPr lang="en-US" dirty="0">
                <a:gradFill>
                  <a:gsLst>
                    <a:gs pos="1250">
                      <a:schemeClr val="tx2"/>
                    </a:gs>
                    <a:gs pos="99000">
                      <a:schemeClr val="tx2"/>
                    </a:gs>
                  </a:gsLst>
                  <a:lin ang="5400000" scaled="0"/>
                </a:gradFill>
              </a:rPr>
              <a:t>Office UI Fabric Developer Site</a:t>
            </a:r>
          </a:p>
          <a:p>
            <a:r>
              <a:rPr lang="en-US" sz="2800" dirty="0" smtClean="0"/>
              <a:t>http</a:t>
            </a:r>
            <a:r>
              <a:rPr lang="en-US" sz="2800" dirty="0"/>
              <a:t>://</a:t>
            </a:r>
            <a:r>
              <a:rPr lang="en-US" sz="2800" dirty="0"/>
              <a:t>dev.office.com/fabric</a:t>
            </a:r>
          </a:p>
          <a:p>
            <a:r>
              <a:rPr lang="en-US" dirty="0">
                <a:gradFill>
                  <a:gsLst>
                    <a:gs pos="1250">
                      <a:schemeClr val="tx2"/>
                    </a:gs>
                    <a:gs pos="99000">
                      <a:schemeClr val="tx2"/>
                    </a:gs>
                  </a:gsLst>
                  <a:lin ang="5400000" scaled="0"/>
                </a:gradFill>
              </a:rPr>
              <a:t>Get </a:t>
            </a:r>
            <a:r>
              <a:rPr lang="en-US" dirty="0">
                <a:gradFill>
                  <a:gsLst>
                    <a:gs pos="1250">
                      <a:schemeClr val="tx2"/>
                    </a:gs>
                    <a:gs pos="99000">
                      <a:schemeClr val="tx2"/>
                    </a:gs>
                  </a:gsLst>
                  <a:lin ang="5400000" scaled="0"/>
                </a:gradFill>
              </a:rPr>
              <a:t>Started</a:t>
            </a:r>
          </a:p>
          <a:p>
            <a:r>
              <a:rPr lang="en-US" sz="2800" dirty="0"/>
              <a:t>http://dev.office.com/fabric/getting-started</a:t>
            </a:r>
            <a:endParaRPr lang="en-US" sz="2800" dirty="0" smtClean="0"/>
          </a:p>
          <a:p>
            <a:r>
              <a:rPr lang="en-US" dirty="0" err="1">
                <a:gradFill>
                  <a:gsLst>
                    <a:gs pos="1250">
                      <a:schemeClr val="tx2"/>
                    </a:gs>
                    <a:gs pos="99000">
                      <a:schemeClr val="tx2"/>
                    </a:gs>
                  </a:gsLst>
                  <a:lin ang="5400000" scaled="0"/>
                </a:gradFill>
              </a:rPr>
              <a:t>OpenSource</a:t>
            </a:r>
            <a:r>
              <a:rPr lang="en-US" dirty="0">
                <a:gradFill>
                  <a:gsLst>
                    <a:gs pos="1250">
                      <a:schemeClr val="tx2"/>
                    </a:gs>
                    <a:gs pos="99000">
                      <a:schemeClr val="tx2"/>
                    </a:gs>
                  </a:gsLst>
                  <a:lin ang="5400000" scaled="0"/>
                </a:gradFill>
              </a:rPr>
              <a:t> GitHub </a:t>
            </a:r>
            <a:r>
              <a:rPr lang="en-US" dirty="0">
                <a:gradFill>
                  <a:gsLst>
                    <a:gs pos="1250">
                      <a:schemeClr val="tx2"/>
                    </a:gs>
                    <a:gs pos="99000">
                      <a:schemeClr val="tx2"/>
                    </a:gs>
                  </a:gsLst>
                  <a:lin ang="5400000" scaled="0"/>
                </a:gradFill>
              </a:rPr>
              <a:t>Repository</a:t>
            </a:r>
            <a:endParaRPr lang="en-US" dirty="0">
              <a:gradFill>
                <a:gsLst>
                  <a:gs pos="1250">
                    <a:schemeClr val="tx2"/>
                  </a:gs>
                  <a:gs pos="99000">
                    <a:schemeClr val="tx2"/>
                  </a:gs>
                </a:gsLst>
                <a:lin ang="5400000" scaled="0"/>
              </a:gradFill>
            </a:endParaRPr>
          </a:p>
          <a:p>
            <a:r>
              <a:rPr lang="en-US" sz="2800" dirty="0"/>
              <a:t>https://github.com/OfficeDev/Office-UI-Fabric</a:t>
            </a:r>
          </a:p>
          <a:p>
            <a:endParaRPr lang="en-US" sz="2800" dirty="0"/>
          </a:p>
        </p:txBody>
      </p:sp>
      <p:sp>
        <p:nvSpPr>
          <p:cNvPr id="4" name="Footer Placeholder 3"/>
          <p:cNvSpPr>
            <a:spLocks noGrp="1"/>
          </p:cNvSpPr>
          <p:nvPr>
            <p:ph type="ftr" sz="quarter" idx="16"/>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spTree>
    <p:extLst>
      <p:ext uri="{BB962C8B-B14F-4D97-AF65-F5344CB8AC3E}">
        <p14:creationId xmlns:p14="http://schemas.microsoft.com/office/powerpoint/2010/main" val="1161290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062089" y="2306211"/>
            <a:ext cx="5822093" cy="727700"/>
          </a:xfrm>
        </p:spPr>
        <p:txBody>
          <a:bodyPr/>
          <a:lstStyle/>
          <a:p>
            <a:r>
              <a:rPr lang="en-US" dirty="0" smtClean="0"/>
              <a:t>Apply </a:t>
            </a:r>
            <a:r>
              <a:rPr lang="en-US" dirty="0" smtClean="0"/>
              <a:t>the Office UI </a:t>
            </a:r>
            <a:r>
              <a:rPr lang="en-US" dirty="0" smtClean="0"/>
              <a:t>Fabric </a:t>
            </a:r>
            <a:endParaRPr lang="en-US" dirty="0"/>
          </a:p>
        </p:txBody>
      </p:sp>
      <p:sp>
        <p:nvSpPr>
          <p:cNvPr id="56" name="Text Placeholder 55"/>
          <p:cNvSpPr>
            <a:spLocks noGrp="1"/>
          </p:cNvSpPr>
          <p:nvPr>
            <p:ph type="body" sz="quarter" idx="12"/>
          </p:nvPr>
        </p:nvSpPr>
        <p:spPr/>
        <p:txBody>
          <a:bodyPr/>
          <a:lstStyle/>
          <a:p>
            <a:r>
              <a:rPr lang="en-US" dirty="0" smtClean="0"/>
              <a:t>2</a:t>
            </a:r>
            <a:endParaRPr lang="en-US" dirty="0"/>
          </a:p>
        </p:txBody>
      </p:sp>
      <p:grpSp>
        <p:nvGrpSpPr>
          <p:cNvPr id="6" name="Group 5"/>
          <p:cNvGrpSpPr/>
          <p:nvPr/>
        </p:nvGrpSpPr>
        <p:grpSpPr>
          <a:xfrm>
            <a:off x="5820534" y="3002548"/>
            <a:ext cx="5923254" cy="3614173"/>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6"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47"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48"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49"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50"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51"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52"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53"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54"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55"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grpSp>
          <p:grpSp>
            <p:nvGrpSpPr>
              <p:cNvPr id="10" name="Group 9"/>
              <p:cNvGrpSpPr/>
              <p:nvPr/>
            </p:nvGrpSpPr>
            <p:grpSpPr>
              <a:xfrm rot="1103645">
                <a:off x="6767684" y="1476299"/>
                <a:ext cx="1225678" cy="1846263"/>
                <a:chOff x="6413501" y="1441450"/>
                <a:chExt cx="1225678" cy="1846263"/>
              </a:xfrm>
            </p:grpSpPr>
            <p:sp>
              <p:nvSpPr>
                <p:cNvPr id="22"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23"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24"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25"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26"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27"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28"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29"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30"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31"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32"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33"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34"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35"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36"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37"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38"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39"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40"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41"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42"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43"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44"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45"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grpSp>
          <p:grpSp>
            <p:nvGrpSpPr>
              <p:cNvPr id="11" name="Group 10"/>
              <p:cNvGrpSpPr/>
              <p:nvPr/>
            </p:nvGrpSpPr>
            <p:grpSpPr>
              <a:xfrm>
                <a:off x="4243570" y="3315652"/>
                <a:ext cx="2525262" cy="593085"/>
                <a:chOff x="4243570" y="3315652"/>
                <a:chExt cx="2525262" cy="593085"/>
              </a:xfrm>
            </p:grpSpPr>
            <p:sp>
              <p:nvSpPr>
                <p:cNvPr id="19" name="Freeform 18"/>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noAutofit/>
                </a:bodyPr>
                <a:lstStyle/>
                <a:p>
                  <a:pPr defTabSz="896386">
                    <a:defRPr/>
                  </a:pPr>
                  <a:endParaRPr lang="en-US" sz="1765" kern="0" dirty="0">
                    <a:solidFill>
                      <a:srgbClr val="505050"/>
                    </a:solidFill>
                  </a:endParaRPr>
                </a:p>
              </p:txBody>
            </p:sp>
            <p:sp>
              <p:nvSpPr>
                <p:cNvPr id="20" name="Freeform 19"/>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noAutofit/>
                </a:bodyPr>
                <a:lstStyle/>
                <a:p>
                  <a:pPr defTabSz="896386">
                    <a:defRPr/>
                  </a:pPr>
                  <a:endParaRPr lang="en-US" sz="1765" kern="0" dirty="0">
                    <a:solidFill>
                      <a:srgbClr val="505050"/>
                    </a:solidFill>
                  </a:endParaRPr>
                </a:p>
              </p:txBody>
            </p:sp>
            <p:sp>
              <p:nvSpPr>
                <p:cNvPr id="21" name="Freeform 20"/>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noAutofit/>
                </a:bodyPr>
                <a:lstStyle/>
                <a:p>
                  <a:pPr defTabSz="896386">
                    <a:defRPr/>
                  </a:pPr>
                  <a:endParaRPr lang="en-US" sz="1765" kern="0" dirty="0">
                    <a:solidFill>
                      <a:srgbClr val="505050"/>
                    </a:solidFill>
                  </a:endParaRPr>
                </a:p>
              </p:txBody>
            </p:sp>
          </p:grpSp>
          <p:grpSp>
            <p:nvGrpSpPr>
              <p:cNvPr id="12" name="Group 11"/>
              <p:cNvGrpSpPr/>
              <p:nvPr/>
            </p:nvGrpSpPr>
            <p:grpSpPr>
              <a:xfrm rot="2350315">
                <a:off x="5989331" y="2507581"/>
                <a:ext cx="598331" cy="829441"/>
                <a:chOff x="6006115" y="2691336"/>
                <a:chExt cx="598331" cy="829441"/>
              </a:xfrm>
            </p:grpSpPr>
            <p:sp>
              <p:nvSpPr>
                <p:cNvPr id="17" name="Freeform 16"/>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18" name="Rectangle 17"/>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grpSp>
          <p:grpSp>
            <p:nvGrpSpPr>
              <p:cNvPr id="13" name="Group 12"/>
              <p:cNvGrpSpPr/>
              <p:nvPr/>
            </p:nvGrpSpPr>
            <p:grpSpPr>
              <a:xfrm rot="19811762">
                <a:off x="6350661" y="2802697"/>
                <a:ext cx="602318" cy="827644"/>
                <a:chOff x="6280309" y="2808848"/>
                <a:chExt cx="602318" cy="827644"/>
              </a:xfrm>
            </p:grpSpPr>
            <p:sp>
              <p:nvSpPr>
                <p:cNvPr id="15" name="Freeform 14"/>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16" name="Rectangle 15"/>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grpSp>
          <p:pic>
            <p:nvPicPr>
              <p:cNvPr id="14" name="Picture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noAutofit/>
            </a:bodyPr>
            <a:lstStyle/>
            <a:p>
              <a:pPr defTabSz="896386">
                <a:defRPr/>
              </a:pPr>
              <a:endParaRPr lang="en-US" sz="1765" kern="0" dirty="0">
                <a:solidFill>
                  <a:srgbClr val="505050"/>
                </a:solidFill>
              </a:endParaRPr>
            </a:p>
          </p:txBody>
        </p:sp>
      </p:grpSp>
    </p:spTree>
    <p:extLst>
      <p:ext uri="{BB962C8B-B14F-4D97-AF65-F5344CB8AC3E}">
        <p14:creationId xmlns:p14="http://schemas.microsoft.com/office/powerpoint/2010/main" val="127022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4067973"/>
          </a:xfrm>
        </p:spPr>
        <p:txBody>
          <a:bodyPr/>
          <a:lstStyle/>
          <a:p>
            <a:pPr marL="0" indent="0">
              <a:buNone/>
            </a:pPr>
            <a:r>
              <a:rPr lang="en-US" dirty="0"/>
              <a:t>Reference the Fabric </a:t>
            </a:r>
            <a:r>
              <a:rPr lang="en-US" dirty="0" smtClean="0"/>
              <a:t>CDN</a:t>
            </a:r>
            <a:br>
              <a:rPr lang="en-US" dirty="0" smtClean="0"/>
            </a:br>
            <a:r>
              <a:rPr lang="en-US" sz="1600" dirty="0">
                <a:solidFill>
                  <a:schemeClr val="tx1"/>
                </a:solidFill>
                <a:latin typeface="Consolas" panose="020B0609020204030204" pitchFamily="49" charset="0"/>
              </a:rPr>
              <a:t>&lt;</a:t>
            </a:r>
            <a:r>
              <a:rPr lang="en-US" sz="1600" b="1" dirty="0">
                <a:solidFill>
                  <a:schemeClr val="tx1"/>
                </a:solidFill>
                <a:latin typeface="Consolas" panose="020B0609020204030204" pitchFamily="49" charset="0"/>
              </a:rPr>
              <a:t>link</a:t>
            </a:r>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rel</a:t>
            </a:r>
            <a:r>
              <a:rPr lang="en-US" sz="1600" dirty="0">
                <a:solidFill>
                  <a:schemeClr val="tx1"/>
                </a:solidFill>
                <a:latin typeface="Consolas" panose="020B0609020204030204" pitchFamily="49" charset="0"/>
              </a:rPr>
              <a:t>="stylesheet" </a:t>
            </a:r>
            <a:r>
              <a:rPr lang="en-US" sz="1600" dirty="0" err="1">
                <a:solidFill>
                  <a:schemeClr val="tx1"/>
                </a:solidFill>
                <a:latin typeface="Consolas" panose="020B0609020204030204" pitchFamily="49" charset="0"/>
              </a:rPr>
              <a:t>href</a:t>
            </a:r>
            <a:r>
              <a:rPr lang="en-US" sz="1600" dirty="0">
                <a:solidFill>
                  <a:schemeClr val="tx1"/>
                </a:solidFill>
                <a:latin typeface="Consolas" panose="020B0609020204030204" pitchFamily="49" charset="0"/>
              </a:rPr>
              <a:t>="http://appsforoffice.microsoft.com/fabric/1.0/fabric.min.css</a:t>
            </a:r>
            <a:r>
              <a:rPr lang="en-US" sz="1600" dirty="0" smtClean="0">
                <a:solidFill>
                  <a:schemeClr val="tx1"/>
                </a:solidFill>
                <a:latin typeface="Consolas" panose="020B0609020204030204" pitchFamily="49" charset="0"/>
              </a:rPr>
              <a:t>"&gt; </a:t>
            </a:r>
            <a:br>
              <a:rPr lang="en-US" sz="1600" dirty="0" smtClean="0">
                <a:solidFill>
                  <a:schemeClr val="tx1"/>
                </a:solidFill>
                <a:latin typeface="Consolas" panose="020B0609020204030204" pitchFamily="49" charset="0"/>
              </a:rPr>
            </a:br>
            <a:r>
              <a:rPr lang="en-US" sz="1600" dirty="0" smtClean="0">
                <a:solidFill>
                  <a:schemeClr val="tx1"/>
                </a:solidFill>
                <a:latin typeface="Consolas" panose="020B0609020204030204" pitchFamily="49" charset="0"/>
              </a:rPr>
              <a:t>&lt;</a:t>
            </a:r>
            <a:r>
              <a:rPr lang="en-US" sz="1600" b="1" dirty="0">
                <a:solidFill>
                  <a:schemeClr val="tx1"/>
                </a:solidFill>
                <a:latin typeface="Consolas" panose="020B0609020204030204" pitchFamily="49" charset="0"/>
              </a:rPr>
              <a:t>link</a:t>
            </a:r>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rel</a:t>
            </a:r>
            <a:r>
              <a:rPr lang="en-US" sz="1600" dirty="0">
                <a:solidFill>
                  <a:schemeClr val="tx1"/>
                </a:solidFill>
                <a:latin typeface="Consolas" panose="020B0609020204030204" pitchFamily="49" charset="0"/>
              </a:rPr>
              <a:t>="stylesheet" </a:t>
            </a:r>
            <a:r>
              <a:rPr lang="en-US" sz="1600" dirty="0" err="1">
                <a:solidFill>
                  <a:schemeClr val="tx1"/>
                </a:solidFill>
                <a:latin typeface="Consolas" panose="020B0609020204030204" pitchFamily="49" charset="0"/>
              </a:rPr>
              <a:t>href</a:t>
            </a:r>
            <a:r>
              <a:rPr lang="en-US" sz="1600" dirty="0">
                <a:solidFill>
                  <a:schemeClr val="tx1"/>
                </a:solidFill>
                <a:latin typeface="Consolas" panose="020B0609020204030204" pitchFamily="49" charset="0"/>
              </a:rPr>
              <a:t>="http://appsforoffice.microsoft.com/fabric/1.0/fabric.components.min.css</a:t>
            </a:r>
            <a:r>
              <a:rPr lang="en-US" sz="1600" dirty="0" smtClean="0">
                <a:solidFill>
                  <a:schemeClr val="tx1"/>
                </a:solidFill>
                <a:latin typeface="Consolas" panose="020B0609020204030204" pitchFamily="49" charset="0"/>
              </a:rPr>
              <a:t>"&gt;</a:t>
            </a:r>
            <a:r>
              <a:rPr lang="en-US" sz="2000" dirty="0" smtClean="0">
                <a:solidFill>
                  <a:schemeClr val="tx1"/>
                </a:solidFill>
              </a:rPr>
              <a:t/>
            </a:r>
            <a:br>
              <a:rPr lang="en-US" sz="2000" dirty="0" smtClean="0">
                <a:solidFill>
                  <a:schemeClr val="tx1"/>
                </a:solidFill>
              </a:rPr>
            </a:br>
            <a:endParaRPr lang="en-US" sz="2000" dirty="0" smtClean="0">
              <a:solidFill>
                <a:schemeClr val="tx1"/>
              </a:solidFill>
            </a:endParaRPr>
          </a:p>
          <a:p>
            <a:pPr marL="0" indent="0">
              <a:buNone/>
            </a:pPr>
            <a:r>
              <a:rPr lang="en-US" dirty="0" smtClean="0"/>
              <a:t>Use </a:t>
            </a:r>
            <a:r>
              <a:rPr lang="en-US" dirty="0" err="1" smtClean="0"/>
              <a:t>Nuget</a:t>
            </a:r>
            <a:r>
              <a:rPr lang="en-US" dirty="0" smtClean="0"/>
              <a:t> to install in a project</a:t>
            </a:r>
            <a:r>
              <a:rPr lang="en-US" dirty="0" smtClean="0"/>
              <a:t/>
            </a:r>
            <a:br>
              <a:rPr lang="en-US" dirty="0" smtClean="0"/>
            </a:br>
            <a:r>
              <a:rPr lang="en-US" sz="2000" b="1" dirty="0">
                <a:solidFill>
                  <a:schemeClr val="tx1"/>
                </a:solidFill>
              </a:rPr>
              <a:t>PM&gt;Install-Package </a:t>
            </a:r>
            <a:r>
              <a:rPr lang="en-US" sz="2000" b="1" dirty="0" err="1" smtClean="0">
                <a:solidFill>
                  <a:schemeClr val="tx1"/>
                </a:solidFill>
              </a:rPr>
              <a:t>OfficeUIFabric</a:t>
            </a:r>
            <a:endParaRPr lang="en-US" sz="2000" b="1" dirty="0" smtClean="0">
              <a:solidFill>
                <a:schemeClr val="tx1"/>
              </a:solidFill>
            </a:endParaRPr>
          </a:p>
          <a:p>
            <a:pPr marL="0" indent="0">
              <a:buNone/>
            </a:pPr>
            <a:endParaRPr lang="en-US" sz="2000" b="1" dirty="0" smtClean="0">
              <a:solidFill>
                <a:schemeClr val="tx1"/>
              </a:solidFill>
            </a:endParaRPr>
          </a:p>
          <a:p>
            <a:pPr marL="0" indent="0">
              <a:buNone/>
            </a:pPr>
            <a:r>
              <a:rPr lang="en-US" dirty="0" smtClean="0"/>
              <a:t>Download and install in a project</a:t>
            </a:r>
          </a:p>
          <a:p>
            <a:pPr marL="0" indent="0">
              <a:buNone/>
            </a:pPr>
            <a:r>
              <a:rPr lang="en-US" sz="2000" b="1" dirty="0" smtClean="0">
                <a:solidFill>
                  <a:schemeClr val="tx1"/>
                </a:solidFill>
              </a:rPr>
              <a:t>https</a:t>
            </a:r>
            <a:r>
              <a:rPr lang="en-US" sz="2000" b="1" dirty="0">
                <a:solidFill>
                  <a:schemeClr val="tx1"/>
                </a:solidFill>
              </a:rPr>
              <a:t>://github.com/OfficeDev/Office-UI-Fabric/releases</a:t>
            </a:r>
            <a:endParaRPr lang="en-US" dirty="0" smtClean="0"/>
          </a:p>
          <a:p>
            <a:endParaRPr lang="en-US" sz="2000" b="1" dirty="0">
              <a:solidFill>
                <a:schemeClr val="tx1"/>
              </a:solidFill>
            </a:endParaRPr>
          </a:p>
        </p:txBody>
      </p:sp>
      <p:sp>
        <p:nvSpPr>
          <p:cNvPr id="3" name="Title 2"/>
          <p:cNvSpPr>
            <a:spLocks noGrp="1"/>
          </p:cNvSpPr>
          <p:nvPr>
            <p:ph type="title"/>
          </p:nvPr>
        </p:nvSpPr>
        <p:spPr/>
        <p:txBody>
          <a:bodyPr/>
          <a:lstStyle/>
          <a:p>
            <a:r>
              <a:rPr lang="en-US" dirty="0" smtClean="0"/>
              <a:t>Ways to obtain the Office UI Fabric</a:t>
            </a:r>
            <a:endParaRPr lang="en-US" dirty="0"/>
          </a:p>
        </p:txBody>
      </p:sp>
    </p:spTree>
    <p:extLst>
      <p:ext uri="{BB962C8B-B14F-4D97-AF65-F5344CB8AC3E}">
        <p14:creationId xmlns:p14="http://schemas.microsoft.com/office/powerpoint/2010/main" val="4157027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6-30540_Office_365_CloudRoadShow">
  <a:themeElements>
    <a:clrScheme name="Custom 4">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21FA3758-934E-40AA-831D-4547D2060427}" vid="{6BE66CFC-BAF2-4248-A13E-A31CB68FDD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TotalTime>
  <Words>900</Words>
  <Application>Microsoft Office PowerPoint</Application>
  <PresentationFormat>Widescreen</PresentationFormat>
  <Paragraphs>125</Paragraphs>
  <Slides>21</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Arial</vt:lpstr>
      <vt:lpstr>Calibri</vt:lpstr>
      <vt:lpstr>Consolas</vt:lpstr>
      <vt:lpstr>Segoe Light</vt:lpstr>
      <vt:lpstr>Segoe UI</vt:lpstr>
      <vt:lpstr>Segoe UI Black</vt:lpstr>
      <vt:lpstr>Segoe UI Light</vt:lpstr>
      <vt:lpstr>Segoe UI Semibold</vt:lpstr>
      <vt:lpstr>Symbol</vt:lpstr>
      <vt:lpstr>Wingdings</vt:lpstr>
      <vt:lpstr>6-30540_Office_365_CloudRoadShow</vt:lpstr>
      <vt:lpstr>Office 365 development</vt:lpstr>
      <vt:lpstr>Apply Office UI Fabric  to Office Add-ins</vt:lpstr>
      <vt:lpstr>Agenda </vt:lpstr>
      <vt:lpstr>Developer vision</vt:lpstr>
      <vt:lpstr>PowerPoint Presentation</vt:lpstr>
      <vt:lpstr>What is the Office UI Fabric?</vt:lpstr>
      <vt:lpstr>The Code</vt:lpstr>
      <vt:lpstr>PowerPoint Presentation</vt:lpstr>
      <vt:lpstr>Ways to obtain the Office UI Fabric</vt:lpstr>
      <vt:lpstr>Office UI Fabric Components</vt:lpstr>
      <vt:lpstr>Implementing Office UI Fabric Components</vt:lpstr>
      <vt:lpstr>PowerPoint Presentation</vt:lpstr>
      <vt:lpstr>Responsive Grid</vt:lpstr>
      <vt:lpstr>SearchBox</vt:lpstr>
      <vt:lpstr>Dropdown</vt:lpstr>
      <vt:lpstr>Office UI Fabric Demo</vt:lpstr>
      <vt:lpstr>Summary</vt:lpstr>
      <vt:lpstr>Further reading…</vt:lpstr>
      <vt:lpstr>Developer Program launch</vt:lpstr>
      <vt:lpstr>Engage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creator>刘晓尘</dc:creator>
  <cp:lastModifiedBy>Todd Baginski</cp:lastModifiedBy>
  <cp:revision>14</cp:revision>
  <dcterms:created xsi:type="dcterms:W3CDTF">2016-02-14T07:57:55Z</dcterms:created>
  <dcterms:modified xsi:type="dcterms:W3CDTF">2016-02-15T19:11:32Z</dcterms:modified>
</cp:coreProperties>
</file>