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4"/>
  </p:sldMasterIdLst>
  <p:notesMasterIdLst>
    <p:notesMasterId r:id="rId36"/>
  </p:notesMasterIdLst>
  <p:handoutMasterIdLst>
    <p:handoutMasterId r:id="rId37"/>
  </p:handoutMasterIdLst>
  <p:sldIdLst>
    <p:sldId id="1508" r:id="rId5"/>
    <p:sldId id="1510" r:id="rId6"/>
    <p:sldId id="1504" r:id="rId7"/>
    <p:sldId id="1458" r:id="rId8"/>
    <p:sldId id="1513" r:id="rId9"/>
    <p:sldId id="1514" r:id="rId10"/>
    <p:sldId id="1515" r:id="rId11"/>
    <p:sldId id="1524" r:id="rId12"/>
    <p:sldId id="1525" r:id="rId13"/>
    <p:sldId id="1526" r:id="rId14"/>
    <p:sldId id="1527" r:id="rId15"/>
    <p:sldId id="1545" r:id="rId16"/>
    <p:sldId id="1546" r:id="rId17"/>
    <p:sldId id="1530" r:id="rId18"/>
    <p:sldId id="1547" r:id="rId19"/>
    <p:sldId id="1548" r:id="rId20"/>
    <p:sldId id="1533" r:id="rId21"/>
    <p:sldId id="1534" r:id="rId22"/>
    <p:sldId id="1550" r:id="rId23"/>
    <p:sldId id="1535" r:id="rId24"/>
    <p:sldId id="1536" r:id="rId25"/>
    <p:sldId id="1537" r:id="rId26"/>
    <p:sldId id="1538" r:id="rId27"/>
    <p:sldId id="1549" r:id="rId28"/>
    <p:sldId id="1540" r:id="rId29"/>
    <p:sldId id="1541" r:id="rId30"/>
    <p:sldId id="1542" r:id="rId31"/>
    <p:sldId id="1544" r:id="rId32"/>
    <p:sldId id="1503" r:id="rId33"/>
    <p:sldId id="1459" r:id="rId34"/>
    <p:sldId id="1326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19473F-C681-4F66-881D-6F0089128EC9}">
          <p14:sldIdLst>
            <p14:sldId id="1508"/>
            <p14:sldId id="1510"/>
            <p14:sldId id="1504"/>
            <p14:sldId id="1458"/>
          </p14:sldIdLst>
        </p14:section>
        <p14:section name="overview" id="{73BEF7E5-7EED-48F1-B6DE-017F64E0C86D}">
          <p14:sldIdLst>
            <p14:sldId id="1513"/>
            <p14:sldId id="1514"/>
            <p14:sldId id="1515"/>
          </p14:sldIdLst>
        </p14:section>
        <p14:section name="paging-support" id="{1D7C824B-DC8A-4F3F-97E8-3757479A5CA7}">
          <p14:sldIdLst>
            <p14:sldId id="1524"/>
            <p14:sldId id="1525"/>
            <p14:sldId id="1526"/>
          </p14:sldIdLst>
        </p14:section>
        <p14:section name="batching support" id="{8C5F2C01-105D-42B7-A1F2-BFD0FE0828F1}">
          <p14:sldIdLst>
            <p14:sldId id="1527"/>
            <p14:sldId id="1545"/>
            <p14:sldId id="1546"/>
            <p14:sldId id="1530"/>
            <p14:sldId id="1547"/>
            <p14:sldId id="1548"/>
          </p14:sldIdLst>
        </p14:section>
        <p14:section name="crud-support" id="{FF469D82-AFFD-4685-9B44-ECBADC029CC7}">
          <p14:sldIdLst>
            <p14:sldId id="1533"/>
            <p14:sldId id="1534"/>
            <p14:sldId id="1550"/>
            <p14:sldId id="1535"/>
            <p14:sldId id="1536"/>
          </p14:sldIdLst>
        </p14:section>
        <p14:section name="rest" id="{4B1CB085-AA33-49BB-803E-090DEC06C241}">
          <p14:sldIdLst>
            <p14:sldId id="1537"/>
            <p14:sldId id="1538"/>
            <p14:sldId id="1549"/>
            <p14:sldId id="1540"/>
            <p14:sldId id="1541"/>
            <p14:sldId id="1542"/>
          </p14:sldIdLst>
        </p14:section>
        <p14:section name="conclusion" id="{B72BB7CA-DA6E-447E-9E2E-6653647ECEF2}">
          <p14:sldIdLst>
            <p14:sldId id="1544"/>
            <p14:sldId id="1503"/>
            <p14:sldId id="1459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Raquel Romano" initials="RR" lastIdx="1" clrIdx="4">
    <p:extLst>
      <p:ext uri="{19B8F6BF-5375-455C-9EA6-DF929625EA0E}">
        <p15:presenceInfo xmlns:p15="http://schemas.microsoft.com/office/powerpoint/2012/main" userId="S-1-5-21-383413107-1061881802-891584314-4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97A7D"/>
    <a:srgbClr val="D2D2D2"/>
    <a:srgbClr val="505050"/>
    <a:srgbClr val="000000"/>
    <a:srgbClr val="0078D7"/>
    <a:srgbClr val="FF8C00"/>
    <a:srgbClr val="00BCF2"/>
    <a:srgbClr val="2E1648"/>
    <a:srgbClr val="45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7" autoAdjust="0"/>
    <p:restoredTop sz="94450" autoAdjust="0"/>
  </p:normalViewPr>
  <p:slideViewPr>
    <p:cSldViewPr>
      <p:cViewPr>
        <p:scale>
          <a:sx n="80" d="100"/>
          <a:sy n="80" d="100"/>
        </p:scale>
        <p:origin x="48" y="874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1-19T17:13:27.069" idx="1">
    <p:pos x="7156" y="676"/>
    <p:text>"Office 365 REST APIs shipped with support for support with REST APIs"
Not sure about "...shipped with support for support..." part of sentence.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D673-D048-49A3-979A-8A62AADD7757}" type="datetime8">
              <a:rPr lang="en-US" smtClean="0">
                <a:latin typeface="Segoe UI" pitchFamily="34" charset="0"/>
              </a:rPr>
              <a:t>1/26/2016 11:11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7EBB25F-8F37-474D-A491-A75D8A1B6508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27E0-75C2-4762-9602-52F8A16E59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2D6E7B5-780B-435C-9B18-0234FF3039C0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BB43C1-5B3D-48F4-A5D8-D5511BCD3D95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30CCC0D-2952-4CEA-BF60-801993DD5BCD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24D6179-EC69-4871-89F0-36B8F4A8D226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0ED4AEC-6D9B-4921-B54C-16649347D1E9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4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323F45A-F29E-4CFC-B93B-961459EE89B7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A31A65-9722-4D92-B199-38DF388BD853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3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8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1/26/2016 11:23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5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0A987E5-A83C-40E8-BE2B-EF941D57B923}" type="datetime8">
              <a:rPr lang="en-US" smtClean="0"/>
              <a:t>1/26/2016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1496A49-12EB-43BE-B359-C24E35C6CA07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8D0D4B-DABB-41E4-B122-765784E6B8C0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4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E415768-B4C4-421D-8D66-C31ED670C23B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02372DD-1CEC-4F6F-9D01-247F9874E5CB}" type="datetime8">
              <a:rPr lang="en-US" smtClean="0">
                <a:solidFill>
                  <a:prstClr val="black"/>
                </a:solidFill>
              </a:rPr>
              <a:t>1/26/2016 11:25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9E9575-FD10-4AE9-BA53-F4560A30818A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D3DA83-F9F4-451D-8FA5-9DED145913B5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2AE7E06-30D5-4516-94CF-E382ED68F15A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B266B1-FF3E-4658-B1D2-008DD5395B4F}" type="datetime8">
              <a:rPr lang="en-US" smtClean="0">
                <a:solidFill>
                  <a:prstClr val="black"/>
                </a:solidFill>
              </a:rPr>
              <a:t>1/26/2016 11:11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0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A5D07B-4DD2-43C3-A179-76DDF8220791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1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C9DC-C0A3-4640-9A7A-3DC41095A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69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76DAB35-8E00-4F6A-A20D-9E0AE091051D}" type="datetime8">
              <a:rPr lang="en-US" smtClean="0">
                <a:solidFill>
                  <a:prstClr val="black"/>
                </a:solidFill>
              </a:rPr>
              <a:t>1/26/2016 11:11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DA0567-083C-4592-8955-98D430B768AF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698413-5141-44EB-9DC1-C67B002DA169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E6D872-A249-4B2D-943D-07D05D0C3C60}" type="datetime8">
              <a:rPr lang="en-US" smtClean="0">
                <a:solidFill>
                  <a:prstClr val="black"/>
                </a:solidFill>
              </a:rPr>
              <a:t>1/26/2016 11:13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99B8915-27E1-478B-A47F-935DDA78DA9A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40179A-6511-41D9-A019-21B6C1864809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748FC5-E9B2-4D00-8532-0EF861380926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9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CC21723-1E79-4263-B331-0A70B228E30A}" type="datetime8">
              <a:rPr lang="en-US" smtClean="0"/>
              <a:t>1/26/2016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88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r>
                <a:rPr lang="en-US" sz="1764" dirty="0">
                  <a:solidFill>
                    <a:srgbClr val="404040"/>
                  </a:solidFill>
                  <a:latin typeface="Segoe UI"/>
                </a:rPr>
                <a:t/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4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  <p:sldLayoutId id="2147484343" r:id="rId21"/>
    <p:sldLayoutId id="2147484344" r:id="rId22"/>
    <p:sldLayoutId id="2147484345" r:id="rId23"/>
    <p:sldLayoutId id="2147484346" r:id="rId24"/>
    <p:sldLayoutId id="2147484347" r:id="rId25"/>
    <p:sldLayoutId id="2147484348" r:id="rId26"/>
    <p:sldLayoutId id="2147484349" r:id="rId27"/>
    <p:sldLayoutId id="2147484350" r:id="rId28"/>
    <p:sldLayoutId id="2147484351" r:id="rId29"/>
    <p:sldLayoutId id="2147484352" r:id="rId30"/>
    <p:sldLayoutId id="2147484353" r:id="rId31"/>
    <p:sldLayoutId id="2147484354" r:id="rId32"/>
    <p:sldLayoutId id="2147484355" r:id="rId33"/>
    <p:sldLayoutId id="2147484356" r:id="rId34"/>
    <p:sldLayoutId id="2147484357" r:id="rId35"/>
    <p:sldLayoutId id="2147484358" r:id="rId36"/>
    <p:sldLayoutId id="2147484359" r:id="rId37"/>
    <p:sldLayoutId id="2147484360" r:id="rId38"/>
    <p:sldLayoutId id="2147484361" r:id="rId39"/>
    <p:sldLayoutId id="2147484362" r:id="rId40"/>
    <p:sldLayoutId id="2147484363" r:id="rId41"/>
    <p:sldLayoutId id="2147484364" r:id="rId42"/>
    <p:sldLayoutId id="2147484365" r:id="rId43"/>
    <p:sldLayoutId id="2147484366" r:id="rId44"/>
    <p:sldLayoutId id="2147484367" r:id="rId45"/>
    <p:sldLayoutId id="2147484368" r:id="rId46"/>
    <p:sldLayoutId id="2147484369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>
          <p15:clr>
            <a:srgbClr val="5ACBF0"/>
          </p15:clr>
        </p15:guide>
        <p15:guide id="2" pos="155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devprogra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Examining paging support with </a:t>
            </a:r>
            <a:r>
              <a:rPr lang="en-US" sz="6600" dirty="0" smtClean="0"/>
              <a:t>Microsoft Graph</a:t>
            </a:r>
            <a:endParaRPr lang="en-US" sz="6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Batching with 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5212347" cy="5761008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3200" dirty="0"/>
              <a:t>Each action is sent as a separate request</a:t>
            </a:r>
          </a:p>
          <a:p>
            <a:r>
              <a:rPr lang="en-US" sz="3200" dirty="0"/>
              <a:t>CSOM allows for multiple requests to be sent as one</a:t>
            </a:r>
          </a:p>
          <a:p>
            <a:r>
              <a:rPr lang="en-US" sz="3200" dirty="0"/>
              <a:t>Requests are expensive and slow your app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REST is more chatty than CSOM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4938020" cy="4572000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Microsoft Graph shipped </a:t>
            </a:r>
            <a:r>
              <a:rPr lang="en-US" dirty="0"/>
              <a:t>with support for </a:t>
            </a:r>
            <a:r>
              <a:rPr lang="en-US" dirty="0" smtClean="0"/>
              <a:t>with </a:t>
            </a:r>
            <a:r>
              <a:rPr lang="en-US" dirty="0"/>
              <a:t>REST APIs</a:t>
            </a:r>
          </a:p>
          <a:p>
            <a:r>
              <a:rPr lang="en-US" dirty="0"/>
              <a:t>Batching requests with REST support added to SharePoint Online late 2014</a:t>
            </a:r>
          </a:p>
          <a:p>
            <a:r>
              <a:rPr lang="en-US" dirty="0"/>
              <a:t>Send multiple write and read operations in one HTTP request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Batching support added to Office 365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492240" y="5417481"/>
            <a:ext cx="5669598" cy="963938"/>
          </a:xfrm>
          <a:prstGeom prst="rect">
            <a:avLst/>
          </a:prstGeom>
        </p:spPr>
        <p:txBody>
          <a:bodyPr vert="horz" wrap="square" lIns="149217" tIns="93260" rIns="149217" bIns="93260" rtlCol="0" anchor="b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i="1" dirty="0">
                <a:gradFill>
                  <a:gsLst>
                    <a:gs pos="92515">
                      <a:schemeClr val="tx1">
                        <a:lumMod val="65000"/>
                        <a:lumOff val="35000"/>
                      </a:schemeClr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rPr>
              <a:t>SharePoint 2013 on-premises—not supported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5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the impact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5" t="533" r="3182" b="4750"/>
          <a:stretch/>
        </p:blipFill>
        <p:spPr>
          <a:xfrm>
            <a:off x="2652077" y="1211287"/>
            <a:ext cx="7132320" cy="49207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" name="Rectangle 1"/>
          <p:cNvSpPr/>
          <p:nvPr/>
        </p:nvSpPr>
        <p:spPr bwMode="auto">
          <a:xfrm>
            <a:off x="2560637" y="2147576"/>
            <a:ext cx="7132320" cy="51206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60637" y="5278293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60637" y="4127175"/>
            <a:ext cx="7315200" cy="115214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60637" y="5945795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18291"/>
            <a:ext cx="1645920" cy="2953512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914400" y="4703248"/>
            <a:ext cx="1645920" cy="1335024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7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11" grpId="0" animBg="1"/>
      <p:bldP spid="11" grpId="1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request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request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POST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PATCH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DELETE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6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response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response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 Response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CRUD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55579" y="3147433"/>
            <a:ext cx="3986858" cy="3353123"/>
            <a:chOff x="8443913" y="4611688"/>
            <a:chExt cx="2676525" cy="225107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709150" y="4840288"/>
              <a:ext cx="454025" cy="573088"/>
            </a:xfrm>
            <a:custGeom>
              <a:avLst/>
              <a:gdLst>
                <a:gd name="T0" fmla="*/ 0 w 103"/>
                <a:gd name="T1" fmla="*/ 57 h 130"/>
                <a:gd name="T2" fmla="*/ 5 w 103"/>
                <a:gd name="T3" fmla="*/ 28 h 130"/>
                <a:gd name="T4" fmla="*/ 8 w 103"/>
                <a:gd name="T5" fmla="*/ 14 h 130"/>
                <a:gd name="T6" fmla="*/ 24 w 103"/>
                <a:gd name="T7" fmla="*/ 0 h 130"/>
                <a:gd name="T8" fmla="*/ 60 w 103"/>
                <a:gd name="T9" fmla="*/ 0 h 130"/>
                <a:gd name="T10" fmla="*/ 60 w 103"/>
                <a:gd name="T11" fmla="*/ 0 h 130"/>
                <a:gd name="T12" fmla="*/ 67 w 103"/>
                <a:gd name="T13" fmla="*/ 0 h 130"/>
                <a:gd name="T14" fmla="*/ 81 w 103"/>
                <a:gd name="T15" fmla="*/ 14 h 130"/>
                <a:gd name="T16" fmla="*/ 81 w 103"/>
                <a:gd name="T17" fmla="*/ 28 h 130"/>
                <a:gd name="T18" fmla="*/ 85 w 103"/>
                <a:gd name="T19" fmla="*/ 29 h 130"/>
                <a:gd name="T20" fmla="*/ 92 w 103"/>
                <a:gd name="T21" fmla="*/ 30 h 130"/>
                <a:gd name="T22" fmla="*/ 92 w 103"/>
                <a:gd name="T23" fmla="*/ 31 h 130"/>
                <a:gd name="T24" fmla="*/ 96 w 103"/>
                <a:gd name="T25" fmla="*/ 31 h 130"/>
                <a:gd name="T26" fmla="*/ 102 w 103"/>
                <a:gd name="T27" fmla="*/ 41 h 130"/>
                <a:gd name="T28" fmla="*/ 96 w 103"/>
                <a:gd name="T29" fmla="*/ 56 h 130"/>
                <a:gd name="T30" fmla="*/ 88 w 103"/>
                <a:gd name="T31" fmla="*/ 58 h 130"/>
                <a:gd name="T32" fmla="*/ 88 w 103"/>
                <a:gd name="T33" fmla="*/ 99 h 130"/>
                <a:gd name="T34" fmla="*/ 88 w 103"/>
                <a:gd name="T35" fmla="*/ 130 h 130"/>
                <a:gd name="T36" fmla="*/ 38 w 103"/>
                <a:gd name="T37" fmla="*/ 130 h 130"/>
                <a:gd name="T38" fmla="*/ 38 w 103"/>
                <a:gd name="T39" fmla="*/ 99 h 130"/>
                <a:gd name="T40" fmla="*/ 24 w 103"/>
                <a:gd name="T41" fmla="*/ 99 h 130"/>
                <a:gd name="T42" fmla="*/ 9 w 103"/>
                <a:gd name="T43" fmla="*/ 85 h 130"/>
                <a:gd name="T44" fmla="*/ 9 w 103"/>
                <a:gd name="T45" fmla="*/ 66 h 130"/>
                <a:gd name="T46" fmla="*/ 9 w 103"/>
                <a:gd name="T47" fmla="*/ 63 h 130"/>
                <a:gd name="T48" fmla="*/ 5 w 103"/>
                <a:gd name="T49" fmla="*/ 63 h 130"/>
                <a:gd name="T50" fmla="*/ 1 w 103"/>
                <a:gd name="T51" fmla="*/ 61 h 130"/>
                <a:gd name="T52" fmla="*/ 0 w 103"/>
                <a:gd name="T5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30">
                  <a:moveTo>
                    <a:pt x="0" y="57"/>
                  </a:moveTo>
                  <a:cubicBezTo>
                    <a:pt x="1" y="47"/>
                    <a:pt x="3" y="36"/>
                    <a:pt x="5" y="28"/>
                  </a:cubicBezTo>
                  <a:cubicBezTo>
                    <a:pt x="6" y="26"/>
                    <a:pt x="7" y="16"/>
                    <a:pt x="8" y="14"/>
                  </a:cubicBezTo>
                  <a:cubicBezTo>
                    <a:pt x="10" y="6"/>
                    <a:pt x="15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3" y="28"/>
                    <a:pt x="84" y="28"/>
                    <a:pt x="85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3" y="31"/>
                    <a:pt x="96" y="31"/>
                  </a:cubicBezTo>
                  <a:cubicBezTo>
                    <a:pt x="99" y="32"/>
                    <a:pt x="103" y="34"/>
                    <a:pt x="102" y="41"/>
                  </a:cubicBezTo>
                  <a:cubicBezTo>
                    <a:pt x="102" y="48"/>
                    <a:pt x="100" y="52"/>
                    <a:pt x="96" y="56"/>
                  </a:cubicBezTo>
                  <a:cubicBezTo>
                    <a:pt x="93" y="59"/>
                    <a:pt x="89" y="59"/>
                    <a:pt x="88" y="5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6" y="99"/>
                    <a:pt x="9" y="93"/>
                    <a:pt x="9" y="8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2" y="62"/>
                    <a:pt x="1" y="61"/>
                  </a:cubicBezTo>
                  <a:cubicBezTo>
                    <a:pt x="0" y="60"/>
                    <a:pt x="0" y="58"/>
                    <a:pt x="0" y="57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731375" y="4800600"/>
              <a:ext cx="260350" cy="166688"/>
            </a:xfrm>
            <a:prstGeom prst="rect">
              <a:avLst/>
            </a:pr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23438" y="4611688"/>
              <a:ext cx="431800" cy="409575"/>
            </a:xfrm>
            <a:custGeom>
              <a:avLst/>
              <a:gdLst>
                <a:gd name="T0" fmla="*/ 2 w 98"/>
                <a:gd name="T1" fmla="*/ 40 h 93"/>
                <a:gd name="T2" fmla="*/ 14 w 98"/>
                <a:gd name="T3" fmla="*/ 28 h 93"/>
                <a:gd name="T4" fmla="*/ 29 w 98"/>
                <a:gd name="T5" fmla="*/ 22 h 93"/>
                <a:gd name="T6" fmla="*/ 36 w 98"/>
                <a:gd name="T7" fmla="*/ 16 h 93"/>
                <a:gd name="T8" fmla="*/ 40 w 98"/>
                <a:gd name="T9" fmla="*/ 14 h 93"/>
                <a:gd name="T10" fmla="*/ 43 w 98"/>
                <a:gd name="T11" fmla="*/ 20 h 93"/>
                <a:gd name="T12" fmla="*/ 48 w 98"/>
                <a:gd name="T13" fmla="*/ 16 h 93"/>
                <a:gd name="T14" fmla="*/ 51 w 98"/>
                <a:gd name="T15" fmla="*/ 9 h 93"/>
                <a:gd name="T16" fmla="*/ 55 w 98"/>
                <a:gd name="T17" fmla="*/ 15 h 93"/>
                <a:gd name="T18" fmla="*/ 60 w 98"/>
                <a:gd name="T19" fmla="*/ 17 h 93"/>
                <a:gd name="T20" fmla="*/ 70 w 98"/>
                <a:gd name="T21" fmla="*/ 6 h 93"/>
                <a:gd name="T22" fmla="*/ 81 w 98"/>
                <a:gd name="T23" fmla="*/ 12 h 93"/>
                <a:gd name="T24" fmla="*/ 84 w 98"/>
                <a:gd name="T25" fmla="*/ 35 h 93"/>
                <a:gd name="T26" fmla="*/ 87 w 98"/>
                <a:gd name="T27" fmla="*/ 39 h 93"/>
                <a:gd name="T28" fmla="*/ 92 w 98"/>
                <a:gd name="T29" fmla="*/ 34 h 93"/>
                <a:gd name="T30" fmla="*/ 96 w 98"/>
                <a:gd name="T31" fmla="*/ 34 h 93"/>
                <a:gd name="T32" fmla="*/ 98 w 98"/>
                <a:gd name="T33" fmla="*/ 37 h 93"/>
                <a:gd name="T34" fmla="*/ 95 w 98"/>
                <a:gd name="T35" fmla="*/ 52 h 93"/>
                <a:gd name="T36" fmla="*/ 93 w 98"/>
                <a:gd name="T37" fmla="*/ 57 h 93"/>
                <a:gd name="T38" fmla="*/ 95 w 98"/>
                <a:gd name="T39" fmla="*/ 71 h 93"/>
                <a:gd name="T40" fmla="*/ 94 w 98"/>
                <a:gd name="T41" fmla="*/ 83 h 93"/>
                <a:gd name="T42" fmla="*/ 81 w 98"/>
                <a:gd name="T43" fmla="*/ 87 h 93"/>
                <a:gd name="T44" fmla="*/ 78 w 98"/>
                <a:gd name="T45" fmla="*/ 93 h 93"/>
                <a:gd name="T46" fmla="*/ 72 w 98"/>
                <a:gd name="T47" fmla="*/ 59 h 93"/>
                <a:gd name="T48" fmla="*/ 45 w 98"/>
                <a:gd name="T49" fmla="*/ 53 h 93"/>
                <a:gd name="T50" fmla="*/ 19 w 98"/>
                <a:gd name="T51" fmla="*/ 45 h 93"/>
                <a:gd name="T52" fmla="*/ 17 w 98"/>
                <a:gd name="T53" fmla="*/ 45 h 93"/>
                <a:gd name="T54" fmla="*/ 15 w 98"/>
                <a:gd name="T55" fmla="*/ 45 h 93"/>
                <a:gd name="T56" fmla="*/ 14 w 98"/>
                <a:gd name="T57" fmla="*/ 46 h 93"/>
                <a:gd name="T58" fmla="*/ 14 w 98"/>
                <a:gd name="T59" fmla="*/ 46 h 93"/>
                <a:gd name="T60" fmla="*/ 13 w 98"/>
                <a:gd name="T61" fmla="*/ 46 h 93"/>
                <a:gd name="T62" fmla="*/ 13 w 98"/>
                <a:gd name="T63" fmla="*/ 46 h 93"/>
                <a:gd name="T64" fmla="*/ 2 w 98"/>
                <a:gd name="T65" fmla="*/ 62 h 93"/>
                <a:gd name="T66" fmla="*/ 2 w 98"/>
                <a:gd name="T6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93">
                  <a:moveTo>
                    <a:pt x="2" y="40"/>
                  </a:moveTo>
                  <a:cubicBezTo>
                    <a:pt x="4" y="34"/>
                    <a:pt x="9" y="30"/>
                    <a:pt x="14" y="28"/>
                  </a:cubicBezTo>
                  <a:cubicBezTo>
                    <a:pt x="19" y="24"/>
                    <a:pt x="25" y="23"/>
                    <a:pt x="29" y="22"/>
                  </a:cubicBezTo>
                  <a:cubicBezTo>
                    <a:pt x="35" y="21"/>
                    <a:pt x="35" y="21"/>
                    <a:pt x="36" y="16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1" y="16"/>
                    <a:pt x="41" y="20"/>
                    <a:pt x="43" y="20"/>
                  </a:cubicBezTo>
                  <a:cubicBezTo>
                    <a:pt x="44" y="20"/>
                    <a:pt x="46" y="19"/>
                    <a:pt x="48" y="16"/>
                  </a:cubicBezTo>
                  <a:cubicBezTo>
                    <a:pt x="50" y="13"/>
                    <a:pt x="50" y="9"/>
                    <a:pt x="51" y="9"/>
                  </a:cubicBezTo>
                  <a:cubicBezTo>
                    <a:pt x="53" y="10"/>
                    <a:pt x="54" y="12"/>
                    <a:pt x="55" y="15"/>
                  </a:cubicBezTo>
                  <a:cubicBezTo>
                    <a:pt x="55" y="18"/>
                    <a:pt x="56" y="19"/>
                    <a:pt x="60" y="17"/>
                  </a:cubicBezTo>
                  <a:cubicBezTo>
                    <a:pt x="64" y="15"/>
                    <a:pt x="67" y="11"/>
                    <a:pt x="70" y="6"/>
                  </a:cubicBezTo>
                  <a:cubicBezTo>
                    <a:pt x="73" y="0"/>
                    <a:pt x="76" y="2"/>
                    <a:pt x="81" y="12"/>
                  </a:cubicBezTo>
                  <a:cubicBezTo>
                    <a:pt x="87" y="22"/>
                    <a:pt x="85" y="32"/>
                    <a:pt x="84" y="35"/>
                  </a:cubicBezTo>
                  <a:cubicBezTo>
                    <a:pt x="84" y="38"/>
                    <a:pt x="85" y="39"/>
                    <a:pt x="87" y="39"/>
                  </a:cubicBezTo>
                  <a:cubicBezTo>
                    <a:pt x="89" y="38"/>
                    <a:pt x="90" y="36"/>
                    <a:pt x="92" y="34"/>
                  </a:cubicBezTo>
                  <a:cubicBezTo>
                    <a:pt x="93" y="34"/>
                    <a:pt x="95" y="33"/>
                    <a:pt x="96" y="34"/>
                  </a:cubicBezTo>
                  <a:cubicBezTo>
                    <a:pt x="97" y="35"/>
                    <a:pt x="98" y="36"/>
                    <a:pt x="98" y="37"/>
                  </a:cubicBezTo>
                  <a:cubicBezTo>
                    <a:pt x="97" y="43"/>
                    <a:pt x="96" y="49"/>
                    <a:pt x="95" y="52"/>
                  </a:cubicBezTo>
                  <a:cubicBezTo>
                    <a:pt x="94" y="54"/>
                    <a:pt x="94" y="56"/>
                    <a:pt x="93" y="57"/>
                  </a:cubicBezTo>
                  <a:cubicBezTo>
                    <a:pt x="95" y="61"/>
                    <a:pt x="95" y="66"/>
                    <a:pt x="95" y="71"/>
                  </a:cubicBezTo>
                  <a:cubicBezTo>
                    <a:pt x="95" y="76"/>
                    <a:pt x="95" y="80"/>
                    <a:pt x="94" y="83"/>
                  </a:cubicBezTo>
                  <a:cubicBezTo>
                    <a:pt x="94" y="83"/>
                    <a:pt x="85" y="82"/>
                    <a:pt x="81" y="87"/>
                  </a:cubicBezTo>
                  <a:cubicBezTo>
                    <a:pt x="79" y="90"/>
                    <a:pt x="78" y="93"/>
                    <a:pt x="78" y="9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61" y="60"/>
                    <a:pt x="45" y="53"/>
                  </a:cubicBezTo>
                  <a:cubicBezTo>
                    <a:pt x="33" y="48"/>
                    <a:pt x="25" y="46"/>
                    <a:pt x="19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6" y="45"/>
                    <a:pt x="15" y="45"/>
                    <a:pt x="15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8" y="48"/>
                    <a:pt x="3" y="54"/>
                    <a:pt x="2" y="62"/>
                  </a:cubicBezTo>
                  <a:cubicBezTo>
                    <a:pt x="0" y="54"/>
                    <a:pt x="1" y="45"/>
                    <a:pt x="2" y="4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899650" y="5073650"/>
              <a:ext cx="39687" cy="3492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802813" y="4976813"/>
              <a:ext cx="52387" cy="52388"/>
            </a:xfrm>
            <a:prstGeom prst="ellipse">
              <a:avLst/>
            </a:prstGeom>
            <a:solidFill>
              <a:srgbClr val="528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810750" y="4984750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066338" y="5064125"/>
              <a:ext cx="31750" cy="53975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1 h 12"/>
                <a:gd name="T8" fmla="*/ 6 w 7"/>
                <a:gd name="T9" fmla="*/ 12 h 12"/>
                <a:gd name="T10" fmla="*/ 4 w 7"/>
                <a:gd name="T11" fmla="*/ 11 h 12"/>
                <a:gd name="T12" fmla="*/ 3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0"/>
                    <a:pt x="2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93288" y="4924425"/>
              <a:ext cx="79375" cy="42863"/>
            </a:xfrm>
            <a:custGeom>
              <a:avLst/>
              <a:gdLst>
                <a:gd name="T0" fmla="*/ 15 w 18"/>
                <a:gd name="T1" fmla="*/ 4 h 10"/>
                <a:gd name="T2" fmla="*/ 4 w 18"/>
                <a:gd name="T3" fmla="*/ 0 h 10"/>
                <a:gd name="T4" fmla="*/ 0 w 18"/>
                <a:gd name="T5" fmla="*/ 1 h 10"/>
                <a:gd name="T6" fmla="*/ 0 w 18"/>
                <a:gd name="T7" fmla="*/ 1 h 10"/>
                <a:gd name="T8" fmla="*/ 3 w 18"/>
                <a:gd name="T9" fmla="*/ 5 h 10"/>
                <a:gd name="T10" fmla="*/ 13 w 18"/>
                <a:gd name="T11" fmla="*/ 9 h 10"/>
                <a:gd name="T12" fmla="*/ 17 w 18"/>
                <a:gd name="T13" fmla="*/ 8 h 10"/>
                <a:gd name="T14" fmla="*/ 17 w 18"/>
                <a:gd name="T15" fmla="*/ 8 h 10"/>
                <a:gd name="T16" fmla="*/ 15 w 18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7" y="5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9625013" y="5262563"/>
              <a:ext cx="666750" cy="692150"/>
            </a:xfrm>
            <a:custGeom>
              <a:avLst/>
              <a:gdLst>
                <a:gd name="T0" fmla="*/ 18 w 151"/>
                <a:gd name="T1" fmla="*/ 13 h 157"/>
                <a:gd name="T2" fmla="*/ 45 w 151"/>
                <a:gd name="T3" fmla="*/ 0 h 157"/>
                <a:gd name="T4" fmla="*/ 62 w 151"/>
                <a:gd name="T5" fmla="*/ 31 h 157"/>
                <a:gd name="T6" fmla="*/ 90 w 151"/>
                <a:gd name="T7" fmla="*/ 30 h 157"/>
                <a:gd name="T8" fmla="*/ 107 w 151"/>
                <a:gd name="T9" fmla="*/ 2 h 157"/>
                <a:gd name="T10" fmla="*/ 142 w 151"/>
                <a:gd name="T11" fmla="*/ 20 h 157"/>
                <a:gd name="T12" fmla="*/ 150 w 151"/>
                <a:gd name="T13" fmla="*/ 49 h 157"/>
                <a:gd name="T14" fmla="*/ 150 w 151"/>
                <a:gd name="T15" fmla="*/ 157 h 157"/>
                <a:gd name="T16" fmla="*/ 0 w 151"/>
                <a:gd name="T17" fmla="*/ 157 h 157"/>
                <a:gd name="T18" fmla="*/ 0 w 151"/>
                <a:gd name="T19" fmla="*/ 49 h 157"/>
                <a:gd name="T20" fmla="*/ 18 w 151"/>
                <a:gd name="T2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57">
                  <a:moveTo>
                    <a:pt x="18" y="13"/>
                  </a:moveTo>
                  <a:cubicBezTo>
                    <a:pt x="29" y="6"/>
                    <a:pt x="41" y="2"/>
                    <a:pt x="45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18" y="7"/>
                    <a:pt x="135" y="13"/>
                    <a:pt x="142" y="20"/>
                  </a:cubicBezTo>
                  <a:cubicBezTo>
                    <a:pt x="151" y="31"/>
                    <a:pt x="150" y="49"/>
                    <a:pt x="150" y="49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2"/>
                    <a:pt x="5" y="20"/>
                    <a:pt x="18" y="13"/>
                  </a:cubicBez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753600" y="5808663"/>
              <a:ext cx="406400" cy="119063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713913" y="6681788"/>
              <a:ext cx="215900" cy="119063"/>
            </a:xfrm>
            <a:custGeom>
              <a:avLst/>
              <a:gdLst>
                <a:gd name="T0" fmla="*/ 49 w 49"/>
                <a:gd name="T1" fmla="*/ 2 h 27"/>
                <a:gd name="T2" fmla="*/ 39 w 49"/>
                <a:gd name="T3" fmla="*/ 2 h 27"/>
                <a:gd name="T4" fmla="*/ 38 w 49"/>
                <a:gd name="T5" fmla="*/ 0 h 27"/>
                <a:gd name="T6" fmla="*/ 34 w 49"/>
                <a:gd name="T7" fmla="*/ 2 h 27"/>
                <a:gd name="T8" fmla="*/ 28 w 49"/>
                <a:gd name="T9" fmla="*/ 2 h 27"/>
                <a:gd name="T10" fmla="*/ 28 w 49"/>
                <a:gd name="T11" fmla="*/ 5 h 27"/>
                <a:gd name="T12" fmla="*/ 27 w 49"/>
                <a:gd name="T13" fmla="*/ 6 h 27"/>
                <a:gd name="T14" fmla="*/ 8 w 49"/>
                <a:gd name="T15" fmla="*/ 15 h 27"/>
                <a:gd name="T16" fmla="*/ 1 w 49"/>
                <a:gd name="T17" fmla="*/ 23 h 27"/>
                <a:gd name="T18" fmla="*/ 7 w 49"/>
                <a:gd name="T19" fmla="*/ 26 h 27"/>
                <a:gd name="T20" fmla="*/ 28 w 49"/>
                <a:gd name="T21" fmla="*/ 26 h 27"/>
                <a:gd name="T22" fmla="*/ 35 w 49"/>
                <a:gd name="T23" fmla="*/ 24 h 27"/>
                <a:gd name="T24" fmla="*/ 40 w 49"/>
                <a:gd name="T25" fmla="*/ 21 h 27"/>
                <a:gd name="T26" fmla="*/ 40 w 49"/>
                <a:gd name="T27" fmla="*/ 26 h 27"/>
                <a:gd name="T28" fmla="*/ 48 w 49"/>
                <a:gd name="T29" fmla="*/ 25 h 27"/>
                <a:gd name="T30" fmla="*/ 49 w 49"/>
                <a:gd name="T31" fmla="*/ 19 h 27"/>
                <a:gd name="T32" fmla="*/ 49 w 49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7">
                  <a:moveTo>
                    <a:pt x="4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0"/>
                    <a:pt x="34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2" y="9"/>
                    <a:pt x="16" y="12"/>
                    <a:pt x="8" y="15"/>
                  </a:cubicBezTo>
                  <a:cubicBezTo>
                    <a:pt x="1" y="17"/>
                    <a:pt x="0" y="19"/>
                    <a:pt x="1" y="23"/>
                  </a:cubicBezTo>
                  <a:cubicBezTo>
                    <a:pt x="2" y="26"/>
                    <a:pt x="7" y="26"/>
                    <a:pt x="7" y="26"/>
                  </a:cubicBezTo>
                  <a:cubicBezTo>
                    <a:pt x="7" y="26"/>
                    <a:pt x="24" y="26"/>
                    <a:pt x="28" y="26"/>
                  </a:cubicBezTo>
                  <a:cubicBezTo>
                    <a:pt x="32" y="26"/>
                    <a:pt x="32" y="26"/>
                    <a:pt x="35" y="24"/>
                  </a:cubicBezTo>
                  <a:cubicBezTo>
                    <a:pt x="38" y="22"/>
                    <a:pt x="40" y="21"/>
                    <a:pt x="40" y="21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6" y="27"/>
                    <a:pt x="48" y="25"/>
                  </a:cubicBezTo>
                  <a:cubicBezTo>
                    <a:pt x="49" y="24"/>
                    <a:pt x="49" y="19"/>
                    <a:pt x="49" y="19"/>
                  </a:cubicBezTo>
                  <a:lnTo>
                    <a:pt x="49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9982200" y="6681788"/>
              <a:ext cx="220662" cy="119063"/>
            </a:xfrm>
            <a:custGeom>
              <a:avLst/>
              <a:gdLst>
                <a:gd name="T0" fmla="*/ 1 w 50"/>
                <a:gd name="T1" fmla="*/ 2 h 27"/>
                <a:gd name="T2" fmla="*/ 11 w 50"/>
                <a:gd name="T3" fmla="*/ 2 h 27"/>
                <a:gd name="T4" fmla="*/ 12 w 50"/>
                <a:gd name="T5" fmla="*/ 0 h 27"/>
                <a:gd name="T6" fmla="*/ 16 w 50"/>
                <a:gd name="T7" fmla="*/ 2 h 27"/>
                <a:gd name="T8" fmla="*/ 22 w 50"/>
                <a:gd name="T9" fmla="*/ 2 h 27"/>
                <a:gd name="T10" fmla="*/ 22 w 50"/>
                <a:gd name="T11" fmla="*/ 5 h 27"/>
                <a:gd name="T12" fmla="*/ 23 w 50"/>
                <a:gd name="T13" fmla="*/ 6 h 27"/>
                <a:gd name="T14" fmla="*/ 41 w 50"/>
                <a:gd name="T15" fmla="*/ 15 h 27"/>
                <a:gd name="T16" fmla="*/ 49 w 50"/>
                <a:gd name="T17" fmla="*/ 23 h 27"/>
                <a:gd name="T18" fmla="*/ 43 w 50"/>
                <a:gd name="T19" fmla="*/ 26 h 27"/>
                <a:gd name="T20" fmla="*/ 22 w 50"/>
                <a:gd name="T21" fmla="*/ 26 h 27"/>
                <a:gd name="T22" fmla="*/ 14 w 50"/>
                <a:gd name="T23" fmla="*/ 24 h 27"/>
                <a:gd name="T24" fmla="*/ 10 w 50"/>
                <a:gd name="T25" fmla="*/ 21 h 27"/>
                <a:gd name="T26" fmla="*/ 10 w 50"/>
                <a:gd name="T27" fmla="*/ 26 h 27"/>
                <a:gd name="T28" fmla="*/ 2 w 50"/>
                <a:gd name="T29" fmla="*/ 25 h 27"/>
                <a:gd name="T30" fmla="*/ 1 w 50"/>
                <a:gd name="T31" fmla="*/ 19 h 27"/>
                <a:gd name="T32" fmla="*/ 1 w 50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7">
                  <a:moveTo>
                    <a:pt x="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7" y="9"/>
                    <a:pt x="33" y="12"/>
                    <a:pt x="41" y="15"/>
                  </a:cubicBezTo>
                  <a:cubicBezTo>
                    <a:pt x="49" y="17"/>
                    <a:pt x="50" y="19"/>
                    <a:pt x="49" y="23"/>
                  </a:cubicBezTo>
                  <a:cubicBezTo>
                    <a:pt x="48" y="26"/>
                    <a:pt x="43" y="26"/>
                    <a:pt x="43" y="26"/>
                  </a:cubicBezTo>
                  <a:cubicBezTo>
                    <a:pt x="43" y="26"/>
                    <a:pt x="26" y="26"/>
                    <a:pt x="22" y="26"/>
                  </a:cubicBezTo>
                  <a:cubicBezTo>
                    <a:pt x="18" y="26"/>
                    <a:pt x="17" y="26"/>
                    <a:pt x="14" y="24"/>
                  </a:cubicBezTo>
                  <a:cubicBezTo>
                    <a:pt x="12" y="22"/>
                    <a:pt x="10" y="21"/>
                    <a:pt x="10" y="21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4" y="27"/>
                    <a:pt x="2" y="25"/>
                  </a:cubicBezTo>
                  <a:cubicBezTo>
                    <a:pt x="0" y="24"/>
                    <a:pt x="1" y="19"/>
                    <a:pt x="1" y="1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718675" y="5813425"/>
              <a:ext cx="466725" cy="876300"/>
            </a:xfrm>
            <a:custGeom>
              <a:avLst/>
              <a:gdLst>
                <a:gd name="T0" fmla="*/ 0 w 106"/>
                <a:gd name="T1" fmla="*/ 0 h 199"/>
                <a:gd name="T2" fmla="*/ 5 w 106"/>
                <a:gd name="T3" fmla="*/ 47 h 199"/>
                <a:gd name="T4" fmla="*/ 14 w 106"/>
                <a:gd name="T5" fmla="*/ 162 h 199"/>
                <a:gd name="T6" fmla="*/ 25 w 106"/>
                <a:gd name="T7" fmla="*/ 199 h 199"/>
                <a:gd name="T8" fmla="*/ 48 w 106"/>
                <a:gd name="T9" fmla="*/ 199 h 199"/>
                <a:gd name="T10" fmla="*/ 48 w 106"/>
                <a:gd name="T11" fmla="*/ 91 h 199"/>
                <a:gd name="T12" fmla="*/ 48 w 106"/>
                <a:gd name="T13" fmla="*/ 86 h 199"/>
                <a:gd name="T14" fmla="*/ 54 w 106"/>
                <a:gd name="T15" fmla="*/ 77 h 199"/>
                <a:gd name="T16" fmla="*/ 61 w 106"/>
                <a:gd name="T17" fmla="*/ 86 h 199"/>
                <a:gd name="T18" fmla="*/ 61 w 106"/>
                <a:gd name="T19" fmla="*/ 91 h 199"/>
                <a:gd name="T20" fmla="*/ 61 w 106"/>
                <a:gd name="T21" fmla="*/ 199 h 199"/>
                <a:gd name="T22" fmla="*/ 82 w 106"/>
                <a:gd name="T23" fmla="*/ 199 h 199"/>
                <a:gd name="T24" fmla="*/ 89 w 106"/>
                <a:gd name="T25" fmla="*/ 188 h 199"/>
                <a:gd name="T26" fmla="*/ 100 w 106"/>
                <a:gd name="T27" fmla="*/ 47 h 199"/>
                <a:gd name="T28" fmla="*/ 106 w 106"/>
                <a:gd name="T29" fmla="*/ 0 h 199"/>
                <a:gd name="T30" fmla="*/ 0 w 106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99">
                  <a:moveTo>
                    <a:pt x="0" y="0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12" y="140"/>
                    <a:pt x="14" y="162"/>
                  </a:cubicBezTo>
                  <a:cubicBezTo>
                    <a:pt x="16" y="184"/>
                    <a:pt x="15" y="198"/>
                    <a:pt x="25" y="199"/>
                  </a:cubicBezTo>
                  <a:cubicBezTo>
                    <a:pt x="29" y="199"/>
                    <a:pt x="37" y="199"/>
                    <a:pt x="48" y="199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1"/>
                    <a:pt x="51" y="77"/>
                    <a:pt x="54" y="77"/>
                  </a:cubicBezTo>
                  <a:cubicBezTo>
                    <a:pt x="58" y="77"/>
                    <a:pt x="61" y="81"/>
                    <a:pt x="61" y="8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9" y="199"/>
                    <a:pt x="79" y="199"/>
                    <a:pt x="82" y="199"/>
                  </a:cubicBezTo>
                  <a:cubicBezTo>
                    <a:pt x="87" y="198"/>
                    <a:pt x="88" y="197"/>
                    <a:pt x="89" y="18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837738" y="5284788"/>
              <a:ext cx="246062" cy="250825"/>
            </a:xfrm>
            <a:custGeom>
              <a:avLst/>
              <a:gdLst>
                <a:gd name="T0" fmla="*/ 27 w 56"/>
                <a:gd name="T1" fmla="*/ 25 h 57"/>
                <a:gd name="T2" fmla="*/ 56 w 56"/>
                <a:gd name="T3" fmla="*/ 2 h 57"/>
                <a:gd name="T4" fmla="*/ 28 w 56"/>
                <a:gd name="T5" fmla="*/ 57 h 57"/>
                <a:gd name="T6" fmla="*/ 0 w 56"/>
                <a:gd name="T7" fmla="*/ 0 h 57"/>
                <a:gd name="T8" fmla="*/ 27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7" y="25"/>
                  </a:moveTo>
                  <a:cubicBezTo>
                    <a:pt x="35" y="25"/>
                    <a:pt x="50" y="7"/>
                    <a:pt x="56" y="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9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5013" y="5813425"/>
              <a:ext cx="128587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5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0160000" y="5813425"/>
              <a:ext cx="127000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4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443913" y="5954713"/>
              <a:ext cx="1270000" cy="8890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9272588" y="6038850"/>
              <a:ext cx="84137" cy="812446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443913" y="6038850"/>
              <a:ext cx="1270000" cy="812446"/>
            </a:xfrm>
            <a:custGeom>
              <a:avLst/>
              <a:gdLst>
                <a:gd name="T0" fmla="*/ 0 w 800"/>
                <a:gd name="T1" fmla="*/ 477 h 477"/>
                <a:gd name="T2" fmla="*/ 50 w 800"/>
                <a:gd name="T3" fmla="*/ 477 h 477"/>
                <a:gd name="T4" fmla="*/ 50 w 800"/>
                <a:gd name="T5" fmla="*/ 50 h 477"/>
                <a:gd name="T6" fmla="*/ 800 w 800"/>
                <a:gd name="T7" fmla="*/ 50 h 477"/>
                <a:gd name="T8" fmla="*/ 800 w 800"/>
                <a:gd name="T9" fmla="*/ 0 h 477"/>
                <a:gd name="T10" fmla="*/ 0 w 800"/>
                <a:gd name="T11" fmla="*/ 0 h 477"/>
                <a:gd name="T12" fmla="*/ 0 w 800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800" y="50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505950" y="5954713"/>
              <a:ext cx="565150" cy="88900"/>
            </a:xfrm>
            <a:prstGeom prst="rect">
              <a:avLst/>
            </a:pr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9505950" y="6038850"/>
              <a:ext cx="565150" cy="812446"/>
            </a:xfrm>
            <a:custGeom>
              <a:avLst/>
              <a:gdLst>
                <a:gd name="T0" fmla="*/ 0 w 356"/>
                <a:gd name="T1" fmla="*/ 477 h 477"/>
                <a:gd name="T2" fmla="*/ 50 w 356"/>
                <a:gd name="T3" fmla="*/ 477 h 477"/>
                <a:gd name="T4" fmla="*/ 50 w 356"/>
                <a:gd name="T5" fmla="*/ 50 h 477"/>
                <a:gd name="T6" fmla="*/ 303 w 356"/>
                <a:gd name="T7" fmla="*/ 50 h 477"/>
                <a:gd name="T8" fmla="*/ 303 w 356"/>
                <a:gd name="T9" fmla="*/ 477 h 477"/>
                <a:gd name="T10" fmla="*/ 356 w 356"/>
                <a:gd name="T11" fmla="*/ 477 h 477"/>
                <a:gd name="T12" fmla="*/ 356 w 356"/>
                <a:gd name="T13" fmla="*/ 0 h 477"/>
                <a:gd name="T14" fmla="*/ 0 w 356"/>
                <a:gd name="T15" fmla="*/ 0 h 477"/>
                <a:gd name="T16" fmla="*/ 0 w 356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303" y="50"/>
                  </a:lnTo>
                  <a:lnTo>
                    <a:pt x="303" y="477"/>
                  </a:lnTo>
                  <a:lnTo>
                    <a:pt x="356" y="477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9431338" y="5880100"/>
              <a:ext cx="468312" cy="79375"/>
            </a:xfrm>
            <a:custGeom>
              <a:avLst/>
              <a:gdLst>
                <a:gd name="T0" fmla="*/ 9 w 106"/>
                <a:gd name="T1" fmla="*/ 0 h 18"/>
                <a:gd name="T2" fmla="*/ 61 w 106"/>
                <a:gd name="T3" fmla="*/ 0 h 18"/>
                <a:gd name="T4" fmla="*/ 98 w 106"/>
                <a:gd name="T5" fmla="*/ 7 h 18"/>
                <a:gd name="T6" fmla="*/ 105 w 106"/>
                <a:gd name="T7" fmla="*/ 17 h 18"/>
                <a:gd name="T8" fmla="*/ 69 w 106"/>
                <a:gd name="T9" fmla="*/ 11 h 18"/>
                <a:gd name="T10" fmla="*/ 59 w 106"/>
                <a:gd name="T11" fmla="*/ 17 h 18"/>
                <a:gd name="T12" fmla="*/ 7 w 106"/>
                <a:gd name="T13" fmla="*/ 17 h 18"/>
                <a:gd name="T14" fmla="*/ 0 w 106"/>
                <a:gd name="T15" fmla="*/ 8 h 18"/>
                <a:gd name="T16" fmla="*/ 0 w 106"/>
                <a:gd name="T17" fmla="*/ 8 h 18"/>
                <a:gd name="T18" fmla="*/ 9 w 1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">
                  <a:moveTo>
                    <a:pt x="9" y="0"/>
                  </a:moveTo>
                  <a:cubicBezTo>
                    <a:pt x="18" y="0"/>
                    <a:pt x="61" y="0"/>
                    <a:pt x="61" y="0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3" y="8"/>
                    <a:pt x="106" y="12"/>
                    <a:pt x="105" y="17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5"/>
                    <a:pt x="63" y="18"/>
                    <a:pt x="59" y="17"/>
                  </a:cubicBezTo>
                  <a:cubicBezTo>
                    <a:pt x="59" y="17"/>
                    <a:pt x="13" y="17"/>
                    <a:pt x="7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9661525" y="5870575"/>
              <a:ext cx="233362" cy="88900"/>
            </a:xfrm>
            <a:custGeom>
              <a:avLst/>
              <a:gdLst>
                <a:gd name="T0" fmla="*/ 0 w 53"/>
                <a:gd name="T1" fmla="*/ 10 h 20"/>
                <a:gd name="T2" fmla="*/ 10 w 53"/>
                <a:gd name="T3" fmla="*/ 2 h 20"/>
                <a:gd name="T4" fmla="*/ 46 w 53"/>
                <a:gd name="T5" fmla="*/ 9 h 20"/>
                <a:gd name="T6" fmla="*/ 51 w 53"/>
                <a:gd name="T7" fmla="*/ 13 h 20"/>
                <a:gd name="T8" fmla="*/ 53 w 53"/>
                <a:gd name="T9" fmla="*/ 19 h 20"/>
                <a:gd name="T10" fmla="*/ 17 w 53"/>
                <a:gd name="T11" fmla="*/ 13 h 20"/>
                <a:gd name="T12" fmla="*/ 7 w 53"/>
                <a:gd name="T13" fmla="*/ 19 h 20"/>
                <a:gd name="T14" fmla="*/ 0 w 5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0" y="10"/>
                  </a:moveTo>
                  <a:cubicBezTo>
                    <a:pt x="0" y="10"/>
                    <a:pt x="0" y="0"/>
                    <a:pt x="10" y="2"/>
                  </a:cubicBezTo>
                  <a:cubicBezTo>
                    <a:pt x="16" y="3"/>
                    <a:pt x="35" y="7"/>
                    <a:pt x="46" y="9"/>
                  </a:cubicBezTo>
                  <a:cubicBezTo>
                    <a:pt x="48" y="9"/>
                    <a:pt x="50" y="11"/>
                    <a:pt x="51" y="13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7"/>
                    <a:pt x="11" y="20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9674225" y="5892800"/>
              <a:ext cx="49212" cy="52388"/>
            </a:xfrm>
            <a:prstGeom prst="ellipse">
              <a:avLst/>
            </a:pr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9493250" y="5413375"/>
              <a:ext cx="146050" cy="546100"/>
            </a:xfrm>
            <a:custGeom>
              <a:avLst/>
              <a:gdLst>
                <a:gd name="T0" fmla="*/ 12 w 33"/>
                <a:gd name="T1" fmla="*/ 1 h 124"/>
                <a:gd name="T2" fmla="*/ 20 w 33"/>
                <a:gd name="T3" fmla="*/ 11 h 124"/>
                <a:gd name="T4" fmla="*/ 31 w 33"/>
                <a:gd name="T5" fmla="*/ 111 h 124"/>
                <a:gd name="T6" fmla="*/ 24 w 33"/>
                <a:gd name="T7" fmla="*/ 123 h 124"/>
                <a:gd name="T8" fmla="*/ 14 w 33"/>
                <a:gd name="T9" fmla="*/ 123 h 124"/>
                <a:gd name="T10" fmla="*/ 0 w 33"/>
                <a:gd name="T11" fmla="*/ 0 h 124"/>
                <a:gd name="T12" fmla="*/ 12 w 33"/>
                <a:gd name="T13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4">
                  <a:moveTo>
                    <a:pt x="12" y="1"/>
                  </a:moveTo>
                  <a:cubicBezTo>
                    <a:pt x="16" y="1"/>
                    <a:pt x="20" y="4"/>
                    <a:pt x="20" y="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3" y="119"/>
                    <a:pt x="29" y="124"/>
                    <a:pt x="2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8907463" y="5413375"/>
              <a:ext cx="682625" cy="541338"/>
            </a:xfrm>
            <a:custGeom>
              <a:avLst/>
              <a:gdLst>
                <a:gd name="T0" fmla="*/ 9 w 155"/>
                <a:gd name="T1" fmla="*/ 0 h 123"/>
                <a:gd name="T2" fmla="*/ 132 w 155"/>
                <a:gd name="T3" fmla="*/ 0 h 123"/>
                <a:gd name="T4" fmla="*/ 142 w 155"/>
                <a:gd name="T5" fmla="*/ 9 h 123"/>
                <a:gd name="T6" fmla="*/ 154 w 155"/>
                <a:gd name="T7" fmla="*/ 112 h 123"/>
                <a:gd name="T8" fmla="*/ 144 w 155"/>
                <a:gd name="T9" fmla="*/ 123 h 123"/>
                <a:gd name="T10" fmla="*/ 21 w 155"/>
                <a:gd name="T11" fmla="*/ 123 h 123"/>
                <a:gd name="T12" fmla="*/ 13 w 155"/>
                <a:gd name="T13" fmla="*/ 116 h 123"/>
                <a:gd name="T14" fmla="*/ 1 w 155"/>
                <a:gd name="T15" fmla="*/ 10 h 123"/>
                <a:gd name="T16" fmla="*/ 9 w 155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3">
                  <a:moveTo>
                    <a:pt x="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7" y="0"/>
                    <a:pt x="142" y="4"/>
                    <a:pt x="142" y="9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8"/>
                    <a:pt x="150" y="123"/>
                    <a:pt x="144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3"/>
                    <a:pt x="13" y="120"/>
                    <a:pt x="13" y="1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9118600" y="5664200"/>
              <a:ext cx="260350" cy="44450"/>
            </a:xfrm>
            <a:custGeom>
              <a:avLst/>
              <a:gdLst>
                <a:gd name="T0" fmla="*/ 59 w 59"/>
                <a:gd name="T1" fmla="*/ 5 h 10"/>
                <a:gd name="T2" fmla="*/ 54 w 59"/>
                <a:gd name="T3" fmla="*/ 10 h 10"/>
                <a:gd name="T4" fmla="*/ 5 w 59"/>
                <a:gd name="T5" fmla="*/ 10 h 10"/>
                <a:gd name="T6" fmla="*/ 0 w 59"/>
                <a:gd name="T7" fmla="*/ 5 h 10"/>
                <a:gd name="T8" fmla="*/ 0 w 59"/>
                <a:gd name="T9" fmla="*/ 5 h 10"/>
                <a:gd name="T10" fmla="*/ 5 w 59"/>
                <a:gd name="T11" fmla="*/ 0 h 10"/>
                <a:gd name="T12" fmla="*/ 54 w 59"/>
                <a:gd name="T13" fmla="*/ 0 h 10"/>
                <a:gd name="T14" fmla="*/ 59 w 5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">
                  <a:moveTo>
                    <a:pt x="59" y="5"/>
                  </a:moveTo>
                  <a:cubicBezTo>
                    <a:pt x="59" y="8"/>
                    <a:pt x="56" y="10"/>
                    <a:pt x="5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9" y="2"/>
                    <a:pt x="59" y="5"/>
                  </a:cubicBezTo>
                  <a:close/>
                </a:path>
              </a:pathLst>
            </a:custGeom>
            <a:solidFill>
              <a:srgbClr val="99A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0847388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0467975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0671175" y="6637338"/>
              <a:ext cx="225425" cy="84138"/>
            </a:xfrm>
            <a:custGeom>
              <a:avLst/>
              <a:gdLst>
                <a:gd name="T0" fmla="*/ 0 w 142"/>
                <a:gd name="T1" fmla="*/ 11 h 53"/>
                <a:gd name="T2" fmla="*/ 3 w 142"/>
                <a:gd name="T3" fmla="*/ 0 h 53"/>
                <a:gd name="T4" fmla="*/ 142 w 142"/>
                <a:gd name="T5" fmla="*/ 28 h 53"/>
                <a:gd name="T6" fmla="*/ 142 w 142"/>
                <a:gd name="T7" fmla="*/ 53 h 53"/>
                <a:gd name="T8" fmla="*/ 0 w 142"/>
                <a:gd name="T9" fmla="*/ 22 h 53"/>
                <a:gd name="T10" fmla="*/ 3 w 142"/>
                <a:gd name="T11" fmla="*/ 22 h 53"/>
                <a:gd name="T12" fmla="*/ 0 w 142"/>
                <a:gd name="T1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53">
                  <a:moveTo>
                    <a:pt x="0" y="11"/>
                  </a:moveTo>
                  <a:lnTo>
                    <a:pt x="3" y="0"/>
                  </a:lnTo>
                  <a:lnTo>
                    <a:pt x="142" y="28"/>
                  </a:lnTo>
                  <a:lnTo>
                    <a:pt x="142" y="5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0440988" y="6637338"/>
              <a:ext cx="230187" cy="84138"/>
            </a:xfrm>
            <a:custGeom>
              <a:avLst/>
              <a:gdLst>
                <a:gd name="T0" fmla="*/ 142 w 145"/>
                <a:gd name="T1" fmla="*/ 0 h 53"/>
                <a:gd name="T2" fmla="*/ 145 w 145"/>
                <a:gd name="T3" fmla="*/ 11 h 53"/>
                <a:gd name="T4" fmla="*/ 142 w 145"/>
                <a:gd name="T5" fmla="*/ 22 h 53"/>
                <a:gd name="T6" fmla="*/ 145 w 145"/>
                <a:gd name="T7" fmla="*/ 22 h 53"/>
                <a:gd name="T8" fmla="*/ 0 w 145"/>
                <a:gd name="T9" fmla="*/ 53 h 53"/>
                <a:gd name="T10" fmla="*/ 0 w 145"/>
                <a:gd name="T11" fmla="*/ 28 h 53"/>
                <a:gd name="T12" fmla="*/ 142 w 14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3">
                  <a:moveTo>
                    <a:pt x="142" y="0"/>
                  </a:moveTo>
                  <a:lnTo>
                    <a:pt x="145" y="11"/>
                  </a:lnTo>
                  <a:lnTo>
                    <a:pt x="142" y="22"/>
                  </a:lnTo>
                  <a:lnTo>
                    <a:pt x="145" y="22"/>
                  </a:lnTo>
                  <a:lnTo>
                    <a:pt x="0" y="53"/>
                  </a:lnTo>
                  <a:lnTo>
                    <a:pt x="0" y="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666413" y="665480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11 h 11"/>
                <a:gd name="T4" fmla="*/ 3 w 6"/>
                <a:gd name="T5" fmla="*/ 11 h 11"/>
                <a:gd name="T6" fmla="*/ 0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0648950" y="6483350"/>
              <a:ext cx="39687" cy="238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0658475" y="6654800"/>
              <a:ext cx="20637" cy="1143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037590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9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054735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6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0636250" y="6734175"/>
              <a:ext cx="69850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10445750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10825163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380663" y="6135688"/>
              <a:ext cx="409575" cy="241300"/>
            </a:xfrm>
            <a:custGeom>
              <a:avLst/>
              <a:gdLst>
                <a:gd name="T0" fmla="*/ 29 w 93"/>
                <a:gd name="T1" fmla="*/ 0 h 55"/>
                <a:gd name="T2" fmla="*/ 93 w 93"/>
                <a:gd name="T3" fmla="*/ 0 h 55"/>
                <a:gd name="T4" fmla="*/ 93 w 93"/>
                <a:gd name="T5" fmla="*/ 6 h 55"/>
                <a:gd name="T6" fmla="*/ 29 w 93"/>
                <a:gd name="T7" fmla="*/ 6 h 55"/>
                <a:gd name="T8" fmla="*/ 7 w 93"/>
                <a:gd name="T9" fmla="*/ 29 h 55"/>
                <a:gd name="T10" fmla="*/ 7 w 93"/>
                <a:gd name="T11" fmla="*/ 55 h 55"/>
                <a:gd name="T12" fmla="*/ 0 w 93"/>
                <a:gd name="T13" fmla="*/ 55 h 55"/>
                <a:gd name="T14" fmla="*/ 0 w 93"/>
                <a:gd name="T15" fmla="*/ 29 h 55"/>
                <a:gd name="T16" fmla="*/ 29 w 9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5">
                  <a:moveTo>
                    <a:pt x="29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7" y="6"/>
                    <a:pt x="7" y="17"/>
                    <a:pt x="7" y="29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10658475" y="5721350"/>
              <a:ext cx="369887" cy="739775"/>
            </a:xfrm>
            <a:custGeom>
              <a:avLst/>
              <a:gdLst>
                <a:gd name="T0" fmla="*/ 233 w 233"/>
                <a:gd name="T1" fmla="*/ 0 h 466"/>
                <a:gd name="T2" fmla="*/ 197 w 233"/>
                <a:gd name="T3" fmla="*/ 466 h 466"/>
                <a:gd name="T4" fmla="*/ 0 w 233"/>
                <a:gd name="T5" fmla="*/ 466 h 466"/>
                <a:gd name="T6" fmla="*/ 36 w 233"/>
                <a:gd name="T7" fmla="*/ 0 h 466"/>
                <a:gd name="T8" fmla="*/ 233 w 233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66">
                  <a:moveTo>
                    <a:pt x="233" y="0"/>
                  </a:moveTo>
                  <a:lnTo>
                    <a:pt x="197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0264775" y="6346825"/>
              <a:ext cx="115887" cy="11430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0321925" y="6346825"/>
              <a:ext cx="225425" cy="11430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0547350" y="6346825"/>
              <a:ext cx="458787" cy="1143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0494963" y="6346825"/>
              <a:ext cx="109537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1006138" y="5721350"/>
              <a:ext cx="114300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10948988" y="5721350"/>
              <a:ext cx="114300" cy="739775"/>
            </a:xfrm>
            <a:custGeom>
              <a:avLst/>
              <a:gdLst>
                <a:gd name="T0" fmla="*/ 72 w 72"/>
                <a:gd name="T1" fmla="*/ 0 h 466"/>
                <a:gd name="T2" fmla="*/ 36 w 72"/>
                <a:gd name="T3" fmla="*/ 466 h 466"/>
                <a:gd name="T4" fmla="*/ 0 w 72"/>
                <a:gd name="T5" fmla="*/ 466 h 466"/>
                <a:gd name="T6" fmla="*/ 36 w 72"/>
                <a:gd name="T7" fmla="*/ 0 h 466"/>
                <a:gd name="T8" fmla="*/ 72 w 72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66">
                  <a:moveTo>
                    <a:pt x="72" y="0"/>
                  </a:moveTo>
                  <a:lnTo>
                    <a:pt x="36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0653713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463213" y="6751638"/>
              <a:ext cx="36512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0842625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10009188" y="6575425"/>
              <a:ext cx="193675" cy="215900"/>
            </a:xfrm>
            <a:custGeom>
              <a:avLst/>
              <a:gdLst>
                <a:gd name="T0" fmla="*/ 33 w 44"/>
                <a:gd name="T1" fmla="*/ 0 h 49"/>
                <a:gd name="T2" fmla="*/ 34 w 44"/>
                <a:gd name="T3" fmla="*/ 35 h 49"/>
                <a:gd name="T4" fmla="*/ 6 w 44"/>
                <a:gd name="T5" fmla="*/ 38 h 49"/>
                <a:gd name="T6" fmla="*/ 3 w 44"/>
                <a:gd name="T7" fmla="*/ 37 h 49"/>
                <a:gd name="T8" fmla="*/ 0 w 44"/>
                <a:gd name="T9" fmla="*/ 41 h 49"/>
                <a:gd name="T10" fmla="*/ 2 w 44"/>
                <a:gd name="T11" fmla="*/ 44 h 49"/>
                <a:gd name="T12" fmla="*/ 8 w 44"/>
                <a:gd name="T13" fmla="*/ 48 h 49"/>
                <a:gd name="T14" fmla="*/ 37 w 44"/>
                <a:gd name="T15" fmla="*/ 47 h 49"/>
                <a:gd name="T16" fmla="*/ 44 w 44"/>
                <a:gd name="T17" fmla="*/ 42 h 49"/>
                <a:gd name="T18" fmla="*/ 44 w 44"/>
                <a:gd name="T19" fmla="*/ 0 h 49"/>
                <a:gd name="T20" fmla="*/ 33 w 4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9">
                  <a:moveTo>
                    <a:pt x="33" y="0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5"/>
                    <a:pt x="14" y="35"/>
                    <a:pt x="6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2"/>
                    <a:pt x="1" y="43"/>
                    <a:pt x="2" y="44"/>
                  </a:cubicBezTo>
                  <a:cubicBezTo>
                    <a:pt x="2" y="46"/>
                    <a:pt x="5" y="48"/>
                    <a:pt x="8" y="48"/>
                  </a:cubicBezTo>
                  <a:cubicBezTo>
                    <a:pt x="11" y="48"/>
                    <a:pt x="30" y="45"/>
                    <a:pt x="37" y="47"/>
                  </a:cubicBezTo>
                  <a:cubicBezTo>
                    <a:pt x="44" y="49"/>
                    <a:pt x="44" y="42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9986963" y="670401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1 w 56"/>
                <a:gd name="T3" fmla="*/ 3 h 22"/>
                <a:gd name="T4" fmla="*/ 37 w 56"/>
                <a:gd name="T5" fmla="*/ 0 h 22"/>
                <a:gd name="T6" fmla="*/ 20 w 56"/>
                <a:gd name="T7" fmla="*/ 6 h 22"/>
                <a:gd name="T8" fmla="*/ 11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2 w 56"/>
                <a:gd name="T17" fmla="*/ 18 h 22"/>
                <a:gd name="T18" fmla="*/ 0 w 56"/>
                <a:gd name="T19" fmla="*/ 14 h 22"/>
                <a:gd name="T20" fmla="*/ 4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3 w 56"/>
                <a:gd name="T27" fmla="*/ 18 h 22"/>
                <a:gd name="T28" fmla="*/ 53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7" y="5"/>
                    <a:pt x="41" y="3"/>
                  </a:cubicBezTo>
                  <a:cubicBezTo>
                    <a:pt x="39" y="3"/>
                    <a:pt x="39" y="1"/>
                    <a:pt x="37" y="0"/>
                  </a:cubicBezTo>
                  <a:cubicBezTo>
                    <a:pt x="35" y="2"/>
                    <a:pt x="25" y="4"/>
                    <a:pt x="20" y="6"/>
                  </a:cubicBezTo>
                  <a:cubicBezTo>
                    <a:pt x="17" y="6"/>
                    <a:pt x="13" y="8"/>
                    <a:pt x="11" y="7"/>
                  </a:cubicBezTo>
                  <a:cubicBezTo>
                    <a:pt x="9" y="8"/>
                    <a:pt x="7" y="8"/>
                    <a:pt x="5" y="8"/>
                  </a:cubicBezTo>
                  <a:cubicBezTo>
                    <a:pt x="4" y="8"/>
                    <a:pt x="3" y="8"/>
                    <a:pt x="2" y="9"/>
                  </a:cubicBezTo>
                  <a:cubicBezTo>
                    <a:pt x="2" y="10"/>
                    <a:pt x="3" y="10"/>
                    <a:pt x="6" y="11"/>
                  </a:cubicBezTo>
                  <a:cubicBezTo>
                    <a:pt x="11" y="13"/>
                    <a:pt x="12" y="16"/>
                    <a:pt x="12" y="18"/>
                  </a:cubicBezTo>
                  <a:cubicBezTo>
                    <a:pt x="12" y="20"/>
                    <a:pt x="4" y="18"/>
                    <a:pt x="0" y="14"/>
                  </a:cubicBezTo>
                  <a:cubicBezTo>
                    <a:pt x="0" y="16"/>
                    <a:pt x="2" y="18"/>
                    <a:pt x="4" y="19"/>
                  </a:cubicBezTo>
                  <a:cubicBezTo>
                    <a:pt x="11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7"/>
                    <a:pt x="53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982200" y="674370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7 w 13"/>
                <a:gd name="T3" fmla="*/ 2 h 11"/>
                <a:gd name="T4" fmla="*/ 3 w 13"/>
                <a:gd name="T5" fmla="*/ 0 h 11"/>
                <a:gd name="T6" fmla="*/ 1 w 13"/>
                <a:gd name="T7" fmla="*/ 5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7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5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0036175" y="6686550"/>
              <a:ext cx="203200" cy="96838"/>
            </a:xfrm>
            <a:custGeom>
              <a:avLst/>
              <a:gdLst>
                <a:gd name="T0" fmla="*/ 22 w 46"/>
                <a:gd name="T1" fmla="*/ 4 h 22"/>
                <a:gd name="T2" fmla="*/ 27 w 46"/>
                <a:gd name="T3" fmla="*/ 2 h 22"/>
                <a:gd name="T4" fmla="*/ 36 w 46"/>
                <a:gd name="T5" fmla="*/ 6 h 22"/>
                <a:gd name="T6" fmla="*/ 42 w 46"/>
                <a:gd name="T7" fmla="*/ 4 h 22"/>
                <a:gd name="T8" fmla="*/ 42 w 46"/>
                <a:gd name="T9" fmla="*/ 4 h 22"/>
                <a:gd name="T10" fmla="*/ 42 w 46"/>
                <a:gd name="T11" fmla="*/ 6 h 22"/>
                <a:gd name="T12" fmla="*/ 45 w 46"/>
                <a:gd name="T13" fmla="*/ 20 h 22"/>
                <a:gd name="T14" fmla="*/ 45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2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2" y="4"/>
                  </a:moveTo>
                  <a:cubicBezTo>
                    <a:pt x="24" y="2"/>
                    <a:pt x="26" y="0"/>
                    <a:pt x="27" y="2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5"/>
                    <a:pt x="42" y="6"/>
                  </a:cubicBezTo>
                  <a:cubicBezTo>
                    <a:pt x="42" y="7"/>
                    <a:pt x="46" y="17"/>
                    <a:pt x="45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5" y="19"/>
                    <a:pt x="39" y="8"/>
                    <a:pt x="39" y="8"/>
                  </a:cubicBezTo>
                  <a:cubicBezTo>
                    <a:pt x="36" y="10"/>
                    <a:pt x="35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3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0217150" y="6704013"/>
              <a:ext cx="30162" cy="74613"/>
            </a:xfrm>
            <a:custGeom>
              <a:avLst/>
              <a:gdLst>
                <a:gd name="T0" fmla="*/ 5 w 7"/>
                <a:gd name="T1" fmla="*/ 11 h 17"/>
                <a:gd name="T2" fmla="*/ 1 w 7"/>
                <a:gd name="T3" fmla="*/ 0 h 17"/>
                <a:gd name="T4" fmla="*/ 1 w 7"/>
                <a:gd name="T5" fmla="*/ 2 h 17"/>
                <a:gd name="T6" fmla="*/ 4 w 7"/>
                <a:gd name="T7" fmla="*/ 16 h 17"/>
                <a:gd name="T8" fmla="*/ 4 w 7"/>
                <a:gd name="T9" fmla="*/ 17 h 17"/>
                <a:gd name="T10" fmla="*/ 5 w 7"/>
                <a:gd name="T11" fmla="*/ 16 h 17"/>
                <a:gd name="T12" fmla="*/ 5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cubicBezTo>
                    <a:pt x="4" y="6"/>
                    <a:pt x="2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5" y="13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7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0048875" y="6729413"/>
              <a:ext cx="153987" cy="57150"/>
            </a:xfrm>
            <a:custGeom>
              <a:avLst/>
              <a:gdLst>
                <a:gd name="T0" fmla="*/ 35 w 35"/>
                <a:gd name="T1" fmla="*/ 13 h 13"/>
                <a:gd name="T2" fmla="*/ 35 w 35"/>
                <a:gd name="T3" fmla="*/ 13 h 13"/>
                <a:gd name="T4" fmla="*/ 17 w 35"/>
                <a:gd name="T5" fmla="*/ 0 h 13"/>
                <a:gd name="T6" fmla="*/ 0 w 35"/>
                <a:gd name="T7" fmla="*/ 13 h 13"/>
                <a:gd name="T8" fmla="*/ 35 w 3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6"/>
                    <a:pt x="27" y="0"/>
                    <a:pt x="17" y="0"/>
                  </a:cubicBezTo>
                  <a:cubicBezTo>
                    <a:pt x="8" y="1"/>
                    <a:pt x="1" y="6"/>
                    <a:pt x="0" y="13"/>
                  </a:cubicBezTo>
                  <a:cubicBezTo>
                    <a:pt x="7" y="13"/>
                    <a:pt x="26" y="13"/>
                    <a:pt x="35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0115550" y="669925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0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0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1 h 3"/>
                <a:gd name="T18" fmla="*/ 3 w 4"/>
                <a:gd name="T19" fmla="*/ 3 h 3"/>
                <a:gd name="T20" fmla="*/ 3 w 4"/>
                <a:gd name="T21" fmla="*/ 3 h 3"/>
                <a:gd name="T22" fmla="*/ 3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0101263" y="6704013"/>
              <a:ext cx="19050" cy="12700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2 w 4"/>
                <a:gd name="T15" fmla="*/ 3 h 3"/>
                <a:gd name="T16" fmla="*/ 3 w 4"/>
                <a:gd name="T17" fmla="*/ 3 h 3"/>
                <a:gd name="T18" fmla="*/ 3 w 4"/>
                <a:gd name="T19" fmla="*/ 3 h 3"/>
                <a:gd name="T20" fmla="*/ 3 w 4"/>
                <a:gd name="T21" fmla="*/ 2 h 3"/>
                <a:gd name="T22" fmla="*/ 2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0083800" y="670877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0071100" y="671195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9982200" y="6769100"/>
              <a:ext cx="260350" cy="31750"/>
            </a:xfrm>
            <a:custGeom>
              <a:avLst/>
              <a:gdLst>
                <a:gd name="T0" fmla="*/ 19 w 59"/>
                <a:gd name="T1" fmla="*/ 6 h 7"/>
                <a:gd name="T2" fmla="*/ 0 w 59"/>
                <a:gd name="T3" fmla="*/ 0 h 7"/>
                <a:gd name="T4" fmla="*/ 1 w 59"/>
                <a:gd name="T5" fmla="*/ 1 h 7"/>
                <a:gd name="T6" fmla="*/ 19 w 59"/>
                <a:gd name="T7" fmla="*/ 7 h 7"/>
                <a:gd name="T8" fmla="*/ 57 w 59"/>
                <a:gd name="T9" fmla="*/ 6 h 7"/>
                <a:gd name="T10" fmla="*/ 59 w 59"/>
                <a:gd name="T11" fmla="*/ 5 h 7"/>
                <a:gd name="T12" fmla="*/ 58 w 59"/>
                <a:gd name="T13" fmla="*/ 5 h 7"/>
                <a:gd name="T14" fmla="*/ 19 w 5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19" y="6"/>
                  </a:moveTo>
                  <a:cubicBezTo>
                    <a:pt x="6" y="6"/>
                    <a:pt x="1" y="2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5" y="7"/>
                    <a:pt x="19" y="7"/>
                  </a:cubicBezTo>
                  <a:cubicBezTo>
                    <a:pt x="33" y="7"/>
                    <a:pt x="57" y="6"/>
                    <a:pt x="57" y="6"/>
                  </a:cubicBezTo>
                  <a:cubicBezTo>
                    <a:pt x="58" y="6"/>
                    <a:pt x="59" y="6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9982200" y="6761163"/>
              <a:ext cx="260350" cy="34925"/>
            </a:xfrm>
            <a:custGeom>
              <a:avLst/>
              <a:gdLst>
                <a:gd name="T0" fmla="*/ 57 w 59"/>
                <a:gd name="T1" fmla="*/ 3 h 8"/>
                <a:gd name="T2" fmla="*/ 57 w 59"/>
                <a:gd name="T3" fmla="*/ 3 h 8"/>
                <a:gd name="T4" fmla="*/ 21 w 59"/>
                <a:gd name="T5" fmla="*/ 4 h 8"/>
                <a:gd name="T6" fmla="*/ 1 w 59"/>
                <a:gd name="T7" fmla="*/ 0 h 8"/>
                <a:gd name="T8" fmla="*/ 0 w 59"/>
                <a:gd name="T9" fmla="*/ 1 h 8"/>
                <a:gd name="T10" fmla="*/ 0 w 59"/>
                <a:gd name="T11" fmla="*/ 2 h 8"/>
                <a:gd name="T12" fmla="*/ 19 w 59"/>
                <a:gd name="T13" fmla="*/ 8 h 8"/>
                <a:gd name="T14" fmla="*/ 58 w 59"/>
                <a:gd name="T15" fmla="*/ 7 h 8"/>
                <a:gd name="T16" fmla="*/ 59 w 59"/>
                <a:gd name="T17" fmla="*/ 7 h 8"/>
                <a:gd name="T18" fmla="*/ 59 w 59"/>
                <a:gd name="T19" fmla="*/ 6 h 8"/>
                <a:gd name="T20" fmla="*/ 57 w 59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">
                  <a:moveTo>
                    <a:pt x="57" y="3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35" y="4"/>
                    <a:pt x="21" y="4"/>
                  </a:cubicBezTo>
                  <a:cubicBezTo>
                    <a:pt x="17" y="5"/>
                    <a:pt x="5" y="5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8"/>
                    <a:pt x="19" y="8"/>
                  </a:cubicBezTo>
                  <a:cubicBezTo>
                    <a:pt x="34" y="8"/>
                    <a:pt x="58" y="7"/>
                    <a:pt x="58" y="7"/>
                  </a:cubicBezTo>
                  <a:cubicBezTo>
                    <a:pt x="58" y="7"/>
                    <a:pt x="59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4"/>
                    <a:pt x="58" y="3"/>
                    <a:pt x="57" y="3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10123488" y="6637338"/>
              <a:ext cx="198437" cy="211138"/>
            </a:xfrm>
            <a:custGeom>
              <a:avLst/>
              <a:gdLst>
                <a:gd name="T0" fmla="*/ 34 w 45"/>
                <a:gd name="T1" fmla="*/ 0 h 48"/>
                <a:gd name="T2" fmla="*/ 34 w 45"/>
                <a:gd name="T3" fmla="*/ 34 h 48"/>
                <a:gd name="T4" fmla="*/ 6 w 45"/>
                <a:gd name="T5" fmla="*/ 37 h 48"/>
                <a:gd name="T6" fmla="*/ 4 w 45"/>
                <a:gd name="T7" fmla="*/ 36 h 48"/>
                <a:gd name="T8" fmla="*/ 0 w 45"/>
                <a:gd name="T9" fmla="*/ 40 h 48"/>
                <a:gd name="T10" fmla="*/ 2 w 45"/>
                <a:gd name="T11" fmla="*/ 43 h 48"/>
                <a:gd name="T12" fmla="*/ 9 w 45"/>
                <a:gd name="T13" fmla="*/ 47 h 48"/>
                <a:gd name="T14" fmla="*/ 37 w 45"/>
                <a:gd name="T15" fmla="*/ 46 h 48"/>
                <a:gd name="T16" fmla="*/ 45 w 45"/>
                <a:gd name="T17" fmla="*/ 42 h 48"/>
                <a:gd name="T18" fmla="*/ 45 w 45"/>
                <a:gd name="T19" fmla="*/ 0 h 48"/>
                <a:gd name="T20" fmla="*/ 34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34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0" y="34"/>
                    <a:pt x="14" y="34"/>
                    <a:pt x="6" y="37"/>
                  </a:cubicBezTo>
                  <a:cubicBezTo>
                    <a:pt x="6" y="37"/>
                    <a:pt x="5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3" y="45"/>
                    <a:pt x="5" y="47"/>
                    <a:pt x="9" y="47"/>
                  </a:cubicBezTo>
                  <a:cubicBezTo>
                    <a:pt x="12" y="47"/>
                    <a:pt x="30" y="44"/>
                    <a:pt x="37" y="46"/>
                  </a:cubicBezTo>
                  <a:cubicBezTo>
                    <a:pt x="44" y="48"/>
                    <a:pt x="45" y="42"/>
                    <a:pt x="45" y="4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0101263" y="676116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2 w 56"/>
                <a:gd name="T3" fmla="*/ 3 h 22"/>
                <a:gd name="T4" fmla="*/ 38 w 56"/>
                <a:gd name="T5" fmla="*/ 0 h 22"/>
                <a:gd name="T6" fmla="*/ 21 w 56"/>
                <a:gd name="T7" fmla="*/ 6 h 22"/>
                <a:gd name="T8" fmla="*/ 12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3 w 56"/>
                <a:gd name="T17" fmla="*/ 18 h 22"/>
                <a:gd name="T18" fmla="*/ 0 w 56"/>
                <a:gd name="T19" fmla="*/ 15 h 22"/>
                <a:gd name="T20" fmla="*/ 5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4 w 56"/>
                <a:gd name="T27" fmla="*/ 18 h 22"/>
                <a:gd name="T28" fmla="*/ 54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8" y="5"/>
                    <a:pt x="42" y="3"/>
                  </a:cubicBezTo>
                  <a:cubicBezTo>
                    <a:pt x="40" y="3"/>
                    <a:pt x="39" y="2"/>
                    <a:pt x="38" y="0"/>
                  </a:cubicBezTo>
                  <a:cubicBezTo>
                    <a:pt x="36" y="2"/>
                    <a:pt x="25" y="5"/>
                    <a:pt x="21" y="6"/>
                  </a:cubicBezTo>
                  <a:cubicBezTo>
                    <a:pt x="18" y="7"/>
                    <a:pt x="14" y="8"/>
                    <a:pt x="12" y="7"/>
                  </a:cubicBezTo>
                  <a:cubicBezTo>
                    <a:pt x="10" y="8"/>
                    <a:pt x="7" y="8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3" y="10"/>
                    <a:pt x="4" y="10"/>
                    <a:pt x="6" y="11"/>
                  </a:cubicBezTo>
                  <a:cubicBezTo>
                    <a:pt x="12" y="13"/>
                    <a:pt x="13" y="16"/>
                    <a:pt x="13" y="18"/>
                  </a:cubicBezTo>
                  <a:cubicBezTo>
                    <a:pt x="13" y="20"/>
                    <a:pt x="4" y="18"/>
                    <a:pt x="0" y="15"/>
                  </a:cubicBezTo>
                  <a:cubicBezTo>
                    <a:pt x="1" y="17"/>
                    <a:pt x="2" y="18"/>
                    <a:pt x="5" y="19"/>
                  </a:cubicBezTo>
                  <a:cubicBezTo>
                    <a:pt x="12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3" y="17"/>
                    <a:pt x="54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0101263" y="680085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6 w 13"/>
                <a:gd name="T3" fmla="*/ 2 h 11"/>
                <a:gd name="T4" fmla="*/ 2 w 13"/>
                <a:gd name="T5" fmla="*/ 0 h 11"/>
                <a:gd name="T6" fmla="*/ 0 w 13"/>
                <a:gd name="T7" fmla="*/ 6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6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4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0155238" y="6743700"/>
              <a:ext cx="203200" cy="96838"/>
            </a:xfrm>
            <a:custGeom>
              <a:avLst/>
              <a:gdLst>
                <a:gd name="T0" fmla="*/ 21 w 46"/>
                <a:gd name="T1" fmla="*/ 4 h 22"/>
                <a:gd name="T2" fmla="*/ 27 w 46"/>
                <a:gd name="T3" fmla="*/ 3 h 22"/>
                <a:gd name="T4" fmla="*/ 36 w 46"/>
                <a:gd name="T5" fmla="*/ 6 h 22"/>
                <a:gd name="T6" fmla="*/ 41 w 46"/>
                <a:gd name="T7" fmla="*/ 4 h 22"/>
                <a:gd name="T8" fmla="*/ 41 w 46"/>
                <a:gd name="T9" fmla="*/ 4 h 22"/>
                <a:gd name="T10" fmla="*/ 41 w 46"/>
                <a:gd name="T11" fmla="*/ 6 h 22"/>
                <a:gd name="T12" fmla="*/ 44 w 46"/>
                <a:gd name="T13" fmla="*/ 21 h 22"/>
                <a:gd name="T14" fmla="*/ 44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1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1" y="4"/>
                  </a:moveTo>
                  <a:cubicBezTo>
                    <a:pt x="23" y="2"/>
                    <a:pt x="25" y="0"/>
                    <a:pt x="27" y="3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2" y="8"/>
                    <a:pt x="46" y="17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1"/>
                    <a:pt x="42" y="20"/>
                  </a:cubicBezTo>
                  <a:cubicBezTo>
                    <a:pt x="44" y="19"/>
                    <a:pt x="39" y="8"/>
                    <a:pt x="39" y="8"/>
                  </a:cubicBezTo>
                  <a:cubicBezTo>
                    <a:pt x="36" y="10"/>
                    <a:pt x="34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2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0336213" y="6761163"/>
              <a:ext cx="25400" cy="74613"/>
            </a:xfrm>
            <a:custGeom>
              <a:avLst/>
              <a:gdLst>
                <a:gd name="T0" fmla="*/ 5 w 6"/>
                <a:gd name="T1" fmla="*/ 11 h 17"/>
                <a:gd name="T2" fmla="*/ 0 w 6"/>
                <a:gd name="T3" fmla="*/ 0 h 17"/>
                <a:gd name="T4" fmla="*/ 0 w 6"/>
                <a:gd name="T5" fmla="*/ 2 h 17"/>
                <a:gd name="T6" fmla="*/ 3 w 6"/>
                <a:gd name="T7" fmla="*/ 17 h 17"/>
                <a:gd name="T8" fmla="*/ 3 w 6"/>
                <a:gd name="T9" fmla="*/ 17 h 17"/>
                <a:gd name="T10" fmla="*/ 4 w 6"/>
                <a:gd name="T11" fmla="*/ 16 h 17"/>
                <a:gd name="T12" fmla="*/ 5 w 6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5" y="11"/>
                  </a:moveTo>
                  <a:cubicBezTo>
                    <a:pt x="4" y="7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4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6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0167938" y="6786563"/>
              <a:ext cx="150812" cy="58738"/>
            </a:xfrm>
            <a:custGeom>
              <a:avLst/>
              <a:gdLst>
                <a:gd name="T0" fmla="*/ 34 w 34"/>
                <a:gd name="T1" fmla="*/ 13 h 13"/>
                <a:gd name="T2" fmla="*/ 34 w 34"/>
                <a:gd name="T3" fmla="*/ 13 h 13"/>
                <a:gd name="T4" fmla="*/ 17 w 34"/>
                <a:gd name="T5" fmla="*/ 1 h 13"/>
                <a:gd name="T6" fmla="*/ 0 w 34"/>
                <a:gd name="T7" fmla="*/ 13 h 13"/>
                <a:gd name="T8" fmla="*/ 34 w 3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6"/>
                    <a:pt x="26" y="0"/>
                    <a:pt x="17" y="1"/>
                  </a:cubicBezTo>
                  <a:cubicBezTo>
                    <a:pt x="8" y="1"/>
                    <a:pt x="0" y="6"/>
                    <a:pt x="0" y="13"/>
                  </a:cubicBezTo>
                  <a:cubicBezTo>
                    <a:pt x="7" y="13"/>
                    <a:pt x="26" y="13"/>
                    <a:pt x="34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0229850" y="675640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1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2 w 4"/>
                <a:gd name="T17" fmla="*/ 1 h 3"/>
                <a:gd name="T18" fmla="*/ 3 w 4"/>
                <a:gd name="T19" fmla="*/ 3 h 3"/>
                <a:gd name="T20" fmla="*/ 4 w 4"/>
                <a:gd name="T21" fmla="*/ 3 h 3"/>
                <a:gd name="T22" fmla="*/ 4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0217150" y="6761163"/>
              <a:ext cx="17462" cy="12700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0202863" y="676592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0190163" y="676910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0101263" y="6826250"/>
              <a:ext cx="260350" cy="36513"/>
            </a:xfrm>
            <a:custGeom>
              <a:avLst/>
              <a:gdLst>
                <a:gd name="T0" fmla="*/ 19 w 59"/>
                <a:gd name="T1" fmla="*/ 6 h 8"/>
                <a:gd name="T2" fmla="*/ 0 w 59"/>
                <a:gd name="T3" fmla="*/ 0 h 8"/>
                <a:gd name="T4" fmla="*/ 0 w 59"/>
                <a:gd name="T5" fmla="*/ 1 h 8"/>
                <a:gd name="T6" fmla="*/ 19 w 59"/>
                <a:gd name="T7" fmla="*/ 7 h 8"/>
                <a:gd name="T8" fmla="*/ 57 w 59"/>
                <a:gd name="T9" fmla="*/ 6 h 8"/>
                <a:gd name="T10" fmla="*/ 59 w 59"/>
                <a:gd name="T11" fmla="*/ 5 h 8"/>
                <a:gd name="T12" fmla="*/ 58 w 59"/>
                <a:gd name="T13" fmla="*/ 5 h 8"/>
                <a:gd name="T14" fmla="*/ 19 w 5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19" y="6"/>
                  </a:moveTo>
                  <a:cubicBezTo>
                    <a:pt x="6" y="7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5" y="8"/>
                    <a:pt x="19" y="7"/>
                  </a:cubicBezTo>
                  <a:cubicBezTo>
                    <a:pt x="33" y="7"/>
                    <a:pt x="56" y="6"/>
                    <a:pt x="57" y="6"/>
                  </a:cubicBezTo>
                  <a:cubicBezTo>
                    <a:pt x="57" y="6"/>
                    <a:pt x="58" y="6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0101263" y="6818313"/>
              <a:ext cx="260350" cy="39688"/>
            </a:xfrm>
            <a:custGeom>
              <a:avLst/>
              <a:gdLst>
                <a:gd name="T0" fmla="*/ 57 w 59"/>
                <a:gd name="T1" fmla="*/ 4 h 9"/>
                <a:gd name="T2" fmla="*/ 56 w 59"/>
                <a:gd name="T3" fmla="*/ 4 h 9"/>
                <a:gd name="T4" fmla="*/ 21 w 59"/>
                <a:gd name="T5" fmla="*/ 4 h 9"/>
                <a:gd name="T6" fmla="*/ 0 w 59"/>
                <a:gd name="T7" fmla="*/ 0 h 9"/>
                <a:gd name="T8" fmla="*/ 0 w 59"/>
                <a:gd name="T9" fmla="*/ 1 h 9"/>
                <a:gd name="T10" fmla="*/ 0 w 59"/>
                <a:gd name="T11" fmla="*/ 2 h 9"/>
                <a:gd name="T12" fmla="*/ 19 w 59"/>
                <a:gd name="T13" fmla="*/ 8 h 9"/>
                <a:gd name="T14" fmla="*/ 58 w 59"/>
                <a:gd name="T15" fmla="*/ 7 h 9"/>
                <a:gd name="T16" fmla="*/ 59 w 59"/>
                <a:gd name="T17" fmla="*/ 7 h 9"/>
                <a:gd name="T18" fmla="*/ 59 w 59"/>
                <a:gd name="T19" fmla="*/ 6 h 9"/>
                <a:gd name="T20" fmla="*/ 57 w 59"/>
                <a:gd name="T2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57" y="4"/>
                  </a:moveTo>
                  <a:cubicBezTo>
                    <a:pt x="57" y="4"/>
                    <a:pt x="56" y="4"/>
                    <a:pt x="56" y="4"/>
                  </a:cubicBezTo>
                  <a:cubicBezTo>
                    <a:pt x="56" y="4"/>
                    <a:pt x="35" y="4"/>
                    <a:pt x="21" y="4"/>
                  </a:cubicBezTo>
                  <a:cubicBezTo>
                    <a:pt x="17" y="5"/>
                    <a:pt x="5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9"/>
                    <a:pt x="19" y="8"/>
                  </a:cubicBezTo>
                  <a:cubicBezTo>
                    <a:pt x="34" y="8"/>
                    <a:pt x="57" y="7"/>
                    <a:pt x="58" y="7"/>
                  </a:cubicBezTo>
                  <a:cubicBezTo>
                    <a:pt x="58" y="7"/>
                    <a:pt x="58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5"/>
                    <a:pt x="58" y="3"/>
                    <a:pt x="57" y="4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0348913" y="5729288"/>
              <a:ext cx="119062" cy="269875"/>
            </a:xfrm>
            <a:prstGeom prst="rect">
              <a:avLst/>
            </a:pr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48913" y="5592763"/>
              <a:ext cx="119062" cy="136525"/>
            </a:xfrm>
            <a:custGeom>
              <a:avLst/>
              <a:gdLst>
                <a:gd name="T0" fmla="*/ 27 w 27"/>
                <a:gd name="T1" fmla="*/ 0 h 31"/>
                <a:gd name="T2" fmla="*/ 0 w 27"/>
                <a:gd name="T3" fmla="*/ 28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10331450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499725" y="5945188"/>
              <a:ext cx="241300" cy="136525"/>
            </a:xfrm>
            <a:custGeom>
              <a:avLst/>
              <a:gdLst>
                <a:gd name="T0" fmla="*/ 0 w 55"/>
                <a:gd name="T1" fmla="*/ 22 h 31"/>
                <a:gd name="T2" fmla="*/ 8 w 55"/>
                <a:gd name="T3" fmla="*/ 31 h 31"/>
                <a:gd name="T4" fmla="*/ 47 w 55"/>
                <a:gd name="T5" fmla="*/ 31 h 31"/>
                <a:gd name="T6" fmla="*/ 55 w 55"/>
                <a:gd name="T7" fmla="*/ 22 h 31"/>
                <a:gd name="T8" fmla="*/ 55 w 55"/>
                <a:gd name="T9" fmla="*/ 0 h 31"/>
                <a:gd name="T10" fmla="*/ 0 w 55"/>
                <a:gd name="T11" fmla="*/ 0 h 31"/>
                <a:gd name="T12" fmla="*/ 0 w 55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1">
                  <a:moveTo>
                    <a:pt x="0" y="22"/>
                  </a:moveTo>
                  <a:cubicBezTo>
                    <a:pt x="0" y="27"/>
                    <a:pt x="3" y="31"/>
                    <a:pt x="8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1" y="31"/>
                    <a:pt x="55" y="27"/>
                    <a:pt x="55" y="2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0467975" y="5897563"/>
              <a:ext cx="304800" cy="0"/>
            </a:xfrm>
            <a:custGeom>
              <a:avLst/>
              <a:gdLst>
                <a:gd name="T0" fmla="*/ 0 w 192"/>
                <a:gd name="T1" fmla="*/ 192 w 192"/>
                <a:gd name="T2" fmla="*/ 0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0361613" y="5549900"/>
              <a:ext cx="503237" cy="439738"/>
            </a:xfrm>
            <a:custGeom>
              <a:avLst/>
              <a:gdLst>
                <a:gd name="T0" fmla="*/ 114 w 114"/>
                <a:gd name="T1" fmla="*/ 28 h 100"/>
                <a:gd name="T2" fmla="*/ 105 w 114"/>
                <a:gd name="T3" fmla="*/ 12 h 100"/>
                <a:gd name="T4" fmla="*/ 86 w 114"/>
                <a:gd name="T5" fmla="*/ 0 h 100"/>
                <a:gd name="T6" fmla="*/ 78 w 114"/>
                <a:gd name="T7" fmla="*/ 0 h 100"/>
                <a:gd name="T8" fmla="*/ 50 w 114"/>
                <a:gd name="T9" fmla="*/ 0 h 100"/>
                <a:gd name="T10" fmla="*/ 34 w 114"/>
                <a:gd name="T11" fmla="*/ 0 h 100"/>
                <a:gd name="T12" fmla="*/ 17 w 114"/>
                <a:gd name="T13" fmla="*/ 9 h 100"/>
                <a:gd name="T14" fmla="*/ 12 w 114"/>
                <a:gd name="T15" fmla="*/ 12 h 100"/>
                <a:gd name="T16" fmla="*/ 2 w 114"/>
                <a:gd name="T17" fmla="*/ 34 h 100"/>
                <a:gd name="T18" fmla="*/ 31 w 114"/>
                <a:gd name="T19" fmla="*/ 100 h 100"/>
                <a:gd name="T20" fmla="*/ 86 w 114"/>
                <a:gd name="T21" fmla="*/ 100 h 100"/>
                <a:gd name="T22" fmla="*/ 114 w 114"/>
                <a:gd name="T23" fmla="*/ 34 h 100"/>
                <a:gd name="T24" fmla="*/ 114 w 114"/>
                <a:gd name="T25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00">
                  <a:moveTo>
                    <a:pt x="114" y="28"/>
                  </a:moveTo>
                  <a:cubicBezTo>
                    <a:pt x="114" y="22"/>
                    <a:pt x="111" y="16"/>
                    <a:pt x="105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7"/>
                    <a:pt x="0" y="25"/>
                    <a:pt x="2" y="3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2"/>
                    <a:pt x="114" y="30"/>
                    <a:pt x="114" y="28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0388600" y="5721350"/>
              <a:ext cx="396875" cy="198438"/>
            </a:xfrm>
            <a:custGeom>
              <a:avLst/>
              <a:gdLst>
                <a:gd name="T0" fmla="*/ 0 w 90"/>
                <a:gd name="T1" fmla="*/ 23 h 45"/>
                <a:gd name="T2" fmla="*/ 22 w 90"/>
                <a:gd name="T3" fmla="*/ 45 h 45"/>
                <a:gd name="T4" fmla="*/ 68 w 90"/>
                <a:gd name="T5" fmla="*/ 45 h 45"/>
                <a:gd name="T6" fmla="*/ 90 w 90"/>
                <a:gd name="T7" fmla="*/ 23 h 45"/>
                <a:gd name="T8" fmla="*/ 90 w 90"/>
                <a:gd name="T9" fmla="*/ 23 h 45"/>
                <a:gd name="T10" fmla="*/ 68 w 90"/>
                <a:gd name="T11" fmla="*/ 0 h 45"/>
                <a:gd name="T12" fmla="*/ 22 w 90"/>
                <a:gd name="T13" fmla="*/ 0 h 45"/>
                <a:gd name="T14" fmla="*/ 0 w 90"/>
                <a:gd name="T1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80" y="45"/>
                    <a:pt x="90" y="35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10"/>
                    <a:pt x="80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0812463" y="5592763"/>
              <a:ext cx="119062" cy="136525"/>
            </a:xfrm>
            <a:custGeom>
              <a:avLst/>
              <a:gdLst>
                <a:gd name="T0" fmla="*/ 27 w 27"/>
                <a:gd name="T1" fmla="*/ 28 h 31"/>
                <a:gd name="T2" fmla="*/ 0 w 27"/>
                <a:gd name="T3" fmla="*/ 0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28"/>
                  </a:moveTo>
                  <a:cubicBezTo>
                    <a:pt x="27" y="13"/>
                    <a:pt x="14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0639425" y="4964113"/>
              <a:ext cx="314325" cy="603250"/>
            </a:xfrm>
            <a:custGeom>
              <a:avLst/>
              <a:gdLst>
                <a:gd name="T0" fmla="*/ 69 w 71"/>
                <a:gd name="T1" fmla="*/ 105 h 137"/>
                <a:gd name="T2" fmla="*/ 56 w 71"/>
                <a:gd name="T3" fmla="*/ 93 h 137"/>
                <a:gd name="T4" fmla="*/ 50 w 71"/>
                <a:gd name="T5" fmla="*/ 46 h 137"/>
                <a:gd name="T6" fmla="*/ 0 w 71"/>
                <a:gd name="T7" fmla="*/ 1 h 137"/>
                <a:gd name="T8" fmla="*/ 0 w 71"/>
                <a:gd name="T9" fmla="*/ 122 h 137"/>
                <a:gd name="T10" fmla="*/ 20 w 71"/>
                <a:gd name="T11" fmla="*/ 122 h 137"/>
                <a:gd name="T12" fmla="*/ 52 w 71"/>
                <a:gd name="T13" fmla="*/ 130 h 137"/>
                <a:gd name="T14" fmla="*/ 69 w 71"/>
                <a:gd name="T15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7">
                  <a:moveTo>
                    <a:pt x="69" y="105"/>
                  </a:moveTo>
                  <a:cubicBezTo>
                    <a:pt x="69" y="105"/>
                    <a:pt x="61" y="105"/>
                    <a:pt x="56" y="93"/>
                  </a:cubicBezTo>
                  <a:cubicBezTo>
                    <a:pt x="50" y="82"/>
                    <a:pt x="50" y="60"/>
                    <a:pt x="50" y="46"/>
                  </a:cubicBezTo>
                  <a:cubicBezTo>
                    <a:pt x="50" y="32"/>
                    <a:pt x="39" y="0"/>
                    <a:pt x="0" y="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34" y="137"/>
                    <a:pt x="52" y="130"/>
                  </a:cubicBezTo>
                  <a:cubicBezTo>
                    <a:pt x="71" y="123"/>
                    <a:pt x="69" y="105"/>
                    <a:pt x="69" y="105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0534650" y="5592763"/>
              <a:ext cx="188912" cy="195263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0 h 44"/>
                <a:gd name="T4" fmla="*/ 0 w 43"/>
                <a:gd name="T5" fmla="*/ 38 h 44"/>
                <a:gd name="T6" fmla="*/ 6 w 43"/>
                <a:gd name="T7" fmla="*/ 40 h 44"/>
                <a:gd name="T8" fmla="*/ 43 w 4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3" y="44"/>
                    <a:pt x="6" y="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0460038" y="5540375"/>
              <a:ext cx="96837" cy="141288"/>
            </a:xfrm>
            <a:custGeom>
              <a:avLst/>
              <a:gdLst>
                <a:gd name="T0" fmla="*/ 21 w 22"/>
                <a:gd name="T1" fmla="*/ 0 h 32"/>
                <a:gd name="T2" fmla="*/ 6 w 22"/>
                <a:gd name="T3" fmla="*/ 12 h 32"/>
                <a:gd name="T4" fmla="*/ 6 w 22"/>
                <a:gd name="T5" fmla="*/ 19 h 32"/>
                <a:gd name="T6" fmla="*/ 18 w 22"/>
                <a:gd name="T7" fmla="*/ 26 h 32"/>
                <a:gd name="T8" fmla="*/ 21 w 22"/>
                <a:gd name="T9" fmla="*/ 32 h 32"/>
                <a:gd name="T10" fmla="*/ 22 w 22"/>
                <a:gd name="T11" fmla="*/ 14 h 32"/>
                <a:gd name="T12" fmla="*/ 21 w 2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21" y="0"/>
                  </a:moveTo>
                  <a:cubicBezTo>
                    <a:pt x="21" y="0"/>
                    <a:pt x="12" y="8"/>
                    <a:pt x="6" y="12"/>
                  </a:cubicBezTo>
                  <a:cubicBezTo>
                    <a:pt x="1" y="17"/>
                    <a:pt x="0" y="17"/>
                    <a:pt x="6" y="19"/>
                  </a:cubicBezTo>
                  <a:cubicBezTo>
                    <a:pt x="11" y="20"/>
                    <a:pt x="16" y="22"/>
                    <a:pt x="18" y="26"/>
                  </a:cubicBezTo>
                  <a:cubicBezTo>
                    <a:pt x="20" y="29"/>
                    <a:pt x="21" y="32"/>
                    <a:pt x="21" y="32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353675" y="5140325"/>
              <a:ext cx="454025" cy="615950"/>
            </a:xfrm>
            <a:custGeom>
              <a:avLst/>
              <a:gdLst>
                <a:gd name="T0" fmla="*/ 96 w 103"/>
                <a:gd name="T1" fmla="*/ 31 h 140"/>
                <a:gd name="T2" fmla="*/ 92 w 103"/>
                <a:gd name="T3" fmla="*/ 31 h 140"/>
                <a:gd name="T4" fmla="*/ 88 w 103"/>
                <a:gd name="T5" fmla="*/ 33 h 140"/>
                <a:gd name="T6" fmla="*/ 88 w 103"/>
                <a:gd name="T7" fmla="*/ 0 h 140"/>
                <a:gd name="T8" fmla="*/ 18 w 103"/>
                <a:gd name="T9" fmla="*/ 0 h 140"/>
                <a:gd name="T10" fmla="*/ 5 w 103"/>
                <a:gd name="T11" fmla="*/ 13 h 140"/>
                <a:gd name="T12" fmla="*/ 5 w 103"/>
                <a:gd name="T13" fmla="*/ 37 h 140"/>
                <a:gd name="T14" fmla="*/ 4 w 103"/>
                <a:gd name="T15" fmla="*/ 48 h 140"/>
                <a:gd name="T16" fmla="*/ 1 w 103"/>
                <a:gd name="T17" fmla="*/ 57 h 140"/>
                <a:gd name="T18" fmla="*/ 2 w 103"/>
                <a:gd name="T19" fmla="*/ 60 h 140"/>
                <a:gd name="T20" fmla="*/ 9 w 103"/>
                <a:gd name="T21" fmla="*/ 63 h 140"/>
                <a:gd name="T22" fmla="*/ 16 w 103"/>
                <a:gd name="T23" fmla="*/ 79 h 140"/>
                <a:gd name="T24" fmla="*/ 31 w 103"/>
                <a:gd name="T25" fmla="*/ 93 h 140"/>
                <a:gd name="T26" fmla="*/ 45 w 103"/>
                <a:gd name="T27" fmla="*/ 93 h 140"/>
                <a:gd name="T28" fmla="*/ 45 w 103"/>
                <a:gd name="T29" fmla="*/ 140 h 140"/>
                <a:gd name="T30" fmla="*/ 88 w 103"/>
                <a:gd name="T31" fmla="*/ 93 h 140"/>
                <a:gd name="T32" fmla="*/ 88 w 103"/>
                <a:gd name="T33" fmla="*/ 58 h 140"/>
                <a:gd name="T34" fmla="*/ 96 w 103"/>
                <a:gd name="T35" fmla="*/ 56 h 140"/>
                <a:gd name="T36" fmla="*/ 102 w 103"/>
                <a:gd name="T37" fmla="*/ 41 h 140"/>
                <a:gd name="T38" fmla="*/ 96 w 103"/>
                <a:gd name="T39" fmla="*/ 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0">
                  <a:moveTo>
                    <a:pt x="96" y="31"/>
                  </a:moveTo>
                  <a:cubicBezTo>
                    <a:pt x="93" y="31"/>
                    <a:pt x="92" y="31"/>
                    <a:pt x="92" y="3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6"/>
                    <a:pt x="5" y="1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44"/>
                    <a:pt x="4" y="48"/>
                  </a:cubicBezTo>
                  <a:cubicBezTo>
                    <a:pt x="3" y="52"/>
                    <a:pt x="1" y="57"/>
                    <a:pt x="1" y="57"/>
                  </a:cubicBezTo>
                  <a:cubicBezTo>
                    <a:pt x="0" y="58"/>
                    <a:pt x="1" y="59"/>
                    <a:pt x="2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9" y="88"/>
                    <a:pt x="23" y="93"/>
                    <a:pt x="3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9" y="59"/>
                    <a:pt x="93" y="59"/>
                    <a:pt x="96" y="56"/>
                  </a:cubicBezTo>
                  <a:cubicBezTo>
                    <a:pt x="100" y="53"/>
                    <a:pt x="102" y="48"/>
                    <a:pt x="102" y="41"/>
                  </a:cubicBezTo>
                  <a:cubicBezTo>
                    <a:pt x="103" y="35"/>
                    <a:pt x="99" y="32"/>
                    <a:pt x="96" y="31"/>
                  </a:cubicBez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0401300" y="5430838"/>
              <a:ext cx="84137" cy="44450"/>
            </a:xfrm>
            <a:custGeom>
              <a:avLst/>
              <a:gdLst>
                <a:gd name="T0" fmla="*/ 2 w 19"/>
                <a:gd name="T1" fmla="*/ 2 h 10"/>
                <a:gd name="T2" fmla="*/ 16 w 19"/>
                <a:gd name="T3" fmla="*/ 0 h 10"/>
                <a:gd name="T4" fmla="*/ 19 w 19"/>
                <a:gd name="T5" fmla="*/ 0 h 10"/>
                <a:gd name="T6" fmla="*/ 19 w 19"/>
                <a:gd name="T7" fmla="*/ 2 h 10"/>
                <a:gd name="T8" fmla="*/ 2 w 19"/>
                <a:gd name="T9" fmla="*/ 5 h 10"/>
                <a:gd name="T10" fmla="*/ 0 w 19"/>
                <a:gd name="T11" fmla="*/ 1 h 10"/>
                <a:gd name="T12" fmla="*/ 2 w 1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2"/>
                  </a:moveTo>
                  <a:cubicBezTo>
                    <a:pt x="12" y="6"/>
                    <a:pt x="16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3" y="10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0366375" y="4967288"/>
              <a:ext cx="493712" cy="396875"/>
            </a:xfrm>
            <a:custGeom>
              <a:avLst/>
              <a:gdLst>
                <a:gd name="T0" fmla="*/ 57 w 112"/>
                <a:gd name="T1" fmla="*/ 0 h 90"/>
                <a:gd name="T2" fmla="*/ 57 w 112"/>
                <a:gd name="T3" fmla="*/ 0 h 90"/>
                <a:gd name="T4" fmla="*/ 56 w 112"/>
                <a:gd name="T5" fmla="*/ 0 h 90"/>
                <a:gd name="T6" fmla="*/ 0 w 112"/>
                <a:gd name="T7" fmla="*/ 52 h 90"/>
                <a:gd name="T8" fmla="*/ 2 w 112"/>
                <a:gd name="T9" fmla="*/ 66 h 90"/>
                <a:gd name="T10" fmla="*/ 7 w 112"/>
                <a:gd name="T11" fmla="*/ 66 h 90"/>
                <a:gd name="T12" fmla="*/ 27 w 112"/>
                <a:gd name="T13" fmla="*/ 55 h 90"/>
                <a:gd name="T14" fmla="*/ 27 w 112"/>
                <a:gd name="T15" fmla="*/ 55 h 90"/>
                <a:gd name="T16" fmla="*/ 27 w 112"/>
                <a:gd name="T17" fmla="*/ 55 h 90"/>
                <a:gd name="T18" fmla="*/ 28 w 112"/>
                <a:gd name="T19" fmla="*/ 49 h 90"/>
                <a:gd name="T20" fmla="*/ 28 w 112"/>
                <a:gd name="T21" fmla="*/ 48 h 90"/>
                <a:gd name="T22" fmla="*/ 49 w 112"/>
                <a:gd name="T23" fmla="*/ 64 h 90"/>
                <a:gd name="T24" fmla="*/ 72 w 112"/>
                <a:gd name="T25" fmla="*/ 73 h 90"/>
                <a:gd name="T26" fmla="*/ 81 w 112"/>
                <a:gd name="T27" fmla="*/ 90 h 90"/>
                <a:gd name="T28" fmla="*/ 83 w 112"/>
                <a:gd name="T29" fmla="*/ 89 h 90"/>
                <a:gd name="T30" fmla="*/ 95 w 112"/>
                <a:gd name="T31" fmla="*/ 69 h 90"/>
                <a:gd name="T32" fmla="*/ 101 w 112"/>
                <a:gd name="T33" fmla="*/ 52 h 90"/>
                <a:gd name="T34" fmla="*/ 112 w 112"/>
                <a:gd name="T35" fmla="*/ 52 h 90"/>
                <a:gd name="T36" fmla="*/ 57 w 112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90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57"/>
                    <a:pt x="1" y="61"/>
                    <a:pt x="2" y="66"/>
                  </a:cubicBezTo>
                  <a:cubicBezTo>
                    <a:pt x="4" y="66"/>
                    <a:pt x="5" y="66"/>
                    <a:pt x="7" y="66"/>
                  </a:cubicBezTo>
                  <a:cubicBezTo>
                    <a:pt x="16" y="66"/>
                    <a:pt x="24" y="62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3"/>
                    <a:pt x="28" y="51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2" y="52"/>
                    <a:pt x="39" y="58"/>
                    <a:pt x="49" y="64"/>
                  </a:cubicBezTo>
                  <a:cubicBezTo>
                    <a:pt x="57" y="68"/>
                    <a:pt x="65" y="71"/>
                    <a:pt x="72" y="73"/>
                  </a:cubicBezTo>
                  <a:cubicBezTo>
                    <a:pt x="77" y="74"/>
                    <a:pt x="81" y="85"/>
                    <a:pt x="81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8" y="84"/>
                    <a:pt x="93" y="75"/>
                    <a:pt x="95" y="69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23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10445750" y="5280025"/>
              <a:ext cx="53975" cy="53975"/>
            </a:xfrm>
            <a:prstGeom prst="ellipse">
              <a:avLst/>
            </a:prstGeom>
            <a:solidFill>
              <a:srgbClr val="69C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10455275" y="5284788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0710863" y="5364163"/>
              <a:ext cx="30162" cy="52388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2 h 12"/>
                <a:gd name="T8" fmla="*/ 6 w 7"/>
                <a:gd name="T9" fmla="*/ 12 h 12"/>
                <a:gd name="T10" fmla="*/ 4 w 7"/>
                <a:gd name="T11" fmla="*/ 11 h 12"/>
                <a:gd name="T12" fmla="*/ 4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0502900" y="5364163"/>
              <a:ext cx="66675" cy="66675"/>
            </a:xfrm>
            <a:prstGeom prst="ellipse">
              <a:avLst/>
            </a:prstGeom>
            <a:solidFill>
              <a:srgbClr val="F5A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0552113" y="5549900"/>
              <a:ext cx="96837" cy="61913"/>
            </a:xfrm>
            <a:custGeom>
              <a:avLst/>
              <a:gdLst>
                <a:gd name="T0" fmla="*/ 61 w 61"/>
                <a:gd name="T1" fmla="*/ 0 h 39"/>
                <a:gd name="T2" fmla="*/ 33 w 61"/>
                <a:gd name="T3" fmla="*/ 16 h 39"/>
                <a:gd name="T4" fmla="*/ 0 w 61"/>
                <a:gd name="T5" fmla="*/ 39 h 39"/>
                <a:gd name="T6" fmla="*/ 0 w 61"/>
                <a:gd name="T7" fmla="*/ 0 h 39"/>
                <a:gd name="T8" fmla="*/ 61 w 6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lnTo>
                    <a:pt x="33" y="16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0604500" y="6200775"/>
              <a:ext cx="44450" cy="115888"/>
            </a:xfrm>
            <a:custGeom>
              <a:avLst/>
              <a:gdLst>
                <a:gd name="T0" fmla="*/ 10 w 10"/>
                <a:gd name="T1" fmla="*/ 5 h 26"/>
                <a:gd name="T2" fmla="*/ 10 w 10"/>
                <a:gd name="T3" fmla="*/ 22 h 26"/>
                <a:gd name="T4" fmla="*/ 5 w 10"/>
                <a:gd name="T5" fmla="*/ 26 h 26"/>
                <a:gd name="T6" fmla="*/ 0 w 10"/>
                <a:gd name="T7" fmla="*/ 22 h 26"/>
                <a:gd name="T8" fmla="*/ 0 w 10"/>
                <a:gd name="T9" fmla="*/ 5 h 26"/>
                <a:gd name="T10" fmla="*/ 5 w 10"/>
                <a:gd name="T11" fmla="*/ 0 h 26"/>
                <a:gd name="T12" fmla="*/ 10 w 10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10" y="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8" y="26"/>
                    <a:pt x="5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8A5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0133013" y="6237288"/>
              <a:ext cx="69850" cy="330200"/>
            </a:xfrm>
            <a:custGeom>
              <a:avLst/>
              <a:gdLst>
                <a:gd name="T0" fmla="*/ 17 w 44"/>
                <a:gd name="T1" fmla="*/ 208 h 208"/>
                <a:gd name="T2" fmla="*/ 44 w 44"/>
                <a:gd name="T3" fmla="*/ 208 h 208"/>
                <a:gd name="T4" fmla="*/ 44 w 44"/>
                <a:gd name="T5" fmla="*/ 0 h 208"/>
                <a:gd name="T6" fmla="*/ 0 w 44"/>
                <a:gd name="T7" fmla="*/ 0 h 208"/>
                <a:gd name="T8" fmla="*/ 17 w 4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08">
                  <a:moveTo>
                    <a:pt x="17" y="208"/>
                  </a:moveTo>
                  <a:lnTo>
                    <a:pt x="44" y="20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128250" y="6100763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0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3 h 39"/>
                <a:gd name="T12" fmla="*/ 95 w 108"/>
                <a:gd name="T13" fmla="*/ 39 h 39"/>
                <a:gd name="T14" fmla="*/ 10 w 108"/>
                <a:gd name="T15" fmla="*/ 38 h 39"/>
                <a:gd name="T16" fmla="*/ 10 w 108"/>
                <a:gd name="T17" fmla="*/ 38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3"/>
                  </a:cubicBezTo>
                  <a:cubicBezTo>
                    <a:pt x="103" y="36"/>
                    <a:pt x="99" y="38"/>
                    <a:pt x="95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7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340975" y="6073775"/>
              <a:ext cx="439737" cy="282575"/>
            </a:xfrm>
            <a:custGeom>
              <a:avLst/>
              <a:gdLst>
                <a:gd name="T0" fmla="*/ 0 w 100"/>
                <a:gd name="T1" fmla="*/ 35 h 64"/>
                <a:gd name="T2" fmla="*/ 63 w 100"/>
                <a:gd name="T3" fmla="*/ 62 h 64"/>
                <a:gd name="T4" fmla="*/ 88 w 100"/>
                <a:gd name="T5" fmla="*/ 57 h 64"/>
                <a:gd name="T6" fmla="*/ 100 w 100"/>
                <a:gd name="T7" fmla="*/ 34 h 64"/>
                <a:gd name="T8" fmla="*/ 100 w 100"/>
                <a:gd name="T9" fmla="*/ 30 h 64"/>
                <a:gd name="T10" fmla="*/ 71 w 100"/>
                <a:gd name="T11" fmla="*/ 0 h 64"/>
                <a:gd name="T12" fmla="*/ 69 w 100"/>
                <a:gd name="T13" fmla="*/ 0 h 64"/>
                <a:gd name="T14" fmla="*/ 0 w 100"/>
                <a:gd name="T15" fmla="*/ 25 h 64"/>
                <a:gd name="T16" fmla="*/ 0 w 100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4">
                  <a:moveTo>
                    <a:pt x="0" y="35"/>
                  </a:moveTo>
                  <a:cubicBezTo>
                    <a:pt x="63" y="62"/>
                    <a:pt x="63" y="62"/>
                    <a:pt x="63" y="62"/>
                  </a:cubicBezTo>
                  <a:cubicBezTo>
                    <a:pt x="72" y="64"/>
                    <a:pt x="81" y="62"/>
                    <a:pt x="88" y="57"/>
                  </a:cubicBezTo>
                  <a:cubicBezTo>
                    <a:pt x="96" y="51"/>
                    <a:pt x="100" y="43"/>
                    <a:pt x="100" y="3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14"/>
                    <a:pt x="8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1" y="0"/>
                    <a:pt x="25" y="12"/>
                    <a:pt x="0" y="2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467975" y="5897563"/>
              <a:ext cx="304800" cy="242888"/>
            </a:xfrm>
            <a:custGeom>
              <a:avLst/>
              <a:gdLst>
                <a:gd name="T0" fmla="*/ 0 w 69"/>
                <a:gd name="T1" fmla="*/ 0 h 55"/>
                <a:gd name="T2" fmla="*/ 0 w 69"/>
                <a:gd name="T3" fmla="*/ 46 h 55"/>
                <a:gd name="T4" fmla="*/ 9 w 69"/>
                <a:gd name="T5" fmla="*/ 55 h 55"/>
                <a:gd name="T6" fmla="*/ 60 w 69"/>
                <a:gd name="T7" fmla="*/ 55 h 55"/>
                <a:gd name="T8" fmla="*/ 69 w 69"/>
                <a:gd name="T9" fmla="*/ 46 h 55"/>
                <a:gd name="T10" fmla="*/ 69 w 69"/>
                <a:gd name="T11" fmla="*/ 0 h 55"/>
                <a:gd name="T12" fmla="*/ 0 w 6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5" y="55"/>
                    <a:pt x="69" y="51"/>
                    <a:pt x="69" y="46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10812463" y="5729288"/>
              <a:ext cx="119062" cy="277813"/>
            </a:xfrm>
            <a:prstGeom prst="rect">
              <a:avLst/>
            </a:pr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0812463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10247313" y="6324600"/>
              <a:ext cx="71437" cy="247650"/>
            </a:xfrm>
            <a:custGeom>
              <a:avLst/>
              <a:gdLst>
                <a:gd name="T0" fmla="*/ 17 w 45"/>
                <a:gd name="T1" fmla="*/ 156 h 156"/>
                <a:gd name="T2" fmla="*/ 45 w 45"/>
                <a:gd name="T3" fmla="*/ 156 h 156"/>
                <a:gd name="T4" fmla="*/ 45 w 45"/>
                <a:gd name="T5" fmla="*/ 0 h 156"/>
                <a:gd name="T6" fmla="*/ 0 w 45"/>
                <a:gd name="T7" fmla="*/ 0 h 156"/>
                <a:gd name="T8" fmla="*/ 17 w 4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6">
                  <a:moveTo>
                    <a:pt x="17" y="156"/>
                  </a:moveTo>
                  <a:lnTo>
                    <a:pt x="45" y="15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7" y="156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10274300" y="6567488"/>
              <a:ext cx="44450" cy="119063"/>
            </a:xfrm>
            <a:custGeom>
              <a:avLst/>
              <a:gdLst>
                <a:gd name="T0" fmla="*/ 0 w 28"/>
                <a:gd name="T1" fmla="*/ 0 h 75"/>
                <a:gd name="T2" fmla="*/ 28 w 28"/>
                <a:gd name="T3" fmla="*/ 0 h 75"/>
                <a:gd name="T4" fmla="*/ 28 w 28"/>
                <a:gd name="T5" fmla="*/ 75 h 75"/>
                <a:gd name="T6" fmla="*/ 28 w 28"/>
                <a:gd name="T7" fmla="*/ 75 h 75"/>
                <a:gd name="T8" fmla="*/ 0 w 28"/>
                <a:gd name="T9" fmla="*/ 75 h 75"/>
                <a:gd name="T10" fmla="*/ 0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0" y="0"/>
                  </a:moveTo>
                  <a:lnTo>
                    <a:pt x="28" y="0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0261600" y="6535738"/>
              <a:ext cx="6508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10242550" y="6180138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1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2 h 39"/>
                <a:gd name="T12" fmla="*/ 95 w 108"/>
                <a:gd name="T13" fmla="*/ 38 h 39"/>
                <a:gd name="T14" fmla="*/ 10 w 108"/>
                <a:gd name="T15" fmla="*/ 39 h 39"/>
                <a:gd name="T16" fmla="*/ 10 w 108"/>
                <a:gd name="T17" fmla="*/ 39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2"/>
                  </a:cubicBezTo>
                  <a:cubicBezTo>
                    <a:pt x="103" y="36"/>
                    <a:pt x="99" y="38"/>
                    <a:pt x="95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9"/>
                    <a:pt x="2" y="38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10155238" y="6465888"/>
              <a:ext cx="47625" cy="153988"/>
            </a:xfrm>
            <a:custGeom>
              <a:avLst/>
              <a:gdLst>
                <a:gd name="T0" fmla="*/ 0 w 30"/>
                <a:gd name="T1" fmla="*/ 0 h 97"/>
                <a:gd name="T2" fmla="*/ 30 w 30"/>
                <a:gd name="T3" fmla="*/ 0 h 97"/>
                <a:gd name="T4" fmla="*/ 30 w 30"/>
                <a:gd name="T5" fmla="*/ 97 h 97"/>
                <a:gd name="T6" fmla="*/ 30 w 30"/>
                <a:gd name="T7" fmla="*/ 97 h 97"/>
                <a:gd name="T8" fmla="*/ 0 w 30"/>
                <a:gd name="T9" fmla="*/ 97 h 97"/>
                <a:gd name="T10" fmla="*/ 0 w 3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">
                  <a:moveTo>
                    <a:pt x="0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0140950" y="6465888"/>
              <a:ext cx="7143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0648950" y="5549900"/>
              <a:ext cx="109537" cy="114300"/>
            </a:xfrm>
            <a:custGeom>
              <a:avLst/>
              <a:gdLst>
                <a:gd name="T0" fmla="*/ 21 w 25"/>
                <a:gd name="T1" fmla="*/ 0 h 26"/>
                <a:gd name="T2" fmla="*/ 23 w 25"/>
                <a:gd name="T3" fmla="*/ 18 h 26"/>
                <a:gd name="T4" fmla="*/ 20 w 25"/>
                <a:gd name="T5" fmla="*/ 23 h 26"/>
                <a:gd name="T6" fmla="*/ 6 w 25"/>
                <a:gd name="T7" fmla="*/ 21 h 26"/>
                <a:gd name="T8" fmla="*/ 0 w 25"/>
                <a:gd name="T9" fmla="*/ 23 h 26"/>
                <a:gd name="T10" fmla="*/ 11 w 25"/>
                <a:gd name="T11" fmla="*/ 9 h 26"/>
                <a:gd name="T12" fmla="*/ 21 w 2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21" y="0"/>
                  </a:moveTo>
                  <a:cubicBezTo>
                    <a:pt x="21" y="0"/>
                    <a:pt x="22" y="11"/>
                    <a:pt x="23" y="18"/>
                  </a:cubicBezTo>
                  <a:cubicBezTo>
                    <a:pt x="24" y="25"/>
                    <a:pt x="25" y="26"/>
                    <a:pt x="20" y="23"/>
                  </a:cubicBezTo>
                  <a:cubicBezTo>
                    <a:pt x="14" y="21"/>
                    <a:pt x="10" y="19"/>
                    <a:pt x="6" y="21"/>
                  </a:cubicBezTo>
                  <a:cubicBezTo>
                    <a:pt x="2" y="22"/>
                    <a:pt x="0" y="23"/>
                    <a:pt x="0" y="23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10534650" y="6096000"/>
              <a:ext cx="401637" cy="268288"/>
            </a:xfrm>
            <a:custGeom>
              <a:avLst/>
              <a:gdLst>
                <a:gd name="T0" fmla="*/ 29 w 91"/>
                <a:gd name="T1" fmla="*/ 0 h 61"/>
                <a:gd name="T2" fmla="*/ 91 w 91"/>
                <a:gd name="T3" fmla="*/ 0 h 61"/>
                <a:gd name="T4" fmla="*/ 91 w 91"/>
                <a:gd name="T5" fmla="*/ 7 h 61"/>
                <a:gd name="T6" fmla="*/ 29 w 91"/>
                <a:gd name="T7" fmla="*/ 7 h 61"/>
                <a:gd name="T8" fmla="*/ 7 w 91"/>
                <a:gd name="T9" fmla="*/ 29 h 61"/>
                <a:gd name="T10" fmla="*/ 7 w 91"/>
                <a:gd name="T11" fmla="*/ 61 h 61"/>
                <a:gd name="T12" fmla="*/ 0 w 91"/>
                <a:gd name="T13" fmla="*/ 61 h 61"/>
                <a:gd name="T14" fmla="*/ 0 w 91"/>
                <a:gd name="T15" fmla="*/ 29 h 61"/>
                <a:gd name="T16" fmla="*/ 29 w 9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1">
                  <a:moveTo>
                    <a:pt x="2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7" y="7"/>
                    <a:pt x="7" y="17"/>
                    <a:pt x="7" y="2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9753600" y="5768975"/>
              <a:ext cx="409575" cy="128588"/>
            </a:xfrm>
            <a:custGeom>
              <a:avLst/>
              <a:gdLst>
                <a:gd name="T0" fmla="*/ 0 w 258"/>
                <a:gd name="T1" fmla="*/ 20 h 81"/>
                <a:gd name="T2" fmla="*/ 0 w 258"/>
                <a:gd name="T3" fmla="*/ 67 h 81"/>
                <a:gd name="T4" fmla="*/ 253 w 258"/>
                <a:gd name="T5" fmla="*/ 81 h 81"/>
                <a:gd name="T6" fmla="*/ 258 w 258"/>
                <a:gd name="T7" fmla="*/ 0 h 81"/>
                <a:gd name="T8" fmla="*/ 0 w 258"/>
                <a:gd name="T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81">
                  <a:moveTo>
                    <a:pt x="0" y="20"/>
                  </a:moveTo>
                  <a:lnTo>
                    <a:pt x="0" y="67"/>
                  </a:lnTo>
                  <a:lnTo>
                    <a:pt x="253" y="81"/>
                  </a:lnTo>
                  <a:lnTo>
                    <a:pt x="25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10036175" y="5808663"/>
              <a:ext cx="449262" cy="247650"/>
            </a:xfrm>
            <a:custGeom>
              <a:avLst/>
              <a:gdLst>
                <a:gd name="T0" fmla="*/ 2 w 102"/>
                <a:gd name="T1" fmla="*/ 12 h 56"/>
                <a:gd name="T2" fmla="*/ 10 w 102"/>
                <a:gd name="T3" fmla="*/ 29 h 56"/>
                <a:gd name="T4" fmla="*/ 83 w 102"/>
                <a:gd name="T5" fmla="*/ 54 h 56"/>
                <a:gd name="T6" fmla="*/ 100 w 102"/>
                <a:gd name="T7" fmla="*/ 45 h 56"/>
                <a:gd name="T8" fmla="*/ 100 w 102"/>
                <a:gd name="T9" fmla="*/ 45 h 56"/>
                <a:gd name="T10" fmla="*/ 92 w 102"/>
                <a:gd name="T11" fmla="*/ 28 h 56"/>
                <a:gd name="T12" fmla="*/ 19 w 102"/>
                <a:gd name="T13" fmla="*/ 3 h 56"/>
                <a:gd name="T14" fmla="*/ 2 w 102"/>
                <a:gd name="T15" fmla="*/ 11 h 56"/>
                <a:gd name="T16" fmla="*/ 2 w 102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6">
                  <a:moveTo>
                    <a:pt x="2" y="12"/>
                  </a:moveTo>
                  <a:cubicBezTo>
                    <a:pt x="0" y="19"/>
                    <a:pt x="3" y="26"/>
                    <a:pt x="10" y="2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90" y="56"/>
                    <a:pt x="97" y="53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2" y="38"/>
                    <a:pt x="99" y="30"/>
                    <a:pt x="92" y="2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4"/>
                    <a:pt x="2" y="1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10145713" y="5672138"/>
              <a:ext cx="150812" cy="14605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9617075" y="5672138"/>
              <a:ext cx="146050" cy="141288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9837738" y="5280025"/>
              <a:ext cx="123825" cy="49213"/>
            </a:xfrm>
            <a:custGeom>
              <a:avLst/>
              <a:gdLst>
                <a:gd name="T0" fmla="*/ 0 w 78"/>
                <a:gd name="T1" fmla="*/ 3 h 31"/>
                <a:gd name="T2" fmla="*/ 25 w 78"/>
                <a:gd name="T3" fmla="*/ 31 h 31"/>
                <a:gd name="T4" fmla="*/ 78 w 78"/>
                <a:gd name="T5" fmla="*/ 0 h 31"/>
                <a:gd name="T6" fmla="*/ 0 w 78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1">
                  <a:moveTo>
                    <a:pt x="0" y="3"/>
                  </a:moveTo>
                  <a:lnTo>
                    <a:pt x="25" y="31"/>
                  </a:lnTo>
                  <a:lnTo>
                    <a:pt x="7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9748838" y="5078413"/>
              <a:ext cx="349250" cy="228600"/>
            </a:xfrm>
            <a:custGeom>
              <a:avLst/>
              <a:gdLst>
                <a:gd name="T0" fmla="*/ 14 w 79"/>
                <a:gd name="T1" fmla="*/ 0 h 52"/>
                <a:gd name="T2" fmla="*/ 26 w 79"/>
                <a:gd name="T3" fmla="*/ 6 h 52"/>
                <a:gd name="T4" fmla="*/ 37 w 79"/>
                <a:gd name="T5" fmla="*/ 19 h 52"/>
                <a:gd name="T6" fmla="*/ 79 w 79"/>
                <a:gd name="T7" fmla="*/ 6 h 52"/>
                <a:gd name="T8" fmla="*/ 79 w 79"/>
                <a:gd name="T9" fmla="*/ 15 h 52"/>
                <a:gd name="T10" fmla="*/ 32 w 79"/>
                <a:gd name="T11" fmla="*/ 52 h 52"/>
                <a:gd name="T12" fmla="*/ 27 w 79"/>
                <a:gd name="T13" fmla="*/ 47 h 52"/>
                <a:gd name="T14" fmla="*/ 16 w 79"/>
                <a:gd name="T15" fmla="*/ 47 h 52"/>
                <a:gd name="T16" fmla="*/ 0 w 79"/>
                <a:gd name="T17" fmla="*/ 30 h 52"/>
                <a:gd name="T18" fmla="*/ 0 w 79"/>
                <a:gd name="T19" fmla="*/ 9 h 52"/>
                <a:gd name="T20" fmla="*/ 14 w 7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2">
                  <a:moveTo>
                    <a:pt x="14" y="0"/>
                  </a:moveTo>
                  <a:cubicBezTo>
                    <a:pt x="14" y="0"/>
                    <a:pt x="17" y="0"/>
                    <a:pt x="26" y="6"/>
                  </a:cubicBezTo>
                  <a:cubicBezTo>
                    <a:pt x="35" y="12"/>
                    <a:pt x="37" y="19"/>
                    <a:pt x="37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35"/>
                    <a:pt x="57" y="52"/>
                    <a:pt x="32" y="52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47"/>
                    <a:pt x="0" y="39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748838" y="5153025"/>
              <a:ext cx="79375" cy="44450"/>
            </a:xfrm>
            <a:custGeom>
              <a:avLst/>
              <a:gdLst>
                <a:gd name="T0" fmla="*/ 17 w 18"/>
                <a:gd name="T1" fmla="*/ 1 h 10"/>
                <a:gd name="T2" fmla="*/ 15 w 18"/>
                <a:gd name="T3" fmla="*/ 1 h 10"/>
                <a:gd name="T4" fmla="*/ 0 w 18"/>
                <a:gd name="T5" fmla="*/ 3 h 10"/>
                <a:gd name="T6" fmla="*/ 0 w 18"/>
                <a:gd name="T7" fmla="*/ 6 h 10"/>
                <a:gd name="T8" fmla="*/ 17 w 18"/>
                <a:gd name="T9" fmla="*/ 3 h 10"/>
                <a:gd name="T10" fmla="*/ 17 w 18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17" y="1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9" y="6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0"/>
                    <a:pt x="17" y="3"/>
                    <a:pt x="17" y="3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10058400" y="5937250"/>
              <a:ext cx="523875" cy="52388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9912350" y="5672138"/>
              <a:ext cx="550862" cy="265113"/>
            </a:xfrm>
            <a:custGeom>
              <a:avLst/>
              <a:gdLst>
                <a:gd name="T0" fmla="*/ 256 w 347"/>
                <a:gd name="T1" fmla="*/ 0 h 167"/>
                <a:gd name="T2" fmla="*/ 0 w 347"/>
                <a:gd name="T3" fmla="*/ 0 h 167"/>
                <a:gd name="T4" fmla="*/ 92 w 347"/>
                <a:gd name="T5" fmla="*/ 167 h 167"/>
                <a:gd name="T6" fmla="*/ 347 w 347"/>
                <a:gd name="T7" fmla="*/ 167 h 167"/>
                <a:gd name="T8" fmla="*/ 256 w 34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7">
                  <a:moveTo>
                    <a:pt x="256" y="0"/>
                  </a:moveTo>
                  <a:lnTo>
                    <a:pt x="0" y="0"/>
                  </a:lnTo>
                  <a:lnTo>
                    <a:pt x="92" y="167"/>
                  </a:lnTo>
                  <a:lnTo>
                    <a:pt x="347" y="1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10472738" y="5937250"/>
              <a:ext cx="458787" cy="119063"/>
            </a:xfrm>
            <a:custGeom>
              <a:avLst/>
              <a:gdLst>
                <a:gd name="T0" fmla="*/ 0 w 104"/>
                <a:gd name="T1" fmla="*/ 14 h 27"/>
                <a:gd name="T2" fmla="*/ 14 w 104"/>
                <a:gd name="T3" fmla="*/ 27 h 27"/>
                <a:gd name="T4" fmla="*/ 90 w 104"/>
                <a:gd name="T5" fmla="*/ 27 h 27"/>
                <a:gd name="T6" fmla="*/ 104 w 104"/>
                <a:gd name="T7" fmla="*/ 14 h 27"/>
                <a:gd name="T8" fmla="*/ 104 w 104"/>
                <a:gd name="T9" fmla="*/ 13 h 27"/>
                <a:gd name="T10" fmla="*/ 90 w 104"/>
                <a:gd name="T11" fmla="*/ 0 h 27"/>
                <a:gd name="T12" fmla="*/ 14 w 104"/>
                <a:gd name="T13" fmla="*/ 0 h 27"/>
                <a:gd name="T14" fmla="*/ 0 w 104"/>
                <a:gd name="T15" fmla="*/ 13 h 27"/>
                <a:gd name="T16" fmla="*/ 0 w 104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7">
                  <a:moveTo>
                    <a:pt x="0" y="14"/>
                  </a:moveTo>
                  <a:cubicBezTo>
                    <a:pt x="0" y="21"/>
                    <a:pt x="7" y="27"/>
                    <a:pt x="1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8" y="27"/>
                    <a:pt x="104" y="21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10167938" y="5761038"/>
              <a:ext cx="74612" cy="44450"/>
            </a:xfrm>
            <a:custGeom>
              <a:avLst/>
              <a:gdLst>
                <a:gd name="T0" fmla="*/ 11 w 47"/>
                <a:gd name="T1" fmla="*/ 28 h 28"/>
                <a:gd name="T2" fmla="*/ 47 w 47"/>
                <a:gd name="T3" fmla="*/ 28 h 28"/>
                <a:gd name="T4" fmla="*/ 33 w 47"/>
                <a:gd name="T5" fmla="*/ 0 h 28"/>
                <a:gd name="T6" fmla="*/ 0 w 47"/>
                <a:gd name="T7" fmla="*/ 3 h 28"/>
                <a:gd name="T8" fmla="*/ 11 w 4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11" y="28"/>
                  </a:moveTo>
                  <a:lnTo>
                    <a:pt x="47" y="28"/>
                  </a:lnTo>
                  <a:lnTo>
                    <a:pt x="33" y="0"/>
                  </a:lnTo>
                  <a:lnTo>
                    <a:pt x="0" y="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10123488" y="5768975"/>
              <a:ext cx="57150" cy="36513"/>
            </a:xfrm>
            <a:custGeom>
              <a:avLst/>
              <a:gdLst>
                <a:gd name="T0" fmla="*/ 36 w 36"/>
                <a:gd name="T1" fmla="*/ 23 h 23"/>
                <a:gd name="T2" fmla="*/ 25 w 36"/>
                <a:gd name="T3" fmla="*/ 0 h 23"/>
                <a:gd name="T4" fmla="*/ 0 w 36"/>
                <a:gd name="T5" fmla="*/ 3 h 23"/>
                <a:gd name="T6" fmla="*/ 9 w 36"/>
                <a:gd name="T7" fmla="*/ 23 h 23"/>
                <a:gd name="T8" fmla="*/ 36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2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10190163" y="5808663"/>
              <a:ext cx="74612" cy="49213"/>
            </a:xfrm>
            <a:custGeom>
              <a:avLst/>
              <a:gdLst>
                <a:gd name="T0" fmla="*/ 0 w 47"/>
                <a:gd name="T1" fmla="*/ 0 h 31"/>
                <a:gd name="T2" fmla="*/ 8 w 47"/>
                <a:gd name="T3" fmla="*/ 25 h 31"/>
                <a:gd name="T4" fmla="*/ 47 w 47"/>
                <a:gd name="T5" fmla="*/ 31 h 31"/>
                <a:gd name="T6" fmla="*/ 33 w 47"/>
                <a:gd name="T7" fmla="*/ 3 h 31"/>
                <a:gd name="T8" fmla="*/ 0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0" y="0"/>
                  </a:moveTo>
                  <a:lnTo>
                    <a:pt x="8" y="25"/>
                  </a:lnTo>
                  <a:lnTo>
                    <a:pt x="47" y="31"/>
                  </a:lnTo>
                  <a:lnTo>
                    <a:pt x="3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10140950" y="5808663"/>
              <a:ext cx="58737" cy="39688"/>
            </a:xfrm>
            <a:custGeom>
              <a:avLst/>
              <a:gdLst>
                <a:gd name="T0" fmla="*/ 25 w 37"/>
                <a:gd name="T1" fmla="*/ 0 h 25"/>
                <a:gd name="T2" fmla="*/ 0 w 37"/>
                <a:gd name="T3" fmla="*/ 0 h 25"/>
                <a:gd name="T4" fmla="*/ 9 w 37"/>
                <a:gd name="T5" fmla="*/ 23 h 25"/>
                <a:gd name="T6" fmla="*/ 37 w 37"/>
                <a:gd name="T7" fmla="*/ 25 h 25"/>
                <a:gd name="T8" fmla="*/ 25 w 3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25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37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a </a:t>
            </a:r>
            <a:r>
              <a:rPr lang="en-US" dirty="0"/>
              <a:t>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retrieved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GetById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097653" y="1785314"/>
            <a:ext cx="111935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"{0}me/events/{1}"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 !=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ev.Subject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"subject"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"subject"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31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</a:t>
            </a:r>
            <a:r>
              <a:rPr lang="en-US" dirty="0"/>
              <a:t>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DeleteAsync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on Contact object 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580" y="2034238"/>
            <a:ext cx="1127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"{0}me/events('{1}')"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event error: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/>
              <a:t>Deep dive into </a:t>
            </a:r>
            <a:r>
              <a:rPr lang="en-US" dirty="0" smtClean="0"/>
              <a:t>Microsoft Graph for</a:t>
            </a:r>
            <a:r>
              <a:rPr lang="en-US" dirty="0"/>
              <a:t> Calendar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3335" y="3434059"/>
            <a:ext cx="5065940" cy="2992142"/>
            <a:chOff x="5240338" y="3342655"/>
            <a:chExt cx="5516562" cy="3258297"/>
          </a:xfrm>
        </p:grpSpPr>
        <p:grpSp>
          <p:nvGrpSpPr>
            <p:cNvPr id="8" name="Group 7"/>
            <p:cNvGrpSpPr/>
            <p:nvPr/>
          </p:nvGrpSpPr>
          <p:grpSpPr>
            <a:xfrm>
              <a:off x="5240338" y="3342655"/>
              <a:ext cx="5516562" cy="3258297"/>
              <a:chOff x="503238" y="38100"/>
              <a:chExt cx="11425238" cy="6748191"/>
            </a:xfrm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139951" y="38100"/>
                <a:ext cx="8156575" cy="5713413"/>
              </a:xfrm>
              <a:custGeom>
                <a:avLst/>
                <a:gdLst>
                  <a:gd name="T0" fmla="*/ 2173 w 2173"/>
                  <a:gd name="T1" fmla="*/ 1521 h 1521"/>
                  <a:gd name="T2" fmla="*/ 0 w 2173"/>
                  <a:gd name="T3" fmla="*/ 1521 h 1521"/>
                  <a:gd name="T4" fmla="*/ 0 w 2173"/>
                  <a:gd name="T5" fmla="*/ 1507 h 1521"/>
                  <a:gd name="T6" fmla="*/ 0 w 2173"/>
                  <a:gd name="T7" fmla="*/ 113 h 1521"/>
                  <a:gd name="T8" fmla="*/ 113 w 2173"/>
                  <a:gd name="T9" fmla="*/ 1 h 1521"/>
                  <a:gd name="T10" fmla="*/ 2058 w 2173"/>
                  <a:gd name="T11" fmla="*/ 0 h 1521"/>
                  <a:gd name="T12" fmla="*/ 2173 w 2173"/>
                  <a:gd name="T13" fmla="*/ 116 h 1521"/>
                  <a:gd name="T14" fmla="*/ 2173 w 2173"/>
                  <a:gd name="T15" fmla="*/ 1469 h 1521"/>
                  <a:gd name="T16" fmla="*/ 2173 w 2173"/>
                  <a:gd name="T17" fmla="*/ 1521 h 1521"/>
                  <a:gd name="T18" fmla="*/ 2070 w 2173"/>
                  <a:gd name="T19" fmla="*/ 1419 h 1521"/>
                  <a:gd name="T20" fmla="*/ 2070 w 2173"/>
                  <a:gd name="T21" fmla="*/ 101 h 1521"/>
                  <a:gd name="T22" fmla="*/ 102 w 2173"/>
                  <a:gd name="T23" fmla="*/ 101 h 1521"/>
                  <a:gd name="T24" fmla="*/ 102 w 2173"/>
                  <a:gd name="T25" fmla="*/ 1419 h 1521"/>
                  <a:gd name="T26" fmla="*/ 2070 w 2173"/>
                  <a:gd name="T27" fmla="*/ 141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73" h="1521">
                    <a:moveTo>
                      <a:pt x="2173" y="1521"/>
                    </a:moveTo>
                    <a:cubicBezTo>
                      <a:pt x="1448" y="1521"/>
                      <a:pt x="725" y="1521"/>
                      <a:pt x="0" y="1521"/>
                    </a:cubicBezTo>
                    <a:cubicBezTo>
                      <a:pt x="0" y="1516"/>
                      <a:pt x="0" y="1512"/>
                      <a:pt x="0" y="1507"/>
                    </a:cubicBezTo>
                    <a:cubicBezTo>
                      <a:pt x="0" y="1042"/>
                      <a:pt x="0" y="578"/>
                      <a:pt x="0" y="113"/>
                    </a:cubicBezTo>
                    <a:cubicBezTo>
                      <a:pt x="0" y="47"/>
                      <a:pt x="47" y="1"/>
                      <a:pt x="113" y="1"/>
                    </a:cubicBezTo>
                    <a:cubicBezTo>
                      <a:pt x="761" y="1"/>
                      <a:pt x="1409" y="1"/>
                      <a:pt x="2058" y="0"/>
                    </a:cubicBezTo>
                    <a:cubicBezTo>
                      <a:pt x="2125" y="0"/>
                      <a:pt x="2173" y="52"/>
                      <a:pt x="2173" y="116"/>
                    </a:cubicBezTo>
                    <a:cubicBezTo>
                      <a:pt x="2173" y="567"/>
                      <a:pt x="2173" y="1018"/>
                      <a:pt x="2173" y="1469"/>
                    </a:cubicBezTo>
                    <a:cubicBezTo>
                      <a:pt x="2173" y="1486"/>
                      <a:pt x="2173" y="1503"/>
                      <a:pt x="2173" y="1521"/>
                    </a:cubicBezTo>
                    <a:close/>
                    <a:moveTo>
                      <a:pt x="2070" y="1419"/>
                    </a:moveTo>
                    <a:cubicBezTo>
                      <a:pt x="2070" y="979"/>
                      <a:pt x="2070" y="540"/>
                      <a:pt x="2070" y="101"/>
                    </a:cubicBezTo>
                    <a:cubicBezTo>
                      <a:pt x="1413" y="101"/>
                      <a:pt x="758" y="101"/>
                      <a:pt x="102" y="101"/>
                    </a:cubicBezTo>
                    <a:cubicBezTo>
                      <a:pt x="102" y="541"/>
                      <a:pt x="102" y="980"/>
                      <a:pt x="102" y="1419"/>
                    </a:cubicBezTo>
                    <a:cubicBezTo>
                      <a:pt x="758" y="1419"/>
                      <a:pt x="1413" y="1419"/>
                      <a:pt x="2070" y="1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03238" y="5960792"/>
                <a:ext cx="11425238" cy="825499"/>
              </a:xfrm>
              <a:custGeom>
                <a:avLst/>
                <a:gdLst>
                  <a:gd name="T0" fmla="*/ 1 w 3044"/>
                  <a:gd name="T1" fmla="*/ 0 h 220"/>
                  <a:gd name="T2" fmla="*/ 1250 w 3044"/>
                  <a:gd name="T3" fmla="*/ 0 h 220"/>
                  <a:gd name="T4" fmla="*/ 1250 w 3044"/>
                  <a:gd name="T5" fmla="*/ 16 h 220"/>
                  <a:gd name="T6" fmla="*/ 1318 w 3044"/>
                  <a:gd name="T7" fmla="*/ 83 h 220"/>
                  <a:gd name="T8" fmla="*/ 1752 w 3044"/>
                  <a:gd name="T9" fmla="*/ 83 h 220"/>
                  <a:gd name="T10" fmla="*/ 1763 w 3044"/>
                  <a:gd name="T11" fmla="*/ 83 h 220"/>
                  <a:gd name="T12" fmla="*/ 1794 w 3044"/>
                  <a:gd name="T13" fmla="*/ 52 h 220"/>
                  <a:gd name="T14" fmla="*/ 1794 w 3044"/>
                  <a:gd name="T15" fmla="*/ 4 h 220"/>
                  <a:gd name="T16" fmla="*/ 1795 w 3044"/>
                  <a:gd name="T17" fmla="*/ 0 h 220"/>
                  <a:gd name="T18" fmla="*/ 3042 w 3044"/>
                  <a:gd name="T19" fmla="*/ 0 h 220"/>
                  <a:gd name="T20" fmla="*/ 3042 w 3044"/>
                  <a:gd name="T21" fmla="*/ 112 h 220"/>
                  <a:gd name="T22" fmla="*/ 3022 w 3044"/>
                  <a:gd name="T23" fmla="*/ 139 h 220"/>
                  <a:gd name="T24" fmla="*/ 2927 w 3044"/>
                  <a:gd name="T25" fmla="*/ 176 h 220"/>
                  <a:gd name="T26" fmla="*/ 2741 w 3044"/>
                  <a:gd name="T27" fmla="*/ 206 h 220"/>
                  <a:gd name="T28" fmla="*/ 2402 w 3044"/>
                  <a:gd name="T29" fmla="*/ 217 h 220"/>
                  <a:gd name="T30" fmla="*/ 535 w 3044"/>
                  <a:gd name="T31" fmla="*/ 217 h 220"/>
                  <a:gd name="T32" fmla="*/ 345 w 3044"/>
                  <a:gd name="T33" fmla="*/ 211 h 220"/>
                  <a:gd name="T34" fmla="*/ 103 w 3044"/>
                  <a:gd name="T35" fmla="*/ 173 h 220"/>
                  <a:gd name="T36" fmla="*/ 22 w 3044"/>
                  <a:gd name="T37" fmla="*/ 139 h 220"/>
                  <a:gd name="T38" fmla="*/ 1 w 3044"/>
                  <a:gd name="T39" fmla="*/ 100 h 220"/>
                  <a:gd name="T40" fmla="*/ 1 w 3044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4" h="220">
                    <a:moveTo>
                      <a:pt x="1" y="0"/>
                    </a:moveTo>
                    <a:cubicBezTo>
                      <a:pt x="417" y="0"/>
                      <a:pt x="833" y="0"/>
                      <a:pt x="1250" y="0"/>
                    </a:cubicBezTo>
                    <a:cubicBezTo>
                      <a:pt x="1250" y="6"/>
                      <a:pt x="1251" y="11"/>
                      <a:pt x="1250" y="16"/>
                    </a:cubicBezTo>
                    <a:cubicBezTo>
                      <a:pt x="1249" y="83"/>
                      <a:pt x="1250" y="84"/>
                      <a:pt x="1318" y="83"/>
                    </a:cubicBezTo>
                    <a:cubicBezTo>
                      <a:pt x="1463" y="83"/>
                      <a:pt x="1608" y="83"/>
                      <a:pt x="1752" y="83"/>
                    </a:cubicBezTo>
                    <a:cubicBezTo>
                      <a:pt x="1756" y="83"/>
                      <a:pt x="1759" y="83"/>
                      <a:pt x="1763" y="83"/>
                    </a:cubicBezTo>
                    <a:cubicBezTo>
                      <a:pt x="1783" y="83"/>
                      <a:pt x="1794" y="72"/>
                      <a:pt x="1794" y="52"/>
                    </a:cubicBezTo>
                    <a:cubicBezTo>
                      <a:pt x="1794" y="36"/>
                      <a:pt x="1794" y="20"/>
                      <a:pt x="1794" y="4"/>
                    </a:cubicBezTo>
                    <a:cubicBezTo>
                      <a:pt x="1794" y="3"/>
                      <a:pt x="1794" y="2"/>
                      <a:pt x="1795" y="0"/>
                    </a:cubicBezTo>
                    <a:cubicBezTo>
                      <a:pt x="2210" y="0"/>
                      <a:pt x="2627" y="0"/>
                      <a:pt x="3042" y="0"/>
                    </a:cubicBezTo>
                    <a:cubicBezTo>
                      <a:pt x="3042" y="38"/>
                      <a:pt x="3044" y="75"/>
                      <a:pt x="3042" y="112"/>
                    </a:cubicBezTo>
                    <a:cubicBezTo>
                      <a:pt x="3041" y="121"/>
                      <a:pt x="3030" y="132"/>
                      <a:pt x="3022" y="139"/>
                    </a:cubicBezTo>
                    <a:cubicBezTo>
                      <a:pt x="2994" y="159"/>
                      <a:pt x="2960" y="170"/>
                      <a:pt x="2927" y="176"/>
                    </a:cubicBezTo>
                    <a:cubicBezTo>
                      <a:pt x="2865" y="188"/>
                      <a:pt x="2803" y="198"/>
                      <a:pt x="2741" y="206"/>
                    </a:cubicBezTo>
                    <a:cubicBezTo>
                      <a:pt x="2628" y="220"/>
                      <a:pt x="2515" y="217"/>
                      <a:pt x="2402" y="217"/>
                    </a:cubicBezTo>
                    <a:cubicBezTo>
                      <a:pt x="1779" y="217"/>
                      <a:pt x="1157" y="218"/>
                      <a:pt x="535" y="217"/>
                    </a:cubicBezTo>
                    <a:cubicBezTo>
                      <a:pt x="472" y="217"/>
                      <a:pt x="408" y="215"/>
                      <a:pt x="345" y="211"/>
                    </a:cubicBezTo>
                    <a:cubicBezTo>
                      <a:pt x="263" y="206"/>
                      <a:pt x="182" y="194"/>
                      <a:pt x="103" y="173"/>
                    </a:cubicBezTo>
                    <a:cubicBezTo>
                      <a:pt x="75" y="166"/>
                      <a:pt x="48" y="151"/>
                      <a:pt x="22" y="139"/>
                    </a:cubicBezTo>
                    <a:cubicBezTo>
                      <a:pt x="7" y="131"/>
                      <a:pt x="0" y="117"/>
                      <a:pt x="1" y="100"/>
                    </a:cubicBezTo>
                    <a:cubicBezTo>
                      <a:pt x="2" y="67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522538" y="417512"/>
                <a:ext cx="7386638" cy="4951413"/>
              </a:xfrm>
              <a:custGeom>
                <a:avLst/>
                <a:gdLst>
                  <a:gd name="T0" fmla="*/ 1968 w 1968"/>
                  <a:gd name="T1" fmla="*/ 1318 h 1318"/>
                  <a:gd name="T2" fmla="*/ 0 w 1968"/>
                  <a:gd name="T3" fmla="*/ 1318 h 1318"/>
                  <a:gd name="T4" fmla="*/ 0 w 1968"/>
                  <a:gd name="T5" fmla="*/ 0 h 1318"/>
                  <a:gd name="T6" fmla="*/ 1968 w 1968"/>
                  <a:gd name="T7" fmla="*/ 0 h 1318"/>
                  <a:gd name="T8" fmla="*/ 1968 w 1968"/>
                  <a:gd name="T9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1318">
                    <a:moveTo>
                      <a:pt x="1968" y="1318"/>
                    </a:moveTo>
                    <a:cubicBezTo>
                      <a:pt x="1311" y="1318"/>
                      <a:pt x="656" y="1318"/>
                      <a:pt x="0" y="1318"/>
                    </a:cubicBezTo>
                    <a:cubicBezTo>
                      <a:pt x="0" y="879"/>
                      <a:pt x="0" y="440"/>
                      <a:pt x="0" y="0"/>
                    </a:cubicBezTo>
                    <a:cubicBezTo>
                      <a:pt x="656" y="0"/>
                      <a:pt x="1311" y="0"/>
                      <a:pt x="1968" y="0"/>
                    </a:cubicBezTo>
                    <a:cubicBezTo>
                      <a:pt x="1968" y="439"/>
                      <a:pt x="1968" y="878"/>
                      <a:pt x="1968" y="1318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02829" y="3765574"/>
              <a:ext cx="3191579" cy="1911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800" dirty="0">
                  <a:gradFill>
                    <a:gsLst>
                      <a:gs pos="3187">
                        <a:schemeClr val="accent1"/>
                      </a:gs>
                      <a:gs pos="14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94998"/>
          </a:xfrm>
        </p:spPr>
        <p:txBody>
          <a:bodyPr/>
          <a:lstStyle/>
          <a:p>
            <a:r>
              <a:rPr lang="en-US" sz="3600" dirty="0" smtClean="0"/>
              <a:t>Event added </a:t>
            </a:r>
            <a:r>
              <a:rPr lang="en-US" sz="3600" dirty="0"/>
              <a:t>by calling </a:t>
            </a: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AddEvent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1907848"/>
            <a:ext cx="1124606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Subject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myEvent.Subject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Start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End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myEvent.End.ToString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Location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myEvent.Location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Body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content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event error: 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94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Update operations with the </a:t>
            </a:r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2076884"/>
            <a:ext cx="5938838" cy="1292662"/>
          </a:xfrm>
        </p:spPr>
        <p:txBody>
          <a:bodyPr/>
          <a:lstStyle/>
          <a:p>
            <a:r>
              <a:rPr lang="en-US" dirty="0"/>
              <a:t>Exchange operations with 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042276" y="2299793"/>
            <a:ext cx="3928372" cy="4397580"/>
            <a:chOff x="6050319" y="1944688"/>
            <a:chExt cx="4282719" cy="4794250"/>
          </a:xfrm>
        </p:grpSpPr>
        <p:grpSp>
          <p:nvGrpSpPr>
            <p:cNvPr id="7" name="Group 6"/>
            <p:cNvGrpSpPr/>
            <p:nvPr/>
          </p:nvGrpSpPr>
          <p:grpSpPr>
            <a:xfrm>
              <a:off x="6050319" y="1944688"/>
              <a:ext cx="4282719" cy="4794250"/>
              <a:chOff x="6050319" y="1944688"/>
              <a:chExt cx="4282719" cy="4794250"/>
            </a:xfrm>
          </p:grpSpPr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 flipH="1">
                <a:off x="9940924" y="4710774"/>
                <a:ext cx="238125" cy="477838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8572500" y="1944688"/>
                <a:ext cx="1760538" cy="479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6"/>
              <p:cNvSpPr>
                <a:spLocks noChangeArrowheads="1"/>
              </p:cNvSpPr>
              <p:nvPr/>
            </p:nvSpPr>
            <p:spPr bwMode="auto">
              <a:xfrm>
                <a:off x="9126538" y="2770188"/>
                <a:ext cx="660400" cy="39687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9191625" y="2921001"/>
                <a:ext cx="533400" cy="17621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9051925" y="2390776"/>
                <a:ext cx="804863" cy="166688"/>
              </a:xfrm>
              <a:custGeom>
                <a:avLst/>
                <a:gdLst>
                  <a:gd name="T0" fmla="*/ 196 w 196"/>
                  <a:gd name="T1" fmla="*/ 31 h 41"/>
                  <a:gd name="T2" fmla="*/ 186 w 196"/>
                  <a:gd name="T3" fmla="*/ 41 h 41"/>
                  <a:gd name="T4" fmla="*/ 10 w 196"/>
                  <a:gd name="T5" fmla="*/ 41 h 41"/>
                  <a:gd name="T6" fmla="*/ 0 w 196"/>
                  <a:gd name="T7" fmla="*/ 31 h 41"/>
                  <a:gd name="T8" fmla="*/ 0 w 196"/>
                  <a:gd name="T9" fmla="*/ 10 h 41"/>
                  <a:gd name="T10" fmla="*/ 10 w 196"/>
                  <a:gd name="T11" fmla="*/ 0 h 41"/>
                  <a:gd name="T12" fmla="*/ 186 w 196"/>
                  <a:gd name="T13" fmla="*/ 0 h 41"/>
                  <a:gd name="T14" fmla="*/ 196 w 196"/>
                  <a:gd name="T15" fmla="*/ 10 h 41"/>
                  <a:gd name="T16" fmla="*/ 196 w 196"/>
                  <a:gd name="T17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41">
                    <a:moveTo>
                      <a:pt x="196" y="31"/>
                    </a:moveTo>
                    <a:cubicBezTo>
                      <a:pt x="196" y="37"/>
                      <a:pt x="192" y="41"/>
                      <a:pt x="186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5" y="41"/>
                      <a:pt x="0" y="37"/>
                      <a:pt x="0" y="3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2" y="0"/>
                      <a:pt x="196" y="4"/>
                      <a:pt x="196" y="10"/>
                    </a:cubicBezTo>
                    <a:lnTo>
                      <a:pt x="196" y="31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9043988" y="3014663"/>
                <a:ext cx="812800" cy="6461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8756650" y="4589463"/>
                <a:ext cx="484188" cy="1879600"/>
              </a:xfrm>
              <a:custGeom>
                <a:avLst/>
                <a:gdLst>
                  <a:gd name="T0" fmla="*/ 305 w 305"/>
                  <a:gd name="T1" fmla="*/ 1184 h 1184"/>
                  <a:gd name="T2" fmla="*/ 0 w 305"/>
                  <a:gd name="T3" fmla="*/ 1184 h 1184"/>
                  <a:gd name="T4" fmla="*/ 161 w 305"/>
                  <a:gd name="T5" fmla="*/ 0 h 1184"/>
                  <a:gd name="T6" fmla="*/ 305 w 305"/>
                  <a:gd name="T7" fmla="*/ 0 h 1184"/>
                  <a:gd name="T8" fmla="*/ 305 w 305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184">
                    <a:moveTo>
                      <a:pt x="305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5" y="0"/>
                    </a:lnTo>
                    <a:lnTo>
                      <a:pt x="305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41"/>
              <p:cNvSpPr>
                <a:spLocks/>
              </p:cNvSpPr>
              <p:nvPr/>
            </p:nvSpPr>
            <p:spPr bwMode="auto">
              <a:xfrm>
                <a:off x="9409113" y="4589463"/>
                <a:ext cx="481013" cy="1879600"/>
              </a:xfrm>
              <a:custGeom>
                <a:avLst/>
                <a:gdLst>
                  <a:gd name="T0" fmla="*/ 303 w 303"/>
                  <a:gd name="T1" fmla="*/ 1184 h 1184"/>
                  <a:gd name="T2" fmla="*/ 0 w 303"/>
                  <a:gd name="T3" fmla="*/ 1184 h 1184"/>
                  <a:gd name="T4" fmla="*/ 161 w 303"/>
                  <a:gd name="T5" fmla="*/ 0 h 1184"/>
                  <a:gd name="T6" fmla="*/ 303 w 303"/>
                  <a:gd name="T7" fmla="*/ 0 h 1184"/>
                  <a:gd name="T8" fmla="*/ 303 w 303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184">
                    <a:moveTo>
                      <a:pt x="303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3" y="0"/>
                    </a:lnTo>
                    <a:lnTo>
                      <a:pt x="303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42"/>
              <p:cNvSpPr>
                <a:spLocks/>
              </p:cNvSpPr>
              <p:nvPr/>
            </p:nvSpPr>
            <p:spPr bwMode="auto">
              <a:xfrm>
                <a:off x="87122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4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9934575" y="3608388"/>
                <a:ext cx="238125" cy="1406525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44"/>
              <p:cNvSpPr>
                <a:spLocks/>
              </p:cNvSpPr>
              <p:nvPr/>
            </p:nvSpPr>
            <p:spPr bwMode="auto">
              <a:xfrm rot="5400000">
                <a:off x="8655997" y="4101452"/>
                <a:ext cx="221941" cy="398463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461963"/>
              </a:xfrm>
              <a:custGeom>
                <a:avLst/>
                <a:gdLst>
                  <a:gd name="T0" fmla="*/ 88 w 176"/>
                  <a:gd name="T1" fmla="*/ 291 h 291"/>
                  <a:gd name="T2" fmla="*/ 0 w 176"/>
                  <a:gd name="T3" fmla="*/ 284 h 291"/>
                  <a:gd name="T4" fmla="*/ 0 w 176"/>
                  <a:gd name="T5" fmla="*/ 0 h 291"/>
                  <a:gd name="T6" fmla="*/ 176 w 176"/>
                  <a:gd name="T7" fmla="*/ 0 h 291"/>
                  <a:gd name="T8" fmla="*/ 176 w 176"/>
                  <a:gd name="T9" fmla="*/ 291 h 291"/>
                  <a:gd name="T10" fmla="*/ 88 w 176"/>
                  <a:gd name="T1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291">
                    <a:moveTo>
                      <a:pt x="88" y="291"/>
                    </a:moveTo>
                    <a:lnTo>
                      <a:pt x="0" y="284"/>
                    </a:lnTo>
                    <a:lnTo>
                      <a:pt x="0" y="0"/>
                    </a:lnTo>
                    <a:lnTo>
                      <a:pt x="176" y="0"/>
                    </a:lnTo>
                    <a:lnTo>
                      <a:pt x="176" y="291"/>
                    </a:lnTo>
                    <a:lnTo>
                      <a:pt x="88" y="291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246063"/>
              </a:xfrm>
              <a:custGeom>
                <a:avLst/>
                <a:gdLst>
                  <a:gd name="T0" fmla="*/ 0 w 68"/>
                  <a:gd name="T1" fmla="*/ 55 h 60"/>
                  <a:gd name="T2" fmla="*/ 34 w 68"/>
                  <a:gd name="T3" fmla="*/ 60 h 60"/>
                  <a:gd name="T4" fmla="*/ 68 w 68"/>
                  <a:gd name="T5" fmla="*/ 55 h 60"/>
                  <a:gd name="T6" fmla="*/ 68 w 68"/>
                  <a:gd name="T7" fmla="*/ 0 h 60"/>
                  <a:gd name="T8" fmla="*/ 0 w 68"/>
                  <a:gd name="T9" fmla="*/ 0 h 60"/>
                  <a:gd name="T10" fmla="*/ 0 w 68"/>
                  <a:gd name="T11" fmla="*/ 5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0">
                    <a:moveTo>
                      <a:pt x="0" y="55"/>
                    </a:moveTo>
                    <a:cubicBezTo>
                      <a:pt x="11" y="58"/>
                      <a:pt x="22" y="60"/>
                      <a:pt x="34" y="60"/>
                    </a:cubicBezTo>
                    <a:cubicBezTo>
                      <a:pt x="46" y="60"/>
                      <a:pt x="57" y="58"/>
                      <a:pt x="68" y="5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9126538" y="2259013"/>
                <a:ext cx="660400" cy="617538"/>
              </a:xfrm>
              <a:custGeom>
                <a:avLst/>
                <a:gdLst>
                  <a:gd name="T0" fmla="*/ 0 w 161"/>
                  <a:gd name="T1" fmla="*/ 0 h 151"/>
                  <a:gd name="T2" fmla="*/ 0 w 161"/>
                  <a:gd name="T3" fmla="*/ 125 h 151"/>
                  <a:gd name="T4" fmla="*/ 0 w 161"/>
                  <a:gd name="T5" fmla="*/ 125 h 151"/>
                  <a:gd name="T6" fmla="*/ 80 w 161"/>
                  <a:gd name="T7" fmla="*/ 151 h 151"/>
                  <a:gd name="T8" fmla="*/ 161 w 161"/>
                  <a:gd name="T9" fmla="*/ 125 h 151"/>
                  <a:gd name="T10" fmla="*/ 161 w 161"/>
                  <a:gd name="T11" fmla="*/ 0 h 151"/>
                  <a:gd name="T12" fmla="*/ 0 w 16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1" h="151">
                    <a:moveTo>
                      <a:pt x="0" y="0"/>
                    </a:move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22" y="142"/>
                      <a:pt x="50" y="151"/>
                      <a:pt x="80" y="151"/>
                    </a:cubicBezTo>
                    <a:cubicBezTo>
                      <a:pt x="110" y="151"/>
                      <a:pt x="139" y="142"/>
                      <a:pt x="161" y="125"/>
                    </a:cubicBezTo>
                    <a:cubicBezTo>
                      <a:pt x="161" y="0"/>
                      <a:pt x="161" y="0"/>
                      <a:pt x="16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9126538" y="1944688"/>
                <a:ext cx="468313" cy="493713"/>
              </a:xfrm>
              <a:custGeom>
                <a:avLst/>
                <a:gdLst>
                  <a:gd name="T0" fmla="*/ 114 w 114"/>
                  <a:gd name="T1" fmla="*/ 7 h 121"/>
                  <a:gd name="T2" fmla="*/ 81 w 114"/>
                  <a:gd name="T3" fmla="*/ 0 h 121"/>
                  <a:gd name="T4" fmla="*/ 0 w 114"/>
                  <a:gd name="T5" fmla="*/ 81 h 121"/>
                  <a:gd name="T6" fmla="*/ 0 w 114"/>
                  <a:gd name="T7" fmla="*/ 121 h 121"/>
                  <a:gd name="T8" fmla="*/ 114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114" y="7"/>
                    </a:moveTo>
                    <a:cubicBezTo>
                      <a:pt x="104" y="3"/>
                      <a:pt x="92" y="0"/>
                      <a:pt x="81" y="0"/>
                    </a:cubicBezTo>
                    <a:cubicBezTo>
                      <a:pt x="36" y="0"/>
                      <a:pt x="0" y="36"/>
                      <a:pt x="0" y="8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9" y="114"/>
                      <a:pt x="107" y="67"/>
                      <a:pt x="114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9318625" y="1944688"/>
                <a:ext cx="468313" cy="493713"/>
              </a:xfrm>
              <a:custGeom>
                <a:avLst/>
                <a:gdLst>
                  <a:gd name="T0" fmla="*/ 0 w 114"/>
                  <a:gd name="T1" fmla="*/ 7 h 121"/>
                  <a:gd name="T2" fmla="*/ 33 w 114"/>
                  <a:gd name="T3" fmla="*/ 0 h 121"/>
                  <a:gd name="T4" fmla="*/ 114 w 114"/>
                  <a:gd name="T5" fmla="*/ 81 h 121"/>
                  <a:gd name="T6" fmla="*/ 114 w 114"/>
                  <a:gd name="T7" fmla="*/ 121 h 121"/>
                  <a:gd name="T8" fmla="*/ 0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0" y="7"/>
                    </a:moveTo>
                    <a:cubicBezTo>
                      <a:pt x="10" y="3"/>
                      <a:pt x="21" y="0"/>
                      <a:pt x="33" y="0"/>
                    </a:cubicBezTo>
                    <a:cubicBezTo>
                      <a:pt x="78" y="0"/>
                      <a:pt x="114" y="36"/>
                      <a:pt x="114" y="8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54" y="114"/>
                      <a:pt x="7" y="67"/>
                      <a:pt x="0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52"/>
              <p:cNvSpPr>
                <a:spLocks/>
              </p:cNvSpPr>
              <p:nvPr/>
            </p:nvSpPr>
            <p:spPr bwMode="auto">
              <a:xfrm>
                <a:off x="8683625" y="3014663"/>
                <a:ext cx="1535113" cy="18891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8761413" y="6469063"/>
                <a:ext cx="479425" cy="134938"/>
              </a:xfrm>
              <a:custGeom>
                <a:avLst/>
                <a:gdLst>
                  <a:gd name="T0" fmla="*/ 61 w 117"/>
                  <a:gd name="T1" fmla="*/ 0 h 33"/>
                  <a:gd name="T2" fmla="*/ 0 w 117"/>
                  <a:gd name="T3" fmla="*/ 33 h 33"/>
                  <a:gd name="T4" fmla="*/ 79 w 117"/>
                  <a:gd name="T5" fmla="*/ 33 h 33"/>
                  <a:gd name="T6" fmla="*/ 117 w 117"/>
                  <a:gd name="T7" fmla="*/ 0 h 33"/>
                  <a:gd name="T8" fmla="*/ 61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1" y="0"/>
                    </a:moveTo>
                    <a:cubicBezTo>
                      <a:pt x="36" y="0"/>
                      <a:pt x="13" y="13"/>
                      <a:pt x="0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99" y="33"/>
                      <a:pt x="114" y="18"/>
                      <a:pt x="117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93726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3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9417050" y="6469063"/>
                <a:ext cx="481013" cy="134938"/>
              </a:xfrm>
              <a:custGeom>
                <a:avLst/>
                <a:gdLst>
                  <a:gd name="T0" fmla="*/ 62 w 117"/>
                  <a:gd name="T1" fmla="*/ 0 h 33"/>
                  <a:gd name="T2" fmla="*/ 0 w 117"/>
                  <a:gd name="T3" fmla="*/ 33 h 33"/>
                  <a:gd name="T4" fmla="*/ 80 w 117"/>
                  <a:gd name="T5" fmla="*/ 33 h 33"/>
                  <a:gd name="T6" fmla="*/ 117 w 117"/>
                  <a:gd name="T7" fmla="*/ 0 h 33"/>
                  <a:gd name="T8" fmla="*/ 62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2" y="0"/>
                    </a:moveTo>
                    <a:cubicBezTo>
                      <a:pt x="36" y="0"/>
                      <a:pt x="14" y="13"/>
                      <a:pt x="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99" y="33"/>
                      <a:pt x="115" y="18"/>
                      <a:pt x="11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9898063" y="4818063"/>
                <a:ext cx="90488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10004425" y="4818063"/>
                <a:ext cx="85725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10110788" y="4818063"/>
                <a:ext cx="87313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8945563" y="2921001"/>
                <a:ext cx="509588" cy="666750"/>
              </a:xfrm>
              <a:custGeom>
                <a:avLst/>
                <a:gdLst>
                  <a:gd name="T0" fmla="*/ 181 w 321"/>
                  <a:gd name="T1" fmla="*/ 155 h 420"/>
                  <a:gd name="T2" fmla="*/ 122 w 321"/>
                  <a:gd name="T3" fmla="*/ 196 h 420"/>
                  <a:gd name="T4" fmla="*/ 321 w 321"/>
                  <a:gd name="T5" fmla="*/ 420 h 420"/>
                  <a:gd name="T6" fmla="*/ 155 w 321"/>
                  <a:gd name="T7" fmla="*/ 0 h 420"/>
                  <a:gd name="T8" fmla="*/ 0 w 321"/>
                  <a:gd name="T9" fmla="*/ 59 h 420"/>
                  <a:gd name="T10" fmla="*/ 83 w 321"/>
                  <a:gd name="T11" fmla="*/ 155 h 420"/>
                  <a:gd name="T12" fmla="*/ 181 w 321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420">
                    <a:moveTo>
                      <a:pt x="181" y="155"/>
                    </a:moveTo>
                    <a:lnTo>
                      <a:pt x="122" y="196"/>
                    </a:lnTo>
                    <a:lnTo>
                      <a:pt x="321" y="420"/>
                    </a:lnTo>
                    <a:lnTo>
                      <a:pt x="155" y="0"/>
                    </a:lnTo>
                    <a:lnTo>
                      <a:pt x="0" y="59"/>
                    </a:lnTo>
                    <a:lnTo>
                      <a:pt x="83" y="155"/>
                    </a:lnTo>
                    <a:lnTo>
                      <a:pt x="181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9455150" y="2921001"/>
                <a:ext cx="512763" cy="666750"/>
              </a:xfrm>
              <a:custGeom>
                <a:avLst/>
                <a:gdLst>
                  <a:gd name="T0" fmla="*/ 142 w 323"/>
                  <a:gd name="T1" fmla="*/ 155 h 420"/>
                  <a:gd name="T2" fmla="*/ 201 w 323"/>
                  <a:gd name="T3" fmla="*/ 196 h 420"/>
                  <a:gd name="T4" fmla="*/ 0 w 323"/>
                  <a:gd name="T5" fmla="*/ 420 h 420"/>
                  <a:gd name="T6" fmla="*/ 170 w 323"/>
                  <a:gd name="T7" fmla="*/ 0 h 420"/>
                  <a:gd name="T8" fmla="*/ 323 w 323"/>
                  <a:gd name="T9" fmla="*/ 59 h 420"/>
                  <a:gd name="T10" fmla="*/ 238 w 323"/>
                  <a:gd name="T11" fmla="*/ 155 h 420"/>
                  <a:gd name="T12" fmla="*/ 142 w 323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420">
                    <a:moveTo>
                      <a:pt x="142" y="155"/>
                    </a:moveTo>
                    <a:lnTo>
                      <a:pt x="201" y="196"/>
                    </a:lnTo>
                    <a:lnTo>
                      <a:pt x="0" y="420"/>
                    </a:lnTo>
                    <a:lnTo>
                      <a:pt x="170" y="0"/>
                    </a:lnTo>
                    <a:lnTo>
                      <a:pt x="323" y="59"/>
                    </a:lnTo>
                    <a:lnTo>
                      <a:pt x="238" y="155"/>
                    </a:lnTo>
                    <a:lnTo>
                      <a:pt x="142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9064625" y="2630488"/>
                <a:ext cx="46038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62"/>
              <p:cNvSpPr>
                <a:spLocks noChangeArrowheads="1"/>
              </p:cNvSpPr>
              <p:nvPr/>
            </p:nvSpPr>
            <p:spPr bwMode="auto">
              <a:xfrm>
                <a:off x="9799638" y="2630488"/>
                <a:ext cx="44450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63"/>
              <p:cNvSpPr>
                <a:spLocks/>
              </p:cNvSpPr>
              <p:nvPr/>
            </p:nvSpPr>
            <p:spPr bwMode="auto">
              <a:xfrm>
                <a:off x="8567737" y="4078288"/>
                <a:ext cx="398463" cy="204788"/>
              </a:xfrm>
              <a:custGeom>
                <a:avLst/>
                <a:gdLst>
                  <a:gd name="T0" fmla="*/ 0 w 251"/>
                  <a:gd name="T1" fmla="*/ 129 h 129"/>
                  <a:gd name="T2" fmla="*/ 251 w 251"/>
                  <a:gd name="T3" fmla="*/ 129 h 129"/>
                  <a:gd name="T4" fmla="*/ 251 w 251"/>
                  <a:gd name="T5" fmla="*/ 0 h 129"/>
                  <a:gd name="T6" fmla="*/ 119 w 251"/>
                  <a:gd name="T7" fmla="*/ 0 h 129"/>
                  <a:gd name="T8" fmla="*/ 73 w 251"/>
                  <a:gd name="T9" fmla="*/ 54 h 129"/>
                  <a:gd name="T10" fmla="*/ 73 w 251"/>
                  <a:gd name="T11" fmla="*/ 0 h 129"/>
                  <a:gd name="T12" fmla="*/ 0 w 251"/>
                  <a:gd name="T13" fmla="*/ 0 h 129"/>
                  <a:gd name="T14" fmla="*/ 0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0" y="129"/>
                    </a:moveTo>
                    <a:lnTo>
                      <a:pt x="251" y="129"/>
                    </a:lnTo>
                    <a:lnTo>
                      <a:pt x="251" y="0"/>
                    </a:lnTo>
                    <a:lnTo>
                      <a:pt x="119" y="0"/>
                    </a:lnTo>
                    <a:lnTo>
                      <a:pt x="73" y="5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9934575" y="4078288"/>
                <a:ext cx="398463" cy="204788"/>
              </a:xfrm>
              <a:custGeom>
                <a:avLst/>
                <a:gdLst>
                  <a:gd name="T0" fmla="*/ 251 w 251"/>
                  <a:gd name="T1" fmla="*/ 129 h 129"/>
                  <a:gd name="T2" fmla="*/ 0 w 251"/>
                  <a:gd name="T3" fmla="*/ 129 h 129"/>
                  <a:gd name="T4" fmla="*/ 0 w 251"/>
                  <a:gd name="T5" fmla="*/ 0 h 129"/>
                  <a:gd name="T6" fmla="*/ 132 w 251"/>
                  <a:gd name="T7" fmla="*/ 0 h 129"/>
                  <a:gd name="T8" fmla="*/ 179 w 251"/>
                  <a:gd name="T9" fmla="*/ 54 h 129"/>
                  <a:gd name="T10" fmla="*/ 179 w 251"/>
                  <a:gd name="T11" fmla="*/ 0 h 129"/>
                  <a:gd name="T12" fmla="*/ 251 w 251"/>
                  <a:gd name="T13" fmla="*/ 0 h 129"/>
                  <a:gd name="T14" fmla="*/ 251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251" y="129"/>
                    </a:moveTo>
                    <a:lnTo>
                      <a:pt x="0" y="12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79" y="54"/>
                    </a:lnTo>
                    <a:lnTo>
                      <a:pt x="179" y="0"/>
                    </a:lnTo>
                    <a:lnTo>
                      <a:pt x="251" y="0"/>
                    </a:lnTo>
                    <a:lnTo>
                      <a:pt x="25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65"/>
              <p:cNvSpPr>
                <a:spLocks noChangeArrowheads="1"/>
              </p:cNvSpPr>
              <p:nvPr/>
            </p:nvSpPr>
            <p:spPr bwMode="auto">
              <a:xfrm>
                <a:off x="959485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966470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67"/>
              <p:cNvSpPr>
                <a:spLocks noChangeArrowheads="1"/>
              </p:cNvSpPr>
              <p:nvPr/>
            </p:nvSpPr>
            <p:spPr bwMode="auto">
              <a:xfrm>
                <a:off x="9631363" y="2627313"/>
                <a:ext cx="23813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920908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69"/>
              <p:cNvSpPr>
                <a:spLocks noChangeArrowheads="1"/>
              </p:cNvSpPr>
              <p:nvPr/>
            </p:nvSpPr>
            <p:spPr bwMode="auto">
              <a:xfrm>
                <a:off x="927893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70"/>
              <p:cNvSpPr>
                <a:spLocks noChangeArrowheads="1"/>
              </p:cNvSpPr>
              <p:nvPr/>
            </p:nvSpPr>
            <p:spPr bwMode="auto">
              <a:xfrm>
                <a:off x="9245600" y="262731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71"/>
              <p:cNvSpPr>
                <a:spLocks noChangeArrowheads="1"/>
              </p:cNvSpPr>
              <p:nvPr/>
            </p:nvSpPr>
            <p:spPr bwMode="auto">
              <a:xfrm>
                <a:off x="9237663" y="2479676"/>
                <a:ext cx="44450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72"/>
              <p:cNvSpPr>
                <a:spLocks noChangeArrowheads="1"/>
              </p:cNvSpPr>
              <p:nvPr/>
            </p:nvSpPr>
            <p:spPr bwMode="auto">
              <a:xfrm>
                <a:off x="9623425" y="2479676"/>
                <a:ext cx="41275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73"/>
              <p:cNvSpPr>
                <a:spLocks/>
              </p:cNvSpPr>
              <p:nvPr/>
            </p:nvSpPr>
            <p:spPr bwMode="auto">
              <a:xfrm>
                <a:off x="9393238" y="2606676"/>
                <a:ext cx="114300" cy="49213"/>
              </a:xfrm>
              <a:custGeom>
                <a:avLst/>
                <a:gdLst>
                  <a:gd name="T0" fmla="*/ 0 w 28"/>
                  <a:gd name="T1" fmla="*/ 0 h 12"/>
                  <a:gd name="T2" fmla="*/ 14 w 28"/>
                  <a:gd name="T3" fmla="*/ 12 h 12"/>
                  <a:gd name="T4" fmla="*/ 28 w 28"/>
                  <a:gd name="T5" fmla="*/ 0 h 12"/>
                  <a:gd name="T6" fmla="*/ 0 w 2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cubicBezTo>
                      <a:pt x="1" y="7"/>
                      <a:pt x="7" y="12"/>
                      <a:pt x="14" y="12"/>
                    </a:cubicBezTo>
                    <a:cubicBezTo>
                      <a:pt x="21" y="12"/>
                      <a:pt x="27" y="7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Line 74"/>
              <p:cNvSpPr>
                <a:spLocks noChangeShapeType="1"/>
              </p:cNvSpPr>
              <p:nvPr/>
            </p:nvSpPr>
            <p:spPr bwMode="auto">
              <a:xfrm>
                <a:off x="9377363" y="2736851"/>
                <a:ext cx="163513" cy="0"/>
              </a:xfrm>
              <a:prstGeom prst="line">
                <a:avLst/>
              </a:prstGeom>
              <a:noFill/>
              <a:ln w="17463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 rot="18233731">
                <a:off x="8446037" y="3838281"/>
                <a:ext cx="238125" cy="73524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 rot="17982575">
                <a:off x="8534664" y="3993017"/>
                <a:ext cx="238125" cy="54166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050319" y="3471036"/>
                <a:ext cx="2443057" cy="3226627"/>
                <a:chOff x="7570788" y="2762251"/>
                <a:chExt cx="2855913" cy="3771900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8805863" y="4391026"/>
                  <a:ext cx="366713" cy="214312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181975" y="3762376"/>
                  <a:ext cx="1636713" cy="628650"/>
                </a:xfrm>
                <a:custGeom>
                  <a:avLst/>
                  <a:gdLst>
                    <a:gd name="T0" fmla="*/ 228 w 375"/>
                    <a:gd name="T1" fmla="*/ 144 h 144"/>
                    <a:gd name="T2" fmla="*/ 375 w 375"/>
                    <a:gd name="T3" fmla="*/ 0 h 144"/>
                    <a:gd name="T4" fmla="*/ 0 w 375"/>
                    <a:gd name="T5" fmla="*/ 0 h 144"/>
                    <a:gd name="T6" fmla="*/ 143 w 375"/>
                    <a:gd name="T7" fmla="*/ 144 h 144"/>
                    <a:gd name="T8" fmla="*/ 228 w 375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" h="144">
                      <a:moveTo>
                        <a:pt x="228" y="144"/>
                      </a:moveTo>
                      <a:cubicBezTo>
                        <a:pt x="228" y="64"/>
                        <a:pt x="294" y="0"/>
                        <a:pt x="3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9" y="0"/>
                        <a:pt x="143" y="64"/>
                        <a:pt x="143" y="144"/>
                      </a:cubicBezTo>
                      <a:lnTo>
                        <a:pt x="228" y="144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60"/>
                <p:cNvSpPr>
                  <a:spLocks noEditPoints="1"/>
                </p:cNvSpPr>
                <p:nvPr/>
              </p:nvSpPr>
              <p:spPr bwMode="auto">
                <a:xfrm>
                  <a:off x="8051800" y="2762251"/>
                  <a:ext cx="1754188" cy="947738"/>
                </a:xfrm>
                <a:custGeom>
                  <a:avLst/>
                  <a:gdLst>
                    <a:gd name="T0" fmla="*/ 342 w 402"/>
                    <a:gd name="T1" fmla="*/ 0 h 217"/>
                    <a:gd name="T2" fmla="*/ 61 w 402"/>
                    <a:gd name="T3" fmla="*/ 0 h 217"/>
                    <a:gd name="T4" fmla="*/ 51 w 402"/>
                    <a:gd name="T5" fmla="*/ 11 h 217"/>
                    <a:gd name="T6" fmla="*/ 51 w 402"/>
                    <a:gd name="T7" fmla="*/ 183 h 217"/>
                    <a:gd name="T8" fmla="*/ 61 w 402"/>
                    <a:gd name="T9" fmla="*/ 194 h 217"/>
                    <a:gd name="T10" fmla="*/ 342 w 402"/>
                    <a:gd name="T11" fmla="*/ 194 h 217"/>
                    <a:gd name="T12" fmla="*/ 352 w 402"/>
                    <a:gd name="T13" fmla="*/ 183 h 217"/>
                    <a:gd name="T14" fmla="*/ 352 w 402"/>
                    <a:gd name="T15" fmla="*/ 11 h 217"/>
                    <a:gd name="T16" fmla="*/ 342 w 402"/>
                    <a:gd name="T17" fmla="*/ 0 h 217"/>
                    <a:gd name="T18" fmla="*/ 339 w 402"/>
                    <a:gd name="T19" fmla="*/ 181 h 217"/>
                    <a:gd name="T20" fmla="*/ 64 w 402"/>
                    <a:gd name="T21" fmla="*/ 181 h 217"/>
                    <a:gd name="T22" fmla="*/ 64 w 402"/>
                    <a:gd name="T23" fmla="*/ 12 h 217"/>
                    <a:gd name="T24" fmla="*/ 339 w 402"/>
                    <a:gd name="T25" fmla="*/ 12 h 217"/>
                    <a:gd name="T26" fmla="*/ 339 w 402"/>
                    <a:gd name="T27" fmla="*/ 181 h 217"/>
                    <a:gd name="T28" fmla="*/ 229 w 402"/>
                    <a:gd name="T29" fmla="*/ 201 h 217"/>
                    <a:gd name="T30" fmla="*/ 229 w 402"/>
                    <a:gd name="T31" fmla="*/ 203 h 217"/>
                    <a:gd name="T32" fmla="*/ 225 w 402"/>
                    <a:gd name="T33" fmla="*/ 206 h 217"/>
                    <a:gd name="T34" fmla="*/ 178 w 402"/>
                    <a:gd name="T35" fmla="*/ 206 h 217"/>
                    <a:gd name="T36" fmla="*/ 174 w 402"/>
                    <a:gd name="T37" fmla="*/ 203 h 217"/>
                    <a:gd name="T38" fmla="*/ 174 w 402"/>
                    <a:gd name="T39" fmla="*/ 201 h 217"/>
                    <a:gd name="T40" fmla="*/ 0 w 402"/>
                    <a:gd name="T41" fmla="*/ 201 h 217"/>
                    <a:gd name="T42" fmla="*/ 0 w 402"/>
                    <a:gd name="T43" fmla="*/ 211 h 217"/>
                    <a:gd name="T44" fmla="*/ 13 w 402"/>
                    <a:gd name="T45" fmla="*/ 217 h 217"/>
                    <a:gd name="T46" fmla="*/ 13 w 402"/>
                    <a:gd name="T47" fmla="*/ 217 h 217"/>
                    <a:gd name="T48" fmla="*/ 389 w 402"/>
                    <a:gd name="T49" fmla="*/ 217 h 217"/>
                    <a:gd name="T50" fmla="*/ 389 w 402"/>
                    <a:gd name="T51" fmla="*/ 217 h 217"/>
                    <a:gd name="T52" fmla="*/ 402 w 402"/>
                    <a:gd name="T53" fmla="*/ 211 h 217"/>
                    <a:gd name="T54" fmla="*/ 402 w 402"/>
                    <a:gd name="T55" fmla="*/ 201 h 217"/>
                    <a:gd name="T56" fmla="*/ 229 w 402"/>
                    <a:gd name="T57" fmla="*/ 201 h 217"/>
                    <a:gd name="T58" fmla="*/ 229 w 402"/>
                    <a:gd name="T59" fmla="*/ 201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02" h="217">
                      <a:moveTo>
                        <a:pt x="342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5"/>
                        <a:pt x="51" y="11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1" y="190"/>
                        <a:pt x="56" y="194"/>
                        <a:pt x="61" y="194"/>
                      </a:cubicBezTo>
                      <a:cubicBezTo>
                        <a:pt x="342" y="194"/>
                        <a:pt x="342" y="194"/>
                        <a:pt x="342" y="194"/>
                      </a:cubicBezTo>
                      <a:cubicBezTo>
                        <a:pt x="348" y="194"/>
                        <a:pt x="352" y="190"/>
                        <a:pt x="352" y="183"/>
                      </a:cubicBezTo>
                      <a:cubicBezTo>
                        <a:pt x="352" y="11"/>
                        <a:pt x="352" y="11"/>
                        <a:pt x="352" y="11"/>
                      </a:cubicBezTo>
                      <a:cubicBezTo>
                        <a:pt x="352" y="5"/>
                        <a:pt x="348" y="0"/>
                        <a:pt x="342" y="0"/>
                      </a:cubicBezTo>
                      <a:close/>
                      <a:moveTo>
                        <a:pt x="339" y="181"/>
                      </a:moveTo>
                      <a:cubicBezTo>
                        <a:pt x="64" y="181"/>
                        <a:pt x="64" y="181"/>
                        <a:pt x="64" y="181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9" y="181"/>
                        <a:pt x="339" y="181"/>
                        <a:pt x="339" y="181"/>
                      </a:cubicBezTo>
                      <a:close/>
                      <a:moveTo>
                        <a:pt x="229" y="201"/>
                      </a:moveTo>
                      <a:cubicBezTo>
                        <a:pt x="229" y="203"/>
                        <a:pt x="229" y="203"/>
                        <a:pt x="229" y="203"/>
                      </a:cubicBezTo>
                      <a:cubicBezTo>
                        <a:pt x="229" y="205"/>
                        <a:pt x="227" y="206"/>
                        <a:pt x="225" y="206"/>
                      </a:cubicBezTo>
                      <a:cubicBezTo>
                        <a:pt x="178" y="206"/>
                        <a:pt x="178" y="206"/>
                        <a:pt x="178" y="206"/>
                      </a:cubicBezTo>
                      <a:cubicBezTo>
                        <a:pt x="176" y="206"/>
                        <a:pt x="174" y="205"/>
                        <a:pt x="174" y="203"/>
                      </a:cubicBezTo>
                      <a:cubicBezTo>
                        <a:pt x="174" y="201"/>
                        <a:pt x="174" y="201"/>
                        <a:pt x="174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1"/>
                        <a:pt x="9" y="217"/>
                        <a:pt x="13" y="217"/>
                      </a:cubicBezTo>
                      <a:cubicBezTo>
                        <a:pt x="13" y="217"/>
                        <a:pt x="13" y="217"/>
                        <a:pt x="13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93" y="217"/>
                        <a:pt x="402" y="211"/>
                        <a:pt x="402" y="211"/>
                      </a:cubicBezTo>
                      <a:cubicBezTo>
                        <a:pt x="402" y="201"/>
                        <a:pt x="402" y="201"/>
                        <a:pt x="402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9347200" y="5897563"/>
                  <a:ext cx="26988" cy="25400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9347200" y="598011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9347200" y="606266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570788" y="3709988"/>
                  <a:ext cx="2855913" cy="52388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9993313" y="3160713"/>
                  <a:ext cx="301625" cy="55563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301625" cy="454025"/>
                </a:xfrm>
                <a:custGeom>
                  <a:avLst/>
                  <a:gdLst>
                    <a:gd name="T0" fmla="*/ 53 w 190"/>
                    <a:gd name="T1" fmla="*/ 0 h 286"/>
                    <a:gd name="T2" fmla="*/ 0 w 190"/>
                    <a:gd name="T3" fmla="*/ 0 h 286"/>
                    <a:gd name="T4" fmla="*/ 17 w 190"/>
                    <a:gd name="T5" fmla="*/ 286 h 286"/>
                    <a:gd name="T6" fmla="*/ 69 w 190"/>
                    <a:gd name="T7" fmla="*/ 286 h 286"/>
                    <a:gd name="T8" fmla="*/ 174 w 190"/>
                    <a:gd name="T9" fmla="*/ 286 h 286"/>
                    <a:gd name="T10" fmla="*/ 190 w 190"/>
                    <a:gd name="T11" fmla="*/ 0 h 286"/>
                    <a:gd name="T12" fmla="*/ 53 w 190"/>
                    <a:gd name="T13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" h="286">
                      <a:moveTo>
                        <a:pt x="53" y="0"/>
                      </a:moveTo>
                      <a:lnTo>
                        <a:pt x="0" y="0"/>
                      </a:lnTo>
                      <a:lnTo>
                        <a:pt x="17" y="286"/>
                      </a:lnTo>
                      <a:lnTo>
                        <a:pt x="69" y="286"/>
                      </a:lnTo>
                      <a:lnTo>
                        <a:pt x="174" y="286"/>
                      </a:lnTo>
                      <a:lnTo>
                        <a:pt x="19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682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9958388" y="3216276"/>
                  <a:ext cx="371475" cy="39688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8331200" y="2814638"/>
                  <a:ext cx="1200150" cy="738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84138" cy="454025"/>
                </a:xfrm>
                <a:custGeom>
                  <a:avLst/>
                  <a:gdLst>
                    <a:gd name="T0" fmla="*/ 0 w 53"/>
                    <a:gd name="T1" fmla="*/ 0 h 286"/>
                    <a:gd name="T2" fmla="*/ 17 w 53"/>
                    <a:gd name="T3" fmla="*/ 286 h 286"/>
                    <a:gd name="T4" fmla="*/ 53 w 53"/>
                    <a:gd name="T5" fmla="*/ 286 h 286"/>
                    <a:gd name="T6" fmla="*/ 53 w 53"/>
                    <a:gd name="T7" fmla="*/ 0 h 286"/>
                    <a:gd name="T8" fmla="*/ 0 w 53"/>
                    <a:gd name="T9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86">
                      <a:moveTo>
                        <a:pt x="0" y="0"/>
                      </a:moveTo>
                      <a:lnTo>
                        <a:pt x="17" y="286"/>
                      </a:lnTo>
                      <a:lnTo>
                        <a:pt x="53" y="286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B4F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5" name="Freeform 103"/>
            <p:cNvSpPr>
              <a:spLocks/>
            </p:cNvSpPr>
            <p:nvPr/>
          </p:nvSpPr>
          <p:spPr bwMode="auto">
            <a:xfrm>
              <a:off x="7034516" y="3725581"/>
              <a:ext cx="116984" cy="228709"/>
            </a:xfrm>
            <a:custGeom>
              <a:avLst/>
              <a:gdLst>
                <a:gd name="T0" fmla="*/ 31 w 75"/>
                <a:gd name="T1" fmla="*/ 1 h 146"/>
                <a:gd name="T2" fmla="*/ 16 w 75"/>
                <a:gd name="T3" fmla="*/ 8 h 146"/>
                <a:gd name="T4" fmla="*/ 6 w 75"/>
                <a:gd name="T5" fmla="*/ 20 h 146"/>
                <a:gd name="T6" fmla="*/ 0 w 75"/>
                <a:gd name="T7" fmla="*/ 35 h 146"/>
                <a:gd name="T8" fmla="*/ 1 w 75"/>
                <a:gd name="T9" fmla="*/ 55 h 146"/>
                <a:gd name="T10" fmla="*/ 14 w 75"/>
                <a:gd name="T11" fmla="*/ 75 h 146"/>
                <a:gd name="T12" fmla="*/ 30 w 75"/>
                <a:gd name="T13" fmla="*/ 87 h 146"/>
                <a:gd name="T14" fmla="*/ 38 w 75"/>
                <a:gd name="T15" fmla="*/ 92 h 146"/>
                <a:gd name="T16" fmla="*/ 43 w 75"/>
                <a:gd name="T17" fmla="*/ 98 h 146"/>
                <a:gd name="T18" fmla="*/ 46 w 75"/>
                <a:gd name="T19" fmla="*/ 104 h 146"/>
                <a:gd name="T20" fmla="*/ 46 w 75"/>
                <a:gd name="T21" fmla="*/ 110 h 146"/>
                <a:gd name="T22" fmla="*/ 44 w 75"/>
                <a:gd name="T23" fmla="*/ 115 h 146"/>
                <a:gd name="T24" fmla="*/ 40 w 75"/>
                <a:gd name="T25" fmla="*/ 119 h 146"/>
                <a:gd name="T26" fmla="*/ 33 w 75"/>
                <a:gd name="T27" fmla="*/ 121 h 146"/>
                <a:gd name="T28" fmla="*/ 21 w 75"/>
                <a:gd name="T29" fmla="*/ 120 h 146"/>
                <a:gd name="T30" fmla="*/ 7 w 75"/>
                <a:gd name="T31" fmla="*/ 112 h 146"/>
                <a:gd name="T32" fmla="*/ 0 w 75"/>
                <a:gd name="T33" fmla="*/ 137 h 146"/>
                <a:gd name="T34" fmla="*/ 13 w 75"/>
                <a:gd name="T35" fmla="*/ 143 h 146"/>
                <a:gd name="T36" fmla="*/ 29 w 75"/>
                <a:gd name="T37" fmla="*/ 146 h 146"/>
                <a:gd name="T38" fmla="*/ 50 w 75"/>
                <a:gd name="T39" fmla="*/ 144 h 146"/>
                <a:gd name="T40" fmla="*/ 65 w 75"/>
                <a:gd name="T41" fmla="*/ 134 h 146"/>
                <a:gd name="T42" fmla="*/ 72 w 75"/>
                <a:gd name="T43" fmla="*/ 122 h 146"/>
                <a:gd name="T44" fmla="*/ 75 w 75"/>
                <a:gd name="T45" fmla="*/ 105 h 146"/>
                <a:gd name="T46" fmla="*/ 73 w 75"/>
                <a:gd name="T47" fmla="*/ 91 h 146"/>
                <a:gd name="T48" fmla="*/ 66 w 75"/>
                <a:gd name="T49" fmla="*/ 79 h 146"/>
                <a:gd name="T50" fmla="*/ 57 w 75"/>
                <a:gd name="T51" fmla="*/ 70 h 146"/>
                <a:gd name="T52" fmla="*/ 44 w 75"/>
                <a:gd name="T53" fmla="*/ 61 h 146"/>
                <a:gd name="T54" fmla="*/ 35 w 75"/>
                <a:gd name="T55" fmla="*/ 56 h 146"/>
                <a:gd name="T56" fmla="*/ 30 w 75"/>
                <a:gd name="T57" fmla="*/ 51 h 146"/>
                <a:gd name="T58" fmla="*/ 27 w 75"/>
                <a:gd name="T59" fmla="*/ 46 h 146"/>
                <a:gd name="T60" fmla="*/ 26 w 75"/>
                <a:gd name="T61" fmla="*/ 40 h 146"/>
                <a:gd name="T62" fmla="*/ 27 w 75"/>
                <a:gd name="T63" fmla="*/ 34 h 146"/>
                <a:gd name="T64" fmla="*/ 30 w 75"/>
                <a:gd name="T65" fmla="*/ 30 h 146"/>
                <a:gd name="T66" fmla="*/ 35 w 75"/>
                <a:gd name="T67" fmla="*/ 26 h 146"/>
                <a:gd name="T68" fmla="*/ 42 w 75"/>
                <a:gd name="T69" fmla="*/ 25 h 146"/>
                <a:gd name="T70" fmla="*/ 56 w 75"/>
                <a:gd name="T71" fmla="*/ 27 h 146"/>
                <a:gd name="T72" fmla="*/ 72 w 75"/>
                <a:gd name="T73" fmla="*/ 36 h 146"/>
                <a:gd name="T74" fmla="*/ 63 w 75"/>
                <a:gd name="T75" fmla="*/ 2 h 146"/>
                <a:gd name="T76" fmla="*/ 49 w 75"/>
                <a:gd name="T7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" h="146">
                  <a:moveTo>
                    <a:pt x="40" y="0"/>
                  </a:moveTo>
                  <a:cubicBezTo>
                    <a:pt x="37" y="0"/>
                    <a:pt x="34" y="1"/>
                    <a:pt x="31" y="1"/>
                  </a:cubicBezTo>
                  <a:cubicBezTo>
                    <a:pt x="29" y="2"/>
                    <a:pt x="26" y="3"/>
                    <a:pt x="23" y="4"/>
                  </a:cubicBezTo>
                  <a:cubicBezTo>
                    <a:pt x="21" y="5"/>
                    <a:pt x="19" y="6"/>
                    <a:pt x="16" y="8"/>
                  </a:cubicBezTo>
                  <a:cubicBezTo>
                    <a:pt x="14" y="10"/>
                    <a:pt x="12" y="11"/>
                    <a:pt x="10" y="13"/>
                  </a:cubicBezTo>
                  <a:cubicBezTo>
                    <a:pt x="9" y="15"/>
                    <a:pt x="7" y="17"/>
                    <a:pt x="6" y="20"/>
                  </a:cubicBezTo>
                  <a:cubicBezTo>
                    <a:pt x="4" y="22"/>
                    <a:pt x="3" y="24"/>
                    <a:pt x="2" y="27"/>
                  </a:cubicBezTo>
                  <a:cubicBezTo>
                    <a:pt x="1" y="29"/>
                    <a:pt x="1" y="32"/>
                    <a:pt x="0" y="35"/>
                  </a:cubicBezTo>
                  <a:cubicBezTo>
                    <a:pt x="0" y="37"/>
                    <a:pt x="0" y="40"/>
                    <a:pt x="0" y="43"/>
                  </a:cubicBezTo>
                  <a:cubicBezTo>
                    <a:pt x="0" y="48"/>
                    <a:pt x="0" y="52"/>
                    <a:pt x="1" y="55"/>
                  </a:cubicBezTo>
                  <a:cubicBezTo>
                    <a:pt x="2" y="59"/>
                    <a:pt x="4" y="63"/>
                    <a:pt x="6" y="66"/>
                  </a:cubicBezTo>
                  <a:cubicBezTo>
                    <a:pt x="8" y="69"/>
                    <a:pt x="11" y="72"/>
                    <a:pt x="14" y="75"/>
                  </a:cubicBezTo>
                  <a:cubicBezTo>
                    <a:pt x="17" y="78"/>
                    <a:pt x="21" y="81"/>
                    <a:pt x="25" y="84"/>
                  </a:cubicBezTo>
                  <a:cubicBezTo>
                    <a:pt x="27" y="85"/>
                    <a:pt x="29" y="86"/>
                    <a:pt x="30" y="87"/>
                  </a:cubicBezTo>
                  <a:cubicBezTo>
                    <a:pt x="32" y="88"/>
                    <a:pt x="33" y="89"/>
                    <a:pt x="35" y="90"/>
                  </a:cubicBezTo>
                  <a:cubicBezTo>
                    <a:pt x="36" y="91"/>
                    <a:pt x="37" y="92"/>
                    <a:pt x="38" y="92"/>
                  </a:cubicBezTo>
                  <a:cubicBezTo>
                    <a:pt x="39" y="93"/>
                    <a:pt x="40" y="94"/>
                    <a:pt x="41" y="95"/>
                  </a:cubicBezTo>
                  <a:cubicBezTo>
                    <a:pt x="42" y="96"/>
                    <a:pt x="42" y="97"/>
                    <a:pt x="43" y="98"/>
                  </a:cubicBezTo>
                  <a:cubicBezTo>
                    <a:pt x="44" y="99"/>
                    <a:pt x="44" y="100"/>
                    <a:pt x="45" y="101"/>
                  </a:cubicBezTo>
                  <a:cubicBezTo>
                    <a:pt x="45" y="102"/>
                    <a:pt x="46" y="103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6" y="108"/>
                    <a:pt x="46" y="109"/>
                    <a:pt x="46" y="110"/>
                  </a:cubicBezTo>
                  <a:cubicBezTo>
                    <a:pt x="46" y="111"/>
                    <a:pt x="46" y="112"/>
                    <a:pt x="45" y="113"/>
                  </a:cubicBezTo>
                  <a:cubicBezTo>
                    <a:pt x="45" y="113"/>
                    <a:pt x="45" y="114"/>
                    <a:pt x="44" y="115"/>
                  </a:cubicBezTo>
                  <a:cubicBezTo>
                    <a:pt x="44" y="116"/>
                    <a:pt x="43" y="116"/>
                    <a:pt x="42" y="117"/>
                  </a:cubicBezTo>
                  <a:cubicBezTo>
                    <a:pt x="42" y="118"/>
                    <a:pt x="41" y="118"/>
                    <a:pt x="40" y="119"/>
                  </a:cubicBezTo>
                  <a:cubicBezTo>
                    <a:pt x="39" y="119"/>
                    <a:pt x="38" y="120"/>
                    <a:pt x="37" y="120"/>
                  </a:cubicBezTo>
                  <a:cubicBezTo>
                    <a:pt x="36" y="121"/>
                    <a:pt x="35" y="121"/>
                    <a:pt x="33" y="121"/>
                  </a:cubicBezTo>
                  <a:cubicBezTo>
                    <a:pt x="32" y="121"/>
                    <a:pt x="31" y="121"/>
                    <a:pt x="29" y="121"/>
                  </a:cubicBezTo>
                  <a:cubicBezTo>
                    <a:pt x="27" y="121"/>
                    <a:pt x="24" y="121"/>
                    <a:pt x="21" y="120"/>
                  </a:cubicBezTo>
                  <a:cubicBezTo>
                    <a:pt x="19" y="119"/>
                    <a:pt x="16" y="118"/>
                    <a:pt x="14" y="117"/>
                  </a:cubicBezTo>
                  <a:cubicBezTo>
                    <a:pt x="11" y="116"/>
                    <a:pt x="9" y="114"/>
                    <a:pt x="7" y="112"/>
                  </a:cubicBezTo>
                  <a:cubicBezTo>
                    <a:pt x="4" y="111"/>
                    <a:pt x="2" y="108"/>
                    <a:pt x="0" y="10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4" y="139"/>
                    <a:pt x="6" y="140"/>
                  </a:cubicBezTo>
                  <a:cubicBezTo>
                    <a:pt x="8" y="141"/>
                    <a:pt x="10" y="142"/>
                    <a:pt x="13" y="143"/>
                  </a:cubicBezTo>
                  <a:cubicBezTo>
                    <a:pt x="15" y="144"/>
                    <a:pt x="18" y="144"/>
                    <a:pt x="20" y="145"/>
                  </a:cubicBezTo>
                  <a:cubicBezTo>
                    <a:pt x="23" y="145"/>
                    <a:pt x="26" y="146"/>
                    <a:pt x="29" y="146"/>
                  </a:cubicBezTo>
                  <a:cubicBezTo>
                    <a:pt x="33" y="146"/>
                    <a:pt x="36" y="146"/>
                    <a:pt x="40" y="146"/>
                  </a:cubicBezTo>
                  <a:cubicBezTo>
                    <a:pt x="43" y="145"/>
                    <a:pt x="47" y="145"/>
                    <a:pt x="50" y="144"/>
                  </a:cubicBezTo>
                  <a:cubicBezTo>
                    <a:pt x="53" y="143"/>
                    <a:pt x="55" y="142"/>
                    <a:pt x="58" y="140"/>
                  </a:cubicBezTo>
                  <a:cubicBezTo>
                    <a:pt x="60" y="138"/>
                    <a:pt x="63" y="136"/>
                    <a:pt x="65" y="134"/>
                  </a:cubicBezTo>
                  <a:cubicBezTo>
                    <a:pt x="66" y="132"/>
                    <a:pt x="68" y="131"/>
                    <a:pt x="69" y="128"/>
                  </a:cubicBezTo>
                  <a:cubicBezTo>
                    <a:pt x="70" y="126"/>
                    <a:pt x="71" y="124"/>
                    <a:pt x="72" y="122"/>
                  </a:cubicBezTo>
                  <a:cubicBezTo>
                    <a:pt x="73" y="119"/>
                    <a:pt x="74" y="117"/>
                    <a:pt x="74" y="114"/>
                  </a:cubicBezTo>
                  <a:cubicBezTo>
                    <a:pt x="74" y="111"/>
                    <a:pt x="75" y="108"/>
                    <a:pt x="75" y="105"/>
                  </a:cubicBezTo>
                  <a:cubicBezTo>
                    <a:pt x="75" y="103"/>
                    <a:pt x="74" y="100"/>
                    <a:pt x="74" y="98"/>
                  </a:cubicBezTo>
                  <a:cubicBezTo>
                    <a:pt x="74" y="95"/>
                    <a:pt x="73" y="93"/>
                    <a:pt x="73" y="91"/>
                  </a:cubicBezTo>
                  <a:cubicBezTo>
                    <a:pt x="72" y="89"/>
                    <a:pt x="71" y="87"/>
                    <a:pt x="70" y="85"/>
                  </a:cubicBezTo>
                  <a:cubicBezTo>
                    <a:pt x="69" y="83"/>
                    <a:pt x="68" y="81"/>
                    <a:pt x="66" y="79"/>
                  </a:cubicBezTo>
                  <a:cubicBezTo>
                    <a:pt x="65" y="78"/>
                    <a:pt x="64" y="76"/>
                    <a:pt x="62" y="75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55" y="69"/>
                    <a:pt x="53" y="67"/>
                    <a:pt x="51" y="66"/>
                  </a:cubicBezTo>
                  <a:cubicBezTo>
                    <a:pt x="49" y="64"/>
                    <a:pt x="46" y="63"/>
                    <a:pt x="44" y="61"/>
                  </a:cubicBezTo>
                  <a:cubicBezTo>
                    <a:pt x="42" y="60"/>
                    <a:pt x="40" y="59"/>
                    <a:pt x="39" y="58"/>
                  </a:cubicBezTo>
                  <a:cubicBezTo>
                    <a:pt x="37" y="57"/>
                    <a:pt x="36" y="57"/>
                    <a:pt x="35" y="56"/>
                  </a:cubicBezTo>
                  <a:cubicBezTo>
                    <a:pt x="34" y="55"/>
                    <a:pt x="33" y="54"/>
                    <a:pt x="32" y="53"/>
                  </a:cubicBezTo>
                  <a:cubicBezTo>
                    <a:pt x="31" y="53"/>
                    <a:pt x="30" y="52"/>
                    <a:pt x="30" y="51"/>
                  </a:cubicBezTo>
                  <a:cubicBezTo>
                    <a:pt x="29" y="50"/>
                    <a:pt x="28" y="50"/>
                    <a:pt x="28" y="49"/>
                  </a:cubicBezTo>
                  <a:cubicBezTo>
                    <a:pt x="28" y="48"/>
                    <a:pt x="27" y="47"/>
                    <a:pt x="27" y="46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0"/>
                  </a:cubicBezTo>
                  <a:cubicBezTo>
                    <a:pt x="26" y="39"/>
                    <a:pt x="26" y="38"/>
                    <a:pt x="26" y="37"/>
                  </a:cubicBezTo>
                  <a:cubicBezTo>
                    <a:pt x="26" y="36"/>
                    <a:pt x="27" y="35"/>
                    <a:pt x="27" y="34"/>
                  </a:cubicBezTo>
                  <a:cubicBezTo>
                    <a:pt x="27" y="33"/>
                    <a:pt x="28" y="33"/>
                    <a:pt x="28" y="32"/>
                  </a:cubicBezTo>
                  <a:cubicBezTo>
                    <a:pt x="29" y="31"/>
                    <a:pt x="29" y="30"/>
                    <a:pt x="30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7"/>
                    <a:pt x="34" y="27"/>
                    <a:pt x="35" y="26"/>
                  </a:cubicBezTo>
                  <a:cubicBezTo>
                    <a:pt x="36" y="26"/>
                    <a:pt x="37" y="26"/>
                    <a:pt x="38" y="26"/>
                  </a:cubicBezTo>
                  <a:cubicBezTo>
                    <a:pt x="39" y="25"/>
                    <a:pt x="41" y="25"/>
                    <a:pt x="42" y="25"/>
                  </a:cubicBezTo>
                  <a:cubicBezTo>
                    <a:pt x="44" y="25"/>
                    <a:pt x="47" y="25"/>
                    <a:pt x="49" y="26"/>
                  </a:cubicBezTo>
                  <a:cubicBezTo>
                    <a:pt x="52" y="26"/>
                    <a:pt x="54" y="26"/>
                    <a:pt x="56" y="27"/>
                  </a:cubicBezTo>
                  <a:cubicBezTo>
                    <a:pt x="59" y="28"/>
                    <a:pt x="61" y="29"/>
                    <a:pt x="63" y="30"/>
                  </a:cubicBezTo>
                  <a:cubicBezTo>
                    <a:pt x="65" y="31"/>
                    <a:pt x="70" y="35"/>
                    <a:pt x="72" y="3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0" y="6"/>
                    <a:pt x="65" y="2"/>
                    <a:pt x="63" y="2"/>
                  </a:cubicBezTo>
                  <a:cubicBezTo>
                    <a:pt x="61" y="1"/>
                    <a:pt x="59" y="1"/>
                    <a:pt x="56" y="1"/>
                  </a:cubicBezTo>
                  <a:cubicBezTo>
                    <a:pt x="54" y="0"/>
                    <a:pt x="51" y="0"/>
                    <a:pt x="49" y="0"/>
                  </a:cubicBezTo>
                  <a:cubicBezTo>
                    <a:pt x="46" y="0"/>
                    <a:pt x="43" y="0"/>
                    <a:pt x="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9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3664080"/>
          </a:xfrm>
        </p:spPr>
        <p:txBody>
          <a:bodyPr/>
          <a:lstStyle/>
          <a:p>
            <a:r>
              <a:rPr lang="en-GB" sz="1900" dirty="0"/>
              <a:t>https://graph.microsoft.com/v1.0/me/drive/root/children </a:t>
            </a:r>
          </a:p>
          <a:p>
            <a:r>
              <a:rPr lang="en-GB" sz="1900" dirty="0"/>
              <a:t>https://graph.microsoft.com/v1.0/me/messages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https://graph.microsoft.com/v1.0/me/events</a:t>
            </a:r>
          </a:p>
          <a:p>
            <a:r>
              <a:rPr lang="en-GB" sz="1900" dirty="0"/>
              <a:t>https://graph.microsoft.com/v1.0/me/events(&lt;event_id&gt;)</a:t>
            </a:r>
          </a:p>
          <a:p>
            <a:r>
              <a:rPr lang="en-GB" sz="1900" dirty="0"/>
              <a:t>https://graph.microsoft.com/v1.0/me/calendar</a:t>
            </a:r>
          </a:p>
          <a:p>
            <a:r>
              <a:rPr lang="en-GB" sz="1900" dirty="0"/>
              <a:t>https://graph.microsoft.com/v1.0/me/calendar/events</a:t>
            </a:r>
          </a:p>
          <a:p>
            <a:r>
              <a:rPr lang="en-GB" sz="1900" dirty="0"/>
              <a:t>https://graph.microsoft.com/v1.0/me/calendars(&lt;calendar_id&gt;)/events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https://graph.microsoft.com/v1.0/me/contacts</a:t>
            </a:r>
          </a:p>
          <a:p>
            <a:r>
              <a:rPr lang="en-GB" sz="1900" dirty="0"/>
              <a:t>https://graph.microsoft.com/v1.0/me/contacts(&lt;contact_id&gt;)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</a:t>
            </a:r>
            <a:r>
              <a:rPr lang="en-US" dirty="0" smtClean="0"/>
              <a:t>using</a:t>
            </a:r>
            <a:r>
              <a:rPr lang="en-US" dirty="0"/>
              <a:t> REST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231775" y="1212849"/>
            <a:ext cx="11795694" cy="770039"/>
          </a:xfrm>
          <a:prstGeom prst="rect">
            <a:avLst/>
          </a:prstGeom>
        </p:spPr>
        <p:txBody>
          <a:bodyPr vert="horz" wrap="square" lIns="149217" tIns="93260" rIns="149217" bIns="93260" rtlCol="0" anchor="t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HTTP GET request to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collection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or entity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endpoint</a:t>
            </a:r>
            <a:b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Graph only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 returns JSON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responses</a:t>
            </a:r>
            <a:b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Paging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is accomplished </a:t>
            </a:r>
            <a:r>
              <a:rPr lang="en-US" sz="14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using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 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$skip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and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$top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05436" y="1994001"/>
            <a:ext cx="110148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GetContacts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7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new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69551"/>
          </a:xfrm>
        </p:spPr>
        <p:txBody>
          <a:bodyPr/>
          <a:lstStyle/>
          <a:p>
            <a:r>
              <a:rPr lang="en-US" sz="3200" dirty="0"/>
              <a:t>HTTP POST to collection endpoint to add an entity</a:t>
            </a:r>
          </a:p>
          <a:p>
            <a:r>
              <a:rPr lang="en-US" sz="3200" dirty="0"/>
              <a:t>Provide minimum of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data.type</a:t>
            </a:r>
            <a:r>
              <a:rPr lang="en-US" sz="3200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2491433"/>
            <a:ext cx="11172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contact error: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19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an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HTTP DELETE to specific entity endpoint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1897" y="2125677"/>
            <a:ext cx="1119351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DeleteContact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"{0}me/contacts('{1}')"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contact error: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25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Exchange operations using the </a:t>
            </a:r>
            <a:r>
              <a:rPr lang="en-US" sz="6600" dirty="0" smtClean="0"/>
              <a:t>Microsoft Graph</a:t>
            </a:r>
            <a:endParaRPr lang="en-US" sz="6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Paging </a:t>
            </a:r>
            <a:r>
              <a:rPr lang="en-US" sz="3200" dirty="0"/>
              <a:t>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0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4294967295"/>
          </p:nvPr>
        </p:nvSpPr>
        <p:spPr>
          <a:xfrm>
            <a:off x="3175" y="4883150"/>
            <a:ext cx="12433300" cy="822325"/>
          </a:xfrm>
          <a:prstGeom prst="rect">
            <a:avLst/>
          </a:prstGeom>
          <a:noFill/>
        </p:spPr>
        <p:txBody>
          <a:bodyPr anchor="ctr"/>
          <a:lstStyle/>
          <a:p>
            <a:pPr marL="0" indent="0" algn="ctr">
              <a:buNone/>
            </a:pPr>
            <a:r>
              <a:rPr lang="en-US" sz="3136" dirty="0">
                <a:hlinkClick r:id="rId3"/>
              </a:rPr>
              <a:t>http://dev.office.com/devprogram</a:t>
            </a:r>
            <a:r>
              <a:rPr lang="en-US" sz="3136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93684" y="3204799"/>
            <a:ext cx="3052220" cy="3741378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12436475" cy="2125663"/>
          </a:xfrm>
          <a:prstGeom prst="rect">
            <a:avLst/>
          </a:prstGeom>
          <a:gradFill>
            <a:gsLst>
              <a:gs pos="91246">
                <a:schemeClr val="bg1">
                  <a:alpha val="0"/>
                </a:schemeClr>
              </a:gs>
              <a:gs pos="58000">
                <a:schemeClr val="bg1">
                  <a:alpha val="57000"/>
                </a:schemeClr>
              </a:gs>
              <a:gs pos="2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581707" y="2329165"/>
            <a:ext cx="2289395" cy="1914898"/>
            <a:chOff x="457200" y="2260433"/>
            <a:chExt cx="2290317" cy="1915668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Email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405356" y="2351551"/>
            <a:ext cx="1609841" cy="2200139"/>
            <a:chOff x="3320378" y="2282825"/>
            <a:chExt cx="1610489" cy="2201025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6246" rIns="0" bIns="146246" rtlCol="0" anchor="ctr" anchorCtr="0">
                <a:spAutoFit/>
              </a:bodyPr>
              <a:lstStyle/>
              <a:p>
                <a:pPr algn="ctr" defTabSz="932319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99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49453" y="2282278"/>
            <a:ext cx="1609841" cy="1961785"/>
            <a:chOff x="5503728" y="2213527"/>
            <a:chExt cx="1610489" cy="1962574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693546" y="2282127"/>
            <a:ext cx="1744304" cy="1961938"/>
            <a:chOff x="7453007" y="2213374"/>
            <a:chExt cx="1745006" cy="1962727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9972106" y="2284902"/>
            <a:ext cx="1609841" cy="1802340"/>
            <a:chOff x="9851377" y="2216150"/>
            <a:chExt cx="1610489" cy="1803064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1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Program launch</a:t>
            </a:r>
          </a:p>
        </p:txBody>
      </p:sp>
    </p:spTree>
    <p:extLst>
      <p:ext uri="{BB962C8B-B14F-4D97-AF65-F5344CB8AC3E}">
        <p14:creationId xmlns:p14="http://schemas.microsoft.com/office/powerpoint/2010/main" val="12972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088E-6 -0.08375 L 2.21088E-6 5.5833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025E-6 -0.08375 L 4.59025E-6 -2.3785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 smtClean="0"/>
              <a:t>Paging </a:t>
            </a:r>
            <a:r>
              <a:rPr lang="en-US" sz="3200" dirty="0"/>
              <a:t>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784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vision</a:t>
            </a:r>
          </a:p>
        </p:txBody>
      </p:sp>
    </p:spTree>
    <p:extLst>
      <p:ext uri="{BB962C8B-B14F-4D97-AF65-F5344CB8AC3E}">
        <p14:creationId xmlns:p14="http://schemas.microsoft.com/office/powerpoint/2010/main" val="28330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Microsoft Graph for </a:t>
            </a:r>
            <a:r>
              <a:rPr lang="en-US" sz="4400" dirty="0"/>
              <a:t>Calendar, Mail, and Contacts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92026"/>
          </a:xfrm>
        </p:spPr>
        <p:txBody>
          <a:bodyPr/>
          <a:lstStyle/>
          <a:p>
            <a:r>
              <a:rPr lang="en-US" sz="3200" dirty="0" smtClean="0"/>
              <a:t>Microsoft Graph</a:t>
            </a:r>
            <a:endParaRPr lang="en-US" sz="3200" dirty="0"/>
          </a:p>
          <a:p>
            <a:pPr lvl="1"/>
            <a:r>
              <a:rPr lang="en-US" sz="1600" dirty="0"/>
              <a:t>Mail Message API</a:t>
            </a:r>
          </a:p>
          <a:p>
            <a:pPr lvl="1"/>
            <a:r>
              <a:rPr lang="en-US" sz="1600" dirty="0"/>
              <a:t>Contacts API</a:t>
            </a:r>
          </a:p>
          <a:p>
            <a:pPr lvl="1"/>
            <a:r>
              <a:rPr lang="en-US" sz="1600" dirty="0"/>
              <a:t>Calendar Events API</a:t>
            </a:r>
          </a:p>
          <a:p>
            <a:pPr lvl="1"/>
            <a:endParaRPr lang="en-US" sz="1600" dirty="0"/>
          </a:p>
          <a:p>
            <a:r>
              <a:rPr lang="en-US" sz="3200" dirty="0" smtClean="0"/>
              <a:t>Microsoft Graph accessible </a:t>
            </a:r>
            <a:r>
              <a:rPr lang="en-US" sz="3200" dirty="0"/>
              <a:t>through REST</a:t>
            </a:r>
          </a:p>
          <a:p>
            <a:pPr lvl="1"/>
            <a:r>
              <a:rPr lang="en-US" sz="1600" dirty="0"/>
              <a:t>https://graph.microsoft.com/v1.0/me/messages</a:t>
            </a:r>
          </a:p>
          <a:p>
            <a:pPr lvl="1"/>
            <a:r>
              <a:rPr lang="en-US" sz="1600" dirty="0"/>
              <a:t>https://graph.microsoft.com/v1.0/me/contacts</a:t>
            </a:r>
          </a:p>
          <a:p>
            <a:pPr lvl="1"/>
            <a:r>
              <a:rPr lang="en-US" sz="1600" dirty="0"/>
              <a:t>https://graph.microsoft.com/v1.0/me/events</a:t>
            </a:r>
          </a:p>
          <a:p>
            <a:pPr lvl="1"/>
            <a:endParaRPr lang="en-US" sz="1600" dirty="0"/>
          </a:p>
          <a:p>
            <a:r>
              <a:rPr lang="en-US" sz="3200" dirty="0" smtClean="0"/>
              <a:t>Exchange Direct Endpoint APIs </a:t>
            </a:r>
            <a:r>
              <a:rPr lang="en-US" sz="3200" dirty="0"/>
              <a:t>accessible through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OutlookServicesClient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/>
              <a:t>A library which abstracts away sending and receiving REST requests with .NET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3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Common API operations</a:t>
            </a:r>
          </a:p>
          <a:p>
            <a:pPr lvl="1"/>
            <a:r>
              <a:rPr lang="en-US"/>
              <a:t>Reading events for specific date range</a:t>
            </a:r>
          </a:p>
          <a:p>
            <a:pPr lvl="1"/>
            <a:r>
              <a:rPr lang="en-US"/>
              <a:t>Creating events</a:t>
            </a:r>
          </a:p>
          <a:p>
            <a:pPr lvl="1"/>
            <a:r>
              <a:rPr lang="en-US"/>
              <a:t>Deleting events</a:t>
            </a:r>
          </a:p>
          <a:p>
            <a:pPr lvl="1"/>
            <a:r>
              <a:rPr lang="en-US"/>
              <a:t>Editing 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0" y="3405823"/>
            <a:ext cx="7803444" cy="2834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03920" y="2203271"/>
            <a:ext cx="1938528" cy="4037192"/>
            <a:chOff x="8321334" y="2024078"/>
            <a:chExt cx="1938528" cy="403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778" t="1044" r="4877" b="1729"/>
            <a:stretch/>
          </p:blipFill>
          <p:spPr>
            <a:xfrm>
              <a:off x="8330478" y="2403670"/>
              <a:ext cx="1920240" cy="3657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8321334" y="2024078"/>
              <a:ext cx="1938528" cy="38404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91440" rIns="146304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Paging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with the </a:t>
            </a:r>
            <a:r>
              <a:rPr lang="en-US" dirty="0" smtClean="0"/>
              <a:t>Microsoft Graph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6" y="1212850"/>
            <a:ext cx="11887201" cy="10710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Paging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buttons call 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 which skips over the specified number of entities to present the next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4"/>
                    </a:gs>
                    <a:gs pos="20000">
                      <a:schemeClr val="accent4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Paging support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97653" y="2143707"/>
            <a:ext cx="119785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"{0}me/events?$top={1}&amp;$skip={2}"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eventsResults.Add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Start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End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eventsResults.OrderBy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e.Start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72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AC7ADF97-CB92-4F0F-8272-748B6F9BD813}" vid="{1BC4634F-61F6-4E53-B562-C6F4424C0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630a2e83-186a-4a0f-ab27-bee8a8096abc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O3653-12 Deep dive into the Office 365 Video API v02</Template>
  <TotalTime>296</TotalTime>
  <Words>2593</Words>
  <Application>Microsoft Office PowerPoint</Application>
  <PresentationFormat>Custom</PresentationFormat>
  <Paragraphs>458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Capitals</vt:lpstr>
      <vt:lpstr>Consolas</vt:lpstr>
      <vt:lpstr>Courier New</vt:lpstr>
      <vt:lpstr>ＭＳ Ｐゴシック</vt:lpstr>
      <vt:lpstr>Segoe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Office 365 development</vt:lpstr>
      <vt:lpstr>Deep dive into Microsoft Graph for Calendar</vt:lpstr>
      <vt:lpstr>Agenda</vt:lpstr>
      <vt:lpstr>Developer vision</vt:lpstr>
      <vt:lpstr>PowerPoint Presentation</vt:lpstr>
      <vt:lpstr>Microsoft Graph for Calendar, Mail, and Contacts</vt:lpstr>
      <vt:lpstr>Calendar events</vt:lpstr>
      <vt:lpstr>PowerPoint Presentation</vt:lpstr>
      <vt:lpstr>Paging with the Microsoft Graph</vt:lpstr>
      <vt:lpstr>Examining paging support with Microsoft Graph</vt:lpstr>
      <vt:lpstr>PowerPoint Presentation</vt:lpstr>
      <vt:lpstr>PowerPoint Presentation</vt:lpstr>
      <vt:lpstr>PowerPoint Presentation</vt:lpstr>
      <vt:lpstr>Exploring the impact</vt:lpstr>
      <vt:lpstr>PowerPoint Presentation</vt:lpstr>
      <vt:lpstr>PowerPoint Presentation</vt:lpstr>
      <vt:lpstr>PowerPoint Presentation</vt:lpstr>
      <vt:lpstr>Getting a specific entity</vt:lpstr>
      <vt:lpstr>Deleting a specific entity</vt:lpstr>
      <vt:lpstr>Adding an entity</vt:lpstr>
      <vt:lpstr>Update operations with the Microsoft Graph</vt:lpstr>
      <vt:lpstr>PowerPoint Presentation</vt:lpstr>
      <vt:lpstr>Microsoft Graph</vt:lpstr>
      <vt:lpstr>Reading entities using REST</vt:lpstr>
      <vt:lpstr>Adding a new entity</vt:lpstr>
      <vt:lpstr>Deleting an entity</vt:lpstr>
      <vt:lpstr>Exchange operations using the Microsoft Graph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Todd Baginski</cp:lastModifiedBy>
  <cp:revision>37</cp:revision>
  <dcterms:created xsi:type="dcterms:W3CDTF">2016-01-19T21:28:05Z</dcterms:created>
  <dcterms:modified xsi:type="dcterms:W3CDTF">2016-01-26T16:35:05Z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