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7.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8.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9.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01" r:id="rId3"/>
    <p:sldMasterId id="2147483713" r:id="rId4"/>
    <p:sldMasterId id="2147483730" r:id="rId5"/>
    <p:sldMasterId id="2147483742" r:id="rId6"/>
    <p:sldMasterId id="2147483776" r:id="rId7"/>
    <p:sldMasterId id="2147483788" r:id="rId8"/>
    <p:sldMasterId id="2147483822" r:id="rId9"/>
    <p:sldMasterId id="2147483837" r:id="rId10"/>
  </p:sldMasterIdLst>
  <p:notesMasterIdLst>
    <p:notesMasterId r:id="rId54"/>
  </p:notesMasterIdLst>
  <p:sldIdLst>
    <p:sldId id="352" r:id="rId11"/>
    <p:sldId id="365" r:id="rId12"/>
    <p:sldId id="364" r:id="rId13"/>
    <p:sldId id="354" r:id="rId14"/>
    <p:sldId id="355" r:id="rId15"/>
    <p:sldId id="356" r:id="rId16"/>
    <p:sldId id="357" r:id="rId17"/>
    <p:sldId id="347" r:id="rId18"/>
    <p:sldId id="330" r:id="rId19"/>
    <p:sldId id="333" r:id="rId20"/>
    <p:sldId id="351" r:id="rId21"/>
    <p:sldId id="257" r:id="rId22"/>
    <p:sldId id="258" r:id="rId23"/>
    <p:sldId id="348" r:id="rId24"/>
    <p:sldId id="336" r:id="rId25"/>
    <p:sldId id="346" r:id="rId26"/>
    <p:sldId id="259" r:id="rId27"/>
    <p:sldId id="261" r:id="rId28"/>
    <p:sldId id="337" r:id="rId29"/>
    <p:sldId id="265" r:id="rId30"/>
    <p:sldId id="338" r:id="rId31"/>
    <p:sldId id="274" r:id="rId32"/>
    <p:sldId id="276" r:id="rId33"/>
    <p:sldId id="277" r:id="rId34"/>
    <p:sldId id="339" r:id="rId35"/>
    <p:sldId id="340" r:id="rId36"/>
    <p:sldId id="285" r:id="rId37"/>
    <p:sldId id="300" r:id="rId38"/>
    <p:sldId id="301" r:id="rId39"/>
    <p:sldId id="350" r:id="rId40"/>
    <p:sldId id="345" r:id="rId41"/>
    <p:sldId id="284" r:id="rId42"/>
    <p:sldId id="289" r:id="rId43"/>
    <p:sldId id="290" r:id="rId44"/>
    <p:sldId id="342" r:id="rId45"/>
    <p:sldId id="344" r:id="rId46"/>
    <p:sldId id="358" r:id="rId47"/>
    <p:sldId id="341" r:id="rId48"/>
    <p:sldId id="359" r:id="rId49"/>
    <p:sldId id="360" r:id="rId50"/>
    <p:sldId id="361" r:id="rId51"/>
    <p:sldId id="362" r:id="rId52"/>
    <p:sldId id="3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1A561B-D85D-489A-BC6B-3D0098FD000C}">
          <p14:sldIdLst>
            <p14:sldId id="352"/>
            <p14:sldId id="365"/>
            <p14:sldId id="364"/>
            <p14:sldId id="354"/>
            <p14:sldId id="355"/>
            <p14:sldId id="356"/>
            <p14:sldId id="357"/>
            <p14:sldId id="347"/>
            <p14:sldId id="330"/>
            <p14:sldId id="333"/>
            <p14:sldId id="351"/>
          </p14:sldIdLst>
        </p14:section>
        <p14:section name="Android - ADAL" id="{A0672469-F108-43F8-80A5-18F86A646FDF}">
          <p14:sldIdLst>
            <p14:sldId id="257"/>
            <p14:sldId id="258"/>
            <p14:sldId id="348"/>
            <p14:sldId id="336"/>
            <p14:sldId id="346"/>
            <p14:sldId id="259"/>
            <p14:sldId id="261"/>
            <p14:sldId id="337"/>
            <p14:sldId id="265"/>
            <p14:sldId id="338"/>
          </p14:sldIdLst>
        </p14:section>
        <p14:section name="Android - Exchange" id="{F7D07ADD-184D-4295-870C-2E220FF82D31}">
          <p14:sldIdLst>
            <p14:sldId id="274"/>
            <p14:sldId id="276"/>
            <p14:sldId id="277"/>
            <p14:sldId id="339"/>
            <p14:sldId id="340"/>
          </p14:sldIdLst>
        </p14:section>
        <p14:section name="Android - OneDrive" id="{84B857B4-3BC2-42D2-93F9-303B612F05E4}">
          <p14:sldIdLst>
            <p14:sldId id="285"/>
            <p14:sldId id="300"/>
            <p14:sldId id="301"/>
            <p14:sldId id="350"/>
            <p14:sldId id="345"/>
          </p14:sldIdLst>
        </p14:section>
        <p14:section name="Android - SharePoint Lists" id="{33016D06-2107-4539-BE57-3ED2E25A4D2E}">
          <p14:sldIdLst>
            <p14:sldId id="284"/>
            <p14:sldId id="289"/>
            <p14:sldId id="290"/>
            <p14:sldId id="342"/>
            <p14:sldId id="344"/>
            <p14:sldId id="358"/>
            <p14:sldId id="341"/>
            <p14:sldId id="359"/>
            <p14:sldId id="360"/>
            <p14:sldId id="361"/>
            <p14:sldId id="362"/>
            <p14:sldId id="3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dd Baginski" initials="TB" lastIdx="7" clrIdx="0">
    <p:extLst>
      <p:ext uri="{19B8F6BF-5375-455C-9EA6-DF929625EA0E}">
        <p15:presenceInfo xmlns:p15="http://schemas.microsoft.com/office/powerpoint/2012/main" userId="ccdec92bfb64c482" providerId="Windows Live"/>
      </p:ext>
    </p:extLst>
  </p:cmAuthor>
  <p:cmAuthor id="2" name="Alex Darrow" initials="AD" lastIdx="1" clrIdx="1">
    <p:extLst>
      <p:ext uri="{19B8F6BF-5375-455C-9EA6-DF929625EA0E}">
        <p15:presenceInfo xmlns:p15="http://schemas.microsoft.com/office/powerpoint/2012/main" userId="Alex Darrow" providerId="None"/>
      </p:ext>
    </p:extLst>
  </p:cmAuthor>
  <p:cmAuthor id="3" name="Benjamin Fox" initials="BF" lastIdx="1" clrIdx="2">
    <p:extLst>
      <p:ext uri="{19B8F6BF-5375-455C-9EA6-DF929625EA0E}">
        <p15:presenceInfo xmlns:p15="http://schemas.microsoft.com/office/powerpoint/2012/main" userId="S-1-5-21-725345543-573735546-839522115-178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5" autoAdjust="0"/>
    <p:restoredTop sz="63676" autoAdjust="0"/>
  </p:normalViewPr>
  <p:slideViewPr>
    <p:cSldViewPr snapToGrid="0">
      <p:cViewPr varScale="1">
        <p:scale>
          <a:sx n="74" d="100"/>
          <a:sy n="74" d="100"/>
        </p:scale>
        <p:origin x="1182" y="60"/>
      </p:cViewPr>
      <p:guideLst/>
    </p:cSldViewPr>
  </p:slideViewPr>
  <p:notesTextViewPr>
    <p:cViewPr>
      <p:scale>
        <a:sx n="100" d="100"/>
        <a:sy n="100" d="100"/>
      </p:scale>
      <p:origin x="0" y="0"/>
    </p:cViewPr>
  </p:notesTextViewPr>
  <p:sorterViewPr>
    <p:cViewPr>
      <p:scale>
        <a:sx n="120" d="100"/>
        <a:sy n="120" d="100"/>
      </p:scale>
      <p:origin x="0" y="-10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1-19T15:56:37.597" idx="7">
    <p:pos x="10" y="10"/>
    <p:text>This slide does not match this presentation.  Please update with the proper content.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7E1A4-AA44-49DE-AADE-A8541052334F}" type="datetimeFigureOut">
              <a:rPr lang="en-NZ" smtClean="0"/>
              <a:t>2014-11-20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C59F1-9368-4308-AFF4-78B729EF25FE}" type="slidenum">
              <a:rPr lang="en-NZ" smtClean="0"/>
              <a:t>‹#›</a:t>
            </a:fld>
            <a:endParaRPr lang="en-NZ"/>
          </a:p>
        </p:txBody>
      </p:sp>
    </p:spTree>
    <p:extLst>
      <p:ext uri="{BB962C8B-B14F-4D97-AF65-F5344CB8AC3E}">
        <p14:creationId xmlns:p14="http://schemas.microsoft.com/office/powerpoint/2010/main" val="369399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05176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23</a:t>
            </a:fld>
            <a:endParaRPr lang="en-NZ"/>
          </a:p>
        </p:txBody>
      </p:sp>
    </p:spTree>
    <p:extLst>
      <p:ext uri="{BB962C8B-B14F-4D97-AF65-F5344CB8AC3E}">
        <p14:creationId xmlns:p14="http://schemas.microsoft.com/office/powerpoint/2010/main" val="136673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“outlook-services” is the Outlook SDK</a:t>
            </a:r>
            <a:r>
              <a:rPr lang="en-US" dirty="0" smtClean="0"/>
              <a:t> itself.</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24</a:t>
            </a:fld>
            <a:endParaRPr lang="en-NZ"/>
          </a:p>
        </p:txBody>
      </p:sp>
    </p:spTree>
    <p:extLst>
      <p:ext uri="{BB962C8B-B14F-4D97-AF65-F5344CB8AC3E}">
        <p14:creationId xmlns:p14="http://schemas.microsoft.com/office/powerpoint/2010/main" val="118941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25</a:t>
            </a:fld>
            <a:endParaRPr lang="en-NZ"/>
          </a:p>
        </p:txBody>
      </p:sp>
    </p:spTree>
    <p:extLst>
      <p:ext uri="{BB962C8B-B14F-4D97-AF65-F5344CB8AC3E}">
        <p14:creationId xmlns:p14="http://schemas.microsoft.com/office/powerpoint/2010/main" val="7223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26</a:t>
            </a:fld>
            <a:endParaRPr lang="en-NZ"/>
          </a:p>
        </p:txBody>
      </p:sp>
    </p:spTree>
    <p:extLst>
      <p:ext uri="{BB962C8B-B14F-4D97-AF65-F5344CB8AC3E}">
        <p14:creationId xmlns:p14="http://schemas.microsoft.com/office/powerpoint/2010/main" val="2747888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27</a:t>
            </a:fld>
            <a:endParaRPr lang="en-NZ"/>
          </a:p>
        </p:txBody>
      </p:sp>
    </p:spTree>
    <p:extLst>
      <p:ext uri="{BB962C8B-B14F-4D97-AF65-F5344CB8AC3E}">
        <p14:creationId xmlns:p14="http://schemas.microsoft.com/office/powerpoint/2010/main" val="1837377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28</a:t>
            </a:fld>
            <a:endParaRPr lang="en-NZ"/>
          </a:p>
        </p:txBody>
      </p:sp>
    </p:spTree>
    <p:extLst>
      <p:ext uri="{BB962C8B-B14F-4D97-AF65-F5344CB8AC3E}">
        <p14:creationId xmlns:p14="http://schemas.microsoft.com/office/powerpoint/2010/main" val="4125627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“discovery-services” is the Discovery SDK, used to resolve the user’s My SharePoint URL.</a:t>
            </a:r>
            <a:endParaRPr lang="en-US"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“file-services” is the OneDrive SDK</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29</a:t>
            </a:fld>
            <a:endParaRPr lang="en-NZ"/>
          </a:p>
        </p:txBody>
      </p:sp>
    </p:spTree>
    <p:extLst>
      <p:ext uri="{BB962C8B-B14F-4D97-AF65-F5344CB8AC3E}">
        <p14:creationId xmlns:p14="http://schemas.microsoft.com/office/powerpoint/2010/main" val="177719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30</a:t>
            </a:fld>
            <a:endParaRPr lang="en-NZ"/>
          </a:p>
        </p:txBody>
      </p:sp>
    </p:spTree>
    <p:extLst>
      <p:ext uri="{BB962C8B-B14F-4D97-AF65-F5344CB8AC3E}">
        <p14:creationId xmlns:p14="http://schemas.microsoft.com/office/powerpoint/2010/main" val="221687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31</a:t>
            </a:fld>
            <a:endParaRPr lang="en-NZ"/>
          </a:p>
        </p:txBody>
      </p:sp>
    </p:spTree>
    <p:extLst>
      <p:ext uri="{BB962C8B-B14F-4D97-AF65-F5344CB8AC3E}">
        <p14:creationId xmlns:p14="http://schemas.microsoft.com/office/powerpoint/2010/main" val="2576824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33</a:t>
            </a:fld>
            <a:endParaRPr lang="en-NZ"/>
          </a:p>
        </p:txBody>
      </p:sp>
    </p:spTree>
    <p:extLst>
      <p:ext uri="{BB962C8B-B14F-4D97-AF65-F5344CB8AC3E}">
        <p14:creationId xmlns:p14="http://schemas.microsoft.com/office/powerpoint/2010/main" val="310892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11/20/2014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245199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34</a:t>
            </a:fld>
            <a:endParaRPr lang="en-NZ"/>
          </a:p>
        </p:txBody>
      </p:sp>
    </p:spTree>
    <p:extLst>
      <p:ext uri="{BB962C8B-B14F-4D97-AF65-F5344CB8AC3E}">
        <p14:creationId xmlns:p14="http://schemas.microsoft.com/office/powerpoint/2010/main" val="3437562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http://dev.office.com/android</a:t>
            </a:r>
          </a:p>
          <a:p>
            <a:endParaRPr lang="en-US" dirty="0" smtClean="0"/>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35</a:t>
            </a:fld>
            <a:endParaRPr lang="en-NZ"/>
          </a:p>
        </p:txBody>
      </p:sp>
    </p:spTree>
    <p:extLst>
      <p:ext uri="{BB962C8B-B14F-4D97-AF65-F5344CB8AC3E}">
        <p14:creationId xmlns:p14="http://schemas.microsoft.com/office/powerpoint/2010/main" val="260905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https://intergen.visualstudio.com/DefaultCollection/_git/MSCorp.O365TrainingModules#path=%2FO3654-4+Deep+dive+into+native+Android+Development+with+Office+365+APIs%2F05+O365+SharePoint+Lists+SDK+for+Android&amp;version=GBmaster&amp;_a=contents</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36</a:t>
            </a:fld>
            <a:endParaRPr lang="en-NZ"/>
          </a:p>
        </p:txBody>
      </p:sp>
    </p:spTree>
    <p:extLst>
      <p:ext uri="{BB962C8B-B14F-4D97-AF65-F5344CB8AC3E}">
        <p14:creationId xmlns:p14="http://schemas.microsoft.com/office/powerpoint/2010/main" val="3939495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11/20/2014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11375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9</a:t>
            </a:fld>
            <a:endParaRPr lang="en-NZ"/>
          </a:p>
        </p:txBody>
      </p:sp>
    </p:spTree>
    <p:extLst>
      <p:ext uri="{BB962C8B-B14F-4D97-AF65-F5344CB8AC3E}">
        <p14:creationId xmlns:p14="http://schemas.microsoft.com/office/powerpoint/2010/main" val="43491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2BC59F1-9368-4308-AFF4-78B729EF25FE}" type="slidenum">
              <a:rPr lang="en-NZ" smtClean="0"/>
              <a:t>11</a:t>
            </a:fld>
            <a:endParaRPr lang="en-NZ"/>
          </a:p>
        </p:txBody>
      </p:sp>
    </p:spTree>
    <p:extLst>
      <p:ext uri="{BB962C8B-B14F-4D97-AF65-F5344CB8AC3E}">
        <p14:creationId xmlns:p14="http://schemas.microsoft.com/office/powerpoint/2010/main" val="343616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Security for O365 SharePoint, Exchange</a:t>
            </a:r>
            <a:r>
              <a:rPr lang="en-NZ" baseline="0" dirty="0" smtClean="0"/>
              <a:t> </a:t>
            </a:r>
            <a:r>
              <a:rPr lang="en-NZ" baseline="0" dirty="0" err="1" smtClean="0"/>
              <a:t>etc</a:t>
            </a:r>
            <a:r>
              <a:rPr lang="en-NZ" baseline="0" dirty="0" smtClean="0"/>
              <a:t> is handled by Azure AD.</a:t>
            </a:r>
          </a:p>
          <a:p>
            <a:endParaRPr lang="en-NZ" baseline="0" dirty="0" smtClean="0"/>
          </a:p>
          <a:p>
            <a:r>
              <a:rPr lang="en-NZ" baseline="0" dirty="0" smtClean="0"/>
              <a:t>We can authenticate apps with Azure AD using it’s </a:t>
            </a:r>
            <a:r>
              <a:rPr lang="en-NZ" baseline="0" dirty="0" err="1" smtClean="0"/>
              <a:t>OAuth</a:t>
            </a:r>
            <a:r>
              <a:rPr lang="en-NZ" baseline="0" dirty="0" smtClean="0"/>
              <a:t> 2.0 support – but implementing this manually is fiddly work.</a:t>
            </a:r>
          </a:p>
          <a:p>
            <a:endParaRPr lang="en-NZ" baseline="0" dirty="0" smtClean="0"/>
          </a:p>
          <a:p>
            <a:r>
              <a:rPr lang="en-NZ" baseline="0" dirty="0" smtClean="0"/>
              <a:t>There is a Microsoft library we can use: Active Directory Authentication Library (ADAL) – it implements </a:t>
            </a:r>
            <a:r>
              <a:rPr lang="en-NZ" baseline="0" dirty="0" err="1" smtClean="0"/>
              <a:t>OAuth</a:t>
            </a:r>
            <a:r>
              <a:rPr lang="en-NZ" baseline="0" dirty="0" smtClean="0"/>
              <a:t> authentication with Azure AD and wraps it up into a few easy method calls. This includes UI elements for prompting the user to sign in (hosts a web browser control).</a:t>
            </a:r>
          </a:p>
          <a:p>
            <a:endParaRPr lang="en-NZ" baseline="0" dirty="0" smtClean="0"/>
          </a:p>
          <a:p>
            <a:r>
              <a:rPr lang="en-NZ" baseline="0" dirty="0" smtClean="0"/>
              <a:t>Also provides methods for retrieving a new access token using an existing refresh token.</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13</a:t>
            </a:fld>
            <a:endParaRPr lang="en-NZ"/>
          </a:p>
        </p:txBody>
      </p:sp>
    </p:spTree>
    <p:extLst>
      <p:ext uri="{BB962C8B-B14F-4D97-AF65-F5344CB8AC3E}">
        <p14:creationId xmlns:p14="http://schemas.microsoft.com/office/powerpoint/2010/main" val="126025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a:t>
            </a:r>
            <a:r>
              <a:rPr lang="en-NZ" baseline="0" dirty="0" smtClean="0"/>
              <a:t>e ADAL is hosted on GitHub, under the </a:t>
            </a:r>
            <a:r>
              <a:rPr lang="en-NZ" baseline="0" dirty="0" err="1" smtClean="0"/>
              <a:t>AzureAD</a:t>
            </a:r>
            <a:r>
              <a:rPr lang="en-NZ" baseline="0" dirty="0" smtClean="0"/>
              <a:t> account.</a:t>
            </a:r>
          </a:p>
          <a:p>
            <a:endParaRPr lang="en-NZ" baseline="0" dirty="0" smtClean="0"/>
          </a:p>
          <a:p>
            <a:r>
              <a:rPr lang="en-NZ" baseline="0" dirty="0" smtClean="0"/>
              <a:t>It has support for both Eclipse and Android Studio, and can be used in a few ways:</a:t>
            </a:r>
          </a:p>
          <a:p>
            <a:endParaRPr lang="en-NZ" baseline="0" dirty="0" smtClean="0"/>
          </a:p>
          <a:p>
            <a:pPr marL="171450" indent="-171450">
              <a:buFont typeface="Arial" panose="020B0604020202020204" pitchFamily="34" charset="0"/>
              <a:buChar char="•"/>
            </a:pPr>
            <a:r>
              <a:rPr lang="en-NZ" baseline="0" dirty="0" smtClean="0"/>
              <a:t>Included as source (clone from GitHub or obtain a source zip).</a:t>
            </a:r>
          </a:p>
          <a:p>
            <a:pPr marL="171450" indent="-171450">
              <a:buFont typeface="Arial" panose="020B0604020202020204" pitchFamily="34" charset="0"/>
              <a:buChar char="•"/>
            </a:pPr>
            <a:r>
              <a:rPr lang="en-NZ" baseline="0" dirty="0" smtClean="0"/>
              <a:t>Included as a binary AAR package from Maven.</a:t>
            </a:r>
          </a:p>
          <a:p>
            <a:pPr marL="171450" indent="-171450">
              <a:buFont typeface="Arial" panose="020B0604020202020204" pitchFamily="34" charset="0"/>
              <a:buChar char="•"/>
            </a:pPr>
            <a:r>
              <a:rPr lang="en-NZ" baseline="0" dirty="0" smtClean="0"/>
              <a:t>Included as a Jar in the libs folder.</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Hosted</a:t>
            </a:r>
            <a:r>
              <a:rPr lang="en-US" baseline="0" dirty="0" smtClean="0"/>
              <a:t> in Maven: </a:t>
            </a:r>
            <a:r>
              <a:rPr lang="en-NZ" dirty="0" smtClean="0"/>
              <a:t>http://mvnrepository.com/artifact/com.microsoft.aad/adal/</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16</a:t>
            </a:fld>
            <a:endParaRPr lang="en-NZ"/>
          </a:p>
        </p:txBody>
      </p:sp>
    </p:spTree>
    <p:extLst>
      <p:ext uri="{BB962C8B-B14F-4D97-AF65-F5344CB8AC3E}">
        <p14:creationId xmlns:p14="http://schemas.microsoft.com/office/powerpoint/2010/main" val="2406179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slide covers installing the ADAL into</a:t>
            </a:r>
            <a:r>
              <a:rPr lang="en-NZ" baseline="0" dirty="0" smtClean="0"/>
              <a:t> an Android Studio project.</a:t>
            </a:r>
          </a:p>
          <a:p>
            <a:endParaRPr lang="en-NZ" baseline="0" dirty="0" smtClean="0"/>
          </a:p>
          <a:p>
            <a:r>
              <a:rPr lang="en-NZ" baseline="0" dirty="0" smtClean="0"/>
              <a:t>Simply add a </a:t>
            </a:r>
            <a:r>
              <a:rPr lang="en-NZ" b="1" baseline="0" dirty="0" smtClean="0"/>
              <a:t>compile</a:t>
            </a:r>
            <a:r>
              <a:rPr lang="en-NZ" b="0" baseline="0" dirty="0" smtClean="0"/>
              <a:t> statement to the </a:t>
            </a:r>
            <a:r>
              <a:rPr lang="en-NZ" b="0" baseline="0" dirty="0" err="1" smtClean="0"/>
              <a:t>build.gradle</a:t>
            </a:r>
            <a:r>
              <a:rPr lang="en-NZ" b="0" baseline="0" dirty="0" smtClean="0"/>
              <a:t> file for your project, and Android Studio/</a:t>
            </a:r>
            <a:r>
              <a:rPr lang="en-NZ" b="0" baseline="0" dirty="0" err="1" smtClean="0"/>
              <a:t>Gradle</a:t>
            </a:r>
            <a:r>
              <a:rPr lang="en-NZ" b="0" baseline="0" dirty="0" smtClean="0"/>
              <a:t> will take care of downloading the correct package and including it in your project.</a:t>
            </a:r>
          </a:p>
          <a:p>
            <a:endParaRPr lang="en-NZ" b="0" baseline="0" dirty="0" smtClean="0"/>
          </a:p>
          <a:p>
            <a:r>
              <a:rPr lang="en-NZ" b="0" dirty="0" smtClean="0"/>
              <a:t>e.g.</a:t>
            </a:r>
          </a:p>
          <a:p>
            <a:endParaRPr lang="en-NZ" b="1" dirty="0" smtClean="0"/>
          </a:p>
          <a:p>
            <a:r>
              <a:rPr lang="en-NZ" b="1" dirty="0" smtClean="0"/>
              <a:t>dependencies {</a:t>
            </a:r>
          </a:p>
          <a:p>
            <a:r>
              <a:rPr lang="en-NZ" b="1" dirty="0" smtClean="0"/>
              <a:t>    compile </a:t>
            </a:r>
            <a:r>
              <a:rPr lang="en-NZ" b="1" dirty="0" err="1" smtClean="0"/>
              <a:t>fileTree</a:t>
            </a:r>
            <a:r>
              <a:rPr lang="en-NZ" b="1" dirty="0" smtClean="0"/>
              <a:t>(</a:t>
            </a:r>
            <a:r>
              <a:rPr lang="en-NZ" b="1" dirty="0" err="1" smtClean="0"/>
              <a:t>dir</a:t>
            </a:r>
            <a:r>
              <a:rPr lang="en-NZ" b="1" dirty="0" smtClean="0"/>
              <a:t>: 'libs', include: ['*.jar'])</a:t>
            </a:r>
          </a:p>
          <a:p>
            <a:r>
              <a:rPr lang="en-NZ" b="1" dirty="0" smtClean="0"/>
              <a:t>    compile 'com.microsoft.aad:adal:1.0.2'</a:t>
            </a:r>
          </a:p>
          <a:p>
            <a:r>
              <a:rPr lang="en-NZ" b="1" dirty="0" smtClean="0"/>
              <a:t>}</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17</a:t>
            </a:fld>
            <a:endParaRPr lang="en-NZ"/>
          </a:p>
        </p:txBody>
      </p:sp>
    </p:spTree>
    <p:extLst>
      <p:ext uri="{BB962C8B-B14F-4D97-AF65-F5344CB8AC3E}">
        <p14:creationId xmlns:p14="http://schemas.microsoft.com/office/powerpoint/2010/main" val="2830753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Best practice is to avoid caching</a:t>
            </a:r>
            <a:r>
              <a:rPr lang="en-NZ" baseline="0" dirty="0" smtClean="0"/>
              <a:t> refresh tokens yourself – the ADAL takes care of this for you.</a:t>
            </a:r>
          </a:p>
        </p:txBody>
      </p:sp>
      <p:sp>
        <p:nvSpPr>
          <p:cNvPr id="4" name="Slide Number Placeholder 3"/>
          <p:cNvSpPr>
            <a:spLocks noGrp="1"/>
          </p:cNvSpPr>
          <p:nvPr>
            <p:ph type="sldNum" sz="quarter" idx="10"/>
          </p:nvPr>
        </p:nvSpPr>
        <p:spPr/>
        <p:txBody>
          <a:bodyPr/>
          <a:lstStyle/>
          <a:p>
            <a:fld id="{E2BC59F1-9368-4308-AFF4-78B729EF25FE}" type="slidenum">
              <a:rPr lang="en-NZ" smtClean="0"/>
              <a:t>20</a:t>
            </a:fld>
            <a:endParaRPr lang="en-NZ"/>
          </a:p>
        </p:txBody>
      </p:sp>
    </p:spTree>
    <p:extLst>
      <p:ext uri="{BB962C8B-B14F-4D97-AF65-F5344CB8AC3E}">
        <p14:creationId xmlns:p14="http://schemas.microsoft.com/office/powerpoint/2010/main" val="4080922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21</a:t>
            </a:fld>
            <a:endParaRPr lang="en-NZ"/>
          </a:p>
        </p:txBody>
      </p:sp>
    </p:spTree>
    <p:extLst>
      <p:ext uri="{BB962C8B-B14F-4D97-AF65-F5344CB8AC3E}">
        <p14:creationId xmlns:p14="http://schemas.microsoft.com/office/powerpoint/2010/main" val="2707906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 Id="rId4" Type="http://schemas.openxmlformats.org/officeDocument/2006/relationships/image" Target="../media/image18.jpe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4" Type="http://schemas.openxmlformats.org/officeDocument/2006/relationships/image" Target="../media/image12.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8.xml"/><Relationship Id="rId4" Type="http://schemas.openxmlformats.org/officeDocument/2006/relationships/image" Target="../media/image14.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 Id="rId4" Type="http://schemas.openxmlformats.org/officeDocument/2006/relationships/image" Target="../media/image18.jpe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3068644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38124593"/>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898" indent="-276898">
              <a:tabLst>
                <a:tab pos="276898"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5"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01712547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4"/>
            <a:ext cx="11653523"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08" indent="0">
              <a:buNone/>
              <a:defRPr/>
            </a:lvl3pPr>
            <a:lvl4pPr marL="448016" indent="0">
              <a:buNone/>
              <a:defRPr/>
            </a:lvl4pPr>
            <a:lvl5pPr marL="672024"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5"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746366937"/>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170702" y="0"/>
            <a:ext cx="6050868" cy="6858000"/>
          </a:xfrm>
          <a:prstGeom prst="rect">
            <a:avLst/>
          </a:prstGeom>
        </p:spPr>
      </p:pic>
      <p:pic>
        <p:nvPicPr>
          <p:cNvPr id="9" name="Picture Placeholder 4"/>
          <p:cNvPicPr>
            <a:picLocks noChangeAspect="1"/>
          </p:cNvPicPr>
          <p:nvPr userDrawn="1"/>
        </p:nvPicPr>
        <p:blipFill rotWithShape="1">
          <a:blip r:embed="rId5" cstate="screen">
            <a:extLst>
              <a:ext uri="{28A0092B-C50C-407E-A947-70E740481C1C}">
                <a14:useLocalDpi xmlns:a14="http://schemas.microsoft.com/office/drawing/2010/main"/>
              </a:ext>
            </a:extLst>
          </a:blip>
          <a:srcRect l="-503" b="-1"/>
          <a:stretch/>
        </p:blipFill>
        <p:spPr>
          <a:xfrm>
            <a:off x="6146999" y="-7783"/>
            <a:ext cx="6074570" cy="6873565"/>
          </a:xfrm>
          <a:prstGeom prst="rect">
            <a:avLst/>
          </a:prstGeom>
        </p:spPr>
      </p:pic>
    </p:spTree>
    <p:extLst>
      <p:ext uri="{BB962C8B-B14F-4D97-AF65-F5344CB8AC3E}">
        <p14:creationId xmlns:p14="http://schemas.microsoft.com/office/powerpoint/2010/main" val="65401913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b="-114"/>
          <a:stretch/>
        </p:blipFill>
        <p:spPr>
          <a:xfrm>
            <a:off x="6170702" y="2"/>
            <a:ext cx="6050868" cy="6857999"/>
          </a:xfrm>
          <a:prstGeom prst="rect">
            <a:avLst/>
          </a:prstGeom>
        </p:spPr>
      </p:pic>
    </p:spTree>
    <p:extLst>
      <p:ext uri="{BB962C8B-B14F-4D97-AF65-F5344CB8AC3E}">
        <p14:creationId xmlns:p14="http://schemas.microsoft.com/office/powerpoint/2010/main" val="3436514661"/>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93534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28231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90744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25470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40881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897923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89587896"/>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37988822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741623"/>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02291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4660748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578729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7739727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241066018"/>
      </p:ext>
    </p:extLst>
  </p:cSld>
  <p:clrMapOvr>
    <a:masterClrMapping/>
  </p:clrMapOvr>
  <p:transition>
    <p:fade/>
  </p:transition>
  <p:timing>
    <p:tnLst>
      <p:par>
        <p:cTn id="1" dur="indefinite" restart="never" nodeType="tmRoot"/>
      </p:par>
    </p:tnLst>
  </p:timing>
  <p:hf hdr="0"/>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651265111"/>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561056390"/>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6228944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71052010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466340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Walkin">
    <p:bg bwMode="gray">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380"/>
            <a:ext cx="12192000"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859977" y="440492"/>
            <a:ext cx="2871471" cy="1318654"/>
          </a:xfrm>
          <a:prstGeom prst="rect">
            <a:avLst/>
          </a:prstGeom>
        </p:spPr>
      </p:pic>
    </p:spTree>
    <p:extLst>
      <p:ext uri="{BB962C8B-B14F-4D97-AF65-F5344CB8AC3E}">
        <p14:creationId xmlns:p14="http://schemas.microsoft.com/office/powerpoint/2010/main" val="40550305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7783"/>
            <a:ext cx="12221569" cy="6873565"/>
          </a:xfrm>
          <a:prstGeom prst="rect">
            <a:avLst/>
          </a:prstGeom>
        </p:spPr>
      </p:pic>
      <p:sp>
        <p:nvSpPr>
          <p:cNvPr id="19" name="Dark gradation top"/>
          <p:cNvSpPr/>
          <p:nvPr userDrawn="1"/>
        </p:nvSpPr>
        <p:spPr bwMode="gray">
          <a:xfrm>
            <a:off x="0" y="-7783"/>
            <a:ext cx="12106223"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18" name="Rectangle 17"/>
          <p:cNvSpPr/>
          <p:nvPr userDrawn="1"/>
        </p:nvSpPr>
        <p:spPr bwMode="gray">
          <a:xfrm>
            <a:off x="269240" y="2084172"/>
            <a:ext cx="5901462"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5903019"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40" y="4146242"/>
            <a:ext cx="5901462" cy="1524136"/>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4270292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2075840"/>
            <a:ext cx="8067760" cy="1801436"/>
          </a:xfrm>
          <a:noFill/>
        </p:spPr>
        <p:txBody>
          <a:bodyPr lIns="146304" tIns="91440" rIns="146304" bIns="91440" anchor="t" anchorCtr="0"/>
          <a:lstStyle>
            <a:lvl1pPr>
              <a:defRPr sz="5880"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1125323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40" y="2084172"/>
            <a:ext cx="9976476"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067762" cy="1792326"/>
          </a:xfrm>
          <a:noFill/>
        </p:spPr>
        <p:txBody>
          <a:bodyPr lIns="146304" tIns="109728" rIns="146304" bIns="109728">
            <a:noAutofit/>
          </a:bodyPr>
          <a:lstStyle>
            <a:lvl1pPr marL="0" indent="0">
              <a:spcBef>
                <a:spcPts val="0"/>
              </a:spcBef>
              <a:buNone/>
              <a:defRPr sz="3527"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61767"/>
            <a:ext cx="1522404" cy="326167"/>
          </a:xfrm>
          <a:prstGeom prst="rect">
            <a:avLst/>
          </a:prstGeom>
        </p:spPr>
      </p:pic>
    </p:spTree>
    <p:extLst>
      <p:ext uri="{BB962C8B-B14F-4D97-AF65-F5344CB8AC3E}">
        <p14:creationId xmlns:p14="http://schemas.microsoft.com/office/powerpoint/2010/main" val="4146138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416800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0663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16755115"/>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737791"/>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1505322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43078711"/>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28355304"/>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6202061"/>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1"/>
                    </a:gs>
                    <a:gs pos="100000">
                      <a:schemeClr val="tx1"/>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970812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5209362"/>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0026383"/>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8000148"/>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469978"/>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8571053"/>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272429"/>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78439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2275570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5" baseline="0"/>
            </a:lvl1pPr>
          </a:lstStyle>
          <a:p>
            <a:r>
              <a:rPr lang="en-US" smtClean="0"/>
              <a:t>Click to edit Master title style</a:t>
            </a:r>
            <a:endParaRPr lang="en-US" dirty="0"/>
          </a:p>
        </p:txBody>
      </p:sp>
    </p:spTree>
    <p:extLst>
      <p:ext uri="{BB962C8B-B14F-4D97-AF65-F5344CB8AC3E}">
        <p14:creationId xmlns:p14="http://schemas.microsoft.com/office/powerpoint/2010/main" val="226392617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762344986"/>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877493248"/>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676" indent="-228676">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5"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834837405"/>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898" indent="-276898">
              <a:tabLst>
                <a:tab pos="276898"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5"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234014006"/>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4"/>
            <a:ext cx="11653523"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08" indent="0">
              <a:buNone/>
              <a:defRPr/>
            </a:lvl3pPr>
            <a:lvl4pPr marL="448016" indent="0">
              <a:buNone/>
              <a:defRPr/>
            </a:lvl4pPr>
            <a:lvl5pPr marL="672024"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5"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638439685"/>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170702" y="0"/>
            <a:ext cx="6050868" cy="6858000"/>
          </a:xfrm>
          <a:prstGeom prst="rect">
            <a:avLst/>
          </a:prstGeom>
        </p:spPr>
      </p:pic>
      <p:pic>
        <p:nvPicPr>
          <p:cNvPr id="9" name="Picture Placeholder 4"/>
          <p:cNvPicPr>
            <a:picLocks noChangeAspect="1"/>
          </p:cNvPicPr>
          <p:nvPr userDrawn="1"/>
        </p:nvPicPr>
        <p:blipFill rotWithShape="1">
          <a:blip r:embed="rId5" cstate="screen">
            <a:extLst>
              <a:ext uri="{28A0092B-C50C-407E-A947-70E740481C1C}">
                <a14:useLocalDpi xmlns:a14="http://schemas.microsoft.com/office/drawing/2010/main"/>
              </a:ext>
            </a:extLst>
          </a:blip>
          <a:srcRect l="-503" b="-1"/>
          <a:stretch/>
        </p:blipFill>
        <p:spPr>
          <a:xfrm>
            <a:off x="6146999" y="-7783"/>
            <a:ext cx="6074570" cy="6873565"/>
          </a:xfrm>
          <a:prstGeom prst="rect">
            <a:avLst/>
          </a:prstGeom>
        </p:spPr>
      </p:pic>
    </p:spTree>
    <p:extLst>
      <p:ext uri="{BB962C8B-B14F-4D97-AF65-F5344CB8AC3E}">
        <p14:creationId xmlns:p14="http://schemas.microsoft.com/office/powerpoint/2010/main" val="4045524932"/>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b="-114"/>
          <a:stretch/>
        </p:blipFill>
        <p:spPr>
          <a:xfrm>
            <a:off x="6170702" y="2"/>
            <a:ext cx="6050868" cy="6857999"/>
          </a:xfrm>
          <a:prstGeom prst="rect">
            <a:avLst/>
          </a:prstGeom>
        </p:spPr>
      </p:pic>
    </p:spTree>
    <p:extLst>
      <p:ext uri="{BB962C8B-B14F-4D97-AF65-F5344CB8AC3E}">
        <p14:creationId xmlns:p14="http://schemas.microsoft.com/office/powerpoint/2010/main" val="1264161097"/>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638130"/>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4068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134190234"/>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64895"/>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417037"/>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698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278288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7"/>
            <a:ext cx="11125821"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4253919614"/>
      </p:ext>
    </p:extLst>
  </p:cSld>
  <p:clrMapOvr>
    <a:masterClrMapping/>
  </p:clrMapOvr>
  <p:transition>
    <p:fade/>
  </p:transition>
  <p:timing>
    <p:tnLst>
      <p:par>
        <p:cTn id="1" dur="indefinite" restart="never" nodeType="tmRoot"/>
      </p:par>
    </p:tnLst>
  </p:timing>
  <p:hf hdr="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50791209"/>
      </p:ext>
    </p:extLst>
  </p:cSld>
  <p:clrMapOvr>
    <a:masterClrMapping/>
  </p:clrMapOvr>
  <p:transition>
    <p:fade/>
  </p:transition>
  <p:timing>
    <p:tnLst>
      <p:par>
        <p:cTn id="1" dur="indefinite" restart="never" nodeType="tmRoot"/>
      </p:par>
    </p:tnLst>
  </p:timing>
  <p:hf hdr="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8242" y="424446"/>
            <a:ext cx="10054940" cy="1168379"/>
          </a:xfrm>
          <a:prstGeom prst="rect">
            <a:avLst/>
          </a:prstGeom>
        </p:spPr>
        <p:txBody>
          <a:bodyPr anchor="b"/>
          <a:lstStyle>
            <a:lvl1pPr marL="0" indent="0" algn="l" defTabSz="914188"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821" y="1907084"/>
            <a:ext cx="8198397"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137438432"/>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714" y="1645920"/>
            <a:ext cx="10777838"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817" y="157943"/>
            <a:ext cx="11725736"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3936287475"/>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7" y="157943"/>
            <a:ext cx="11725736"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89"/>
            <a:ext cx="11536191" cy="5159375"/>
          </a:xfrm>
          <a:prstGeom prst="rect">
            <a:avLst/>
          </a:prstGeom>
        </p:spPr>
        <p:txBody>
          <a:bodyPr/>
          <a:lstStyle>
            <a:lvl1pPr marL="342834" indent="-342834">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883" indent="-344422">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332" indent="-342834">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3424494"/>
      </p:ext>
    </p:extLst>
  </p:cSld>
  <p:clrMapOvr>
    <a:masterClrMapping/>
  </p:clrMapOvr>
  <p:transition>
    <p:fade/>
  </p:transition>
  <p:timing>
    <p:tnLst>
      <p:par>
        <p:cTn id="1" dur="indefinite" restart="never" nodeType="tmRoot"/>
      </p:par>
    </p:tnLst>
  </p:timing>
  <p:hf hdr="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32134"/>
      </p:ext>
    </p:extLst>
  </p:cSld>
  <p:clrMapOvr>
    <a:masterClrMapping/>
  </p:clrMapOvr>
  <p:transition>
    <p:fade/>
  </p:transition>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998898748"/>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320279271"/>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9719"/>
          <a:stretch/>
        </p:blipFill>
        <p:spPr>
          <a:xfrm>
            <a:off x="512895" y="2922746"/>
            <a:ext cx="5769221" cy="2350013"/>
          </a:xfrm>
          <a:prstGeom prst="rect">
            <a:avLst/>
          </a:prstGeom>
        </p:spPr>
      </p:pic>
      <p:sp>
        <p:nvSpPr>
          <p:cNvPr id="9" name="Rectangle 2"/>
          <p:cNvSpPr>
            <a:spLocks noChangeArrowheads="1"/>
          </p:cNvSpPr>
          <p:nvPr userDrawn="1"/>
        </p:nvSpPr>
        <p:spPr bwMode="auto">
          <a:xfrm>
            <a:off x="530225" y="5960743"/>
            <a:ext cx="11081704" cy="751488"/>
          </a:xfrm>
          <a:prstGeom prst="rect">
            <a:avLst/>
          </a:prstGeom>
          <a:noFill/>
          <a:ln w="9525">
            <a:noFill/>
            <a:miter lim="800000"/>
            <a:headEnd/>
            <a:tailEnd/>
          </a:ln>
        </p:spPr>
        <p:txBody>
          <a:bodyPr wrap="square">
            <a:spAutoFit/>
          </a:bodyPr>
          <a:lstStyle/>
          <a:p>
            <a:pPr marL="0" lvl="1" defTabSz="913912">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50797781"/>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2"/>
            <a:ext cx="11655840"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078300"/>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624151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497644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0968247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035260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1853783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2808079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52121862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291659291"/>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418697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834120594"/>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297331706"/>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875810734"/>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270611165"/>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29807572"/>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3" y="1447801"/>
            <a:ext cx="5396365" cy="2720745"/>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174014904"/>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66449343"/>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430359407"/>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8029603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238581"/>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3986082"/>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76773771"/>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677271678"/>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9369055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800191460"/>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652787"/>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4573960"/>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404870630"/>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8660870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6" y="157944"/>
            <a:ext cx="11725736"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90"/>
            <a:ext cx="11536191"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54792441"/>
      </p:ext>
    </p:extLst>
  </p:cSld>
  <p:clrMapOvr>
    <a:masterClrMapping/>
  </p:clrMapOvr>
  <p:transition>
    <p:fade/>
  </p:transition>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16396"/>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8"/>
            <a:ext cx="11125821"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Tree>
    <p:extLst>
      <p:ext uri="{BB962C8B-B14F-4D97-AF65-F5344CB8AC3E}">
        <p14:creationId xmlns:p14="http://schemas.microsoft.com/office/powerpoint/2010/main" val="4080839289"/>
      </p:ext>
    </p:extLst>
  </p:cSld>
  <p:clrMapOvr>
    <a:masterClrMapping/>
  </p:clrMapOvr>
  <p:transition>
    <p:fade/>
  </p:transition>
  <p:timing>
    <p:tnLst>
      <p:par>
        <p:cTn id="1" dur="indefinite" restart="never" nodeType="tmRoot"/>
      </p:par>
    </p:tnLst>
  </p:timing>
  <p:hf hdr="0"/>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050846"/>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66930605"/>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890444"/>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9686138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59210084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76942498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6" y="157944"/>
            <a:ext cx="11725736"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90"/>
            <a:ext cx="11536191"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007066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8"/>
            <a:ext cx="11125821"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49420348"/>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4" y="3117273"/>
            <a:ext cx="10723469"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63573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7"/>
            <a:ext cx="11357896"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88778068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78584567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64424" y="6272784"/>
            <a:ext cx="3273552" cy="365125"/>
          </a:xfrm>
          <a:prstGeom prst="rect">
            <a:avLst/>
          </a:prstGeom>
        </p:spPr>
        <p:txBody>
          <a:bodyPr/>
          <a:lstStyle/>
          <a:p>
            <a:fld id="{F169A783-D6DE-4D36-9CFB-48FB7C49D0ED}" type="datetimeFigureOut">
              <a:rPr lang="en-US" smtClean="0"/>
              <a:t>11/20/2014</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11128" y="6272784"/>
            <a:ext cx="640080" cy="365125"/>
          </a:xfrm>
          <a:prstGeom prst="rect">
            <a:avLst/>
          </a:prstGeom>
        </p:spPr>
        <p:txBody>
          <a:bodyPr/>
          <a:lstStyle/>
          <a:p>
            <a:fld id="{91DBA344-E620-4025-9624-308AE374D125}" type="slidenum">
              <a:rPr lang="en-US" smtClean="0"/>
              <a:t>‹#›</a:t>
            </a:fld>
            <a:endParaRPr lang="en-US"/>
          </a:p>
        </p:txBody>
      </p:sp>
    </p:spTree>
    <p:extLst>
      <p:ext uri="{BB962C8B-B14F-4D97-AF65-F5344CB8AC3E}">
        <p14:creationId xmlns:p14="http://schemas.microsoft.com/office/powerpoint/2010/main" val="39985932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32173300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943664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659968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0024032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1867767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58796690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91510878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83826410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99082519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54592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7648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37286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92186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24678243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14983379"/>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4978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80440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31231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13880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07068076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138043216"/>
      </p:ext>
    </p:extLst>
  </p:cSld>
  <p:clrMapOvr>
    <a:masterClrMapping/>
  </p:clrMapOvr>
  <p:transition>
    <p:fade/>
  </p:transition>
  <p:timing>
    <p:tnLst>
      <p:par>
        <p:cTn id="1" dur="indefinite" restart="never" nodeType="tmRoot"/>
      </p:par>
    </p:tnLst>
  </p:timing>
  <p:hf hdr="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10185634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75671569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64936169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2703170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2500579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7"/>
            <a:ext cx="11125821"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Tree>
    <p:extLst>
      <p:ext uri="{BB962C8B-B14F-4D97-AF65-F5344CB8AC3E}">
        <p14:creationId xmlns:p14="http://schemas.microsoft.com/office/powerpoint/2010/main" val="2819088965"/>
      </p:ext>
    </p:extLst>
  </p:cSld>
  <p:clrMapOvr>
    <a:masterClrMapping/>
  </p:clrMapOvr>
  <p:transition>
    <p:fade/>
  </p:transition>
  <p:timing>
    <p:tnLst>
      <p:par>
        <p:cTn id="1" dur="indefinite" restart="never" nodeType="tmRoot"/>
      </p:par>
    </p:tnLst>
  </p:timing>
  <p:hf hd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675410351"/>
      </p:ext>
    </p:extLst>
  </p:cSld>
  <p:clrMapOvr>
    <a:masterClrMapping/>
  </p:clrMapOvr>
  <p:transition>
    <p:fade/>
  </p:transition>
  <p:timing>
    <p:tnLst>
      <p:par>
        <p:cTn id="1" dur="indefinite" restart="never" nodeType="tmRoot"/>
      </p:par>
    </p:tnLst>
  </p:timing>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8242" y="424446"/>
            <a:ext cx="10054940" cy="1168379"/>
          </a:xfrm>
          <a:prstGeom prst="rect">
            <a:avLst/>
          </a:prstGeom>
        </p:spPr>
        <p:txBody>
          <a:bodyPr anchor="b"/>
          <a:lstStyle>
            <a:lvl1pPr marL="0" indent="0" algn="l" defTabSz="914188"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821" y="1907084"/>
            <a:ext cx="8198397"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63593723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714" y="1645920"/>
            <a:ext cx="10777838"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817" y="157943"/>
            <a:ext cx="11725736"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8857966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7" y="157943"/>
            <a:ext cx="11725736"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89"/>
            <a:ext cx="11536191" cy="5159375"/>
          </a:xfrm>
          <a:prstGeom prst="rect">
            <a:avLst/>
          </a:prstGeom>
        </p:spPr>
        <p:txBody>
          <a:bodyPr/>
          <a:lstStyle>
            <a:lvl1pPr marL="342834" indent="-342834">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883" indent="-344422">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332" indent="-342834">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28044281"/>
      </p:ext>
    </p:extLst>
  </p:cSld>
  <p:clrMapOvr>
    <a:masterClrMapping/>
  </p:clrMapOvr>
  <p:transition>
    <p:fade/>
  </p:transition>
  <p:timing>
    <p:tnLst>
      <p:par>
        <p:cTn id="1" dur="indefinite" restart="never" nodeType="tmRoot"/>
      </p:par>
    </p:tnLst>
  </p:timing>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165174"/>
      </p:ext>
    </p:extLst>
  </p:cSld>
  <p:clrMapOvr>
    <a:masterClrMapping/>
  </p:clrMapOvr>
  <p:transition>
    <p:fade/>
  </p:transition>
  <p:timing>
    <p:tnLst>
      <p:par>
        <p:cTn id="1" dur="indefinite" restart="never" nodeType="tmRoot"/>
      </p:par>
    </p:tnLst>
  </p:timing>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76961211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9719"/>
          <a:stretch/>
        </p:blipFill>
        <p:spPr>
          <a:xfrm>
            <a:off x="512895" y="2922746"/>
            <a:ext cx="5769221" cy="2350013"/>
          </a:xfrm>
          <a:prstGeom prst="rect">
            <a:avLst/>
          </a:prstGeom>
        </p:spPr>
      </p:pic>
      <p:sp>
        <p:nvSpPr>
          <p:cNvPr id="9" name="Rectangle 2"/>
          <p:cNvSpPr>
            <a:spLocks noChangeArrowheads="1"/>
          </p:cNvSpPr>
          <p:nvPr userDrawn="1"/>
        </p:nvSpPr>
        <p:spPr bwMode="auto">
          <a:xfrm>
            <a:off x="530225" y="5960743"/>
            <a:ext cx="11081704" cy="751488"/>
          </a:xfrm>
          <a:prstGeom prst="rect">
            <a:avLst/>
          </a:prstGeom>
          <a:noFill/>
          <a:ln w="9525">
            <a:noFill/>
            <a:miter lim="800000"/>
            <a:headEnd/>
            <a:tailEnd/>
          </a:ln>
        </p:spPr>
        <p:txBody>
          <a:bodyPr wrap="square">
            <a:spAutoFit/>
          </a:bodyPr>
          <a:lstStyle/>
          <a:p>
            <a:pPr marL="0" lvl="1" defTabSz="913912">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68437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74983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2"/>
            <a:ext cx="11655840"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918837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4003581016"/>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812721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564855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2284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531474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23755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22160195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23069666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17995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193230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400595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74910437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400042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62862305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938674891"/>
      </p:ext>
    </p:extLst>
  </p:cSld>
  <p:clrMapOvr>
    <a:masterClrMapping/>
  </p:clrMapOvr>
  <p:transition>
    <p:fade/>
  </p:transition>
  <p:timing>
    <p:tnLst>
      <p:par>
        <p:cTn id="1" dur="indefinite" restart="never" nodeType="tmRoot"/>
      </p:par>
    </p:tnLst>
  </p:timing>
  <p:hf hdr="0"/>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0649078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3614054635"/>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47468051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1841986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p:bg bwMode="gray">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380"/>
            <a:ext cx="12192000"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859977" y="440492"/>
            <a:ext cx="2871471" cy="1318654"/>
          </a:xfrm>
          <a:prstGeom prst="rect">
            <a:avLst/>
          </a:prstGeom>
        </p:spPr>
      </p:pic>
    </p:spTree>
    <p:extLst>
      <p:ext uri="{BB962C8B-B14F-4D97-AF65-F5344CB8AC3E}">
        <p14:creationId xmlns:p14="http://schemas.microsoft.com/office/powerpoint/2010/main" val="273329582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7783"/>
            <a:ext cx="12221569" cy="6873565"/>
          </a:xfrm>
          <a:prstGeom prst="rect">
            <a:avLst/>
          </a:prstGeom>
        </p:spPr>
      </p:pic>
      <p:sp>
        <p:nvSpPr>
          <p:cNvPr id="19" name="Dark gradation top"/>
          <p:cNvSpPr/>
          <p:nvPr userDrawn="1"/>
        </p:nvSpPr>
        <p:spPr bwMode="gray">
          <a:xfrm>
            <a:off x="0" y="-7783"/>
            <a:ext cx="12106223"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18" name="Rectangle 17"/>
          <p:cNvSpPr/>
          <p:nvPr userDrawn="1"/>
        </p:nvSpPr>
        <p:spPr bwMode="gray">
          <a:xfrm>
            <a:off x="269240" y="2084172"/>
            <a:ext cx="5901462"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5903019"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40" y="4146242"/>
            <a:ext cx="5901462" cy="1524136"/>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3282848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2075840"/>
            <a:ext cx="8067760" cy="1801436"/>
          </a:xfrm>
          <a:noFill/>
        </p:spPr>
        <p:txBody>
          <a:bodyPr lIns="146304" tIns="91440" rIns="146304" bIns="91440" anchor="t" anchorCtr="0"/>
          <a:lstStyle>
            <a:lvl1pPr>
              <a:defRPr sz="5880"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339498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826283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40" y="2084172"/>
            <a:ext cx="9976476"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067762" cy="1792326"/>
          </a:xfrm>
          <a:noFill/>
        </p:spPr>
        <p:txBody>
          <a:bodyPr lIns="146304" tIns="109728" rIns="146304" bIns="109728">
            <a:noAutofit/>
          </a:bodyPr>
          <a:lstStyle>
            <a:lvl1pPr marL="0" indent="0">
              <a:spcBef>
                <a:spcPts val="0"/>
              </a:spcBef>
              <a:buNone/>
              <a:defRPr sz="3527"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61767"/>
            <a:ext cx="1522404" cy="326167"/>
          </a:xfrm>
          <a:prstGeom prst="rect">
            <a:avLst/>
          </a:prstGeom>
        </p:spPr>
      </p:pic>
    </p:spTree>
    <p:extLst>
      <p:ext uri="{BB962C8B-B14F-4D97-AF65-F5344CB8AC3E}">
        <p14:creationId xmlns:p14="http://schemas.microsoft.com/office/powerpoint/2010/main" val="4250958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365084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718510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6522334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157507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499318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57578384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351390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1"/>
                    </a:gs>
                    <a:gs pos="100000">
                      <a:schemeClr val="tx1"/>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85142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958549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3" y="1447801"/>
            <a:ext cx="5396365" cy="2720745"/>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65138053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9638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628109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754715"/>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17775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599026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059246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5" baseline="0"/>
            </a:lvl1pPr>
          </a:lstStyle>
          <a:p>
            <a:r>
              <a:rPr lang="en-US" smtClean="0"/>
              <a:t>Click to edit Master title style</a:t>
            </a:r>
            <a:endParaRPr lang="en-US" dirty="0"/>
          </a:p>
        </p:txBody>
      </p:sp>
    </p:spTree>
    <p:extLst>
      <p:ext uri="{BB962C8B-B14F-4D97-AF65-F5344CB8AC3E}">
        <p14:creationId xmlns:p14="http://schemas.microsoft.com/office/powerpoint/2010/main" val="192196307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84400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445348158"/>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676" indent="-228676">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5"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1323047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slideLayout" Target="../slideLayouts/slideLayout180.xml"/><Relationship Id="rId18" Type="http://schemas.openxmlformats.org/officeDocument/2006/relationships/slideLayout" Target="../slideLayouts/slideLayout185.xml"/><Relationship Id="rId26" Type="http://schemas.openxmlformats.org/officeDocument/2006/relationships/slideLayout" Target="../slideLayouts/slideLayout193.xml"/><Relationship Id="rId3" Type="http://schemas.openxmlformats.org/officeDocument/2006/relationships/slideLayout" Target="../slideLayouts/slideLayout170.xml"/><Relationship Id="rId21" Type="http://schemas.openxmlformats.org/officeDocument/2006/relationships/slideLayout" Target="../slideLayouts/slideLayout188.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5" Type="http://schemas.openxmlformats.org/officeDocument/2006/relationships/slideLayout" Target="../slideLayouts/slideLayout192.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20" Type="http://schemas.openxmlformats.org/officeDocument/2006/relationships/slideLayout" Target="../slideLayouts/slideLayout187.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24" Type="http://schemas.openxmlformats.org/officeDocument/2006/relationships/slideLayout" Target="../slideLayouts/slideLayout191.xml"/><Relationship Id="rId5" Type="http://schemas.openxmlformats.org/officeDocument/2006/relationships/slideLayout" Target="../slideLayouts/slideLayout172.xml"/><Relationship Id="rId15" Type="http://schemas.openxmlformats.org/officeDocument/2006/relationships/slideLayout" Target="../slideLayouts/slideLayout182.xml"/><Relationship Id="rId23" Type="http://schemas.openxmlformats.org/officeDocument/2006/relationships/slideLayout" Target="../slideLayouts/slideLayout190.xml"/><Relationship Id="rId28" Type="http://schemas.openxmlformats.org/officeDocument/2006/relationships/theme" Target="../theme/theme10.xml"/><Relationship Id="rId10" Type="http://schemas.openxmlformats.org/officeDocument/2006/relationships/slideLayout" Target="../slideLayouts/slideLayout177.xml"/><Relationship Id="rId19" Type="http://schemas.openxmlformats.org/officeDocument/2006/relationships/slideLayout" Target="../slideLayouts/slideLayout186.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 Id="rId22" Type="http://schemas.openxmlformats.org/officeDocument/2006/relationships/slideLayout" Target="../slideLayouts/slideLayout189.xml"/><Relationship Id="rId27" Type="http://schemas.openxmlformats.org/officeDocument/2006/relationships/slideLayout" Target="../slideLayouts/slideLayout19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5.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theme" Target="../theme/theme6.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image" Target="../media/image9.png"/><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7.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 Type="http://schemas.openxmlformats.org/officeDocument/2006/relationships/slideLayout" Target="../slideLayouts/slideLayout123.xml"/><Relationship Id="rId21" Type="http://schemas.openxmlformats.org/officeDocument/2006/relationships/slideLayout" Target="../slideLayouts/slideLayout141.xml"/><Relationship Id="rId34" Type="http://schemas.openxmlformats.org/officeDocument/2006/relationships/theme" Target="../theme/theme8.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33" Type="http://schemas.openxmlformats.org/officeDocument/2006/relationships/slideLayout" Target="../slideLayouts/slideLayout153.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29" Type="http://schemas.openxmlformats.org/officeDocument/2006/relationships/slideLayout" Target="../slideLayouts/slideLayout149.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32" Type="http://schemas.openxmlformats.org/officeDocument/2006/relationships/slideLayout" Target="../slideLayouts/slideLayout152.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36" Type="http://schemas.openxmlformats.org/officeDocument/2006/relationships/image" Target="../media/image9.png"/><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31" Type="http://schemas.openxmlformats.org/officeDocument/2006/relationships/slideLayout" Target="../slideLayouts/slideLayout151.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slideLayout" Target="../slideLayouts/slideLayout150.xml"/><Relationship Id="rId35"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theme" Target="../theme/theme9.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102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700"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006531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 id="2147483858" r:id="rId21"/>
    <p:sldLayoutId id="2147483859" r:id="rId22"/>
    <p:sldLayoutId id="2147483860" r:id="rId23"/>
    <p:sldLayoutId id="2147483861" r:id="rId24"/>
    <p:sldLayoutId id="2147483862" r:id="rId25"/>
    <p:sldLayoutId id="2147483863" r:id="rId26"/>
    <p:sldLayoutId id="214748386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83678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32775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5025572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ransition>
    <p:fade/>
  </p:transition>
  <p:timing>
    <p:tnLst>
      <p:par>
        <p:cTn id="1" dur="indefinite" restart="never" nodeType="tmRoot"/>
      </p:par>
    </p:tnLst>
  </p:timing>
  <p:hf hdr="0"/>
  <p:txStyles>
    <p:titleStyle>
      <a:lvl1pPr algn="l" defTabSz="914188"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188"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286" indent="0" algn="l" defTabSz="914188"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499" indent="0" algn="l" defTabSz="914188"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646"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655"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09255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rot="5400000">
            <a:off x="10325052" y="1906414"/>
            <a:ext cx="4214127" cy="401304"/>
          </a:xfrm>
          <a:prstGeom prst="rect">
            <a:avLst/>
          </a:prstGeom>
        </p:spPr>
      </p:pic>
    </p:spTree>
    <p:extLst>
      <p:ext uri="{BB962C8B-B14F-4D97-AF65-F5344CB8AC3E}">
        <p14:creationId xmlns:p14="http://schemas.microsoft.com/office/powerpoint/2010/main" val="2408078109"/>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738156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rot="5400000">
            <a:off x="10325052" y="1906414"/>
            <a:ext cx="4214127" cy="401304"/>
          </a:xfrm>
          <a:prstGeom prst="rect">
            <a:avLst/>
          </a:prstGeom>
        </p:spPr>
      </p:pic>
    </p:spTree>
    <p:extLst>
      <p:ext uri="{BB962C8B-B14F-4D97-AF65-F5344CB8AC3E}">
        <p14:creationId xmlns:p14="http://schemas.microsoft.com/office/powerpoint/2010/main" val="3129814557"/>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29116894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Lst>
  <p:transition>
    <p:fade/>
  </p:transition>
  <p:timing>
    <p:tnLst>
      <p:par>
        <p:cTn id="1" dur="indefinite" restart="never" nodeType="tmRoot"/>
      </p:par>
    </p:tnLst>
  </p:timing>
  <p:hf hdr="0"/>
  <p:txStyles>
    <p:titleStyle>
      <a:lvl1pPr algn="l" defTabSz="914188"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188"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286" indent="0" algn="l" defTabSz="914188"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499" indent="0" algn="l" defTabSz="914188"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646"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655"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dev.office.com/android"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35.xml"/><Relationship Id="rId6" Type="http://schemas.openxmlformats.org/officeDocument/2006/relationships/comments" Target="../comments/comment1.xml"/><Relationship Id="rId5" Type="http://schemas.openxmlformats.org/officeDocument/2006/relationships/image" Target="../media/image22.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2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hyperlink" Target="http://dev.office.com/android" TargetMode="External"/><Relationship Id="rId1" Type="http://schemas.openxmlformats.org/officeDocument/2006/relationships/slideLayout" Target="../slideLayouts/slideLayout5.xml"/><Relationship Id="rId4" Type="http://schemas.openxmlformats.org/officeDocument/2006/relationships/hyperlink" Target="https://github.com/OfficeDev/Office-365-SDK-for-Android"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summit.office.com" TargetMode="External"/><Relationship Id="rId1" Type="http://schemas.openxmlformats.org/officeDocument/2006/relationships/slideLayout" Target="../slideLayouts/slideLayout131.xml"/><Relationship Id="rId5" Type="http://schemas.openxmlformats.org/officeDocument/2006/relationships/image" Target="../media/image44.jpe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0.xml.rels><?xml version="1.0" encoding="UTF-8" standalone="yes"?>
<Relationships xmlns="http://schemas.openxmlformats.org/package/2006/relationships"><Relationship Id="rId3" Type="http://schemas.openxmlformats.org/officeDocument/2006/relationships/hyperlink" Target="aka.ms/OfficeDevPnP" TargetMode="External"/><Relationship Id="rId2" Type="http://schemas.openxmlformats.org/officeDocument/2006/relationships/image" Target="../media/image45.png"/><Relationship Id="rId1" Type="http://schemas.openxmlformats.org/officeDocument/2006/relationships/slideLayout" Target="../slideLayouts/slideLayout131.xml"/></Relationships>
</file>

<file path=ppt/slides/_rels/slide41.xml.rels><?xml version="1.0" encoding="UTF-8" standalone="yes"?>
<Relationships xmlns="http://schemas.openxmlformats.org/package/2006/relationships"><Relationship Id="rId3" Type="http://schemas.openxmlformats.org/officeDocument/2006/relationships/hyperlink" Target="http://www.office.com/roadmap" TargetMode="External"/><Relationship Id="rId2" Type="http://schemas.openxmlformats.org/officeDocument/2006/relationships/image" Target="../media/image46.png"/><Relationship Id="rId1" Type="http://schemas.openxmlformats.org/officeDocument/2006/relationships/slideLayout" Target="../slideLayouts/slideLayout131.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aka.ms/OfficeDevFeedback" TargetMode="External"/><Relationship Id="rId1" Type="http://schemas.openxmlformats.org/officeDocument/2006/relationships/slideLayout" Target="../slideLayouts/slideLayout131.x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image" Target="../media/image4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18" Type="http://schemas.openxmlformats.org/officeDocument/2006/relationships/image" Target="../media/image38.png"/><Relationship Id="rId3" Type="http://schemas.openxmlformats.org/officeDocument/2006/relationships/image" Target="../media/image25.emf"/><Relationship Id="rId7" Type="http://schemas.openxmlformats.org/officeDocument/2006/relationships/image" Target="../media/image29.png"/><Relationship Id="rId12" Type="http://schemas.openxmlformats.org/officeDocument/2006/relationships/image" Target="../media/image33.png"/><Relationship Id="rId17" Type="http://schemas.microsoft.com/office/2007/relationships/hdphoto" Target="../media/hdphoto2.wdp"/><Relationship Id="rId2" Type="http://schemas.openxmlformats.org/officeDocument/2006/relationships/image" Target="../media/image24.png"/><Relationship Id="rId16" Type="http://schemas.openxmlformats.org/officeDocument/2006/relationships/image" Target="../media/image37.png"/><Relationship Id="rId20" Type="http://schemas.openxmlformats.org/officeDocument/2006/relationships/image" Target="../media/image40.png"/><Relationship Id="rId1" Type="http://schemas.openxmlformats.org/officeDocument/2006/relationships/slideLayout" Target="../slideLayouts/slideLayout9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5" Type="http://schemas.openxmlformats.org/officeDocument/2006/relationships/image" Target="../media/image36.png"/><Relationship Id="rId10" Type="http://schemas.microsoft.com/office/2007/relationships/hdphoto" Target="../media/hdphoto1.wdp"/><Relationship Id="rId19" Type="http://schemas.openxmlformats.org/officeDocument/2006/relationships/image" Target="../media/image39.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6"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62078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NZ" dirty="0"/>
          </a:p>
        </p:txBody>
      </p:sp>
      <p:sp>
        <p:nvSpPr>
          <p:cNvPr id="3" name="Subtitle 2"/>
          <p:cNvSpPr>
            <a:spLocks noGrp="1"/>
          </p:cNvSpPr>
          <p:nvPr>
            <p:ph type="subTitle" idx="1"/>
          </p:nvPr>
        </p:nvSpPr>
        <p:spPr/>
        <p:txBody>
          <a:bodyPr/>
          <a:lstStyle/>
          <a:p>
            <a:r>
              <a:rPr lang="en-US" dirty="0" smtClean="0"/>
              <a:t>Android</a:t>
            </a:r>
            <a:endParaRPr lang="en-NZ" dirty="0"/>
          </a:p>
        </p:txBody>
      </p:sp>
    </p:spTree>
    <p:extLst>
      <p:ext uri="{BB962C8B-B14F-4D97-AF65-F5344CB8AC3E}">
        <p14:creationId xmlns:p14="http://schemas.microsoft.com/office/powerpoint/2010/main" val="16308413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Arial" panose="020B0604020202020204" pitchFamily="34" charset="0"/>
              <a:buChar char="•"/>
            </a:pPr>
            <a:r>
              <a:rPr lang="en-US" dirty="0" smtClean="0"/>
              <a:t>Android Studio</a:t>
            </a:r>
          </a:p>
          <a:p>
            <a:pPr marL="742950" lvl="1" indent="-742950">
              <a:buFont typeface="Arial" panose="020B0604020202020204" pitchFamily="34" charset="0"/>
              <a:buChar char="•"/>
            </a:pPr>
            <a:r>
              <a:rPr lang="en-US" dirty="0" smtClean="0"/>
              <a:t>Create a new Android project</a:t>
            </a:r>
          </a:p>
          <a:p>
            <a:pPr marL="742950" indent="-742950">
              <a:buFont typeface="Arial" panose="020B0604020202020204" pitchFamily="34" charset="0"/>
              <a:buChar char="•"/>
            </a:pPr>
            <a:r>
              <a:rPr lang="en-US" dirty="0" err="1" smtClean="0"/>
              <a:t>Gradle</a:t>
            </a:r>
            <a:endParaRPr lang="en-US" dirty="0" smtClean="0"/>
          </a:p>
          <a:p>
            <a:pPr marL="742950" lvl="1" indent="-742950">
              <a:buFont typeface="Arial" panose="020B0604020202020204" pitchFamily="34" charset="0"/>
              <a:buChar char="•"/>
            </a:pPr>
            <a:r>
              <a:rPr lang="en-US" dirty="0" smtClean="0"/>
              <a:t>Dependencies are resolved automatically</a:t>
            </a:r>
          </a:p>
          <a:p>
            <a:pPr marL="742950" lvl="1" indent="-742950">
              <a:buFont typeface="Arial" panose="020B0604020202020204" pitchFamily="34" charset="0"/>
              <a:buChar char="•"/>
            </a:pPr>
            <a:r>
              <a:rPr lang="en-US" dirty="0" smtClean="0"/>
              <a:t>Just add them to your </a:t>
            </a:r>
            <a:r>
              <a:rPr lang="en-US" dirty="0" err="1" smtClean="0"/>
              <a:t>build.gradle</a:t>
            </a:r>
            <a:endParaRPr lang="en-US" dirty="0" smtClean="0"/>
          </a:p>
          <a:p>
            <a:pPr marL="742950" lvl="1" indent="-742950">
              <a:buFont typeface="Arial" panose="020B0604020202020204" pitchFamily="34" charset="0"/>
              <a:buChar char="•"/>
            </a:pPr>
            <a:endParaRPr lang="en-US" dirty="0"/>
          </a:p>
          <a:p>
            <a:pPr marL="742950" lvl="1" indent="-742950">
              <a:buFont typeface="Arial" panose="020B0604020202020204" pitchFamily="34" charset="0"/>
              <a:buChar char="•"/>
            </a:pPr>
            <a:r>
              <a:rPr lang="en-US" sz="4000" spc="-70" dirty="0">
                <a:latin typeface="+mj-lt"/>
              </a:rPr>
              <a:t>Basic support for Eclipse now</a:t>
            </a:r>
          </a:p>
          <a:p>
            <a:pPr marL="742950" lvl="1" indent="-742950">
              <a:buFont typeface="Arial" panose="020B0604020202020204" pitchFamily="34" charset="0"/>
              <a:buChar char="•"/>
            </a:pPr>
            <a:r>
              <a:rPr lang="en-US" dirty="0" smtClean="0"/>
              <a:t>Better support for Eclipse coming soon</a:t>
            </a:r>
            <a:endParaRPr lang="en-US" dirty="0"/>
          </a:p>
        </p:txBody>
      </p:sp>
      <p:sp>
        <p:nvSpPr>
          <p:cNvPr id="3" name="Title 2"/>
          <p:cNvSpPr>
            <a:spLocks noGrp="1"/>
          </p:cNvSpPr>
          <p:nvPr>
            <p:ph type="title"/>
          </p:nvPr>
        </p:nvSpPr>
        <p:spPr/>
        <p:txBody>
          <a:bodyPr/>
          <a:lstStyle/>
          <a:p>
            <a:r>
              <a:rPr lang="en-US" dirty="0" smtClean="0"/>
              <a:t>Tools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712819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Authentication with Azure AD</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33750702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Authentication with O365 SharePoint is handled by Azure AD.</a:t>
            </a:r>
          </a:p>
          <a:p>
            <a:r>
              <a:rPr lang="en-NZ" dirty="0" smtClean="0"/>
              <a:t>Azure AD supports </a:t>
            </a:r>
            <a:r>
              <a:rPr lang="en-NZ" dirty="0" err="1" smtClean="0"/>
              <a:t>OAuth</a:t>
            </a:r>
            <a:r>
              <a:rPr lang="en-NZ" dirty="0" smtClean="0"/>
              <a:t> 2.0 – access tokens and refresh tokens.</a:t>
            </a:r>
          </a:p>
          <a:p>
            <a:r>
              <a:rPr lang="en-NZ" dirty="0" smtClean="0"/>
              <a:t>The Active Directory Authentication Library (ADAL) provides UI and services for easily implementing Azure AD </a:t>
            </a:r>
            <a:r>
              <a:rPr lang="en-NZ" dirty="0" err="1" smtClean="0"/>
              <a:t>OAuth</a:t>
            </a:r>
            <a:r>
              <a:rPr lang="en-NZ" dirty="0" smtClean="0"/>
              <a:t> within an Android app.</a:t>
            </a:r>
            <a:endParaRPr lang="en-NZ" dirty="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171585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mj-lt"/>
              <a:buAutoNum type="arabicPeriod"/>
            </a:pPr>
            <a:r>
              <a:rPr lang="en-US" dirty="0" smtClean="0"/>
              <a:t>Authentication </a:t>
            </a:r>
            <a:r>
              <a:rPr lang="en-US" dirty="0"/>
              <a:t>UI</a:t>
            </a:r>
          </a:p>
          <a:p>
            <a:pPr marL="742950" indent="-742950">
              <a:buFont typeface="+mj-lt"/>
              <a:buAutoNum type="arabicPeriod"/>
            </a:pPr>
            <a:r>
              <a:rPr lang="en-US" dirty="0" smtClean="0"/>
              <a:t>Support </a:t>
            </a:r>
            <a:r>
              <a:rPr lang="en-US" dirty="0"/>
              <a:t>for two-factor</a:t>
            </a:r>
          </a:p>
          <a:p>
            <a:pPr marL="742950" indent="-742950">
              <a:buFont typeface="+mj-lt"/>
              <a:buAutoNum type="arabicPeriod"/>
            </a:pPr>
            <a:r>
              <a:rPr lang="en-US" dirty="0" smtClean="0"/>
              <a:t>Caching </a:t>
            </a:r>
            <a:r>
              <a:rPr lang="en-US" dirty="0"/>
              <a:t>(automatic token refreshing, silent </a:t>
            </a:r>
            <a:r>
              <a:rPr lang="en-US" dirty="0" err="1" smtClean="0"/>
              <a:t>auth</a:t>
            </a:r>
            <a:r>
              <a:rPr lang="en-US" dirty="0" smtClean="0"/>
              <a:t>)</a:t>
            </a:r>
            <a:endParaRPr lang="en-US" dirty="0"/>
          </a:p>
          <a:p>
            <a:pPr marL="742950" indent="-742950">
              <a:buFont typeface="+mj-lt"/>
              <a:buAutoNum type="arabicPeriod"/>
            </a:pPr>
            <a:r>
              <a:rPr lang="en-US" dirty="0" smtClean="0"/>
              <a:t>Secure </a:t>
            </a:r>
            <a:r>
              <a:rPr lang="en-US" dirty="0"/>
              <a:t>(tokens etc. are encrypted in the cache)</a:t>
            </a:r>
          </a:p>
          <a:p>
            <a:endParaRPr lang="en-NZ" dirty="0"/>
          </a:p>
        </p:txBody>
      </p:sp>
      <p:sp>
        <p:nvSpPr>
          <p:cNvPr id="3" name="Title 2"/>
          <p:cNvSpPr>
            <a:spLocks noGrp="1"/>
          </p:cNvSpPr>
          <p:nvPr>
            <p:ph type="title"/>
          </p:nvPr>
        </p:nvSpPr>
        <p:spPr/>
        <p:txBody>
          <a:bodyPr/>
          <a:lstStyle/>
          <a:p>
            <a:r>
              <a:rPr lang="en-US" dirty="0" smtClean="0"/>
              <a:t>Features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497710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mj-lt"/>
              <a:buAutoNum type="arabicPeriod"/>
            </a:pPr>
            <a:r>
              <a:rPr lang="en-US" dirty="0" smtClean="0"/>
              <a:t>Create </a:t>
            </a:r>
            <a:r>
              <a:rPr lang="en-US" dirty="0" err="1" smtClean="0"/>
              <a:t>AuthenticationContext</a:t>
            </a:r>
            <a:endParaRPr lang="en-US" dirty="0" smtClean="0"/>
          </a:p>
          <a:p>
            <a:pPr marL="742950" indent="-742950">
              <a:buFont typeface="+mj-lt"/>
              <a:buAutoNum type="arabicPeriod"/>
            </a:pPr>
            <a:r>
              <a:rPr lang="en-US" dirty="0" smtClean="0"/>
              <a:t>Call ADAL and acquire token (may prompt user)</a:t>
            </a:r>
          </a:p>
          <a:p>
            <a:pPr marL="742950" indent="-742950">
              <a:buFont typeface="+mj-lt"/>
              <a:buAutoNum type="arabicPeriod"/>
            </a:pPr>
            <a:r>
              <a:rPr lang="en-US" dirty="0" smtClean="0"/>
              <a:t>Setup </a:t>
            </a:r>
            <a:r>
              <a:rPr lang="en-US" dirty="0" err="1" smtClean="0"/>
              <a:t>DependencyResolver</a:t>
            </a:r>
            <a:r>
              <a:rPr lang="en-US" dirty="0" smtClean="0"/>
              <a:t>, add credentials</a:t>
            </a:r>
          </a:p>
          <a:p>
            <a:pPr marL="742950" indent="-742950">
              <a:buFont typeface="+mj-lt"/>
              <a:buAutoNum type="arabicPeriod"/>
            </a:pPr>
            <a:r>
              <a:rPr lang="en-US" dirty="0" smtClean="0"/>
              <a:t>Create Client(s)</a:t>
            </a:r>
            <a:endParaRPr lang="en-US" dirty="0"/>
          </a:p>
        </p:txBody>
      </p:sp>
      <p:sp>
        <p:nvSpPr>
          <p:cNvPr id="3" name="Title 2"/>
          <p:cNvSpPr>
            <a:spLocks noGrp="1"/>
          </p:cNvSpPr>
          <p:nvPr>
            <p:ph type="title"/>
          </p:nvPr>
        </p:nvSpPr>
        <p:spPr/>
        <p:txBody>
          <a:bodyPr/>
          <a:lstStyle/>
          <a:p>
            <a:r>
              <a:rPr lang="en-US" dirty="0" smtClean="0"/>
              <a:t>Authentication Process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5214441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hlinkClick r:id="rId3"/>
              </a:rPr>
              <a:t>https</a:t>
            </a:r>
            <a:r>
              <a:rPr lang="en-NZ" dirty="0">
                <a:hlinkClick r:id="rId3"/>
              </a:rPr>
              <a:t>://</a:t>
            </a:r>
            <a:r>
              <a:rPr lang="en-NZ" dirty="0" smtClean="0">
                <a:hlinkClick r:id="rId3"/>
              </a:rPr>
              <a:t>github.com/AzureAD/azure-activedirectory-library-for-android</a:t>
            </a:r>
            <a:endParaRPr lang="en-NZ" dirty="0" smtClean="0"/>
          </a:p>
          <a:p>
            <a:r>
              <a:rPr lang="en-NZ" dirty="0" smtClean="0"/>
              <a:t>Supports both Eclipse and Android Studio</a:t>
            </a:r>
          </a:p>
          <a:p>
            <a:r>
              <a:rPr lang="en-NZ" dirty="0" smtClean="0"/>
              <a:t>Can be included as source, as a binary AAR package from </a:t>
            </a:r>
            <a:r>
              <a:rPr lang="en-NZ" dirty="0" err="1" smtClean="0"/>
              <a:t>JCenter</a:t>
            </a:r>
            <a:r>
              <a:rPr lang="en-NZ" dirty="0" smtClean="0"/>
              <a:t> or as a JARs in your libs folder.</a:t>
            </a:r>
          </a:p>
          <a:p>
            <a:endParaRPr lang="en-NZ" dirty="0" smtClean="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801557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To add the ADAL to an Android Studio project add the following to </a:t>
            </a:r>
            <a:r>
              <a:rPr lang="en-NZ" dirty="0"/>
              <a:t>your </a:t>
            </a:r>
            <a:r>
              <a:rPr lang="en-NZ" dirty="0" err="1"/>
              <a:t>build.gradle</a:t>
            </a:r>
            <a:r>
              <a:rPr lang="en-NZ" dirty="0"/>
              <a:t> </a:t>
            </a:r>
            <a:r>
              <a:rPr lang="en-NZ" dirty="0" smtClean="0"/>
              <a:t>file:</a:t>
            </a:r>
            <a:br>
              <a:rPr lang="en-NZ" dirty="0" smtClean="0"/>
            </a:br>
            <a:endParaRPr lang="en-NZ" dirty="0"/>
          </a:p>
          <a:p>
            <a:r>
              <a:rPr lang="en-NZ" dirty="0">
                <a:solidFill>
                  <a:schemeClr val="tx1"/>
                </a:solidFill>
              </a:rPr>
              <a:t>compile </a:t>
            </a:r>
            <a:r>
              <a:rPr lang="en-NZ" dirty="0" smtClean="0">
                <a:solidFill>
                  <a:schemeClr val="tx1"/>
                </a:solidFill>
              </a:rPr>
              <a:t>'com.microsoft.aad:adal:1.0.+'</a:t>
            </a:r>
          </a:p>
          <a:p>
            <a:endParaRPr lang="en-NZ" b="1" dirty="0"/>
          </a:p>
          <a:p>
            <a:r>
              <a:rPr lang="en-NZ" dirty="0" smtClean="0"/>
              <a:t>Android studio will automatically download the binaries and add them to your project.</a:t>
            </a:r>
            <a:endParaRPr lang="en-NZ" dirty="0"/>
          </a:p>
        </p:txBody>
      </p:sp>
      <p:sp>
        <p:nvSpPr>
          <p:cNvPr id="3" name="Title 2"/>
          <p:cNvSpPr>
            <a:spLocks noGrp="1"/>
          </p:cNvSpPr>
          <p:nvPr>
            <p:ph type="title"/>
          </p:nvPr>
        </p:nvSpPr>
        <p:spPr/>
        <p:txBody>
          <a:bodyPr/>
          <a:lstStyle/>
          <a:p>
            <a:r>
              <a:rPr lang="en-NZ" dirty="0"/>
              <a:t>How do I use it?</a:t>
            </a:r>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1016568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Before continuing, you must register your Android app in Azure AD as a “native client” app, and obtain a client ID.</a:t>
            </a:r>
          </a:p>
          <a:p>
            <a:r>
              <a:rPr lang="en-NZ" dirty="0" smtClean="0"/>
              <a:t>This client ID is then passed into the ADAL along with other information about your AD/O365 tenant.</a:t>
            </a:r>
          </a:p>
        </p:txBody>
      </p:sp>
      <p:sp>
        <p:nvSpPr>
          <p:cNvPr id="3" name="Title 2"/>
          <p:cNvSpPr>
            <a:spLocks noGrp="1"/>
          </p:cNvSpPr>
          <p:nvPr>
            <p:ph type="title"/>
          </p:nvPr>
        </p:nvSpPr>
        <p:spPr/>
        <p:txBody>
          <a:bodyPr/>
          <a:lstStyle/>
          <a:p>
            <a:r>
              <a:rPr lang="en-NZ" dirty="0" smtClean="0"/>
              <a:t>What else do I need?</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9421617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See: </a:t>
            </a:r>
            <a:r>
              <a:rPr lang="en-US" dirty="0" smtClean="0">
                <a:hlinkClick r:id="rId2"/>
              </a:rPr>
              <a:t>http</a:t>
            </a:r>
            <a:r>
              <a:rPr lang="en-US" dirty="0">
                <a:hlinkClick r:id="rId2"/>
              </a:rPr>
              <a:t>://</a:t>
            </a:r>
            <a:r>
              <a:rPr lang="en-US" dirty="0" smtClean="0">
                <a:hlinkClick r:id="rId2"/>
              </a:rPr>
              <a:t>dev.office.com/android</a:t>
            </a:r>
            <a:endParaRPr lang="en-US" dirty="0" smtClean="0"/>
          </a:p>
          <a:p>
            <a:endParaRPr lang="en-US" dirty="0"/>
          </a:p>
        </p:txBody>
      </p:sp>
      <p:sp>
        <p:nvSpPr>
          <p:cNvPr id="3" name="Title 2"/>
          <p:cNvSpPr>
            <a:spLocks noGrp="1"/>
          </p:cNvSpPr>
          <p:nvPr>
            <p:ph type="title"/>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19</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139071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1919"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sp>
        <p:nvSpPr>
          <p:cNvPr id="7" name="Oval 6"/>
          <p:cNvSpPr/>
          <p:nvPr/>
        </p:nvSpPr>
        <p:spPr bwMode="gray">
          <a:xfrm>
            <a:off x="1470133"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11093" y="1851385"/>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2150"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2023" y="3051358"/>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2020" y="2232322"/>
            <a:ext cx="4033661" cy="1743710"/>
          </a:xfrm>
          <a:prstGeom prst="rect">
            <a:avLst/>
          </a:prstGeom>
        </p:spPr>
      </p:pic>
      <p:grpSp>
        <p:nvGrpSpPr>
          <p:cNvPr id="13" name="Group 12"/>
          <p:cNvGrpSpPr/>
          <p:nvPr/>
        </p:nvGrpSpPr>
        <p:grpSpPr>
          <a:xfrm>
            <a:off x="651642" y="4089196"/>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grpSp>
      <p:sp>
        <p:nvSpPr>
          <p:cNvPr id="5" name="Title 4"/>
          <p:cNvSpPr>
            <a:spLocks noGrp="1"/>
          </p:cNvSpPr>
          <p:nvPr>
            <p:ph type="title" idx="4294967295"/>
          </p:nvPr>
        </p:nvSpPr>
        <p:spPr>
          <a:xfrm>
            <a:off x="989013" y="157163"/>
            <a:ext cx="11201400" cy="1206500"/>
          </a:xfrm>
          <a:prstGeom prst="rect">
            <a:avLst/>
          </a:prstGeom>
        </p:spPr>
        <p:txBody>
          <a:bodyPr/>
          <a:lstStyle/>
          <a:p>
            <a:r>
              <a:rPr lang="en-US" dirty="0" smtClean="0"/>
              <a:t>Recap</a:t>
            </a:r>
            <a:endParaRPr lang="en-US" dirty="0"/>
          </a:p>
        </p:txBody>
      </p:sp>
      <p:sp>
        <p:nvSpPr>
          <p:cNvPr id="2" name="TextBox 1"/>
          <p:cNvSpPr txBox="1"/>
          <p:nvPr/>
        </p:nvSpPr>
        <p:spPr>
          <a:xfrm>
            <a:off x="1854834" y="5752989"/>
            <a:ext cx="12188825" cy="553998"/>
          </a:xfrm>
          <a:prstGeom prst="rect">
            <a:avLst/>
          </a:prstGeom>
          <a:noFill/>
        </p:spPr>
        <p:txBody>
          <a:bodyPr wrap="square" lIns="0" tIns="0" rIns="0" bIns="0" rtlCol="0">
            <a:spAutoFit/>
          </a:bodyPr>
          <a:lstStyle/>
          <a:p>
            <a:pPr algn="ctr" defTabSz="914363">
              <a:defRPr/>
            </a:pPr>
            <a:r>
              <a:rPr lang="en-US" sz="3600" spc="-70" dirty="0">
                <a:solidFill>
                  <a:srgbClr val="FFFFFF"/>
                </a:solidFill>
              </a:rPr>
              <a:t>dev.office.com/training</a:t>
            </a:r>
          </a:p>
        </p:txBody>
      </p:sp>
      <p:graphicFrame>
        <p:nvGraphicFramePr>
          <p:cNvPr id="21" name="Content Placeholder 9"/>
          <p:cNvGraphicFramePr>
            <a:graphicFrameLocks/>
          </p:cNvGraphicFramePr>
          <p:nvPr>
            <p:extLst/>
          </p:nvPr>
        </p:nvGraphicFramePr>
        <p:xfrm>
          <a:off x="4522701" y="389748"/>
          <a:ext cx="7276147" cy="5051028"/>
        </p:xfrm>
        <a:graphic>
          <a:graphicData uri="http://schemas.openxmlformats.org/drawingml/2006/table">
            <a:tbl>
              <a:tblPr firstRow="1" bandRow="1">
                <a:tableStyleId>{5C22544A-7EE6-4342-B048-85BDC9FD1C3A}</a:tableStyleId>
              </a:tblPr>
              <a:tblGrid>
                <a:gridCol w="7276147">
                  <a:extLst>
                    <a:ext uri="{9D8B030D-6E8A-4147-A177-3AD203B41FA5}">
                      <a16:colId xmlns="" xmlns:a16="http://schemas.microsoft.com/office/drawing/2014/main" val="1253488153"/>
                    </a:ext>
                  </a:extLst>
                </a:gridCol>
              </a:tblGrid>
              <a:tr h="1253930">
                <a:tc>
                  <a:txBody>
                    <a:bodyPr/>
                    <a:lstStyle/>
                    <a:p>
                      <a:pPr algn="ctr"/>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7298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716099">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 xmlns:a16="http://schemas.microsoft.com/office/drawing/2014/main" val="3204002662"/>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71609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 xmlns:a16="http://schemas.microsoft.com/office/drawing/2014/main" val="2405060554"/>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 xmlns:a16="http://schemas.microsoft.com/office/drawing/2014/main" val="3069023435"/>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 xmlns:a16="http://schemas.microsoft.com/office/drawing/2014/main" val="2293274207"/>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 xmlns:a16="http://schemas.microsoft.com/office/drawing/2014/main" val="4198435309"/>
                  </a:ext>
                </a:extLst>
              </a:tr>
            </a:tbl>
          </a:graphicData>
        </a:graphic>
      </p:graphicFrame>
    </p:spTree>
    <p:extLst>
      <p:ext uri="{BB962C8B-B14F-4D97-AF65-F5344CB8AC3E}">
        <p14:creationId xmlns:p14="http://schemas.microsoft.com/office/powerpoint/2010/main" val="4258182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While there are ADAL methods which accept passing refresh tokens, we don’t need to use them!</a:t>
            </a:r>
          </a:p>
          <a:p>
            <a:r>
              <a:rPr lang="en-US" dirty="0" smtClean="0"/>
              <a:t>ADAL automatically caches access/refresh tokens securely</a:t>
            </a:r>
          </a:p>
          <a:p>
            <a:r>
              <a:rPr lang="en-US" dirty="0" smtClean="0"/>
              <a:t>Tokens are encrypted using a private key you specify</a:t>
            </a:r>
            <a:endParaRPr lang="en-NZ" dirty="0"/>
          </a:p>
          <a:p>
            <a:endParaRPr lang="en-NZ" dirty="0"/>
          </a:p>
        </p:txBody>
      </p:sp>
      <p:sp>
        <p:nvSpPr>
          <p:cNvPr id="3" name="Title 2"/>
          <p:cNvSpPr>
            <a:spLocks noGrp="1"/>
          </p:cNvSpPr>
          <p:nvPr>
            <p:ph type="title"/>
          </p:nvPr>
        </p:nvSpPr>
        <p:spPr/>
        <p:txBody>
          <a:bodyPr/>
          <a:lstStyle/>
          <a:p>
            <a:r>
              <a:rPr lang="en-US" dirty="0" smtClean="0"/>
              <a:t>Securely storing tokens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20</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1384668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a:xfrm>
            <a:off x="415744" y="485775"/>
            <a:ext cx="10723469" cy="4015481"/>
          </a:xfrm>
        </p:spPr>
        <p:txBody>
          <a:bodyPr/>
          <a:lstStyle/>
          <a:p>
            <a:pPr marL="0" indent="0">
              <a:buNone/>
            </a:pPr>
            <a:r>
              <a:rPr lang="en-US" dirty="0" smtClean="0"/>
              <a:t>AD Authentication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897713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Exchange API</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4072384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Exchange SDK for Android provides programmatic access to your Mail, Calendar and Contacts in O365 Exchange Online</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3712348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a:t>
            </a:r>
            <a:r>
              <a:rPr lang="en-NZ" sz="3500" dirty="0" smtClean="0">
                <a:hlinkClick r:id="rId3"/>
              </a:rPr>
              <a:t>github.com/OfficeDev/Office-365-SDK-for-Android</a:t>
            </a:r>
            <a:endParaRPr lang="en-NZ" sz="3500" dirty="0" smtClean="0"/>
          </a:p>
          <a:p>
            <a:r>
              <a:rPr lang="en-US" sz="3500" dirty="0" smtClean="0"/>
              <a:t>Install by adding to your </a:t>
            </a:r>
            <a:r>
              <a:rPr lang="en-US" sz="3500" dirty="0" err="1" smtClean="0"/>
              <a:t>build.gradle</a:t>
            </a:r>
            <a:r>
              <a:rPr lang="en-US" sz="3500" dirty="0" smtClean="0"/>
              <a:t>:</a:t>
            </a:r>
          </a:p>
          <a:p>
            <a:r>
              <a:rPr lang="en-US" sz="3600" dirty="0" smtClean="0">
                <a:solidFill>
                  <a:schemeClr val="tx1"/>
                </a:solidFill>
                <a:latin typeface="Consolas" panose="020B0609020204030204" pitchFamily="49" charset="0"/>
                <a:cs typeface="Consolas" panose="020B0609020204030204" pitchFamily="49" charset="0"/>
              </a:rPr>
              <a:t>com.microsoft.services:outlook-services:0.9+</a:t>
            </a:r>
            <a:endParaRPr lang="en-US" sz="3600" b="1" dirty="0" smtClean="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468100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smtClean="0"/>
              <a:t>Folders and Messages</a:t>
            </a:r>
          </a:p>
          <a:p>
            <a:pPr marL="571500" lvl="1" indent="-571500">
              <a:buFont typeface="Arial" panose="020B0604020202020204" pitchFamily="34" charset="0"/>
              <a:buChar char="•"/>
            </a:pPr>
            <a:r>
              <a:rPr lang="en-US" dirty="0" smtClean="0"/>
              <a:t>Create, read, update and delete</a:t>
            </a:r>
          </a:p>
          <a:p>
            <a:pPr marL="571500" lvl="1" indent="-571500">
              <a:buFont typeface="Arial" panose="020B0604020202020204" pitchFamily="34" charset="0"/>
              <a:buChar char="•"/>
            </a:pPr>
            <a:r>
              <a:rPr lang="en-US" dirty="0" smtClean="0"/>
              <a:t>Send new messages</a:t>
            </a:r>
          </a:p>
          <a:p>
            <a:pPr marL="571500" lvl="1" indent="-571500">
              <a:buFont typeface="Arial" panose="020B0604020202020204" pitchFamily="34" charset="0"/>
              <a:buChar char="•"/>
            </a:pPr>
            <a:r>
              <a:rPr lang="en-US" dirty="0" smtClean="0"/>
              <a:t>Reply, reply all, forward messages</a:t>
            </a:r>
          </a:p>
          <a:p>
            <a:pPr marL="571500" lvl="1" indent="-571500">
              <a:buFont typeface="Arial" panose="020B0604020202020204" pitchFamily="34" charset="0"/>
              <a:buChar char="•"/>
            </a:pPr>
            <a:r>
              <a:rPr lang="en-US" dirty="0" smtClean="0"/>
              <a:t>Manage attachments</a:t>
            </a:r>
          </a:p>
          <a:p>
            <a:pPr marL="571500" indent="-571500">
              <a:buFont typeface="Arial" panose="020B0604020202020204" pitchFamily="34" charset="0"/>
              <a:buChar char="•"/>
            </a:pPr>
            <a:r>
              <a:rPr lang="en-US" dirty="0" smtClean="0"/>
              <a:t>Calendars and Events</a:t>
            </a:r>
          </a:p>
          <a:p>
            <a:pPr marL="571500" lvl="1" indent="-571500">
              <a:buFont typeface="Arial" panose="020B0604020202020204" pitchFamily="34" charset="0"/>
              <a:buChar char="•"/>
            </a:pPr>
            <a:r>
              <a:rPr lang="en-US" dirty="0" smtClean="0"/>
              <a:t>Create</a:t>
            </a:r>
            <a:r>
              <a:rPr lang="en-US" dirty="0"/>
              <a:t>, </a:t>
            </a:r>
            <a:r>
              <a:rPr lang="en-US" dirty="0" smtClean="0"/>
              <a:t>read, </a:t>
            </a:r>
            <a:r>
              <a:rPr lang="en-US" dirty="0"/>
              <a:t>update and </a:t>
            </a:r>
            <a:r>
              <a:rPr lang="en-US" dirty="0" smtClean="0"/>
              <a:t>delete</a:t>
            </a:r>
          </a:p>
          <a:p>
            <a:pPr marL="571500" lvl="1" indent="-571500">
              <a:buFont typeface="Arial" panose="020B0604020202020204" pitchFamily="34" charset="0"/>
              <a:buChar char="•"/>
            </a:pPr>
            <a:r>
              <a:rPr lang="en-US" dirty="0" smtClean="0"/>
              <a:t>Calendar groups</a:t>
            </a:r>
          </a:p>
          <a:p>
            <a:pPr marL="571500" lvl="1" indent="-571500">
              <a:buFont typeface="Arial" panose="020B0604020202020204" pitchFamily="34" charset="0"/>
              <a:buChar char="•"/>
            </a:pPr>
            <a:r>
              <a:rPr lang="en-US" dirty="0" smtClean="0"/>
              <a:t>Send invites</a:t>
            </a:r>
          </a:p>
          <a:p>
            <a:pPr marL="571500" indent="-571500">
              <a:buFont typeface="Arial" panose="020B0604020202020204" pitchFamily="34" charset="0"/>
              <a:buChar char="•"/>
            </a:pPr>
            <a:r>
              <a:rPr lang="en-US" dirty="0" smtClean="0"/>
              <a:t>Contacts</a:t>
            </a:r>
          </a:p>
          <a:p>
            <a:pPr marL="571500" lvl="1" indent="-571500">
              <a:buFont typeface="Arial" panose="020B0604020202020204" pitchFamily="34" charset="0"/>
              <a:buChar char="•"/>
            </a:pPr>
            <a:r>
              <a:rPr lang="en-US" dirty="0" smtClean="0"/>
              <a:t>Create, read, update and delete</a:t>
            </a:r>
          </a:p>
          <a:p>
            <a:pPr marL="571500" lvl="1"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406851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Exchange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1162794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OneDrive API</a:t>
            </a:r>
            <a:endParaRPr lang="en-NZ" dirty="0"/>
          </a:p>
        </p:txBody>
      </p:sp>
      <p:sp>
        <p:nvSpPr>
          <p:cNvPr id="3" name="Subtitle 2"/>
          <p:cNvSpPr>
            <a:spLocks noGrp="1"/>
          </p:cNvSpPr>
          <p:nvPr>
            <p:ph type="subTitle" idx="1"/>
          </p:nvPr>
        </p:nvSpPr>
        <p:spPr/>
        <p:txBody>
          <a:bodyPr/>
          <a:lstStyle/>
          <a:p>
            <a:r>
              <a:rPr lang="en-NZ" dirty="0" smtClean="0"/>
              <a:t>Android</a:t>
            </a:r>
          </a:p>
        </p:txBody>
      </p:sp>
    </p:spTree>
    <p:extLst>
      <p:ext uri="{BB962C8B-B14F-4D97-AF65-F5344CB8AC3E}">
        <p14:creationId xmlns:p14="http://schemas.microsoft.com/office/powerpoint/2010/main" val="363125346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OneDrive Pro SDK for Android provides programmatic access to the Files in in your O365 OneDrive for Business account.</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8030474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https://github.com/OfficeDev/Office-365-SDK-for-Android</a:t>
            </a:r>
            <a:endParaRPr lang="en-NZ" sz="3500" dirty="0"/>
          </a:p>
          <a:p>
            <a:r>
              <a:rPr lang="en-US" dirty="0"/>
              <a:t>Install </a:t>
            </a:r>
            <a:r>
              <a:rPr lang="en-US" dirty="0" smtClean="0"/>
              <a:t>by </a:t>
            </a:r>
            <a:r>
              <a:rPr lang="en-US" dirty="0"/>
              <a:t>adding to your </a:t>
            </a:r>
            <a:r>
              <a:rPr lang="en-US" dirty="0" err="1"/>
              <a:t>build.gradle</a:t>
            </a:r>
            <a:r>
              <a:rPr lang="en-US" dirty="0"/>
              <a:t>:</a:t>
            </a:r>
          </a:p>
          <a:p>
            <a:r>
              <a:rPr lang="en-US" sz="3600" dirty="0" smtClean="0">
                <a:solidFill>
                  <a:schemeClr val="tx1"/>
                </a:solidFill>
                <a:latin typeface="Consolas" panose="020B0609020204030204" pitchFamily="49" charset="0"/>
                <a:cs typeface="Consolas" panose="020B0609020204030204" pitchFamily="49" charset="0"/>
              </a:rPr>
              <a:t>com.microsoft.services:discovery-services:0.9+</a:t>
            </a:r>
          </a:p>
          <a:p>
            <a:r>
              <a:rPr lang="en-US" sz="3600" dirty="0">
                <a:solidFill>
                  <a:schemeClr val="tx1"/>
                </a:solidFill>
                <a:latin typeface="Consolas" panose="020B0609020204030204" pitchFamily="49" charset="0"/>
                <a:cs typeface="Consolas" panose="020B0609020204030204" pitchFamily="49" charset="0"/>
              </a:rPr>
              <a:t>com.microsoft.services:file-services:0.9+</a:t>
            </a:r>
            <a:endParaRPr lang="en-US" sz="3600" b="1" dirty="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29</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665983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733238258"/>
              </p:ext>
            </p:extLst>
          </p:nvPr>
        </p:nvGraphicFramePr>
        <p:xfrm>
          <a:off x="440427" y="1244304"/>
          <a:ext cx="11225057" cy="325938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mobile device development</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1:</a:t>
                      </a:r>
                      <a:r>
                        <a:rPr lang="en-US" sz="1800" b="0" baseline="0" dirty="0" smtClean="0"/>
                        <a:t> </a:t>
                      </a:r>
                      <a:r>
                        <a:rPr lang="en-US" b="0" dirty="0" smtClean="0"/>
                        <a:t>Universal Windows App Development with Office 365 APIs in Visual Studio 2013</a:t>
                      </a:r>
                      <a:endParaRPr lang="en-US" sz="1800" b="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lvl="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a:t>
                      </a:r>
                      <a:r>
                        <a:rPr lang="en-US" sz="1800" kern="1200" dirty="0" smtClean="0">
                          <a:solidFill>
                            <a:schemeClr val="dk1"/>
                          </a:solidFill>
                          <a:effectLst/>
                          <a:latin typeface="+mn-lt"/>
                          <a:ea typeface="+mn-ea"/>
                          <a:cs typeface="+mn-cs"/>
                        </a:rPr>
                        <a:t>Cordova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kern="1200" dirty="0" smtClean="0">
                          <a:solidFill>
                            <a:schemeClr val="dk1"/>
                          </a:solidFill>
                          <a:effectLst/>
                          <a:latin typeface="+mn-lt"/>
                          <a:ea typeface="+mn-ea"/>
                          <a:cs typeface="+mn-cs"/>
                        </a:rPr>
                        <a:t>Xamarin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native Android Development with Office 365 APIs</a:t>
                      </a:r>
                    </a:p>
                  </a:txBody>
                  <a:tcPr marL="91403" marR="91403" marT="45701" marB="45701" anchor="ctr"/>
                </a:tc>
                <a:extLst>
                  <a:ext uri="{0D108BD9-81ED-4DB2-BD59-A6C34878D82A}">
                    <a16:rowId xmlns="" xmlns:a16="http://schemas.microsoft.com/office/drawing/2014/main" val="222120247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 Deep dive into native iOS Development with Office 365 APIs</a:t>
                      </a:r>
                    </a:p>
                  </a:txBody>
                  <a:tcPr marL="91403" marR="91403" marT="45701" marB="45701" anchor="ctr"/>
                </a:tc>
                <a:extLst>
                  <a:ext uri="{0D108BD9-81ED-4DB2-BD59-A6C34878D82A}">
                    <a16:rowId xmlns="" xmlns:a16="http://schemas.microsoft.com/office/drawing/2014/main" val="2619910037"/>
                  </a:ext>
                </a:extLst>
              </a:tr>
            </a:tbl>
          </a:graphicData>
        </a:graphic>
      </p:graphicFrame>
    </p:spTree>
    <p:extLst>
      <p:ext uri="{BB962C8B-B14F-4D97-AF65-F5344CB8AC3E}">
        <p14:creationId xmlns:p14="http://schemas.microsoft.com/office/powerpoint/2010/main" val="295262641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a:t>Files</a:t>
            </a:r>
          </a:p>
          <a:p>
            <a:pPr marL="571500" lvl="1" indent="-571500">
              <a:buFont typeface="Arial" panose="020B0604020202020204" pitchFamily="34" charset="0"/>
              <a:buChar char="•"/>
            </a:pPr>
            <a:r>
              <a:rPr lang="en-US" dirty="0"/>
              <a:t>Create, read, update and delete Files and Folders</a:t>
            </a:r>
          </a:p>
          <a:p>
            <a:pPr marL="571500" lvl="1" indent="-571500">
              <a:buFont typeface="Arial" panose="020B0604020202020204" pitchFamily="34" charset="0"/>
              <a:buChar char="•"/>
            </a:pPr>
            <a:r>
              <a:rPr lang="en-US" dirty="0"/>
              <a:t>Upload and download File contents</a:t>
            </a:r>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30</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518991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15744" y="4771506"/>
            <a:ext cx="10487627" cy="1604356"/>
          </a:xfrm>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OneDrive for Business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0263502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SharePoint Lists API</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7080944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Lists SDK for Android provides programmatic access to your Lists and List Items in O365 SharePoint Online</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2102717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https://github.com/OfficeDev/Office-365-SDK-for-Android</a:t>
            </a:r>
            <a:endParaRPr lang="en-NZ" sz="3500" dirty="0"/>
          </a:p>
          <a:p>
            <a:r>
              <a:rPr lang="en-US" dirty="0"/>
              <a:t>Install by adding to your </a:t>
            </a:r>
            <a:r>
              <a:rPr lang="en-US" dirty="0" err="1"/>
              <a:t>build.gradle</a:t>
            </a:r>
            <a:r>
              <a:rPr lang="en-US" dirty="0"/>
              <a:t>:</a:t>
            </a:r>
          </a:p>
          <a:p>
            <a:r>
              <a:rPr lang="en-US" dirty="0">
                <a:solidFill>
                  <a:schemeClr val="tx1"/>
                </a:solidFill>
                <a:latin typeface="Consolas" panose="020B0609020204030204" pitchFamily="49" charset="0"/>
                <a:cs typeface="Consolas" panose="020B0609020204030204" pitchFamily="49" charset="0"/>
              </a:rPr>
              <a:t>com.microsoft.services:list-services:0.9+</a:t>
            </a:r>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20900028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a:t>Lists</a:t>
            </a:r>
          </a:p>
          <a:p>
            <a:pPr marL="571500" lvl="1" indent="-571500">
              <a:buFont typeface="Arial" panose="020B0604020202020204" pitchFamily="34" charset="0"/>
              <a:buChar char="•"/>
            </a:pPr>
            <a:r>
              <a:rPr lang="en-US" dirty="0"/>
              <a:t>Enumerate lists</a:t>
            </a:r>
          </a:p>
          <a:p>
            <a:pPr marL="571500" lvl="1" indent="-571500">
              <a:buFont typeface="Arial" panose="020B0604020202020204" pitchFamily="34" charset="0"/>
              <a:buChar char="•"/>
            </a:pPr>
            <a:r>
              <a:rPr lang="en-US" dirty="0"/>
              <a:t>Enumerate list fields/columns</a:t>
            </a:r>
          </a:p>
          <a:p>
            <a:pPr marL="571500" indent="-571500">
              <a:buFont typeface="Arial" panose="020B0604020202020204" pitchFamily="34" charset="0"/>
              <a:buChar char="•"/>
            </a:pPr>
            <a:r>
              <a:rPr lang="en-US" dirty="0"/>
              <a:t>List Items</a:t>
            </a:r>
          </a:p>
          <a:p>
            <a:pPr marL="571500" lvl="1" indent="-571500">
              <a:buFont typeface="Arial" panose="020B0604020202020204" pitchFamily="34" charset="0"/>
              <a:buChar char="•"/>
            </a:pPr>
            <a:r>
              <a:rPr lang="en-US" dirty="0"/>
              <a:t>Enumerate list items</a:t>
            </a:r>
          </a:p>
          <a:p>
            <a:pPr marL="571500" lvl="1" indent="-571500">
              <a:buFont typeface="Arial" panose="020B0604020202020204" pitchFamily="34" charset="0"/>
              <a:buChar char="•"/>
            </a:pPr>
            <a:r>
              <a:rPr lang="en-US" dirty="0"/>
              <a:t>Create, read, update and delete list items</a:t>
            </a:r>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170883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SharePoint Lists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1195330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10722" y="1814278"/>
            <a:ext cx="7168517" cy="2881111"/>
          </a:xfrm>
        </p:spPr>
        <p:txBody>
          <a:bodyPr/>
          <a:lstStyle/>
          <a:p>
            <a:r>
              <a:rPr lang="en-US" dirty="0"/>
              <a:t>Intro</a:t>
            </a:r>
          </a:p>
          <a:p>
            <a:r>
              <a:rPr lang="en-US" dirty="0"/>
              <a:t>Azure AD </a:t>
            </a:r>
            <a:r>
              <a:rPr lang="en-US" dirty="0" err="1"/>
              <a:t>Auth</a:t>
            </a:r>
            <a:endParaRPr lang="en-US" dirty="0"/>
          </a:p>
          <a:p>
            <a:r>
              <a:rPr lang="en-US" dirty="0"/>
              <a:t>Exchange APIs</a:t>
            </a:r>
          </a:p>
          <a:p>
            <a:r>
              <a:rPr lang="en-US" dirty="0"/>
              <a:t>OneDrive for Business APIs</a:t>
            </a:r>
          </a:p>
          <a:p>
            <a:r>
              <a:rPr lang="en-US" dirty="0"/>
              <a:t>SharePoint Lists </a:t>
            </a:r>
            <a:r>
              <a:rPr lang="en-US" dirty="0" smtClean="0"/>
              <a:t>APIs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71583" y="1905708"/>
            <a:ext cx="4301124" cy="2865210"/>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78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See </a:t>
            </a:r>
            <a:r>
              <a:rPr lang="en-US" dirty="0" smtClean="0">
                <a:hlinkClick r:id="rId2"/>
              </a:rPr>
              <a:t>http</a:t>
            </a:r>
            <a:r>
              <a:rPr lang="en-US" dirty="0">
                <a:hlinkClick r:id="rId2"/>
              </a:rPr>
              <a:t>://</a:t>
            </a:r>
            <a:r>
              <a:rPr lang="en-US" dirty="0" smtClean="0">
                <a:hlinkClick r:id="rId2"/>
              </a:rPr>
              <a:t>dev.office.com/android</a:t>
            </a:r>
            <a:r>
              <a:rPr lang="en-US" dirty="0" smtClean="0"/>
              <a:t> to get started.</a:t>
            </a:r>
          </a:p>
          <a:p>
            <a:r>
              <a:rPr lang="en-US" dirty="0" smtClean="0"/>
              <a:t>ADAL:</a:t>
            </a:r>
            <a:br>
              <a:rPr lang="en-US" dirty="0" smtClean="0"/>
            </a:br>
            <a:r>
              <a:rPr lang="en-US" sz="3500" dirty="0" smtClean="0">
                <a:hlinkClick r:id="rId3"/>
              </a:rPr>
              <a:t>https</a:t>
            </a:r>
            <a:r>
              <a:rPr lang="en-US" sz="3500" dirty="0">
                <a:hlinkClick r:id="rId3"/>
              </a:rPr>
              <a:t>://</a:t>
            </a:r>
            <a:r>
              <a:rPr lang="en-US" sz="3500" dirty="0" smtClean="0">
                <a:hlinkClick r:id="rId3"/>
              </a:rPr>
              <a:t>github.com/AzureAD/azure-activedirectory-library-for-android</a:t>
            </a:r>
            <a:endParaRPr lang="en-US" sz="3500" dirty="0" smtClean="0"/>
          </a:p>
          <a:p>
            <a:r>
              <a:rPr lang="en-US" dirty="0" smtClean="0"/>
              <a:t>Office </a:t>
            </a:r>
            <a:r>
              <a:rPr lang="en-US" dirty="0"/>
              <a:t>365 </a:t>
            </a:r>
            <a:r>
              <a:rPr lang="en-US" dirty="0" smtClean="0"/>
              <a:t>SDKs:</a:t>
            </a:r>
            <a:br>
              <a:rPr lang="en-US" dirty="0" smtClean="0"/>
            </a:br>
            <a:r>
              <a:rPr lang="en-US" sz="3500" dirty="0" smtClean="0">
                <a:hlinkClick r:id="rId4"/>
              </a:rPr>
              <a:t>https</a:t>
            </a:r>
            <a:r>
              <a:rPr lang="en-US" sz="3500" dirty="0">
                <a:hlinkClick r:id="rId4"/>
              </a:rPr>
              <a:t>://</a:t>
            </a:r>
            <a:r>
              <a:rPr lang="en-US" sz="3500" dirty="0" smtClean="0">
                <a:hlinkClick r:id="rId4"/>
              </a:rPr>
              <a:t>github.com/OfficeDev/Office-365-SDK-for-Android</a:t>
            </a:r>
            <a:endParaRPr lang="en-US" sz="3500" dirty="0" smtClean="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047577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skills</a:t>
            </a:r>
          </a:p>
        </p:txBody>
      </p:sp>
      <p:sp>
        <p:nvSpPr>
          <p:cNvPr id="2" name="Text Placeholder 1"/>
          <p:cNvSpPr>
            <a:spLocks noGrp="1"/>
          </p:cNvSpPr>
          <p:nvPr>
            <p:ph type="body" sz="quarter" idx="11"/>
          </p:nvPr>
        </p:nvSpPr>
        <p:spPr>
          <a:xfrm>
            <a:off x="271585" y="1190395"/>
            <a:ext cx="11651152" cy="4252631"/>
          </a:xfrm>
        </p:spPr>
        <p:txBody>
          <a:bodyPr/>
          <a:lstStyle/>
          <a:p>
            <a:r>
              <a:rPr lang="en-US" dirty="0" smtClean="0"/>
              <a:t>Microsoft Virtual Academy</a:t>
            </a:r>
          </a:p>
          <a:p>
            <a:pPr lvl="1"/>
            <a:r>
              <a:rPr lang="en-US" dirty="0" smtClean="0">
                <a:gradFill>
                  <a:gsLst>
                    <a:gs pos="1250">
                      <a:srgbClr val="00BCF2"/>
                    </a:gs>
                    <a:gs pos="100000">
                      <a:srgbClr val="00BCF2"/>
                    </a:gs>
                  </a:gsLst>
                  <a:lin ang="5400000" scaled="0"/>
                </a:gradFill>
              </a:rPr>
              <a:t>dev.office.com/training</a:t>
            </a:r>
          </a:p>
          <a:p>
            <a:r>
              <a:rPr lang="en-US" dirty="0" smtClean="0"/>
              <a:t>Code Samples</a:t>
            </a:r>
          </a:p>
          <a:p>
            <a:pPr lvl="1"/>
            <a:r>
              <a:rPr lang="en-US" dirty="0">
                <a:gradFill>
                  <a:gsLst>
                    <a:gs pos="1250">
                      <a:srgbClr val="00BCF2"/>
                    </a:gs>
                    <a:gs pos="100000">
                      <a:srgbClr val="00BCF2"/>
                    </a:gs>
                  </a:gsLst>
                  <a:lin ang="5400000" scaled="0"/>
                </a:gradFill>
              </a:rPr>
              <a:t>dev.office.com/code-samples</a:t>
            </a:r>
          </a:p>
          <a:p>
            <a:r>
              <a:rPr lang="en-US" dirty="0" smtClean="0"/>
              <a:t>DX Office 365 Dev Camps</a:t>
            </a:r>
          </a:p>
          <a:p>
            <a:r>
              <a:rPr lang="en-US" dirty="0" smtClean="0"/>
              <a:t>Office 365 Summit </a:t>
            </a:r>
            <a:br>
              <a:rPr lang="en-US" dirty="0" smtClean="0"/>
            </a:br>
            <a:r>
              <a:rPr lang="en-US" dirty="0" smtClean="0"/>
              <a:t>Developer Tracks</a:t>
            </a:r>
          </a:p>
          <a:p>
            <a:pPr lvl="1"/>
            <a:r>
              <a:rPr lang="en-US" dirty="0">
                <a:gradFill>
                  <a:gsLst>
                    <a:gs pos="1250">
                      <a:srgbClr val="00BCF2"/>
                    </a:gs>
                    <a:gs pos="100000">
                      <a:srgbClr val="00BCF2"/>
                    </a:gs>
                  </a:gsLst>
                  <a:lin ang="5400000" scaled="0"/>
                </a:gradFill>
                <a:hlinkClick r:id="rId2" action="ppaction://hlinkfile"/>
              </a:rPr>
              <a:t>summit.office.com</a:t>
            </a:r>
            <a:endParaRPr lang="en-US" dirty="0">
              <a:gradFill>
                <a:gsLst>
                  <a:gs pos="1250">
                    <a:srgbClr val="00BCF2"/>
                  </a:gs>
                  <a:gs pos="100000">
                    <a:srgbClr val="00BCF2"/>
                  </a:gs>
                </a:gsLst>
                <a:lin ang="5400000" scaled="0"/>
              </a:gradFill>
            </a:endParaRPr>
          </a:p>
        </p:txBody>
      </p:sp>
      <p:sp>
        <p:nvSpPr>
          <p:cNvPr id="4" name="Rectangle 3"/>
          <p:cNvSpPr/>
          <p:nvPr/>
        </p:nvSpPr>
        <p:spPr bwMode="auto">
          <a:xfrm>
            <a:off x="2453" y="-855410"/>
            <a:ext cx="7616546" cy="7729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defTabSz="913741" fontAlgn="base">
              <a:lnSpc>
                <a:spcPct val="90000"/>
              </a:lnSpc>
              <a:spcBef>
                <a:spcPct val="0"/>
              </a:spcBef>
              <a:spcAft>
                <a:spcPct val="0"/>
              </a:spcAft>
            </a:pPr>
            <a:r>
              <a:rPr lang="en-US" sz="1764" dirty="0">
                <a:solidFill>
                  <a:srgbClr val="FFFFFF"/>
                </a:solidFill>
              </a:rPr>
              <a:t>Add screens shot from link</a:t>
            </a: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7241507" y="1201528"/>
            <a:ext cx="4240556" cy="3773472"/>
            <a:chOff x="1503299" y="914400"/>
            <a:chExt cx="1685883" cy="1500188"/>
          </a:xfrm>
        </p:grpSpPr>
        <p:pic>
          <p:nvPicPr>
            <p:cNvPr id="111" name="Picture 1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42626" y="961693"/>
              <a:ext cx="1605461" cy="1070307"/>
            </a:xfrm>
            <a:prstGeom prst="rect">
              <a:avLst/>
            </a:prstGeom>
          </p:spPr>
        </p:pic>
        <p:sp>
          <p:nvSpPr>
            <p:cNvPr id="112"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13" name="Freeform 112"/>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606" tIns="44804" rIns="89606" bIns="44804" numCol="1" anchor="t" anchorCtr="0" compatLnSpc="1">
              <a:prstTxWarp prst="textNoShape">
                <a:avLst/>
              </a:prstTxWarp>
              <a:noAutofit/>
            </a:bodyPr>
            <a:lstStyle/>
            <a:p>
              <a:pPr defTabSz="914004"/>
              <a:endParaRPr lang="en-US" sz="1764">
                <a:solidFill>
                  <a:srgbClr val="FFFFFF"/>
                </a:solidFill>
              </a:endParaRPr>
            </a:p>
          </p:txBody>
        </p:sp>
        <p:sp>
          <p:nvSpPr>
            <p:cNvPr id="114"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nvGrpSpPr>
          <p:cNvPr id="117" name="Group 116"/>
          <p:cNvGrpSpPr/>
          <p:nvPr/>
        </p:nvGrpSpPr>
        <p:grpSpPr>
          <a:xfrm>
            <a:off x="5783329" y="2768818"/>
            <a:ext cx="4033585" cy="2611478"/>
            <a:chOff x="2781859" y="2353478"/>
            <a:chExt cx="3165371" cy="2049370"/>
          </a:xfrm>
        </p:grpSpPr>
        <p:sp>
          <p:nvSpPr>
            <p:cNvPr id="8"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81020" y="2446693"/>
              <a:ext cx="1776632" cy="1203989"/>
            </a:xfrm>
            <a:prstGeom prst="rect">
              <a:avLst/>
            </a:prstGeom>
          </p:spPr>
        </p:pic>
        <p:sp>
          <p:nvSpPr>
            <p:cNvPr id="10"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1"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2"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3"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4"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5"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6"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7"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9"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1"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2"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3"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4"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7"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8"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9"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2"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8"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9"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0"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1"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2"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3"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4"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6"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7"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9"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5"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6"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7"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1"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2"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3"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4"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5"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6"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7"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9"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0"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1"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5"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nvGrpSpPr>
          <p:cNvPr id="116" name="Group 115"/>
          <p:cNvGrpSpPr/>
          <p:nvPr/>
        </p:nvGrpSpPr>
        <p:grpSpPr>
          <a:xfrm>
            <a:off x="10474923" y="3738842"/>
            <a:ext cx="817957" cy="1513383"/>
            <a:chOff x="4618455" y="3337427"/>
            <a:chExt cx="641895" cy="1187634"/>
          </a:xfrm>
        </p:grpSpPr>
        <p:sp>
          <p:nvSpPr>
            <p:cNvPr id="18"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0"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5"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26"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3"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4"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5"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6"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0"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1"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2"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3"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4"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6" name="Freeform 75"/>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7" name="Rectangle 76"/>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8" name="Rectangle 77"/>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79" name="Rectangle 78"/>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0" name="Rectangle 79"/>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1" name="Rectangle 80"/>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2" name="Rectangle 81"/>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3" name="Rectangle 82"/>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4" name="Rectangle 83"/>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5" name="Rectangle 84"/>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6" name="Rectangle 85"/>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7" name="Rectangle 86"/>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8" name="Rectangle 87"/>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9" name="Rectangle 88"/>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0" name="Rectangle 89"/>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1" name="Rectangle 90"/>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2" name="Rectangle 91"/>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3" name="Freeform 92"/>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4"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5" name="Oval 94"/>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6"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7" name="Freeform 96"/>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8" name="Rectangle 97"/>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99" name="Rectangle 98"/>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0" name="Rectangle 99"/>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1" name="Rectangle 100"/>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2" name="Freeform 101"/>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3" name="Rectangle 102"/>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4" name="Rectangle 103"/>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5" name="Rectangle 104"/>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6" name="Rectangle 105"/>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7" name="Rectangle 106"/>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8" name="Rectangle 107"/>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109" name="Rectangle 108"/>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pic>
          <p:nvPicPr>
            <p:cNvPr id="110" name="Picture 10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663119" y="3572286"/>
              <a:ext cx="558496" cy="814895"/>
            </a:xfrm>
            <a:prstGeom prst="rect">
              <a:avLst/>
            </a:prstGeom>
          </p:spPr>
        </p:pic>
      </p:grpSp>
    </p:spTree>
    <p:extLst>
      <p:ext uri="{BB962C8B-B14F-4D97-AF65-F5344CB8AC3E}">
        <p14:creationId xmlns:p14="http://schemas.microsoft.com/office/powerpoint/2010/main" val="8224649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defTabSz="914363">
              <a:lnSpc>
                <a:spcPct val="100000"/>
              </a:lnSpc>
              <a:spcBef>
                <a:spcPts val="0"/>
              </a:spcBef>
              <a:defRPr/>
            </a:pPr>
            <a:r>
              <a:rPr lang="en-US" sz="5400" dirty="0"/>
              <a:t>Deep dive into native Android Development with Office 365 APIs</a:t>
            </a:r>
          </a:p>
        </p:txBody>
      </p:sp>
      <p:sp>
        <p:nvSpPr>
          <p:cNvPr id="5" name="Subtitle 4"/>
          <p:cNvSpPr>
            <a:spLocks noGrp="1"/>
          </p:cNvSpPr>
          <p:nvPr>
            <p:ph type="subTitle" idx="1"/>
          </p:nvPr>
        </p:nvSpPr>
        <p:spPr>
          <a:xfrm>
            <a:off x="532404" y="4735589"/>
            <a:ext cx="7642601" cy="1878514"/>
          </a:xfrm>
        </p:spPr>
        <p:txBody>
          <a:bodyPr/>
          <a:lstStyle/>
          <a:p>
            <a:endParaRPr lang="en-US" dirty="0"/>
          </a:p>
        </p:txBody>
      </p:sp>
    </p:spTree>
    <p:extLst>
      <p:ext uri="{BB962C8B-B14F-4D97-AF65-F5344CB8AC3E}">
        <p14:creationId xmlns:p14="http://schemas.microsoft.com/office/powerpoint/2010/main" val="10456070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71583" y="3975061"/>
            <a:ext cx="11441043" cy="2424032"/>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1583" y="1886292"/>
            <a:ext cx="11441043" cy="1990742"/>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hidden="1"/>
          <p:cNvSpPr/>
          <p:nvPr/>
        </p:nvSpPr>
        <p:spPr bwMode="auto">
          <a:xfrm>
            <a:off x="7354" y="1336403"/>
            <a:ext cx="6171031" cy="55183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89" tIns="143273" rIns="179089" bIns="143273" numCol="1" spcCol="0" rtlCol="0" fromWordArt="0" anchor="t" anchorCtr="0" forceAA="0" compatLnSpc="1">
            <a:prstTxWarp prst="textNoShape">
              <a:avLst/>
            </a:prstTxWarp>
            <a:noAutofit/>
          </a:bodyPr>
          <a:lstStyle/>
          <a:p>
            <a:pPr algn="ctr" defTabSz="913110"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176449" y="-135550"/>
            <a:ext cx="7800349" cy="1953424"/>
            <a:chOff x="477350" y="330556"/>
            <a:chExt cx="7959963" cy="1993396"/>
          </a:xfrm>
        </p:grpSpPr>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7350" y="330556"/>
              <a:ext cx="5758172" cy="1993396"/>
            </a:xfrm>
            <a:prstGeom prst="rect">
              <a:avLst/>
            </a:prstGeom>
          </p:spPr>
        </p:pic>
        <p:sp>
          <p:nvSpPr>
            <p:cNvPr id="15" name="TextBox 14"/>
            <p:cNvSpPr txBox="1"/>
            <p:nvPr/>
          </p:nvSpPr>
          <p:spPr>
            <a:xfrm>
              <a:off x="2159092" y="1810873"/>
              <a:ext cx="6278221" cy="430936"/>
            </a:xfrm>
            <a:prstGeom prst="rect">
              <a:avLst/>
            </a:prstGeom>
            <a:noFill/>
          </p:spPr>
          <p:txBody>
            <a:bodyPr wrap="square" lIns="0" tIns="0" rIns="0" bIns="0" rtlCol="0">
              <a:spAutoFit/>
            </a:bodyPr>
            <a:lstStyle/>
            <a:p>
              <a:pPr defTabSz="914004"/>
              <a:r>
                <a:rPr lang="en-US" sz="2744" dirty="0">
                  <a:solidFill>
                    <a:srgbClr val="FFFFFF"/>
                  </a:solidFill>
                  <a:latin typeface="Segoe UI Light"/>
                </a:rPr>
                <a:t>Developer Patterns &amp; Practices</a:t>
              </a:r>
            </a:p>
          </p:txBody>
        </p:sp>
      </p:grpSp>
      <p:sp>
        <p:nvSpPr>
          <p:cNvPr id="7" name="Rectangle 6"/>
          <p:cNvSpPr/>
          <p:nvPr/>
        </p:nvSpPr>
        <p:spPr bwMode="auto">
          <a:xfrm>
            <a:off x="7353" y="-1019397"/>
            <a:ext cx="7616546" cy="780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defTabSz="913741" fontAlgn="base">
              <a:lnSpc>
                <a:spcPct val="90000"/>
              </a:lnSpc>
              <a:spcBef>
                <a:spcPct val="0"/>
              </a:spcBef>
              <a:spcAft>
                <a:spcPct val="0"/>
              </a:spcAft>
            </a:pPr>
            <a:r>
              <a:rPr lang="en-US" sz="1764" dirty="0">
                <a:solidFill>
                  <a:srgbClr val="FFFFFF"/>
                </a:solidFill>
              </a:rPr>
              <a:t>Make look cool</a:t>
            </a: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6393" y="2020808"/>
            <a:ext cx="7332031" cy="1507378"/>
          </a:xfrm>
          <a:prstGeom prst="rect">
            <a:avLst/>
          </a:prstGeom>
          <a:noFill/>
        </p:spPr>
        <p:txBody>
          <a:bodyPr wrap="square">
            <a:spAutoFit/>
          </a:bodyPr>
          <a:lstStyle/>
          <a:p>
            <a:pPr defTabSz="914004">
              <a:lnSpc>
                <a:spcPct val="90000"/>
              </a:lnSpc>
              <a:spcBef>
                <a:spcPts val="588"/>
              </a:spcBef>
              <a:spcAft>
                <a:spcPts val="1764"/>
              </a:spcAft>
              <a:buClr>
                <a:srgbClr val="FFFFFF"/>
              </a:buClr>
              <a:buSzPct val="100000"/>
            </a:pPr>
            <a:r>
              <a:rPr lang="en-US" sz="3135" b="1" dirty="0">
                <a:gradFill>
                  <a:gsLst>
                    <a:gs pos="34513">
                      <a:srgbClr val="FFFFFF"/>
                    </a:gs>
                    <a:gs pos="55000">
                      <a:srgbClr val="FFFFFF"/>
                    </a:gs>
                  </a:gsLst>
                  <a:lin ang="5400000" scaled="0"/>
                </a:gradFill>
              </a:rPr>
              <a:t>Transform your code</a:t>
            </a:r>
          </a:p>
          <a:p>
            <a:pPr defTabSz="914004">
              <a:lnSpc>
                <a:spcPct val="90000"/>
              </a:lnSpc>
              <a:spcBef>
                <a:spcPts val="588"/>
              </a:spcBef>
              <a:spcAft>
                <a:spcPts val="2940"/>
              </a:spcAft>
              <a:buClr>
                <a:srgbClr val="FFFFFF"/>
              </a:buClr>
              <a:buSzPct val="100000"/>
            </a:pPr>
            <a:r>
              <a:rPr lang="en-US" sz="2352" dirty="0">
                <a:gradFill>
                  <a:gsLst>
                    <a:gs pos="1250">
                      <a:srgbClr val="FFFFFF"/>
                    </a:gs>
                    <a:gs pos="100000">
                      <a:srgbClr val="FFFFFF"/>
                    </a:gs>
                  </a:gsLst>
                  <a:lin ang="5400000" scaled="0"/>
                </a:gradFill>
                <a:latin typeface="Segoe UI Light"/>
              </a:rPr>
              <a:t>Providing App Model Patterns for common SharePoint </a:t>
            </a:r>
            <a:br>
              <a:rPr lang="en-US" sz="2352" dirty="0">
                <a:gradFill>
                  <a:gsLst>
                    <a:gs pos="1250">
                      <a:srgbClr val="FFFFFF"/>
                    </a:gs>
                    <a:gs pos="100000">
                      <a:srgbClr val="FFFFFF"/>
                    </a:gs>
                  </a:gsLst>
                  <a:lin ang="5400000" scaled="0"/>
                </a:gradFill>
                <a:latin typeface="Segoe UI Light"/>
              </a:rPr>
            </a:br>
            <a:r>
              <a:rPr lang="en-US" sz="2352" dirty="0">
                <a:gradFill>
                  <a:gsLst>
                    <a:gs pos="1250">
                      <a:srgbClr val="FFFFFF"/>
                    </a:gs>
                    <a:gs pos="100000">
                      <a:srgbClr val="FFFFFF"/>
                    </a:gs>
                  </a:gsLst>
                  <a:lin ang="5400000" scaled="0"/>
                </a:gradFill>
                <a:latin typeface="Segoe UI Light"/>
              </a:rPr>
              <a:t>Full Trust Code and Office Add-in scenarios</a:t>
            </a:r>
          </a:p>
        </p:txBody>
      </p:sp>
      <p:sp>
        <p:nvSpPr>
          <p:cNvPr id="20" name="Rectangle 19"/>
          <p:cNvSpPr/>
          <p:nvPr/>
        </p:nvSpPr>
        <p:spPr>
          <a:xfrm>
            <a:off x="1367072" y="4097118"/>
            <a:ext cx="10500208" cy="2504049"/>
          </a:xfrm>
          <a:prstGeom prst="rect">
            <a:avLst/>
          </a:prstGeom>
          <a:noFill/>
        </p:spPr>
        <p:txBody>
          <a:bodyPr wrap="square">
            <a:spAutoFit/>
          </a:bodyPr>
          <a:lstStyle/>
          <a:p>
            <a:pPr defTabSz="914004">
              <a:lnSpc>
                <a:spcPct val="90000"/>
              </a:lnSpc>
              <a:spcBef>
                <a:spcPts val="588"/>
              </a:spcBef>
              <a:spcAft>
                <a:spcPts val="1764"/>
              </a:spcAft>
              <a:buClr>
                <a:srgbClr val="FFFFFF"/>
              </a:buClr>
              <a:buSzPct val="100000"/>
            </a:pPr>
            <a:r>
              <a:rPr lang="en-US" sz="3135" b="1" dirty="0">
                <a:gradFill>
                  <a:gsLst>
                    <a:gs pos="34513">
                      <a:srgbClr val="FFFFFF"/>
                    </a:gs>
                    <a:gs pos="55000">
                      <a:srgbClr val="FFFFFF"/>
                    </a:gs>
                  </a:gsLst>
                  <a:lin ang="5400000" scaled="0"/>
                </a:gradFill>
              </a:rPr>
              <a:t>60+ Visual Studio projects</a:t>
            </a:r>
          </a:p>
          <a:p>
            <a:pPr defTabSz="914004">
              <a:lnSpc>
                <a:spcPct val="90000"/>
              </a:lnSpc>
              <a:spcBef>
                <a:spcPts val="588"/>
              </a:spcBef>
              <a:spcAft>
                <a:spcPts val="2940"/>
              </a:spcAft>
              <a:buClr>
                <a:srgbClr val="FFFFFF"/>
              </a:buClr>
              <a:buSzPct val="100000"/>
            </a:pPr>
            <a:r>
              <a:rPr lang="en-US" sz="2352" dirty="0">
                <a:gradFill>
                  <a:gsLst>
                    <a:gs pos="1250">
                      <a:srgbClr val="FFFFFF"/>
                    </a:gs>
                    <a:gs pos="100000">
                      <a:srgbClr val="FFFFFF"/>
                    </a:gs>
                  </a:gsLst>
                  <a:lin ang="5400000" scaled="0"/>
                </a:gradFill>
                <a:latin typeface="Segoe UI Light"/>
              </a:rPr>
              <a:t>Common scenarios</a:t>
            </a:r>
            <a:br>
              <a:rPr lang="en-US" sz="2352" dirty="0">
                <a:gradFill>
                  <a:gsLst>
                    <a:gs pos="1250">
                      <a:srgbClr val="FFFFFF"/>
                    </a:gs>
                    <a:gs pos="100000">
                      <a:srgbClr val="FFFFFF"/>
                    </a:gs>
                  </a:gsLst>
                  <a:lin ang="5400000" scaled="0"/>
                </a:gradFill>
                <a:latin typeface="Segoe UI Light"/>
              </a:rPr>
            </a:br>
            <a:r>
              <a:rPr lang="en-US" sz="2352" dirty="0">
                <a:gradFill>
                  <a:gsLst>
                    <a:gs pos="1250">
                      <a:srgbClr val="FFFFFF"/>
                    </a:gs>
                    <a:gs pos="100000">
                      <a:srgbClr val="FFFFFF"/>
                    </a:gs>
                  </a:gsLst>
                  <a:lin ang="5400000" scaled="0"/>
                </a:gradFill>
                <a:latin typeface="Segoe UI Light"/>
              </a:rPr>
              <a:t>Branding</a:t>
            </a:r>
            <a:br>
              <a:rPr lang="en-US" sz="2352" dirty="0">
                <a:gradFill>
                  <a:gsLst>
                    <a:gs pos="1250">
                      <a:srgbClr val="FFFFFF"/>
                    </a:gs>
                    <a:gs pos="100000">
                      <a:srgbClr val="FFFFFF"/>
                    </a:gs>
                  </a:gsLst>
                  <a:lin ang="5400000" scaled="0"/>
                </a:gradFill>
                <a:latin typeface="Segoe UI Light"/>
              </a:rPr>
            </a:br>
            <a:r>
              <a:rPr lang="en-US" sz="2352" dirty="0">
                <a:gradFill>
                  <a:gsLst>
                    <a:gs pos="1250">
                      <a:srgbClr val="FFFFFF"/>
                    </a:gs>
                    <a:gs pos="100000">
                      <a:srgbClr val="FFFFFF"/>
                    </a:gs>
                  </a:gsLst>
                  <a:lin ang="5400000" scaled="0"/>
                </a:gradFill>
                <a:latin typeface="Segoe UI Light"/>
              </a:rPr>
              <a:t>Site provisioning</a:t>
            </a:r>
            <a:br>
              <a:rPr lang="en-US" sz="2352" dirty="0">
                <a:gradFill>
                  <a:gsLst>
                    <a:gs pos="1250">
                      <a:srgbClr val="FFFFFF"/>
                    </a:gs>
                    <a:gs pos="100000">
                      <a:srgbClr val="FFFFFF"/>
                    </a:gs>
                  </a:gsLst>
                  <a:lin ang="5400000" scaled="0"/>
                </a:gradFill>
                <a:latin typeface="Segoe UI Light"/>
              </a:rPr>
            </a:br>
            <a:r>
              <a:rPr lang="en-US" sz="2352" dirty="0">
                <a:gradFill>
                  <a:gsLst>
                    <a:gs pos="1250">
                      <a:srgbClr val="FFFFFF"/>
                    </a:gs>
                    <a:gs pos="100000">
                      <a:srgbClr val="FFFFFF"/>
                    </a:gs>
                  </a:gsLst>
                  <a:lin ang="5400000" scaled="0"/>
                </a:gradFill>
                <a:latin typeface="Segoe UI Light"/>
              </a:rPr>
              <a:t>Remote event receivers </a:t>
            </a:r>
            <a:br>
              <a:rPr lang="en-US" sz="2352" dirty="0">
                <a:gradFill>
                  <a:gsLst>
                    <a:gs pos="1250">
                      <a:srgbClr val="FFFFFF"/>
                    </a:gs>
                    <a:gs pos="100000">
                      <a:srgbClr val="FFFFFF"/>
                    </a:gs>
                  </a:gsLst>
                  <a:lin ang="5400000" scaled="0"/>
                </a:gradFill>
                <a:latin typeface="Segoe UI Light"/>
              </a:rPr>
            </a:br>
            <a:endParaRPr lang="en-US" sz="2352" dirty="0">
              <a:gradFill>
                <a:gsLst>
                  <a:gs pos="1250">
                    <a:srgbClr val="FFFFFF"/>
                  </a:gs>
                  <a:gs pos="100000">
                    <a:srgbClr val="FFFFFF"/>
                  </a:gs>
                </a:gsLst>
                <a:lin ang="5400000" scaled="0"/>
              </a:gradFill>
              <a:latin typeface="Segoe UI Light"/>
            </a:endParaRPr>
          </a:p>
        </p:txBody>
      </p:sp>
      <p:sp>
        <p:nvSpPr>
          <p:cNvPr id="5" name="Rectangle 4"/>
          <p:cNvSpPr/>
          <p:nvPr/>
        </p:nvSpPr>
        <p:spPr>
          <a:xfrm>
            <a:off x="5704834" y="4865728"/>
            <a:ext cx="6091993" cy="1088989"/>
          </a:xfrm>
          <a:prstGeom prst="rect">
            <a:avLst/>
          </a:prstGeom>
        </p:spPr>
        <p:txBody>
          <a:bodyPr>
            <a:spAutoFit/>
          </a:bodyPr>
          <a:lstStyle/>
          <a:p>
            <a:pPr defTabSz="914004">
              <a:lnSpc>
                <a:spcPct val="90000"/>
              </a:lnSpc>
              <a:spcBef>
                <a:spcPts val="588"/>
              </a:spcBef>
              <a:spcAft>
                <a:spcPts val="2940"/>
              </a:spcAft>
              <a:buClr>
                <a:srgbClr val="FFFFFF"/>
              </a:buClr>
              <a:buSzPct val="100000"/>
            </a:pPr>
            <a:r>
              <a:rPr lang="en-US" sz="2352" dirty="0">
                <a:gradFill>
                  <a:gsLst>
                    <a:gs pos="1250">
                      <a:srgbClr val="FFFFFF"/>
                    </a:gs>
                    <a:gs pos="100000">
                      <a:srgbClr val="FFFFFF"/>
                    </a:gs>
                  </a:gsLst>
                  <a:lin ang="5400000" scaled="0"/>
                </a:gradFill>
                <a:latin typeface="Segoe UI Light"/>
              </a:rPr>
              <a:t>Large file support</a:t>
            </a:r>
            <a:br>
              <a:rPr lang="en-US" sz="2352" dirty="0">
                <a:gradFill>
                  <a:gsLst>
                    <a:gs pos="1250">
                      <a:srgbClr val="FFFFFF"/>
                    </a:gs>
                    <a:gs pos="100000">
                      <a:srgbClr val="FFFFFF"/>
                    </a:gs>
                  </a:gsLst>
                  <a:lin ang="5400000" scaled="0"/>
                </a:gradFill>
                <a:latin typeface="Segoe UI Light"/>
              </a:rPr>
            </a:br>
            <a:r>
              <a:rPr lang="en-US" sz="2352" dirty="0">
                <a:gradFill>
                  <a:gsLst>
                    <a:gs pos="1250">
                      <a:srgbClr val="FFFFFF"/>
                    </a:gs>
                    <a:gs pos="100000">
                      <a:srgbClr val="FFFFFF"/>
                    </a:gs>
                  </a:gsLst>
                  <a:lin ang="5400000" scaled="0"/>
                </a:gradFill>
                <a:latin typeface="Segoe UI Light"/>
              </a:rPr>
              <a:t>Taxonomy driven navigation</a:t>
            </a:r>
            <a:br>
              <a:rPr lang="en-US" sz="2352" dirty="0">
                <a:gradFill>
                  <a:gsLst>
                    <a:gs pos="1250">
                      <a:srgbClr val="FFFFFF"/>
                    </a:gs>
                    <a:gs pos="100000">
                      <a:srgbClr val="FFFFFF"/>
                    </a:gs>
                  </a:gsLst>
                  <a:lin ang="5400000" scaled="0"/>
                </a:gradFill>
                <a:latin typeface="Segoe UI Light"/>
              </a:rPr>
            </a:br>
            <a:r>
              <a:rPr lang="en-US" sz="2352" dirty="0">
                <a:gradFill>
                  <a:gsLst>
                    <a:gs pos="1250">
                      <a:srgbClr val="FFFFFF"/>
                    </a:gs>
                    <a:gs pos="100000">
                      <a:srgbClr val="FFFFFF"/>
                    </a:gs>
                  </a:gsLst>
                  <a:lin ang="5400000" scaled="0"/>
                </a:gradFill>
                <a:latin typeface="Segoe UI Light"/>
              </a:rPr>
              <a:t>And much more… </a:t>
            </a:r>
            <a:r>
              <a:rPr lang="en-US" sz="2352" dirty="0">
                <a:gradFill>
                  <a:gsLst>
                    <a:gs pos="1250">
                      <a:srgbClr val="FFFFFF"/>
                    </a:gs>
                    <a:gs pos="100000">
                      <a:srgbClr val="FFFFFF"/>
                    </a:gs>
                  </a:gsLst>
                  <a:lin ang="5400000" scaled="0"/>
                </a:gradFill>
                <a:latin typeface="Segoe UI Light"/>
                <a:hlinkClick r:id="rId3" action="ppaction://hlinkfile"/>
              </a:rPr>
              <a:t>aka.ms/</a:t>
            </a:r>
            <a:r>
              <a:rPr lang="en-US" sz="2352" dirty="0" err="1">
                <a:gradFill>
                  <a:gsLst>
                    <a:gs pos="1250">
                      <a:srgbClr val="FFFFFF"/>
                    </a:gs>
                    <a:gs pos="100000">
                      <a:srgbClr val="FFFFFF"/>
                    </a:gs>
                  </a:gsLst>
                  <a:lin ang="5400000" scaled="0"/>
                </a:gradFill>
                <a:latin typeface="Segoe UI Light"/>
                <a:hlinkClick r:id="rId3" action="ppaction://hlinkfile"/>
              </a:rPr>
              <a:t>OfficeDevPnP</a:t>
            </a:r>
            <a:endParaRPr lang="en-US" sz="2352" dirty="0">
              <a:gradFill>
                <a:gsLst>
                  <a:gs pos="1250">
                    <a:srgbClr val="FFFFFF"/>
                  </a:gs>
                  <a:gs pos="100000">
                    <a:srgbClr val="FFFFFF"/>
                  </a:gs>
                </a:gsLst>
                <a:lin ang="5400000" scaled="0"/>
              </a:gradFill>
              <a:latin typeface="Segoe UI Light"/>
            </a:endParaRPr>
          </a:p>
        </p:txBody>
      </p:sp>
      <p:grpSp>
        <p:nvGrpSpPr>
          <p:cNvPr id="32" name="Group 701"/>
          <p:cNvGrpSpPr>
            <a:grpSpLocks noChangeAspect="1"/>
          </p:cNvGrpSpPr>
          <p:nvPr/>
        </p:nvGrpSpPr>
        <p:grpSpPr bwMode="auto">
          <a:xfrm>
            <a:off x="394669" y="4161266"/>
            <a:ext cx="918512" cy="831916"/>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algn="just" defTabSz="914188"/>
              <a:endParaRPr lang="en-US" sz="1666">
                <a:solidFill>
                  <a:srgbClr val="FFFFFF"/>
                </a:solidFill>
              </a:endParaRPr>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algn="just" defTabSz="914188"/>
              <a:endParaRPr lang="en-US" sz="1666">
                <a:solidFill>
                  <a:srgbClr val="FFFFFF"/>
                </a:solidFill>
              </a:endParaRPr>
            </a:p>
          </p:txBody>
        </p:sp>
      </p:grpSp>
      <p:grpSp>
        <p:nvGrpSpPr>
          <p:cNvPr id="36" name="Group 35"/>
          <p:cNvGrpSpPr/>
          <p:nvPr/>
        </p:nvGrpSpPr>
        <p:grpSpPr bwMode="black">
          <a:xfrm>
            <a:off x="387421" y="2195429"/>
            <a:ext cx="961127" cy="781920"/>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804" rIns="89606" bIns="44804" numCol="1" anchor="t" anchorCtr="0" compatLnSpc="1">
              <a:prstTxWarp prst="textNoShape">
                <a:avLst/>
              </a:prstTxWarp>
            </a:bodyPr>
            <a:lstStyle/>
            <a:p>
              <a:pPr algn="ctr" defTabSz="914188"/>
              <a:endParaRPr lang="en-US" sz="1567">
                <a:gradFill>
                  <a:gsLst>
                    <a:gs pos="0">
                      <a:srgbClr val="FFFFFF"/>
                    </a:gs>
                    <a:gs pos="100000">
                      <a:srgbClr val="FFFFFF"/>
                    </a:gs>
                  </a:gsLst>
                  <a:lin ang="5400000" scaled="0"/>
                </a:gradFill>
              </a:endParaRPr>
            </a:p>
          </p:txBody>
        </p:sp>
        <p:sp>
          <p:nvSpPr>
            <p:cNvPr id="38" name="Oval 87"/>
            <p:cNvSpPr>
              <a:spLocks noChangeArrowheads="1"/>
            </p:cNvSpPr>
            <p:nvPr/>
          </p:nvSpPr>
          <p:spPr bwMode="black">
            <a:xfrm>
              <a:off x="5630863" y="8128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804" rIns="89606" bIns="44804" numCol="1" anchor="t" anchorCtr="0" compatLnSpc="1">
              <a:prstTxWarp prst="textNoShape">
                <a:avLst/>
              </a:prstTxWarp>
            </a:bodyPr>
            <a:lstStyle/>
            <a:p>
              <a:pPr algn="ctr" defTabSz="914188"/>
              <a:endParaRPr lang="en-US" sz="1567">
                <a:gradFill>
                  <a:gsLst>
                    <a:gs pos="0">
                      <a:srgbClr val="FFFFFF"/>
                    </a:gs>
                    <a:gs pos="100000">
                      <a:srgbClr val="FFFFFF"/>
                    </a:gs>
                  </a:gsLst>
                  <a:lin ang="5400000" scaled="0"/>
                </a:gradFill>
              </a:endParaRPr>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804" rIns="89606" bIns="44804" numCol="1" anchor="t" anchorCtr="0" compatLnSpc="1">
              <a:prstTxWarp prst="textNoShape">
                <a:avLst/>
              </a:prstTxWarp>
            </a:bodyPr>
            <a:lstStyle/>
            <a:p>
              <a:pPr algn="ctr" defTabSz="914188"/>
              <a:endParaRPr lang="en-US" sz="1567">
                <a:gradFill>
                  <a:gsLst>
                    <a:gs pos="0">
                      <a:srgbClr val="FFFFFF"/>
                    </a:gs>
                    <a:gs pos="100000">
                      <a:srgbClr val="FFFFFF"/>
                    </a:gs>
                  </a:gsLst>
                  <a:lin ang="5400000" scaled="0"/>
                </a:gradFill>
              </a:endParaRPr>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804" rIns="89606" bIns="44804" numCol="1" anchor="t" anchorCtr="0" compatLnSpc="1">
              <a:prstTxWarp prst="textNoShape">
                <a:avLst/>
              </a:prstTxWarp>
            </a:bodyPr>
            <a:lstStyle/>
            <a:p>
              <a:pPr algn="ctr" defTabSz="914188"/>
              <a:endParaRPr lang="en-US" sz="1567">
                <a:gradFill>
                  <a:gsLst>
                    <a:gs pos="0">
                      <a:srgbClr val="FFFFFF"/>
                    </a:gs>
                    <a:gs pos="100000">
                      <a:srgbClr val="FFFFFF"/>
                    </a:gs>
                  </a:gsLst>
                  <a:lin ang="5400000" scaled="0"/>
                </a:gradFill>
              </a:endParaRPr>
            </a:p>
          </p:txBody>
        </p:sp>
      </p:grpSp>
      <p:sp>
        <p:nvSpPr>
          <p:cNvPr id="8" name="Rectangle 7"/>
          <p:cNvSpPr/>
          <p:nvPr/>
        </p:nvSpPr>
        <p:spPr bwMode="auto">
          <a:xfrm>
            <a:off x="2454" y="1737330"/>
            <a:ext cx="269130" cy="496143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1039252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0-#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5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0-#ppt_w/2"/>
                                          </p:val>
                                        </p:tav>
                                        <p:tav tm="100000">
                                          <p:val>
                                            <p:strVal val="#ppt_x"/>
                                          </p:val>
                                        </p:tav>
                                      </p:tavLst>
                                    </p:anim>
                                    <p:anim calcmode="lin" valueType="num">
                                      <p:cBhvr additive="base">
                                        <p:cTn id="15" dur="500" fill="hold"/>
                                        <p:tgtEl>
                                          <p:spTgt spid="42"/>
                                        </p:tgtEl>
                                        <p:attrNameLst>
                                          <p:attrName>ppt_y</p:attrName>
                                        </p:attrNameLst>
                                      </p:cBhvr>
                                      <p:tavLst>
                                        <p:tav tm="0">
                                          <p:val>
                                            <p:strVal val="#ppt_y"/>
                                          </p:val>
                                        </p:tav>
                                        <p:tav tm="100000">
                                          <p:val>
                                            <p:strVal val="#ppt_y"/>
                                          </p:val>
                                        </p:tav>
                                      </p:tavLst>
                                    </p:anim>
                                  </p:childTnLst>
                                </p:cTn>
                              </p:par>
                              <p:par>
                                <p:cTn id="16" presetID="10" presetClass="entr" presetSubtype="0" fill="hold" nodeType="withEffect">
                                  <p:stCondLst>
                                    <p:cond delay="70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300"/>
                                        <p:tgtEl>
                                          <p:spTgt spid="36"/>
                                        </p:tgtEl>
                                      </p:cBhvr>
                                    </p:animEffect>
                                  </p:childTnLst>
                                </p:cTn>
                              </p:par>
                              <p:par>
                                <p:cTn id="19" presetID="63" presetClass="path" presetSubtype="0" decel="100000" fill="hold" nodeType="withEffect">
                                  <p:stCondLst>
                                    <p:cond delay="700"/>
                                  </p:stCondLst>
                                  <p:childTnLst>
                                    <p:animMotion origin="layout" path="M 3.5614E-6 -2.11984E-6 L 0.01506 -2.11984E-6 " pathEditMode="relative" rAng="0" ptsTypes="AA">
                                      <p:cBhvr>
                                        <p:cTn id="20" dur="500" spd="-100000" fill="hold"/>
                                        <p:tgtEl>
                                          <p:spTgt spid="36"/>
                                        </p:tgtEl>
                                        <p:attrNameLst>
                                          <p:attrName>ppt_x</p:attrName>
                                          <p:attrName>ppt_y</p:attrName>
                                        </p:attrNameLst>
                                      </p:cBhvr>
                                      <p:rCtr x="753" y="0"/>
                                    </p:animMotion>
                                  </p:childTnLst>
                                </p:cTn>
                              </p:par>
                              <p:par>
                                <p:cTn id="21" presetID="10" presetClass="entr" presetSubtype="0" fill="hold" grpId="0" nodeType="withEffect">
                                  <p:stCondLst>
                                    <p:cond delay="8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300"/>
                                        <p:tgtEl>
                                          <p:spTgt spid="19"/>
                                        </p:tgtEl>
                                      </p:cBhvr>
                                    </p:animEffect>
                                  </p:childTnLst>
                                </p:cTn>
                              </p:par>
                              <p:par>
                                <p:cTn id="24" presetID="63" presetClass="path" presetSubtype="0" decel="100000" fill="hold" grpId="1" nodeType="withEffect">
                                  <p:stCondLst>
                                    <p:cond delay="800"/>
                                  </p:stCondLst>
                                  <p:childTnLst>
                                    <p:animMotion origin="layout" path="M 3.5614E-6 -2.11984E-6 L 0.01506 -2.11984E-6 " pathEditMode="relative" rAng="0" ptsTypes="AA">
                                      <p:cBhvr>
                                        <p:cTn id="25" dur="500" spd="-100000" fill="hold"/>
                                        <p:tgtEl>
                                          <p:spTgt spid="19"/>
                                        </p:tgtEl>
                                        <p:attrNameLst>
                                          <p:attrName>ppt_x</p:attrName>
                                          <p:attrName>ppt_y</p:attrName>
                                        </p:attrNameLst>
                                      </p:cBhvr>
                                      <p:rCtr x="753" y="0"/>
                                    </p:animMotion>
                                  </p:childTnLst>
                                </p:cTn>
                              </p:par>
                              <p:par>
                                <p:cTn id="26" presetID="10" presetClass="entr" presetSubtype="0" fill="hold" nodeType="withEffect">
                                  <p:stCondLst>
                                    <p:cond delay="90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300"/>
                                        <p:tgtEl>
                                          <p:spTgt spid="32"/>
                                        </p:tgtEl>
                                      </p:cBhvr>
                                    </p:animEffect>
                                  </p:childTnLst>
                                </p:cTn>
                              </p:par>
                              <p:par>
                                <p:cTn id="29" presetID="63" presetClass="path" presetSubtype="0" decel="100000" fill="hold" nodeType="withEffect">
                                  <p:stCondLst>
                                    <p:cond delay="900"/>
                                  </p:stCondLst>
                                  <p:childTnLst>
                                    <p:animMotion origin="layout" path="M 3.5614E-6 -2.11984E-6 L 0.01506 -2.11984E-6 " pathEditMode="relative" rAng="0" ptsTypes="AA">
                                      <p:cBhvr>
                                        <p:cTn id="30" dur="500" spd="-100000" fill="hold"/>
                                        <p:tgtEl>
                                          <p:spTgt spid="32"/>
                                        </p:tgtEl>
                                        <p:attrNameLst>
                                          <p:attrName>ppt_x</p:attrName>
                                          <p:attrName>ppt_y</p:attrName>
                                        </p:attrNameLst>
                                      </p:cBhvr>
                                      <p:rCtr x="753" y="0"/>
                                    </p:animMotion>
                                  </p:childTnLst>
                                </p:cTn>
                              </p:par>
                              <p:par>
                                <p:cTn id="31" presetID="10" presetClass="entr" presetSubtype="0" fill="hold" grpId="0" nodeType="withEffect">
                                  <p:stCondLst>
                                    <p:cond delay="100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300"/>
                                        <p:tgtEl>
                                          <p:spTgt spid="20"/>
                                        </p:tgtEl>
                                      </p:cBhvr>
                                    </p:animEffect>
                                  </p:childTnLst>
                                </p:cTn>
                              </p:par>
                              <p:par>
                                <p:cTn id="34" presetID="63" presetClass="path" presetSubtype="0" decel="100000" fill="hold" grpId="1" nodeType="withEffect">
                                  <p:stCondLst>
                                    <p:cond delay="1000"/>
                                  </p:stCondLst>
                                  <p:childTnLst>
                                    <p:animMotion origin="layout" path="M 3.5614E-6 -2.11984E-6 L 0.01506 -2.11984E-6 " pathEditMode="relative" rAng="0" ptsTypes="AA">
                                      <p:cBhvr>
                                        <p:cTn id="35" dur="500" spd="-100000" fill="hold"/>
                                        <p:tgtEl>
                                          <p:spTgt spid="20"/>
                                        </p:tgtEl>
                                        <p:attrNameLst>
                                          <p:attrName>ppt_x</p:attrName>
                                          <p:attrName>ppt_y</p:attrName>
                                        </p:attrNameLst>
                                      </p:cBhvr>
                                      <p:rCtr x="753" y="0"/>
                                    </p:animMotion>
                                  </p:childTnLst>
                                </p:cTn>
                              </p:par>
                              <p:par>
                                <p:cTn id="36" presetID="10" presetClass="entr" presetSubtype="0" fill="hold" grpId="0" nodeType="withEffect">
                                  <p:stCondLst>
                                    <p:cond delay="100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300"/>
                                        <p:tgtEl>
                                          <p:spTgt spid="5"/>
                                        </p:tgtEl>
                                      </p:cBhvr>
                                    </p:animEffect>
                                  </p:childTnLst>
                                </p:cTn>
                              </p:par>
                              <p:par>
                                <p:cTn id="39" presetID="63" presetClass="path" presetSubtype="0" decel="100000" fill="hold" grpId="1" nodeType="withEffect">
                                  <p:stCondLst>
                                    <p:cond delay="1000"/>
                                  </p:stCondLst>
                                  <p:childTnLst>
                                    <p:animMotion origin="layout" path="M 3.5614E-6 -2.11984E-6 L 0.01506 -2.11984E-6 " pathEditMode="relative" rAng="0" ptsTypes="AA">
                                      <p:cBhvr>
                                        <p:cTn id="40" dur="500" spd="-100000" fill="hold"/>
                                        <p:tgtEl>
                                          <p:spTgt spid="5"/>
                                        </p:tgtEl>
                                        <p:attrNameLst>
                                          <p:attrName>ppt_x</p:attrName>
                                          <p:attrName>ppt_y</p:attrName>
                                        </p:attrNameLst>
                                      </p:cBhvr>
                                      <p:rCtr x="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647970" y="1866"/>
            <a:ext cx="6541580" cy="6854270"/>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53" y="1866"/>
            <a:ext cx="5645517" cy="685427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 Shot 2014-06-26 at 4.28.51 PM.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78545" y="471678"/>
            <a:ext cx="5662972" cy="6182222"/>
          </a:xfrm>
          <a:prstGeom prst="rect">
            <a:avLst/>
          </a:prstGeom>
          <a:ln>
            <a:noFill/>
          </a:ln>
        </p:spPr>
      </p:pic>
      <p:sp>
        <p:nvSpPr>
          <p:cNvPr id="3" name="Title 2"/>
          <p:cNvSpPr>
            <a:spLocks noGrp="1"/>
          </p:cNvSpPr>
          <p:nvPr>
            <p:ph type="title"/>
          </p:nvPr>
        </p:nvSpPr>
        <p:spPr>
          <a:xfrm>
            <a:off x="271584" y="291219"/>
            <a:ext cx="4928353" cy="899176"/>
          </a:xfrm>
        </p:spPr>
        <p:txBody>
          <a:bodyPr/>
          <a:lstStyle/>
          <a:p>
            <a:r>
              <a:rPr lang="en-US" dirty="0" smtClean="0"/>
              <a:t>Roadmap</a:t>
            </a:r>
            <a:endParaRPr lang="en-US" dirty="0"/>
          </a:p>
        </p:txBody>
      </p:sp>
      <p:sp>
        <p:nvSpPr>
          <p:cNvPr id="2" name="Text Placeholder 1"/>
          <p:cNvSpPr>
            <a:spLocks noGrp="1"/>
          </p:cNvSpPr>
          <p:nvPr>
            <p:ph type="body" sz="quarter" idx="11"/>
          </p:nvPr>
        </p:nvSpPr>
        <p:spPr>
          <a:xfrm>
            <a:off x="271585" y="1190395"/>
            <a:ext cx="5195165" cy="2584058"/>
          </a:xfrm>
        </p:spPr>
        <p:txBody>
          <a:bodyPr/>
          <a:lstStyle/>
          <a:p>
            <a:pPr>
              <a:spcBef>
                <a:spcPts val="588"/>
              </a:spcBef>
              <a:spcAft>
                <a:spcPts val="588"/>
              </a:spcAft>
            </a:pPr>
            <a:r>
              <a:rPr lang="en-US" dirty="0" smtClean="0"/>
              <a:t>Monthly updates</a:t>
            </a:r>
          </a:p>
          <a:p>
            <a:pPr>
              <a:spcBef>
                <a:spcPts val="588"/>
              </a:spcBef>
              <a:spcAft>
                <a:spcPts val="588"/>
              </a:spcAft>
            </a:pPr>
            <a:r>
              <a:rPr lang="en-US" dirty="0" smtClean="0"/>
              <a:t>Associated blog posts</a:t>
            </a:r>
          </a:p>
          <a:p>
            <a:pPr>
              <a:spcBef>
                <a:spcPts val="588"/>
              </a:spcBef>
              <a:spcAft>
                <a:spcPts val="588"/>
              </a:spcAft>
            </a:pPr>
            <a:r>
              <a:rPr lang="en-US" sz="1960" dirty="0">
                <a:hlinkClick r:id="rId3"/>
              </a:rPr>
              <a:t>www.office.com/roadmap</a:t>
            </a:r>
            <a:endParaRPr lang="en-US" sz="1960" dirty="0"/>
          </a:p>
          <a:p>
            <a:pPr>
              <a:spcBef>
                <a:spcPts val="588"/>
              </a:spcBef>
              <a:spcAft>
                <a:spcPts val="588"/>
              </a:spcAft>
            </a:pPr>
            <a:endParaRPr lang="en-US" dirty="0"/>
          </a:p>
        </p:txBody>
      </p:sp>
    </p:spTree>
    <p:extLst>
      <p:ext uri="{BB962C8B-B14F-4D97-AF65-F5344CB8AC3E}">
        <p14:creationId xmlns:p14="http://schemas.microsoft.com/office/powerpoint/2010/main" val="1534371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7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300"/>
                                        <p:tgtEl>
                                          <p:spTgt spid="5"/>
                                        </p:tgtEl>
                                      </p:cBhvr>
                                    </p:animEffect>
                                  </p:childTnLst>
                                </p:cTn>
                              </p:par>
                              <p:par>
                                <p:cTn id="12" presetID="63" presetClass="path" presetSubtype="0" decel="100000" fill="hold" nodeType="withEffect">
                                  <p:stCondLst>
                                    <p:cond delay="700"/>
                                  </p:stCondLst>
                                  <p:childTnLst>
                                    <p:animMotion origin="layout" path="M 3.5614E-6 -2.11984E-6 L 0.01506 -2.11984E-6 " pathEditMode="relative" rAng="0" ptsTypes="AA">
                                      <p:cBhvr>
                                        <p:cTn id="13" dur="500" spd="-100000" fill="hold"/>
                                        <p:tgtEl>
                                          <p:spTgt spid="5"/>
                                        </p:tgtEl>
                                        <p:attrNameLst>
                                          <p:attrName>ppt_x</p:attrName>
                                          <p:attrName>ppt_y</p:attrName>
                                        </p:attrNameLst>
                                      </p:cBhvr>
                                      <p:rCtr x="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647970" y="1866"/>
            <a:ext cx="6541580" cy="6854270"/>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453" y="1866"/>
            <a:ext cx="5645517" cy="685427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Customer </a:t>
            </a:r>
            <a:br>
              <a:rPr lang="en-US" dirty="0" smtClean="0"/>
            </a:br>
            <a:r>
              <a:rPr lang="en-US" dirty="0" smtClean="0"/>
              <a:t>feedback</a:t>
            </a:r>
            <a:endParaRPr lang="en-US" dirty="0"/>
          </a:p>
        </p:txBody>
      </p:sp>
      <p:sp>
        <p:nvSpPr>
          <p:cNvPr id="2" name="Text Placeholder 1"/>
          <p:cNvSpPr>
            <a:spLocks noGrp="1"/>
          </p:cNvSpPr>
          <p:nvPr>
            <p:ph type="body" sz="quarter" idx="11"/>
          </p:nvPr>
        </p:nvSpPr>
        <p:spPr>
          <a:xfrm>
            <a:off x="1343996" y="2084905"/>
            <a:ext cx="4677332" cy="5445078"/>
          </a:xfrm>
        </p:spPr>
        <p:txBody>
          <a:bodyPr/>
          <a:lstStyle/>
          <a:p>
            <a:pPr>
              <a:spcBef>
                <a:spcPts val="588"/>
              </a:spcBef>
              <a:spcAft>
                <a:spcPts val="588"/>
              </a:spcAft>
            </a:pPr>
            <a:r>
              <a:rPr lang="en-US" dirty="0" smtClean="0"/>
              <a:t>Yammer</a:t>
            </a:r>
            <a:br>
              <a:rPr lang="en-US" dirty="0" smtClean="0"/>
            </a:br>
            <a:r>
              <a:rPr lang="en-US" sz="1960" dirty="0">
                <a:latin typeface="+mn-lt"/>
              </a:rPr>
              <a:t>Office 365 Technical Network</a:t>
            </a:r>
            <a:endParaRPr lang="en-US" dirty="0" smtClean="0"/>
          </a:p>
          <a:p>
            <a:pPr>
              <a:spcBef>
                <a:spcPts val="2940"/>
              </a:spcBef>
              <a:spcAft>
                <a:spcPts val="588"/>
              </a:spcAft>
            </a:pPr>
            <a:r>
              <a:rPr lang="en-US" dirty="0" err="1" smtClean="0"/>
              <a:t>Stackoverflow</a:t>
            </a:r>
            <a:endParaRPr lang="en-US" dirty="0"/>
          </a:p>
          <a:p>
            <a:pPr>
              <a:spcBef>
                <a:spcPts val="2940"/>
              </a:spcBef>
              <a:spcAft>
                <a:spcPts val="588"/>
              </a:spcAft>
            </a:pPr>
            <a:r>
              <a:rPr lang="en-US" dirty="0" err="1" smtClean="0"/>
              <a:t>UserVoice</a:t>
            </a:r>
            <a:r>
              <a:rPr lang="en-US" dirty="0"/>
              <a:t/>
            </a:r>
            <a:br>
              <a:rPr lang="en-US" dirty="0"/>
            </a:br>
            <a:r>
              <a:rPr lang="en-US" sz="1960" dirty="0">
                <a:latin typeface="+mn-lt"/>
              </a:rPr>
              <a:t>Developer focused</a:t>
            </a:r>
            <a:br>
              <a:rPr lang="en-US" sz="1960" dirty="0">
                <a:latin typeface="+mn-lt"/>
              </a:rPr>
            </a:br>
            <a:r>
              <a:rPr lang="en-US" sz="1960" dirty="0">
                <a:latin typeface="+mn-lt"/>
              </a:rPr>
              <a:t>Bi-weekly triage</a:t>
            </a:r>
            <a:br>
              <a:rPr lang="en-US" sz="1960" dirty="0">
                <a:latin typeface="+mn-lt"/>
              </a:rPr>
            </a:br>
            <a:r>
              <a:rPr lang="en-US" sz="1960" dirty="0">
                <a:latin typeface="+mn-lt"/>
              </a:rPr>
              <a:t>Link to roadmap to show actions</a:t>
            </a:r>
          </a:p>
          <a:p>
            <a:pPr>
              <a:spcBef>
                <a:spcPts val="588"/>
              </a:spcBef>
              <a:spcAft>
                <a:spcPts val="588"/>
              </a:spcAft>
            </a:pPr>
            <a:r>
              <a:rPr lang="en-US" sz="1960" dirty="0">
                <a:latin typeface="+mn-lt"/>
                <a:hlinkClick r:id="rId2"/>
              </a:rPr>
              <a:t>http://aka.ms/OfficeDevFeedback</a:t>
            </a:r>
            <a:endParaRPr lang="en-US" sz="1960" dirty="0">
              <a:latin typeface="+mn-lt"/>
            </a:endParaRPr>
          </a:p>
          <a:p>
            <a:pPr>
              <a:spcBef>
                <a:spcPts val="588"/>
              </a:spcBef>
              <a:spcAft>
                <a:spcPts val="588"/>
              </a:spcAft>
            </a:pPr>
            <a:endParaRPr lang="en-US" sz="1960" dirty="0"/>
          </a:p>
          <a:p>
            <a:pPr>
              <a:spcBef>
                <a:spcPts val="588"/>
              </a:spcBef>
              <a:spcAft>
                <a:spcPts val="588"/>
              </a:spcAft>
            </a:pPr>
            <a:endParaRPr lang="en-US" dirty="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097162" y="292777"/>
            <a:ext cx="5663716" cy="6263638"/>
          </a:xfrm>
          <a:prstGeom prst="rect">
            <a:avLst/>
          </a:prstGeom>
          <a:ln>
            <a:noFill/>
          </a:ln>
        </p:spPr>
      </p:pic>
      <p:pic>
        <p:nvPicPr>
          <p:cNvPr id="5" name="Picture 4"/>
          <p:cNvPicPr>
            <a:picLocks noChangeAspect="1"/>
          </p:cNvPicPr>
          <p:nvPr/>
        </p:nvPicPr>
        <p:blipFill>
          <a:blip r:embed="rId4"/>
          <a:stretch>
            <a:fillRect/>
          </a:stretch>
        </p:blipFill>
        <p:spPr>
          <a:xfrm>
            <a:off x="395997" y="2233362"/>
            <a:ext cx="895354" cy="750720"/>
          </a:xfrm>
          <a:prstGeom prst="rect">
            <a:avLst/>
          </a:prstGeom>
        </p:spPr>
      </p:pic>
      <p:pic>
        <p:nvPicPr>
          <p:cNvPr id="10" name="Picture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8593" y="3172902"/>
            <a:ext cx="770162" cy="98083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4651" y="4342562"/>
            <a:ext cx="938046" cy="901967"/>
          </a:xfrm>
          <a:prstGeom prst="rect">
            <a:avLst/>
          </a:prstGeom>
        </p:spPr>
      </p:pic>
    </p:spTree>
    <p:extLst>
      <p:ext uri="{BB962C8B-B14F-4D97-AF65-F5344CB8AC3E}">
        <p14:creationId xmlns:p14="http://schemas.microsoft.com/office/powerpoint/2010/main" val="923897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7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300"/>
                                        <p:tgtEl>
                                          <p:spTgt spid="6"/>
                                        </p:tgtEl>
                                      </p:cBhvr>
                                    </p:animEffect>
                                  </p:childTnLst>
                                </p:cTn>
                              </p:par>
                              <p:par>
                                <p:cTn id="12" presetID="63" presetClass="path" presetSubtype="0" decel="100000" fill="hold" nodeType="withEffect">
                                  <p:stCondLst>
                                    <p:cond delay="700"/>
                                  </p:stCondLst>
                                  <p:childTnLst>
                                    <p:animMotion origin="layout" path="M 3.5614E-6 -2.11984E-6 L 0.01506 -2.11984E-6 " pathEditMode="relative" rAng="0" ptsTypes="AA">
                                      <p:cBhvr>
                                        <p:cTn id="13" dur="500" spd="-100000" fill="hold"/>
                                        <p:tgtEl>
                                          <p:spTgt spid="6"/>
                                        </p:tgtEl>
                                        <p:attrNameLst>
                                          <p:attrName>ppt_x</p:attrName>
                                          <p:attrName>ppt_y</p:attrName>
                                        </p:attrNameLst>
                                      </p:cBhvr>
                                      <p:rCtr x="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5604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10722" y="1814278"/>
            <a:ext cx="7168517" cy="2881111"/>
          </a:xfrm>
        </p:spPr>
        <p:txBody>
          <a:bodyPr/>
          <a:lstStyle/>
          <a:p>
            <a:r>
              <a:rPr lang="en-US" dirty="0" smtClean="0"/>
              <a:t>Intro</a:t>
            </a:r>
          </a:p>
          <a:p>
            <a:r>
              <a:rPr lang="en-US" dirty="0" smtClean="0"/>
              <a:t>Azure AD </a:t>
            </a:r>
            <a:r>
              <a:rPr lang="en-US" dirty="0" err="1" smtClean="0"/>
              <a:t>Auth</a:t>
            </a:r>
            <a:endParaRPr lang="en-US" dirty="0" smtClean="0"/>
          </a:p>
          <a:p>
            <a:r>
              <a:rPr lang="en-US" dirty="0" smtClean="0"/>
              <a:t>Exchange APIs</a:t>
            </a:r>
          </a:p>
          <a:p>
            <a:r>
              <a:rPr lang="en-US" dirty="0" smtClean="0"/>
              <a:t>OneDrive for Business APIs</a:t>
            </a:r>
          </a:p>
          <a:p>
            <a:r>
              <a:rPr lang="en-US" dirty="0" smtClean="0"/>
              <a:t>SharePoint Lists APIs</a:t>
            </a:r>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71583" y="1905708"/>
            <a:ext cx="4301124" cy="2865210"/>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2165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a:t>
            </a:r>
            <a:endParaRPr lang="en-US" dirty="0"/>
          </a:p>
        </p:txBody>
      </p:sp>
      <p:sp>
        <p:nvSpPr>
          <p:cNvPr id="3" name="Subtitle 2"/>
          <p:cNvSpPr>
            <a:spLocks noGrp="1"/>
          </p:cNvSpPr>
          <p:nvPr>
            <p:ph type="subTitle" idx="1"/>
          </p:nvPr>
        </p:nvSpPr>
        <p:spPr/>
        <p:txBody>
          <a:bodyPr/>
          <a:lstStyle/>
          <a:p>
            <a:r>
              <a:rPr lang="en-US" sz="2745" dirty="0"/>
              <a:t>Getting started with Mobile development with Office 365</a:t>
            </a:r>
            <a:endParaRPr lang="en-US" dirty="0"/>
          </a:p>
        </p:txBody>
      </p:sp>
    </p:spTree>
    <p:extLst>
      <p:ext uri="{BB962C8B-B14F-4D97-AF65-F5344CB8AC3E}">
        <p14:creationId xmlns:p14="http://schemas.microsoft.com/office/powerpoint/2010/main" val="2194314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 name="Picture 5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83023" y="1276413"/>
            <a:ext cx="3788649" cy="1554052"/>
          </a:xfrm>
          <a:prstGeom prst="rect">
            <a:avLst/>
          </a:prstGeom>
        </p:spPr>
      </p:pic>
      <p:sp>
        <p:nvSpPr>
          <p:cNvPr id="9" name="Title 8"/>
          <p:cNvSpPr>
            <a:spLocks noGrp="1"/>
          </p:cNvSpPr>
          <p:nvPr>
            <p:ph type="title"/>
          </p:nvPr>
        </p:nvSpPr>
        <p:spPr/>
        <p:txBody>
          <a:bodyPr/>
          <a:lstStyle/>
          <a:p>
            <a:r>
              <a:rPr lang="en-US" dirty="0" smtClean="0"/>
              <a:t>Vision</a:t>
            </a:r>
            <a:endParaRPr lang="en-US" dirty="0"/>
          </a:p>
        </p:txBody>
      </p:sp>
      <p:grpSp>
        <p:nvGrpSpPr>
          <p:cNvPr id="357" name="Group 356"/>
          <p:cNvGrpSpPr/>
          <p:nvPr/>
        </p:nvGrpSpPr>
        <p:grpSpPr>
          <a:xfrm>
            <a:off x="288696" y="1173014"/>
            <a:ext cx="3694710" cy="1487218"/>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606" tIns="44804" rIns="89606" bIns="44804" numCol="1" anchor="t" anchorCtr="0" compatLnSpc="1">
                <a:prstTxWarp prst="textNoShape">
                  <a:avLst/>
                </a:prstTxWarp>
                <a:noAutofit/>
              </a:bodyPr>
              <a:lstStyle/>
              <a:p>
                <a:pPr defTabSz="914004"/>
                <a:endParaRPr lang="en-US" sz="1764">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8" tIns="143350" rIns="179188" bIns="143350" numCol="1" spcCol="0" rtlCol="0" fromWordArt="0" anchor="t" anchorCtr="0" forceAA="0" compatLnSpc="1">
                <a:prstTxWarp prst="textNoShape">
                  <a:avLst/>
                </a:prstTxWarp>
                <a:noAutofit/>
              </a:bodyPr>
              <a:lstStyle/>
              <a:p>
                <a:pPr algn="ctr" defTabSz="913564"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8" tIns="143350" rIns="179188" bIns="143350" numCol="1" spcCol="0" rtlCol="0" fromWordArt="0" anchor="t" anchorCtr="0" forceAA="0" compatLnSpc="1">
                <a:prstTxWarp prst="textNoShape">
                  <a:avLst/>
                </a:prstTxWarp>
                <a:noAutofit/>
              </a:bodyPr>
              <a:lstStyle/>
              <a:p>
                <a:pPr algn="ctr" defTabSz="913564"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8" tIns="143350" rIns="179188" bIns="143350" numCol="1" spcCol="0" rtlCol="0" fromWordArt="0" anchor="t" anchorCtr="0" forceAA="0" compatLnSpc="1">
                <a:prstTxWarp prst="textNoShape">
                  <a:avLst/>
                </a:prstTxWarp>
                <a:noAutofit/>
              </a:bodyPr>
              <a:lstStyle/>
              <a:p>
                <a:pPr algn="ctr" defTabSz="913564"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3" tIns="44797" rIns="89593" bIns="44797" numCol="1" anchor="t" anchorCtr="0" compatLnSpc="1">
                <a:prstTxWarp prst="textNoShape">
                  <a:avLst/>
                </a:prstTxWarp>
              </a:bodyPr>
              <a:lstStyle/>
              <a:p>
                <a:pPr defTabSz="913830"/>
                <a:endParaRPr lang="en-US" sz="1764">
                  <a:solidFill>
                    <a:srgbClr val="FFFFFF"/>
                  </a:solidFill>
                </a:endParaRPr>
              </a:p>
            </p:txBody>
          </p:sp>
          <p:cxnSp>
            <p:nvCxnSpPr>
              <p:cNvPr id="397" name="Straight Connector 396"/>
              <p:cNvCxnSpPr/>
              <p:nvPr/>
            </p:nvCxnSpPr>
            <p:spPr>
              <a:xfrm>
                <a:off x="3366983" y="625545"/>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grpSp>
        <p:nvGrpSpPr>
          <p:cNvPr id="439" name="Group 438"/>
          <p:cNvGrpSpPr/>
          <p:nvPr/>
        </p:nvGrpSpPr>
        <p:grpSpPr>
          <a:xfrm>
            <a:off x="5275830" y="1290194"/>
            <a:ext cx="1790612" cy="1527163"/>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tx1"/>
              </a:solidFill>
              <a:ln>
                <a:noFill/>
              </a:ln>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07" name="Rectangle 506"/>
              <p:cNvSpPr/>
              <p:nvPr/>
            </p:nvSpPr>
            <p:spPr bwMode="auto">
              <a:xfrm>
                <a:off x="6657420" y="-401045"/>
                <a:ext cx="639762" cy="14861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461" name="Rectangle 460"/>
            <p:cNvSpPr/>
            <p:nvPr/>
          </p:nvSpPr>
          <p:spPr bwMode="auto">
            <a:xfrm>
              <a:off x="6669082" y="1645386"/>
              <a:ext cx="469545" cy="883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680019"/>
              <a:ext cx="948506" cy="959249"/>
              <a:chOff x="5444705" y="1765011"/>
              <a:chExt cx="948506" cy="959249"/>
            </a:xfrm>
          </p:grpSpPr>
          <p:sp>
            <p:nvSpPr>
              <p:cNvPr id="466" name="Rectangle 465"/>
              <p:cNvSpPr/>
              <p:nvPr/>
            </p:nvSpPr>
            <p:spPr bwMode="auto">
              <a:xfrm>
                <a:off x="5444705" y="1765011"/>
                <a:ext cx="438767" cy="9592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8" tIns="143350" rIns="179188" bIns="143350" numCol="1" spcCol="0" rtlCol="0" fromWordArt="0" anchor="t" anchorCtr="0" forceAA="0" compatLnSpc="1">
                <a:prstTxWarp prst="textNoShape">
                  <a:avLst/>
                </a:prstTxWarp>
                <a:noAutofit/>
              </a:bodyPr>
              <a:lstStyle/>
              <a:p>
                <a:pPr algn="ctr" defTabSz="913564"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7382" y="2050681"/>
            <a:ext cx="309915" cy="610715"/>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p:spPr>
        </p:pic>
        <p:grpSp>
          <p:nvGrpSpPr>
            <p:cNvPr id="360" name="Group 359"/>
            <p:cNvGrpSpPr/>
            <p:nvPr/>
          </p:nvGrpSpPr>
          <p:grpSpPr>
            <a:xfrm>
              <a:off x="2451472" y="2218095"/>
              <a:ext cx="260365" cy="417911"/>
              <a:chOff x="2450306" y="2218095"/>
              <a:chExt cx="260365" cy="417911"/>
            </a:xfrm>
          </p:grpSpPr>
          <p:sp>
            <p:nvSpPr>
              <p:cNvPr id="361" name="Rectangle 360"/>
              <p:cNvSpPr/>
              <p:nvPr/>
            </p:nvSpPr>
            <p:spPr bwMode="auto">
              <a:xfrm>
                <a:off x="2450306" y="2218095"/>
                <a:ext cx="260365" cy="4179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sp>
        <p:nvSpPr>
          <p:cNvPr id="516" name="Rectangle 515"/>
          <p:cNvSpPr/>
          <p:nvPr/>
        </p:nvSpPr>
        <p:spPr bwMode="auto">
          <a:xfrm>
            <a:off x="460669" y="2932475"/>
            <a:ext cx="3733067" cy="8789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ctr" anchorCtr="0" forceAA="0" compatLnSpc="1">
            <a:prstTxWarp prst="textNoShape">
              <a:avLst/>
            </a:prstTxWarp>
            <a:noAutofit/>
          </a:bodyPr>
          <a:lstStyle/>
          <a:p>
            <a:pPr defTabSz="913741"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669" y="3811425"/>
            <a:ext cx="3733067" cy="2750421"/>
          </a:xfrm>
          <a:prstGeom prst="rect">
            <a:avLst/>
          </a:prstGeom>
          <a:solidFill>
            <a:srgbClr val="5622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669" y="2932475"/>
            <a:ext cx="3733067" cy="87895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ctr" anchorCtr="0" forceAA="0" compatLnSpc="1">
            <a:prstTxWarp prst="textNoShape">
              <a:avLst/>
            </a:prstTxWarp>
            <a:noAutofit/>
          </a:bodyPr>
          <a:lstStyle/>
          <a:p>
            <a:pPr defTabSz="913741"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450" y="3991143"/>
            <a:ext cx="992797" cy="361344"/>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4004">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3707" y="4085194"/>
              <a:ext cx="358949" cy="368739"/>
            </a:xfrm>
            <a:prstGeom prst="rect">
              <a:avLst/>
            </a:prstGeom>
            <a:noFill/>
          </p:spPr>
        </p:pic>
      </p:grpSp>
      <p:grpSp>
        <p:nvGrpSpPr>
          <p:cNvPr id="522" name="Group 8"/>
          <p:cNvGrpSpPr>
            <a:grpSpLocks noChangeAspect="1"/>
          </p:cNvGrpSpPr>
          <p:nvPr/>
        </p:nvGrpSpPr>
        <p:grpSpPr bwMode="auto">
          <a:xfrm>
            <a:off x="672450" y="5270016"/>
            <a:ext cx="1034730" cy="176418"/>
            <a:chOff x="1924" y="1817"/>
            <a:chExt cx="3830" cy="653"/>
          </a:xfrm>
          <a:solidFill>
            <a:schemeClr val="tx1"/>
          </a:solidFill>
        </p:grpSpPr>
        <p:sp>
          <p:nvSpPr>
            <p:cNvPr id="523" name="Freeform 9"/>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24" name="Freeform 10"/>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25" name="Freeform 11"/>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26" name="Freeform 12"/>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27" name="Freeform 13"/>
            <p:cNvSpPr>
              <a:spLocks noEditPoints="1"/>
            </p:cNvSpPr>
            <p:nvPr/>
          </p:nvSpPr>
          <p:spPr bwMode="auto">
            <a:xfrm>
              <a:off x="3122" y="1934"/>
              <a:ext cx="449" cy="500"/>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28" name="Freeform 14"/>
            <p:cNvSpPr>
              <a:spLocks/>
            </p:cNvSpPr>
            <p:nvPr/>
          </p:nvSpPr>
          <p:spPr bwMode="auto">
            <a:xfrm>
              <a:off x="3642" y="2073"/>
              <a:ext cx="282" cy="351"/>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29" name="Freeform 15"/>
            <p:cNvSpPr>
              <a:spLocks noEditPoints="1"/>
            </p:cNvSpPr>
            <p:nvPr/>
          </p:nvSpPr>
          <p:spPr bwMode="auto">
            <a:xfrm>
              <a:off x="3986" y="2073"/>
              <a:ext cx="295" cy="361"/>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30" name="Freeform 16"/>
            <p:cNvSpPr>
              <a:spLocks noEditPoints="1"/>
            </p:cNvSpPr>
            <p:nvPr/>
          </p:nvSpPr>
          <p:spPr bwMode="auto">
            <a:xfrm>
              <a:off x="4352" y="1944"/>
              <a:ext cx="384" cy="480"/>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31" name="Freeform 17"/>
            <p:cNvSpPr>
              <a:spLocks/>
            </p:cNvSpPr>
            <p:nvPr/>
          </p:nvSpPr>
          <p:spPr bwMode="auto">
            <a:xfrm>
              <a:off x="4804" y="2075"/>
              <a:ext cx="180" cy="349"/>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32" name="Freeform 18"/>
            <p:cNvSpPr>
              <a:spLocks noEditPoints="1"/>
            </p:cNvSpPr>
            <p:nvPr/>
          </p:nvSpPr>
          <p:spPr bwMode="auto">
            <a:xfrm>
              <a:off x="5017" y="1922"/>
              <a:ext cx="74" cy="502"/>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33" name="Freeform 19"/>
            <p:cNvSpPr>
              <a:spLocks/>
            </p:cNvSpPr>
            <p:nvPr/>
          </p:nvSpPr>
          <p:spPr bwMode="auto">
            <a:xfrm>
              <a:off x="5124" y="2080"/>
              <a:ext cx="317" cy="344"/>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34" name="Freeform 20"/>
            <p:cNvSpPr>
              <a:spLocks noEditPoints="1"/>
            </p:cNvSpPr>
            <p:nvPr/>
          </p:nvSpPr>
          <p:spPr bwMode="auto">
            <a:xfrm>
              <a:off x="5458" y="2073"/>
              <a:ext cx="296" cy="361"/>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nvGrpSpPr>
          <p:cNvPr id="535" name="Group 32"/>
          <p:cNvGrpSpPr>
            <a:grpSpLocks noChangeAspect="1"/>
          </p:cNvGrpSpPr>
          <p:nvPr/>
        </p:nvGrpSpPr>
        <p:grpSpPr bwMode="auto">
          <a:xfrm>
            <a:off x="672450" y="5564969"/>
            <a:ext cx="1088790" cy="350992"/>
            <a:chOff x="3382" y="2013"/>
            <a:chExt cx="912" cy="294"/>
          </a:xfrm>
          <a:solidFill>
            <a:schemeClr val="tx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nvGrpSpPr>
          <p:cNvPr id="555" name="Group 554"/>
          <p:cNvGrpSpPr/>
          <p:nvPr/>
        </p:nvGrpSpPr>
        <p:grpSpPr>
          <a:xfrm>
            <a:off x="2297807" y="5292351"/>
            <a:ext cx="1734824" cy="322377"/>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4004">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419" y="4471023"/>
            <a:ext cx="773105" cy="34427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nvGrpSpPr>
          <p:cNvPr id="559" name="Group 558"/>
          <p:cNvGrpSpPr/>
          <p:nvPr/>
        </p:nvGrpSpPr>
        <p:grpSpPr>
          <a:xfrm>
            <a:off x="677420" y="4933832"/>
            <a:ext cx="945200" cy="217649"/>
            <a:chOff x="688778" y="4752237"/>
            <a:chExt cx="1327082" cy="305584"/>
          </a:xfrm>
        </p:grpSpPr>
        <p:grpSp>
          <p:nvGrpSpPr>
            <p:cNvPr id="560" name="Group 559"/>
            <p:cNvGrpSpPr/>
            <p:nvPr/>
          </p:nvGrpSpPr>
          <p:grpSpPr>
            <a:xfrm>
              <a:off x="688778" y="4752237"/>
              <a:ext cx="307450" cy="305584"/>
              <a:chOff x="3802770" y="-2002971"/>
              <a:chExt cx="1532420" cy="1523121"/>
            </a:xfrm>
            <a:solidFill>
              <a:schemeClr val="tx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162762" y="4794230"/>
              <a:ext cx="853098" cy="228486"/>
            </a:xfrm>
            <a:prstGeom prst="rect">
              <a:avLst/>
            </a:prstGeom>
            <a:noFill/>
          </p:spPr>
          <p:txBody>
            <a:bodyPr wrap="square" lIns="0" tIns="0" rIns="0" bIns="0" rtlCol="0">
              <a:spAutoFit/>
            </a:bodyPr>
            <a:lstStyle/>
            <a:p>
              <a:pPr defTabSz="914004">
                <a:lnSpc>
                  <a:spcPct val="90000"/>
                </a:lnSpc>
                <a:spcAft>
                  <a:spcPts val="588"/>
                </a:spcAft>
              </a:pPr>
              <a:r>
                <a:rPr lang="en-US" sz="1175" spc="-29" dirty="0">
                  <a:gradFill>
                    <a:gsLst>
                      <a:gs pos="2917">
                        <a:srgbClr val="FFFFFF"/>
                      </a:gs>
                      <a:gs pos="30000">
                        <a:srgbClr val="FFFFFF"/>
                      </a:gs>
                    </a:gsLst>
                    <a:lin ang="5400000" scaled="0"/>
                  </a:gradFill>
                </a:rPr>
                <a:t>My Apps</a:t>
              </a:r>
            </a:p>
          </p:txBody>
        </p:sp>
      </p:grpSp>
      <p:sp>
        <p:nvSpPr>
          <p:cNvPr id="574" name="Freeform 39"/>
          <p:cNvSpPr>
            <a:spLocks noChangeAspect="1" noEditPoints="1"/>
          </p:cNvSpPr>
          <p:nvPr/>
        </p:nvSpPr>
        <p:spPr bwMode="auto">
          <a:xfrm>
            <a:off x="671405" y="6034499"/>
            <a:ext cx="1050441" cy="359888"/>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75" name="Freeform 35"/>
          <p:cNvSpPr>
            <a:spLocks noChangeAspect="1" noEditPoints="1"/>
          </p:cNvSpPr>
          <p:nvPr/>
        </p:nvSpPr>
        <p:spPr bwMode="auto">
          <a:xfrm>
            <a:off x="2297807" y="3991143"/>
            <a:ext cx="1295272" cy="362358"/>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nvGrpSpPr>
          <p:cNvPr id="576" name="Group 53"/>
          <p:cNvGrpSpPr>
            <a:grpSpLocks noChangeAspect="1"/>
          </p:cNvGrpSpPr>
          <p:nvPr/>
        </p:nvGrpSpPr>
        <p:grpSpPr bwMode="auto">
          <a:xfrm>
            <a:off x="2297808" y="4427297"/>
            <a:ext cx="939977" cy="359475"/>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nvGrpSpPr>
          <p:cNvPr id="595" name="Group 140"/>
          <p:cNvGrpSpPr>
            <a:grpSpLocks noChangeAspect="1"/>
          </p:cNvGrpSpPr>
          <p:nvPr/>
        </p:nvGrpSpPr>
        <p:grpSpPr bwMode="auto">
          <a:xfrm>
            <a:off x="2297807" y="4860568"/>
            <a:ext cx="1262502" cy="357986"/>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sp>
        <p:nvSpPr>
          <p:cNvPr id="611" name="Freeform 33"/>
          <p:cNvSpPr>
            <a:spLocks noChangeAspect="1" noEditPoints="1"/>
          </p:cNvSpPr>
          <p:nvPr/>
        </p:nvSpPr>
        <p:spPr bwMode="auto">
          <a:xfrm>
            <a:off x="2297807" y="5688524"/>
            <a:ext cx="820701" cy="34021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pic>
        <p:nvPicPr>
          <p:cNvPr id="612" name="Picture 6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297807" y="6102539"/>
            <a:ext cx="1037428" cy="250587"/>
          </a:xfrm>
          <a:prstGeom prst="rect">
            <a:avLst/>
          </a:prstGeom>
        </p:spPr>
      </p:pic>
      <p:sp>
        <p:nvSpPr>
          <p:cNvPr id="614" name="Rectangle 613"/>
          <p:cNvSpPr/>
          <p:nvPr/>
        </p:nvSpPr>
        <p:spPr bwMode="auto">
          <a:xfrm>
            <a:off x="4234559" y="2932475"/>
            <a:ext cx="3733067" cy="8789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ctr" anchorCtr="0" forceAA="0" compatLnSpc="1">
            <a:prstTxWarp prst="textNoShape">
              <a:avLst/>
            </a:prstTxWarp>
            <a:noAutofit/>
          </a:bodyPr>
          <a:lstStyle/>
          <a:p>
            <a:pPr defTabSz="913741"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4559" y="2932475"/>
            <a:ext cx="3733067" cy="87895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ctr" anchorCtr="0" forceAA="0" compatLnSpc="1">
            <a:prstTxWarp prst="textNoShape">
              <a:avLst/>
            </a:prstTxWarp>
            <a:noAutofit/>
          </a:bodyPr>
          <a:lstStyle/>
          <a:p>
            <a:pPr defTabSz="913741"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grpSp>
        <p:nvGrpSpPr>
          <p:cNvPr id="2" name="Group 1"/>
          <p:cNvGrpSpPr/>
          <p:nvPr/>
        </p:nvGrpSpPr>
        <p:grpSpPr>
          <a:xfrm>
            <a:off x="4234559" y="3811426"/>
            <a:ext cx="3733067" cy="2775723"/>
            <a:chOff x="4318705" y="3887512"/>
            <a:chExt cx="3809455" cy="2832522"/>
          </a:xfrm>
        </p:grpSpPr>
        <p:sp>
          <p:nvSpPr>
            <p:cNvPr id="615" name="Rectangle 614"/>
            <p:cNvSpPr/>
            <p:nvPr/>
          </p:nvSpPr>
          <p:spPr bwMode="auto">
            <a:xfrm>
              <a:off x="4318705" y="3887512"/>
              <a:ext cx="3809455" cy="2806701"/>
            </a:xfrm>
            <a:prstGeom prst="rect">
              <a:avLst/>
            </a:prstGeom>
            <a:solidFill>
              <a:srgbClr val="5622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7" name="Group 616"/>
            <p:cNvGrpSpPr/>
            <p:nvPr/>
          </p:nvGrpSpPr>
          <p:grpSpPr>
            <a:xfrm>
              <a:off x="4438782" y="4623735"/>
              <a:ext cx="3568568" cy="2096299"/>
              <a:chOff x="4438782" y="4444622"/>
              <a:chExt cx="3568568" cy="2096299"/>
            </a:xfrm>
          </p:grpSpPr>
          <p:sp>
            <p:nvSpPr>
              <p:cNvPr id="618" name="Freeform 5"/>
              <p:cNvSpPr>
                <a:spLocks noEditPoints="1"/>
              </p:cNvSpPr>
              <p:nvPr/>
            </p:nvSpPr>
            <p:spPr bwMode="auto">
              <a:xfrm>
                <a:off x="5569353" y="4911722"/>
                <a:ext cx="415730" cy="384482"/>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tx1"/>
              </a:solidFill>
              <a:ln>
                <a:noFill/>
              </a:ln>
            </p:spPr>
            <p:txBody>
              <a:bodyPr vert="horz" wrap="square" lIns="89606" tIns="44804" rIns="89606" bIns="44804" numCol="1" anchor="t" anchorCtr="0" compatLnSpc="1">
                <a:prstTxWarp prst="textNoShape">
                  <a:avLst/>
                </a:prstTxWarp>
              </a:bodyPr>
              <a:lstStyle/>
              <a:p>
                <a:pPr defTabSz="914004"/>
                <a:endParaRPr lang="en-US" sz="1960">
                  <a:solidFill>
                    <a:srgbClr val="FFFFFF"/>
                  </a:solidFill>
                </a:endParaRPr>
              </a:p>
            </p:txBody>
          </p:sp>
          <p:grpSp>
            <p:nvGrpSpPr>
              <p:cNvPr id="619" name="Group 618"/>
              <p:cNvGrpSpPr/>
              <p:nvPr/>
            </p:nvGrpSpPr>
            <p:grpSpPr>
              <a:xfrm>
                <a:off x="4438782" y="4444622"/>
                <a:ext cx="3568568" cy="2096299"/>
                <a:chOff x="4438782" y="4444622"/>
                <a:chExt cx="3568568" cy="2096299"/>
              </a:xfrm>
            </p:grpSpPr>
            <p:sp>
              <p:nvSpPr>
                <p:cNvPr id="620" name="TextBox 619"/>
                <p:cNvSpPr txBox="1"/>
                <p:nvPr/>
              </p:nvSpPr>
              <p:spPr>
                <a:xfrm>
                  <a:off x="4487524" y="4444622"/>
                  <a:ext cx="812022" cy="312438"/>
                </a:xfrm>
                <a:prstGeom prst="rect">
                  <a:avLst/>
                </a:prstGeom>
                <a:noFill/>
              </p:spPr>
              <p:txBody>
                <a:bodyPr wrap="square" lIns="0" tIns="0" rIns="0" bIns="0" rtlCol="0">
                  <a:noAutofit/>
                </a:bodyPr>
                <a:lstStyle/>
                <a:p>
                  <a:pPr algn="ctr" defTabSz="914004">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371207"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04"/>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270324"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04"/>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195328"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04"/>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487524" y="5415577"/>
                  <a:ext cx="812022" cy="312438"/>
                </a:xfrm>
                <a:prstGeom prst="rect">
                  <a:avLst/>
                </a:prstGeom>
                <a:noFill/>
              </p:spPr>
              <p:txBody>
                <a:bodyPr wrap="square" lIns="0" tIns="0" rIns="0" bIns="0" rtlCol="0">
                  <a:noAutofit/>
                </a:bodyPr>
                <a:lstStyle/>
                <a:p>
                  <a:pPr algn="ctr" defTabSz="914004">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5077770" y="5415577"/>
                  <a:ext cx="1398896" cy="312438"/>
                </a:xfrm>
                <a:prstGeom prst="rect">
                  <a:avLst/>
                </a:prstGeom>
                <a:noFill/>
              </p:spPr>
              <p:txBody>
                <a:bodyPr wrap="square" lIns="0" tIns="0" rIns="0" bIns="0" rtlCol="0">
                  <a:noAutofit/>
                </a:bodyPr>
                <a:lstStyle/>
                <a:p>
                  <a:pPr algn="ctr" defTabSz="914004">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195328" y="5415577"/>
                  <a:ext cx="812022" cy="312438"/>
                </a:xfrm>
                <a:prstGeom prst="rect">
                  <a:avLst/>
                </a:prstGeom>
                <a:noFill/>
              </p:spPr>
              <p:txBody>
                <a:bodyPr wrap="square" lIns="0" tIns="0" rIns="0" bIns="0" rtlCol="0">
                  <a:noAutofit/>
                </a:bodyPr>
                <a:lstStyle/>
                <a:p>
                  <a:pPr algn="ctr" defTabSz="914004">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198803" y="5415577"/>
                  <a:ext cx="955064" cy="312438"/>
                </a:xfrm>
                <a:prstGeom prst="rect">
                  <a:avLst/>
                </a:prstGeom>
                <a:noFill/>
              </p:spPr>
              <p:txBody>
                <a:bodyPr wrap="square" lIns="0" tIns="0" rIns="0" bIns="0" rtlCol="0">
                  <a:noAutofit/>
                </a:bodyPr>
                <a:lstStyle/>
                <a:p>
                  <a:pPr algn="ctr" defTabSz="914004">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462861" y="5731634"/>
                  <a:ext cx="446061" cy="468570"/>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tx1"/>
                </a:solidFill>
                <a:ln>
                  <a:noFill/>
                </a:ln>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29" name="Freeform 5"/>
                <p:cNvSpPr>
                  <a:spLocks noChangeAspect="1" noEditPoints="1"/>
                </p:cNvSpPr>
                <p:nvPr/>
              </p:nvSpPr>
              <p:spPr bwMode="auto">
                <a:xfrm>
                  <a:off x="5671185" y="5731634"/>
                  <a:ext cx="424574" cy="415227"/>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tx1"/>
                </a:solidFill>
                <a:ln>
                  <a:noFill/>
                </a:ln>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pic>
              <p:nvPicPr>
                <p:cNvPr id="630" name="Picture 629"/>
                <p:cNvPicPr>
                  <a:picLocks noChangeAspect="1"/>
                </p:cNvPicPr>
                <p:nvPr/>
              </p:nvPicPr>
              <p:blipFill>
                <a:blip r:embed="rId9" cstate="screen">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344756" y="5788784"/>
                  <a:ext cx="402632" cy="350470"/>
                </a:xfrm>
                <a:prstGeom prst="rect">
                  <a:avLst/>
                </a:prstGeom>
              </p:spPr>
            </p:pic>
            <p:grpSp>
              <p:nvGrpSpPr>
                <p:cNvPr id="631" name="Group 8"/>
                <p:cNvGrpSpPr>
                  <a:grpSpLocks noChangeAspect="1"/>
                </p:cNvGrpSpPr>
                <p:nvPr/>
              </p:nvGrpSpPr>
              <p:grpSpPr bwMode="auto">
                <a:xfrm>
                  <a:off x="7342345" y="4895634"/>
                  <a:ext cx="517988" cy="400570"/>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sp>
              <p:nvSpPr>
                <p:cNvPr id="632" name="Freeform 14"/>
                <p:cNvSpPr>
                  <a:spLocks noEditPoints="1"/>
                </p:cNvSpPr>
                <p:nvPr/>
              </p:nvSpPr>
              <p:spPr bwMode="auto">
                <a:xfrm>
                  <a:off x="6450910" y="4767442"/>
                  <a:ext cx="450850" cy="528762"/>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tx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33" name="TextBox 632"/>
                <p:cNvSpPr txBox="1"/>
                <p:nvPr/>
              </p:nvSpPr>
              <p:spPr>
                <a:xfrm>
                  <a:off x="4438782" y="6228483"/>
                  <a:ext cx="909506" cy="312438"/>
                </a:xfrm>
                <a:prstGeom prst="rect">
                  <a:avLst/>
                </a:prstGeom>
                <a:noFill/>
              </p:spPr>
              <p:txBody>
                <a:bodyPr wrap="square" lIns="0" tIns="0" rIns="0" bIns="0" rtlCol="0">
                  <a:noAutofit/>
                </a:bodyPr>
                <a:lstStyle/>
                <a:p>
                  <a:pPr algn="ctr" defTabSz="914004">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615163" y="5731988"/>
                  <a:ext cx="556744" cy="402112"/>
                  <a:chOff x="889" y="17"/>
                  <a:chExt cx="6056" cy="4374"/>
                </a:xfrm>
                <a:solidFill>
                  <a:schemeClr val="tx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sp>
              <p:nvSpPr>
                <p:cNvPr id="635" name="TextBox 634"/>
                <p:cNvSpPr txBox="1"/>
                <p:nvPr/>
              </p:nvSpPr>
              <p:spPr>
                <a:xfrm>
                  <a:off x="5371207" y="6228483"/>
                  <a:ext cx="909506" cy="312438"/>
                </a:xfrm>
                <a:prstGeom prst="rect">
                  <a:avLst/>
                </a:prstGeom>
                <a:noFill/>
              </p:spPr>
              <p:txBody>
                <a:bodyPr wrap="square" lIns="0" tIns="0" rIns="0" bIns="0" rtlCol="0">
                  <a:noAutofit/>
                </a:bodyPr>
                <a:lstStyle/>
                <a:p>
                  <a:pPr algn="ctr" defTabSz="914004">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225029" y="6228483"/>
                  <a:ext cx="909506" cy="312438"/>
                </a:xfrm>
                <a:prstGeom prst="rect">
                  <a:avLst/>
                </a:prstGeom>
                <a:noFill/>
              </p:spPr>
              <p:txBody>
                <a:bodyPr wrap="square" lIns="0" tIns="0" rIns="0" bIns="0" rtlCol="0">
                  <a:noAutofit/>
                </a:bodyPr>
                <a:lstStyle/>
                <a:p>
                  <a:pPr algn="ctr" defTabSz="914004">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7097844" y="6228483"/>
                  <a:ext cx="909506" cy="312438"/>
                </a:xfrm>
                <a:prstGeom prst="rect">
                  <a:avLst/>
                </a:prstGeom>
                <a:noFill/>
              </p:spPr>
              <p:txBody>
                <a:bodyPr wrap="square" lIns="0" tIns="0" rIns="0" bIns="0" rtlCol="0">
                  <a:noAutofit/>
                </a:bodyPr>
                <a:lstStyle/>
                <a:p>
                  <a:pPr algn="ctr" defTabSz="914004">
                    <a:lnSpc>
                      <a:spcPct val="90000"/>
                    </a:lnSpc>
                    <a:spcAft>
                      <a:spcPts val="588"/>
                    </a:spcAft>
                  </a:pPr>
                  <a:r>
                    <a:rPr lang="en-US" sz="1175" dirty="0">
                      <a:gradFill>
                        <a:gsLst>
                          <a:gs pos="2917">
                            <a:srgbClr val="FFFFFF"/>
                          </a:gs>
                          <a:gs pos="30000">
                            <a:srgbClr val="FFFFFF"/>
                          </a:gs>
                        </a:gsLst>
                        <a:lin ang="5400000" scaled="0"/>
                      </a:gradFill>
                    </a:rPr>
                    <a:t>Yammer</a:t>
                  </a:r>
                </a:p>
              </p:txBody>
            </p:sp>
          </p:grpSp>
        </p:grpSp>
        <p:sp>
          <p:nvSpPr>
            <p:cNvPr id="646" name="Freeform 5"/>
            <p:cNvSpPr>
              <a:spLocks noChangeAspect="1" noEditPoints="1"/>
            </p:cNvSpPr>
            <p:nvPr/>
          </p:nvSpPr>
          <p:spPr bwMode="auto">
            <a:xfrm>
              <a:off x="5623701" y="4083912"/>
              <a:ext cx="308106" cy="409530"/>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381">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661060" y="4095618"/>
              <a:ext cx="464949" cy="38512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381">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456387" y="4130487"/>
              <a:ext cx="427230" cy="315388"/>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381">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389901" y="4095618"/>
              <a:ext cx="427254" cy="400722"/>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797" tIns="43897" rIns="87797" bIns="43897" numCol="1" anchor="t" anchorCtr="0" compatLnSpc="1">
              <a:prstTxWarp prst="textNoShape">
                <a:avLst/>
              </a:prstTxWarp>
            </a:bodyPr>
            <a:lstStyle/>
            <a:p>
              <a:pPr defTabSz="895385"/>
              <a:endParaRPr lang="en-US" sz="1763" dirty="0">
                <a:solidFill>
                  <a:srgbClr val="FFFFFF"/>
                </a:solidFill>
              </a:endParaRPr>
            </a:p>
          </p:txBody>
        </p:sp>
        <p:sp>
          <p:nvSpPr>
            <p:cNvPr id="656" name="Freeform 5"/>
            <p:cNvSpPr>
              <a:spLocks noEditPoints="1"/>
            </p:cNvSpPr>
            <p:nvPr/>
          </p:nvSpPr>
          <p:spPr bwMode="auto">
            <a:xfrm>
              <a:off x="4750642" y="5052706"/>
              <a:ext cx="368686" cy="413440"/>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tx1"/>
            </a:solidFill>
            <a:ln>
              <a:noFill/>
            </a:ln>
          </p:spPr>
          <p:txBody>
            <a:bodyPr vert="horz" wrap="square" lIns="89593" tIns="44797" rIns="89593" bIns="44797" numCol="1" anchor="t" anchorCtr="0" compatLnSpc="1">
              <a:prstTxWarp prst="textNoShape">
                <a:avLst/>
              </a:prstTxWarp>
            </a:bodyPr>
            <a:lstStyle/>
            <a:p>
              <a:pPr defTabSz="913830"/>
              <a:endParaRPr lang="en-US" sz="1764">
                <a:solidFill>
                  <a:srgbClr val="FFFFFF"/>
                </a:solidFill>
              </a:endParaRPr>
            </a:p>
          </p:txBody>
        </p:sp>
      </p:grpSp>
      <p:sp>
        <p:nvSpPr>
          <p:cNvPr id="658" name="Rectangle 657"/>
          <p:cNvSpPr/>
          <p:nvPr/>
        </p:nvSpPr>
        <p:spPr bwMode="auto">
          <a:xfrm>
            <a:off x="8008451" y="2932475"/>
            <a:ext cx="3733067" cy="8789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ctr" anchorCtr="0" forceAA="0" compatLnSpc="1">
            <a:prstTxWarp prst="textNoShape">
              <a:avLst/>
            </a:prstTxWarp>
            <a:noAutofit/>
          </a:bodyPr>
          <a:lstStyle/>
          <a:p>
            <a:pPr defTabSz="913741"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8451" y="3811425"/>
            <a:ext cx="3733067" cy="2750421"/>
          </a:xfrm>
          <a:prstGeom prst="rect">
            <a:avLst/>
          </a:prstGeom>
          <a:solidFill>
            <a:srgbClr val="5622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8451" y="2932475"/>
            <a:ext cx="3733067" cy="87895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ctr" anchorCtr="0" forceAA="0" compatLnSpc="1">
            <a:prstTxWarp prst="textNoShape">
              <a:avLst/>
            </a:prstTxWarp>
            <a:noAutofit/>
          </a:bodyPr>
          <a:lstStyle/>
          <a:p>
            <a:pPr defTabSz="913741"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cxnSp>
        <p:nvCxnSpPr>
          <p:cNvPr id="661" name="Straight Connector 660"/>
          <p:cNvCxnSpPr/>
          <p:nvPr/>
        </p:nvCxnSpPr>
        <p:spPr>
          <a:xfrm>
            <a:off x="8064713" y="5396676"/>
            <a:ext cx="3561855"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4" descr="php"/>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9911727" y="4824358"/>
            <a:ext cx="534131" cy="26706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613674" y="4838370"/>
            <a:ext cx="947413" cy="253810"/>
          </a:xfrm>
          <a:prstGeom prst="rect">
            <a:avLst/>
          </a:prstGeom>
        </p:spPr>
      </p:pic>
      <p:pic>
        <p:nvPicPr>
          <p:cNvPr id="668" name="Picture 66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440679" y="4752154"/>
            <a:ext cx="318130" cy="403675"/>
          </a:xfrm>
          <a:prstGeom prst="rect">
            <a:avLst/>
          </a:prstGeom>
        </p:spPr>
      </p:pic>
      <p:pic>
        <p:nvPicPr>
          <p:cNvPr id="669" name="Picture 668"/>
          <p:cNvPicPr>
            <a:picLocks noChangeAspect="1"/>
          </p:cNvPicPr>
          <p:nvPr/>
        </p:nvPicPr>
        <p:blipFill rotWithShape="1">
          <a:blip r:embed="rId14" cstate="screen">
            <a:extLst>
              <a:ext uri="{28A0092B-C50C-407E-A947-70E740481C1C}">
                <a14:useLocalDpi xmlns:a14="http://schemas.microsoft.com/office/drawing/2010/main"/>
              </a:ext>
            </a:extLst>
          </a:blip>
          <a:srcRect r="74521" b="13629"/>
          <a:stretch/>
        </p:blipFill>
        <p:spPr>
          <a:xfrm>
            <a:off x="8888495" y="4759811"/>
            <a:ext cx="399264" cy="400971"/>
          </a:xfrm>
          <a:prstGeom prst="rect">
            <a:avLst/>
          </a:prstGeom>
        </p:spPr>
      </p:pic>
      <p:pic>
        <p:nvPicPr>
          <p:cNvPr id="664" name="Picture 66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0121055" y="5541592"/>
            <a:ext cx="999846" cy="333282"/>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screen">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236531" y="6012301"/>
            <a:ext cx="1075225" cy="404285"/>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cstate="screen">
            <a:extLst>
              <a:ext uri="{28A0092B-C50C-407E-A947-70E740481C1C}">
                <a14:useLocalDpi xmlns:a14="http://schemas.microsoft.com/office/drawing/2010/main"/>
              </a:ext>
            </a:extLst>
          </a:blip>
          <a:srcRect l="4902" t="6073" r="7126" b="19348"/>
          <a:stretch/>
        </p:blipFill>
        <p:spPr>
          <a:xfrm>
            <a:off x="11087379" y="4035200"/>
            <a:ext cx="475313" cy="446909"/>
          </a:xfrm>
          <a:prstGeom prst="rect">
            <a:avLst/>
          </a:prstGeom>
        </p:spPr>
      </p:pic>
      <p:pic>
        <p:nvPicPr>
          <p:cNvPr id="671" name="Picture 670"/>
          <p:cNvPicPr>
            <a:picLocks noChangeAspect="1"/>
          </p:cNvPicPr>
          <p:nvPr/>
        </p:nvPicPr>
        <p:blipFill rotWithShape="1">
          <a:blip r:embed="rId19" cstate="screen">
            <a:extLst>
              <a:ext uri="{28A0092B-C50C-407E-A947-70E740481C1C}">
                <a14:useLocalDpi xmlns:a14="http://schemas.microsoft.com/office/drawing/2010/main"/>
              </a:ext>
            </a:extLst>
          </a:blip>
          <a:srcRect l="13445" t="17569" r="13162" b="17640"/>
          <a:stretch/>
        </p:blipFill>
        <p:spPr>
          <a:xfrm>
            <a:off x="10375365" y="4027652"/>
            <a:ext cx="491224" cy="433653"/>
          </a:xfrm>
          <a:prstGeom prst="rect">
            <a:avLst/>
          </a:prstGeom>
        </p:spPr>
      </p:pic>
      <p:pic>
        <p:nvPicPr>
          <p:cNvPr id="672" name="Picture 14"/>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9088127" y="4006997"/>
            <a:ext cx="406002" cy="474963"/>
          </a:xfrm>
          <a:prstGeom prst="rect">
            <a:avLst/>
          </a:prstGeom>
          <a:noFill/>
          <a:ln>
            <a:noFill/>
          </a:ln>
          <a:effectLst/>
          <a:extLst/>
        </p:spPr>
      </p:pic>
      <p:grpSp>
        <p:nvGrpSpPr>
          <p:cNvPr id="673" name="Group 672"/>
          <p:cNvGrpSpPr/>
          <p:nvPr/>
        </p:nvGrpSpPr>
        <p:grpSpPr>
          <a:xfrm>
            <a:off x="9720315" y="4018000"/>
            <a:ext cx="420757" cy="474933"/>
            <a:chOff x="8757833" y="2461626"/>
            <a:chExt cx="522153" cy="589383"/>
          </a:xfrm>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p:spPr>
          <p:txBody>
            <a:bodyPr vert="horz" wrap="square" lIns="89593" tIns="44797" rIns="89593" bIns="44797" numCol="1" anchor="t" anchorCtr="0" compatLnSpc="1">
              <a:prstTxWarp prst="textNoShape">
                <a:avLst/>
              </a:prstTxWarp>
            </a:bodyPr>
            <a:lstStyle/>
            <a:p>
              <a:pPr defTabSz="913830"/>
              <a:r>
                <a:rPr lang="en-US" sz="1764"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p:spPr>
          <p:txBody>
            <a:bodyPr vert="horz" wrap="square" lIns="89593" tIns="44797" rIns="89593" bIns="44797" numCol="1" anchor="t" anchorCtr="0" compatLnSpc="1">
              <a:prstTxWarp prst="textNoShape">
                <a:avLst/>
              </a:prstTxWarp>
            </a:bodyPr>
            <a:lstStyle/>
            <a:p>
              <a:pPr defTabSz="913830"/>
              <a:endParaRPr lang="en-US" sz="1764">
                <a:solidFill>
                  <a:srgbClr val="FFFFFF"/>
                </a:solidFill>
              </a:endParaRPr>
            </a:p>
          </p:txBody>
        </p:sp>
      </p:grpSp>
      <p:grpSp>
        <p:nvGrpSpPr>
          <p:cNvPr id="676" name="Group 25"/>
          <p:cNvGrpSpPr>
            <a:grpSpLocks noChangeAspect="1"/>
          </p:cNvGrpSpPr>
          <p:nvPr/>
        </p:nvGrpSpPr>
        <p:grpSpPr bwMode="auto">
          <a:xfrm>
            <a:off x="8211050" y="5634722"/>
            <a:ext cx="1547758" cy="18756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pic>
        <p:nvPicPr>
          <p:cNvPr id="691" name="Picture 690"/>
          <p:cNvPicPr>
            <a:picLocks noChangeAspect="1"/>
          </p:cNvPicPr>
          <p:nvPr/>
        </p:nvPicPr>
        <p:blipFill rotWithShape="1">
          <a:blip r:embed="rId20" cstate="screen">
            <a:extLst>
              <a:ext uri="{28A0092B-C50C-407E-A947-70E740481C1C}">
                <a14:useLocalDpi xmlns:a14="http://schemas.microsoft.com/office/drawing/2010/main"/>
              </a:ext>
            </a:extLst>
          </a:blip>
          <a:srcRect t="44093" r="11119"/>
          <a:stretch/>
        </p:blipFill>
        <p:spPr>
          <a:xfrm>
            <a:off x="8137738" y="4052870"/>
            <a:ext cx="681060" cy="418153"/>
          </a:xfrm>
          <a:prstGeom prst="rect">
            <a:avLst/>
          </a:prstGeom>
        </p:spPr>
      </p:pic>
      <p:grpSp>
        <p:nvGrpSpPr>
          <p:cNvPr id="692" name="Group 691"/>
          <p:cNvGrpSpPr>
            <a:grpSpLocks noChangeAspect="1"/>
          </p:cNvGrpSpPr>
          <p:nvPr/>
        </p:nvGrpSpPr>
        <p:grpSpPr>
          <a:xfrm>
            <a:off x="8330293" y="4652532"/>
            <a:ext cx="393621" cy="555560"/>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spTree>
    <p:extLst>
      <p:ext uri="{BB962C8B-B14F-4D97-AF65-F5344CB8AC3E}">
        <p14:creationId xmlns:p14="http://schemas.microsoft.com/office/powerpoint/2010/main" val="1227857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73690" y="3949481"/>
            <a:ext cx="2579316" cy="2718738"/>
          </a:xfrm>
          <a:prstGeom prst="rect">
            <a:avLst/>
          </a:prstGeom>
        </p:spPr>
      </p:pic>
      <p:sp>
        <p:nvSpPr>
          <p:cNvPr id="2" name="Title 1"/>
          <p:cNvSpPr>
            <a:spLocks noGrp="1"/>
          </p:cNvSpPr>
          <p:nvPr>
            <p:ph type="title"/>
          </p:nvPr>
        </p:nvSpPr>
        <p:spPr/>
        <p:txBody>
          <a:bodyPr/>
          <a:lstStyle/>
          <a:p>
            <a:r>
              <a:rPr lang="en-US" dirty="0"/>
              <a:t>Android SDKs</a:t>
            </a:r>
          </a:p>
        </p:txBody>
      </p:sp>
      <p:sp>
        <p:nvSpPr>
          <p:cNvPr id="3" name="Content Placeholder 2"/>
          <p:cNvSpPr>
            <a:spLocks noGrp="1"/>
          </p:cNvSpPr>
          <p:nvPr>
            <p:ph idx="1"/>
          </p:nvPr>
        </p:nvSpPr>
        <p:spPr/>
        <p:txBody>
          <a:bodyPr/>
          <a:lstStyle/>
          <a:p>
            <a:r>
              <a:rPr lang="en-US" dirty="0"/>
              <a:t>SDK </a:t>
            </a:r>
            <a:r>
              <a:rPr lang="en-US" dirty="0" smtClean="0"/>
              <a:t>generated from OData </a:t>
            </a:r>
            <a:r>
              <a:rPr lang="en-US" dirty="0"/>
              <a:t>CSDL</a:t>
            </a:r>
          </a:p>
          <a:p>
            <a:pPr lvl="1"/>
            <a:r>
              <a:rPr lang="en-US" dirty="0"/>
              <a:t>Standard interface for </a:t>
            </a:r>
            <a:r>
              <a:rPr lang="en-US" dirty="0" smtClean="0"/>
              <a:t>all platforms</a:t>
            </a:r>
            <a:endParaRPr lang="en-US" dirty="0"/>
          </a:p>
          <a:p>
            <a:r>
              <a:rPr lang="en-US" dirty="0"/>
              <a:t>Dependency Injection optimized for each platform:</a:t>
            </a:r>
          </a:p>
          <a:p>
            <a:pPr lvl="1"/>
            <a:r>
              <a:rPr lang="en-US" dirty="0"/>
              <a:t>HTTP clients, </a:t>
            </a:r>
            <a:r>
              <a:rPr lang="en-US" dirty="0" err="1"/>
              <a:t>Async</a:t>
            </a:r>
            <a:r>
              <a:rPr lang="en-US" dirty="0"/>
              <a:t> frameworks, JSON parsers</a:t>
            </a:r>
          </a:p>
          <a:p>
            <a:pPr lvl="1"/>
            <a:r>
              <a:rPr lang="en-US" dirty="0"/>
              <a:t>Authentication with Azure AD Authentication Libraries</a:t>
            </a:r>
          </a:p>
          <a:p>
            <a:r>
              <a:rPr lang="en-US" dirty="0"/>
              <a:t>Industry-standard dependency manager support</a:t>
            </a:r>
          </a:p>
          <a:p>
            <a:pPr lvl="1"/>
            <a:r>
              <a:rPr lang="en-US" dirty="0" err="1"/>
              <a:t>Gradle</a:t>
            </a:r>
            <a:r>
              <a:rPr lang="en-US" dirty="0"/>
              <a:t> and </a:t>
            </a:r>
            <a:r>
              <a:rPr lang="en-US" dirty="0" err="1" smtClean="0"/>
              <a:t>JCenter</a:t>
            </a:r>
            <a:r>
              <a:rPr lang="en-US" dirty="0" smtClean="0"/>
              <a:t> (Android </a:t>
            </a:r>
            <a:r>
              <a:rPr lang="en-US" dirty="0"/>
              <a:t>Studio)</a:t>
            </a:r>
          </a:p>
          <a:p>
            <a:r>
              <a:rPr lang="en-US" dirty="0"/>
              <a:t>Popular IDE Support</a:t>
            </a:r>
          </a:p>
          <a:p>
            <a:pPr lvl="1"/>
            <a:r>
              <a:rPr lang="en-US" dirty="0"/>
              <a:t>Eclipse, </a:t>
            </a:r>
            <a:r>
              <a:rPr lang="en-US" dirty="0" err="1"/>
              <a:t>IntelliJ</a:t>
            </a:r>
            <a:r>
              <a:rPr lang="en-US" dirty="0"/>
              <a:t>, Android Studio</a:t>
            </a:r>
          </a:p>
          <a:p>
            <a:r>
              <a:rPr lang="en-US" dirty="0"/>
              <a:t>Open source end to end</a:t>
            </a:r>
          </a:p>
          <a:p>
            <a:endParaRPr lang="en-US" dirty="0"/>
          </a:p>
        </p:txBody>
      </p:sp>
    </p:spTree>
    <p:extLst>
      <p:ext uri="{BB962C8B-B14F-4D97-AF65-F5344CB8AC3E}">
        <p14:creationId xmlns:p14="http://schemas.microsoft.com/office/powerpoint/2010/main" val="111624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Developer</a:t>
            </a:r>
            <a:endParaRPr lang="en-US" dirty="0"/>
          </a:p>
        </p:txBody>
      </p:sp>
      <p:sp>
        <p:nvSpPr>
          <p:cNvPr id="3" name="Content Placeholder 2"/>
          <p:cNvSpPr>
            <a:spLocks noGrp="1"/>
          </p:cNvSpPr>
          <p:nvPr>
            <p:ph idx="1"/>
          </p:nvPr>
        </p:nvSpPr>
        <p:spPr/>
        <p:txBody>
          <a:bodyPr/>
          <a:lstStyle/>
          <a:p>
            <a:r>
              <a:rPr lang="en-US" dirty="0" smtClean="0"/>
              <a:t>Add dependencies using </a:t>
            </a:r>
            <a:r>
              <a:rPr lang="en-US" dirty="0" err="1" smtClean="0"/>
              <a:t>Gradle</a:t>
            </a:r>
            <a:r>
              <a:rPr lang="en-US" dirty="0"/>
              <a:t> or </a:t>
            </a:r>
            <a:r>
              <a:rPr lang="en-US" dirty="0" err="1" smtClean="0"/>
              <a:t>JCenter</a:t>
            </a:r>
            <a:endParaRPr lang="en-US" dirty="0" smtClean="0"/>
          </a:p>
          <a:p>
            <a:r>
              <a:rPr lang="en-US" dirty="0" smtClean="0"/>
              <a:t>Start coding:</a:t>
            </a:r>
          </a:p>
          <a:p>
            <a:pPr lvl="1"/>
            <a:r>
              <a:rPr lang="en-US" dirty="0" smtClean="0"/>
              <a:t>Create a </a:t>
            </a:r>
            <a:r>
              <a:rPr lang="en-US" dirty="0" err="1" smtClean="0"/>
              <a:t>DefaultDependencyResolver</a:t>
            </a:r>
            <a:endParaRPr lang="en-US" dirty="0" smtClean="0"/>
          </a:p>
          <a:p>
            <a:pPr lvl="1"/>
            <a:r>
              <a:rPr lang="en-US" dirty="0" smtClean="0"/>
              <a:t>Authenticate using ADAL</a:t>
            </a:r>
          </a:p>
          <a:p>
            <a:pPr lvl="1"/>
            <a:r>
              <a:rPr lang="en-US" dirty="0" smtClean="0"/>
              <a:t>Create *Client class for services</a:t>
            </a:r>
          </a:p>
          <a:p>
            <a:pPr lvl="1"/>
            <a:r>
              <a:rPr lang="en-US" dirty="0" smtClean="0"/>
              <a:t>Navigate API using the client</a:t>
            </a:r>
            <a:endParaRPr lang="en-US" dirty="0"/>
          </a:p>
        </p:txBody>
      </p:sp>
    </p:spTree>
    <p:extLst>
      <p:ext uri="{BB962C8B-B14F-4D97-AF65-F5344CB8AC3E}">
        <p14:creationId xmlns:p14="http://schemas.microsoft.com/office/powerpoint/2010/main" val="2485779252"/>
      </p:ext>
    </p:extLst>
  </p:cSld>
  <p:clrMapOvr>
    <a:masterClrMapping/>
  </p:clrMapOvr>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10.xml><?xml version="1.0" encoding="utf-8"?>
<a:theme xmlns:a="http://schemas.openxmlformats.org/drawingml/2006/main" name="4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6.xml><?xml version="1.0" encoding="utf-8"?>
<a:theme xmlns:a="http://schemas.openxmlformats.org/drawingml/2006/main" name="1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7.xml><?xml version="1.0" encoding="utf-8"?>
<a:theme xmlns:a="http://schemas.openxmlformats.org/drawingml/2006/main" name="3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8.xml><?xml version="1.0" encoding="utf-8"?>
<a:theme xmlns:a="http://schemas.openxmlformats.org/drawingml/2006/main" name="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9.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11767</TotalTime>
  <Words>1592</Words>
  <Application>Microsoft Office PowerPoint</Application>
  <PresentationFormat>Widescreen</PresentationFormat>
  <Paragraphs>291</Paragraphs>
  <Slides>43</Slides>
  <Notes>23</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43</vt:i4>
      </vt:variant>
    </vt:vector>
  </HeadingPairs>
  <TitlesOfParts>
    <vt:vector size="61" baseType="lpstr">
      <vt:lpstr>Arial</vt:lpstr>
      <vt:lpstr>Calibri</vt:lpstr>
      <vt:lpstr>Consolas</vt:lpstr>
      <vt:lpstr>Courier New</vt:lpstr>
      <vt:lpstr>Segoe UI</vt:lpstr>
      <vt:lpstr>Segoe UI Light</vt:lpstr>
      <vt:lpstr>Segoe UI Semibold</vt:lpstr>
      <vt:lpstr>Wingdings</vt:lpstr>
      <vt:lpstr>5-30055_Office Template 2012 - 16x9 - White Background</vt:lpstr>
      <vt:lpstr>5-30055_Office Template 2012 - 16x9 - Colored Accent Slides</vt:lpstr>
      <vt:lpstr>1_5-30055_Office Template 2012 - 16x9 - White Background</vt:lpstr>
      <vt:lpstr>1_Metro Presentation</vt:lpstr>
      <vt:lpstr>2_5-30055_Office Template 2012 - 16x9 - White Background</vt:lpstr>
      <vt:lpstr>1_TEE14 Speaker PPT Template</vt:lpstr>
      <vt:lpstr>3_5-30055_Office Template 2012 - 16x9 - White Background</vt:lpstr>
      <vt:lpstr>TEE14 Speaker PPT Template</vt:lpstr>
      <vt:lpstr>3_Metro Presentation</vt:lpstr>
      <vt:lpstr>4_5-30055_Office Template 2012 - 16x9 - White Background</vt:lpstr>
      <vt:lpstr>Office 365 Development</vt:lpstr>
      <vt:lpstr>Recap</vt:lpstr>
      <vt:lpstr>This Course Agenda</vt:lpstr>
      <vt:lpstr>Deep dive into native Android Development with Office 365 APIs</vt:lpstr>
      <vt:lpstr>Agenda </vt:lpstr>
      <vt:lpstr>Intro</vt:lpstr>
      <vt:lpstr>Vision</vt:lpstr>
      <vt:lpstr>Android SDKs</vt:lpstr>
      <vt:lpstr>App Developer</vt:lpstr>
      <vt:lpstr>Getting Started</vt:lpstr>
      <vt:lpstr>Tools</vt:lpstr>
      <vt:lpstr>Authentication with Azure AD</vt:lpstr>
      <vt:lpstr>Overview</vt:lpstr>
      <vt:lpstr>Features</vt:lpstr>
      <vt:lpstr>Authentication Process</vt:lpstr>
      <vt:lpstr>Where can I find it?</vt:lpstr>
      <vt:lpstr>How do I use it?</vt:lpstr>
      <vt:lpstr>What else do I need?</vt:lpstr>
      <vt:lpstr>Examples</vt:lpstr>
      <vt:lpstr>Securely storing tokens</vt:lpstr>
      <vt:lpstr>PowerPoint Presentation</vt:lpstr>
      <vt:lpstr>Calling the O365 Exchange API</vt:lpstr>
      <vt:lpstr>Overview</vt:lpstr>
      <vt:lpstr>Where can I find it?</vt:lpstr>
      <vt:lpstr>What can I do with it?</vt:lpstr>
      <vt:lpstr>PowerPoint Presentation</vt:lpstr>
      <vt:lpstr>Calling the O365 OneDrive API</vt:lpstr>
      <vt:lpstr>Overview</vt:lpstr>
      <vt:lpstr>Where can I find it?</vt:lpstr>
      <vt:lpstr>What can I do with it?</vt:lpstr>
      <vt:lpstr>PowerPoint Presentation</vt:lpstr>
      <vt:lpstr>Calling the O365 SharePoint Lists API</vt:lpstr>
      <vt:lpstr>Overview</vt:lpstr>
      <vt:lpstr>Where can I find it?</vt:lpstr>
      <vt:lpstr>What can I do with it?</vt:lpstr>
      <vt:lpstr>PowerPoint Presentation</vt:lpstr>
      <vt:lpstr>Summary </vt:lpstr>
      <vt:lpstr>Resources</vt:lpstr>
      <vt:lpstr>Building skills</vt:lpstr>
      <vt:lpstr>PowerPoint Presentation</vt:lpstr>
      <vt:lpstr>Roadmap</vt:lpstr>
      <vt:lpstr>Customer  feedback</vt:lpstr>
      <vt:lpstr>PowerPoint Presentation</vt:lpstr>
    </vt:vector>
  </TitlesOfParts>
  <Company>Intergen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O365 with Android and iOS</dc:title>
  <dc:creator>Benjamin Fox</dc:creator>
  <cp:lastModifiedBy>Benjamin Fox</cp:lastModifiedBy>
  <cp:revision>250</cp:revision>
  <dcterms:created xsi:type="dcterms:W3CDTF">2014-10-12T22:12:13Z</dcterms:created>
  <dcterms:modified xsi:type="dcterms:W3CDTF">2014-11-20T00:16:20Z</dcterms:modified>
</cp:coreProperties>
</file>