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36" r:id="rId4"/>
  </p:sldMasterIdLst>
  <p:notesMasterIdLst>
    <p:notesMasterId r:id="rId52"/>
  </p:notesMasterIdLst>
  <p:handoutMasterIdLst>
    <p:handoutMasterId r:id="rId53"/>
  </p:handoutMasterIdLst>
  <p:sldIdLst>
    <p:sldId id="778" r:id="rId5"/>
    <p:sldId id="780" r:id="rId6"/>
    <p:sldId id="788" r:id="rId7"/>
    <p:sldId id="870" r:id="rId8"/>
    <p:sldId id="783" r:id="rId9"/>
    <p:sldId id="789" r:id="rId10"/>
    <p:sldId id="793" r:id="rId11"/>
    <p:sldId id="790" r:id="rId12"/>
    <p:sldId id="800" r:id="rId13"/>
    <p:sldId id="784" r:id="rId14"/>
    <p:sldId id="801" r:id="rId15"/>
    <p:sldId id="802" r:id="rId16"/>
    <p:sldId id="803" r:id="rId17"/>
    <p:sldId id="838" r:id="rId18"/>
    <p:sldId id="837" r:id="rId19"/>
    <p:sldId id="841" r:id="rId20"/>
    <p:sldId id="842" r:id="rId21"/>
    <p:sldId id="785" r:id="rId22"/>
    <p:sldId id="843" r:id="rId23"/>
    <p:sldId id="844" r:id="rId24"/>
    <p:sldId id="831" r:id="rId25"/>
    <p:sldId id="825" r:id="rId26"/>
    <p:sldId id="845" r:id="rId27"/>
    <p:sldId id="846" r:id="rId28"/>
    <p:sldId id="847" r:id="rId29"/>
    <p:sldId id="872" r:id="rId30"/>
    <p:sldId id="786" r:id="rId31"/>
    <p:sldId id="830" r:id="rId32"/>
    <p:sldId id="897" r:id="rId33"/>
    <p:sldId id="854" r:id="rId34"/>
    <p:sldId id="855" r:id="rId35"/>
    <p:sldId id="856" r:id="rId36"/>
    <p:sldId id="873" r:id="rId37"/>
    <p:sldId id="849" r:id="rId38"/>
    <p:sldId id="824" r:id="rId39"/>
    <p:sldId id="906" r:id="rId40"/>
    <p:sldId id="850" r:id="rId41"/>
    <p:sldId id="874" r:id="rId42"/>
    <p:sldId id="871" r:id="rId43"/>
    <p:sldId id="862" r:id="rId44"/>
    <p:sldId id="863" r:id="rId45"/>
    <p:sldId id="864" r:id="rId46"/>
    <p:sldId id="875" r:id="rId47"/>
    <p:sldId id="876" r:id="rId48"/>
    <p:sldId id="916" r:id="rId49"/>
    <p:sldId id="915" r:id="rId50"/>
    <p:sldId id="869" r:id="rId51"/>
  </p:sldIdLst>
  <p:sldSz cx="12436475" cy="6994525"/>
  <p:notesSz cx="6858000" cy="9144000"/>
  <p:defaultTextStyle>
    <a:defPPr>
      <a:defRPr lang="en-US"/>
    </a:defPPr>
    <a:lvl1pPr marL="0" algn="l" defTabSz="932742" rtl="0" eaLnBrk="1" latinLnBrk="0" hangingPunct="1">
      <a:defRPr sz="1836" kern="1200">
        <a:solidFill>
          <a:schemeClr val="tx1"/>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userDrawn="1">
          <p15:clr>
            <a:srgbClr val="A4A3A4"/>
          </p15:clr>
        </p15:guide>
        <p15:guide id="2" pos="391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9E9E"/>
    <a:srgbClr val="0071C5"/>
    <a:srgbClr val="00BEF2"/>
    <a:srgbClr val="797979"/>
    <a:srgbClr val="D83B01"/>
    <a:srgbClr val="0072C6"/>
    <a:srgbClr val="2D82FF"/>
    <a:srgbClr val="0088EE"/>
    <a:srgbClr val="0042AC"/>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82199" autoAdjust="0"/>
  </p:normalViewPr>
  <p:slideViewPr>
    <p:cSldViewPr snapToGrid="0">
      <p:cViewPr varScale="1">
        <p:scale>
          <a:sx n="112" d="100"/>
          <a:sy n="112" d="100"/>
        </p:scale>
        <p:origin x="246" y="108"/>
      </p:cViewPr>
      <p:guideLst>
        <p:guide orient="horz" pos="2203"/>
        <p:guide pos="3917"/>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6/8/2016</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6/8/2016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856" algn="l" defTabSz="932742" rtl="0" eaLnBrk="1" latinLnBrk="0" hangingPunct="1">
      <a:defRPr sz="1224" kern="1200">
        <a:solidFill>
          <a:schemeClr val="tx1"/>
        </a:solidFill>
        <a:latin typeface="+mn-lt"/>
        <a:ea typeface="+mn-ea"/>
        <a:cs typeface="+mn-cs"/>
      </a:defRPr>
    </a:lvl6pPr>
    <a:lvl7pPr marL="2798226" algn="l" defTabSz="932742" rtl="0" eaLnBrk="1" latinLnBrk="0" hangingPunct="1">
      <a:defRPr sz="1224" kern="1200">
        <a:solidFill>
          <a:schemeClr val="tx1"/>
        </a:solidFill>
        <a:latin typeface="+mn-lt"/>
        <a:ea typeface="+mn-ea"/>
        <a:cs typeface="+mn-cs"/>
      </a:defRPr>
    </a:lvl7pPr>
    <a:lvl8pPr marL="3264597" algn="l" defTabSz="932742" rtl="0" eaLnBrk="1" latinLnBrk="0" hangingPunct="1">
      <a:defRPr sz="1224" kern="1200">
        <a:solidFill>
          <a:schemeClr val="tx1"/>
        </a:solidFill>
        <a:latin typeface="+mn-lt"/>
        <a:ea typeface="+mn-ea"/>
        <a:cs typeface="+mn-cs"/>
      </a:defRPr>
    </a:lvl8pPr>
    <a:lvl9pPr marL="3730969" algn="l" defTabSz="932742"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the OAuth 2.0 model, access to protected resources is done using access tokens —an object with a specific scope, lifetime, and other access attributes. OAuth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a:p>
          <a:p>
            <a:r>
              <a:rPr lang="en-US" dirty="0"/>
              <a:t>With OAuth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6/8/2016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6173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84ABB7-2538-4DA8-837C-1631AA9C3786}" type="datetime1">
              <a:rPr lang="en-US" smtClean="0"/>
              <a:t>6/8/2016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40526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Apps are first-class principals in SharePoint</a:t>
            </a:r>
          </a:p>
          <a:p>
            <a:r>
              <a:rPr lang="en-US" dirty="0"/>
              <a:t>They have an identifier and permissions, which</a:t>
            </a:r>
            <a:r>
              <a:rPr lang="en-US" baseline="0" dirty="0"/>
              <a:t> are tracked in SharePoint through the registration and installation process</a:t>
            </a:r>
            <a:endParaRPr lang="en-US" dirty="0"/>
          </a:p>
        </p:txBody>
      </p:sp>
      <p:sp>
        <p:nvSpPr>
          <p:cNvPr id="4" name="Date Placeholder 3"/>
          <p:cNvSpPr>
            <a:spLocks noGrp="1"/>
          </p:cNvSpPr>
          <p:nvPr>
            <p:ph type="dt" idx="10"/>
          </p:nvPr>
        </p:nvSpPr>
        <p:spPr/>
        <p:txBody>
          <a:bodyPr/>
          <a:lstStyle/>
          <a:p>
            <a:fld id="{E1069F9F-5C72-40FE-A962-D85A4E6A7779}" type="datetime1">
              <a:rPr lang="en-US" smtClean="0"/>
              <a:t>6/8/2016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73664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Apps must be registered with SharePoint. This page will generate a new client ID and secret for the app. If deployed to Azure, use that information to fill out the rest of the form.</a:t>
            </a:r>
          </a:p>
        </p:txBody>
      </p:sp>
      <p:sp>
        <p:nvSpPr>
          <p:cNvPr id="4" name="Date Placeholder 3"/>
          <p:cNvSpPr>
            <a:spLocks noGrp="1"/>
          </p:cNvSpPr>
          <p:nvPr>
            <p:ph type="dt" idx="10"/>
          </p:nvPr>
        </p:nvSpPr>
        <p:spPr/>
        <p:txBody>
          <a:bodyPr/>
          <a:lstStyle/>
          <a:p>
            <a:fld id="{130F6A78-FCFE-4D45-B005-38A37DBDA5FF}" type="datetime1">
              <a:rPr lang="en-US" smtClean="0"/>
              <a:t>6/8/2016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04153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6/8/2016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65538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Abstracts the management of tokens to make it easier</a:t>
            </a:r>
          </a:p>
        </p:txBody>
      </p:sp>
      <p:sp>
        <p:nvSpPr>
          <p:cNvPr id="4" name="Date Placeholder 3"/>
          <p:cNvSpPr>
            <a:spLocks noGrp="1"/>
          </p:cNvSpPr>
          <p:nvPr>
            <p:ph type="dt" idx="10"/>
          </p:nvPr>
        </p:nvSpPr>
        <p:spPr/>
        <p:txBody>
          <a:bodyPr/>
          <a:lstStyle/>
          <a:p>
            <a:fld id="{65036D97-0781-4CB4-8310-DBE67BB75DC2}" type="datetime1">
              <a:rPr lang="en-US" smtClean="0"/>
              <a:t>6/8/2016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35189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6/8/2016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1820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heart of </a:t>
            </a:r>
            <a:r>
              <a:rPr lang="en-US"/>
              <a:t>the Office 365 </a:t>
            </a:r>
            <a:r>
              <a:rPr lang="en-US" dirty="0"/>
              <a:t>APIs is the discovery service</a:t>
            </a:r>
          </a:p>
          <a:p>
            <a:r>
              <a:rPr lang="en-US" dirty="0"/>
              <a:t>Discovery services allow you to locate the e resource you want to utilize</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6/8/2016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898922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 controller should be used in scenarios where you need to customize how tokens are handled. For example, you might want</a:t>
            </a:r>
            <a:r>
              <a:rPr lang="en-US" baseline="0" dirty="0"/>
              <a:t> to save them to a database and make them available across sessions.</a:t>
            </a:r>
            <a:endParaRPr lang="en-US" dirty="0"/>
          </a:p>
        </p:txBody>
      </p:sp>
      <p:sp>
        <p:nvSpPr>
          <p:cNvPr id="4" name="Date Placeholder 3"/>
          <p:cNvSpPr>
            <a:spLocks noGrp="1"/>
          </p:cNvSpPr>
          <p:nvPr>
            <p:ph type="dt" idx="10"/>
          </p:nvPr>
        </p:nvSpPr>
        <p:spPr/>
        <p:txBody>
          <a:bodyPr/>
          <a:lstStyle/>
          <a:p>
            <a:fld id="{2FB72B3C-19A5-40A1-B772-DE16D35E262B}" type="datetime1">
              <a:rPr lang="en-US" smtClean="0"/>
              <a:t>6/8/2016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7417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6/8/2016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41008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kern="1200" dirty="0">
                <a:solidFill>
                  <a:schemeClr val="tx1"/>
                </a:solidFill>
                <a:effectLst/>
                <a:latin typeface="Segoe UI Light" pitchFamily="34" charset="0"/>
                <a:ea typeface="+mn-ea"/>
                <a:cs typeface="+mn-cs"/>
              </a:rPr>
              <a:t>What new APIs are available, in preview, in the Office 365 Platform</a:t>
            </a:r>
          </a:p>
          <a:p>
            <a:pPr lvl="0"/>
            <a:r>
              <a:rPr lang="en-US" sz="900" kern="1200" dirty="0">
                <a:solidFill>
                  <a:schemeClr val="tx1"/>
                </a:solidFill>
                <a:effectLst/>
                <a:latin typeface="Segoe UI Light" pitchFamily="34" charset="0"/>
                <a:ea typeface="+mn-ea"/>
                <a:cs typeface="+mn-cs"/>
              </a:rPr>
              <a:t>How to use these API’s in your platform of choice</a:t>
            </a:r>
          </a:p>
          <a:p>
            <a:pPr lvl="0"/>
            <a:r>
              <a:rPr lang="en-US" sz="900" kern="1200" dirty="0">
                <a:solidFill>
                  <a:schemeClr val="tx1"/>
                </a:solidFill>
                <a:effectLst/>
                <a:latin typeface="Segoe UI Light" pitchFamily="34" charset="0"/>
                <a:ea typeface="+mn-ea"/>
                <a:cs typeface="+mn-cs"/>
              </a:rPr>
              <a:t>Some sample business scenarios for leveraging these API’s</a:t>
            </a:r>
          </a:p>
          <a:p>
            <a:r>
              <a:rPr lang="en-US" sz="900" kern="1200" cap="all" dirty="0">
                <a:solidFill>
                  <a:schemeClr val="tx1"/>
                </a:solidFill>
                <a:effectLst/>
                <a:latin typeface="Segoe UI Light" pitchFamily="34" charset="0"/>
                <a:ea typeface="+mn-ea"/>
                <a:cs typeface="+mn-cs"/>
              </a:rPr>
              <a:t>Level:</a:t>
            </a:r>
            <a:r>
              <a:rPr lang="en-US" sz="900" kern="1200" dirty="0">
                <a:solidFill>
                  <a:schemeClr val="tx1"/>
                </a:solidFill>
                <a:effectLst/>
                <a:latin typeface="Segoe UI Light" pitchFamily="34" charset="0"/>
                <a:ea typeface="+mn-ea"/>
                <a:cs typeface="+mn-cs"/>
              </a:rPr>
              <a:t> Intermediate</a:t>
            </a:r>
          </a:p>
          <a:p>
            <a:r>
              <a:rPr lang="en-US" sz="900" kern="1200" cap="all" dirty="0">
                <a:solidFill>
                  <a:schemeClr val="tx1"/>
                </a:solidFill>
                <a:effectLst/>
                <a:latin typeface="Segoe UI Light" pitchFamily="34" charset="0"/>
                <a:ea typeface="+mn-ea"/>
                <a:cs typeface="+mn-cs"/>
              </a:rPr>
              <a:t>Audience:</a:t>
            </a:r>
            <a:r>
              <a:rPr lang="en-US" sz="900" kern="1200" dirty="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6/8/2016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 controller needs you to provide a redirect URL and it will give back the authorization URL</a:t>
            </a:r>
          </a:p>
        </p:txBody>
      </p:sp>
      <p:sp>
        <p:nvSpPr>
          <p:cNvPr id="4" name="Date Placeholder 3"/>
          <p:cNvSpPr>
            <a:spLocks noGrp="1"/>
          </p:cNvSpPr>
          <p:nvPr>
            <p:ph type="dt" idx="10"/>
          </p:nvPr>
        </p:nvSpPr>
        <p:spPr/>
        <p:txBody>
          <a:bodyPr/>
          <a:lstStyle/>
          <a:p>
            <a:fld id="{1B4EBD05-8EBB-4AB3-A4B2-2126F6DCC32D}" type="datetime1">
              <a:rPr lang="en-US" smtClean="0"/>
              <a:t>6/8/2016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80150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kern="1200" dirty="0">
                <a:solidFill>
                  <a:schemeClr val="tx1"/>
                </a:solidFill>
                <a:effectLst/>
                <a:latin typeface="Segoe UI Light" pitchFamily="34" charset="0"/>
                <a:ea typeface="+mn-ea"/>
                <a:cs typeface="+mn-cs"/>
              </a:rPr>
              <a:t>What new APIs are available, in preview, in the Office 365 Platform</a:t>
            </a:r>
          </a:p>
          <a:p>
            <a:pPr lvl="0"/>
            <a:r>
              <a:rPr lang="en-US" sz="900" kern="1200" dirty="0">
                <a:solidFill>
                  <a:schemeClr val="tx1"/>
                </a:solidFill>
                <a:effectLst/>
                <a:latin typeface="Segoe UI Light" pitchFamily="34" charset="0"/>
                <a:ea typeface="+mn-ea"/>
                <a:cs typeface="+mn-cs"/>
              </a:rPr>
              <a:t>How to use these API’s in your platform of choice</a:t>
            </a:r>
          </a:p>
          <a:p>
            <a:pPr lvl="0"/>
            <a:r>
              <a:rPr lang="en-US" sz="900" kern="1200" dirty="0">
                <a:solidFill>
                  <a:schemeClr val="tx1"/>
                </a:solidFill>
                <a:effectLst/>
                <a:latin typeface="Segoe UI Light" pitchFamily="34" charset="0"/>
                <a:ea typeface="+mn-ea"/>
                <a:cs typeface="+mn-cs"/>
              </a:rPr>
              <a:t>Some sample business scenarios for leveraging these API’s</a:t>
            </a:r>
          </a:p>
          <a:p>
            <a:r>
              <a:rPr lang="en-US" sz="900" kern="1200" cap="all" dirty="0">
                <a:solidFill>
                  <a:schemeClr val="tx1"/>
                </a:solidFill>
                <a:effectLst/>
                <a:latin typeface="Segoe UI Light" pitchFamily="34" charset="0"/>
                <a:ea typeface="+mn-ea"/>
                <a:cs typeface="+mn-cs"/>
              </a:rPr>
              <a:t>Level:</a:t>
            </a:r>
            <a:r>
              <a:rPr lang="en-US" sz="900" kern="1200" dirty="0">
                <a:solidFill>
                  <a:schemeClr val="tx1"/>
                </a:solidFill>
                <a:effectLst/>
                <a:latin typeface="Segoe UI Light" pitchFamily="34" charset="0"/>
                <a:ea typeface="+mn-ea"/>
                <a:cs typeface="+mn-cs"/>
              </a:rPr>
              <a:t> Intermediate</a:t>
            </a:r>
          </a:p>
          <a:p>
            <a:r>
              <a:rPr lang="en-US" sz="900" kern="1200" cap="all" dirty="0">
                <a:solidFill>
                  <a:schemeClr val="tx1"/>
                </a:solidFill>
                <a:effectLst/>
                <a:latin typeface="Segoe UI Light" pitchFamily="34" charset="0"/>
                <a:ea typeface="+mn-ea"/>
                <a:cs typeface="+mn-cs"/>
              </a:rPr>
              <a:t>Audience:</a:t>
            </a:r>
            <a:r>
              <a:rPr lang="en-US" sz="900" kern="1200" dirty="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6/8/2016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525075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2688">
              <a:defRPr/>
            </a:pPr>
            <a:fld id="{B9C3C9DC-C0A3-4640-9A7A-3DC41095AE2E}" type="slidenum">
              <a:rPr lang="en-US" smtClean="0">
                <a:solidFill>
                  <a:prstClr val="black"/>
                </a:solidFill>
                <a:latin typeface="Calibri" panose="020F0502020204030204"/>
              </a:rPr>
              <a:pPr defTabSz="932688">
                <a:defRPr/>
              </a:pPr>
              <a:t>45</a:t>
            </a:fld>
            <a:endParaRPr lang="en-US">
              <a:solidFill>
                <a:prstClr val="black"/>
              </a:solidFill>
              <a:latin typeface="Calibri" panose="020F0502020204030204"/>
            </a:endParaRPr>
          </a:p>
        </p:txBody>
      </p:sp>
    </p:spTree>
    <p:extLst>
      <p:ext uri="{BB962C8B-B14F-4D97-AF65-F5344CB8AC3E}">
        <p14:creationId xmlns:p14="http://schemas.microsoft.com/office/powerpoint/2010/main" val="3058451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2688">
              <a:defRPr/>
            </a:pPr>
            <a:fld id="{B9C3C9DC-C0A3-4640-9A7A-3DC41095AE2E}" type="slidenum">
              <a:rPr lang="en-US" smtClean="0">
                <a:solidFill>
                  <a:prstClr val="black"/>
                </a:solidFill>
                <a:latin typeface="Calibri" panose="020F0502020204030204"/>
              </a:rPr>
              <a:pPr defTabSz="932688">
                <a:defRPr/>
              </a:pPr>
              <a:t>46</a:t>
            </a:fld>
            <a:endParaRPr lang="en-US">
              <a:solidFill>
                <a:prstClr val="black"/>
              </a:solidFill>
              <a:latin typeface="Calibri" panose="020F0502020204030204"/>
            </a:endParaRPr>
          </a:p>
        </p:txBody>
      </p:sp>
    </p:spTree>
    <p:extLst>
      <p:ext uri="{BB962C8B-B14F-4D97-AF65-F5344CB8AC3E}">
        <p14:creationId xmlns:p14="http://schemas.microsoft.com/office/powerpoint/2010/main" val="28394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p>
        </p:txBody>
      </p:sp>
      <p:sp>
        <p:nvSpPr>
          <p:cNvPr id="4" name="Date Placeholder 3"/>
          <p:cNvSpPr>
            <a:spLocks noGrp="1"/>
          </p:cNvSpPr>
          <p:nvPr>
            <p:ph type="dt" idx="10"/>
          </p:nvPr>
        </p:nvSpPr>
        <p:spPr/>
        <p:txBody>
          <a:bodyPr/>
          <a:lstStyle/>
          <a:p>
            <a:fld id="{CA454356-7988-4E39-B534-EC35F7CCC11C}" type="datetime1">
              <a:rPr lang="en-US" smtClean="0"/>
              <a:t>6/8/2016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60813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 organizational account is an extension of your computer network that someone from your organization, typically an administrator from your IT department, sets up with Microsoft to provide their users with access to paid Web services or applications hosted in the cloud. For the administrator to provide access to users, they must first create individual user accounts in Windows Azure Active Directory (Windows Azure AD), specify which licensed services the account can access, and then assign each person their individual user ID and password so they can sign in to those services for which they have been assigned licenses to. User accounts stored in Windows Azure AD are referred to as organizational accounts. </a:t>
            </a:r>
          </a:p>
        </p:txBody>
      </p:sp>
      <p:sp>
        <p:nvSpPr>
          <p:cNvPr id="4" name="Date Placeholder 3"/>
          <p:cNvSpPr>
            <a:spLocks noGrp="1"/>
          </p:cNvSpPr>
          <p:nvPr>
            <p:ph type="dt" idx="10"/>
          </p:nvPr>
        </p:nvSpPr>
        <p:spPr/>
        <p:txBody>
          <a:bodyPr/>
          <a:lstStyle/>
          <a:p>
            <a:fld id="{61C5B620-E71B-4653-A37F-A929320C435E}" type="datetime1">
              <a:rPr lang="en-US" smtClean="0"/>
              <a:t>6/8/2016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96397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not required to link the Office 365 Directory to an Azure subscription</a:t>
            </a:r>
          </a:p>
          <a:p>
            <a:r>
              <a:rPr lang="en-US" dirty="0"/>
              <a:t>for simply creating provider-hosted apps, but it makes life a bit easier</a:t>
            </a:r>
          </a:p>
          <a:p>
            <a:r>
              <a:rPr lang="en-US" dirty="0"/>
              <a:t>and opens up the ability to call into Office 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6/8/2016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8293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E5ED2969-09FF-4E2B-AAF2-A210C1E69780}" type="datetime1">
              <a:rPr lang="en-US" smtClean="0"/>
              <a:t>6/8/2016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99842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OAuth provides a simple mechanism for end-users to grant a third party access to their data and resources without sharing their passwords. </a:t>
            </a:r>
          </a:p>
          <a:p>
            <a:r>
              <a:rPr lang="en-US" dirty="0"/>
              <a:t>It also enables the user to grant access limited by scope and duration.</a:t>
            </a:r>
          </a:p>
        </p:txBody>
      </p:sp>
      <p:sp>
        <p:nvSpPr>
          <p:cNvPr id="4" name="Date Placeholder 3"/>
          <p:cNvSpPr>
            <a:spLocks noGrp="1"/>
          </p:cNvSpPr>
          <p:nvPr>
            <p:ph type="dt" idx="10"/>
          </p:nvPr>
        </p:nvSpPr>
        <p:spPr/>
        <p:txBody>
          <a:bodyPr/>
          <a:lstStyle/>
          <a:p>
            <a:fld id="{7A5C1551-8DBF-450A-B3B4-597F4F42AC44}" type="datetime1">
              <a:rPr lang="en-US" smtClean="0"/>
              <a:t>6/8/2016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31409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a:t>
            </a:r>
          </a:p>
          <a:p>
            <a:r>
              <a:rPr lang="en-US" dirty="0"/>
              <a:t>An application making requests to access protected resources on behalf of the resource owner and with its authorization. This role is defined independently from how it is implemented. It has the same meaning whether </a:t>
            </a:r>
            <a:r>
              <a:rPr lang="en-US"/>
              <a:t>is implemented </a:t>
            </a:r>
            <a:r>
              <a:rPr lang="en-US" dirty="0"/>
              <a:t>as an application that executes on a server computer, a desktop computer, or a mobile device). In Concur, the client is referred to as a partner application.</a:t>
            </a:r>
          </a:p>
          <a:p>
            <a:endParaRPr lang="en-US" dirty="0"/>
          </a:p>
          <a:p>
            <a:r>
              <a:rPr lang="en-US" dirty="0"/>
              <a:t>Resource owner</a:t>
            </a:r>
          </a:p>
          <a:p>
            <a:r>
              <a:rPr lang="en-US" dirty="0"/>
              <a:t>An entity capable of granting access to a protected resource. This is generally an end user.</a:t>
            </a:r>
          </a:p>
          <a:p>
            <a:endParaRPr lang="en-US" dirty="0"/>
          </a:p>
          <a:p>
            <a:r>
              <a:rPr lang="en-US" dirty="0"/>
              <a:t>Resource server</a:t>
            </a:r>
          </a:p>
          <a:p>
            <a:r>
              <a:rPr lang="en-US" dirty="0"/>
              <a:t>A server hosting the protected resources of the resource owner, capable of accepting and responding to API requests using access tokens.</a:t>
            </a:r>
          </a:p>
          <a:p>
            <a:endParaRPr lang="en-US" dirty="0"/>
          </a:p>
          <a:p>
            <a:r>
              <a:rPr lang="en-US" dirty="0"/>
              <a:t>Authorization server</a:t>
            </a:r>
          </a:p>
          <a:p>
            <a:r>
              <a:rPr lang="en-US" dirty="0"/>
              <a:t>A server issuing access tokens to the client after successfully authenticating the resource owner and obtaining authorization.</a:t>
            </a:r>
          </a:p>
        </p:txBody>
      </p:sp>
      <p:sp>
        <p:nvSpPr>
          <p:cNvPr id="4" name="Date Placeholder 3"/>
          <p:cNvSpPr>
            <a:spLocks noGrp="1"/>
          </p:cNvSpPr>
          <p:nvPr>
            <p:ph type="dt" idx="10"/>
          </p:nvPr>
        </p:nvSpPr>
        <p:spPr/>
        <p:txBody>
          <a:bodyPr/>
          <a:lstStyle/>
          <a:p>
            <a:fld id="{3BC8CC0E-121B-4488-9618-3397B77BEEEB}" type="datetime1">
              <a:rPr lang="en-US" smtClean="0"/>
              <a:t>6/8/2016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44686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ID is a unique identifier</a:t>
            </a:r>
          </a:p>
          <a:p>
            <a:r>
              <a:rPr lang="en-US" dirty="0"/>
              <a:t>Client Secret is shared between the app and the authorization server</a:t>
            </a:r>
          </a:p>
          <a:p>
            <a:r>
              <a:rPr lang="en-US" dirty="0"/>
              <a:t>Forms the basis for apps as first-class principals</a:t>
            </a:r>
          </a:p>
        </p:txBody>
      </p:sp>
      <p:sp>
        <p:nvSpPr>
          <p:cNvPr id="4" name="Date Placeholder 3"/>
          <p:cNvSpPr>
            <a:spLocks noGrp="1"/>
          </p:cNvSpPr>
          <p:nvPr>
            <p:ph type="dt" idx="10"/>
          </p:nvPr>
        </p:nvSpPr>
        <p:spPr/>
        <p:txBody>
          <a:bodyPr/>
          <a:lstStyle/>
          <a:p>
            <a:fld id="{89A7E491-81C3-4F59-9A1B-8E9BA4671E1E}" type="datetime1">
              <a:rPr lang="en-US" smtClean="0"/>
              <a:t>6/8/2016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42203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4"/>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6402388" cy="1828800"/>
          </a:xfrm>
          <a:noFill/>
        </p:spPr>
        <p:txBody>
          <a:bodyPr lIns="146304" tIns="91440" rIns="146304" bIns="91440" anchor="t" anchorCtr="0"/>
          <a:lstStyle>
            <a:lvl1pPr>
              <a:defRPr sz="5398"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6402388" cy="1828800"/>
          </a:xfrm>
        </p:spPr>
        <p:txBody>
          <a:bodyPr tIns="109728" bIns="109728">
            <a:noAutofit/>
          </a:bodyPr>
          <a:lstStyle>
            <a:lvl1pPr marL="0" indent="0">
              <a:spcBef>
                <a:spcPts val="0"/>
              </a:spcBef>
              <a:buNone/>
              <a:defRPr sz="3198">
                <a:gradFill>
                  <a:gsLst>
                    <a:gs pos="57576">
                      <a:srgbClr val="FFFFFF"/>
                    </a:gs>
                    <a:gs pos="35000">
                      <a:srgbClr val="FFFFFF"/>
                    </a:gs>
                  </a:gsLst>
                  <a:lin ang="5400000" scaled="0"/>
                </a:gradFill>
              </a:defRPr>
            </a:lvl1pPr>
          </a:lstStyle>
          <a:p>
            <a:pPr lvl="0"/>
            <a:r>
              <a:rPr lang="en-US" dirty="0"/>
              <a:t>Speaker Name</a:t>
            </a:r>
          </a:p>
        </p:txBody>
      </p:sp>
      <p:sp>
        <p:nvSpPr>
          <p:cNvPr id="8" name="Freeform 5"/>
          <p:cNvSpPr>
            <a:spLocks noChangeAspect="1" noEditPoints="1"/>
          </p:cNvSpPr>
          <p:nvPr userDrawn="1"/>
        </p:nvSpPr>
        <p:spPr bwMode="black">
          <a:xfrm>
            <a:off x="436564" y="6331557"/>
            <a:ext cx="1655718" cy="36610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174957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8"/>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198"/>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302045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24" indent="-287224">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224" indent="-287224">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3641020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24" indent="-287224">
              <a:spcBef>
                <a:spcPts val="1224"/>
              </a:spcBef>
              <a:buClr>
                <a:schemeClr val="tx1"/>
              </a:buClr>
              <a:buFont typeface="Arial" pitchFamily="34" charset="0"/>
              <a:buChar char="•"/>
              <a:defRPr sz="3198"/>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224" indent="-287224">
              <a:spcBef>
                <a:spcPts val="1224"/>
              </a:spcBef>
              <a:buClr>
                <a:schemeClr val="tx1"/>
              </a:buClr>
              <a:buFont typeface="Arial" pitchFamily="34" charset="0"/>
              <a:buChar char="•"/>
              <a:defRPr sz="3198"/>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90893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defPPr>
              <a:defRPr lang="en-US"/>
            </a:defPPr>
            <a:lvl1pPr>
              <a:lnSpc>
                <a:spcPct val="90000"/>
              </a:lnSpc>
              <a:spcAft>
                <a:spcPts val="0"/>
              </a:spcAft>
              <a:defRPr sz="800">
                <a:gradFill>
                  <a:gsLst>
                    <a:gs pos="4192">
                      <a:schemeClr val="bg1"/>
                    </a:gs>
                    <a:gs pos="12000">
                      <a:schemeClr val="bg1"/>
                    </a:gs>
                  </a:gsLst>
                  <a:lin ang="5400000" scaled="0"/>
                </a:gradFill>
              </a:defRPr>
            </a:lvl1pPr>
          </a:lstStyle>
          <a:p>
            <a:pPr defTabSz="932372"/>
            <a:r>
              <a:rPr lang="en-US" sz="800" dirty="0">
                <a:gradFill>
                  <a:gsLst>
                    <a:gs pos="10359">
                      <a:srgbClr val="262626"/>
                    </a:gs>
                    <a:gs pos="30000">
                      <a:srgbClr val="262626"/>
                    </a:gs>
                  </a:gsLst>
                  <a:lin ang="5400000" scaled="0"/>
                </a:gradFill>
              </a:rPr>
              <a:t>http://dev.office.com/</a:t>
            </a:r>
          </a:p>
        </p:txBody>
      </p:sp>
      <p:sp>
        <p:nvSpPr>
          <p:cNvPr id="5" name="Freeform 4"/>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377422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77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alf and half Title Only">
    <p:spTree>
      <p:nvGrpSpPr>
        <p:cNvPr id="1" name=""/>
        <p:cNvGrpSpPr/>
        <p:nvPr/>
      </p:nvGrpSpPr>
      <p:grpSpPr>
        <a:xfrm>
          <a:off x="0" y="0"/>
          <a:ext cx="0" cy="0"/>
          <a:chOff x="0" y="0"/>
          <a:chExt cx="0" cy="0"/>
        </a:xfrm>
      </p:grpSpPr>
      <p:sp>
        <p:nvSpPr>
          <p:cNvPr id="4" name="Rectangle 3"/>
          <p:cNvSpPr/>
          <p:nvPr userDrawn="1"/>
        </p:nvSpPr>
        <p:spPr bwMode="auto">
          <a:xfrm>
            <a:off x="1" y="0"/>
            <a:ext cx="6218238"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74641" y="2416175"/>
            <a:ext cx="5943599" cy="917575"/>
          </a:xfrm>
          <a:noFill/>
        </p:spPr>
        <p:txBody>
          <a:bodyPr/>
          <a:lstStyle>
            <a:lvl1pPr>
              <a:defRPr sz="4798">
                <a:gradFill>
                  <a:gsLst>
                    <a:gs pos="4382">
                      <a:schemeClr val="bg1"/>
                    </a:gs>
                    <a:gs pos="50000">
                      <a:schemeClr val="bg1"/>
                    </a:gs>
                  </a:gsLst>
                  <a:lin ang="5400000" scaled="0"/>
                </a:gradFill>
              </a:defRPr>
            </a:lvl1pPr>
          </a:lstStyle>
          <a:p>
            <a:r>
              <a:rPr lang="en-US" dirty="0"/>
              <a:t>Click to edit Master title style</a:t>
            </a:r>
          </a:p>
        </p:txBody>
      </p:sp>
      <p:sp>
        <p:nvSpPr>
          <p:cNvPr id="5" name="Freeform 4"/>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1171148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9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half and half Title Only">
    <p:spTree>
      <p:nvGrpSpPr>
        <p:cNvPr id="1" name=""/>
        <p:cNvGrpSpPr/>
        <p:nvPr/>
      </p:nvGrpSpPr>
      <p:grpSpPr>
        <a:xfrm>
          <a:off x="0" y="0"/>
          <a:ext cx="0" cy="0"/>
          <a:chOff x="0" y="0"/>
          <a:chExt cx="0" cy="0"/>
        </a:xfrm>
      </p:grpSpPr>
      <p:sp>
        <p:nvSpPr>
          <p:cNvPr id="4" name="Rectangle 3"/>
          <p:cNvSpPr/>
          <p:nvPr userDrawn="1"/>
        </p:nvSpPr>
        <p:spPr bwMode="auto">
          <a:xfrm>
            <a:off x="1" y="0"/>
            <a:ext cx="6218238"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74641" y="2416175"/>
            <a:ext cx="5943599" cy="917575"/>
          </a:xfrm>
          <a:noFill/>
        </p:spPr>
        <p:txBody>
          <a:bodyPr/>
          <a:lstStyle>
            <a:lvl1pPr>
              <a:defRPr sz="4798">
                <a:gradFill>
                  <a:gsLst>
                    <a:gs pos="4382">
                      <a:schemeClr val="bg1"/>
                    </a:gs>
                    <a:gs pos="50000">
                      <a:schemeClr val="bg1"/>
                    </a:gs>
                  </a:gsLst>
                  <a:lin ang="5400000" scaled="0"/>
                </a:gradFill>
              </a:defRPr>
            </a:lvl1pPr>
          </a:lstStyle>
          <a:p>
            <a:r>
              <a:rPr lang="en-US" dirty="0"/>
              <a:t>Click to edit Master title style</a:t>
            </a:r>
          </a:p>
        </p:txBody>
      </p:sp>
      <p:sp>
        <p:nvSpPr>
          <p:cNvPr id="5" name="Freeform 4"/>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2132391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9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half and half Title Only">
    <p:spTree>
      <p:nvGrpSpPr>
        <p:cNvPr id="1" name=""/>
        <p:cNvGrpSpPr/>
        <p:nvPr/>
      </p:nvGrpSpPr>
      <p:grpSpPr>
        <a:xfrm>
          <a:off x="0" y="0"/>
          <a:ext cx="0" cy="0"/>
          <a:chOff x="0" y="0"/>
          <a:chExt cx="0" cy="0"/>
        </a:xfrm>
      </p:grpSpPr>
      <p:sp>
        <p:nvSpPr>
          <p:cNvPr id="4" name="Rectangle 3"/>
          <p:cNvSpPr/>
          <p:nvPr userDrawn="1"/>
        </p:nvSpPr>
        <p:spPr bwMode="auto">
          <a:xfrm>
            <a:off x="1" y="0"/>
            <a:ext cx="6218238"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74641" y="2416175"/>
            <a:ext cx="5943599" cy="917575"/>
          </a:xfrm>
          <a:noFill/>
        </p:spPr>
        <p:txBody>
          <a:bodyPr/>
          <a:lstStyle>
            <a:lvl1pPr>
              <a:defRPr sz="4798">
                <a:gradFill>
                  <a:gsLst>
                    <a:gs pos="4382">
                      <a:schemeClr val="bg1"/>
                    </a:gs>
                    <a:gs pos="50000">
                      <a:schemeClr val="bg1"/>
                    </a:gs>
                  </a:gsLst>
                  <a:lin ang="5400000" scaled="0"/>
                </a:gradFill>
              </a:defRPr>
            </a:lvl1pPr>
          </a:lstStyle>
          <a:p>
            <a:r>
              <a:rPr lang="en-US" dirty="0"/>
              <a:t>Click to edit Master title style</a:t>
            </a:r>
          </a:p>
        </p:txBody>
      </p:sp>
      <p:sp>
        <p:nvSpPr>
          <p:cNvPr id="5" name="Freeform 4"/>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12441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9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defPPr>
              <a:defRPr lang="en-US"/>
            </a:defPPr>
            <a:lvl1pPr>
              <a:lnSpc>
                <a:spcPct val="90000"/>
              </a:lnSpc>
              <a:spcAft>
                <a:spcPts val="0"/>
              </a:spcAft>
              <a:defRPr sz="800">
                <a:gradFill>
                  <a:gsLst>
                    <a:gs pos="4192">
                      <a:schemeClr val="bg1"/>
                    </a:gs>
                    <a:gs pos="12000">
                      <a:schemeClr val="bg1"/>
                    </a:gs>
                  </a:gsLst>
                  <a:lin ang="5400000" scaled="0"/>
                </a:gradFill>
              </a:defRPr>
            </a:lvl1pPr>
          </a:lstStyle>
          <a:p>
            <a:pPr defTabSz="932372"/>
            <a:r>
              <a:rPr lang="en-US" sz="800" dirty="0">
                <a:gradFill>
                  <a:gsLst>
                    <a:gs pos="4192">
                      <a:srgbClr val="262626"/>
                    </a:gs>
                    <a:gs pos="12000">
                      <a:srgbClr val="262626"/>
                    </a:gs>
                  </a:gsLst>
                  <a:lin ang="5400000" scaled="0"/>
                </a:gradFill>
              </a:rPr>
              <a:t>http://dev.office.com/</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42471448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10881014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7" name="Freeform 5"/>
          <p:cNvSpPr>
            <a:spLocks noChangeAspect="1" noEditPoints="1"/>
          </p:cNvSpPr>
          <p:nvPr userDrawn="1"/>
        </p:nvSpPr>
        <p:spPr bwMode="black">
          <a:xfrm>
            <a:off x="436564" y="6331557"/>
            <a:ext cx="1655718" cy="36610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
        <p:nvSpPr>
          <p:cNvPr id="9" name="Title 1"/>
          <p:cNvSpPr>
            <a:spLocks noGrp="1"/>
          </p:cNvSpPr>
          <p:nvPr>
            <p:ph type="title" hasCustomPrompt="1"/>
          </p:nvPr>
        </p:nvSpPr>
        <p:spPr>
          <a:xfrm>
            <a:off x="274703" y="2125678"/>
            <a:ext cx="9143936" cy="1828786"/>
          </a:xfrm>
          <a:noFill/>
        </p:spPr>
        <p:txBody>
          <a:bodyPr lIns="146304" tIns="91440" rIns="146304" bIns="91440" anchor="t" anchorCtr="0"/>
          <a:lstStyle>
            <a:lvl1pPr>
              <a:defRPr sz="5398"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7315137" cy="1828007"/>
          </a:xfrm>
          <a:noFill/>
        </p:spPr>
        <p:txBody>
          <a:bodyPr lIns="146304" tIns="109728" rIns="146304" bIns="109728">
            <a:noAutofit/>
          </a:bodyPr>
          <a:lstStyle>
            <a:lvl1pPr marL="0" indent="0">
              <a:spcBef>
                <a:spcPts val="0"/>
              </a:spcBef>
              <a:buNone/>
              <a:defRPr sz="3198" spc="0" baseline="0">
                <a:gradFill>
                  <a:gsLst>
                    <a:gs pos="8982">
                      <a:schemeClr val="bg1"/>
                    </a:gs>
                    <a:gs pos="23000">
                      <a:schemeClr val="bg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20239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1060631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32318175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1912817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lang="en-US" sz="7197"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6854451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7996190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1744351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vert="horz" wrap="square" lIns="146304" tIns="91440" rIns="146304" bIns="91440" rtlCol="0" anchor="t" anchorCtr="0">
            <a:spAutoFit/>
          </a:bodyPr>
          <a:lstStyle>
            <a:lvl1pPr>
              <a:defRPr lang="en-US" sz="7197" spc="-100" dirty="0">
                <a:gradFill>
                  <a:gsLst>
                    <a:gs pos="100000">
                      <a:schemeClr val="tx1"/>
                    </a:gs>
                    <a:gs pos="0">
                      <a:schemeClr val="tx1"/>
                    </a:gs>
                  </a:gsLst>
                  <a:lin ang="5400000" scaled="0"/>
                </a:gradFill>
              </a:defRPr>
            </a:lvl1pPr>
          </a:lstStyle>
          <a:p>
            <a:pPr lvl="0"/>
            <a:r>
              <a:rPr lang="en-US" dirty="0"/>
              <a:t>Section title</a:t>
            </a:r>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defPPr>
              <a:defRPr lang="en-US"/>
            </a:defPPr>
            <a:lvl1pPr>
              <a:lnSpc>
                <a:spcPct val="90000"/>
              </a:lnSpc>
              <a:spcAft>
                <a:spcPts val="0"/>
              </a:spcAft>
              <a:defRPr sz="800">
                <a:gradFill>
                  <a:gsLst>
                    <a:gs pos="2917">
                      <a:schemeClr val="tx1"/>
                    </a:gs>
                    <a:gs pos="30000">
                      <a:schemeClr val="tx1"/>
                    </a:gs>
                  </a:gsLst>
                  <a:lin ang="5400000" scaled="0"/>
                </a:gradFill>
              </a:defRPr>
            </a:lvl1pPr>
          </a:lstStyle>
          <a:p>
            <a:pPr defTabSz="932372"/>
            <a:r>
              <a:rPr lang="en-US" sz="800" dirty="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3293886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F8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tIns="91440" bIns="91440" anchor="t" anchorCtr="0">
            <a:spAutoFit/>
          </a:bodyPr>
          <a:lstStyle>
            <a:lvl1pPr>
              <a:defRPr sz="7197" spc="-100" baseline="0">
                <a:gradFill>
                  <a:gsLst>
                    <a:gs pos="96108">
                      <a:srgbClr val="262626"/>
                    </a:gs>
                    <a:gs pos="87425">
                      <a:srgbClr val="262626"/>
                    </a:gs>
                  </a:gsLst>
                  <a:lin ang="5400000" scaled="0"/>
                </a:gradFill>
              </a:defRPr>
            </a:lvl1pPr>
          </a:lstStyle>
          <a:p>
            <a:r>
              <a:rPr lang="en-US" dirty="0"/>
              <a:t>Section title</a:t>
            </a:r>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defPPr>
              <a:defRPr lang="en-US"/>
            </a:defPPr>
            <a:lvl1pPr lvl="0">
              <a:lnSpc>
                <a:spcPct val="90000"/>
              </a:lnSpc>
              <a:spcAft>
                <a:spcPts val="0"/>
              </a:spcAft>
              <a:defRPr sz="800">
                <a:gradFill>
                  <a:gsLst>
                    <a:gs pos="2917">
                      <a:schemeClr val="tx1"/>
                    </a:gs>
                    <a:gs pos="30000">
                      <a:schemeClr val="tx1"/>
                    </a:gs>
                  </a:gsLst>
                  <a:lin ang="5400000" scaled="0"/>
                </a:gradFill>
              </a:defRPr>
            </a:lvl1pPr>
          </a:lstStyle>
          <a:p>
            <a:pPr defTabSz="932372"/>
            <a:r>
              <a:rPr lang="en-US" sz="800" dirty="0">
                <a:gradFill>
                  <a:gsLst>
                    <a:gs pos="0">
                      <a:schemeClr val="bg1"/>
                    </a:gs>
                    <a:gs pos="15000">
                      <a:schemeClr val="bg1"/>
                    </a:gs>
                  </a:gsLst>
                  <a:lin ang="5400000" scaled="0"/>
                </a:gradFill>
              </a:rPr>
              <a:t>http://dev.office.com/</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24900340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vert="horz" wrap="square" lIns="146304" tIns="91440" rIns="146304" bIns="91440" rtlCol="0" anchor="t" anchorCtr="0">
            <a:spAutoFit/>
          </a:bodyPr>
          <a:lstStyle>
            <a:lvl1pPr>
              <a:defRPr lang="en-US" sz="7197" spc="-100" dirty="0">
                <a:gradFill>
                  <a:gsLst>
                    <a:gs pos="94012">
                      <a:srgbClr val="262626"/>
                    </a:gs>
                    <a:gs pos="37000">
                      <a:srgbClr val="262626"/>
                    </a:gs>
                  </a:gsLst>
                  <a:lin ang="5400000" scaled="0"/>
                </a:gradFill>
              </a:defRPr>
            </a:lvl1pPr>
          </a:lstStyle>
          <a:p>
            <a:pPr lvl="0"/>
            <a:r>
              <a:rPr lang="en-US" dirty="0"/>
              <a:t>Section title</a:t>
            </a:r>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363316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8"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59189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1999"/>
            </a:lvl2pPr>
            <a:lvl3pPr marL="228510" indent="0">
              <a:buNone/>
              <a:defRPr/>
            </a:lvl3pPr>
            <a:lvl4pPr marL="457019" indent="0">
              <a:buNone/>
              <a:defRPr/>
            </a:lvl4pPr>
            <a:lvl5pPr marL="685529"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5"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16532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3" name="Freeform 2"/>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397287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3" name="Freeform 2"/>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2803105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1"/>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3" name="Freeform 2"/>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3634131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1"/>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4192">
                      <a:srgbClr val="262626"/>
                    </a:gs>
                    <a:gs pos="12000">
                      <a:srgbClr val="262626"/>
                    </a:gs>
                  </a:gsLst>
                  <a:lin ang="5400000" scaled="0"/>
                </a:gradFill>
              </a:rPr>
              <a:t>http://dev.office.com/</a:t>
            </a:r>
          </a:p>
        </p:txBody>
      </p:sp>
      <p:sp>
        <p:nvSpPr>
          <p:cNvPr id="3" name="Freeform 2"/>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16252853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0" tIns="46620" rIns="46620" bIns="46620" numCol="1" spcCol="0" rtlCol="0" fromWordArt="0" anchor="ctr" anchorCtr="0" forceAA="0" compatLnSpc="1">
            <a:prstTxWarp prst="textNoShape">
              <a:avLst/>
            </a:prstTxWarp>
            <a:noAutofit/>
          </a:bodyPr>
          <a:lstStyle/>
          <a:p>
            <a:pPr algn="ctr" defTabSz="932103"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298">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37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24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58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7" name="Freeform 6"/>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2941448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4477"/>
            <a:ext cx="11887199" cy="403187"/>
          </a:xfrm>
          <a:prstGeom prst="rect">
            <a:avLst/>
          </a:prstGeom>
          <a:noFill/>
          <a:ln w="12700">
            <a:noFill/>
            <a:miter lim="800000"/>
            <a:headEnd type="none" w="sm" len="sm"/>
            <a:tailEnd type="none" w="sm" len="sm"/>
          </a:ln>
          <a:effectLst/>
        </p:spPr>
        <p:txBody>
          <a:bodyPr vert="horz" wrap="square" lIns="182806" tIns="146246" rIns="182806" bIns="146246" numCol="1" anchor="t" anchorCtr="0" compatLnSpc="1">
            <a:prstTxWarp prst="textNoShape">
              <a:avLst/>
            </a:prstTxWarp>
            <a:spAutoFit/>
          </a:bodyPr>
          <a:lstStyle/>
          <a:p>
            <a:pPr defTabSz="931920" eaLnBrk="0" hangingPunct="0"/>
            <a:r>
              <a:rPr lang="en-US" sz="700" dirty="0">
                <a:gradFill>
                  <a:gsLst>
                    <a:gs pos="0">
                      <a:srgbClr val="262626"/>
                    </a:gs>
                    <a:gs pos="100000">
                      <a:srgbClr val="262626"/>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309643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4477"/>
            <a:ext cx="11887199" cy="403187"/>
          </a:xfrm>
          <a:prstGeom prst="rect">
            <a:avLst/>
          </a:prstGeom>
          <a:noFill/>
          <a:ln w="12700">
            <a:noFill/>
            <a:miter lim="800000"/>
            <a:headEnd type="none" w="sm" len="sm"/>
            <a:tailEnd type="none" w="sm" len="sm"/>
          </a:ln>
          <a:effectLst/>
        </p:spPr>
        <p:txBody>
          <a:bodyPr vert="horz" wrap="square" lIns="182806" tIns="146246" rIns="182806" bIns="146246" numCol="1" anchor="t" anchorCtr="0" compatLnSpc="1">
            <a:prstTxWarp prst="textNoShape">
              <a:avLst/>
            </a:prstTxWarp>
            <a:spAutoFit/>
          </a:bodyPr>
          <a:lstStyle/>
          <a:p>
            <a:pPr defTabSz="931920" eaLnBrk="0" hangingPunct="0"/>
            <a:r>
              <a:rPr lang="en-US" sz="700" dirty="0">
                <a:gradFill>
                  <a:gsLst>
                    <a:gs pos="0">
                      <a:srgbClr val="FFFFFF"/>
                    </a:gs>
                    <a:gs pos="100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30770518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1"/>
            <a:ext cx="11887200" cy="2443746"/>
          </a:xfrm>
          <a:prstGeom prst="rect">
            <a:avLst/>
          </a:prstGeom>
        </p:spPr>
        <p:txBody>
          <a:bodyPr/>
          <a:lstStyle>
            <a:lvl1pPr marL="290398" indent="-290398">
              <a:buClr>
                <a:schemeClr val="tx1"/>
              </a:buClr>
              <a:buSzPct val="90000"/>
              <a:buFont typeface="Arial" pitchFamily="34" charset="0"/>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74" indent="-280876">
              <a:buClr>
                <a:schemeClr val="tx1"/>
              </a:buClr>
              <a:buSzPct val="90000"/>
              <a:buFont typeface="Arial" pitchFamily="34" charset="0"/>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72" indent="-290398">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81" indent="-228510">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91" indent="-228510">
              <a:buClr>
                <a:schemeClr val="tx1"/>
              </a:buClr>
              <a:buSzPct val="90000"/>
              <a:buFont typeface="Arial" pitchFamily="34" charset="0"/>
              <a:buChar char="•"/>
              <a:defRPr sz="1999">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8"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400171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1999"/>
            </a:lvl2pPr>
            <a:lvl3pPr marL="228510" indent="0">
              <a:buNone/>
              <a:defRPr/>
            </a:lvl3pPr>
            <a:lvl4pPr marL="457019" indent="0">
              <a:buNone/>
              <a:defRPr/>
            </a:lvl4pPr>
            <a:lvl5pPr marL="685529"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5"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24696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Oran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3984">
                      <a:schemeClr val="bg1"/>
                    </a:gs>
                    <a:gs pos="28000">
                      <a:schemeClr val="bg1"/>
                    </a:gs>
                  </a:gsLst>
                  <a:lin ang="5400000" scaled="0"/>
                </a:gradFill>
              </a:defRPr>
            </a:lvl1pPr>
          </a:lstStyle>
          <a:p>
            <a:r>
              <a:rPr lang="en-US" dirty="0"/>
              <a:t>Click to edit Master title style</a:t>
            </a:r>
          </a:p>
        </p:txBody>
      </p:sp>
      <p:sp>
        <p:nvSpPr>
          <p:cNvPr id="6" name="Text Placeholder 5"/>
          <p:cNvSpPr>
            <a:spLocks noGrp="1"/>
          </p:cNvSpPr>
          <p:nvPr>
            <p:ph type="body" sz="quarter" idx="10"/>
          </p:nvPr>
        </p:nvSpPr>
        <p:spPr>
          <a:xfrm>
            <a:off x="274638" y="1212851"/>
            <a:ext cx="11887200" cy="2025170"/>
          </a:xfrm>
        </p:spPr>
        <p:txBody>
          <a:bodyPr/>
          <a:lstStyle>
            <a:lvl1pPr marL="0" indent="0">
              <a:buNone/>
              <a:defRPr>
                <a:gradFill>
                  <a:gsLst>
                    <a:gs pos="84462">
                      <a:schemeClr val="bg1"/>
                    </a:gs>
                    <a:gs pos="62000">
                      <a:schemeClr val="bg1"/>
                    </a:gs>
                  </a:gsLst>
                  <a:lin ang="5400000" scaled="0"/>
                </a:gradFill>
              </a:defRPr>
            </a:lvl1pPr>
            <a:lvl2pPr marL="0" indent="0">
              <a:buFontTx/>
              <a:buNone/>
              <a:defRPr sz="1999">
                <a:gradFill>
                  <a:gsLst>
                    <a:gs pos="97211">
                      <a:schemeClr val="bg1"/>
                    </a:gs>
                    <a:gs pos="11000">
                      <a:schemeClr val="bg1"/>
                    </a:gs>
                  </a:gsLst>
                  <a:lin ang="5400000" scaled="0"/>
                </a:gradFill>
              </a:defRPr>
            </a:lvl2pPr>
            <a:lvl3pPr marL="228510" indent="0">
              <a:buNone/>
              <a:defRPr>
                <a:gradFill>
                  <a:gsLst>
                    <a:gs pos="97211">
                      <a:schemeClr val="bg1"/>
                    </a:gs>
                    <a:gs pos="11000">
                      <a:schemeClr val="bg1"/>
                    </a:gs>
                  </a:gsLst>
                  <a:lin ang="5400000" scaled="0"/>
                </a:gradFill>
              </a:defRPr>
            </a:lvl3pPr>
            <a:lvl4pPr marL="457019" indent="0">
              <a:buNone/>
              <a:defRPr>
                <a:gradFill>
                  <a:gsLst>
                    <a:gs pos="97211">
                      <a:schemeClr val="bg1"/>
                    </a:gs>
                    <a:gs pos="11000">
                      <a:schemeClr val="bg1"/>
                    </a:gs>
                  </a:gsLst>
                  <a:lin ang="5400000" scaled="0"/>
                </a:gradFill>
              </a:defRPr>
            </a:lvl4pPr>
            <a:lvl5pPr marL="685529" indent="0">
              <a:buNone/>
              <a:defRPr>
                <a:gradFill>
                  <a:gsLst>
                    <a:gs pos="97211">
                      <a:schemeClr val="bg1"/>
                    </a:gs>
                    <a:gs pos="11000">
                      <a:schemeClr val="bg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9163">
                      <a:srgbClr val="FFFFFF"/>
                    </a:gs>
                    <a:gs pos="19000">
                      <a:srgbClr val="FFFFFF"/>
                    </a:gs>
                  </a:gsLst>
                  <a:lin ang="5400000" scaled="0"/>
                </a:gradFill>
              </a:rPr>
              <a:t>http://dev.office.com/</a:t>
            </a:r>
          </a:p>
        </p:txBody>
      </p:sp>
      <p:sp>
        <p:nvSpPr>
          <p:cNvPr id="8" name="Freeform 7"/>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1870864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3998">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4"/>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75623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399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4"/>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282761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Oran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3984">
                      <a:schemeClr val="bg1"/>
                    </a:gs>
                    <a:gs pos="28000">
                      <a:schemeClr val="bg1"/>
                    </a:gs>
                  </a:gsLst>
                  <a:lin ang="5400000" scaled="0"/>
                </a:gradFill>
              </a:defRPr>
            </a:lvl1p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vert="horz" wrap="square" lIns="146304" tIns="91440" rIns="146304" bIns="91440" rtlCol="0">
            <a:spAutoFit/>
          </a:bodyPr>
          <a:lstStyle>
            <a:lvl1pPr>
              <a:defRPr lang="en-US" dirty="0" smtClean="0">
                <a:gradFill>
                  <a:gsLst>
                    <a:gs pos="97610">
                      <a:schemeClr val="bg1"/>
                    </a:gs>
                    <a:gs pos="30000">
                      <a:schemeClr val="bg1"/>
                    </a:gs>
                  </a:gsLst>
                  <a:lin ang="5400000" scaled="0"/>
                </a:gradFill>
              </a:defRPr>
            </a:lvl1pPr>
            <a:lvl2pPr>
              <a:defRPr lang="en-US" dirty="0" smtClean="0">
                <a:gradFill>
                  <a:gsLst>
                    <a:gs pos="97610">
                      <a:schemeClr val="bg1"/>
                    </a:gs>
                    <a:gs pos="30000">
                      <a:schemeClr val="bg1"/>
                    </a:gs>
                  </a:gsLst>
                  <a:lin ang="5400000" scaled="0"/>
                </a:gradFill>
              </a:defRPr>
            </a:lvl2pPr>
            <a:lvl3pPr>
              <a:defRPr lang="en-US" dirty="0" smtClean="0">
                <a:gradFill>
                  <a:gsLst>
                    <a:gs pos="97610">
                      <a:schemeClr val="bg1"/>
                    </a:gs>
                    <a:gs pos="30000">
                      <a:schemeClr val="bg1"/>
                    </a:gs>
                  </a:gsLst>
                  <a:lin ang="5400000" scaled="0"/>
                </a:gradFill>
              </a:defRPr>
            </a:lvl3pPr>
            <a:lvl4pPr>
              <a:defRPr lang="en-US" dirty="0" smtClean="0">
                <a:gradFill>
                  <a:gsLst>
                    <a:gs pos="97610">
                      <a:schemeClr val="bg1"/>
                    </a:gs>
                    <a:gs pos="30000">
                      <a:schemeClr val="bg1"/>
                    </a:gs>
                  </a:gsLst>
                  <a:lin ang="5400000" scaled="0"/>
                </a:gradFill>
              </a:defRPr>
            </a:lvl4pPr>
            <a:lvl5pPr>
              <a:defRPr lang="en-US" dirty="0">
                <a:gradFill>
                  <a:gsLst>
                    <a:gs pos="97610">
                      <a:schemeClr val="bg1"/>
                    </a:gs>
                    <a:gs pos="30000">
                      <a:schemeClr val="bg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9163">
                      <a:srgbClr val="FFFFFF"/>
                    </a:gs>
                    <a:gs pos="19000">
                      <a:srgbClr val="FFFFFF"/>
                    </a:gs>
                  </a:gsLst>
                  <a:lin ang="5400000" scaled="0"/>
                </a:gradFill>
              </a:rPr>
              <a:t>http://dev.office.com/</a:t>
            </a:r>
          </a:p>
        </p:txBody>
      </p:sp>
      <p:sp>
        <p:nvSpPr>
          <p:cNvPr id="8" name="Freeform 7"/>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45735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1617475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9"/>
          <a:stretch>
            <a:fillRect/>
          </a:stretch>
        </p:blipFill>
        <p:spPr>
          <a:xfrm rot="5400000">
            <a:off x="9393900" y="3050514"/>
            <a:ext cx="6995160" cy="894134"/>
          </a:xfrm>
          <a:prstGeom prst="rect">
            <a:avLst/>
          </a:prstGeom>
        </p:spPr>
      </p:pic>
    </p:spTree>
    <p:extLst>
      <p:ext uri="{BB962C8B-B14F-4D97-AF65-F5344CB8AC3E}">
        <p14:creationId xmlns:p14="http://schemas.microsoft.com/office/powerpoint/2010/main" val="3925351400"/>
      </p:ext>
    </p:extLst>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 id="2147484248" r:id="rId12"/>
    <p:sldLayoutId id="2147484249" r:id="rId13"/>
    <p:sldLayoutId id="2147484250" r:id="rId14"/>
    <p:sldLayoutId id="2147484251" r:id="rId15"/>
    <p:sldLayoutId id="2147484344" r:id="rId16"/>
    <p:sldLayoutId id="2147484345" r:id="rId17"/>
    <p:sldLayoutId id="2147484252" r:id="rId18"/>
    <p:sldLayoutId id="2147484253" r:id="rId19"/>
    <p:sldLayoutId id="2147484254" r:id="rId20"/>
    <p:sldLayoutId id="2147484255" r:id="rId21"/>
    <p:sldLayoutId id="2147484256" r:id="rId22"/>
    <p:sldLayoutId id="2147484257" r:id="rId23"/>
    <p:sldLayoutId id="2147484258" r:id="rId24"/>
    <p:sldLayoutId id="2147484259" r:id="rId25"/>
    <p:sldLayoutId id="2147484260" r:id="rId26"/>
    <p:sldLayoutId id="2147484261" r:id="rId27"/>
    <p:sldLayoutId id="2147484262" r:id="rId28"/>
    <p:sldLayoutId id="2147484263" r:id="rId29"/>
    <p:sldLayoutId id="2147484264" r:id="rId30"/>
    <p:sldLayoutId id="2147484265" r:id="rId31"/>
    <p:sldLayoutId id="2147484266" r:id="rId32"/>
    <p:sldLayoutId id="2147484267" r:id="rId33"/>
    <p:sldLayoutId id="2147484268" r:id="rId34"/>
    <p:sldLayoutId id="2147484269" r:id="rId35"/>
    <p:sldLayoutId id="2147484270" r:id="rId36"/>
    <p:sldLayoutId id="2147484271" r:id="rId3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372" rtl="0" eaLnBrk="1" latinLnBrk="0" hangingPunct="1">
        <a:lnSpc>
          <a:spcPct val="90000"/>
        </a:lnSpc>
        <a:spcBef>
          <a:spcPct val="0"/>
        </a:spcBef>
        <a:buNone/>
        <a:defRPr lang="en-US" sz="4798"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92515">
                <a:srgbClr val="262626"/>
              </a:gs>
              <a:gs pos="0">
                <a:srgbClr val="262626"/>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92515">
                <a:srgbClr val="262626"/>
              </a:gs>
              <a:gs pos="0">
                <a:srgbClr val="262626"/>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999" kern="1200" spc="0" baseline="0">
          <a:gradFill>
            <a:gsLst>
              <a:gs pos="92515">
                <a:srgbClr val="262626"/>
              </a:gs>
              <a:gs pos="0">
                <a:srgbClr val="262626"/>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0">
                <a:srgbClr val="262626"/>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0">
                <a:srgbClr val="262626"/>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8" userDrawn="1">
          <p15:clr>
            <a:srgbClr val="5ACBF0"/>
          </p15:clr>
        </p15:guide>
        <p15:guide id="2" pos="174" userDrawn="1">
          <p15:clr>
            <a:srgbClr val="5ACBF0"/>
          </p15:clr>
        </p15:guide>
        <p15:guide id="3" pos="750" userDrawn="1">
          <p15:clr>
            <a:srgbClr val="5ACBF0"/>
          </p15:clr>
        </p15:guide>
        <p15:guide id="4" pos="1326" userDrawn="1">
          <p15:clr>
            <a:srgbClr val="5ACBF0"/>
          </p15:clr>
        </p15:guide>
        <p15:guide id="5" pos="1902" userDrawn="1">
          <p15:clr>
            <a:srgbClr val="5ACBF0"/>
          </p15:clr>
        </p15:guide>
        <p15:guide id="6" pos="2478" userDrawn="1">
          <p15:clr>
            <a:srgbClr val="5ACBF0"/>
          </p15:clr>
        </p15:guide>
        <p15:guide id="7" pos="3054" userDrawn="1">
          <p15:clr>
            <a:srgbClr val="5ACBF0"/>
          </p15:clr>
        </p15:guide>
        <p15:guide id="8" pos="3630" userDrawn="1">
          <p15:clr>
            <a:srgbClr val="5ACBF0"/>
          </p15:clr>
        </p15:guide>
        <p15:guide id="9" pos="4206" userDrawn="1">
          <p15:clr>
            <a:srgbClr val="5ACBF0"/>
          </p15:clr>
        </p15:guide>
        <p15:guide id="10" pos="4782" userDrawn="1">
          <p15:clr>
            <a:srgbClr val="5ACBF0"/>
          </p15:clr>
        </p15:guide>
        <p15:guide id="11" pos="5358" userDrawn="1">
          <p15:clr>
            <a:srgbClr val="5ACBF0"/>
          </p15:clr>
        </p15:guide>
        <p15:guide id="12" pos="5933" userDrawn="1">
          <p15:clr>
            <a:srgbClr val="5ACBF0"/>
          </p15:clr>
        </p15:guide>
        <p15:guide id="13" pos="6510" userDrawn="1">
          <p15:clr>
            <a:srgbClr val="5ACBF0"/>
          </p15:clr>
        </p15:guide>
        <p15:guide id="14" pos="7086" userDrawn="1">
          <p15:clr>
            <a:srgbClr val="5ACBF0"/>
          </p15:clr>
        </p15:guide>
        <p15:guide id="15" pos="7662" userDrawn="1">
          <p15:clr>
            <a:srgbClr val="5ACBF0"/>
          </p15:clr>
        </p15:guide>
        <p15:guide id="16" pos="288" userDrawn="1">
          <p15:clr>
            <a:srgbClr val="C35EA4"/>
          </p15:clr>
        </p15:guide>
        <p15:guide id="17" pos="7548"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8" userDrawn="1">
          <p15:clr>
            <a:srgbClr val="5ACBF0"/>
          </p15:clr>
        </p15:guide>
        <p15:guide id="23" orient="horz" pos="3642" userDrawn="1">
          <p15:clr>
            <a:srgbClr val="5ACBF0"/>
          </p15:clr>
        </p15:guide>
        <p15:guide id="24" orient="horz" pos="4218"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AzureADSamples/WebApp-WebAPI-OAuth2-UserIdentity-DotNet/blob/master/WebApp/Controllers/OAuthController.cs"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3.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emf"/><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29.emf"/><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8" Type="http://schemas.openxmlformats.org/officeDocument/2006/relationships/hyperlink" Target="http://officespdev.uservoice.com/" TargetMode="External"/><Relationship Id="rId3" Type="http://schemas.openxmlformats.org/officeDocument/2006/relationships/hyperlink" Target="https://www.yammer.com/itpronetwork" TargetMode="External"/><Relationship Id="rId7" Type="http://schemas.openxmlformats.org/officeDocument/2006/relationships/hyperlink" Target="http://dev.office.com/podcasts" TargetMode="External"/><Relationship Id="rId12"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31.emf"/><Relationship Id="rId11" Type="http://schemas.openxmlformats.org/officeDocument/2006/relationships/hyperlink" Target="http://aka.ms/o365DevSnackDemos" TargetMode="External"/><Relationship Id="rId5" Type="http://schemas.openxmlformats.org/officeDocument/2006/relationships/image" Target="../media/image30.emf"/><Relationship Id="rId10" Type="http://schemas.openxmlformats.org/officeDocument/2006/relationships/image" Target="../media/image32.png"/><Relationship Id="rId4" Type="http://schemas.openxmlformats.org/officeDocument/2006/relationships/hyperlink" Target="http://www.twitter.com/OfficeDev" TargetMode="External"/><Relationship Id="rId9" Type="http://schemas.openxmlformats.org/officeDocument/2006/relationships/hyperlink" Target="http://aka.ms/O365DevShow"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3" y="1788236"/>
            <a:ext cx="5510463" cy="1828786"/>
          </a:xfrm>
        </p:spPr>
        <p:txBody>
          <a:bodyPr/>
          <a:lstStyle/>
          <a:p>
            <a:r>
              <a:rPr lang="en-US" sz="6726" dirty="0"/>
              <a:t>Office 365</a:t>
            </a:r>
            <a:br>
              <a:rPr lang="en-US" sz="6726" dirty="0"/>
            </a:br>
            <a:r>
              <a:rPr lang="en-US" sz="6726" dirty="0"/>
              <a:t>development</a:t>
            </a:r>
          </a:p>
        </p:txBody>
      </p:sp>
      <p:sp>
        <p:nvSpPr>
          <p:cNvPr id="4" name="Text Placeholder 3"/>
          <p:cNvSpPr>
            <a:spLocks noGrp="1"/>
          </p:cNvSpPr>
          <p:nvPr>
            <p:ph type="body" sz="quarter" idx="12"/>
          </p:nvPr>
        </p:nvSpPr>
        <p:spPr>
          <a:xfrm>
            <a:off x="277092" y="3955786"/>
            <a:ext cx="5472114" cy="1828007"/>
          </a:xfrm>
        </p:spPr>
        <p:txBody>
          <a:bodyPr/>
          <a:lstStyle/>
          <a:p>
            <a:endParaRPr lang="en-US"/>
          </a:p>
        </p:txBody>
      </p:sp>
      <p:grpSp>
        <p:nvGrpSpPr>
          <p:cNvPr id="5" name="Group 4"/>
          <p:cNvGrpSpPr/>
          <p:nvPr/>
        </p:nvGrpSpPr>
        <p:grpSpPr>
          <a:xfrm>
            <a:off x="5769747" y="1277472"/>
            <a:ext cx="5124459" cy="4297100"/>
            <a:chOff x="5654676" y="1252538"/>
            <a:chExt cx="5024436" cy="4213226"/>
          </a:xfrm>
        </p:grpSpPr>
        <p:grpSp>
          <p:nvGrpSpPr>
            <p:cNvPr id="6" name="Group 5"/>
            <p:cNvGrpSpPr/>
            <p:nvPr/>
          </p:nvGrpSpPr>
          <p:grpSpPr>
            <a:xfrm>
              <a:off x="9685338" y="2705101"/>
              <a:ext cx="993774" cy="1214438"/>
              <a:chOff x="9685338" y="2705101"/>
              <a:chExt cx="993774" cy="1214438"/>
            </a:xfrm>
          </p:grpSpPr>
          <p:sp>
            <p:nvSpPr>
              <p:cNvPr id="38"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9"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0"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1"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2"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3"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4"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5"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grpSp>
        <p:grpSp>
          <p:nvGrpSpPr>
            <p:cNvPr id="7" name="Group 6"/>
            <p:cNvGrpSpPr/>
            <p:nvPr/>
          </p:nvGrpSpPr>
          <p:grpSpPr>
            <a:xfrm>
              <a:off x="6997700" y="1252538"/>
              <a:ext cx="2908300" cy="1195388"/>
              <a:chOff x="6997700" y="1252538"/>
              <a:chExt cx="2908300" cy="1195388"/>
            </a:xfrm>
          </p:grpSpPr>
          <p:sp>
            <p:nvSpPr>
              <p:cNvPr id="22"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3"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4"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5"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6"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7"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8"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9"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1"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2"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3"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4"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5"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7"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grpSp>
        <p:grpSp>
          <p:nvGrpSpPr>
            <p:cNvPr id="8" name="Group 7"/>
            <p:cNvGrpSpPr/>
            <p:nvPr/>
          </p:nvGrpSpPr>
          <p:grpSpPr>
            <a:xfrm>
              <a:off x="5654676" y="2908301"/>
              <a:ext cx="681036" cy="809625"/>
              <a:chOff x="5654676" y="2908301"/>
              <a:chExt cx="681036" cy="809625"/>
            </a:xfrm>
          </p:grpSpPr>
          <p:sp>
            <p:nvSpPr>
              <p:cNvPr id="18"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9"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0"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1"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grpSp>
        <p:grpSp>
          <p:nvGrpSpPr>
            <p:cNvPr id="9" name="Group 8"/>
            <p:cNvGrpSpPr/>
            <p:nvPr/>
          </p:nvGrpSpPr>
          <p:grpSpPr>
            <a:xfrm>
              <a:off x="6481763" y="4656138"/>
              <a:ext cx="1308100" cy="809626"/>
              <a:chOff x="6481763" y="4656138"/>
              <a:chExt cx="1308100" cy="809626"/>
            </a:xfrm>
          </p:grpSpPr>
          <p:sp>
            <p:nvSpPr>
              <p:cNvPr id="10"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1"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2"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3"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4"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5"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6"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7"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grpSp>
      </p:grpSp>
      <p:grpSp>
        <p:nvGrpSpPr>
          <p:cNvPr id="46" name="Group 45"/>
          <p:cNvGrpSpPr/>
          <p:nvPr/>
        </p:nvGrpSpPr>
        <p:grpSpPr>
          <a:xfrm>
            <a:off x="6087599" y="2177694"/>
            <a:ext cx="5014177" cy="4484915"/>
            <a:chOff x="5966324" y="2135188"/>
            <a:chExt cx="4916306" cy="4397375"/>
          </a:xfrm>
        </p:grpSpPr>
        <p:grpSp>
          <p:nvGrpSpPr>
            <p:cNvPr id="47" name="Group 46"/>
            <p:cNvGrpSpPr/>
            <p:nvPr/>
          </p:nvGrpSpPr>
          <p:grpSpPr>
            <a:xfrm>
              <a:off x="5966324" y="4167004"/>
              <a:ext cx="4916306" cy="2303514"/>
              <a:chOff x="5966324" y="4167004"/>
              <a:chExt cx="4916306" cy="2303514"/>
            </a:xfrm>
          </p:grpSpPr>
          <p:sp>
            <p:nvSpPr>
              <p:cNvPr id="109"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solidFill>
                    <a:srgbClr val="FFFFFF"/>
                  </a:solidFill>
                </a:endParaRPr>
              </a:p>
            </p:txBody>
          </p:sp>
          <p:sp>
            <p:nvSpPr>
              <p:cNvPr id="110"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solidFill>
                    <a:srgbClr val="FFFFFF"/>
                  </a:solidFill>
                </a:endParaRPr>
              </a:p>
            </p:txBody>
          </p:sp>
          <p:sp>
            <p:nvSpPr>
              <p:cNvPr id="111"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solidFill>
                    <a:srgbClr val="FFFFFF"/>
                  </a:solidFill>
                </a:endParaRPr>
              </a:p>
            </p:txBody>
          </p:sp>
        </p:grpSp>
        <p:sp>
          <p:nvSpPr>
            <p:cNvPr id="48"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9"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0"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1"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2"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3"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4"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5"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6"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7"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8"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9"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0"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1"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2"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3"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4"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5"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6"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7"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8"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9"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0"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1"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72"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73"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74"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75"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76"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7"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8"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0"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1"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2"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83"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4"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85"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86"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7"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8"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9"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0"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1"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2"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3"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4"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5"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6"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7"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8"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9"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0"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1"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2"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3"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4"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5"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6"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07"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8"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381205" y="1745136"/>
            <a:ext cx="1166812" cy="1679575"/>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itle 3"/>
          <p:cNvSpPr txBox="1">
            <a:spLocks/>
          </p:cNvSpPr>
          <p:nvPr/>
        </p:nvSpPr>
        <p:spPr>
          <a:xfrm>
            <a:off x="2103438" y="1993992"/>
            <a:ext cx="6400800" cy="1181862"/>
          </a:xfrm>
          <a:prstGeom prst="rect">
            <a:avLst/>
          </a:prstGeom>
          <a:noFill/>
        </p:spPr>
        <p:txBody>
          <a:bodyPr vert="horz" wrap="square" lIns="146304" tIns="91440" rIns="146304" bIns="91440" rtlCol="0" anchor="t" anchorCtr="0">
            <a:spAutoFit/>
          </a:bodyPr>
          <a:lstStyle>
            <a:lvl1pPr algn="l" defTabSz="932372" rtl="0" eaLnBrk="1" latinLnBrk="0" hangingPunct="1">
              <a:lnSpc>
                <a:spcPct val="90000"/>
              </a:lnSpc>
              <a:spcBef>
                <a:spcPct val="0"/>
              </a:spcBef>
              <a:buNone/>
              <a:defRPr lang="en-US" sz="7197" b="0" kern="1200" cap="none" spc="-100" baseline="0" dirty="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dirty="0"/>
              <a:t>OAuth Primer</a:t>
            </a:r>
          </a:p>
        </p:txBody>
      </p:sp>
      <p:grpSp>
        <p:nvGrpSpPr>
          <p:cNvPr id="7" name="Group 6"/>
          <p:cNvGrpSpPr/>
          <p:nvPr/>
        </p:nvGrpSpPr>
        <p:grpSpPr>
          <a:xfrm>
            <a:off x="5937247" y="3062258"/>
            <a:ext cx="6042028" cy="3686645"/>
            <a:chOff x="8092941" y="4424546"/>
            <a:chExt cx="3319523" cy="2025463"/>
          </a:xfrm>
        </p:grpSpPr>
        <p:grpSp>
          <p:nvGrpSpPr>
            <p:cNvPr id="8" name="Group 7"/>
            <p:cNvGrpSpPr/>
            <p:nvPr/>
          </p:nvGrpSpPr>
          <p:grpSpPr>
            <a:xfrm>
              <a:off x="8515202" y="4424546"/>
              <a:ext cx="2897262" cy="2025463"/>
              <a:chOff x="4243570" y="1476299"/>
              <a:chExt cx="3749792" cy="2621469"/>
            </a:xfrm>
          </p:grpSpPr>
          <p:grpSp>
            <p:nvGrpSpPr>
              <p:cNvPr id="11" name="Group 10"/>
              <p:cNvGrpSpPr/>
              <p:nvPr/>
            </p:nvGrpSpPr>
            <p:grpSpPr>
              <a:xfrm>
                <a:off x="6728351" y="3141663"/>
                <a:ext cx="896938" cy="695325"/>
                <a:chOff x="6638926" y="3141663"/>
                <a:chExt cx="896938" cy="695325"/>
              </a:xfrm>
            </p:grpSpPr>
            <p:sp>
              <p:nvSpPr>
                <p:cNvPr id="48"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9"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rot="1103645">
                <a:off x="6767684" y="1476299"/>
                <a:ext cx="1225678" cy="1846263"/>
                <a:chOff x="6413501" y="1441450"/>
                <a:chExt cx="1225678" cy="1846263"/>
              </a:xfrm>
            </p:grpSpPr>
            <p:sp>
              <p:nvSpPr>
                <p:cNvPr id="24"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5"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3" name="Group 12"/>
              <p:cNvGrpSpPr/>
              <p:nvPr/>
            </p:nvGrpSpPr>
            <p:grpSpPr>
              <a:xfrm>
                <a:off x="4243570" y="3315652"/>
                <a:ext cx="2525262" cy="593085"/>
                <a:chOff x="4243570" y="3315652"/>
                <a:chExt cx="2525262" cy="593085"/>
              </a:xfrm>
            </p:grpSpPr>
            <p:sp>
              <p:nvSpPr>
                <p:cNvPr id="21" name="Freeform 20"/>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2" name="Freeform 21"/>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4" name="Group 13"/>
              <p:cNvGrpSpPr/>
              <p:nvPr/>
            </p:nvGrpSpPr>
            <p:grpSpPr>
              <a:xfrm rot="2350315">
                <a:off x="5989331" y="2507581"/>
                <a:ext cx="598331" cy="829441"/>
                <a:chOff x="6006115" y="2691336"/>
                <a:chExt cx="598331" cy="829441"/>
              </a:xfrm>
            </p:grpSpPr>
            <p:sp>
              <p:nvSpPr>
                <p:cNvPr id="19" name="Freeform 18"/>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0" name="Rectangle 19"/>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7" name="Freeform 16"/>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8" name="Rectangle 17"/>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6" name="Picture 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10" name="Freeform 9"/>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Tree>
    <p:extLst>
      <p:ext uri="{BB962C8B-B14F-4D97-AF65-F5344CB8AC3E}">
        <p14:creationId xmlns:p14="http://schemas.microsoft.com/office/powerpoint/2010/main" val="417238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a:t>
            </a:r>
            <a:br>
              <a:rPr lang="en-US" dirty="0"/>
            </a:br>
            <a:r>
              <a:rPr lang="en-US" dirty="0"/>
              <a:t>OAuth 2.0?</a:t>
            </a:r>
          </a:p>
        </p:txBody>
      </p:sp>
      <p:sp>
        <p:nvSpPr>
          <p:cNvPr id="2" name="Text Placeholder 1"/>
          <p:cNvSpPr>
            <a:spLocks noGrp="1"/>
          </p:cNvSpPr>
          <p:nvPr>
            <p:ph type="body" sz="quarter" idx="4294967295"/>
          </p:nvPr>
        </p:nvSpPr>
        <p:spPr>
          <a:xfrm>
            <a:off x="6443667" y="1312049"/>
            <a:ext cx="5719758" cy="4370427"/>
          </a:xfrm>
        </p:spPr>
        <p:txBody>
          <a:bodyPr/>
          <a:lstStyle/>
          <a:p>
            <a:r>
              <a:rPr lang="en-US" sz="3200" dirty="0"/>
              <a:t>Simple mechanism to grant a third party access to a user’s resources without sharing the user’s password</a:t>
            </a:r>
          </a:p>
          <a:p>
            <a:r>
              <a:rPr lang="en-US" sz="3200" dirty="0"/>
              <a:t>Cross platform app authorization</a:t>
            </a:r>
          </a:p>
          <a:p>
            <a:r>
              <a:rPr lang="en-US" sz="3200" dirty="0"/>
              <a:t>Internet Standard supported by Azure, Facebook, Google, Twitter, and more</a:t>
            </a:r>
          </a:p>
        </p:txBody>
      </p:sp>
      <p:grpSp>
        <p:nvGrpSpPr>
          <p:cNvPr id="8" name="Group 7"/>
          <p:cNvGrpSpPr/>
          <p:nvPr/>
        </p:nvGrpSpPr>
        <p:grpSpPr>
          <a:xfrm>
            <a:off x="10960798" y="167118"/>
            <a:ext cx="2043304" cy="287338"/>
            <a:chOff x="10305860" y="167118"/>
            <a:chExt cx="2043304" cy="287338"/>
          </a:xfrm>
        </p:grpSpPr>
        <p:sp>
          <p:nvSpPr>
            <p:cNvPr id="9" name="TextBox 8"/>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Primer</a:t>
              </a:r>
            </a:p>
          </p:txBody>
        </p:sp>
        <p:sp>
          <p:nvSpPr>
            <p:cNvPr id="10"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03638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Actors</a:t>
            </a:r>
          </a:p>
        </p:txBody>
      </p:sp>
      <p:sp>
        <p:nvSpPr>
          <p:cNvPr id="2" name="Text Placeholder 1"/>
          <p:cNvSpPr>
            <a:spLocks noGrp="1"/>
          </p:cNvSpPr>
          <p:nvPr>
            <p:ph type="body" sz="quarter" idx="10"/>
          </p:nvPr>
        </p:nvSpPr>
        <p:spPr>
          <a:xfrm>
            <a:off x="274638" y="1212851"/>
            <a:ext cx="11887200" cy="2696123"/>
          </a:xfrm>
        </p:spPr>
        <p:txBody>
          <a:bodyPr/>
          <a:lstStyle/>
          <a:p>
            <a:pPr marL="342900" indent="-342900">
              <a:buFont typeface="Arial" panose="020B0604020202020204" pitchFamily="34" charset="0"/>
              <a:buChar char="•"/>
            </a:pPr>
            <a:r>
              <a:rPr lang="en-US" sz="3200" dirty="0"/>
              <a:t>Client: application requesting access to a user’s resources</a:t>
            </a:r>
          </a:p>
          <a:p>
            <a:pPr marL="342900" indent="-342900">
              <a:buFont typeface="Arial" panose="020B0604020202020204" pitchFamily="34" charset="0"/>
              <a:buChar char="•"/>
            </a:pPr>
            <a:r>
              <a:rPr lang="en-US" sz="3200" dirty="0"/>
              <a:t>Resource Owner: the user who can grant rights to the application</a:t>
            </a:r>
          </a:p>
          <a:p>
            <a:pPr marL="342900" indent="-342900">
              <a:buFont typeface="Arial" panose="020B0604020202020204" pitchFamily="34" charset="0"/>
              <a:buChar char="•"/>
            </a:pPr>
            <a:r>
              <a:rPr lang="en-US" sz="3200" dirty="0"/>
              <a:t>Resource Server: the server hosting the protected resources and exposing a web-based API</a:t>
            </a:r>
          </a:p>
          <a:p>
            <a:pPr marL="342900" indent="-342900">
              <a:buFont typeface="Arial" panose="020B0604020202020204" pitchFamily="34" charset="0"/>
              <a:buChar char="•"/>
            </a:pPr>
            <a:r>
              <a:rPr lang="en-US" sz="3200" dirty="0"/>
              <a:t>Authorization Server—server issuing tokens</a:t>
            </a:r>
          </a:p>
        </p:txBody>
      </p:sp>
      <p:grpSp>
        <p:nvGrpSpPr>
          <p:cNvPr id="5" name="Group 4"/>
          <p:cNvGrpSpPr/>
          <p:nvPr/>
        </p:nvGrpSpPr>
        <p:grpSpPr>
          <a:xfrm>
            <a:off x="10960798" y="167118"/>
            <a:ext cx="2043304" cy="287338"/>
            <a:chOff x="10305860" y="167118"/>
            <a:chExt cx="2043304" cy="287338"/>
          </a:xfrm>
        </p:grpSpPr>
        <p:sp>
          <p:nvSpPr>
            <p:cNvPr id="6" name="TextBox 5"/>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Primer</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Rectangle 261"/>
          <p:cNvSpPr>
            <a:spLocks noChangeArrowheads="1"/>
          </p:cNvSpPr>
          <p:nvPr/>
        </p:nvSpPr>
        <p:spPr bwMode="auto">
          <a:xfrm>
            <a:off x="9773427" y="5996080"/>
            <a:ext cx="619276" cy="61624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262"/>
          <p:cNvSpPr>
            <a:spLocks noChangeArrowheads="1"/>
          </p:cNvSpPr>
          <p:nvPr/>
        </p:nvSpPr>
        <p:spPr bwMode="auto">
          <a:xfrm>
            <a:off x="10951266" y="5282698"/>
            <a:ext cx="619276" cy="61927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263"/>
          <p:cNvSpPr>
            <a:spLocks noChangeArrowheads="1"/>
          </p:cNvSpPr>
          <p:nvPr/>
        </p:nvSpPr>
        <p:spPr bwMode="auto">
          <a:xfrm>
            <a:off x="9955567" y="5143058"/>
            <a:ext cx="1074626" cy="1074626"/>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64"/>
          <p:cNvSpPr>
            <a:spLocks/>
          </p:cNvSpPr>
          <p:nvPr/>
        </p:nvSpPr>
        <p:spPr bwMode="auto">
          <a:xfrm>
            <a:off x="10143778" y="5337340"/>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265"/>
          <p:cNvSpPr>
            <a:spLocks noEditPoints="1"/>
          </p:cNvSpPr>
          <p:nvPr/>
        </p:nvSpPr>
        <p:spPr bwMode="auto">
          <a:xfrm>
            <a:off x="10283419" y="5337340"/>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266"/>
          <p:cNvSpPr>
            <a:spLocks/>
          </p:cNvSpPr>
          <p:nvPr/>
        </p:nvSpPr>
        <p:spPr bwMode="auto">
          <a:xfrm>
            <a:off x="10444309" y="5337340"/>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267"/>
          <p:cNvSpPr>
            <a:spLocks noEditPoints="1"/>
          </p:cNvSpPr>
          <p:nvPr/>
        </p:nvSpPr>
        <p:spPr bwMode="auto">
          <a:xfrm>
            <a:off x="10125564" y="5589301"/>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268"/>
          <p:cNvSpPr>
            <a:spLocks/>
          </p:cNvSpPr>
          <p:nvPr/>
        </p:nvSpPr>
        <p:spPr bwMode="auto">
          <a:xfrm>
            <a:off x="10298597" y="5586265"/>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269"/>
          <p:cNvSpPr>
            <a:spLocks noEditPoints="1"/>
          </p:cNvSpPr>
          <p:nvPr/>
        </p:nvSpPr>
        <p:spPr bwMode="auto">
          <a:xfrm>
            <a:off x="10429131" y="5589301"/>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270"/>
          <p:cNvSpPr>
            <a:spLocks noEditPoints="1"/>
          </p:cNvSpPr>
          <p:nvPr/>
        </p:nvSpPr>
        <p:spPr bwMode="auto">
          <a:xfrm>
            <a:off x="10125564" y="5838225"/>
            <a:ext cx="124462" cy="188211"/>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271"/>
          <p:cNvSpPr>
            <a:spLocks noEditPoints="1"/>
          </p:cNvSpPr>
          <p:nvPr/>
        </p:nvSpPr>
        <p:spPr bwMode="auto">
          <a:xfrm>
            <a:off x="10283419" y="5838225"/>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72"/>
          <p:cNvSpPr>
            <a:spLocks/>
          </p:cNvSpPr>
          <p:nvPr/>
        </p:nvSpPr>
        <p:spPr bwMode="auto">
          <a:xfrm>
            <a:off x="10444309" y="5838225"/>
            <a:ext cx="75892" cy="18214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73"/>
          <p:cNvSpPr>
            <a:spLocks/>
          </p:cNvSpPr>
          <p:nvPr/>
        </p:nvSpPr>
        <p:spPr bwMode="auto">
          <a:xfrm>
            <a:off x="10750912" y="5337340"/>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74"/>
          <p:cNvSpPr>
            <a:spLocks noEditPoints="1"/>
          </p:cNvSpPr>
          <p:nvPr/>
        </p:nvSpPr>
        <p:spPr bwMode="auto">
          <a:xfrm>
            <a:off x="10732698" y="5589301"/>
            <a:ext cx="130534" cy="18214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75"/>
          <p:cNvSpPr>
            <a:spLocks noEditPoints="1"/>
          </p:cNvSpPr>
          <p:nvPr/>
        </p:nvSpPr>
        <p:spPr bwMode="auto">
          <a:xfrm>
            <a:off x="10732698" y="5838225"/>
            <a:ext cx="130534" cy="188211"/>
          </a:xfrm>
          <a:custGeom>
            <a:avLst/>
            <a:gdLst>
              <a:gd name="T0" fmla="*/ 12 w 25"/>
              <a:gd name="T1" fmla="*/ 36 h 36"/>
              <a:gd name="T2" fmla="*/ 0 w 25"/>
              <a:gd name="T3" fmla="*/ 19 h 36"/>
              <a:gd name="T4" fmla="*/ 3 w 25"/>
              <a:gd name="T5" fmla="*/ 5 h 36"/>
              <a:gd name="T6" fmla="*/ 13 w 25"/>
              <a:gd name="T7" fmla="*/ 0 h 36"/>
              <a:gd name="T8" fmla="*/ 25 w 25"/>
              <a:gd name="T9" fmla="*/ 18 h 36"/>
              <a:gd name="T10" fmla="*/ 21 w 25"/>
              <a:gd name="T11" fmla="*/ 31 h 36"/>
              <a:gd name="T12" fmla="*/ 12 w 25"/>
              <a:gd name="T13" fmla="*/ 36 h 36"/>
              <a:gd name="T14" fmla="*/ 12 w 25"/>
              <a:gd name="T15" fmla="*/ 6 h 36"/>
              <a:gd name="T16" fmla="*/ 7 w 25"/>
              <a:gd name="T17" fmla="*/ 18 h 36"/>
              <a:gd name="T18" fmla="*/ 12 w 25"/>
              <a:gd name="T19" fmla="*/ 30 h 36"/>
              <a:gd name="T20" fmla="*/ 17 w 25"/>
              <a:gd name="T21" fmla="*/ 18 h 36"/>
              <a:gd name="T22" fmla="*/ 12 w 25"/>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12" y="36"/>
                </a:moveTo>
                <a:cubicBezTo>
                  <a:pt x="4" y="36"/>
                  <a:pt x="0" y="30"/>
                  <a:pt x="0" y="19"/>
                </a:cubicBezTo>
                <a:cubicBezTo>
                  <a:pt x="0" y="13"/>
                  <a:pt x="1" y="8"/>
                  <a:pt x="3" y="5"/>
                </a:cubicBezTo>
                <a:cubicBezTo>
                  <a:pt x="5" y="2"/>
                  <a:pt x="8" y="0"/>
                  <a:pt x="13" y="0"/>
                </a:cubicBezTo>
                <a:cubicBezTo>
                  <a:pt x="21" y="0"/>
                  <a:pt x="25" y="6"/>
                  <a:pt x="25" y="18"/>
                </a:cubicBezTo>
                <a:cubicBezTo>
                  <a:pt x="25"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76"/>
          <p:cNvSpPr>
            <a:spLocks noEditPoints="1"/>
          </p:cNvSpPr>
          <p:nvPr/>
        </p:nvSpPr>
        <p:spPr bwMode="auto">
          <a:xfrm>
            <a:off x="10577879" y="5337340"/>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77"/>
          <p:cNvSpPr>
            <a:spLocks/>
          </p:cNvSpPr>
          <p:nvPr/>
        </p:nvSpPr>
        <p:spPr bwMode="auto">
          <a:xfrm>
            <a:off x="10593057" y="5586265"/>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78"/>
          <p:cNvSpPr>
            <a:spLocks noEditPoints="1"/>
          </p:cNvSpPr>
          <p:nvPr/>
        </p:nvSpPr>
        <p:spPr bwMode="auto">
          <a:xfrm>
            <a:off x="10577879" y="5838225"/>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295"/>
          <p:cNvSpPr>
            <a:spLocks noChangeArrowheads="1"/>
          </p:cNvSpPr>
          <p:nvPr/>
        </p:nvSpPr>
        <p:spPr bwMode="auto">
          <a:xfrm>
            <a:off x="11145549" y="4930561"/>
            <a:ext cx="661775" cy="664811"/>
          </a:xfrm>
          <a:prstGeom prst="rect">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96"/>
          <p:cNvSpPr>
            <a:spLocks/>
          </p:cNvSpPr>
          <p:nvPr/>
        </p:nvSpPr>
        <p:spPr bwMode="auto">
          <a:xfrm>
            <a:off x="11263940" y="5048952"/>
            <a:ext cx="45535" cy="109284"/>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3" y="6"/>
                  <a:pt x="2" y="6"/>
                </a:cubicBezTo>
                <a:cubicBezTo>
                  <a:pt x="2" y="6"/>
                  <a:pt x="1" y="7"/>
                  <a:pt x="1" y="7"/>
                </a:cubicBezTo>
                <a:cubicBezTo>
                  <a:pt x="1" y="7"/>
                  <a:pt x="0" y="7"/>
                  <a:pt x="0" y="7"/>
                </a:cubicBezTo>
                <a:cubicBezTo>
                  <a:pt x="0" y="3"/>
                  <a:pt x="0" y="3"/>
                  <a:pt x="0" y="3"/>
                </a:cubicBezTo>
                <a:cubicBezTo>
                  <a:pt x="1" y="3"/>
                  <a:pt x="2" y="2"/>
                  <a:pt x="3" y="2"/>
                </a:cubicBezTo>
                <a:cubicBezTo>
                  <a:pt x="4" y="1"/>
                  <a:pt x="5"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97"/>
          <p:cNvSpPr>
            <a:spLocks noEditPoints="1"/>
          </p:cNvSpPr>
          <p:nvPr/>
        </p:nvSpPr>
        <p:spPr bwMode="auto">
          <a:xfrm>
            <a:off x="11345903" y="5048952"/>
            <a:ext cx="78927" cy="115355"/>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98"/>
          <p:cNvSpPr>
            <a:spLocks/>
          </p:cNvSpPr>
          <p:nvPr/>
        </p:nvSpPr>
        <p:spPr bwMode="auto">
          <a:xfrm>
            <a:off x="11449116" y="5048952"/>
            <a:ext cx="48571" cy="109284"/>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2" y="6"/>
                  <a:pt x="2" y="6"/>
                </a:cubicBezTo>
                <a:cubicBezTo>
                  <a:pt x="2" y="6"/>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99"/>
          <p:cNvSpPr>
            <a:spLocks noEditPoints="1"/>
          </p:cNvSpPr>
          <p:nvPr/>
        </p:nvSpPr>
        <p:spPr bwMode="auto">
          <a:xfrm>
            <a:off x="11254833" y="5206807"/>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9" name="Freeform 300"/>
          <p:cNvSpPr>
            <a:spLocks/>
          </p:cNvSpPr>
          <p:nvPr/>
        </p:nvSpPr>
        <p:spPr bwMode="auto">
          <a:xfrm>
            <a:off x="11358046" y="5206807"/>
            <a:ext cx="45535" cy="112320"/>
          </a:xfrm>
          <a:custGeom>
            <a:avLst/>
            <a:gdLst>
              <a:gd name="T0" fmla="*/ 9 w 9"/>
              <a:gd name="T1" fmla="*/ 0 h 22"/>
              <a:gd name="T2" fmla="*/ 9 w 9"/>
              <a:gd name="T3" fmla="*/ 22 h 22"/>
              <a:gd name="T4" fmla="*/ 5 w 9"/>
              <a:gd name="T5" fmla="*/ 22 h 22"/>
              <a:gd name="T6" fmla="*/ 5 w 9"/>
              <a:gd name="T7" fmla="*/ 5 h 22"/>
              <a:gd name="T8" fmla="*/ 4 w 9"/>
              <a:gd name="T9" fmla="*/ 6 h 22"/>
              <a:gd name="T10" fmla="*/ 3 w 9"/>
              <a:gd name="T11" fmla="*/ 6 h 22"/>
              <a:gd name="T12" fmla="*/ 2 w 9"/>
              <a:gd name="T13" fmla="*/ 7 h 22"/>
              <a:gd name="T14" fmla="*/ 0 w 9"/>
              <a:gd name="T15" fmla="*/ 7 h 22"/>
              <a:gd name="T16" fmla="*/ 0 w 9"/>
              <a:gd name="T17" fmla="*/ 3 h 22"/>
              <a:gd name="T18" fmla="*/ 4 w 9"/>
              <a:gd name="T19" fmla="*/ 2 h 22"/>
              <a:gd name="T20" fmla="*/ 7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5" y="22"/>
                  <a:pt x="5" y="22"/>
                  <a:pt x="5" y="22"/>
                </a:cubicBezTo>
                <a:cubicBezTo>
                  <a:pt x="5" y="5"/>
                  <a:pt x="5" y="5"/>
                  <a:pt x="5" y="5"/>
                </a:cubicBezTo>
                <a:cubicBezTo>
                  <a:pt x="5" y="5"/>
                  <a:pt x="4" y="6"/>
                  <a:pt x="4" y="6"/>
                </a:cubicBezTo>
                <a:cubicBezTo>
                  <a:pt x="4" y="6"/>
                  <a:pt x="3" y="6"/>
                  <a:pt x="3" y="6"/>
                </a:cubicBezTo>
                <a:cubicBezTo>
                  <a:pt x="2" y="7"/>
                  <a:pt x="2" y="7"/>
                  <a:pt x="2" y="7"/>
                </a:cubicBezTo>
                <a:cubicBezTo>
                  <a:pt x="1" y="7"/>
                  <a:pt x="1" y="7"/>
                  <a:pt x="0" y="7"/>
                </a:cubicBezTo>
                <a:cubicBezTo>
                  <a:pt x="0" y="3"/>
                  <a:pt x="0" y="3"/>
                  <a:pt x="0" y="3"/>
                </a:cubicBezTo>
                <a:cubicBezTo>
                  <a:pt x="2" y="3"/>
                  <a:pt x="3" y="2"/>
                  <a:pt x="4" y="2"/>
                </a:cubicBezTo>
                <a:cubicBezTo>
                  <a:pt x="5" y="1"/>
                  <a:pt x="6" y="1"/>
                  <a:pt x="7"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0" name="Freeform 301"/>
          <p:cNvSpPr>
            <a:spLocks noEditPoints="1"/>
          </p:cNvSpPr>
          <p:nvPr/>
        </p:nvSpPr>
        <p:spPr bwMode="auto">
          <a:xfrm>
            <a:off x="11440009" y="5206807"/>
            <a:ext cx="78927" cy="112320"/>
          </a:xfrm>
          <a:custGeom>
            <a:avLst/>
            <a:gdLst>
              <a:gd name="T0" fmla="*/ 7 w 15"/>
              <a:gd name="T1" fmla="*/ 22 h 22"/>
              <a:gd name="T2" fmla="*/ 0 w 15"/>
              <a:gd name="T3" fmla="*/ 11 h 22"/>
              <a:gd name="T4" fmla="*/ 2 w 15"/>
              <a:gd name="T5" fmla="*/ 3 h 22"/>
              <a:gd name="T6" fmla="*/ 7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7" y="0"/>
                </a:cubicBezTo>
                <a:cubicBezTo>
                  <a:pt x="12" y="0"/>
                  <a:pt x="15" y="4"/>
                  <a:pt x="15" y="11"/>
                </a:cubicBezTo>
                <a:cubicBezTo>
                  <a:pt x="15" y="14"/>
                  <a:pt x="14" y="17"/>
                  <a:pt x="13" y="19"/>
                </a:cubicBezTo>
                <a:cubicBezTo>
                  <a:pt x="11"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1" name="Freeform 302"/>
          <p:cNvSpPr>
            <a:spLocks noEditPoints="1"/>
          </p:cNvSpPr>
          <p:nvPr/>
        </p:nvSpPr>
        <p:spPr bwMode="auto">
          <a:xfrm>
            <a:off x="11254833" y="5361626"/>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303"/>
          <p:cNvSpPr>
            <a:spLocks noEditPoints="1"/>
          </p:cNvSpPr>
          <p:nvPr/>
        </p:nvSpPr>
        <p:spPr bwMode="auto">
          <a:xfrm>
            <a:off x="11345903" y="5361626"/>
            <a:ext cx="78927" cy="112320"/>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4"/>
          <p:cNvSpPr>
            <a:spLocks/>
          </p:cNvSpPr>
          <p:nvPr/>
        </p:nvSpPr>
        <p:spPr bwMode="auto">
          <a:xfrm>
            <a:off x="11449116" y="5361626"/>
            <a:ext cx="48571" cy="112320"/>
          </a:xfrm>
          <a:custGeom>
            <a:avLst/>
            <a:gdLst>
              <a:gd name="T0" fmla="*/ 9 w 9"/>
              <a:gd name="T1" fmla="*/ 0 h 22"/>
              <a:gd name="T2" fmla="*/ 9 w 9"/>
              <a:gd name="T3" fmla="*/ 22 h 22"/>
              <a:gd name="T4" fmla="*/ 4 w 9"/>
              <a:gd name="T5" fmla="*/ 22 h 22"/>
              <a:gd name="T6" fmla="*/ 4 w 9"/>
              <a:gd name="T7" fmla="*/ 5 h 22"/>
              <a:gd name="T8" fmla="*/ 3 w 9"/>
              <a:gd name="T9" fmla="*/ 6 h 22"/>
              <a:gd name="T10" fmla="*/ 2 w 9"/>
              <a:gd name="T11" fmla="*/ 6 h 22"/>
              <a:gd name="T12" fmla="*/ 1 w 9"/>
              <a:gd name="T13" fmla="*/ 7 h 22"/>
              <a:gd name="T14" fmla="*/ 0 w 9"/>
              <a:gd name="T15" fmla="*/ 7 h 22"/>
              <a:gd name="T16" fmla="*/ 0 w 9"/>
              <a:gd name="T17" fmla="*/ 3 h 22"/>
              <a:gd name="T18" fmla="*/ 3 w 9"/>
              <a:gd name="T19" fmla="*/ 2 h 22"/>
              <a:gd name="T20" fmla="*/ 6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4" y="22"/>
                  <a:pt x="4" y="22"/>
                  <a:pt x="4" y="22"/>
                </a:cubicBezTo>
                <a:cubicBezTo>
                  <a:pt x="4" y="5"/>
                  <a:pt x="4" y="5"/>
                  <a:pt x="4" y="5"/>
                </a:cubicBezTo>
                <a:cubicBezTo>
                  <a:pt x="4" y="6"/>
                  <a:pt x="4" y="6"/>
                  <a:pt x="3" y="6"/>
                </a:cubicBezTo>
                <a:cubicBezTo>
                  <a:pt x="3" y="6"/>
                  <a:pt x="2" y="6"/>
                  <a:pt x="2" y="6"/>
                </a:cubicBezTo>
                <a:cubicBezTo>
                  <a:pt x="2" y="7"/>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4" name="Freeform 305"/>
          <p:cNvSpPr>
            <a:spLocks/>
          </p:cNvSpPr>
          <p:nvPr/>
        </p:nvSpPr>
        <p:spPr bwMode="auto">
          <a:xfrm>
            <a:off x="11637327" y="5048952"/>
            <a:ext cx="45535" cy="109284"/>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6"/>
                  <a:pt x="4" y="6"/>
                </a:cubicBezTo>
                <a:cubicBezTo>
                  <a:pt x="3" y="6"/>
                  <a:pt x="3" y="6"/>
                  <a:pt x="3" y="6"/>
                </a:cubicBezTo>
                <a:cubicBezTo>
                  <a:pt x="2" y="6"/>
                  <a:pt x="2" y="7"/>
                  <a:pt x="1" y="7"/>
                </a:cubicBezTo>
                <a:cubicBezTo>
                  <a:pt x="1" y="7"/>
                  <a:pt x="0" y="7"/>
                  <a:pt x="0" y="7"/>
                </a:cubicBezTo>
                <a:cubicBezTo>
                  <a:pt x="0" y="3"/>
                  <a:pt x="0" y="3"/>
                  <a:pt x="0" y="3"/>
                </a:cubicBezTo>
                <a:cubicBezTo>
                  <a:pt x="1" y="3"/>
                  <a:pt x="2" y="2"/>
                  <a:pt x="3" y="2"/>
                </a:cubicBezTo>
                <a:cubicBezTo>
                  <a:pt x="5" y="1"/>
                  <a:pt x="6"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06"/>
          <p:cNvSpPr>
            <a:spLocks noEditPoints="1"/>
          </p:cNvSpPr>
          <p:nvPr/>
        </p:nvSpPr>
        <p:spPr bwMode="auto">
          <a:xfrm>
            <a:off x="11628220" y="5206807"/>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07"/>
          <p:cNvSpPr>
            <a:spLocks noEditPoints="1"/>
          </p:cNvSpPr>
          <p:nvPr/>
        </p:nvSpPr>
        <p:spPr bwMode="auto">
          <a:xfrm>
            <a:off x="11628220" y="5361626"/>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08"/>
          <p:cNvSpPr>
            <a:spLocks noEditPoints="1"/>
          </p:cNvSpPr>
          <p:nvPr/>
        </p:nvSpPr>
        <p:spPr bwMode="auto">
          <a:xfrm>
            <a:off x="11528043" y="5048952"/>
            <a:ext cx="81963" cy="115355"/>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8" name="Freeform 309"/>
          <p:cNvSpPr>
            <a:spLocks/>
          </p:cNvSpPr>
          <p:nvPr/>
        </p:nvSpPr>
        <p:spPr bwMode="auto">
          <a:xfrm>
            <a:off x="11540186" y="5206807"/>
            <a:ext cx="51606" cy="112320"/>
          </a:xfrm>
          <a:custGeom>
            <a:avLst/>
            <a:gdLst>
              <a:gd name="T0" fmla="*/ 10 w 10"/>
              <a:gd name="T1" fmla="*/ 0 h 22"/>
              <a:gd name="T2" fmla="*/ 10 w 10"/>
              <a:gd name="T3" fmla="*/ 22 h 22"/>
              <a:gd name="T4" fmla="*/ 5 w 10"/>
              <a:gd name="T5" fmla="*/ 22 h 22"/>
              <a:gd name="T6" fmla="*/ 5 w 10"/>
              <a:gd name="T7" fmla="*/ 5 h 22"/>
              <a:gd name="T8" fmla="*/ 4 w 10"/>
              <a:gd name="T9" fmla="*/ 6 h 22"/>
              <a:gd name="T10" fmla="*/ 3 w 10"/>
              <a:gd name="T11" fmla="*/ 6 h 22"/>
              <a:gd name="T12" fmla="*/ 2 w 10"/>
              <a:gd name="T13" fmla="*/ 7 h 22"/>
              <a:gd name="T14" fmla="*/ 0 w 10"/>
              <a:gd name="T15" fmla="*/ 7 h 22"/>
              <a:gd name="T16" fmla="*/ 0 w 10"/>
              <a:gd name="T17" fmla="*/ 3 h 22"/>
              <a:gd name="T18" fmla="*/ 4 w 10"/>
              <a:gd name="T19" fmla="*/ 2 h 22"/>
              <a:gd name="T20" fmla="*/ 7 w 10"/>
              <a:gd name="T21" fmla="*/ 0 h 22"/>
              <a:gd name="T22" fmla="*/ 10 w 10"/>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2">
                <a:moveTo>
                  <a:pt x="10" y="0"/>
                </a:moveTo>
                <a:cubicBezTo>
                  <a:pt x="10" y="22"/>
                  <a:pt x="10" y="22"/>
                  <a:pt x="10" y="22"/>
                </a:cubicBezTo>
                <a:cubicBezTo>
                  <a:pt x="5" y="22"/>
                  <a:pt x="5" y="22"/>
                  <a:pt x="5" y="22"/>
                </a:cubicBezTo>
                <a:cubicBezTo>
                  <a:pt x="5" y="5"/>
                  <a:pt x="5" y="5"/>
                  <a:pt x="5" y="5"/>
                </a:cubicBezTo>
                <a:cubicBezTo>
                  <a:pt x="5" y="5"/>
                  <a:pt x="4" y="6"/>
                  <a:pt x="4" y="6"/>
                </a:cubicBezTo>
                <a:cubicBezTo>
                  <a:pt x="4" y="6"/>
                  <a:pt x="3" y="6"/>
                  <a:pt x="3" y="6"/>
                </a:cubicBezTo>
                <a:cubicBezTo>
                  <a:pt x="3" y="7"/>
                  <a:pt x="2" y="7"/>
                  <a:pt x="2" y="7"/>
                </a:cubicBezTo>
                <a:cubicBezTo>
                  <a:pt x="1" y="7"/>
                  <a:pt x="1" y="7"/>
                  <a:pt x="0" y="7"/>
                </a:cubicBezTo>
                <a:cubicBezTo>
                  <a:pt x="0" y="3"/>
                  <a:pt x="0" y="3"/>
                  <a:pt x="0" y="3"/>
                </a:cubicBezTo>
                <a:cubicBezTo>
                  <a:pt x="2" y="3"/>
                  <a:pt x="3" y="2"/>
                  <a:pt x="4" y="2"/>
                </a:cubicBezTo>
                <a:cubicBezTo>
                  <a:pt x="5" y="1"/>
                  <a:pt x="6" y="1"/>
                  <a:pt x="7" y="0"/>
                </a:cubicBezTo>
                <a:lnTo>
                  <a:pt x="10"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0"/>
          <p:cNvSpPr>
            <a:spLocks noEditPoints="1"/>
          </p:cNvSpPr>
          <p:nvPr/>
        </p:nvSpPr>
        <p:spPr bwMode="auto">
          <a:xfrm>
            <a:off x="11528043" y="5361626"/>
            <a:ext cx="81963" cy="112320"/>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311"/>
          <p:cNvSpPr>
            <a:spLocks noChangeArrowheads="1"/>
          </p:cNvSpPr>
          <p:nvPr/>
        </p:nvSpPr>
        <p:spPr bwMode="auto">
          <a:xfrm>
            <a:off x="10486854" y="3860488"/>
            <a:ext cx="968378" cy="968378"/>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2"/>
          <p:cNvSpPr>
            <a:spLocks/>
          </p:cNvSpPr>
          <p:nvPr/>
        </p:nvSpPr>
        <p:spPr bwMode="auto">
          <a:xfrm>
            <a:off x="10656851" y="4036557"/>
            <a:ext cx="69820" cy="160890"/>
          </a:xfrm>
          <a:custGeom>
            <a:avLst/>
            <a:gdLst>
              <a:gd name="T0" fmla="*/ 13 w 13"/>
              <a:gd name="T1" fmla="*/ 0 h 31"/>
              <a:gd name="T2" fmla="*/ 13 w 13"/>
              <a:gd name="T3" fmla="*/ 31 h 31"/>
              <a:gd name="T4" fmla="*/ 6 w 13"/>
              <a:gd name="T5" fmla="*/ 31 h 31"/>
              <a:gd name="T6" fmla="*/ 6 w 13"/>
              <a:gd name="T7" fmla="*/ 7 h 31"/>
              <a:gd name="T8" fmla="*/ 5 w 13"/>
              <a:gd name="T9" fmla="*/ 8 h 31"/>
              <a:gd name="T10" fmla="*/ 3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7"/>
                  <a:pt x="6" y="7"/>
                  <a:pt x="6" y="7"/>
                </a:cubicBezTo>
                <a:cubicBezTo>
                  <a:pt x="6" y="8"/>
                  <a:pt x="6" y="8"/>
                  <a:pt x="5" y="8"/>
                </a:cubicBezTo>
                <a:cubicBezTo>
                  <a:pt x="5" y="8"/>
                  <a:pt x="4" y="9"/>
                  <a:pt x="3" y="9"/>
                </a:cubicBezTo>
                <a:cubicBezTo>
                  <a:pt x="3" y="9"/>
                  <a:pt x="2" y="9"/>
                  <a:pt x="2" y="10"/>
                </a:cubicBezTo>
                <a:cubicBezTo>
                  <a:pt x="1" y="10"/>
                  <a:pt x="0" y="10"/>
                  <a:pt x="0" y="10"/>
                </a:cubicBezTo>
                <a:cubicBezTo>
                  <a:pt x="0" y="4"/>
                  <a:pt x="0" y="4"/>
                  <a:pt x="0" y="4"/>
                </a:cubicBezTo>
                <a:cubicBezTo>
                  <a:pt x="2" y="4"/>
                  <a:pt x="3" y="3"/>
                  <a:pt x="5" y="2"/>
                </a:cubicBezTo>
                <a:cubicBezTo>
                  <a:pt x="6"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3"/>
          <p:cNvSpPr>
            <a:spLocks noEditPoints="1"/>
          </p:cNvSpPr>
          <p:nvPr/>
        </p:nvSpPr>
        <p:spPr bwMode="auto">
          <a:xfrm>
            <a:off x="10781314" y="4036557"/>
            <a:ext cx="115355" cy="163926"/>
          </a:xfrm>
          <a:custGeom>
            <a:avLst/>
            <a:gdLst>
              <a:gd name="T0" fmla="*/ 11 w 22"/>
              <a:gd name="T1" fmla="*/ 32 h 32"/>
              <a:gd name="T2" fmla="*/ 0 w 22"/>
              <a:gd name="T3" fmla="*/ 16 h 32"/>
              <a:gd name="T4" fmla="*/ 3 w 22"/>
              <a:gd name="T5" fmla="*/ 4 h 32"/>
              <a:gd name="T6" fmla="*/ 11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1" y="0"/>
                </a:cubicBezTo>
                <a:cubicBezTo>
                  <a:pt x="19" y="0"/>
                  <a:pt x="22" y="5"/>
                  <a:pt x="22" y="15"/>
                </a:cubicBezTo>
                <a:cubicBezTo>
                  <a:pt x="22" y="21"/>
                  <a:pt x="21" y="25"/>
                  <a:pt x="19" y="27"/>
                </a:cubicBezTo>
                <a:cubicBezTo>
                  <a:pt x="17" y="30"/>
                  <a:pt x="14"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314"/>
          <p:cNvSpPr>
            <a:spLocks/>
          </p:cNvSpPr>
          <p:nvPr/>
        </p:nvSpPr>
        <p:spPr bwMode="auto">
          <a:xfrm>
            <a:off x="10927026" y="4036557"/>
            <a:ext cx="66785" cy="160890"/>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315"/>
          <p:cNvSpPr>
            <a:spLocks noEditPoints="1"/>
          </p:cNvSpPr>
          <p:nvPr/>
        </p:nvSpPr>
        <p:spPr bwMode="auto">
          <a:xfrm>
            <a:off x="10641673" y="4264232"/>
            <a:ext cx="115355" cy="160890"/>
          </a:xfrm>
          <a:custGeom>
            <a:avLst/>
            <a:gdLst>
              <a:gd name="T0" fmla="*/ 11 w 22"/>
              <a:gd name="T1" fmla="*/ 31 h 31"/>
              <a:gd name="T2" fmla="*/ 0 w 22"/>
              <a:gd name="T3" fmla="*/ 16 h 31"/>
              <a:gd name="T4" fmla="*/ 3 w 22"/>
              <a:gd name="T5" fmla="*/ 4 h 31"/>
              <a:gd name="T6" fmla="*/ 11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3" y="31"/>
                  <a:pt x="0" y="26"/>
                  <a:pt x="0" y="16"/>
                </a:cubicBezTo>
                <a:cubicBezTo>
                  <a:pt x="0" y="11"/>
                  <a:pt x="1" y="7"/>
                  <a:pt x="3" y="4"/>
                </a:cubicBezTo>
                <a:cubicBezTo>
                  <a:pt x="5" y="1"/>
                  <a:pt x="8" y="0"/>
                  <a:pt x="11" y="0"/>
                </a:cubicBezTo>
                <a:cubicBezTo>
                  <a:pt x="18" y="0"/>
                  <a:pt x="22" y="5"/>
                  <a:pt x="22" y="15"/>
                </a:cubicBezTo>
                <a:cubicBezTo>
                  <a:pt x="22" y="20"/>
                  <a:pt x="21" y="24"/>
                  <a:pt x="19" y="27"/>
                </a:cubicBezTo>
                <a:cubicBezTo>
                  <a:pt x="17" y="30"/>
                  <a:pt x="14"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316"/>
          <p:cNvSpPr>
            <a:spLocks/>
          </p:cNvSpPr>
          <p:nvPr/>
        </p:nvSpPr>
        <p:spPr bwMode="auto">
          <a:xfrm>
            <a:off x="10796492" y="4258161"/>
            <a:ext cx="69820" cy="166962"/>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9"/>
                  <a:pt x="5" y="9"/>
                </a:cubicBezTo>
                <a:cubicBezTo>
                  <a:pt x="5" y="9"/>
                  <a:pt x="4" y="10"/>
                  <a:pt x="4" y="10"/>
                </a:cubicBezTo>
                <a:cubicBezTo>
                  <a:pt x="3" y="10"/>
                  <a:pt x="2" y="10"/>
                  <a:pt x="2" y="10"/>
                </a:cubicBezTo>
                <a:cubicBezTo>
                  <a:pt x="1" y="11"/>
                  <a:pt x="1" y="11"/>
                  <a:pt x="0" y="11"/>
                </a:cubicBezTo>
                <a:cubicBezTo>
                  <a:pt x="0" y="5"/>
                  <a:pt x="0" y="5"/>
                  <a:pt x="0" y="5"/>
                </a:cubicBezTo>
                <a:cubicBezTo>
                  <a:pt x="2" y="5"/>
                  <a:pt x="3" y="4"/>
                  <a:pt x="5" y="3"/>
                </a:cubicBezTo>
                <a:cubicBezTo>
                  <a:pt x="6"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17"/>
          <p:cNvSpPr>
            <a:spLocks noEditPoints="1"/>
          </p:cNvSpPr>
          <p:nvPr/>
        </p:nvSpPr>
        <p:spPr bwMode="auto">
          <a:xfrm>
            <a:off x="10911847" y="4264232"/>
            <a:ext cx="115355" cy="160890"/>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1" y="24"/>
                  <a:pt x="19" y="27"/>
                </a:cubicBezTo>
                <a:cubicBezTo>
                  <a:pt x="17" y="30"/>
                  <a:pt x="15"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318"/>
          <p:cNvSpPr>
            <a:spLocks noEditPoints="1"/>
          </p:cNvSpPr>
          <p:nvPr/>
        </p:nvSpPr>
        <p:spPr bwMode="auto">
          <a:xfrm>
            <a:off x="10641673" y="4485836"/>
            <a:ext cx="115355" cy="166962"/>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5"/>
                </a:cubicBezTo>
                <a:cubicBezTo>
                  <a:pt x="5" y="2"/>
                  <a:pt x="8" y="0"/>
                  <a:pt x="11" y="0"/>
                </a:cubicBezTo>
                <a:cubicBezTo>
                  <a:pt x="18"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319"/>
          <p:cNvSpPr>
            <a:spLocks noEditPoints="1"/>
          </p:cNvSpPr>
          <p:nvPr/>
        </p:nvSpPr>
        <p:spPr bwMode="auto">
          <a:xfrm>
            <a:off x="10781314" y="4485836"/>
            <a:ext cx="115355" cy="166962"/>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0"/>
          <p:cNvSpPr>
            <a:spLocks/>
          </p:cNvSpPr>
          <p:nvPr/>
        </p:nvSpPr>
        <p:spPr bwMode="auto">
          <a:xfrm>
            <a:off x="10927026" y="4485836"/>
            <a:ext cx="66785" cy="166962"/>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9"/>
                  <a:pt x="4" y="10"/>
                </a:cubicBezTo>
                <a:cubicBezTo>
                  <a:pt x="3" y="10"/>
                  <a:pt x="3" y="10"/>
                  <a:pt x="2" y="10"/>
                </a:cubicBezTo>
                <a:cubicBezTo>
                  <a:pt x="1" y="10"/>
                  <a:pt x="1" y="11"/>
                  <a:pt x="0" y="11"/>
                </a:cubicBezTo>
                <a:cubicBezTo>
                  <a:pt x="0" y="5"/>
                  <a:pt x="0" y="5"/>
                  <a:pt x="0" y="5"/>
                </a:cubicBezTo>
                <a:cubicBezTo>
                  <a:pt x="2" y="4"/>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1"/>
          <p:cNvSpPr>
            <a:spLocks/>
          </p:cNvSpPr>
          <p:nvPr/>
        </p:nvSpPr>
        <p:spPr bwMode="auto">
          <a:xfrm>
            <a:off x="11203271" y="4036557"/>
            <a:ext cx="72856" cy="160890"/>
          </a:xfrm>
          <a:custGeom>
            <a:avLst/>
            <a:gdLst>
              <a:gd name="T0" fmla="*/ 14 w 14"/>
              <a:gd name="T1" fmla="*/ 0 h 31"/>
              <a:gd name="T2" fmla="*/ 14 w 14"/>
              <a:gd name="T3" fmla="*/ 31 h 31"/>
              <a:gd name="T4" fmla="*/ 7 w 14"/>
              <a:gd name="T5" fmla="*/ 31 h 31"/>
              <a:gd name="T6" fmla="*/ 7 w 14"/>
              <a:gd name="T7" fmla="*/ 7 h 31"/>
              <a:gd name="T8" fmla="*/ 5 w 14"/>
              <a:gd name="T9" fmla="*/ 8 h 31"/>
              <a:gd name="T10" fmla="*/ 4 w 14"/>
              <a:gd name="T11" fmla="*/ 9 h 31"/>
              <a:gd name="T12" fmla="*/ 2 w 14"/>
              <a:gd name="T13" fmla="*/ 10 h 31"/>
              <a:gd name="T14" fmla="*/ 0 w 14"/>
              <a:gd name="T15" fmla="*/ 10 h 31"/>
              <a:gd name="T16" fmla="*/ 0 w 14"/>
              <a:gd name="T17" fmla="*/ 4 h 31"/>
              <a:gd name="T18" fmla="*/ 5 w 14"/>
              <a:gd name="T19" fmla="*/ 2 h 31"/>
              <a:gd name="T20" fmla="*/ 9 w 14"/>
              <a:gd name="T21" fmla="*/ 0 h 31"/>
              <a:gd name="T22" fmla="*/ 14 w 14"/>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1">
                <a:moveTo>
                  <a:pt x="14" y="0"/>
                </a:moveTo>
                <a:cubicBezTo>
                  <a:pt x="14" y="31"/>
                  <a:pt x="14" y="31"/>
                  <a:pt x="14"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2"/>
          <p:cNvSpPr>
            <a:spLocks noEditPoints="1"/>
          </p:cNvSpPr>
          <p:nvPr/>
        </p:nvSpPr>
        <p:spPr bwMode="auto">
          <a:xfrm>
            <a:off x="11188093" y="4264232"/>
            <a:ext cx="112320" cy="160890"/>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20 w 22"/>
              <a:gd name="T11" fmla="*/ 27 h 31"/>
              <a:gd name="T12" fmla="*/ 11 w 22"/>
              <a:gd name="T13" fmla="*/ 31 h 31"/>
              <a:gd name="T14" fmla="*/ 11 w 22"/>
              <a:gd name="T15" fmla="*/ 5 h 31"/>
              <a:gd name="T16" fmla="*/ 7 w 22"/>
              <a:gd name="T17" fmla="*/ 16 h 31"/>
              <a:gd name="T18" fmla="*/ 11 w 22"/>
              <a:gd name="T19" fmla="*/ 26 h 31"/>
              <a:gd name="T20" fmla="*/ 16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2" y="24"/>
                  <a:pt x="20" y="27"/>
                </a:cubicBezTo>
                <a:cubicBezTo>
                  <a:pt x="18" y="30"/>
                  <a:pt x="15" y="31"/>
                  <a:pt x="11" y="31"/>
                </a:cubicBezTo>
                <a:close/>
                <a:moveTo>
                  <a:pt x="11" y="5"/>
                </a:moveTo>
                <a:cubicBezTo>
                  <a:pt x="9" y="5"/>
                  <a:pt x="7" y="8"/>
                  <a:pt x="7" y="16"/>
                </a:cubicBezTo>
                <a:cubicBezTo>
                  <a:pt x="7" y="23"/>
                  <a:pt x="9" y="26"/>
                  <a:pt x="11" y="26"/>
                </a:cubicBezTo>
                <a:cubicBezTo>
                  <a:pt x="14" y="26"/>
                  <a:pt x="16" y="23"/>
                  <a:pt x="16" y="15"/>
                </a:cubicBezTo>
                <a:cubicBezTo>
                  <a:pt x="16"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23"/>
          <p:cNvSpPr>
            <a:spLocks noEditPoints="1"/>
          </p:cNvSpPr>
          <p:nvPr/>
        </p:nvSpPr>
        <p:spPr bwMode="auto">
          <a:xfrm>
            <a:off x="11188093" y="4485836"/>
            <a:ext cx="112320" cy="166962"/>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20 w 22"/>
              <a:gd name="T11" fmla="*/ 28 h 32"/>
              <a:gd name="T12" fmla="*/ 11 w 22"/>
              <a:gd name="T13" fmla="*/ 32 h 32"/>
              <a:gd name="T14" fmla="*/ 11 w 22"/>
              <a:gd name="T15" fmla="*/ 6 h 32"/>
              <a:gd name="T16" fmla="*/ 7 w 22"/>
              <a:gd name="T17" fmla="*/ 17 h 32"/>
              <a:gd name="T18" fmla="*/ 11 w 22"/>
              <a:gd name="T19" fmla="*/ 27 h 32"/>
              <a:gd name="T20" fmla="*/ 16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2" y="25"/>
                  <a:pt x="20" y="28"/>
                </a:cubicBezTo>
                <a:cubicBezTo>
                  <a:pt x="18" y="31"/>
                  <a:pt x="15" y="32"/>
                  <a:pt x="11" y="32"/>
                </a:cubicBezTo>
                <a:close/>
                <a:moveTo>
                  <a:pt x="11" y="6"/>
                </a:moveTo>
                <a:cubicBezTo>
                  <a:pt x="9" y="6"/>
                  <a:pt x="7" y="9"/>
                  <a:pt x="7" y="17"/>
                </a:cubicBezTo>
                <a:cubicBezTo>
                  <a:pt x="7" y="24"/>
                  <a:pt x="9" y="27"/>
                  <a:pt x="11" y="27"/>
                </a:cubicBezTo>
                <a:cubicBezTo>
                  <a:pt x="14" y="27"/>
                  <a:pt x="16" y="23"/>
                  <a:pt x="16" y="16"/>
                </a:cubicBezTo>
                <a:cubicBezTo>
                  <a:pt x="16"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324"/>
          <p:cNvSpPr>
            <a:spLocks noEditPoints="1"/>
          </p:cNvSpPr>
          <p:nvPr/>
        </p:nvSpPr>
        <p:spPr bwMode="auto">
          <a:xfrm>
            <a:off x="11045417" y="4036557"/>
            <a:ext cx="115355" cy="163926"/>
          </a:xfrm>
          <a:custGeom>
            <a:avLst/>
            <a:gdLst>
              <a:gd name="T0" fmla="*/ 11 w 22"/>
              <a:gd name="T1" fmla="*/ 32 h 32"/>
              <a:gd name="T2" fmla="*/ 0 w 22"/>
              <a:gd name="T3" fmla="*/ 16 h 32"/>
              <a:gd name="T4" fmla="*/ 3 w 22"/>
              <a:gd name="T5" fmla="*/ 4 h 32"/>
              <a:gd name="T6" fmla="*/ 12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2" y="0"/>
                </a:cubicBezTo>
                <a:cubicBezTo>
                  <a:pt x="19" y="0"/>
                  <a:pt x="22" y="5"/>
                  <a:pt x="22" y="15"/>
                </a:cubicBezTo>
                <a:cubicBezTo>
                  <a:pt x="22" y="21"/>
                  <a:pt x="21" y="25"/>
                  <a:pt x="19" y="27"/>
                </a:cubicBezTo>
                <a:cubicBezTo>
                  <a:pt x="18" y="30"/>
                  <a:pt x="15"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325"/>
          <p:cNvSpPr>
            <a:spLocks/>
          </p:cNvSpPr>
          <p:nvPr/>
        </p:nvSpPr>
        <p:spPr bwMode="auto">
          <a:xfrm>
            <a:off x="11063631" y="4258161"/>
            <a:ext cx="66785" cy="166962"/>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10"/>
                  <a:pt x="4" y="10"/>
                </a:cubicBezTo>
                <a:cubicBezTo>
                  <a:pt x="3" y="10"/>
                  <a:pt x="3" y="10"/>
                  <a:pt x="2" y="10"/>
                </a:cubicBezTo>
                <a:cubicBezTo>
                  <a:pt x="1" y="11"/>
                  <a:pt x="1" y="11"/>
                  <a:pt x="0" y="11"/>
                </a:cubicBezTo>
                <a:cubicBezTo>
                  <a:pt x="0" y="5"/>
                  <a:pt x="0" y="5"/>
                  <a:pt x="0" y="5"/>
                </a:cubicBezTo>
                <a:cubicBezTo>
                  <a:pt x="2" y="5"/>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326"/>
          <p:cNvSpPr>
            <a:spLocks noEditPoints="1"/>
          </p:cNvSpPr>
          <p:nvPr/>
        </p:nvSpPr>
        <p:spPr bwMode="auto">
          <a:xfrm>
            <a:off x="11045417" y="4485836"/>
            <a:ext cx="115355" cy="166962"/>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Rectangle 327"/>
          <p:cNvSpPr>
            <a:spLocks noChangeArrowheads="1"/>
          </p:cNvSpPr>
          <p:nvPr/>
        </p:nvSpPr>
        <p:spPr bwMode="auto">
          <a:xfrm>
            <a:off x="10890553" y="6050722"/>
            <a:ext cx="968378" cy="965342"/>
          </a:xfrm>
          <a:prstGeom prst="rect">
            <a:avLst/>
          </a:pr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7" name="Freeform 328"/>
          <p:cNvSpPr>
            <a:spLocks/>
          </p:cNvSpPr>
          <p:nvPr/>
        </p:nvSpPr>
        <p:spPr bwMode="auto">
          <a:xfrm>
            <a:off x="11060550" y="6223755"/>
            <a:ext cx="69820" cy="163926"/>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3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8"/>
                  <a:pt x="5" y="9"/>
                </a:cubicBezTo>
                <a:cubicBezTo>
                  <a:pt x="5" y="9"/>
                  <a:pt x="4" y="9"/>
                  <a:pt x="3" y="10"/>
                </a:cubicBezTo>
                <a:cubicBezTo>
                  <a:pt x="3" y="10"/>
                  <a:pt x="2" y="10"/>
                  <a:pt x="2" y="10"/>
                </a:cubicBezTo>
                <a:cubicBezTo>
                  <a:pt x="1" y="10"/>
                  <a:pt x="0" y="10"/>
                  <a:pt x="0" y="10"/>
                </a:cubicBezTo>
                <a:cubicBezTo>
                  <a:pt x="0" y="5"/>
                  <a:pt x="0" y="5"/>
                  <a:pt x="0" y="5"/>
                </a:cubicBezTo>
                <a:cubicBezTo>
                  <a:pt x="2" y="4"/>
                  <a:pt x="3" y="4"/>
                  <a:pt x="5" y="3"/>
                </a:cubicBezTo>
                <a:cubicBezTo>
                  <a:pt x="6" y="2"/>
                  <a:pt x="8" y="1"/>
                  <a:pt x="9" y="0"/>
                </a:cubicBezTo>
                <a:lnTo>
                  <a:pt x="13" y="0"/>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8" name="Freeform 329"/>
          <p:cNvSpPr>
            <a:spLocks noEditPoints="1"/>
          </p:cNvSpPr>
          <p:nvPr/>
        </p:nvSpPr>
        <p:spPr bwMode="auto">
          <a:xfrm>
            <a:off x="11185013" y="6223755"/>
            <a:ext cx="115355" cy="163926"/>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30"/>
          <p:cNvSpPr>
            <a:spLocks/>
          </p:cNvSpPr>
          <p:nvPr/>
        </p:nvSpPr>
        <p:spPr bwMode="auto">
          <a:xfrm>
            <a:off x="11330725" y="6223755"/>
            <a:ext cx="66785" cy="163926"/>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3" y="0"/>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31"/>
          <p:cNvSpPr>
            <a:spLocks noEditPoints="1"/>
          </p:cNvSpPr>
          <p:nvPr/>
        </p:nvSpPr>
        <p:spPr bwMode="auto">
          <a:xfrm>
            <a:off x="11045372" y="6451430"/>
            <a:ext cx="115355" cy="163926"/>
          </a:xfrm>
          <a:custGeom>
            <a:avLst/>
            <a:gdLst>
              <a:gd name="T0" fmla="*/ 11 w 22"/>
              <a:gd name="T1" fmla="*/ 32 h 32"/>
              <a:gd name="T2" fmla="*/ 0 w 22"/>
              <a:gd name="T3" fmla="*/ 17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4"/>
                </a:cubicBezTo>
                <a:cubicBezTo>
                  <a:pt x="5" y="2"/>
                  <a:pt x="8" y="0"/>
                  <a:pt x="11" y="0"/>
                </a:cubicBezTo>
                <a:cubicBezTo>
                  <a:pt x="18" y="0"/>
                  <a:pt x="22" y="5"/>
                  <a:pt x="22" y="16"/>
                </a:cubicBezTo>
                <a:cubicBezTo>
                  <a:pt x="22" y="21"/>
                  <a:pt x="21" y="25"/>
                  <a:pt x="19" y="28"/>
                </a:cubicBezTo>
                <a:cubicBezTo>
                  <a:pt x="17" y="31"/>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32"/>
          <p:cNvSpPr>
            <a:spLocks/>
          </p:cNvSpPr>
          <p:nvPr/>
        </p:nvSpPr>
        <p:spPr bwMode="auto">
          <a:xfrm>
            <a:off x="11200191" y="6451430"/>
            <a:ext cx="69820" cy="160890"/>
          </a:xfrm>
          <a:custGeom>
            <a:avLst/>
            <a:gdLst>
              <a:gd name="T0" fmla="*/ 13 w 13"/>
              <a:gd name="T1" fmla="*/ 0 h 31"/>
              <a:gd name="T2" fmla="*/ 13 w 13"/>
              <a:gd name="T3" fmla="*/ 31 h 31"/>
              <a:gd name="T4" fmla="*/ 6 w 13"/>
              <a:gd name="T5" fmla="*/ 31 h 31"/>
              <a:gd name="T6" fmla="*/ 6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8"/>
                  <a:pt x="6" y="8"/>
                  <a:pt x="6" y="8"/>
                </a:cubicBezTo>
                <a:cubicBezTo>
                  <a:pt x="6" y="8"/>
                  <a:pt x="6" y="8"/>
                  <a:pt x="5" y="9"/>
                </a:cubicBezTo>
                <a:cubicBezTo>
                  <a:pt x="5" y="9"/>
                  <a:pt x="4" y="9"/>
                  <a:pt x="4" y="9"/>
                </a:cubicBezTo>
                <a:cubicBezTo>
                  <a:pt x="3" y="10"/>
                  <a:pt x="2" y="10"/>
                  <a:pt x="2" y="10"/>
                </a:cubicBezTo>
                <a:cubicBezTo>
                  <a:pt x="1" y="10"/>
                  <a:pt x="1" y="10"/>
                  <a:pt x="0" y="10"/>
                </a:cubicBezTo>
                <a:cubicBezTo>
                  <a:pt x="0" y="5"/>
                  <a:pt x="0" y="5"/>
                  <a:pt x="0" y="5"/>
                </a:cubicBezTo>
                <a:cubicBezTo>
                  <a:pt x="2" y="4"/>
                  <a:pt x="3" y="3"/>
                  <a:pt x="5" y="3"/>
                </a:cubicBezTo>
                <a:cubicBezTo>
                  <a:pt x="6" y="2"/>
                  <a:pt x="8" y="1"/>
                  <a:pt x="9" y="0"/>
                </a:cubicBezTo>
                <a:lnTo>
                  <a:pt x="13" y="0"/>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3"/>
          <p:cNvSpPr>
            <a:spLocks noEditPoints="1"/>
          </p:cNvSpPr>
          <p:nvPr/>
        </p:nvSpPr>
        <p:spPr bwMode="auto">
          <a:xfrm>
            <a:off x="11315546" y="6451430"/>
            <a:ext cx="115355" cy="163926"/>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1" y="25"/>
                  <a:pt x="19" y="28"/>
                </a:cubicBezTo>
                <a:cubicBezTo>
                  <a:pt x="17" y="31"/>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3" name="Freeform 334"/>
          <p:cNvSpPr>
            <a:spLocks noEditPoints="1"/>
          </p:cNvSpPr>
          <p:nvPr/>
        </p:nvSpPr>
        <p:spPr bwMode="auto">
          <a:xfrm>
            <a:off x="11045372" y="6679105"/>
            <a:ext cx="115355" cy="166962"/>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6"/>
                </a:cubicBezTo>
                <a:cubicBezTo>
                  <a:pt x="0" y="11"/>
                  <a:pt x="1" y="7"/>
                  <a:pt x="3" y="4"/>
                </a:cubicBezTo>
                <a:cubicBezTo>
                  <a:pt x="5" y="1"/>
                  <a:pt x="8" y="0"/>
                  <a:pt x="11" y="0"/>
                </a:cubicBezTo>
                <a:cubicBezTo>
                  <a:pt x="18"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4" name="Freeform 335"/>
          <p:cNvSpPr>
            <a:spLocks noEditPoints="1"/>
          </p:cNvSpPr>
          <p:nvPr/>
        </p:nvSpPr>
        <p:spPr bwMode="auto">
          <a:xfrm>
            <a:off x="11185013" y="6679105"/>
            <a:ext cx="115355" cy="166962"/>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1" y="0"/>
                </a:cubicBezTo>
                <a:cubicBezTo>
                  <a:pt x="19"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5" name="Freeform 336"/>
          <p:cNvSpPr>
            <a:spLocks/>
          </p:cNvSpPr>
          <p:nvPr/>
        </p:nvSpPr>
        <p:spPr bwMode="auto">
          <a:xfrm>
            <a:off x="11330725" y="6679105"/>
            <a:ext cx="66785" cy="160890"/>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9"/>
                  <a:pt x="4" y="9"/>
                  <a:pt x="4" y="9"/>
                </a:cubicBezTo>
                <a:cubicBezTo>
                  <a:pt x="3" y="9"/>
                  <a:pt x="3" y="10"/>
                  <a:pt x="2" y="10"/>
                </a:cubicBezTo>
                <a:cubicBezTo>
                  <a:pt x="1" y="10"/>
                  <a:pt x="1" y="10"/>
                  <a:pt x="0" y="10"/>
                </a:cubicBezTo>
                <a:cubicBezTo>
                  <a:pt x="0" y="4"/>
                  <a:pt x="0" y="4"/>
                  <a:pt x="0" y="4"/>
                </a:cubicBezTo>
                <a:cubicBezTo>
                  <a:pt x="2" y="4"/>
                  <a:pt x="4" y="3"/>
                  <a:pt x="5" y="2"/>
                </a:cubicBezTo>
                <a:cubicBezTo>
                  <a:pt x="7" y="2"/>
                  <a:pt x="8" y="1"/>
                  <a:pt x="9" y="0"/>
                </a:cubicBezTo>
                <a:lnTo>
                  <a:pt x="13" y="0"/>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37"/>
          <p:cNvSpPr>
            <a:spLocks/>
          </p:cNvSpPr>
          <p:nvPr/>
        </p:nvSpPr>
        <p:spPr bwMode="auto">
          <a:xfrm>
            <a:off x="11606970" y="6223755"/>
            <a:ext cx="72856" cy="163926"/>
          </a:xfrm>
          <a:custGeom>
            <a:avLst/>
            <a:gdLst>
              <a:gd name="T0" fmla="*/ 14 w 14"/>
              <a:gd name="T1" fmla="*/ 0 h 32"/>
              <a:gd name="T2" fmla="*/ 14 w 14"/>
              <a:gd name="T3" fmla="*/ 32 h 32"/>
              <a:gd name="T4" fmla="*/ 7 w 14"/>
              <a:gd name="T5" fmla="*/ 32 h 32"/>
              <a:gd name="T6" fmla="*/ 7 w 14"/>
              <a:gd name="T7" fmla="*/ 8 h 32"/>
              <a:gd name="T8" fmla="*/ 5 w 14"/>
              <a:gd name="T9" fmla="*/ 9 h 32"/>
              <a:gd name="T10" fmla="*/ 4 w 14"/>
              <a:gd name="T11" fmla="*/ 10 h 32"/>
              <a:gd name="T12" fmla="*/ 2 w 14"/>
              <a:gd name="T13" fmla="*/ 10 h 32"/>
              <a:gd name="T14" fmla="*/ 0 w 14"/>
              <a:gd name="T15" fmla="*/ 10 h 32"/>
              <a:gd name="T16" fmla="*/ 0 w 14"/>
              <a:gd name="T17" fmla="*/ 5 h 32"/>
              <a:gd name="T18" fmla="*/ 5 w 14"/>
              <a:gd name="T19" fmla="*/ 3 h 32"/>
              <a:gd name="T20" fmla="*/ 9 w 14"/>
              <a:gd name="T21" fmla="*/ 0 h 32"/>
              <a:gd name="T22" fmla="*/ 14 w 1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2">
                <a:moveTo>
                  <a:pt x="14" y="0"/>
                </a:moveTo>
                <a:cubicBezTo>
                  <a:pt x="14" y="32"/>
                  <a:pt x="14" y="32"/>
                  <a:pt x="14"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4" y="0"/>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7" name="Freeform 338"/>
          <p:cNvSpPr>
            <a:spLocks noEditPoints="1"/>
          </p:cNvSpPr>
          <p:nvPr/>
        </p:nvSpPr>
        <p:spPr bwMode="auto">
          <a:xfrm>
            <a:off x="11591792" y="6451430"/>
            <a:ext cx="112320" cy="163926"/>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2" y="25"/>
                  <a:pt x="20" y="28"/>
                </a:cubicBezTo>
                <a:cubicBezTo>
                  <a:pt x="18" y="31"/>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8" name="Freeform 339"/>
          <p:cNvSpPr>
            <a:spLocks noEditPoints="1"/>
          </p:cNvSpPr>
          <p:nvPr/>
        </p:nvSpPr>
        <p:spPr bwMode="auto">
          <a:xfrm>
            <a:off x="11591792" y="6679105"/>
            <a:ext cx="112320" cy="166962"/>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2" y="25"/>
                  <a:pt x="20" y="28"/>
                </a:cubicBezTo>
                <a:cubicBezTo>
                  <a:pt x="18" y="30"/>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9" name="Freeform 340"/>
          <p:cNvSpPr>
            <a:spLocks noEditPoints="1"/>
          </p:cNvSpPr>
          <p:nvPr/>
        </p:nvSpPr>
        <p:spPr bwMode="auto">
          <a:xfrm>
            <a:off x="11449116" y="6223755"/>
            <a:ext cx="115355" cy="163926"/>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0" name="Freeform 341"/>
          <p:cNvSpPr>
            <a:spLocks/>
          </p:cNvSpPr>
          <p:nvPr/>
        </p:nvSpPr>
        <p:spPr bwMode="auto">
          <a:xfrm>
            <a:off x="11467330" y="6451430"/>
            <a:ext cx="66785" cy="160890"/>
          </a:xfrm>
          <a:custGeom>
            <a:avLst/>
            <a:gdLst>
              <a:gd name="T0" fmla="*/ 13 w 13"/>
              <a:gd name="T1" fmla="*/ 0 h 31"/>
              <a:gd name="T2" fmla="*/ 13 w 13"/>
              <a:gd name="T3" fmla="*/ 31 h 31"/>
              <a:gd name="T4" fmla="*/ 7 w 13"/>
              <a:gd name="T5" fmla="*/ 31 h 31"/>
              <a:gd name="T6" fmla="*/ 7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8"/>
                  <a:pt x="7" y="8"/>
                  <a:pt x="7" y="8"/>
                </a:cubicBezTo>
                <a:cubicBezTo>
                  <a:pt x="6" y="8"/>
                  <a:pt x="6" y="8"/>
                  <a:pt x="5" y="9"/>
                </a:cubicBezTo>
                <a:cubicBezTo>
                  <a:pt x="5" y="9"/>
                  <a:pt x="4" y="9"/>
                  <a:pt x="4" y="9"/>
                </a:cubicBezTo>
                <a:cubicBezTo>
                  <a:pt x="3" y="10"/>
                  <a:pt x="3" y="10"/>
                  <a:pt x="2" y="10"/>
                </a:cubicBezTo>
                <a:cubicBezTo>
                  <a:pt x="1" y="10"/>
                  <a:pt x="1" y="10"/>
                  <a:pt x="0" y="10"/>
                </a:cubicBezTo>
                <a:cubicBezTo>
                  <a:pt x="0" y="5"/>
                  <a:pt x="0" y="5"/>
                  <a:pt x="0" y="5"/>
                </a:cubicBezTo>
                <a:cubicBezTo>
                  <a:pt x="2" y="4"/>
                  <a:pt x="4" y="3"/>
                  <a:pt x="5" y="3"/>
                </a:cubicBezTo>
                <a:cubicBezTo>
                  <a:pt x="7" y="2"/>
                  <a:pt x="8" y="1"/>
                  <a:pt x="9" y="0"/>
                </a:cubicBezTo>
                <a:lnTo>
                  <a:pt x="13" y="0"/>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1" name="Freeform 342"/>
          <p:cNvSpPr>
            <a:spLocks noEditPoints="1"/>
          </p:cNvSpPr>
          <p:nvPr/>
        </p:nvSpPr>
        <p:spPr bwMode="auto">
          <a:xfrm>
            <a:off x="11449116" y="6679105"/>
            <a:ext cx="115355" cy="166962"/>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1" y="25"/>
                  <a:pt x="19" y="28"/>
                </a:cubicBezTo>
                <a:cubicBezTo>
                  <a:pt x="18" y="30"/>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719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261"/>
          <p:cNvSpPr>
            <a:spLocks noChangeArrowheads="1"/>
          </p:cNvSpPr>
          <p:nvPr/>
        </p:nvSpPr>
        <p:spPr bwMode="auto">
          <a:xfrm>
            <a:off x="9573098" y="5818928"/>
            <a:ext cx="619276" cy="61624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 name="Title 2"/>
          <p:cNvSpPr>
            <a:spLocks noGrp="1"/>
          </p:cNvSpPr>
          <p:nvPr>
            <p:ph type="title"/>
          </p:nvPr>
        </p:nvSpPr>
        <p:spPr/>
        <p:txBody>
          <a:bodyPr/>
          <a:lstStyle/>
          <a:p>
            <a:r>
              <a:rPr lang="en-US" dirty="0"/>
              <a:t>OAuth 2.0 Actors in Office 365</a:t>
            </a:r>
          </a:p>
        </p:txBody>
      </p:sp>
      <p:sp>
        <p:nvSpPr>
          <p:cNvPr id="2" name="Text Placeholder 1"/>
          <p:cNvSpPr>
            <a:spLocks noGrp="1"/>
          </p:cNvSpPr>
          <p:nvPr>
            <p:ph type="body" sz="quarter" idx="10"/>
          </p:nvPr>
        </p:nvSpPr>
        <p:spPr>
          <a:xfrm>
            <a:off x="274638" y="1212851"/>
            <a:ext cx="11887200" cy="2696123"/>
          </a:xfrm>
        </p:spPr>
        <p:txBody>
          <a:bodyPr/>
          <a:lstStyle/>
          <a:p>
            <a:pPr marL="342900" indent="-342900">
              <a:buFont typeface="Arial" panose="020B0604020202020204" pitchFamily="34" charset="0"/>
              <a:buChar char="•"/>
            </a:pPr>
            <a:r>
              <a:rPr lang="en-US" sz="3200" dirty="0"/>
              <a:t>Client: SharePoint app, Azure web application, Windows 8 app</a:t>
            </a:r>
          </a:p>
          <a:p>
            <a:pPr marL="342900" indent="-342900">
              <a:buFont typeface="Arial" panose="020B0604020202020204" pitchFamily="34" charset="0"/>
              <a:buChar char="•"/>
            </a:pPr>
            <a:r>
              <a:rPr lang="en-US" sz="3200" dirty="0"/>
              <a:t>Resource Owner: individual or administrator with an Work or School Account in Azure Active Directory</a:t>
            </a:r>
          </a:p>
          <a:p>
            <a:pPr marL="342900" indent="-342900">
              <a:buFont typeface="Arial" panose="020B0604020202020204" pitchFamily="34" charset="0"/>
              <a:buChar char="•"/>
            </a:pPr>
            <a:r>
              <a:rPr lang="en-US" sz="3200" dirty="0"/>
              <a:t>Resource Server: SharePoint, Exchange</a:t>
            </a:r>
          </a:p>
          <a:p>
            <a:pPr marL="342900" indent="-342900">
              <a:buFont typeface="Arial" panose="020B0604020202020204" pitchFamily="34" charset="0"/>
              <a:buChar char="•"/>
            </a:pPr>
            <a:r>
              <a:rPr lang="en-US" sz="3200" dirty="0"/>
              <a:t>Authorization Server: Azure Access Control Services</a:t>
            </a:r>
          </a:p>
        </p:txBody>
      </p:sp>
      <p:grpSp>
        <p:nvGrpSpPr>
          <p:cNvPr id="5" name="Group 4"/>
          <p:cNvGrpSpPr/>
          <p:nvPr/>
        </p:nvGrpSpPr>
        <p:grpSpPr>
          <a:xfrm>
            <a:off x="10960798" y="167118"/>
            <a:ext cx="2043304" cy="287338"/>
            <a:chOff x="10305860" y="167118"/>
            <a:chExt cx="2043304" cy="287338"/>
          </a:xfrm>
        </p:grpSpPr>
        <p:sp>
          <p:nvSpPr>
            <p:cNvPr id="6" name="TextBox 5"/>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Primer</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 name="Rectangle 260"/>
          <p:cNvSpPr>
            <a:spLocks noChangeArrowheads="1"/>
          </p:cNvSpPr>
          <p:nvPr/>
        </p:nvSpPr>
        <p:spPr bwMode="auto">
          <a:xfrm>
            <a:off x="10607577" y="5876605"/>
            <a:ext cx="616240" cy="61624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279"/>
          <p:cNvSpPr>
            <a:spLocks noChangeArrowheads="1"/>
          </p:cNvSpPr>
          <p:nvPr/>
        </p:nvSpPr>
        <p:spPr bwMode="auto">
          <a:xfrm>
            <a:off x="10382938" y="4780729"/>
            <a:ext cx="1493548" cy="1496584"/>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 name="Freeform 280"/>
          <p:cNvSpPr>
            <a:spLocks/>
          </p:cNvSpPr>
          <p:nvPr/>
        </p:nvSpPr>
        <p:spPr bwMode="auto">
          <a:xfrm>
            <a:off x="10644005" y="5047868"/>
            <a:ext cx="109284" cy="251960"/>
          </a:xfrm>
          <a:custGeom>
            <a:avLst/>
            <a:gdLst>
              <a:gd name="T0" fmla="*/ 21 w 21"/>
              <a:gd name="T1" fmla="*/ 0 h 49"/>
              <a:gd name="T2" fmla="*/ 21 w 21"/>
              <a:gd name="T3" fmla="*/ 49 h 49"/>
              <a:gd name="T4" fmla="*/ 11 w 21"/>
              <a:gd name="T5" fmla="*/ 49 h 49"/>
              <a:gd name="T6" fmla="*/ 11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1" y="49"/>
                  <a:pt x="11" y="49"/>
                  <a:pt x="11" y="49"/>
                </a:cubicBezTo>
                <a:cubicBezTo>
                  <a:pt x="11" y="12"/>
                  <a:pt x="11" y="12"/>
                  <a:pt x="11"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1" y="3"/>
                  <a:pt x="13" y="2"/>
                  <a:pt x="15" y="0"/>
                </a:cubicBezTo>
                <a:lnTo>
                  <a:pt x="21"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1" name="Freeform 281"/>
          <p:cNvSpPr>
            <a:spLocks noEditPoints="1"/>
          </p:cNvSpPr>
          <p:nvPr/>
        </p:nvSpPr>
        <p:spPr bwMode="auto">
          <a:xfrm>
            <a:off x="10841324" y="5047868"/>
            <a:ext cx="176069" cy="251960"/>
          </a:xfrm>
          <a:custGeom>
            <a:avLst/>
            <a:gdLst>
              <a:gd name="T0" fmla="*/ 17 w 34"/>
              <a:gd name="T1" fmla="*/ 49 h 49"/>
              <a:gd name="T2" fmla="*/ 0 w 34"/>
              <a:gd name="T3" fmla="*/ 26 h 49"/>
              <a:gd name="T4" fmla="*/ 4 w 34"/>
              <a:gd name="T5" fmla="*/ 7 h 49"/>
              <a:gd name="T6" fmla="*/ 17 w 34"/>
              <a:gd name="T7" fmla="*/ 0 h 49"/>
              <a:gd name="T8" fmla="*/ 34 w 34"/>
              <a:gd name="T9" fmla="*/ 25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7" y="0"/>
                </a:cubicBezTo>
                <a:cubicBezTo>
                  <a:pt x="28" y="0"/>
                  <a:pt x="34" y="8"/>
                  <a:pt x="34" y="25"/>
                </a:cubicBezTo>
                <a:cubicBezTo>
                  <a:pt x="34" y="33"/>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2" name="Freeform 282"/>
          <p:cNvSpPr>
            <a:spLocks/>
          </p:cNvSpPr>
          <p:nvPr/>
        </p:nvSpPr>
        <p:spPr bwMode="auto">
          <a:xfrm>
            <a:off x="11062927" y="5047868"/>
            <a:ext cx="109284" cy="251960"/>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4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2" y="2"/>
                  <a:pt x="14" y="0"/>
                </a:cubicBezTo>
                <a:lnTo>
                  <a:pt x="21"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83"/>
          <p:cNvSpPr>
            <a:spLocks noEditPoints="1"/>
          </p:cNvSpPr>
          <p:nvPr/>
        </p:nvSpPr>
        <p:spPr bwMode="auto">
          <a:xfrm>
            <a:off x="10622756" y="5400005"/>
            <a:ext cx="176069" cy="254996"/>
          </a:xfrm>
          <a:custGeom>
            <a:avLst/>
            <a:gdLst>
              <a:gd name="T0" fmla="*/ 17 w 34"/>
              <a:gd name="T1" fmla="*/ 49 h 49"/>
              <a:gd name="T2" fmla="*/ 0 w 34"/>
              <a:gd name="T3" fmla="*/ 25 h 49"/>
              <a:gd name="T4" fmla="*/ 4 w 34"/>
              <a:gd name="T5" fmla="*/ 7 h 49"/>
              <a:gd name="T6" fmla="*/ 18 w 34"/>
              <a:gd name="T7" fmla="*/ 0 h 49"/>
              <a:gd name="T8" fmla="*/ 34 w 34"/>
              <a:gd name="T9" fmla="*/ 24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8" y="0"/>
                </a:cubicBezTo>
                <a:cubicBezTo>
                  <a:pt x="29" y="0"/>
                  <a:pt x="34" y="8"/>
                  <a:pt x="34" y="24"/>
                </a:cubicBezTo>
                <a:cubicBezTo>
                  <a:pt x="34" y="32"/>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4" name="Freeform 284"/>
          <p:cNvSpPr>
            <a:spLocks/>
          </p:cNvSpPr>
          <p:nvPr/>
        </p:nvSpPr>
        <p:spPr bwMode="auto">
          <a:xfrm>
            <a:off x="10859538" y="5400005"/>
            <a:ext cx="109284" cy="248925"/>
          </a:xfrm>
          <a:custGeom>
            <a:avLst/>
            <a:gdLst>
              <a:gd name="T0" fmla="*/ 21 w 21"/>
              <a:gd name="T1" fmla="*/ 0 h 48"/>
              <a:gd name="T2" fmla="*/ 21 w 21"/>
              <a:gd name="T3" fmla="*/ 48 h 48"/>
              <a:gd name="T4" fmla="*/ 10 w 21"/>
              <a:gd name="T5" fmla="*/ 48 h 48"/>
              <a:gd name="T6" fmla="*/ 10 w 21"/>
              <a:gd name="T7" fmla="*/ 12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2"/>
                  <a:pt x="10" y="12"/>
                  <a:pt x="10" y="12"/>
                </a:cubicBezTo>
                <a:cubicBezTo>
                  <a:pt x="10" y="12"/>
                  <a:pt x="9" y="13"/>
                  <a:pt x="8"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0" y="3"/>
                  <a:pt x="13" y="1"/>
                  <a:pt x="14" y="0"/>
                </a:cubicBezTo>
                <a:lnTo>
                  <a:pt x="21"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5" name="Freeform 285"/>
          <p:cNvSpPr>
            <a:spLocks noEditPoints="1"/>
          </p:cNvSpPr>
          <p:nvPr/>
        </p:nvSpPr>
        <p:spPr bwMode="auto">
          <a:xfrm>
            <a:off x="11041678" y="5400005"/>
            <a:ext cx="176069" cy="254996"/>
          </a:xfrm>
          <a:custGeom>
            <a:avLst/>
            <a:gdLst>
              <a:gd name="T0" fmla="*/ 16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6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6"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6"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6" name="Freeform 286"/>
          <p:cNvSpPr>
            <a:spLocks noEditPoints="1"/>
          </p:cNvSpPr>
          <p:nvPr/>
        </p:nvSpPr>
        <p:spPr bwMode="auto">
          <a:xfrm>
            <a:off x="10622756" y="5752143"/>
            <a:ext cx="176069" cy="254996"/>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7" name="Freeform 287"/>
          <p:cNvSpPr>
            <a:spLocks noEditPoints="1"/>
          </p:cNvSpPr>
          <p:nvPr/>
        </p:nvSpPr>
        <p:spPr bwMode="auto">
          <a:xfrm>
            <a:off x="10841324" y="5752143"/>
            <a:ext cx="176069" cy="254996"/>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8" name="Freeform 288"/>
          <p:cNvSpPr>
            <a:spLocks/>
          </p:cNvSpPr>
          <p:nvPr/>
        </p:nvSpPr>
        <p:spPr bwMode="auto">
          <a:xfrm>
            <a:off x="11062927" y="5752143"/>
            <a:ext cx="109284" cy="248925"/>
          </a:xfrm>
          <a:custGeom>
            <a:avLst/>
            <a:gdLst>
              <a:gd name="T0" fmla="*/ 21 w 21"/>
              <a:gd name="T1" fmla="*/ 0 h 48"/>
              <a:gd name="T2" fmla="*/ 21 w 21"/>
              <a:gd name="T3" fmla="*/ 48 h 48"/>
              <a:gd name="T4" fmla="*/ 10 w 21"/>
              <a:gd name="T5" fmla="*/ 48 h 48"/>
              <a:gd name="T6" fmla="*/ 10 w 21"/>
              <a:gd name="T7" fmla="*/ 11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1"/>
                  <a:pt x="10" y="11"/>
                  <a:pt x="10" y="11"/>
                </a:cubicBezTo>
                <a:cubicBezTo>
                  <a:pt x="10" y="12"/>
                  <a:pt x="9" y="12"/>
                  <a:pt x="8" y="13"/>
                </a:cubicBezTo>
                <a:cubicBezTo>
                  <a:pt x="8" y="13"/>
                  <a:pt x="7" y="14"/>
                  <a:pt x="6" y="14"/>
                </a:cubicBezTo>
                <a:cubicBezTo>
                  <a:pt x="5" y="14"/>
                  <a:pt x="4" y="15"/>
                  <a:pt x="3" y="15"/>
                </a:cubicBezTo>
                <a:cubicBezTo>
                  <a:pt x="2" y="15"/>
                  <a:pt x="1" y="15"/>
                  <a:pt x="0" y="16"/>
                </a:cubicBezTo>
                <a:cubicBezTo>
                  <a:pt x="0" y="7"/>
                  <a:pt x="0" y="7"/>
                  <a:pt x="0" y="7"/>
                </a:cubicBezTo>
                <a:cubicBezTo>
                  <a:pt x="3" y="6"/>
                  <a:pt x="6" y="5"/>
                  <a:pt x="8" y="4"/>
                </a:cubicBezTo>
                <a:cubicBezTo>
                  <a:pt x="10" y="2"/>
                  <a:pt x="12" y="1"/>
                  <a:pt x="14" y="0"/>
                </a:cubicBezTo>
                <a:lnTo>
                  <a:pt x="21"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9" name="Freeform 289"/>
          <p:cNvSpPr>
            <a:spLocks/>
          </p:cNvSpPr>
          <p:nvPr/>
        </p:nvSpPr>
        <p:spPr bwMode="auto">
          <a:xfrm>
            <a:off x="11487921" y="5047868"/>
            <a:ext cx="109284" cy="251960"/>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3" y="2"/>
                  <a:pt x="15" y="0"/>
                </a:cubicBezTo>
                <a:lnTo>
                  <a:pt x="21"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0" name="Freeform 290"/>
          <p:cNvSpPr>
            <a:spLocks noEditPoints="1"/>
          </p:cNvSpPr>
          <p:nvPr/>
        </p:nvSpPr>
        <p:spPr bwMode="auto">
          <a:xfrm>
            <a:off x="11466671" y="5400005"/>
            <a:ext cx="176069" cy="254996"/>
          </a:xfrm>
          <a:custGeom>
            <a:avLst/>
            <a:gdLst>
              <a:gd name="T0" fmla="*/ 17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91"/>
          <p:cNvSpPr>
            <a:spLocks noEditPoints="1"/>
          </p:cNvSpPr>
          <p:nvPr/>
        </p:nvSpPr>
        <p:spPr bwMode="auto">
          <a:xfrm>
            <a:off x="11466671" y="5752143"/>
            <a:ext cx="176069" cy="254996"/>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92"/>
          <p:cNvSpPr>
            <a:spLocks noEditPoints="1"/>
          </p:cNvSpPr>
          <p:nvPr/>
        </p:nvSpPr>
        <p:spPr bwMode="auto">
          <a:xfrm>
            <a:off x="11251139" y="5047868"/>
            <a:ext cx="176069" cy="251960"/>
          </a:xfrm>
          <a:custGeom>
            <a:avLst/>
            <a:gdLst>
              <a:gd name="T0" fmla="*/ 17 w 34"/>
              <a:gd name="T1" fmla="*/ 49 h 49"/>
              <a:gd name="T2" fmla="*/ 0 w 34"/>
              <a:gd name="T3" fmla="*/ 26 h 49"/>
              <a:gd name="T4" fmla="*/ 4 w 34"/>
              <a:gd name="T5" fmla="*/ 7 h 49"/>
              <a:gd name="T6" fmla="*/ 18 w 34"/>
              <a:gd name="T7" fmla="*/ 0 h 49"/>
              <a:gd name="T8" fmla="*/ 34 w 34"/>
              <a:gd name="T9" fmla="*/ 25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8" y="0"/>
                </a:cubicBezTo>
                <a:cubicBezTo>
                  <a:pt x="29" y="0"/>
                  <a:pt x="34" y="8"/>
                  <a:pt x="34" y="25"/>
                </a:cubicBezTo>
                <a:cubicBezTo>
                  <a:pt x="34" y="33"/>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93"/>
          <p:cNvSpPr>
            <a:spLocks/>
          </p:cNvSpPr>
          <p:nvPr/>
        </p:nvSpPr>
        <p:spPr bwMode="auto">
          <a:xfrm>
            <a:off x="11269353" y="5400005"/>
            <a:ext cx="109284" cy="248925"/>
          </a:xfrm>
          <a:custGeom>
            <a:avLst/>
            <a:gdLst>
              <a:gd name="T0" fmla="*/ 21 w 21"/>
              <a:gd name="T1" fmla="*/ 0 h 48"/>
              <a:gd name="T2" fmla="*/ 21 w 21"/>
              <a:gd name="T3" fmla="*/ 48 h 48"/>
              <a:gd name="T4" fmla="*/ 11 w 21"/>
              <a:gd name="T5" fmla="*/ 48 h 48"/>
              <a:gd name="T6" fmla="*/ 11 w 21"/>
              <a:gd name="T7" fmla="*/ 12 h 48"/>
              <a:gd name="T8" fmla="*/ 9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5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1" y="48"/>
                  <a:pt x="11" y="48"/>
                  <a:pt x="11" y="48"/>
                </a:cubicBezTo>
                <a:cubicBezTo>
                  <a:pt x="11" y="12"/>
                  <a:pt x="11" y="12"/>
                  <a:pt x="11" y="12"/>
                </a:cubicBezTo>
                <a:cubicBezTo>
                  <a:pt x="10" y="12"/>
                  <a:pt x="9" y="13"/>
                  <a:pt x="9"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1" y="3"/>
                  <a:pt x="13" y="1"/>
                  <a:pt x="15" y="0"/>
                </a:cubicBezTo>
                <a:lnTo>
                  <a:pt x="21"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94"/>
          <p:cNvSpPr>
            <a:spLocks noEditPoints="1"/>
          </p:cNvSpPr>
          <p:nvPr/>
        </p:nvSpPr>
        <p:spPr bwMode="auto">
          <a:xfrm>
            <a:off x="11251139" y="5752143"/>
            <a:ext cx="176069" cy="254996"/>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343"/>
          <p:cNvSpPr>
            <a:spLocks noChangeArrowheads="1"/>
          </p:cNvSpPr>
          <p:nvPr/>
        </p:nvSpPr>
        <p:spPr bwMode="auto">
          <a:xfrm>
            <a:off x="11500063" y="4449842"/>
            <a:ext cx="661775" cy="664811"/>
          </a:xfrm>
          <a:prstGeom prst="rect">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6" name="Freeform 344"/>
          <p:cNvSpPr>
            <a:spLocks/>
          </p:cNvSpPr>
          <p:nvPr/>
        </p:nvSpPr>
        <p:spPr bwMode="auto">
          <a:xfrm>
            <a:off x="11612383" y="4568233"/>
            <a:ext cx="51606" cy="109284"/>
          </a:xfrm>
          <a:custGeom>
            <a:avLst/>
            <a:gdLst>
              <a:gd name="T0" fmla="*/ 10 w 10"/>
              <a:gd name="T1" fmla="*/ 0 h 21"/>
              <a:gd name="T2" fmla="*/ 10 w 10"/>
              <a:gd name="T3" fmla="*/ 21 h 21"/>
              <a:gd name="T4" fmla="*/ 5 w 10"/>
              <a:gd name="T5" fmla="*/ 21 h 21"/>
              <a:gd name="T6" fmla="*/ 5 w 10"/>
              <a:gd name="T7" fmla="*/ 5 h 21"/>
              <a:gd name="T8" fmla="*/ 4 w 10"/>
              <a:gd name="T9" fmla="*/ 5 h 21"/>
              <a:gd name="T10" fmla="*/ 3 w 10"/>
              <a:gd name="T11" fmla="*/ 6 h 21"/>
              <a:gd name="T12" fmla="*/ 2 w 10"/>
              <a:gd name="T13" fmla="*/ 6 h 21"/>
              <a:gd name="T14" fmla="*/ 0 w 10"/>
              <a:gd name="T15" fmla="*/ 7 h 21"/>
              <a:gd name="T16" fmla="*/ 0 w 10"/>
              <a:gd name="T17" fmla="*/ 3 h 21"/>
              <a:gd name="T18" fmla="*/ 4 w 10"/>
              <a:gd name="T19" fmla="*/ 1 h 21"/>
              <a:gd name="T20" fmla="*/ 7 w 10"/>
              <a:gd name="T21" fmla="*/ 0 h 21"/>
              <a:gd name="T22" fmla="*/ 10 w 10"/>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1">
                <a:moveTo>
                  <a:pt x="10" y="0"/>
                </a:moveTo>
                <a:cubicBezTo>
                  <a:pt x="10" y="21"/>
                  <a:pt x="10" y="21"/>
                  <a:pt x="10"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10" y="0"/>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7" name="Freeform 345"/>
          <p:cNvSpPr>
            <a:spLocks noEditPoints="1"/>
          </p:cNvSpPr>
          <p:nvPr/>
        </p:nvSpPr>
        <p:spPr bwMode="auto">
          <a:xfrm>
            <a:off x="11700417" y="4568233"/>
            <a:ext cx="78927" cy="109284"/>
          </a:xfrm>
          <a:custGeom>
            <a:avLst/>
            <a:gdLst>
              <a:gd name="T0" fmla="*/ 7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7 w 15"/>
              <a:gd name="T13" fmla="*/ 21 h 21"/>
              <a:gd name="T14" fmla="*/ 8 w 15"/>
              <a:gd name="T15" fmla="*/ 3 h 21"/>
              <a:gd name="T16" fmla="*/ 5 w 15"/>
              <a:gd name="T17" fmla="*/ 11 h 21"/>
              <a:gd name="T18" fmla="*/ 8 w 15"/>
              <a:gd name="T19" fmla="*/ 18 h 21"/>
              <a:gd name="T20" fmla="*/ 10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7" y="21"/>
                </a:moveTo>
                <a:cubicBezTo>
                  <a:pt x="2"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7" y="21"/>
                </a:cubicBezTo>
                <a:close/>
                <a:moveTo>
                  <a:pt x="8" y="3"/>
                </a:moveTo>
                <a:cubicBezTo>
                  <a:pt x="6" y="3"/>
                  <a:pt x="5" y="6"/>
                  <a:pt x="5" y="11"/>
                </a:cubicBezTo>
                <a:cubicBezTo>
                  <a:pt x="5" y="15"/>
                  <a:pt x="6" y="18"/>
                  <a:pt x="8" y="18"/>
                </a:cubicBezTo>
                <a:cubicBezTo>
                  <a:pt x="10" y="18"/>
                  <a:pt x="10" y="15"/>
                  <a:pt x="10" y="11"/>
                </a:cubicBezTo>
                <a:cubicBezTo>
                  <a:pt x="10"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8" name="Freeform 346"/>
          <p:cNvSpPr>
            <a:spLocks/>
          </p:cNvSpPr>
          <p:nvPr/>
        </p:nvSpPr>
        <p:spPr bwMode="auto">
          <a:xfrm>
            <a:off x="11800594" y="4568233"/>
            <a:ext cx="45535" cy="109284"/>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2 w 9"/>
              <a:gd name="T13" fmla="*/ 6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9" y="0"/>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9" name="Freeform 347"/>
          <p:cNvSpPr>
            <a:spLocks noEditPoints="1"/>
          </p:cNvSpPr>
          <p:nvPr/>
        </p:nvSpPr>
        <p:spPr bwMode="auto">
          <a:xfrm>
            <a:off x="11603276" y="4726087"/>
            <a:ext cx="81963" cy="112320"/>
          </a:xfrm>
          <a:custGeom>
            <a:avLst/>
            <a:gdLst>
              <a:gd name="T0" fmla="*/ 8 w 16"/>
              <a:gd name="T1" fmla="*/ 22 h 22"/>
              <a:gd name="T2" fmla="*/ 0 w 16"/>
              <a:gd name="T3" fmla="*/ 11 h 22"/>
              <a:gd name="T4" fmla="*/ 2 w 16"/>
              <a:gd name="T5" fmla="*/ 3 h 22"/>
              <a:gd name="T6" fmla="*/ 8 w 16"/>
              <a:gd name="T7" fmla="*/ 0 h 22"/>
              <a:gd name="T8" fmla="*/ 16 w 16"/>
              <a:gd name="T9" fmla="*/ 10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0"/>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0" name="Freeform 348"/>
          <p:cNvSpPr>
            <a:spLocks/>
          </p:cNvSpPr>
          <p:nvPr/>
        </p:nvSpPr>
        <p:spPr bwMode="auto">
          <a:xfrm>
            <a:off x="11712560" y="4726087"/>
            <a:ext cx="45535" cy="109284"/>
          </a:xfrm>
          <a:custGeom>
            <a:avLst/>
            <a:gdLst>
              <a:gd name="T0" fmla="*/ 9 w 9"/>
              <a:gd name="T1" fmla="*/ 0 h 21"/>
              <a:gd name="T2" fmla="*/ 9 w 9"/>
              <a:gd name="T3" fmla="*/ 21 h 21"/>
              <a:gd name="T4" fmla="*/ 4 w 9"/>
              <a:gd name="T5" fmla="*/ 21 h 21"/>
              <a:gd name="T6" fmla="*/ 4 w 9"/>
              <a:gd name="T7" fmla="*/ 5 h 21"/>
              <a:gd name="T8" fmla="*/ 4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4" y="5"/>
                </a:cubicBezTo>
                <a:cubicBezTo>
                  <a:pt x="3" y="6"/>
                  <a:pt x="3" y="6"/>
                  <a:pt x="2" y="6"/>
                </a:cubicBezTo>
                <a:cubicBezTo>
                  <a:pt x="2" y="6"/>
                  <a:pt x="2" y="6"/>
                  <a:pt x="1" y="6"/>
                </a:cubicBezTo>
                <a:cubicBezTo>
                  <a:pt x="1" y="7"/>
                  <a:pt x="0" y="7"/>
                  <a:pt x="0" y="7"/>
                </a:cubicBezTo>
                <a:cubicBezTo>
                  <a:pt x="0" y="3"/>
                  <a:pt x="0" y="3"/>
                  <a:pt x="0" y="3"/>
                </a:cubicBezTo>
                <a:cubicBezTo>
                  <a:pt x="1" y="2"/>
                  <a:pt x="2" y="2"/>
                  <a:pt x="3" y="1"/>
                </a:cubicBezTo>
                <a:cubicBezTo>
                  <a:pt x="4" y="1"/>
                  <a:pt x="5" y="0"/>
                  <a:pt x="6" y="0"/>
                </a:cubicBezTo>
                <a:lnTo>
                  <a:pt x="9" y="0"/>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49"/>
          <p:cNvSpPr>
            <a:spLocks noEditPoints="1"/>
          </p:cNvSpPr>
          <p:nvPr/>
        </p:nvSpPr>
        <p:spPr bwMode="auto">
          <a:xfrm>
            <a:off x="11788452" y="4726087"/>
            <a:ext cx="78927" cy="112320"/>
          </a:xfrm>
          <a:custGeom>
            <a:avLst/>
            <a:gdLst>
              <a:gd name="T0" fmla="*/ 8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4" y="1"/>
                  <a:pt x="6" y="0"/>
                  <a:pt x="8" y="0"/>
                </a:cubicBezTo>
                <a:cubicBezTo>
                  <a:pt x="13" y="0"/>
                  <a:pt x="15" y="3"/>
                  <a:pt x="15" y="10"/>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50"/>
          <p:cNvSpPr>
            <a:spLocks noEditPoints="1"/>
          </p:cNvSpPr>
          <p:nvPr/>
        </p:nvSpPr>
        <p:spPr bwMode="auto">
          <a:xfrm>
            <a:off x="11603276" y="4880906"/>
            <a:ext cx="81963" cy="112320"/>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1"/>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51"/>
          <p:cNvSpPr>
            <a:spLocks noEditPoints="1"/>
          </p:cNvSpPr>
          <p:nvPr/>
        </p:nvSpPr>
        <p:spPr bwMode="auto">
          <a:xfrm>
            <a:off x="11700417" y="4880906"/>
            <a:ext cx="78927"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3 h 22"/>
              <a:gd name="T16" fmla="*/ 5 w 15"/>
              <a:gd name="T17" fmla="*/ 11 h 22"/>
              <a:gd name="T18" fmla="*/ 8 w 15"/>
              <a:gd name="T19" fmla="*/ 18 h 22"/>
              <a:gd name="T20" fmla="*/ 10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7" y="22"/>
                </a:cubicBezTo>
                <a:close/>
                <a:moveTo>
                  <a:pt x="8" y="3"/>
                </a:moveTo>
                <a:cubicBezTo>
                  <a:pt x="6" y="3"/>
                  <a:pt x="5" y="6"/>
                  <a:pt x="5" y="11"/>
                </a:cubicBezTo>
                <a:cubicBezTo>
                  <a:pt x="5" y="16"/>
                  <a:pt x="6" y="18"/>
                  <a:pt x="8" y="18"/>
                </a:cubicBezTo>
                <a:cubicBezTo>
                  <a:pt x="10" y="18"/>
                  <a:pt x="10" y="16"/>
                  <a:pt x="10" y="11"/>
                </a:cubicBezTo>
                <a:cubicBezTo>
                  <a:pt x="10"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52"/>
          <p:cNvSpPr>
            <a:spLocks/>
          </p:cNvSpPr>
          <p:nvPr/>
        </p:nvSpPr>
        <p:spPr bwMode="auto">
          <a:xfrm>
            <a:off x="11800594" y="4880906"/>
            <a:ext cx="45535" cy="109284"/>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2 w 9"/>
              <a:gd name="T13" fmla="*/ 7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6"/>
                </a:cubicBezTo>
                <a:cubicBezTo>
                  <a:pt x="4" y="6"/>
                  <a:pt x="3" y="6"/>
                  <a:pt x="3" y="6"/>
                </a:cubicBezTo>
                <a:cubicBezTo>
                  <a:pt x="2" y="6"/>
                  <a:pt x="2" y="6"/>
                  <a:pt x="2" y="7"/>
                </a:cubicBezTo>
                <a:cubicBezTo>
                  <a:pt x="1" y="7"/>
                  <a:pt x="1" y="7"/>
                  <a:pt x="0" y="7"/>
                </a:cubicBezTo>
                <a:cubicBezTo>
                  <a:pt x="0" y="3"/>
                  <a:pt x="0" y="3"/>
                  <a:pt x="0" y="3"/>
                </a:cubicBezTo>
                <a:cubicBezTo>
                  <a:pt x="2" y="2"/>
                  <a:pt x="3" y="2"/>
                  <a:pt x="4" y="1"/>
                </a:cubicBezTo>
                <a:cubicBezTo>
                  <a:pt x="5" y="1"/>
                  <a:pt x="6" y="0"/>
                  <a:pt x="7" y="0"/>
                </a:cubicBezTo>
                <a:lnTo>
                  <a:pt x="9" y="0"/>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53"/>
          <p:cNvSpPr>
            <a:spLocks/>
          </p:cNvSpPr>
          <p:nvPr/>
        </p:nvSpPr>
        <p:spPr bwMode="auto">
          <a:xfrm>
            <a:off x="11991841" y="4568233"/>
            <a:ext cx="45535" cy="109284"/>
          </a:xfrm>
          <a:custGeom>
            <a:avLst/>
            <a:gdLst>
              <a:gd name="T0" fmla="*/ 9 w 9"/>
              <a:gd name="T1" fmla="*/ 0 h 21"/>
              <a:gd name="T2" fmla="*/ 9 w 9"/>
              <a:gd name="T3" fmla="*/ 21 h 21"/>
              <a:gd name="T4" fmla="*/ 4 w 9"/>
              <a:gd name="T5" fmla="*/ 21 h 21"/>
              <a:gd name="T6" fmla="*/ 4 w 9"/>
              <a:gd name="T7" fmla="*/ 5 h 21"/>
              <a:gd name="T8" fmla="*/ 3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3" y="5"/>
                </a:cubicBezTo>
                <a:cubicBezTo>
                  <a:pt x="3" y="6"/>
                  <a:pt x="3" y="6"/>
                  <a:pt x="2" y="6"/>
                </a:cubicBezTo>
                <a:cubicBezTo>
                  <a:pt x="2" y="6"/>
                  <a:pt x="1" y="6"/>
                  <a:pt x="1" y="6"/>
                </a:cubicBezTo>
                <a:cubicBezTo>
                  <a:pt x="1" y="6"/>
                  <a:pt x="0" y="7"/>
                  <a:pt x="0" y="7"/>
                </a:cubicBezTo>
                <a:cubicBezTo>
                  <a:pt x="0" y="3"/>
                  <a:pt x="0" y="3"/>
                  <a:pt x="0" y="3"/>
                </a:cubicBezTo>
                <a:cubicBezTo>
                  <a:pt x="1" y="2"/>
                  <a:pt x="2" y="2"/>
                  <a:pt x="3" y="1"/>
                </a:cubicBezTo>
                <a:cubicBezTo>
                  <a:pt x="4" y="1"/>
                  <a:pt x="5" y="0"/>
                  <a:pt x="6" y="0"/>
                </a:cubicBezTo>
                <a:lnTo>
                  <a:pt x="9" y="0"/>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54"/>
          <p:cNvSpPr>
            <a:spLocks noEditPoints="1"/>
          </p:cNvSpPr>
          <p:nvPr/>
        </p:nvSpPr>
        <p:spPr bwMode="auto">
          <a:xfrm>
            <a:off x="11982734" y="4726087"/>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0"/>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55"/>
          <p:cNvSpPr>
            <a:spLocks noEditPoints="1"/>
          </p:cNvSpPr>
          <p:nvPr/>
        </p:nvSpPr>
        <p:spPr bwMode="auto">
          <a:xfrm>
            <a:off x="11982734" y="4880906"/>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1"/>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56"/>
          <p:cNvSpPr>
            <a:spLocks noEditPoints="1"/>
          </p:cNvSpPr>
          <p:nvPr/>
        </p:nvSpPr>
        <p:spPr bwMode="auto">
          <a:xfrm>
            <a:off x="11882557" y="4568233"/>
            <a:ext cx="78927" cy="109284"/>
          </a:xfrm>
          <a:custGeom>
            <a:avLst/>
            <a:gdLst>
              <a:gd name="T0" fmla="*/ 8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8 w 15"/>
              <a:gd name="T13" fmla="*/ 21 h 21"/>
              <a:gd name="T14" fmla="*/ 8 w 15"/>
              <a:gd name="T15" fmla="*/ 3 h 21"/>
              <a:gd name="T16" fmla="*/ 5 w 15"/>
              <a:gd name="T17" fmla="*/ 11 h 21"/>
              <a:gd name="T18" fmla="*/ 8 w 15"/>
              <a:gd name="T19" fmla="*/ 18 h 21"/>
              <a:gd name="T20" fmla="*/ 11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8" y="21"/>
                </a:moveTo>
                <a:cubicBezTo>
                  <a:pt x="3"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8" y="21"/>
                </a:cubicBezTo>
                <a:close/>
                <a:moveTo>
                  <a:pt x="8" y="3"/>
                </a:moveTo>
                <a:cubicBezTo>
                  <a:pt x="6" y="3"/>
                  <a:pt x="5" y="6"/>
                  <a:pt x="5" y="11"/>
                </a:cubicBezTo>
                <a:cubicBezTo>
                  <a:pt x="5" y="15"/>
                  <a:pt x="6" y="18"/>
                  <a:pt x="8" y="18"/>
                </a:cubicBezTo>
                <a:cubicBezTo>
                  <a:pt x="10" y="18"/>
                  <a:pt x="11" y="15"/>
                  <a:pt x="11" y="11"/>
                </a:cubicBezTo>
                <a:cubicBezTo>
                  <a:pt x="11"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57"/>
          <p:cNvSpPr>
            <a:spLocks/>
          </p:cNvSpPr>
          <p:nvPr/>
        </p:nvSpPr>
        <p:spPr bwMode="auto">
          <a:xfrm>
            <a:off x="11894700" y="4726087"/>
            <a:ext cx="45535" cy="109284"/>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1 w 9"/>
              <a:gd name="T13" fmla="*/ 6 h 21"/>
              <a:gd name="T14" fmla="*/ 0 w 9"/>
              <a:gd name="T15" fmla="*/ 7 h 21"/>
              <a:gd name="T16" fmla="*/ 0 w 9"/>
              <a:gd name="T17" fmla="*/ 3 h 21"/>
              <a:gd name="T18" fmla="*/ 4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5"/>
                  <a:pt x="4" y="5"/>
                </a:cubicBezTo>
                <a:cubicBezTo>
                  <a:pt x="3" y="6"/>
                  <a:pt x="3" y="6"/>
                  <a:pt x="3" y="6"/>
                </a:cubicBezTo>
                <a:cubicBezTo>
                  <a:pt x="2" y="6"/>
                  <a:pt x="2" y="6"/>
                  <a:pt x="1" y="6"/>
                </a:cubicBezTo>
                <a:cubicBezTo>
                  <a:pt x="1" y="7"/>
                  <a:pt x="1" y="7"/>
                  <a:pt x="0" y="7"/>
                </a:cubicBezTo>
                <a:cubicBezTo>
                  <a:pt x="0" y="3"/>
                  <a:pt x="0" y="3"/>
                  <a:pt x="0" y="3"/>
                </a:cubicBezTo>
                <a:cubicBezTo>
                  <a:pt x="1" y="2"/>
                  <a:pt x="3" y="2"/>
                  <a:pt x="4" y="1"/>
                </a:cubicBezTo>
                <a:cubicBezTo>
                  <a:pt x="5" y="1"/>
                  <a:pt x="6" y="0"/>
                  <a:pt x="6" y="0"/>
                </a:cubicBezTo>
                <a:lnTo>
                  <a:pt x="9" y="0"/>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58"/>
          <p:cNvSpPr>
            <a:spLocks noEditPoints="1"/>
          </p:cNvSpPr>
          <p:nvPr/>
        </p:nvSpPr>
        <p:spPr bwMode="auto">
          <a:xfrm>
            <a:off x="11882557" y="4880906"/>
            <a:ext cx="78927" cy="112320"/>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295"/>
          <p:cNvSpPr>
            <a:spLocks noChangeArrowheads="1"/>
          </p:cNvSpPr>
          <p:nvPr/>
        </p:nvSpPr>
        <p:spPr bwMode="auto">
          <a:xfrm>
            <a:off x="9269531" y="5419737"/>
            <a:ext cx="661775" cy="664811"/>
          </a:xfrm>
          <a:prstGeom prst="rect">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2" name="Freeform 296"/>
          <p:cNvSpPr>
            <a:spLocks/>
          </p:cNvSpPr>
          <p:nvPr/>
        </p:nvSpPr>
        <p:spPr bwMode="auto">
          <a:xfrm>
            <a:off x="9387922" y="5538128"/>
            <a:ext cx="45535" cy="109284"/>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3" y="6"/>
                  <a:pt x="2" y="6"/>
                </a:cubicBezTo>
                <a:cubicBezTo>
                  <a:pt x="2" y="6"/>
                  <a:pt x="1" y="7"/>
                  <a:pt x="1" y="7"/>
                </a:cubicBezTo>
                <a:cubicBezTo>
                  <a:pt x="1" y="7"/>
                  <a:pt x="0" y="7"/>
                  <a:pt x="0" y="7"/>
                </a:cubicBezTo>
                <a:cubicBezTo>
                  <a:pt x="0" y="3"/>
                  <a:pt x="0" y="3"/>
                  <a:pt x="0" y="3"/>
                </a:cubicBezTo>
                <a:cubicBezTo>
                  <a:pt x="1" y="3"/>
                  <a:pt x="2" y="2"/>
                  <a:pt x="3" y="2"/>
                </a:cubicBezTo>
                <a:cubicBezTo>
                  <a:pt x="4" y="1"/>
                  <a:pt x="5"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97"/>
          <p:cNvSpPr>
            <a:spLocks noEditPoints="1"/>
          </p:cNvSpPr>
          <p:nvPr/>
        </p:nvSpPr>
        <p:spPr bwMode="auto">
          <a:xfrm>
            <a:off x="9469885" y="5538128"/>
            <a:ext cx="78927" cy="115355"/>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4" name="Freeform 298"/>
          <p:cNvSpPr>
            <a:spLocks/>
          </p:cNvSpPr>
          <p:nvPr/>
        </p:nvSpPr>
        <p:spPr bwMode="auto">
          <a:xfrm>
            <a:off x="9573098" y="5538128"/>
            <a:ext cx="48571" cy="109284"/>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2" y="6"/>
                  <a:pt x="2" y="6"/>
                </a:cubicBezTo>
                <a:cubicBezTo>
                  <a:pt x="2" y="6"/>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99"/>
          <p:cNvSpPr>
            <a:spLocks noEditPoints="1"/>
          </p:cNvSpPr>
          <p:nvPr/>
        </p:nvSpPr>
        <p:spPr bwMode="auto">
          <a:xfrm>
            <a:off x="9378815" y="5695983"/>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6" name="Freeform 300"/>
          <p:cNvSpPr>
            <a:spLocks/>
          </p:cNvSpPr>
          <p:nvPr/>
        </p:nvSpPr>
        <p:spPr bwMode="auto">
          <a:xfrm>
            <a:off x="9482028" y="5695983"/>
            <a:ext cx="45535" cy="112320"/>
          </a:xfrm>
          <a:custGeom>
            <a:avLst/>
            <a:gdLst>
              <a:gd name="T0" fmla="*/ 9 w 9"/>
              <a:gd name="T1" fmla="*/ 0 h 22"/>
              <a:gd name="T2" fmla="*/ 9 w 9"/>
              <a:gd name="T3" fmla="*/ 22 h 22"/>
              <a:gd name="T4" fmla="*/ 5 w 9"/>
              <a:gd name="T5" fmla="*/ 22 h 22"/>
              <a:gd name="T6" fmla="*/ 5 w 9"/>
              <a:gd name="T7" fmla="*/ 5 h 22"/>
              <a:gd name="T8" fmla="*/ 4 w 9"/>
              <a:gd name="T9" fmla="*/ 6 h 22"/>
              <a:gd name="T10" fmla="*/ 3 w 9"/>
              <a:gd name="T11" fmla="*/ 6 h 22"/>
              <a:gd name="T12" fmla="*/ 2 w 9"/>
              <a:gd name="T13" fmla="*/ 7 h 22"/>
              <a:gd name="T14" fmla="*/ 0 w 9"/>
              <a:gd name="T15" fmla="*/ 7 h 22"/>
              <a:gd name="T16" fmla="*/ 0 w 9"/>
              <a:gd name="T17" fmla="*/ 3 h 22"/>
              <a:gd name="T18" fmla="*/ 4 w 9"/>
              <a:gd name="T19" fmla="*/ 2 h 22"/>
              <a:gd name="T20" fmla="*/ 7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5" y="22"/>
                  <a:pt x="5" y="22"/>
                  <a:pt x="5" y="22"/>
                </a:cubicBezTo>
                <a:cubicBezTo>
                  <a:pt x="5" y="5"/>
                  <a:pt x="5" y="5"/>
                  <a:pt x="5" y="5"/>
                </a:cubicBezTo>
                <a:cubicBezTo>
                  <a:pt x="5" y="5"/>
                  <a:pt x="4" y="6"/>
                  <a:pt x="4" y="6"/>
                </a:cubicBezTo>
                <a:cubicBezTo>
                  <a:pt x="4" y="6"/>
                  <a:pt x="3" y="6"/>
                  <a:pt x="3" y="6"/>
                </a:cubicBezTo>
                <a:cubicBezTo>
                  <a:pt x="2" y="7"/>
                  <a:pt x="2" y="7"/>
                  <a:pt x="2" y="7"/>
                </a:cubicBezTo>
                <a:cubicBezTo>
                  <a:pt x="1" y="7"/>
                  <a:pt x="1" y="7"/>
                  <a:pt x="0" y="7"/>
                </a:cubicBezTo>
                <a:cubicBezTo>
                  <a:pt x="0" y="3"/>
                  <a:pt x="0" y="3"/>
                  <a:pt x="0" y="3"/>
                </a:cubicBezTo>
                <a:cubicBezTo>
                  <a:pt x="2" y="3"/>
                  <a:pt x="3" y="2"/>
                  <a:pt x="4" y="2"/>
                </a:cubicBezTo>
                <a:cubicBezTo>
                  <a:pt x="5" y="1"/>
                  <a:pt x="6" y="1"/>
                  <a:pt x="7"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7" name="Freeform 301"/>
          <p:cNvSpPr>
            <a:spLocks noEditPoints="1"/>
          </p:cNvSpPr>
          <p:nvPr/>
        </p:nvSpPr>
        <p:spPr bwMode="auto">
          <a:xfrm>
            <a:off x="9563991" y="5695983"/>
            <a:ext cx="78927" cy="112320"/>
          </a:xfrm>
          <a:custGeom>
            <a:avLst/>
            <a:gdLst>
              <a:gd name="T0" fmla="*/ 7 w 15"/>
              <a:gd name="T1" fmla="*/ 22 h 22"/>
              <a:gd name="T2" fmla="*/ 0 w 15"/>
              <a:gd name="T3" fmla="*/ 11 h 22"/>
              <a:gd name="T4" fmla="*/ 2 w 15"/>
              <a:gd name="T5" fmla="*/ 3 h 22"/>
              <a:gd name="T6" fmla="*/ 7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7" y="0"/>
                </a:cubicBezTo>
                <a:cubicBezTo>
                  <a:pt x="12" y="0"/>
                  <a:pt x="15" y="4"/>
                  <a:pt x="15" y="11"/>
                </a:cubicBezTo>
                <a:cubicBezTo>
                  <a:pt x="15" y="14"/>
                  <a:pt x="14" y="17"/>
                  <a:pt x="13" y="19"/>
                </a:cubicBezTo>
                <a:cubicBezTo>
                  <a:pt x="11"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8" name="Freeform 302"/>
          <p:cNvSpPr>
            <a:spLocks noEditPoints="1"/>
          </p:cNvSpPr>
          <p:nvPr/>
        </p:nvSpPr>
        <p:spPr bwMode="auto">
          <a:xfrm>
            <a:off x="9378815" y="5850802"/>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9" name="Freeform 303"/>
          <p:cNvSpPr>
            <a:spLocks noEditPoints="1"/>
          </p:cNvSpPr>
          <p:nvPr/>
        </p:nvSpPr>
        <p:spPr bwMode="auto">
          <a:xfrm>
            <a:off x="9469885" y="5850802"/>
            <a:ext cx="78927" cy="112320"/>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0" name="Freeform 304"/>
          <p:cNvSpPr>
            <a:spLocks/>
          </p:cNvSpPr>
          <p:nvPr/>
        </p:nvSpPr>
        <p:spPr bwMode="auto">
          <a:xfrm>
            <a:off x="9573098" y="5850802"/>
            <a:ext cx="48571" cy="112320"/>
          </a:xfrm>
          <a:custGeom>
            <a:avLst/>
            <a:gdLst>
              <a:gd name="T0" fmla="*/ 9 w 9"/>
              <a:gd name="T1" fmla="*/ 0 h 22"/>
              <a:gd name="T2" fmla="*/ 9 w 9"/>
              <a:gd name="T3" fmla="*/ 22 h 22"/>
              <a:gd name="T4" fmla="*/ 4 w 9"/>
              <a:gd name="T5" fmla="*/ 22 h 22"/>
              <a:gd name="T6" fmla="*/ 4 w 9"/>
              <a:gd name="T7" fmla="*/ 5 h 22"/>
              <a:gd name="T8" fmla="*/ 3 w 9"/>
              <a:gd name="T9" fmla="*/ 6 h 22"/>
              <a:gd name="T10" fmla="*/ 2 w 9"/>
              <a:gd name="T11" fmla="*/ 6 h 22"/>
              <a:gd name="T12" fmla="*/ 1 w 9"/>
              <a:gd name="T13" fmla="*/ 7 h 22"/>
              <a:gd name="T14" fmla="*/ 0 w 9"/>
              <a:gd name="T15" fmla="*/ 7 h 22"/>
              <a:gd name="T16" fmla="*/ 0 w 9"/>
              <a:gd name="T17" fmla="*/ 3 h 22"/>
              <a:gd name="T18" fmla="*/ 3 w 9"/>
              <a:gd name="T19" fmla="*/ 2 h 22"/>
              <a:gd name="T20" fmla="*/ 6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4" y="22"/>
                  <a:pt x="4" y="22"/>
                  <a:pt x="4" y="22"/>
                </a:cubicBezTo>
                <a:cubicBezTo>
                  <a:pt x="4" y="5"/>
                  <a:pt x="4" y="5"/>
                  <a:pt x="4" y="5"/>
                </a:cubicBezTo>
                <a:cubicBezTo>
                  <a:pt x="4" y="6"/>
                  <a:pt x="4" y="6"/>
                  <a:pt x="3" y="6"/>
                </a:cubicBezTo>
                <a:cubicBezTo>
                  <a:pt x="3" y="6"/>
                  <a:pt x="2" y="6"/>
                  <a:pt x="2" y="6"/>
                </a:cubicBezTo>
                <a:cubicBezTo>
                  <a:pt x="2" y="7"/>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1" name="Freeform 305"/>
          <p:cNvSpPr>
            <a:spLocks/>
          </p:cNvSpPr>
          <p:nvPr/>
        </p:nvSpPr>
        <p:spPr bwMode="auto">
          <a:xfrm>
            <a:off x="9761309" y="5538128"/>
            <a:ext cx="45535" cy="109284"/>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6"/>
                  <a:pt x="4" y="6"/>
                </a:cubicBezTo>
                <a:cubicBezTo>
                  <a:pt x="3" y="6"/>
                  <a:pt x="3" y="6"/>
                  <a:pt x="3" y="6"/>
                </a:cubicBezTo>
                <a:cubicBezTo>
                  <a:pt x="2" y="6"/>
                  <a:pt x="2" y="7"/>
                  <a:pt x="1" y="7"/>
                </a:cubicBezTo>
                <a:cubicBezTo>
                  <a:pt x="1" y="7"/>
                  <a:pt x="0" y="7"/>
                  <a:pt x="0" y="7"/>
                </a:cubicBezTo>
                <a:cubicBezTo>
                  <a:pt x="0" y="3"/>
                  <a:pt x="0" y="3"/>
                  <a:pt x="0" y="3"/>
                </a:cubicBezTo>
                <a:cubicBezTo>
                  <a:pt x="1" y="3"/>
                  <a:pt x="2" y="2"/>
                  <a:pt x="3" y="2"/>
                </a:cubicBezTo>
                <a:cubicBezTo>
                  <a:pt x="5" y="1"/>
                  <a:pt x="6"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306"/>
          <p:cNvSpPr>
            <a:spLocks noEditPoints="1"/>
          </p:cNvSpPr>
          <p:nvPr/>
        </p:nvSpPr>
        <p:spPr bwMode="auto">
          <a:xfrm>
            <a:off x="9752202" y="5695983"/>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7"/>
          <p:cNvSpPr>
            <a:spLocks noEditPoints="1"/>
          </p:cNvSpPr>
          <p:nvPr/>
        </p:nvSpPr>
        <p:spPr bwMode="auto">
          <a:xfrm>
            <a:off x="9752202" y="5850802"/>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4" name="Freeform 308"/>
          <p:cNvSpPr>
            <a:spLocks noEditPoints="1"/>
          </p:cNvSpPr>
          <p:nvPr/>
        </p:nvSpPr>
        <p:spPr bwMode="auto">
          <a:xfrm>
            <a:off x="9652025" y="5538128"/>
            <a:ext cx="81963" cy="115355"/>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09"/>
          <p:cNvSpPr>
            <a:spLocks/>
          </p:cNvSpPr>
          <p:nvPr/>
        </p:nvSpPr>
        <p:spPr bwMode="auto">
          <a:xfrm>
            <a:off x="9664168" y="5695983"/>
            <a:ext cx="51606" cy="112320"/>
          </a:xfrm>
          <a:custGeom>
            <a:avLst/>
            <a:gdLst>
              <a:gd name="T0" fmla="*/ 10 w 10"/>
              <a:gd name="T1" fmla="*/ 0 h 22"/>
              <a:gd name="T2" fmla="*/ 10 w 10"/>
              <a:gd name="T3" fmla="*/ 22 h 22"/>
              <a:gd name="T4" fmla="*/ 5 w 10"/>
              <a:gd name="T5" fmla="*/ 22 h 22"/>
              <a:gd name="T6" fmla="*/ 5 w 10"/>
              <a:gd name="T7" fmla="*/ 5 h 22"/>
              <a:gd name="T8" fmla="*/ 4 w 10"/>
              <a:gd name="T9" fmla="*/ 6 h 22"/>
              <a:gd name="T10" fmla="*/ 3 w 10"/>
              <a:gd name="T11" fmla="*/ 6 h 22"/>
              <a:gd name="T12" fmla="*/ 2 w 10"/>
              <a:gd name="T13" fmla="*/ 7 h 22"/>
              <a:gd name="T14" fmla="*/ 0 w 10"/>
              <a:gd name="T15" fmla="*/ 7 h 22"/>
              <a:gd name="T16" fmla="*/ 0 w 10"/>
              <a:gd name="T17" fmla="*/ 3 h 22"/>
              <a:gd name="T18" fmla="*/ 4 w 10"/>
              <a:gd name="T19" fmla="*/ 2 h 22"/>
              <a:gd name="T20" fmla="*/ 7 w 10"/>
              <a:gd name="T21" fmla="*/ 0 h 22"/>
              <a:gd name="T22" fmla="*/ 10 w 10"/>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2">
                <a:moveTo>
                  <a:pt x="10" y="0"/>
                </a:moveTo>
                <a:cubicBezTo>
                  <a:pt x="10" y="22"/>
                  <a:pt x="10" y="22"/>
                  <a:pt x="10" y="22"/>
                </a:cubicBezTo>
                <a:cubicBezTo>
                  <a:pt x="5" y="22"/>
                  <a:pt x="5" y="22"/>
                  <a:pt x="5" y="22"/>
                </a:cubicBezTo>
                <a:cubicBezTo>
                  <a:pt x="5" y="5"/>
                  <a:pt x="5" y="5"/>
                  <a:pt x="5" y="5"/>
                </a:cubicBezTo>
                <a:cubicBezTo>
                  <a:pt x="5" y="5"/>
                  <a:pt x="4" y="6"/>
                  <a:pt x="4" y="6"/>
                </a:cubicBezTo>
                <a:cubicBezTo>
                  <a:pt x="4" y="6"/>
                  <a:pt x="3" y="6"/>
                  <a:pt x="3" y="6"/>
                </a:cubicBezTo>
                <a:cubicBezTo>
                  <a:pt x="3" y="7"/>
                  <a:pt x="2" y="7"/>
                  <a:pt x="2" y="7"/>
                </a:cubicBezTo>
                <a:cubicBezTo>
                  <a:pt x="1" y="7"/>
                  <a:pt x="1" y="7"/>
                  <a:pt x="0" y="7"/>
                </a:cubicBezTo>
                <a:cubicBezTo>
                  <a:pt x="0" y="3"/>
                  <a:pt x="0" y="3"/>
                  <a:pt x="0" y="3"/>
                </a:cubicBezTo>
                <a:cubicBezTo>
                  <a:pt x="2" y="3"/>
                  <a:pt x="3" y="2"/>
                  <a:pt x="4" y="2"/>
                </a:cubicBezTo>
                <a:cubicBezTo>
                  <a:pt x="5" y="1"/>
                  <a:pt x="6" y="1"/>
                  <a:pt x="7" y="0"/>
                </a:cubicBezTo>
                <a:lnTo>
                  <a:pt x="10"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10"/>
          <p:cNvSpPr>
            <a:spLocks noEditPoints="1"/>
          </p:cNvSpPr>
          <p:nvPr/>
        </p:nvSpPr>
        <p:spPr bwMode="auto">
          <a:xfrm>
            <a:off x="9652025" y="5850802"/>
            <a:ext cx="81963" cy="112320"/>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90221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169551"/>
          </a:xfrm>
        </p:spPr>
        <p:txBody>
          <a:bodyPr/>
          <a:lstStyle/>
          <a:p>
            <a:r>
              <a:rPr lang="en-US" sz="3200" dirty="0"/>
              <a:t>Client ID is used to uniquely identify applications</a:t>
            </a:r>
          </a:p>
          <a:p>
            <a:r>
              <a:rPr lang="en-US" sz="3200" dirty="0"/>
              <a:t>Client Secret is used to authenticate token requests</a:t>
            </a:r>
          </a:p>
        </p:txBody>
      </p:sp>
      <p:sp>
        <p:nvSpPr>
          <p:cNvPr id="3" name="Title 2"/>
          <p:cNvSpPr>
            <a:spLocks noGrp="1"/>
          </p:cNvSpPr>
          <p:nvPr>
            <p:ph type="title"/>
          </p:nvPr>
        </p:nvSpPr>
        <p:spPr/>
        <p:txBody>
          <a:bodyPr/>
          <a:lstStyle/>
          <a:p>
            <a:r>
              <a:rPr lang="en-US" dirty="0"/>
              <a:t>Application principals</a:t>
            </a:r>
          </a:p>
        </p:txBody>
      </p:sp>
      <p:grpSp>
        <p:nvGrpSpPr>
          <p:cNvPr id="5" name="Group 4"/>
          <p:cNvGrpSpPr/>
          <p:nvPr/>
        </p:nvGrpSpPr>
        <p:grpSpPr>
          <a:xfrm>
            <a:off x="10960798" y="167118"/>
            <a:ext cx="2043304" cy="287338"/>
            <a:chOff x="10305860" y="167118"/>
            <a:chExt cx="2043304" cy="287338"/>
          </a:xfrm>
        </p:grpSpPr>
        <p:sp>
          <p:nvSpPr>
            <p:cNvPr id="6" name="TextBox 5"/>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Primer</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0" name="Picture 9"/>
          <p:cNvPicPr>
            <a:picLocks noChangeAspect="1"/>
          </p:cNvPicPr>
          <p:nvPr/>
        </p:nvPicPr>
        <p:blipFill>
          <a:blip r:embed="rId3"/>
          <a:stretch>
            <a:fillRect/>
          </a:stretch>
        </p:blipFill>
        <p:spPr>
          <a:xfrm>
            <a:off x="8173761" y="4021391"/>
            <a:ext cx="2995588" cy="2493710"/>
          </a:xfrm>
          <a:prstGeom prst="rect">
            <a:avLst/>
          </a:prstGeom>
        </p:spPr>
      </p:pic>
      <p:grpSp>
        <p:nvGrpSpPr>
          <p:cNvPr id="13" name="Group 4"/>
          <p:cNvGrpSpPr>
            <a:grpSpLocks noChangeAspect="1"/>
          </p:cNvGrpSpPr>
          <p:nvPr/>
        </p:nvGrpSpPr>
        <p:grpSpPr bwMode="auto">
          <a:xfrm>
            <a:off x="10085390" y="3684588"/>
            <a:ext cx="1766888" cy="2835275"/>
            <a:chOff x="6353" y="2321"/>
            <a:chExt cx="1113" cy="1786"/>
          </a:xfrm>
        </p:grpSpPr>
        <p:sp>
          <p:nvSpPr>
            <p:cNvPr id="15" name="Rectangle 5"/>
            <p:cNvSpPr>
              <a:spLocks noChangeArrowheads="1"/>
            </p:cNvSpPr>
            <p:nvPr/>
          </p:nvSpPr>
          <p:spPr bwMode="auto">
            <a:xfrm>
              <a:off x="7154" y="2696"/>
              <a:ext cx="137" cy="112"/>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6"/>
            <p:cNvSpPr>
              <a:spLocks/>
            </p:cNvSpPr>
            <p:nvPr/>
          </p:nvSpPr>
          <p:spPr bwMode="auto">
            <a:xfrm>
              <a:off x="7154" y="2726"/>
              <a:ext cx="137" cy="68"/>
            </a:xfrm>
            <a:custGeom>
              <a:avLst/>
              <a:gdLst>
                <a:gd name="T0" fmla="*/ 0 w 137"/>
                <a:gd name="T1" fmla="*/ 24 h 68"/>
                <a:gd name="T2" fmla="*/ 137 w 137"/>
                <a:gd name="T3" fmla="*/ 0 h 68"/>
                <a:gd name="T4" fmla="*/ 0 w 137"/>
                <a:gd name="T5" fmla="*/ 68 h 68"/>
                <a:gd name="T6" fmla="*/ 0 w 137"/>
                <a:gd name="T7" fmla="*/ 24 h 68"/>
              </a:gdLst>
              <a:ahLst/>
              <a:cxnLst>
                <a:cxn ang="0">
                  <a:pos x="T0" y="T1"/>
                </a:cxn>
                <a:cxn ang="0">
                  <a:pos x="T2" y="T3"/>
                </a:cxn>
                <a:cxn ang="0">
                  <a:pos x="T4" y="T5"/>
                </a:cxn>
                <a:cxn ang="0">
                  <a:pos x="T6" y="T7"/>
                </a:cxn>
              </a:cxnLst>
              <a:rect l="0" t="0" r="r" b="b"/>
              <a:pathLst>
                <a:path w="137" h="68">
                  <a:moveTo>
                    <a:pt x="0" y="24"/>
                  </a:moveTo>
                  <a:lnTo>
                    <a:pt x="137" y="0"/>
                  </a:lnTo>
                  <a:lnTo>
                    <a:pt x="0" y="68"/>
                  </a:lnTo>
                  <a:lnTo>
                    <a:pt x="0" y="24"/>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6910" y="2365"/>
              <a:ext cx="452" cy="410"/>
            </a:xfrm>
            <a:custGeom>
              <a:avLst/>
              <a:gdLst>
                <a:gd name="T0" fmla="*/ 159 w 165"/>
                <a:gd name="T1" fmla="*/ 61 h 150"/>
                <a:gd name="T2" fmla="*/ 81 w 165"/>
                <a:gd name="T3" fmla="*/ 7 h 150"/>
                <a:gd name="T4" fmla="*/ 20 w 165"/>
                <a:gd name="T5" fmla="*/ 17 h 150"/>
                <a:gd name="T6" fmla="*/ 12 w 165"/>
                <a:gd name="T7" fmla="*/ 76 h 150"/>
                <a:gd name="T8" fmla="*/ 0 w 165"/>
                <a:gd name="T9" fmla="*/ 93 h 150"/>
                <a:gd name="T10" fmla="*/ 1 w 165"/>
                <a:gd name="T11" fmla="*/ 95 h 150"/>
                <a:gd name="T12" fmla="*/ 14 w 165"/>
                <a:gd name="T13" fmla="*/ 105 h 150"/>
                <a:gd name="T14" fmla="*/ 18 w 165"/>
                <a:gd name="T15" fmla="*/ 104 h 150"/>
                <a:gd name="T16" fmla="*/ 29 w 165"/>
                <a:gd name="T17" fmla="*/ 141 h 150"/>
                <a:gd name="T18" fmla="*/ 42 w 165"/>
                <a:gd name="T19" fmla="*/ 149 h 150"/>
                <a:gd name="T20" fmla="*/ 104 w 165"/>
                <a:gd name="T21" fmla="*/ 138 h 150"/>
                <a:gd name="T22" fmla="*/ 104 w 165"/>
                <a:gd name="T23" fmla="*/ 138 h 150"/>
                <a:gd name="T24" fmla="*/ 105 w 165"/>
                <a:gd name="T25" fmla="*/ 138 h 150"/>
                <a:gd name="T26" fmla="*/ 105 w 165"/>
                <a:gd name="T27" fmla="*/ 138 h 150"/>
                <a:gd name="T28" fmla="*/ 105 w 165"/>
                <a:gd name="T29" fmla="*/ 138 h 150"/>
                <a:gd name="T30" fmla="*/ 159 w 165"/>
                <a:gd name="T31" fmla="*/ 6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5" h="150">
                  <a:moveTo>
                    <a:pt x="159" y="61"/>
                  </a:moveTo>
                  <a:cubicBezTo>
                    <a:pt x="152" y="25"/>
                    <a:pt x="118" y="0"/>
                    <a:pt x="81" y="7"/>
                  </a:cubicBezTo>
                  <a:cubicBezTo>
                    <a:pt x="20" y="17"/>
                    <a:pt x="20" y="17"/>
                    <a:pt x="20" y="17"/>
                  </a:cubicBezTo>
                  <a:cubicBezTo>
                    <a:pt x="20" y="17"/>
                    <a:pt x="13" y="74"/>
                    <a:pt x="12" y="76"/>
                  </a:cubicBezTo>
                  <a:cubicBezTo>
                    <a:pt x="11" y="84"/>
                    <a:pt x="7" y="90"/>
                    <a:pt x="0" y="93"/>
                  </a:cubicBezTo>
                  <a:cubicBezTo>
                    <a:pt x="1" y="95"/>
                    <a:pt x="1" y="95"/>
                    <a:pt x="1" y="95"/>
                  </a:cubicBezTo>
                  <a:cubicBezTo>
                    <a:pt x="2" y="102"/>
                    <a:pt x="8" y="106"/>
                    <a:pt x="14" y="105"/>
                  </a:cubicBezTo>
                  <a:cubicBezTo>
                    <a:pt x="18" y="104"/>
                    <a:pt x="18" y="104"/>
                    <a:pt x="18" y="104"/>
                  </a:cubicBezTo>
                  <a:cubicBezTo>
                    <a:pt x="29" y="141"/>
                    <a:pt x="29" y="141"/>
                    <a:pt x="29" y="141"/>
                  </a:cubicBezTo>
                  <a:cubicBezTo>
                    <a:pt x="31" y="147"/>
                    <a:pt x="36" y="150"/>
                    <a:pt x="42" y="149"/>
                  </a:cubicBezTo>
                  <a:cubicBezTo>
                    <a:pt x="104" y="138"/>
                    <a:pt x="104" y="138"/>
                    <a:pt x="104" y="138"/>
                  </a:cubicBezTo>
                  <a:cubicBezTo>
                    <a:pt x="104" y="138"/>
                    <a:pt x="104" y="138"/>
                    <a:pt x="104" y="138"/>
                  </a:cubicBezTo>
                  <a:cubicBezTo>
                    <a:pt x="105" y="138"/>
                    <a:pt x="105" y="138"/>
                    <a:pt x="105" y="138"/>
                  </a:cubicBezTo>
                  <a:cubicBezTo>
                    <a:pt x="105" y="138"/>
                    <a:pt x="105" y="138"/>
                    <a:pt x="105" y="138"/>
                  </a:cubicBezTo>
                  <a:cubicBezTo>
                    <a:pt x="105" y="138"/>
                    <a:pt x="105" y="138"/>
                    <a:pt x="105" y="138"/>
                  </a:cubicBezTo>
                  <a:cubicBezTo>
                    <a:pt x="141" y="131"/>
                    <a:pt x="165" y="97"/>
                    <a:pt x="159" y="6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p:cNvSpPr>
            <p:nvPr/>
          </p:nvSpPr>
          <p:spPr bwMode="auto">
            <a:xfrm>
              <a:off x="6910" y="2321"/>
              <a:ext cx="444" cy="407"/>
            </a:xfrm>
            <a:custGeom>
              <a:avLst/>
              <a:gdLst>
                <a:gd name="T0" fmla="*/ 108 w 162"/>
                <a:gd name="T1" fmla="*/ 4 h 149"/>
                <a:gd name="T2" fmla="*/ 77 w 162"/>
                <a:gd name="T3" fmla="*/ 9 h 149"/>
                <a:gd name="T4" fmla="*/ 17 w 162"/>
                <a:gd name="T5" fmla="*/ 6 h 149"/>
                <a:gd name="T6" fmla="*/ 23 w 162"/>
                <a:gd name="T7" fmla="*/ 18 h 149"/>
                <a:gd name="T8" fmla="*/ 0 w 162"/>
                <a:gd name="T9" fmla="*/ 22 h 149"/>
                <a:gd name="T10" fmla="*/ 17 w 162"/>
                <a:gd name="T11" fmla="*/ 36 h 149"/>
                <a:gd name="T12" fmla="*/ 56 w 162"/>
                <a:gd name="T13" fmla="*/ 66 h 149"/>
                <a:gd name="T14" fmla="*/ 61 w 162"/>
                <a:gd name="T15" fmla="*/ 87 h 149"/>
                <a:gd name="T16" fmla="*/ 78 w 162"/>
                <a:gd name="T17" fmla="*/ 87 h 149"/>
                <a:gd name="T18" fmla="*/ 80 w 162"/>
                <a:gd name="T19" fmla="*/ 96 h 149"/>
                <a:gd name="T20" fmla="*/ 99 w 162"/>
                <a:gd name="T21" fmla="*/ 94 h 149"/>
                <a:gd name="T22" fmla="*/ 90 w 162"/>
                <a:gd name="T23" fmla="*/ 107 h 149"/>
                <a:gd name="T24" fmla="*/ 133 w 162"/>
                <a:gd name="T25" fmla="*/ 149 h 149"/>
                <a:gd name="T26" fmla="*/ 141 w 162"/>
                <a:gd name="T27" fmla="*/ 146 h 149"/>
                <a:gd name="T28" fmla="*/ 159 w 162"/>
                <a:gd name="T29" fmla="*/ 124 h 149"/>
                <a:gd name="T30" fmla="*/ 159 w 162"/>
                <a:gd name="T31" fmla="*/ 118 h 149"/>
                <a:gd name="T32" fmla="*/ 156 w 162"/>
                <a:gd name="T33" fmla="*/ 54 h 149"/>
                <a:gd name="T34" fmla="*/ 151 w 162"/>
                <a:gd name="T35" fmla="*/ 34 h 149"/>
                <a:gd name="T36" fmla="*/ 108 w 162"/>
                <a:gd name="T37" fmla="*/ 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49">
                  <a:moveTo>
                    <a:pt x="108" y="4"/>
                  </a:moveTo>
                  <a:cubicBezTo>
                    <a:pt x="77" y="9"/>
                    <a:pt x="77" y="9"/>
                    <a:pt x="77" y="9"/>
                  </a:cubicBezTo>
                  <a:cubicBezTo>
                    <a:pt x="17" y="6"/>
                    <a:pt x="17" y="6"/>
                    <a:pt x="17" y="6"/>
                  </a:cubicBezTo>
                  <a:cubicBezTo>
                    <a:pt x="23" y="18"/>
                    <a:pt x="23" y="18"/>
                    <a:pt x="23" y="18"/>
                  </a:cubicBezTo>
                  <a:cubicBezTo>
                    <a:pt x="0" y="22"/>
                    <a:pt x="0" y="22"/>
                    <a:pt x="0" y="22"/>
                  </a:cubicBezTo>
                  <a:cubicBezTo>
                    <a:pt x="17" y="36"/>
                    <a:pt x="17" y="36"/>
                    <a:pt x="17" y="36"/>
                  </a:cubicBezTo>
                  <a:cubicBezTo>
                    <a:pt x="20" y="55"/>
                    <a:pt x="38" y="67"/>
                    <a:pt x="56" y="66"/>
                  </a:cubicBezTo>
                  <a:cubicBezTo>
                    <a:pt x="61" y="87"/>
                    <a:pt x="61" y="87"/>
                    <a:pt x="61" y="87"/>
                  </a:cubicBezTo>
                  <a:cubicBezTo>
                    <a:pt x="78" y="87"/>
                    <a:pt x="78" y="87"/>
                    <a:pt x="78" y="87"/>
                  </a:cubicBezTo>
                  <a:cubicBezTo>
                    <a:pt x="80" y="96"/>
                    <a:pt x="80" y="96"/>
                    <a:pt x="80" y="96"/>
                  </a:cubicBezTo>
                  <a:cubicBezTo>
                    <a:pt x="99" y="94"/>
                    <a:pt x="99" y="94"/>
                    <a:pt x="99" y="94"/>
                  </a:cubicBezTo>
                  <a:cubicBezTo>
                    <a:pt x="90" y="107"/>
                    <a:pt x="90" y="107"/>
                    <a:pt x="90" y="107"/>
                  </a:cubicBezTo>
                  <a:cubicBezTo>
                    <a:pt x="133" y="149"/>
                    <a:pt x="133" y="149"/>
                    <a:pt x="133" y="149"/>
                  </a:cubicBezTo>
                  <a:cubicBezTo>
                    <a:pt x="141" y="146"/>
                    <a:pt x="141" y="146"/>
                    <a:pt x="141" y="146"/>
                  </a:cubicBezTo>
                  <a:cubicBezTo>
                    <a:pt x="151" y="143"/>
                    <a:pt x="158" y="134"/>
                    <a:pt x="159" y="124"/>
                  </a:cubicBezTo>
                  <a:cubicBezTo>
                    <a:pt x="159" y="118"/>
                    <a:pt x="159" y="118"/>
                    <a:pt x="159" y="118"/>
                  </a:cubicBezTo>
                  <a:cubicBezTo>
                    <a:pt x="162" y="96"/>
                    <a:pt x="161" y="75"/>
                    <a:pt x="156" y="54"/>
                  </a:cubicBezTo>
                  <a:cubicBezTo>
                    <a:pt x="151" y="34"/>
                    <a:pt x="151" y="34"/>
                    <a:pt x="151" y="34"/>
                  </a:cubicBezTo>
                  <a:cubicBezTo>
                    <a:pt x="148" y="14"/>
                    <a:pt x="129" y="0"/>
                    <a:pt x="108" y="4"/>
                  </a:cubicBez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p:cNvSpPr>
            <p:nvPr/>
          </p:nvSpPr>
          <p:spPr bwMode="auto">
            <a:xfrm>
              <a:off x="7118" y="2512"/>
              <a:ext cx="66" cy="110"/>
            </a:xfrm>
            <a:custGeom>
              <a:avLst/>
              <a:gdLst>
                <a:gd name="T0" fmla="*/ 0 w 24"/>
                <a:gd name="T1" fmla="*/ 2 h 40"/>
                <a:gd name="T2" fmla="*/ 7 w 24"/>
                <a:gd name="T3" fmla="*/ 40 h 40"/>
                <a:gd name="T4" fmla="*/ 22 w 24"/>
                <a:gd name="T5" fmla="*/ 18 h 40"/>
                <a:gd name="T6" fmla="*/ 0 w 24"/>
                <a:gd name="T7" fmla="*/ 2 h 40"/>
              </a:gdLst>
              <a:ahLst/>
              <a:cxnLst>
                <a:cxn ang="0">
                  <a:pos x="T0" y="T1"/>
                </a:cxn>
                <a:cxn ang="0">
                  <a:pos x="T2" y="T3"/>
                </a:cxn>
                <a:cxn ang="0">
                  <a:pos x="T4" y="T5"/>
                </a:cxn>
                <a:cxn ang="0">
                  <a:pos x="T6" y="T7"/>
                </a:cxn>
              </a:cxnLst>
              <a:rect l="0" t="0" r="r" b="b"/>
              <a:pathLst>
                <a:path w="24" h="40">
                  <a:moveTo>
                    <a:pt x="0" y="2"/>
                  </a:moveTo>
                  <a:cubicBezTo>
                    <a:pt x="7" y="40"/>
                    <a:pt x="7" y="40"/>
                    <a:pt x="7" y="40"/>
                  </a:cubicBezTo>
                  <a:cubicBezTo>
                    <a:pt x="17" y="38"/>
                    <a:pt x="24" y="28"/>
                    <a:pt x="22" y="18"/>
                  </a:cubicBezTo>
                  <a:cubicBezTo>
                    <a:pt x="21" y="7"/>
                    <a:pt x="10"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6507" y="3341"/>
              <a:ext cx="784" cy="186"/>
            </a:xfrm>
            <a:custGeom>
              <a:avLst/>
              <a:gdLst>
                <a:gd name="T0" fmla="*/ 34 w 286"/>
                <a:gd name="T1" fmla="*/ 0 h 68"/>
                <a:gd name="T2" fmla="*/ 0 w 286"/>
                <a:gd name="T3" fmla="*/ 34 h 68"/>
                <a:gd name="T4" fmla="*/ 34 w 286"/>
                <a:gd name="T5" fmla="*/ 68 h 68"/>
                <a:gd name="T6" fmla="*/ 252 w 286"/>
                <a:gd name="T7" fmla="*/ 68 h 68"/>
                <a:gd name="T8" fmla="*/ 286 w 286"/>
                <a:gd name="T9" fmla="*/ 34 h 68"/>
                <a:gd name="T10" fmla="*/ 286 w 286"/>
                <a:gd name="T11" fmla="*/ 0 h 68"/>
                <a:gd name="T12" fmla="*/ 34 w 286"/>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286" h="68">
                  <a:moveTo>
                    <a:pt x="34" y="0"/>
                  </a:moveTo>
                  <a:cubicBezTo>
                    <a:pt x="15" y="0"/>
                    <a:pt x="0" y="15"/>
                    <a:pt x="0" y="34"/>
                  </a:cubicBezTo>
                  <a:cubicBezTo>
                    <a:pt x="0" y="53"/>
                    <a:pt x="15" y="68"/>
                    <a:pt x="34" y="68"/>
                  </a:cubicBezTo>
                  <a:cubicBezTo>
                    <a:pt x="252" y="68"/>
                    <a:pt x="252" y="68"/>
                    <a:pt x="252" y="68"/>
                  </a:cubicBezTo>
                  <a:cubicBezTo>
                    <a:pt x="271" y="68"/>
                    <a:pt x="286" y="53"/>
                    <a:pt x="286" y="34"/>
                  </a:cubicBezTo>
                  <a:cubicBezTo>
                    <a:pt x="286" y="0"/>
                    <a:pt x="286" y="0"/>
                    <a:pt x="286" y="0"/>
                  </a:cubicBezTo>
                  <a:lnTo>
                    <a:pt x="34"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p:nvSpPr>
          <p:spPr bwMode="auto">
            <a:xfrm>
              <a:off x="7055" y="2794"/>
              <a:ext cx="236" cy="547"/>
            </a:xfrm>
            <a:custGeom>
              <a:avLst/>
              <a:gdLst>
                <a:gd name="T0" fmla="*/ 61 w 86"/>
                <a:gd name="T1" fmla="*/ 0 h 200"/>
                <a:gd name="T2" fmla="*/ 0 w 86"/>
                <a:gd name="T3" fmla="*/ 100 h 200"/>
                <a:gd name="T4" fmla="*/ 0 w 86"/>
                <a:gd name="T5" fmla="*/ 200 h 200"/>
                <a:gd name="T6" fmla="*/ 86 w 86"/>
                <a:gd name="T7" fmla="*/ 200 h 200"/>
                <a:gd name="T8" fmla="*/ 86 w 86"/>
                <a:gd name="T9" fmla="*/ 0 h 200"/>
                <a:gd name="T10" fmla="*/ 61 w 86"/>
                <a:gd name="T11" fmla="*/ 0 h 200"/>
              </a:gdLst>
              <a:ahLst/>
              <a:cxnLst>
                <a:cxn ang="0">
                  <a:pos x="T0" y="T1"/>
                </a:cxn>
                <a:cxn ang="0">
                  <a:pos x="T2" y="T3"/>
                </a:cxn>
                <a:cxn ang="0">
                  <a:pos x="T4" y="T5"/>
                </a:cxn>
                <a:cxn ang="0">
                  <a:pos x="T6" y="T7"/>
                </a:cxn>
                <a:cxn ang="0">
                  <a:pos x="T8" y="T9"/>
                </a:cxn>
                <a:cxn ang="0">
                  <a:pos x="T10" y="T11"/>
                </a:cxn>
              </a:cxnLst>
              <a:rect l="0" t="0" r="r" b="b"/>
              <a:pathLst>
                <a:path w="86" h="200">
                  <a:moveTo>
                    <a:pt x="61" y="0"/>
                  </a:moveTo>
                  <a:cubicBezTo>
                    <a:pt x="8" y="0"/>
                    <a:pt x="0" y="61"/>
                    <a:pt x="0" y="100"/>
                  </a:cubicBezTo>
                  <a:cubicBezTo>
                    <a:pt x="0" y="200"/>
                    <a:pt x="0" y="200"/>
                    <a:pt x="0" y="200"/>
                  </a:cubicBezTo>
                  <a:cubicBezTo>
                    <a:pt x="86" y="200"/>
                    <a:pt x="86" y="200"/>
                    <a:pt x="86" y="200"/>
                  </a:cubicBezTo>
                  <a:cubicBezTo>
                    <a:pt x="86" y="0"/>
                    <a:pt x="86" y="0"/>
                    <a:pt x="86" y="0"/>
                  </a:cubicBezTo>
                  <a:cubicBezTo>
                    <a:pt x="86" y="0"/>
                    <a:pt x="63" y="0"/>
                    <a:pt x="6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p:nvSpPr>
          <p:spPr bwMode="auto">
            <a:xfrm>
              <a:off x="6353" y="3973"/>
              <a:ext cx="291" cy="128"/>
            </a:xfrm>
            <a:custGeom>
              <a:avLst/>
              <a:gdLst>
                <a:gd name="T0" fmla="*/ 52 w 106"/>
                <a:gd name="T1" fmla="*/ 0 h 47"/>
                <a:gd name="T2" fmla="*/ 0 w 106"/>
                <a:gd name="T3" fmla="*/ 47 h 47"/>
                <a:gd name="T4" fmla="*/ 52 w 106"/>
                <a:gd name="T5" fmla="*/ 47 h 47"/>
                <a:gd name="T6" fmla="*/ 106 w 106"/>
                <a:gd name="T7" fmla="*/ 47 h 47"/>
                <a:gd name="T8" fmla="*/ 106 w 106"/>
                <a:gd name="T9" fmla="*/ 0 h 47"/>
                <a:gd name="T10" fmla="*/ 52 w 106"/>
                <a:gd name="T11" fmla="*/ 0 h 47"/>
              </a:gdLst>
              <a:ahLst/>
              <a:cxnLst>
                <a:cxn ang="0">
                  <a:pos x="T0" y="T1"/>
                </a:cxn>
                <a:cxn ang="0">
                  <a:pos x="T2" y="T3"/>
                </a:cxn>
                <a:cxn ang="0">
                  <a:pos x="T4" y="T5"/>
                </a:cxn>
                <a:cxn ang="0">
                  <a:pos x="T6" y="T7"/>
                </a:cxn>
                <a:cxn ang="0">
                  <a:pos x="T8" y="T9"/>
                </a:cxn>
                <a:cxn ang="0">
                  <a:pos x="T10" y="T11"/>
                </a:cxn>
              </a:cxnLst>
              <a:rect l="0" t="0" r="r" b="b"/>
              <a:pathLst>
                <a:path w="106" h="47">
                  <a:moveTo>
                    <a:pt x="52" y="0"/>
                  </a:moveTo>
                  <a:cubicBezTo>
                    <a:pt x="25" y="0"/>
                    <a:pt x="3" y="20"/>
                    <a:pt x="0" y="47"/>
                  </a:cubicBezTo>
                  <a:cubicBezTo>
                    <a:pt x="52" y="47"/>
                    <a:pt x="52" y="47"/>
                    <a:pt x="52" y="47"/>
                  </a:cubicBezTo>
                  <a:cubicBezTo>
                    <a:pt x="106" y="47"/>
                    <a:pt x="106" y="47"/>
                    <a:pt x="106" y="47"/>
                  </a:cubicBezTo>
                  <a:cubicBezTo>
                    <a:pt x="106" y="0"/>
                    <a:pt x="106" y="0"/>
                    <a:pt x="106" y="0"/>
                  </a:cubicBezTo>
                  <a:lnTo>
                    <a:pt x="52"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3"/>
            <p:cNvSpPr>
              <a:spLocks noChangeArrowheads="1"/>
            </p:cNvSpPr>
            <p:nvPr/>
          </p:nvSpPr>
          <p:spPr bwMode="auto">
            <a:xfrm>
              <a:off x="6507" y="3431"/>
              <a:ext cx="197" cy="54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p:nvSpPr>
          <p:spPr bwMode="auto">
            <a:xfrm>
              <a:off x="6948" y="3754"/>
              <a:ext cx="107" cy="199"/>
            </a:xfrm>
            <a:custGeom>
              <a:avLst/>
              <a:gdLst>
                <a:gd name="T0" fmla="*/ 0 w 107"/>
                <a:gd name="T1" fmla="*/ 199 h 199"/>
                <a:gd name="T2" fmla="*/ 107 w 107"/>
                <a:gd name="T3" fmla="*/ 199 h 199"/>
                <a:gd name="T4" fmla="*/ 93 w 107"/>
                <a:gd name="T5" fmla="*/ 0 h 199"/>
                <a:gd name="T6" fmla="*/ 11 w 107"/>
                <a:gd name="T7" fmla="*/ 0 h 199"/>
                <a:gd name="T8" fmla="*/ 0 w 107"/>
                <a:gd name="T9" fmla="*/ 199 h 199"/>
              </a:gdLst>
              <a:ahLst/>
              <a:cxnLst>
                <a:cxn ang="0">
                  <a:pos x="T0" y="T1"/>
                </a:cxn>
                <a:cxn ang="0">
                  <a:pos x="T2" y="T3"/>
                </a:cxn>
                <a:cxn ang="0">
                  <a:pos x="T4" y="T5"/>
                </a:cxn>
                <a:cxn ang="0">
                  <a:pos x="T6" y="T7"/>
                </a:cxn>
                <a:cxn ang="0">
                  <a:pos x="T8" y="T9"/>
                </a:cxn>
              </a:cxnLst>
              <a:rect l="0" t="0" r="r" b="b"/>
              <a:pathLst>
                <a:path w="107" h="199">
                  <a:moveTo>
                    <a:pt x="0" y="199"/>
                  </a:moveTo>
                  <a:lnTo>
                    <a:pt x="107" y="199"/>
                  </a:lnTo>
                  <a:lnTo>
                    <a:pt x="93" y="0"/>
                  </a:lnTo>
                  <a:lnTo>
                    <a:pt x="11" y="0"/>
                  </a:lnTo>
                  <a:lnTo>
                    <a:pt x="0"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p:nvSpPr>
          <p:spPr bwMode="auto">
            <a:xfrm>
              <a:off x="6973" y="3587"/>
              <a:ext cx="55" cy="202"/>
            </a:xfrm>
            <a:custGeom>
              <a:avLst/>
              <a:gdLst>
                <a:gd name="T0" fmla="*/ 0 w 55"/>
                <a:gd name="T1" fmla="*/ 202 h 202"/>
                <a:gd name="T2" fmla="*/ 55 w 55"/>
                <a:gd name="T3" fmla="*/ 202 h 202"/>
                <a:gd name="T4" fmla="*/ 52 w 55"/>
                <a:gd name="T5" fmla="*/ 0 h 202"/>
                <a:gd name="T6" fmla="*/ 5 w 55"/>
                <a:gd name="T7" fmla="*/ 0 h 202"/>
                <a:gd name="T8" fmla="*/ 0 w 55"/>
                <a:gd name="T9" fmla="*/ 202 h 202"/>
              </a:gdLst>
              <a:ahLst/>
              <a:cxnLst>
                <a:cxn ang="0">
                  <a:pos x="T0" y="T1"/>
                </a:cxn>
                <a:cxn ang="0">
                  <a:pos x="T2" y="T3"/>
                </a:cxn>
                <a:cxn ang="0">
                  <a:pos x="T4" y="T5"/>
                </a:cxn>
                <a:cxn ang="0">
                  <a:pos x="T6" y="T7"/>
                </a:cxn>
                <a:cxn ang="0">
                  <a:pos x="T8" y="T9"/>
                </a:cxn>
              </a:cxnLst>
              <a:rect l="0" t="0" r="r" b="b"/>
              <a:pathLst>
                <a:path w="55" h="202">
                  <a:moveTo>
                    <a:pt x="0" y="202"/>
                  </a:moveTo>
                  <a:lnTo>
                    <a:pt x="55" y="202"/>
                  </a:lnTo>
                  <a:lnTo>
                    <a:pt x="52" y="0"/>
                  </a:lnTo>
                  <a:lnTo>
                    <a:pt x="5" y="0"/>
                  </a:lnTo>
                  <a:lnTo>
                    <a:pt x="0" y="2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Oval 16"/>
            <p:cNvSpPr>
              <a:spLocks noChangeArrowheads="1"/>
            </p:cNvSpPr>
            <p:nvPr/>
          </p:nvSpPr>
          <p:spPr bwMode="auto">
            <a:xfrm>
              <a:off x="7219" y="3986"/>
              <a:ext cx="121" cy="12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Oval 17"/>
            <p:cNvSpPr>
              <a:spLocks noChangeArrowheads="1"/>
            </p:cNvSpPr>
            <p:nvPr/>
          </p:nvSpPr>
          <p:spPr bwMode="auto">
            <a:xfrm>
              <a:off x="6669" y="3984"/>
              <a:ext cx="120" cy="11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p:nvSpPr>
          <p:spPr bwMode="auto">
            <a:xfrm>
              <a:off x="6729" y="3891"/>
              <a:ext cx="551" cy="84"/>
            </a:xfrm>
            <a:custGeom>
              <a:avLst/>
              <a:gdLst>
                <a:gd name="T0" fmla="*/ 0 w 201"/>
                <a:gd name="T1" fmla="*/ 31 h 31"/>
                <a:gd name="T2" fmla="*/ 26 w 201"/>
                <a:gd name="T3" fmla="*/ 14 h 31"/>
                <a:gd name="T4" fmla="*/ 101 w 201"/>
                <a:gd name="T5" fmla="*/ 0 h 31"/>
                <a:gd name="T6" fmla="*/ 175 w 201"/>
                <a:gd name="T7" fmla="*/ 14 h 31"/>
                <a:gd name="T8" fmla="*/ 201 w 201"/>
                <a:gd name="T9" fmla="*/ 31 h 31"/>
                <a:gd name="T10" fmla="*/ 0 w 201"/>
                <a:gd name="T11" fmla="*/ 31 h 31"/>
              </a:gdLst>
              <a:ahLst/>
              <a:cxnLst>
                <a:cxn ang="0">
                  <a:pos x="T0" y="T1"/>
                </a:cxn>
                <a:cxn ang="0">
                  <a:pos x="T2" y="T3"/>
                </a:cxn>
                <a:cxn ang="0">
                  <a:pos x="T4" y="T5"/>
                </a:cxn>
                <a:cxn ang="0">
                  <a:pos x="T6" y="T7"/>
                </a:cxn>
                <a:cxn ang="0">
                  <a:pos x="T8" y="T9"/>
                </a:cxn>
                <a:cxn ang="0">
                  <a:pos x="T10" y="T11"/>
                </a:cxn>
              </a:cxnLst>
              <a:rect l="0" t="0" r="r" b="b"/>
              <a:pathLst>
                <a:path w="201" h="31">
                  <a:moveTo>
                    <a:pt x="0" y="31"/>
                  </a:moveTo>
                  <a:cubicBezTo>
                    <a:pt x="5" y="21"/>
                    <a:pt x="14" y="17"/>
                    <a:pt x="26" y="14"/>
                  </a:cubicBezTo>
                  <a:cubicBezTo>
                    <a:pt x="101" y="0"/>
                    <a:pt x="101" y="0"/>
                    <a:pt x="101" y="0"/>
                  </a:cubicBezTo>
                  <a:cubicBezTo>
                    <a:pt x="175" y="14"/>
                    <a:pt x="175" y="14"/>
                    <a:pt x="175" y="14"/>
                  </a:cubicBezTo>
                  <a:cubicBezTo>
                    <a:pt x="187" y="17"/>
                    <a:pt x="197" y="21"/>
                    <a:pt x="201" y="31"/>
                  </a:cubicBez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9"/>
            <p:cNvSpPr>
              <a:spLocks noChangeArrowheads="1"/>
            </p:cNvSpPr>
            <p:nvPr/>
          </p:nvSpPr>
          <p:spPr bwMode="auto">
            <a:xfrm>
              <a:off x="7219" y="3975"/>
              <a:ext cx="61" cy="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0"/>
            <p:cNvSpPr>
              <a:spLocks noChangeArrowheads="1"/>
            </p:cNvSpPr>
            <p:nvPr/>
          </p:nvSpPr>
          <p:spPr bwMode="auto">
            <a:xfrm>
              <a:off x="6729" y="3975"/>
              <a:ext cx="60" cy="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p:cNvSpPr>
              <a:spLocks/>
            </p:cNvSpPr>
            <p:nvPr/>
          </p:nvSpPr>
          <p:spPr bwMode="auto">
            <a:xfrm>
              <a:off x="7017" y="3986"/>
              <a:ext cx="30" cy="121"/>
            </a:xfrm>
            <a:custGeom>
              <a:avLst/>
              <a:gdLst>
                <a:gd name="T0" fmla="*/ 0 w 11"/>
                <a:gd name="T1" fmla="*/ 41 h 44"/>
                <a:gd name="T2" fmla="*/ 2 w 11"/>
                <a:gd name="T3" fmla="*/ 44 h 44"/>
                <a:gd name="T4" fmla="*/ 8 w 11"/>
                <a:gd name="T5" fmla="*/ 44 h 44"/>
                <a:gd name="T6" fmla="*/ 11 w 11"/>
                <a:gd name="T7" fmla="*/ 41 h 44"/>
                <a:gd name="T8" fmla="*/ 11 w 11"/>
                <a:gd name="T9" fmla="*/ 2 h 44"/>
                <a:gd name="T10" fmla="*/ 8 w 11"/>
                <a:gd name="T11" fmla="*/ 0 h 44"/>
                <a:gd name="T12" fmla="*/ 2 w 11"/>
                <a:gd name="T13" fmla="*/ 0 h 44"/>
                <a:gd name="T14" fmla="*/ 0 w 11"/>
                <a:gd name="T15" fmla="*/ 2 h 44"/>
                <a:gd name="T16" fmla="*/ 0 w 11"/>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4">
                  <a:moveTo>
                    <a:pt x="0" y="41"/>
                  </a:moveTo>
                  <a:cubicBezTo>
                    <a:pt x="0" y="43"/>
                    <a:pt x="1" y="44"/>
                    <a:pt x="2" y="44"/>
                  </a:cubicBezTo>
                  <a:cubicBezTo>
                    <a:pt x="8" y="44"/>
                    <a:pt x="8" y="44"/>
                    <a:pt x="8" y="44"/>
                  </a:cubicBezTo>
                  <a:cubicBezTo>
                    <a:pt x="9" y="44"/>
                    <a:pt x="11" y="43"/>
                    <a:pt x="11" y="41"/>
                  </a:cubicBezTo>
                  <a:cubicBezTo>
                    <a:pt x="11" y="2"/>
                    <a:pt x="11" y="2"/>
                    <a:pt x="11" y="2"/>
                  </a:cubicBezTo>
                  <a:cubicBezTo>
                    <a:pt x="11" y="1"/>
                    <a:pt x="9" y="0"/>
                    <a:pt x="8" y="0"/>
                  </a:cubicBezTo>
                  <a:cubicBezTo>
                    <a:pt x="2" y="0"/>
                    <a:pt x="2" y="0"/>
                    <a:pt x="2" y="0"/>
                  </a:cubicBezTo>
                  <a:cubicBezTo>
                    <a:pt x="1" y="0"/>
                    <a:pt x="0" y="1"/>
                    <a:pt x="0" y="2"/>
                  </a:cubicBez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2"/>
            <p:cNvSpPr>
              <a:spLocks/>
            </p:cNvSpPr>
            <p:nvPr/>
          </p:nvSpPr>
          <p:spPr bwMode="auto">
            <a:xfrm>
              <a:off x="6956" y="3986"/>
              <a:ext cx="28" cy="121"/>
            </a:xfrm>
            <a:custGeom>
              <a:avLst/>
              <a:gdLst>
                <a:gd name="T0" fmla="*/ 0 w 10"/>
                <a:gd name="T1" fmla="*/ 41 h 44"/>
                <a:gd name="T2" fmla="*/ 2 w 10"/>
                <a:gd name="T3" fmla="*/ 44 h 44"/>
                <a:gd name="T4" fmla="*/ 8 w 10"/>
                <a:gd name="T5" fmla="*/ 44 h 44"/>
                <a:gd name="T6" fmla="*/ 10 w 10"/>
                <a:gd name="T7" fmla="*/ 41 h 44"/>
                <a:gd name="T8" fmla="*/ 10 w 10"/>
                <a:gd name="T9" fmla="*/ 2 h 44"/>
                <a:gd name="T10" fmla="*/ 8 w 10"/>
                <a:gd name="T11" fmla="*/ 0 h 44"/>
                <a:gd name="T12" fmla="*/ 2 w 10"/>
                <a:gd name="T13" fmla="*/ 0 h 44"/>
                <a:gd name="T14" fmla="*/ 0 w 10"/>
                <a:gd name="T15" fmla="*/ 2 h 44"/>
                <a:gd name="T16" fmla="*/ 0 w 10"/>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44">
                  <a:moveTo>
                    <a:pt x="0" y="41"/>
                  </a:moveTo>
                  <a:cubicBezTo>
                    <a:pt x="0" y="43"/>
                    <a:pt x="1" y="44"/>
                    <a:pt x="2" y="44"/>
                  </a:cubicBezTo>
                  <a:cubicBezTo>
                    <a:pt x="8" y="44"/>
                    <a:pt x="8" y="44"/>
                    <a:pt x="8" y="44"/>
                  </a:cubicBezTo>
                  <a:cubicBezTo>
                    <a:pt x="9" y="44"/>
                    <a:pt x="10" y="43"/>
                    <a:pt x="10" y="41"/>
                  </a:cubicBezTo>
                  <a:cubicBezTo>
                    <a:pt x="10" y="2"/>
                    <a:pt x="10" y="2"/>
                    <a:pt x="10" y="2"/>
                  </a:cubicBezTo>
                  <a:cubicBezTo>
                    <a:pt x="10" y="1"/>
                    <a:pt x="9" y="0"/>
                    <a:pt x="8" y="0"/>
                  </a:cubicBezTo>
                  <a:cubicBezTo>
                    <a:pt x="2" y="0"/>
                    <a:pt x="2" y="0"/>
                    <a:pt x="2" y="0"/>
                  </a:cubicBezTo>
                  <a:cubicBezTo>
                    <a:pt x="1" y="0"/>
                    <a:pt x="0" y="1"/>
                    <a:pt x="0" y="2"/>
                  </a:cubicBez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3"/>
            <p:cNvSpPr>
              <a:spLocks noChangeArrowheads="1"/>
            </p:cNvSpPr>
            <p:nvPr/>
          </p:nvSpPr>
          <p:spPr bwMode="auto">
            <a:xfrm>
              <a:off x="6970" y="3901"/>
              <a:ext cx="60" cy="16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4"/>
            <p:cNvSpPr>
              <a:spLocks/>
            </p:cNvSpPr>
            <p:nvPr/>
          </p:nvSpPr>
          <p:spPr bwMode="auto">
            <a:xfrm>
              <a:off x="6825" y="3549"/>
              <a:ext cx="351" cy="46"/>
            </a:xfrm>
            <a:custGeom>
              <a:avLst/>
              <a:gdLst>
                <a:gd name="T0" fmla="*/ 0 w 128"/>
                <a:gd name="T1" fmla="*/ 9 h 17"/>
                <a:gd name="T2" fmla="*/ 8 w 128"/>
                <a:gd name="T3" fmla="*/ 17 h 17"/>
                <a:gd name="T4" fmla="*/ 120 w 128"/>
                <a:gd name="T5" fmla="*/ 17 h 17"/>
                <a:gd name="T6" fmla="*/ 128 w 128"/>
                <a:gd name="T7" fmla="*/ 9 h 17"/>
                <a:gd name="T8" fmla="*/ 128 w 128"/>
                <a:gd name="T9" fmla="*/ 9 h 17"/>
                <a:gd name="T10" fmla="*/ 120 w 128"/>
                <a:gd name="T11" fmla="*/ 0 h 17"/>
                <a:gd name="T12" fmla="*/ 8 w 128"/>
                <a:gd name="T13" fmla="*/ 0 h 17"/>
                <a:gd name="T14" fmla="*/ 0 w 128"/>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17">
                  <a:moveTo>
                    <a:pt x="0" y="9"/>
                  </a:moveTo>
                  <a:cubicBezTo>
                    <a:pt x="0" y="13"/>
                    <a:pt x="4" y="17"/>
                    <a:pt x="8" y="17"/>
                  </a:cubicBezTo>
                  <a:cubicBezTo>
                    <a:pt x="120" y="17"/>
                    <a:pt x="120" y="17"/>
                    <a:pt x="120" y="17"/>
                  </a:cubicBezTo>
                  <a:cubicBezTo>
                    <a:pt x="125" y="17"/>
                    <a:pt x="128" y="13"/>
                    <a:pt x="128" y="9"/>
                  </a:cubicBezTo>
                  <a:cubicBezTo>
                    <a:pt x="128" y="9"/>
                    <a:pt x="128" y="9"/>
                    <a:pt x="128" y="9"/>
                  </a:cubicBezTo>
                  <a:cubicBezTo>
                    <a:pt x="128" y="4"/>
                    <a:pt x="125" y="0"/>
                    <a:pt x="120" y="0"/>
                  </a:cubicBezTo>
                  <a:cubicBezTo>
                    <a:pt x="8" y="0"/>
                    <a:pt x="8" y="0"/>
                    <a:pt x="8" y="0"/>
                  </a:cubicBezTo>
                  <a:cubicBezTo>
                    <a:pt x="4" y="0"/>
                    <a:pt x="0" y="4"/>
                    <a:pt x="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p:cNvSpPr>
              <a:spLocks/>
            </p:cNvSpPr>
            <p:nvPr/>
          </p:nvSpPr>
          <p:spPr bwMode="auto">
            <a:xfrm>
              <a:off x="6666" y="3524"/>
              <a:ext cx="671" cy="49"/>
            </a:xfrm>
            <a:custGeom>
              <a:avLst/>
              <a:gdLst>
                <a:gd name="T0" fmla="*/ 245 w 245"/>
                <a:gd name="T1" fmla="*/ 0 h 18"/>
                <a:gd name="T2" fmla="*/ 245 w 245"/>
                <a:gd name="T3" fmla="*/ 0 h 18"/>
                <a:gd name="T4" fmla="*/ 227 w 245"/>
                <a:gd name="T5" fmla="*/ 18 h 18"/>
                <a:gd name="T6" fmla="*/ 17 w 245"/>
                <a:gd name="T7" fmla="*/ 18 h 18"/>
                <a:gd name="T8" fmla="*/ 0 w 245"/>
                <a:gd name="T9" fmla="*/ 0 h 18"/>
                <a:gd name="T10" fmla="*/ 0 w 245"/>
                <a:gd name="T11" fmla="*/ 0 h 18"/>
                <a:gd name="T12" fmla="*/ 245 w 245"/>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45" h="18">
                  <a:moveTo>
                    <a:pt x="245" y="0"/>
                  </a:moveTo>
                  <a:cubicBezTo>
                    <a:pt x="245" y="0"/>
                    <a:pt x="245" y="0"/>
                    <a:pt x="245" y="0"/>
                  </a:cubicBezTo>
                  <a:cubicBezTo>
                    <a:pt x="245" y="10"/>
                    <a:pt x="237" y="18"/>
                    <a:pt x="227" y="18"/>
                  </a:cubicBezTo>
                  <a:cubicBezTo>
                    <a:pt x="17" y="18"/>
                    <a:pt x="17" y="18"/>
                    <a:pt x="17" y="18"/>
                  </a:cubicBezTo>
                  <a:cubicBezTo>
                    <a:pt x="8" y="18"/>
                    <a:pt x="0" y="10"/>
                    <a:pt x="0" y="0"/>
                  </a:cubicBezTo>
                  <a:cubicBezTo>
                    <a:pt x="0" y="0"/>
                    <a:pt x="0" y="0"/>
                    <a:pt x="0" y="0"/>
                  </a:cubicBezTo>
                  <a:lnTo>
                    <a:pt x="2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6"/>
            <p:cNvSpPr>
              <a:spLocks/>
            </p:cNvSpPr>
            <p:nvPr/>
          </p:nvSpPr>
          <p:spPr bwMode="auto">
            <a:xfrm>
              <a:off x="7340" y="2789"/>
              <a:ext cx="49" cy="596"/>
            </a:xfrm>
            <a:custGeom>
              <a:avLst/>
              <a:gdLst>
                <a:gd name="T0" fmla="*/ 0 w 18"/>
                <a:gd name="T1" fmla="*/ 0 h 218"/>
                <a:gd name="T2" fmla="*/ 0 w 18"/>
                <a:gd name="T3" fmla="*/ 0 h 218"/>
                <a:gd name="T4" fmla="*/ 18 w 18"/>
                <a:gd name="T5" fmla="*/ 18 h 218"/>
                <a:gd name="T6" fmla="*/ 18 w 18"/>
                <a:gd name="T7" fmla="*/ 200 h 218"/>
                <a:gd name="T8" fmla="*/ 0 w 18"/>
                <a:gd name="T9" fmla="*/ 218 h 218"/>
                <a:gd name="T10" fmla="*/ 0 w 18"/>
                <a:gd name="T11" fmla="*/ 218 h 218"/>
                <a:gd name="T12" fmla="*/ 0 w 18"/>
                <a:gd name="T13" fmla="*/ 0 h 218"/>
              </a:gdLst>
              <a:ahLst/>
              <a:cxnLst>
                <a:cxn ang="0">
                  <a:pos x="T0" y="T1"/>
                </a:cxn>
                <a:cxn ang="0">
                  <a:pos x="T2" y="T3"/>
                </a:cxn>
                <a:cxn ang="0">
                  <a:pos x="T4" y="T5"/>
                </a:cxn>
                <a:cxn ang="0">
                  <a:pos x="T6" y="T7"/>
                </a:cxn>
                <a:cxn ang="0">
                  <a:pos x="T8" y="T9"/>
                </a:cxn>
                <a:cxn ang="0">
                  <a:pos x="T10" y="T11"/>
                </a:cxn>
                <a:cxn ang="0">
                  <a:pos x="T12" y="T13"/>
                </a:cxn>
              </a:cxnLst>
              <a:rect l="0" t="0" r="r" b="b"/>
              <a:pathLst>
                <a:path w="18" h="218">
                  <a:moveTo>
                    <a:pt x="0" y="0"/>
                  </a:moveTo>
                  <a:cubicBezTo>
                    <a:pt x="0" y="0"/>
                    <a:pt x="0" y="0"/>
                    <a:pt x="0" y="0"/>
                  </a:cubicBezTo>
                  <a:cubicBezTo>
                    <a:pt x="10" y="0"/>
                    <a:pt x="18" y="8"/>
                    <a:pt x="18" y="18"/>
                  </a:cubicBezTo>
                  <a:cubicBezTo>
                    <a:pt x="18" y="200"/>
                    <a:pt x="18" y="200"/>
                    <a:pt x="18" y="200"/>
                  </a:cubicBezTo>
                  <a:cubicBezTo>
                    <a:pt x="18" y="210"/>
                    <a:pt x="10" y="218"/>
                    <a:pt x="0" y="218"/>
                  </a:cubicBezTo>
                  <a:cubicBezTo>
                    <a:pt x="0" y="218"/>
                    <a:pt x="0" y="218"/>
                    <a:pt x="0" y="218"/>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7"/>
            <p:cNvSpPr>
              <a:spLocks/>
            </p:cNvSpPr>
            <p:nvPr/>
          </p:nvSpPr>
          <p:spPr bwMode="auto">
            <a:xfrm>
              <a:off x="7077" y="3119"/>
              <a:ext cx="348" cy="506"/>
            </a:xfrm>
            <a:custGeom>
              <a:avLst/>
              <a:gdLst>
                <a:gd name="T0" fmla="*/ 0 w 127"/>
                <a:gd name="T1" fmla="*/ 185 h 185"/>
                <a:gd name="T2" fmla="*/ 98 w 127"/>
                <a:gd name="T3" fmla="*/ 185 h 185"/>
                <a:gd name="T4" fmla="*/ 127 w 127"/>
                <a:gd name="T5" fmla="*/ 156 h 185"/>
                <a:gd name="T6" fmla="*/ 127 w 127"/>
                <a:gd name="T7" fmla="*/ 0 h 185"/>
                <a:gd name="T8" fmla="*/ 114 w 127"/>
                <a:gd name="T9" fmla="*/ 0 h 185"/>
                <a:gd name="T10" fmla="*/ 114 w 127"/>
                <a:gd name="T11" fmla="*/ 156 h 185"/>
                <a:gd name="T12" fmla="*/ 98 w 127"/>
                <a:gd name="T13" fmla="*/ 172 h 185"/>
                <a:gd name="T14" fmla="*/ 0 w 127"/>
                <a:gd name="T15" fmla="*/ 172 h 185"/>
                <a:gd name="T16" fmla="*/ 0 w 127"/>
                <a:gd name="T1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85">
                  <a:moveTo>
                    <a:pt x="0" y="185"/>
                  </a:moveTo>
                  <a:cubicBezTo>
                    <a:pt x="98" y="185"/>
                    <a:pt x="98" y="185"/>
                    <a:pt x="98" y="185"/>
                  </a:cubicBezTo>
                  <a:cubicBezTo>
                    <a:pt x="114" y="185"/>
                    <a:pt x="127" y="172"/>
                    <a:pt x="127" y="156"/>
                  </a:cubicBezTo>
                  <a:cubicBezTo>
                    <a:pt x="127" y="0"/>
                    <a:pt x="127" y="0"/>
                    <a:pt x="127" y="0"/>
                  </a:cubicBezTo>
                  <a:cubicBezTo>
                    <a:pt x="114" y="0"/>
                    <a:pt x="114" y="0"/>
                    <a:pt x="114" y="0"/>
                  </a:cubicBezTo>
                  <a:cubicBezTo>
                    <a:pt x="114" y="156"/>
                    <a:pt x="114" y="156"/>
                    <a:pt x="114" y="156"/>
                  </a:cubicBezTo>
                  <a:cubicBezTo>
                    <a:pt x="114" y="165"/>
                    <a:pt x="107" y="172"/>
                    <a:pt x="98" y="172"/>
                  </a:cubicBezTo>
                  <a:cubicBezTo>
                    <a:pt x="0" y="172"/>
                    <a:pt x="0" y="172"/>
                    <a:pt x="0" y="172"/>
                  </a:cubicBezTo>
                  <a:lnTo>
                    <a:pt x="0" y="1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8"/>
            <p:cNvSpPr>
              <a:spLocks/>
            </p:cNvSpPr>
            <p:nvPr/>
          </p:nvSpPr>
          <p:spPr bwMode="auto">
            <a:xfrm>
              <a:off x="7077" y="3620"/>
              <a:ext cx="85" cy="76"/>
            </a:xfrm>
            <a:custGeom>
              <a:avLst/>
              <a:gdLst>
                <a:gd name="T0" fmla="*/ 31 w 31"/>
                <a:gd name="T1" fmla="*/ 0 h 28"/>
                <a:gd name="T2" fmla="*/ 31 w 31"/>
                <a:gd name="T3" fmla="*/ 15 h 28"/>
                <a:gd name="T4" fmla="*/ 19 w 31"/>
                <a:gd name="T5" fmla="*/ 28 h 28"/>
                <a:gd name="T6" fmla="*/ 12 w 31"/>
                <a:gd name="T7" fmla="*/ 28 h 28"/>
                <a:gd name="T8" fmla="*/ 0 w 31"/>
                <a:gd name="T9" fmla="*/ 15 h 28"/>
                <a:gd name="T10" fmla="*/ 0 w 31"/>
                <a:gd name="T11" fmla="*/ 0 h 28"/>
                <a:gd name="T12" fmla="*/ 31 w 31"/>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1" h="28">
                  <a:moveTo>
                    <a:pt x="31" y="0"/>
                  </a:moveTo>
                  <a:cubicBezTo>
                    <a:pt x="31" y="15"/>
                    <a:pt x="31" y="15"/>
                    <a:pt x="31" y="15"/>
                  </a:cubicBezTo>
                  <a:cubicBezTo>
                    <a:pt x="31" y="22"/>
                    <a:pt x="26" y="28"/>
                    <a:pt x="19" y="28"/>
                  </a:cubicBezTo>
                  <a:cubicBezTo>
                    <a:pt x="12" y="28"/>
                    <a:pt x="12" y="28"/>
                    <a:pt x="12" y="28"/>
                  </a:cubicBezTo>
                  <a:cubicBezTo>
                    <a:pt x="5" y="28"/>
                    <a:pt x="0" y="22"/>
                    <a:pt x="0" y="15"/>
                  </a:cubicBezTo>
                  <a:cubicBezTo>
                    <a:pt x="0" y="0"/>
                    <a:pt x="0" y="0"/>
                    <a:pt x="0" y="0"/>
                  </a:cubicBez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9"/>
            <p:cNvSpPr>
              <a:spLocks/>
            </p:cNvSpPr>
            <p:nvPr/>
          </p:nvSpPr>
          <p:spPr bwMode="auto">
            <a:xfrm>
              <a:off x="7389" y="3076"/>
              <a:ext cx="77" cy="87"/>
            </a:xfrm>
            <a:custGeom>
              <a:avLst/>
              <a:gdLst>
                <a:gd name="T0" fmla="*/ 0 w 28"/>
                <a:gd name="T1" fmla="*/ 0 h 32"/>
                <a:gd name="T2" fmla="*/ 15 w 28"/>
                <a:gd name="T3" fmla="*/ 0 h 32"/>
                <a:gd name="T4" fmla="*/ 28 w 28"/>
                <a:gd name="T5" fmla="*/ 13 h 32"/>
                <a:gd name="T6" fmla="*/ 28 w 28"/>
                <a:gd name="T7" fmla="*/ 19 h 32"/>
                <a:gd name="T8" fmla="*/ 15 w 28"/>
                <a:gd name="T9" fmla="*/ 32 h 32"/>
                <a:gd name="T10" fmla="*/ 0 w 28"/>
                <a:gd name="T11" fmla="*/ 32 h 32"/>
                <a:gd name="T12" fmla="*/ 0 w 28"/>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8" h="32">
                  <a:moveTo>
                    <a:pt x="0" y="0"/>
                  </a:moveTo>
                  <a:cubicBezTo>
                    <a:pt x="15" y="0"/>
                    <a:pt x="15" y="0"/>
                    <a:pt x="15" y="0"/>
                  </a:cubicBezTo>
                  <a:cubicBezTo>
                    <a:pt x="22" y="0"/>
                    <a:pt x="28" y="6"/>
                    <a:pt x="28" y="13"/>
                  </a:cubicBezTo>
                  <a:cubicBezTo>
                    <a:pt x="28" y="19"/>
                    <a:pt x="28" y="19"/>
                    <a:pt x="28" y="19"/>
                  </a:cubicBezTo>
                  <a:cubicBezTo>
                    <a:pt x="28" y="26"/>
                    <a:pt x="22" y="32"/>
                    <a:pt x="15" y="32"/>
                  </a:cubicBezTo>
                  <a:cubicBezTo>
                    <a:pt x="0" y="32"/>
                    <a:pt x="0" y="32"/>
                    <a:pt x="0" y="32"/>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0"/>
            <p:cNvSpPr>
              <a:spLocks/>
            </p:cNvSpPr>
            <p:nvPr/>
          </p:nvSpPr>
          <p:spPr bwMode="auto">
            <a:xfrm>
              <a:off x="6614" y="3311"/>
              <a:ext cx="342" cy="30"/>
            </a:xfrm>
            <a:custGeom>
              <a:avLst/>
              <a:gdLst>
                <a:gd name="T0" fmla="*/ 0 w 342"/>
                <a:gd name="T1" fmla="*/ 0 h 30"/>
                <a:gd name="T2" fmla="*/ 342 w 342"/>
                <a:gd name="T3" fmla="*/ 16 h 30"/>
                <a:gd name="T4" fmla="*/ 342 w 342"/>
                <a:gd name="T5" fmla="*/ 30 h 30"/>
                <a:gd name="T6" fmla="*/ 0 w 342"/>
                <a:gd name="T7" fmla="*/ 30 h 30"/>
                <a:gd name="T8" fmla="*/ 0 w 342"/>
                <a:gd name="T9" fmla="*/ 0 h 30"/>
              </a:gdLst>
              <a:ahLst/>
              <a:cxnLst>
                <a:cxn ang="0">
                  <a:pos x="T0" y="T1"/>
                </a:cxn>
                <a:cxn ang="0">
                  <a:pos x="T2" y="T3"/>
                </a:cxn>
                <a:cxn ang="0">
                  <a:pos x="T4" y="T5"/>
                </a:cxn>
                <a:cxn ang="0">
                  <a:pos x="T6" y="T7"/>
                </a:cxn>
                <a:cxn ang="0">
                  <a:pos x="T8" y="T9"/>
                </a:cxn>
              </a:cxnLst>
              <a:rect l="0" t="0" r="r" b="b"/>
              <a:pathLst>
                <a:path w="342" h="30">
                  <a:moveTo>
                    <a:pt x="0" y="0"/>
                  </a:moveTo>
                  <a:lnTo>
                    <a:pt x="342" y="16"/>
                  </a:lnTo>
                  <a:lnTo>
                    <a:pt x="342" y="30"/>
                  </a:lnTo>
                  <a:lnTo>
                    <a:pt x="0" y="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1"/>
            <p:cNvSpPr>
              <a:spLocks/>
            </p:cNvSpPr>
            <p:nvPr/>
          </p:nvSpPr>
          <p:spPr bwMode="auto">
            <a:xfrm>
              <a:off x="6501" y="2985"/>
              <a:ext cx="118" cy="337"/>
            </a:xfrm>
            <a:custGeom>
              <a:avLst/>
              <a:gdLst>
                <a:gd name="T0" fmla="*/ 91 w 118"/>
                <a:gd name="T1" fmla="*/ 337 h 337"/>
                <a:gd name="T2" fmla="*/ 0 w 118"/>
                <a:gd name="T3" fmla="*/ 6 h 337"/>
                <a:gd name="T4" fmla="*/ 11 w 118"/>
                <a:gd name="T5" fmla="*/ 0 h 337"/>
                <a:gd name="T6" fmla="*/ 118 w 118"/>
                <a:gd name="T7" fmla="*/ 329 h 337"/>
                <a:gd name="T8" fmla="*/ 91 w 118"/>
                <a:gd name="T9" fmla="*/ 337 h 337"/>
              </a:gdLst>
              <a:ahLst/>
              <a:cxnLst>
                <a:cxn ang="0">
                  <a:pos x="T0" y="T1"/>
                </a:cxn>
                <a:cxn ang="0">
                  <a:pos x="T2" y="T3"/>
                </a:cxn>
                <a:cxn ang="0">
                  <a:pos x="T4" y="T5"/>
                </a:cxn>
                <a:cxn ang="0">
                  <a:pos x="T6" y="T7"/>
                </a:cxn>
                <a:cxn ang="0">
                  <a:pos x="T8" y="T9"/>
                </a:cxn>
              </a:cxnLst>
              <a:rect l="0" t="0" r="r" b="b"/>
              <a:pathLst>
                <a:path w="118" h="337">
                  <a:moveTo>
                    <a:pt x="91" y="337"/>
                  </a:moveTo>
                  <a:lnTo>
                    <a:pt x="0" y="6"/>
                  </a:lnTo>
                  <a:lnTo>
                    <a:pt x="11" y="0"/>
                  </a:lnTo>
                  <a:lnTo>
                    <a:pt x="118" y="329"/>
                  </a:lnTo>
                  <a:lnTo>
                    <a:pt x="91" y="3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32"/>
            <p:cNvSpPr>
              <a:spLocks noChangeArrowheads="1"/>
            </p:cNvSpPr>
            <p:nvPr/>
          </p:nvSpPr>
          <p:spPr bwMode="auto">
            <a:xfrm>
              <a:off x="6592" y="3297"/>
              <a:ext cx="44" cy="4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3"/>
            <p:cNvSpPr>
              <a:spLocks/>
            </p:cNvSpPr>
            <p:nvPr/>
          </p:nvSpPr>
          <p:spPr bwMode="auto">
            <a:xfrm>
              <a:off x="7151" y="2868"/>
              <a:ext cx="115" cy="473"/>
            </a:xfrm>
            <a:custGeom>
              <a:avLst/>
              <a:gdLst>
                <a:gd name="T0" fmla="*/ 42 w 42"/>
                <a:gd name="T1" fmla="*/ 152 h 173"/>
                <a:gd name="T2" fmla="*/ 21 w 42"/>
                <a:gd name="T3" fmla="*/ 173 h 173"/>
                <a:gd name="T4" fmla="*/ 21 w 42"/>
                <a:gd name="T5" fmla="*/ 173 h 173"/>
                <a:gd name="T6" fmla="*/ 0 w 42"/>
                <a:gd name="T7" fmla="*/ 152 h 173"/>
                <a:gd name="T8" fmla="*/ 0 w 42"/>
                <a:gd name="T9" fmla="*/ 21 h 173"/>
                <a:gd name="T10" fmla="*/ 21 w 42"/>
                <a:gd name="T11" fmla="*/ 0 h 173"/>
                <a:gd name="T12" fmla="*/ 21 w 42"/>
                <a:gd name="T13" fmla="*/ 0 h 173"/>
                <a:gd name="T14" fmla="*/ 42 w 42"/>
                <a:gd name="T15" fmla="*/ 21 h 173"/>
                <a:gd name="T16" fmla="*/ 42 w 42"/>
                <a:gd name="T17" fmla="*/ 15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73">
                  <a:moveTo>
                    <a:pt x="42" y="152"/>
                  </a:moveTo>
                  <a:cubicBezTo>
                    <a:pt x="42" y="164"/>
                    <a:pt x="33" y="173"/>
                    <a:pt x="21" y="173"/>
                  </a:cubicBezTo>
                  <a:cubicBezTo>
                    <a:pt x="21" y="173"/>
                    <a:pt x="21" y="173"/>
                    <a:pt x="21" y="173"/>
                  </a:cubicBezTo>
                  <a:cubicBezTo>
                    <a:pt x="9" y="173"/>
                    <a:pt x="0" y="164"/>
                    <a:pt x="0" y="152"/>
                  </a:cubicBezTo>
                  <a:cubicBezTo>
                    <a:pt x="0" y="21"/>
                    <a:pt x="0" y="21"/>
                    <a:pt x="0" y="21"/>
                  </a:cubicBezTo>
                  <a:cubicBezTo>
                    <a:pt x="0" y="10"/>
                    <a:pt x="9" y="0"/>
                    <a:pt x="21" y="0"/>
                  </a:cubicBezTo>
                  <a:cubicBezTo>
                    <a:pt x="21" y="0"/>
                    <a:pt x="21" y="0"/>
                    <a:pt x="21" y="0"/>
                  </a:cubicBezTo>
                  <a:cubicBezTo>
                    <a:pt x="33" y="0"/>
                    <a:pt x="42" y="10"/>
                    <a:pt x="42" y="21"/>
                  </a:cubicBezTo>
                  <a:lnTo>
                    <a:pt x="42" y="152"/>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4"/>
            <p:cNvSpPr>
              <a:spLocks/>
            </p:cNvSpPr>
            <p:nvPr/>
          </p:nvSpPr>
          <p:spPr bwMode="auto">
            <a:xfrm>
              <a:off x="6825" y="3226"/>
              <a:ext cx="441" cy="115"/>
            </a:xfrm>
            <a:custGeom>
              <a:avLst/>
              <a:gdLst>
                <a:gd name="T0" fmla="*/ 140 w 161"/>
                <a:gd name="T1" fmla="*/ 0 h 42"/>
                <a:gd name="T2" fmla="*/ 161 w 161"/>
                <a:gd name="T3" fmla="*/ 21 h 42"/>
                <a:gd name="T4" fmla="*/ 161 w 161"/>
                <a:gd name="T5" fmla="*/ 21 h 42"/>
                <a:gd name="T6" fmla="*/ 140 w 161"/>
                <a:gd name="T7" fmla="*/ 42 h 42"/>
                <a:gd name="T8" fmla="*/ 21 w 161"/>
                <a:gd name="T9" fmla="*/ 42 h 42"/>
                <a:gd name="T10" fmla="*/ 0 w 161"/>
                <a:gd name="T11" fmla="*/ 21 h 42"/>
                <a:gd name="T12" fmla="*/ 0 w 161"/>
                <a:gd name="T13" fmla="*/ 21 h 42"/>
                <a:gd name="T14" fmla="*/ 21 w 161"/>
                <a:gd name="T15" fmla="*/ 0 h 42"/>
                <a:gd name="T16" fmla="*/ 140 w 161"/>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2">
                  <a:moveTo>
                    <a:pt x="140" y="0"/>
                  </a:moveTo>
                  <a:cubicBezTo>
                    <a:pt x="152" y="0"/>
                    <a:pt x="161" y="10"/>
                    <a:pt x="161" y="21"/>
                  </a:cubicBezTo>
                  <a:cubicBezTo>
                    <a:pt x="161" y="21"/>
                    <a:pt x="161" y="21"/>
                    <a:pt x="161" y="21"/>
                  </a:cubicBezTo>
                  <a:cubicBezTo>
                    <a:pt x="161" y="33"/>
                    <a:pt x="152" y="42"/>
                    <a:pt x="140" y="42"/>
                  </a:cubicBezTo>
                  <a:cubicBezTo>
                    <a:pt x="21" y="42"/>
                    <a:pt x="21" y="42"/>
                    <a:pt x="21" y="42"/>
                  </a:cubicBezTo>
                  <a:cubicBezTo>
                    <a:pt x="9" y="42"/>
                    <a:pt x="0" y="33"/>
                    <a:pt x="0" y="21"/>
                  </a:cubicBezTo>
                  <a:cubicBezTo>
                    <a:pt x="0" y="21"/>
                    <a:pt x="0" y="21"/>
                    <a:pt x="0" y="21"/>
                  </a:cubicBezTo>
                  <a:cubicBezTo>
                    <a:pt x="0" y="10"/>
                    <a:pt x="9" y="0"/>
                    <a:pt x="21" y="0"/>
                  </a:cubicBezTo>
                  <a:lnTo>
                    <a:pt x="140"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5"/>
            <p:cNvSpPr>
              <a:spLocks/>
            </p:cNvSpPr>
            <p:nvPr/>
          </p:nvSpPr>
          <p:spPr bwMode="auto">
            <a:xfrm>
              <a:off x="6773" y="3226"/>
              <a:ext cx="227" cy="115"/>
            </a:xfrm>
            <a:custGeom>
              <a:avLst/>
              <a:gdLst>
                <a:gd name="T0" fmla="*/ 83 w 83"/>
                <a:gd name="T1" fmla="*/ 42 h 42"/>
                <a:gd name="T2" fmla="*/ 0 w 83"/>
                <a:gd name="T3" fmla="*/ 42 h 42"/>
                <a:gd name="T4" fmla="*/ 41 w 83"/>
                <a:gd name="T5" fmla="*/ 0 h 42"/>
                <a:gd name="T6" fmla="*/ 83 w 83"/>
                <a:gd name="T7" fmla="*/ 42 h 42"/>
              </a:gdLst>
              <a:ahLst/>
              <a:cxnLst>
                <a:cxn ang="0">
                  <a:pos x="T0" y="T1"/>
                </a:cxn>
                <a:cxn ang="0">
                  <a:pos x="T2" y="T3"/>
                </a:cxn>
                <a:cxn ang="0">
                  <a:pos x="T4" y="T5"/>
                </a:cxn>
                <a:cxn ang="0">
                  <a:pos x="T6" y="T7"/>
                </a:cxn>
              </a:cxnLst>
              <a:rect l="0" t="0" r="r" b="b"/>
              <a:pathLst>
                <a:path w="83" h="42">
                  <a:moveTo>
                    <a:pt x="83" y="42"/>
                  </a:moveTo>
                  <a:cubicBezTo>
                    <a:pt x="0" y="42"/>
                    <a:pt x="0" y="42"/>
                    <a:pt x="0" y="42"/>
                  </a:cubicBezTo>
                  <a:cubicBezTo>
                    <a:pt x="0" y="19"/>
                    <a:pt x="18" y="0"/>
                    <a:pt x="41" y="0"/>
                  </a:cubicBezTo>
                  <a:cubicBezTo>
                    <a:pt x="64" y="0"/>
                    <a:pt x="83" y="19"/>
                    <a:pt x="83" y="4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36"/>
            <p:cNvSpPr>
              <a:spLocks noChangeArrowheads="1"/>
            </p:cNvSpPr>
            <p:nvPr/>
          </p:nvSpPr>
          <p:spPr bwMode="auto">
            <a:xfrm>
              <a:off x="6948" y="3226"/>
              <a:ext cx="52" cy="1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37"/>
            <p:cNvSpPr>
              <a:spLocks noChangeArrowheads="1"/>
            </p:cNvSpPr>
            <p:nvPr/>
          </p:nvSpPr>
          <p:spPr bwMode="auto">
            <a:xfrm>
              <a:off x="7148" y="2862"/>
              <a:ext cx="143" cy="22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38"/>
            <p:cNvSpPr>
              <a:spLocks noChangeArrowheads="1"/>
            </p:cNvSpPr>
            <p:nvPr/>
          </p:nvSpPr>
          <p:spPr bwMode="auto">
            <a:xfrm>
              <a:off x="6934" y="3251"/>
              <a:ext cx="80" cy="7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39"/>
            <p:cNvSpPr>
              <a:spLocks noChangeArrowheads="1"/>
            </p:cNvSpPr>
            <p:nvPr/>
          </p:nvSpPr>
          <p:spPr bwMode="auto">
            <a:xfrm>
              <a:off x="6948" y="3264"/>
              <a:ext cx="49" cy="5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73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Tokens</a:t>
            </a:r>
          </a:p>
        </p:txBody>
      </p:sp>
      <p:sp>
        <p:nvSpPr>
          <p:cNvPr id="2" name="Text Placeholder 1"/>
          <p:cNvSpPr>
            <a:spLocks noGrp="1"/>
          </p:cNvSpPr>
          <p:nvPr>
            <p:ph type="body" sz="quarter" idx="10"/>
          </p:nvPr>
        </p:nvSpPr>
        <p:spPr>
          <a:xfrm>
            <a:off x="274638" y="1212851"/>
            <a:ext cx="11887200" cy="3741730"/>
          </a:xfrm>
        </p:spPr>
        <p:txBody>
          <a:bodyPr/>
          <a:lstStyle/>
          <a:p>
            <a:r>
              <a:rPr lang="en-US" sz="3200" dirty="0">
                <a:gradFill>
                  <a:gsLst>
                    <a:gs pos="8960">
                      <a:schemeClr val="accent6"/>
                    </a:gs>
                    <a:gs pos="26000">
                      <a:schemeClr val="accent6"/>
                    </a:gs>
                  </a:gsLst>
                  <a:lin ang="5400000" scaled="0"/>
                </a:gradFill>
              </a:rPr>
              <a:t>Context Token</a:t>
            </a:r>
          </a:p>
          <a:p>
            <a:pPr lvl="1"/>
            <a:r>
              <a:rPr lang="en-US" dirty="0"/>
              <a:t>Information about the Resources Owner and Client that can be used to get an Access Token later.</a:t>
            </a:r>
          </a:p>
          <a:p>
            <a:r>
              <a:rPr lang="en-US" sz="3200" dirty="0">
                <a:gradFill>
                  <a:gsLst>
                    <a:gs pos="87283">
                      <a:schemeClr val="accent6"/>
                    </a:gs>
                    <a:gs pos="77000">
                      <a:schemeClr val="accent6"/>
                    </a:gs>
                  </a:gsLst>
                  <a:lin ang="5400000" scaled="0"/>
                </a:gradFill>
              </a:rPr>
              <a:t>Refresh Token</a:t>
            </a:r>
          </a:p>
          <a:p>
            <a:pPr lvl="1"/>
            <a:r>
              <a:rPr lang="en-US" dirty="0"/>
              <a:t>A token used to get an Access Token from the Authorization Server.</a:t>
            </a:r>
          </a:p>
          <a:p>
            <a:r>
              <a:rPr lang="en-US" sz="3200" dirty="0">
                <a:gradFill>
                  <a:gsLst>
                    <a:gs pos="87283">
                      <a:schemeClr val="accent6"/>
                    </a:gs>
                    <a:gs pos="77000">
                      <a:schemeClr val="accent6"/>
                    </a:gs>
                  </a:gsLst>
                  <a:lin ang="5400000" scaled="0"/>
                </a:gradFill>
              </a:rPr>
              <a:t>Access Token</a:t>
            </a:r>
          </a:p>
          <a:p>
            <a:pPr lvl="1"/>
            <a:r>
              <a:rPr lang="en-US" dirty="0"/>
              <a:t>A token passed to the Resource Server authorizing the Client to access resources.</a:t>
            </a:r>
          </a:p>
          <a:p>
            <a:r>
              <a:rPr lang="en-US" sz="3200" dirty="0">
                <a:gradFill>
                  <a:gsLst>
                    <a:gs pos="87283">
                      <a:schemeClr val="accent6"/>
                    </a:gs>
                    <a:gs pos="77000">
                      <a:schemeClr val="accent6"/>
                    </a:gs>
                  </a:gsLst>
                  <a:lin ang="5400000" scaled="0"/>
                </a:gradFill>
              </a:rPr>
              <a:t>Authorization Code</a:t>
            </a:r>
          </a:p>
          <a:p>
            <a:pPr lvl="1"/>
            <a:r>
              <a:rPr lang="en-US" dirty="0"/>
              <a:t>A code that can be used to register an app on-the-fly.</a:t>
            </a:r>
          </a:p>
        </p:txBody>
      </p:sp>
      <p:grpSp>
        <p:nvGrpSpPr>
          <p:cNvPr id="5" name="Group 4"/>
          <p:cNvGrpSpPr/>
          <p:nvPr/>
        </p:nvGrpSpPr>
        <p:grpSpPr>
          <a:xfrm>
            <a:off x="10960798" y="167118"/>
            <a:ext cx="2043304" cy="287338"/>
            <a:chOff x="10305860" y="167118"/>
            <a:chExt cx="2043304" cy="287338"/>
          </a:xfrm>
        </p:grpSpPr>
        <p:sp>
          <p:nvSpPr>
            <p:cNvPr id="6" name="TextBox 5"/>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Primer</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p:cNvPicPr>
            <a:picLocks noChangeAspect="1"/>
          </p:cNvPicPr>
          <p:nvPr/>
        </p:nvPicPr>
        <p:blipFill>
          <a:blip r:embed="rId3"/>
          <a:stretch>
            <a:fillRect/>
          </a:stretch>
        </p:blipFill>
        <p:spPr>
          <a:xfrm>
            <a:off x="9528324" y="3371850"/>
            <a:ext cx="2454125" cy="3143250"/>
          </a:xfrm>
          <a:prstGeom prst="rect">
            <a:avLst/>
          </a:prstGeom>
        </p:spPr>
      </p:pic>
    </p:spTree>
    <p:extLst>
      <p:ext uri="{BB962C8B-B14F-4D97-AF65-F5344CB8AC3E}">
        <p14:creationId xmlns:p14="http://schemas.microsoft.com/office/powerpoint/2010/main" val="209505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Bearer Tokens</a:t>
            </a:r>
          </a:p>
        </p:txBody>
      </p:sp>
      <p:sp>
        <p:nvSpPr>
          <p:cNvPr id="2" name="Text Placeholder 1"/>
          <p:cNvSpPr>
            <a:spLocks noGrp="1"/>
          </p:cNvSpPr>
          <p:nvPr>
            <p:ph type="body" sz="quarter" idx="10"/>
          </p:nvPr>
        </p:nvSpPr>
        <p:spPr>
          <a:xfrm>
            <a:off x="274638" y="1212851"/>
            <a:ext cx="11887200" cy="4016484"/>
          </a:xfrm>
        </p:spPr>
        <p:txBody>
          <a:bodyPr/>
          <a:lstStyle/>
          <a:p>
            <a:r>
              <a:rPr lang="en-US" sz="3200" dirty="0">
                <a:gradFill>
                  <a:gsLst>
                    <a:gs pos="10694">
                      <a:schemeClr val="accent6"/>
                    </a:gs>
                    <a:gs pos="28000">
                      <a:schemeClr val="accent6"/>
                    </a:gs>
                  </a:gsLst>
                  <a:lin ang="5400000" scaled="0"/>
                </a:gradFill>
              </a:rPr>
              <a:t>OAuth 2.0 Access Tokens are unbound tokens </a:t>
            </a:r>
            <a:br>
              <a:rPr lang="en-US" sz="3200" dirty="0">
                <a:gradFill>
                  <a:gsLst>
                    <a:gs pos="10694">
                      <a:schemeClr val="accent6"/>
                    </a:gs>
                    <a:gs pos="28000">
                      <a:schemeClr val="accent6"/>
                    </a:gs>
                  </a:gsLst>
                  <a:lin ang="5400000" scaled="0"/>
                </a:gradFill>
              </a:rPr>
            </a:br>
            <a:r>
              <a:rPr lang="en-US" sz="3200" dirty="0">
                <a:gradFill>
                  <a:gsLst>
                    <a:gs pos="10694">
                      <a:schemeClr val="accent6"/>
                    </a:gs>
                    <a:gs pos="28000">
                      <a:schemeClr val="accent6"/>
                    </a:gs>
                  </a:gsLst>
                  <a:lin ang="5400000" scaled="0"/>
                </a:gradFill>
              </a:rPr>
              <a:t>(</a:t>
            </a:r>
            <a:r>
              <a:rPr lang="en-US" sz="3200" dirty="0" err="1">
                <a:gradFill>
                  <a:gsLst>
                    <a:gs pos="10694">
                      <a:schemeClr val="accent6"/>
                    </a:gs>
                    <a:gs pos="28000">
                      <a:schemeClr val="accent6"/>
                    </a:gs>
                  </a:gsLst>
                  <a:lin ang="5400000" scaled="0"/>
                </a:gradFill>
              </a:rPr>
              <a:t>a.k.a</a:t>
            </a:r>
            <a:r>
              <a:rPr lang="en-US" sz="3200" dirty="0">
                <a:gradFill>
                  <a:gsLst>
                    <a:gs pos="10694">
                      <a:schemeClr val="accent6"/>
                    </a:gs>
                    <a:gs pos="28000">
                      <a:schemeClr val="accent6"/>
                    </a:gs>
                  </a:gsLst>
                  <a:lin ang="5400000" scaled="0"/>
                </a:gradFill>
              </a:rPr>
              <a:t>, “Bearer Tokens”)</a:t>
            </a:r>
            <a:br>
              <a:rPr lang="en-US" dirty="0"/>
            </a:br>
            <a:endParaRPr lang="en-US" sz="1800" dirty="0"/>
          </a:p>
          <a:p>
            <a:pPr marL="228600" lvl="1" indent="-228600">
              <a:buFont typeface="Arial" panose="020B0604020202020204" pitchFamily="34" charset="0"/>
              <a:buChar char="•"/>
            </a:pPr>
            <a:r>
              <a:rPr lang="en-US" sz="2400" dirty="0"/>
              <a:t>An Access Token can be used by any application that possesses it</a:t>
            </a:r>
          </a:p>
          <a:p>
            <a:pPr marL="228600" lvl="1" indent="-228600">
              <a:buFont typeface="Arial" panose="020B0604020202020204" pitchFamily="34" charset="0"/>
              <a:buChar char="•"/>
            </a:pPr>
            <a:r>
              <a:rPr lang="en-US" sz="2400" dirty="0"/>
              <a:t>Always use SSL—OAuth design depends on it!</a:t>
            </a:r>
          </a:p>
          <a:p>
            <a:pPr marL="228600" lvl="1" indent="-228600">
              <a:buFont typeface="Arial" panose="020B0604020202020204" pitchFamily="34" charset="0"/>
              <a:buChar char="•"/>
            </a:pPr>
            <a:r>
              <a:rPr lang="en-US" sz="2400" dirty="0"/>
              <a:t>Never expose tokens in JavaScript or allow them to be accessed by client-side debugging tools</a:t>
            </a:r>
          </a:p>
          <a:p>
            <a:pPr marL="228600" lvl="1" indent="-228600">
              <a:buFont typeface="Arial" panose="020B0604020202020204" pitchFamily="34" charset="0"/>
              <a:buChar char="•"/>
            </a:pPr>
            <a:r>
              <a:rPr lang="en-US" sz="2400" dirty="0"/>
              <a:t>If an Access Token is compromised, damage is limited by expiration</a:t>
            </a:r>
          </a:p>
          <a:p>
            <a:pPr marL="228600" lvl="1" indent="-228600">
              <a:buFont typeface="Arial" panose="020B0604020202020204" pitchFamily="34" charset="0"/>
              <a:buChar char="•"/>
            </a:pPr>
            <a:r>
              <a:rPr lang="en-US" sz="2400" dirty="0"/>
              <a:t>If a Refresh Token is compromised, damage is limited because the Client ID and Client Secret are required to get an Access Token from a Refresh Token.</a:t>
            </a:r>
          </a:p>
        </p:txBody>
      </p:sp>
      <p:grpSp>
        <p:nvGrpSpPr>
          <p:cNvPr id="5" name="Group 4"/>
          <p:cNvGrpSpPr/>
          <p:nvPr/>
        </p:nvGrpSpPr>
        <p:grpSpPr>
          <a:xfrm>
            <a:off x="10960798" y="167118"/>
            <a:ext cx="2043304" cy="287338"/>
            <a:chOff x="10305860" y="167118"/>
            <a:chExt cx="2043304" cy="287338"/>
          </a:xfrm>
        </p:grpSpPr>
        <p:sp>
          <p:nvSpPr>
            <p:cNvPr id="6" name="TextBox 5"/>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Primer</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1652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9"/>
          <p:cNvSpPr>
            <a:spLocks/>
          </p:cNvSpPr>
          <p:nvPr/>
        </p:nvSpPr>
        <p:spPr bwMode="auto">
          <a:xfrm>
            <a:off x="422276" y="1851990"/>
            <a:ext cx="1131887" cy="1736725"/>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itle 2"/>
          <p:cNvSpPr txBox="1">
            <a:spLocks/>
          </p:cNvSpPr>
          <p:nvPr/>
        </p:nvSpPr>
        <p:spPr>
          <a:xfrm>
            <a:off x="2103438" y="1631207"/>
            <a:ext cx="8229600" cy="2178289"/>
          </a:xfrm>
          <a:prstGeom prst="rect">
            <a:avLst/>
          </a:prstGeom>
          <a:noFill/>
        </p:spPr>
        <p:txBody>
          <a:bodyPr vert="horz" wrap="square" lIns="146304" tIns="91440" rIns="146304" bIns="91440" rtlCol="0" anchor="t" anchorCtr="0">
            <a:spAutoFit/>
          </a:bodyPr>
          <a:lstStyle>
            <a:lvl1pPr algn="l" defTabSz="932372" rtl="0" eaLnBrk="1" latinLnBrk="0" hangingPunct="1">
              <a:lnSpc>
                <a:spcPct val="90000"/>
              </a:lnSpc>
              <a:spcBef>
                <a:spcPct val="0"/>
              </a:spcBef>
              <a:buNone/>
              <a:defRPr lang="en-US" sz="7197" b="0" kern="1200" cap="none" spc="-100" baseline="0">
                <a:ln w="3175">
                  <a:noFill/>
                </a:ln>
                <a:gradFill>
                  <a:gsLst>
                    <a:gs pos="96108">
                      <a:srgbClr val="262626"/>
                    </a:gs>
                    <a:gs pos="87425">
                      <a:srgbClr val="262626"/>
                    </a:gs>
                  </a:gsLst>
                  <a:lin ang="5400000" scaled="0"/>
                </a:gradFill>
                <a:effectLst/>
                <a:latin typeface="+mj-lt"/>
                <a:ea typeface="+mn-ea"/>
                <a:cs typeface="Segoe UI" pitchFamily="34" charset="0"/>
              </a:defRPr>
            </a:lvl1pPr>
          </a:lstStyle>
          <a:p>
            <a:r>
              <a:rPr lang="en-US" dirty="0">
                <a:gradFill>
                  <a:gsLst>
                    <a:gs pos="64516">
                      <a:schemeClr val="bg1"/>
                    </a:gs>
                    <a:gs pos="53000">
                      <a:schemeClr val="bg1"/>
                    </a:gs>
                  </a:gsLst>
                  <a:lin ang="5400000" scaled="0"/>
                </a:gradFill>
              </a:rPr>
              <a:t>Development Scenarios</a:t>
            </a:r>
          </a:p>
        </p:txBody>
      </p:sp>
      <p:grpSp>
        <p:nvGrpSpPr>
          <p:cNvPr id="7" name="Group 6"/>
          <p:cNvGrpSpPr/>
          <p:nvPr/>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7"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0" name="Group 9"/>
            <p:cNvGrpSpPr/>
            <p:nvPr/>
          </p:nvGrpSpPr>
          <p:grpSpPr>
            <a:xfrm>
              <a:off x="6527800" y="3994753"/>
              <a:ext cx="3240121" cy="2863247"/>
              <a:chOff x="7045326" y="4452083"/>
              <a:chExt cx="2722595" cy="2405917"/>
            </a:xfrm>
          </p:grpSpPr>
          <p:sp>
            <p:nvSpPr>
              <p:cNvPr id="36"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Tree>
    <p:extLst>
      <p:ext uri="{BB962C8B-B14F-4D97-AF65-F5344CB8AC3E}">
        <p14:creationId xmlns:p14="http://schemas.microsoft.com/office/powerpoint/2010/main" val="307259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Scenarios</a:t>
            </a:r>
          </a:p>
        </p:txBody>
      </p:sp>
      <p:sp>
        <p:nvSpPr>
          <p:cNvPr id="9" name="Subtitle 4"/>
          <p:cNvSpPr>
            <a:spLocks noGrp="1"/>
          </p:cNvSpPr>
          <p:nvPr>
            <p:ph type="body" sz="quarter" idx="12"/>
          </p:nvPr>
        </p:nvSpPr>
        <p:spPr/>
        <p:txBody>
          <a:bodyPr/>
          <a:lstStyle/>
          <a:p>
            <a:pPr lvl="0"/>
            <a:r>
              <a:rPr lang="en-US" dirty="0"/>
              <a:t>Provider-Hosted Apps</a:t>
            </a:r>
          </a:p>
        </p:txBody>
      </p:sp>
    </p:spTree>
    <p:extLst>
      <p:ext uri="{BB962C8B-B14F-4D97-AF65-F5344CB8AC3E}">
        <p14:creationId xmlns:p14="http://schemas.microsoft.com/office/powerpoint/2010/main" val="353714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 principals</a:t>
            </a:r>
          </a:p>
        </p:txBody>
      </p:sp>
      <p:sp>
        <p:nvSpPr>
          <p:cNvPr id="2" name="Text Placeholder 1"/>
          <p:cNvSpPr>
            <a:spLocks noGrp="1"/>
          </p:cNvSpPr>
          <p:nvPr>
            <p:ph type="body" sz="quarter" idx="10"/>
          </p:nvPr>
        </p:nvSpPr>
        <p:spPr>
          <a:xfrm>
            <a:off x="274638" y="1212851"/>
            <a:ext cx="11887200" cy="3606244"/>
          </a:xfrm>
        </p:spPr>
        <p:txBody>
          <a:bodyPr/>
          <a:lstStyle/>
          <a:p>
            <a:r>
              <a:rPr lang="en-US" sz="3200" dirty="0">
                <a:gradFill>
                  <a:gsLst>
                    <a:gs pos="18497">
                      <a:schemeClr val="accent3"/>
                    </a:gs>
                    <a:gs pos="26000">
                      <a:schemeClr val="accent3"/>
                    </a:gs>
                  </a:gsLst>
                  <a:lin ang="5400000" scaled="0"/>
                </a:gradFill>
              </a:rPr>
              <a:t>Apps must be registered with SharePoint online</a:t>
            </a:r>
          </a:p>
          <a:p>
            <a:pPr lvl="1"/>
            <a:r>
              <a:rPr lang="en-US" dirty="0"/>
              <a:t>Client ID—generated during the registration process</a:t>
            </a:r>
          </a:p>
          <a:p>
            <a:pPr lvl="1"/>
            <a:r>
              <a:rPr lang="en-US" dirty="0"/>
              <a:t>Client Secret—generated during the registration process</a:t>
            </a:r>
          </a:p>
          <a:p>
            <a:pPr lvl="1"/>
            <a:r>
              <a:rPr lang="en-US" dirty="0"/>
              <a:t>App Host Domain—the domain of the Azure web site hosting the app</a:t>
            </a:r>
          </a:p>
          <a:p>
            <a:pPr lvl="1"/>
            <a:r>
              <a:rPr lang="en-US" dirty="0"/>
              <a:t>Redirect URL—the URL of the return page after permissions are granted</a:t>
            </a:r>
          </a:p>
          <a:p>
            <a:r>
              <a:rPr lang="en-US" sz="3200" dirty="0">
                <a:gradFill>
                  <a:gsLst>
                    <a:gs pos="18497">
                      <a:schemeClr val="accent3"/>
                    </a:gs>
                    <a:gs pos="26000">
                      <a:schemeClr val="accent3"/>
                    </a:gs>
                  </a:gsLst>
                  <a:lin ang="5400000" scaled="0"/>
                </a:gradFill>
              </a:rPr>
              <a:t>SharePoint provides registration management pages</a:t>
            </a:r>
          </a:p>
          <a:p>
            <a:pPr lvl="1"/>
            <a:r>
              <a:rPr lang="en-US" dirty="0"/>
              <a:t>AppRegNew.aspx—for registering a new app</a:t>
            </a:r>
          </a:p>
          <a:p>
            <a:pPr lvl="1"/>
            <a:r>
              <a:rPr lang="en-US" dirty="0"/>
              <a:t>AppInv.aspx—for updating registered apps</a:t>
            </a:r>
          </a:p>
          <a:p>
            <a:pPr lvl="1"/>
            <a:r>
              <a:rPr lang="en-US" dirty="0"/>
              <a:t>AppPrincipals.aspx—lists all registered apps</a:t>
            </a:r>
          </a:p>
        </p:txBody>
      </p:sp>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p:cNvPicPr>
            <a:picLocks noChangeAspect="1"/>
          </p:cNvPicPr>
          <p:nvPr/>
        </p:nvPicPr>
        <p:blipFill>
          <a:blip r:embed="rId3"/>
          <a:stretch>
            <a:fillRect/>
          </a:stretch>
        </p:blipFill>
        <p:spPr>
          <a:xfrm>
            <a:off x="10334624" y="2054608"/>
            <a:ext cx="1647825" cy="4460492"/>
          </a:xfrm>
          <a:prstGeom prst="rect">
            <a:avLst/>
          </a:prstGeom>
        </p:spPr>
      </p:pic>
    </p:spTree>
    <p:extLst>
      <p:ext uri="{BB962C8B-B14F-4D97-AF65-F5344CB8AC3E}">
        <p14:creationId xmlns:p14="http://schemas.microsoft.com/office/powerpoint/2010/main" val="2254138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Deep Dive into Security and OAuth</a:t>
            </a:r>
          </a:p>
        </p:txBody>
      </p:sp>
      <p:grpSp>
        <p:nvGrpSpPr>
          <p:cNvPr id="68" name="Group 67"/>
          <p:cNvGrpSpPr/>
          <p:nvPr/>
        </p:nvGrpSpPr>
        <p:grpSpPr>
          <a:xfrm>
            <a:off x="7366798" y="1211263"/>
            <a:ext cx="3882227" cy="4535488"/>
            <a:chOff x="7366798" y="1211263"/>
            <a:chExt cx="3882227" cy="4535488"/>
          </a:xfrm>
        </p:grpSpPr>
        <p:grpSp>
          <p:nvGrpSpPr>
            <p:cNvPr id="5" name="Group 4"/>
            <p:cNvGrpSpPr>
              <a:grpSpLocks noChangeAspect="1"/>
            </p:cNvGrpSpPr>
            <p:nvPr/>
          </p:nvGrpSpPr>
          <p:grpSpPr bwMode="auto">
            <a:xfrm rot="20411082" flipH="1">
              <a:off x="7366798" y="2038351"/>
              <a:ext cx="1844676" cy="3441701"/>
              <a:chOff x="3510" y="1018"/>
              <a:chExt cx="1162" cy="2168"/>
            </a:xfrm>
          </p:grpSpPr>
          <p:sp>
            <p:nvSpPr>
              <p:cNvPr id="7" name="Freeform 5"/>
              <p:cNvSpPr>
                <a:spLocks/>
              </p:cNvSpPr>
              <p:nvPr/>
            </p:nvSpPr>
            <p:spPr bwMode="auto">
              <a:xfrm>
                <a:off x="4168" y="1307"/>
                <a:ext cx="347" cy="71"/>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6"/>
              <p:cNvSpPr>
                <a:spLocks noChangeArrowheads="1"/>
              </p:cNvSpPr>
              <p:nvPr/>
            </p:nvSpPr>
            <p:spPr bwMode="auto">
              <a:xfrm>
                <a:off x="4152" y="2258"/>
                <a:ext cx="380" cy="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4152" y="2258"/>
                <a:ext cx="97" cy="824"/>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4021" y="3068"/>
                <a:ext cx="228" cy="118"/>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9"/>
              <p:cNvSpPr>
                <a:spLocks noChangeArrowheads="1"/>
              </p:cNvSpPr>
              <p:nvPr/>
            </p:nvSpPr>
            <p:spPr bwMode="auto">
              <a:xfrm>
                <a:off x="4434" y="2258"/>
                <a:ext cx="98" cy="824"/>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p:cNvSpPr>
                <a:spLocks/>
              </p:cNvSpPr>
              <p:nvPr/>
            </p:nvSpPr>
            <p:spPr bwMode="auto">
              <a:xfrm>
                <a:off x="4304" y="3068"/>
                <a:ext cx="228" cy="118"/>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p:cNvSpPr>
                <a:spLocks/>
              </p:cNvSpPr>
              <p:nvPr/>
            </p:nvSpPr>
            <p:spPr bwMode="auto">
              <a:xfrm>
                <a:off x="4012" y="1575"/>
                <a:ext cx="660" cy="683"/>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p:cNvSpPr>
                <a:spLocks/>
              </p:cNvSpPr>
              <p:nvPr/>
            </p:nvSpPr>
            <p:spPr bwMode="auto">
              <a:xfrm>
                <a:off x="3897" y="1833"/>
                <a:ext cx="236" cy="351"/>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3"/>
              <p:cNvSpPr>
                <a:spLocks noChangeArrowheads="1"/>
              </p:cNvSpPr>
              <p:nvPr/>
            </p:nvSpPr>
            <p:spPr bwMode="auto">
              <a:xfrm>
                <a:off x="4551" y="1833"/>
                <a:ext cx="102" cy="607"/>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p:cNvSpPr>
                <a:spLocks/>
              </p:cNvSpPr>
              <p:nvPr/>
            </p:nvSpPr>
            <p:spPr bwMode="auto">
              <a:xfrm>
                <a:off x="4551" y="2338"/>
                <a:ext cx="102" cy="204"/>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p:cNvSpPr>
                <a:spLocks/>
              </p:cNvSpPr>
              <p:nvPr/>
            </p:nvSpPr>
            <p:spPr bwMode="auto">
              <a:xfrm>
                <a:off x="3795" y="2080"/>
                <a:ext cx="207" cy="104"/>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7"/>
              <p:cNvSpPr>
                <a:spLocks noChangeArrowheads="1"/>
              </p:cNvSpPr>
              <p:nvPr/>
            </p:nvSpPr>
            <p:spPr bwMode="auto">
              <a:xfrm>
                <a:off x="3634" y="2032"/>
                <a:ext cx="454" cy="4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p:cNvSpPr>
                <a:spLocks/>
              </p:cNvSpPr>
              <p:nvPr/>
            </p:nvSpPr>
            <p:spPr bwMode="auto">
              <a:xfrm>
                <a:off x="3510" y="1805"/>
                <a:ext cx="473" cy="227"/>
              </a:xfrm>
              <a:custGeom>
                <a:avLst/>
                <a:gdLst>
                  <a:gd name="T0" fmla="*/ 349 w 473"/>
                  <a:gd name="T1" fmla="*/ 0 h 227"/>
                  <a:gd name="T2" fmla="*/ 0 w 473"/>
                  <a:gd name="T3" fmla="*/ 0 h 227"/>
                  <a:gd name="T4" fmla="*/ 124 w 473"/>
                  <a:gd name="T5" fmla="*/ 227 h 227"/>
                  <a:gd name="T6" fmla="*/ 473 w 473"/>
                  <a:gd name="T7" fmla="*/ 227 h 227"/>
                  <a:gd name="T8" fmla="*/ 349 w 473"/>
                  <a:gd name="T9" fmla="*/ 0 h 227"/>
                </a:gdLst>
                <a:ahLst/>
                <a:cxnLst>
                  <a:cxn ang="0">
                    <a:pos x="T0" y="T1"/>
                  </a:cxn>
                  <a:cxn ang="0">
                    <a:pos x="T2" y="T3"/>
                  </a:cxn>
                  <a:cxn ang="0">
                    <a:pos x="T4" y="T5"/>
                  </a:cxn>
                  <a:cxn ang="0">
                    <a:pos x="T6" y="T7"/>
                  </a:cxn>
                  <a:cxn ang="0">
                    <a:pos x="T8" y="T9"/>
                  </a:cxn>
                </a:cxnLst>
                <a:rect l="0" t="0" r="r" b="b"/>
                <a:pathLst>
                  <a:path w="473" h="227">
                    <a:moveTo>
                      <a:pt x="349" y="0"/>
                    </a:moveTo>
                    <a:lnTo>
                      <a:pt x="0" y="0"/>
                    </a:lnTo>
                    <a:lnTo>
                      <a:pt x="124" y="227"/>
                    </a:lnTo>
                    <a:lnTo>
                      <a:pt x="473" y="227"/>
                    </a:lnTo>
                    <a:lnTo>
                      <a:pt x="3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9"/>
              <p:cNvSpPr>
                <a:spLocks noChangeArrowheads="1"/>
              </p:cNvSpPr>
              <p:nvPr/>
            </p:nvSpPr>
            <p:spPr bwMode="auto">
              <a:xfrm>
                <a:off x="3983" y="2032"/>
                <a:ext cx="105" cy="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p:cNvSpPr>
                <a:spLocks/>
              </p:cNvSpPr>
              <p:nvPr/>
            </p:nvSpPr>
            <p:spPr bwMode="auto">
              <a:xfrm>
                <a:off x="4282" y="1435"/>
                <a:ext cx="119" cy="199"/>
              </a:xfrm>
              <a:custGeom>
                <a:avLst/>
                <a:gdLst>
                  <a:gd name="T0" fmla="*/ 60 w 119"/>
                  <a:gd name="T1" fmla="*/ 199 h 199"/>
                  <a:gd name="T2" fmla="*/ 0 w 119"/>
                  <a:gd name="T3" fmla="*/ 140 h 199"/>
                  <a:gd name="T4" fmla="*/ 0 w 119"/>
                  <a:gd name="T5" fmla="*/ 0 h 199"/>
                  <a:gd name="T6" fmla="*/ 119 w 119"/>
                  <a:gd name="T7" fmla="*/ 0 h 199"/>
                  <a:gd name="T8" fmla="*/ 119 w 119"/>
                  <a:gd name="T9" fmla="*/ 140 h 199"/>
                  <a:gd name="T10" fmla="*/ 60 w 119"/>
                  <a:gd name="T11" fmla="*/ 199 h 199"/>
                </a:gdLst>
                <a:ahLst/>
                <a:cxnLst>
                  <a:cxn ang="0">
                    <a:pos x="T0" y="T1"/>
                  </a:cxn>
                  <a:cxn ang="0">
                    <a:pos x="T2" y="T3"/>
                  </a:cxn>
                  <a:cxn ang="0">
                    <a:pos x="T4" y="T5"/>
                  </a:cxn>
                  <a:cxn ang="0">
                    <a:pos x="T6" y="T7"/>
                  </a:cxn>
                  <a:cxn ang="0">
                    <a:pos x="T8" y="T9"/>
                  </a:cxn>
                  <a:cxn ang="0">
                    <a:pos x="T10" y="T11"/>
                  </a:cxn>
                </a:cxnLst>
                <a:rect l="0" t="0" r="r" b="b"/>
                <a:pathLst>
                  <a:path w="119" h="199">
                    <a:moveTo>
                      <a:pt x="60" y="199"/>
                    </a:moveTo>
                    <a:lnTo>
                      <a:pt x="0" y="140"/>
                    </a:lnTo>
                    <a:lnTo>
                      <a:pt x="0" y="0"/>
                    </a:lnTo>
                    <a:lnTo>
                      <a:pt x="119" y="0"/>
                    </a:lnTo>
                    <a:lnTo>
                      <a:pt x="119" y="140"/>
                    </a:lnTo>
                    <a:lnTo>
                      <a:pt x="60" y="199"/>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p:cNvSpPr>
                <a:spLocks/>
              </p:cNvSpPr>
              <p:nvPr/>
            </p:nvSpPr>
            <p:spPr bwMode="auto">
              <a:xfrm>
                <a:off x="4282" y="1435"/>
                <a:ext cx="119" cy="107"/>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p:cNvSpPr>
                <a:spLocks/>
              </p:cNvSpPr>
              <p:nvPr/>
            </p:nvSpPr>
            <p:spPr bwMode="auto">
              <a:xfrm>
                <a:off x="4161" y="1213"/>
                <a:ext cx="361" cy="38"/>
              </a:xfrm>
              <a:custGeom>
                <a:avLst/>
                <a:gdLst>
                  <a:gd name="T0" fmla="*/ 152 w 152"/>
                  <a:gd name="T1" fmla="*/ 8 h 16"/>
                  <a:gd name="T2" fmla="*/ 144 w 152"/>
                  <a:gd name="T3" fmla="*/ 16 h 16"/>
                  <a:gd name="T4" fmla="*/ 8 w 152"/>
                  <a:gd name="T5" fmla="*/ 16 h 16"/>
                  <a:gd name="T6" fmla="*/ 0 w 152"/>
                  <a:gd name="T7" fmla="*/ 8 h 16"/>
                  <a:gd name="T8" fmla="*/ 0 w 152"/>
                  <a:gd name="T9" fmla="*/ 8 h 16"/>
                  <a:gd name="T10" fmla="*/ 8 w 152"/>
                  <a:gd name="T11" fmla="*/ 0 h 16"/>
                  <a:gd name="T12" fmla="*/ 144 w 152"/>
                  <a:gd name="T13" fmla="*/ 0 h 16"/>
                  <a:gd name="T14" fmla="*/ 152 w 152"/>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6">
                    <a:moveTo>
                      <a:pt x="152" y="8"/>
                    </a:moveTo>
                    <a:cubicBezTo>
                      <a:pt x="152" y="12"/>
                      <a:pt x="148" y="16"/>
                      <a:pt x="144" y="16"/>
                    </a:cubicBezTo>
                    <a:cubicBezTo>
                      <a:pt x="8" y="16"/>
                      <a:pt x="8" y="16"/>
                      <a:pt x="8" y="16"/>
                    </a:cubicBezTo>
                    <a:cubicBezTo>
                      <a:pt x="4" y="16"/>
                      <a:pt x="0" y="12"/>
                      <a:pt x="0" y="8"/>
                    </a:cubicBezTo>
                    <a:cubicBezTo>
                      <a:pt x="0" y="8"/>
                      <a:pt x="0" y="8"/>
                      <a:pt x="0" y="8"/>
                    </a:cubicBezTo>
                    <a:cubicBezTo>
                      <a:pt x="0" y="3"/>
                      <a:pt x="4" y="0"/>
                      <a:pt x="8" y="0"/>
                    </a:cubicBezTo>
                    <a:cubicBezTo>
                      <a:pt x="144" y="0"/>
                      <a:pt x="144" y="0"/>
                      <a:pt x="144" y="0"/>
                    </a:cubicBezTo>
                    <a:cubicBezTo>
                      <a:pt x="148" y="0"/>
                      <a:pt x="152" y="3"/>
                      <a:pt x="152"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p:cNvSpPr>
                <a:spLocks/>
              </p:cNvSpPr>
              <p:nvPr/>
            </p:nvSpPr>
            <p:spPr bwMode="auto">
              <a:xfrm>
                <a:off x="4199" y="1018"/>
                <a:ext cx="285" cy="197"/>
              </a:xfrm>
              <a:custGeom>
                <a:avLst/>
                <a:gdLst>
                  <a:gd name="T0" fmla="*/ 60 w 120"/>
                  <a:gd name="T1" fmla="*/ 0 h 83"/>
                  <a:gd name="T2" fmla="*/ 0 w 120"/>
                  <a:gd name="T3" fmla="*/ 61 h 83"/>
                  <a:gd name="T4" fmla="*/ 0 w 120"/>
                  <a:gd name="T5" fmla="*/ 83 h 83"/>
                  <a:gd name="T6" fmla="*/ 120 w 120"/>
                  <a:gd name="T7" fmla="*/ 83 h 83"/>
                  <a:gd name="T8" fmla="*/ 120 w 120"/>
                  <a:gd name="T9" fmla="*/ 61 h 83"/>
                  <a:gd name="T10" fmla="*/ 60 w 120"/>
                  <a:gd name="T11" fmla="*/ 0 h 83"/>
                </a:gdLst>
                <a:ahLst/>
                <a:cxnLst>
                  <a:cxn ang="0">
                    <a:pos x="T0" y="T1"/>
                  </a:cxn>
                  <a:cxn ang="0">
                    <a:pos x="T2" y="T3"/>
                  </a:cxn>
                  <a:cxn ang="0">
                    <a:pos x="T4" y="T5"/>
                  </a:cxn>
                  <a:cxn ang="0">
                    <a:pos x="T6" y="T7"/>
                  </a:cxn>
                  <a:cxn ang="0">
                    <a:pos x="T8" y="T9"/>
                  </a:cxn>
                  <a:cxn ang="0">
                    <a:pos x="T10" y="T11"/>
                  </a:cxn>
                </a:cxnLst>
                <a:rect l="0" t="0" r="r" b="b"/>
                <a:pathLst>
                  <a:path w="120" h="83">
                    <a:moveTo>
                      <a:pt x="60" y="0"/>
                    </a:moveTo>
                    <a:cubicBezTo>
                      <a:pt x="27" y="0"/>
                      <a:pt x="0" y="27"/>
                      <a:pt x="0" y="61"/>
                    </a:cubicBezTo>
                    <a:cubicBezTo>
                      <a:pt x="0" y="83"/>
                      <a:pt x="0" y="83"/>
                      <a:pt x="0" y="83"/>
                    </a:cubicBezTo>
                    <a:cubicBezTo>
                      <a:pt x="120" y="83"/>
                      <a:pt x="120" y="83"/>
                      <a:pt x="120" y="83"/>
                    </a:cubicBezTo>
                    <a:cubicBezTo>
                      <a:pt x="120" y="61"/>
                      <a:pt x="120" y="61"/>
                      <a:pt x="120" y="61"/>
                    </a:cubicBezTo>
                    <a:cubicBezTo>
                      <a:pt x="120" y="27"/>
                      <a:pt x="93" y="0"/>
                      <a:pt x="6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24"/>
              <p:cNvSpPr>
                <a:spLocks noChangeArrowheads="1"/>
              </p:cNvSpPr>
              <p:nvPr/>
            </p:nvSpPr>
            <p:spPr bwMode="auto">
              <a:xfrm>
                <a:off x="4199" y="1163"/>
                <a:ext cx="285" cy="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5"/>
              <p:cNvSpPr>
                <a:spLocks/>
              </p:cNvSpPr>
              <p:nvPr/>
            </p:nvSpPr>
            <p:spPr bwMode="auto">
              <a:xfrm>
                <a:off x="4199" y="1251"/>
                <a:ext cx="285" cy="267"/>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26"/>
              <p:cNvSpPr>
                <a:spLocks noChangeArrowheads="1"/>
              </p:cNvSpPr>
              <p:nvPr/>
            </p:nvSpPr>
            <p:spPr bwMode="auto">
              <a:xfrm>
                <a:off x="4551" y="1833"/>
                <a:ext cx="102" cy="2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27"/>
              <p:cNvSpPr>
                <a:spLocks noChangeArrowheads="1"/>
              </p:cNvSpPr>
              <p:nvPr/>
            </p:nvSpPr>
            <p:spPr bwMode="auto">
              <a:xfrm>
                <a:off x="4031" y="1833"/>
                <a:ext cx="102" cy="2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8"/>
              <p:cNvSpPr>
                <a:spLocks/>
              </p:cNvSpPr>
              <p:nvPr/>
            </p:nvSpPr>
            <p:spPr bwMode="auto">
              <a:xfrm>
                <a:off x="4242" y="1386"/>
                <a:ext cx="200" cy="45"/>
              </a:xfrm>
              <a:custGeom>
                <a:avLst/>
                <a:gdLst>
                  <a:gd name="T0" fmla="*/ 75 w 84"/>
                  <a:gd name="T1" fmla="*/ 0 h 19"/>
                  <a:gd name="T2" fmla="*/ 74 w 84"/>
                  <a:gd name="T3" fmla="*/ 0 h 19"/>
                  <a:gd name="T4" fmla="*/ 80 w 84"/>
                  <a:gd name="T5" fmla="*/ 7 h 19"/>
                  <a:gd name="T6" fmla="*/ 76 w 84"/>
                  <a:gd name="T7" fmla="*/ 14 h 19"/>
                  <a:gd name="T8" fmla="*/ 54 w 84"/>
                  <a:gd name="T9" fmla="*/ 6 h 19"/>
                  <a:gd name="T10" fmla="*/ 42 w 84"/>
                  <a:gd name="T11" fmla="*/ 13 h 19"/>
                  <a:gd name="T12" fmla="*/ 30 w 84"/>
                  <a:gd name="T13" fmla="*/ 6 h 19"/>
                  <a:gd name="T14" fmla="*/ 8 w 84"/>
                  <a:gd name="T15" fmla="*/ 14 h 19"/>
                  <a:gd name="T16" fmla="*/ 4 w 84"/>
                  <a:gd name="T17" fmla="*/ 7 h 19"/>
                  <a:gd name="T18" fmla="*/ 10 w 84"/>
                  <a:gd name="T19" fmla="*/ 0 h 19"/>
                  <a:gd name="T20" fmla="*/ 9 w 84"/>
                  <a:gd name="T21" fmla="*/ 0 h 19"/>
                  <a:gd name="T22" fmla="*/ 0 w 84"/>
                  <a:gd name="T23" fmla="*/ 9 h 19"/>
                  <a:gd name="T24" fmla="*/ 8 w 84"/>
                  <a:gd name="T25" fmla="*/ 19 h 19"/>
                  <a:gd name="T26" fmla="*/ 40 w 84"/>
                  <a:gd name="T27" fmla="*/ 19 h 19"/>
                  <a:gd name="T28" fmla="*/ 44 w 84"/>
                  <a:gd name="T29" fmla="*/ 19 h 19"/>
                  <a:gd name="T30" fmla="*/ 76 w 84"/>
                  <a:gd name="T31" fmla="*/ 19 h 19"/>
                  <a:gd name="T32" fmla="*/ 84 w 84"/>
                  <a:gd name="T33" fmla="*/ 9 h 19"/>
                  <a:gd name="T34" fmla="*/ 75 w 84"/>
                  <a:gd name="T3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9">
                    <a:moveTo>
                      <a:pt x="75" y="0"/>
                    </a:moveTo>
                    <a:cubicBezTo>
                      <a:pt x="75" y="0"/>
                      <a:pt x="75" y="0"/>
                      <a:pt x="74" y="0"/>
                    </a:cubicBezTo>
                    <a:cubicBezTo>
                      <a:pt x="78" y="0"/>
                      <a:pt x="80" y="3"/>
                      <a:pt x="80" y="7"/>
                    </a:cubicBezTo>
                    <a:cubicBezTo>
                      <a:pt x="80" y="10"/>
                      <a:pt x="79" y="14"/>
                      <a:pt x="76" y="14"/>
                    </a:cubicBezTo>
                    <a:cubicBezTo>
                      <a:pt x="65" y="14"/>
                      <a:pt x="63" y="6"/>
                      <a:pt x="54" y="6"/>
                    </a:cubicBezTo>
                    <a:cubicBezTo>
                      <a:pt x="47" y="6"/>
                      <a:pt x="44" y="9"/>
                      <a:pt x="42" y="13"/>
                    </a:cubicBezTo>
                    <a:cubicBezTo>
                      <a:pt x="40" y="9"/>
                      <a:pt x="37" y="6"/>
                      <a:pt x="30" y="6"/>
                    </a:cubicBezTo>
                    <a:cubicBezTo>
                      <a:pt x="21" y="6"/>
                      <a:pt x="19" y="14"/>
                      <a:pt x="8" y="14"/>
                    </a:cubicBezTo>
                    <a:cubicBezTo>
                      <a:pt x="5" y="14"/>
                      <a:pt x="4" y="10"/>
                      <a:pt x="4" y="7"/>
                    </a:cubicBezTo>
                    <a:cubicBezTo>
                      <a:pt x="4" y="3"/>
                      <a:pt x="7" y="0"/>
                      <a:pt x="10" y="0"/>
                    </a:cubicBezTo>
                    <a:cubicBezTo>
                      <a:pt x="9" y="0"/>
                      <a:pt x="9" y="0"/>
                      <a:pt x="9" y="0"/>
                    </a:cubicBezTo>
                    <a:cubicBezTo>
                      <a:pt x="4" y="0"/>
                      <a:pt x="0" y="4"/>
                      <a:pt x="0" y="9"/>
                    </a:cubicBezTo>
                    <a:cubicBezTo>
                      <a:pt x="0" y="14"/>
                      <a:pt x="4" y="18"/>
                      <a:pt x="8" y="19"/>
                    </a:cubicBezTo>
                    <a:cubicBezTo>
                      <a:pt x="14" y="19"/>
                      <a:pt x="33" y="19"/>
                      <a:pt x="40" y="19"/>
                    </a:cubicBezTo>
                    <a:cubicBezTo>
                      <a:pt x="42" y="19"/>
                      <a:pt x="44" y="19"/>
                      <a:pt x="44" y="19"/>
                    </a:cubicBezTo>
                    <a:cubicBezTo>
                      <a:pt x="51" y="19"/>
                      <a:pt x="70" y="19"/>
                      <a:pt x="76" y="19"/>
                    </a:cubicBezTo>
                    <a:cubicBezTo>
                      <a:pt x="80" y="18"/>
                      <a:pt x="84" y="14"/>
                      <a:pt x="84" y="9"/>
                    </a:cubicBezTo>
                    <a:cubicBezTo>
                      <a:pt x="84" y="4"/>
                      <a:pt x="80" y="0"/>
                      <a:pt x="7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9"/>
              <p:cNvSpPr>
                <a:spLocks noEditPoints="1"/>
              </p:cNvSpPr>
              <p:nvPr/>
            </p:nvSpPr>
            <p:spPr bwMode="auto">
              <a:xfrm>
                <a:off x="4230" y="1291"/>
                <a:ext cx="221" cy="78"/>
              </a:xfrm>
              <a:custGeom>
                <a:avLst/>
                <a:gdLst>
                  <a:gd name="T0" fmla="*/ 52 w 93"/>
                  <a:gd name="T1" fmla="*/ 3 h 33"/>
                  <a:gd name="T2" fmla="*/ 47 w 93"/>
                  <a:gd name="T3" fmla="*/ 3 h 33"/>
                  <a:gd name="T4" fmla="*/ 42 w 93"/>
                  <a:gd name="T5" fmla="*/ 3 h 33"/>
                  <a:gd name="T6" fmla="*/ 0 w 93"/>
                  <a:gd name="T7" fmla="*/ 4 h 33"/>
                  <a:gd name="T8" fmla="*/ 5 w 93"/>
                  <a:gd name="T9" fmla="*/ 23 h 33"/>
                  <a:gd name="T10" fmla="*/ 8 w 93"/>
                  <a:gd name="T11" fmla="*/ 29 h 33"/>
                  <a:gd name="T12" fmla="*/ 47 w 93"/>
                  <a:gd name="T13" fmla="*/ 10 h 33"/>
                  <a:gd name="T14" fmla="*/ 88 w 93"/>
                  <a:gd name="T15" fmla="*/ 23 h 33"/>
                  <a:gd name="T16" fmla="*/ 93 w 93"/>
                  <a:gd name="T17" fmla="*/ 4 h 33"/>
                  <a:gd name="T18" fmla="*/ 34 w 93"/>
                  <a:gd name="T19" fmla="*/ 4 h 33"/>
                  <a:gd name="T20" fmla="*/ 8 w 93"/>
                  <a:gd name="T21" fmla="*/ 5 h 33"/>
                  <a:gd name="T22" fmla="*/ 6 w 93"/>
                  <a:gd name="T23" fmla="*/ 7 h 33"/>
                  <a:gd name="T24" fmla="*/ 2 w 93"/>
                  <a:gd name="T25" fmla="*/ 6 h 33"/>
                  <a:gd name="T26" fmla="*/ 4 w 93"/>
                  <a:gd name="T27" fmla="*/ 6 h 33"/>
                  <a:gd name="T28" fmla="*/ 30 w 93"/>
                  <a:gd name="T29" fmla="*/ 29 h 33"/>
                  <a:gd name="T30" fmla="*/ 10 w 93"/>
                  <a:gd name="T31" fmla="*/ 27 h 33"/>
                  <a:gd name="T32" fmla="*/ 34 w 93"/>
                  <a:gd name="T33" fmla="*/ 25 h 33"/>
                  <a:gd name="T34" fmla="*/ 8 w 93"/>
                  <a:gd name="T35" fmla="*/ 24 h 33"/>
                  <a:gd name="T36" fmla="*/ 36 w 93"/>
                  <a:gd name="T37" fmla="*/ 24 h 33"/>
                  <a:gd name="T38" fmla="*/ 6 w 93"/>
                  <a:gd name="T39" fmla="*/ 19 h 33"/>
                  <a:gd name="T40" fmla="*/ 39 w 93"/>
                  <a:gd name="T41" fmla="*/ 17 h 33"/>
                  <a:gd name="T42" fmla="*/ 40 w 93"/>
                  <a:gd name="T43" fmla="*/ 15 h 33"/>
                  <a:gd name="T44" fmla="*/ 6 w 93"/>
                  <a:gd name="T45" fmla="*/ 14 h 33"/>
                  <a:gd name="T46" fmla="*/ 40 w 93"/>
                  <a:gd name="T47" fmla="*/ 12 h 33"/>
                  <a:gd name="T48" fmla="*/ 6 w 93"/>
                  <a:gd name="T49" fmla="*/ 10 h 33"/>
                  <a:gd name="T50" fmla="*/ 40 w 93"/>
                  <a:gd name="T51" fmla="*/ 10 h 33"/>
                  <a:gd name="T52" fmla="*/ 84 w 93"/>
                  <a:gd name="T53" fmla="*/ 4 h 33"/>
                  <a:gd name="T54" fmla="*/ 57 w 93"/>
                  <a:gd name="T55" fmla="*/ 5 h 33"/>
                  <a:gd name="T56" fmla="*/ 55 w 93"/>
                  <a:gd name="T57" fmla="*/ 7 h 33"/>
                  <a:gd name="T58" fmla="*/ 54 w 93"/>
                  <a:gd name="T59" fmla="*/ 8 h 33"/>
                  <a:gd name="T60" fmla="*/ 54 w 93"/>
                  <a:gd name="T61" fmla="*/ 10 h 33"/>
                  <a:gd name="T62" fmla="*/ 64 w 93"/>
                  <a:gd name="T63" fmla="*/ 29 h 33"/>
                  <a:gd name="T64" fmla="*/ 85 w 93"/>
                  <a:gd name="T65" fmla="*/ 26 h 33"/>
                  <a:gd name="T66" fmla="*/ 59 w 93"/>
                  <a:gd name="T67" fmla="*/ 25 h 33"/>
                  <a:gd name="T68" fmla="*/ 86 w 93"/>
                  <a:gd name="T69" fmla="*/ 24 h 33"/>
                  <a:gd name="T70" fmla="*/ 87 w 93"/>
                  <a:gd name="T71" fmla="*/ 22 h 33"/>
                  <a:gd name="T72" fmla="*/ 56 w 93"/>
                  <a:gd name="T73" fmla="*/ 21 h 33"/>
                  <a:gd name="T74" fmla="*/ 87 w 93"/>
                  <a:gd name="T75" fmla="*/ 21 h 33"/>
                  <a:gd name="T76" fmla="*/ 54 w 93"/>
                  <a:gd name="T77" fmla="*/ 15 h 33"/>
                  <a:gd name="T78" fmla="*/ 88 w 93"/>
                  <a:gd name="T79" fmla="*/ 14 h 33"/>
                  <a:gd name="T80" fmla="*/ 88 w 93"/>
                  <a:gd name="T81" fmla="*/ 12 h 33"/>
                  <a:gd name="T82" fmla="*/ 90 w 93"/>
                  <a:gd name="T83" fmla="*/ 6 h 33"/>
                  <a:gd name="T84" fmla="*/ 92 w 93"/>
                  <a:gd name="T8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3" h="33">
                    <a:moveTo>
                      <a:pt x="92" y="2"/>
                    </a:moveTo>
                    <a:cubicBezTo>
                      <a:pt x="92" y="2"/>
                      <a:pt x="82" y="0"/>
                      <a:pt x="73" y="0"/>
                    </a:cubicBezTo>
                    <a:cubicBezTo>
                      <a:pt x="65" y="0"/>
                      <a:pt x="52" y="3"/>
                      <a:pt x="52" y="3"/>
                    </a:cubicBezTo>
                    <a:cubicBezTo>
                      <a:pt x="47" y="3"/>
                      <a:pt x="47" y="3"/>
                      <a:pt x="47" y="3"/>
                    </a:cubicBezTo>
                    <a:cubicBezTo>
                      <a:pt x="47" y="3"/>
                      <a:pt x="47" y="3"/>
                      <a:pt x="47" y="3"/>
                    </a:cubicBezTo>
                    <a:cubicBezTo>
                      <a:pt x="47" y="3"/>
                      <a:pt x="47" y="3"/>
                      <a:pt x="47" y="3"/>
                    </a:cubicBezTo>
                    <a:cubicBezTo>
                      <a:pt x="47" y="3"/>
                      <a:pt x="47" y="3"/>
                      <a:pt x="47" y="3"/>
                    </a:cubicBezTo>
                    <a:cubicBezTo>
                      <a:pt x="47" y="3"/>
                      <a:pt x="47" y="3"/>
                      <a:pt x="47" y="3"/>
                    </a:cubicBezTo>
                    <a:cubicBezTo>
                      <a:pt x="42" y="3"/>
                      <a:pt x="42" y="3"/>
                      <a:pt x="42" y="3"/>
                    </a:cubicBezTo>
                    <a:cubicBezTo>
                      <a:pt x="42" y="3"/>
                      <a:pt x="29" y="0"/>
                      <a:pt x="20" y="0"/>
                    </a:cubicBezTo>
                    <a:cubicBezTo>
                      <a:pt x="12" y="0"/>
                      <a:pt x="2" y="2"/>
                      <a:pt x="2" y="2"/>
                    </a:cubicBezTo>
                    <a:cubicBezTo>
                      <a:pt x="2" y="2"/>
                      <a:pt x="0" y="2"/>
                      <a:pt x="0" y="4"/>
                    </a:cubicBezTo>
                    <a:cubicBezTo>
                      <a:pt x="0" y="4"/>
                      <a:pt x="0" y="7"/>
                      <a:pt x="0" y="8"/>
                    </a:cubicBezTo>
                    <a:cubicBezTo>
                      <a:pt x="0" y="9"/>
                      <a:pt x="2" y="9"/>
                      <a:pt x="3" y="10"/>
                    </a:cubicBezTo>
                    <a:cubicBezTo>
                      <a:pt x="4" y="11"/>
                      <a:pt x="5" y="18"/>
                      <a:pt x="5" y="23"/>
                    </a:cubicBezTo>
                    <a:cubicBezTo>
                      <a:pt x="6" y="25"/>
                      <a:pt x="7" y="27"/>
                      <a:pt x="8" y="29"/>
                    </a:cubicBezTo>
                    <a:cubicBezTo>
                      <a:pt x="8" y="29"/>
                      <a:pt x="8" y="29"/>
                      <a:pt x="8" y="29"/>
                    </a:cubicBezTo>
                    <a:cubicBezTo>
                      <a:pt x="8" y="29"/>
                      <a:pt x="8" y="29"/>
                      <a:pt x="8" y="29"/>
                    </a:cubicBezTo>
                    <a:cubicBezTo>
                      <a:pt x="11" y="31"/>
                      <a:pt x="15" y="33"/>
                      <a:pt x="21" y="33"/>
                    </a:cubicBezTo>
                    <a:cubicBezTo>
                      <a:pt x="30" y="33"/>
                      <a:pt x="34" y="31"/>
                      <a:pt x="38" y="24"/>
                    </a:cubicBezTo>
                    <a:cubicBezTo>
                      <a:pt x="42" y="18"/>
                      <a:pt x="43" y="10"/>
                      <a:pt x="47" y="10"/>
                    </a:cubicBezTo>
                    <a:cubicBezTo>
                      <a:pt x="51" y="10"/>
                      <a:pt x="52" y="18"/>
                      <a:pt x="56" y="24"/>
                    </a:cubicBezTo>
                    <a:cubicBezTo>
                      <a:pt x="60" y="31"/>
                      <a:pt x="64" y="33"/>
                      <a:pt x="73" y="33"/>
                    </a:cubicBezTo>
                    <a:cubicBezTo>
                      <a:pt x="83" y="33"/>
                      <a:pt x="88" y="28"/>
                      <a:pt x="88" y="23"/>
                    </a:cubicBezTo>
                    <a:cubicBezTo>
                      <a:pt x="89" y="18"/>
                      <a:pt x="90" y="11"/>
                      <a:pt x="91" y="10"/>
                    </a:cubicBezTo>
                    <a:cubicBezTo>
                      <a:pt x="92" y="9"/>
                      <a:pt x="93" y="9"/>
                      <a:pt x="93" y="8"/>
                    </a:cubicBezTo>
                    <a:cubicBezTo>
                      <a:pt x="93" y="7"/>
                      <a:pt x="93" y="4"/>
                      <a:pt x="93" y="4"/>
                    </a:cubicBezTo>
                    <a:cubicBezTo>
                      <a:pt x="93" y="2"/>
                      <a:pt x="92" y="2"/>
                      <a:pt x="92" y="2"/>
                    </a:cubicBezTo>
                    <a:close/>
                    <a:moveTo>
                      <a:pt x="20" y="2"/>
                    </a:moveTo>
                    <a:cubicBezTo>
                      <a:pt x="25" y="2"/>
                      <a:pt x="30" y="2"/>
                      <a:pt x="34" y="4"/>
                    </a:cubicBezTo>
                    <a:cubicBezTo>
                      <a:pt x="9" y="4"/>
                      <a:pt x="9" y="4"/>
                      <a:pt x="9" y="4"/>
                    </a:cubicBezTo>
                    <a:cubicBezTo>
                      <a:pt x="12" y="2"/>
                      <a:pt x="15" y="2"/>
                      <a:pt x="20" y="2"/>
                    </a:cubicBezTo>
                    <a:close/>
                    <a:moveTo>
                      <a:pt x="8" y="5"/>
                    </a:moveTo>
                    <a:cubicBezTo>
                      <a:pt x="37" y="5"/>
                      <a:pt x="37" y="5"/>
                      <a:pt x="37" y="5"/>
                    </a:cubicBezTo>
                    <a:cubicBezTo>
                      <a:pt x="38" y="6"/>
                      <a:pt x="39" y="6"/>
                      <a:pt x="39" y="7"/>
                    </a:cubicBezTo>
                    <a:cubicBezTo>
                      <a:pt x="6" y="7"/>
                      <a:pt x="6" y="7"/>
                      <a:pt x="6" y="7"/>
                    </a:cubicBezTo>
                    <a:cubicBezTo>
                      <a:pt x="7" y="6"/>
                      <a:pt x="7" y="6"/>
                      <a:pt x="8" y="5"/>
                    </a:cubicBezTo>
                    <a:close/>
                    <a:moveTo>
                      <a:pt x="4" y="6"/>
                    </a:moveTo>
                    <a:cubicBezTo>
                      <a:pt x="3" y="6"/>
                      <a:pt x="2" y="6"/>
                      <a:pt x="2" y="6"/>
                    </a:cubicBezTo>
                    <a:cubicBezTo>
                      <a:pt x="2" y="5"/>
                      <a:pt x="3" y="5"/>
                      <a:pt x="4" y="5"/>
                    </a:cubicBezTo>
                    <a:cubicBezTo>
                      <a:pt x="4" y="5"/>
                      <a:pt x="5" y="5"/>
                      <a:pt x="5" y="6"/>
                    </a:cubicBezTo>
                    <a:cubicBezTo>
                      <a:pt x="5" y="6"/>
                      <a:pt x="4" y="6"/>
                      <a:pt x="4" y="6"/>
                    </a:cubicBezTo>
                    <a:close/>
                    <a:moveTo>
                      <a:pt x="22" y="31"/>
                    </a:moveTo>
                    <a:cubicBezTo>
                      <a:pt x="18" y="31"/>
                      <a:pt x="15" y="30"/>
                      <a:pt x="13" y="29"/>
                    </a:cubicBezTo>
                    <a:cubicBezTo>
                      <a:pt x="30" y="29"/>
                      <a:pt x="30" y="29"/>
                      <a:pt x="30" y="29"/>
                    </a:cubicBezTo>
                    <a:cubicBezTo>
                      <a:pt x="27" y="30"/>
                      <a:pt x="24" y="31"/>
                      <a:pt x="22" y="31"/>
                    </a:cubicBezTo>
                    <a:close/>
                    <a:moveTo>
                      <a:pt x="32" y="27"/>
                    </a:moveTo>
                    <a:cubicBezTo>
                      <a:pt x="10" y="27"/>
                      <a:pt x="10" y="27"/>
                      <a:pt x="10" y="27"/>
                    </a:cubicBezTo>
                    <a:cubicBezTo>
                      <a:pt x="10" y="27"/>
                      <a:pt x="9" y="26"/>
                      <a:pt x="9" y="26"/>
                    </a:cubicBezTo>
                    <a:cubicBezTo>
                      <a:pt x="9" y="26"/>
                      <a:pt x="9" y="25"/>
                      <a:pt x="8" y="25"/>
                    </a:cubicBezTo>
                    <a:cubicBezTo>
                      <a:pt x="34" y="25"/>
                      <a:pt x="34" y="25"/>
                      <a:pt x="34" y="25"/>
                    </a:cubicBezTo>
                    <a:cubicBezTo>
                      <a:pt x="34" y="26"/>
                      <a:pt x="33" y="27"/>
                      <a:pt x="32" y="27"/>
                    </a:cubicBezTo>
                    <a:close/>
                    <a:moveTo>
                      <a:pt x="36" y="24"/>
                    </a:moveTo>
                    <a:cubicBezTo>
                      <a:pt x="8" y="24"/>
                      <a:pt x="8" y="24"/>
                      <a:pt x="8" y="24"/>
                    </a:cubicBezTo>
                    <a:cubicBezTo>
                      <a:pt x="7" y="23"/>
                      <a:pt x="7" y="23"/>
                      <a:pt x="7" y="22"/>
                    </a:cubicBezTo>
                    <a:cubicBezTo>
                      <a:pt x="37" y="22"/>
                      <a:pt x="37" y="22"/>
                      <a:pt x="37" y="22"/>
                    </a:cubicBezTo>
                    <a:cubicBezTo>
                      <a:pt x="37" y="23"/>
                      <a:pt x="36" y="23"/>
                      <a:pt x="36" y="24"/>
                    </a:cubicBezTo>
                    <a:close/>
                    <a:moveTo>
                      <a:pt x="38" y="21"/>
                    </a:moveTo>
                    <a:cubicBezTo>
                      <a:pt x="7" y="21"/>
                      <a:pt x="7" y="21"/>
                      <a:pt x="7" y="21"/>
                    </a:cubicBezTo>
                    <a:cubicBezTo>
                      <a:pt x="6" y="20"/>
                      <a:pt x="6" y="19"/>
                      <a:pt x="6" y="19"/>
                    </a:cubicBezTo>
                    <a:cubicBezTo>
                      <a:pt x="39" y="19"/>
                      <a:pt x="39" y="19"/>
                      <a:pt x="39" y="19"/>
                    </a:cubicBezTo>
                    <a:cubicBezTo>
                      <a:pt x="38" y="19"/>
                      <a:pt x="38" y="20"/>
                      <a:pt x="38" y="21"/>
                    </a:cubicBezTo>
                    <a:close/>
                    <a:moveTo>
                      <a:pt x="39" y="17"/>
                    </a:moveTo>
                    <a:cubicBezTo>
                      <a:pt x="6" y="17"/>
                      <a:pt x="6" y="17"/>
                      <a:pt x="6" y="17"/>
                    </a:cubicBezTo>
                    <a:cubicBezTo>
                      <a:pt x="6" y="16"/>
                      <a:pt x="6" y="16"/>
                      <a:pt x="6" y="15"/>
                    </a:cubicBezTo>
                    <a:cubicBezTo>
                      <a:pt x="40" y="15"/>
                      <a:pt x="40" y="15"/>
                      <a:pt x="40" y="15"/>
                    </a:cubicBezTo>
                    <a:cubicBezTo>
                      <a:pt x="39" y="16"/>
                      <a:pt x="39" y="17"/>
                      <a:pt x="39" y="17"/>
                    </a:cubicBezTo>
                    <a:close/>
                    <a:moveTo>
                      <a:pt x="40" y="14"/>
                    </a:moveTo>
                    <a:cubicBezTo>
                      <a:pt x="6" y="14"/>
                      <a:pt x="6" y="14"/>
                      <a:pt x="6" y="14"/>
                    </a:cubicBezTo>
                    <a:cubicBezTo>
                      <a:pt x="6" y="13"/>
                      <a:pt x="6" y="13"/>
                      <a:pt x="6" y="13"/>
                    </a:cubicBezTo>
                    <a:cubicBezTo>
                      <a:pt x="6" y="12"/>
                      <a:pt x="6" y="12"/>
                      <a:pt x="6" y="12"/>
                    </a:cubicBezTo>
                    <a:cubicBezTo>
                      <a:pt x="40" y="12"/>
                      <a:pt x="40" y="12"/>
                      <a:pt x="40" y="12"/>
                    </a:cubicBezTo>
                    <a:cubicBezTo>
                      <a:pt x="40" y="12"/>
                      <a:pt x="40" y="13"/>
                      <a:pt x="40" y="14"/>
                    </a:cubicBezTo>
                    <a:close/>
                    <a:moveTo>
                      <a:pt x="40" y="10"/>
                    </a:moveTo>
                    <a:cubicBezTo>
                      <a:pt x="6" y="10"/>
                      <a:pt x="6" y="10"/>
                      <a:pt x="6" y="10"/>
                    </a:cubicBezTo>
                    <a:cubicBezTo>
                      <a:pt x="6" y="10"/>
                      <a:pt x="6" y="9"/>
                      <a:pt x="6" y="8"/>
                    </a:cubicBezTo>
                    <a:cubicBezTo>
                      <a:pt x="40" y="8"/>
                      <a:pt x="40" y="8"/>
                      <a:pt x="40" y="8"/>
                    </a:cubicBezTo>
                    <a:cubicBezTo>
                      <a:pt x="40" y="9"/>
                      <a:pt x="40" y="9"/>
                      <a:pt x="40" y="10"/>
                    </a:cubicBezTo>
                    <a:cubicBezTo>
                      <a:pt x="40" y="10"/>
                      <a:pt x="40" y="10"/>
                      <a:pt x="40" y="10"/>
                    </a:cubicBezTo>
                    <a:close/>
                    <a:moveTo>
                      <a:pt x="74" y="2"/>
                    </a:moveTo>
                    <a:cubicBezTo>
                      <a:pt x="79" y="2"/>
                      <a:pt x="82" y="2"/>
                      <a:pt x="84" y="4"/>
                    </a:cubicBezTo>
                    <a:cubicBezTo>
                      <a:pt x="60" y="4"/>
                      <a:pt x="60" y="4"/>
                      <a:pt x="60" y="4"/>
                    </a:cubicBezTo>
                    <a:cubicBezTo>
                      <a:pt x="64" y="2"/>
                      <a:pt x="69" y="2"/>
                      <a:pt x="74" y="2"/>
                    </a:cubicBezTo>
                    <a:close/>
                    <a:moveTo>
                      <a:pt x="57" y="5"/>
                    </a:moveTo>
                    <a:cubicBezTo>
                      <a:pt x="86" y="5"/>
                      <a:pt x="86" y="5"/>
                      <a:pt x="86" y="5"/>
                    </a:cubicBezTo>
                    <a:cubicBezTo>
                      <a:pt x="87" y="6"/>
                      <a:pt x="87" y="6"/>
                      <a:pt x="87" y="7"/>
                    </a:cubicBezTo>
                    <a:cubicBezTo>
                      <a:pt x="55" y="7"/>
                      <a:pt x="55" y="7"/>
                      <a:pt x="55" y="7"/>
                    </a:cubicBezTo>
                    <a:cubicBezTo>
                      <a:pt x="55" y="6"/>
                      <a:pt x="56" y="6"/>
                      <a:pt x="57" y="5"/>
                    </a:cubicBezTo>
                    <a:close/>
                    <a:moveTo>
                      <a:pt x="54" y="10"/>
                    </a:moveTo>
                    <a:cubicBezTo>
                      <a:pt x="54" y="9"/>
                      <a:pt x="54" y="9"/>
                      <a:pt x="54" y="8"/>
                    </a:cubicBezTo>
                    <a:cubicBezTo>
                      <a:pt x="88" y="8"/>
                      <a:pt x="88" y="8"/>
                      <a:pt x="88" y="8"/>
                    </a:cubicBezTo>
                    <a:cubicBezTo>
                      <a:pt x="88" y="9"/>
                      <a:pt x="88" y="10"/>
                      <a:pt x="88" y="10"/>
                    </a:cubicBezTo>
                    <a:cubicBezTo>
                      <a:pt x="54" y="10"/>
                      <a:pt x="54" y="10"/>
                      <a:pt x="54" y="10"/>
                    </a:cubicBezTo>
                    <a:cubicBezTo>
                      <a:pt x="54" y="10"/>
                      <a:pt x="54" y="10"/>
                      <a:pt x="54" y="10"/>
                    </a:cubicBezTo>
                    <a:close/>
                    <a:moveTo>
                      <a:pt x="72" y="31"/>
                    </a:moveTo>
                    <a:cubicBezTo>
                      <a:pt x="70" y="31"/>
                      <a:pt x="67" y="30"/>
                      <a:pt x="64" y="29"/>
                    </a:cubicBezTo>
                    <a:cubicBezTo>
                      <a:pt x="81" y="29"/>
                      <a:pt x="81" y="29"/>
                      <a:pt x="81" y="29"/>
                    </a:cubicBezTo>
                    <a:cubicBezTo>
                      <a:pt x="79" y="30"/>
                      <a:pt x="76" y="31"/>
                      <a:pt x="72" y="31"/>
                    </a:cubicBezTo>
                    <a:close/>
                    <a:moveTo>
                      <a:pt x="85" y="26"/>
                    </a:moveTo>
                    <a:cubicBezTo>
                      <a:pt x="85" y="26"/>
                      <a:pt x="84" y="27"/>
                      <a:pt x="83" y="27"/>
                    </a:cubicBezTo>
                    <a:cubicBezTo>
                      <a:pt x="62" y="27"/>
                      <a:pt x="62" y="27"/>
                      <a:pt x="62" y="27"/>
                    </a:cubicBezTo>
                    <a:cubicBezTo>
                      <a:pt x="61" y="27"/>
                      <a:pt x="60" y="26"/>
                      <a:pt x="59" y="25"/>
                    </a:cubicBezTo>
                    <a:cubicBezTo>
                      <a:pt x="85" y="25"/>
                      <a:pt x="85" y="25"/>
                      <a:pt x="85" y="25"/>
                    </a:cubicBezTo>
                    <a:cubicBezTo>
                      <a:pt x="85" y="25"/>
                      <a:pt x="85" y="26"/>
                      <a:pt x="85" y="26"/>
                    </a:cubicBezTo>
                    <a:close/>
                    <a:moveTo>
                      <a:pt x="86" y="24"/>
                    </a:moveTo>
                    <a:cubicBezTo>
                      <a:pt x="58" y="24"/>
                      <a:pt x="58" y="24"/>
                      <a:pt x="58" y="24"/>
                    </a:cubicBezTo>
                    <a:cubicBezTo>
                      <a:pt x="58" y="23"/>
                      <a:pt x="57" y="23"/>
                      <a:pt x="57" y="22"/>
                    </a:cubicBezTo>
                    <a:cubicBezTo>
                      <a:pt x="87" y="22"/>
                      <a:pt x="87" y="22"/>
                      <a:pt x="87" y="22"/>
                    </a:cubicBezTo>
                    <a:cubicBezTo>
                      <a:pt x="87" y="23"/>
                      <a:pt x="86" y="23"/>
                      <a:pt x="86" y="24"/>
                    </a:cubicBezTo>
                    <a:close/>
                    <a:moveTo>
                      <a:pt x="87" y="21"/>
                    </a:moveTo>
                    <a:cubicBezTo>
                      <a:pt x="56" y="21"/>
                      <a:pt x="56" y="21"/>
                      <a:pt x="56" y="21"/>
                    </a:cubicBezTo>
                    <a:cubicBezTo>
                      <a:pt x="56" y="20"/>
                      <a:pt x="55" y="19"/>
                      <a:pt x="55" y="19"/>
                    </a:cubicBezTo>
                    <a:cubicBezTo>
                      <a:pt x="88" y="19"/>
                      <a:pt x="88" y="19"/>
                      <a:pt x="88" y="19"/>
                    </a:cubicBezTo>
                    <a:cubicBezTo>
                      <a:pt x="88" y="19"/>
                      <a:pt x="87" y="20"/>
                      <a:pt x="87" y="21"/>
                    </a:cubicBezTo>
                    <a:close/>
                    <a:moveTo>
                      <a:pt x="88" y="17"/>
                    </a:moveTo>
                    <a:cubicBezTo>
                      <a:pt x="55" y="17"/>
                      <a:pt x="55" y="17"/>
                      <a:pt x="55" y="17"/>
                    </a:cubicBezTo>
                    <a:cubicBezTo>
                      <a:pt x="55" y="17"/>
                      <a:pt x="54" y="16"/>
                      <a:pt x="54" y="15"/>
                    </a:cubicBezTo>
                    <a:cubicBezTo>
                      <a:pt x="88" y="15"/>
                      <a:pt x="88" y="15"/>
                      <a:pt x="88" y="15"/>
                    </a:cubicBezTo>
                    <a:cubicBezTo>
                      <a:pt x="88" y="16"/>
                      <a:pt x="88" y="16"/>
                      <a:pt x="88" y="17"/>
                    </a:cubicBezTo>
                    <a:close/>
                    <a:moveTo>
                      <a:pt x="88" y="14"/>
                    </a:moveTo>
                    <a:cubicBezTo>
                      <a:pt x="54" y="14"/>
                      <a:pt x="54" y="14"/>
                      <a:pt x="54" y="14"/>
                    </a:cubicBezTo>
                    <a:cubicBezTo>
                      <a:pt x="54" y="13"/>
                      <a:pt x="54" y="12"/>
                      <a:pt x="54" y="12"/>
                    </a:cubicBezTo>
                    <a:cubicBezTo>
                      <a:pt x="88" y="12"/>
                      <a:pt x="88" y="12"/>
                      <a:pt x="88" y="12"/>
                    </a:cubicBezTo>
                    <a:cubicBezTo>
                      <a:pt x="88" y="12"/>
                      <a:pt x="88" y="12"/>
                      <a:pt x="88" y="13"/>
                    </a:cubicBezTo>
                    <a:cubicBezTo>
                      <a:pt x="88" y="13"/>
                      <a:pt x="88" y="13"/>
                      <a:pt x="88" y="14"/>
                    </a:cubicBezTo>
                    <a:close/>
                    <a:moveTo>
                      <a:pt x="90" y="6"/>
                    </a:moveTo>
                    <a:cubicBezTo>
                      <a:pt x="90" y="6"/>
                      <a:pt x="89" y="6"/>
                      <a:pt x="88" y="6"/>
                    </a:cubicBezTo>
                    <a:cubicBezTo>
                      <a:pt x="89" y="5"/>
                      <a:pt x="90" y="5"/>
                      <a:pt x="90" y="5"/>
                    </a:cubicBezTo>
                    <a:cubicBezTo>
                      <a:pt x="91" y="5"/>
                      <a:pt x="92" y="5"/>
                      <a:pt x="92" y="6"/>
                    </a:cubicBezTo>
                    <a:cubicBezTo>
                      <a:pt x="92" y="6"/>
                      <a:pt x="91" y="6"/>
                      <a:pt x="90" y="6"/>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30"/>
              <p:cNvSpPr>
                <a:spLocks noChangeArrowheads="1"/>
              </p:cNvSpPr>
              <p:nvPr/>
            </p:nvSpPr>
            <p:spPr bwMode="auto">
              <a:xfrm>
                <a:off x="4199" y="1251"/>
                <a:ext cx="285" cy="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4"/>
            <p:cNvGrpSpPr>
              <a:grpSpLocks noChangeAspect="1"/>
            </p:cNvGrpSpPr>
            <p:nvPr/>
          </p:nvGrpSpPr>
          <p:grpSpPr bwMode="auto">
            <a:xfrm>
              <a:off x="7813675" y="1211263"/>
              <a:ext cx="3435350" cy="4535488"/>
              <a:chOff x="5002" y="1025"/>
              <a:chExt cx="2164" cy="2857"/>
            </a:xfrm>
          </p:grpSpPr>
          <p:sp>
            <p:nvSpPr>
              <p:cNvPr id="12" name="Freeform 5"/>
              <p:cNvSpPr>
                <a:spLocks/>
              </p:cNvSpPr>
              <p:nvPr/>
            </p:nvSpPr>
            <p:spPr bwMode="auto">
              <a:xfrm>
                <a:off x="5296" y="1025"/>
                <a:ext cx="1576" cy="1385"/>
              </a:xfrm>
              <a:custGeom>
                <a:avLst/>
                <a:gdLst>
                  <a:gd name="T0" fmla="*/ 509 w 509"/>
                  <a:gd name="T1" fmla="*/ 448 h 448"/>
                  <a:gd name="T2" fmla="*/ 509 w 509"/>
                  <a:gd name="T3" fmla="*/ 255 h 448"/>
                  <a:gd name="T4" fmla="*/ 254 w 509"/>
                  <a:gd name="T5" fmla="*/ 0 h 448"/>
                  <a:gd name="T6" fmla="*/ 0 w 509"/>
                  <a:gd name="T7" fmla="*/ 255 h 448"/>
                  <a:gd name="T8" fmla="*/ 0 w 509"/>
                  <a:gd name="T9" fmla="*/ 448 h 448"/>
                </a:gdLst>
                <a:ahLst/>
                <a:cxnLst>
                  <a:cxn ang="0">
                    <a:pos x="T0" y="T1"/>
                  </a:cxn>
                  <a:cxn ang="0">
                    <a:pos x="T2" y="T3"/>
                  </a:cxn>
                  <a:cxn ang="0">
                    <a:pos x="T4" y="T5"/>
                  </a:cxn>
                  <a:cxn ang="0">
                    <a:pos x="T6" y="T7"/>
                  </a:cxn>
                  <a:cxn ang="0">
                    <a:pos x="T8" y="T9"/>
                  </a:cxn>
                </a:cxnLst>
                <a:rect l="0" t="0" r="r" b="b"/>
                <a:pathLst>
                  <a:path w="509" h="448">
                    <a:moveTo>
                      <a:pt x="509" y="448"/>
                    </a:moveTo>
                    <a:cubicBezTo>
                      <a:pt x="509" y="255"/>
                      <a:pt x="509" y="255"/>
                      <a:pt x="509" y="255"/>
                    </a:cubicBezTo>
                    <a:cubicBezTo>
                      <a:pt x="509" y="114"/>
                      <a:pt x="395" y="0"/>
                      <a:pt x="254" y="0"/>
                    </a:cubicBezTo>
                    <a:cubicBezTo>
                      <a:pt x="114" y="0"/>
                      <a:pt x="0" y="114"/>
                      <a:pt x="0" y="255"/>
                    </a:cubicBezTo>
                    <a:cubicBezTo>
                      <a:pt x="0" y="448"/>
                      <a:pt x="0" y="448"/>
                      <a:pt x="0" y="448"/>
                    </a:cubicBezTo>
                  </a:path>
                </a:pathLst>
              </a:custGeom>
              <a:noFill/>
              <a:ln w="461963" cap="flat">
                <a:solidFill>
                  <a:srgbClr val="46474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5646" y="2410"/>
                <a:ext cx="861" cy="13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5736" y="3010"/>
                <a:ext cx="495" cy="272"/>
              </a:xfrm>
              <a:custGeom>
                <a:avLst/>
                <a:gdLst>
                  <a:gd name="T0" fmla="*/ 0 w 495"/>
                  <a:gd name="T1" fmla="*/ 152 h 272"/>
                  <a:gd name="T2" fmla="*/ 207 w 495"/>
                  <a:gd name="T3" fmla="*/ 207 h 272"/>
                  <a:gd name="T4" fmla="*/ 455 w 495"/>
                  <a:gd name="T5" fmla="*/ 272 h 272"/>
                  <a:gd name="T6" fmla="*/ 495 w 495"/>
                  <a:gd name="T7" fmla="*/ 124 h 272"/>
                  <a:gd name="T8" fmla="*/ 40 w 495"/>
                  <a:gd name="T9" fmla="*/ 0 h 272"/>
                  <a:gd name="T10" fmla="*/ 0 w 495"/>
                  <a:gd name="T11" fmla="*/ 152 h 272"/>
                </a:gdLst>
                <a:ahLst/>
                <a:cxnLst>
                  <a:cxn ang="0">
                    <a:pos x="T0" y="T1"/>
                  </a:cxn>
                  <a:cxn ang="0">
                    <a:pos x="T2" y="T3"/>
                  </a:cxn>
                  <a:cxn ang="0">
                    <a:pos x="T4" y="T5"/>
                  </a:cxn>
                  <a:cxn ang="0">
                    <a:pos x="T6" y="T7"/>
                  </a:cxn>
                  <a:cxn ang="0">
                    <a:pos x="T8" y="T9"/>
                  </a:cxn>
                  <a:cxn ang="0">
                    <a:pos x="T10" y="T11"/>
                  </a:cxn>
                </a:cxnLst>
                <a:rect l="0" t="0" r="r" b="b"/>
                <a:pathLst>
                  <a:path w="495" h="272">
                    <a:moveTo>
                      <a:pt x="0" y="152"/>
                    </a:moveTo>
                    <a:lnTo>
                      <a:pt x="207" y="207"/>
                    </a:lnTo>
                    <a:lnTo>
                      <a:pt x="455" y="272"/>
                    </a:lnTo>
                    <a:lnTo>
                      <a:pt x="495" y="124"/>
                    </a:lnTo>
                    <a:lnTo>
                      <a:pt x="40" y="0"/>
                    </a:lnTo>
                    <a:lnTo>
                      <a:pt x="0" y="15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p:nvSpPr>
            <p:spPr bwMode="auto">
              <a:xfrm>
                <a:off x="5002" y="2148"/>
                <a:ext cx="2164" cy="1734"/>
              </a:xfrm>
              <a:custGeom>
                <a:avLst/>
                <a:gdLst>
                  <a:gd name="T0" fmla="*/ 509 w 699"/>
                  <a:gd name="T1" fmla="*/ 0 h 561"/>
                  <a:gd name="T2" fmla="*/ 350 w 699"/>
                  <a:gd name="T3" fmla="*/ 0 h 561"/>
                  <a:gd name="T4" fmla="*/ 348 w 699"/>
                  <a:gd name="T5" fmla="*/ 0 h 561"/>
                  <a:gd name="T6" fmla="*/ 190 w 699"/>
                  <a:gd name="T7" fmla="*/ 0 h 561"/>
                  <a:gd name="T8" fmla="*/ 0 w 699"/>
                  <a:gd name="T9" fmla="*/ 38 h 561"/>
                  <a:gd name="T10" fmla="*/ 0 w 699"/>
                  <a:gd name="T11" fmla="*/ 523 h 561"/>
                  <a:gd name="T12" fmla="*/ 190 w 699"/>
                  <a:gd name="T13" fmla="*/ 561 h 561"/>
                  <a:gd name="T14" fmla="*/ 348 w 699"/>
                  <a:gd name="T15" fmla="*/ 561 h 561"/>
                  <a:gd name="T16" fmla="*/ 350 w 699"/>
                  <a:gd name="T17" fmla="*/ 561 h 561"/>
                  <a:gd name="T18" fmla="*/ 508 w 699"/>
                  <a:gd name="T19" fmla="*/ 561 h 561"/>
                  <a:gd name="T20" fmla="*/ 699 w 699"/>
                  <a:gd name="T21" fmla="*/ 523 h 561"/>
                  <a:gd name="T22" fmla="*/ 699 w 699"/>
                  <a:gd name="T23" fmla="*/ 38 h 561"/>
                  <a:gd name="T24" fmla="*/ 509 w 699"/>
                  <a:gd name="T25" fmla="*/ 0 h 561"/>
                  <a:gd name="T26" fmla="*/ 395 w 699"/>
                  <a:gd name="T27" fmla="*/ 329 h 561"/>
                  <a:gd name="T28" fmla="*/ 395 w 699"/>
                  <a:gd name="T29" fmla="*/ 463 h 561"/>
                  <a:gd name="T30" fmla="*/ 304 w 699"/>
                  <a:gd name="T31" fmla="*/ 463 h 561"/>
                  <a:gd name="T32" fmla="*/ 304 w 699"/>
                  <a:gd name="T33" fmla="*/ 329 h 561"/>
                  <a:gd name="T34" fmla="*/ 229 w 699"/>
                  <a:gd name="T35" fmla="*/ 217 h 561"/>
                  <a:gd name="T36" fmla="*/ 349 w 699"/>
                  <a:gd name="T37" fmla="*/ 97 h 561"/>
                  <a:gd name="T38" fmla="*/ 469 w 699"/>
                  <a:gd name="T39" fmla="*/ 217 h 561"/>
                  <a:gd name="T40" fmla="*/ 395 w 699"/>
                  <a:gd name="T41" fmla="*/ 32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9" h="561">
                    <a:moveTo>
                      <a:pt x="509" y="0"/>
                    </a:moveTo>
                    <a:cubicBezTo>
                      <a:pt x="350" y="0"/>
                      <a:pt x="350" y="0"/>
                      <a:pt x="350" y="0"/>
                    </a:cubicBezTo>
                    <a:cubicBezTo>
                      <a:pt x="348" y="0"/>
                      <a:pt x="348" y="0"/>
                      <a:pt x="348" y="0"/>
                    </a:cubicBezTo>
                    <a:cubicBezTo>
                      <a:pt x="190" y="0"/>
                      <a:pt x="190" y="0"/>
                      <a:pt x="190" y="0"/>
                    </a:cubicBezTo>
                    <a:cubicBezTo>
                      <a:pt x="0" y="38"/>
                      <a:pt x="0" y="38"/>
                      <a:pt x="0" y="38"/>
                    </a:cubicBezTo>
                    <a:cubicBezTo>
                      <a:pt x="0" y="523"/>
                      <a:pt x="0" y="523"/>
                      <a:pt x="0" y="523"/>
                    </a:cubicBezTo>
                    <a:cubicBezTo>
                      <a:pt x="190" y="561"/>
                      <a:pt x="190" y="561"/>
                      <a:pt x="190" y="561"/>
                    </a:cubicBezTo>
                    <a:cubicBezTo>
                      <a:pt x="348" y="561"/>
                      <a:pt x="348" y="561"/>
                      <a:pt x="348" y="561"/>
                    </a:cubicBezTo>
                    <a:cubicBezTo>
                      <a:pt x="350" y="561"/>
                      <a:pt x="350" y="561"/>
                      <a:pt x="350" y="561"/>
                    </a:cubicBezTo>
                    <a:cubicBezTo>
                      <a:pt x="508" y="561"/>
                      <a:pt x="508" y="561"/>
                      <a:pt x="508" y="561"/>
                    </a:cubicBezTo>
                    <a:cubicBezTo>
                      <a:pt x="699" y="523"/>
                      <a:pt x="699" y="523"/>
                      <a:pt x="699" y="523"/>
                    </a:cubicBezTo>
                    <a:cubicBezTo>
                      <a:pt x="699" y="38"/>
                      <a:pt x="699" y="38"/>
                      <a:pt x="699" y="38"/>
                    </a:cubicBezTo>
                    <a:lnTo>
                      <a:pt x="509" y="0"/>
                    </a:lnTo>
                    <a:close/>
                    <a:moveTo>
                      <a:pt x="395" y="329"/>
                    </a:moveTo>
                    <a:cubicBezTo>
                      <a:pt x="395" y="463"/>
                      <a:pt x="395" y="463"/>
                      <a:pt x="395" y="463"/>
                    </a:cubicBezTo>
                    <a:cubicBezTo>
                      <a:pt x="304" y="463"/>
                      <a:pt x="304" y="463"/>
                      <a:pt x="304" y="463"/>
                    </a:cubicBezTo>
                    <a:cubicBezTo>
                      <a:pt x="304" y="329"/>
                      <a:pt x="304" y="329"/>
                      <a:pt x="304" y="329"/>
                    </a:cubicBezTo>
                    <a:cubicBezTo>
                      <a:pt x="260" y="311"/>
                      <a:pt x="229" y="268"/>
                      <a:pt x="229" y="217"/>
                    </a:cubicBezTo>
                    <a:cubicBezTo>
                      <a:pt x="229" y="151"/>
                      <a:pt x="283" y="97"/>
                      <a:pt x="349" y="97"/>
                    </a:cubicBezTo>
                    <a:cubicBezTo>
                      <a:pt x="415" y="97"/>
                      <a:pt x="469" y="151"/>
                      <a:pt x="469" y="217"/>
                    </a:cubicBezTo>
                    <a:cubicBezTo>
                      <a:pt x="469" y="268"/>
                      <a:pt x="438" y="311"/>
                      <a:pt x="395" y="32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p:nvSpPr>
            <p:spPr bwMode="auto">
              <a:xfrm>
                <a:off x="6575" y="2148"/>
                <a:ext cx="591" cy="1734"/>
              </a:xfrm>
              <a:custGeom>
                <a:avLst/>
                <a:gdLst>
                  <a:gd name="T0" fmla="*/ 0 w 591"/>
                  <a:gd name="T1" fmla="*/ 1734 h 1734"/>
                  <a:gd name="T2" fmla="*/ 591 w 591"/>
                  <a:gd name="T3" fmla="*/ 1617 h 1734"/>
                  <a:gd name="T4" fmla="*/ 591 w 591"/>
                  <a:gd name="T5" fmla="*/ 117 h 1734"/>
                  <a:gd name="T6" fmla="*/ 3 w 591"/>
                  <a:gd name="T7" fmla="*/ 0 h 1734"/>
                  <a:gd name="T8" fmla="*/ 0 w 591"/>
                  <a:gd name="T9" fmla="*/ 1734 h 1734"/>
                </a:gdLst>
                <a:ahLst/>
                <a:cxnLst>
                  <a:cxn ang="0">
                    <a:pos x="T0" y="T1"/>
                  </a:cxn>
                  <a:cxn ang="0">
                    <a:pos x="T2" y="T3"/>
                  </a:cxn>
                  <a:cxn ang="0">
                    <a:pos x="T4" y="T5"/>
                  </a:cxn>
                  <a:cxn ang="0">
                    <a:pos x="T6" y="T7"/>
                  </a:cxn>
                  <a:cxn ang="0">
                    <a:pos x="T8" y="T9"/>
                  </a:cxn>
                </a:cxnLst>
                <a:rect l="0" t="0" r="r" b="b"/>
                <a:pathLst>
                  <a:path w="591" h="1734">
                    <a:moveTo>
                      <a:pt x="0" y="1734"/>
                    </a:moveTo>
                    <a:lnTo>
                      <a:pt x="591" y="1617"/>
                    </a:lnTo>
                    <a:lnTo>
                      <a:pt x="591" y="117"/>
                    </a:lnTo>
                    <a:lnTo>
                      <a:pt x="3" y="0"/>
                    </a:lnTo>
                    <a:lnTo>
                      <a:pt x="0" y="1734"/>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p:nvSpPr>
            <p:spPr bwMode="auto">
              <a:xfrm>
                <a:off x="6575" y="2148"/>
                <a:ext cx="591" cy="1734"/>
              </a:xfrm>
              <a:custGeom>
                <a:avLst/>
                <a:gdLst>
                  <a:gd name="T0" fmla="*/ 0 w 591"/>
                  <a:gd name="T1" fmla="*/ 1734 h 1734"/>
                  <a:gd name="T2" fmla="*/ 591 w 591"/>
                  <a:gd name="T3" fmla="*/ 1617 h 1734"/>
                  <a:gd name="T4" fmla="*/ 591 w 591"/>
                  <a:gd name="T5" fmla="*/ 117 h 1734"/>
                  <a:gd name="T6" fmla="*/ 3 w 591"/>
                  <a:gd name="T7" fmla="*/ 0 h 1734"/>
                </a:gdLst>
                <a:ahLst/>
                <a:cxnLst>
                  <a:cxn ang="0">
                    <a:pos x="T0" y="T1"/>
                  </a:cxn>
                  <a:cxn ang="0">
                    <a:pos x="T2" y="T3"/>
                  </a:cxn>
                  <a:cxn ang="0">
                    <a:pos x="T4" y="T5"/>
                  </a:cxn>
                  <a:cxn ang="0">
                    <a:pos x="T6" y="T7"/>
                  </a:cxn>
                </a:cxnLst>
                <a:rect l="0" t="0" r="r" b="b"/>
                <a:pathLst>
                  <a:path w="591" h="1734">
                    <a:moveTo>
                      <a:pt x="0" y="1734"/>
                    </a:moveTo>
                    <a:lnTo>
                      <a:pt x="591" y="1617"/>
                    </a:lnTo>
                    <a:lnTo>
                      <a:pt x="591" y="117"/>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p:nvSpPr>
            <p:spPr bwMode="auto">
              <a:xfrm>
                <a:off x="5002" y="2148"/>
                <a:ext cx="588" cy="1734"/>
              </a:xfrm>
              <a:custGeom>
                <a:avLst/>
                <a:gdLst>
                  <a:gd name="T0" fmla="*/ 588 w 588"/>
                  <a:gd name="T1" fmla="*/ 1734 h 1734"/>
                  <a:gd name="T2" fmla="*/ 0 w 588"/>
                  <a:gd name="T3" fmla="*/ 1617 h 1734"/>
                  <a:gd name="T4" fmla="*/ 0 w 588"/>
                  <a:gd name="T5" fmla="*/ 117 h 1734"/>
                  <a:gd name="T6" fmla="*/ 588 w 588"/>
                  <a:gd name="T7" fmla="*/ 0 h 1734"/>
                  <a:gd name="T8" fmla="*/ 588 w 588"/>
                  <a:gd name="T9" fmla="*/ 1734 h 1734"/>
                </a:gdLst>
                <a:ahLst/>
                <a:cxnLst>
                  <a:cxn ang="0">
                    <a:pos x="T0" y="T1"/>
                  </a:cxn>
                  <a:cxn ang="0">
                    <a:pos x="T2" y="T3"/>
                  </a:cxn>
                  <a:cxn ang="0">
                    <a:pos x="T4" y="T5"/>
                  </a:cxn>
                  <a:cxn ang="0">
                    <a:pos x="T6" y="T7"/>
                  </a:cxn>
                  <a:cxn ang="0">
                    <a:pos x="T8" y="T9"/>
                  </a:cxn>
                </a:cxnLst>
                <a:rect l="0" t="0" r="r" b="b"/>
                <a:pathLst>
                  <a:path w="588" h="1734">
                    <a:moveTo>
                      <a:pt x="588" y="1734"/>
                    </a:moveTo>
                    <a:lnTo>
                      <a:pt x="0" y="1617"/>
                    </a:lnTo>
                    <a:lnTo>
                      <a:pt x="0" y="117"/>
                    </a:lnTo>
                    <a:lnTo>
                      <a:pt x="588" y="0"/>
                    </a:lnTo>
                    <a:lnTo>
                      <a:pt x="588" y="1734"/>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p:nvSpPr>
            <p:spPr bwMode="auto">
              <a:xfrm>
                <a:off x="5002" y="2148"/>
                <a:ext cx="588" cy="1734"/>
              </a:xfrm>
              <a:custGeom>
                <a:avLst/>
                <a:gdLst>
                  <a:gd name="T0" fmla="*/ 588 w 588"/>
                  <a:gd name="T1" fmla="*/ 1734 h 1734"/>
                  <a:gd name="T2" fmla="*/ 0 w 588"/>
                  <a:gd name="T3" fmla="*/ 1617 h 1734"/>
                  <a:gd name="T4" fmla="*/ 0 w 588"/>
                  <a:gd name="T5" fmla="*/ 117 h 1734"/>
                  <a:gd name="T6" fmla="*/ 588 w 588"/>
                  <a:gd name="T7" fmla="*/ 0 h 1734"/>
                </a:gdLst>
                <a:ahLst/>
                <a:cxnLst>
                  <a:cxn ang="0">
                    <a:pos x="T0" y="T1"/>
                  </a:cxn>
                  <a:cxn ang="0">
                    <a:pos x="T2" y="T3"/>
                  </a:cxn>
                  <a:cxn ang="0">
                    <a:pos x="T4" y="T5"/>
                  </a:cxn>
                  <a:cxn ang="0">
                    <a:pos x="T6" y="T7"/>
                  </a:cxn>
                </a:cxnLst>
                <a:rect l="0" t="0" r="r" b="b"/>
                <a:pathLst>
                  <a:path w="588" h="1734">
                    <a:moveTo>
                      <a:pt x="588" y="1734"/>
                    </a:moveTo>
                    <a:lnTo>
                      <a:pt x="0" y="1617"/>
                    </a:lnTo>
                    <a:lnTo>
                      <a:pt x="0" y="117"/>
                    </a:lnTo>
                    <a:lnTo>
                      <a:pt x="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p:nvSpPr>
            <p:spPr bwMode="auto">
              <a:xfrm>
                <a:off x="6151" y="1625"/>
                <a:ext cx="383" cy="300"/>
              </a:xfrm>
              <a:custGeom>
                <a:avLst/>
                <a:gdLst>
                  <a:gd name="T0" fmla="*/ 111 w 124"/>
                  <a:gd name="T1" fmla="*/ 97 h 97"/>
                  <a:gd name="T2" fmla="*/ 117 w 124"/>
                  <a:gd name="T3" fmla="*/ 74 h 97"/>
                  <a:gd name="T4" fmla="*/ 80 w 124"/>
                  <a:gd name="T5" fmla="*/ 10 h 97"/>
                  <a:gd name="T6" fmla="*/ 71 w 124"/>
                  <a:gd name="T7" fmla="*/ 7 h 97"/>
                  <a:gd name="T8" fmla="*/ 7 w 124"/>
                  <a:gd name="T9" fmla="*/ 45 h 97"/>
                  <a:gd name="T10" fmla="*/ 0 w 124"/>
                  <a:gd name="T11" fmla="*/ 68 h 97"/>
                  <a:gd name="T12" fmla="*/ 111 w 124"/>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124" h="97">
                    <a:moveTo>
                      <a:pt x="111" y="97"/>
                    </a:moveTo>
                    <a:cubicBezTo>
                      <a:pt x="117" y="74"/>
                      <a:pt x="117" y="74"/>
                      <a:pt x="117" y="74"/>
                    </a:cubicBezTo>
                    <a:cubicBezTo>
                      <a:pt x="124" y="46"/>
                      <a:pt x="108" y="17"/>
                      <a:pt x="80" y="10"/>
                    </a:cubicBezTo>
                    <a:cubicBezTo>
                      <a:pt x="71" y="7"/>
                      <a:pt x="71" y="7"/>
                      <a:pt x="71" y="7"/>
                    </a:cubicBezTo>
                    <a:cubicBezTo>
                      <a:pt x="43" y="0"/>
                      <a:pt x="14" y="17"/>
                      <a:pt x="7" y="45"/>
                    </a:cubicBezTo>
                    <a:cubicBezTo>
                      <a:pt x="0" y="68"/>
                      <a:pt x="0" y="68"/>
                      <a:pt x="0" y="68"/>
                    </a:cubicBezTo>
                    <a:lnTo>
                      <a:pt x="111"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p:nvSpPr>
            <p:spPr bwMode="auto">
              <a:xfrm>
                <a:off x="6079" y="1879"/>
                <a:ext cx="434" cy="191"/>
              </a:xfrm>
              <a:custGeom>
                <a:avLst/>
                <a:gdLst>
                  <a:gd name="T0" fmla="*/ 1 w 140"/>
                  <a:gd name="T1" fmla="*/ 20 h 62"/>
                  <a:gd name="T2" fmla="*/ 6 w 140"/>
                  <a:gd name="T3" fmla="*/ 29 h 62"/>
                  <a:gd name="T4" fmla="*/ 127 w 140"/>
                  <a:gd name="T5" fmla="*/ 61 h 62"/>
                  <a:gd name="T6" fmla="*/ 136 w 140"/>
                  <a:gd name="T7" fmla="*/ 56 h 62"/>
                  <a:gd name="T8" fmla="*/ 139 w 140"/>
                  <a:gd name="T9" fmla="*/ 42 h 62"/>
                  <a:gd name="T10" fmla="*/ 135 w 140"/>
                  <a:gd name="T11" fmla="*/ 33 h 62"/>
                  <a:gd name="T12" fmla="*/ 14 w 140"/>
                  <a:gd name="T13" fmla="*/ 1 h 62"/>
                  <a:gd name="T14" fmla="*/ 5 w 140"/>
                  <a:gd name="T15" fmla="*/ 6 h 62"/>
                  <a:gd name="T16" fmla="*/ 1 w 140"/>
                  <a:gd name="T17"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62">
                    <a:moveTo>
                      <a:pt x="1" y="20"/>
                    </a:moveTo>
                    <a:cubicBezTo>
                      <a:pt x="0" y="24"/>
                      <a:pt x="3" y="28"/>
                      <a:pt x="6" y="29"/>
                    </a:cubicBezTo>
                    <a:cubicBezTo>
                      <a:pt x="127" y="61"/>
                      <a:pt x="127" y="61"/>
                      <a:pt x="127" y="61"/>
                    </a:cubicBezTo>
                    <a:cubicBezTo>
                      <a:pt x="131" y="62"/>
                      <a:pt x="135" y="60"/>
                      <a:pt x="136" y="56"/>
                    </a:cubicBezTo>
                    <a:cubicBezTo>
                      <a:pt x="139" y="42"/>
                      <a:pt x="139" y="42"/>
                      <a:pt x="139" y="42"/>
                    </a:cubicBezTo>
                    <a:cubicBezTo>
                      <a:pt x="140" y="38"/>
                      <a:pt x="138" y="34"/>
                      <a:pt x="135" y="33"/>
                    </a:cubicBezTo>
                    <a:cubicBezTo>
                      <a:pt x="14" y="1"/>
                      <a:pt x="14" y="1"/>
                      <a:pt x="14" y="1"/>
                    </a:cubicBezTo>
                    <a:cubicBezTo>
                      <a:pt x="10" y="0"/>
                      <a:pt x="6" y="2"/>
                      <a:pt x="5" y="6"/>
                    </a:cubicBezTo>
                    <a:lnTo>
                      <a:pt x="1" y="2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p:nvSpPr>
            <p:spPr bwMode="auto">
              <a:xfrm>
                <a:off x="5983" y="3103"/>
                <a:ext cx="248" cy="476"/>
              </a:xfrm>
              <a:custGeom>
                <a:avLst/>
                <a:gdLst>
                  <a:gd name="T0" fmla="*/ 124 w 248"/>
                  <a:gd name="T1" fmla="*/ 476 h 476"/>
                  <a:gd name="T2" fmla="*/ 248 w 248"/>
                  <a:gd name="T3" fmla="*/ 31 h 476"/>
                  <a:gd name="T4" fmla="*/ 130 w 248"/>
                  <a:gd name="T5" fmla="*/ 0 h 476"/>
                  <a:gd name="T6" fmla="*/ 0 w 248"/>
                  <a:gd name="T7" fmla="*/ 476 h 476"/>
                  <a:gd name="T8" fmla="*/ 124 w 248"/>
                  <a:gd name="T9" fmla="*/ 476 h 476"/>
                </a:gdLst>
                <a:ahLst/>
                <a:cxnLst>
                  <a:cxn ang="0">
                    <a:pos x="T0" y="T1"/>
                  </a:cxn>
                  <a:cxn ang="0">
                    <a:pos x="T2" y="T3"/>
                  </a:cxn>
                  <a:cxn ang="0">
                    <a:pos x="T4" y="T5"/>
                  </a:cxn>
                  <a:cxn ang="0">
                    <a:pos x="T6" y="T7"/>
                  </a:cxn>
                  <a:cxn ang="0">
                    <a:pos x="T8" y="T9"/>
                  </a:cxn>
                </a:cxnLst>
                <a:rect l="0" t="0" r="r" b="b"/>
                <a:pathLst>
                  <a:path w="248" h="476">
                    <a:moveTo>
                      <a:pt x="124" y="476"/>
                    </a:moveTo>
                    <a:lnTo>
                      <a:pt x="248" y="31"/>
                    </a:lnTo>
                    <a:lnTo>
                      <a:pt x="130" y="0"/>
                    </a:lnTo>
                    <a:lnTo>
                      <a:pt x="0" y="476"/>
                    </a:lnTo>
                    <a:lnTo>
                      <a:pt x="124" y="47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p:nvSpPr>
            <p:spPr bwMode="auto">
              <a:xfrm>
                <a:off x="5773" y="3010"/>
                <a:ext cx="121" cy="34"/>
              </a:xfrm>
              <a:custGeom>
                <a:avLst/>
                <a:gdLst>
                  <a:gd name="T0" fmla="*/ 121 w 121"/>
                  <a:gd name="T1" fmla="*/ 34 h 34"/>
                  <a:gd name="T2" fmla="*/ 3 w 121"/>
                  <a:gd name="T3" fmla="*/ 0 h 34"/>
                  <a:gd name="T4" fmla="*/ 0 w 121"/>
                  <a:gd name="T5" fmla="*/ 13 h 34"/>
                  <a:gd name="T6" fmla="*/ 121 w 121"/>
                  <a:gd name="T7" fmla="*/ 34 h 34"/>
                </a:gdLst>
                <a:ahLst/>
                <a:cxnLst>
                  <a:cxn ang="0">
                    <a:pos x="T0" y="T1"/>
                  </a:cxn>
                  <a:cxn ang="0">
                    <a:pos x="T2" y="T3"/>
                  </a:cxn>
                  <a:cxn ang="0">
                    <a:pos x="T4" y="T5"/>
                  </a:cxn>
                  <a:cxn ang="0">
                    <a:pos x="T6" y="T7"/>
                  </a:cxn>
                </a:cxnLst>
                <a:rect l="0" t="0" r="r" b="b"/>
                <a:pathLst>
                  <a:path w="121" h="34">
                    <a:moveTo>
                      <a:pt x="121" y="34"/>
                    </a:moveTo>
                    <a:lnTo>
                      <a:pt x="3" y="0"/>
                    </a:lnTo>
                    <a:lnTo>
                      <a:pt x="0" y="13"/>
                    </a:lnTo>
                    <a:lnTo>
                      <a:pt x="121" y="3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p:nvSpPr>
            <p:spPr bwMode="auto">
              <a:xfrm>
                <a:off x="5745" y="2169"/>
                <a:ext cx="854" cy="965"/>
              </a:xfrm>
              <a:custGeom>
                <a:avLst/>
                <a:gdLst>
                  <a:gd name="T0" fmla="*/ 80 w 276"/>
                  <a:gd name="T1" fmla="*/ 8 h 312"/>
                  <a:gd name="T2" fmla="*/ 228 w 276"/>
                  <a:gd name="T3" fmla="*/ 47 h 312"/>
                  <a:gd name="T4" fmla="*/ 268 w 276"/>
                  <a:gd name="T5" fmla="*/ 116 h 312"/>
                  <a:gd name="T6" fmla="*/ 255 w 276"/>
                  <a:gd name="T7" fmla="*/ 161 h 312"/>
                  <a:gd name="T8" fmla="*/ 201 w 276"/>
                  <a:gd name="T9" fmla="*/ 147 h 312"/>
                  <a:gd name="T10" fmla="*/ 157 w 276"/>
                  <a:gd name="T11" fmla="*/ 312 h 312"/>
                  <a:gd name="T12" fmla="*/ 10 w 276"/>
                  <a:gd name="T13" fmla="*/ 272 h 312"/>
                  <a:gd name="T14" fmla="*/ 54 w 276"/>
                  <a:gd name="T15" fmla="*/ 107 h 312"/>
                  <a:gd name="T16" fmla="*/ 0 w 276"/>
                  <a:gd name="T17" fmla="*/ 93 h 312"/>
                  <a:gd name="T18" fmla="*/ 12 w 276"/>
                  <a:gd name="T19" fmla="*/ 47 h 312"/>
                  <a:gd name="T20" fmla="*/ 80 w 276"/>
                  <a:gd name="T21" fmla="*/ 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6" h="312">
                    <a:moveTo>
                      <a:pt x="80" y="8"/>
                    </a:moveTo>
                    <a:cubicBezTo>
                      <a:pt x="228" y="47"/>
                      <a:pt x="228" y="47"/>
                      <a:pt x="228" y="47"/>
                    </a:cubicBezTo>
                    <a:cubicBezTo>
                      <a:pt x="258" y="55"/>
                      <a:pt x="276" y="86"/>
                      <a:pt x="268" y="116"/>
                    </a:cubicBezTo>
                    <a:cubicBezTo>
                      <a:pt x="255" y="161"/>
                      <a:pt x="255" y="161"/>
                      <a:pt x="255" y="161"/>
                    </a:cubicBezTo>
                    <a:cubicBezTo>
                      <a:pt x="201" y="147"/>
                      <a:pt x="201" y="147"/>
                      <a:pt x="201" y="147"/>
                    </a:cubicBezTo>
                    <a:cubicBezTo>
                      <a:pt x="157" y="312"/>
                      <a:pt x="157" y="312"/>
                      <a:pt x="157" y="312"/>
                    </a:cubicBezTo>
                    <a:cubicBezTo>
                      <a:pt x="10" y="272"/>
                      <a:pt x="10" y="272"/>
                      <a:pt x="10" y="272"/>
                    </a:cubicBezTo>
                    <a:cubicBezTo>
                      <a:pt x="54" y="107"/>
                      <a:pt x="54" y="107"/>
                      <a:pt x="54" y="107"/>
                    </a:cubicBezTo>
                    <a:cubicBezTo>
                      <a:pt x="0" y="93"/>
                      <a:pt x="0" y="93"/>
                      <a:pt x="0" y="93"/>
                    </a:cubicBezTo>
                    <a:cubicBezTo>
                      <a:pt x="12" y="47"/>
                      <a:pt x="12" y="47"/>
                      <a:pt x="12" y="47"/>
                    </a:cubicBezTo>
                    <a:cubicBezTo>
                      <a:pt x="20" y="17"/>
                      <a:pt x="51" y="0"/>
                      <a:pt x="80" y="8"/>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p:nvSpPr>
            <p:spPr bwMode="auto">
              <a:xfrm>
                <a:off x="6290" y="2630"/>
                <a:ext cx="303" cy="495"/>
              </a:xfrm>
              <a:custGeom>
                <a:avLst/>
                <a:gdLst>
                  <a:gd name="T0" fmla="*/ 30 w 98"/>
                  <a:gd name="T1" fmla="*/ 145 h 160"/>
                  <a:gd name="T2" fmla="*/ 87 w 98"/>
                  <a:gd name="T3" fmla="*/ 160 h 160"/>
                  <a:gd name="T4" fmla="*/ 98 w 98"/>
                  <a:gd name="T5" fmla="*/ 117 h 160"/>
                  <a:gd name="T6" fmla="*/ 47 w 98"/>
                  <a:gd name="T7" fmla="*/ 103 h 160"/>
                  <a:gd name="T8" fmla="*/ 72 w 98"/>
                  <a:gd name="T9" fmla="*/ 10 h 160"/>
                  <a:gd name="T10" fmla="*/ 33 w 98"/>
                  <a:gd name="T11" fmla="*/ 0 h 160"/>
                  <a:gd name="T12" fmla="*/ 5 w 98"/>
                  <a:gd name="T13" fmla="*/ 102 h 160"/>
                  <a:gd name="T14" fmla="*/ 30 w 98"/>
                  <a:gd name="T15" fmla="*/ 145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60">
                    <a:moveTo>
                      <a:pt x="30" y="145"/>
                    </a:moveTo>
                    <a:cubicBezTo>
                      <a:pt x="87" y="160"/>
                      <a:pt x="87" y="160"/>
                      <a:pt x="87" y="160"/>
                    </a:cubicBezTo>
                    <a:cubicBezTo>
                      <a:pt x="98" y="117"/>
                      <a:pt x="98" y="117"/>
                      <a:pt x="98" y="117"/>
                    </a:cubicBezTo>
                    <a:cubicBezTo>
                      <a:pt x="47" y="103"/>
                      <a:pt x="47" y="103"/>
                      <a:pt x="47" y="103"/>
                    </a:cubicBezTo>
                    <a:cubicBezTo>
                      <a:pt x="72" y="10"/>
                      <a:pt x="72" y="10"/>
                      <a:pt x="72" y="10"/>
                    </a:cubicBezTo>
                    <a:cubicBezTo>
                      <a:pt x="33" y="0"/>
                      <a:pt x="33" y="0"/>
                      <a:pt x="33" y="0"/>
                    </a:cubicBezTo>
                    <a:cubicBezTo>
                      <a:pt x="5" y="102"/>
                      <a:pt x="5" y="102"/>
                      <a:pt x="5" y="102"/>
                    </a:cubicBezTo>
                    <a:cubicBezTo>
                      <a:pt x="0" y="121"/>
                      <a:pt x="11" y="140"/>
                      <a:pt x="30" y="14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p:cNvSpPr>
                <a:spLocks/>
              </p:cNvSpPr>
              <p:nvPr/>
            </p:nvSpPr>
            <p:spPr bwMode="auto">
              <a:xfrm>
                <a:off x="5572" y="2463"/>
                <a:ext cx="315" cy="760"/>
              </a:xfrm>
              <a:custGeom>
                <a:avLst/>
                <a:gdLst>
                  <a:gd name="T0" fmla="*/ 0 w 315"/>
                  <a:gd name="T1" fmla="*/ 730 h 760"/>
                  <a:gd name="T2" fmla="*/ 195 w 315"/>
                  <a:gd name="T3" fmla="*/ 0 h 760"/>
                  <a:gd name="T4" fmla="*/ 315 w 315"/>
                  <a:gd name="T5" fmla="*/ 31 h 760"/>
                  <a:gd name="T6" fmla="*/ 120 w 315"/>
                  <a:gd name="T7" fmla="*/ 760 h 760"/>
                  <a:gd name="T8" fmla="*/ 0 w 315"/>
                  <a:gd name="T9" fmla="*/ 730 h 760"/>
                </a:gdLst>
                <a:ahLst/>
                <a:cxnLst>
                  <a:cxn ang="0">
                    <a:pos x="T0" y="T1"/>
                  </a:cxn>
                  <a:cxn ang="0">
                    <a:pos x="T2" y="T3"/>
                  </a:cxn>
                  <a:cxn ang="0">
                    <a:pos x="T4" y="T5"/>
                  </a:cxn>
                  <a:cxn ang="0">
                    <a:pos x="T6" y="T7"/>
                  </a:cxn>
                  <a:cxn ang="0">
                    <a:pos x="T8" y="T9"/>
                  </a:cxn>
                </a:cxnLst>
                <a:rect l="0" t="0" r="r" b="b"/>
                <a:pathLst>
                  <a:path w="315" h="760">
                    <a:moveTo>
                      <a:pt x="0" y="730"/>
                    </a:moveTo>
                    <a:lnTo>
                      <a:pt x="195" y="0"/>
                    </a:lnTo>
                    <a:lnTo>
                      <a:pt x="315" y="31"/>
                    </a:lnTo>
                    <a:lnTo>
                      <a:pt x="120" y="760"/>
                    </a:lnTo>
                    <a:lnTo>
                      <a:pt x="0" y="73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p:cNvSpPr>
                <a:spLocks/>
              </p:cNvSpPr>
              <p:nvPr/>
            </p:nvSpPr>
            <p:spPr bwMode="auto">
              <a:xfrm>
                <a:off x="5553" y="3081"/>
                <a:ext cx="173" cy="266"/>
              </a:xfrm>
              <a:custGeom>
                <a:avLst/>
                <a:gdLst>
                  <a:gd name="T0" fmla="*/ 56 w 56"/>
                  <a:gd name="T1" fmla="*/ 6 h 86"/>
                  <a:gd name="T2" fmla="*/ 35 w 56"/>
                  <a:gd name="T3" fmla="*/ 86 h 86"/>
                  <a:gd name="T4" fmla="*/ 6 w 56"/>
                  <a:gd name="T5" fmla="*/ 35 h 86"/>
                  <a:gd name="T6" fmla="*/ 56 w 56"/>
                  <a:gd name="T7" fmla="*/ 6 h 86"/>
                </a:gdLst>
                <a:ahLst/>
                <a:cxnLst>
                  <a:cxn ang="0">
                    <a:pos x="T0" y="T1"/>
                  </a:cxn>
                  <a:cxn ang="0">
                    <a:pos x="T2" y="T3"/>
                  </a:cxn>
                  <a:cxn ang="0">
                    <a:pos x="T4" y="T5"/>
                  </a:cxn>
                  <a:cxn ang="0">
                    <a:pos x="T6" y="T7"/>
                  </a:cxn>
                </a:cxnLst>
                <a:rect l="0" t="0" r="r" b="b"/>
                <a:pathLst>
                  <a:path w="56" h="86">
                    <a:moveTo>
                      <a:pt x="56" y="6"/>
                    </a:moveTo>
                    <a:cubicBezTo>
                      <a:pt x="35" y="86"/>
                      <a:pt x="35" y="86"/>
                      <a:pt x="35" y="86"/>
                    </a:cubicBezTo>
                    <a:cubicBezTo>
                      <a:pt x="13" y="80"/>
                      <a:pt x="0" y="57"/>
                      <a:pt x="6" y="35"/>
                    </a:cubicBezTo>
                    <a:cubicBezTo>
                      <a:pt x="11" y="13"/>
                      <a:pt x="34" y="0"/>
                      <a:pt x="56" y="6"/>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p:cNvSpPr>
                <a:spLocks/>
              </p:cNvSpPr>
              <p:nvPr/>
            </p:nvSpPr>
            <p:spPr bwMode="auto">
              <a:xfrm>
                <a:off x="6448" y="2967"/>
                <a:ext cx="269" cy="176"/>
              </a:xfrm>
              <a:custGeom>
                <a:avLst/>
                <a:gdLst>
                  <a:gd name="T0" fmla="*/ 6 w 87"/>
                  <a:gd name="T1" fmla="*/ 0 h 57"/>
                  <a:gd name="T2" fmla="*/ 87 w 87"/>
                  <a:gd name="T3" fmla="*/ 22 h 57"/>
                  <a:gd name="T4" fmla="*/ 36 w 87"/>
                  <a:gd name="T5" fmla="*/ 51 h 57"/>
                  <a:gd name="T6" fmla="*/ 6 w 87"/>
                  <a:gd name="T7" fmla="*/ 0 h 57"/>
                </a:gdLst>
                <a:ahLst/>
                <a:cxnLst>
                  <a:cxn ang="0">
                    <a:pos x="T0" y="T1"/>
                  </a:cxn>
                  <a:cxn ang="0">
                    <a:pos x="T2" y="T3"/>
                  </a:cxn>
                  <a:cxn ang="0">
                    <a:pos x="T4" y="T5"/>
                  </a:cxn>
                  <a:cxn ang="0">
                    <a:pos x="T6" y="T7"/>
                  </a:cxn>
                </a:cxnLst>
                <a:rect l="0" t="0" r="r" b="b"/>
                <a:pathLst>
                  <a:path w="87" h="57">
                    <a:moveTo>
                      <a:pt x="6" y="0"/>
                    </a:moveTo>
                    <a:cubicBezTo>
                      <a:pt x="87" y="22"/>
                      <a:pt x="87" y="22"/>
                      <a:pt x="87" y="22"/>
                    </a:cubicBezTo>
                    <a:cubicBezTo>
                      <a:pt x="81" y="44"/>
                      <a:pt x="58" y="57"/>
                      <a:pt x="36" y="51"/>
                    </a:cubicBezTo>
                    <a:cubicBezTo>
                      <a:pt x="13" y="45"/>
                      <a:pt x="0" y="23"/>
                      <a:pt x="6"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p:cNvSpPr>
                <a:spLocks/>
              </p:cNvSpPr>
              <p:nvPr/>
            </p:nvSpPr>
            <p:spPr bwMode="auto">
              <a:xfrm>
                <a:off x="5593" y="3038"/>
                <a:ext cx="143" cy="99"/>
              </a:xfrm>
              <a:custGeom>
                <a:avLst/>
                <a:gdLst>
                  <a:gd name="T0" fmla="*/ 0 w 143"/>
                  <a:gd name="T1" fmla="*/ 65 h 99"/>
                  <a:gd name="T2" fmla="*/ 124 w 143"/>
                  <a:gd name="T3" fmla="*/ 99 h 99"/>
                  <a:gd name="T4" fmla="*/ 143 w 143"/>
                  <a:gd name="T5" fmla="*/ 31 h 99"/>
                  <a:gd name="T6" fmla="*/ 16 w 143"/>
                  <a:gd name="T7" fmla="*/ 0 h 99"/>
                  <a:gd name="T8" fmla="*/ 0 w 143"/>
                  <a:gd name="T9" fmla="*/ 65 h 99"/>
                </a:gdLst>
                <a:ahLst/>
                <a:cxnLst>
                  <a:cxn ang="0">
                    <a:pos x="T0" y="T1"/>
                  </a:cxn>
                  <a:cxn ang="0">
                    <a:pos x="T2" y="T3"/>
                  </a:cxn>
                  <a:cxn ang="0">
                    <a:pos x="T4" y="T5"/>
                  </a:cxn>
                  <a:cxn ang="0">
                    <a:pos x="T6" y="T7"/>
                  </a:cxn>
                  <a:cxn ang="0">
                    <a:pos x="T8" y="T9"/>
                  </a:cxn>
                </a:cxnLst>
                <a:rect l="0" t="0" r="r" b="b"/>
                <a:pathLst>
                  <a:path w="143" h="99">
                    <a:moveTo>
                      <a:pt x="0" y="65"/>
                    </a:moveTo>
                    <a:lnTo>
                      <a:pt x="124" y="99"/>
                    </a:lnTo>
                    <a:lnTo>
                      <a:pt x="143" y="31"/>
                    </a:lnTo>
                    <a:lnTo>
                      <a:pt x="16" y="0"/>
                    </a:lnTo>
                    <a:lnTo>
                      <a:pt x="0" y="65"/>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p:cNvSpPr>
                <a:spLocks/>
              </p:cNvSpPr>
              <p:nvPr/>
            </p:nvSpPr>
            <p:spPr bwMode="auto">
              <a:xfrm>
                <a:off x="6367" y="2883"/>
                <a:ext cx="558" cy="204"/>
              </a:xfrm>
              <a:custGeom>
                <a:avLst/>
                <a:gdLst>
                  <a:gd name="T0" fmla="*/ 558 w 558"/>
                  <a:gd name="T1" fmla="*/ 149 h 204"/>
                  <a:gd name="T2" fmla="*/ 13 w 558"/>
                  <a:gd name="T3" fmla="*/ 0 h 204"/>
                  <a:gd name="T4" fmla="*/ 0 w 558"/>
                  <a:gd name="T5" fmla="*/ 59 h 204"/>
                  <a:gd name="T6" fmla="*/ 542 w 558"/>
                  <a:gd name="T7" fmla="*/ 204 h 204"/>
                  <a:gd name="T8" fmla="*/ 558 w 558"/>
                  <a:gd name="T9" fmla="*/ 149 h 204"/>
                </a:gdLst>
                <a:ahLst/>
                <a:cxnLst>
                  <a:cxn ang="0">
                    <a:pos x="T0" y="T1"/>
                  </a:cxn>
                  <a:cxn ang="0">
                    <a:pos x="T2" y="T3"/>
                  </a:cxn>
                  <a:cxn ang="0">
                    <a:pos x="T4" y="T5"/>
                  </a:cxn>
                  <a:cxn ang="0">
                    <a:pos x="T6" y="T7"/>
                  </a:cxn>
                  <a:cxn ang="0">
                    <a:pos x="T8" y="T9"/>
                  </a:cxn>
                </a:cxnLst>
                <a:rect l="0" t="0" r="r" b="b"/>
                <a:pathLst>
                  <a:path w="558" h="204">
                    <a:moveTo>
                      <a:pt x="558" y="149"/>
                    </a:moveTo>
                    <a:lnTo>
                      <a:pt x="13" y="0"/>
                    </a:lnTo>
                    <a:lnTo>
                      <a:pt x="0" y="59"/>
                    </a:lnTo>
                    <a:lnTo>
                      <a:pt x="542" y="204"/>
                    </a:lnTo>
                    <a:lnTo>
                      <a:pt x="558" y="149"/>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p:cNvSpPr>
                <a:spLocks/>
              </p:cNvSpPr>
              <p:nvPr/>
            </p:nvSpPr>
            <p:spPr bwMode="auto">
              <a:xfrm>
                <a:off x="6507" y="2682"/>
                <a:ext cx="640" cy="350"/>
              </a:xfrm>
              <a:custGeom>
                <a:avLst/>
                <a:gdLst>
                  <a:gd name="T0" fmla="*/ 219 w 640"/>
                  <a:gd name="T1" fmla="*/ 0 h 350"/>
                  <a:gd name="T2" fmla="*/ 640 w 640"/>
                  <a:gd name="T3" fmla="*/ 115 h 350"/>
                  <a:gd name="T4" fmla="*/ 418 w 640"/>
                  <a:gd name="T5" fmla="*/ 350 h 350"/>
                  <a:gd name="T6" fmla="*/ 0 w 640"/>
                  <a:gd name="T7" fmla="*/ 235 h 350"/>
                  <a:gd name="T8" fmla="*/ 219 w 640"/>
                  <a:gd name="T9" fmla="*/ 0 h 350"/>
                </a:gdLst>
                <a:ahLst/>
                <a:cxnLst>
                  <a:cxn ang="0">
                    <a:pos x="T0" y="T1"/>
                  </a:cxn>
                  <a:cxn ang="0">
                    <a:pos x="T2" y="T3"/>
                  </a:cxn>
                  <a:cxn ang="0">
                    <a:pos x="T4" y="T5"/>
                  </a:cxn>
                  <a:cxn ang="0">
                    <a:pos x="T6" y="T7"/>
                  </a:cxn>
                  <a:cxn ang="0">
                    <a:pos x="T8" y="T9"/>
                  </a:cxn>
                </a:cxnLst>
                <a:rect l="0" t="0" r="r" b="b"/>
                <a:pathLst>
                  <a:path w="640" h="350">
                    <a:moveTo>
                      <a:pt x="219" y="0"/>
                    </a:moveTo>
                    <a:lnTo>
                      <a:pt x="640" y="115"/>
                    </a:lnTo>
                    <a:lnTo>
                      <a:pt x="418" y="350"/>
                    </a:lnTo>
                    <a:lnTo>
                      <a:pt x="0" y="235"/>
                    </a:lnTo>
                    <a:lnTo>
                      <a:pt x="2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p:cNvSpPr>
                <a:spLocks/>
              </p:cNvSpPr>
              <p:nvPr/>
            </p:nvSpPr>
            <p:spPr bwMode="auto">
              <a:xfrm>
                <a:off x="6367" y="2883"/>
                <a:ext cx="140" cy="90"/>
              </a:xfrm>
              <a:custGeom>
                <a:avLst/>
                <a:gdLst>
                  <a:gd name="T0" fmla="*/ 124 w 140"/>
                  <a:gd name="T1" fmla="*/ 90 h 90"/>
                  <a:gd name="T2" fmla="*/ 0 w 140"/>
                  <a:gd name="T3" fmla="*/ 59 h 90"/>
                  <a:gd name="T4" fmla="*/ 13 w 140"/>
                  <a:gd name="T5" fmla="*/ 0 h 90"/>
                  <a:gd name="T6" fmla="*/ 140 w 140"/>
                  <a:gd name="T7" fmla="*/ 34 h 90"/>
                  <a:gd name="T8" fmla="*/ 124 w 140"/>
                  <a:gd name="T9" fmla="*/ 90 h 90"/>
                </a:gdLst>
                <a:ahLst/>
                <a:cxnLst>
                  <a:cxn ang="0">
                    <a:pos x="T0" y="T1"/>
                  </a:cxn>
                  <a:cxn ang="0">
                    <a:pos x="T2" y="T3"/>
                  </a:cxn>
                  <a:cxn ang="0">
                    <a:pos x="T4" y="T5"/>
                  </a:cxn>
                  <a:cxn ang="0">
                    <a:pos x="T6" y="T7"/>
                  </a:cxn>
                  <a:cxn ang="0">
                    <a:pos x="T8" y="T9"/>
                  </a:cxn>
                </a:cxnLst>
                <a:rect l="0" t="0" r="r" b="b"/>
                <a:pathLst>
                  <a:path w="140" h="90">
                    <a:moveTo>
                      <a:pt x="124" y="90"/>
                    </a:moveTo>
                    <a:lnTo>
                      <a:pt x="0" y="59"/>
                    </a:lnTo>
                    <a:lnTo>
                      <a:pt x="13" y="0"/>
                    </a:lnTo>
                    <a:lnTo>
                      <a:pt x="140" y="34"/>
                    </a:lnTo>
                    <a:lnTo>
                      <a:pt x="124" y="9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6"/>
              <p:cNvSpPr>
                <a:spLocks/>
              </p:cNvSpPr>
              <p:nvPr/>
            </p:nvSpPr>
            <p:spPr bwMode="auto">
              <a:xfrm>
                <a:off x="6151" y="2067"/>
                <a:ext cx="188" cy="260"/>
              </a:xfrm>
              <a:custGeom>
                <a:avLst/>
                <a:gdLst>
                  <a:gd name="T0" fmla="*/ 52 w 188"/>
                  <a:gd name="T1" fmla="*/ 260 h 260"/>
                  <a:gd name="T2" fmla="*/ 145 w 188"/>
                  <a:gd name="T3" fmla="*/ 207 h 260"/>
                  <a:gd name="T4" fmla="*/ 188 w 188"/>
                  <a:gd name="T5" fmla="*/ 40 h 260"/>
                  <a:gd name="T6" fmla="*/ 43 w 188"/>
                  <a:gd name="T7" fmla="*/ 0 h 260"/>
                  <a:gd name="T8" fmla="*/ 0 w 188"/>
                  <a:gd name="T9" fmla="*/ 167 h 260"/>
                  <a:gd name="T10" fmla="*/ 52 w 188"/>
                  <a:gd name="T11" fmla="*/ 260 h 260"/>
                </a:gdLst>
                <a:ahLst/>
                <a:cxnLst>
                  <a:cxn ang="0">
                    <a:pos x="T0" y="T1"/>
                  </a:cxn>
                  <a:cxn ang="0">
                    <a:pos x="T2" y="T3"/>
                  </a:cxn>
                  <a:cxn ang="0">
                    <a:pos x="T4" y="T5"/>
                  </a:cxn>
                  <a:cxn ang="0">
                    <a:pos x="T6" y="T7"/>
                  </a:cxn>
                  <a:cxn ang="0">
                    <a:pos x="T8" y="T9"/>
                  </a:cxn>
                  <a:cxn ang="0">
                    <a:pos x="T10" y="T11"/>
                  </a:cxn>
                </a:cxnLst>
                <a:rect l="0" t="0" r="r" b="b"/>
                <a:pathLst>
                  <a:path w="188" h="260">
                    <a:moveTo>
                      <a:pt x="52" y="260"/>
                    </a:moveTo>
                    <a:lnTo>
                      <a:pt x="145" y="207"/>
                    </a:lnTo>
                    <a:lnTo>
                      <a:pt x="188" y="40"/>
                    </a:lnTo>
                    <a:lnTo>
                      <a:pt x="43" y="0"/>
                    </a:lnTo>
                    <a:lnTo>
                      <a:pt x="0" y="167"/>
                    </a:lnTo>
                    <a:lnTo>
                      <a:pt x="52" y="26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7"/>
              <p:cNvSpPr>
                <a:spLocks/>
              </p:cNvSpPr>
              <p:nvPr/>
            </p:nvSpPr>
            <p:spPr bwMode="auto">
              <a:xfrm>
                <a:off x="6163" y="2067"/>
                <a:ext cx="176" cy="155"/>
              </a:xfrm>
              <a:custGeom>
                <a:avLst/>
                <a:gdLst>
                  <a:gd name="T0" fmla="*/ 47 w 57"/>
                  <a:gd name="T1" fmla="*/ 50 h 50"/>
                  <a:gd name="T2" fmla="*/ 23 w 57"/>
                  <a:gd name="T3" fmla="*/ 47 h 50"/>
                  <a:gd name="T4" fmla="*/ 0 w 57"/>
                  <a:gd name="T5" fmla="*/ 38 h 50"/>
                  <a:gd name="T6" fmla="*/ 10 w 57"/>
                  <a:gd name="T7" fmla="*/ 0 h 50"/>
                  <a:gd name="T8" fmla="*/ 57 w 57"/>
                  <a:gd name="T9" fmla="*/ 13 h 50"/>
                  <a:gd name="T10" fmla="*/ 47 w 57"/>
                  <a:gd name="T11" fmla="*/ 50 h 50"/>
                </a:gdLst>
                <a:ahLst/>
                <a:cxnLst>
                  <a:cxn ang="0">
                    <a:pos x="T0" y="T1"/>
                  </a:cxn>
                  <a:cxn ang="0">
                    <a:pos x="T2" y="T3"/>
                  </a:cxn>
                  <a:cxn ang="0">
                    <a:pos x="T4" y="T5"/>
                  </a:cxn>
                  <a:cxn ang="0">
                    <a:pos x="T6" y="T7"/>
                  </a:cxn>
                  <a:cxn ang="0">
                    <a:pos x="T8" y="T9"/>
                  </a:cxn>
                  <a:cxn ang="0">
                    <a:pos x="T10" y="T11"/>
                  </a:cxn>
                </a:cxnLst>
                <a:rect l="0" t="0" r="r" b="b"/>
                <a:pathLst>
                  <a:path w="57" h="50">
                    <a:moveTo>
                      <a:pt x="47" y="50"/>
                    </a:moveTo>
                    <a:cubicBezTo>
                      <a:pt x="39" y="50"/>
                      <a:pt x="31" y="49"/>
                      <a:pt x="23" y="47"/>
                    </a:cubicBezTo>
                    <a:cubicBezTo>
                      <a:pt x="15" y="45"/>
                      <a:pt x="7" y="42"/>
                      <a:pt x="0" y="38"/>
                    </a:cubicBezTo>
                    <a:cubicBezTo>
                      <a:pt x="10" y="0"/>
                      <a:pt x="10" y="0"/>
                      <a:pt x="10" y="0"/>
                    </a:cubicBezTo>
                    <a:cubicBezTo>
                      <a:pt x="57" y="13"/>
                      <a:pt x="57" y="13"/>
                      <a:pt x="57" y="13"/>
                    </a:cubicBezTo>
                    <a:lnTo>
                      <a:pt x="47" y="5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8"/>
              <p:cNvSpPr>
                <a:spLocks/>
              </p:cNvSpPr>
              <p:nvPr/>
            </p:nvSpPr>
            <p:spPr bwMode="auto">
              <a:xfrm>
                <a:off x="6086" y="1817"/>
                <a:ext cx="411" cy="383"/>
              </a:xfrm>
              <a:custGeom>
                <a:avLst/>
                <a:gdLst>
                  <a:gd name="T0" fmla="*/ 133 w 133"/>
                  <a:gd name="T1" fmla="*/ 30 h 124"/>
                  <a:gd name="T2" fmla="*/ 110 w 133"/>
                  <a:gd name="T3" fmla="*/ 116 h 124"/>
                  <a:gd name="T4" fmla="*/ 110 w 133"/>
                  <a:gd name="T5" fmla="*/ 116 h 124"/>
                  <a:gd name="T6" fmla="*/ 50 w 133"/>
                  <a:gd name="T7" fmla="*/ 119 h 124"/>
                  <a:gd name="T8" fmla="*/ 0 w 133"/>
                  <a:gd name="T9" fmla="*/ 86 h 124"/>
                  <a:gd name="T10" fmla="*/ 23 w 133"/>
                  <a:gd name="T11" fmla="*/ 0 h 124"/>
                  <a:gd name="T12" fmla="*/ 133 w 133"/>
                  <a:gd name="T13" fmla="*/ 30 h 124"/>
                </a:gdLst>
                <a:ahLst/>
                <a:cxnLst>
                  <a:cxn ang="0">
                    <a:pos x="T0" y="T1"/>
                  </a:cxn>
                  <a:cxn ang="0">
                    <a:pos x="T2" y="T3"/>
                  </a:cxn>
                  <a:cxn ang="0">
                    <a:pos x="T4" y="T5"/>
                  </a:cxn>
                  <a:cxn ang="0">
                    <a:pos x="T6" y="T7"/>
                  </a:cxn>
                  <a:cxn ang="0">
                    <a:pos x="T8" y="T9"/>
                  </a:cxn>
                  <a:cxn ang="0">
                    <a:pos x="T10" y="T11"/>
                  </a:cxn>
                  <a:cxn ang="0">
                    <a:pos x="T12" y="T13"/>
                  </a:cxn>
                </a:cxnLst>
                <a:rect l="0" t="0" r="r" b="b"/>
                <a:pathLst>
                  <a:path w="133" h="124">
                    <a:moveTo>
                      <a:pt x="133" y="30"/>
                    </a:moveTo>
                    <a:cubicBezTo>
                      <a:pt x="110" y="116"/>
                      <a:pt x="110" y="116"/>
                      <a:pt x="110" y="116"/>
                    </a:cubicBezTo>
                    <a:cubicBezTo>
                      <a:pt x="110" y="116"/>
                      <a:pt x="110" y="116"/>
                      <a:pt x="110" y="116"/>
                    </a:cubicBezTo>
                    <a:cubicBezTo>
                      <a:pt x="91" y="123"/>
                      <a:pt x="71" y="124"/>
                      <a:pt x="50" y="119"/>
                    </a:cubicBezTo>
                    <a:cubicBezTo>
                      <a:pt x="30" y="114"/>
                      <a:pt x="12" y="102"/>
                      <a:pt x="0" y="86"/>
                    </a:cubicBezTo>
                    <a:cubicBezTo>
                      <a:pt x="23" y="0"/>
                      <a:pt x="23" y="0"/>
                      <a:pt x="23" y="0"/>
                    </a:cubicBezTo>
                    <a:lnTo>
                      <a:pt x="133" y="3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9"/>
              <p:cNvSpPr>
                <a:spLocks/>
              </p:cNvSpPr>
              <p:nvPr/>
            </p:nvSpPr>
            <p:spPr bwMode="auto">
              <a:xfrm>
                <a:off x="5757" y="2463"/>
                <a:ext cx="130" cy="68"/>
              </a:xfrm>
              <a:custGeom>
                <a:avLst/>
                <a:gdLst>
                  <a:gd name="T0" fmla="*/ 0 w 130"/>
                  <a:gd name="T1" fmla="*/ 34 h 68"/>
                  <a:gd name="T2" fmla="*/ 121 w 130"/>
                  <a:gd name="T3" fmla="*/ 68 h 68"/>
                  <a:gd name="T4" fmla="*/ 130 w 130"/>
                  <a:gd name="T5" fmla="*/ 31 h 68"/>
                  <a:gd name="T6" fmla="*/ 10 w 130"/>
                  <a:gd name="T7" fmla="*/ 0 h 68"/>
                  <a:gd name="T8" fmla="*/ 0 w 130"/>
                  <a:gd name="T9" fmla="*/ 34 h 68"/>
                </a:gdLst>
                <a:ahLst/>
                <a:cxnLst>
                  <a:cxn ang="0">
                    <a:pos x="T0" y="T1"/>
                  </a:cxn>
                  <a:cxn ang="0">
                    <a:pos x="T2" y="T3"/>
                  </a:cxn>
                  <a:cxn ang="0">
                    <a:pos x="T4" y="T5"/>
                  </a:cxn>
                  <a:cxn ang="0">
                    <a:pos x="T6" y="T7"/>
                  </a:cxn>
                  <a:cxn ang="0">
                    <a:pos x="T8" y="T9"/>
                  </a:cxn>
                </a:cxnLst>
                <a:rect l="0" t="0" r="r" b="b"/>
                <a:pathLst>
                  <a:path w="130" h="68">
                    <a:moveTo>
                      <a:pt x="0" y="34"/>
                    </a:moveTo>
                    <a:lnTo>
                      <a:pt x="121" y="68"/>
                    </a:lnTo>
                    <a:lnTo>
                      <a:pt x="130" y="31"/>
                    </a:lnTo>
                    <a:lnTo>
                      <a:pt x="10" y="0"/>
                    </a:lnTo>
                    <a:lnTo>
                      <a:pt x="0" y="34"/>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0"/>
              <p:cNvSpPr>
                <a:spLocks/>
              </p:cNvSpPr>
              <p:nvPr/>
            </p:nvSpPr>
            <p:spPr bwMode="auto">
              <a:xfrm>
                <a:off x="6383" y="2630"/>
                <a:ext cx="130" cy="68"/>
              </a:xfrm>
              <a:custGeom>
                <a:avLst/>
                <a:gdLst>
                  <a:gd name="T0" fmla="*/ 0 w 130"/>
                  <a:gd name="T1" fmla="*/ 34 h 68"/>
                  <a:gd name="T2" fmla="*/ 121 w 130"/>
                  <a:gd name="T3" fmla="*/ 68 h 68"/>
                  <a:gd name="T4" fmla="*/ 130 w 130"/>
                  <a:gd name="T5" fmla="*/ 31 h 68"/>
                  <a:gd name="T6" fmla="*/ 9 w 130"/>
                  <a:gd name="T7" fmla="*/ 0 h 68"/>
                  <a:gd name="T8" fmla="*/ 0 w 130"/>
                  <a:gd name="T9" fmla="*/ 34 h 68"/>
                </a:gdLst>
                <a:ahLst/>
                <a:cxnLst>
                  <a:cxn ang="0">
                    <a:pos x="T0" y="T1"/>
                  </a:cxn>
                  <a:cxn ang="0">
                    <a:pos x="T2" y="T3"/>
                  </a:cxn>
                  <a:cxn ang="0">
                    <a:pos x="T4" y="T5"/>
                  </a:cxn>
                  <a:cxn ang="0">
                    <a:pos x="T6" y="T7"/>
                  </a:cxn>
                  <a:cxn ang="0">
                    <a:pos x="T8" y="T9"/>
                  </a:cxn>
                </a:cxnLst>
                <a:rect l="0" t="0" r="r" b="b"/>
                <a:pathLst>
                  <a:path w="130" h="68">
                    <a:moveTo>
                      <a:pt x="0" y="34"/>
                    </a:moveTo>
                    <a:lnTo>
                      <a:pt x="121" y="68"/>
                    </a:lnTo>
                    <a:lnTo>
                      <a:pt x="130" y="31"/>
                    </a:lnTo>
                    <a:lnTo>
                      <a:pt x="9" y="0"/>
                    </a:lnTo>
                    <a:lnTo>
                      <a:pt x="0" y="34"/>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1"/>
              <p:cNvSpPr>
                <a:spLocks/>
              </p:cNvSpPr>
              <p:nvPr/>
            </p:nvSpPr>
            <p:spPr bwMode="auto">
              <a:xfrm>
                <a:off x="6429" y="1882"/>
                <a:ext cx="75" cy="182"/>
              </a:xfrm>
              <a:custGeom>
                <a:avLst/>
                <a:gdLst>
                  <a:gd name="T0" fmla="*/ 47 w 75"/>
                  <a:gd name="T1" fmla="*/ 0 h 182"/>
                  <a:gd name="T2" fmla="*/ 75 w 75"/>
                  <a:gd name="T3" fmla="*/ 6 h 182"/>
                  <a:gd name="T4" fmla="*/ 28 w 75"/>
                  <a:gd name="T5" fmla="*/ 182 h 182"/>
                  <a:gd name="T6" fmla="*/ 0 w 75"/>
                  <a:gd name="T7" fmla="*/ 176 h 182"/>
                  <a:gd name="T8" fmla="*/ 47 w 75"/>
                  <a:gd name="T9" fmla="*/ 0 h 182"/>
                </a:gdLst>
                <a:ahLst/>
                <a:cxnLst>
                  <a:cxn ang="0">
                    <a:pos x="T0" y="T1"/>
                  </a:cxn>
                  <a:cxn ang="0">
                    <a:pos x="T2" y="T3"/>
                  </a:cxn>
                  <a:cxn ang="0">
                    <a:pos x="T4" y="T5"/>
                  </a:cxn>
                  <a:cxn ang="0">
                    <a:pos x="T6" y="T7"/>
                  </a:cxn>
                  <a:cxn ang="0">
                    <a:pos x="T8" y="T9"/>
                  </a:cxn>
                </a:cxnLst>
                <a:rect l="0" t="0" r="r" b="b"/>
                <a:pathLst>
                  <a:path w="75" h="182">
                    <a:moveTo>
                      <a:pt x="47" y="0"/>
                    </a:moveTo>
                    <a:lnTo>
                      <a:pt x="75" y="6"/>
                    </a:lnTo>
                    <a:lnTo>
                      <a:pt x="28" y="182"/>
                    </a:lnTo>
                    <a:lnTo>
                      <a:pt x="0" y="176"/>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2"/>
              <p:cNvSpPr>
                <a:spLocks/>
              </p:cNvSpPr>
              <p:nvPr/>
            </p:nvSpPr>
            <p:spPr bwMode="auto">
              <a:xfrm>
                <a:off x="6113" y="1795"/>
                <a:ext cx="75" cy="186"/>
              </a:xfrm>
              <a:custGeom>
                <a:avLst/>
                <a:gdLst>
                  <a:gd name="T0" fmla="*/ 50 w 75"/>
                  <a:gd name="T1" fmla="*/ 0 h 186"/>
                  <a:gd name="T2" fmla="*/ 75 w 75"/>
                  <a:gd name="T3" fmla="*/ 9 h 186"/>
                  <a:gd name="T4" fmla="*/ 28 w 75"/>
                  <a:gd name="T5" fmla="*/ 186 h 186"/>
                  <a:gd name="T6" fmla="*/ 0 w 75"/>
                  <a:gd name="T7" fmla="*/ 179 h 186"/>
                  <a:gd name="T8" fmla="*/ 50 w 75"/>
                  <a:gd name="T9" fmla="*/ 0 h 186"/>
                </a:gdLst>
                <a:ahLst/>
                <a:cxnLst>
                  <a:cxn ang="0">
                    <a:pos x="T0" y="T1"/>
                  </a:cxn>
                  <a:cxn ang="0">
                    <a:pos x="T2" y="T3"/>
                  </a:cxn>
                  <a:cxn ang="0">
                    <a:pos x="T4" y="T5"/>
                  </a:cxn>
                  <a:cxn ang="0">
                    <a:pos x="T6" y="T7"/>
                  </a:cxn>
                  <a:cxn ang="0">
                    <a:pos x="T8" y="T9"/>
                  </a:cxn>
                </a:cxnLst>
                <a:rect l="0" t="0" r="r" b="b"/>
                <a:pathLst>
                  <a:path w="75" h="186">
                    <a:moveTo>
                      <a:pt x="50" y="0"/>
                    </a:moveTo>
                    <a:lnTo>
                      <a:pt x="75" y="9"/>
                    </a:lnTo>
                    <a:lnTo>
                      <a:pt x="28" y="186"/>
                    </a:lnTo>
                    <a:lnTo>
                      <a:pt x="0" y="179"/>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3"/>
              <p:cNvSpPr>
                <a:spLocks/>
              </p:cNvSpPr>
              <p:nvPr/>
            </p:nvSpPr>
            <p:spPr bwMode="auto">
              <a:xfrm>
                <a:off x="6141" y="2049"/>
                <a:ext cx="214" cy="188"/>
              </a:xfrm>
              <a:custGeom>
                <a:avLst/>
                <a:gdLst>
                  <a:gd name="T0" fmla="*/ 43 w 69"/>
                  <a:gd name="T1" fmla="*/ 4 h 61"/>
                  <a:gd name="T2" fmla="*/ 5 w 69"/>
                  <a:gd name="T3" fmla="*/ 26 h 61"/>
                  <a:gd name="T4" fmla="*/ 1 w 69"/>
                  <a:gd name="T5" fmla="*/ 43 h 61"/>
                  <a:gd name="T6" fmla="*/ 0 w 69"/>
                  <a:gd name="T7" fmla="*/ 45 h 61"/>
                  <a:gd name="T8" fmla="*/ 29 w 69"/>
                  <a:gd name="T9" fmla="*/ 57 h 61"/>
                  <a:gd name="T10" fmla="*/ 60 w 69"/>
                  <a:gd name="T11" fmla="*/ 61 h 61"/>
                  <a:gd name="T12" fmla="*/ 60 w 69"/>
                  <a:gd name="T13" fmla="*/ 59 h 61"/>
                  <a:gd name="T14" fmla="*/ 65 w 69"/>
                  <a:gd name="T15" fmla="*/ 42 h 61"/>
                  <a:gd name="T16" fmla="*/ 43 w 69"/>
                  <a:gd name="T17" fmla="*/ 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1">
                    <a:moveTo>
                      <a:pt x="43" y="4"/>
                    </a:moveTo>
                    <a:cubicBezTo>
                      <a:pt x="26" y="0"/>
                      <a:pt x="9" y="9"/>
                      <a:pt x="5" y="26"/>
                    </a:cubicBezTo>
                    <a:cubicBezTo>
                      <a:pt x="1" y="43"/>
                      <a:pt x="1" y="43"/>
                      <a:pt x="1" y="43"/>
                    </a:cubicBezTo>
                    <a:cubicBezTo>
                      <a:pt x="0" y="44"/>
                      <a:pt x="0" y="44"/>
                      <a:pt x="0" y="45"/>
                    </a:cubicBezTo>
                    <a:cubicBezTo>
                      <a:pt x="9" y="50"/>
                      <a:pt x="18" y="55"/>
                      <a:pt x="29" y="57"/>
                    </a:cubicBezTo>
                    <a:cubicBezTo>
                      <a:pt x="39" y="60"/>
                      <a:pt x="49" y="61"/>
                      <a:pt x="60" y="61"/>
                    </a:cubicBezTo>
                    <a:cubicBezTo>
                      <a:pt x="60" y="60"/>
                      <a:pt x="60" y="60"/>
                      <a:pt x="60" y="59"/>
                    </a:cubicBezTo>
                    <a:cubicBezTo>
                      <a:pt x="65" y="42"/>
                      <a:pt x="65" y="42"/>
                      <a:pt x="65" y="42"/>
                    </a:cubicBezTo>
                    <a:cubicBezTo>
                      <a:pt x="69" y="26"/>
                      <a:pt x="60" y="9"/>
                      <a:pt x="43"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4"/>
              <p:cNvSpPr>
                <a:spLocks/>
              </p:cNvSpPr>
              <p:nvPr/>
            </p:nvSpPr>
            <p:spPr bwMode="auto">
              <a:xfrm>
                <a:off x="6191" y="2104"/>
                <a:ext cx="124" cy="81"/>
              </a:xfrm>
              <a:custGeom>
                <a:avLst/>
                <a:gdLst>
                  <a:gd name="T0" fmla="*/ 22 w 40"/>
                  <a:gd name="T1" fmla="*/ 4 h 26"/>
                  <a:gd name="T2" fmla="*/ 1 w 40"/>
                  <a:gd name="T3" fmla="*/ 10 h 26"/>
                  <a:gd name="T4" fmla="*/ 0 w 40"/>
                  <a:gd name="T5" fmla="*/ 16 h 26"/>
                  <a:gd name="T6" fmla="*/ 17 w 40"/>
                  <a:gd name="T7" fmla="*/ 23 h 26"/>
                  <a:gd name="T8" fmla="*/ 36 w 40"/>
                  <a:gd name="T9" fmla="*/ 25 h 26"/>
                  <a:gd name="T10" fmla="*/ 37 w 40"/>
                  <a:gd name="T11" fmla="*/ 20 h 26"/>
                  <a:gd name="T12" fmla="*/ 22 w 40"/>
                  <a:gd name="T13" fmla="*/ 4 h 26"/>
                </a:gdLst>
                <a:ahLst/>
                <a:cxnLst>
                  <a:cxn ang="0">
                    <a:pos x="T0" y="T1"/>
                  </a:cxn>
                  <a:cxn ang="0">
                    <a:pos x="T2" y="T3"/>
                  </a:cxn>
                  <a:cxn ang="0">
                    <a:pos x="T4" y="T5"/>
                  </a:cxn>
                  <a:cxn ang="0">
                    <a:pos x="T6" y="T7"/>
                  </a:cxn>
                  <a:cxn ang="0">
                    <a:pos x="T8" y="T9"/>
                  </a:cxn>
                  <a:cxn ang="0">
                    <a:pos x="T10" y="T11"/>
                  </a:cxn>
                  <a:cxn ang="0">
                    <a:pos x="T12" y="T13"/>
                  </a:cxn>
                </a:cxnLst>
                <a:rect l="0" t="0" r="r" b="b"/>
                <a:pathLst>
                  <a:path w="40" h="26">
                    <a:moveTo>
                      <a:pt x="22" y="4"/>
                    </a:moveTo>
                    <a:cubicBezTo>
                      <a:pt x="12" y="2"/>
                      <a:pt x="4" y="0"/>
                      <a:pt x="1" y="10"/>
                    </a:cubicBezTo>
                    <a:cubicBezTo>
                      <a:pt x="1" y="10"/>
                      <a:pt x="0" y="15"/>
                      <a:pt x="0" y="16"/>
                    </a:cubicBezTo>
                    <a:cubicBezTo>
                      <a:pt x="5" y="19"/>
                      <a:pt x="11" y="22"/>
                      <a:pt x="17" y="23"/>
                    </a:cubicBezTo>
                    <a:cubicBezTo>
                      <a:pt x="23" y="25"/>
                      <a:pt x="30" y="26"/>
                      <a:pt x="36" y="25"/>
                    </a:cubicBezTo>
                    <a:cubicBezTo>
                      <a:pt x="36" y="25"/>
                      <a:pt x="37" y="20"/>
                      <a:pt x="37" y="20"/>
                    </a:cubicBezTo>
                    <a:cubicBezTo>
                      <a:pt x="40" y="10"/>
                      <a:pt x="32" y="7"/>
                      <a:pt x="22" y="4"/>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5"/>
              <p:cNvSpPr>
                <a:spLocks/>
              </p:cNvSpPr>
              <p:nvPr/>
            </p:nvSpPr>
            <p:spPr bwMode="auto">
              <a:xfrm>
                <a:off x="6228" y="2144"/>
                <a:ext cx="37" cy="44"/>
              </a:xfrm>
              <a:custGeom>
                <a:avLst/>
                <a:gdLst>
                  <a:gd name="T0" fmla="*/ 28 w 37"/>
                  <a:gd name="T1" fmla="*/ 44 h 44"/>
                  <a:gd name="T2" fmla="*/ 0 w 37"/>
                  <a:gd name="T3" fmla="*/ 38 h 44"/>
                  <a:gd name="T4" fmla="*/ 9 w 37"/>
                  <a:gd name="T5" fmla="*/ 0 h 44"/>
                  <a:gd name="T6" fmla="*/ 37 w 37"/>
                  <a:gd name="T7" fmla="*/ 10 h 44"/>
                  <a:gd name="T8" fmla="*/ 28 w 37"/>
                  <a:gd name="T9" fmla="*/ 44 h 44"/>
                </a:gdLst>
                <a:ahLst/>
                <a:cxnLst>
                  <a:cxn ang="0">
                    <a:pos x="T0" y="T1"/>
                  </a:cxn>
                  <a:cxn ang="0">
                    <a:pos x="T2" y="T3"/>
                  </a:cxn>
                  <a:cxn ang="0">
                    <a:pos x="T4" y="T5"/>
                  </a:cxn>
                  <a:cxn ang="0">
                    <a:pos x="T6" y="T7"/>
                  </a:cxn>
                  <a:cxn ang="0">
                    <a:pos x="T8" y="T9"/>
                  </a:cxn>
                </a:cxnLst>
                <a:rect l="0" t="0" r="r" b="b"/>
                <a:pathLst>
                  <a:path w="37" h="44">
                    <a:moveTo>
                      <a:pt x="28" y="44"/>
                    </a:moveTo>
                    <a:lnTo>
                      <a:pt x="0" y="38"/>
                    </a:lnTo>
                    <a:lnTo>
                      <a:pt x="9" y="0"/>
                    </a:lnTo>
                    <a:lnTo>
                      <a:pt x="37" y="10"/>
                    </a:lnTo>
                    <a:lnTo>
                      <a:pt x="28"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6"/>
              <p:cNvSpPr>
                <a:spLocks/>
              </p:cNvSpPr>
              <p:nvPr/>
            </p:nvSpPr>
            <p:spPr bwMode="auto">
              <a:xfrm>
                <a:off x="6169" y="1869"/>
                <a:ext cx="127" cy="124"/>
              </a:xfrm>
              <a:custGeom>
                <a:avLst/>
                <a:gdLst>
                  <a:gd name="T0" fmla="*/ 15 w 41"/>
                  <a:gd name="T1" fmla="*/ 37 h 40"/>
                  <a:gd name="T2" fmla="*/ 15 w 41"/>
                  <a:gd name="T3" fmla="*/ 37 h 40"/>
                  <a:gd name="T4" fmla="*/ 3 w 41"/>
                  <a:gd name="T5" fmla="*/ 16 h 40"/>
                  <a:gd name="T6" fmla="*/ 7 w 41"/>
                  <a:gd name="T7" fmla="*/ 0 h 40"/>
                  <a:gd name="T8" fmla="*/ 41 w 41"/>
                  <a:gd name="T9" fmla="*/ 9 h 40"/>
                  <a:gd name="T10" fmla="*/ 36 w 41"/>
                  <a:gd name="T11" fmla="*/ 25 h 40"/>
                  <a:gd name="T12" fmla="*/ 15 w 41"/>
                  <a:gd name="T13" fmla="*/ 37 h 40"/>
                </a:gdLst>
                <a:ahLst/>
                <a:cxnLst>
                  <a:cxn ang="0">
                    <a:pos x="T0" y="T1"/>
                  </a:cxn>
                  <a:cxn ang="0">
                    <a:pos x="T2" y="T3"/>
                  </a:cxn>
                  <a:cxn ang="0">
                    <a:pos x="T4" y="T5"/>
                  </a:cxn>
                  <a:cxn ang="0">
                    <a:pos x="T6" y="T7"/>
                  </a:cxn>
                  <a:cxn ang="0">
                    <a:pos x="T8" y="T9"/>
                  </a:cxn>
                  <a:cxn ang="0">
                    <a:pos x="T10" y="T11"/>
                  </a:cxn>
                  <a:cxn ang="0">
                    <a:pos x="T12" y="T13"/>
                  </a:cxn>
                </a:cxnLst>
                <a:rect l="0" t="0" r="r" b="b"/>
                <a:pathLst>
                  <a:path w="41" h="40">
                    <a:moveTo>
                      <a:pt x="15" y="37"/>
                    </a:moveTo>
                    <a:cubicBezTo>
                      <a:pt x="15" y="37"/>
                      <a:pt x="15" y="37"/>
                      <a:pt x="15" y="37"/>
                    </a:cubicBezTo>
                    <a:cubicBezTo>
                      <a:pt x="6" y="35"/>
                      <a:pt x="0" y="26"/>
                      <a:pt x="3" y="16"/>
                    </a:cubicBezTo>
                    <a:cubicBezTo>
                      <a:pt x="7" y="0"/>
                      <a:pt x="7" y="0"/>
                      <a:pt x="7" y="0"/>
                    </a:cubicBezTo>
                    <a:cubicBezTo>
                      <a:pt x="41" y="9"/>
                      <a:pt x="41" y="9"/>
                      <a:pt x="41" y="9"/>
                    </a:cubicBezTo>
                    <a:cubicBezTo>
                      <a:pt x="36" y="25"/>
                      <a:pt x="36" y="25"/>
                      <a:pt x="36" y="25"/>
                    </a:cubicBezTo>
                    <a:cubicBezTo>
                      <a:pt x="34" y="35"/>
                      <a:pt x="24" y="40"/>
                      <a:pt x="15" y="37"/>
                    </a:cubicBezTo>
                    <a:close/>
                  </a:path>
                </a:pathLst>
              </a:custGeom>
              <a:noFill/>
              <a:ln w="333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37"/>
              <p:cNvSpPr>
                <a:spLocks/>
              </p:cNvSpPr>
              <p:nvPr/>
            </p:nvSpPr>
            <p:spPr bwMode="auto">
              <a:xfrm>
                <a:off x="6315" y="1909"/>
                <a:ext cx="124" cy="124"/>
              </a:xfrm>
              <a:custGeom>
                <a:avLst/>
                <a:gdLst>
                  <a:gd name="T0" fmla="*/ 15 w 40"/>
                  <a:gd name="T1" fmla="*/ 37 h 40"/>
                  <a:gd name="T2" fmla="*/ 15 w 40"/>
                  <a:gd name="T3" fmla="*/ 37 h 40"/>
                  <a:gd name="T4" fmla="*/ 3 w 40"/>
                  <a:gd name="T5" fmla="*/ 16 h 40"/>
                  <a:gd name="T6" fmla="*/ 7 w 40"/>
                  <a:gd name="T7" fmla="*/ 0 h 40"/>
                  <a:gd name="T8" fmla="*/ 40 w 40"/>
                  <a:gd name="T9" fmla="*/ 8 h 40"/>
                  <a:gd name="T10" fmla="*/ 36 w 40"/>
                  <a:gd name="T11" fmla="*/ 25 h 40"/>
                  <a:gd name="T12" fmla="*/ 15 w 40"/>
                  <a:gd name="T13" fmla="*/ 37 h 40"/>
                </a:gdLst>
                <a:ahLst/>
                <a:cxnLst>
                  <a:cxn ang="0">
                    <a:pos x="T0" y="T1"/>
                  </a:cxn>
                  <a:cxn ang="0">
                    <a:pos x="T2" y="T3"/>
                  </a:cxn>
                  <a:cxn ang="0">
                    <a:pos x="T4" y="T5"/>
                  </a:cxn>
                  <a:cxn ang="0">
                    <a:pos x="T6" y="T7"/>
                  </a:cxn>
                  <a:cxn ang="0">
                    <a:pos x="T8" y="T9"/>
                  </a:cxn>
                  <a:cxn ang="0">
                    <a:pos x="T10" y="T11"/>
                  </a:cxn>
                  <a:cxn ang="0">
                    <a:pos x="T12" y="T13"/>
                  </a:cxn>
                </a:cxnLst>
                <a:rect l="0" t="0" r="r" b="b"/>
                <a:pathLst>
                  <a:path w="40" h="40">
                    <a:moveTo>
                      <a:pt x="15" y="37"/>
                    </a:moveTo>
                    <a:cubicBezTo>
                      <a:pt x="15" y="37"/>
                      <a:pt x="15" y="37"/>
                      <a:pt x="15" y="37"/>
                    </a:cubicBezTo>
                    <a:cubicBezTo>
                      <a:pt x="6" y="35"/>
                      <a:pt x="0" y="25"/>
                      <a:pt x="3" y="16"/>
                    </a:cubicBezTo>
                    <a:cubicBezTo>
                      <a:pt x="7" y="0"/>
                      <a:pt x="7" y="0"/>
                      <a:pt x="7" y="0"/>
                    </a:cubicBezTo>
                    <a:cubicBezTo>
                      <a:pt x="40" y="8"/>
                      <a:pt x="40" y="8"/>
                      <a:pt x="40" y="8"/>
                    </a:cubicBezTo>
                    <a:cubicBezTo>
                      <a:pt x="36" y="25"/>
                      <a:pt x="36" y="25"/>
                      <a:pt x="36" y="25"/>
                    </a:cubicBezTo>
                    <a:cubicBezTo>
                      <a:pt x="33" y="34"/>
                      <a:pt x="24" y="40"/>
                      <a:pt x="15" y="37"/>
                    </a:cubicBezTo>
                    <a:close/>
                  </a:path>
                </a:pathLst>
              </a:custGeom>
              <a:noFill/>
              <a:ln w="333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38"/>
              <p:cNvSpPr>
                <a:spLocks/>
              </p:cNvSpPr>
              <p:nvPr/>
            </p:nvSpPr>
            <p:spPr bwMode="auto">
              <a:xfrm>
                <a:off x="6287" y="1909"/>
                <a:ext cx="43" cy="28"/>
              </a:xfrm>
              <a:custGeom>
                <a:avLst/>
                <a:gdLst>
                  <a:gd name="T0" fmla="*/ 0 w 14"/>
                  <a:gd name="T1" fmla="*/ 6 h 9"/>
                  <a:gd name="T2" fmla="*/ 14 w 14"/>
                  <a:gd name="T3" fmla="*/ 9 h 9"/>
                </a:gdLst>
                <a:ahLst/>
                <a:cxnLst>
                  <a:cxn ang="0">
                    <a:pos x="T0" y="T1"/>
                  </a:cxn>
                  <a:cxn ang="0">
                    <a:pos x="T2" y="T3"/>
                  </a:cxn>
                </a:cxnLst>
                <a:rect l="0" t="0" r="r" b="b"/>
                <a:pathLst>
                  <a:path w="14" h="9">
                    <a:moveTo>
                      <a:pt x="0" y="6"/>
                    </a:moveTo>
                    <a:cubicBezTo>
                      <a:pt x="0" y="6"/>
                      <a:pt x="8" y="0"/>
                      <a:pt x="14" y="9"/>
                    </a:cubicBezTo>
                  </a:path>
                </a:pathLst>
              </a:custGeom>
              <a:noFill/>
              <a:ln w="333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3398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Registering a new app</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50778"/>
            <a:ext cx="7762648" cy="4269457"/>
          </a:xfrm>
          <a:prstGeom prst="rect">
            <a:avLst/>
          </a:prstGeom>
        </p:spPr>
      </p:pic>
      <p:sp>
        <p:nvSpPr>
          <p:cNvPr id="6" name="TextBox 5"/>
          <p:cNvSpPr txBox="1"/>
          <p:nvPr/>
        </p:nvSpPr>
        <p:spPr>
          <a:xfrm>
            <a:off x="6927450" y="3319780"/>
            <a:ext cx="3679172" cy="246221"/>
          </a:xfrm>
          <a:prstGeom prst="rect">
            <a:avLst/>
          </a:prstGeom>
          <a:noFill/>
        </p:spPr>
        <p:txBody>
          <a:bodyPr wrap="square" lIns="0" tIns="0" rIns="0" bIns="0" rtlCol="0">
            <a:spAutoFit/>
          </a:bodyPr>
          <a:lstStyle/>
          <a:p>
            <a:r>
              <a:rPr lang="en-US" sz="1600" dirty="0">
                <a:gradFill>
                  <a:gsLst>
                    <a:gs pos="16763">
                      <a:schemeClr val="accent3"/>
                    </a:gs>
                    <a:gs pos="30636">
                      <a:schemeClr val="accent3"/>
                    </a:gs>
                  </a:gsLst>
                  <a:lin ang="5400000" scaled="1"/>
                </a:gradFill>
              </a:rPr>
              <a:t>Generated value</a:t>
            </a:r>
          </a:p>
        </p:txBody>
      </p:sp>
      <p:sp>
        <p:nvSpPr>
          <p:cNvPr id="7" name="TextBox 6"/>
          <p:cNvSpPr txBox="1"/>
          <p:nvPr/>
        </p:nvSpPr>
        <p:spPr>
          <a:xfrm>
            <a:off x="6927450" y="3867219"/>
            <a:ext cx="3679172" cy="246221"/>
          </a:xfrm>
          <a:prstGeom prst="rect">
            <a:avLst/>
          </a:prstGeom>
          <a:noFill/>
        </p:spPr>
        <p:txBody>
          <a:bodyPr wrap="square" lIns="0" tIns="0" rIns="0" bIns="0" rtlCol="0">
            <a:spAutoFit/>
          </a:bodyPr>
          <a:lstStyle/>
          <a:p>
            <a:r>
              <a:rPr lang="en-US" sz="1600" dirty="0">
                <a:gradFill>
                  <a:gsLst>
                    <a:gs pos="16763">
                      <a:schemeClr val="accent3"/>
                    </a:gs>
                    <a:gs pos="30636">
                      <a:schemeClr val="accent3"/>
                    </a:gs>
                  </a:gsLst>
                  <a:lin ang="5400000" scaled="1"/>
                </a:gradFill>
              </a:rPr>
              <a:t>Generated value</a:t>
            </a:r>
          </a:p>
        </p:txBody>
      </p:sp>
      <p:sp>
        <p:nvSpPr>
          <p:cNvPr id="8" name="TextBox 7"/>
          <p:cNvSpPr txBox="1"/>
          <p:nvPr/>
        </p:nvSpPr>
        <p:spPr>
          <a:xfrm>
            <a:off x="6927450" y="4330675"/>
            <a:ext cx="3679172" cy="246221"/>
          </a:xfrm>
          <a:prstGeom prst="rect">
            <a:avLst/>
          </a:prstGeom>
          <a:noFill/>
        </p:spPr>
        <p:txBody>
          <a:bodyPr wrap="square" lIns="0" tIns="0" rIns="0" bIns="0" rtlCol="0">
            <a:spAutoFit/>
          </a:bodyPr>
          <a:lstStyle/>
          <a:p>
            <a:r>
              <a:rPr lang="en-US" sz="1600" dirty="0">
                <a:gradFill>
                  <a:gsLst>
                    <a:gs pos="16763">
                      <a:schemeClr val="accent3"/>
                    </a:gs>
                    <a:gs pos="30636">
                      <a:schemeClr val="accent3"/>
                    </a:gs>
                  </a:gsLst>
                  <a:lin ang="5400000" scaled="1"/>
                </a:gradFill>
              </a:rPr>
              <a:t>Free text value</a:t>
            </a:r>
          </a:p>
        </p:txBody>
      </p:sp>
      <p:sp>
        <p:nvSpPr>
          <p:cNvPr id="9" name="TextBox 8"/>
          <p:cNvSpPr txBox="1"/>
          <p:nvPr/>
        </p:nvSpPr>
        <p:spPr>
          <a:xfrm>
            <a:off x="6927450" y="4822429"/>
            <a:ext cx="4693764" cy="246221"/>
          </a:xfrm>
          <a:prstGeom prst="rect">
            <a:avLst/>
          </a:prstGeom>
          <a:noFill/>
        </p:spPr>
        <p:txBody>
          <a:bodyPr wrap="square" lIns="0" tIns="0" rIns="0" bIns="0" rtlCol="0">
            <a:spAutoFit/>
          </a:bodyPr>
          <a:lstStyle/>
          <a:p>
            <a:r>
              <a:rPr lang="en-US" sz="1600" dirty="0">
                <a:gradFill>
                  <a:gsLst>
                    <a:gs pos="16763">
                      <a:schemeClr val="accent3"/>
                    </a:gs>
                    <a:gs pos="30636">
                      <a:schemeClr val="accent3"/>
                    </a:gs>
                  </a:gsLst>
                  <a:lin ang="5400000" scaled="1"/>
                </a:gradFill>
              </a:rPr>
              <a:t>Azure domain (e.g., myapp.azurewebsites.net)</a:t>
            </a:r>
          </a:p>
        </p:txBody>
      </p:sp>
      <p:sp>
        <p:nvSpPr>
          <p:cNvPr id="10" name="TextBox 9"/>
          <p:cNvSpPr txBox="1"/>
          <p:nvPr/>
        </p:nvSpPr>
        <p:spPr>
          <a:xfrm>
            <a:off x="6927450" y="5417616"/>
            <a:ext cx="5244142" cy="246221"/>
          </a:xfrm>
          <a:prstGeom prst="rect">
            <a:avLst/>
          </a:prstGeom>
          <a:noFill/>
        </p:spPr>
        <p:txBody>
          <a:bodyPr wrap="square" lIns="0" tIns="0" rIns="0" bIns="0" rtlCol="0">
            <a:spAutoFit/>
          </a:bodyPr>
          <a:lstStyle/>
          <a:p>
            <a:r>
              <a:rPr lang="en-US" sz="1600" dirty="0">
                <a:gradFill>
                  <a:gsLst>
                    <a:gs pos="16763">
                      <a:schemeClr val="accent3"/>
                    </a:gs>
                    <a:gs pos="30636">
                      <a:schemeClr val="accent3"/>
                    </a:gs>
                  </a:gsLst>
                  <a:lin ang="5400000" scaled="1"/>
                </a:gradFill>
              </a:rPr>
              <a:t>Web address (e.g., https://myapp.azurewebsites.net)</a:t>
            </a:r>
          </a:p>
        </p:txBody>
      </p:sp>
      <p:grpSp>
        <p:nvGrpSpPr>
          <p:cNvPr id="11" name="Group 10"/>
          <p:cNvGrpSpPr/>
          <p:nvPr/>
        </p:nvGrpSpPr>
        <p:grpSpPr>
          <a:xfrm>
            <a:off x="10174941" y="167118"/>
            <a:ext cx="2169709" cy="287338"/>
            <a:chOff x="10174941" y="167118"/>
            <a:chExt cx="2169709" cy="287338"/>
          </a:xfrm>
        </p:grpSpPr>
        <p:sp>
          <p:nvSpPr>
            <p:cNvPr id="12" name="TextBox 11"/>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13" name="Freeform 12"/>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Rectangle 2"/>
          <p:cNvSpPr/>
          <p:nvPr/>
        </p:nvSpPr>
        <p:spPr bwMode="auto">
          <a:xfrm>
            <a:off x="457200" y="1459392"/>
            <a:ext cx="11525250" cy="4813817"/>
          </a:xfrm>
          <a:prstGeom prst="rect">
            <a:avLst/>
          </a:prstGeom>
          <a:noFill/>
          <a:ln w="9525">
            <a:solidFill>
              <a:schemeClr val="bg1">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6726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Provider-hosted app flow scenario</a:t>
            </a:r>
          </a:p>
        </p:txBody>
      </p:sp>
      <p:sp>
        <p:nvSpPr>
          <p:cNvPr id="2" name="Text Placeholder 1"/>
          <p:cNvSpPr>
            <a:spLocks noGrp="1"/>
          </p:cNvSpPr>
          <p:nvPr>
            <p:ph type="body" sz="quarter" idx="10"/>
          </p:nvPr>
        </p:nvSpPr>
        <p:spPr>
          <a:xfrm>
            <a:off x="274638" y="1212851"/>
            <a:ext cx="11887200" cy="2794611"/>
          </a:xfrm>
        </p:spPr>
        <p:txBody>
          <a:bodyPr/>
          <a:lstStyle/>
          <a:p>
            <a:pPr marL="342900" indent="-342900">
              <a:buFont typeface="Arial" panose="020B0604020202020204" pitchFamily="34" charset="0"/>
              <a:buChar char="•"/>
            </a:pPr>
            <a:r>
              <a:rPr lang="en-US" sz="3200" dirty="0"/>
              <a:t>User has Work or School Account</a:t>
            </a:r>
          </a:p>
          <a:p>
            <a:pPr marL="342900" indent="-342900">
              <a:buFont typeface="Arial" panose="020B0604020202020204" pitchFamily="34" charset="0"/>
              <a:buChar char="•"/>
            </a:pPr>
            <a:r>
              <a:rPr lang="en-US" sz="3200" dirty="0"/>
              <a:t>App registered with SharePoint Online</a:t>
            </a:r>
          </a:p>
          <a:p>
            <a:pPr marL="342900" indent="-342900">
              <a:buFont typeface="Arial" panose="020B0604020202020204" pitchFamily="34" charset="0"/>
              <a:buChar char="•"/>
            </a:pPr>
            <a:r>
              <a:rPr lang="en-US" sz="3200" dirty="0"/>
              <a:t>App deployed to SharePoint Online</a:t>
            </a:r>
          </a:p>
          <a:p>
            <a:pPr marL="342900" indent="-342900">
              <a:buFont typeface="Arial" panose="020B0604020202020204" pitchFamily="34" charset="0"/>
              <a:buChar char="•"/>
            </a:pPr>
            <a:r>
              <a:rPr lang="en-US" sz="3200" dirty="0"/>
              <a:t>Remote Web deployed as an Azure Web App</a:t>
            </a:r>
          </a:p>
          <a:p>
            <a:pPr marL="342900" indent="-342900">
              <a:buFont typeface="Arial" panose="020B0604020202020204" pitchFamily="34" charset="0"/>
              <a:buChar char="•"/>
            </a:pPr>
            <a:r>
              <a:rPr lang="en-US" sz="3200" dirty="0"/>
              <a:t>Client ID and Client Secret defined in AAD</a:t>
            </a:r>
          </a:p>
        </p:txBody>
      </p:sp>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 name="Group 4"/>
          <p:cNvGrpSpPr>
            <a:grpSpLocks noChangeAspect="1"/>
          </p:cNvGrpSpPr>
          <p:nvPr/>
        </p:nvGrpSpPr>
        <p:grpSpPr bwMode="auto">
          <a:xfrm>
            <a:off x="9551988" y="1973263"/>
            <a:ext cx="2443162" cy="4559300"/>
            <a:chOff x="6017" y="1243"/>
            <a:chExt cx="1539" cy="2872"/>
          </a:xfrm>
        </p:grpSpPr>
        <p:sp>
          <p:nvSpPr>
            <p:cNvPr id="10" name="Freeform 5"/>
            <p:cNvSpPr>
              <a:spLocks/>
            </p:cNvSpPr>
            <p:nvPr/>
          </p:nvSpPr>
          <p:spPr bwMode="auto">
            <a:xfrm>
              <a:off x="6889" y="1626"/>
              <a:ext cx="459" cy="94"/>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6867" y="2885"/>
              <a:ext cx="503" cy="16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6867" y="2885"/>
              <a:ext cx="129" cy="109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6694" y="3958"/>
              <a:ext cx="302" cy="157"/>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7241" y="2885"/>
              <a:ext cx="129" cy="109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7068" y="3958"/>
              <a:ext cx="302" cy="157"/>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p:nvSpPr>
          <p:spPr bwMode="auto">
            <a:xfrm>
              <a:off x="6681" y="1981"/>
              <a:ext cx="875" cy="904"/>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p:nvSpPr>
          <p:spPr bwMode="auto">
            <a:xfrm>
              <a:off x="6530" y="2323"/>
              <a:ext cx="312" cy="464"/>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7396" y="2323"/>
              <a:ext cx="135" cy="80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7396" y="2991"/>
              <a:ext cx="135" cy="270"/>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6395" y="2649"/>
              <a:ext cx="274" cy="138"/>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7396" y="2957"/>
              <a:ext cx="138" cy="72"/>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6181" y="2587"/>
              <a:ext cx="601" cy="6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6017" y="2285"/>
              <a:ext cx="627" cy="302"/>
            </a:xfrm>
            <a:custGeom>
              <a:avLst/>
              <a:gdLst>
                <a:gd name="T0" fmla="*/ 463 w 627"/>
                <a:gd name="T1" fmla="*/ 0 h 302"/>
                <a:gd name="T2" fmla="*/ 0 w 627"/>
                <a:gd name="T3" fmla="*/ 0 h 302"/>
                <a:gd name="T4" fmla="*/ 164 w 627"/>
                <a:gd name="T5" fmla="*/ 302 h 302"/>
                <a:gd name="T6" fmla="*/ 627 w 627"/>
                <a:gd name="T7" fmla="*/ 302 h 302"/>
                <a:gd name="T8" fmla="*/ 463 w 627"/>
                <a:gd name="T9" fmla="*/ 0 h 302"/>
              </a:gdLst>
              <a:ahLst/>
              <a:cxnLst>
                <a:cxn ang="0">
                  <a:pos x="T0" y="T1"/>
                </a:cxn>
                <a:cxn ang="0">
                  <a:pos x="T2" y="T3"/>
                </a:cxn>
                <a:cxn ang="0">
                  <a:pos x="T4" y="T5"/>
                </a:cxn>
                <a:cxn ang="0">
                  <a:pos x="T6" y="T7"/>
                </a:cxn>
                <a:cxn ang="0">
                  <a:pos x="T8" y="T9"/>
                </a:cxn>
              </a:cxnLst>
              <a:rect l="0" t="0" r="r" b="b"/>
              <a:pathLst>
                <a:path w="627" h="302">
                  <a:moveTo>
                    <a:pt x="463" y="0"/>
                  </a:moveTo>
                  <a:lnTo>
                    <a:pt x="0" y="0"/>
                  </a:lnTo>
                  <a:lnTo>
                    <a:pt x="164" y="302"/>
                  </a:lnTo>
                  <a:lnTo>
                    <a:pt x="627" y="302"/>
                  </a:lnTo>
                  <a:lnTo>
                    <a:pt x="4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6644" y="2587"/>
              <a:ext cx="138" cy="6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7040" y="1796"/>
              <a:ext cx="157" cy="263"/>
            </a:xfrm>
            <a:custGeom>
              <a:avLst/>
              <a:gdLst>
                <a:gd name="T0" fmla="*/ 79 w 157"/>
                <a:gd name="T1" fmla="*/ 263 h 263"/>
                <a:gd name="T2" fmla="*/ 0 w 157"/>
                <a:gd name="T3" fmla="*/ 185 h 263"/>
                <a:gd name="T4" fmla="*/ 0 w 157"/>
                <a:gd name="T5" fmla="*/ 0 h 263"/>
                <a:gd name="T6" fmla="*/ 157 w 157"/>
                <a:gd name="T7" fmla="*/ 0 h 263"/>
                <a:gd name="T8" fmla="*/ 157 w 157"/>
                <a:gd name="T9" fmla="*/ 185 h 263"/>
                <a:gd name="T10" fmla="*/ 79 w 157"/>
                <a:gd name="T11" fmla="*/ 263 h 263"/>
              </a:gdLst>
              <a:ahLst/>
              <a:cxnLst>
                <a:cxn ang="0">
                  <a:pos x="T0" y="T1"/>
                </a:cxn>
                <a:cxn ang="0">
                  <a:pos x="T2" y="T3"/>
                </a:cxn>
                <a:cxn ang="0">
                  <a:pos x="T4" y="T5"/>
                </a:cxn>
                <a:cxn ang="0">
                  <a:pos x="T6" y="T7"/>
                </a:cxn>
                <a:cxn ang="0">
                  <a:pos x="T8" y="T9"/>
                </a:cxn>
                <a:cxn ang="0">
                  <a:pos x="T10" y="T11"/>
                </a:cxn>
              </a:cxnLst>
              <a:rect l="0" t="0" r="r" b="b"/>
              <a:pathLst>
                <a:path w="157" h="263">
                  <a:moveTo>
                    <a:pt x="79" y="263"/>
                  </a:moveTo>
                  <a:lnTo>
                    <a:pt x="0" y="185"/>
                  </a:lnTo>
                  <a:lnTo>
                    <a:pt x="0" y="0"/>
                  </a:lnTo>
                  <a:lnTo>
                    <a:pt x="157" y="0"/>
                  </a:lnTo>
                  <a:lnTo>
                    <a:pt x="157" y="185"/>
                  </a:lnTo>
                  <a:lnTo>
                    <a:pt x="79" y="263"/>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7040" y="1796"/>
              <a:ext cx="157" cy="141"/>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6880" y="1500"/>
              <a:ext cx="478" cy="51"/>
            </a:xfrm>
            <a:custGeom>
              <a:avLst/>
              <a:gdLst>
                <a:gd name="T0" fmla="*/ 152 w 152"/>
                <a:gd name="T1" fmla="*/ 8 h 16"/>
                <a:gd name="T2" fmla="*/ 144 w 152"/>
                <a:gd name="T3" fmla="*/ 16 h 16"/>
                <a:gd name="T4" fmla="*/ 8 w 152"/>
                <a:gd name="T5" fmla="*/ 16 h 16"/>
                <a:gd name="T6" fmla="*/ 0 w 152"/>
                <a:gd name="T7" fmla="*/ 8 h 16"/>
                <a:gd name="T8" fmla="*/ 0 w 152"/>
                <a:gd name="T9" fmla="*/ 8 h 16"/>
                <a:gd name="T10" fmla="*/ 8 w 152"/>
                <a:gd name="T11" fmla="*/ 0 h 16"/>
                <a:gd name="T12" fmla="*/ 144 w 152"/>
                <a:gd name="T13" fmla="*/ 0 h 16"/>
                <a:gd name="T14" fmla="*/ 152 w 152"/>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6">
                  <a:moveTo>
                    <a:pt x="152" y="8"/>
                  </a:moveTo>
                  <a:cubicBezTo>
                    <a:pt x="152" y="12"/>
                    <a:pt x="148" y="16"/>
                    <a:pt x="144" y="16"/>
                  </a:cubicBezTo>
                  <a:cubicBezTo>
                    <a:pt x="8" y="16"/>
                    <a:pt x="8" y="16"/>
                    <a:pt x="8" y="16"/>
                  </a:cubicBezTo>
                  <a:cubicBezTo>
                    <a:pt x="4" y="16"/>
                    <a:pt x="0" y="12"/>
                    <a:pt x="0" y="8"/>
                  </a:cubicBezTo>
                  <a:cubicBezTo>
                    <a:pt x="0" y="8"/>
                    <a:pt x="0" y="8"/>
                    <a:pt x="0" y="8"/>
                  </a:cubicBezTo>
                  <a:cubicBezTo>
                    <a:pt x="0" y="3"/>
                    <a:pt x="4" y="0"/>
                    <a:pt x="8" y="0"/>
                  </a:cubicBezTo>
                  <a:cubicBezTo>
                    <a:pt x="144" y="0"/>
                    <a:pt x="144" y="0"/>
                    <a:pt x="144" y="0"/>
                  </a:cubicBezTo>
                  <a:cubicBezTo>
                    <a:pt x="148" y="0"/>
                    <a:pt x="152" y="3"/>
                    <a:pt x="152"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6930" y="1243"/>
              <a:ext cx="378" cy="261"/>
            </a:xfrm>
            <a:custGeom>
              <a:avLst/>
              <a:gdLst>
                <a:gd name="T0" fmla="*/ 60 w 120"/>
                <a:gd name="T1" fmla="*/ 0 h 83"/>
                <a:gd name="T2" fmla="*/ 0 w 120"/>
                <a:gd name="T3" fmla="*/ 61 h 83"/>
                <a:gd name="T4" fmla="*/ 0 w 120"/>
                <a:gd name="T5" fmla="*/ 83 h 83"/>
                <a:gd name="T6" fmla="*/ 120 w 120"/>
                <a:gd name="T7" fmla="*/ 83 h 83"/>
                <a:gd name="T8" fmla="*/ 120 w 120"/>
                <a:gd name="T9" fmla="*/ 61 h 83"/>
                <a:gd name="T10" fmla="*/ 60 w 120"/>
                <a:gd name="T11" fmla="*/ 0 h 83"/>
              </a:gdLst>
              <a:ahLst/>
              <a:cxnLst>
                <a:cxn ang="0">
                  <a:pos x="T0" y="T1"/>
                </a:cxn>
                <a:cxn ang="0">
                  <a:pos x="T2" y="T3"/>
                </a:cxn>
                <a:cxn ang="0">
                  <a:pos x="T4" y="T5"/>
                </a:cxn>
                <a:cxn ang="0">
                  <a:pos x="T6" y="T7"/>
                </a:cxn>
                <a:cxn ang="0">
                  <a:pos x="T8" y="T9"/>
                </a:cxn>
                <a:cxn ang="0">
                  <a:pos x="T10" y="T11"/>
                </a:cxn>
              </a:cxnLst>
              <a:rect l="0" t="0" r="r" b="b"/>
              <a:pathLst>
                <a:path w="120" h="83">
                  <a:moveTo>
                    <a:pt x="60" y="0"/>
                  </a:moveTo>
                  <a:cubicBezTo>
                    <a:pt x="27" y="0"/>
                    <a:pt x="0" y="27"/>
                    <a:pt x="0" y="61"/>
                  </a:cubicBezTo>
                  <a:cubicBezTo>
                    <a:pt x="0" y="83"/>
                    <a:pt x="0" y="83"/>
                    <a:pt x="0" y="83"/>
                  </a:cubicBezTo>
                  <a:cubicBezTo>
                    <a:pt x="120" y="83"/>
                    <a:pt x="120" y="83"/>
                    <a:pt x="120" y="83"/>
                  </a:cubicBezTo>
                  <a:cubicBezTo>
                    <a:pt x="120" y="61"/>
                    <a:pt x="120" y="61"/>
                    <a:pt x="120" y="61"/>
                  </a:cubicBezTo>
                  <a:cubicBezTo>
                    <a:pt x="120" y="27"/>
                    <a:pt x="93" y="0"/>
                    <a:pt x="6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4"/>
            <p:cNvSpPr>
              <a:spLocks noChangeArrowheads="1"/>
            </p:cNvSpPr>
            <p:nvPr/>
          </p:nvSpPr>
          <p:spPr bwMode="auto">
            <a:xfrm>
              <a:off x="6930" y="1435"/>
              <a:ext cx="378" cy="6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p:nvSpPr>
          <p:spPr bwMode="auto">
            <a:xfrm>
              <a:off x="6930" y="1551"/>
              <a:ext cx="378" cy="354"/>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6"/>
            <p:cNvSpPr>
              <a:spLocks noChangeArrowheads="1"/>
            </p:cNvSpPr>
            <p:nvPr/>
          </p:nvSpPr>
          <p:spPr bwMode="auto">
            <a:xfrm>
              <a:off x="7396" y="2323"/>
              <a:ext cx="135" cy="38"/>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6706" y="2323"/>
              <a:ext cx="136" cy="38"/>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p:cNvSpPr>
            <p:nvPr/>
          </p:nvSpPr>
          <p:spPr bwMode="auto">
            <a:xfrm>
              <a:off x="6987" y="1730"/>
              <a:ext cx="264" cy="59"/>
            </a:xfrm>
            <a:custGeom>
              <a:avLst/>
              <a:gdLst>
                <a:gd name="T0" fmla="*/ 75 w 84"/>
                <a:gd name="T1" fmla="*/ 0 h 19"/>
                <a:gd name="T2" fmla="*/ 74 w 84"/>
                <a:gd name="T3" fmla="*/ 0 h 19"/>
                <a:gd name="T4" fmla="*/ 80 w 84"/>
                <a:gd name="T5" fmla="*/ 7 h 19"/>
                <a:gd name="T6" fmla="*/ 76 w 84"/>
                <a:gd name="T7" fmla="*/ 14 h 19"/>
                <a:gd name="T8" fmla="*/ 54 w 84"/>
                <a:gd name="T9" fmla="*/ 6 h 19"/>
                <a:gd name="T10" fmla="*/ 42 w 84"/>
                <a:gd name="T11" fmla="*/ 13 h 19"/>
                <a:gd name="T12" fmla="*/ 30 w 84"/>
                <a:gd name="T13" fmla="*/ 6 h 19"/>
                <a:gd name="T14" fmla="*/ 8 w 84"/>
                <a:gd name="T15" fmla="*/ 14 h 19"/>
                <a:gd name="T16" fmla="*/ 4 w 84"/>
                <a:gd name="T17" fmla="*/ 7 h 19"/>
                <a:gd name="T18" fmla="*/ 10 w 84"/>
                <a:gd name="T19" fmla="*/ 0 h 19"/>
                <a:gd name="T20" fmla="*/ 9 w 84"/>
                <a:gd name="T21" fmla="*/ 0 h 19"/>
                <a:gd name="T22" fmla="*/ 0 w 84"/>
                <a:gd name="T23" fmla="*/ 9 h 19"/>
                <a:gd name="T24" fmla="*/ 8 w 84"/>
                <a:gd name="T25" fmla="*/ 19 h 19"/>
                <a:gd name="T26" fmla="*/ 40 w 84"/>
                <a:gd name="T27" fmla="*/ 19 h 19"/>
                <a:gd name="T28" fmla="*/ 44 w 84"/>
                <a:gd name="T29" fmla="*/ 19 h 19"/>
                <a:gd name="T30" fmla="*/ 76 w 84"/>
                <a:gd name="T31" fmla="*/ 19 h 19"/>
                <a:gd name="T32" fmla="*/ 84 w 84"/>
                <a:gd name="T33" fmla="*/ 9 h 19"/>
                <a:gd name="T34" fmla="*/ 75 w 84"/>
                <a:gd name="T3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9">
                  <a:moveTo>
                    <a:pt x="75" y="0"/>
                  </a:moveTo>
                  <a:cubicBezTo>
                    <a:pt x="75" y="0"/>
                    <a:pt x="75" y="0"/>
                    <a:pt x="74" y="0"/>
                  </a:cubicBezTo>
                  <a:cubicBezTo>
                    <a:pt x="78" y="0"/>
                    <a:pt x="80" y="3"/>
                    <a:pt x="80" y="7"/>
                  </a:cubicBezTo>
                  <a:cubicBezTo>
                    <a:pt x="80" y="10"/>
                    <a:pt x="79" y="14"/>
                    <a:pt x="76" y="14"/>
                  </a:cubicBezTo>
                  <a:cubicBezTo>
                    <a:pt x="65" y="14"/>
                    <a:pt x="63" y="6"/>
                    <a:pt x="54" y="6"/>
                  </a:cubicBezTo>
                  <a:cubicBezTo>
                    <a:pt x="47" y="6"/>
                    <a:pt x="44" y="9"/>
                    <a:pt x="42" y="13"/>
                  </a:cubicBezTo>
                  <a:cubicBezTo>
                    <a:pt x="40" y="9"/>
                    <a:pt x="37" y="6"/>
                    <a:pt x="30" y="6"/>
                  </a:cubicBezTo>
                  <a:cubicBezTo>
                    <a:pt x="21" y="6"/>
                    <a:pt x="19" y="14"/>
                    <a:pt x="8" y="14"/>
                  </a:cubicBezTo>
                  <a:cubicBezTo>
                    <a:pt x="5" y="14"/>
                    <a:pt x="4" y="10"/>
                    <a:pt x="4" y="7"/>
                  </a:cubicBezTo>
                  <a:cubicBezTo>
                    <a:pt x="4" y="3"/>
                    <a:pt x="7" y="0"/>
                    <a:pt x="10" y="0"/>
                  </a:cubicBezTo>
                  <a:cubicBezTo>
                    <a:pt x="9" y="0"/>
                    <a:pt x="9" y="0"/>
                    <a:pt x="9" y="0"/>
                  </a:cubicBezTo>
                  <a:cubicBezTo>
                    <a:pt x="4" y="0"/>
                    <a:pt x="0" y="4"/>
                    <a:pt x="0" y="9"/>
                  </a:cubicBezTo>
                  <a:cubicBezTo>
                    <a:pt x="0" y="14"/>
                    <a:pt x="4" y="18"/>
                    <a:pt x="8" y="19"/>
                  </a:cubicBezTo>
                  <a:cubicBezTo>
                    <a:pt x="14" y="19"/>
                    <a:pt x="33" y="19"/>
                    <a:pt x="40" y="19"/>
                  </a:cubicBezTo>
                  <a:cubicBezTo>
                    <a:pt x="42" y="19"/>
                    <a:pt x="44" y="19"/>
                    <a:pt x="44" y="19"/>
                  </a:cubicBezTo>
                  <a:cubicBezTo>
                    <a:pt x="51" y="19"/>
                    <a:pt x="70" y="19"/>
                    <a:pt x="76" y="19"/>
                  </a:cubicBezTo>
                  <a:cubicBezTo>
                    <a:pt x="80" y="18"/>
                    <a:pt x="84" y="14"/>
                    <a:pt x="84" y="9"/>
                  </a:cubicBezTo>
                  <a:cubicBezTo>
                    <a:pt x="84" y="4"/>
                    <a:pt x="80" y="0"/>
                    <a:pt x="7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noEditPoints="1"/>
            </p:cNvSpPr>
            <p:nvPr/>
          </p:nvSpPr>
          <p:spPr bwMode="auto">
            <a:xfrm>
              <a:off x="6971" y="1604"/>
              <a:ext cx="292" cy="104"/>
            </a:xfrm>
            <a:custGeom>
              <a:avLst/>
              <a:gdLst>
                <a:gd name="T0" fmla="*/ 52 w 93"/>
                <a:gd name="T1" fmla="*/ 3 h 33"/>
                <a:gd name="T2" fmla="*/ 47 w 93"/>
                <a:gd name="T3" fmla="*/ 3 h 33"/>
                <a:gd name="T4" fmla="*/ 42 w 93"/>
                <a:gd name="T5" fmla="*/ 3 h 33"/>
                <a:gd name="T6" fmla="*/ 0 w 93"/>
                <a:gd name="T7" fmla="*/ 4 h 33"/>
                <a:gd name="T8" fmla="*/ 5 w 93"/>
                <a:gd name="T9" fmla="*/ 23 h 33"/>
                <a:gd name="T10" fmla="*/ 8 w 93"/>
                <a:gd name="T11" fmla="*/ 29 h 33"/>
                <a:gd name="T12" fmla="*/ 47 w 93"/>
                <a:gd name="T13" fmla="*/ 10 h 33"/>
                <a:gd name="T14" fmla="*/ 88 w 93"/>
                <a:gd name="T15" fmla="*/ 23 h 33"/>
                <a:gd name="T16" fmla="*/ 93 w 93"/>
                <a:gd name="T17" fmla="*/ 4 h 33"/>
                <a:gd name="T18" fmla="*/ 34 w 93"/>
                <a:gd name="T19" fmla="*/ 4 h 33"/>
                <a:gd name="T20" fmla="*/ 8 w 93"/>
                <a:gd name="T21" fmla="*/ 5 h 33"/>
                <a:gd name="T22" fmla="*/ 6 w 93"/>
                <a:gd name="T23" fmla="*/ 7 h 33"/>
                <a:gd name="T24" fmla="*/ 2 w 93"/>
                <a:gd name="T25" fmla="*/ 6 h 33"/>
                <a:gd name="T26" fmla="*/ 4 w 93"/>
                <a:gd name="T27" fmla="*/ 6 h 33"/>
                <a:gd name="T28" fmla="*/ 30 w 93"/>
                <a:gd name="T29" fmla="*/ 29 h 33"/>
                <a:gd name="T30" fmla="*/ 10 w 93"/>
                <a:gd name="T31" fmla="*/ 27 h 33"/>
                <a:gd name="T32" fmla="*/ 34 w 93"/>
                <a:gd name="T33" fmla="*/ 25 h 33"/>
                <a:gd name="T34" fmla="*/ 8 w 93"/>
                <a:gd name="T35" fmla="*/ 24 h 33"/>
                <a:gd name="T36" fmla="*/ 36 w 93"/>
                <a:gd name="T37" fmla="*/ 24 h 33"/>
                <a:gd name="T38" fmla="*/ 6 w 93"/>
                <a:gd name="T39" fmla="*/ 19 h 33"/>
                <a:gd name="T40" fmla="*/ 39 w 93"/>
                <a:gd name="T41" fmla="*/ 17 h 33"/>
                <a:gd name="T42" fmla="*/ 40 w 93"/>
                <a:gd name="T43" fmla="*/ 15 h 33"/>
                <a:gd name="T44" fmla="*/ 6 w 93"/>
                <a:gd name="T45" fmla="*/ 14 h 33"/>
                <a:gd name="T46" fmla="*/ 40 w 93"/>
                <a:gd name="T47" fmla="*/ 12 h 33"/>
                <a:gd name="T48" fmla="*/ 6 w 93"/>
                <a:gd name="T49" fmla="*/ 10 h 33"/>
                <a:gd name="T50" fmla="*/ 40 w 93"/>
                <a:gd name="T51" fmla="*/ 10 h 33"/>
                <a:gd name="T52" fmla="*/ 84 w 93"/>
                <a:gd name="T53" fmla="*/ 4 h 33"/>
                <a:gd name="T54" fmla="*/ 57 w 93"/>
                <a:gd name="T55" fmla="*/ 5 h 33"/>
                <a:gd name="T56" fmla="*/ 55 w 93"/>
                <a:gd name="T57" fmla="*/ 7 h 33"/>
                <a:gd name="T58" fmla="*/ 54 w 93"/>
                <a:gd name="T59" fmla="*/ 8 h 33"/>
                <a:gd name="T60" fmla="*/ 54 w 93"/>
                <a:gd name="T61" fmla="*/ 10 h 33"/>
                <a:gd name="T62" fmla="*/ 64 w 93"/>
                <a:gd name="T63" fmla="*/ 29 h 33"/>
                <a:gd name="T64" fmla="*/ 85 w 93"/>
                <a:gd name="T65" fmla="*/ 26 h 33"/>
                <a:gd name="T66" fmla="*/ 59 w 93"/>
                <a:gd name="T67" fmla="*/ 25 h 33"/>
                <a:gd name="T68" fmla="*/ 86 w 93"/>
                <a:gd name="T69" fmla="*/ 24 h 33"/>
                <a:gd name="T70" fmla="*/ 87 w 93"/>
                <a:gd name="T71" fmla="*/ 22 h 33"/>
                <a:gd name="T72" fmla="*/ 56 w 93"/>
                <a:gd name="T73" fmla="*/ 21 h 33"/>
                <a:gd name="T74" fmla="*/ 87 w 93"/>
                <a:gd name="T75" fmla="*/ 21 h 33"/>
                <a:gd name="T76" fmla="*/ 54 w 93"/>
                <a:gd name="T77" fmla="*/ 15 h 33"/>
                <a:gd name="T78" fmla="*/ 88 w 93"/>
                <a:gd name="T79" fmla="*/ 14 h 33"/>
                <a:gd name="T80" fmla="*/ 88 w 93"/>
                <a:gd name="T81" fmla="*/ 12 h 33"/>
                <a:gd name="T82" fmla="*/ 90 w 93"/>
                <a:gd name="T83" fmla="*/ 6 h 33"/>
                <a:gd name="T84" fmla="*/ 92 w 93"/>
                <a:gd name="T8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3" h="33">
                  <a:moveTo>
                    <a:pt x="92" y="2"/>
                  </a:moveTo>
                  <a:cubicBezTo>
                    <a:pt x="92" y="2"/>
                    <a:pt x="82" y="0"/>
                    <a:pt x="73" y="0"/>
                  </a:cubicBezTo>
                  <a:cubicBezTo>
                    <a:pt x="65" y="0"/>
                    <a:pt x="52" y="3"/>
                    <a:pt x="52" y="3"/>
                  </a:cubicBezTo>
                  <a:cubicBezTo>
                    <a:pt x="47" y="3"/>
                    <a:pt x="47" y="3"/>
                    <a:pt x="47" y="3"/>
                  </a:cubicBezTo>
                  <a:cubicBezTo>
                    <a:pt x="47" y="3"/>
                    <a:pt x="47" y="3"/>
                    <a:pt x="47" y="3"/>
                  </a:cubicBezTo>
                  <a:cubicBezTo>
                    <a:pt x="47" y="3"/>
                    <a:pt x="47" y="3"/>
                    <a:pt x="47" y="3"/>
                  </a:cubicBezTo>
                  <a:cubicBezTo>
                    <a:pt x="47" y="3"/>
                    <a:pt x="47" y="3"/>
                    <a:pt x="47" y="3"/>
                  </a:cubicBezTo>
                  <a:cubicBezTo>
                    <a:pt x="47" y="3"/>
                    <a:pt x="47" y="3"/>
                    <a:pt x="47" y="3"/>
                  </a:cubicBezTo>
                  <a:cubicBezTo>
                    <a:pt x="42" y="3"/>
                    <a:pt x="42" y="3"/>
                    <a:pt x="42" y="3"/>
                  </a:cubicBezTo>
                  <a:cubicBezTo>
                    <a:pt x="42" y="3"/>
                    <a:pt x="29" y="0"/>
                    <a:pt x="20" y="0"/>
                  </a:cubicBezTo>
                  <a:cubicBezTo>
                    <a:pt x="12" y="0"/>
                    <a:pt x="2" y="2"/>
                    <a:pt x="2" y="2"/>
                  </a:cubicBezTo>
                  <a:cubicBezTo>
                    <a:pt x="2" y="2"/>
                    <a:pt x="0" y="2"/>
                    <a:pt x="0" y="4"/>
                  </a:cubicBezTo>
                  <a:cubicBezTo>
                    <a:pt x="0" y="4"/>
                    <a:pt x="0" y="7"/>
                    <a:pt x="0" y="8"/>
                  </a:cubicBezTo>
                  <a:cubicBezTo>
                    <a:pt x="0" y="9"/>
                    <a:pt x="2" y="9"/>
                    <a:pt x="3" y="10"/>
                  </a:cubicBezTo>
                  <a:cubicBezTo>
                    <a:pt x="4" y="11"/>
                    <a:pt x="5" y="18"/>
                    <a:pt x="5" y="23"/>
                  </a:cubicBezTo>
                  <a:cubicBezTo>
                    <a:pt x="6" y="25"/>
                    <a:pt x="7" y="27"/>
                    <a:pt x="8" y="29"/>
                  </a:cubicBezTo>
                  <a:cubicBezTo>
                    <a:pt x="8" y="29"/>
                    <a:pt x="8" y="29"/>
                    <a:pt x="8" y="29"/>
                  </a:cubicBezTo>
                  <a:cubicBezTo>
                    <a:pt x="8" y="29"/>
                    <a:pt x="8" y="29"/>
                    <a:pt x="8" y="29"/>
                  </a:cubicBezTo>
                  <a:cubicBezTo>
                    <a:pt x="11" y="31"/>
                    <a:pt x="15" y="33"/>
                    <a:pt x="21" y="33"/>
                  </a:cubicBezTo>
                  <a:cubicBezTo>
                    <a:pt x="30" y="33"/>
                    <a:pt x="34" y="31"/>
                    <a:pt x="38" y="24"/>
                  </a:cubicBezTo>
                  <a:cubicBezTo>
                    <a:pt x="42" y="18"/>
                    <a:pt x="43" y="10"/>
                    <a:pt x="47" y="10"/>
                  </a:cubicBezTo>
                  <a:cubicBezTo>
                    <a:pt x="51" y="10"/>
                    <a:pt x="52" y="18"/>
                    <a:pt x="56" y="24"/>
                  </a:cubicBezTo>
                  <a:cubicBezTo>
                    <a:pt x="60" y="31"/>
                    <a:pt x="64" y="33"/>
                    <a:pt x="73" y="33"/>
                  </a:cubicBezTo>
                  <a:cubicBezTo>
                    <a:pt x="83" y="33"/>
                    <a:pt x="88" y="28"/>
                    <a:pt x="88" y="23"/>
                  </a:cubicBezTo>
                  <a:cubicBezTo>
                    <a:pt x="89" y="18"/>
                    <a:pt x="90" y="11"/>
                    <a:pt x="91" y="10"/>
                  </a:cubicBezTo>
                  <a:cubicBezTo>
                    <a:pt x="92" y="9"/>
                    <a:pt x="93" y="9"/>
                    <a:pt x="93" y="8"/>
                  </a:cubicBezTo>
                  <a:cubicBezTo>
                    <a:pt x="93" y="7"/>
                    <a:pt x="93" y="4"/>
                    <a:pt x="93" y="4"/>
                  </a:cubicBezTo>
                  <a:cubicBezTo>
                    <a:pt x="93" y="2"/>
                    <a:pt x="92" y="2"/>
                    <a:pt x="92" y="2"/>
                  </a:cubicBezTo>
                  <a:close/>
                  <a:moveTo>
                    <a:pt x="20" y="2"/>
                  </a:moveTo>
                  <a:cubicBezTo>
                    <a:pt x="25" y="2"/>
                    <a:pt x="30" y="2"/>
                    <a:pt x="34" y="4"/>
                  </a:cubicBezTo>
                  <a:cubicBezTo>
                    <a:pt x="9" y="4"/>
                    <a:pt x="9" y="4"/>
                    <a:pt x="9" y="4"/>
                  </a:cubicBezTo>
                  <a:cubicBezTo>
                    <a:pt x="12" y="2"/>
                    <a:pt x="15" y="2"/>
                    <a:pt x="20" y="2"/>
                  </a:cubicBezTo>
                  <a:close/>
                  <a:moveTo>
                    <a:pt x="8" y="5"/>
                  </a:moveTo>
                  <a:cubicBezTo>
                    <a:pt x="37" y="5"/>
                    <a:pt x="37" y="5"/>
                    <a:pt x="37" y="5"/>
                  </a:cubicBezTo>
                  <a:cubicBezTo>
                    <a:pt x="38" y="6"/>
                    <a:pt x="39" y="6"/>
                    <a:pt x="39" y="7"/>
                  </a:cubicBezTo>
                  <a:cubicBezTo>
                    <a:pt x="6" y="7"/>
                    <a:pt x="6" y="7"/>
                    <a:pt x="6" y="7"/>
                  </a:cubicBezTo>
                  <a:cubicBezTo>
                    <a:pt x="7" y="6"/>
                    <a:pt x="7" y="6"/>
                    <a:pt x="8" y="5"/>
                  </a:cubicBezTo>
                  <a:close/>
                  <a:moveTo>
                    <a:pt x="4" y="6"/>
                  </a:moveTo>
                  <a:cubicBezTo>
                    <a:pt x="3" y="6"/>
                    <a:pt x="2" y="6"/>
                    <a:pt x="2" y="6"/>
                  </a:cubicBezTo>
                  <a:cubicBezTo>
                    <a:pt x="2" y="5"/>
                    <a:pt x="3" y="5"/>
                    <a:pt x="4" y="5"/>
                  </a:cubicBezTo>
                  <a:cubicBezTo>
                    <a:pt x="4" y="5"/>
                    <a:pt x="5" y="5"/>
                    <a:pt x="5" y="6"/>
                  </a:cubicBezTo>
                  <a:cubicBezTo>
                    <a:pt x="5" y="6"/>
                    <a:pt x="4" y="6"/>
                    <a:pt x="4" y="6"/>
                  </a:cubicBezTo>
                  <a:close/>
                  <a:moveTo>
                    <a:pt x="22" y="31"/>
                  </a:moveTo>
                  <a:cubicBezTo>
                    <a:pt x="18" y="31"/>
                    <a:pt x="15" y="30"/>
                    <a:pt x="13" y="29"/>
                  </a:cubicBezTo>
                  <a:cubicBezTo>
                    <a:pt x="30" y="29"/>
                    <a:pt x="30" y="29"/>
                    <a:pt x="30" y="29"/>
                  </a:cubicBezTo>
                  <a:cubicBezTo>
                    <a:pt x="27" y="30"/>
                    <a:pt x="24" y="31"/>
                    <a:pt x="22" y="31"/>
                  </a:cubicBezTo>
                  <a:close/>
                  <a:moveTo>
                    <a:pt x="32" y="27"/>
                  </a:moveTo>
                  <a:cubicBezTo>
                    <a:pt x="10" y="27"/>
                    <a:pt x="10" y="27"/>
                    <a:pt x="10" y="27"/>
                  </a:cubicBezTo>
                  <a:cubicBezTo>
                    <a:pt x="10" y="27"/>
                    <a:pt x="9" y="26"/>
                    <a:pt x="9" y="26"/>
                  </a:cubicBezTo>
                  <a:cubicBezTo>
                    <a:pt x="9" y="26"/>
                    <a:pt x="9" y="25"/>
                    <a:pt x="8" y="25"/>
                  </a:cubicBezTo>
                  <a:cubicBezTo>
                    <a:pt x="34" y="25"/>
                    <a:pt x="34" y="25"/>
                    <a:pt x="34" y="25"/>
                  </a:cubicBezTo>
                  <a:cubicBezTo>
                    <a:pt x="34" y="26"/>
                    <a:pt x="33" y="27"/>
                    <a:pt x="32" y="27"/>
                  </a:cubicBezTo>
                  <a:close/>
                  <a:moveTo>
                    <a:pt x="36" y="24"/>
                  </a:moveTo>
                  <a:cubicBezTo>
                    <a:pt x="8" y="24"/>
                    <a:pt x="8" y="24"/>
                    <a:pt x="8" y="24"/>
                  </a:cubicBezTo>
                  <a:cubicBezTo>
                    <a:pt x="7" y="23"/>
                    <a:pt x="7" y="23"/>
                    <a:pt x="7" y="22"/>
                  </a:cubicBezTo>
                  <a:cubicBezTo>
                    <a:pt x="37" y="22"/>
                    <a:pt x="37" y="22"/>
                    <a:pt x="37" y="22"/>
                  </a:cubicBezTo>
                  <a:cubicBezTo>
                    <a:pt x="37" y="23"/>
                    <a:pt x="36" y="23"/>
                    <a:pt x="36" y="24"/>
                  </a:cubicBezTo>
                  <a:close/>
                  <a:moveTo>
                    <a:pt x="38" y="21"/>
                  </a:moveTo>
                  <a:cubicBezTo>
                    <a:pt x="7" y="21"/>
                    <a:pt x="7" y="21"/>
                    <a:pt x="7" y="21"/>
                  </a:cubicBezTo>
                  <a:cubicBezTo>
                    <a:pt x="6" y="20"/>
                    <a:pt x="6" y="19"/>
                    <a:pt x="6" y="19"/>
                  </a:cubicBezTo>
                  <a:cubicBezTo>
                    <a:pt x="39" y="19"/>
                    <a:pt x="39" y="19"/>
                    <a:pt x="39" y="19"/>
                  </a:cubicBezTo>
                  <a:cubicBezTo>
                    <a:pt x="38" y="19"/>
                    <a:pt x="38" y="20"/>
                    <a:pt x="38" y="21"/>
                  </a:cubicBezTo>
                  <a:close/>
                  <a:moveTo>
                    <a:pt x="39" y="17"/>
                  </a:moveTo>
                  <a:cubicBezTo>
                    <a:pt x="6" y="17"/>
                    <a:pt x="6" y="17"/>
                    <a:pt x="6" y="17"/>
                  </a:cubicBezTo>
                  <a:cubicBezTo>
                    <a:pt x="6" y="16"/>
                    <a:pt x="6" y="16"/>
                    <a:pt x="6" y="15"/>
                  </a:cubicBezTo>
                  <a:cubicBezTo>
                    <a:pt x="40" y="15"/>
                    <a:pt x="40" y="15"/>
                    <a:pt x="40" y="15"/>
                  </a:cubicBezTo>
                  <a:cubicBezTo>
                    <a:pt x="39" y="16"/>
                    <a:pt x="39" y="17"/>
                    <a:pt x="39" y="17"/>
                  </a:cubicBezTo>
                  <a:close/>
                  <a:moveTo>
                    <a:pt x="40" y="14"/>
                  </a:moveTo>
                  <a:cubicBezTo>
                    <a:pt x="6" y="14"/>
                    <a:pt x="6" y="14"/>
                    <a:pt x="6" y="14"/>
                  </a:cubicBezTo>
                  <a:cubicBezTo>
                    <a:pt x="6" y="13"/>
                    <a:pt x="6" y="13"/>
                    <a:pt x="6" y="13"/>
                  </a:cubicBezTo>
                  <a:cubicBezTo>
                    <a:pt x="6" y="12"/>
                    <a:pt x="6" y="12"/>
                    <a:pt x="6" y="12"/>
                  </a:cubicBezTo>
                  <a:cubicBezTo>
                    <a:pt x="40" y="12"/>
                    <a:pt x="40" y="12"/>
                    <a:pt x="40" y="12"/>
                  </a:cubicBezTo>
                  <a:cubicBezTo>
                    <a:pt x="40" y="12"/>
                    <a:pt x="40" y="13"/>
                    <a:pt x="40" y="14"/>
                  </a:cubicBezTo>
                  <a:close/>
                  <a:moveTo>
                    <a:pt x="40" y="10"/>
                  </a:moveTo>
                  <a:cubicBezTo>
                    <a:pt x="6" y="10"/>
                    <a:pt x="6" y="10"/>
                    <a:pt x="6" y="10"/>
                  </a:cubicBezTo>
                  <a:cubicBezTo>
                    <a:pt x="6" y="10"/>
                    <a:pt x="6" y="9"/>
                    <a:pt x="6" y="8"/>
                  </a:cubicBezTo>
                  <a:cubicBezTo>
                    <a:pt x="40" y="8"/>
                    <a:pt x="40" y="8"/>
                    <a:pt x="40" y="8"/>
                  </a:cubicBezTo>
                  <a:cubicBezTo>
                    <a:pt x="40" y="9"/>
                    <a:pt x="40" y="9"/>
                    <a:pt x="40" y="10"/>
                  </a:cubicBezTo>
                  <a:cubicBezTo>
                    <a:pt x="40" y="10"/>
                    <a:pt x="40" y="10"/>
                    <a:pt x="40" y="10"/>
                  </a:cubicBezTo>
                  <a:close/>
                  <a:moveTo>
                    <a:pt x="74" y="2"/>
                  </a:moveTo>
                  <a:cubicBezTo>
                    <a:pt x="79" y="2"/>
                    <a:pt x="82" y="2"/>
                    <a:pt x="84" y="4"/>
                  </a:cubicBezTo>
                  <a:cubicBezTo>
                    <a:pt x="60" y="4"/>
                    <a:pt x="60" y="4"/>
                    <a:pt x="60" y="4"/>
                  </a:cubicBezTo>
                  <a:cubicBezTo>
                    <a:pt x="64" y="2"/>
                    <a:pt x="69" y="2"/>
                    <a:pt x="74" y="2"/>
                  </a:cubicBezTo>
                  <a:close/>
                  <a:moveTo>
                    <a:pt x="57" y="5"/>
                  </a:moveTo>
                  <a:cubicBezTo>
                    <a:pt x="86" y="5"/>
                    <a:pt x="86" y="5"/>
                    <a:pt x="86" y="5"/>
                  </a:cubicBezTo>
                  <a:cubicBezTo>
                    <a:pt x="87" y="6"/>
                    <a:pt x="87" y="6"/>
                    <a:pt x="87" y="7"/>
                  </a:cubicBezTo>
                  <a:cubicBezTo>
                    <a:pt x="55" y="7"/>
                    <a:pt x="55" y="7"/>
                    <a:pt x="55" y="7"/>
                  </a:cubicBezTo>
                  <a:cubicBezTo>
                    <a:pt x="55" y="6"/>
                    <a:pt x="56" y="6"/>
                    <a:pt x="57" y="5"/>
                  </a:cubicBezTo>
                  <a:close/>
                  <a:moveTo>
                    <a:pt x="54" y="10"/>
                  </a:moveTo>
                  <a:cubicBezTo>
                    <a:pt x="54" y="9"/>
                    <a:pt x="54" y="9"/>
                    <a:pt x="54" y="8"/>
                  </a:cubicBezTo>
                  <a:cubicBezTo>
                    <a:pt x="88" y="8"/>
                    <a:pt x="88" y="8"/>
                    <a:pt x="88" y="8"/>
                  </a:cubicBezTo>
                  <a:cubicBezTo>
                    <a:pt x="88" y="9"/>
                    <a:pt x="88" y="10"/>
                    <a:pt x="88" y="10"/>
                  </a:cubicBezTo>
                  <a:cubicBezTo>
                    <a:pt x="54" y="10"/>
                    <a:pt x="54" y="10"/>
                    <a:pt x="54" y="10"/>
                  </a:cubicBezTo>
                  <a:cubicBezTo>
                    <a:pt x="54" y="10"/>
                    <a:pt x="54" y="10"/>
                    <a:pt x="54" y="10"/>
                  </a:cubicBezTo>
                  <a:close/>
                  <a:moveTo>
                    <a:pt x="72" y="31"/>
                  </a:moveTo>
                  <a:cubicBezTo>
                    <a:pt x="70" y="31"/>
                    <a:pt x="67" y="30"/>
                    <a:pt x="64" y="29"/>
                  </a:cubicBezTo>
                  <a:cubicBezTo>
                    <a:pt x="81" y="29"/>
                    <a:pt x="81" y="29"/>
                    <a:pt x="81" y="29"/>
                  </a:cubicBezTo>
                  <a:cubicBezTo>
                    <a:pt x="79" y="30"/>
                    <a:pt x="76" y="31"/>
                    <a:pt x="72" y="31"/>
                  </a:cubicBezTo>
                  <a:close/>
                  <a:moveTo>
                    <a:pt x="85" y="26"/>
                  </a:moveTo>
                  <a:cubicBezTo>
                    <a:pt x="85" y="26"/>
                    <a:pt x="84" y="27"/>
                    <a:pt x="83" y="27"/>
                  </a:cubicBezTo>
                  <a:cubicBezTo>
                    <a:pt x="62" y="27"/>
                    <a:pt x="62" y="27"/>
                    <a:pt x="62" y="27"/>
                  </a:cubicBezTo>
                  <a:cubicBezTo>
                    <a:pt x="61" y="27"/>
                    <a:pt x="60" y="26"/>
                    <a:pt x="59" y="25"/>
                  </a:cubicBezTo>
                  <a:cubicBezTo>
                    <a:pt x="85" y="25"/>
                    <a:pt x="85" y="25"/>
                    <a:pt x="85" y="25"/>
                  </a:cubicBezTo>
                  <a:cubicBezTo>
                    <a:pt x="85" y="25"/>
                    <a:pt x="85" y="26"/>
                    <a:pt x="85" y="26"/>
                  </a:cubicBezTo>
                  <a:close/>
                  <a:moveTo>
                    <a:pt x="86" y="24"/>
                  </a:moveTo>
                  <a:cubicBezTo>
                    <a:pt x="58" y="24"/>
                    <a:pt x="58" y="24"/>
                    <a:pt x="58" y="24"/>
                  </a:cubicBezTo>
                  <a:cubicBezTo>
                    <a:pt x="58" y="23"/>
                    <a:pt x="57" y="23"/>
                    <a:pt x="57" y="22"/>
                  </a:cubicBezTo>
                  <a:cubicBezTo>
                    <a:pt x="87" y="22"/>
                    <a:pt x="87" y="22"/>
                    <a:pt x="87" y="22"/>
                  </a:cubicBezTo>
                  <a:cubicBezTo>
                    <a:pt x="87" y="23"/>
                    <a:pt x="86" y="23"/>
                    <a:pt x="86" y="24"/>
                  </a:cubicBezTo>
                  <a:close/>
                  <a:moveTo>
                    <a:pt x="87" y="21"/>
                  </a:moveTo>
                  <a:cubicBezTo>
                    <a:pt x="56" y="21"/>
                    <a:pt x="56" y="21"/>
                    <a:pt x="56" y="21"/>
                  </a:cubicBezTo>
                  <a:cubicBezTo>
                    <a:pt x="56" y="20"/>
                    <a:pt x="55" y="19"/>
                    <a:pt x="55" y="19"/>
                  </a:cubicBezTo>
                  <a:cubicBezTo>
                    <a:pt x="88" y="19"/>
                    <a:pt x="88" y="19"/>
                    <a:pt x="88" y="19"/>
                  </a:cubicBezTo>
                  <a:cubicBezTo>
                    <a:pt x="88" y="19"/>
                    <a:pt x="87" y="20"/>
                    <a:pt x="87" y="21"/>
                  </a:cubicBezTo>
                  <a:close/>
                  <a:moveTo>
                    <a:pt x="88" y="17"/>
                  </a:moveTo>
                  <a:cubicBezTo>
                    <a:pt x="55" y="17"/>
                    <a:pt x="55" y="17"/>
                    <a:pt x="55" y="17"/>
                  </a:cubicBezTo>
                  <a:cubicBezTo>
                    <a:pt x="55" y="17"/>
                    <a:pt x="54" y="16"/>
                    <a:pt x="54" y="15"/>
                  </a:cubicBezTo>
                  <a:cubicBezTo>
                    <a:pt x="88" y="15"/>
                    <a:pt x="88" y="15"/>
                    <a:pt x="88" y="15"/>
                  </a:cubicBezTo>
                  <a:cubicBezTo>
                    <a:pt x="88" y="16"/>
                    <a:pt x="88" y="16"/>
                    <a:pt x="88" y="17"/>
                  </a:cubicBezTo>
                  <a:close/>
                  <a:moveTo>
                    <a:pt x="88" y="14"/>
                  </a:moveTo>
                  <a:cubicBezTo>
                    <a:pt x="54" y="14"/>
                    <a:pt x="54" y="14"/>
                    <a:pt x="54" y="14"/>
                  </a:cubicBezTo>
                  <a:cubicBezTo>
                    <a:pt x="54" y="13"/>
                    <a:pt x="54" y="12"/>
                    <a:pt x="54" y="12"/>
                  </a:cubicBezTo>
                  <a:cubicBezTo>
                    <a:pt x="88" y="12"/>
                    <a:pt x="88" y="12"/>
                    <a:pt x="88" y="12"/>
                  </a:cubicBezTo>
                  <a:cubicBezTo>
                    <a:pt x="88" y="12"/>
                    <a:pt x="88" y="12"/>
                    <a:pt x="88" y="13"/>
                  </a:cubicBezTo>
                  <a:cubicBezTo>
                    <a:pt x="88" y="13"/>
                    <a:pt x="88" y="13"/>
                    <a:pt x="88" y="14"/>
                  </a:cubicBezTo>
                  <a:close/>
                  <a:moveTo>
                    <a:pt x="90" y="6"/>
                  </a:moveTo>
                  <a:cubicBezTo>
                    <a:pt x="90" y="6"/>
                    <a:pt x="89" y="6"/>
                    <a:pt x="88" y="6"/>
                  </a:cubicBezTo>
                  <a:cubicBezTo>
                    <a:pt x="89" y="5"/>
                    <a:pt x="90" y="5"/>
                    <a:pt x="90" y="5"/>
                  </a:cubicBezTo>
                  <a:cubicBezTo>
                    <a:pt x="91" y="5"/>
                    <a:pt x="92" y="5"/>
                    <a:pt x="92" y="6"/>
                  </a:cubicBezTo>
                  <a:cubicBezTo>
                    <a:pt x="92" y="6"/>
                    <a:pt x="91" y="6"/>
                    <a:pt x="90" y="6"/>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0"/>
            <p:cNvSpPr>
              <a:spLocks noChangeArrowheads="1"/>
            </p:cNvSpPr>
            <p:nvPr/>
          </p:nvSpPr>
          <p:spPr bwMode="auto">
            <a:xfrm>
              <a:off x="6930" y="1551"/>
              <a:ext cx="378" cy="12"/>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35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 Flow Provider-Hosted app</a:t>
            </a:r>
          </a:p>
        </p:txBody>
      </p:sp>
      <p:sp>
        <p:nvSpPr>
          <p:cNvPr id="5" name="TextBox 4"/>
          <p:cNvSpPr txBox="1"/>
          <p:nvPr/>
        </p:nvSpPr>
        <p:spPr>
          <a:xfrm>
            <a:off x="1293392" y="4411271"/>
            <a:ext cx="1623266" cy="502317"/>
          </a:xfrm>
          <a:prstGeom prst="rect">
            <a:avLst/>
          </a:prstGeom>
          <a:noFill/>
        </p:spPr>
        <p:txBody>
          <a:bodyPr wrap="none" lIns="0" tIns="0" rIns="0" bIns="0" rtlCol="0">
            <a:spAutoFit/>
          </a:bodyPr>
          <a:lstStyle/>
          <a:p>
            <a:pPr algn="ctr"/>
            <a:r>
              <a:rPr lang="en-US" sz="1632" b="1" dirty="0">
                <a:gradFill>
                  <a:gsLst>
                    <a:gs pos="2917">
                      <a:schemeClr val="bg2"/>
                    </a:gs>
                    <a:gs pos="95000">
                      <a:schemeClr val="bg2"/>
                    </a:gs>
                  </a:gsLst>
                  <a:lin ang="5400000" scaled="0"/>
                </a:gradFill>
              </a:rPr>
              <a:t>End User</a:t>
            </a:r>
          </a:p>
          <a:p>
            <a:pPr algn="ctr"/>
            <a:r>
              <a:rPr lang="en-US" sz="1632" dirty="0">
                <a:gradFill>
                  <a:gsLst>
                    <a:gs pos="2917">
                      <a:schemeClr val="bg2"/>
                    </a:gs>
                    <a:gs pos="95000">
                      <a:schemeClr val="bg2"/>
                    </a:gs>
                  </a:gsLst>
                  <a:lin ang="5400000" scaled="0"/>
                </a:gradFill>
              </a:rPr>
              <a:t>(Resource Owner)</a:t>
            </a:r>
          </a:p>
        </p:txBody>
      </p:sp>
      <p:sp>
        <p:nvSpPr>
          <p:cNvPr id="10" name="TextBox 9"/>
          <p:cNvSpPr txBox="1"/>
          <p:nvPr/>
        </p:nvSpPr>
        <p:spPr>
          <a:xfrm>
            <a:off x="9343454" y="4411271"/>
            <a:ext cx="2017348" cy="502317"/>
          </a:xfrm>
          <a:prstGeom prst="rect">
            <a:avLst/>
          </a:prstGeom>
          <a:noFill/>
        </p:spPr>
        <p:txBody>
          <a:bodyPr wrap="none" lIns="0" tIns="0" rIns="0" bIns="0" rtlCol="0">
            <a:spAutoFit/>
          </a:bodyPr>
          <a:lstStyle/>
          <a:p>
            <a:pPr algn="ctr"/>
            <a:r>
              <a:rPr lang="en-US" sz="1632" b="1" dirty="0">
                <a:gradFill>
                  <a:gsLst>
                    <a:gs pos="2917">
                      <a:schemeClr val="bg2"/>
                    </a:gs>
                    <a:gs pos="95000">
                      <a:schemeClr val="bg2"/>
                    </a:gs>
                  </a:gsLst>
                  <a:lin ang="5400000" scaled="0"/>
                </a:gradFill>
              </a:rPr>
              <a:t>Azure ACS</a:t>
            </a:r>
          </a:p>
          <a:p>
            <a:pPr algn="ctr"/>
            <a:r>
              <a:rPr lang="en-US" sz="1632" dirty="0">
                <a:gradFill>
                  <a:gsLst>
                    <a:gs pos="2917">
                      <a:schemeClr val="bg2"/>
                    </a:gs>
                    <a:gs pos="95000">
                      <a:schemeClr val="bg2"/>
                    </a:gs>
                  </a:gsLst>
                  <a:lin ang="5400000" scaled="0"/>
                </a:gradFill>
              </a:rPr>
              <a:t>(Authorization Server)</a:t>
            </a:r>
          </a:p>
        </p:txBody>
      </p:sp>
      <p:sp>
        <p:nvSpPr>
          <p:cNvPr id="11" name="TextBox 10"/>
          <p:cNvSpPr txBox="1"/>
          <p:nvPr/>
        </p:nvSpPr>
        <p:spPr>
          <a:xfrm>
            <a:off x="5451200" y="3040063"/>
            <a:ext cx="1505925" cy="502317"/>
          </a:xfrm>
          <a:prstGeom prst="rect">
            <a:avLst/>
          </a:prstGeom>
          <a:noFill/>
        </p:spPr>
        <p:txBody>
          <a:bodyPr wrap="none" lIns="0" tIns="0" rIns="0" bIns="0" rtlCol="0">
            <a:spAutoFit/>
          </a:bodyPr>
          <a:lstStyle/>
          <a:p>
            <a:pPr algn="ctr"/>
            <a:r>
              <a:rPr lang="en-US" sz="1632" b="1" dirty="0">
                <a:gradFill>
                  <a:gsLst>
                    <a:gs pos="2917">
                      <a:schemeClr val="bg2"/>
                    </a:gs>
                    <a:gs pos="95000">
                      <a:schemeClr val="bg2"/>
                    </a:gs>
                  </a:gsLst>
                  <a:lin ang="5400000" scaled="0"/>
                </a:gradFill>
              </a:rPr>
              <a:t>Azure Web Site</a:t>
            </a:r>
          </a:p>
          <a:p>
            <a:pPr algn="ctr"/>
            <a:r>
              <a:rPr lang="en-US" sz="1632" dirty="0">
                <a:gradFill>
                  <a:gsLst>
                    <a:gs pos="2917">
                      <a:schemeClr val="bg2"/>
                    </a:gs>
                    <a:gs pos="95000">
                      <a:schemeClr val="bg2"/>
                    </a:gs>
                  </a:gsLst>
                  <a:lin ang="5400000" scaled="0"/>
                </a:gradFill>
              </a:rPr>
              <a:t>(Client)</a:t>
            </a:r>
          </a:p>
        </p:txBody>
      </p:sp>
      <p:sp>
        <p:nvSpPr>
          <p:cNvPr id="15" name="TextBox 14"/>
          <p:cNvSpPr txBox="1"/>
          <p:nvPr/>
        </p:nvSpPr>
        <p:spPr>
          <a:xfrm>
            <a:off x="5333282" y="5855763"/>
            <a:ext cx="1772280" cy="502317"/>
          </a:xfrm>
          <a:prstGeom prst="rect">
            <a:avLst/>
          </a:prstGeom>
          <a:noFill/>
        </p:spPr>
        <p:txBody>
          <a:bodyPr wrap="none" lIns="0" tIns="0" rIns="0" bIns="0" rtlCol="0">
            <a:spAutoFit/>
          </a:bodyPr>
          <a:lstStyle/>
          <a:p>
            <a:pPr algn="ctr"/>
            <a:r>
              <a:rPr lang="en-US" sz="1632" b="1" dirty="0">
                <a:gradFill>
                  <a:gsLst>
                    <a:gs pos="2917">
                      <a:schemeClr val="bg2"/>
                    </a:gs>
                    <a:gs pos="95000">
                      <a:schemeClr val="bg2"/>
                    </a:gs>
                  </a:gsLst>
                  <a:lin ang="5400000" scaled="0"/>
                </a:gradFill>
              </a:rPr>
              <a:t>SharePoint Online</a:t>
            </a:r>
          </a:p>
          <a:p>
            <a:pPr algn="ctr"/>
            <a:r>
              <a:rPr lang="en-US" sz="1632" dirty="0">
                <a:gradFill>
                  <a:gsLst>
                    <a:gs pos="2917">
                      <a:schemeClr val="bg2"/>
                    </a:gs>
                    <a:gs pos="95000">
                      <a:schemeClr val="bg2"/>
                    </a:gs>
                  </a:gsLst>
                  <a:lin ang="5400000" scaled="0"/>
                </a:gradFill>
              </a:rPr>
              <a:t>(Resource Server)</a:t>
            </a:r>
          </a:p>
        </p:txBody>
      </p:sp>
      <p:grpSp>
        <p:nvGrpSpPr>
          <p:cNvPr id="13" name="Breadcrumbs"/>
          <p:cNvGrpSpPr/>
          <p:nvPr/>
        </p:nvGrpSpPr>
        <p:grpSpPr>
          <a:xfrm>
            <a:off x="10174941" y="167118"/>
            <a:ext cx="2169709" cy="287338"/>
            <a:chOff x="10174941" y="167118"/>
            <a:chExt cx="2169709" cy="287338"/>
          </a:xfrm>
        </p:grpSpPr>
        <p:sp>
          <p:nvSpPr>
            <p:cNvPr id="16" name="TextBox 1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17" name="Freeform 1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8" name="Azure circle"/>
          <p:cNvGrpSpPr/>
          <p:nvPr/>
        </p:nvGrpSpPr>
        <p:grpSpPr>
          <a:xfrm>
            <a:off x="9668115" y="2961840"/>
            <a:ext cx="1329742" cy="1329740"/>
            <a:chOff x="5743408" y="4360570"/>
            <a:chExt cx="1752601" cy="1752601"/>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20" name="Oval 19"/>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3" name="Oval 22"/>
          <p:cNvSpPr/>
          <p:nvPr/>
        </p:nvSpPr>
        <p:spPr bwMode="auto">
          <a:xfrm>
            <a:off x="5539291" y="4411271"/>
            <a:ext cx="1329742" cy="132974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 name="User circle"/>
          <p:cNvGrpSpPr/>
          <p:nvPr/>
        </p:nvGrpSpPr>
        <p:grpSpPr>
          <a:xfrm>
            <a:off x="1411979" y="2961840"/>
            <a:ext cx="1329742" cy="1329740"/>
            <a:chOff x="1000389" y="3412485"/>
            <a:chExt cx="1752601" cy="175260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26" name="Oval 25"/>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9" name="Azure web circle"/>
          <p:cNvGrpSpPr/>
          <p:nvPr/>
        </p:nvGrpSpPr>
        <p:grpSpPr>
          <a:xfrm>
            <a:off x="5539291" y="1595998"/>
            <a:ext cx="1329742" cy="1329740"/>
            <a:chOff x="7200599" y="2979897"/>
            <a:chExt cx="1329742" cy="1329740"/>
          </a:xfrm>
        </p:grpSpPr>
        <p:sp>
          <p:nvSpPr>
            <p:cNvPr id="8" name="Freeform 5"/>
            <p:cNvSpPr>
              <a:spLocks noEditPoints="1"/>
            </p:cNvSpPr>
            <p:nvPr/>
          </p:nvSpPr>
          <p:spPr bwMode="auto">
            <a:xfrm>
              <a:off x="7459445" y="3335071"/>
              <a:ext cx="812052" cy="619392"/>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27"/>
            <p:cNvSpPr/>
            <p:nvPr/>
          </p:nvSpPr>
          <p:spPr bwMode="auto">
            <a:xfrm>
              <a:off x="7200599" y="2979897"/>
              <a:ext cx="1329742" cy="1329740"/>
            </a:xfrm>
            <a:prstGeom prst="ellipse">
              <a:avLst/>
            </a:prstGeom>
            <a:noFill/>
            <a:ln w="57150">
              <a:solidFill>
                <a:schemeClr val="accent5">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 name="Arrow 1"/>
          <p:cNvGrpSpPr/>
          <p:nvPr/>
        </p:nvGrpSpPr>
        <p:grpSpPr>
          <a:xfrm>
            <a:off x="3049870" y="3969587"/>
            <a:ext cx="2199546" cy="805613"/>
            <a:chOff x="3049870" y="3969587"/>
            <a:chExt cx="2199546" cy="805613"/>
          </a:xfrm>
        </p:grpSpPr>
        <p:cxnSp>
          <p:nvCxnSpPr>
            <p:cNvPr id="31" name="Straight Arrow Connector 30"/>
            <p:cNvCxnSpPr/>
            <p:nvPr/>
          </p:nvCxnSpPr>
          <p:spPr>
            <a:xfrm>
              <a:off x="3049870" y="4047377"/>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1091222">
              <a:off x="3485624" y="3969587"/>
              <a:ext cx="1452321" cy="215444"/>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User launches app</a:t>
              </a:r>
            </a:p>
          </p:txBody>
        </p:sp>
      </p:grpSp>
      <p:grpSp>
        <p:nvGrpSpPr>
          <p:cNvPr id="33" name="Arrow 2"/>
          <p:cNvGrpSpPr/>
          <p:nvPr/>
        </p:nvGrpSpPr>
        <p:grpSpPr>
          <a:xfrm>
            <a:off x="7197399" y="3861866"/>
            <a:ext cx="2219981" cy="913334"/>
            <a:chOff x="7197399" y="3861866"/>
            <a:chExt cx="2219981" cy="913334"/>
          </a:xfrm>
        </p:grpSpPr>
        <p:sp>
          <p:nvSpPr>
            <p:cNvPr id="34" name="TextBox 33"/>
            <p:cNvSpPr txBox="1"/>
            <p:nvPr/>
          </p:nvSpPr>
          <p:spPr>
            <a:xfrm rot="20508778" flipH="1">
              <a:off x="7197399" y="3861866"/>
              <a:ext cx="1796774" cy="430887"/>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Request Context token</a:t>
              </a:r>
            </a:p>
            <a:p>
              <a:r>
                <a:rPr lang="en-US" sz="1400" dirty="0">
                  <a:gradFill>
                    <a:gsLst>
                      <a:gs pos="2917">
                        <a:schemeClr val="bg2"/>
                      </a:gs>
                      <a:gs pos="95000">
                        <a:schemeClr val="bg2"/>
                      </a:gs>
                    </a:gsLst>
                    <a:lin ang="5400000" scaled="0"/>
                  </a:gradFill>
                </a:rPr>
                <a:t> for user</a:t>
              </a:r>
            </a:p>
          </p:txBody>
        </p:sp>
        <p:cxnSp>
          <p:nvCxnSpPr>
            <p:cNvPr id="35" name="Straight Arrow Connector 34"/>
            <p:cNvCxnSpPr/>
            <p:nvPr/>
          </p:nvCxnSpPr>
          <p:spPr>
            <a:xfrm flipV="1">
              <a:off x="7217834" y="4047377"/>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36" name="Arrow 3"/>
          <p:cNvGrpSpPr/>
          <p:nvPr/>
        </p:nvGrpSpPr>
        <p:grpSpPr>
          <a:xfrm>
            <a:off x="7217834" y="3934403"/>
            <a:ext cx="2199546" cy="840797"/>
            <a:chOff x="7217834" y="3934403"/>
            <a:chExt cx="2199546" cy="840797"/>
          </a:xfrm>
        </p:grpSpPr>
        <p:sp>
          <p:nvSpPr>
            <p:cNvPr id="37" name="TextBox 36"/>
            <p:cNvSpPr txBox="1"/>
            <p:nvPr/>
          </p:nvSpPr>
          <p:spPr>
            <a:xfrm rot="20508778" flipH="1">
              <a:off x="7246147" y="3934403"/>
              <a:ext cx="1857368" cy="215444"/>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Context Token returned</a:t>
              </a:r>
            </a:p>
          </p:txBody>
        </p:sp>
        <p:cxnSp>
          <p:nvCxnSpPr>
            <p:cNvPr id="38" name="Straight Arrow Connector 37"/>
            <p:cNvCxnSpPr/>
            <p:nvPr/>
          </p:nvCxnSpPr>
          <p:spPr>
            <a:xfrm rot="10800000" flipV="1">
              <a:off x="7217834" y="4047377"/>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39" name="Arrow 4"/>
          <p:cNvGrpSpPr/>
          <p:nvPr/>
        </p:nvGrpSpPr>
        <p:grpSpPr>
          <a:xfrm>
            <a:off x="3049869" y="2532431"/>
            <a:ext cx="2437064" cy="2242769"/>
            <a:chOff x="3049869" y="2532431"/>
            <a:chExt cx="2437064" cy="2242769"/>
          </a:xfrm>
        </p:grpSpPr>
        <p:cxnSp>
          <p:nvCxnSpPr>
            <p:cNvPr id="40" name="Straight Arrow Connector 39"/>
            <p:cNvCxnSpPr/>
            <p:nvPr/>
          </p:nvCxnSpPr>
          <p:spPr>
            <a:xfrm rot="10800000">
              <a:off x="3049870" y="4047377"/>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384947" y="3434076"/>
              <a:ext cx="2101986" cy="430887"/>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Context Token returned</a:t>
              </a:r>
            </a:p>
            <a:p>
              <a:r>
                <a:rPr lang="en-US" sz="1400" dirty="0">
                  <a:gradFill>
                    <a:gsLst>
                      <a:gs pos="2917">
                        <a:srgbClr val="797A7D"/>
                      </a:gs>
                      <a:gs pos="95000">
                        <a:srgbClr val="797A7D"/>
                      </a:gs>
                    </a:gsLst>
                    <a:lin ang="5400000" scaled="0"/>
                  </a:gradFill>
                </a:rPr>
                <a:t>and user redirected to app</a:t>
              </a:r>
            </a:p>
          </p:txBody>
        </p:sp>
        <p:cxnSp>
          <p:nvCxnSpPr>
            <p:cNvPr id="42" name="Straight Arrow Connector 41"/>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5151510" y="3694677"/>
            <a:ext cx="2137829" cy="430887"/>
          </a:xfrm>
          <a:prstGeom prst="rect">
            <a:avLst/>
          </a:prstGeom>
          <a:noFill/>
        </p:spPr>
        <p:txBody>
          <a:bodyPr wrap="none" lIns="0" tIns="0" rIns="0" bIns="0" rtlCol="0">
            <a:spAutoFit/>
          </a:bodyPr>
          <a:lstStyle/>
          <a:p>
            <a:pPr algn="ctr"/>
            <a:r>
              <a:rPr lang="en-US" sz="1400" dirty="0">
                <a:gradFill>
                  <a:gsLst>
                    <a:gs pos="2917">
                      <a:srgbClr val="797A7D"/>
                    </a:gs>
                    <a:gs pos="95000">
                      <a:srgbClr val="797A7D"/>
                    </a:gs>
                  </a:gsLst>
                  <a:lin ang="5400000" scaled="0"/>
                </a:gradFill>
              </a:rPr>
              <a:t>App extracts Refresh Token</a:t>
            </a:r>
          </a:p>
          <a:p>
            <a:pPr algn="ctr"/>
            <a:r>
              <a:rPr lang="en-US" sz="1400" dirty="0">
                <a:gradFill>
                  <a:gsLst>
                    <a:gs pos="2917">
                      <a:srgbClr val="797A7D"/>
                    </a:gs>
                    <a:gs pos="95000">
                      <a:srgbClr val="797A7D"/>
                    </a:gs>
                  </a:gsLst>
                  <a:lin ang="5400000" scaled="0"/>
                </a:gradFill>
              </a:rPr>
              <a:t> from Context Token</a:t>
            </a:r>
          </a:p>
        </p:txBody>
      </p:sp>
      <p:grpSp>
        <p:nvGrpSpPr>
          <p:cNvPr id="44" name="Arrow 5"/>
          <p:cNvGrpSpPr/>
          <p:nvPr/>
        </p:nvGrpSpPr>
        <p:grpSpPr>
          <a:xfrm>
            <a:off x="7171648" y="2221097"/>
            <a:ext cx="2253774" cy="1032019"/>
            <a:chOff x="7171648" y="2221097"/>
            <a:chExt cx="2253774" cy="1032019"/>
          </a:xfrm>
        </p:grpSpPr>
        <p:cxnSp>
          <p:nvCxnSpPr>
            <p:cNvPr id="45" name="Straight Arrow Connector 44"/>
            <p:cNvCxnSpPr/>
            <p:nvPr/>
          </p:nvCxnSpPr>
          <p:spPr>
            <a:xfrm>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091222">
              <a:off x="7284195" y="2221097"/>
              <a:ext cx="2141227" cy="430887"/>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App requests Access Token</a:t>
              </a:r>
            </a:p>
            <a:p>
              <a:r>
                <a:rPr lang="en-US" sz="1400" dirty="0">
                  <a:gradFill>
                    <a:gsLst>
                      <a:gs pos="2917">
                        <a:schemeClr val="bg2"/>
                      </a:gs>
                      <a:gs pos="95000">
                        <a:schemeClr val="bg2"/>
                      </a:gs>
                    </a:gsLst>
                    <a:lin ang="5400000" scaled="0"/>
                  </a:gradFill>
                </a:rPr>
                <a:t>using refresh Token</a:t>
              </a:r>
            </a:p>
          </p:txBody>
        </p:sp>
      </p:grpSp>
      <p:grpSp>
        <p:nvGrpSpPr>
          <p:cNvPr id="47" name="Arrow 6"/>
          <p:cNvGrpSpPr/>
          <p:nvPr/>
        </p:nvGrpSpPr>
        <p:grpSpPr>
          <a:xfrm>
            <a:off x="7171648" y="2328818"/>
            <a:ext cx="2199546" cy="924298"/>
            <a:chOff x="7171648" y="2328818"/>
            <a:chExt cx="2199546" cy="924298"/>
          </a:xfrm>
        </p:grpSpPr>
        <p:cxnSp>
          <p:nvCxnSpPr>
            <p:cNvPr id="48" name="Straight Arrow Connector 47"/>
            <p:cNvCxnSpPr/>
            <p:nvPr/>
          </p:nvCxnSpPr>
          <p:spPr>
            <a:xfrm rot="10800000">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1091222">
              <a:off x="7467898" y="2328818"/>
              <a:ext cx="1773819" cy="215444"/>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Access Token returned</a:t>
              </a:r>
            </a:p>
          </p:txBody>
        </p:sp>
      </p:grpSp>
      <p:grpSp>
        <p:nvGrpSpPr>
          <p:cNvPr id="53" name="Arrow 7"/>
          <p:cNvGrpSpPr/>
          <p:nvPr/>
        </p:nvGrpSpPr>
        <p:grpSpPr>
          <a:xfrm>
            <a:off x="6231467" y="3699562"/>
            <a:ext cx="2221908" cy="509802"/>
            <a:chOff x="6231467" y="3699562"/>
            <a:chExt cx="2221908" cy="509802"/>
          </a:xfrm>
        </p:grpSpPr>
        <p:cxnSp>
          <p:nvCxnSpPr>
            <p:cNvPr id="54" name="Straight Arrow Connector 53"/>
            <p:cNvCxnSpPr/>
            <p:nvPr/>
          </p:nvCxnSpPr>
          <p:spPr>
            <a:xfrm>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566833" y="3734723"/>
              <a:ext cx="1886542" cy="430887"/>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Access Token presented</a:t>
              </a:r>
            </a:p>
            <a:p>
              <a:r>
                <a:rPr lang="en-US" sz="1400" dirty="0">
                  <a:gradFill>
                    <a:gsLst>
                      <a:gs pos="2917">
                        <a:srgbClr val="797A7D"/>
                      </a:gs>
                      <a:gs pos="95000">
                        <a:srgbClr val="797A7D"/>
                      </a:gs>
                    </a:gsLst>
                    <a:lin ang="5400000" scaled="0"/>
                  </a:gradFill>
                </a:rPr>
                <a:t>Along with request</a:t>
              </a:r>
            </a:p>
          </p:txBody>
        </p:sp>
      </p:grpSp>
      <p:grpSp>
        <p:nvGrpSpPr>
          <p:cNvPr id="56" name="Arrow 8"/>
          <p:cNvGrpSpPr/>
          <p:nvPr/>
        </p:nvGrpSpPr>
        <p:grpSpPr>
          <a:xfrm>
            <a:off x="6231467" y="3699562"/>
            <a:ext cx="1842362" cy="509802"/>
            <a:chOff x="6231467" y="3699562"/>
            <a:chExt cx="1842362" cy="509802"/>
          </a:xfrm>
        </p:grpSpPr>
        <p:cxnSp>
          <p:nvCxnSpPr>
            <p:cNvPr id="57" name="Straight Arrow Connector 56"/>
            <p:cNvCxnSpPr/>
            <p:nvPr/>
          </p:nvCxnSpPr>
          <p:spPr>
            <a:xfrm flipV="1">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585921" y="3838343"/>
              <a:ext cx="1487908" cy="215444"/>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Response returned</a:t>
              </a:r>
            </a:p>
          </p:txBody>
        </p:sp>
      </p:grpSp>
      <p:pic>
        <p:nvPicPr>
          <p:cNvPr id="59" name="Picture 58"/>
          <p:cNvPicPr>
            <a:picLocks noChangeAspect="1"/>
          </p:cNvPicPr>
          <p:nvPr/>
        </p:nvPicPr>
        <p:blipFill rotWithShape="1">
          <a:blip r:embed="rId4">
            <a:extLst>
              <a:ext uri="{28A0092B-C50C-407E-A947-70E740481C1C}">
                <a14:useLocalDpi xmlns:a14="http://schemas.microsoft.com/office/drawing/2010/main" val="0"/>
              </a:ext>
            </a:extLst>
          </a:blip>
          <a:srcRect r="64838"/>
          <a:stretch/>
        </p:blipFill>
        <p:spPr>
          <a:xfrm>
            <a:off x="5653330" y="4470483"/>
            <a:ext cx="1132183" cy="1211316"/>
          </a:xfrm>
          <a:prstGeom prst="rect">
            <a:avLst/>
          </a:prstGeom>
        </p:spPr>
      </p:pic>
    </p:spTree>
    <p:extLst>
      <p:ext uri="{BB962C8B-B14F-4D97-AF65-F5344CB8AC3E}">
        <p14:creationId xmlns:p14="http://schemas.microsoft.com/office/powerpoint/2010/main" val="83694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0"/>
                                        </p:tgtEl>
                                      </p:cBhvr>
                                    </p:animEffect>
                                    <p:set>
                                      <p:cBhvr>
                                        <p:cTn id="12" dur="1" fill="hold">
                                          <p:stCondLst>
                                            <p:cond delay="499"/>
                                          </p:stCondLst>
                                        </p:cTn>
                                        <p:tgtEl>
                                          <p:spTgt spid="30"/>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3"/>
                                        </p:tgtEl>
                                      </p:cBhvr>
                                    </p:animEffect>
                                    <p:set>
                                      <p:cBhvr>
                                        <p:cTn id="21" dur="1" fill="hold">
                                          <p:stCondLst>
                                            <p:cond delay="499"/>
                                          </p:stCondLst>
                                        </p:cTn>
                                        <p:tgtEl>
                                          <p:spTgt spid="33"/>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36"/>
                                        </p:tgtEl>
                                      </p:cBhvr>
                                    </p:animEffect>
                                    <p:set>
                                      <p:cBhvr>
                                        <p:cTn id="30" dur="1" fill="hold">
                                          <p:stCondLst>
                                            <p:cond delay="499"/>
                                          </p:stCondLst>
                                        </p:cTn>
                                        <p:tgtEl>
                                          <p:spTgt spid="36"/>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39"/>
                                        </p:tgtEl>
                                      </p:cBhvr>
                                    </p:animEffect>
                                    <p:set>
                                      <p:cBhvr>
                                        <p:cTn id="39" dur="1" fill="hold">
                                          <p:stCondLst>
                                            <p:cond delay="499"/>
                                          </p:stCondLst>
                                        </p:cTn>
                                        <p:tgtEl>
                                          <p:spTgt spid="39"/>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43"/>
                                        </p:tgtEl>
                                      </p:cBhvr>
                                    </p:animEffect>
                                    <p:set>
                                      <p:cBhvr>
                                        <p:cTn id="48" dur="1" fill="hold">
                                          <p:stCondLst>
                                            <p:cond delay="499"/>
                                          </p:stCondLst>
                                        </p:cTn>
                                        <p:tgtEl>
                                          <p:spTgt spid="43"/>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44"/>
                                        </p:tgtEl>
                                      </p:cBhvr>
                                    </p:animEffect>
                                    <p:set>
                                      <p:cBhvr>
                                        <p:cTn id="57" dur="1" fill="hold">
                                          <p:stCondLst>
                                            <p:cond delay="499"/>
                                          </p:stCondLst>
                                        </p:cTn>
                                        <p:tgtEl>
                                          <p:spTgt spid="44"/>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500"/>
                                        <p:tgtEl>
                                          <p:spTgt spid="4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47"/>
                                        </p:tgtEl>
                                      </p:cBhvr>
                                    </p:animEffect>
                                    <p:set>
                                      <p:cBhvr>
                                        <p:cTn id="66" dur="1" fill="hold">
                                          <p:stCondLst>
                                            <p:cond delay="499"/>
                                          </p:stCondLst>
                                        </p:cTn>
                                        <p:tgtEl>
                                          <p:spTgt spid="47"/>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500"/>
                                        <p:tgtEl>
                                          <p:spTgt spid="5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53"/>
                                        </p:tgtEl>
                                      </p:cBhvr>
                                    </p:animEffect>
                                    <p:set>
                                      <p:cBhvr>
                                        <p:cTn id="75" dur="1" fill="hold">
                                          <p:stCondLst>
                                            <p:cond delay="499"/>
                                          </p:stCondLst>
                                        </p:cTn>
                                        <p:tgtEl>
                                          <p:spTgt spid="53"/>
                                        </p:tgtEl>
                                        <p:attrNameLst>
                                          <p:attrName>style.visibility</p:attrName>
                                        </p:attrNameLst>
                                      </p:cBhvr>
                                      <p:to>
                                        <p:strVal val="hidden"/>
                                      </p:to>
                                    </p:se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4905958"/>
          </a:xfrm>
        </p:spPr>
        <p:txBody>
          <a:bodyPr/>
          <a:lstStyle/>
          <a:p>
            <a:pPr marL="0" indent="0">
              <a:buNone/>
            </a:pPr>
            <a:r>
              <a:rPr lang="en-US" sz="3200" dirty="0">
                <a:gradFill>
                  <a:gsLst>
                    <a:gs pos="68293">
                      <a:schemeClr val="accent3"/>
                    </a:gs>
                    <a:gs pos="44000">
                      <a:schemeClr val="accent3"/>
                    </a:gs>
                  </a:gsLst>
                  <a:lin ang="5400000" scaled="0"/>
                </a:gradFill>
              </a:rPr>
              <a:t>Inherits </a:t>
            </a:r>
            <a:r>
              <a:rPr lang="en-US" sz="3200" dirty="0" err="1">
                <a:gradFill>
                  <a:gsLst>
                    <a:gs pos="68293">
                      <a:schemeClr val="accent3"/>
                    </a:gs>
                    <a:gs pos="44000">
                      <a:schemeClr val="accent3"/>
                    </a:gs>
                  </a:gsLst>
                  <a:lin ang="5400000" scaled="0"/>
                </a:gradFill>
              </a:rPr>
              <a:t>SharePointContext</a:t>
            </a:r>
            <a:endParaRPr lang="en-US" sz="3200" dirty="0">
              <a:gradFill>
                <a:gsLst>
                  <a:gs pos="68293">
                    <a:schemeClr val="accent3"/>
                  </a:gs>
                  <a:gs pos="44000">
                    <a:schemeClr val="accent3"/>
                  </a:gs>
                </a:gsLst>
                <a:lin ang="5400000" scaled="0"/>
              </a:gradFill>
            </a:endParaRPr>
          </a:p>
          <a:p>
            <a:pPr marL="0" indent="0">
              <a:buNone/>
            </a:pPr>
            <a:r>
              <a:rPr lang="en-US" sz="3200" dirty="0">
                <a:gradFill>
                  <a:gsLst>
                    <a:gs pos="68293">
                      <a:schemeClr val="accent3"/>
                    </a:gs>
                    <a:gs pos="44000">
                      <a:schemeClr val="accent3"/>
                    </a:gs>
                  </a:gsLst>
                  <a:lin ang="5400000" scaled="0"/>
                </a:gradFill>
              </a:rPr>
              <a:t>Provides specific properties and methods for dealing with context and access tokens</a:t>
            </a:r>
          </a:p>
          <a:p>
            <a:pPr marL="0" indent="0">
              <a:buNone/>
            </a:pPr>
            <a:r>
              <a:rPr lang="en-US" sz="3200" dirty="0">
                <a:gradFill>
                  <a:gsLst>
                    <a:gs pos="68293">
                      <a:schemeClr val="accent3"/>
                    </a:gs>
                    <a:gs pos="44000">
                      <a:schemeClr val="accent3"/>
                    </a:gs>
                  </a:gsLst>
                  <a:lin ang="5400000" scaled="0"/>
                </a:gradFill>
              </a:rPr>
              <a:t>CSOM</a:t>
            </a:r>
          </a:p>
          <a:p>
            <a:pPr marL="169863" lvl="1" indent="-169863"/>
            <a:r>
              <a:rPr lang="en-US" sz="1632" dirty="0" err="1">
                <a:latin typeface="Consolas" panose="020B0609020204030204" pitchFamily="49" charset="0"/>
                <a:cs typeface="Consolas" panose="020B0609020204030204" pitchFamily="49" charset="0"/>
              </a:rPr>
              <a:t>CreateAppOnlyClientContextForSPAppWeb</a:t>
            </a:r>
            <a:endParaRPr lang="en-US" sz="1632" dirty="0">
              <a:latin typeface="Consolas" panose="020B0609020204030204" pitchFamily="49" charset="0"/>
              <a:cs typeface="Consolas" panose="020B0609020204030204" pitchFamily="49" charset="0"/>
            </a:endParaRPr>
          </a:p>
          <a:p>
            <a:pPr marL="169863" lvl="1" indent="-169863"/>
            <a:r>
              <a:rPr lang="en-US" sz="1632" dirty="0" err="1">
                <a:latin typeface="Consolas" panose="020B0609020204030204" pitchFamily="49" charset="0"/>
                <a:cs typeface="Consolas" panose="020B0609020204030204" pitchFamily="49" charset="0"/>
              </a:rPr>
              <a:t>CreateAppOnlyClientContextForSPHost</a:t>
            </a:r>
            <a:endParaRPr lang="en-US" sz="1632" dirty="0">
              <a:latin typeface="Consolas" panose="020B0609020204030204" pitchFamily="49" charset="0"/>
              <a:cs typeface="Consolas" panose="020B0609020204030204" pitchFamily="49" charset="0"/>
            </a:endParaRPr>
          </a:p>
          <a:p>
            <a:pPr marL="169863" lvl="1" indent="-169863"/>
            <a:r>
              <a:rPr lang="en-US" sz="1632" dirty="0" err="1">
                <a:latin typeface="Consolas" panose="020B0609020204030204" pitchFamily="49" charset="0"/>
                <a:cs typeface="Consolas" panose="020B0609020204030204" pitchFamily="49" charset="0"/>
              </a:rPr>
              <a:t>CreateUserClientContextForSPAppWeb</a:t>
            </a:r>
            <a:endParaRPr lang="en-US" sz="1632" dirty="0">
              <a:latin typeface="Consolas" panose="020B0609020204030204" pitchFamily="49" charset="0"/>
              <a:cs typeface="Consolas" panose="020B0609020204030204" pitchFamily="49" charset="0"/>
            </a:endParaRPr>
          </a:p>
          <a:p>
            <a:pPr marL="169863" lvl="1" indent="-169863"/>
            <a:r>
              <a:rPr lang="en-US" sz="1632" dirty="0" err="1">
                <a:latin typeface="Consolas" panose="020B0609020204030204" pitchFamily="49" charset="0"/>
                <a:cs typeface="Consolas" panose="020B0609020204030204" pitchFamily="49" charset="0"/>
              </a:rPr>
              <a:t>CreateUserClientContextForSPHost</a:t>
            </a:r>
            <a:endParaRPr lang="en-US" sz="1632" dirty="0">
              <a:latin typeface="Consolas" panose="020B0609020204030204" pitchFamily="49" charset="0"/>
              <a:cs typeface="Consolas" panose="020B0609020204030204" pitchFamily="49" charset="0"/>
            </a:endParaRPr>
          </a:p>
          <a:p>
            <a:pPr marL="0" indent="0">
              <a:buNone/>
            </a:pPr>
            <a:r>
              <a:rPr lang="en-US" sz="3200" dirty="0">
                <a:gradFill>
                  <a:gsLst>
                    <a:gs pos="68293">
                      <a:schemeClr val="accent3"/>
                    </a:gs>
                    <a:gs pos="44000">
                      <a:schemeClr val="accent3"/>
                    </a:gs>
                  </a:gsLst>
                  <a:lin ang="5400000" scaled="0"/>
                </a:gradFill>
              </a:rPr>
              <a:t>REST</a:t>
            </a:r>
          </a:p>
          <a:p>
            <a:pPr marL="169863" lvl="1" indent="-169863"/>
            <a:r>
              <a:rPr lang="en-US" sz="1632" dirty="0" err="1">
                <a:latin typeface="Consolas" panose="020B0609020204030204" pitchFamily="49" charset="0"/>
                <a:cs typeface="Consolas" panose="020B0609020204030204" pitchFamily="49" charset="0"/>
              </a:rPr>
              <a:t>AppOnlyAccessTokenForSPAppWeb</a:t>
            </a:r>
            <a:endParaRPr lang="en-US" sz="1632" dirty="0">
              <a:latin typeface="Consolas" panose="020B0609020204030204" pitchFamily="49" charset="0"/>
              <a:cs typeface="Consolas" panose="020B0609020204030204" pitchFamily="49" charset="0"/>
            </a:endParaRPr>
          </a:p>
          <a:p>
            <a:pPr marL="169863" lvl="1" indent="-169863"/>
            <a:r>
              <a:rPr lang="en-US" sz="1632" dirty="0" err="1">
                <a:latin typeface="Consolas" panose="020B0609020204030204" pitchFamily="49" charset="0"/>
                <a:cs typeface="Consolas" panose="020B0609020204030204" pitchFamily="49" charset="0"/>
              </a:rPr>
              <a:t>AppOnlyAccessTokenForSPHost</a:t>
            </a:r>
            <a:endParaRPr lang="en-US" sz="1632" dirty="0">
              <a:latin typeface="Consolas" panose="020B0609020204030204" pitchFamily="49" charset="0"/>
              <a:cs typeface="Consolas" panose="020B0609020204030204" pitchFamily="49" charset="0"/>
            </a:endParaRPr>
          </a:p>
          <a:p>
            <a:pPr marL="169863" lvl="1" indent="-169863"/>
            <a:r>
              <a:rPr lang="en-US" sz="1632" dirty="0" err="1">
                <a:latin typeface="Consolas" panose="020B0609020204030204" pitchFamily="49" charset="0"/>
                <a:cs typeface="Consolas" panose="020B0609020204030204" pitchFamily="49" charset="0"/>
              </a:rPr>
              <a:t>UserAccessTokenForSPAppWeb</a:t>
            </a:r>
            <a:endParaRPr lang="en-US" sz="1632" dirty="0">
              <a:latin typeface="Consolas" panose="020B0609020204030204" pitchFamily="49" charset="0"/>
              <a:cs typeface="Consolas" panose="020B0609020204030204" pitchFamily="49" charset="0"/>
            </a:endParaRPr>
          </a:p>
          <a:p>
            <a:pPr marL="169863" lvl="1" indent="-169863"/>
            <a:r>
              <a:rPr lang="en-US" sz="1632" dirty="0" err="1">
                <a:latin typeface="Consolas" panose="020B0609020204030204" pitchFamily="49" charset="0"/>
                <a:cs typeface="Consolas" panose="020B0609020204030204" pitchFamily="49" charset="0"/>
              </a:rPr>
              <a:t>UserAccessTokenForSPHost</a:t>
            </a:r>
            <a:endParaRPr lang="en-US" sz="1632" dirty="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dirty="0" err="1"/>
              <a:t>SharePointAcsContext</a:t>
            </a:r>
            <a:r>
              <a:rPr lang="en-US" dirty="0"/>
              <a:t> Class</a:t>
            </a:r>
          </a:p>
        </p:txBody>
      </p:sp>
      <p:grpSp>
        <p:nvGrpSpPr>
          <p:cNvPr id="4" name="Group 3"/>
          <p:cNvGrpSpPr/>
          <p:nvPr/>
        </p:nvGrpSpPr>
        <p:grpSpPr>
          <a:xfrm>
            <a:off x="10174941" y="167118"/>
            <a:ext cx="2169709" cy="287338"/>
            <a:chOff x="10174941" y="167118"/>
            <a:chExt cx="2169709" cy="287338"/>
          </a:xfrm>
        </p:grpSpPr>
        <p:sp>
          <p:nvSpPr>
            <p:cNvPr id="5" name="TextBox 4"/>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6" name="Freeform 5"/>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 name="Group 4"/>
          <p:cNvGrpSpPr>
            <a:grpSpLocks noChangeAspect="1"/>
          </p:cNvGrpSpPr>
          <p:nvPr/>
        </p:nvGrpSpPr>
        <p:grpSpPr bwMode="auto">
          <a:xfrm>
            <a:off x="8047038" y="4105275"/>
            <a:ext cx="3925887" cy="2419350"/>
            <a:chOff x="5069" y="2586"/>
            <a:chExt cx="2473" cy="1524"/>
          </a:xfrm>
        </p:grpSpPr>
        <p:sp>
          <p:nvSpPr>
            <p:cNvPr id="10" name="Rectangle 5"/>
            <p:cNvSpPr>
              <a:spLocks noChangeArrowheads="1"/>
            </p:cNvSpPr>
            <p:nvPr/>
          </p:nvSpPr>
          <p:spPr bwMode="auto">
            <a:xfrm>
              <a:off x="5524" y="2586"/>
              <a:ext cx="1563" cy="102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5069" y="3623"/>
              <a:ext cx="2473" cy="446"/>
            </a:xfrm>
            <a:custGeom>
              <a:avLst/>
              <a:gdLst>
                <a:gd name="T0" fmla="*/ 2473 w 2473"/>
                <a:gd name="T1" fmla="*/ 446 h 446"/>
                <a:gd name="T2" fmla="*/ 0 w 2473"/>
                <a:gd name="T3" fmla="*/ 446 h 446"/>
                <a:gd name="T4" fmla="*/ 455 w 2473"/>
                <a:gd name="T5" fmla="*/ 0 h 446"/>
                <a:gd name="T6" fmla="*/ 2018 w 2473"/>
                <a:gd name="T7" fmla="*/ 0 h 446"/>
                <a:gd name="T8" fmla="*/ 2473 w 2473"/>
                <a:gd name="T9" fmla="*/ 446 h 446"/>
              </a:gdLst>
              <a:ahLst/>
              <a:cxnLst>
                <a:cxn ang="0">
                  <a:pos x="T0" y="T1"/>
                </a:cxn>
                <a:cxn ang="0">
                  <a:pos x="T2" y="T3"/>
                </a:cxn>
                <a:cxn ang="0">
                  <a:pos x="T4" y="T5"/>
                </a:cxn>
                <a:cxn ang="0">
                  <a:pos x="T6" y="T7"/>
                </a:cxn>
                <a:cxn ang="0">
                  <a:pos x="T8" y="T9"/>
                </a:cxn>
              </a:cxnLst>
              <a:rect l="0" t="0" r="r" b="b"/>
              <a:pathLst>
                <a:path w="2473" h="446">
                  <a:moveTo>
                    <a:pt x="2473" y="446"/>
                  </a:moveTo>
                  <a:lnTo>
                    <a:pt x="0" y="446"/>
                  </a:lnTo>
                  <a:lnTo>
                    <a:pt x="455" y="0"/>
                  </a:lnTo>
                  <a:lnTo>
                    <a:pt x="2018" y="0"/>
                  </a:lnTo>
                  <a:lnTo>
                    <a:pt x="2473" y="44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5069" y="4069"/>
              <a:ext cx="2473" cy="41"/>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8"/>
            <p:cNvSpPr>
              <a:spLocks noChangeArrowheads="1"/>
            </p:cNvSpPr>
            <p:nvPr/>
          </p:nvSpPr>
          <p:spPr bwMode="auto">
            <a:xfrm>
              <a:off x="6288" y="2610"/>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6031" y="3910"/>
              <a:ext cx="584" cy="112"/>
            </a:xfrm>
            <a:custGeom>
              <a:avLst/>
              <a:gdLst>
                <a:gd name="T0" fmla="*/ 560 w 584"/>
                <a:gd name="T1" fmla="*/ 0 h 112"/>
                <a:gd name="T2" fmla="*/ 24 w 584"/>
                <a:gd name="T3" fmla="*/ 0 h 112"/>
                <a:gd name="T4" fmla="*/ 0 w 584"/>
                <a:gd name="T5" fmla="*/ 112 h 112"/>
                <a:gd name="T6" fmla="*/ 584 w 584"/>
                <a:gd name="T7" fmla="*/ 112 h 112"/>
                <a:gd name="T8" fmla="*/ 560 w 584"/>
                <a:gd name="T9" fmla="*/ 0 h 112"/>
              </a:gdLst>
              <a:ahLst/>
              <a:cxnLst>
                <a:cxn ang="0">
                  <a:pos x="T0" y="T1"/>
                </a:cxn>
                <a:cxn ang="0">
                  <a:pos x="T2" y="T3"/>
                </a:cxn>
                <a:cxn ang="0">
                  <a:pos x="T4" y="T5"/>
                </a:cxn>
                <a:cxn ang="0">
                  <a:pos x="T6" y="T7"/>
                </a:cxn>
                <a:cxn ang="0">
                  <a:pos x="T8" y="T9"/>
                </a:cxn>
              </a:cxnLst>
              <a:rect l="0" t="0" r="r" b="b"/>
              <a:pathLst>
                <a:path w="584" h="112">
                  <a:moveTo>
                    <a:pt x="560" y="0"/>
                  </a:moveTo>
                  <a:lnTo>
                    <a:pt x="24" y="0"/>
                  </a:lnTo>
                  <a:lnTo>
                    <a:pt x="0" y="112"/>
                  </a:lnTo>
                  <a:lnTo>
                    <a:pt x="584" y="112"/>
                  </a:lnTo>
                  <a:lnTo>
                    <a:pt x="56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5349" y="3658"/>
              <a:ext cx="1919" cy="217"/>
            </a:xfrm>
            <a:custGeom>
              <a:avLst/>
              <a:gdLst>
                <a:gd name="T0" fmla="*/ 1709 w 1919"/>
                <a:gd name="T1" fmla="*/ 0 h 217"/>
                <a:gd name="T2" fmla="*/ 204 w 1919"/>
                <a:gd name="T3" fmla="*/ 0 h 217"/>
                <a:gd name="T4" fmla="*/ 0 w 1919"/>
                <a:gd name="T5" fmla="*/ 217 h 217"/>
                <a:gd name="T6" fmla="*/ 1919 w 1919"/>
                <a:gd name="T7" fmla="*/ 217 h 217"/>
                <a:gd name="T8" fmla="*/ 1709 w 1919"/>
                <a:gd name="T9" fmla="*/ 0 h 217"/>
              </a:gdLst>
              <a:ahLst/>
              <a:cxnLst>
                <a:cxn ang="0">
                  <a:pos x="T0" y="T1"/>
                </a:cxn>
                <a:cxn ang="0">
                  <a:pos x="T2" y="T3"/>
                </a:cxn>
                <a:cxn ang="0">
                  <a:pos x="T4" y="T5"/>
                </a:cxn>
                <a:cxn ang="0">
                  <a:pos x="T6" y="T7"/>
                </a:cxn>
                <a:cxn ang="0">
                  <a:pos x="T8" y="T9"/>
                </a:cxn>
              </a:cxnLst>
              <a:rect l="0" t="0" r="r" b="b"/>
              <a:pathLst>
                <a:path w="1919" h="217">
                  <a:moveTo>
                    <a:pt x="1709" y="0"/>
                  </a:moveTo>
                  <a:lnTo>
                    <a:pt x="204" y="0"/>
                  </a:lnTo>
                  <a:lnTo>
                    <a:pt x="0" y="217"/>
                  </a:lnTo>
                  <a:lnTo>
                    <a:pt x="1919" y="217"/>
                  </a:lnTo>
                  <a:lnTo>
                    <a:pt x="1709"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5378" y="3799"/>
              <a:ext cx="1861" cy="1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5436" y="3746"/>
              <a:ext cx="1756" cy="1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5471" y="3694"/>
              <a:ext cx="1669" cy="5"/>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6737" y="3641"/>
              <a:ext cx="228" cy="269"/>
            </a:xfrm>
            <a:custGeom>
              <a:avLst/>
              <a:gdLst>
                <a:gd name="T0" fmla="*/ 59 w 228"/>
                <a:gd name="T1" fmla="*/ 0 h 269"/>
                <a:gd name="T2" fmla="*/ 228 w 228"/>
                <a:gd name="T3" fmla="*/ 269 h 269"/>
                <a:gd name="T4" fmla="*/ 152 w 228"/>
                <a:gd name="T5" fmla="*/ 269 h 269"/>
                <a:gd name="T6" fmla="*/ 0 w 228"/>
                <a:gd name="T7" fmla="*/ 0 h 269"/>
                <a:gd name="T8" fmla="*/ 59 w 228"/>
                <a:gd name="T9" fmla="*/ 0 h 269"/>
              </a:gdLst>
              <a:ahLst/>
              <a:cxnLst>
                <a:cxn ang="0">
                  <a:pos x="T0" y="T1"/>
                </a:cxn>
                <a:cxn ang="0">
                  <a:pos x="T2" y="T3"/>
                </a:cxn>
                <a:cxn ang="0">
                  <a:pos x="T4" y="T5"/>
                </a:cxn>
                <a:cxn ang="0">
                  <a:pos x="T6" y="T7"/>
                </a:cxn>
                <a:cxn ang="0">
                  <a:pos x="T8" y="T9"/>
                </a:cxn>
              </a:cxnLst>
              <a:rect l="0" t="0" r="r" b="b"/>
              <a:pathLst>
                <a:path w="228" h="269">
                  <a:moveTo>
                    <a:pt x="59" y="0"/>
                  </a:moveTo>
                  <a:lnTo>
                    <a:pt x="228" y="269"/>
                  </a:lnTo>
                  <a:lnTo>
                    <a:pt x="152" y="269"/>
                  </a:lnTo>
                  <a:lnTo>
                    <a:pt x="0" y="0"/>
                  </a:lnTo>
                  <a:lnTo>
                    <a:pt x="59"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5991" y="3805"/>
              <a:ext cx="29" cy="82"/>
            </a:xfrm>
            <a:custGeom>
              <a:avLst/>
              <a:gdLst>
                <a:gd name="T0" fmla="*/ 5 w 29"/>
                <a:gd name="T1" fmla="*/ 82 h 82"/>
                <a:gd name="T2" fmla="*/ 0 w 29"/>
                <a:gd name="T3" fmla="*/ 76 h 82"/>
                <a:gd name="T4" fmla="*/ 23 w 29"/>
                <a:gd name="T5" fmla="*/ 0 h 82"/>
                <a:gd name="T6" fmla="*/ 29 w 29"/>
                <a:gd name="T7" fmla="*/ 6 h 82"/>
                <a:gd name="T8" fmla="*/ 5 w 29"/>
                <a:gd name="T9" fmla="*/ 82 h 82"/>
              </a:gdLst>
              <a:ahLst/>
              <a:cxnLst>
                <a:cxn ang="0">
                  <a:pos x="T0" y="T1"/>
                </a:cxn>
                <a:cxn ang="0">
                  <a:pos x="T2" y="T3"/>
                </a:cxn>
                <a:cxn ang="0">
                  <a:pos x="T4" y="T5"/>
                </a:cxn>
                <a:cxn ang="0">
                  <a:pos x="T6" y="T7"/>
                </a:cxn>
                <a:cxn ang="0">
                  <a:pos x="T8" y="T9"/>
                </a:cxn>
              </a:cxnLst>
              <a:rect l="0" t="0" r="r" b="b"/>
              <a:pathLst>
                <a:path w="29" h="82">
                  <a:moveTo>
                    <a:pt x="5" y="82"/>
                  </a:moveTo>
                  <a:lnTo>
                    <a:pt x="0" y="76"/>
                  </a:lnTo>
                  <a:lnTo>
                    <a:pt x="23" y="0"/>
                  </a:lnTo>
                  <a:lnTo>
                    <a:pt x="29" y="6"/>
                  </a:lnTo>
                  <a:lnTo>
                    <a:pt x="5" y="8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6603" y="3805"/>
              <a:ext cx="35" cy="76"/>
            </a:xfrm>
            <a:custGeom>
              <a:avLst/>
              <a:gdLst>
                <a:gd name="T0" fmla="*/ 23 w 35"/>
                <a:gd name="T1" fmla="*/ 76 h 76"/>
                <a:gd name="T2" fmla="*/ 0 w 35"/>
                <a:gd name="T3" fmla="*/ 6 h 76"/>
                <a:gd name="T4" fmla="*/ 12 w 35"/>
                <a:gd name="T5" fmla="*/ 0 h 76"/>
                <a:gd name="T6" fmla="*/ 35 w 35"/>
                <a:gd name="T7" fmla="*/ 76 h 76"/>
                <a:gd name="T8" fmla="*/ 23 w 35"/>
                <a:gd name="T9" fmla="*/ 76 h 76"/>
              </a:gdLst>
              <a:ahLst/>
              <a:cxnLst>
                <a:cxn ang="0">
                  <a:pos x="T0" y="T1"/>
                </a:cxn>
                <a:cxn ang="0">
                  <a:pos x="T2" y="T3"/>
                </a:cxn>
                <a:cxn ang="0">
                  <a:pos x="T4" y="T5"/>
                </a:cxn>
                <a:cxn ang="0">
                  <a:pos x="T6" y="T7"/>
                </a:cxn>
                <a:cxn ang="0">
                  <a:pos x="T8" y="T9"/>
                </a:cxn>
              </a:cxnLst>
              <a:rect l="0" t="0" r="r" b="b"/>
              <a:pathLst>
                <a:path w="35" h="76">
                  <a:moveTo>
                    <a:pt x="23" y="76"/>
                  </a:moveTo>
                  <a:lnTo>
                    <a:pt x="0" y="6"/>
                  </a:lnTo>
                  <a:lnTo>
                    <a:pt x="12" y="0"/>
                  </a:lnTo>
                  <a:lnTo>
                    <a:pt x="35" y="76"/>
                  </a:lnTo>
                  <a:lnTo>
                    <a:pt x="23" y="7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5909" y="3805"/>
              <a:ext cx="41" cy="88"/>
            </a:xfrm>
            <a:custGeom>
              <a:avLst/>
              <a:gdLst>
                <a:gd name="T0" fmla="*/ 6 w 41"/>
                <a:gd name="T1" fmla="*/ 88 h 88"/>
                <a:gd name="T2" fmla="*/ 0 w 41"/>
                <a:gd name="T3" fmla="*/ 82 h 88"/>
                <a:gd name="T4" fmla="*/ 29 w 41"/>
                <a:gd name="T5" fmla="*/ 0 h 88"/>
                <a:gd name="T6" fmla="*/ 41 w 41"/>
                <a:gd name="T7" fmla="*/ 6 h 88"/>
                <a:gd name="T8" fmla="*/ 6 w 41"/>
                <a:gd name="T9" fmla="*/ 88 h 88"/>
              </a:gdLst>
              <a:ahLst/>
              <a:cxnLst>
                <a:cxn ang="0">
                  <a:pos x="T0" y="T1"/>
                </a:cxn>
                <a:cxn ang="0">
                  <a:pos x="T2" y="T3"/>
                </a:cxn>
                <a:cxn ang="0">
                  <a:pos x="T4" y="T5"/>
                </a:cxn>
                <a:cxn ang="0">
                  <a:pos x="T6" y="T7"/>
                </a:cxn>
                <a:cxn ang="0">
                  <a:pos x="T8" y="T9"/>
                </a:cxn>
              </a:cxnLst>
              <a:rect l="0" t="0" r="r" b="b"/>
              <a:pathLst>
                <a:path w="41" h="88">
                  <a:moveTo>
                    <a:pt x="6" y="88"/>
                  </a:moveTo>
                  <a:lnTo>
                    <a:pt x="0" y="82"/>
                  </a:lnTo>
                  <a:lnTo>
                    <a:pt x="29" y="0"/>
                  </a:lnTo>
                  <a:lnTo>
                    <a:pt x="41" y="6"/>
                  </a:lnTo>
                  <a:lnTo>
                    <a:pt x="6" y="8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5833" y="3805"/>
              <a:ext cx="41" cy="82"/>
            </a:xfrm>
            <a:custGeom>
              <a:avLst/>
              <a:gdLst>
                <a:gd name="T0" fmla="*/ 6 w 41"/>
                <a:gd name="T1" fmla="*/ 82 h 82"/>
                <a:gd name="T2" fmla="*/ 0 w 41"/>
                <a:gd name="T3" fmla="*/ 76 h 82"/>
                <a:gd name="T4" fmla="*/ 35 w 41"/>
                <a:gd name="T5" fmla="*/ 0 h 82"/>
                <a:gd name="T6" fmla="*/ 41 w 41"/>
                <a:gd name="T7" fmla="*/ 6 h 82"/>
                <a:gd name="T8" fmla="*/ 6 w 41"/>
                <a:gd name="T9" fmla="*/ 82 h 82"/>
              </a:gdLst>
              <a:ahLst/>
              <a:cxnLst>
                <a:cxn ang="0">
                  <a:pos x="T0" y="T1"/>
                </a:cxn>
                <a:cxn ang="0">
                  <a:pos x="T2" y="T3"/>
                </a:cxn>
                <a:cxn ang="0">
                  <a:pos x="T4" y="T5"/>
                </a:cxn>
                <a:cxn ang="0">
                  <a:pos x="T6" y="T7"/>
                </a:cxn>
                <a:cxn ang="0">
                  <a:pos x="T8" y="T9"/>
                </a:cxn>
              </a:cxnLst>
              <a:rect l="0" t="0" r="r" b="b"/>
              <a:pathLst>
                <a:path w="41" h="82">
                  <a:moveTo>
                    <a:pt x="6" y="82"/>
                  </a:moveTo>
                  <a:lnTo>
                    <a:pt x="0" y="76"/>
                  </a:lnTo>
                  <a:lnTo>
                    <a:pt x="35" y="0"/>
                  </a:lnTo>
                  <a:lnTo>
                    <a:pt x="41" y="6"/>
                  </a:lnTo>
                  <a:lnTo>
                    <a:pt x="6" y="8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5745" y="3811"/>
              <a:ext cx="53" cy="82"/>
            </a:xfrm>
            <a:custGeom>
              <a:avLst/>
              <a:gdLst>
                <a:gd name="T0" fmla="*/ 12 w 53"/>
                <a:gd name="T1" fmla="*/ 82 h 82"/>
                <a:gd name="T2" fmla="*/ 0 w 53"/>
                <a:gd name="T3" fmla="*/ 76 h 82"/>
                <a:gd name="T4" fmla="*/ 47 w 53"/>
                <a:gd name="T5" fmla="*/ 0 h 82"/>
                <a:gd name="T6" fmla="*/ 53 w 53"/>
                <a:gd name="T7" fmla="*/ 6 h 82"/>
                <a:gd name="T8" fmla="*/ 12 w 53"/>
                <a:gd name="T9" fmla="*/ 82 h 82"/>
              </a:gdLst>
              <a:ahLst/>
              <a:cxnLst>
                <a:cxn ang="0">
                  <a:pos x="T0" y="T1"/>
                </a:cxn>
                <a:cxn ang="0">
                  <a:pos x="T2" y="T3"/>
                </a:cxn>
                <a:cxn ang="0">
                  <a:pos x="T4" y="T5"/>
                </a:cxn>
                <a:cxn ang="0">
                  <a:pos x="T6" y="T7"/>
                </a:cxn>
                <a:cxn ang="0">
                  <a:pos x="T8" y="T9"/>
                </a:cxn>
              </a:cxnLst>
              <a:rect l="0" t="0" r="r" b="b"/>
              <a:pathLst>
                <a:path w="53" h="82">
                  <a:moveTo>
                    <a:pt x="12" y="82"/>
                  </a:moveTo>
                  <a:lnTo>
                    <a:pt x="0" y="76"/>
                  </a:lnTo>
                  <a:lnTo>
                    <a:pt x="47" y="0"/>
                  </a:lnTo>
                  <a:lnTo>
                    <a:pt x="53" y="6"/>
                  </a:lnTo>
                  <a:lnTo>
                    <a:pt x="12" y="8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5588" y="3805"/>
              <a:ext cx="64" cy="88"/>
            </a:xfrm>
            <a:custGeom>
              <a:avLst/>
              <a:gdLst>
                <a:gd name="T0" fmla="*/ 6 w 64"/>
                <a:gd name="T1" fmla="*/ 88 h 88"/>
                <a:gd name="T2" fmla="*/ 0 w 64"/>
                <a:gd name="T3" fmla="*/ 82 h 88"/>
                <a:gd name="T4" fmla="*/ 58 w 64"/>
                <a:gd name="T5" fmla="*/ 0 h 88"/>
                <a:gd name="T6" fmla="*/ 64 w 64"/>
                <a:gd name="T7" fmla="*/ 6 h 88"/>
                <a:gd name="T8" fmla="*/ 6 w 64"/>
                <a:gd name="T9" fmla="*/ 88 h 88"/>
              </a:gdLst>
              <a:ahLst/>
              <a:cxnLst>
                <a:cxn ang="0">
                  <a:pos x="T0" y="T1"/>
                </a:cxn>
                <a:cxn ang="0">
                  <a:pos x="T2" y="T3"/>
                </a:cxn>
                <a:cxn ang="0">
                  <a:pos x="T4" y="T5"/>
                </a:cxn>
                <a:cxn ang="0">
                  <a:pos x="T6" y="T7"/>
                </a:cxn>
                <a:cxn ang="0">
                  <a:pos x="T8" y="T9"/>
                </a:cxn>
              </a:cxnLst>
              <a:rect l="0" t="0" r="r" b="b"/>
              <a:pathLst>
                <a:path w="64" h="88">
                  <a:moveTo>
                    <a:pt x="6" y="88"/>
                  </a:moveTo>
                  <a:lnTo>
                    <a:pt x="0" y="82"/>
                  </a:lnTo>
                  <a:lnTo>
                    <a:pt x="58" y="0"/>
                  </a:lnTo>
                  <a:lnTo>
                    <a:pt x="64" y="6"/>
                  </a:lnTo>
                  <a:lnTo>
                    <a:pt x="6" y="8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6679" y="3805"/>
              <a:ext cx="35" cy="76"/>
            </a:xfrm>
            <a:custGeom>
              <a:avLst/>
              <a:gdLst>
                <a:gd name="T0" fmla="*/ 29 w 35"/>
                <a:gd name="T1" fmla="*/ 76 h 76"/>
                <a:gd name="T2" fmla="*/ 0 w 35"/>
                <a:gd name="T3" fmla="*/ 6 h 76"/>
                <a:gd name="T4" fmla="*/ 6 w 35"/>
                <a:gd name="T5" fmla="*/ 0 h 76"/>
                <a:gd name="T6" fmla="*/ 35 w 35"/>
                <a:gd name="T7" fmla="*/ 76 h 76"/>
                <a:gd name="T8" fmla="*/ 29 w 35"/>
                <a:gd name="T9" fmla="*/ 76 h 76"/>
              </a:gdLst>
              <a:ahLst/>
              <a:cxnLst>
                <a:cxn ang="0">
                  <a:pos x="T0" y="T1"/>
                </a:cxn>
                <a:cxn ang="0">
                  <a:pos x="T2" y="T3"/>
                </a:cxn>
                <a:cxn ang="0">
                  <a:pos x="T4" y="T5"/>
                </a:cxn>
                <a:cxn ang="0">
                  <a:pos x="T6" y="T7"/>
                </a:cxn>
                <a:cxn ang="0">
                  <a:pos x="T8" y="T9"/>
                </a:cxn>
              </a:cxnLst>
              <a:rect l="0" t="0" r="r" b="b"/>
              <a:pathLst>
                <a:path w="35" h="76">
                  <a:moveTo>
                    <a:pt x="29" y="76"/>
                  </a:moveTo>
                  <a:lnTo>
                    <a:pt x="0" y="6"/>
                  </a:lnTo>
                  <a:lnTo>
                    <a:pt x="6" y="0"/>
                  </a:lnTo>
                  <a:lnTo>
                    <a:pt x="35" y="76"/>
                  </a:lnTo>
                  <a:lnTo>
                    <a:pt x="29" y="7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6749" y="3805"/>
              <a:ext cx="47" cy="76"/>
            </a:xfrm>
            <a:custGeom>
              <a:avLst/>
              <a:gdLst>
                <a:gd name="T0" fmla="*/ 35 w 47"/>
                <a:gd name="T1" fmla="*/ 76 h 76"/>
                <a:gd name="T2" fmla="*/ 0 w 47"/>
                <a:gd name="T3" fmla="*/ 6 h 76"/>
                <a:gd name="T4" fmla="*/ 12 w 47"/>
                <a:gd name="T5" fmla="*/ 0 h 76"/>
                <a:gd name="T6" fmla="*/ 47 w 47"/>
                <a:gd name="T7" fmla="*/ 76 h 76"/>
                <a:gd name="T8" fmla="*/ 35 w 47"/>
                <a:gd name="T9" fmla="*/ 76 h 76"/>
              </a:gdLst>
              <a:ahLst/>
              <a:cxnLst>
                <a:cxn ang="0">
                  <a:pos x="T0" y="T1"/>
                </a:cxn>
                <a:cxn ang="0">
                  <a:pos x="T2" y="T3"/>
                </a:cxn>
                <a:cxn ang="0">
                  <a:pos x="T4" y="T5"/>
                </a:cxn>
                <a:cxn ang="0">
                  <a:pos x="T6" y="T7"/>
                </a:cxn>
                <a:cxn ang="0">
                  <a:pos x="T8" y="T9"/>
                </a:cxn>
              </a:cxnLst>
              <a:rect l="0" t="0" r="r" b="b"/>
              <a:pathLst>
                <a:path w="47" h="76">
                  <a:moveTo>
                    <a:pt x="35" y="76"/>
                  </a:moveTo>
                  <a:lnTo>
                    <a:pt x="0" y="6"/>
                  </a:lnTo>
                  <a:lnTo>
                    <a:pt x="12" y="0"/>
                  </a:lnTo>
                  <a:lnTo>
                    <a:pt x="47" y="76"/>
                  </a:lnTo>
                  <a:lnTo>
                    <a:pt x="35" y="7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6971" y="3805"/>
              <a:ext cx="75" cy="100"/>
            </a:xfrm>
            <a:custGeom>
              <a:avLst/>
              <a:gdLst>
                <a:gd name="T0" fmla="*/ 64 w 75"/>
                <a:gd name="T1" fmla="*/ 100 h 100"/>
                <a:gd name="T2" fmla="*/ 0 w 75"/>
                <a:gd name="T3" fmla="*/ 6 h 100"/>
                <a:gd name="T4" fmla="*/ 11 w 75"/>
                <a:gd name="T5" fmla="*/ 0 h 100"/>
                <a:gd name="T6" fmla="*/ 75 w 75"/>
                <a:gd name="T7" fmla="*/ 94 h 100"/>
                <a:gd name="T8" fmla="*/ 64 w 75"/>
                <a:gd name="T9" fmla="*/ 100 h 100"/>
              </a:gdLst>
              <a:ahLst/>
              <a:cxnLst>
                <a:cxn ang="0">
                  <a:pos x="T0" y="T1"/>
                </a:cxn>
                <a:cxn ang="0">
                  <a:pos x="T2" y="T3"/>
                </a:cxn>
                <a:cxn ang="0">
                  <a:pos x="T4" y="T5"/>
                </a:cxn>
                <a:cxn ang="0">
                  <a:pos x="T6" y="T7"/>
                </a:cxn>
                <a:cxn ang="0">
                  <a:pos x="T8" y="T9"/>
                </a:cxn>
              </a:cxnLst>
              <a:rect l="0" t="0" r="r" b="b"/>
              <a:pathLst>
                <a:path w="75" h="100">
                  <a:moveTo>
                    <a:pt x="64" y="100"/>
                  </a:moveTo>
                  <a:lnTo>
                    <a:pt x="0" y="6"/>
                  </a:lnTo>
                  <a:lnTo>
                    <a:pt x="11" y="0"/>
                  </a:lnTo>
                  <a:lnTo>
                    <a:pt x="75" y="94"/>
                  </a:lnTo>
                  <a:lnTo>
                    <a:pt x="64" y="10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7046" y="3805"/>
              <a:ext cx="70" cy="82"/>
            </a:xfrm>
            <a:custGeom>
              <a:avLst/>
              <a:gdLst>
                <a:gd name="T0" fmla="*/ 59 w 70"/>
                <a:gd name="T1" fmla="*/ 82 h 82"/>
                <a:gd name="T2" fmla="*/ 0 w 70"/>
                <a:gd name="T3" fmla="*/ 6 h 82"/>
                <a:gd name="T4" fmla="*/ 6 w 70"/>
                <a:gd name="T5" fmla="*/ 0 h 82"/>
                <a:gd name="T6" fmla="*/ 70 w 70"/>
                <a:gd name="T7" fmla="*/ 76 h 82"/>
                <a:gd name="T8" fmla="*/ 59 w 70"/>
                <a:gd name="T9" fmla="*/ 82 h 82"/>
              </a:gdLst>
              <a:ahLst/>
              <a:cxnLst>
                <a:cxn ang="0">
                  <a:pos x="T0" y="T1"/>
                </a:cxn>
                <a:cxn ang="0">
                  <a:pos x="T2" y="T3"/>
                </a:cxn>
                <a:cxn ang="0">
                  <a:pos x="T4" y="T5"/>
                </a:cxn>
                <a:cxn ang="0">
                  <a:pos x="T6" y="T7"/>
                </a:cxn>
                <a:cxn ang="0">
                  <a:pos x="T8" y="T9"/>
                </a:cxn>
              </a:cxnLst>
              <a:rect l="0" t="0" r="r" b="b"/>
              <a:pathLst>
                <a:path w="70" h="82">
                  <a:moveTo>
                    <a:pt x="59" y="82"/>
                  </a:moveTo>
                  <a:lnTo>
                    <a:pt x="0" y="6"/>
                  </a:lnTo>
                  <a:lnTo>
                    <a:pt x="6" y="0"/>
                  </a:lnTo>
                  <a:lnTo>
                    <a:pt x="70" y="76"/>
                  </a:lnTo>
                  <a:lnTo>
                    <a:pt x="59" y="8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p:nvSpPr>
          <p:spPr bwMode="auto">
            <a:xfrm>
              <a:off x="6936" y="3746"/>
              <a:ext cx="46" cy="65"/>
            </a:xfrm>
            <a:custGeom>
              <a:avLst/>
              <a:gdLst>
                <a:gd name="T0" fmla="*/ 35 w 46"/>
                <a:gd name="T1" fmla="*/ 65 h 65"/>
                <a:gd name="T2" fmla="*/ 0 w 46"/>
                <a:gd name="T3" fmla="*/ 6 h 65"/>
                <a:gd name="T4" fmla="*/ 5 w 46"/>
                <a:gd name="T5" fmla="*/ 0 h 65"/>
                <a:gd name="T6" fmla="*/ 46 w 46"/>
                <a:gd name="T7" fmla="*/ 59 h 65"/>
                <a:gd name="T8" fmla="*/ 35 w 46"/>
                <a:gd name="T9" fmla="*/ 65 h 65"/>
              </a:gdLst>
              <a:ahLst/>
              <a:cxnLst>
                <a:cxn ang="0">
                  <a:pos x="T0" y="T1"/>
                </a:cxn>
                <a:cxn ang="0">
                  <a:pos x="T2" y="T3"/>
                </a:cxn>
                <a:cxn ang="0">
                  <a:pos x="T4" y="T5"/>
                </a:cxn>
                <a:cxn ang="0">
                  <a:pos x="T6" y="T7"/>
                </a:cxn>
                <a:cxn ang="0">
                  <a:pos x="T8" y="T9"/>
                </a:cxn>
              </a:cxnLst>
              <a:rect l="0" t="0" r="r" b="b"/>
              <a:pathLst>
                <a:path w="46" h="65">
                  <a:moveTo>
                    <a:pt x="35" y="65"/>
                  </a:moveTo>
                  <a:lnTo>
                    <a:pt x="0" y="6"/>
                  </a:lnTo>
                  <a:lnTo>
                    <a:pt x="5" y="0"/>
                  </a:lnTo>
                  <a:lnTo>
                    <a:pt x="46" y="59"/>
                  </a:lnTo>
                  <a:lnTo>
                    <a:pt x="35" y="6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p:nvSpPr>
          <p:spPr bwMode="auto">
            <a:xfrm>
              <a:off x="6924" y="3647"/>
              <a:ext cx="41" cy="52"/>
            </a:xfrm>
            <a:custGeom>
              <a:avLst/>
              <a:gdLst>
                <a:gd name="T0" fmla="*/ 35 w 41"/>
                <a:gd name="T1" fmla="*/ 52 h 52"/>
                <a:gd name="T2" fmla="*/ 0 w 41"/>
                <a:gd name="T3" fmla="*/ 6 h 52"/>
                <a:gd name="T4" fmla="*/ 6 w 41"/>
                <a:gd name="T5" fmla="*/ 0 h 52"/>
                <a:gd name="T6" fmla="*/ 41 w 41"/>
                <a:gd name="T7" fmla="*/ 47 h 52"/>
                <a:gd name="T8" fmla="*/ 35 w 41"/>
                <a:gd name="T9" fmla="*/ 52 h 52"/>
              </a:gdLst>
              <a:ahLst/>
              <a:cxnLst>
                <a:cxn ang="0">
                  <a:pos x="T0" y="T1"/>
                </a:cxn>
                <a:cxn ang="0">
                  <a:pos x="T2" y="T3"/>
                </a:cxn>
                <a:cxn ang="0">
                  <a:pos x="T4" y="T5"/>
                </a:cxn>
                <a:cxn ang="0">
                  <a:pos x="T6" y="T7"/>
                </a:cxn>
                <a:cxn ang="0">
                  <a:pos x="T8" y="T9"/>
                </a:cxn>
              </a:cxnLst>
              <a:rect l="0" t="0" r="r" b="b"/>
              <a:pathLst>
                <a:path w="41" h="52">
                  <a:moveTo>
                    <a:pt x="35" y="52"/>
                  </a:moveTo>
                  <a:lnTo>
                    <a:pt x="0" y="6"/>
                  </a:lnTo>
                  <a:lnTo>
                    <a:pt x="6" y="0"/>
                  </a:lnTo>
                  <a:lnTo>
                    <a:pt x="41" y="47"/>
                  </a:lnTo>
                  <a:lnTo>
                    <a:pt x="35"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p:cNvSpPr>
            <p:nvPr/>
          </p:nvSpPr>
          <p:spPr bwMode="auto">
            <a:xfrm>
              <a:off x="6860" y="3647"/>
              <a:ext cx="41" cy="52"/>
            </a:xfrm>
            <a:custGeom>
              <a:avLst/>
              <a:gdLst>
                <a:gd name="T0" fmla="*/ 35 w 41"/>
                <a:gd name="T1" fmla="*/ 52 h 52"/>
                <a:gd name="T2" fmla="*/ 0 w 41"/>
                <a:gd name="T3" fmla="*/ 6 h 52"/>
                <a:gd name="T4" fmla="*/ 11 w 41"/>
                <a:gd name="T5" fmla="*/ 0 h 52"/>
                <a:gd name="T6" fmla="*/ 41 w 41"/>
                <a:gd name="T7" fmla="*/ 47 h 52"/>
                <a:gd name="T8" fmla="*/ 35 w 41"/>
                <a:gd name="T9" fmla="*/ 52 h 52"/>
              </a:gdLst>
              <a:ahLst/>
              <a:cxnLst>
                <a:cxn ang="0">
                  <a:pos x="T0" y="T1"/>
                </a:cxn>
                <a:cxn ang="0">
                  <a:pos x="T2" y="T3"/>
                </a:cxn>
                <a:cxn ang="0">
                  <a:pos x="T4" y="T5"/>
                </a:cxn>
                <a:cxn ang="0">
                  <a:pos x="T6" y="T7"/>
                </a:cxn>
                <a:cxn ang="0">
                  <a:pos x="T8" y="T9"/>
                </a:cxn>
              </a:cxnLst>
              <a:rect l="0" t="0" r="r" b="b"/>
              <a:pathLst>
                <a:path w="41" h="52">
                  <a:moveTo>
                    <a:pt x="35" y="52"/>
                  </a:moveTo>
                  <a:lnTo>
                    <a:pt x="0" y="6"/>
                  </a:lnTo>
                  <a:lnTo>
                    <a:pt x="11" y="0"/>
                  </a:lnTo>
                  <a:lnTo>
                    <a:pt x="41" y="47"/>
                  </a:lnTo>
                  <a:lnTo>
                    <a:pt x="35"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p:cNvSpPr>
            <p:nvPr/>
          </p:nvSpPr>
          <p:spPr bwMode="auto">
            <a:xfrm>
              <a:off x="6959" y="3694"/>
              <a:ext cx="52" cy="58"/>
            </a:xfrm>
            <a:custGeom>
              <a:avLst/>
              <a:gdLst>
                <a:gd name="T0" fmla="*/ 47 w 52"/>
                <a:gd name="T1" fmla="*/ 58 h 58"/>
                <a:gd name="T2" fmla="*/ 0 w 52"/>
                <a:gd name="T3" fmla="*/ 5 h 58"/>
                <a:gd name="T4" fmla="*/ 6 w 52"/>
                <a:gd name="T5" fmla="*/ 0 h 58"/>
                <a:gd name="T6" fmla="*/ 52 w 52"/>
                <a:gd name="T7" fmla="*/ 52 h 58"/>
                <a:gd name="T8" fmla="*/ 47 w 52"/>
                <a:gd name="T9" fmla="*/ 58 h 58"/>
              </a:gdLst>
              <a:ahLst/>
              <a:cxnLst>
                <a:cxn ang="0">
                  <a:pos x="T0" y="T1"/>
                </a:cxn>
                <a:cxn ang="0">
                  <a:pos x="T2" y="T3"/>
                </a:cxn>
                <a:cxn ang="0">
                  <a:pos x="T4" y="T5"/>
                </a:cxn>
                <a:cxn ang="0">
                  <a:pos x="T6" y="T7"/>
                </a:cxn>
                <a:cxn ang="0">
                  <a:pos x="T8" y="T9"/>
                </a:cxn>
              </a:cxnLst>
              <a:rect l="0" t="0" r="r" b="b"/>
              <a:pathLst>
                <a:path w="52" h="58">
                  <a:moveTo>
                    <a:pt x="47" y="58"/>
                  </a:moveTo>
                  <a:lnTo>
                    <a:pt x="0" y="5"/>
                  </a:lnTo>
                  <a:lnTo>
                    <a:pt x="6" y="0"/>
                  </a:lnTo>
                  <a:lnTo>
                    <a:pt x="52" y="52"/>
                  </a:lnTo>
                  <a:lnTo>
                    <a:pt x="47"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p:nvSpPr>
          <p:spPr bwMode="auto">
            <a:xfrm>
              <a:off x="6696" y="3752"/>
              <a:ext cx="24" cy="53"/>
            </a:xfrm>
            <a:custGeom>
              <a:avLst/>
              <a:gdLst>
                <a:gd name="T0" fmla="*/ 24 w 24"/>
                <a:gd name="T1" fmla="*/ 53 h 53"/>
                <a:gd name="T2" fmla="*/ 0 w 24"/>
                <a:gd name="T3" fmla="*/ 0 h 53"/>
                <a:gd name="T4" fmla="*/ 24 w 24"/>
                <a:gd name="T5" fmla="*/ 53 h 53"/>
              </a:gdLst>
              <a:ahLst/>
              <a:cxnLst>
                <a:cxn ang="0">
                  <a:pos x="T0" y="T1"/>
                </a:cxn>
                <a:cxn ang="0">
                  <a:pos x="T2" y="T3"/>
                </a:cxn>
                <a:cxn ang="0">
                  <a:pos x="T4" y="T5"/>
                </a:cxn>
              </a:cxnLst>
              <a:rect l="0" t="0" r="r" b="b"/>
              <a:pathLst>
                <a:path w="24" h="53">
                  <a:moveTo>
                    <a:pt x="24" y="53"/>
                  </a:moveTo>
                  <a:lnTo>
                    <a:pt x="0" y="0"/>
                  </a:lnTo>
                  <a:lnTo>
                    <a:pt x="24" y="5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Line 30"/>
            <p:cNvSpPr>
              <a:spLocks noChangeShapeType="1"/>
            </p:cNvSpPr>
            <p:nvPr/>
          </p:nvSpPr>
          <p:spPr bwMode="auto">
            <a:xfrm flipH="1" flipV="1">
              <a:off x="6696" y="3752"/>
              <a:ext cx="24" cy="5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p:cNvSpPr>
            <p:nvPr/>
          </p:nvSpPr>
          <p:spPr bwMode="auto">
            <a:xfrm>
              <a:off x="6621" y="3752"/>
              <a:ext cx="29" cy="59"/>
            </a:xfrm>
            <a:custGeom>
              <a:avLst/>
              <a:gdLst>
                <a:gd name="T0" fmla="*/ 17 w 29"/>
                <a:gd name="T1" fmla="*/ 59 h 59"/>
                <a:gd name="T2" fmla="*/ 0 w 29"/>
                <a:gd name="T3" fmla="*/ 0 h 59"/>
                <a:gd name="T4" fmla="*/ 11 w 29"/>
                <a:gd name="T5" fmla="*/ 0 h 59"/>
                <a:gd name="T6" fmla="*/ 29 w 29"/>
                <a:gd name="T7" fmla="*/ 53 h 59"/>
                <a:gd name="T8" fmla="*/ 17 w 29"/>
                <a:gd name="T9" fmla="*/ 59 h 59"/>
              </a:gdLst>
              <a:ahLst/>
              <a:cxnLst>
                <a:cxn ang="0">
                  <a:pos x="T0" y="T1"/>
                </a:cxn>
                <a:cxn ang="0">
                  <a:pos x="T2" y="T3"/>
                </a:cxn>
                <a:cxn ang="0">
                  <a:pos x="T4" y="T5"/>
                </a:cxn>
                <a:cxn ang="0">
                  <a:pos x="T6" y="T7"/>
                </a:cxn>
                <a:cxn ang="0">
                  <a:pos x="T8" y="T9"/>
                </a:cxn>
              </a:cxnLst>
              <a:rect l="0" t="0" r="r" b="b"/>
              <a:pathLst>
                <a:path w="29" h="59">
                  <a:moveTo>
                    <a:pt x="17" y="59"/>
                  </a:moveTo>
                  <a:lnTo>
                    <a:pt x="0" y="0"/>
                  </a:lnTo>
                  <a:lnTo>
                    <a:pt x="11" y="0"/>
                  </a:lnTo>
                  <a:lnTo>
                    <a:pt x="29" y="53"/>
                  </a:lnTo>
                  <a:lnTo>
                    <a:pt x="17"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2"/>
            <p:cNvSpPr>
              <a:spLocks/>
            </p:cNvSpPr>
            <p:nvPr/>
          </p:nvSpPr>
          <p:spPr bwMode="auto">
            <a:xfrm>
              <a:off x="6551" y="3752"/>
              <a:ext cx="23" cy="59"/>
            </a:xfrm>
            <a:custGeom>
              <a:avLst/>
              <a:gdLst>
                <a:gd name="T0" fmla="*/ 17 w 23"/>
                <a:gd name="T1" fmla="*/ 59 h 59"/>
                <a:gd name="T2" fmla="*/ 0 w 23"/>
                <a:gd name="T3" fmla="*/ 0 h 59"/>
                <a:gd name="T4" fmla="*/ 11 w 23"/>
                <a:gd name="T5" fmla="*/ 0 h 59"/>
                <a:gd name="T6" fmla="*/ 23 w 23"/>
                <a:gd name="T7" fmla="*/ 53 h 59"/>
                <a:gd name="T8" fmla="*/ 17 w 23"/>
                <a:gd name="T9" fmla="*/ 59 h 59"/>
              </a:gdLst>
              <a:ahLst/>
              <a:cxnLst>
                <a:cxn ang="0">
                  <a:pos x="T0" y="T1"/>
                </a:cxn>
                <a:cxn ang="0">
                  <a:pos x="T2" y="T3"/>
                </a:cxn>
                <a:cxn ang="0">
                  <a:pos x="T4" y="T5"/>
                </a:cxn>
                <a:cxn ang="0">
                  <a:pos x="T6" y="T7"/>
                </a:cxn>
                <a:cxn ang="0">
                  <a:pos x="T8" y="T9"/>
                </a:cxn>
              </a:cxnLst>
              <a:rect l="0" t="0" r="r" b="b"/>
              <a:pathLst>
                <a:path w="23" h="59">
                  <a:moveTo>
                    <a:pt x="17" y="59"/>
                  </a:moveTo>
                  <a:lnTo>
                    <a:pt x="0" y="0"/>
                  </a:lnTo>
                  <a:lnTo>
                    <a:pt x="11" y="0"/>
                  </a:lnTo>
                  <a:lnTo>
                    <a:pt x="23" y="53"/>
                  </a:lnTo>
                  <a:lnTo>
                    <a:pt x="17"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3"/>
            <p:cNvSpPr>
              <a:spLocks/>
            </p:cNvSpPr>
            <p:nvPr/>
          </p:nvSpPr>
          <p:spPr bwMode="auto">
            <a:xfrm>
              <a:off x="6481" y="3752"/>
              <a:ext cx="23" cy="59"/>
            </a:xfrm>
            <a:custGeom>
              <a:avLst/>
              <a:gdLst>
                <a:gd name="T0" fmla="*/ 11 w 23"/>
                <a:gd name="T1" fmla="*/ 59 h 59"/>
                <a:gd name="T2" fmla="*/ 0 w 23"/>
                <a:gd name="T3" fmla="*/ 0 h 59"/>
                <a:gd name="T4" fmla="*/ 11 w 23"/>
                <a:gd name="T5" fmla="*/ 0 h 59"/>
                <a:gd name="T6" fmla="*/ 23 w 23"/>
                <a:gd name="T7" fmla="*/ 53 h 59"/>
                <a:gd name="T8" fmla="*/ 11 w 23"/>
                <a:gd name="T9" fmla="*/ 59 h 59"/>
              </a:gdLst>
              <a:ahLst/>
              <a:cxnLst>
                <a:cxn ang="0">
                  <a:pos x="T0" y="T1"/>
                </a:cxn>
                <a:cxn ang="0">
                  <a:pos x="T2" y="T3"/>
                </a:cxn>
                <a:cxn ang="0">
                  <a:pos x="T4" y="T5"/>
                </a:cxn>
                <a:cxn ang="0">
                  <a:pos x="T6" y="T7"/>
                </a:cxn>
                <a:cxn ang="0">
                  <a:pos x="T8" y="T9"/>
                </a:cxn>
              </a:cxnLst>
              <a:rect l="0" t="0" r="r" b="b"/>
              <a:pathLst>
                <a:path w="23" h="59">
                  <a:moveTo>
                    <a:pt x="11" y="59"/>
                  </a:moveTo>
                  <a:lnTo>
                    <a:pt x="0" y="0"/>
                  </a:lnTo>
                  <a:lnTo>
                    <a:pt x="11" y="0"/>
                  </a:lnTo>
                  <a:lnTo>
                    <a:pt x="23" y="53"/>
                  </a:lnTo>
                  <a:lnTo>
                    <a:pt x="11"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4"/>
            <p:cNvSpPr>
              <a:spLocks/>
            </p:cNvSpPr>
            <p:nvPr/>
          </p:nvSpPr>
          <p:spPr bwMode="auto">
            <a:xfrm>
              <a:off x="6411" y="3752"/>
              <a:ext cx="17" cy="53"/>
            </a:xfrm>
            <a:custGeom>
              <a:avLst/>
              <a:gdLst>
                <a:gd name="T0" fmla="*/ 11 w 17"/>
                <a:gd name="T1" fmla="*/ 53 h 53"/>
                <a:gd name="T2" fmla="*/ 0 w 17"/>
                <a:gd name="T3" fmla="*/ 0 h 53"/>
                <a:gd name="T4" fmla="*/ 11 w 17"/>
                <a:gd name="T5" fmla="*/ 0 h 53"/>
                <a:gd name="T6" fmla="*/ 17 w 17"/>
                <a:gd name="T7" fmla="*/ 53 h 53"/>
                <a:gd name="T8" fmla="*/ 11 w 17"/>
                <a:gd name="T9" fmla="*/ 53 h 53"/>
              </a:gdLst>
              <a:ahLst/>
              <a:cxnLst>
                <a:cxn ang="0">
                  <a:pos x="T0" y="T1"/>
                </a:cxn>
                <a:cxn ang="0">
                  <a:pos x="T2" y="T3"/>
                </a:cxn>
                <a:cxn ang="0">
                  <a:pos x="T4" y="T5"/>
                </a:cxn>
                <a:cxn ang="0">
                  <a:pos x="T6" y="T7"/>
                </a:cxn>
                <a:cxn ang="0">
                  <a:pos x="T8" y="T9"/>
                </a:cxn>
              </a:cxnLst>
              <a:rect l="0" t="0" r="r" b="b"/>
              <a:pathLst>
                <a:path w="17" h="53">
                  <a:moveTo>
                    <a:pt x="11" y="53"/>
                  </a:moveTo>
                  <a:lnTo>
                    <a:pt x="0" y="0"/>
                  </a:lnTo>
                  <a:lnTo>
                    <a:pt x="11" y="0"/>
                  </a:lnTo>
                  <a:lnTo>
                    <a:pt x="17" y="53"/>
                  </a:lnTo>
                  <a:lnTo>
                    <a:pt x="11" y="5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5"/>
            <p:cNvSpPr>
              <a:spLocks/>
            </p:cNvSpPr>
            <p:nvPr/>
          </p:nvSpPr>
          <p:spPr bwMode="auto">
            <a:xfrm>
              <a:off x="6346" y="3758"/>
              <a:ext cx="12" cy="47"/>
            </a:xfrm>
            <a:custGeom>
              <a:avLst/>
              <a:gdLst>
                <a:gd name="T0" fmla="*/ 0 w 12"/>
                <a:gd name="T1" fmla="*/ 47 h 47"/>
                <a:gd name="T2" fmla="*/ 0 w 12"/>
                <a:gd name="T3" fmla="*/ 0 h 47"/>
                <a:gd name="T4" fmla="*/ 6 w 12"/>
                <a:gd name="T5" fmla="*/ 0 h 47"/>
                <a:gd name="T6" fmla="*/ 12 w 12"/>
                <a:gd name="T7" fmla="*/ 47 h 47"/>
                <a:gd name="T8" fmla="*/ 0 w 12"/>
                <a:gd name="T9" fmla="*/ 47 h 47"/>
              </a:gdLst>
              <a:ahLst/>
              <a:cxnLst>
                <a:cxn ang="0">
                  <a:pos x="T0" y="T1"/>
                </a:cxn>
                <a:cxn ang="0">
                  <a:pos x="T2" y="T3"/>
                </a:cxn>
                <a:cxn ang="0">
                  <a:pos x="T4" y="T5"/>
                </a:cxn>
                <a:cxn ang="0">
                  <a:pos x="T6" y="T7"/>
                </a:cxn>
                <a:cxn ang="0">
                  <a:pos x="T8" y="T9"/>
                </a:cxn>
              </a:cxnLst>
              <a:rect l="0" t="0" r="r" b="b"/>
              <a:pathLst>
                <a:path w="12" h="47">
                  <a:moveTo>
                    <a:pt x="0" y="47"/>
                  </a:moveTo>
                  <a:lnTo>
                    <a:pt x="0" y="0"/>
                  </a:lnTo>
                  <a:lnTo>
                    <a:pt x="6" y="0"/>
                  </a:lnTo>
                  <a:lnTo>
                    <a:pt x="12" y="47"/>
                  </a:lnTo>
                  <a:lnTo>
                    <a:pt x="0" y="4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6"/>
            <p:cNvSpPr>
              <a:spLocks noChangeArrowheads="1"/>
            </p:cNvSpPr>
            <p:nvPr/>
          </p:nvSpPr>
          <p:spPr bwMode="auto">
            <a:xfrm>
              <a:off x="6271" y="3752"/>
              <a:ext cx="11" cy="53"/>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p:cNvSpPr>
            <p:nvPr/>
          </p:nvSpPr>
          <p:spPr bwMode="auto">
            <a:xfrm>
              <a:off x="6195" y="3752"/>
              <a:ext cx="17" cy="53"/>
            </a:xfrm>
            <a:custGeom>
              <a:avLst/>
              <a:gdLst>
                <a:gd name="T0" fmla="*/ 11 w 17"/>
                <a:gd name="T1" fmla="*/ 53 h 53"/>
                <a:gd name="T2" fmla="*/ 0 w 17"/>
                <a:gd name="T3" fmla="*/ 53 h 53"/>
                <a:gd name="T4" fmla="*/ 6 w 17"/>
                <a:gd name="T5" fmla="*/ 0 h 53"/>
                <a:gd name="T6" fmla="*/ 17 w 17"/>
                <a:gd name="T7" fmla="*/ 0 h 53"/>
                <a:gd name="T8" fmla="*/ 11 w 17"/>
                <a:gd name="T9" fmla="*/ 53 h 53"/>
              </a:gdLst>
              <a:ahLst/>
              <a:cxnLst>
                <a:cxn ang="0">
                  <a:pos x="T0" y="T1"/>
                </a:cxn>
                <a:cxn ang="0">
                  <a:pos x="T2" y="T3"/>
                </a:cxn>
                <a:cxn ang="0">
                  <a:pos x="T4" y="T5"/>
                </a:cxn>
                <a:cxn ang="0">
                  <a:pos x="T6" y="T7"/>
                </a:cxn>
                <a:cxn ang="0">
                  <a:pos x="T8" y="T9"/>
                </a:cxn>
              </a:cxnLst>
              <a:rect l="0" t="0" r="r" b="b"/>
              <a:pathLst>
                <a:path w="17" h="53">
                  <a:moveTo>
                    <a:pt x="11" y="53"/>
                  </a:moveTo>
                  <a:lnTo>
                    <a:pt x="0" y="53"/>
                  </a:lnTo>
                  <a:lnTo>
                    <a:pt x="6" y="0"/>
                  </a:lnTo>
                  <a:lnTo>
                    <a:pt x="17" y="0"/>
                  </a:lnTo>
                  <a:lnTo>
                    <a:pt x="11" y="5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p:cNvSpPr>
            <p:nvPr/>
          </p:nvSpPr>
          <p:spPr bwMode="auto">
            <a:xfrm>
              <a:off x="6125" y="3752"/>
              <a:ext cx="17" cy="53"/>
            </a:xfrm>
            <a:custGeom>
              <a:avLst/>
              <a:gdLst>
                <a:gd name="T0" fmla="*/ 6 w 17"/>
                <a:gd name="T1" fmla="*/ 53 h 53"/>
                <a:gd name="T2" fmla="*/ 0 w 17"/>
                <a:gd name="T3" fmla="*/ 53 h 53"/>
                <a:gd name="T4" fmla="*/ 11 w 17"/>
                <a:gd name="T5" fmla="*/ 0 h 53"/>
                <a:gd name="T6" fmla="*/ 17 w 17"/>
                <a:gd name="T7" fmla="*/ 0 h 53"/>
                <a:gd name="T8" fmla="*/ 6 w 17"/>
                <a:gd name="T9" fmla="*/ 53 h 53"/>
              </a:gdLst>
              <a:ahLst/>
              <a:cxnLst>
                <a:cxn ang="0">
                  <a:pos x="T0" y="T1"/>
                </a:cxn>
                <a:cxn ang="0">
                  <a:pos x="T2" y="T3"/>
                </a:cxn>
                <a:cxn ang="0">
                  <a:pos x="T4" y="T5"/>
                </a:cxn>
                <a:cxn ang="0">
                  <a:pos x="T6" y="T7"/>
                </a:cxn>
                <a:cxn ang="0">
                  <a:pos x="T8" y="T9"/>
                </a:cxn>
              </a:cxnLst>
              <a:rect l="0" t="0" r="r" b="b"/>
              <a:pathLst>
                <a:path w="17" h="53">
                  <a:moveTo>
                    <a:pt x="6" y="53"/>
                  </a:moveTo>
                  <a:lnTo>
                    <a:pt x="0" y="53"/>
                  </a:lnTo>
                  <a:lnTo>
                    <a:pt x="11" y="0"/>
                  </a:lnTo>
                  <a:lnTo>
                    <a:pt x="17" y="0"/>
                  </a:lnTo>
                  <a:lnTo>
                    <a:pt x="6" y="5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p:nvSpPr>
          <p:spPr bwMode="auto">
            <a:xfrm>
              <a:off x="6049" y="3752"/>
              <a:ext cx="23" cy="59"/>
            </a:xfrm>
            <a:custGeom>
              <a:avLst/>
              <a:gdLst>
                <a:gd name="T0" fmla="*/ 12 w 23"/>
                <a:gd name="T1" fmla="*/ 59 h 59"/>
                <a:gd name="T2" fmla="*/ 0 w 23"/>
                <a:gd name="T3" fmla="*/ 53 h 59"/>
                <a:gd name="T4" fmla="*/ 17 w 23"/>
                <a:gd name="T5" fmla="*/ 0 h 59"/>
                <a:gd name="T6" fmla="*/ 23 w 23"/>
                <a:gd name="T7" fmla="*/ 0 h 59"/>
                <a:gd name="T8" fmla="*/ 12 w 23"/>
                <a:gd name="T9" fmla="*/ 59 h 59"/>
              </a:gdLst>
              <a:ahLst/>
              <a:cxnLst>
                <a:cxn ang="0">
                  <a:pos x="T0" y="T1"/>
                </a:cxn>
                <a:cxn ang="0">
                  <a:pos x="T2" y="T3"/>
                </a:cxn>
                <a:cxn ang="0">
                  <a:pos x="T4" y="T5"/>
                </a:cxn>
                <a:cxn ang="0">
                  <a:pos x="T6" y="T7"/>
                </a:cxn>
                <a:cxn ang="0">
                  <a:pos x="T8" y="T9"/>
                </a:cxn>
              </a:cxnLst>
              <a:rect l="0" t="0" r="r" b="b"/>
              <a:pathLst>
                <a:path w="23" h="59">
                  <a:moveTo>
                    <a:pt x="12" y="59"/>
                  </a:moveTo>
                  <a:lnTo>
                    <a:pt x="0" y="53"/>
                  </a:lnTo>
                  <a:lnTo>
                    <a:pt x="17" y="0"/>
                  </a:lnTo>
                  <a:lnTo>
                    <a:pt x="23" y="0"/>
                  </a:lnTo>
                  <a:lnTo>
                    <a:pt x="12"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p:nvSpPr>
          <p:spPr bwMode="auto">
            <a:xfrm>
              <a:off x="5979" y="3752"/>
              <a:ext cx="23" cy="59"/>
            </a:xfrm>
            <a:custGeom>
              <a:avLst/>
              <a:gdLst>
                <a:gd name="T0" fmla="*/ 6 w 23"/>
                <a:gd name="T1" fmla="*/ 59 h 59"/>
                <a:gd name="T2" fmla="*/ 0 w 23"/>
                <a:gd name="T3" fmla="*/ 53 h 59"/>
                <a:gd name="T4" fmla="*/ 17 w 23"/>
                <a:gd name="T5" fmla="*/ 0 h 59"/>
                <a:gd name="T6" fmla="*/ 23 w 23"/>
                <a:gd name="T7" fmla="*/ 0 h 59"/>
                <a:gd name="T8" fmla="*/ 6 w 23"/>
                <a:gd name="T9" fmla="*/ 59 h 59"/>
              </a:gdLst>
              <a:ahLst/>
              <a:cxnLst>
                <a:cxn ang="0">
                  <a:pos x="T0" y="T1"/>
                </a:cxn>
                <a:cxn ang="0">
                  <a:pos x="T2" y="T3"/>
                </a:cxn>
                <a:cxn ang="0">
                  <a:pos x="T4" y="T5"/>
                </a:cxn>
                <a:cxn ang="0">
                  <a:pos x="T6" y="T7"/>
                </a:cxn>
                <a:cxn ang="0">
                  <a:pos x="T8" y="T9"/>
                </a:cxn>
              </a:cxnLst>
              <a:rect l="0" t="0" r="r" b="b"/>
              <a:pathLst>
                <a:path w="23" h="59">
                  <a:moveTo>
                    <a:pt x="6" y="59"/>
                  </a:moveTo>
                  <a:lnTo>
                    <a:pt x="0" y="53"/>
                  </a:lnTo>
                  <a:lnTo>
                    <a:pt x="17" y="0"/>
                  </a:lnTo>
                  <a:lnTo>
                    <a:pt x="23" y="0"/>
                  </a:lnTo>
                  <a:lnTo>
                    <a:pt x="6"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1"/>
            <p:cNvSpPr>
              <a:spLocks noChangeArrowheads="1"/>
            </p:cNvSpPr>
            <p:nvPr/>
          </p:nvSpPr>
          <p:spPr bwMode="auto">
            <a:xfrm>
              <a:off x="5576" y="2668"/>
              <a:ext cx="1459" cy="891"/>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p:nvSpPr>
          <p:spPr bwMode="auto">
            <a:xfrm>
              <a:off x="5903" y="3752"/>
              <a:ext cx="29" cy="59"/>
            </a:xfrm>
            <a:custGeom>
              <a:avLst/>
              <a:gdLst>
                <a:gd name="T0" fmla="*/ 6 w 29"/>
                <a:gd name="T1" fmla="*/ 59 h 59"/>
                <a:gd name="T2" fmla="*/ 0 w 29"/>
                <a:gd name="T3" fmla="*/ 53 h 59"/>
                <a:gd name="T4" fmla="*/ 23 w 29"/>
                <a:gd name="T5" fmla="*/ 0 h 59"/>
                <a:gd name="T6" fmla="*/ 29 w 29"/>
                <a:gd name="T7" fmla="*/ 0 h 59"/>
                <a:gd name="T8" fmla="*/ 6 w 29"/>
                <a:gd name="T9" fmla="*/ 59 h 59"/>
              </a:gdLst>
              <a:ahLst/>
              <a:cxnLst>
                <a:cxn ang="0">
                  <a:pos x="T0" y="T1"/>
                </a:cxn>
                <a:cxn ang="0">
                  <a:pos x="T2" y="T3"/>
                </a:cxn>
                <a:cxn ang="0">
                  <a:pos x="T4" y="T5"/>
                </a:cxn>
                <a:cxn ang="0">
                  <a:pos x="T6" y="T7"/>
                </a:cxn>
                <a:cxn ang="0">
                  <a:pos x="T8" y="T9"/>
                </a:cxn>
              </a:cxnLst>
              <a:rect l="0" t="0" r="r" b="b"/>
              <a:pathLst>
                <a:path w="29" h="59">
                  <a:moveTo>
                    <a:pt x="6" y="59"/>
                  </a:moveTo>
                  <a:lnTo>
                    <a:pt x="0" y="53"/>
                  </a:lnTo>
                  <a:lnTo>
                    <a:pt x="23" y="0"/>
                  </a:lnTo>
                  <a:lnTo>
                    <a:pt x="29" y="0"/>
                  </a:lnTo>
                  <a:lnTo>
                    <a:pt x="6"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p:nvSpPr>
          <p:spPr bwMode="auto">
            <a:xfrm>
              <a:off x="5833" y="3752"/>
              <a:ext cx="35" cy="59"/>
            </a:xfrm>
            <a:custGeom>
              <a:avLst/>
              <a:gdLst>
                <a:gd name="T0" fmla="*/ 6 w 35"/>
                <a:gd name="T1" fmla="*/ 59 h 59"/>
                <a:gd name="T2" fmla="*/ 0 w 35"/>
                <a:gd name="T3" fmla="*/ 53 h 59"/>
                <a:gd name="T4" fmla="*/ 23 w 35"/>
                <a:gd name="T5" fmla="*/ 0 h 59"/>
                <a:gd name="T6" fmla="*/ 35 w 35"/>
                <a:gd name="T7" fmla="*/ 0 h 59"/>
                <a:gd name="T8" fmla="*/ 6 w 35"/>
                <a:gd name="T9" fmla="*/ 59 h 59"/>
              </a:gdLst>
              <a:ahLst/>
              <a:cxnLst>
                <a:cxn ang="0">
                  <a:pos x="T0" y="T1"/>
                </a:cxn>
                <a:cxn ang="0">
                  <a:pos x="T2" y="T3"/>
                </a:cxn>
                <a:cxn ang="0">
                  <a:pos x="T4" y="T5"/>
                </a:cxn>
                <a:cxn ang="0">
                  <a:pos x="T6" y="T7"/>
                </a:cxn>
                <a:cxn ang="0">
                  <a:pos x="T8" y="T9"/>
                </a:cxn>
              </a:cxnLst>
              <a:rect l="0" t="0" r="r" b="b"/>
              <a:pathLst>
                <a:path w="35" h="59">
                  <a:moveTo>
                    <a:pt x="6" y="59"/>
                  </a:moveTo>
                  <a:lnTo>
                    <a:pt x="0" y="53"/>
                  </a:lnTo>
                  <a:lnTo>
                    <a:pt x="23" y="0"/>
                  </a:lnTo>
                  <a:lnTo>
                    <a:pt x="35" y="0"/>
                  </a:lnTo>
                  <a:lnTo>
                    <a:pt x="6"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p:nvSpPr>
          <p:spPr bwMode="auto">
            <a:xfrm>
              <a:off x="5757" y="3752"/>
              <a:ext cx="41" cy="59"/>
            </a:xfrm>
            <a:custGeom>
              <a:avLst/>
              <a:gdLst>
                <a:gd name="T0" fmla="*/ 6 w 41"/>
                <a:gd name="T1" fmla="*/ 59 h 59"/>
                <a:gd name="T2" fmla="*/ 0 w 41"/>
                <a:gd name="T3" fmla="*/ 53 h 59"/>
                <a:gd name="T4" fmla="*/ 29 w 41"/>
                <a:gd name="T5" fmla="*/ 0 h 59"/>
                <a:gd name="T6" fmla="*/ 41 w 41"/>
                <a:gd name="T7" fmla="*/ 0 h 59"/>
                <a:gd name="T8" fmla="*/ 6 w 41"/>
                <a:gd name="T9" fmla="*/ 59 h 59"/>
              </a:gdLst>
              <a:ahLst/>
              <a:cxnLst>
                <a:cxn ang="0">
                  <a:pos x="T0" y="T1"/>
                </a:cxn>
                <a:cxn ang="0">
                  <a:pos x="T2" y="T3"/>
                </a:cxn>
                <a:cxn ang="0">
                  <a:pos x="T4" y="T5"/>
                </a:cxn>
                <a:cxn ang="0">
                  <a:pos x="T6" y="T7"/>
                </a:cxn>
                <a:cxn ang="0">
                  <a:pos x="T8" y="T9"/>
                </a:cxn>
              </a:cxnLst>
              <a:rect l="0" t="0" r="r" b="b"/>
              <a:pathLst>
                <a:path w="41" h="59">
                  <a:moveTo>
                    <a:pt x="6" y="59"/>
                  </a:moveTo>
                  <a:lnTo>
                    <a:pt x="0" y="53"/>
                  </a:lnTo>
                  <a:lnTo>
                    <a:pt x="29" y="0"/>
                  </a:lnTo>
                  <a:lnTo>
                    <a:pt x="41" y="0"/>
                  </a:lnTo>
                  <a:lnTo>
                    <a:pt x="6"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p:nvSpPr>
          <p:spPr bwMode="auto">
            <a:xfrm>
              <a:off x="5681" y="3746"/>
              <a:ext cx="47" cy="65"/>
            </a:xfrm>
            <a:custGeom>
              <a:avLst/>
              <a:gdLst>
                <a:gd name="T0" fmla="*/ 12 w 47"/>
                <a:gd name="T1" fmla="*/ 65 h 65"/>
                <a:gd name="T2" fmla="*/ 0 w 47"/>
                <a:gd name="T3" fmla="*/ 59 h 65"/>
                <a:gd name="T4" fmla="*/ 35 w 47"/>
                <a:gd name="T5" fmla="*/ 0 h 65"/>
                <a:gd name="T6" fmla="*/ 47 w 47"/>
                <a:gd name="T7" fmla="*/ 6 h 65"/>
                <a:gd name="T8" fmla="*/ 12 w 47"/>
                <a:gd name="T9" fmla="*/ 65 h 65"/>
              </a:gdLst>
              <a:ahLst/>
              <a:cxnLst>
                <a:cxn ang="0">
                  <a:pos x="T0" y="T1"/>
                </a:cxn>
                <a:cxn ang="0">
                  <a:pos x="T2" y="T3"/>
                </a:cxn>
                <a:cxn ang="0">
                  <a:pos x="T4" y="T5"/>
                </a:cxn>
                <a:cxn ang="0">
                  <a:pos x="T6" y="T7"/>
                </a:cxn>
                <a:cxn ang="0">
                  <a:pos x="T8" y="T9"/>
                </a:cxn>
              </a:cxnLst>
              <a:rect l="0" t="0" r="r" b="b"/>
              <a:pathLst>
                <a:path w="47" h="65">
                  <a:moveTo>
                    <a:pt x="12" y="65"/>
                  </a:moveTo>
                  <a:lnTo>
                    <a:pt x="0" y="59"/>
                  </a:lnTo>
                  <a:lnTo>
                    <a:pt x="35" y="0"/>
                  </a:lnTo>
                  <a:lnTo>
                    <a:pt x="47" y="6"/>
                  </a:lnTo>
                  <a:lnTo>
                    <a:pt x="12" y="6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p:cNvSpPr>
            <p:nvPr/>
          </p:nvSpPr>
          <p:spPr bwMode="auto">
            <a:xfrm>
              <a:off x="5611" y="3746"/>
              <a:ext cx="47" cy="65"/>
            </a:xfrm>
            <a:custGeom>
              <a:avLst/>
              <a:gdLst>
                <a:gd name="T0" fmla="*/ 6 w 47"/>
                <a:gd name="T1" fmla="*/ 65 h 65"/>
                <a:gd name="T2" fmla="*/ 0 w 47"/>
                <a:gd name="T3" fmla="*/ 59 h 65"/>
                <a:gd name="T4" fmla="*/ 41 w 47"/>
                <a:gd name="T5" fmla="*/ 0 h 65"/>
                <a:gd name="T6" fmla="*/ 47 w 47"/>
                <a:gd name="T7" fmla="*/ 6 h 65"/>
                <a:gd name="T8" fmla="*/ 6 w 47"/>
                <a:gd name="T9" fmla="*/ 65 h 65"/>
              </a:gdLst>
              <a:ahLst/>
              <a:cxnLst>
                <a:cxn ang="0">
                  <a:pos x="T0" y="T1"/>
                </a:cxn>
                <a:cxn ang="0">
                  <a:pos x="T2" y="T3"/>
                </a:cxn>
                <a:cxn ang="0">
                  <a:pos x="T4" y="T5"/>
                </a:cxn>
                <a:cxn ang="0">
                  <a:pos x="T6" y="T7"/>
                </a:cxn>
                <a:cxn ang="0">
                  <a:pos x="T8" y="T9"/>
                </a:cxn>
              </a:cxnLst>
              <a:rect l="0" t="0" r="r" b="b"/>
              <a:pathLst>
                <a:path w="47" h="65">
                  <a:moveTo>
                    <a:pt x="6" y="65"/>
                  </a:moveTo>
                  <a:lnTo>
                    <a:pt x="0" y="59"/>
                  </a:lnTo>
                  <a:lnTo>
                    <a:pt x="41" y="0"/>
                  </a:lnTo>
                  <a:lnTo>
                    <a:pt x="47" y="6"/>
                  </a:lnTo>
                  <a:lnTo>
                    <a:pt x="6" y="6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p:cNvSpPr>
              <a:spLocks/>
            </p:cNvSpPr>
            <p:nvPr/>
          </p:nvSpPr>
          <p:spPr bwMode="auto">
            <a:xfrm>
              <a:off x="6656" y="3694"/>
              <a:ext cx="29" cy="58"/>
            </a:xfrm>
            <a:custGeom>
              <a:avLst/>
              <a:gdLst>
                <a:gd name="T0" fmla="*/ 23 w 29"/>
                <a:gd name="T1" fmla="*/ 58 h 58"/>
                <a:gd name="T2" fmla="*/ 0 w 29"/>
                <a:gd name="T3" fmla="*/ 5 h 58"/>
                <a:gd name="T4" fmla="*/ 5 w 29"/>
                <a:gd name="T5" fmla="*/ 0 h 58"/>
                <a:gd name="T6" fmla="*/ 29 w 29"/>
                <a:gd name="T7" fmla="*/ 58 h 58"/>
                <a:gd name="T8" fmla="*/ 23 w 29"/>
                <a:gd name="T9" fmla="*/ 58 h 58"/>
              </a:gdLst>
              <a:ahLst/>
              <a:cxnLst>
                <a:cxn ang="0">
                  <a:pos x="T0" y="T1"/>
                </a:cxn>
                <a:cxn ang="0">
                  <a:pos x="T2" y="T3"/>
                </a:cxn>
                <a:cxn ang="0">
                  <a:pos x="T4" y="T5"/>
                </a:cxn>
                <a:cxn ang="0">
                  <a:pos x="T6" y="T7"/>
                </a:cxn>
                <a:cxn ang="0">
                  <a:pos x="T8" y="T9"/>
                </a:cxn>
              </a:cxnLst>
              <a:rect l="0" t="0" r="r" b="b"/>
              <a:pathLst>
                <a:path w="29" h="58">
                  <a:moveTo>
                    <a:pt x="23" y="58"/>
                  </a:moveTo>
                  <a:lnTo>
                    <a:pt x="0" y="5"/>
                  </a:lnTo>
                  <a:lnTo>
                    <a:pt x="5" y="0"/>
                  </a:lnTo>
                  <a:lnTo>
                    <a:pt x="29" y="58"/>
                  </a:lnTo>
                  <a:lnTo>
                    <a:pt x="23"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p:nvSpPr>
          <p:spPr bwMode="auto">
            <a:xfrm>
              <a:off x="6591" y="3694"/>
              <a:ext cx="24" cy="58"/>
            </a:xfrm>
            <a:custGeom>
              <a:avLst/>
              <a:gdLst>
                <a:gd name="T0" fmla="*/ 18 w 24"/>
                <a:gd name="T1" fmla="*/ 58 h 58"/>
                <a:gd name="T2" fmla="*/ 0 w 24"/>
                <a:gd name="T3" fmla="*/ 5 h 58"/>
                <a:gd name="T4" fmla="*/ 6 w 24"/>
                <a:gd name="T5" fmla="*/ 0 h 58"/>
                <a:gd name="T6" fmla="*/ 24 w 24"/>
                <a:gd name="T7" fmla="*/ 58 h 58"/>
                <a:gd name="T8" fmla="*/ 18 w 24"/>
                <a:gd name="T9" fmla="*/ 58 h 58"/>
              </a:gdLst>
              <a:ahLst/>
              <a:cxnLst>
                <a:cxn ang="0">
                  <a:pos x="T0" y="T1"/>
                </a:cxn>
                <a:cxn ang="0">
                  <a:pos x="T2" y="T3"/>
                </a:cxn>
                <a:cxn ang="0">
                  <a:pos x="T4" y="T5"/>
                </a:cxn>
                <a:cxn ang="0">
                  <a:pos x="T6" y="T7"/>
                </a:cxn>
                <a:cxn ang="0">
                  <a:pos x="T8" y="T9"/>
                </a:cxn>
              </a:cxnLst>
              <a:rect l="0" t="0" r="r" b="b"/>
              <a:pathLst>
                <a:path w="24" h="58">
                  <a:moveTo>
                    <a:pt x="18" y="58"/>
                  </a:moveTo>
                  <a:lnTo>
                    <a:pt x="0" y="5"/>
                  </a:lnTo>
                  <a:lnTo>
                    <a:pt x="6" y="0"/>
                  </a:lnTo>
                  <a:lnTo>
                    <a:pt x="24" y="58"/>
                  </a:lnTo>
                  <a:lnTo>
                    <a:pt x="18"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p:cNvSpPr>
              <a:spLocks/>
            </p:cNvSpPr>
            <p:nvPr/>
          </p:nvSpPr>
          <p:spPr bwMode="auto">
            <a:xfrm>
              <a:off x="6521" y="3694"/>
              <a:ext cx="24" cy="58"/>
            </a:xfrm>
            <a:custGeom>
              <a:avLst/>
              <a:gdLst>
                <a:gd name="T0" fmla="*/ 18 w 24"/>
                <a:gd name="T1" fmla="*/ 58 h 58"/>
                <a:gd name="T2" fmla="*/ 0 w 24"/>
                <a:gd name="T3" fmla="*/ 5 h 58"/>
                <a:gd name="T4" fmla="*/ 12 w 24"/>
                <a:gd name="T5" fmla="*/ 0 h 58"/>
                <a:gd name="T6" fmla="*/ 24 w 24"/>
                <a:gd name="T7" fmla="*/ 58 h 58"/>
                <a:gd name="T8" fmla="*/ 18 w 24"/>
                <a:gd name="T9" fmla="*/ 58 h 58"/>
              </a:gdLst>
              <a:ahLst/>
              <a:cxnLst>
                <a:cxn ang="0">
                  <a:pos x="T0" y="T1"/>
                </a:cxn>
                <a:cxn ang="0">
                  <a:pos x="T2" y="T3"/>
                </a:cxn>
                <a:cxn ang="0">
                  <a:pos x="T4" y="T5"/>
                </a:cxn>
                <a:cxn ang="0">
                  <a:pos x="T6" y="T7"/>
                </a:cxn>
                <a:cxn ang="0">
                  <a:pos x="T8" y="T9"/>
                </a:cxn>
              </a:cxnLst>
              <a:rect l="0" t="0" r="r" b="b"/>
              <a:pathLst>
                <a:path w="24" h="58">
                  <a:moveTo>
                    <a:pt x="18" y="58"/>
                  </a:moveTo>
                  <a:lnTo>
                    <a:pt x="0" y="5"/>
                  </a:lnTo>
                  <a:lnTo>
                    <a:pt x="12" y="0"/>
                  </a:lnTo>
                  <a:lnTo>
                    <a:pt x="24" y="58"/>
                  </a:lnTo>
                  <a:lnTo>
                    <a:pt x="18"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0"/>
            <p:cNvSpPr>
              <a:spLocks/>
            </p:cNvSpPr>
            <p:nvPr/>
          </p:nvSpPr>
          <p:spPr bwMode="auto">
            <a:xfrm>
              <a:off x="6457" y="3694"/>
              <a:ext cx="18" cy="58"/>
            </a:xfrm>
            <a:custGeom>
              <a:avLst/>
              <a:gdLst>
                <a:gd name="T0" fmla="*/ 12 w 18"/>
                <a:gd name="T1" fmla="*/ 58 h 58"/>
                <a:gd name="T2" fmla="*/ 0 w 18"/>
                <a:gd name="T3" fmla="*/ 0 h 58"/>
                <a:gd name="T4" fmla="*/ 12 w 18"/>
                <a:gd name="T5" fmla="*/ 0 h 58"/>
                <a:gd name="T6" fmla="*/ 18 w 18"/>
                <a:gd name="T7" fmla="*/ 58 h 58"/>
                <a:gd name="T8" fmla="*/ 12 w 18"/>
                <a:gd name="T9" fmla="*/ 58 h 58"/>
              </a:gdLst>
              <a:ahLst/>
              <a:cxnLst>
                <a:cxn ang="0">
                  <a:pos x="T0" y="T1"/>
                </a:cxn>
                <a:cxn ang="0">
                  <a:pos x="T2" y="T3"/>
                </a:cxn>
                <a:cxn ang="0">
                  <a:pos x="T4" y="T5"/>
                </a:cxn>
                <a:cxn ang="0">
                  <a:pos x="T6" y="T7"/>
                </a:cxn>
                <a:cxn ang="0">
                  <a:pos x="T8" y="T9"/>
                </a:cxn>
              </a:cxnLst>
              <a:rect l="0" t="0" r="r" b="b"/>
              <a:pathLst>
                <a:path w="18" h="58">
                  <a:moveTo>
                    <a:pt x="12" y="58"/>
                  </a:moveTo>
                  <a:lnTo>
                    <a:pt x="0" y="0"/>
                  </a:lnTo>
                  <a:lnTo>
                    <a:pt x="12" y="0"/>
                  </a:lnTo>
                  <a:lnTo>
                    <a:pt x="18" y="58"/>
                  </a:lnTo>
                  <a:lnTo>
                    <a:pt x="12"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p:cNvSpPr>
            <p:nvPr/>
          </p:nvSpPr>
          <p:spPr bwMode="auto">
            <a:xfrm>
              <a:off x="6393" y="3694"/>
              <a:ext cx="18" cy="58"/>
            </a:xfrm>
            <a:custGeom>
              <a:avLst/>
              <a:gdLst>
                <a:gd name="T0" fmla="*/ 6 w 18"/>
                <a:gd name="T1" fmla="*/ 58 h 58"/>
                <a:gd name="T2" fmla="*/ 0 w 18"/>
                <a:gd name="T3" fmla="*/ 0 h 58"/>
                <a:gd name="T4" fmla="*/ 12 w 18"/>
                <a:gd name="T5" fmla="*/ 0 h 58"/>
                <a:gd name="T6" fmla="*/ 18 w 18"/>
                <a:gd name="T7" fmla="*/ 58 h 58"/>
                <a:gd name="T8" fmla="*/ 6 w 18"/>
                <a:gd name="T9" fmla="*/ 58 h 58"/>
              </a:gdLst>
              <a:ahLst/>
              <a:cxnLst>
                <a:cxn ang="0">
                  <a:pos x="T0" y="T1"/>
                </a:cxn>
                <a:cxn ang="0">
                  <a:pos x="T2" y="T3"/>
                </a:cxn>
                <a:cxn ang="0">
                  <a:pos x="T4" y="T5"/>
                </a:cxn>
                <a:cxn ang="0">
                  <a:pos x="T6" y="T7"/>
                </a:cxn>
                <a:cxn ang="0">
                  <a:pos x="T8" y="T9"/>
                </a:cxn>
              </a:cxnLst>
              <a:rect l="0" t="0" r="r" b="b"/>
              <a:pathLst>
                <a:path w="18" h="58">
                  <a:moveTo>
                    <a:pt x="6" y="58"/>
                  </a:moveTo>
                  <a:lnTo>
                    <a:pt x="0" y="0"/>
                  </a:lnTo>
                  <a:lnTo>
                    <a:pt x="12" y="0"/>
                  </a:lnTo>
                  <a:lnTo>
                    <a:pt x="18" y="58"/>
                  </a:lnTo>
                  <a:lnTo>
                    <a:pt x="6"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2"/>
            <p:cNvSpPr>
              <a:spLocks noChangeArrowheads="1"/>
            </p:cNvSpPr>
            <p:nvPr/>
          </p:nvSpPr>
          <p:spPr bwMode="auto">
            <a:xfrm>
              <a:off x="6329" y="3694"/>
              <a:ext cx="12" cy="58"/>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p:nvSpPr>
          <p:spPr bwMode="auto">
            <a:xfrm>
              <a:off x="6259" y="3694"/>
              <a:ext cx="12" cy="58"/>
            </a:xfrm>
            <a:custGeom>
              <a:avLst/>
              <a:gdLst>
                <a:gd name="T0" fmla="*/ 12 w 12"/>
                <a:gd name="T1" fmla="*/ 58 h 58"/>
                <a:gd name="T2" fmla="*/ 0 w 12"/>
                <a:gd name="T3" fmla="*/ 58 h 58"/>
                <a:gd name="T4" fmla="*/ 6 w 12"/>
                <a:gd name="T5" fmla="*/ 0 h 58"/>
                <a:gd name="T6" fmla="*/ 12 w 12"/>
                <a:gd name="T7" fmla="*/ 0 h 58"/>
                <a:gd name="T8" fmla="*/ 12 w 12"/>
                <a:gd name="T9" fmla="*/ 58 h 58"/>
              </a:gdLst>
              <a:ahLst/>
              <a:cxnLst>
                <a:cxn ang="0">
                  <a:pos x="T0" y="T1"/>
                </a:cxn>
                <a:cxn ang="0">
                  <a:pos x="T2" y="T3"/>
                </a:cxn>
                <a:cxn ang="0">
                  <a:pos x="T4" y="T5"/>
                </a:cxn>
                <a:cxn ang="0">
                  <a:pos x="T6" y="T7"/>
                </a:cxn>
                <a:cxn ang="0">
                  <a:pos x="T8" y="T9"/>
                </a:cxn>
              </a:cxnLst>
              <a:rect l="0" t="0" r="r" b="b"/>
              <a:pathLst>
                <a:path w="12" h="58">
                  <a:moveTo>
                    <a:pt x="12" y="58"/>
                  </a:moveTo>
                  <a:lnTo>
                    <a:pt x="0" y="58"/>
                  </a:lnTo>
                  <a:lnTo>
                    <a:pt x="6" y="0"/>
                  </a:lnTo>
                  <a:lnTo>
                    <a:pt x="12" y="0"/>
                  </a:lnTo>
                  <a:lnTo>
                    <a:pt x="12"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4"/>
            <p:cNvSpPr>
              <a:spLocks/>
            </p:cNvSpPr>
            <p:nvPr/>
          </p:nvSpPr>
          <p:spPr bwMode="auto">
            <a:xfrm>
              <a:off x="6189" y="3694"/>
              <a:ext cx="17" cy="58"/>
            </a:xfrm>
            <a:custGeom>
              <a:avLst/>
              <a:gdLst>
                <a:gd name="T0" fmla="*/ 12 w 17"/>
                <a:gd name="T1" fmla="*/ 58 h 58"/>
                <a:gd name="T2" fmla="*/ 0 w 17"/>
                <a:gd name="T3" fmla="*/ 58 h 58"/>
                <a:gd name="T4" fmla="*/ 6 w 17"/>
                <a:gd name="T5" fmla="*/ 0 h 58"/>
                <a:gd name="T6" fmla="*/ 17 w 17"/>
                <a:gd name="T7" fmla="*/ 0 h 58"/>
                <a:gd name="T8" fmla="*/ 12 w 17"/>
                <a:gd name="T9" fmla="*/ 58 h 58"/>
              </a:gdLst>
              <a:ahLst/>
              <a:cxnLst>
                <a:cxn ang="0">
                  <a:pos x="T0" y="T1"/>
                </a:cxn>
                <a:cxn ang="0">
                  <a:pos x="T2" y="T3"/>
                </a:cxn>
                <a:cxn ang="0">
                  <a:pos x="T4" y="T5"/>
                </a:cxn>
                <a:cxn ang="0">
                  <a:pos x="T6" y="T7"/>
                </a:cxn>
                <a:cxn ang="0">
                  <a:pos x="T8" y="T9"/>
                </a:cxn>
              </a:cxnLst>
              <a:rect l="0" t="0" r="r" b="b"/>
              <a:pathLst>
                <a:path w="17" h="58">
                  <a:moveTo>
                    <a:pt x="12" y="58"/>
                  </a:moveTo>
                  <a:lnTo>
                    <a:pt x="0" y="58"/>
                  </a:lnTo>
                  <a:lnTo>
                    <a:pt x="6" y="0"/>
                  </a:lnTo>
                  <a:lnTo>
                    <a:pt x="17" y="0"/>
                  </a:lnTo>
                  <a:lnTo>
                    <a:pt x="12"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5"/>
            <p:cNvSpPr>
              <a:spLocks/>
            </p:cNvSpPr>
            <p:nvPr/>
          </p:nvSpPr>
          <p:spPr bwMode="auto">
            <a:xfrm>
              <a:off x="6119" y="3694"/>
              <a:ext cx="23" cy="58"/>
            </a:xfrm>
            <a:custGeom>
              <a:avLst/>
              <a:gdLst>
                <a:gd name="T0" fmla="*/ 12 w 23"/>
                <a:gd name="T1" fmla="*/ 58 h 58"/>
                <a:gd name="T2" fmla="*/ 0 w 23"/>
                <a:gd name="T3" fmla="*/ 58 h 58"/>
                <a:gd name="T4" fmla="*/ 12 w 23"/>
                <a:gd name="T5" fmla="*/ 0 h 58"/>
                <a:gd name="T6" fmla="*/ 23 w 23"/>
                <a:gd name="T7" fmla="*/ 5 h 58"/>
                <a:gd name="T8" fmla="*/ 12 w 23"/>
                <a:gd name="T9" fmla="*/ 58 h 58"/>
              </a:gdLst>
              <a:ahLst/>
              <a:cxnLst>
                <a:cxn ang="0">
                  <a:pos x="T0" y="T1"/>
                </a:cxn>
                <a:cxn ang="0">
                  <a:pos x="T2" y="T3"/>
                </a:cxn>
                <a:cxn ang="0">
                  <a:pos x="T4" y="T5"/>
                </a:cxn>
                <a:cxn ang="0">
                  <a:pos x="T6" y="T7"/>
                </a:cxn>
                <a:cxn ang="0">
                  <a:pos x="T8" y="T9"/>
                </a:cxn>
              </a:cxnLst>
              <a:rect l="0" t="0" r="r" b="b"/>
              <a:pathLst>
                <a:path w="23" h="58">
                  <a:moveTo>
                    <a:pt x="12" y="58"/>
                  </a:moveTo>
                  <a:lnTo>
                    <a:pt x="0" y="58"/>
                  </a:lnTo>
                  <a:lnTo>
                    <a:pt x="12" y="0"/>
                  </a:lnTo>
                  <a:lnTo>
                    <a:pt x="23" y="5"/>
                  </a:lnTo>
                  <a:lnTo>
                    <a:pt x="12"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6"/>
            <p:cNvSpPr>
              <a:spLocks/>
            </p:cNvSpPr>
            <p:nvPr/>
          </p:nvSpPr>
          <p:spPr bwMode="auto">
            <a:xfrm>
              <a:off x="6049" y="3694"/>
              <a:ext cx="29" cy="58"/>
            </a:xfrm>
            <a:custGeom>
              <a:avLst/>
              <a:gdLst>
                <a:gd name="T0" fmla="*/ 12 w 29"/>
                <a:gd name="T1" fmla="*/ 58 h 58"/>
                <a:gd name="T2" fmla="*/ 0 w 29"/>
                <a:gd name="T3" fmla="*/ 58 h 58"/>
                <a:gd name="T4" fmla="*/ 17 w 29"/>
                <a:gd name="T5" fmla="*/ 0 h 58"/>
                <a:gd name="T6" fmla="*/ 29 w 29"/>
                <a:gd name="T7" fmla="*/ 5 h 58"/>
                <a:gd name="T8" fmla="*/ 12 w 29"/>
                <a:gd name="T9" fmla="*/ 58 h 58"/>
              </a:gdLst>
              <a:ahLst/>
              <a:cxnLst>
                <a:cxn ang="0">
                  <a:pos x="T0" y="T1"/>
                </a:cxn>
                <a:cxn ang="0">
                  <a:pos x="T2" y="T3"/>
                </a:cxn>
                <a:cxn ang="0">
                  <a:pos x="T4" y="T5"/>
                </a:cxn>
                <a:cxn ang="0">
                  <a:pos x="T6" y="T7"/>
                </a:cxn>
                <a:cxn ang="0">
                  <a:pos x="T8" y="T9"/>
                </a:cxn>
              </a:cxnLst>
              <a:rect l="0" t="0" r="r" b="b"/>
              <a:pathLst>
                <a:path w="29" h="58">
                  <a:moveTo>
                    <a:pt x="12" y="58"/>
                  </a:moveTo>
                  <a:lnTo>
                    <a:pt x="0" y="58"/>
                  </a:lnTo>
                  <a:lnTo>
                    <a:pt x="17" y="0"/>
                  </a:lnTo>
                  <a:lnTo>
                    <a:pt x="29" y="5"/>
                  </a:lnTo>
                  <a:lnTo>
                    <a:pt x="12"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7"/>
            <p:cNvSpPr>
              <a:spLocks/>
            </p:cNvSpPr>
            <p:nvPr/>
          </p:nvSpPr>
          <p:spPr bwMode="auto">
            <a:xfrm>
              <a:off x="5979" y="3694"/>
              <a:ext cx="29" cy="58"/>
            </a:xfrm>
            <a:custGeom>
              <a:avLst/>
              <a:gdLst>
                <a:gd name="T0" fmla="*/ 12 w 29"/>
                <a:gd name="T1" fmla="*/ 58 h 58"/>
                <a:gd name="T2" fmla="*/ 0 w 29"/>
                <a:gd name="T3" fmla="*/ 58 h 58"/>
                <a:gd name="T4" fmla="*/ 23 w 29"/>
                <a:gd name="T5" fmla="*/ 0 h 58"/>
                <a:gd name="T6" fmla="*/ 29 w 29"/>
                <a:gd name="T7" fmla="*/ 5 h 58"/>
                <a:gd name="T8" fmla="*/ 12 w 29"/>
                <a:gd name="T9" fmla="*/ 58 h 58"/>
              </a:gdLst>
              <a:ahLst/>
              <a:cxnLst>
                <a:cxn ang="0">
                  <a:pos x="T0" y="T1"/>
                </a:cxn>
                <a:cxn ang="0">
                  <a:pos x="T2" y="T3"/>
                </a:cxn>
                <a:cxn ang="0">
                  <a:pos x="T4" y="T5"/>
                </a:cxn>
                <a:cxn ang="0">
                  <a:pos x="T6" y="T7"/>
                </a:cxn>
                <a:cxn ang="0">
                  <a:pos x="T8" y="T9"/>
                </a:cxn>
              </a:cxnLst>
              <a:rect l="0" t="0" r="r" b="b"/>
              <a:pathLst>
                <a:path w="29" h="58">
                  <a:moveTo>
                    <a:pt x="12" y="58"/>
                  </a:moveTo>
                  <a:lnTo>
                    <a:pt x="0" y="58"/>
                  </a:lnTo>
                  <a:lnTo>
                    <a:pt x="23" y="0"/>
                  </a:lnTo>
                  <a:lnTo>
                    <a:pt x="29" y="5"/>
                  </a:lnTo>
                  <a:lnTo>
                    <a:pt x="12"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8"/>
            <p:cNvSpPr>
              <a:spLocks/>
            </p:cNvSpPr>
            <p:nvPr/>
          </p:nvSpPr>
          <p:spPr bwMode="auto">
            <a:xfrm>
              <a:off x="5915" y="3694"/>
              <a:ext cx="29" cy="58"/>
            </a:xfrm>
            <a:custGeom>
              <a:avLst/>
              <a:gdLst>
                <a:gd name="T0" fmla="*/ 5 w 29"/>
                <a:gd name="T1" fmla="*/ 58 h 58"/>
                <a:gd name="T2" fmla="*/ 0 w 29"/>
                <a:gd name="T3" fmla="*/ 58 h 58"/>
                <a:gd name="T4" fmla="*/ 23 w 29"/>
                <a:gd name="T5" fmla="*/ 0 h 58"/>
                <a:gd name="T6" fmla="*/ 29 w 29"/>
                <a:gd name="T7" fmla="*/ 5 h 58"/>
                <a:gd name="T8" fmla="*/ 5 w 29"/>
                <a:gd name="T9" fmla="*/ 58 h 58"/>
              </a:gdLst>
              <a:ahLst/>
              <a:cxnLst>
                <a:cxn ang="0">
                  <a:pos x="T0" y="T1"/>
                </a:cxn>
                <a:cxn ang="0">
                  <a:pos x="T2" y="T3"/>
                </a:cxn>
                <a:cxn ang="0">
                  <a:pos x="T4" y="T5"/>
                </a:cxn>
                <a:cxn ang="0">
                  <a:pos x="T6" y="T7"/>
                </a:cxn>
                <a:cxn ang="0">
                  <a:pos x="T8" y="T9"/>
                </a:cxn>
              </a:cxnLst>
              <a:rect l="0" t="0" r="r" b="b"/>
              <a:pathLst>
                <a:path w="29" h="58">
                  <a:moveTo>
                    <a:pt x="5" y="58"/>
                  </a:moveTo>
                  <a:lnTo>
                    <a:pt x="0" y="58"/>
                  </a:lnTo>
                  <a:lnTo>
                    <a:pt x="23" y="0"/>
                  </a:lnTo>
                  <a:lnTo>
                    <a:pt x="29" y="5"/>
                  </a:lnTo>
                  <a:lnTo>
                    <a:pt x="5"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9"/>
            <p:cNvSpPr>
              <a:spLocks/>
            </p:cNvSpPr>
            <p:nvPr/>
          </p:nvSpPr>
          <p:spPr bwMode="auto">
            <a:xfrm>
              <a:off x="5705" y="3694"/>
              <a:ext cx="46" cy="58"/>
            </a:xfrm>
            <a:custGeom>
              <a:avLst/>
              <a:gdLst>
                <a:gd name="T0" fmla="*/ 11 w 46"/>
                <a:gd name="T1" fmla="*/ 58 h 58"/>
                <a:gd name="T2" fmla="*/ 0 w 46"/>
                <a:gd name="T3" fmla="*/ 52 h 58"/>
                <a:gd name="T4" fmla="*/ 40 w 46"/>
                <a:gd name="T5" fmla="*/ 0 h 58"/>
                <a:gd name="T6" fmla="*/ 46 w 46"/>
                <a:gd name="T7" fmla="*/ 5 h 58"/>
                <a:gd name="T8" fmla="*/ 11 w 46"/>
                <a:gd name="T9" fmla="*/ 58 h 58"/>
              </a:gdLst>
              <a:ahLst/>
              <a:cxnLst>
                <a:cxn ang="0">
                  <a:pos x="T0" y="T1"/>
                </a:cxn>
                <a:cxn ang="0">
                  <a:pos x="T2" y="T3"/>
                </a:cxn>
                <a:cxn ang="0">
                  <a:pos x="T4" y="T5"/>
                </a:cxn>
                <a:cxn ang="0">
                  <a:pos x="T6" y="T7"/>
                </a:cxn>
                <a:cxn ang="0">
                  <a:pos x="T8" y="T9"/>
                </a:cxn>
              </a:cxnLst>
              <a:rect l="0" t="0" r="r" b="b"/>
              <a:pathLst>
                <a:path w="46" h="58">
                  <a:moveTo>
                    <a:pt x="11" y="58"/>
                  </a:moveTo>
                  <a:lnTo>
                    <a:pt x="0" y="52"/>
                  </a:lnTo>
                  <a:lnTo>
                    <a:pt x="40" y="0"/>
                  </a:lnTo>
                  <a:lnTo>
                    <a:pt x="46" y="5"/>
                  </a:lnTo>
                  <a:lnTo>
                    <a:pt x="11"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0"/>
            <p:cNvSpPr>
              <a:spLocks/>
            </p:cNvSpPr>
            <p:nvPr/>
          </p:nvSpPr>
          <p:spPr bwMode="auto">
            <a:xfrm>
              <a:off x="5967" y="3647"/>
              <a:ext cx="29" cy="52"/>
            </a:xfrm>
            <a:custGeom>
              <a:avLst/>
              <a:gdLst>
                <a:gd name="T0" fmla="*/ 12 w 29"/>
                <a:gd name="T1" fmla="*/ 52 h 52"/>
                <a:gd name="T2" fmla="*/ 0 w 29"/>
                <a:gd name="T3" fmla="*/ 47 h 52"/>
                <a:gd name="T4" fmla="*/ 24 w 29"/>
                <a:gd name="T5" fmla="*/ 0 h 52"/>
                <a:gd name="T6" fmla="*/ 29 w 29"/>
                <a:gd name="T7" fmla="*/ 0 h 52"/>
                <a:gd name="T8" fmla="*/ 12 w 29"/>
                <a:gd name="T9" fmla="*/ 52 h 52"/>
              </a:gdLst>
              <a:ahLst/>
              <a:cxnLst>
                <a:cxn ang="0">
                  <a:pos x="T0" y="T1"/>
                </a:cxn>
                <a:cxn ang="0">
                  <a:pos x="T2" y="T3"/>
                </a:cxn>
                <a:cxn ang="0">
                  <a:pos x="T4" y="T5"/>
                </a:cxn>
                <a:cxn ang="0">
                  <a:pos x="T6" y="T7"/>
                </a:cxn>
                <a:cxn ang="0">
                  <a:pos x="T8" y="T9"/>
                </a:cxn>
              </a:cxnLst>
              <a:rect l="0" t="0" r="r" b="b"/>
              <a:pathLst>
                <a:path w="29" h="52">
                  <a:moveTo>
                    <a:pt x="12" y="52"/>
                  </a:moveTo>
                  <a:lnTo>
                    <a:pt x="0" y="47"/>
                  </a:lnTo>
                  <a:lnTo>
                    <a:pt x="24" y="0"/>
                  </a:lnTo>
                  <a:lnTo>
                    <a:pt x="29" y="0"/>
                  </a:lnTo>
                  <a:lnTo>
                    <a:pt x="12"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1"/>
            <p:cNvSpPr>
              <a:spLocks/>
            </p:cNvSpPr>
            <p:nvPr/>
          </p:nvSpPr>
          <p:spPr bwMode="auto">
            <a:xfrm>
              <a:off x="5903" y="3647"/>
              <a:ext cx="35" cy="52"/>
            </a:xfrm>
            <a:custGeom>
              <a:avLst/>
              <a:gdLst>
                <a:gd name="T0" fmla="*/ 12 w 35"/>
                <a:gd name="T1" fmla="*/ 52 h 52"/>
                <a:gd name="T2" fmla="*/ 0 w 35"/>
                <a:gd name="T3" fmla="*/ 47 h 52"/>
                <a:gd name="T4" fmla="*/ 29 w 35"/>
                <a:gd name="T5" fmla="*/ 0 h 52"/>
                <a:gd name="T6" fmla="*/ 35 w 35"/>
                <a:gd name="T7" fmla="*/ 0 h 52"/>
                <a:gd name="T8" fmla="*/ 12 w 35"/>
                <a:gd name="T9" fmla="*/ 52 h 52"/>
              </a:gdLst>
              <a:ahLst/>
              <a:cxnLst>
                <a:cxn ang="0">
                  <a:pos x="T0" y="T1"/>
                </a:cxn>
                <a:cxn ang="0">
                  <a:pos x="T2" y="T3"/>
                </a:cxn>
                <a:cxn ang="0">
                  <a:pos x="T4" y="T5"/>
                </a:cxn>
                <a:cxn ang="0">
                  <a:pos x="T6" y="T7"/>
                </a:cxn>
                <a:cxn ang="0">
                  <a:pos x="T8" y="T9"/>
                </a:cxn>
              </a:cxnLst>
              <a:rect l="0" t="0" r="r" b="b"/>
              <a:pathLst>
                <a:path w="35" h="52">
                  <a:moveTo>
                    <a:pt x="12" y="52"/>
                  </a:moveTo>
                  <a:lnTo>
                    <a:pt x="0" y="47"/>
                  </a:lnTo>
                  <a:lnTo>
                    <a:pt x="29" y="0"/>
                  </a:lnTo>
                  <a:lnTo>
                    <a:pt x="35" y="0"/>
                  </a:lnTo>
                  <a:lnTo>
                    <a:pt x="12"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2"/>
            <p:cNvSpPr>
              <a:spLocks/>
            </p:cNvSpPr>
            <p:nvPr/>
          </p:nvSpPr>
          <p:spPr bwMode="auto">
            <a:xfrm>
              <a:off x="6031" y="3647"/>
              <a:ext cx="30" cy="52"/>
            </a:xfrm>
            <a:custGeom>
              <a:avLst/>
              <a:gdLst>
                <a:gd name="T0" fmla="*/ 12 w 30"/>
                <a:gd name="T1" fmla="*/ 52 h 52"/>
                <a:gd name="T2" fmla="*/ 0 w 30"/>
                <a:gd name="T3" fmla="*/ 47 h 52"/>
                <a:gd name="T4" fmla="*/ 18 w 30"/>
                <a:gd name="T5" fmla="*/ 0 h 52"/>
                <a:gd name="T6" fmla="*/ 30 w 30"/>
                <a:gd name="T7" fmla="*/ 0 h 52"/>
                <a:gd name="T8" fmla="*/ 12 w 30"/>
                <a:gd name="T9" fmla="*/ 52 h 52"/>
              </a:gdLst>
              <a:ahLst/>
              <a:cxnLst>
                <a:cxn ang="0">
                  <a:pos x="T0" y="T1"/>
                </a:cxn>
                <a:cxn ang="0">
                  <a:pos x="T2" y="T3"/>
                </a:cxn>
                <a:cxn ang="0">
                  <a:pos x="T4" y="T5"/>
                </a:cxn>
                <a:cxn ang="0">
                  <a:pos x="T6" y="T7"/>
                </a:cxn>
                <a:cxn ang="0">
                  <a:pos x="T8" y="T9"/>
                </a:cxn>
              </a:cxnLst>
              <a:rect l="0" t="0" r="r" b="b"/>
              <a:pathLst>
                <a:path w="30" h="52">
                  <a:moveTo>
                    <a:pt x="12" y="52"/>
                  </a:moveTo>
                  <a:lnTo>
                    <a:pt x="0" y="47"/>
                  </a:lnTo>
                  <a:lnTo>
                    <a:pt x="18" y="0"/>
                  </a:lnTo>
                  <a:lnTo>
                    <a:pt x="30" y="0"/>
                  </a:lnTo>
                  <a:lnTo>
                    <a:pt x="12"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3"/>
            <p:cNvSpPr>
              <a:spLocks/>
            </p:cNvSpPr>
            <p:nvPr/>
          </p:nvSpPr>
          <p:spPr bwMode="auto">
            <a:xfrm>
              <a:off x="6101" y="3653"/>
              <a:ext cx="18" cy="46"/>
            </a:xfrm>
            <a:custGeom>
              <a:avLst/>
              <a:gdLst>
                <a:gd name="T0" fmla="*/ 6 w 18"/>
                <a:gd name="T1" fmla="*/ 46 h 46"/>
                <a:gd name="T2" fmla="*/ 0 w 18"/>
                <a:gd name="T3" fmla="*/ 41 h 46"/>
                <a:gd name="T4" fmla="*/ 6 w 18"/>
                <a:gd name="T5" fmla="*/ 0 h 46"/>
                <a:gd name="T6" fmla="*/ 18 w 18"/>
                <a:gd name="T7" fmla="*/ 0 h 46"/>
                <a:gd name="T8" fmla="*/ 6 w 18"/>
                <a:gd name="T9" fmla="*/ 46 h 46"/>
              </a:gdLst>
              <a:ahLst/>
              <a:cxnLst>
                <a:cxn ang="0">
                  <a:pos x="T0" y="T1"/>
                </a:cxn>
                <a:cxn ang="0">
                  <a:pos x="T2" y="T3"/>
                </a:cxn>
                <a:cxn ang="0">
                  <a:pos x="T4" y="T5"/>
                </a:cxn>
                <a:cxn ang="0">
                  <a:pos x="T6" y="T7"/>
                </a:cxn>
                <a:cxn ang="0">
                  <a:pos x="T8" y="T9"/>
                </a:cxn>
              </a:cxnLst>
              <a:rect l="0" t="0" r="r" b="b"/>
              <a:pathLst>
                <a:path w="18" h="46">
                  <a:moveTo>
                    <a:pt x="6" y="46"/>
                  </a:moveTo>
                  <a:lnTo>
                    <a:pt x="0" y="41"/>
                  </a:lnTo>
                  <a:lnTo>
                    <a:pt x="6" y="0"/>
                  </a:lnTo>
                  <a:lnTo>
                    <a:pt x="18" y="0"/>
                  </a:lnTo>
                  <a:lnTo>
                    <a:pt x="6" y="4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4"/>
            <p:cNvSpPr>
              <a:spLocks/>
            </p:cNvSpPr>
            <p:nvPr/>
          </p:nvSpPr>
          <p:spPr bwMode="auto">
            <a:xfrm>
              <a:off x="6166" y="3647"/>
              <a:ext cx="17" cy="47"/>
            </a:xfrm>
            <a:custGeom>
              <a:avLst/>
              <a:gdLst>
                <a:gd name="T0" fmla="*/ 5 w 17"/>
                <a:gd name="T1" fmla="*/ 47 h 47"/>
                <a:gd name="T2" fmla="*/ 0 w 17"/>
                <a:gd name="T3" fmla="*/ 47 h 47"/>
                <a:gd name="T4" fmla="*/ 5 w 17"/>
                <a:gd name="T5" fmla="*/ 0 h 47"/>
                <a:gd name="T6" fmla="*/ 17 w 17"/>
                <a:gd name="T7" fmla="*/ 0 h 47"/>
                <a:gd name="T8" fmla="*/ 5 w 17"/>
                <a:gd name="T9" fmla="*/ 47 h 47"/>
              </a:gdLst>
              <a:ahLst/>
              <a:cxnLst>
                <a:cxn ang="0">
                  <a:pos x="T0" y="T1"/>
                </a:cxn>
                <a:cxn ang="0">
                  <a:pos x="T2" y="T3"/>
                </a:cxn>
                <a:cxn ang="0">
                  <a:pos x="T4" y="T5"/>
                </a:cxn>
                <a:cxn ang="0">
                  <a:pos x="T6" y="T7"/>
                </a:cxn>
                <a:cxn ang="0">
                  <a:pos x="T8" y="T9"/>
                </a:cxn>
              </a:cxnLst>
              <a:rect l="0" t="0" r="r" b="b"/>
              <a:pathLst>
                <a:path w="17" h="47">
                  <a:moveTo>
                    <a:pt x="5" y="47"/>
                  </a:moveTo>
                  <a:lnTo>
                    <a:pt x="0" y="47"/>
                  </a:lnTo>
                  <a:lnTo>
                    <a:pt x="5" y="0"/>
                  </a:lnTo>
                  <a:lnTo>
                    <a:pt x="17" y="0"/>
                  </a:lnTo>
                  <a:lnTo>
                    <a:pt x="5" y="4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5"/>
            <p:cNvSpPr>
              <a:spLocks/>
            </p:cNvSpPr>
            <p:nvPr/>
          </p:nvSpPr>
          <p:spPr bwMode="auto">
            <a:xfrm>
              <a:off x="6230" y="3653"/>
              <a:ext cx="17" cy="41"/>
            </a:xfrm>
            <a:custGeom>
              <a:avLst/>
              <a:gdLst>
                <a:gd name="T0" fmla="*/ 11 w 17"/>
                <a:gd name="T1" fmla="*/ 41 h 41"/>
                <a:gd name="T2" fmla="*/ 0 w 17"/>
                <a:gd name="T3" fmla="*/ 41 h 41"/>
                <a:gd name="T4" fmla="*/ 6 w 17"/>
                <a:gd name="T5" fmla="*/ 0 h 41"/>
                <a:gd name="T6" fmla="*/ 17 w 17"/>
                <a:gd name="T7" fmla="*/ 0 h 41"/>
                <a:gd name="T8" fmla="*/ 11 w 17"/>
                <a:gd name="T9" fmla="*/ 41 h 41"/>
              </a:gdLst>
              <a:ahLst/>
              <a:cxnLst>
                <a:cxn ang="0">
                  <a:pos x="T0" y="T1"/>
                </a:cxn>
                <a:cxn ang="0">
                  <a:pos x="T2" y="T3"/>
                </a:cxn>
                <a:cxn ang="0">
                  <a:pos x="T4" y="T5"/>
                </a:cxn>
                <a:cxn ang="0">
                  <a:pos x="T6" y="T7"/>
                </a:cxn>
                <a:cxn ang="0">
                  <a:pos x="T8" y="T9"/>
                </a:cxn>
              </a:cxnLst>
              <a:rect l="0" t="0" r="r" b="b"/>
              <a:pathLst>
                <a:path w="17" h="41">
                  <a:moveTo>
                    <a:pt x="11" y="41"/>
                  </a:moveTo>
                  <a:lnTo>
                    <a:pt x="0" y="41"/>
                  </a:lnTo>
                  <a:lnTo>
                    <a:pt x="6" y="0"/>
                  </a:lnTo>
                  <a:lnTo>
                    <a:pt x="17" y="0"/>
                  </a:lnTo>
                  <a:lnTo>
                    <a:pt x="11" y="4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6"/>
            <p:cNvSpPr>
              <a:spLocks/>
            </p:cNvSpPr>
            <p:nvPr/>
          </p:nvSpPr>
          <p:spPr bwMode="auto">
            <a:xfrm>
              <a:off x="6294" y="3653"/>
              <a:ext cx="12" cy="41"/>
            </a:xfrm>
            <a:custGeom>
              <a:avLst/>
              <a:gdLst>
                <a:gd name="T0" fmla="*/ 12 w 12"/>
                <a:gd name="T1" fmla="*/ 41 h 41"/>
                <a:gd name="T2" fmla="*/ 0 w 12"/>
                <a:gd name="T3" fmla="*/ 41 h 41"/>
                <a:gd name="T4" fmla="*/ 6 w 12"/>
                <a:gd name="T5" fmla="*/ 0 h 41"/>
                <a:gd name="T6" fmla="*/ 12 w 12"/>
                <a:gd name="T7" fmla="*/ 0 h 41"/>
                <a:gd name="T8" fmla="*/ 12 w 12"/>
                <a:gd name="T9" fmla="*/ 41 h 41"/>
              </a:gdLst>
              <a:ahLst/>
              <a:cxnLst>
                <a:cxn ang="0">
                  <a:pos x="T0" y="T1"/>
                </a:cxn>
                <a:cxn ang="0">
                  <a:pos x="T2" y="T3"/>
                </a:cxn>
                <a:cxn ang="0">
                  <a:pos x="T4" y="T5"/>
                </a:cxn>
                <a:cxn ang="0">
                  <a:pos x="T6" y="T7"/>
                </a:cxn>
                <a:cxn ang="0">
                  <a:pos x="T8" y="T9"/>
                </a:cxn>
              </a:cxnLst>
              <a:rect l="0" t="0" r="r" b="b"/>
              <a:pathLst>
                <a:path w="12" h="41">
                  <a:moveTo>
                    <a:pt x="12" y="41"/>
                  </a:moveTo>
                  <a:lnTo>
                    <a:pt x="0" y="41"/>
                  </a:lnTo>
                  <a:lnTo>
                    <a:pt x="6" y="0"/>
                  </a:lnTo>
                  <a:lnTo>
                    <a:pt x="12" y="0"/>
                  </a:lnTo>
                  <a:lnTo>
                    <a:pt x="12" y="4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7"/>
            <p:cNvSpPr>
              <a:spLocks/>
            </p:cNvSpPr>
            <p:nvPr/>
          </p:nvSpPr>
          <p:spPr bwMode="auto">
            <a:xfrm>
              <a:off x="6358" y="3653"/>
              <a:ext cx="12" cy="41"/>
            </a:xfrm>
            <a:custGeom>
              <a:avLst/>
              <a:gdLst>
                <a:gd name="T0" fmla="*/ 6 w 12"/>
                <a:gd name="T1" fmla="*/ 41 h 41"/>
                <a:gd name="T2" fmla="*/ 0 w 12"/>
                <a:gd name="T3" fmla="*/ 0 h 41"/>
                <a:gd name="T4" fmla="*/ 12 w 12"/>
                <a:gd name="T5" fmla="*/ 0 h 41"/>
                <a:gd name="T6" fmla="*/ 12 w 12"/>
                <a:gd name="T7" fmla="*/ 41 h 41"/>
                <a:gd name="T8" fmla="*/ 6 w 12"/>
                <a:gd name="T9" fmla="*/ 41 h 41"/>
              </a:gdLst>
              <a:ahLst/>
              <a:cxnLst>
                <a:cxn ang="0">
                  <a:pos x="T0" y="T1"/>
                </a:cxn>
                <a:cxn ang="0">
                  <a:pos x="T2" y="T3"/>
                </a:cxn>
                <a:cxn ang="0">
                  <a:pos x="T4" y="T5"/>
                </a:cxn>
                <a:cxn ang="0">
                  <a:pos x="T6" y="T7"/>
                </a:cxn>
                <a:cxn ang="0">
                  <a:pos x="T8" y="T9"/>
                </a:cxn>
              </a:cxnLst>
              <a:rect l="0" t="0" r="r" b="b"/>
              <a:pathLst>
                <a:path w="12" h="41">
                  <a:moveTo>
                    <a:pt x="6" y="41"/>
                  </a:moveTo>
                  <a:lnTo>
                    <a:pt x="0" y="0"/>
                  </a:lnTo>
                  <a:lnTo>
                    <a:pt x="12" y="0"/>
                  </a:lnTo>
                  <a:lnTo>
                    <a:pt x="12" y="41"/>
                  </a:lnTo>
                  <a:lnTo>
                    <a:pt x="6" y="4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8"/>
            <p:cNvSpPr>
              <a:spLocks/>
            </p:cNvSpPr>
            <p:nvPr/>
          </p:nvSpPr>
          <p:spPr bwMode="auto">
            <a:xfrm>
              <a:off x="6422" y="3647"/>
              <a:ext cx="12" cy="47"/>
            </a:xfrm>
            <a:custGeom>
              <a:avLst/>
              <a:gdLst>
                <a:gd name="T0" fmla="*/ 6 w 12"/>
                <a:gd name="T1" fmla="*/ 47 h 47"/>
                <a:gd name="T2" fmla="*/ 0 w 12"/>
                <a:gd name="T3" fmla="*/ 0 h 47"/>
                <a:gd name="T4" fmla="*/ 6 w 12"/>
                <a:gd name="T5" fmla="*/ 0 h 47"/>
                <a:gd name="T6" fmla="*/ 12 w 12"/>
                <a:gd name="T7" fmla="*/ 47 h 47"/>
                <a:gd name="T8" fmla="*/ 6 w 12"/>
                <a:gd name="T9" fmla="*/ 47 h 47"/>
              </a:gdLst>
              <a:ahLst/>
              <a:cxnLst>
                <a:cxn ang="0">
                  <a:pos x="T0" y="T1"/>
                </a:cxn>
                <a:cxn ang="0">
                  <a:pos x="T2" y="T3"/>
                </a:cxn>
                <a:cxn ang="0">
                  <a:pos x="T4" y="T5"/>
                </a:cxn>
                <a:cxn ang="0">
                  <a:pos x="T6" y="T7"/>
                </a:cxn>
                <a:cxn ang="0">
                  <a:pos x="T8" y="T9"/>
                </a:cxn>
              </a:cxnLst>
              <a:rect l="0" t="0" r="r" b="b"/>
              <a:pathLst>
                <a:path w="12" h="47">
                  <a:moveTo>
                    <a:pt x="6" y="47"/>
                  </a:moveTo>
                  <a:lnTo>
                    <a:pt x="0" y="0"/>
                  </a:lnTo>
                  <a:lnTo>
                    <a:pt x="6" y="0"/>
                  </a:lnTo>
                  <a:lnTo>
                    <a:pt x="12" y="47"/>
                  </a:lnTo>
                  <a:lnTo>
                    <a:pt x="6" y="4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9"/>
            <p:cNvSpPr>
              <a:spLocks/>
            </p:cNvSpPr>
            <p:nvPr/>
          </p:nvSpPr>
          <p:spPr bwMode="auto">
            <a:xfrm>
              <a:off x="6481" y="3647"/>
              <a:ext cx="17" cy="52"/>
            </a:xfrm>
            <a:custGeom>
              <a:avLst/>
              <a:gdLst>
                <a:gd name="T0" fmla="*/ 11 w 17"/>
                <a:gd name="T1" fmla="*/ 52 h 52"/>
                <a:gd name="T2" fmla="*/ 0 w 17"/>
                <a:gd name="T3" fmla="*/ 0 h 52"/>
                <a:gd name="T4" fmla="*/ 11 w 17"/>
                <a:gd name="T5" fmla="*/ 0 h 52"/>
                <a:gd name="T6" fmla="*/ 17 w 17"/>
                <a:gd name="T7" fmla="*/ 47 h 52"/>
                <a:gd name="T8" fmla="*/ 11 w 17"/>
                <a:gd name="T9" fmla="*/ 52 h 52"/>
              </a:gdLst>
              <a:ahLst/>
              <a:cxnLst>
                <a:cxn ang="0">
                  <a:pos x="T0" y="T1"/>
                </a:cxn>
                <a:cxn ang="0">
                  <a:pos x="T2" y="T3"/>
                </a:cxn>
                <a:cxn ang="0">
                  <a:pos x="T4" y="T5"/>
                </a:cxn>
                <a:cxn ang="0">
                  <a:pos x="T6" y="T7"/>
                </a:cxn>
                <a:cxn ang="0">
                  <a:pos x="T8" y="T9"/>
                </a:cxn>
              </a:cxnLst>
              <a:rect l="0" t="0" r="r" b="b"/>
              <a:pathLst>
                <a:path w="17" h="52">
                  <a:moveTo>
                    <a:pt x="11" y="52"/>
                  </a:moveTo>
                  <a:lnTo>
                    <a:pt x="0" y="0"/>
                  </a:lnTo>
                  <a:lnTo>
                    <a:pt x="11" y="0"/>
                  </a:lnTo>
                  <a:lnTo>
                    <a:pt x="17" y="47"/>
                  </a:lnTo>
                  <a:lnTo>
                    <a:pt x="11"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0"/>
            <p:cNvSpPr>
              <a:spLocks/>
            </p:cNvSpPr>
            <p:nvPr/>
          </p:nvSpPr>
          <p:spPr bwMode="auto">
            <a:xfrm>
              <a:off x="6545" y="3647"/>
              <a:ext cx="17" cy="52"/>
            </a:xfrm>
            <a:custGeom>
              <a:avLst/>
              <a:gdLst>
                <a:gd name="T0" fmla="*/ 11 w 17"/>
                <a:gd name="T1" fmla="*/ 52 h 52"/>
                <a:gd name="T2" fmla="*/ 0 w 17"/>
                <a:gd name="T3" fmla="*/ 6 h 52"/>
                <a:gd name="T4" fmla="*/ 6 w 17"/>
                <a:gd name="T5" fmla="*/ 0 h 52"/>
                <a:gd name="T6" fmla="*/ 17 w 17"/>
                <a:gd name="T7" fmla="*/ 47 h 52"/>
                <a:gd name="T8" fmla="*/ 11 w 17"/>
                <a:gd name="T9" fmla="*/ 52 h 52"/>
              </a:gdLst>
              <a:ahLst/>
              <a:cxnLst>
                <a:cxn ang="0">
                  <a:pos x="T0" y="T1"/>
                </a:cxn>
                <a:cxn ang="0">
                  <a:pos x="T2" y="T3"/>
                </a:cxn>
                <a:cxn ang="0">
                  <a:pos x="T4" y="T5"/>
                </a:cxn>
                <a:cxn ang="0">
                  <a:pos x="T6" y="T7"/>
                </a:cxn>
                <a:cxn ang="0">
                  <a:pos x="T8" y="T9"/>
                </a:cxn>
              </a:cxnLst>
              <a:rect l="0" t="0" r="r" b="b"/>
              <a:pathLst>
                <a:path w="17" h="52">
                  <a:moveTo>
                    <a:pt x="11" y="52"/>
                  </a:moveTo>
                  <a:lnTo>
                    <a:pt x="0" y="6"/>
                  </a:lnTo>
                  <a:lnTo>
                    <a:pt x="6" y="0"/>
                  </a:lnTo>
                  <a:lnTo>
                    <a:pt x="17" y="47"/>
                  </a:lnTo>
                  <a:lnTo>
                    <a:pt x="11"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1"/>
            <p:cNvSpPr>
              <a:spLocks/>
            </p:cNvSpPr>
            <p:nvPr/>
          </p:nvSpPr>
          <p:spPr bwMode="auto">
            <a:xfrm>
              <a:off x="6603" y="3647"/>
              <a:ext cx="29" cy="52"/>
            </a:xfrm>
            <a:custGeom>
              <a:avLst/>
              <a:gdLst>
                <a:gd name="T0" fmla="*/ 18 w 29"/>
                <a:gd name="T1" fmla="*/ 52 h 52"/>
                <a:gd name="T2" fmla="*/ 0 w 29"/>
                <a:gd name="T3" fmla="*/ 0 h 52"/>
                <a:gd name="T4" fmla="*/ 6 w 29"/>
                <a:gd name="T5" fmla="*/ 0 h 52"/>
                <a:gd name="T6" fmla="*/ 29 w 29"/>
                <a:gd name="T7" fmla="*/ 47 h 52"/>
                <a:gd name="T8" fmla="*/ 18 w 29"/>
                <a:gd name="T9" fmla="*/ 52 h 52"/>
              </a:gdLst>
              <a:ahLst/>
              <a:cxnLst>
                <a:cxn ang="0">
                  <a:pos x="T0" y="T1"/>
                </a:cxn>
                <a:cxn ang="0">
                  <a:pos x="T2" y="T3"/>
                </a:cxn>
                <a:cxn ang="0">
                  <a:pos x="T4" y="T5"/>
                </a:cxn>
                <a:cxn ang="0">
                  <a:pos x="T6" y="T7"/>
                </a:cxn>
                <a:cxn ang="0">
                  <a:pos x="T8" y="T9"/>
                </a:cxn>
              </a:cxnLst>
              <a:rect l="0" t="0" r="r" b="b"/>
              <a:pathLst>
                <a:path w="29" h="52">
                  <a:moveTo>
                    <a:pt x="18" y="52"/>
                  </a:moveTo>
                  <a:lnTo>
                    <a:pt x="0" y="0"/>
                  </a:lnTo>
                  <a:lnTo>
                    <a:pt x="6" y="0"/>
                  </a:lnTo>
                  <a:lnTo>
                    <a:pt x="29" y="47"/>
                  </a:lnTo>
                  <a:lnTo>
                    <a:pt x="18"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2"/>
            <p:cNvSpPr>
              <a:spLocks/>
            </p:cNvSpPr>
            <p:nvPr/>
          </p:nvSpPr>
          <p:spPr bwMode="auto">
            <a:xfrm>
              <a:off x="5710" y="3647"/>
              <a:ext cx="41" cy="52"/>
            </a:xfrm>
            <a:custGeom>
              <a:avLst/>
              <a:gdLst>
                <a:gd name="T0" fmla="*/ 6 w 41"/>
                <a:gd name="T1" fmla="*/ 52 h 52"/>
                <a:gd name="T2" fmla="*/ 0 w 41"/>
                <a:gd name="T3" fmla="*/ 47 h 52"/>
                <a:gd name="T4" fmla="*/ 35 w 41"/>
                <a:gd name="T5" fmla="*/ 0 h 52"/>
                <a:gd name="T6" fmla="*/ 41 w 41"/>
                <a:gd name="T7" fmla="*/ 6 h 52"/>
                <a:gd name="T8" fmla="*/ 6 w 41"/>
                <a:gd name="T9" fmla="*/ 52 h 52"/>
              </a:gdLst>
              <a:ahLst/>
              <a:cxnLst>
                <a:cxn ang="0">
                  <a:pos x="T0" y="T1"/>
                </a:cxn>
                <a:cxn ang="0">
                  <a:pos x="T2" y="T3"/>
                </a:cxn>
                <a:cxn ang="0">
                  <a:pos x="T4" y="T5"/>
                </a:cxn>
                <a:cxn ang="0">
                  <a:pos x="T6" y="T7"/>
                </a:cxn>
                <a:cxn ang="0">
                  <a:pos x="T8" y="T9"/>
                </a:cxn>
              </a:cxnLst>
              <a:rect l="0" t="0" r="r" b="b"/>
              <a:pathLst>
                <a:path w="41" h="52">
                  <a:moveTo>
                    <a:pt x="6" y="52"/>
                  </a:moveTo>
                  <a:lnTo>
                    <a:pt x="0" y="47"/>
                  </a:lnTo>
                  <a:lnTo>
                    <a:pt x="35" y="0"/>
                  </a:lnTo>
                  <a:lnTo>
                    <a:pt x="41" y="6"/>
                  </a:lnTo>
                  <a:lnTo>
                    <a:pt x="6"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139"/>
          <p:cNvGrpSpPr/>
          <p:nvPr/>
        </p:nvGrpSpPr>
        <p:grpSpPr>
          <a:xfrm>
            <a:off x="8907463" y="4389412"/>
            <a:ext cx="737668" cy="689096"/>
            <a:chOff x="8907463" y="4314644"/>
            <a:chExt cx="737668" cy="689096"/>
          </a:xfrm>
        </p:grpSpPr>
        <p:sp>
          <p:nvSpPr>
            <p:cNvPr id="78" name="Freeform 264"/>
            <p:cNvSpPr>
              <a:spLocks/>
            </p:cNvSpPr>
            <p:nvPr/>
          </p:nvSpPr>
          <p:spPr bwMode="auto">
            <a:xfrm>
              <a:off x="8925677"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265"/>
            <p:cNvSpPr>
              <a:spLocks noEditPoints="1"/>
            </p:cNvSpPr>
            <p:nvPr/>
          </p:nvSpPr>
          <p:spPr bwMode="auto">
            <a:xfrm>
              <a:off x="906531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266"/>
            <p:cNvSpPr>
              <a:spLocks/>
            </p:cNvSpPr>
            <p:nvPr/>
          </p:nvSpPr>
          <p:spPr bwMode="auto">
            <a:xfrm>
              <a:off x="9226208"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267"/>
            <p:cNvSpPr>
              <a:spLocks noEditPoints="1"/>
            </p:cNvSpPr>
            <p:nvPr/>
          </p:nvSpPr>
          <p:spPr bwMode="auto">
            <a:xfrm>
              <a:off x="8907463" y="4566605"/>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268"/>
            <p:cNvSpPr>
              <a:spLocks/>
            </p:cNvSpPr>
            <p:nvPr/>
          </p:nvSpPr>
          <p:spPr bwMode="auto">
            <a:xfrm>
              <a:off x="9080496" y="4563569"/>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269"/>
            <p:cNvSpPr>
              <a:spLocks noEditPoints="1"/>
            </p:cNvSpPr>
            <p:nvPr/>
          </p:nvSpPr>
          <p:spPr bwMode="auto">
            <a:xfrm>
              <a:off x="9211030" y="4566605"/>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270"/>
            <p:cNvSpPr>
              <a:spLocks noEditPoints="1"/>
            </p:cNvSpPr>
            <p:nvPr/>
          </p:nvSpPr>
          <p:spPr bwMode="auto">
            <a:xfrm>
              <a:off x="8907463" y="4815529"/>
              <a:ext cx="124462" cy="188211"/>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271"/>
            <p:cNvSpPr>
              <a:spLocks noEditPoints="1"/>
            </p:cNvSpPr>
            <p:nvPr/>
          </p:nvSpPr>
          <p:spPr bwMode="auto">
            <a:xfrm>
              <a:off x="9065318" y="4815529"/>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272"/>
            <p:cNvSpPr>
              <a:spLocks/>
            </p:cNvSpPr>
            <p:nvPr/>
          </p:nvSpPr>
          <p:spPr bwMode="auto">
            <a:xfrm>
              <a:off x="9226208" y="4815529"/>
              <a:ext cx="75892" cy="18214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273"/>
            <p:cNvSpPr>
              <a:spLocks/>
            </p:cNvSpPr>
            <p:nvPr/>
          </p:nvSpPr>
          <p:spPr bwMode="auto">
            <a:xfrm>
              <a:off x="9532811"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274"/>
            <p:cNvSpPr>
              <a:spLocks noEditPoints="1"/>
            </p:cNvSpPr>
            <p:nvPr/>
          </p:nvSpPr>
          <p:spPr bwMode="auto">
            <a:xfrm>
              <a:off x="9514597" y="4566605"/>
              <a:ext cx="130534" cy="18214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275"/>
            <p:cNvSpPr>
              <a:spLocks noEditPoints="1"/>
            </p:cNvSpPr>
            <p:nvPr/>
          </p:nvSpPr>
          <p:spPr bwMode="auto">
            <a:xfrm>
              <a:off x="9514597" y="4815529"/>
              <a:ext cx="130534" cy="188211"/>
            </a:xfrm>
            <a:custGeom>
              <a:avLst/>
              <a:gdLst>
                <a:gd name="T0" fmla="*/ 12 w 25"/>
                <a:gd name="T1" fmla="*/ 36 h 36"/>
                <a:gd name="T2" fmla="*/ 0 w 25"/>
                <a:gd name="T3" fmla="*/ 19 h 36"/>
                <a:gd name="T4" fmla="*/ 3 w 25"/>
                <a:gd name="T5" fmla="*/ 5 h 36"/>
                <a:gd name="T6" fmla="*/ 13 w 25"/>
                <a:gd name="T7" fmla="*/ 0 h 36"/>
                <a:gd name="T8" fmla="*/ 25 w 25"/>
                <a:gd name="T9" fmla="*/ 18 h 36"/>
                <a:gd name="T10" fmla="*/ 21 w 25"/>
                <a:gd name="T11" fmla="*/ 31 h 36"/>
                <a:gd name="T12" fmla="*/ 12 w 25"/>
                <a:gd name="T13" fmla="*/ 36 h 36"/>
                <a:gd name="T14" fmla="*/ 12 w 25"/>
                <a:gd name="T15" fmla="*/ 6 h 36"/>
                <a:gd name="T16" fmla="*/ 7 w 25"/>
                <a:gd name="T17" fmla="*/ 18 h 36"/>
                <a:gd name="T18" fmla="*/ 12 w 25"/>
                <a:gd name="T19" fmla="*/ 30 h 36"/>
                <a:gd name="T20" fmla="*/ 17 w 25"/>
                <a:gd name="T21" fmla="*/ 18 h 36"/>
                <a:gd name="T22" fmla="*/ 12 w 25"/>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12" y="36"/>
                  </a:moveTo>
                  <a:cubicBezTo>
                    <a:pt x="4" y="36"/>
                    <a:pt x="0" y="30"/>
                    <a:pt x="0" y="19"/>
                  </a:cubicBezTo>
                  <a:cubicBezTo>
                    <a:pt x="0" y="13"/>
                    <a:pt x="1" y="8"/>
                    <a:pt x="3" y="5"/>
                  </a:cubicBezTo>
                  <a:cubicBezTo>
                    <a:pt x="5" y="2"/>
                    <a:pt x="8" y="0"/>
                    <a:pt x="13" y="0"/>
                  </a:cubicBezTo>
                  <a:cubicBezTo>
                    <a:pt x="21" y="0"/>
                    <a:pt x="25" y="6"/>
                    <a:pt x="25" y="18"/>
                  </a:cubicBezTo>
                  <a:cubicBezTo>
                    <a:pt x="25"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276"/>
            <p:cNvSpPr>
              <a:spLocks noEditPoints="1"/>
            </p:cNvSpPr>
            <p:nvPr/>
          </p:nvSpPr>
          <p:spPr bwMode="auto">
            <a:xfrm>
              <a:off x="935977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277"/>
            <p:cNvSpPr>
              <a:spLocks/>
            </p:cNvSpPr>
            <p:nvPr/>
          </p:nvSpPr>
          <p:spPr bwMode="auto">
            <a:xfrm>
              <a:off x="9374956" y="4563569"/>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278"/>
            <p:cNvSpPr>
              <a:spLocks noEditPoints="1"/>
            </p:cNvSpPr>
            <p:nvPr/>
          </p:nvSpPr>
          <p:spPr bwMode="auto">
            <a:xfrm>
              <a:off x="9359778" y="4815529"/>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1" name="Group 140"/>
          <p:cNvGrpSpPr/>
          <p:nvPr/>
        </p:nvGrpSpPr>
        <p:grpSpPr>
          <a:xfrm>
            <a:off x="9706283" y="4389412"/>
            <a:ext cx="737668" cy="689096"/>
            <a:chOff x="8907463" y="4314644"/>
            <a:chExt cx="737668" cy="689096"/>
          </a:xfrm>
        </p:grpSpPr>
        <p:sp>
          <p:nvSpPr>
            <p:cNvPr id="142" name="Freeform 264"/>
            <p:cNvSpPr>
              <a:spLocks/>
            </p:cNvSpPr>
            <p:nvPr/>
          </p:nvSpPr>
          <p:spPr bwMode="auto">
            <a:xfrm>
              <a:off x="8925677"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265"/>
            <p:cNvSpPr>
              <a:spLocks noEditPoints="1"/>
            </p:cNvSpPr>
            <p:nvPr/>
          </p:nvSpPr>
          <p:spPr bwMode="auto">
            <a:xfrm>
              <a:off x="906531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266"/>
            <p:cNvSpPr>
              <a:spLocks/>
            </p:cNvSpPr>
            <p:nvPr/>
          </p:nvSpPr>
          <p:spPr bwMode="auto">
            <a:xfrm>
              <a:off x="9226208"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267"/>
            <p:cNvSpPr>
              <a:spLocks noEditPoints="1"/>
            </p:cNvSpPr>
            <p:nvPr/>
          </p:nvSpPr>
          <p:spPr bwMode="auto">
            <a:xfrm>
              <a:off x="8907463" y="4566605"/>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268"/>
            <p:cNvSpPr>
              <a:spLocks/>
            </p:cNvSpPr>
            <p:nvPr/>
          </p:nvSpPr>
          <p:spPr bwMode="auto">
            <a:xfrm>
              <a:off x="9080496" y="4563569"/>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269"/>
            <p:cNvSpPr>
              <a:spLocks noEditPoints="1"/>
            </p:cNvSpPr>
            <p:nvPr/>
          </p:nvSpPr>
          <p:spPr bwMode="auto">
            <a:xfrm>
              <a:off x="9211030" y="4566605"/>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Freeform 270"/>
            <p:cNvSpPr>
              <a:spLocks noEditPoints="1"/>
            </p:cNvSpPr>
            <p:nvPr/>
          </p:nvSpPr>
          <p:spPr bwMode="auto">
            <a:xfrm>
              <a:off x="8907463" y="4815529"/>
              <a:ext cx="124462" cy="188211"/>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Freeform 271"/>
            <p:cNvSpPr>
              <a:spLocks noEditPoints="1"/>
            </p:cNvSpPr>
            <p:nvPr/>
          </p:nvSpPr>
          <p:spPr bwMode="auto">
            <a:xfrm>
              <a:off x="9065318" y="4815529"/>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272"/>
            <p:cNvSpPr>
              <a:spLocks/>
            </p:cNvSpPr>
            <p:nvPr/>
          </p:nvSpPr>
          <p:spPr bwMode="auto">
            <a:xfrm>
              <a:off x="9226208" y="4815529"/>
              <a:ext cx="75892" cy="18214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273"/>
            <p:cNvSpPr>
              <a:spLocks/>
            </p:cNvSpPr>
            <p:nvPr/>
          </p:nvSpPr>
          <p:spPr bwMode="auto">
            <a:xfrm>
              <a:off x="9532811"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274"/>
            <p:cNvSpPr>
              <a:spLocks noEditPoints="1"/>
            </p:cNvSpPr>
            <p:nvPr/>
          </p:nvSpPr>
          <p:spPr bwMode="auto">
            <a:xfrm>
              <a:off x="9514597" y="4566605"/>
              <a:ext cx="130534" cy="18214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 name="Freeform 275"/>
            <p:cNvSpPr>
              <a:spLocks noEditPoints="1"/>
            </p:cNvSpPr>
            <p:nvPr/>
          </p:nvSpPr>
          <p:spPr bwMode="auto">
            <a:xfrm>
              <a:off x="9514597" y="4815529"/>
              <a:ext cx="130534" cy="188211"/>
            </a:xfrm>
            <a:custGeom>
              <a:avLst/>
              <a:gdLst>
                <a:gd name="T0" fmla="*/ 12 w 25"/>
                <a:gd name="T1" fmla="*/ 36 h 36"/>
                <a:gd name="T2" fmla="*/ 0 w 25"/>
                <a:gd name="T3" fmla="*/ 19 h 36"/>
                <a:gd name="T4" fmla="*/ 3 w 25"/>
                <a:gd name="T5" fmla="*/ 5 h 36"/>
                <a:gd name="T6" fmla="*/ 13 w 25"/>
                <a:gd name="T7" fmla="*/ 0 h 36"/>
                <a:gd name="T8" fmla="*/ 25 w 25"/>
                <a:gd name="T9" fmla="*/ 18 h 36"/>
                <a:gd name="T10" fmla="*/ 21 w 25"/>
                <a:gd name="T11" fmla="*/ 31 h 36"/>
                <a:gd name="T12" fmla="*/ 12 w 25"/>
                <a:gd name="T13" fmla="*/ 36 h 36"/>
                <a:gd name="T14" fmla="*/ 12 w 25"/>
                <a:gd name="T15" fmla="*/ 6 h 36"/>
                <a:gd name="T16" fmla="*/ 7 w 25"/>
                <a:gd name="T17" fmla="*/ 18 h 36"/>
                <a:gd name="T18" fmla="*/ 12 w 25"/>
                <a:gd name="T19" fmla="*/ 30 h 36"/>
                <a:gd name="T20" fmla="*/ 17 w 25"/>
                <a:gd name="T21" fmla="*/ 18 h 36"/>
                <a:gd name="T22" fmla="*/ 12 w 25"/>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12" y="36"/>
                  </a:moveTo>
                  <a:cubicBezTo>
                    <a:pt x="4" y="36"/>
                    <a:pt x="0" y="30"/>
                    <a:pt x="0" y="19"/>
                  </a:cubicBezTo>
                  <a:cubicBezTo>
                    <a:pt x="0" y="13"/>
                    <a:pt x="1" y="8"/>
                    <a:pt x="3" y="5"/>
                  </a:cubicBezTo>
                  <a:cubicBezTo>
                    <a:pt x="5" y="2"/>
                    <a:pt x="8" y="0"/>
                    <a:pt x="13" y="0"/>
                  </a:cubicBezTo>
                  <a:cubicBezTo>
                    <a:pt x="21" y="0"/>
                    <a:pt x="25" y="6"/>
                    <a:pt x="25" y="18"/>
                  </a:cubicBezTo>
                  <a:cubicBezTo>
                    <a:pt x="25"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 name="Freeform 276"/>
            <p:cNvSpPr>
              <a:spLocks noEditPoints="1"/>
            </p:cNvSpPr>
            <p:nvPr/>
          </p:nvSpPr>
          <p:spPr bwMode="auto">
            <a:xfrm>
              <a:off x="935977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277"/>
            <p:cNvSpPr>
              <a:spLocks/>
            </p:cNvSpPr>
            <p:nvPr/>
          </p:nvSpPr>
          <p:spPr bwMode="auto">
            <a:xfrm>
              <a:off x="9374956" y="4563569"/>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6" name="Freeform 278"/>
            <p:cNvSpPr>
              <a:spLocks noEditPoints="1"/>
            </p:cNvSpPr>
            <p:nvPr/>
          </p:nvSpPr>
          <p:spPr bwMode="auto">
            <a:xfrm>
              <a:off x="9359778" y="4815529"/>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7" name="Group 156"/>
          <p:cNvGrpSpPr/>
          <p:nvPr/>
        </p:nvGrpSpPr>
        <p:grpSpPr>
          <a:xfrm>
            <a:off x="8907463" y="5131182"/>
            <a:ext cx="737668" cy="434101"/>
            <a:chOff x="8907463" y="4314644"/>
            <a:chExt cx="737668" cy="434101"/>
          </a:xfrm>
        </p:grpSpPr>
        <p:sp>
          <p:nvSpPr>
            <p:cNvPr id="158" name="Freeform 264"/>
            <p:cNvSpPr>
              <a:spLocks/>
            </p:cNvSpPr>
            <p:nvPr/>
          </p:nvSpPr>
          <p:spPr bwMode="auto">
            <a:xfrm>
              <a:off x="8925677"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265"/>
            <p:cNvSpPr>
              <a:spLocks noEditPoints="1"/>
            </p:cNvSpPr>
            <p:nvPr/>
          </p:nvSpPr>
          <p:spPr bwMode="auto">
            <a:xfrm>
              <a:off x="906531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266"/>
            <p:cNvSpPr>
              <a:spLocks/>
            </p:cNvSpPr>
            <p:nvPr/>
          </p:nvSpPr>
          <p:spPr bwMode="auto">
            <a:xfrm>
              <a:off x="9226208"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267"/>
            <p:cNvSpPr>
              <a:spLocks noEditPoints="1"/>
            </p:cNvSpPr>
            <p:nvPr/>
          </p:nvSpPr>
          <p:spPr bwMode="auto">
            <a:xfrm>
              <a:off x="8907463" y="4566605"/>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268"/>
            <p:cNvSpPr>
              <a:spLocks/>
            </p:cNvSpPr>
            <p:nvPr/>
          </p:nvSpPr>
          <p:spPr bwMode="auto">
            <a:xfrm>
              <a:off x="9080496" y="4563569"/>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269"/>
            <p:cNvSpPr>
              <a:spLocks noEditPoints="1"/>
            </p:cNvSpPr>
            <p:nvPr/>
          </p:nvSpPr>
          <p:spPr bwMode="auto">
            <a:xfrm>
              <a:off x="9211030" y="4566605"/>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273"/>
            <p:cNvSpPr>
              <a:spLocks/>
            </p:cNvSpPr>
            <p:nvPr/>
          </p:nvSpPr>
          <p:spPr bwMode="auto">
            <a:xfrm>
              <a:off x="9532811"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274"/>
            <p:cNvSpPr>
              <a:spLocks noEditPoints="1"/>
            </p:cNvSpPr>
            <p:nvPr/>
          </p:nvSpPr>
          <p:spPr bwMode="auto">
            <a:xfrm>
              <a:off x="9514597" y="4566605"/>
              <a:ext cx="130534" cy="18214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276"/>
            <p:cNvSpPr>
              <a:spLocks noEditPoints="1"/>
            </p:cNvSpPr>
            <p:nvPr/>
          </p:nvSpPr>
          <p:spPr bwMode="auto">
            <a:xfrm>
              <a:off x="935977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277"/>
            <p:cNvSpPr>
              <a:spLocks/>
            </p:cNvSpPr>
            <p:nvPr/>
          </p:nvSpPr>
          <p:spPr bwMode="auto">
            <a:xfrm>
              <a:off x="9374956" y="4563569"/>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3" name="Group 172"/>
          <p:cNvGrpSpPr/>
          <p:nvPr/>
        </p:nvGrpSpPr>
        <p:grpSpPr>
          <a:xfrm>
            <a:off x="9708617" y="5132488"/>
            <a:ext cx="737668" cy="434101"/>
            <a:chOff x="8907463" y="4314644"/>
            <a:chExt cx="737668" cy="434101"/>
          </a:xfrm>
        </p:grpSpPr>
        <p:sp>
          <p:nvSpPr>
            <p:cNvPr id="174" name="Freeform 264"/>
            <p:cNvSpPr>
              <a:spLocks/>
            </p:cNvSpPr>
            <p:nvPr/>
          </p:nvSpPr>
          <p:spPr bwMode="auto">
            <a:xfrm>
              <a:off x="8925677"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265"/>
            <p:cNvSpPr>
              <a:spLocks noEditPoints="1"/>
            </p:cNvSpPr>
            <p:nvPr/>
          </p:nvSpPr>
          <p:spPr bwMode="auto">
            <a:xfrm>
              <a:off x="906531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266"/>
            <p:cNvSpPr>
              <a:spLocks/>
            </p:cNvSpPr>
            <p:nvPr/>
          </p:nvSpPr>
          <p:spPr bwMode="auto">
            <a:xfrm>
              <a:off x="9226208"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267"/>
            <p:cNvSpPr>
              <a:spLocks noEditPoints="1"/>
            </p:cNvSpPr>
            <p:nvPr/>
          </p:nvSpPr>
          <p:spPr bwMode="auto">
            <a:xfrm>
              <a:off x="8907463" y="4566605"/>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268"/>
            <p:cNvSpPr>
              <a:spLocks/>
            </p:cNvSpPr>
            <p:nvPr/>
          </p:nvSpPr>
          <p:spPr bwMode="auto">
            <a:xfrm>
              <a:off x="9080496" y="4563569"/>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Freeform 269"/>
            <p:cNvSpPr>
              <a:spLocks noEditPoints="1"/>
            </p:cNvSpPr>
            <p:nvPr/>
          </p:nvSpPr>
          <p:spPr bwMode="auto">
            <a:xfrm>
              <a:off x="9211030" y="4566605"/>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273"/>
            <p:cNvSpPr>
              <a:spLocks/>
            </p:cNvSpPr>
            <p:nvPr/>
          </p:nvSpPr>
          <p:spPr bwMode="auto">
            <a:xfrm>
              <a:off x="9532811"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4" name="Freeform 274"/>
            <p:cNvSpPr>
              <a:spLocks noEditPoints="1"/>
            </p:cNvSpPr>
            <p:nvPr/>
          </p:nvSpPr>
          <p:spPr bwMode="auto">
            <a:xfrm>
              <a:off x="9514597" y="4566605"/>
              <a:ext cx="130534" cy="18214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6" name="Freeform 276"/>
            <p:cNvSpPr>
              <a:spLocks noEditPoints="1"/>
            </p:cNvSpPr>
            <p:nvPr/>
          </p:nvSpPr>
          <p:spPr bwMode="auto">
            <a:xfrm>
              <a:off x="935977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7" name="Freeform 277"/>
            <p:cNvSpPr>
              <a:spLocks/>
            </p:cNvSpPr>
            <p:nvPr/>
          </p:nvSpPr>
          <p:spPr bwMode="auto">
            <a:xfrm>
              <a:off x="9374956" y="4563569"/>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9" name="Group 188"/>
          <p:cNvGrpSpPr/>
          <p:nvPr/>
        </p:nvGrpSpPr>
        <p:grpSpPr>
          <a:xfrm>
            <a:off x="10501313" y="4389412"/>
            <a:ext cx="576777" cy="689096"/>
            <a:chOff x="8907463" y="4314644"/>
            <a:chExt cx="576777" cy="689096"/>
          </a:xfrm>
        </p:grpSpPr>
        <p:sp>
          <p:nvSpPr>
            <p:cNvPr id="190" name="Freeform 264"/>
            <p:cNvSpPr>
              <a:spLocks/>
            </p:cNvSpPr>
            <p:nvPr/>
          </p:nvSpPr>
          <p:spPr bwMode="auto">
            <a:xfrm>
              <a:off x="8925677"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1" name="Freeform 265"/>
            <p:cNvSpPr>
              <a:spLocks noEditPoints="1"/>
            </p:cNvSpPr>
            <p:nvPr/>
          </p:nvSpPr>
          <p:spPr bwMode="auto">
            <a:xfrm>
              <a:off x="906531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2" name="Freeform 266"/>
            <p:cNvSpPr>
              <a:spLocks/>
            </p:cNvSpPr>
            <p:nvPr/>
          </p:nvSpPr>
          <p:spPr bwMode="auto">
            <a:xfrm>
              <a:off x="9226208"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67"/>
            <p:cNvSpPr>
              <a:spLocks noEditPoints="1"/>
            </p:cNvSpPr>
            <p:nvPr/>
          </p:nvSpPr>
          <p:spPr bwMode="auto">
            <a:xfrm>
              <a:off x="8907463" y="4566605"/>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8"/>
            <p:cNvSpPr>
              <a:spLocks/>
            </p:cNvSpPr>
            <p:nvPr/>
          </p:nvSpPr>
          <p:spPr bwMode="auto">
            <a:xfrm>
              <a:off x="9080496" y="4563569"/>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Freeform 269"/>
            <p:cNvSpPr>
              <a:spLocks noEditPoints="1"/>
            </p:cNvSpPr>
            <p:nvPr/>
          </p:nvSpPr>
          <p:spPr bwMode="auto">
            <a:xfrm>
              <a:off x="9211030" y="4566605"/>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6" name="Freeform 270"/>
            <p:cNvSpPr>
              <a:spLocks noEditPoints="1"/>
            </p:cNvSpPr>
            <p:nvPr/>
          </p:nvSpPr>
          <p:spPr bwMode="auto">
            <a:xfrm>
              <a:off x="8907463" y="4815529"/>
              <a:ext cx="124462" cy="188211"/>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7" name="Freeform 271"/>
            <p:cNvSpPr>
              <a:spLocks noEditPoints="1"/>
            </p:cNvSpPr>
            <p:nvPr/>
          </p:nvSpPr>
          <p:spPr bwMode="auto">
            <a:xfrm>
              <a:off x="9065318" y="4815529"/>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8" name="Freeform 272"/>
            <p:cNvSpPr>
              <a:spLocks/>
            </p:cNvSpPr>
            <p:nvPr/>
          </p:nvSpPr>
          <p:spPr bwMode="auto">
            <a:xfrm>
              <a:off x="9226208" y="4815529"/>
              <a:ext cx="75892" cy="18214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2" name="Freeform 276"/>
            <p:cNvSpPr>
              <a:spLocks noEditPoints="1"/>
            </p:cNvSpPr>
            <p:nvPr/>
          </p:nvSpPr>
          <p:spPr bwMode="auto">
            <a:xfrm>
              <a:off x="935977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3" name="Freeform 277"/>
            <p:cNvSpPr>
              <a:spLocks/>
            </p:cNvSpPr>
            <p:nvPr/>
          </p:nvSpPr>
          <p:spPr bwMode="auto">
            <a:xfrm>
              <a:off x="9374956" y="4563569"/>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78"/>
            <p:cNvSpPr>
              <a:spLocks noEditPoints="1"/>
            </p:cNvSpPr>
            <p:nvPr/>
          </p:nvSpPr>
          <p:spPr bwMode="auto">
            <a:xfrm>
              <a:off x="9359778" y="4815529"/>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5" name="Group 204"/>
          <p:cNvGrpSpPr/>
          <p:nvPr/>
        </p:nvGrpSpPr>
        <p:grpSpPr>
          <a:xfrm>
            <a:off x="10495241" y="5136175"/>
            <a:ext cx="576777" cy="434101"/>
            <a:chOff x="8907463" y="4314644"/>
            <a:chExt cx="576777" cy="434101"/>
          </a:xfrm>
        </p:grpSpPr>
        <p:sp>
          <p:nvSpPr>
            <p:cNvPr id="206" name="Freeform 264"/>
            <p:cNvSpPr>
              <a:spLocks/>
            </p:cNvSpPr>
            <p:nvPr/>
          </p:nvSpPr>
          <p:spPr bwMode="auto">
            <a:xfrm>
              <a:off x="8925677"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7" name="Freeform 265"/>
            <p:cNvSpPr>
              <a:spLocks noEditPoints="1"/>
            </p:cNvSpPr>
            <p:nvPr/>
          </p:nvSpPr>
          <p:spPr bwMode="auto">
            <a:xfrm>
              <a:off x="906531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8" name="Freeform 266"/>
            <p:cNvSpPr>
              <a:spLocks/>
            </p:cNvSpPr>
            <p:nvPr/>
          </p:nvSpPr>
          <p:spPr bwMode="auto">
            <a:xfrm>
              <a:off x="9226208"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9" name="Freeform 267"/>
            <p:cNvSpPr>
              <a:spLocks noEditPoints="1"/>
            </p:cNvSpPr>
            <p:nvPr/>
          </p:nvSpPr>
          <p:spPr bwMode="auto">
            <a:xfrm>
              <a:off x="8907463" y="4566605"/>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0" name="Freeform 268"/>
            <p:cNvSpPr>
              <a:spLocks/>
            </p:cNvSpPr>
            <p:nvPr/>
          </p:nvSpPr>
          <p:spPr bwMode="auto">
            <a:xfrm>
              <a:off x="9080496" y="4563569"/>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1" name="Freeform 269"/>
            <p:cNvSpPr>
              <a:spLocks noEditPoints="1"/>
            </p:cNvSpPr>
            <p:nvPr/>
          </p:nvSpPr>
          <p:spPr bwMode="auto">
            <a:xfrm>
              <a:off x="9211030" y="4566605"/>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276"/>
            <p:cNvSpPr>
              <a:spLocks noEditPoints="1"/>
            </p:cNvSpPr>
            <p:nvPr/>
          </p:nvSpPr>
          <p:spPr bwMode="auto">
            <a:xfrm>
              <a:off x="935977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6" name="Freeform 277"/>
            <p:cNvSpPr>
              <a:spLocks/>
            </p:cNvSpPr>
            <p:nvPr/>
          </p:nvSpPr>
          <p:spPr bwMode="auto">
            <a:xfrm>
              <a:off x="9374956" y="4563569"/>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0812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462844" y="1501422"/>
            <a:ext cx="10796951" cy="3578578"/>
          </a:xfrm>
          <a:prstGeom prst="rect">
            <a:avLst/>
          </a:prstGeom>
          <a:noFill/>
          <a:ln w="9525">
            <a:solidFill>
              <a:schemeClr val="bg1">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lstStyle/>
          <a:p>
            <a:r>
              <a:rPr lang="en-US" dirty="0"/>
              <a:t>Making REST Calls with OAuth</a:t>
            </a:r>
          </a:p>
        </p:txBody>
      </p:sp>
      <p:pic>
        <p:nvPicPr>
          <p:cNvPr id="6" name="Picture 5"/>
          <p:cNvPicPr>
            <a:picLocks noChangeAspect="1"/>
          </p:cNvPicPr>
          <p:nvPr/>
        </p:nvPicPr>
        <p:blipFill>
          <a:blip r:embed="rId2"/>
          <a:stretch>
            <a:fillRect/>
          </a:stretch>
        </p:blipFill>
        <p:spPr>
          <a:xfrm>
            <a:off x="616285" y="1703752"/>
            <a:ext cx="10490068" cy="3173918"/>
          </a:xfrm>
          <a:prstGeom prst="rect">
            <a:avLst/>
          </a:prstGeom>
          <a:ln>
            <a:noFill/>
          </a:ln>
        </p:spPr>
      </p:pic>
      <p:grpSp>
        <p:nvGrpSpPr>
          <p:cNvPr id="4" name="Group 3"/>
          <p:cNvGrpSpPr/>
          <p:nvPr/>
        </p:nvGrpSpPr>
        <p:grpSpPr>
          <a:xfrm>
            <a:off x="10174941" y="167118"/>
            <a:ext cx="2169709" cy="287338"/>
            <a:chOff x="10174941" y="167118"/>
            <a:chExt cx="2169709" cy="287338"/>
          </a:xfrm>
        </p:grpSpPr>
        <p:sp>
          <p:nvSpPr>
            <p:cNvPr id="5" name="TextBox 4"/>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4527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Making CSOM Calls with OAuth</a:t>
            </a:r>
          </a:p>
        </p:txBody>
      </p:sp>
      <p:pic>
        <p:nvPicPr>
          <p:cNvPr id="2" name="Picture 1"/>
          <p:cNvPicPr>
            <a:picLocks noChangeAspect="1"/>
          </p:cNvPicPr>
          <p:nvPr/>
        </p:nvPicPr>
        <p:blipFill>
          <a:blip r:embed="rId2"/>
          <a:stretch>
            <a:fillRect/>
          </a:stretch>
        </p:blipFill>
        <p:spPr>
          <a:xfrm>
            <a:off x="493486" y="1670232"/>
            <a:ext cx="10645423" cy="2756242"/>
          </a:xfrm>
          <a:prstGeom prst="rect">
            <a:avLst/>
          </a:prstGeom>
        </p:spPr>
      </p:pic>
      <p:grpSp>
        <p:nvGrpSpPr>
          <p:cNvPr id="4" name="Group 3"/>
          <p:cNvGrpSpPr/>
          <p:nvPr/>
        </p:nvGrpSpPr>
        <p:grpSpPr>
          <a:xfrm>
            <a:off x="10174941" y="167118"/>
            <a:ext cx="2169709" cy="287338"/>
            <a:chOff x="10174941" y="167118"/>
            <a:chExt cx="2169709" cy="287338"/>
          </a:xfrm>
        </p:grpSpPr>
        <p:sp>
          <p:nvSpPr>
            <p:cNvPr id="5" name="TextBox 4"/>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6" name="Freeform 5"/>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 name="Rectangle 7"/>
          <p:cNvSpPr/>
          <p:nvPr/>
        </p:nvSpPr>
        <p:spPr bwMode="auto">
          <a:xfrm>
            <a:off x="462844" y="1501422"/>
            <a:ext cx="10796951" cy="3578578"/>
          </a:xfrm>
          <a:prstGeom prst="rect">
            <a:avLst/>
          </a:prstGeom>
          <a:noFill/>
          <a:ln w="9525">
            <a:solidFill>
              <a:schemeClr val="bg1">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1037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40" y="1209974"/>
            <a:ext cx="10056812" cy="1181477"/>
          </a:xfrm>
        </p:spPr>
        <p:txBody>
          <a:bodyPr/>
          <a:lstStyle/>
          <a:p>
            <a:r>
              <a:rPr lang="en-US" dirty="0"/>
              <a:t>Demo</a:t>
            </a:r>
          </a:p>
        </p:txBody>
      </p:sp>
      <p:sp>
        <p:nvSpPr>
          <p:cNvPr id="5" name="Text Placeholder 4"/>
          <p:cNvSpPr>
            <a:spLocks noGrp="1"/>
          </p:cNvSpPr>
          <p:nvPr>
            <p:ph type="body" sz="quarter" idx="12"/>
          </p:nvPr>
        </p:nvSpPr>
        <p:spPr>
          <a:xfrm>
            <a:off x="274639" y="3954463"/>
            <a:ext cx="10058401" cy="738407"/>
          </a:xfrm>
        </p:spPr>
        <p:txBody>
          <a:bodyPr/>
          <a:lstStyle/>
          <a:p>
            <a:r>
              <a:rPr lang="en-US" dirty="0"/>
              <a:t>Provider-Hosted App</a:t>
            </a:r>
          </a:p>
        </p:txBody>
      </p:sp>
    </p:spTree>
    <p:extLst>
      <p:ext uri="{BB962C8B-B14F-4D97-AF65-F5344CB8AC3E}">
        <p14:creationId xmlns:p14="http://schemas.microsoft.com/office/powerpoint/2010/main" val="168606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Scenarios</a:t>
            </a:r>
          </a:p>
        </p:txBody>
      </p:sp>
      <p:sp>
        <p:nvSpPr>
          <p:cNvPr id="9" name="Subtitle 4"/>
          <p:cNvSpPr>
            <a:spLocks noGrp="1"/>
          </p:cNvSpPr>
          <p:nvPr>
            <p:ph type="body" sz="quarter" idx="12"/>
          </p:nvPr>
        </p:nvSpPr>
        <p:spPr/>
        <p:txBody>
          <a:bodyPr/>
          <a:lstStyle/>
          <a:p>
            <a:pPr lvl="0"/>
            <a:r>
              <a:rPr lang="en-US" dirty="0"/>
              <a:t>Office 365 APIs</a:t>
            </a:r>
          </a:p>
        </p:txBody>
      </p:sp>
    </p:spTree>
    <p:extLst>
      <p:ext uri="{BB962C8B-B14F-4D97-AF65-F5344CB8AC3E}">
        <p14:creationId xmlns:p14="http://schemas.microsoft.com/office/powerpoint/2010/main" val="314571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APIS Flow scenario</a:t>
            </a:r>
          </a:p>
        </p:txBody>
      </p:sp>
      <p:sp>
        <p:nvSpPr>
          <p:cNvPr id="2" name="Text Placeholder 1"/>
          <p:cNvSpPr>
            <a:spLocks noGrp="1"/>
          </p:cNvSpPr>
          <p:nvPr>
            <p:ph type="body" sz="quarter" idx="10"/>
          </p:nvPr>
        </p:nvSpPr>
        <p:spPr>
          <a:xfrm>
            <a:off x="274638" y="1212851"/>
            <a:ext cx="11887200" cy="1711238"/>
          </a:xfrm>
        </p:spPr>
        <p:txBody>
          <a:bodyPr/>
          <a:lstStyle/>
          <a:p>
            <a:pPr marL="347663" indent="-347663">
              <a:buFont typeface="Arial" panose="020B0604020202020204" pitchFamily="34" charset="0"/>
              <a:buChar char="•"/>
            </a:pPr>
            <a:r>
              <a:rPr lang="en-US" sz="3200" dirty="0"/>
              <a:t>User has Work or School Account</a:t>
            </a:r>
          </a:p>
          <a:p>
            <a:pPr marL="347663" indent="-347663">
              <a:buFont typeface="Arial" panose="020B0604020202020204" pitchFamily="34" charset="0"/>
              <a:buChar char="•"/>
            </a:pPr>
            <a:r>
              <a:rPr lang="en-US" sz="3200" dirty="0"/>
              <a:t>Application deployed as an Azure Web App</a:t>
            </a:r>
          </a:p>
          <a:p>
            <a:pPr marL="347663" indent="-347663">
              <a:buFont typeface="Arial" panose="020B0604020202020204" pitchFamily="34" charset="0"/>
              <a:buChar char="•"/>
            </a:pPr>
            <a:r>
              <a:rPr lang="en-US" sz="3200" dirty="0"/>
              <a:t>Application does not require explicit permission grant</a:t>
            </a:r>
          </a:p>
        </p:txBody>
      </p:sp>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 name="Group 4"/>
          <p:cNvGrpSpPr>
            <a:grpSpLocks noChangeAspect="1"/>
          </p:cNvGrpSpPr>
          <p:nvPr/>
        </p:nvGrpSpPr>
        <p:grpSpPr bwMode="auto">
          <a:xfrm>
            <a:off x="7208838" y="3695700"/>
            <a:ext cx="4783137" cy="2828925"/>
            <a:chOff x="4541" y="2328"/>
            <a:chExt cx="3013" cy="1782"/>
          </a:xfrm>
        </p:grpSpPr>
        <p:sp>
          <p:nvSpPr>
            <p:cNvPr id="10" name="Freeform 5"/>
            <p:cNvSpPr>
              <a:spLocks/>
            </p:cNvSpPr>
            <p:nvPr/>
          </p:nvSpPr>
          <p:spPr bwMode="auto">
            <a:xfrm>
              <a:off x="5826" y="3725"/>
              <a:ext cx="950" cy="112"/>
            </a:xfrm>
            <a:custGeom>
              <a:avLst/>
              <a:gdLst>
                <a:gd name="T0" fmla="*/ 867 w 950"/>
                <a:gd name="T1" fmla="*/ 0 h 112"/>
                <a:gd name="T2" fmla="*/ 65 w 950"/>
                <a:gd name="T3" fmla="*/ 0 h 112"/>
                <a:gd name="T4" fmla="*/ 0 w 950"/>
                <a:gd name="T5" fmla="*/ 112 h 112"/>
                <a:gd name="T6" fmla="*/ 950 w 950"/>
                <a:gd name="T7" fmla="*/ 112 h 112"/>
                <a:gd name="T8" fmla="*/ 867 w 950"/>
                <a:gd name="T9" fmla="*/ 0 h 112"/>
              </a:gdLst>
              <a:ahLst/>
              <a:cxnLst>
                <a:cxn ang="0">
                  <a:pos x="T0" y="T1"/>
                </a:cxn>
                <a:cxn ang="0">
                  <a:pos x="T2" y="T3"/>
                </a:cxn>
                <a:cxn ang="0">
                  <a:pos x="T4" y="T5"/>
                </a:cxn>
                <a:cxn ang="0">
                  <a:pos x="T6" y="T7"/>
                </a:cxn>
                <a:cxn ang="0">
                  <a:pos x="T8" y="T9"/>
                </a:cxn>
              </a:cxnLst>
              <a:rect l="0" t="0" r="r" b="b"/>
              <a:pathLst>
                <a:path w="950" h="112">
                  <a:moveTo>
                    <a:pt x="867" y="0"/>
                  </a:moveTo>
                  <a:lnTo>
                    <a:pt x="65" y="0"/>
                  </a:lnTo>
                  <a:lnTo>
                    <a:pt x="0" y="112"/>
                  </a:lnTo>
                  <a:lnTo>
                    <a:pt x="950" y="112"/>
                  </a:lnTo>
                  <a:lnTo>
                    <a:pt x="867"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5826" y="3837"/>
              <a:ext cx="950" cy="3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5343" y="2328"/>
              <a:ext cx="1922" cy="1154"/>
            </a:xfrm>
            <a:custGeom>
              <a:avLst/>
              <a:gdLst>
                <a:gd name="T0" fmla="*/ 326 w 326"/>
                <a:gd name="T1" fmla="*/ 184 h 195"/>
                <a:gd name="T2" fmla="*/ 316 w 326"/>
                <a:gd name="T3" fmla="*/ 195 h 195"/>
                <a:gd name="T4" fmla="*/ 11 w 326"/>
                <a:gd name="T5" fmla="*/ 195 h 195"/>
                <a:gd name="T6" fmla="*/ 0 w 326"/>
                <a:gd name="T7" fmla="*/ 184 h 195"/>
                <a:gd name="T8" fmla="*/ 0 w 326"/>
                <a:gd name="T9" fmla="*/ 11 h 195"/>
                <a:gd name="T10" fmla="*/ 11 w 326"/>
                <a:gd name="T11" fmla="*/ 0 h 195"/>
                <a:gd name="T12" fmla="*/ 316 w 326"/>
                <a:gd name="T13" fmla="*/ 0 h 195"/>
                <a:gd name="T14" fmla="*/ 326 w 326"/>
                <a:gd name="T15" fmla="*/ 11 h 195"/>
                <a:gd name="T16" fmla="*/ 326 w 326"/>
                <a:gd name="T17" fmla="*/ 18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195">
                  <a:moveTo>
                    <a:pt x="326" y="184"/>
                  </a:moveTo>
                  <a:cubicBezTo>
                    <a:pt x="326" y="190"/>
                    <a:pt x="321" y="195"/>
                    <a:pt x="316" y="195"/>
                  </a:cubicBezTo>
                  <a:cubicBezTo>
                    <a:pt x="11" y="195"/>
                    <a:pt x="11" y="195"/>
                    <a:pt x="11" y="195"/>
                  </a:cubicBezTo>
                  <a:cubicBezTo>
                    <a:pt x="5" y="195"/>
                    <a:pt x="0" y="190"/>
                    <a:pt x="0" y="184"/>
                  </a:cubicBezTo>
                  <a:cubicBezTo>
                    <a:pt x="0" y="11"/>
                    <a:pt x="0" y="11"/>
                    <a:pt x="0" y="11"/>
                  </a:cubicBezTo>
                  <a:cubicBezTo>
                    <a:pt x="0" y="5"/>
                    <a:pt x="5" y="0"/>
                    <a:pt x="11" y="0"/>
                  </a:cubicBezTo>
                  <a:cubicBezTo>
                    <a:pt x="316" y="0"/>
                    <a:pt x="316" y="0"/>
                    <a:pt x="316" y="0"/>
                  </a:cubicBezTo>
                  <a:cubicBezTo>
                    <a:pt x="321" y="0"/>
                    <a:pt x="326" y="5"/>
                    <a:pt x="326" y="11"/>
                  </a:cubicBezTo>
                  <a:lnTo>
                    <a:pt x="326" y="18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6174" y="3476"/>
              <a:ext cx="248" cy="302"/>
            </a:xfrm>
            <a:custGeom>
              <a:avLst/>
              <a:gdLst>
                <a:gd name="T0" fmla="*/ 29 w 42"/>
                <a:gd name="T1" fmla="*/ 0 h 51"/>
                <a:gd name="T2" fmla="*/ 31 w 42"/>
                <a:gd name="T3" fmla="*/ 5 h 51"/>
                <a:gd name="T4" fmla="*/ 21 w 42"/>
                <a:gd name="T5" fmla="*/ 15 h 51"/>
                <a:gd name="T6" fmla="*/ 11 w 42"/>
                <a:gd name="T7" fmla="*/ 5 h 51"/>
                <a:gd name="T8" fmla="*/ 12 w 42"/>
                <a:gd name="T9" fmla="*/ 0 h 51"/>
                <a:gd name="T10" fmla="*/ 0 w 42"/>
                <a:gd name="T11" fmla="*/ 0 h 51"/>
                <a:gd name="T12" fmla="*/ 0 w 42"/>
                <a:gd name="T13" fmla="*/ 51 h 51"/>
                <a:gd name="T14" fmla="*/ 42 w 42"/>
                <a:gd name="T15" fmla="*/ 51 h 51"/>
                <a:gd name="T16" fmla="*/ 42 w 42"/>
                <a:gd name="T17" fmla="*/ 0 h 51"/>
                <a:gd name="T18" fmla="*/ 29 w 4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1">
                  <a:moveTo>
                    <a:pt x="29" y="0"/>
                  </a:moveTo>
                  <a:cubicBezTo>
                    <a:pt x="30" y="2"/>
                    <a:pt x="31" y="3"/>
                    <a:pt x="31" y="5"/>
                  </a:cubicBezTo>
                  <a:cubicBezTo>
                    <a:pt x="31" y="11"/>
                    <a:pt x="26" y="15"/>
                    <a:pt x="21" y="15"/>
                  </a:cubicBezTo>
                  <a:cubicBezTo>
                    <a:pt x="15" y="15"/>
                    <a:pt x="11" y="11"/>
                    <a:pt x="11" y="5"/>
                  </a:cubicBezTo>
                  <a:cubicBezTo>
                    <a:pt x="11" y="3"/>
                    <a:pt x="11" y="2"/>
                    <a:pt x="12" y="0"/>
                  </a:cubicBezTo>
                  <a:cubicBezTo>
                    <a:pt x="0" y="0"/>
                    <a:pt x="0" y="0"/>
                    <a:pt x="0" y="0"/>
                  </a:cubicBezTo>
                  <a:cubicBezTo>
                    <a:pt x="0" y="51"/>
                    <a:pt x="0" y="51"/>
                    <a:pt x="0" y="51"/>
                  </a:cubicBezTo>
                  <a:cubicBezTo>
                    <a:pt x="42" y="51"/>
                    <a:pt x="42" y="51"/>
                    <a:pt x="42" y="51"/>
                  </a:cubicBezTo>
                  <a:cubicBezTo>
                    <a:pt x="42" y="0"/>
                    <a:pt x="42" y="0"/>
                    <a:pt x="42" y="0"/>
                  </a:cubicBezTo>
                  <a:lnTo>
                    <a:pt x="2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5396" y="2381"/>
              <a:ext cx="1810" cy="1000"/>
            </a:xfrm>
            <a:custGeom>
              <a:avLst/>
              <a:gdLst>
                <a:gd name="T0" fmla="*/ 307 w 307"/>
                <a:gd name="T1" fmla="*/ 165 h 169"/>
                <a:gd name="T2" fmla="*/ 303 w 307"/>
                <a:gd name="T3" fmla="*/ 169 h 169"/>
                <a:gd name="T4" fmla="*/ 5 w 307"/>
                <a:gd name="T5" fmla="*/ 169 h 169"/>
                <a:gd name="T6" fmla="*/ 0 w 307"/>
                <a:gd name="T7" fmla="*/ 165 h 169"/>
                <a:gd name="T8" fmla="*/ 0 w 307"/>
                <a:gd name="T9" fmla="*/ 4 h 169"/>
                <a:gd name="T10" fmla="*/ 5 w 307"/>
                <a:gd name="T11" fmla="*/ 0 h 169"/>
                <a:gd name="T12" fmla="*/ 303 w 307"/>
                <a:gd name="T13" fmla="*/ 0 h 169"/>
                <a:gd name="T14" fmla="*/ 307 w 307"/>
                <a:gd name="T15" fmla="*/ 4 h 169"/>
                <a:gd name="T16" fmla="*/ 307 w 307"/>
                <a:gd name="T17" fmla="*/ 16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169">
                  <a:moveTo>
                    <a:pt x="307" y="165"/>
                  </a:moveTo>
                  <a:cubicBezTo>
                    <a:pt x="307" y="167"/>
                    <a:pt x="305" y="169"/>
                    <a:pt x="303" y="169"/>
                  </a:cubicBezTo>
                  <a:cubicBezTo>
                    <a:pt x="5" y="169"/>
                    <a:pt x="5" y="169"/>
                    <a:pt x="5" y="169"/>
                  </a:cubicBezTo>
                  <a:cubicBezTo>
                    <a:pt x="2" y="169"/>
                    <a:pt x="0" y="167"/>
                    <a:pt x="0" y="165"/>
                  </a:cubicBezTo>
                  <a:cubicBezTo>
                    <a:pt x="0" y="4"/>
                    <a:pt x="0" y="4"/>
                    <a:pt x="0" y="4"/>
                  </a:cubicBezTo>
                  <a:cubicBezTo>
                    <a:pt x="0" y="2"/>
                    <a:pt x="2" y="0"/>
                    <a:pt x="5" y="0"/>
                  </a:cubicBezTo>
                  <a:cubicBezTo>
                    <a:pt x="303" y="0"/>
                    <a:pt x="303" y="0"/>
                    <a:pt x="303" y="0"/>
                  </a:cubicBezTo>
                  <a:cubicBezTo>
                    <a:pt x="305" y="0"/>
                    <a:pt x="307" y="2"/>
                    <a:pt x="307" y="4"/>
                  </a:cubicBezTo>
                  <a:lnTo>
                    <a:pt x="307" y="165"/>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4541" y="2440"/>
              <a:ext cx="672" cy="1652"/>
            </a:xfrm>
            <a:custGeom>
              <a:avLst/>
              <a:gdLst>
                <a:gd name="T0" fmla="*/ 114 w 114"/>
                <a:gd name="T1" fmla="*/ 266 h 279"/>
                <a:gd name="T2" fmla="*/ 101 w 114"/>
                <a:gd name="T3" fmla="*/ 279 h 279"/>
                <a:gd name="T4" fmla="*/ 13 w 114"/>
                <a:gd name="T5" fmla="*/ 279 h 279"/>
                <a:gd name="T6" fmla="*/ 0 w 114"/>
                <a:gd name="T7" fmla="*/ 266 h 279"/>
                <a:gd name="T8" fmla="*/ 0 w 114"/>
                <a:gd name="T9" fmla="*/ 13 h 279"/>
                <a:gd name="T10" fmla="*/ 13 w 114"/>
                <a:gd name="T11" fmla="*/ 0 h 279"/>
                <a:gd name="T12" fmla="*/ 101 w 114"/>
                <a:gd name="T13" fmla="*/ 0 h 279"/>
                <a:gd name="T14" fmla="*/ 114 w 114"/>
                <a:gd name="T15" fmla="*/ 13 h 279"/>
                <a:gd name="T16" fmla="*/ 114 w 114"/>
                <a:gd name="T17" fmla="*/ 266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279">
                  <a:moveTo>
                    <a:pt x="114" y="266"/>
                  </a:moveTo>
                  <a:cubicBezTo>
                    <a:pt x="114" y="273"/>
                    <a:pt x="108" y="279"/>
                    <a:pt x="101" y="279"/>
                  </a:cubicBezTo>
                  <a:cubicBezTo>
                    <a:pt x="13" y="279"/>
                    <a:pt x="13" y="279"/>
                    <a:pt x="13" y="279"/>
                  </a:cubicBezTo>
                  <a:cubicBezTo>
                    <a:pt x="6" y="279"/>
                    <a:pt x="0" y="273"/>
                    <a:pt x="0" y="266"/>
                  </a:cubicBezTo>
                  <a:cubicBezTo>
                    <a:pt x="0" y="13"/>
                    <a:pt x="0" y="13"/>
                    <a:pt x="0" y="13"/>
                  </a:cubicBezTo>
                  <a:cubicBezTo>
                    <a:pt x="0" y="6"/>
                    <a:pt x="6" y="0"/>
                    <a:pt x="13" y="0"/>
                  </a:cubicBezTo>
                  <a:cubicBezTo>
                    <a:pt x="101" y="0"/>
                    <a:pt x="101" y="0"/>
                    <a:pt x="101" y="0"/>
                  </a:cubicBezTo>
                  <a:cubicBezTo>
                    <a:pt x="108" y="0"/>
                    <a:pt x="114" y="6"/>
                    <a:pt x="114" y="13"/>
                  </a:cubicBezTo>
                  <a:lnTo>
                    <a:pt x="114" y="26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11"/>
            <p:cNvSpPr>
              <a:spLocks noChangeArrowheads="1"/>
            </p:cNvSpPr>
            <p:nvPr/>
          </p:nvSpPr>
          <p:spPr bwMode="auto">
            <a:xfrm>
              <a:off x="4612" y="3257"/>
              <a:ext cx="147" cy="14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4541" y="2825"/>
              <a:ext cx="672" cy="2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4824" y="2825"/>
              <a:ext cx="100" cy="24"/>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Oval 14"/>
            <p:cNvSpPr>
              <a:spLocks noChangeArrowheads="1"/>
            </p:cNvSpPr>
            <p:nvPr/>
          </p:nvSpPr>
          <p:spPr bwMode="auto">
            <a:xfrm>
              <a:off x="5078" y="2529"/>
              <a:ext cx="41" cy="4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7212" y="3873"/>
              <a:ext cx="342" cy="160"/>
            </a:xfrm>
            <a:custGeom>
              <a:avLst/>
              <a:gdLst>
                <a:gd name="T0" fmla="*/ 55 w 58"/>
                <a:gd name="T1" fmla="*/ 8 h 27"/>
                <a:gd name="T2" fmla="*/ 54 w 58"/>
                <a:gd name="T3" fmla="*/ 7 h 27"/>
                <a:gd name="T4" fmla="*/ 29 w 58"/>
                <a:gd name="T5" fmla="*/ 0 h 27"/>
                <a:gd name="T6" fmla="*/ 4 w 58"/>
                <a:gd name="T7" fmla="*/ 7 h 27"/>
                <a:gd name="T8" fmla="*/ 3 w 58"/>
                <a:gd name="T9" fmla="*/ 8 h 27"/>
                <a:gd name="T10" fmla="*/ 0 w 58"/>
                <a:gd name="T11" fmla="*/ 13 h 27"/>
                <a:gd name="T12" fmla="*/ 0 w 58"/>
                <a:gd name="T13" fmla="*/ 22 h 27"/>
                <a:gd name="T14" fmla="*/ 6 w 58"/>
                <a:gd name="T15" fmla="*/ 27 h 27"/>
                <a:gd name="T16" fmla="*/ 53 w 58"/>
                <a:gd name="T17" fmla="*/ 27 h 27"/>
                <a:gd name="T18" fmla="*/ 58 w 58"/>
                <a:gd name="T19" fmla="*/ 22 h 27"/>
                <a:gd name="T20" fmla="*/ 58 w 58"/>
                <a:gd name="T21" fmla="*/ 13 h 27"/>
                <a:gd name="T22" fmla="*/ 55 w 58"/>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27">
                  <a:moveTo>
                    <a:pt x="55" y="8"/>
                  </a:moveTo>
                  <a:cubicBezTo>
                    <a:pt x="55" y="8"/>
                    <a:pt x="55" y="8"/>
                    <a:pt x="54" y="7"/>
                  </a:cubicBezTo>
                  <a:cubicBezTo>
                    <a:pt x="47" y="3"/>
                    <a:pt x="38" y="0"/>
                    <a:pt x="29" y="0"/>
                  </a:cubicBezTo>
                  <a:cubicBezTo>
                    <a:pt x="20" y="0"/>
                    <a:pt x="11" y="3"/>
                    <a:pt x="4" y="7"/>
                  </a:cubicBezTo>
                  <a:cubicBezTo>
                    <a:pt x="4" y="8"/>
                    <a:pt x="3" y="8"/>
                    <a:pt x="3" y="8"/>
                  </a:cubicBezTo>
                  <a:cubicBezTo>
                    <a:pt x="1" y="9"/>
                    <a:pt x="0" y="11"/>
                    <a:pt x="0" y="13"/>
                  </a:cubicBezTo>
                  <a:cubicBezTo>
                    <a:pt x="0" y="22"/>
                    <a:pt x="0" y="22"/>
                    <a:pt x="0" y="22"/>
                  </a:cubicBezTo>
                  <a:cubicBezTo>
                    <a:pt x="0" y="25"/>
                    <a:pt x="3" y="27"/>
                    <a:pt x="6" y="27"/>
                  </a:cubicBezTo>
                  <a:cubicBezTo>
                    <a:pt x="53" y="27"/>
                    <a:pt x="53" y="27"/>
                    <a:pt x="53" y="27"/>
                  </a:cubicBezTo>
                  <a:cubicBezTo>
                    <a:pt x="56" y="27"/>
                    <a:pt x="58" y="25"/>
                    <a:pt x="58" y="22"/>
                  </a:cubicBezTo>
                  <a:cubicBezTo>
                    <a:pt x="58" y="13"/>
                    <a:pt x="58" y="13"/>
                    <a:pt x="58" y="13"/>
                  </a:cubicBezTo>
                  <a:cubicBezTo>
                    <a:pt x="58" y="11"/>
                    <a:pt x="57" y="9"/>
                    <a:pt x="55"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7371" y="3861"/>
              <a:ext cx="30" cy="95"/>
            </a:xfrm>
            <a:custGeom>
              <a:avLst/>
              <a:gdLst>
                <a:gd name="T0" fmla="*/ 5 w 5"/>
                <a:gd name="T1" fmla="*/ 13 h 16"/>
                <a:gd name="T2" fmla="*/ 2 w 5"/>
                <a:gd name="T3" fmla="*/ 16 h 16"/>
                <a:gd name="T4" fmla="*/ 2 w 5"/>
                <a:gd name="T5" fmla="*/ 16 h 16"/>
                <a:gd name="T6" fmla="*/ 0 w 5"/>
                <a:gd name="T7" fmla="*/ 13 h 16"/>
                <a:gd name="T8" fmla="*/ 0 w 5"/>
                <a:gd name="T9" fmla="*/ 2 h 16"/>
                <a:gd name="T10" fmla="*/ 2 w 5"/>
                <a:gd name="T11" fmla="*/ 0 h 16"/>
                <a:gd name="T12" fmla="*/ 2 w 5"/>
                <a:gd name="T13" fmla="*/ 0 h 16"/>
                <a:gd name="T14" fmla="*/ 5 w 5"/>
                <a:gd name="T15" fmla="*/ 2 h 16"/>
                <a:gd name="T16" fmla="*/ 5 w 5"/>
                <a:gd name="T1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5" y="13"/>
                  </a:moveTo>
                  <a:cubicBezTo>
                    <a:pt x="5" y="15"/>
                    <a:pt x="4" y="16"/>
                    <a:pt x="2" y="16"/>
                  </a:cubicBezTo>
                  <a:cubicBezTo>
                    <a:pt x="2" y="16"/>
                    <a:pt x="2" y="16"/>
                    <a:pt x="2" y="16"/>
                  </a:cubicBezTo>
                  <a:cubicBezTo>
                    <a:pt x="1" y="16"/>
                    <a:pt x="0" y="15"/>
                    <a:pt x="0" y="13"/>
                  </a:cubicBezTo>
                  <a:cubicBezTo>
                    <a:pt x="0" y="2"/>
                    <a:pt x="0" y="2"/>
                    <a:pt x="0" y="2"/>
                  </a:cubicBezTo>
                  <a:cubicBezTo>
                    <a:pt x="0" y="1"/>
                    <a:pt x="1" y="0"/>
                    <a:pt x="2" y="0"/>
                  </a:cubicBezTo>
                  <a:cubicBezTo>
                    <a:pt x="2" y="0"/>
                    <a:pt x="2" y="0"/>
                    <a:pt x="2" y="0"/>
                  </a:cubicBezTo>
                  <a:cubicBezTo>
                    <a:pt x="4" y="0"/>
                    <a:pt x="5" y="1"/>
                    <a:pt x="5" y="2"/>
                  </a:cubicBezTo>
                  <a:lnTo>
                    <a:pt x="5" y="1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5449" y="3926"/>
              <a:ext cx="1704" cy="148"/>
            </a:xfrm>
            <a:custGeom>
              <a:avLst/>
              <a:gdLst>
                <a:gd name="T0" fmla="*/ 1704 w 1704"/>
                <a:gd name="T1" fmla="*/ 148 h 148"/>
                <a:gd name="T2" fmla="*/ 0 w 1704"/>
                <a:gd name="T3" fmla="*/ 148 h 148"/>
                <a:gd name="T4" fmla="*/ 136 w 1704"/>
                <a:gd name="T5" fmla="*/ 0 h 148"/>
                <a:gd name="T6" fmla="*/ 1563 w 1704"/>
                <a:gd name="T7" fmla="*/ 0 h 148"/>
                <a:gd name="T8" fmla="*/ 1704 w 1704"/>
                <a:gd name="T9" fmla="*/ 148 h 148"/>
              </a:gdLst>
              <a:ahLst/>
              <a:cxnLst>
                <a:cxn ang="0">
                  <a:pos x="T0" y="T1"/>
                </a:cxn>
                <a:cxn ang="0">
                  <a:pos x="T2" y="T3"/>
                </a:cxn>
                <a:cxn ang="0">
                  <a:pos x="T4" y="T5"/>
                </a:cxn>
                <a:cxn ang="0">
                  <a:pos x="T6" y="T7"/>
                </a:cxn>
                <a:cxn ang="0">
                  <a:pos x="T8" y="T9"/>
                </a:cxn>
              </a:cxnLst>
              <a:rect l="0" t="0" r="r" b="b"/>
              <a:pathLst>
                <a:path w="1704" h="148">
                  <a:moveTo>
                    <a:pt x="1704" y="148"/>
                  </a:moveTo>
                  <a:lnTo>
                    <a:pt x="0" y="148"/>
                  </a:lnTo>
                  <a:lnTo>
                    <a:pt x="136" y="0"/>
                  </a:lnTo>
                  <a:lnTo>
                    <a:pt x="1563" y="0"/>
                  </a:lnTo>
                  <a:lnTo>
                    <a:pt x="1704" y="1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5449" y="4074"/>
              <a:ext cx="1704" cy="3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5555" y="3956"/>
              <a:ext cx="1138" cy="89"/>
            </a:xfrm>
            <a:custGeom>
              <a:avLst/>
              <a:gdLst>
                <a:gd name="T0" fmla="*/ 1091 w 1138"/>
                <a:gd name="T1" fmla="*/ 0 h 89"/>
                <a:gd name="T2" fmla="*/ 77 w 1138"/>
                <a:gd name="T3" fmla="*/ 0 h 89"/>
                <a:gd name="T4" fmla="*/ 0 w 1138"/>
                <a:gd name="T5" fmla="*/ 89 h 89"/>
                <a:gd name="T6" fmla="*/ 1138 w 1138"/>
                <a:gd name="T7" fmla="*/ 89 h 89"/>
                <a:gd name="T8" fmla="*/ 1091 w 1138"/>
                <a:gd name="T9" fmla="*/ 0 h 89"/>
              </a:gdLst>
              <a:ahLst/>
              <a:cxnLst>
                <a:cxn ang="0">
                  <a:pos x="T0" y="T1"/>
                </a:cxn>
                <a:cxn ang="0">
                  <a:pos x="T2" y="T3"/>
                </a:cxn>
                <a:cxn ang="0">
                  <a:pos x="T4" y="T5"/>
                </a:cxn>
                <a:cxn ang="0">
                  <a:pos x="T6" y="T7"/>
                </a:cxn>
                <a:cxn ang="0">
                  <a:pos x="T8" y="T9"/>
                </a:cxn>
              </a:cxnLst>
              <a:rect l="0" t="0" r="r" b="b"/>
              <a:pathLst>
                <a:path w="1138" h="89">
                  <a:moveTo>
                    <a:pt x="1091" y="0"/>
                  </a:moveTo>
                  <a:lnTo>
                    <a:pt x="77" y="0"/>
                  </a:lnTo>
                  <a:lnTo>
                    <a:pt x="0" y="89"/>
                  </a:lnTo>
                  <a:lnTo>
                    <a:pt x="1138" y="89"/>
                  </a:lnTo>
                  <a:lnTo>
                    <a:pt x="1091"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6687" y="3956"/>
              <a:ext cx="354" cy="89"/>
            </a:xfrm>
            <a:custGeom>
              <a:avLst/>
              <a:gdLst>
                <a:gd name="T0" fmla="*/ 0 w 354"/>
                <a:gd name="T1" fmla="*/ 0 h 89"/>
                <a:gd name="T2" fmla="*/ 277 w 354"/>
                <a:gd name="T3" fmla="*/ 0 h 89"/>
                <a:gd name="T4" fmla="*/ 354 w 354"/>
                <a:gd name="T5" fmla="*/ 89 h 89"/>
                <a:gd name="T6" fmla="*/ 59 w 354"/>
                <a:gd name="T7" fmla="*/ 89 h 89"/>
                <a:gd name="T8" fmla="*/ 0 w 354"/>
                <a:gd name="T9" fmla="*/ 0 h 89"/>
              </a:gdLst>
              <a:ahLst/>
              <a:cxnLst>
                <a:cxn ang="0">
                  <a:pos x="T0" y="T1"/>
                </a:cxn>
                <a:cxn ang="0">
                  <a:pos x="T2" y="T3"/>
                </a:cxn>
                <a:cxn ang="0">
                  <a:pos x="T4" y="T5"/>
                </a:cxn>
                <a:cxn ang="0">
                  <a:pos x="T6" y="T7"/>
                </a:cxn>
                <a:cxn ang="0">
                  <a:pos x="T8" y="T9"/>
                </a:cxn>
              </a:cxnLst>
              <a:rect l="0" t="0" r="r" b="b"/>
              <a:pathLst>
                <a:path w="354" h="89">
                  <a:moveTo>
                    <a:pt x="0" y="0"/>
                  </a:moveTo>
                  <a:lnTo>
                    <a:pt x="277" y="0"/>
                  </a:lnTo>
                  <a:lnTo>
                    <a:pt x="354" y="89"/>
                  </a:lnTo>
                  <a:lnTo>
                    <a:pt x="59" y="89"/>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5561" y="4009"/>
              <a:ext cx="1480" cy="1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5561" y="3979"/>
              <a:ext cx="1480" cy="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 name="Group 25"/>
          <p:cNvGrpSpPr>
            <a:grpSpLocks noChangeAspect="1"/>
          </p:cNvGrpSpPr>
          <p:nvPr/>
        </p:nvGrpSpPr>
        <p:grpSpPr bwMode="auto">
          <a:xfrm>
            <a:off x="9559925" y="4127070"/>
            <a:ext cx="895350" cy="893036"/>
            <a:chOff x="5740" y="2618"/>
            <a:chExt cx="393" cy="392"/>
          </a:xfrm>
        </p:grpSpPr>
        <p:sp>
          <p:nvSpPr>
            <p:cNvPr id="43" name="Oval 38"/>
            <p:cNvSpPr>
              <a:spLocks noChangeArrowheads="1"/>
            </p:cNvSpPr>
            <p:nvPr/>
          </p:nvSpPr>
          <p:spPr bwMode="auto">
            <a:xfrm>
              <a:off x="5752" y="2630"/>
              <a:ext cx="369" cy="368"/>
            </a:xfrm>
            <a:prstGeom prst="ellipse">
              <a:avLst/>
            </a:pr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noEditPoints="1"/>
            </p:cNvSpPr>
            <p:nvPr/>
          </p:nvSpPr>
          <p:spPr bwMode="auto">
            <a:xfrm>
              <a:off x="5740" y="2618"/>
              <a:ext cx="393" cy="392"/>
            </a:xfrm>
            <a:custGeom>
              <a:avLst/>
              <a:gdLst>
                <a:gd name="T0" fmla="*/ 299 w 599"/>
                <a:gd name="T1" fmla="*/ 598 h 598"/>
                <a:gd name="T2" fmla="*/ 0 w 599"/>
                <a:gd name="T3" fmla="*/ 299 h 598"/>
                <a:gd name="T4" fmla="*/ 299 w 599"/>
                <a:gd name="T5" fmla="*/ 0 h 598"/>
                <a:gd name="T6" fmla="*/ 599 w 599"/>
                <a:gd name="T7" fmla="*/ 299 h 598"/>
                <a:gd name="T8" fmla="*/ 299 w 599"/>
                <a:gd name="T9" fmla="*/ 598 h 598"/>
                <a:gd name="T10" fmla="*/ 299 w 599"/>
                <a:gd name="T11" fmla="*/ 36 h 598"/>
                <a:gd name="T12" fmla="*/ 36 w 599"/>
                <a:gd name="T13" fmla="*/ 299 h 598"/>
                <a:gd name="T14" fmla="*/ 299 w 599"/>
                <a:gd name="T15" fmla="*/ 562 h 598"/>
                <a:gd name="T16" fmla="*/ 563 w 599"/>
                <a:gd name="T17" fmla="*/ 299 h 598"/>
                <a:gd name="T18" fmla="*/ 299 w 599"/>
                <a:gd name="T19" fmla="*/ 36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598">
                  <a:moveTo>
                    <a:pt x="299" y="598"/>
                  </a:moveTo>
                  <a:cubicBezTo>
                    <a:pt x="135" y="598"/>
                    <a:pt x="0" y="464"/>
                    <a:pt x="0" y="299"/>
                  </a:cubicBezTo>
                  <a:cubicBezTo>
                    <a:pt x="0" y="134"/>
                    <a:pt x="135" y="0"/>
                    <a:pt x="299" y="0"/>
                  </a:cubicBezTo>
                  <a:cubicBezTo>
                    <a:pt x="464" y="0"/>
                    <a:pt x="599" y="134"/>
                    <a:pt x="599" y="299"/>
                  </a:cubicBezTo>
                  <a:cubicBezTo>
                    <a:pt x="599" y="464"/>
                    <a:pt x="464" y="598"/>
                    <a:pt x="299" y="598"/>
                  </a:cubicBezTo>
                  <a:close/>
                  <a:moveTo>
                    <a:pt x="299" y="36"/>
                  </a:moveTo>
                  <a:cubicBezTo>
                    <a:pt x="154" y="36"/>
                    <a:pt x="36" y="154"/>
                    <a:pt x="36" y="299"/>
                  </a:cubicBezTo>
                  <a:cubicBezTo>
                    <a:pt x="36" y="444"/>
                    <a:pt x="154" y="562"/>
                    <a:pt x="299" y="562"/>
                  </a:cubicBezTo>
                  <a:cubicBezTo>
                    <a:pt x="445" y="562"/>
                    <a:pt x="563" y="444"/>
                    <a:pt x="563" y="299"/>
                  </a:cubicBezTo>
                  <a:cubicBezTo>
                    <a:pt x="563" y="154"/>
                    <a:pt x="445" y="36"/>
                    <a:pt x="299" y="36"/>
                  </a:cubicBezTo>
                  <a:close/>
                </a:path>
              </a:pathLst>
            </a:custGeom>
            <a:solidFill>
              <a:srgbClr val="E8BD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0"/>
            <p:cNvSpPr>
              <a:spLocks noChangeArrowheads="1"/>
            </p:cNvSpPr>
            <p:nvPr/>
          </p:nvSpPr>
          <p:spPr bwMode="auto">
            <a:xfrm>
              <a:off x="5852" y="2786"/>
              <a:ext cx="116" cy="116"/>
            </a:xfrm>
            <a:prstGeom prst="rect">
              <a:avLst/>
            </a:prstGeom>
            <a:solidFill>
              <a:srgbClr val="E8BD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p:cNvSpPr>
            <p:nvPr/>
          </p:nvSpPr>
          <p:spPr bwMode="auto">
            <a:xfrm>
              <a:off x="5932" y="2706"/>
              <a:ext cx="95" cy="86"/>
            </a:xfrm>
            <a:custGeom>
              <a:avLst/>
              <a:gdLst>
                <a:gd name="T0" fmla="*/ 145 w 145"/>
                <a:gd name="T1" fmla="*/ 130 h 130"/>
                <a:gd name="T2" fmla="*/ 109 w 145"/>
                <a:gd name="T3" fmla="*/ 130 h 130"/>
                <a:gd name="T4" fmla="*/ 109 w 145"/>
                <a:gd name="T5" fmla="*/ 73 h 130"/>
                <a:gd name="T6" fmla="*/ 72 w 145"/>
                <a:gd name="T7" fmla="*/ 36 h 130"/>
                <a:gd name="T8" fmla="*/ 36 w 145"/>
                <a:gd name="T9" fmla="*/ 73 h 130"/>
                <a:gd name="T10" fmla="*/ 36 w 145"/>
                <a:gd name="T11" fmla="*/ 125 h 130"/>
                <a:gd name="T12" fmla="*/ 0 w 145"/>
                <a:gd name="T13" fmla="*/ 125 h 130"/>
                <a:gd name="T14" fmla="*/ 0 w 145"/>
                <a:gd name="T15" fmla="*/ 73 h 130"/>
                <a:gd name="T16" fmla="*/ 72 w 145"/>
                <a:gd name="T17" fmla="*/ 0 h 130"/>
                <a:gd name="T18" fmla="*/ 145 w 145"/>
                <a:gd name="T19" fmla="*/ 73 h 130"/>
                <a:gd name="T20" fmla="*/ 145 w 145"/>
                <a:gd name="T2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130">
                  <a:moveTo>
                    <a:pt x="145" y="130"/>
                  </a:moveTo>
                  <a:cubicBezTo>
                    <a:pt x="109" y="130"/>
                    <a:pt x="109" y="130"/>
                    <a:pt x="109" y="130"/>
                  </a:cubicBezTo>
                  <a:cubicBezTo>
                    <a:pt x="109" y="73"/>
                    <a:pt x="109" y="73"/>
                    <a:pt x="109" y="73"/>
                  </a:cubicBezTo>
                  <a:cubicBezTo>
                    <a:pt x="109" y="53"/>
                    <a:pt x="92" y="36"/>
                    <a:pt x="72" y="36"/>
                  </a:cubicBezTo>
                  <a:cubicBezTo>
                    <a:pt x="52" y="36"/>
                    <a:pt x="36" y="53"/>
                    <a:pt x="36" y="73"/>
                  </a:cubicBezTo>
                  <a:cubicBezTo>
                    <a:pt x="36" y="125"/>
                    <a:pt x="36" y="125"/>
                    <a:pt x="36" y="125"/>
                  </a:cubicBezTo>
                  <a:cubicBezTo>
                    <a:pt x="0" y="125"/>
                    <a:pt x="0" y="125"/>
                    <a:pt x="0" y="125"/>
                  </a:cubicBezTo>
                  <a:cubicBezTo>
                    <a:pt x="0" y="73"/>
                    <a:pt x="0" y="73"/>
                    <a:pt x="0" y="73"/>
                  </a:cubicBezTo>
                  <a:cubicBezTo>
                    <a:pt x="0" y="33"/>
                    <a:pt x="33" y="0"/>
                    <a:pt x="72" y="0"/>
                  </a:cubicBezTo>
                  <a:cubicBezTo>
                    <a:pt x="112" y="0"/>
                    <a:pt x="145" y="33"/>
                    <a:pt x="145" y="73"/>
                  </a:cubicBezTo>
                  <a:lnTo>
                    <a:pt x="145" y="130"/>
                  </a:lnTo>
                  <a:close/>
                </a:path>
              </a:pathLst>
            </a:custGeom>
            <a:solidFill>
              <a:srgbClr val="E8BD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42"/>
            <p:cNvSpPr>
              <a:spLocks noChangeArrowheads="1"/>
            </p:cNvSpPr>
            <p:nvPr/>
          </p:nvSpPr>
          <p:spPr bwMode="auto">
            <a:xfrm>
              <a:off x="5892" y="2818"/>
              <a:ext cx="37" cy="37"/>
            </a:xfrm>
            <a:prstGeom prst="ellipse">
              <a:avLst/>
            </a:pr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3"/>
            <p:cNvSpPr>
              <a:spLocks noChangeArrowheads="1"/>
            </p:cNvSpPr>
            <p:nvPr/>
          </p:nvSpPr>
          <p:spPr bwMode="auto">
            <a:xfrm>
              <a:off x="5903" y="2844"/>
              <a:ext cx="15" cy="33"/>
            </a:xfrm>
            <a:prstGeom prst="rect">
              <a:avLst/>
            </a:prstGeom>
            <a:solidFill>
              <a:srgbClr val="FCD1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2481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 Flow Office 365 APIs</a:t>
            </a:r>
          </a:p>
        </p:txBody>
      </p:sp>
      <p:sp>
        <p:nvSpPr>
          <p:cNvPr id="5" name="TextBox 4"/>
          <p:cNvSpPr txBox="1"/>
          <p:nvPr/>
        </p:nvSpPr>
        <p:spPr>
          <a:xfrm>
            <a:off x="1293392" y="4411271"/>
            <a:ext cx="1623266"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End User</a:t>
            </a:r>
          </a:p>
          <a:p>
            <a:pPr algn="ctr"/>
            <a:r>
              <a:rPr lang="en-US" sz="1632" dirty="0">
                <a:gradFill>
                  <a:gsLst>
                    <a:gs pos="2917">
                      <a:srgbClr val="797A7D"/>
                    </a:gs>
                    <a:gs pos="95000">
                      <a:srgbClr val="797A7D"/>
                    </a:gs>
                  </a:gsLst>
                  <a:lin ang="5400000" scaled="0"/>
                </a:gradFill>
              </a:rPr>
              <a:t>(Resource Owner)</a:t>
            </a:r>
          </a:p>
        </p:txBody>
      </p:sp>
      <p:sp>
        <p:nvSpPr>
          <p:cNvPr id="10" name="TextBox 9"/>
          <p:cNvSpPr txBox="1"/>
          <p:nvPr/>
        </p:nvSpPr>
        <p:spPr>
          <a:xfrm>
            <a:off x="9343454" y="4411271"/>
            <a:ext cx="2017348"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Azure ACS</a:t>
            </a:r>
          </a:p>
          <a:p>
            <a:pPr algn="ctr"/>
            <a:r>
              <a:rPr lang="en-US" sz="1632" dirty="0">
                <a:gradFill>
                  <a:gsLst>
                    <a:gs pos="2917">
                      <a:srgbClr val="797A7D"/>
                    </a:gs>
                    <a:gs pos="95000">
                      <a:srgbClr val="797A7D"/>
                    </a:gs>
                  </a:gsLst>
                  <a:lin ang="5400000" scaled="0"/>
                </a:gradFill>
              </a:rPr>
              <a:t>(Authorization Server)</a:t>
            </a:r>
          </a:p>
        </p:txBody>
      </p:sp>
      <p:sp>
        <p:nvSpPr>
          <p:cNvPr id="11" name="TextBox 10"/>
          <p:cNvSpPr txBox="1"/>
          <p:nvPr/>
        </p:nvSpPr>
        <p:spPr>
          <a:xfrm>
            <a:off x="5451200" y="3040063"/>
            <a:ext cx="1505925"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Azure Web Site</a:t>
            </a:r>
          </a:p>
          <a:p>
            <a:pPr algn="ctr"/>
            <a:r>
              <a:rPr lang="en-US" sz="1632" dirty="0">
                <a:gradFill>
                  <a:gsLst>
                    <a:gs pos="2917">
                      <a:srgbClr val="797A7D"/>
                    </a:gs>
                    <a:gs pos="95000">
                      <a:srgbClr val="797A7D"/>
                    </a:gs>
                  </a:gsLst>
                  <a:lin ang="5400000" scaled="0"/>
                </a:gradFill>
              </a:rPr>
              <a:t>(Client)</a:t>
            </a:r>
          </a:p>
        </p:txBody>
      </p:sp>
      <p:sp>
        <p:nvSpPr>
          <p:cNvPr id="15" name="TextBox 14"/>
          <p:cNvSpPr txBox="1"/>
          <p:nvPr/>
        </p:nvSpPr>
        <p:spPr>
          <a:xfrm>
            <a:off x="5333282" y="5855763"/>
            <a:ext cx="1772280"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SharePoint Online</a:t>
            </a:r>
          </a:p>
          <a:p>
            <a:pPr algn="ctr"/>
            <a:r>
              <a:rPr lang="en-US" sz="1632" dirty="0">
                <a:gradFill>
                  <a:gsLst>
                    <a:gs pos="2917">
                      <a:srgbClr val="797A7D"/>
                    </a:gs>
                    <a:gs pos="95000">
                      <a:srgbClr val="797A7D"/>
                    </a:gs>
                  </a:gsLst>
                  <a:lin ang="5400000" scaled="0"/>
                </a:gradFill>
              </a:rPr>
              <a:t>(Resource Server)</a:t>
            </a:r>
          </a:p>
        </p:txBody>
      </p:sp>
      <p:grpSp>
        <p:nvGrpSpPr>
          <p:cNvPr id="13" name="Group 12"/>
          <p:cNvGrpSpPr/>
          <p:nvPr/>
        </p:nvGrpSpPr>
        <p:grpSpPr>
          <a:xfrm>
            <a:off x="10174941" y="167118"/>
            <a:ext cx="2169709" cy="287338"/>
            <a:chOff x="10174941" y="167118"/>
            <a:chExt cx="2169709" cy="287338"/>
          </a:xfrm>
        </p:grpSpPr>
        <p:sp>
          <p:nvSpPr>
            <p:cNvPr id="16" name="TextBox 1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rgbClr val="262626"/>
                      </a:gs>
                      <a:gs pos="31000">
                        <a:srgbClr val="262626"/>
                      </a:gs>
                    </a:gsLst>
                    <a:lin ang="5400000" scaled="0"/>
                  </a:gradFill>
                </a:rPr>
                <a:t>Development Scenarios</a:t>
              </a:r>
            </a:p>
          </p:txBody>
        </p:sp>
        <p:sp>
          <p:nvSpPr>
            <p:cNvPr id="17" name="Freeform 1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grpSp>
      <p:grpSp>
        <p:nvGrpSpPr>
          <p:cNvPr id="18" name="Group 17"/>
          <p:cNvGrpSpPr/>
          <p:nvPr/>
        </p:nvGrpSpPr>
        <p:grpSpPr>
          <a:xfrm>
            <a:off x="9668115" y="2961840"/>
            <a:ext cx="1329742" cy="1329740"/>
            <a:chOff x="5743408" y="4360570"/>
            <a:chExt cx="1752601" cy="1752601"/>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20" name="Oval 19"/>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3" name="Oval 22"/>
          <p:cNvSpPr/>
          <p:nvPr/>
        </p:nvSpPr>
        <p:spPr bwMode="auto">
          <a:xfrm>
            <a:off x="5539291" y="4411271"/>
            <a:ext cx="1329742" cy="132974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 name="Group 23"/>
          <p:cNvGrpSpPr/>
          <p:nvPr/>
        </p:nvGrpSpPr>
        <p:grpSpPr>
          <a:xfrm>
            <a:off x="1411979" y="2961840"/>
            <a:ext cx="1329742" cy="1329740"/>
            <a:chOff x="1000389" y="3412485"/>
            <a:chExt cx="1752601" cy="175260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26" name="Oval 25"/>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9" name="Group 28"/>
          <p:cNvGrpSpPr/>
          <p:nvPr/>
        </p:nvGrpSpPr>
        <p:grpSpPr>
          <a:xfrm>
            <a:off x="5539291" y="1595998"/>
            <a:ext cx="1329742" cy="1329740"/>
            <a:chOff x="7200599" y="2979897"/>
            <a:chExt cx="1329742" cy="1329740"/>
          </a:xfrm>
        </p:grpSpPr>
        <p:sp>
          <p:nvSpPr>
            <p:cNvPr id="8" name="Freeform 5"/>
            <p:cNvSpPr>
              <a:spLocks noEditPoints="1"/>
            </p:cNvSpPr>
            <p:nvPr/>
          </p:nvSpPr>
          <p:spPr bwMode="auto">
            <a:xfrm>
              <a:off x="7459445" y="3335071"/>
              <a:ext cx="812052" cy="619392"/>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sp>
          <p:nvSpPr>
            <p:cNvPr id="28" name="Oval 27"/>
            <p:cNvSpPr/>
            <p:nvPr/>
          </p:nvSpPr>
          <p:spPr bwMode="auto">
            <a:xfrm>
              <a:off x="7200599" y="2979897"/>
              <a:ext cx="1329742" cy="1329740"/>
            </a:xfrm>
            <a:prstGeom prst="ellipse">
              <a:avLst/>
            </a:prstGeom>
            <a:noFill/>
            <a:ln w="57150">
              <a:solidFill>
                <a:schemeClr val="accent5">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 name="Arrow 1"/>
          <p:cNvGrpSpPr/>
          <p:nvPr/>
        </p:nvGrpSpPr>
        <p:grpSpPr>
          <a:xfrm>
            <a:off x="2849757" y="2441115"/>
            <a:ext cx="2403363" cy="819139"/>
            <a:chOff x="2849757" y="2441115"/>
            <a:chExt cx="2403363" cy="819139"/>
          </a:xfrm>
        </p:grpSpPr>
        <p:cxnSp>
          <p:nvCxnSpPr>
            <p:cNvPr id="30" name="Straight Arrow Connector 29"/>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0508778" flipH="1">
              <a:off x="2849757" y="2441115"/>
              <a:ext cx="2403363" cy="215444"/>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User accesses web application</a:t>
              </a:r>
            </a:p>
          </p:txBody>
        </p:sp>
      </p:grpSp>
      <p:grpSp>
        <p:nvGrpSpPr>
          <p:cNvPr id="32" name="Arrow 2"/>
          <p:cNvGrpSpPr/>
          <p:nvPr/>
        </p:nvGrpSpPr>
        <p:grpSpPr>
          <a:xfrm>
            <a:off x="2955992" y="3905956"/>
            <a:ext cx="6926394" cy="366918"/>
            <a:chOff x="2955992" y="3905956"/>
            <a:chExt cx="6926394" cy="366918"/>
          </a:xfrm>
        </p:grpSpPr>
        <p:cxnSp>
          <p:nvCxnSpPr>
            <p:cNvPr id="33" name="Straight Arrow Connector 32"/>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7618247" y="4053134"/>
              <a:ext cx="2264139" cy="219740"/>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Redirected to AAD</a:t>
              </a:r>
            </a:p>
          </p:txBody>
        </p:sp>
      </p:grpSp>
      <p:grpSp>
        <p:nvGrpSpPr>
          <p:cNvPr id="47" name="Arrow 3"/>
          <p:cNvGrpSpPr/>
          <p:nvPr/>
        </p:nvGrpSpPr>
        <p:grpSpPr>
          <a:xfrm>
            <a:off x="2938458" y="3889818"/>
            <a:ext cx="6926394" cy="366918"/>
            <a:chOff x="2955992" y="3905956"/>
            <a:chExt cx="6926394" cy="366918"/>
          </a:xfrm>
        </p:grpSpPr>
        <p:cxnSp>
          <p:nvCxnSpPr>
            <p:cNvPr id="48" name="Straight Arrow Connector 47"/>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flipH="1">
              <a:off x="7168444" y="4053134"/>
              <a:ext cx="2713942" cy="219740"/>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Consent dialog displayed</a:t>
              </a:r>
            </a:p>
          </p:txBody>
        </p:sp>
      </p:grpSp>
      <p:grpSp>
        <p:nvGrpSpPr>
          <p:cNvPr id="50" name="Arrow 4"/>
          <p:cNvGrpSpPr/>
          <p:nvPr/>
        </p:nvGrpSpPr>
        <p:grpSpPr>
          <a:xfrm>
            <a:off x="2955992" y="3905956"/>
            <a:ext cx="6535189" cy="366918"/>
            <a:chOff x="2955992" y="3905956"/>
            <a:chExt cx="6535189" cy="366918"/>
          </a:xfrm>
        </p:grpSpPr>
        <p:cxnSp>
          <p:nvCxnSpPr>
            <p:cNvPr id="51" name="Straight Arrow Connector 50"/>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flipH="1">
              <a:off x="6692099" y="4053134"/>
              <a:ext cx="2799082" cy="219740"/>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Grant access using Consent Dialog</a:t>
              </a:r>
            </a:p>
          </p:txBody>
        </p:sp>
      </p:grpSp>
      <p:grpSp>
        <p:nvGrpSpPr>
          <p:cNvPr id="53" name="Arrow 5"/>
          <p:cNvGrpSpPr/>
          <p:nvPr/>
        </p:nvGrpSpPr>
        <p:grpSpPr>
          <a:xfrm>
            <a:off x="2955992" y="2532431"/>
            <a:ext cx="6515386" cy="1951590"/>
            <a:chOff x="2955992" y="2532431"/>
            <a:chExt cx="6515386" cy="1951590"/>
          </a:xfrm>
        </p:grpSpPr>
        <p:cxnSp>
          <p:nvCxnSpPr>
            <p:cNvPr id="54" name="Straight Arrow Connector 53"/>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7240452" y="4053134"/>
              <a:ext cx="1997039" cy="430887"/>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Auth Code returned and </a:t>
              </a:r>
              <a:br>
                <a:rPr lang="en-US" sz="1400" dirty="0">
                  <a:gradFill>
                    <a:gsLst>
                      <a:gs pos="2917">
                        <a:schemeClr val="bg2"/>
                      </a:gs>
                      <a:gs pos="95000">
                        <a:schemeClr val="bg2"/>
                      </a:gs>
                    </a:gsLst>
                    <a:lin ang="5400000" scaled="0"/>
                  </a:gradFill>
                </a:rPr>
              </a:br>
              <a:r>
                <a:rPr lang="en-US" sz="1400" dirty="0">
                  <a:gradFill>
                    <a:gsLst>
                      <a:gs pos="2917">
                        <a:schemeClr val="bg2"/>
                      </a:gs>
                      <a:gs pos="95000">
                        <a:schemeClr val="bg2"/>
                      </a:gs>
                    </a:gsLst>
                    <a:lin ang="5400000" scaled="0"/>
                  </a:gradFill>
                </a:rPr>
                <a:t>user redirected </a:t>
              </a:r>
            </a:p>
          </p:txBody>
        </p:sp>
        <p:cxnSp>
          <p:nvCxnSpPr>
            <p:cNvPr id="56" name="Straight Arrow Connector 55"/>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7" name="Arrow 6"/>
          <p:cNvGrpSpPr/>
          <p:nvPr/>
        </p:nvGrpSpPr>
        <p:grpSpPr>
          <a:xfrm>
            <a:off x="7171648" y="2229292"/>
            <a:ext cx="2260102" cy="1023824"/>
            <a:chOff x="7171648" y="2229292"/>
            <a:chExt cx="2260102" cy="1023824"/>
          </a:xfrm>
        </p:grpSpPr>
        <p:cxnSp>
          <p:nvCxnSpPr>
            <p:cNvPr id="58" name="Straight Arrow Connector 57"/>
            <p:cNvCxnSpPr/>
            <p:nvPr/>
          </p:nvCxnSpPr>
          <p:spPr>
            <a:xfrm>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091222">
              <a:off x="7353905" y="2229292"/>
              <a:ext cx="2077845" cy="439479"/>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Auth Code, </a:t>
              </a:r>
            </a:p>
            <a:p>
              <a:r>
                <a:rPr lang="en-US" sz="1400" dirty="0">
                  <a:gradFill>
                    <a:gsLst>
                      <a:gs pos="2917">
                        <a:schemeClr val="bg2"/>
                      </a:gs>
                      <a:gs pos="95000">
                        <a:schemeClr val="bg2"/>
                      </a:gs>
                    </a:gsLst>
                    <a:lin ang="5400000" scaled="0"/>
                  </a:gradFill>
                </a:rPr>
                <a:t>App Id, App Secret sent</a:t>
              </a:r>
            </a:p>
          </p:txBody>
        </p:sp>
      </p:grpSp>
      <p:grpSp>
        <p:nvGrpSpPr>
          <p:cNvPr id="60" name="Arrow 7"/>
          <p:cNvGrpSpPr/>
          <p:nvPr/>
        </p:nvGrpSpPr>
        <p:grpSpPr>
          <a:xfrm>
            <a:off x="7171648" y="2423341"/>
            <a:ext cx="2801969" cy="829775"/>
            <a:chOff x="7171648" y="2423341"/>
            <a:chExt cx="2801969" cy="829775"/>
          </a:xfrm>
        </p:grpSpPr>
        <p:cxnSp>
          <p:nvCxnSpPr>
            <p:cNvPr id="61" name="Straight Arrow Connector 60"/>
            <p:cNvCxnSpPr/>
            <p:nvPr/>
          </p:nvCxnSpPr>
          <p:spPr>
            <a:xfrm rot="10800000">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rot="1091222">
              <a:off x="7895772" y="2423341"/>
              <a:ext cx="2077845" cy="439479"/>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Access and Refresh</a:t>
              </a:r>
            </a:p>
            <a:p>
              <a:r>
                <a:rPr lang="en-US" sz="1400" dirty="0">
                  <a:gradFill>
                    <a:gsLst>
                      <a:gs pos="2917">
                        <a:schemeClr val="bg2"/>
                      </a:gs>
                      <a:gs pos="95000">
                        <a:schemeClr val="bg2"/>
                      </a:gs>
                    </a:gsLst>
                    <a:lin ang="5400000" scaled="0"/>
                  </a:gradFill>
                </a:rPr>
                <a:t>Tokens returned</a:t>
              </a:r>
            </a:p>
          </p:txBody>
        </p:sp>
      </p:grpSp>
      <p:grpSp>
        <p:nvGrpSpPr>
          <p:cNvPr id="63" name="Arrow 8"/>
          <p:cNvGrpSpPr/>
          <p:nvPr/>
        </p:nvGrpSpPr>
        <p:grpSpPr>
          <a:xfrm>
            <a:off x="6231467" y="3699562"/>
            <a:ext cx="2221908" cy="509802"/>
            <a:chOff x="6231467" y="3699562"/>
            <a:chExt cx="2221908" cy="509802"/>
          </a:xfrm>
        </p:grpSpPr>
        <p:cxnSp>
          <p:nvCxnSpPr>
            <p:cNvPr id="64" name="Straight Arrow Connector 63"/>
            <p:cNvCxnSpPr/>
            <p:nvPr/>
          </p:nvCxnSpPr>
          <p:spPr>
            <a:xfrm>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66833" y="3743319"/>
              <a:ext cx="1886542" cy="430887"/>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Access Token presented</a:t>
              </a:r>
            </a:p>
            <a:p>
              <a:r>
                <a:rPr lang="en-US" sz="1400" dirty="0">
                  <a:gradFill>
                    <a:gsLst>
                      <a:gs pos="2917">
                        <a:srgbClr val="797A7D"/>
                      </a:gs>
                      <a:gs pos="95000">
                        <a:srgbClr val="797A7D"/>
                      </a:gs>
                    </a:gsLst>
                    <a:lin ang="5400000" scaled="0"/>
                  </a:gradFill>
                </a:rPr>
                <a:t>Along with request</a:t>
              </a:r>
            </a:p>
          </p:txBody>
        </p:sp>
      </p:grpSp>
      <p:grpSp>
        <p:nvGrpSpPr>
          <p:cNvPr id="66" name="Arrow 9"/>
          <p:cNvGrpSpPr/>
          <p:nvPr/>
        </p:nvGrpSpPr>
        <p:grpSpPr>
          <a:xfrm>
            <a:off x="6231467" y="3699562"/>
            <a:ext cx="1823274" cy="509802"/>
            <a:chOff x="6231467" y="3699562"/>
            <a:chExt cx="1823274" cy="509802"/>
          </a:xfrm>
        </p:grpSpPr>
        <p:cxnSp>
          <p:nvCxnSpPr>
            <p:cNvPr id="67" name="Straight Arrow Connector 66"/>
            <p:cNvCxnSpPr/>
            <p:nvPr/>
          </p:nvCxnSpPr>
          <p:spPr>
            <a:xfrm flipV="1">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566833" y="3811053"/>
              <a:ext cx="1487908" cy="215444"/>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Response returned</a:t>
              </a:r>
            </a:p>
          </p:txBody>
        </p:sp>
      </p:grpSp>
      <p:pic>
        <p:nvPicPr>
          <p:cNvPr id="69" name="Picture 68"/>
          <p:cNvPicPr>
            <a:picLocks noChangeAspect="1"/>
          </p:cNvPicPr>
          <p:nvPr/>
        </p:nvPicPr>
        <p:blipFill rotWithShape="1">
          <a:blip r:embed="rId4">
            <a:extLst>
              <a:ext uri="{28A0092B-C50C-407E-A947-70E740481C1C}">
                <a14:useLocalDpi xmlns:a14="http://schemas.microsoft.com/office/drawing/2010/main" val="0"/>
              </a:ext>
            </a:extLst>
          </a:blip>
          <a:srcRect r="64838"/>
          <a:stretch/>
        </p:blipFill>
        <p:spPr>
          <a:xfrm>
            <a:off x="5630059" y="4467277"/>
            <a:ext cx="1132183" cy="1211316"/>
          </a:xfrm>
          <a:prstGeom prst="rect">
            <a:avLst/>
          </a:prstGeom>
        </p:spPr>
      </p:pic>
    </p:spTree>
    <p:extLst>
      <p:ext uri="{BB962C8B-B14F-4D97-AF65-F5344CB8AC3E}">
        <p14:creationId xmlns:p14="http://schemas.microsoft.com/office/powerpoint/2010/main" val="386070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2"/>
                                        </p:tgtEl>
                                      </p:cBhvr>
                                    </p:animEffect>
                                    <p:set>
                                      <p:cBhvr>
                                        <p:cTn id="21" dur="1" fill="hold">
                                          <p:stCondLst>
                                            <p:cond delay="499"/>
                                          </p:stCondLst>
                                        </p:cTn>
                                        <p:tgtEl>
                                          <p:spTgt spid="3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50"/>
                                        </p:tgtEl>
                                      </p:cBhvr>
                                    </p:animEffect>
                                    <p:set>
                                      <p:cBhvr>
                                        <p:cTn id="39" dur="1" fill="hold">
                                          <p:stCondLst>
                                            <p:cond delay="499"/>
                                          </p:stCondLst>
                                        </p:cTn>
                                        <p:tgtEl>
                                          <p:spTgt spid="50"/>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53"/>
                                        </p:tgtEl>
                                      </p:cBhvr>
                                    </p:animEffect>
                                    <p:set>
                                      <p:cBhvr>
                                        <p:cTn id="48" dur="1" fill="hold">
                                          <p:stCondLst>
                                            <p:cond delay="499"/>
                                          </p:stCondLst>
                                        </p:cTn>
                                        <p:tgtEl>
                                          <p:spTgt spid="53"/>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57"/>
                                        </p:tgtEl>
                                      </p:cBhvr>
                                    </p:animEffect>
                                    <p:set>
                                      <p:cBhvr>
                                        <p:cTn id="57" dur="1" fill="hold">
                                          <p:stCondLst>
                                            <p:cond delay="499"/>
                                          </p:stCondLst>
                                        </p:cTn>
                                        <p:tgtEl>
                                          <p:spTgt spid="57"/>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60"/>
                                        </p:tgtEl>
                                      </p:cBhvr>
                                    </p:animEffect>
                                    <p:set>
                                      <p:cBhvr>
                                        <p:cTn id="66" dur="1" fill="hold">
                                          <p:stCondLst>
                                            <p:cond delay="499"/>
                                          </p:stCondLst>
                                        </p:cTn>
                                        <p:tgtEl>
                                          <p:spTgt spid="60"/>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500"/>
                                        <p:tgtEl>
                                          <p:spTgt spid="6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641416" y="3196569"/>
            <a:ext cx="1328295" cy="3290085"/>
          </a:xfrm>
          <a:prstGeom prst="rect">
            <a:avLst/>
          </a:prstGeom>
        </p:spPr>
      </p:pic>
      <p:sp>
        <p:nvSpPr>
          <p:cNvPr id="5" name="Title 4"/>
          <p:cNvSpPr>
            <a:spLocks noGrp="1"/>
          </p:cNvSpPr>
          <p:nvPr>
            <p:ph type="title"/>
          </p:nvPr>
        </p:nvSpPr>
        <p:spPr/>
        <p:txBody>
          <a:bodyPr/>
          <a:lstStyle/>
          <a:p>
            <a:r>
              <a:rPr lang="en-US" dirty="0"/>
              <a:t>Agenda</a:t>
            </a:r>
            <a:br>
              <a:rPr lang="en-US" dirty="0"/>
            </a:br>
            <a:endParaRPr lang="en-US" dirty="0"/>
          </a:p>
        </p:txBody>
      </p:sp>
      <p:sp>
        <p:nvSpPr>
          <p:cNvPr id="2" name="Text Placeholder 1"/>
          <p:cNvSpPr>
            <a:spLocks noGrp="1"/>
          </p:cNvSpPr>
          <p:nvPr>
            <p:ph type="body" sz="quarter" idx="10"/>
          </p:nvPr>
        </p:nvSpPr>
        <p:spPr>
          <a:xfrm>
            <a:off x="274638" y="1212851"/>
            <a:ext cx="11887200" cy="3434786"/>
          </a:xfrm>
        </p:spPr>
        <p:txBody>
          <a:bodyPr vert="horz" wrap="square" lIns="146304" tIns="91440" rIns="146304" bIns="91440" rtlCol="0">
            <a:spAutoFit/>
          </a:bodyPr>
          <a:lstStyle/>
          <a:p>
            <a:pPr marL="690563" defTabSz="932742">
              <a:lnSpc>
                <a:spcPct val="150000"/>
              </a:lnSpc>
            </a:pPr>
            <a:r>
              <a:rPr lang="en-US" sz="3200" dirty="0"/>
              <a:t>Azure Active Directory</a:t>
            </a:r>
          </a:p>
          <a:p>
            <a:pPr marL="690563" defTabSz="932742">
              <a:lnSpc>
                <a:spcPct val="150000"/>
              </a:lnSpc>
            </a:pPr>
            <a:r>
              <a:rPr lang="en-US" sz="3200" dirty="0"/>
              <a:t>OAuth Primer</a:t>
            </a:r>
          </a:p>
          <a:p>
            <a:pPr marL="690563" defTabSz="932742">
              <a:lnSpc>
                <a:spcPct val="150000"/>
              </a:lnSpc>
            </a:pPr>
            <a:r>
              <a:rPr lang="en-US" sz="3200" dirty="0"/>
              <a:t>Development Scenarios</a:t>
            </a:r>
          </a:p>
          <a:p>
            <a:pPr marL="690563" defTabSz="932742">
              <a:lnSpc>
                <a:spcPct val="150000"/>
              </a:lnSpc>
            </a:pPr>
            <a:r>
              <a:rPr lang="en-US" sz="3200" dirty="0"/>
              <a:t>OAuth Flows</a:t>
            </a:r>
          </a:p>
        </p:txBody>
      </p:sp>
      <p:grpSp>
        <p:nvGrpSpPr>
          <p:cNvPr id="6" name="Group 5"/>
          <p:cNvGrpSpPr/>
          <p:nvPr/>
        </p:nvGrpSpPr>
        <p:grpSpPr>
          <a:xfrm>
            <a:off x="457580" y="2381971"/>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67373"/>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196569"/>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200" y="4035550"/>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pic>
        <p:nvPicPr>
          <p:cNvPr id="18" name="Picture 17"/>
          <p:cNvPicPr>
            <a:picLocks noChangeAspect="1"/>
          </p:cNvPicPr>
          <p:nvPr/>
        </p:nvPicPr>
        <p:blipFill>
          <a:blip r:embed="rId4"/>
          <a:stretch>
            <a:fillRect/>
          </a:stretch>
        </p:blipFill>
        <p:spPr>
          <a:xfrm>
            <a:off x="6949283" y="3040063"/>
            <a:ext cx="5212556" cy="3475037"/>
          </a:xfrm>
          <a:prstGeom prst="rect">
            <a:avLst/>
          </a:prstGeom>
        </p:spPr>
      </p:pic>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Office 365 discovery services</a:t>
            </a:r>
            <a:endParaRPr lang="en-US" dirty="0"/>
          </a:p>
        </p:txBody>
      </p:sp>
      <p:sp>
        <p:nvSpPr>
          <p:cNvPr id="3" name="Text Placeholder 2"/>
          <p:cNvSpPr>
            <a:spLocks noGrp="1"/>
          </p:cNvSpPr>
          <p:nvPr>
            <p:ph type="body" sz="quarter" idx="10"/>
          </p:nvPr>
        </p:nvSpPr>
        <p:spPr>
          <a:xfrm>
            <a:off x="274638" y="1212851"/>
            <a:ext cx="11887200" cy="2252924"/>
          </a:xfrm>
        </p:spPr>
        <p:txBody>
          <a:bodyPr/>
          <a:lstStyle/>
          <a:p>
            <a:pPr marL="347663" indent="-347663">
              <a:buFont typeface="Arial" panose="020B0604020202020204" pitchFamily="34" charset="0"/>
              <a:buChar char="•"/>
            </a:pPr>
            <a:r>
              <a:rPr lang="en-US" sz="3200" dirty="0"/>
              <a:t>Automatically determine URL of Office 365 services</a:t>
            </a:r>
          </a:p>
          <a:p>
            <a:pPr marL="347663" indent="-347663">
              <a:buFont typeface="Arial" panose="020B0604020202020204" pitchFamily="34" charset="0"/>
              <a:buChar char="•"/>
            </a:pPr>
            <a:r>
              <a:rPr lang="en-US" sz="3200" dirty="0"/>
              <a:t>Supports device app and website flows</a:t>
            </a:r>
          </a:p>
          <a:p>
            <a:pPr marL="347663" indent="-347663">
              <a:buFont typeface="Arial" panose="020B0604020202020204" pitchFamily="34" charset="0"/>
              <a:buChar char="•"/>
            </a:pPr>
            <a:r>
              <a:rPr lang="en-US" sz="3200" dirty="0"/>
              <a:t>Secured using Azure AD authentication</a:t>
            </a:r>
          </a:p>
          <a:p>
            <a:pPr marL="347663" indent="-347663">
              <a:buFont typeface="Arial" panose="020B0604020202020204" pitchFamily="34" charset="0"/>
              <a:buChar char="•"/>
            </a:pPr>
            <a:r>
              <a:rPr lang="en-US" sz="3200" dirty="0"/>
              <a:t>Serves information stored about services in AAD</a:t>
            </a:r>
          </a:p>
        </p:txBody>
      </p:sp>
      <p:grpSp>
        <p:nvGrpSpPr>
          <p:cNvPr id="4" name="Group 3"/>
          <p:cNvGrpSpPr/>
          <p:nvPr/>
        </p:nvGrpSpPr>
        <p:grpSpPr>
          <a:xfrm>
            <a:off x="10174941" y="167118"/>
            <a:ext cx="2169709" cy="287338"/>
            <a:chOff x="10174941" y="167118"/>
            <a:chExt cx="2169709" cy="287338"/>
          </a:xfrm>
        </p:grpSpPr>
        <p:sp>
          <p:nvSpPr>
            <p:cNvPr id="5" name="TextBox 4"/>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6" name="Freeform 5"/>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 name="Group 4"/>
          <p:cNvGrpSpPr>
            <a:grpSpLocks noChangeAspect="1"/>
          </p:cNvGrpSpPr>
          <p:nvPr/>
        </p:nvGrpSpPr>
        <p:grpSpPr bwMode="auto">
          <a:xfrm>
            <a:off x="9901236" y="3163888"/>
            <a:ext cx="2085974" cy="3351212"/>
            <a:chOff x="6237" y="1993"/>
            <a:chExt cx="1314" cy="2111"/>
          </a:xfrm>
        </p:grpSpPr>
        <p:sp>
          <p:nvSpPr>
            <p:cNvPr id="11" name="Rectangle 5"/>
            <p:cNvSpPr>
              <a:spLocks noChangeArrowheads="1"/>
            </p:cNvSpPr>
            <p:nvPr/>
          </p:nvSpPr>
          <p:spPr bwMode="auto">
            <a:xfrm>
              <a:off x="7182" y="2438"/>
              <a:ext cx="162" cy="13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p:cNvSpPr>
            <p:nvPr/>
          </p:nvSpPr>
          <p:spPr bwMode="auto">
            <a:xfrm>
              <a:off x="7182" y="2474"/>
              <a:ext cx="162" cy="81"/>
            </a:xfrm>
            <a:custGeom>
              <a:avLst/>
              <a:gdLst>
                <a:gd name="T0" fmla="*/ 0 w 162"/>
                <a:gd name="T1" fmla="*/ 29 h 81"/>
                <a:gd name="T2" fmla="*/ 162 w 162"/>
                <a:gd name="T3" fmla="*/ 0 h 81"/>
                <a:gd name="T4" fmla="*/ 0 w 162"/>
                <a:gd name="T5" fmla="*/ 81 h 81"/>
                <a:gd name="T6" fmla="*/ 0 w 162"/>
                <a:gd name="T7" fmla="*/ 29 h 81"/>
              </a:gdLst>
              <a:ahLst/>
              <a:cxnLst>
                <a:cxn ang="0">
                  <a:pos x="T0" y="T1"/>
                </a:cxn>
                <a:cxn ang="0">
                  <a:pos x="T2" y="T3"/>
                </a:cxn>
                <a:cxn ang="0">
                  <a:pos x="T4" y="T5"/>
                </a:cxn>
                <a:cxn ang="0">
                  <a:pos x="T6" y="T7"/>
                </a:cxn>
              </a:cxnLst>
              <a:rect l="0" t="0" r="r" b="b"/>
              <a:pathLst>
                <a:path w="162" h="81">
                  <a:moveTo>
                    <a:pt x="0" y="29"/>
                  </a:moveTo>
                  <a:lnTo>
                    <a:pt x="162" y="0"/>
                  </a:lnTo>
                  <a:lnTo>
                    <a:pt x="0" y="81"/>
                  </a:lnTo>
                  <a:lnTo>
                    <a:pt x="0" y="2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p:nvSpPr>
          <p:spPr bwMode="auto">
            <a:xfrm>
              <a:off x="6894" y="2048"/>
              <a:ext cx="534" cy="490"/>
            </a:xfrm>
            <a:custGeom>
              <a:avLst/>
              <a:gdLst>
                <a:gd name="T0" fmla="*/ 159 w 165"/>
                <a:gd name="T1" fmla="*/ 61 h 152"/>
                <a:gd name="T2" fmla="*/ 81 w 165"/>
                <a:gd name="T3" fmla="*/ 7 h 152"/>
                <a:gd name="T4" fmla="*/ 20 w 165"/>
                <a:gd name="T5" fmla="*/ 17 h 152"/>
                <a:gd name="T6" fmla="*/ 12 w 165"/>
                <a:gd name="T7" fmla="*/ 76 h 152"/>
                <a:gd name="T8" fmla="*/ 0 w 165"/>
                <a:gd name="T9" fmla="*/ 93 h 152"/>
                <a:gd name="T10" fmla="*/ 3 w 165"/>
                <a:gd name="T11" fmla="*/ 107 h 152"/>
                <a:gd name="T12" fmla="*/ 18 w 165"/>
                <a:gd name="T13" fmla="*/ 104 h 152"/>
                <a:gd name="T14" fmla="*/ 27 w 165"/>
                <a:gd name="T15" fmla="*/ 152 h 152"/>
                <a:gd name="T16" fmla="*/ 104 w 165"/>
                <a:gd name="T17" fmla="*/ 138 h 152"/>
                <a:gd name="T18" fmla="*/ 104 w 165"/>
                <a:gd name="T19" fmla="*/ 138 h 152"/>
                <a:gd name="T20" fmla="*/ 105 w 165"/>
                <a:gd name="T21" fmla="*/ 138 h 152"/>
                <a:gd name="T22" fmla="*/ 105 w 165"/>
                <a:gd name="T23" fmla="*/ 138 h 152"/>
                <a:gd name="T24" fmla="*/ 105 w 165"/>
                <a:gd name="T25" fmla="*/ 138 h 152"/>
                <a:gd name="T26" fmla="*/ 159 w 165"/>
                <a:gd name="T27" fmla="*/ 6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52">
                  <a:moveTo>
                    <a:pt x="159" y="61"/>
                  </a:moveTo>
                  <a:cubicBezTo>
                    <a:pt x="152" y="25"/>
                    <a:pt x="118" y="0"/>
                    <a:pt x="81" y="7"/>
                  </a:cubicBezTo>
                  <a:cubicBezTo>
                    <a:pt x="20" y="17"/>
                    <a:pt x="20" y="17"/>
                    <a:pt x="20" y="17"/>
                  </a:cubicBezTo>
                  <a:cubicBezTo>
                    <a:pt x="20" y="17"/>
                    <a:pt x="13" y="74"/>
                    <a:pt x="12" y="76"/>
                  </a:cubicBezTo>
                  <a:cubicBezTo>
                    <a:pt x="11" y="84"/>
                    <a:pt x="7" y="90"/>
                    <a:pt x="0" y="93"/>
                  </a:cubicBezTo>
                  <a:cubicBezTo>
                    <a:pt x="3" y="107"/>
                    <a:pt x="3" y="107"/>
                    <a:pt x="3" y="107"/>
                  </a:cubicBezTo>
                  <a:cubicBezTo>
                    <a:pt x="18" y="104"/>
                    <a:pt x="18" y="104"/>
                    <a:pt x="18" y="104"/>
                  </a:cubicBezTo>
                  <a:cubicBezTo>
                    <a:pt x="27" y="152"/>
                    <a:pt x="27" y="152"/>
                    <a:pt x="27" y="152"/>
                  </a:cubicBezTo>
                  <a:cubicBezTo>
                    <a:pt x="104" y="138"/>
                    <a:pt x="104" y="138"/>
                    <a:pt x="104" y="138"/>
                  </a:cubicBezTo>
                  <a:cubicBezTo>
                    <a:pt x="104" y="138"/>
                    <a:pt x="104" y="138"/>
                    <a:pt x="104" y="138"/>
                  </a:cubicBezTo>
                  <a:cubicBezTo>
                    <a:pt x="105" y="138"/>
                    <a:pt x="105" y="138"/>
                    <a:pt x="105" y="138"/>
                  </a:cubicBezTo>
                  <a:cubicBezTo>
                    <a:pt x="105" y="138"/>
                    <a:pt x="105" y="138"/>
                    <a:pt x="105" y="138"/>
                  </a:cubicBezTo>
                  <a:cubicBezTo>
                    <a:pt x="105" y="138"/>
                    <a:pt x="105" y="138"/>
                    <a:pt x="105" y="138"/>
                  </a:cubicBezTo>
                  <a:cubicBezTo>
                    <a:pt x="141" y="131"/>
                    <a:pt x="165" y="97"/>
                    <a:pt x="159" y="6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6930" y="1993"/>
              <a:ext cx="531" cy="520"/>
            </a:xfrm>
            <a:custGeom>
              <a:avLst/>
              <a:gdLst>
                <a:gd name="T0" fmla="*/ 97 w 164"/>
                <a:gd name="T1" fmla="*/ 5 h 161"/>
                <a:gd name="T2" fmla="*/ 42 w 164"/>
                <a:gd name="T3" fmla="*/ 15 h 161"/>
                <a:gd name="T4" fmla="*/ 21 w 164"/>
                <a:gd name="T5" fmla="*/ 0 h 161"/>
                <a:gd name="T6" fmla="*/ 24 w 164"/>
                <a:gd name="T7" fmla="*/ 18 h 161"/>
                <a:gd name="T8" fmla="*/ 0 w 164"/>
                <a:gd name="T9" fmla="*/ 0 h 161"/>
                <a:gd name="T10" fmla="*/ 6 w 164"/>
                <a:gd name="T11" fmla="*/ 37 h 161"/>
                <a:gd name="T12" fmla="*/ 45 w 164"/>
                <a:gd name="T13" fmla="*/ 67 h 161"/>
                <a:gd name="T14" fmla="*/ 55 w 164"/>
                <a:gd name="T15" fmla="*/ 121 h 161"/>
                <a:gd name="T16" fmla="*/ 73 w 164"/>
                <a:gd name="T17" fmla="*/ 118 h 161"/>
                <a:gd name="T18" fmla="*/ 69 w 164"/>
                <a:gd name="T19" fmla="*/ 97 h 161"/>
                <a:gd name="T20" fmla="*/ 122 w 164"/>
                <a:gd name="T21" fmla="*/ 150 h 161"/>
                <a:gd name="T22" fmla="*/ 164 w 164"/>
                <a:gd name="T23" fmla="*/ 161 h 161"/>
                <a:gd name="T24" fmla="*/ 140 w 164"/>
                <a:gd name="T25" fmla="*/ 35 h 161"/>
                <a:gd name="T26" fmla="*/ 97 w 164"/>
                <a:gd name="T27" fmla="*/ 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 h="161">
                  <a:moveTo>
                    <a:pt x="97" y="5"/>
                  </a:moveTo>
                  <a:cubicBezTo>
                    <a:pt x="42" y="15"/>
                    <a:pt x="42" y="15"/>
                    <a:pt x="42" y="15"/>
                  </a:cubicBezTo>
                  <a:cubicBezTo>
                    <a:pt x="21" y="0"/>
                    <a:pt x="21" y="0"/>
                    <a:pt x="21" y="0"/>
                  </a:cubicBezTo>
                  <a:cubicBezTo>
                    <a:pt x="24" y="18"/>
                    <a:pt x="24" y="18"/>
                    <a:pt x="24" y="18"/>
                  </a:cubicBezTo>
                  <a:cubicBezTo>
                    <a:pt x="0" y="0"/>
                    <a:pt x="0" y="0"/>
                    <a:pt x="0" y="0"/>
                  </a:cubicBezTo>
                  <a:cubicBezTo>
                    <a:pt x="6" y="37"/>
                    <a:pt x="6" y="37"/>
                    <a:pt x="6" y="37"/>
                  </a:cubicBezTo>
                  <a:cubicBezTo>
                    <a:pt x="9" y="56"/>
                    <a:pt x="27" y="68"/>
                    <a:pt x="45" y="67"/>
                  </a:cubicBezTo>
                  <a:cubicBezTo>
                    <a:pt x="55" y="121"/>
                    <a:pt x="55" y="121"/>
                    <a:pt x="55" y="121"/>
                  </a:cubicBezTo>
                  <a:cubicBezTo>
                    <a:pt x="73" y="118"/>
                    <a:pt x="73" y="118"/>
                    <a:pt x="73" y="118"/>
                  </a:cubicBezTo>
                  <a:cubicBezTo>
                    <a:pt x="69" y="97"/>
                    <a:pt x="69" y="97"/>
                    <a:pt x="69" y="97"/>
                  </a:cubicBezTo>
                  <a:cubicBezTo>
                    <a:pt x="122" y="150"/>
                    <a:pt x="122" y="150"/>
                    <a:pt x="122" y="150"/>
                  </a:cubicBezTo>
                  <a:cubicBezTo>
                    <a:pt x="164" y="161"/>
                    <a:pt x="164" y="161"/>
                    <a:pt x="164" y="161"/>
                  </a:cubicBezTo>
                  <a:cubicBezTo>
                    <a:pt x="140" y="35"/>
                    <a:pt x="140" y="35"/>
                    <a:pt x="140" y="35"/>
                  </a:cubicBezTo>
                  <a:cubicBezTo>
                    <a:pt x="137" y="15"/>
                    <a:pt x="118" y="1"/>
                    <a:pt x="97"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p:nvSpPr>
          <p:spPr bwMode="auto">
            <a:xfrm>
              <a:off x="7140" y="2222"/>
              <a:ext cx="78" cy="129"/>
            </a:xfrm>
            <a:custGeom>
              <a:avLst/>
              <a:gdLst>
                <a:gd name="T0" fmla="*/ 0 w 24"/>
                <a:gd name="T1" fmla="*/ 2 h 40"/>
                <a:gd name="T2" fmla="*/ 7 w 24"/>
                <a:gd name="T3" fmla="*/ 40 h 40"/>
                <a:gd name="T4" fmla="*/ 22 w 24"/>
                <a:gd name="T5" fmla="*/ 18 h 40"/>
                <a:gd name="T6" fmla="*/ 0 w 24"/>
                <a:gd name="T7" fmla="*/ 2 h 40"/>
              </a:gdLst>
              <a:ahLst/>
              <a:cxnLst>
                <a:cxn ang="0">
                  <a:pos x="T0" y="T1"/>
                </a:cxn>
                <a:cxn ang="0">
                  <a:pos x="T2" y="T3"/>
                </a:cxn>
                <a:cxn ang="0">
                  <a:pos x="T4" y="T5"/>
                </a:cxn>
                <a:cxn ang="0">
                  <a:pos x="T6" y="T7"/>
                </a:cxn>
              </a:cxnLst>
              <a:rect l="0" t="0" r="r" b="b"/>
              <a:pathLst>
                <a:path w="24" h="40">
                  <a:moveTo>
                    <a:pt x="0" y="2"/>
                  </a:moveTo>
                  <a:cubicBezTo>
                    <a:pt x="7" y="40"/>
                    <a:pt x="7" y="40"/>
                    <a:pt x="7" y="40"/>
                  </a:cubicBezTo>
                  <a:cubicBezTo>
                    <a:pt x="17" y="38"/>
                    <a:pt x="24" y="28"/>
                    <a:pt x="22" y="18"/>
                  </a:cubicBezTo>
                  <a:cubicBezTo>
                    <a:pt x="21" y="7"/>
                    <a:pt x="10"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p:nvSpPr>
          <p:spPr bwMode="auto">
            <a:xfrm>
              <a:off x="6418" y="3200"/>
              <a:ext cx="926" cy="220"/>
            </a:xfrm>
            <a:custGeom>
              <a:avLst/>
              <a:gdLst>
                <a:gd name="T0" fmla="*/ 34 w 286"/>
                <a:gd name="T1" fmla="*/ 0 h 68"/>
                <a:gd name="T2" fmla="*/ 0 w 286"/>
                <a:gd name="T3" fmla="*/ 34 h 68"/>
                <a:gd name="T4" fmla="*/ 34 w 286"/>
                <a:gd name="T5" fmla="*/ 68 h 68"/>
                <a:gd name="T6" fmla="*/ 252 w 286"/>
                <a:gd name="T7" fmla="*/ 68 h 68"/>
                <a:gd name="T8" fmla="*/ 286 w 286"/>
                <a:gd name="T9" fmla="*/ 34 h 68"/>
                <a:gd name="T10" fmla="*/ 286 w 286"/>
                <a:gd name="T11" fmla="*/ 0 h 68"/>
                <a:gd name="T12" fmla="*/ 34 w 286"/>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286" h="68">
                  <a:moveTo>
                    <a:pt x="34" y="0"/>
                  </a:moveTo>
                  <a:cubicBezTo>
                    <a:pt x="15" y="0"/>
                    <a:pt x="0" y="15"/>
                    <a:pt x="0" y="34"/>
                  </a:cubicBezTo>
                  <a:cubicBezTo>
                    <a:pt x="0" y="53"/>
                    <a:pt x="15" y="68"/>
                    <a:pt x="34" y="68"/>
                  </a:cubicBezTo>
                  <a:cubicBezTo>
                    <a:pt x="252" y="68"/>
                    <a:pt x="252" y="68"/>
                    <a:pt x="252" y="68"/>
                  </a:cubicBezTo>
                  <a:cubicBezTo>
                    <a:pt x="271" y="68"/>
                    <a:pt x="286" y="53"/>
                    <a:pt x="286" y="34"/>
                  </a:cubicBezTo>
                  <a:cubicBezTo>
                    <a:pt x="286" y="0"/>
                    <a:pt x="286" y="0"/>
                    <a:pt x="286" y="0"/>
                  </a:cubicBezTo>
                  <a:lnTo>
                    <a:pt x="34"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p:nvSpPr>
          <p:spPr bwMode="auto">
            <a:xfrm>
              <a:off x="7066" y="2555"/>
              <a:ext cx="278" cy="645"/>
            </a:xfrm>
            <a:custGeom>
              <a:avLst/>
              <a:gdLst>
                <a:gd name="T0" fmla="*/ 61 w 86"/>
                <a:gd name="T1" fmla="*/ 0 h 200"/>
                <a:gd name="T2" fmla="*/ 0 w 86"/>
                <a:gd name="T3" fmla="*/ 100 h 200"/>
                <a:gd name="T4" fmla="*/ 0 w 86"/>
                <a:gd name="T5" fmla="*/ 200 h 200"/>
                <a:gd name="T6" fmla="*/ 86 w 86"/>
                <a:gd name="T7" fmla="*/ 200 h 200"/>
                <a:gd name="T8" fmla="*/ 86 w 86"/>
                <a:gd name="T9" fmla="*/ 0 h 200"/>
                <a:gd name="T10" fmla="*/ 61 w 86"/>
                <a:gd name="T11" fmla="*/ 0 h 200"/>
              </a:gdLst>
              <a:ahLst/>
              <a:cxnLst>
                <a:cxn ang="0">
                  <a:pos x="T0" y="T1"/>
                </a:cxn>
                <a:cxn ang="0">
                  <a:pos x="T2" y="T3"/>
                </a:cxn>
                <a:cxn ang="0">
                  <a:pos x="T4" y="T5"/>
                </a:cxn>
                <a:cxn ang="0">
                  <a:pos x="T6" y="T7"/>
                </a:cxn>
                <a:cxn ang="0">
                  <a:pos x="T8" y="T9"/>
                </a:cxn>
                <a:cxn ang="0">
                  <a:pos x="T10" y="T11"/>
                </a:cxn>
              </a:cxnLst>
              <a:rect l="0" t="0" r="r" b="b"/>
              <a:pathLst>
                <a:path w="86" h="200">
                  <a:moveTo>
                    <a:pt x="61" y="0"/>
                  </a:moveTo>
                  <a:cubicBezTo>
                    <a:pt x="8" y="0"/>
                    <a:pt x="0" y="61"/>
                    <a:pt x="0" y="100"/>
                  </a:cubicBezTo>
                  <a:cubicBezTo>
                    <a:pt x="0" y="200"/>
                    <a:pt x="0" y="200"/>
                    <a:pt x="0" y="200"/>
                  </a:cubicBezTo>
                  <a:cubicBezTo>
                    <a:pt x="86" y="200"/>
                    <a:pt x="86" y="200"/>
                    <a:pt x="86" y="200"/>
                  </a:cubicBezTo>
                  <a:cubicBezTo>
                    <a:pt x="86" y="0"/>
                    <a:pt x="86" y="0"/>
                    <a:pt x="86" y="0"/>
                  </a:cubicBezTo>
                  <a:cubicBezTo>
                    <a:pt x="86" y="0"/>
                    <a:pt x="63" y="0"/>
                    <a:pt x="6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p:nvSpPr>
          <p:spPr bwMode="auto">
            <a:xfrm>
              <a:off x="6237" y="3946"/>
              <a:ext cx="343" cy="152"/>
            </a:xfrm>
            <a:custGeom>
              <a:avLst/>
              <a:gdLst>
                <a:gd name="T0" fmla="*/ 52 w 106"/>
                <a:gd name="T1" fmla="*/ 0 h 47"/>
                <a:gd name="T2" fmla="*/ 0 w 106"/>
                <a:gd name="T3" fmla="*/ 47 h 47"/>
                <a:gd name="T4" fmla="*/ 52 w 106"/>
                <a:gd name="T5" fmla="*/ 47 h 47"/>
                <a:gd name="T6" fmla="*/ 106 w 106"/>
                <a:gd name="T7" fmla="*/ 47 h 47"/>
                <a:gd name="T8" fmla="*/ 106 w 106"/>
                <a:gd name="T9" fmla="*/ 0 h 47"/>
                <a:gd name="T10" fmla="*/ 52 w 106"/>
                <a:gd name="T11" fmla="*/ 0 h 47"/>
              </a:gdLst>
              <a:ahLst/>
              <a:cxnLst>
                <a:cxn ang="0">
                  <a:pos x="T0" y="T1"/>
                </a:cxn>
                <a:cxn ang="0">
                  <a:pos x="T2" y="T3"/>
                </a:cxn>
                <a:cxn ang="0">
                  <a:pos x="T4" y="T5"/>
                </a:cxn>
                <a:cxn ang="0">
                  <a:pos x="T6" y="T7"/>
                </a:cxn>
                <a:cxn ang="0">
                  <a:pos x="T8" y="T9"/>
                </a:cxn>
                <a:cxn ang="0">
                  <a:pos x="T10" y="T11"/>
                </a:cxn>
              </a:cxnLst>
              <a:rect l="0" t="0" r="r" b="b"/>
              <a:pathLst>
                <a:path w="106" h="47">
                  <a:moveTo>
                    <a:pt x="52" y="0"/>
                  </a:moveTo>
                  <a:cubicBezTo>
                    <a:pt x="25" y="0"/>
                    <a:pt x="3" y="20"/>
                    <a:pt x="0" y="47"/>
                  </a:cubicBezTo>
                  <a:cubicBezTo>
                    <a:pt x="52" y="47"/>
                    <a:pt x="52" y="47"/>
                    <a:pt x="52" y="47"/>
                  </a:cubicBezTo>
                  <a:cubicBezTo>
                    <a:pt x="106" y="47"/>
                    <a:pt x="106" y="47"/>
                    <a:pt x="106" y="47"/>
                  </a:cubicBezTo>
                  <a:cubicBezTo>
                    <a:pt x="106" y="0"/>
                    <a:pt x="106" y="0"/>
                    <a:pt x="106" y="0"/>
                  </a:cubicBezTo>
                  <a:lnTo>
                    <a:pt x="52"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3"/>
            <p:cNvSpPr>
              <a:spLocks noChangeArrowheads="1"/>
            </p:cNvSpPr>
            <p:nvPr/>
          </p:nvSpPr>
          <p:spPr bwMode="auto">
            <a:xfrm>
              <a:off x="6418" y="3307"/>
              <a:ext cx="234" cy="63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p:cNvSpPr>
              <a:spLocks/>
            </p:cNvSpPr>
            <p:nvPr/>
          </p:nvSpPr>
          <p:spPr bwMode="auto">
            <a:xfrm>
              <a:off x="6940" y="3688"/>
              <a:ext cx="126" cy="235"/>
            </a:xfrm>
            <a:custGeom>
              <a:avLst/>
              <a:gdLst>
                <a:gd name="T0" fmla="*/ 0 w 126"/>
                <a:gd name="T1" fmla="*/ 235 h 235"/>
                <a:gd name="T2" fmla="*/ 126 w 126"/>
                <a:gd name="T3" fmla="*/ 235 h 235"/>
                <a:gd name="T4" fmla="*/ 110 w 126"/>
                <a:gd name="T5" fmla="*/ 0 h 235"/>
                <a:gd name="T6" fmla="*/ 13 w 126"/>
                <a:gd name="T7" fmla="*/ 0 h 235"/>
                <a:gd name="T8" fmla="*/ 0 w 126"/>
                <a:gd name="T9" fmla="*/ 235 h 235"/>
              </a:gdLst>
              <a:ahLst/>
              <a:cxnLst>
                <a:cxn ang="0">
                  <a:pos x="T0" y="T1"/>
                </a:cxn>
                <a:cxn ang="0">
                  <a:pos x="T2" y="T3"/>
                </a:cxn>
                <a:cxn ang="0">
                  <a:pos x="T4" y="T5"/>
                </a:cxn>
                <a:cxn ang="0">
                  <a:pos x="T6" y="T7"/>
                </a:cxn>
                <a:cxn ang="0">
                  <a:pos x="T8" y="T9"/>
                </a:cxn>
              </a:cxnLst>
              <a:rect l="0" t="0" r="r" b="b"/>
              <a:pathLst>
                <a:path w="126" h="235">
                  <a:moveTo>
                    <a:pt x="0" y="235"/>
                  </a:moveTo>
                  <a:lnTo>
                    <a:pt x="126" y="235"/>
                  </a:lnTo>
                  <a:lnTo>
                    <a:pt x="110" y="0"/>
                  </a:lnTo>
                  <a:lnTo>
                    <a:pt x="13" y="0"/>
                  </a:lnTo>
                  <a:lnTo>
                    <a:pt x="0" y="2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p:cNvSpPr>
              <a:spLocks/>
            </p:cNvSpPr>
            <p:nvPr/>
          </p:nvSpPr>
          <p:spPr bwMode="auto">
            <a:xfrm>
              <a:off x="6969" y="3491"/>
              <a:ext cx="64" cy="239"/>
            </a:xfrm>
            <a:custGeom>
              <a:avLst/>
              <a:gdLst>
                <a:gd name="T0" fmla="*/ 0 w 64"/>
                <a:gd name="T1" fmla="*/ 239 h 239"/>
                <a:gd name="T2" fmla="*/ 64 w 64"/>
                <a:gd name="T3" fmla="*/ 239 h 239"/>
                <a:gd name="T4" fmla="*/ 61 w 64"/>
                <a:gd name="T5" fmla="*/ 0 h 239"/>
                <a:gd name="T6" fmla="*/ 6 w 64"/>
                <a:gd name="T7" fmla="*/ 0 h 239"/>
                <a:gd name="T8" fmla="*/ 0 w 64"/>
                <a:gd name="T9" fmla="*/ 239 h 239"/>
              </a:gdLst>
              <a:ahLst/>
              <a:cxnLst>
                <a:cxn ang="0">
                  <a:pos x="T0" y="T1"/>
                </a:cxn>
                <a:cxn ang="0">
                  <a:pos x="T2" y="T3"/>
                </a:cxn>
                <a:cxn ang="0">
                  <a:pos x="T4" y="T5"/>
                </a:cxn>
                <a:cxn ang="0">
                  <a:pos x="T6" y="T7"/>
                </a:cxn>
                <a:cxn ang="0">
                  <a:pos x="T8" y="T9"/>
                </a:cxn>
              </a:cxnLst>
              <a:rect l="0" t="0" r="r" b="b"/>
              <a:pathLst>
                <a:path w="64" h="239">
                  <a:moveTo>
                    <a:pt x="0" y="239"/>
                  </a:moveTo>
                  <a:lnTo>
                    <a:pt x="64" y="239"/>
                  </a:lnTo>
                  <a:lnTo>
                    <a:pt x="61" y="0"/>
                  </a:lnTo>
                  <a:lnTo>
                    <a:pt x="6" y="0"/>
                  </a:lnTo>
                  <a:lnTo>
                    <a:pt x="0" y="2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16"/>
            <p:cNvSpPr>
              <a:spLocks noChangeArrowheads="1"/>
            </p:cNvSpPr>
            <p:nvPr/>
          </p:nvSpPr>
          <p:spPr bwMode="auto">
            <a:xfrm>
              <a:off x="7260" y="3962"/>
              <a:ext cx="142" cy="14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17"/>
            <p:cNvSpPr>
              <a:spLocks noChangeArrowheads="1"/>
            </p:cNvSpPr>
            <p:nvPr/>
          </p:nvSpPr>
          <p:spPr bwMode="auto">
            <a:xfrm>
              <a:off x="6609" y="3959"/>
              <a:ext cx="143" cy="13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p:nvSpPr>
          <p:spPr bwMode="auto">
            <a:xfrm>
              <a:off x="6681" y="3849"/>
              <a:ext cx="650" cy="100"/>
            </a:xfrm>
            <a:custGeom>
              <a:avLst/>
              <a:gdLst>
                <a:gd name="T0" fmla="*/ 0 w 201"/>
                <a:gd name="T1" fmla="*/ 31 h 31"/>
                <a:gd name="T2" fmla="*/ 26 w 201"/>
                <a:gd name="T3" fmla="*/ 14 h 31"/>
                <a:gd name="T4" fmla="*/ 101 w 201"/>
                <a:gd name="T5" fmla="*/ 0 h 31"/>
                <a:gd name="T6" fmla="*/ 175 w 201"/>
                <a:gd name="T7" fmla="*/ 14 h 31"/>
                <a:gd name="T8" fmla="*/ 201 w 201"/>
                <a:gd name="T9" fmla="*/ 31 h 31"/>
                <a:gd name="T10" fmla="*/ 0 w 201"/>
                <a:gd name="T11" fmla="*/ 31 h 31"/>
              </a:gdLst>
              <a:ahLst/>
              <a:cxnLst>
                <a:cxn ang="0">
                  <a:pos x="T0" y="T1"/>
                </a:cxn>
                <a:cxn ang="0">
                  <a:pos x="T2" y="T3"/>
                </a:cxn>
                <a:cxn ang="0">
                  <a:pos x="T4" y="T5"/>
                </a:cxn>
                <a:cxn ang="0">
                  <a:pos x="T6" y="T7"/>
                </a:cxn>
                <a:cxn ang="0">
                  <a:pos x="T8" y="T9"/>
                </a:cxn>
                <a:cxn ang="0">
                  <a:pos x="T10" y="T11"/>
                </a:cxn>
              </a:cxnLst>
              <a:rect l="0" t="0" r="r" b="b"/>
              <a:pathLst>
                <a:path w="201" h="31">
                  <a:moveTo>
                    <a:pt x="0" y="31"/>
                  </a:moveTo>
                  <a:cubicBezTo>
                    <a:pt x="5" y="21"/>
                    <a:pt x="14" y="17"/>
                    <a:pt x="26" y="14"/>
                  </a:cubicBezTo>
                  <a:cubicBezTo>
                    <a:pt x="101" y="0"/>
                    <a:pt x="101" y="0"/>
                    <a:pt x="101" y="0"/>
                  </a:cubicBezTo>
                  <a:cubicBezTo>
                    <a:pt x="175" y="14"/>
                    <a:pt x="175" y="14"/>
                    <a:pt x="175" y="14"/>
                  </a:cubicBezTo>
                  <a:cubicBezTo>
                    <a:pt x="187" y="17"/>
                    <a:pt x="197" y="21"/>
                    <a:pt x="201" y="31"/>
                  </a:cubicBez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p:nvSpPr>
          <p:spPr bwMode="auto">
            <a:xfrm>
              <a:off x="7260" y="3949"/>
              <a:ext cx="71" cy="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0"/>
            <p:cNvSpPr>
              <a:spLocks noChangeArrowheads="1"/>
            </p:cNvSpPr>
            <p:nvPr/>
          </p:nvSpPr>
          <p:spPr bwMode="auto">
            <a:xfrm>
              <a:off x="6681" y="3949"/>
              <a:ext cx="71"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p:cNvSpPr>
              <a:spLocks/>
            </p:cNvSpPr>
            <p:nvPr/>
          </p:nvSpPr>
          <p:spPr bwMode="auto">
            <a:xfrm>
              <a:off x="7021" y="3962"/>
              <a:ext cx="35" cy="142"/>
            </a:xfrm>
            <a:custGeom>
              <a:avLst/>
              <a:gdLst>
                <a:gd name="T0" fmla="*/ 0 w 11"/>
                <a:gd name="T1" fmla="*/ 41 h 44"/>
                <a:gd name="T2" fmla="*/ 2 w 11"/>
                <a:gd name="T3" fmla="*/ 44 h 44"/>
                <a:gd name="T4" fmla="*/ 8 w 11"/>
                <a:gd name="T5" fmla="*/ 44 h 44"/>
                <a:gd name="T6" fmla="*/ 11 w 11"/>
                <a:gd name="T7" fmla="*/ 41 h 44"/>
                <a:gd name="T8" fmla="*/ 11 w 11"/>
                <a:gd name="T9" fmla="*/ 2 h 44"/>
                <a:gd name="T10" fmla="*/ 8 w 11"/>
                <a:gd name="T11" fmla="*/ 0 h 44"/>
                <a:gd name="T12" fmla="*/ 2 w 11"/>
                <a:gd name="T13" fmla="*/ 0 h 44"/>
                <a:gd name="T14" fmla="*/ 0 w 11"/>
                <a:gd name="T15" fmla="*/ 2 h 44"/>
                <a:gd name="T16" fmla="*/ 0 w 11"/>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4">
                  <a:moveTo>
                    <a:pt x="0" y="41"/>
                  </a:moveTo>
                  <a:cubicBezTo>
                    <a:pt x="0" y="43"/>
                    <a:pt x="1" y="44"/>
                    <a:pt x="2" y="44"/>
                  </a:cubicBezTo>
                  <a:cubicBezTo>
                    <a:pt x="8" y="44"/>
                    <a:pt x="8" y="44"/>
                    <a:pt x="8" y="44"/>
                  </a:cubicBezTo>
                  <a:cubicBezTo>
                    <a:pt x="9" y="44"/>
                    <a:pt x="11" y="43"/>
                    <a:pt x="11" y="41"/>
                  </a:cubicBezTo>
                  <a:cubicBezTo>
                    <a:pt x="11" y="2"/>
                    <a:pt x="11" y="2"/>
                    <a:pt x="11" y="2"/>
                  </a:cubicBezTo>
                  <a:cubicBezTo>
                    <a:pt x="11" y="1"/>
                    <a:pt x="9" y="0"/>
                    <a:pt x="8" y="0"/>
                  </a:cubicBezTo>
                  <a:cubicBezTo>
                    <a:pt x="2" y="0"/>
                    <a:pt x="2" y="0"/>
                    <a:pt x="2" y="0"/>
                  </a:cubicBezTo>
                  <a:cubicBezTo>
                    <a:pt x="1" y="0"/>
                    <a:pt x="0" y="1"/>
                    <a:pt x="0" y="2"/>
                  </a:cubicBez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
            <p:cNvSpPr>
              <a:spLocks/>
            </p:cNvSpPr>
            <p:nvPr/>
          </p:nvSpPr>
          <p:spPr bwMode="auto">
            <a:xfrm>
              <a:off x="6949" y="3962"/>
              <a:ext cx="33" cy="142"/>
            </a:xfrm>
            <a:custGeom>
              <a:avLst/>
              <a:gdLst>
                <a:gd name="T0" fmla="*/ 0 w 10"/>
                <a:gd name="T1" fmla="*/ 41 h 44"/>
                <a:gd name="T2" fmla="*/ 2 w 10"/>
                <a:gd name="T3" fmla="*/ 44 h 44"/>
                <a:gd name="T4" fmla="*/ 8 w 10"/>
                <a:gd name="T5" fmla="*/ 44 h 44"/>
                <a:gd name="T6" fmla="*/ 10 w 10"/>
                <a:gd name="T7" fmla="*/ 41 h 44"/>
                <a:gd name="T8" fmla="*/ 10 w 10"/>
                <a:gd name="T9" fmla="*/ 2 h 44"/>
                <a:gd name="T10" fmla="*/ 8 w 10"/>
                <a:gd name="T11" fmla="*/ 0 h 44"/>
                <a:gd name="T12" fmla="*/ 2 w 10"/>
                <a:gd name="T13" fmla="*/ 0 h 44"/>
                <a:gd name="T14" fmla="*/ 0 w 10"/>
                <a:gd name="T15" fmla="*/ 2 h 44"/>
                <a:gd name="T16" fmla="*/ 0 w 10"/>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44">
                  <a:moveTo>
                    <a:pt x="0" y="41"/>
                  </a:moveTo>
                  <a:cubicBezTo>
                    <a:pt x="0" y="43"/>
                    <a:pt x="1" y="44"/>
                    <a:pt x="2" y="44"/>
                  </a:cubicBezTo>
                  <a:cubicBezTo>
                    <a:pt x="8" y="44"/>
                    <a:pt x="8" y="44"/>
                    <a:pt x="8" y="44"/>
                  </a:cubicBezTo>
                  <a:cubicBezTo>
                    <a:pt x="9" y="44"/>
                    <a:pt x="10" y="43"/>
                    <a:pt x="10" y="41"/>
                  </a:cubicBezTo>
                  <a:cubicBezTo>
                    <a:pt x="10" y="2"/>
                    <a:pt x="10" y="2"/>
                    <a:pt x="10" y="2"/>
                  </a:cubicBezTo>
                  <a:cubicBezTo>
                    <a:pt x="10" y="1"/>
                    <a:pt x="9" y="0"/>
                    <a:pt x="8" y="0"/>
                  </a:cubicBezTo>
                  <a:cubicBezTo>
                    <a:pt x="2" y="0"/>
                    <a:pt x="2" y="0"/>
                    <a:pt x="2" y="0"/>
                  </a:cubicBezTo>
                  <a:cubicBezTo>
                    <a:pt x="1" y="0"/>
                    <a:pt x="0" y="1"/>
                    <a:pt x="0" y="2"/>
                  </a:cubicBez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3"/>
            <p:cNvSpPr>
              <a:spLocks noChangeArrowheads="1"/>
            </p:cNvSpPr>
            <p:nvPr/>
          </p:nvSpPr>
          <p:spPr bwMode="auto">
            <a:xfrm>
              <a:off x="6966" y="3862"/>
              <a:ext cx="71"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p:nvSpPr>
          <p:spPr bwMode="auto">
            <a:xfrm>
              <a:off x="6794" y="3446"/>
              <a:ext cx="414" cy="54"/>
            </a:xfrm>
            <a:custGeom>
              <a:avLst/>
              <a:gdLst>
                <a:gd name="T0" fmla="*/ 0 w 128"/>
                <a:gd name="T1" fmla="*/ 9 h 17"/>
                <a:gd name="T2" fmla="*/ 8 w 128"/>
                <a:gd name="T3" fmla="*/ 17 h 17"/>
                <a:gd name="T4" fmla="*/ 120 w 128"/>
                <a:gd name="T5" fmla="*/ 17 h 17"/>
                <a:gd name="T6" fmla="*/ 128 w 128"/>
                <a:gd name="T7" fmla="*/ 9 h 17"/>
                <a:gd name="T8" fmla="*/ 128 w 128"/>
                <a:gd name="T9" fmla="*/ 9 h 17"/>
                <a:gd name="T10" fmla="*/ 120 w 128"/>
                <a:gd name="T11" fmla="*/ 0 h 17"/>
                <a:gd name="T12" fmla="*/ 8 w 128"/>
                <a:gd name="T13" fmla="*/ 0 h 17"/>
                <a:gd name="T14" fmla="*/ 0 w 128"/>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17">
                  <a:moveTo>
                    <a:pt x="0" y="9"/>
                  </a:moveTo>
                  <a:cubicBezTo>
                    <a:pt x="0" y="13"/>
                    <a:pt x="4" y="17"/>
                    <a:pt x="8" y="17"/>
                  </a:cubicBezTo>
                  <a:cubicBezTo>
                    <a:pt x="120" y="17"/>
                    <a:pt x="120" y="17"/>
                    <a:pt x="120" y="17"/>
                  </a:cubicBezTo>
                  <a:cubicBezTo>
                    <a:pt x="125" y="17"/>
                    <a:pt x="128" y="13"/>
                    <a:pt x="128" y="9"/>
                  </a:cubicBezTo>
                  <a:cubicBezTo>
                    <a:pt x="128" y="9"/>
                    <a:pt x="128" y="9"/>
                    <a:pt x="128" y="9"/>
                  </a:cubicBezTo>
                  <a:cubicBezTo>
                    <a:pt x="128" y="4"/>
                    <a:pt x="125" y="0"/>
                    <a:pt x="120" y="0"/>
                  </a:cubicBezTo>
                  <a:cubicBezTo>
                    <a:pt x="8" y="0"/>
                    <a:pt x="8" y="0"/>
                    <a:pt x="8" y="0"/>
                  </a:cubicBezTo>
                  <a:cubicBezTo>
                    <a:pt x="4" y="0"/>
                    <a:pt x="0" y="4"/>
                    <a:pt x="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p:nvSpPr>
          <p:spPr bwMode="auto">
            <a:xfrm>
              <a:off x="6606" y="3416"/>
              <a:ext cx="793" cy="59"/>
            </a:xfrm>
            <a:custGeom>
              <a:avLst/>
              <a:gdLst>
                <a:gd name="T0" fmla="*/ 245 w 245"/>
                <a:gd name="T1" fmla="*/ 0 h 18"/>
                <a:gd name="T2" fmla="*/ 245 w 245"/>
                <a:gd name="T3" fmla="*/ 0 h 18"/>
                <a:gd name="T4" fmla="*/ 227 w 245"/>
                <a:gd name="T5" fmla="*/ 18 h 18"/>
                <a:gd name="T6" fmla="*/ 17 w 245"/>
                <a:gd name="T7" fmla="*/ 18 h 18"/>
                <a:gd name="T8" fmla="*/ 0 w 245"/>
                <a:gd name="T9" fmla="*/ 0 h 18"/>
                <a:gd name="T10" fmla="*/ 0 w 245"/>
                <a:gd name="T11" fmla="*/ 0 h 18"/>
                <a:gd name="T12" fmla="*/ 245 w 245"/>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45" h="18">
                  <a:moveTo>
                    <a:pt x="245" y="0"/>
                  </a:moveTo>
                  <a:cubicBezTo>
                    <a:pt x="245" y="0"/>
                    <a:pt x="245" y="0"/>
                    <a:pt x="245" y="0"/>
                  </a:cubicBezTo>
                  <a:cubicBezTo>
                    <a:pt x="245" y="10"/>
                    <a:pt x="237" y="18"/>
                    <a:pt x="227" y="18"/>
                  </a:cubicBezTo>
                  <a:cubicBezTo>
                    <a:pt x="17" y="18"/>
                    <a:pt x="17" y="18"/>
                    <a:pt x="17" y="18"/>
                  </a:cubicBezTo>
                  <a:cubicBezTo>
                    <a:pt x="8" y="18"/>
                    <a:pt x="0" y="10"/>
                    <a:pt x="0" y="0"/>
                  </a:cubicBezTo>
                  <a:cubicBezTo>
                    <a:pt x="0" y="0"/>
                    <a:pt x="0" y="0"/>
                    <a:pt x="0" y="0"/>
                  </a:cubicBezTo>
                  <a:lnTo>
                    <a:pt x="2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6"/>
            <p:cNvSpPr>
              <a:spLocks/>
            </p:cNvSpPr>
            <p:nvPr/>
          </p:nvSpPr>
          <p:spPr bwMode="auto">
            <a:xfrm>
              <a:off x="7402" y="2548"/>
              <a:ext cx="59" cy="704"/>
            </a:xfrm>
            <a:custGeom>
              <a:avLst/>
              <a:gdLst>
                <a:gd name="T0" fmla="*/ 0 w 18"/>
                <a:gd name="T1" fmla="*/ 0 h 218"/>
                <a:gd name="T2" fmla="*/ 0 w 18"/>
                <a:gd name="T3" fmla="*/ 0 h 218"/>
                <a:gd name="T4" fmla="*/ 18 w 18"/>
                <a:gd name="T5" fmla="*/ 18 h 218"/>
                <a:gd name="T6" fmla="*/ 18 w 18"/>
                <a:gd name="T7" fmla="*/ 200 h 218"/>
                <a:gd name="T8" fmla="*/ 0 w 18"/>
                <a:gd name="T9" fmla="*/ 218 h 218"/>
                <a:gd name="T10" fmla="*/ 0 w 18"/>
                <a:gd name="T11" fmla="*/ 218 h 218"/>
                <a:gd name="T12" fmla="*/ 0 w 18"/>
                <a:gd name="T13" fmla="*/ 0 h 218"/>
              </a:gdLst>
              <a:ahLst/>
              <a:cxnLst>
                <a:cxn ang="0">
                  <a:pos x="T0" y="T1"/>
                </a:cxn>
                <a:cxn ang="0">
                  <a:pos x="T2" y="T3"/>
                </a:cxn>
                <a:cxn ang="0">
                  <a:pos x="T4" y="T5"/>
                </a:cxn>
                <a:cxn ang="0">
                  <a:pos x="T6" y="T7"/>
                </a:cxn>
                <a:cxn ang="0">
                  <a:pos x="T8" y="T9"/>
                </a:cxn>
                <a:cxn ang="0">
                  <a:pos x="T10" y="T11"/>
                </a:cxn>
                <a:cxn ang="0">
                  <a:pos x="T12" y="T13"/>
                </a:cxn>
              </a:cxnLst>
              <a:rect l="0" t="0" r="r" b="b"/>
              <a:pathLst>
                <a:path w="18" h="218">
                  <a:moveTo>
                    <a:pt x="0" y="0"/>
                  </a:moveTo>
                  <a:cubicBezTo>
                    <a:pt x="0" y="0"/>
                    <a:pt x="0" y="0"/>
                    <a:pt x="0" y="0"/>
                  </a:cubicBezTo>
                  <a:cubicBezTo>
                    <a:pt x="10" y="0"/>
                    <a:pt x="18" y="8"/>
                    <a:pt x="18" y="18"/>
                  </a:cubicBezTo>
                  <a:cubicBezTo>
                    <a:pt x="18" y="200"/>
                    <a:pt x="18" y="200"/>
                    <a:pt x="18" y="200"/>
                  </a:cubicBezTo>
                  <a:cubicBezTo>
                    <a:pt x="18" y="210"/>
                    <a:pt x="10" y="218"/>
                    <a:pt x="0" y="218"/>
                  </a:cubicBezTo>
                  <a:cubicBezTo>
                    <a:pt x="0" y="218"/>
                    <a:pt x="0" y="218"/>
                    <a:pt x="0" y="218"/>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7"/>
            <p:cNvSpPr>
              <a:spLocks/>
            </p:cNvSpPr>
            <p:nvPr/>
          </p:nvSpPr>
          <p:spPr bwMode="auto">
            <a:xfrm>
              <a:off x="7092" y="2939"/>
              <a:ext cx="411" cy="597"/>
            </a:xfrm>
            <a:custGeom>
              <a:avLst/>
              <a:gdLst>
                <a:gd name="T0" fmla="*/ 0 w 127"/>
                <a:gd name="T1" fmla="*/ 185 h 185"/>
                <a:gd name="T2" fmla="*/ 98 w 127"/>
                <a:gd name="T3" fmla="*/ 185 h 185"/>
                <a:gd name="T4" fmla="*/ 127 w 127"/>
                <a:gd name="T5" fmla="*/ 156 h 185"/>
                <a:gd name="T6" fmla="*/ 127 w 127"/>
                <a:gd name="T7" fmla="*/ 0 h 185"/>
                <a:gd name="T8" fmla="*/ 114 w 127"/>
                <a:gd name="T9" fmla="*/ 0 h 185"/>
                <a:gd name="T10" fmla="*/ 114 w 127"/>
                <a:gd name="T11" fmla="*/ 156 h 185"/>
                <a:gd name="T12" fmla="*/ 98 w 127"/>
                <a:gd name="T13" fmla="*/ 172 h 185"/>
                <a:gd name="T14" fmla="*/ 0 w 127"/>
                <a:gd name="T15" fmla="*/ 172 h 185"/>
                <a:gd name="T16" fmla="*/ 0 w 127"/>
                <a:gd name="T1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85">
                  <a:moveTo>
                    <a:pt x="0" y="185"/>
                  </a:moveTo>
                  <a:cubicBezTo>
                    <a:pt x="98" y="185"/>
                    <a:pt x="98" y="185"/>
                    <a:pt x="98" y="185"/>
                  </a:cubicBezTo>
                  <a:cubicBezTo>
                    <a:pt x="114" y="185"/>
                    <a:pt x="127" y="172"/>
                    <a:pt x="127" y="156"/>
                  </a:cubicBezTo>
                  <a:cubicBezTo>
                    <a:pt x="127" y="0"/>
                    <a:pt x="127" y="0"/>
                    <a:pt x="127" y="0"/>
                  </a:cubicBezTo>
                  <a:cubicBezTo>
                    <a:pt x="114" y="0"/>
                    <a:pt x="114" y="0"/>
                    <a:pt x="114" y="0"/>
                  </a:cubicBezTo>
                  <a:cubicBezTo>
                    <a:pt x="114" y="156"/>
                    <a:pt x="114" y="156"/>
                    <a:pt x="114" y="156"/>
                  </a:cubicBezTo>
                  <a:cubicBezTo>
                    <a:pt x="114" y="165"/>
                    <a:pt x="107" y="172"/>
                    <a:pt x="98" y="172"/>
                  </a:cubicBezTo>
                  <a:cubicBezTo>
                    <a:pt x="0" y="172"/>
                    <a:pt x="0" y="172"/>
                    <a:pt x="0" y="172"/>
                  </a:cubicBezTo>
                  <a:lnTo>
                    <a:pt x="0" y="1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8"/>
            <p:cNvSpPr>
              <a:spLocks/>
            </p:cNvSpPr>
            <p:nvPr/>
          </p:nvSpPr>
          <p:spPr bwMode="auto">
            <a:xfrm>
              <a:off x="7092" y="3529"/>
              <a:ext cx="100" cy="91"/>
            </a:xfrm>
            <a:custGeom>
              <a:avLst/>
              <a:gdLst>
                <a:gd name="T0" fmla="*/ 31 w 31"/>
                <a:gd name="T1" fmla="*/ 0 h 28"/>
                <a:gd name="T2" fmla="*/ 31 w 31"/>
                <a:gd name="T3" fmla="*/ 15 h 28"/>
                <a:gd name="T4" fmla="*/ 19 w 31"/>
                <a:gd name="T5" fmla="*/ 28 h 28"/>
                <a:gd name="T6" fmla="*/ 12 w 31"/>
                <a:gd name="T7" fmla="*/ 28 h 28"/>
                <a:gd name="T8" fmla="*/ 0 w 31"/>
                <a:gd name="T9" fmla="*/ 15 h 28"/>
                <a:gd name="T10" fmla="*/ 0 w 31"/>
                <a:gd name="T11" fmla="*/ 0 h 28"/>
                <a:gd name="T12" fmla="*/ 31 w 31"/>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1" h="28">
                  <a:moveTo>
                    <a:pt x="31" y="0"/>
                  </a:moveTo>
                  <a:cubicBezTo>
                    <a:pt x="31" y="15"/>
                    <a:pt x="31" y="15"/>
                    <a:pt x="31" y="15"/>
                  </a:cubicBezTo>
                  <a:cubicBezTo>
                    <a:pt x="31" y="22"/>
                    <a:pt x="26" y="28"/>
                    <a:pt x="19" y="28"/>
                  </a:cubicBezTo>
                  <a:cubicBezTo>
                    <a:pt x="12" y="28"/>
                    <a:pt x="12" y="28"/>
                    <a:pt x="12" y="28"/>
                  </a:cubicBezTo>
                  <a:cubicBezTo>
                    <a:pt x="5" y="28"/>
                    <a:pt x="0" y="22"/>
                    <a:pt x="0" y="15"/>
                  </a:cubicBezTo>
                  <a:cubicBezTo>
                    <a:pt x="0" y="0"/>
                    <a:pt x="0" y="0"/>
                    <a:pt x="0" y="0"/>
                  </a:cubicBez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9"/>
            <p:cNvSpPr>
              <a:spLocks/>
            </p:cNvSpPr>
            <p:nvPr/>
          </p:nvSpPr>
          <p:spPr bwMode="auto">
            <a:xfrm>
              <a:off x="7461" y="2887"/>
              <a:ext cx="90" cy="103"/>
            </a:xfrm>
            <a:custGeom>
              <a:avLst/>
              <a:gdLst>
                <a:gd name="T0" fmla="*/ 0 w 28"/>
                <a:gd name="T1" fmla="*/ 0 h 32"/>
                <a:gd name="T2" fmla="*/ 15 w 28"/>
                <a:gd name="T3" fmla="*/ 0 h 32"/>
                <a:gd name="T4" fmla="*/ 28 w 28"/>
                <a:gd name="T5" fmla="*/ 13 h 32"/>
                <a:gd name="T6" fmla="*/ 28 w 28"/>
                <a:gd name="T7" fmla="*/ 19 h 32"/>
                <a:gd name="T8" fmla="*/ 15 w 28"/>
                <a:gd name="T9" fmla="*/ 32 h 32"/>
                <a:gd name="T10" fmla="*/ 0 w 28"/>
                <a:gd name="T11" fmla="*/ 32 h 32"/>
                <a:gd name="T12" fmla="*/ 0 w 28"/>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8" h="32">
                  <a:moveTo>
                    <a:pt x="0" y="0"/>
                  </a:moveTo>
                  <a:cubicBezTo>
                    <a:pt x="15" y="0"/>
                    <a:pt x="15" y="0"/>
                    <a:pt x="15" y="0"/>
                  </a:cubicBezTo>
                  <a:cubicBezTo>
                    <a:pt x="22" y="0"/>
                    <a:pt x="28" y="6"/>
                    <a:pt x="28" y="13"/>
                  </a:cubicBezTo>
                  <a:cubicBezTo>
                    <a:pt x="28" y="19"/>
                    <a:pt x="28" y="19"/>
                    <a:pt x="28" y="19"/>
                  </a:cubicBezTo>
                  <a:cubicBezTo>
                    <a:pt x="28" y="26"/>
                    <a:pt x="22" y="32"/>
                    <a:pt x="15" y="32"/>
                  </a:cubicBezTo>
                  <a:cubicBezTo>
                    <a:pt x="0" y="32"/>
                    <a:pt x="0" y="32"/>
                    <a:pt x="0" y="32"/>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0"/>
            <p:cNvSpPr>
              <a:spLocks/>
            </p:cNvSpPr>
            <p:nvPr/>
          </p:nvSpPr>
          <p:spPr bwMode="auto">
            <a:xfrm>
              <a:off x="6545" y="3165"/>
              <a:ext cx="404" cy="35"/>
            </a:xfrm>
            <a:custGeom>
              <a:avLst/>
              <a:gdLst>
                <a:gd name="T0" fmla="*/ 0 w 404"/>
                <a:gd name="T1" fmla="*/ 0 h 35"/>
                <a:gd name="T2" fmla="*/ 404 w 404"/>
                <a:gd name="T3" fmla="*/ 19 h 35"/>
                <a:gd name="T4" fmla="*/ 404 w 404"/>
                <a:gd name="T5" fmla="*/ 35 h 35"/>
                <a:gd name="T6" fmla="*/ 0 w 404"/>
                <a:gd name="T7" fmla="*/ 35 h 35"/>
                <a:gd name="T8" fmla="*/ 0 w 404"/>
                <a:gd name="T9" fmla="*/ 0 h 35"/>
              </a:gdLst>
              <a:ahLst/>
              <a:cxnLst>
                <a:cxn ang="0">
                  <a:pos x="T0" y="T1"/>
                </a:cxn>
                <a:cxn ang="0">
                  <a:pos x="T2" y="T3"/>
                </a:cxn>
                <a:cxn ang="0">
                  <a:pos x="T4" y="T5"/>
                </a:cxn>
                <a:cxn ang="0">
                  <a:pos x="T6" y="T7"/>
                </a:cxn>
                <a:cxn ang="0">
                  <a:pos x="T8" y="T9"/>
                </a:cxn>
              </a:cxnLst>
              <a:rect l="0" t="0" r="r" b="b"/>
              <a:pathLst>
                <a:path w="404" h="35">
                  <a:moveTo>
                    <a:pt x="0" y="0"/>
                  </a:moveTo>
                  <a:lnTo>
                    <a:pt x="404" y="19"/>
                  </a:lnTo>
                  <a:lnTo>
                    <a:pt x="404" y="35"/>
                  </a:lnTo>
                  <a:lnTo>
                    <a:pt x="0" y="3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1"/>
            <p:cNvSpPr>
              <a:spLocks/>
            </p:cNvSpPr>
            <p:nvPr/>
          </p:nvSpPr>
          <p:spPr bwMode="auto">
            <a:xfrm>
              <a:off x="6412" y="2781"/>
              <a:ext cx="139" cy="397"/>
            </a:xfrm>
            <a:custGeom>
              <a:avLst/>
              <a:gdLst>
                <a:gd name="T0" fmla="*/ 107 w 139"/>
                <a:gd name="T1" fmla="*/ 397 h 397"/>
                <a:gd name="T2" fmla="*/ 0 w 139"/>
                <a:gd name="T3" fmla="*/ 6 h 397"/>
                <a:gd name="T4" fmla="*/ 13 w 139"/>
                <a:gd name="T5" fmla="*/ 0 h 397"/>
                <a:gd name="T6" fmla="*/ 139 w 139"/>
                <a:gd name="T7" fmla="*/ 387 h 397"/>
                <a:gd name="T8" fmla="*/ 107 w 139"/>
                <a:gd name="T9" fmla="*/ 397 h 397"/>
              </a:gdLst>
              <a:ahLst/>
              <a:cxnLst>
                <a:cxn ang="0">
                  <a:pos x="T0" y="T1"/>
                </a:cxn>
                <a:cxn ang="0">
                  <a:pos x="T2" y="T3"/>
                </a:cxn>
                <a:cxn ang="0">
                  <a:pos x="T4" y="T5"/>
                </a:cxn>
                <a:cxn ang="0">
                  <a:pos x="T6" y="T7"/>
                </a:cxn>
                <a:cxn ang="0">
                  <a:pos x="T8" y="T9"/>
                </a:cxn>
              </a:cxnLst>
              <a:rect l="0" t="0" r="r" b="b"/>
              <a:pathLst>
                <a:path w="139" h="397">
                  <a:moveTo>
                    <a:pt x="107" y="397"/>
                  </a:moveTo>
                  <a:lnTo>
                    <a:pt x="0" y="6"/>
                  </a:lnTo>
                  <a:lnTo>
                    <a:pt x="13" y="0"/>
                  </a:lnTo>
                  <a:lnTo>
                    <a:pt x="139" y="387"/>
                  </a:lnTo>
                  <a:lnTo>
                    <a:pt x="107" y="3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32"/>
            <p:cNvSpPr>
              <a:spLocks noChangeArrowheads="1"/>
            </p:cNvSpPr>
            <p:nvPr/>
          </p:nvSpPr>
          <p:spPr bwMode="auto">
            <a:xfrm>
              <a:off x="6519" y="3149"/>
              <a:ext cx="52" cy="5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3"/>
            <p:cNvSpPr>
              <a:spLocks/>
            </p:cNvSpPr>
            <p:nvPr/>
          </p:nvSpPr>
          <p:spPr bwMode="auto">
            <a:xfrm>
              <a:off x="7179" y="2642"/>
              <a:ext cx="136" cy="558"/>
            </a:xfrm>
            <a:custGeom>
              <a:avLst/>
              <a:gdLst>
                <a:gd name="T0" fmla="*/ 42 w 42"/>
                <a:gd name="T1" fmla="*/ 152 h 173"/>
                <a:gd name="T2" fmla="*/ 21 w 42"/>
                <a:gd name="T3" fmla="*/ 173 h 173"/>
                <a:gd name="T4" fmla="*/ 21 w 42"/>
                <a:gd name="T5" fmla="*/ 173 h 173"/>
                <a:gd name="T6" fmla="*/ 0 w 42"/>
                <a:gd name="T7" fmla="*/ 152 h 173"/>
                <a:gd name="T8" fmla="*/ 0 w 42"/>
                <a:gd name="T9" fmla="*/ 21 h 173"/>
                <a:gd name="T10" fmla="*/ 21 w 42"/>
                <a:gd name="T11" fmla="*/ 0 h 173"/>
                <a:gd name="T12" fmla="*/ 21 w 42"/>
                <a:gd name="T13" fmla="*/ 0 h 173"/>
                <a:gd name="T14" fmla="*/ 42 w 42"/>
                <a:gd name="T15" fmla="*/ 21 h 173"/>
                <a:gd name="T16" fmla="*/ 42 w 42"/>
                <a:gd name="T17" fmla="*/ 15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73">
                  <a:moveTo>
                    <a:pt x="42" y="152"/>
                  </a:moveTo>
                  <a:cubicBezTo>
                    <a:pt x="42" y="164"/>
                    <a:pt x="33" y="173"/>
                    <a:pt x="21" y="173"/>
                  </a:cubicBezTo>
                  <a:cubicBezTo>
                    <a:pt x="21" y="173"/>
                    <a:pt x="21" y="173"/>
                    <a:pt x="21" y="173"/>
                  </a:cubicBezTo>
                  <a:cubicBezTo>
                    <a:pt x="9" y="173"/>
                    <a:pt x="0" y="164"/>
                    <a:pt x="0" y="152"/>
                  </a:cubicBezTo>
                  <a:cubicBezTo>
                    <a:pt x="0" y="21"/>
                    <a:pt x="0" y="21"/>
                    <a:pt x="0" y="21"/>
                  </a:cubicBezTo>
                  <a:cubicBezTo>
                    <a:pt x="0" y="10"/>
                    <a:pt x="9" y="0"/>
                    <a:pt x="21" y="0"/>
                  </a:cubicBezTo>
                  <a:cubicBezTo>
                    <a:pt x="21" y="0"/>
                    <a:pt x="21" y="0"/>
                    <a:pt x="21" y="0"/>
                  </a:cubicBezTo>
                  <a:cubicBezTo>
                    <a:pt x="33" y="0"/>
                    <a:pt x="42" y="10"/>
                    <a:pt x="42" y="21"/>
                  </a:cubicBezTo>
                  <a:lnTo>
                    <a:pt x="42" y="152"/>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4"/>
            <p:cNvSpPr>
              <a:spLocks/>
            </p:cNvSpPr>
            <p:nvPr/>
          </p:nvSpPr>
          <p:spPr bwMode="auto">
            <a:xfrm>
              <a:off x="6794" y="3065"/>
              <a:ext cx="521" cy="135"/>
            </a:xfrm>
            <a:custGeom>
              <a:avLst/>
              <a:gdLst>
                <a:gd name="T0" fmla="*/ 140 w 161"/>
                <a:gd name="T1" fmla="*/ 0 h 42"/>
                <a:gd name="T2" fmla="*/ 161 w 161"/>
                <a:gd name="T3" fmla="*/ 21 h 42"/>
                <a:gd name="T4" fmla="*/ 161 w 161"/>
                <a:gd name="T5" fmla="*/ 21 h 42"/>
                <a:gd name="T6" fmla="*/ 140 w 161"/>
                <a:gd name="T7" fmla="*/ 42 h 42"/>
                <a:gd name="T8" fmla="*/ 21 w 161"/>
                <a:gd name="T9" fmla="*/ 42 h 42"/>
                <a:gd name="T10" fmla="*/ 0 w 161"/>
                <a:gd name="T11" fmla="*/ 21 h 42"/>
                <a:gd name="T12" fmla="*/ 0 w 161"/>
                <a:gd name="T13" fmla="*/ 21 h 42"/>
                <a:gd name="T14" fmla="*/ 21 w 161"/>
                <a:gd name="T15" fmla="*/ 0 h 42"/>
                <a:gd name="T16" fmla="*/ 140 w 161"/>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2">
                  <a:moveTo>
                    <a:pt x="140" y="0"/>
                  </a:moveTo>
                  <a:cubicBezTo>
                    <a:pt x="152" y="0"/>
                    <a:pt x="161" y="10"/>
                    <a:pt x="161" y="21"/>
                  </a:cubicBezTo>
                  <a:cubicBezTo>
                    <a:pt x="161" y="21"/>
                    <a:pt x="161" y="21"/>
                    <a:pt x="161" y="21"/>
                  </a:cubicBezTo>
                  <a:cubicBezTo>
                    <a:pt x="161" y="33"/>
                    <a:pt x="152" y="42"/>
                    <a:pt x="140" y="42"/>
                  </a:cubicBezTo>
                  <a:cubicBezTo>
                    <a:pt x="21" y="42"/>
                    <a:pt x="21" y="42"/>
                    <a:pt x="21" y="42"/>
                  </a:cubicBezTo>
                  <a:cubicBezTo>
                    <a:pt x="9" y="42"/>
                    <a:pt x="0" y="33"/>
                    <a:pt x="0" y="21"/>
                  </a:cubicBezTo>
                  <a:cubicBezTo>
                    <a:pt x="0" y="21"/>
                    <a:pt x="0" y="21"/>
                    <a:pt x="0" y="21"/>
                  </a:cubicBezTo>
                  <a:cubicBezTo>
                    <a:pt x="0" y="10"/>
                    <a:pt x="9" y="0"/>
                    <a:pt x="21" y="0"/>
                  </a:cubicBezTo>
                  <a:lnTo>
                    <a:pt x="140"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5"/>
            <p:cNvSpPr>
              <a:spLocks/>
            </p:cNvSpPr>
            <p:nvPr/>
          </p:nvSpPr>
          <p:spPr bwMode="auto">
            <a:xfrm>
              <a:off x="6732" y="3065"/>
              <a:ext cx="269" cy="135"/>
            </a:xfrm>
            <a:custGeom>
              <a:avLst/>
              <a:gdLst>
                <a:gd name="T0" fmla="*/ 83 w 83"/>
                <a:gd name="T1" fmla="*/ 42 h 42"/>
                <a:gd name="T2" fmla="*/ 0 w 83"/>
                <a:gd name="T3" fmla="*/ 42 h 42"/>
                <a:gd name="T4" fmla="*/ 41 w 83"/>
                <a:gd name="T5" fmla="*/ 0 h 42"/>
                <a:gd name="T6" fmla="*/ 83 w 83"/>
                <a:gd name="T7" fmla="*/ 42 h 42"/>
              </a:gdLst>
              <a:ahLst/>
              <a:cxnLst>
                <a:cxn ang="0">
                  <a:pos x="T0" y="T1"/>
                </a:cxn>
                <a:cxn ang="0">
                  <a:pos x="T2" y="T3"/>
                </a:cxn>
                <a:cxn ang="0">
                  <a:pos x="T4" y="T5"/>
                </a:cxn>
                <a:cxn ang="0">
                  <a:pos x="T6" y="T7"/>
                </a:cxn>
              </a:cxnLst>
              <a:rect l="0" t="0" r="r" b="b"/>
              <a:pathLst>
                <a:path w="83" h="42">
                  <a:moveTo>
                    <a:pt x="83" y="42"/>
                  </a:moveTo>
                  <a:cubicBezTo>
                    <a:pt x="0" y="42"/>
                    <a:pt x="0" y="42"/>
                    <a:pt x="0" y="42"/>
                  </a:cubicBezTo>
                  <a:cubicBezTo>
                    <a:pt x="0" y="19"/>
                    <a:pt x="18" y="0"/>
                    <a:pt x="41" y="0"/>
                  </a:cubicBezTo>
                  <a:cubicBezTo>
                    <a:pt x="64" y="0"/>
                    <a:pt x="83" y="19"/>
                    <a:pt x="83" y="4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36"/>
            <p:cNvSpPr>
              <a:spLocks noChangeArrowheads="1"/>
            </p:cNvSpPr>
            <p:nvPr/>
          </p:nvSpPr>
          <p:spPr bwMode="auto">
            <a:xfrm>
              <a:off x="6940" y="3065"/>
              <a:ext cx="6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37"/>
            <p:cNvSpPr>
              <a:spLocks noChangeArrowheads="1"/>
            </p:cNvSpPr>
            <p:nvPr/>
          </p:nvSpPr>
          <p:spPr bwMode="auto">
            <a:xfrm>
              <a:off x="7176" y="2635"/>
              <a:ext cx="168" cy="26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15199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clients</a:t>
            </a:r>
          </a:p>
        </p:txBody>
      </p:sp>
      <p:sp>
        <p:nvSpPr>
          <p:cNvPr id="2" name="Text Placeholder 1"/>
          <p:cNvSpPr>
            <a:spLocks noGrp="1"/>
          </p:cNvSpPr>
          <p:nvPr>
            <p:ph type="body" sz="quarter" idx="10"/>
          </p:nvPr>
        </p:nvSpPr>
        <p:spPr>
          <a:xfrm>
            <a:off x="274638" y="1212851"/>
            <a:ext cx="11887200" cy="1711238"/>
          </a:xfrm>
        </p:spPr>
        <p:txBody>
          <a:bodyPr/>
          <a:lstStyle/>
          <a:p>
            <a:pPr marL="347663" indent="-347663">
              <a:buFont typeface="Arial" panose="020B0604020202020204" pitchFamily="34" charset="0"/>
              <a:buChar char="•"/>
            </a:pPr>
            <a:r>
              <a:rPr lang="en-US" sz="3200" dirty="0" err="1"/>
              <a:t>AadGraphClient</a:t>
            </a:r>
            <a:r>
              <a:rPr lang="en-US" sz="3200" dirty="0"/>
              <a:t>—Azure Active Directory</a:t>
            </a:r>
          </a:p>
          <a:p>
            <a:pPr marL="347663" indent="-347663">
              <a:buFont typeface="Arial" panose="020B0604020202020204" pitchFamily="34" charset="0"/>
              <a:buChar char="•"/>
            </a:pPr>
            <a:r>
              <a:rPr lang="en-US" sz="3200" dirty="0" err="1"/>
              <a:t>GraphServiceClient</a:t>
            </a:r>
            <a:r>
              <a:rPr lang="en-US" sz="3200" dirty="0"/>
              <a:t>—Calendar, Contacts, Mail</a:t>
            </a:r>
          </a:p>
          <a:p>
            <a:pPr marL="347663" indent="-347663">
              <a:buFont typeface="Arial" panose="020B0604020202020204" pitchFamily="34" charset="0"/>
              <a:buChar char="•"/>
            </a:pPr>
            <a:r>
              <a:rPr lang="en-US" sz="3200" dirty="0" err="1"/>
              <a:t>SharePointClient</a:t>
            </a:r>
            <a:r>
              <a:rPr lang="en-US" sz="3200" dirty="0"/>
              <a:t>—Files</a:t>
            </a:r>
          </a:p>
        </p:txBody>
      </p:sp>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0" name="Picture 9"/>
          <p:cNvPicPr>
            <a:picLocks noChangeAspect="1"/>
          </p:cNvPicPr>
          <p:nvPr/>
        </p:nvPicPr>
        <p:blipFill rotWithShape="1">
          <a:blip r:embed="rId2"/>
          <a:srcRect b="34624"/>
          <a:stretch/>
        </p:blipFill>
        <p:spPr>
          <a:xfrm>
            <a:off x="7678057" y="2197576"/>
            <a:ext cx="4093029" cy="4796949"/>
          </a:xfrm>
          <a:prstGeom prst="rect">
            <a:avLst/>
          </a:prstGeom>
        </p:spPr>
      </p:pic>
    </p:spTree>
    <p:extLst>
      <p:ext uri="{BB962C8B-B14F-4D97-AF65-F5344CB8AC3E}">
        <p14:creationId xmlns:p14="http://schemas.microsoft.com/office/powerpoint/2010/main" val="265240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174941" y="167118"/>
            <a:ext cx="2169709" cy="287338"/>
            <a:chOff x="10174941" y="167118"/>
            <a:chExt cx="2169709" cy="287338"/>
          </a:xfrm>
        </p:grpSpPr>
        <p:sp>
          <p:nvSpPr>
            <p:cNvPr id="4" name="TextBox 3"/>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5" name="Freeform 4"/>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 name="Rectangle 5"/>
          <p:cNvSpPr/>
          <p:nvPr/>
        </p:nvSpPr>
        <p:spPr bwMode="auto">
          <a:xfrm>
            <a:off x="462844" y="677333"/>
            <a:ext cx="10796951" cy="5574857"/>
          </a:xfrm>
          <a:prstGeom prst="rect">
            <a:avLst/>
          </a:prstGeom>
          <a:noFill/>
          <a:ln w="9525">
            <a:solidFill>
              <a:schemeClr val="bg1">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2"/>
          <a:stretch>
            <a:fillRect/>
          </a:stretch>
        </p:blipFill>
        <p:spPr>
          <a:xfrm>
            <a:off x="1470024" y="1554162"/>
            <a:ext cx="9496425" cy="3886200"/>
          </a:xfrm>
          <a:prstGeom prst="rect">
            <a:avLst/>
          </a:prstGeom>
        </p:spPr>
      </p:pic>
    </p:spTree>
    <p:extLst>
      <p:ext uri="{BB962C8B-B14F-4D97-AF65-F5344CB8AC3E}">
        <p14:creationId xmlns:p14="http://schemas.microsoft.com/office/powerpoint/2010/main" val="208967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Scenarios</a:t>
            </a:r>
          </a:p>
        </p:txBody>
      </p:sp>
      <p:sp>
        <p:nvSpPr>
          <p:cNvPr id="9" name="Subtitle 4"/>
          <p:cNvSpPr>
            <a:spLocks noGrp="1"/>
          </p:cNvSpPr>
          <p:nvPr>
            <p:ph type="body" sz="quarter" idx="12"/>
          </p:nvPr>
        </p:nvSpPr>
        <p:spPr/>
        <p:txBody>
          <a:bodyPr/>
          <a:lstStyle/>
          <a:p>
            <a:pPr lvl="0"/>
            <a:r>
              <a:rPr lang="en-US" dirty="0"/>
              <a:t>OAuth Controller</a:t>
            </a:r>
          </a:p>
        </p:txBody>
      </p:sp>
    </p:spTree>
    <p:extLst>
      <p:ext uri="{BB962C8B-B14F-4D97-AF65-F5344CB8AC3E}">
        <p14:creationId xmlns:p14="http://schemas.microsoft.com/office/powerpoint/2010/main" val="260303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Controller class</a:t>
            </a:r>
          </a:p>
        </p:txBody>
      </p:sp>
      <p:sp>
        <p:nvSpPr>
          <p:cNvPr id="2" name="Text Placeholder 1"/>
          <p:cNvSpPr>
            <a:spLocks noGrp="1"/>
          </p:cNvSpPr>
          <p:nvPr>
            <p:ph type="body" sz="quarter" idx="10"/>
          </p:nvPr>
        </p:nvSpPr>
        <p:spPr>
          <a:xfrm>
            <a:off x="274638" y="1212851"/>
            <a:ext cx="11887200" cy="2339038"/>
          </a:xfrm>
        </p:spPr>
        <p:txBody>
          <a:bodyPr/>
          <a:lstStyle/>
          <a:p>
            <a:pPr marL="338138" indent="-338138">
              <a:buFont typeface="Arial" panose="020B0604020202020204" pitchFamily="34" charset="0"/>
              <a:buChar char="•"/>
            </a:pPr>
            <a:r>
              <a:rPr lang="en-US" sz="3200" dirty="0"/>
              <a:t>Embodies all OAuth operations</a:t>
            </a:r>
          </a:p>
          <a:p>
            <a:pPr marL="338138" indent="-338138">
              <a:buFont typeface="Arial" panose="020B0604020202020204" pitchFamily="34" charset="0"/>
              <a:buChar char="•"/>
            </a:pPr>
            <a:r>
              <a:rPr lang="en-US" sz="3200" dirty="0"/>
              <a:t>Allows code customizations for special situations</a:t>
            </a:r>
          </a:p>
          <a:p>
            <a:pPr marL="338138" indent="-338138">
              <a:buFont typeface="Arial" panose="020B0604020202020204" pitchFamily="34" charset="0"/>
              <a:buChar char="•"/>
            </a:pPr>
            <a:r>
              <a:rPr lang="en-US" sz="3200" dirty="0"/>
              <a:t>Available on </a:t>
            </a:r>
            <a:r>
              <a:rPr lang="en-US" sz="3200" dirty="0" err="1"/>
              <a:t>GitHub</a:t>
            </a:r>
            <a:endParaRPr lang="en-US" sz="3200" dirty="0"/>
          </a:p>
          <a:p>
            <a:pPr marL="338138"/>
            <a:r>
              <a:rPr lang="en-US" sz="2040" dirty="0">
                <a:hlinkClick r:id="rId3"/>
              </a:rPr>
              <a:t>https://github.com/AzureADSamples/WebApp-WebAPI-OAuth2-UserIdentity-DotNet/</a:t>
            </a:r>
            <a:br>
              <a:rPr lang="en-US" sz="2040" dirty="0">
                <a:hlinkClick r:id="rId3"/>
              </a:rPr>
            </a:br>
            <a:r>
              <a:rPr lang="en-US" sz="2040" dirty="0">
                <a:hlinkClick r:id="rId3"/>
              </a:rPr>
              <a:t>blob/master/</a:t>
            </a:r>
            <a:r>
              <a:rPr lang="en-US" sz="2040" dirty="0" err="1">
                <a:hlinkClick r:id="rId3"/>
              </a:rPr>
              <a:t>WebApp</a:t>
            </a:r>
            <a:r>
              <a:rPr lang="en-US" sz="2040" dirty="0">
                <a:hlinkClick r:id="rId3"/>
              </a:rPr>
              <a:t>/Controllers/</a:t>
            </a:r>
            <a:r>
              <a:rPr lang="en-US" sz="2040" dirty="0" err="1">
                <a:hlinkClick r:id="rId3"/>
              </a:rPr>
              <a:t>OAuthController.cs</a:t>
            </a:r>
            <a:endParaRPr lang="en-US" sz="2040" dirty="0"/>
          </a:p>
        </p:txBody>
      </p:sp>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8" name="Picture 7"/>
          <p:cNvPicPr>
            <a:picLocks noChangeAspect="1"/>
          </p:cNvPicPr>
          <p:nvPr/>
        </p:nvPicPr>
        <p:blipFill>
          <a:blip r:embed="rId4"/>
          <a:stretch>
            <a:fillRect/>
          </a:stretch>
        </p:blipFill>
        <p:spPr>
          <a:xfrm>
            <a:off x="9831044" y="4651678"/>
            <a:ext cx="2151405" cy="1863422"/>
          </a:xfrm>
          <a:prstGeom prst="rect">
            <a:avLst/>
          </a:prstGeom>
        </p:spPr>
      </p:pic>
      <p:grpSp>
        <p:nvGrpSpPr>
          <p:cNvPr id="10" name="Group 4"/>
          <p:cNvGrpSpPr>
            <a:grpSpLocks noChangeAspect="1"/>
          </p:cNvGrpSpPr>
          <p:nvPr/>
        </p:nvGrpSpPr>
        <p:grpSpPr bwMode="auto">
          <a:xfrm>
            <a:off x="10134341" y="3687119"/>
            <a:ext cx="919675" cy="829329"/>
            <a:chOff x="6257" y="2133"/>
            <a:chExt cx="794" cy="716"/>
          </a:xfrm>
        </p:grpSpPr>
        <p:sp>
          <p:nvSpPr>
            <p:cNvPr id="11" name="AutoShape 3"/>
            <p:cNvSpPr>
              <a:spLocks noChangeAspect="1" noChangeArrowheads="1" noTextEdit="1"/>
            </p:cNvSpPr>
            <p:nvPr/>
          </p:nvSpPr>
          <p:spPr bwMode="auto">
            <a:xfrm>
              <a:off x="6257" y="2133"/>
              <a:ext cx="794" cy="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5"/>
            <p:cNvSpPr>
              <a:spLocks noChangeArrowheads="1"/>
            </p:cNvSpPr>
            <p:nvPr/>
          </p:nvSpPr>
          <p:spPr bwMode="auto">
            <a:xfrm>
              <a:off x="6748" y="2131"/>
              <a:ext cx="151" cy="150"/>
            </a:xfrm>
            <a:prstGeom prst="ellipse">
              <a:avLst/>
            </a:pr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6333" y="2131"/>
              <a:ext cx="489" cy="150"/>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7"/>
            <p:cNvSpPr>
              <a:spLocks noChangeArrowheads="1"/>
            </p:cNvSpPr>
            <p:nvPr/>
          </p:nvSpPr>
          <p:spPr bwMode="auto">
            <a:xfrm>
              <a:off x="6333" y="2214"/>
              <a:ext cx="489" cy="6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8"/>
            <p:cNvSpPr>
              <a:spLocks noChangeArrowheads="1"/>
            </p:cNvSpPr>
            <p:nvPr/>
          </p:nvSpPr>
          <p:spPr bwMode="auto">
            <a:xfrm>
              <a:off x="6257" y="2131"/>
              <a:ext cx="150" cy="15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9"/>
            <p:cNvSpPr>
              <a:spLocks noChangeArrowheads="1"/>
            </p:cNvSpPr>
            <p:nvPr/>
          </p:nvSpPr>
          <p:spPr bwMode="auto">
            <a:xfrm>
              <a:off x="6407" y="2205"/>
              <a:ext cx="492" cy="572"/>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0"/>
            <p:cNvSpPr>
              <a:spLocks noChangeArrowheads="1"/>
            </p:cNvSpPr>
            <p:nvPr/>
          </p:nvSpPr>
          <p:spPr bwMode="auto">
            <a:xfrm>
              <a:off x="6899" y="2701"/>
              <a:ext cx="150" cy="150"/>
            </a:xfrm>
            <a:prstGeom prst="ellipse">
              <a:avLst/>
            </a:pr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1"/>
            <p:cNvSpPr>
              <a:spLocks noChangeArrowheads="1"/>
            </p:cNvSpPr>
            <p:nvPr/>
          </p:nvSpPr>
          <p:spPr bwMode="auto">
            <a:xfrm>
              <a:off x="6484" y="2701"/>
              <a:ext cx="488" cy="150"/>
            </a:xfrm>
            <a:prstGeom prst="rect">
              <a:avLst/>
            </a:prstGeom>
            <a:solidFill>
              <a:schemeClr val="tx1">
                <a:lumMod val="10000"/>
                <a:lumOff val="9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Oval 12"/>
            <p:cNvSpPr>
              <a:spLocks noChangeArrowheads="1"/>
            </p:cNvSpPr>
            <p:nvPr/>
          </p:nvSpPr>
          <p:spPr bwMode="auto">
            <a:xfrm>
              <a:off x="6407" y="2701"/>
              <a:ext cx="150" cy="15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Line 13"/>
            <p:cNvSpPr>
              <a:spLocks noChangeShapeType="1"/>
            </p:cNvSpPr>
            <p:nvPr/>
          </p:nvSpPr>
          <p:spPr bwMode="auto">
            <a:xfrm>
              <a:off x="6462" y="2279"/>
              <a:ext cx="379"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4"/>
            <p:cNvSpPr>
              <a:spLocks noChangeShapeType="1"/>
            </p:cNvSpPr>
            <p:nvPr/>
          </p:nvSpPr>
          <p:spPr bwMode="auto">
            <a:xfrm>
              <a:off x="6462" y="2489"/>
              <a:ext cx="379"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5"/>
            <p:cNvSpPr>
              <a:spLocks noChangeShapeType="1"/>
            </p:cNvSpPr>
            <p:nvPr/>
          </p:nvSpPr>
          <p:spPr bwMode="auto">
            <a:xfrm>
              <a:off x="6462" y="2543"/>
              <a:ext cx="308"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6"/>
            <p:cNvSpPr>
              <a:spLocks noChangeShapeType="1"/>
            </p:cNvSpPr>
            <p:nvPr/>
          </p:nvSpPr>
          <p:spPr bwMode="auto">
            <a:xfrm>
              <a:off x="6462" y="2598"/>
              <a:ext cx="336"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7"/>
            <p:cNvSpPr>
              <a:spLocks noChangeShapeType="1"/>
            </p:cNvSpPr>
            <p:nvPr/>
          </p:nvSpPr>
          <p:spPr bwMode="auto">
            <a:xfrm>
              <a:off x="6462" y="2656"/>
              <a:ext cx="267"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18"/>
            <p:cNvSpPr>
              <a:spLocks noChangeShapeType="1"/>
            </p:cNvSpPr>
            <p:nvPr/>
          </p:nvSpPr>
          <p:spPr bwMode="auto">
            <a:xfrm>
              <a:off x="6462" y="2391"/>
              <a:ext cx="360"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19"/>
            <p:cNvSpPr>
              <a:spLocks noChangeShapeType="1"/>
            </p:cNvSpPr>
            <p:nvPr/>
          </p:nvSpPr>
          <p:spPr bwMode="auto">
            <a:xfrm>
              <a:off x="6462" y="2336"/>
              <a:ext cx="308"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7043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Controller Flow scenario</a:t>
            </a:r>
          </a:p>
        </p:txBody>
      </p:sp>
      <p:sp>
        <p:nvSpPr>
          <p:cNvPr id="2" name="Text Placeholder 1"/>
          <p:cNvSpPr>
            <a:spLocks noGrp="1"/>
          </p:cNvSpPr>
          <p:nvPr>
            <p:ph type="body" sz="quarter" idx="10"/>
          </p:nvPr>
        </p:nvSpPr>
        <p:spPr>
          <a:xfrm>
            <a:off x="274638" y="1212851"/>
            <a:ext cx="11887200" cy="2794611"/>
          </a:xfrm>
        </p:spPr>
        <p:txBody>
          <a:bodyPr/>
          <a:lstStyle/>
          <a:p>
            <a:pPr marL="338138" indent="-338138">
              <a:buFont typeface="Arial" panose="020B0604020202020204" pitchFamily="34" charset="0"/>
              <a:buChar char="•"/>
            </a:pPr>
            <a:r>
              <a:rPr lang="en-US" sz="3200" dirty="0"/>
              <a:t>User has Work or School Account</a:t>
            </a:r>
          </a:p>
          <a:p>
            <a:pPr marL="338138" indent="-338138">
              <a:buFont typeface="Arial" panose="020B0604020202020204" pitchFamily="34" charset="0"/>
              <a:buChar char="•"/>
            </a:pPr>
            <a:r>
              <a:rPr lang="en-US" sz="3200" dirty="0"/>
              <a:t>App deployed as an Azure Web Site</a:t>
            </a:r>
          </a:p>
          <a:p>
            <a:pPr marL="338138" indent="-338138">
              <a:buFont typeface="Arial" panose="020B0604020202020204" pitchFamily="34" charset="0"/>
              <a:buChar char="•"/>
            </a:pPr>
            <a:r>
              <a:rPr lang="en-US" sz="3200" dirty="0"/>
              <a:t>App registered with Azure Active Directory</a:t>
            </a:r>
          </a:p>
          <a:p>
            <a:pPr marL="338138" indent="-338138">
              <a:buFont typeface="Arial" panose="020B0604020202020204" pitchFamily="34" charset="0"/>
              <a:buChar char="•"/>
            </a:pPr>
            <a:r>
              <a:rPr lang="en-US" sz="3200" dirty="0"/>
              <a:t>Client ID and Client Secret defined in AAD</a:t>
            </a:r>
          </a:p>
          <a:p>
            <a:pPr marL="338138" indent="-338138">
              <a:buFont typeface="Arial" panose="020B0604020202020204" pitchFamily="34" charset="0"/>
              <a:buChar char="•"/>
            </a:pPr>
            <a:r>
              <a:rPr lang="en-US" sz="3200" dirty="0"/>
              <a:t>Permissions granted specifically in AAD</a:t>
            </a:r>
          </a:p>
        </p:txBody>
      </p:sp>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 name="Group 4"/>
          <p:cNvGrpSpPr>
            <a:grpSpLocks noChangeAspect="1"/>
          </p:cNvGrpSpPr>
          <p:nvPr/>
        </p:nvGrpSpPr>
        <p:grpSpPr bwMode="auto">
          <a:xfrm>
            <a:off x="9620250" y="2281238"/>
            <a:ext cx="2362200" cy="4233862"/>
            <a:chOff x="6060" y="1437"/>
            <a:chExt cx="1488" cy="2667"/>
          </a:xfrm>
        </p:grpSpPr>
        <p:sp>
          <p:nvSpPr>
            <p:cNvPr id="10" name="AutoShape 3"/>
            <p:cNvSpPr>
              <a:spLocks noChangeAspect="1" noChangeArrowheads="1" noTextEdit="1"/>
            </p:cNvSpPr>
            <p:nvPr/>
          </p:nvSpPr>
          <p:spPr bwMode="auto">
            <a:xfrm>
              <a:off x="6060" y="1437"/>
              <a:ext cx="1488" cy="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5"/>
            <p:cNvSpPr>
              <a:spLocks/>
            </p:cNvSpPr>
            <p:nvPr/>
          </p:nvSpPr>
          <p:spPr bwMode="auto">
            <a:xfrm>
              <a:off x="6261" y="1701"/>
              <a:ext cx="444" cy="91"/>
            </a:xfrm>
            <a:custGeom>
              <a:avLst/>
              <a:gdLst>
                <a:gd name="T0" fmla="*/ 0 w 146"/>
                <a:gd name="T1" fmla="*/ 23 h 30"/>
                <a:gd name="T2" fmla="*/ 7 w 146"/>
                <a:gd name="T3" fmla="*/ 30 h 30"/>
                <a:gd name="T4" fmla="*/ 139 w 146"/>
                <a:gd name="T5" fmla="*/ 30 h 30"/>
                <a:gd name="T6" fmla="*/ 146 w 146"/>
                <a:gd name="T7" fmla="*/ 23 h 30"/>
                <a:gd name="T8" fmla="*/ 146 w 146"/>
                <a:gd name="T9" fmla="*/ 7 h 30"/>
                <a:gd name="T10" fmla="*/ 139 w 146"/>
                <a:gd name="T11" fmla="*/ 0 h 30"/>
                <a:gd name="T12" fmla="*/ 7 w 146"/>
                <a:gd name="T13" fmla="*/ 0 h 30"/>
                <a:gd name="T14" fmla="*/ 0 w 146"/>
                <a:gd name="T15" fmla="*/ 7 h 30"/>
                <a:gd name="T16" fmla="*/ 0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0" y="23"/>
                  </a:moveTo>
                  <a:cubicBezTo>
                    <a:pt x="0" y="27"/>
                    <a:pt x="3" y="30"/>
                    <a:pt x="7" y="30"/>
                  </a:cubicBezTo>
                  <a:cubicBezTo>
                    <a:pt x="139" y="30"/>
                    <a:pt x="139" y="30"/>
                    <a:pt x="139" y="30"/>
                  </a:cubicBezTo>
                  <a:cubicBezTo>
                    <a:pt x="143" y="30"/>
                    <a:pt x="146" y="27"/>
                    <a:pt x="146" y="23"/>
                  </a:cubicBezTo>
                  <a:cubicBezTo>
                    <a:pt x="146" y="7"/>
                    <a:pt x="146" y="7"/>
                    <a:pt x="146" y="7"/>
                  </a:cubicBezTo>
                  <a:cubicBezTo>
                    <a:pt x="146" y="3"/>
                    <a:pt x="143" y="0"/>
                    <a:pt x="139" y="0"/>
                  </a:cubicBezTo>
                  <a:cubicBezTo>
                    <a:pt x="7" y="0"/>
                    <a:pt x="7" y="0"/>
                    <a:pt x="7" y="0"/>
                  </a:cubicBezTo>
                  <a:cubicBezTo>
                    <a:pt x="3" y="0"/>
                    <a:pt x="0" y="3"/>
                    <a:pt x="0" y="7"/>
                  </a:cubicBezTo>
                  <a:lnTo>
                    <a:pt x="0" y="23"/>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p:cNvSpPr>
            <p:nvPr/>
          </p:nvSpPr>
          <p:spPr bwMode="auto">
            <a:xfrm>
              <a:off x="6602" y="3955"/>
              <a:ext cx="292" cy="152"/>
            </a:xfrm>
            <a:custGeom>
              <a:avLst/>
              <a:gdLst>
                <a:gd name="T0" fmla="*/ 41 w 96"/>
                <a:gd name="T1" fmla="*/ 0 h 50"/>
                <a:gd name="T2" fmla="*/ 96 w 96"/>
                <a:gd name="T3" fmla="*/ 50 h 50"/>
                <a:gd name="T4" fmla="*/ 41 w 96"/>
                <a:gd name="T5" fmla="*/ 50 h 50"/>
                <a:gd name="T6" fmla="*/ 0 w 96"/>
                <a:gd name="T7" fmla="*/ 50 h 50"/>
                <a:gd name="T8" fmla="*/ 0 w 96"/>
                <a:gd name="T9" fmla="*/ 0 h 50"/>
                <a:gd name="T10" fmla="*/ 41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41" y="0"/>
                  </a:moveTo>
                  <a:cubicBezTo>
                    <a:pt x="70" y="0"/>
                    <a:pt x="93" y="22"/>
                    <a:pt x="96" y="50"/>
                  </a:cubicBezTo>
                  <a:cubicBezTo>
                    <a:pt x="41" y="50"/>
                    <a:pt x="41" y="50"/>
                    <a:pt x="41" y="50"/>
                  </a:cubicBezTo>
                  <a:cubicBezTo>
                    <a:pt x="0" y="50"/>
                    <a:pt x="0" y="50"/>
                    <a:pt x="0" y="50"/>
                  </a:cubicBezTo>
                  <a:cubicBezTo>
                    <a:pt x="0" y="0"/>
                    <a:pt x="0" y="0"/>
                    <a:pt x="0" y="0"/>
                  </a:cubicBezTo>
                  <a:lnTo>
                    <a:pt x="41"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p:nvSpPr>
          <p:spPr bwMode="auto">
            <a:xfrm>
              <a:off x="6240" y="2918"/>
              <a:ext cx="487" cy="1055"/>
            </a:xfrm>
            <a:custGeom>
              <a:avLst/>
              <a:gdLst>
                <a:gd name="T0" fmla="*/ 0 w 487"/>
                <a:gd name="T1" fmla="*/ 0 h 1055"/>
                <a:gd name="T2" fmla="*/ 0 w 487"/>
                <a:gd name="T3" fmla="*/ 0 h 1055"/>
                <a:gd name="T4" fmla="*/ 124 w 487"/>
                <a:gd name="T5" fmla="*/ 0 h 1055"/>
                <a:gd name="T6" fmla="*/ 362 w 487"/>
                <a:gd name="T7" fmla="*/ 0 h 1055"/>
                <a:gd name="T8" fmla="*/ 487 w 487"/>
                <a:gd name="T9" fmla="*/ 0 h 1055"/>
                <a:gd name="T10" fmla="*/ 487 w 487"/>
                <a:gd name="T11" fmla="*/ 160 h 1055"/>
                <a:gd name="T12" fmla="*/ 487 w 487"/>
                <a:gd name="T13" fmla="*/ 1055 h 1055"/>
                <a:gd name="T14" fmla="*/ 362 w 487"/>
                <a:gd name="T15" fmla="*/ 1055 h 1055"/>
                <a:gd name="T16" fmla="*/ 362 w 487"/>
                <a:gd name="T17" fmla="*/ 160 h 1055"/>
                <a:gd name="T18" fmla="*/ 124 w 487"/>
                <a:gd name="T19" fmla="*/ 160 h 1055"/>
                <a:gd name="T20" fmla="*/ 124 w 487"/>
                <a:gd name="T21" fmla="*/ 1055 h 1055"/>
                <a:gd name="T22" fmla="*/ 0 w 487"/>
                <a:gd name="T23" fmla="*/ 1055 h 1055"/>
                <a:gd name="T24" fmla="*/ 0 w 487"/>
                <a:gd name="T25" fmla="*/ 160 h 1055"/>
                <a:gd name="T26" fmla="*/ 0 w 487"/>
                <a:gd name="T27" fmla="*/ 160 h 1055"/>
                <a:gd name="T28" fmla="*/ 0 w 487"/>
                <a:gd name="T29" fmla="*/ 0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7" h="1055">
                  <a:moveTo>
                    <a:pt x="0" y="0"/>
                  </a:moveTo>
                  <a:lnTo>
                    <a:pt x="0" y="0"/>
                  </a:lnTo>
                  <a:lnTo>
                    <a:pt x="124" y="0"/>
                  </a:lnTo>
                  <a:lnTo>
                    <a:pt x="362" y="0"/>
                  </a:lnTo>
                  <a:lnTo>
                    <a:pt x="487" y="0"/>
                  </a:lnTo>
                  <a:lnTo>
                    <a:pt x="487" y="160"/>
                  </a:lnTo>
                  <a:lnTo>
                    <a:pt x="487" y="1055"/>
                  </a:lnTo>
                  <a:lnTo>
                    <a:pt x="362" y="1055"/>
                  </a:lnTo>
                  <a:lnTo>
                    <a:pt x="362" y="160"/>
                  </a:lnTo>
                  <a:lnTo>
                    <a:pt x="124" y="160"/>
                  </a:lnTo>
                  <a:lnTo>
                    <a:pt x="124" y="1055"/>
                  </a:lnTo>
                  <a:lnTo>
                    <a:pt x="0" y="1055"/>
                  </a:lnTo>
                  <a:lnTo>
                    <a:pt x="0" y="160"/>
                  </a:lnTo>
                  <a:lnTo>
                    <a:pt x="0" y="16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6240" y="3955"/>
              <a:ext cx="292" cy="152"/>
            </a:xfrm>
            <a:custGeom>
              <a:avLst/>
              <a:gdLst>
                <a:gd name="T0" fmla="*/ 41 w 96"/>
                <a:gd name="T1" fmla="*/ 0 h 50"/>
                <a:gd name="T2" fmla="*/ 96 w 96"/>
                <a:gd name="T3" fmla="*/ 50 h 50"/>
                <a:gd name="T4" fmla="*/ 41 w 96"/>
                <a:gd name="T5" fmla="*/ 50 h 50"/>
                <a:gd name="T6" fmla="*/ 0 w 96"/>
                <a:gd name="T7" fmla="*/ 50 h 50"/>
                <a:gd name="T8" fmla="*/ 0 w 96"/>
                <a:gd name="T9" fmla="*/ 0 h 50"/>
                <a:gd name="T10" fmla="*/ 41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41" y="0"/>
                  </a:moveTo>
                  <a:cubicBezTo>
                    <a:pt x="70" y="0"/>
                    <a:pt x="93" y="22"/>
                    <a:pt x="96" y="50"/>
                  </a:cubicBezTo>
                  <a:cubicBezTo>
                    <a:pt x="41" y="50"/>
                    <a:pt x="41" y="50"/>
                    <a:pt x="41" y="50"/>
                  </a:cubicBezTo>
                  <a:cubicBezTo>
                    <a:pt x="0" y="50"/>
                    <a:pt x="0" y="50"/>
                    <a:pt x="0" y="50"/>
                  </a:cubicBezTo>
                  <a:cubicBezTo>
                    <a:pt x="0" y="0"/>
                    <a:pt x="0" y="0"/>
                    <a:pt x="0" y="0"/>
                  </a:cubicBezTo>
                  <a:lnTo>
                    <a:pt x="41"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p:nvSpPr>
          <p:spPr bwMode="auto">
            <a:xfrm>
              <a:off x="6060" y="2044"/>
              <a:ext cx="846" cy="874"/>
            </a:xfrm>
            <a:custGeom>
              <a:avLst/>
              <a:gdLst>
                <a:gd name="T0" fmla="*/ 59 w 278"/>
                <a:gd name="T1" fmla="*/ 0 h 288"/>
                <a:gd name="T2" fmla="*/ 219 w 278"/>
                <a:gd name="T3" fmla="*/ 0 h 288"/>
                <a:gd name="T4" fmla="*/ 278 w 278"/>
                <a:gd name="T5" fmla="*/ 59 h 288"/>
                <a:gd name="T6" fmla="*/ 278 w 278"/>
                <a:gd name="T7" fmla="*/ 109 h 288"/>
                <a:gd name="T8" fmla="*/ 219 w 278"/>
                <a:gd name="T9" fmla="*/ 109 h 288"/>
                <a:gd name="T10" fmla="*/ 219 w 278"/>
                <a:gd name="T11" fmla="*/ 288 h 288"/>
                <a:gd name="T12" fmla="*/ 59 w 278"/>
                <a:gd name="T13" fmla="*/ 288 h 288"/>
                <a:gd name="T14" fmla="*/ 59 w 278"/>
                <a:gd name="T15" fmla="*/ 109 h 288"/>
                <a:gd name="T16" fmla="*/ 0 w 278"/>
                <a:gd name="T17" fmla="*/ 109 h 288"/>
                <a:gd name="T18" fmla="*/ 0 w 278"/>
                <a:gd name="T19" fmla="*/ 59 h 288"/>
                <a:gd name="T20" fmla="*/ 5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59" y="0"/>
                  </a:moveTo>
                  <a:cubicBezTo>
                    <a:pt x="219" y="0"/>
                    <a:pt x="219" y="0"/>
                    <a:pt x="219" y="0"/>
                  </a:cubicBezTo>
                  <a:cubicBezTo>
                    <a:pt x="252" y="0"/>
                    <a:pt x="278" y="27"/>
                    <a:pt x="278" y="59"/>
                  </a:cubicBezTo>
                  <a:cubicBezTo>
                    <a:pt x="278" y="109"/>
                    <a:pt x="278" y="109"/>
                    <a:pt x="278" y="109"/>
                  </a:cubicBezTo>
                  <a:cubicBezTo>
                    <a:pt x="219" y="109"/>
                    <a:pt x="219" y="109"/>
                    <a:pt x="219" y="109"/>
                  </a:cubicBezTo>
                  <a:cubicBezTo>
                    <a:pt x="219" y="288"/>
                    <a:pt x="219" y="288"/>
                    <a:pt x="219" y="288"/>
                  </a:cubicBezTo>
                  <a:cubicBezTo>
                    <a:pt x="59" y="288"/>
                    <a:pt x="59" y="288"/>
                    <a:pt x="59" y="288"/>
                  </a:cubicBezTo>
                  <a:cubicBezTo>
                    <a:pt x="59" y="109"/>
                    <a:pt x="59" y="109"/>
                    <a:pt x="59" y="109"/>
                  </a:cubicBezTo>
                  <a:cubicBezTo>
                    <a:pt x="0" y="109"/>
                    <a:pt x="0" y="109"/>
                    <a:pt x="0" y="109"/>
                  </a:cubicBezTo>
                  <a:cubicBezTo>
                    <a:pt x="0" y="59"/>
                    <a:pt x="0" y="59"/>
                    <a:pt x="0" y="59"/>
                  </a:cubicBezTo>
                  <a:cubicBezTo>
                    <a:pt x="0" y="27"/>
                    <a:pt x="26" y="0"/>
                    <a:pt x="59"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p:nvSpPr>
          <p:spPr bwMode="auto">
            <a:xfrm>
              <a:off x="6751" y="2374"/>
              <a:ext cx="301" cy="449"/>
            </a:xfrm>
            <a:custGeom>
              <a:avLst/>
              <a:gdLst>
                <a:gd name="T0" fmla="*/ 37 w 99"/>
                <a:gd name="T1" fmla="*/ 148 h 148"/>
                <a:gd name="T2" fmla="*/ 99 w 99"/>
                <a:gd name="T3" fmla="*/ 148 h 148"/>
                <a:gd name="T4" fmla="*/ 99 w 99"/>
                <a:gd name="T5" fmla="*/ 105 h 148"/>
                <a:gd name="T6" fmla="*/ 43 w 99"/>
                <a:gd name="T7" fmla="*/ 105 h 148"/>
                <a:gd name="T8" fmla="*/ 43 w 99"/>
                <a:gd name="T9" fmla="*/ 0 h 148"/>
                <a:gd name="T10" fmla="*/ 0 w 99"/>
                <a:gd name="T11" fmla="*/ 0 h 148"/>
                <a:gd name="T12" fmla="*/ 0 w 99"/>
                <a:gd name="T13" fmla="*/ 111 h 148"/>
                <a:gd name="T14" fmla="*/ 37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37" y="148"/>
                  </a:moveTo>
                  <a:cubicBezTo>
                    <a:pt x="99" y="148"/>
                    <a:pt x="99" y="148"/>
                    <a:pt x="99" y="148"/>
                  </a:cubicBezTo>
                  <a:cubicBezTo>
                    <a:pt x="99" y="105"/>
                    <a:pt x="99" y="105"/>
                    <a:pt x="99" y="105"/>
                  </a:cubicBezTo>
                  <a:cubicBezTo>
                    <a:pt x="43" y="105"/>
                    <a:pt x="43" y="105"/>
                    <a:pt x="43" y="105"/>
                  </a:cubicBezTo>
                  <a:cubicBezTo>
                    <a:pt x="43" y="0"/>
                    <a:pt x="43" y="0"/>
                    <a:pt x="43" y="0"/>
                  </a:cubicBezTo>
                  <a:cubicBezTo>
                    <a:pt x="0" y="0"/>
                    <a:pt x="0" y="0"/>
                    <a:pt x="0" y="0"/>
                  </a:cubicBezTo>
                  <a:cubicBezTo>
                    <a:pt x="0" y="111"/>
                    <a:pt x="0" y="111"/>
                    <a:pt x="0" y="111"/>
                  </a:cubicBezTo>
                  <a:cubicBezTo>
                    <a:pt x="0" y="131"/>
                    <a:pt x="17" y="148"/>
                    <a:pt x="37" y="148"/>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1"/>
            <p:cNvSpPr>
              <a:spLocks noChangeArrowheads="1"/>
            </p:cNvSpPr>
            <p:nvPr/>
          </p:nvSpPr>
          <p:spPr bwMode="auto">
            <a:xfrm>
              <a:off x="6084" y="2374"/>
              <a:ext cx="131" cy="777"/>
            </a:xfrm>
            <a:prstGeom prst="rect">
              <a:avLst/>
            </a:prstGeom>
            <a:solidFill>
              <a:srgbClr val="6D5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p:nvSpPr>
          <p:spPr bwMode="auto">
            <a:xfrm>
              <a:off x="6081" y="3021"/>
              <a:ext cx="134" cy="264"/>
            </a:xfrm>
            <a:custGeom>
              <a:avLst/>
              <a:gdLst>
                <a:gd name="T0" fmla="*/ 44 w 44"/>
                <a:gd name="T1" fmla="*/ 0 h 87"/>
                <a:gd name="T2" fmla="*/ 44 w 44"/>
                <a:gd name="T3" fmla="*/ 87 h 87"/>
                <a:gd name="T4" fmla="*/ 0 w 44"/>
                <a:gd name="T5" fmla="*/ 43 h 87"/>
                <a:gd name="T6" fmla="*/ 44 w 44"/>
                <a:gd name="T7" fmla="*/ 0 h 87"/>
              </a:gdLst>
              <a:ahLst/>
              <a:cxnLst>
                <a:cxn ang="0">
                  <a:pos x="T0" y="T1"/>
                </a:cxn>
                <a:cxn ang="0">
                  <a:pos x="T2" y="T3"/>
                </a:cxn>
                <a:cxn ang="0">
                  <a:pos x="T4" y="T5"/>
                </a:cxn>
                <a:cxn ang="0">
                  <a:pos x="T6" y="T7"/>
                </a:cxn>
              </a:cxnLst>
              <a:rect l="0" t="0" r="r" b="b"/>
              <a:pathLst>
                <a:path w="44" h="87">
                  <a:moveTo>
                    <a:pt x="44" y="0"/>
                  </a:moveTo>
                  <a:cubicBezTo>
                    <a:pt x="44" y="87"/>
                    <a:pt x="44" y="87"/>
                    <a:pt x="44" y="87"/>
                  </a:cubicBezTo>
                  <a:cubicBezTo>
                    <a:pt x="20" y="87"/>
                    <a:pt x="0" y="67"/>
                    <a:pt x="0" y="43"/>
                  </a:cubicBezTo>
                  <a:cubicBezTo>
                    <a:pt x="0" y="19"/>
                    <a:pt x="20" y="0"/>
                    <a:pt x="44"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p:cNvSpPr>
              <a:spLocks/>
            </p:cNvSpPr>
            <p:nvPr/>
          </p:nvSpPr>
          <p:spPr bwMode="auto">
            <a:xfrm>
              <a:off x="6918" y="2690"/>
              <a:ext cx="265" cy="133"/>
            </a:xfrm>
            <a:custGeom>
              <a:avLst/>
              <a:gdLst>
                <a:gd name="T0" fmla="*/ 0 w 87"/>
                <a:gd name="T1" fmla="*/ 0 h 44"/>
                <a:gd name="T2" fmla="*/ 87 w 87"/>
                <a:gd name="T3" fmla="*/ 0 h 44"/>
                <a:gd name="T4" fmla="*/ 44 w 87"/>
                <a:gd name="T5" fmla="*/ 44 h 44"/>
                <a:gd name="T6" fmla="*/ 0 w 87"/>
                <a:gd name="T7" fmla="*/ 0 h 44"/>
              </a:gdLst>
              <a:ahLst/>
              <a:cxnLst>
                <a:cxn ang="0">
                  <a:pos x="T0" y="T1"/>
                </a:cxn>
                <a:cxn ang="0">
                  <a:pos x="T2" y="T3"/>
                </a:cxn>
                <a:cxn ang="0">
                  <a:pos x="T4" y="T5"/>
                </a:cxn>
                <a:cxn ang="0">
                  <a:pos x="T6" y="T7"/>
                </a:cxn>
              </a:cxnLst>
              <a:rect l="0" t="0" r="r" b="b"/>
              <a:pathLst>
                <a:path w="87" h="44">
                  <a:moveTo>
                    <a:pt x="0" y="0"/>
                  </a:moveTo>
                  <a:cubicBezTo>
                    <a:pt x="87" y="0"/>
                    <a:pt x="87" y="0"/>
                    <a:pt x="87" y="0"/>
                  </a:cubicBezTo>
                  <a:cubicBezTo>
                    <a:pt x="87" y="24"/>
                    <a:pt x="68" y="44"/>
                    <a:pt x="44" y="44"/>
                  </a:cubicBezTo>
                  <a:cubicBezTo>
                    <a:pt x="19" y="44"/>
                    <a:pt x="0" y="24"/>
                    <a:pt x="0"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4"/>
            <p:cNvSpPr>
              <a:spLocks noChangeArrowheads="1"/>
            </p:cNvSpPr>
            <p:nvPr/>
          </p:nvSpPr>
          <p:spPr bwMode="auto">
            <a:xfrm>
              <a:off x="6809" y="2629"/>
              <a:ext cx="581" cy="6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p:cNvSpPr>
              <a:spLocks/>
            </p:cNvSpPr>
            <p:nvPr/>
          </p:nvSpPr>
          <p:spPr bwMode="auto">
            <a:xfrm>
              <a:off x="6943" y="2338"/>
              <a:ext cx="605" cy="291"/>
            </a:xfrm>
            <a:custGeom>
              <a:avLst/>
              <a:gdLst>
                <a:gd name="T0" fmla="*/ 158 w 605"/>
                <a:gd name="T1" fmla="*/ 0 h 291"/>
                <a:gd name="T2" fmla="*/ 605 w 605"/>
                <a:gd name="T3" fmla="*/ 0 h 291"/>
                <a:gd name="T4" fmla="*/ 447 w 605"/>
                <a:gd name="T5" fmla="*/ 291 h 291"/>
                <a:gd name="T6" fmla="*/ 0 w 605"/>
                <a:gd name="T7" fmla="*/ 291 h 291"/>
                <a:gd name="T8" fmla="*/ 158 w 605"/>
                <a:gd name="T9" fmla="*/ 0 h 291"/>
              </a:gdLst>
              <a:ahLst/>
              <a:cxnLst>
                <a:cxn ang="0">
                  <a:pos x="T0" y="T1"/>
                </a:cxn>
                <a:cxn ang="0">
                  <a:pos x="T2" y="T3"/>
                </a:cxn>
                <a:cxn ang="0">
                  <a:pos x="T4" y="T5"/>
                </a:cxn>
                <a:cxn ang="0">
                  <a:pos x="T6" y="T7"/>
                </a:cxn>
                <a:cxn ang="0">
                  <a:pos x="T8" y="T9"/>
                </a:cxn>
              </a:cxnLst>
              <a:rect l="0" t="0" r="r" b="b"/>
              <a:pathLst>
                <a:path w="605" h="291">
                  <a:moveTo>
                    <a:pt x="158" y="0"/>
                  </a:moveTo>
                  <a:lnTo>
                    <a:pt x="605" y="0"/>
                  </a:lnTo>
                  <a:lnTo>
                    <a:pt x="447" y="291"/>
                  </a:lnTo>
                  <a:lnTo>
                    <a:pt x="0" y="291"/>
                  </a:lnTo>
                  <a:lnTo>
                    <a:pt x="1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p:nvSpPr>
          <p:spPr bwMode="auto">
            <a:xfrm>
              <a:off x="6809" y="2629"/>
              <a:ext cx="134" cy="6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p:cNvSpPr>
              <a:spLocks/>
            </p:cNvSpPr>
            <p:nvPr/>
          </p:nvSpPr>
          <p:spPr bwMode="auto">
            <a:xfrm>
              <a:off x="6404" y="1865"/>
              <a:ext cx="155" cy="255"/>
            </a:xfrm>
            <a:custGeom>
              <a:avLst/>
              <a:gdLst>
                <a:gd name="T0" fmla="*/ 79 w 155"/>
                <a:gd name="T1" fmla="*/ 255 h 255"/>
                <a:gd name="T2" fmla="*/ 155 w 155"/>
                <a:gd name="T3" fmla="*/ 179 h 255"/>
                <a:gd name="T4" fmla="*/ 155 w 155"/>
                <a:gd name="T5" fmla="*/ 0 h 255"/>
                <a:gd name="T6" fmla="*/ 0 w 155"/>
                <a:gd name="T7" fmla="*/ 0 h 255"/>
                <a:gd name="T8" fmla="*/ 0 w 155"/>
                <a:gd name="T9" fmla="*/ 179 h 255"/>
                <a:gd name="T10" fmla="*/ 79 w 155"/>
                <a:gd name="T11" fmla="*/ 255 h 255"/>
              </a:gdLst>
              <a:ahLst/>
              <a:cxnLst>
                <a:cxn ang="0">
                  <a:pos x="T0" y="T1"/>
                </a:cxn>
                <a:cxn ang="0">
                  <a:pos x="T2" y="T3"/>
                </a:cxn>
                <a:cxn ang="0">
                  <a:pos x="T4" y="T5"/>
                </a:cxn>
                <a:cxn ang="0">
                  <a:pos x="T6" y="T7"/>
                </a:cxn>
                <a:cxn ang="0">
                  <a:pos x="T8" y="T9"/>
                </a:cxn>
                <a:cxn ang="0">
                  <a:pos x="T10" y="T11"/>
                </a:cxn>
              </a:cxnLst>
              <a:rect l="0" t="0" r="r" b="b"/>
              <a:pathLst>
                <a:path w="155" h="255">
                  <a:moveTo>
                    <a:pt x="79" y="255"/>
                  </a:moveTo>
                  <a:lnTo>
                    <a:pt x="155" y="179"/>
                  </a:lnTo>
                  <a:lnTo>
                    <a:pt x="155" y="0"/>
                  </a:lnTo>
                  <a:lnTo>
                    <a:pt x="0" y="0"/>
                  </a:lnTo>
                  <a:lnTo>
                    <a:pt x="0" y="179"/>
                  </a:lnTo>
                  <a:lnTo>
                    <a:pt x="79" y="255"/>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p:nvSpPr>
          <p:spPr bwMode="auto">
            <a:xfrm>
              <a:off x="6404" y="1865"/>
              <a:ext cx="155" cy="136"/>
            </a:xfrm>
            <a:custGeom>
              <a:avLst/>
              <a:gdLst>
                <a:gd name="T0" fmla="*/ 51 w 51"/>
                <a:gd name="T1" fmla="*/ 41 h 45"/>
                <a:gd name="T2" fmla="*/ 26 w 51"/>
                <a:gd name="T3" fmla="*/ 45 h 45"/>
                <a:gd name="T4" fmla="*/ 0 w 51"/>
                <a:gd name="T5" fmla="*/ 41 h 45"/>
                <a:gd name="T6" fmla="*/ 0 w 51"/>
                <a:gd name="T7" fmla="*/ 0 h 45"/>
                <a:gd name="T8" fmla="*/ 51 w 51"/>
                <a:gd name="T9" fmla="*/ 0 h 45"/>
                <a:gd name="T10" fmla="*/ 51 w 51"/>
                <a:gd name="T11" fmla="*/ 41 h 45"/>
              </a:gdLst>
              <a:ahLst/>
              <a:cxnLst>
                <a:cxn ang="0">
                  <a:pos x="T0" y="T1"/>
                </a:cxn>
                <a:cxn ang="0">
                  <a:pos x="T2" y="T3"/>
                </a:cxn>
                <a:cxn ang="0">
                  <a:pos x="T4" y="T5"/>
                </a:cxn>
                <a:cxn ang="0">
                  <a:pos x="T6" y="T7"/>
                </a:cxn>
                <a:cxn ang="0">
                  <a:pos x="T8" y="T9"/>
                </a:cxn>
                <a:cxn ang="0">
                  <a:pos x="T10" y="T11"/>
                </a:cxn>
              </a:cxnLst>
              <a:rect l="0" t="0" r="r" b="b"/>
              <a:pathLst>
                <a:path w="51" h="45">
                  <a:moveTo>
                    <a:pt x="51" y="41"/>
                  </a:moveTo>
                  <a:cubicBezTo>
                    <a:pt x="43" y="44"/>
                    <a:pt x="35" y="45"/>
                    <a:pt x="26" y="45"/>
                  </a:cubicBezTo>
                  <a:cubicBezTo>
                    <a:pt x="17" y="45"/>
                    <a:pt x="9" y="43"/>
                    <a:pt x="0" y="41"/>
                  </a:cubicBezTo>
                  <a:cubicBezTo>
                    <a:pt x="0" y="0"/>
                    <a:pt x="0" y="0"/>
                    <a:pt x="0" y="0"/>
                  </a:cubicBezTo>
                  <a:cubicBezTo>
                    <a:pt x="51" y="0"/>
                    <a:pt x="51" y="0"/>
                    <a:pt x="51" y="0"/>
                  </a:cubicBezTo>
                  <a:lnTo>
                    <a:pt x="51" y="4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9"/>
            <p:cNvSpPr>
              <a:spLocks/>
            </p:cNvSpPr>
            <p:nvPr/>
          </p:nvSpPr>
          <p:spPr bwMode="auto">
            <a:xfrm>
              <a:off x="6301" y="1440"/>
              <a:ext cx="365" cy="249"/>
            </a:xfrm>
            <a:custGeom>
              <a:avLst/>
              <a:gdLst>
                <a:gd name="T0" fmla="*/ 60 w 120"/>
                <a:gd name="T1" fmla="*/ 0 h 82"/>
                <a:gd name="T2" fmla="*/ 120 w 120"/>
                <a:gd name="T3" fmla="*/ 60 h 82"/>
                <a:gd name="T4" fmla="*/ 120 w 120"/>
                <a:gd name="T5" fmla="*/ 82 h 82"/>
                <a:gd name="T6" fmla="*/ 0 w 120"/>
                <a:gd name="T7" fmla="*/ 82 h 82"/>
                <a:gd name="T8" fmla="*/ 0 w 120"/>
                <a:gd name="T9" fmla="*/ 60 h 82"/>
                <a:gd name="T10" fmla="*/ 60 w 120"/>
                <a:gd name="T11" fmla="*/ 0 h 82"/>
              </a:gdLst>
              <a:ahLst/>
              <a:cxnLst>
                <a:cxn ang="0">
                  <a:pos x="T0" y="T1"/>
                </a:cxn>
                <a:cxn ang="0">
                  <a:pos x="T2" y="T3"/>
                </a:cxn>
                <a:cxn ang="0">
                  <a:pos x="T4" y="T5"/>
                </a:cxn>
                <a:cxn ang="0">
                  <a:pos x="T6" y="T7"/>
                </a:cxn>
                <a:cxn ang="0">
                  <a:pos x="T8" y="T9"/>
                </a:cxn>
                <a:cxn ang="0">
                  <a:pos x="T10" y="T11"/>
                </a:cxn>
              </a:cxnLst>
              <a:rect l="0" t="0" r="r" b="b"/>
              <a:pathLst>
                <a:path w="120" h="82">
                  <a:moveTo>
                    <a:pt x="60" y="0"/>
                  </a:moveTo>
                  <a:cubicBezTo>
                    <a:pt x="93" y="0"/>
                    <a:pt x="120" y="26"/>
                    <a:pt x="120" y="60"/>
                  </a:cubicBezTo>
                  <a:cubicBezTo>
                    <a:pt x="120" y="82"/>
                    <a:pt x="120" y="82"/>
                    <a:pt x="120" y="82"/>
                  </a:cubicBezTo>
                  <a:cubicBezTo>
                    <a:pt x="0" y="82"/>
                    <a:pt x="0" y="82"/>
                    <a:pt x="0" y="82"/>
                  </a:cubicBezTo>
                  <a:cubicBezTo>
                    <a:pt x="0" y="60"/>
                    <a:pt x="0" y="60"/>
                    <a:pt x="0" y="60"/>
                  </a:cubicBezTo>
                  <a:cubicBezTo>
                    <a:pt x="0" y="26"/>
                    <a:pt x="27" y="0"/>
                    <a:pt x="6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p:cNvSpPr>
            <p:nvPr/>
          </p:nvSpPr>
          <p:spPr bwMode="auto">
            <a:xfrm>
              <a:off x="6301" y="1628"/>
              <a:ext cx="365" cy="343"/>
            </a:xfrm>
            <a:custGeom>
              <a:avLst/>
              <a:gdLst>
                <a:gd name="T0" fmla="*/ 120 w 120"/>
                <a:gd name="T1" fmla="*/ 0 h 113"/>
                <a:gd name="T2" fmla="*/ 120 w 120"/>
                <a:gd name="T3" fmla="*/ 93 h 113"/>
                <a:gd name="T4" fmla="*/ 119 w 120"/>
                <a:gd name="T5" fmla="*/ 93 h 113"/>
                <a:gd name="T6" fmla="*/ 60 w 120"/>
                <a:gd name="T7" fmla="*/ 113 h 113"/>
                <a:gd name="T8" fmla="*/ 1 w 120"/>
                <a:gd name="T9" fmla="*/ 93 h 113"/>
                <a:gd name="T10" fmla="*/ 0 w 120"/>
                <a:gd name="T11" fmla="*/ 93 h 113"/>
                <a:gd name="T12" fmla="*/ 0 w 120"/>
                <a:gd name="T13" fmla="*/ 0 h 113"/>
                <a:gd name="T14" fmla="*/ 12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120" y="0"/>
                  </a:moveTo>
                  <a:cubicBezTo>
                    <a:pt x="120" y="93"/>
                    <a:pt x="120" y="93"/>
                    <a:pt x="120" y="93"/>
                  </a:cubicBezTo>
                  <a:cubicBezTo>
                    <a:pt x="119" y="93"/>
                    <a:pt x="119" y="93"/>
                    <a:pt x="119" y="93"/>
                  </a:cubicBezTo>
                  <a:cubicBezTo>
                    <a:pt x="103" y="105"/>
                    <a:pt x="82" y="113"/>
                    <a:pt x="60" y="113"/>
                  </a:cubicBezTo>
                  <a:cubicBezTo>
                    <a:pt x="38" y="113"/>
                    <a:pt x="17" y="105"/>
                    <a:pt x="1" y="93"/>
                  </a:cubicBezTo>
                  <a:cubicBezTo>
                    <a:pt x="0" y="93"/>
                    <a:pt x="0" y="93"/>
                    <a:pt x="0" y="93"/>
                  </a:cubicBezTo>
                  <a:cubicBezTo>
                    <a:pt x="0" y="0"/>
                    <a:pt x="0" y="0"/>
                    <a:pt x="0" y="0"/>
                  </a:cubicBezTo>
                  <a:lnTo>
                    <a:pt x="12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1"/>
            <p:cNvSpPr>
              <a:spLocks noChangeArrowheads="1"/>
            </p:cNvSpPr>
            <p:nvPr/>
          </p:nvSpPr>
          <p:spPr bwMode="auto">
            <a:xfrm>
              <a:off x="6084" y="2374"/>
              <a:ext cx="131" cy="37"/>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2"/>
            <p:cNvSpPr>
              <a:spLocks noChangeArrowheads="1"/>
            </p:cNvSpPr>
            <p:nvPr/>
          </p:nvSpPr>
          <p:spPr bwMode="auto">
            <a:xfrm>
              <a:off x="6751" y="2374"/>
              <a:ext cx="131" cy="37"/>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3"/>
            <p:cNvSpPr>
              <a:spLocks/>
            </p:cNvSpPr>
            <p:nvPr/>
          </p:nvSpPr>
          <p:spPr bwMode="auto">
            <a:xfrm>
              <a:off x="6313" y="1698"/>
              <a:ext cx="340" cy="85"/>
            </a:xfrm>
            <a:custGeom>
              <a:avLst/>
              <a:gdLst>
                <a:gd name="T0" fmla="*/ 0 w 112"/>
                <a:gd name="T1" fmla="*/ 0 h 28"/>
                <a:gd name="T2" fmla="*/ 0 w 112"/>
                <a:gd name="T3" fmla="*/ 28 h 28"/>
                <a:gd name="T4" fmla="*/ 50 w 112"/>
                <a:gd name="T5" fmla="*/ 28 h 28"/>
                <a:gd name="T6" fmla="*/ 50 w 112"/>
                <a:gd name="T7" fmla="*/ 20 h 28"/>
                <a:gd name="T8" fmla="*/ 56 w 112"/>
                <a:gd name="T9" fmla="*/ 14 h 28"/>
                <a:gd name="T10" fmla="*/ 62 w 112"/>
                <a:gd name="T11" fmla="*/ 20 h 28"/>
                <a:gd name="T12" fmla="*/ 62 w 112"/>
                <a:gd name="T13" fmla="*/ 28 h 28"/>
                <a:gd name="T14" fmla="*/ 112 w 112"/>
                <a:gd name="T15" fmla="*/ 28 h 28"/>
                <a:gd name="T16" fmla="*/ 112 w 112"/>
                <a:gd name="T17" fmla="*/ 0 h 28"/>
                <a:gd name="T18" fmla="*/ 0 w 112"/>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28">
                  <a:moveTo>
                    <a:pt x="0" y="0"/>
                  </a:moveTo>
                  <a:cubicBezTo>
                    <a:pt x="0" y="28"/>
                    <a:pt x="0" y="28"/>
                    <a:pt x="0" y="28"/>
                  </a:cubicBezTo>
                  <a:cubicBezTo>
                    <a:pt x="50" y="28"/>
                    <a:pt x="50" y="28"/>
                    <a:pt x="50" y="28"/>
                  </a:cubicBezTo>
                  <a:cubicBezTo>
                    <a:pt x="50" y="20"/>
                    <a:pt x="50" y="20"/>
                    <a:pt x="50" y="20"/>
                  </a:cubicBezTo>
                  <a:cubicBezTo>
                    <a:pt x="50" y="17"/>
                    <a:pt x="52" y="14"/>
                    <a:pt x="56" y="14"/>
                  </a:cubicBezTo>
                  <a:cubicBezTo>
                    <a:pt x="59" y="14"/>
                    <a:pt x="62" y="17"/>
                    <a:pt x="62" y="20"/>
                  </a:cubicBezTo>
                  <a:cubicBezTo>
                    <a:pt x="62" y="28"/>
                    <a:pt x="62" y="28"/>
                    <a:pt x="62" y="28"/>
                  </a:cubicBezTo>
                  <a:cubicBezTo>
                    <a:pt x="112" y="28"/>
                    <a:pt x="112" y="28"/>
                    <a:pt x="112" y="28"/>
                  </a:cubicBezTo>
                  <a:cubicBezTo>
                    <a:pt x="112" y="0"/>
                    <a:pt x="112" y="0"/>
                    <a:pt x="112" y="0"/>
                  </a:cubicBezTo>
                  <a:lnTo>
                    <a:pt x="0" y="0"/>
                  </a:lnTo>
                  <a:close/>
                </a:path>
              </a:pathLst>
            </a:custGeom>
            <a:solidFill>
              <a:srgbClr val="FBEE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p:nvSpPr>
          <p:spPr bwMode="auto">
            <a:xfrm>
              <a:off x="6355" y="1713"/>
              <a:ext cx="89" cy="58"/>
            </a:xfrm>
            <a:custGeom>
              <a:avLst/>
              <a:gdLst>
                <a:gd name="T0" fmla="*/ 29 w 29"/>
                <a:gd name="T1" fmla="*/ 15 h 19"/>
                <a:gd name="T2" fmla="*/ 25 w 29"/>
                <a:gd name="T3" fmla="*/ 19 h 19"/>
                <a:gd name="T4" fmla="*/ 3 w 29"/>
                <a:gd name="T5" fmla="*/ 19 h 19"/>
                <a:gd name="T6" fmla="*/ 0 w 29"/>
                <a:gd name="T7" fmla="*/ 15 h 19"/>
                <a:gd name="T8" fmla="*/ 0 w 29"/>
                <a:gd name="T9" fmla="*/ 4 h 19"/>
                <a:gd name="T10" fmla="*/ 3 w 29"/>
                <a:gd name="T11" fmla="*/ 0 h 19"/>
                <a:gd name="T12" fmla="*/ 25 w 29"/>
                <a:gd name="T13" fmla="*/ 0 h 19"/>
                <a:gd name="T14" fmla="*/ 29 w 29"/>
                <a:gd name="T15" fmla="*/ 4 h 19"/>
                <a:gd name="T16" fmla="*/ 29 w 29"/>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9">
                  <a:moveTo>
                    <a:pt x="29" y="15"/>
                  </a:moveTo>
                  <a:cubicBezTo>
                    <a:pt x="29" y="17"/>
                    <a:pt x="27" y="19"/>
                    <a:pt x="25" y="19"/>
                  </a:cubicBezTo>
                  <a:cubicBezTo>
                    <a:pt x="3" y="19"/>
                    <a:pt x="3" y="19"/>
                    <a:pt x="3" y="19"/>
                  </a:cubicBezTo>
                  <a:cubicBezTo>
                    <a:pt x="1" y="19"/>
                    <a:pt x="0" y="17"/>
                    <a:pt x="0" y="15"/>
                  </a:cubicBezTo>
                  <a:cubicBezTo>
                    <a:pt x="0" y="4"/>
                    <a:pt x="0" y="4"/>
                    <a:pt x="0" y="4"/>
                  </a:cubicBezTo>
                  <a:cubicBezTo>
                    <a:pt x="0" y="2"/>
                    <a:pt x="1" y="0"/>
                    <a:pt x="3" y="0"/>
                  </a:cubicBezTo>
                  <a:cubicBezTo>
                    <a:pt x="25" y="0"/>
                    <a:pt x="25" y="0"/>
                    <a:pt x="25" y="0"/>
                  </a:cubicBezTo>
                  <a:cubicBezTo>
                    <a:pt x="27" y="0"/>
                    <a:pt x="29" y="2"/>
                    <a:pt x="29" y="4"/>
                  </a:cubicBezTo>
                  <a:lnTo>
                    <a:pt x="29" y="15"/>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p:nvSpPr>
          <p:spPr bwMode="auto">
            <a:xfrm>
              <a:off x="6523" y="1713"/>
              <a:ext cx="88" cy="58"/>
            </a:xfrm>
            <a:custGeom>
              <a:avLst/>
              <a:gdLst>
                <a:gd name="T0" fmla="*/ 29 w 29"/>
                <a:gd name="T1" fmla="*/ 15 h 19"/>
                <a:gd name="T2" fmla="*/ 25 w 29"/>
                <a:gd name="T3" fmla="*/ 19 h 19"/>
                <a:gd name="T4" fmla="*/ 3 w 29"/>
                <a:gd name="T5" fmla="*/ 19 h 19"/>
                <a:gd name="T6" fmla="*/ 0 w 29"/>
                <a:gd name="T7" fmla="*/ 15 h 19"/>
                <a:gd name="T8" fmla="*/ 0 w 29"/>
                <a:gd name="T9" fmla="*/ 4 h 19"/>
                <a:gd name="T10" fmla="*/ 3 w 29"/>
                <a:gd name="T11" fmla="*/ 0 h 19"/>
                <a:gd name="T12" fmla="*/ 25 w 29"/>
                <a:gd name="T13" fmla="*/ 0 h 19"/>
                <a:gd name="T14" fmla="*/ 29 w 29"/>
                <a:gd name="T15" fmla="*/ 4 h 19"/>
                <a:gd name="T16" fmla="*/ 29 w 29"/>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9">
                  <a:moveTo>
                    <a:pt x="29" y="15"/>
                  </a:moveTo>
                  <a:cubicBezTo>
                    <a:pt x="29" y="17"/>
                    <a:pt x="27" y="19"/>
                    <a:pt x="25" y="19"/>
                  </a:cubicBezTo>
                  <a:cubicBezTo>
                    <a:pt x="3" y="19"/>
                    <a:pt x="3" y="19"/>
                    <a:pt x="3" y="19"/>
                  </a:cubicBezTo>
                  <a:cubicBezTo>
                    <a:pt x="1" y="19"/>
                    <a:pt x="0" y="17"/>
                    <a:pt x="0" y="15"/>
                  </a:cubicBezTo>
                  <a:cubicBezTo>
                    <a:pt x="0" y="4"/>
                    <a:pt x="0" y="4"/>
                    <a:pt x="0" y="4"/>
                  </a:cubicBezTo>
                  <a:cubicBezTo>
                    <a:pt x="0" y="2"/>
                    <a:pt x="1" y="0"/>
                    <a:pt x="3" y="0"/>
                  </a:cubicBezTo>
                  <a:cubicBezTo>
                    <a:pt x="25" y="0"/>
                    <a:pt x="25" y="0"/>
                    <a:pt x="25" y="0"/>
                  </a:cubicBezTo>
                  <a:cubicBezTo>
                    <a:pt x="27" y="0"/>
                    <a:pt x="29" y="2"/>
                    <a:pt x="29" y="4"/>
                  </a:cubicBezTo>
                  <a:lnTo>
                    <a:pt x="29" y="15"/>
                  </a:lnTo>
                  <a:close/>
                </a:path>
              </a:pathLst>
            </a:custGeom>
            <a:solidFill>
              <a:srgbClr val="D51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5643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 Flow OAuth Controller</a:t>
            </a:r>
          </a:p>
        </p:txBody>
      </p:sp>
      <p:sp>
        <p:nvSpPr>
          <p:cNvPr id="5" name="TextBox 4"/>
          <p:cNvSpPr txBox="1"/>
          <p:nvPr/>
        </p:nvSpPr>
        <p:spPr>
          <a:xfrm>
            <a:off x="1293392" y="4411271"/>
            <a:ext cx="1623266"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End User</a:t>
            </a:r>
          </a:p>
          <a:p>
            <a:pPr algn="ctr"/>
            <a:r>
              <a:rPr lang="en-US" sz="1632" dirty="0">
                <a:gradFill>
                  <a:gsLst>
                    <a:gs pos="2917">
                      <a:srgbClr val="797A7D"/>
                    </a:gs>
                    <a:gs pos="95000">
                      <a:srgbClr val="797A7D"/>
                    </a:gs>
                  </a:gsLst>
                  <a:lin ang="5400000" scaled="0"/>
                </a:gradFill>
              </a:rPr>
              <a:t>(Resource Owner)</a:t>
            </a:r>
          </a:p>
        </p:txBody>
      </p:sp>
      <p:sp>
        <p:nvSpPr>
          <p:cNvPr id="10" name="TextBox 9"/>
          <p:cNvSpPr txBox="1"/>
          <p:nvPr/>
        </p:nvSpPr>
        <p:spPr>
          <a:xfrm>
            <a:off x="9343454" y="4411271"/>
            <a:ext cx="2017348"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Azure ACS</a:t>
            </a:r>
          </a:p>
          <a:p>
            <a:pPr algn="ctr"/>
            <a:r>
              <a:rPr lang="en-US" sz="1632" dirty="0">
                <a:gradFill>
                  <a:gsLst>
                    <a:gs pos="2917">
                      <a:srgbClr val="797A7D"/>
                    </a:gs>
                    <a:gs pos="95000">
                      <a:srgbClr val="797A7D"/>
                    </a:gs>
                  </a:gsLst>
                  <a:lin ang="5400000" scaled="0"/>
                </a:gradFill>
              </a:rPr>
              <a:t>(Authorization Server)</a:t>
            </a:r>
          </a:p>
        </p:txBody>
      </p:sp>
      <p:sp>
        <p:nvSpPr>
          <p:cNvPr id="11" name="TextBox 10"/>
          <p:cNvSpPr txBox="1"/>
          <p:nvPr/>
        </p:nvSpPr>
        <p:spPr>
          <a:xfrm>
            <a:off x="5451200" y="3040063"/>
            <a:ext cx="1505925"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Azure Web Site</a:t>
            </a:r>
          </a:p>
          <a:p>
            <a:pPr algn="ctr"/>
            <a:r>
              <a:rPr lang="en-US" sz="1632" dirty="0">
                <a:gradFill>
                  <a:gsLst>
                    <a:gs pos="2917">
                      <a:srgbClr val="797A7D"/>
                    </a:gs>
                    <a:gs pos="95000">
                      <a:srgbClr val="797A7D"/>
                    </a:gs>
                  </a:gsLst>
                  <a:lin ang="5400000" scaled="0"/>
                </a:gradFill>
              </a:rPr>
              <a:t>(Client)</a:t>
            </a:r>
          </a:p>
        </p:txBody>
      </p:sp>
      <p:sp>
        <p:nvSpPr>
          <p:cNvPr id="15" name="TextBox 14"/>
          <p:cNvSpPr txBox="1"/>
          <p:nvPr/>
        </p:nvSpPr>
        <p:spPr>
          <a:xfrm>
            <a:off x="5333282" y="5855763"/>
            <a:ext cx="1772280"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SharePoint Online</a:t>
            </a:r>
          </a:p>
          <a:p>
            <a:pPr algn="ctr"/>
            <a:r>
              <a:rPr lang="en-US" sz="1632" dirty="0">
                <a:gradFill>
                  <a:gsLst>
                    <a:gs pos="2917">
                      <a:srgbClr val="797A7D"/>
                    </a:gs>
                    <a:gs pos="95000">
                      <a:srgbClr val="797A7D"/>
                    </a:gs>
                  </a:gsLst>
                  <a:lin ang="5400000" scaled="0"/>
                </a:gradFill>
              </a:rPr>
              <a:t>(Resource Server)</a:t>
            </a:r>
          </a:p>
        </p:txBody>
      </p:sp>
      <p:grpSp>
        <p:nvGrpSpPr>
          <p:cNvPr id="13" name="Group 12"/>
          <p:cNvGrpSpPr/>
          <p:nvPr/>
        </p:nvGrpSpPr>
        <p:grpSpPr>
          <a:xfrm>
            <a:off x="10174941" y="167118"/>
            <a:ext cx="2169709" cy="287338"/>
            <a:chOff x="10174941" y="167118"/>
            <a:chExt cx="2169709" cy="287338"/>
          </a:xfrm>
        </p:grpSpPr>
        <p:sp>
          <p:nvSpPr>
            <p:cNvPr id="16" name="TextBox 1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rgbClr val="262626"/>
                      </a:gs>
                      <a:gs pos="31000">
                        <a:srgbClr val="262626"/>
                      </a:gs>
                    </a:gsLst>
                    <a:lin ang="5400000" scaled="0"/>
                  </a:gradFill>
                </a:rPr>
                <a:t>Development Scenarios</a:t>
              </a:r>
            </a:p>
          </p:txBody>
        </p:sp>
        <p:sp>
          <p:nvSpPr>
            <p:cNvPr id="17" name="Freeform 1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grpSp>
      <p:grpSp>
        <p:nvGrpSpPr>
          <p:cNvPr id="18" name="Group 17"/>
          <p:cNvGrpSpPr/>
          <p:nvPr/>
        </p:nvGrpSpPr>
        <p:grpSpPr>
          <a:xfrm>
            <a:off x="9668115" y="2961840"/>
            <a:ext cx="1329742" cy="1329740"/>
            <a:chOff x="5743408" y="4360570"/>
            <a:chExt cx="1752601" cy="1752601"/>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20" name="Oval 19"/>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3" name="Oval 22"/>
          <p:cNvSpPr/>
          <p:nvPr/>
        </p:nvSpPr>
        <p:spPr bwMode="auto">
          <a:xfrm>
            <a:off x="5539291" y="4411271"/>
            <a:ext cx="1329742" cy="132974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 name="Group 23"/>
          <p:cNvGrpSpPr/>
          <p:nvPr/>
        </p:nvGrpSpPr>
        <p:grpSpPr>
          <a:xfrm>
            <a:off x="1411979" y="2961840"/>
            <a:ext cx="1329742" cy="1329740"/>
            <a:chOff x="1000389" y="3412485"/>
            <a:chExt cx="1752601" cy="175260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26" name="Oval 25"/>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9" name="Group 28"/>
          <p:cNvGrpSpPr/>
          <p:nvPr/>
        </p:nvGrpSpPr>
        <p:grpSpPr>
          <a:xfrm>
            <a:off x="5539291" y="1595998"/>
            <a:ext cx="1329742" cy="1329740"/>
            <a:chOff x="7200599" y="2979897"/>
            <a:chExt cx="1329742" cy="1329740"/>
          </a:xfrm>
        </p:grpSpPr>
        <p:sp>
          <p:nvSpPr>
            <p:cNvPr id="8" name="Freeform 5"/>
            <p:cNvSpPr>
              <a:spLocks noEditPoints="1"/>
            </p:cNvSpPr>
            <p:nvPr/>
          </p:nvSpPr>
          <p:spPr bwMode="auto">
            <a:xfrm>
              <a:off x="7459445" y="3335071"/>
              <a:ext cx="812052" cy="619392"/>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sp>
          <p:nvSpPr>
            <p:cNvPr id="28" name="Oval 27"/>
            <p:cNvSpPr/>
            <p:nvPr/>
          </p:nvSpPr>
          <p:spPr bwMode="auto">
            <a:xfrm>
              <a:off x="7200599" y="2979897"/>
              <a:ext cx="1329742" cy="1329740"/>
            </a:xfrm>
            <a:prstGeom prst="ellipse">
              <a:avLst/>
            </a:prstGeom>
            <a:noFill/>
            <a:ln w="57150">
              <a:solidFill>
                <a:schemeClr val="accent5">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 name="Arrow 1"/>
          <p:cNvGrpSpPr/>
          <p:nvPr/>
        </p:nvGrpSpPr>
        <p:grpSpPr>
          <a:xfrm>
            <a:off x="2849757" y="2441114"/>
            <a:ext cx="2403365" cy="819140"/>
            <a:chOff x="2849757" y="2441114"/>
            <a:chExt cx="2403365" cy="819140"/>
          </a:xfrm>
        </p:grpSpPr>
        <p:cxnSp>
          <p:nvCxnSpPr>
            <p:cNvPr id="30" name="Straight Arrow Connector 29"/>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0508778" flipH="1">
              <a:off x="2849757" y="2441114"/>
              <a:ext cx="2403365" cy="215444"/>
            </a:xfrm>
            <a:prstGeom prst="rect">
              <a:avLst/>
            </a:prstGeom>
            <a:noFill/>
          </p:spPr>
          <p:txBody>
            <a:bodyPr wrap="square" lIns="0" tIns="0" rIns="0" bIns="0" rtlCol="0">
              <a:spAutoFit/>
            </a:bodyPr>
            <a:lstStyle/>
            <a:p>
              <a:r>
                <a:rPr lang="en-US" sz="1400" dirty="0">
                  <a:gradFill>
                    <a:gsLst>
                      <a:gs pos="2917">
                        <a:srgbClr val="797A7D"/>
                      </a:gs>
                      <a:gs pos="95000">
                        <a:srgbClr val="797A7D"/>
                      </a:gs>
                    </a:gsLst>
                    <a:lin ang="5400000" scaled="0"/>
                  </a:gradFill>
                </a:rPr>
                <a:t>User accesses web application</a:t>
              </a:r>
            </a:p>
          </p:txBody>
        </p:sp>
      </p:grpSp>
      <p:grpSp>
        <p:nvGrpSpPr>
          <p:cNvPr id="32" name="Arrow 2"/>
          <p:cNvGrpSpPr/>
          <p:nvPr/>
        </p:nvGrpSpPr>
        <p:grpSpPr>
          <a:xfrm>
            <a:off x="2955992" y="3905956"/>
            <a:ext cx="6604988" cy="366918"/>
            <a:chOff x="2955992" y="3905956"/>
            <a:chExt cx="6604988" cy="366918"/>
          </a:xfrm>
        </p:grpSpPr>
        <p:cxnSp>
          <p:nvCxnSpPr>
            <p:cNvPr id="33" name="Straight Arrow Connector 32"/>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7747254" y="4053134"/>
              <a:ext cx="1813726" cy="219740"/>
            </a:xfrm>
            <a:prstGeom prst="rect">
              <a:avLst/>
            </a:prstGeom>
            <a:noFill/>
          </p:spPr>
          <p:txBody>
            <a:bodyPr wrap="square" lIns="0" tIns="0" rIns="0" bIns="0" rtlCol="0">
              <a:spAutoFit/>
            </a:bodyPr>
            <a:lstStyle/>
            <a:p>
              <a:r>
                <a:rPr lang="en-US" sz="1400" dirty="0">
                  <a:gradFill>
                    <a:gsLst>
                      <a:gs pos="2917">
                        <a:srgbClr val="797A7D"/>
                      </a:gs>
                      <a:gs pos="95000">
                        <a:srgbClr val="797A7D"/>
                      </a:gs>
                    </a:gsLst>
                    <a:lin ang="5400000" scaled="0"/>
                  </a:gradFill>
                </a:rPr>
                <a:t>Redirected to AAD</a:t>
              </a:r>
            </a:p>
          </p:txBody>
        </p:sp>
      </p:grpSp>
      <p:grpSp>
        <p:nvGrpSpPr>
          <p:cNvPr id="35" name="Arrow 3"/>
          <p:cNvGrpSpPr/>
          <p:nvPr/>
        </p:nvGrpSpPr>
        <p:grpSpPr>
          <a:xfrm>
            <a:off x="2955992" y="1495007"/>
            <a:ext cx="9041287" cy="2989014"/>
            <a:chOff x="2955992" y="1495007"/>
            <a:chExt cx="9041287" cy="2989014"/>
          </a:xfrm>
        </p:grpSpPr>
        <p:cxnSp>
          <p:nvCxnSpPr>
            <p:cNvPr id="36" name="Straight Arrow Connector 35"/>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flipH="1">
              <a:off x="7204398" y="4053134"/>
              <a:ext cx="2033093" cy="430887"/>
            </a:xfrm>
            <a:prstGeom prst="rect">
              <a:avLst/>
            </a:prstGeom>
            <a:noFill/>
          </p:spPr>
          <p:txBody>
            <a:bodyPr wrap="square" lIns="0" tIns="0" rIns="0" bIns="0" rtlCol="0">
              <a:spAutoFit/>
            </a:bodyPr>
            <a:lstStyle/>
            <a:p>
              <a:r>
                <a:rPr lang="en-US" sz="1400" dirty="0">
                  <a:gradFill>
                    <a:gsLst>
                      <a:gs pos="2917">
                        <a:srgbClr val="797A7D"/>
                      </a:gs>
                      <a:gs pos="95000">
                        <a:srgbClr val="797A7D"/>
                      </a:gs>
                    </a:gsLst>
                    <a:lin ang="5400000" scaled="0"/>
                  </a:gradFill>
                </a:rPr>
                <a:t>Auth Code returned and </a:t>
              </a:r>
              <a:br>
                <a:rPr lang="en-US" sz="1400" dirty="0">
                  <a:gradFill>
                    <a:gsLst>
                      <a:gs pos="2917">
                        <a:srgbClr val="797A7D"/>
                      </a:gs>
                      <a:gs pos="95000">
                        <a:srgbClr val="797A7D"/>
                      </a:gs>
                    </a:gsLst>
                    <a:lin ang="5400000" scaled="0"/>
                  </a:gradFill>
                </a:rPr>
              </a:br>
              <a:r>
                <a:rPr lang="en-US" sz="1400" dirty="0">
                  <a:gradFill>
                    <a:gsLst>
                      <a:gs pos="2917">
                        <a:srgbClr val="797A7D"/>
                      </a:gs>
                      <a:gs pos="95000">
                        <a:srgbClr val="797A7D"/>
                      </a:gs>
                    </a:gsLst>
                    <a:lin ang="5400000" scaled="0"/>
                  </a:gradFill>
                </a:rPr>
                <a:t>user redirected </a:t>
              </a:r>
            </a:p>
          </p:txBody>
        </p:sp>
        <p:cxnSp>
          <p:nvCxnSpPr>
            <p:cNvPr id="38" name="Straight Arrow Connector 37"/>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110052" y="1495007"/>
              <a:ext cx="3887227" cy="1107996"/>
            </a:xfrm>
            <a:prstGeom prst="rect">
              <a:avLst/>
            </a:prstGeom>
            <a:noFill/>
          </p:spPr>
          <p:txBody>
            <a:bodyPr wrap="square" lIns="0" tIns="0" rIns="0" bIns="0" rtlCol="0">
              <a:spAutoFit/>
            </a:bodyPr>
            <a:lstStyle/>
            <a:p>
              <a:r>
                <a:rPr lang="en-US" sz="2400" dirty="0">
                  <a:gradFill>
                    <a:gsLst>
                      <a:gs pos="97110">
                        <a:schemeClr val="accent3"/>
                      </a:gs>
                      <a:gs pos="93000">
                        <a:schemeClr val="accent3"/>
                      </a:gs>
                    </a:gsLst>
                    <a:lin ang="5400000" scaled="0"/>
                  </a:gradFill>
                </a:rPr>
                <a:t>The consent form is not utilized when permissions are explicitly granted in AAD.</a:t>
              </a:r>
            </a:p>
          </p:txBody>
        </p:sp>
      </p:grpSp>
      <p:grpSp>
        <p:nvGrpSpPr>
          <p:cNvPr id="40" name="Arrow 4"/>
          <p:cNvGrpSpPr/>
          <p:nvPr/>
        </p:nvGrpSpPr>
        <p:grpSpPr>
          <a:xfrm>
            <a:off x="7165956" y="2350825"/>
            <a:ext cx="2704944" cy="909429"/>
            <a:chOff x="7165956" y="2350825"/>
            <a:chExt cx="2704944" cy="909429"/>
          </a:xfrm>
        </p:grpSpPr>
        <p:cxnSp>
          <p:nvCxnSpPr>
            <p:cNvPr id="41" name="Straight Arrow Connector 40"/>
            <p:cNvCxnSpPr/>
            <p:nvPr/>
          </p:nvCxnSpPr>
          <p:spPr>
            <a:xfrm>
              <a:off x="7165956"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1103946" flipH="1">
              <a:off x="7606761" y="2350825"/>
              <a:ext cx="2264139" cy="439479"/>
            </a:xfrm>
            <a:prstGeom prst="rect">
              <a:avLst/>
            </a:prstGeom>
            <a:noFill/>
          </p:spPr>
          <p:txBody>
            <a:bodyPr wrap="square" lIns="0" tIns="0" rIns="0" bIns="0" rtlCol="0">
              <a:spAutoFit/>
            </a:bodyPr>
            <a:lstStyle/>
            <a:p>
              <a:r>
                <a:rPr lang="en-US" sz="1400" dirty="0">
                  <a:gradFill>
                    <a:gsLst>
                      <a:gs pos="2917">
                        <a:srgbClr val="797A7D"/>
                      </a:gs>
                      <a:gs pos="95000">
                        <a:srgbClr val="797A7D"/>
                      </a:gs>
                    </a:gsLst>
                    <a:lin ang="5400000" scaled="0"/>
                  </a:gradFill>
                </a:rPr>
                <a:t>Auth Code, App Id,</a:t>
              </a:r>
              <a:br>
                <a:rPr lang="en-US" sz="1400" dirty="0">
                  <a:gradFill>
                    <a:gsLst>
                      <a:gs pos="2917">
                        <a:srgbClr val="797A7D"/>
                      </a:gs>
                      <a:gs pos="95000">
                        <a:srgbClr val="797A7D"/>
                      </a:gs>
                    </a:gsLst>
                    <a:lin ang="5400000" scaled="0"/>
                  </a:gradFill>
                </a:rPr>
              </a:br>
              <a:r>
                <a:rPr lang="en-US" sz="1400" dirty="0">
                  <a:gradFill>
                    <a:gsLst>
                      <a:gs pos="2917">
                        <a:srgbClr val="797A7D"/>
                      </a:gs>
                      <a:gs pos="95000">
                        <a:srgbClr val="797A7D"/>
                      </a:gs>
                    </a:gsLst>
                    <a:lin ang="5400000" scaled="0"/>
                  </a:gradFill>
                </a:rPr>
                <a:t>App Secret sent</a:t>
              </a:r>
            </a:p>
          </p:txBody>
        </p:sp>
      </p:grpSp>
      <p:grpSp>
        <p:nvGrpSpPr>
          <p:cNvPr id="47" name="Arrow 5"/>
          <p:cNvGrpSpPr/>
          <p:nvPr/>
        </p:nvGrpSpPr>
        <p:grpSpPr>
          <a:xfrm>
            <a:off x="7127879" y="2336831"/>
            <a:ext cx="2704944" cy="909429"/>
            <a:chOff x="7165956" y="2350825"/>
            <a:chExt cx="2704944" cy="909429"/>
          </a:xfrm>
        </p:grpSpPr>
        <p:cxnSp>
          <p:nvCxnSpPr>
            <p:cNvPr id="48" name="Straight Arrow Connector 47"/>
            <p:cNvCxnSpPr/>
            <p:nvPr/>
          </p:nvCxnSpPr>
          <p:spPr>
            <a:xfrm rot="10800000">
              <a:off x="7165956"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1103946" flipH="1">
              <a:off x="7606761" y="2350825"/>
              <a:ext cx="2264139" cy="439479"/>
            </a:xfrm>
            <a:prstGeom prst="rect">
              <a:avLst/>
            </a:prstGeom>
            <a:noFill/>
          </p:spPr>
          <p:txBody>
            <a:bodyPr wrap="square" lIns="0" tIns="0" rIns="0" bIns="0" rtlCol="0">
              <a:spAutoFit/>
            </a:bodyPr>
            <a:lstStyle/>
            <a:p>
              <a:r>
                <a:rPr lang="en-US" sz="1400" dirty="0">
                  <a:gradFill>
                    <a:gsLst>
                      <a:gs pos="2917">
                        <a:srgbClr val="797A7D"/>
                      </a:gs>
                      <a:gs pos="95000">
                        <a:srgbClr val="797A7D"/>
                      </a:gs>
                    </a:gsLst>
                    <a:lin ang="5400000" scaled="0"/>
                  </a:gradFill>
                </a:rPr>
                <a:t>Access and Refresh</a:t>
              </a:r>
            </a:p>
            <a:p>
              <a:r>
                <a:rPr lang="en-US" sz="1400" dirty="0">
                  <a:gradFill>
                    <a:gsLst>
                      <a:gs pos="2917">
                        <a:srgbClr val="797A7D"/>
                      </a:gs>
                      <a:gs pos="95000">
                        <a:srgbClr val="797A7D"/>
                      </a:gs>
                    </a:gsLst>
                    <a:lin ang="5400000" scaled="0"/>
                  </a:gradFill>
                </a:rPr>
                <a:t>Tokens returned</a:t>
              </a:r>
            </a:p>
          </p:txBody>
        </p:sp>
      </p:grpSp>
      <p:grpSp>
        <p:nvGrpSpPr>
          <p:cNvPr id="53" name="Arrow 6"/>
          <p:cNvGrpSpPr/>
          <p:nvPr/>
        </p:nvGrpSpPr>
        <p:grpSpPr>
          <a:xfrm>
            <a:off x="6231467" y="3699562"/>
            <a:ext cx="2221908" cy="509802"/>
            <a:chOff x="6231467" y="3699562"/>
            <a:chExt cx="2221908" cy="509802"/>
          </a:xfrm>
        </p:grpSpPr>
        <p:cxnSp>
          <p:nvCxnSpPr>
            <p:cNvPr id="54" name="Straight Arrow Connector 53"/>
            <p:cNvCxnSpPr/>
            <p:nvPr/>
          </p:nvCxnSpPr>
          <p:spPr>
            <a:xfrm>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566833" y="3743319"/>
              <a:ext cx="1886542" cy="430887"/>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Access Token presented</a:t>
              </a:r>
            </a:p>
            <a:p>
              <a:r>
                <a:rPr lang="en-US" sz="1400" dirty="0">
                  <a:gradFill>
                    <a:gsLst>
                      <a:gs pos="2917">
                        <a:srgbClr val="797A7D"/>
                      </a:gs>
                      <a:gs pos="95000">
                        <a:srgbClr val="797A7D"/>
                      </a:gs>
                    </a:gsLst>
                    <a:lin ang="5400000" scaled="0"/>
                  </a:gradFill>
                </a:rPr>
                <a:t>Along with request</a:t>
              </a:r>
            </a:p>
          </p:txBody>
        </p:sp>
      </p:grpSp>
      <p:grpSp>
        <p:nvGrpSpPr>
          <p:cNvPr id="56" name="Arrow 7"/>
          <p:cNvGrpSpPr/>
          <p:nvPr/>
        </p:nvGrpSpPr>
        <p:grpSpPr>
          <a:xfrm>
            <a:off x="6231467" y="3699562"/>
            <a:ext cx="1823274" cy="509802"/>
            <a:chOff x="6231467" y="3699562"/>
            <a:chExt cx="1823274" cy="509802"/>
          </a:xfrm>
        </p:grpSpPr>
        <p:cxnSp>
          <p:nvCxnSpPr>
            <p:cNvPr id="57" name="Straight Arrow Connector 56"/>
            <p:cNvCxnSpPr/>
            <p:nvPr/>
          </p:nvCxnSpPr>
          <p:spPr>
            <a:xfrm flipV="1">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566833" y="3811053"/>
              <a:ext cx="1487908" cy="215444"/>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Response returned</a:t>
              </a:r>
            </a:p>
          </p:txBody>
        </p:sp>
      </p:grpSp>
      <p:pic>
        <p:nvPicPr>
          <p:cNvPr id="59" name="Picture 58"/>
          <p:cNvPicPr>
            <a:picLocks noChangeAspect="1"/>
          </p:cNvPicPr>
          <p:nvPr/>
        </p:nvPicPr>
        <p:blipFill rotWithShape="1">
          <a:blip r:embed="rId4">
            <a:extLst>
              <a:ext uri="{28A0092B-C50C-407E-A947-70E740481C1C}">
                <a14:useLocalDpi xmlns:a14="http://schemas.microsoft.com/office/drawing/2010/main" val="0"/>
              </a:ext>
            </a:extLst>
          </a:blip>
          <a:srcRect r="64838"/>
          <a:stretch/>
        </p:blipFill>
        <p:spPr>
          <a:xfrm>
            <a:off x="5647593" y="4470483"/>
            <a:ext cx="1132183" cy="1211316"/>
          </a:xfrm>
          <a:prstGeom prst="rect">
            <a:avLst/>
          </a:prstGeom>
        </p:spPr>
      </p:pic>
    </p:spTree>
    <p:extLst>
      <p:ext uri="{BB962C8B-B14F-4D97-AF65-F5344CB8AC3E}">
        <p14:creationId xmlns:p14="http://schemas.microsoft.com/office/powerpoint/2010/main" val="116028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2"/>
                                        </p:tgtEl>
                                      </p:cBhvr>
                                    </p:animEffect>
                                    <p:set>
                                      <p:cBhvr>
                                        <p:cTn id="21" dur="1" fill="hold">
                                          <p:stCondLst>
                                            <p:cond delay="499"/>
                                          </p:stCondLst>
                                        </p:cTn>
                                        <p:tgtEl>
                                          <p:spTgt spid="3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40"/>
                                        </p:tgtEl>
                                      </p:cBhvr>
                                    </p:animEffect>
                                    <p:set>
                                      <p:cBhvr>
                                        <p:cTn id="39" dur="1" fill="hold">
                                          <p:stCondLst>
                                            <p:cond delay="499"/>
                                          </p:stCondLst>
                                        </p:cTn>
                                        <p:tgtEl>
                                          <p:spTgt spid="40"/>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47"/>
                                        </p:tgtEl>
                                      </p:cBhvr>
                                    </p:animEffect>
                                    <p:set>
                                      <p:cBhvr>
                                        <p:cTn id="48" dur="1" fill="hold">
                                          <p:stCondLst>
                                            <p:cond delay="499"/>
                                          </p:stCondLst>
                                        </p:cTn>
                                        <p:tgtEl>
                                          <p:spTgt spid="47"/>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53"/>
                                        </p:tgtEl>
                                      </p:cBhvr>
                                    </p:animEffect>
                                    <p:set>
                                      <p:cBhvr>
                                        <p:cTn id="57" dur="1" fill="hold">
                                          <p:stCondLst>
                                            <p:cond delay="499"/>
                                          </p:stCondLst>
                                        </p:cTn>
                                        <p:tgtEl>
                                          <p:spTgt spid="53"/>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fade">
                                      <p:cBhvr>
                                        <p:cTn id="6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the OAuth Controller</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657"/>
          <a:stretch/>
        </p:blipFill>
        <p:spPr>
          <a:xfrm>
            <a:off x="462844" y="1602148"/>
            <a:ext cx="11519606" cy="3224842"/>
          </a:xfrm>
          <a:prstGeom prst="rect">
            <a:avLst/>
          </a:prstGeom>
        </p:spPr>
      </p:pic>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 name="Rectangle 7"/>
          <p:cNvSpPr/>
          <p:nvPr/>
        </p:nvSpPr>
        <p:spPr bwMode="auto">
          <a:xfrm>
            <a:off x="462844" y="1501422"/>
            <a:ext cx="11519606" cy="3578578"/>
          </a:xfrm>
          <a:prstGeom prst="rect">
            <a:avLst/>
          </a:prstGeom>
          <a:noFill/>
          <a:ln w="9525">
            <a:solidFill>
              <a:schemeClr val="bg1">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7831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40" y="1209974"/>
            <a:ext cx="10056812" cy="1181477"/>
          </a:xfrm>
        </p:spPr>
        <p:txBody>
          <a:bodyPr/>
          <a:lstStyle/>
          <a:p>
            <a:r>
              <a:rPr lang="en-US" dirty="0"/>
              <a:t>Demo</a:t>
            </a:r>
          </a:p>
        </p:txBody>
      </p:sp>
      <p:sp>
        <p:nvSpPr>
          <p:cNvPr id="5" name="Text Placeholder 4"/>
          <p:cNvSpPr>
            <a:spLocks noGrp="1"/>
          </p:cNvSpPr>
          <p:nvPr>
            <p:ph type="body" sz="quarter" idx="12"/>
          </p:nvPr>
        </p:nvSpPr>
        <p:spPr>
          <a:xfrm>
            <a:off x="274639" y="3954463"/>
            <a:ext cx="10058401" cy="738407"/>
          </a:xfrm>
        </p:spPr>
        <p:txBody>
          <a:bodyPr/>
          <a:lstStyle/>
          <a:p>
            <a:r>
              <a:rPr lang="en-US" dirty="0"/>
              <a:t>Oauth Controller</a:t>
            </a:r>
          </a:p>
        </p:txBody>
      </p:sp>
    </p:spTree>
    <p:extLst>
      <p:ext uri="{BB962C8B-B14F-4D97-AF65-F5344CB8AC3E}">
        <p14:creationId xmlns:p14="http://schemas.microsoft.com/office/powerpoint/2010/main" val="68883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3437" y="1679171"/>
            <a:ext cx="9850906" cy="3176254"/>
          </a:xfrm>
        </p:spPr>
        <p:txBody>
          <a:bodyPr/>
          <a:lstStyle/>
          <a:p>
            <a:r>
              <a:rPr lang="en-US" dirty="0"/>
              <a:t>Authorization Code Flow</a:t>
            </a:r>
            <a:br>
              <a:rPr lang="en-US" dirty="0"/>
            </a:br>
            <a:r>
              <a:rPr lang="en-US" dirty="0"/>
              <a:t>Client Credentials Flow</a:t>
            </a:r>
          </a:p>
        </p:txBody>
      </p:sp>
      <p:grpSp>
        <p:nvGrpSpPr>
          <p:cNvPr id="49" name="Group 48"/>
          <p:cNvGrpSpPr/>
          <p:nvPr/>
        </p:nvGrpSpPr>
        <p:grpSpPr>
          <a:xfrm>
            <a:off x="7082117" y="3962400"/>
            <a:ext cx="4897157" cy="2735264"/>
            <a:chOff x="5430787" y="3040063"/>
            <a:chExt cx="6548489" cy="3657601"/>
          </a:xfrm>
        </p:grpSpPr>
        <p:grpSp>
          <p:nvGrpSpPr>
            <p:cNvPr id="48" name="Group 47"/>
            <p:cNvGrpSpPr/>
            <p:nvPr/>
          </p:nvGrpSpPr>
          <p:grpSpPr>
            <a:xfrm>
              <a:off x="7318376" y="3040063"/>
              <a:ext cx="4660900" cy="3657601"/>
              <a:chOff x="7318375" y="3040063"/>
              <a:chExt cx="4660900" cy="3657601"/>
            </a:xfrm>
          </p:grpSpPr>
          <p:sp>
            <p:nvSpPr>
              <p:cNvPr id="9"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0"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1"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2"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3"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4"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5"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6"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7"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8"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9"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0"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1"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2"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3"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4"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5"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6"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7"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8"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9"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0"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1"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2"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3"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4"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5"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6"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7"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42" name="Rectangle 41"/>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7" name="Group 46"/>
            <p:cNvGrpSpPr/>
            <p:nvPr/>
          </p:nvGrpSpPr>
          <p:grpSpPr>
            <a:xfrm>
              <a:off x="5430787" y="4286961"/>
              <a:ext cx="5026699" cy="2392930"/>
              <a:chOff x="5430776" y="4286942"/>
              <a:chExt cx="5026689" cy="2392920"/>
            </a:xfrm>
          </p:grpSpPr>
          <p:pic>
            <p:nvPicPr>
              <p:cNvPr id="39" name="Picture 38"/>
              <p:cNvPicPr>
                <a:picLocks noChangeAspect="1"/>
              </p:cNvPicPr>
              <p:nvPr/>
            </p:nvPicPr>
            <p:blipFill rotWithShape="1">
              <a:blip r:embed="rId2"/>
              <a:srcRect r="13234"/>
              <a:stretch/>
            </p:blipFill>
            <p:spPr>
              <a:xfrm flipH="1">
                <a:off x="5430776" y="4286942"/>
                <a:ext cx="5026689" cy="2392920"/>
              </a:xfrm>
              <a:prstGeom prst="rect">
                <a:avLst/>
              </a:prstGeom>
            </p:spPr>
          </p:pic>
          <p:pic>
            <p:nvPicPr>
              <p:cNvPr id="44" name="Picture 43"/>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45" y="4311635"/>
                <a:ext cx="1177923" cy="650873"/>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45" name="Rectangle 44"/>
              <p:cNvSpPr/>
              <p:nvPr/>
            </p:nvSpPr>
            <p:spPr bwMode="auto">
              <a:xfrm>
                <a:off x="5717381" y="4994275"/>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54" name="Text To Outline"/>
          <p:cNvSpPr/>
          <p:nvPr/>
        </p:nvSpPr>
        <p:spPr bwMode="auto">
          <a:xfrm>
            <a:off x="520416" y="1821599"/>
            <a:ext cx="1337244" cy="1767380"/>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0044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452"/>
          <p:cNvSpPr/>
          <p:nvPr/>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2" name="Rectangle 451"/>
          <p:cNvSpPr/>
          <p:nvPr/>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1" name="Rectangle 450"/>
          <p:cNvSpPr/>
          <p:nvPr/>
        </p:nvSpPr>
        <p:spPr bwMode="auto">
          <a:xfrm>
            <a:off x="276225" y="2095501"/>
            <a:ext cx="5867718"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a:t>Developer vision</a:t>
            </a:r>
          </a:p>
        </p:txBody>
      </p:sp>
      <p:sp>
        <p:nvSpPr>
          <p:cNvPr id="283" name="Data"/>
          <p:cNvSpPr/>
          <p:nvPr/>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284" name="USER"/>
          <p:cNvSpPr/>
          <p:nvPr/>
        </p:nvSpPr>
        <p:spPr bwMode="auto">
          <a:xfrm>
            <a:off x="274639" y="1211263"/>
            <a:ext cx="5869303"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175" name="Group 174"/>
          <p:cNvGrpSpPr/>
          <p:nvPr/>
        </p:nvGrpSpPr>
        <p:grpSpPr>
          <a:xfrm>
            <a:off x="662415" y="3684587"/>
            <a:ext cx="5262336" cy="2763865"/>
            <a:chOff x="540178" y="2851546"/>
            <a:chExt cx="5262336" cy="2763865"/>
          </a:xfrm>
        </p:grpSpPr>
        <p:sp>
          <p:nvSpPr>
            <p:cNvPr id="176"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77" name="Rounded Rectangle 176"/>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8" name="Rounded Rectangle 177"/>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9" name="Oval 178"/>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0" name="Rectangle 179"/>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81" name="Rectangle 180"/>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182" name="Straight Connector 181"/>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9"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0"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1"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2"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3"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4"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5"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6"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505050"/>
                </a:solidFill>
              </a:endParaRPr>
            </a:p>
          </p:txBody>
        </p:sp>
        <p:sp>
          <p:nvSpPr>
            <p:cNvPr id="197" name="Rectangle 196"/>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98" name="Rectangle 197"/>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nvGrpSpPr>
            <p:cNvPr id="199" name="Group 198"/>
            <p:cNvGrpSpPr/>
            <p:nvPr/>
          </p:nvGrpSpPr>
          <p:grpSpPr>
            <a:xfrm>
              <a:off x="2786888" y="3533161"/>
              <a:ext cx="1165218" cy="775768"/>
              <a:chOff x="1536522" y="2097832"/>
              <a:chExt cx="830830" cy="553142"/>
            </a:xfrm>
          </p:grpSpPr>
          <p:sp>
            <p:nvSpPr>
              <p:cNvPr id="264" name="Rectangle 263"/>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5" name="Rectangle 264"/>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6" name="Rectangle 265"/>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7" name="Rectangle 266"/>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8" name="Rectangle 267"/>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9" name="Rectangle 268"/>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0" name="Rectangle 269"/>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1" name="Rectangle 270"/>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3" name="Rectangle 272"/>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5" name="Rectangle 274"/>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275"/>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276"/>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8" name="Rectangle 277"/>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9" name="Rectangle 278"/>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0" name="Rectangle 279"/>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1" name="Rectangle 280"/>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2" name="Rectangle 281"/>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00"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1"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2"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3"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4"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5" name="Rectangle 204"/>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206" name="Rectangle 205"/>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207" name="Straight Connector 206"/>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08" name="Straight Connector 207"/>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09" name="Straight Connector 208"/>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0" name="Straight Connector 209"/>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1" name="Straight Connector 210"/>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2" name="Straight Connector 211"/>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213"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505050"/>
                </a:solidFill>
              </a:endParaRPr>
            </a:p>
          </p:txBody>
        </p:sp>
        <p:sp>
          <p:nvSpPr>
            <p:cNvPr id="214"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215" name="Rectangle 214"/>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6" name="Round Same Side Corner Rectangle 215"/>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Oval 216"/>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8"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19"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0"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1"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2"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3"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4" name="Rectangle 223"/>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5" name="Rectangle 224"/>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6" name="Rectangle 225"/>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7" name="Rectangle 226"/>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28" name="Straight Connector 227"/>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3"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234" name="Rounded Rectangle 233"/>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35" name="Group 234"/>
            <p:cNvGrpSpPr/>
            <p:nvPr/>
          </p:nvGrpSpPr>
          <p:grpSpPr>
            <a:xfrm>
              <a:off x="751181" y="4641194"/>
              <a:ext cx="134394" cy="15647"/>
              <a:chOff x="5596078" y="2180378"/>
              <a:chExt cx="138544" cy="16130"/>
            </a:xfrm>
            <a:solidFill>
              <a:schemeClr val="tx1">
                <a:lumMod val="50000"/>
              </a:schemeClr>
            </a:solidFill>
          </p:grpSpPr>
          <p:sp>
            <p:nvSpPr>
              <p:cNvPr id="262" name="Rounded Rectangle 261"/>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63" name="Oval 262"/>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36" name="Oval 235"/>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37" name="Oval 236"/>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38" name="Rectangle 237"/>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39" name="Rectangle 238"/>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40" name="Straight Connector 239"/>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47" name="Group 246"/>
            <p:cNvGrpSpPr/>
            <p:nvPr/>
          </p:nvGrpSpPr>
          <p:grpSpPr>
            <a:xfrm>
              <a:off x="1022496" y="4379028"/>
              <a:ext cx="651017" cy="1236383"/>
              <a:chOff x="5651685" y="-476444"/>
              <a:chExt cx="1669255" cy="2809977"/>
            </a:xfrm>
          </p:grpSpPr>
          <p:sp>
            <p:nvSpPr>
              <p:cNvPr id="256" name="Rectangle 255"/>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57" name="Freeform 256"/>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58" name="Group 257"/>
              <p:cNvGrpSpPr/>
              <p:nvPr/>
            </p:nvGrpSpPr>
            <p:grpSpPr>
              <a:xfrm>
                <a:off x="6124436" y="2123612"/>
                <a:ext cx="723752" cy="98117"/>
                <a:chOff x="6147223" y="2123612"/>
                <a:chExt cx="723752" cy="98117"/>
              </a:xfrm>
            </p:grpSpPr>
            <p:sp>
              <p:nvSpPr>
                <p:cNvPr id="259" name="Rounded Rectangle 258"/>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60" name="Oval 259"/>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61" name="Oval 260"/>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248" name="Rounded Rectangle 247"/>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algn="ctr" defTabSz="913478"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49" name="Rectangle 248"/>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50" name="Rectangle 249"/>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51" name="Straight Connector 250"/>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65" name="Rectangle 464"/>
          <p:cNvSpPr/>
          <p:nvPr/>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466" name="Rectangle 465"/>
          <p:cNvSpPr/>
          <p:nvPr/>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7" name="Rectangle 466"/>
          <p:cNvSpPr/>
          <p:nvPr/>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8" name="Rectangle 467"/>
          <p:cNvSpPr/>
          <p:nvPr/>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469" name="Rectangle 468"/>
          <p:cNvSpPr/>
          <p:nvPr/>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0" name="Rectangle 469"/>
          <p:cNvSpPr/>
          <p:nvPr/>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1" name="Rectangle 470"/>
          <p:cNvSpPr/>
          <p:nvPr/>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3" name="Freeform 18"/>
          <p:cNvSpPr>
            <a:spLocks noChangeAspect="1" noEditPoints="1"/>
          </p:cNvSpPr>
          <p:nvPr/>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defTabSz="913294">
              <a:lnSpc>
                <a:spcPct val="90000"/>
              </a:lnSpc>
              <a:spcAft>
                <a:spcPts val="588"/>
              </a:spcAft>
              <a:defRPr/>
            </a:pPr>
            <a:endParaRPr lang="en-US" sz="1369" b="1" dirty="0">
              <a:gradFill>
                <a:gsLst>
                  <a:gs pos="50427">
                    <a:srgbClr val="FFFFFF"/>
                  </a:gs>
                  <a:gs pos="30000">
                    <a:srgbClr val="FFFFFF"/>
                  </a:gs>
                </a:gsLst>
                <a:lin ang="5400000" scaled="0"/>
              </a:gradFill>
            </a:endParaRPr>
          </a:p>
        </p:txBody>
      </p:sp>
      <p:sp>
        <p:nvSpPr>
          <p:cNvPr id="474" name="Oval 473"/>
          <p:cNvSpPr/>
          <p:nvPr/>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5" name="Freeform 17"/>
          <p:cNvSpPr>
            <a:spLocks noEditPoints="1"/>
          </p:cNvSpPr>
          <p:nvPr/>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476" name="Oval 475"/>
          <p:cNvSpPr/>
          <p:nvPr/>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7" name="Freeform 476"/>
          <p:cNvSpPr>
            <a:spLocks noEditPoints="1"/>
          </p:cNvSpPr>
          <p:nvPr/>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478" name="Oval 477"/>
          <p:cNvSpPr/>
          <p:nvPr/>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79" name="Group 478"/>
          <p:cNvGrpSpPr/>
          <p:nvPr/>
        </p:nvGrpSpPr>
        <p:grpSpPr>
          <a:xfrm>
            <a:off x="10841227" y="3224349"/>
            <a:ext cx="555851" cy="484577"/>
            <a:chOff x="10450695" y="2384201"/>
            <a:chExt cx="683568" cy="595918"/>
          </a:xfrm>
        </p:grpSpPr>
        <p:sp>
          <p:nvSpPr>
            <p:cNvPr id="480" name="Rectangle 479"/>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81"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grpSp>
        <p:nvGrpSpPr>
          <p:cNvPr id="482" name="Group 481"/>
          <p:cNvGrpSpPr/>
          <p:nvPr/>
        </p:nvGrpSpPr>
        <p:grpSpPr>
          <a:xfrm>
            <a:off x="10386456" y="5380898"/>
            <a:ext cx="1344382" cy="1062056"/>
            <a:chOff x="9972097" y="4402078"/>
            <a:chExt cx="1344382" cy="1062056"/>
          </a:xfrm>
        </p:grpSpPr>
        <p:grpSp>
          <p:nvGrpSpPr>
            <p:cNvPr id="483" name="Group 482"/>
            <p:cNvGrpSpPr/>
            <p:nvPr/>
          </p:nvGrpSpPr>
          <p:grpSpPr>
            <a:xfrm>
              <a:off x="9973234" y="4402078"/>
              <a:ext cx="1342109" cy="1062056"/>
              <a:chOff x="10031532" y="4402078"/>
              <a:chExt cx="1342109" cy="1062056"/>
            </a:xfrm>
          </p:grpSpPr>
          <p:sp>
            <p:nvSpPr>
              <p:cNvPr id="485" name="Rectangle 484"/>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86"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487" name="Rectangle 486"/>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488" name="Rectangle 487"/>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sp>
          <p:nvSpPr>
            <p:cNvPr id="484" name="TextBox 483"/>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algn="ctr" defTabSz="932688">
                <a:lnSpc>
                  <a:spcPct val="90000"/>
                </a:lnSpc>
                <a:spcAft>
                  <a:spcPts val="600"/>
                </a:spcAft>
                <a:defRPr/>
              </a:pPr>
              <a:r>
                <a:rPr lang="en-US" sz="3000" dirty="0">
                  <a:gradFill>
                    <a:gsLst>
                      <a:gs pos="2917">
                        <a:srgbClr val="404040"/>
                      </a:gs>
                      <a:gs pos="30000">
                        <a:srgbClr val="404040"/>
                      </a:gs>
                    </a:gsLst>
                    <a:lin ang="5400000" scaled="0"/>
                  </a:gradFill>
                  <a:latin typeface="Segoe UI Light"/>
                </a:rPr>
                <a:t>HTML</a:t>
              </a:r>
            </a:p>
          </p:txBody>
        </p:sp>
      </p:grpSp>
      <p:grpSp>
        <p:nvGrpSpPr>
          <p:cNvPr id="489" name="Group 488"/>
          <p:cNvGrpSpPr/>
          <p:nvPr/>
        </p:nvGrpSpPr>
        <p:grpSpPr>
          <a:xfrm>
            <a:off x="7057359" y="5128940"/>
            <a:ext cx="899570" cy="1314014"/>
            <a:chOff x="6803259" y="4273052"/>
            <a:chExt cx="899570" cy="1314014"/>
          </a:xfrm>
        </p:grpSpPr>
        <p:sp>
          <p:nvSpPr>
            <p:cNvPr id="490" name="Rounded Rectangle 489"/>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1" name="Rounded Rectangle 490"/>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2" name="Oval 491"/>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3"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494" name="AutoShape 165"/>
          <p:cNvSpPr>
            <a:spLocks noChangeAspect="1" noChangeArrowheads="1" noTextEdit="1"/>
          </p:cNvSpPr>
          <p:nvPr/>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nvGrpSpPr>
          <p:cNvPr id="495" name="Group 494"/>
          <p:cNvGrpSpPr/>
          <p:nvPr/>
        </p:nvGrpSpPr>
        <p:grpSpPr>
          <a:xfrm>
            <a:off x="8537163" y="3947827"/>
            <a:ext cx="875225" cy="709078"/>
            <a:chOff x="8283062" y="3056784"/>
            <a:chExt cx="875225" cy="709078"/>
          </a:xfrm>
        </p:grpSpPr>
        <p:sp>
          <p:nvSpPr>
            <p:cNvPr id="496"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497"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grpSp>
        <p:nvGrpSpPr>
          <p:cNvPr id="498" name="Group 497"/>
          <p:cNvGrpSpPr/>
          <p:nvPr/>
        </p:nvGrpSpPr>
        <p:grpSpPr>
          <a:xfrm>
            <a:off x="9412385" y="3947827"/>
            <a:ext cx="606272" cy="715942"/>
            <a:chOff x="9158285" y="3056784"/>
            <a:chExt cx="606272" cy="715942"/>
          </a:xfrm>
        </p:grpSpPr>
        <p:sp>
          <p:nvSpPr>
            <p:cNvPr id="499"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500"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grpSp>
        <p:nvGrpSpPr>
          <p:cNvPr id="501" name="Group 500"/>
          <p:cNvGrpSpPr/>
          <p:nvPr/>
        </p:nvGrpSpPr>
        <p:grpSpPr>
          <a:xfrm>
            <a:off x="8398942" y="4591116"/>
            <a:ext cx="1331448" cy="1851838"/>
            <a:chOff x="8144842" y="4004140"/>
            <a:chExt cx="1331448" cy="1851838"/>
          </a:xfrm>
        </p:grpSpPr>
        <p:pic>
          <p:nvPicPr>
            <p:cNvPr id="502" name="Picture 501"/>
            <p:cNvPicPr>
              <a:picLocks noChangeAspect="1"/>
            </p:cNvPicPr>
            <p:nvPr/>
          </p:nvPicPr>
          <p:blipFill>
            <a:blip r:embed="rId2"/>
            <a:stretch>
              <a:fillRect/>
            </a:stretch>
          </p:blipFill>
          <p:spPr>
            <a:xfrm>
              <a:off x="8843731" y="4004140"/>
              <a:ext cx="632559" cy="1851838"/>
            </a:xfrm>
            <a:prstGeom prst="rect">
              <a:avLst/>
            </a:prstGeom>
          </p:spPr>
        </p:pic>
        <p:pic>
          <p:nvPicPr>
            <p:cNvPr id="503" name="Picture 502"/>
            <p:cNvPicPr>
              <a:picLocks noChangeAspect="1"/>
            </p:cNvPicPr>
            <p:nvPr/>
          </p:nvPicPr>
          <p:blipFill>
            <a:blip r:embed="rId3"/>
            <a:stretch>
              <a:fillRect/>
            </a:stretch>
          </p:blipFill>
          <p:spPr>
            <a:xfrm>
              <a:off x="8144842" y="4762867"/>
              <a:ext cx="1080760" cy="1093111"/>
            </a:xfrm>
            <a:prstGeom prst="rect">
              <a:avLst/>
            </a:prstGeom>
          </p:spPr>
        </p:pic>
      </p:grpSp>
      <p:grpSp>
        <p:nvGrpSpPr>
          <p:cNvPr id="504" name="Group 503"/>
          <p:cNvGrpSpPr/>
          <p:nvPr/>
        </p:nvGrpSpPr>
        <p:grpSpPr>
          <a:xfrm>
            <a:off x="10892139" y="3947827"/>
            <a:ext cx="454025" cy="1444602"/>
            <a:chOff x="10638038" y="3056784"/>
            <a:chExt cx="454025" cy="1444602"/>
          </a:xfrm>
        </p:grpSpPr>
        <p:sp>
          <p:nvSpPr>
            <p:cNvPr id="505"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506"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grpSp>
        <p:nvGrpSpPr>
          <p:cNvPr id="507" name="Group 506"/>
          <p:cNvGrpSpPr/>
          <p:nvPr/>
        </p:nvGrpSpPr>
        <p:grpSpPr>
          <a:xfrm>
            <a:off x="7245450" y="3947827"/>
            <a:ext cx="382588" cy="1813666"/>
            <a:chOff x="6991350" y="3056784"/>
            <a:chExt cx="382588" cy="1813666"/>
          </a:xfrm>
        </p:grpSpPr>
        <p:grpSp>
          <p:nvGrpSpPr>
            <p:cNvPr id="508" name="Group 507"/>
            <p:cNvGrpSpPr/>
            <p:nvPr/>
          </p:nvGrpSpPr>
          <p:grpSpPr>
            <a:xfrm>
              <a:off x="6991350" y="3092450"/>
              <a:ext cx="382588" cy="1778000"/>
              <a:chOff x="6991350" y="3092450"/>
              <a:chExt cx="382588" cy="1778000"/>
            </a:xfrm>
          </p:grpSpPr>
          <p:sp>
            <p:nvSpPr>
              <p:cNvPr id="510"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511"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sp>
          <p:nvSpPr>
            <p:cNvPr id="509"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spTree>
    <p:extLst>
      <p:ext uri="{BB962C8B-B14F-4D97-AF65-F5344CB8AC3E}">
        <p14:creationId xmlns:p14="http://schemas.microsoft.com/office/powerpoint/2010/main" val="394199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284"/>
                                        </p:tgtEl>
                                        <p:attrNameLst>
                                          <p:attrName>style.visibility</p:attrName>
                                        </p:attrNameLst>
                                      </p:cBhvr>
                                      <p:to>
                                        <p:strVal val="visible"/>
                                      </p:to>
                                    </p:set>
                                    <p:anim calcmode="lin" valueType="num">
                                      <p:cBhvr additive="base">
                                        <p:cTn id="7" dur="640" fill="hold"/>
                                        <p:tgtEl>
                                          <p:spTgt spid="284"/>
                                        </p:tgtEl>
                                        <p:attrNameLst>
                                          <p:attrName>ppt_x</p:attrName>
                                        </p:attrNameLst>
                                      </p:cBhvr>
                                      <p:tavLst>
                                        <p:tav tm="0">
                                          <p:val>
                                            <p:strVal val="0-#ppt_w/2"/>
                                          </p:val>
                                        </p:tav>
                                        <p:tav tm="100000">
                                          <p:val>
                                            <p:strVal val="#ppt_x"/>
                                          </p:val>
                                        </p:tav>
                                      </p:tavLst>
                                    </p:anim>
                                    <p:anim calcmode="lin" valueType="num">
                                      <p:cBhvr additive="base">
                                        <p:cTn id="8" dur="640" fill="hold"/>
                                        <p:tgtEl>
                                          <p:spTgt spid="284"/>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283"/>
                                        </p:tgtEl>
                                        <p:attrNameLst>
                                          <p:attrName>style.visibility</p:attrName>
                                        </p:attrNameLst>
                                      </p:cBhvr>
                                      <p:to>
                                        <p:strVal val="visible"/>
                                      </p:to>
                                    </p:set>
                                    <p:anim calcmode="lin" valueType="num">
                                      <p:cBhvr additive="base">
                                        <p:cTn id="12" dur="640" fill="hold"/>
                                        <p:tgtEl>
                                          <p:spTgt spid="283"/>
                                        </p:tgtEl>
                                        <p:attrNameLst>
                                          <p:attrName>ppt_x</p:attrName>
                                        </p:attrNameLst>
                                      </p:cBhvr>
                                      <p:tavLst>
                                        <p:tav tm="0">
                                          <p:val>
                                            <p:strVal val="1+#ppt_w/2"/>
                                          </p:val>
                                        </p:tav>
                                        <p:tav tm="100000">
                                          <p:val>
                                            <p:strVal val="#ppt_x"/>
                                          </p:val>
                                        </p:tav>
                                      </p:tavLst>
                                    </p:anim>
                                    <p:anim calcmode="lin" valueType="num">
                                      <p:cBhvr additive="base">
                                        <p:cTn id="13" dur="640" fill="hold"/>
                                        <p:tgtEl>
                                          <p:spTgt spid="28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65"/>
                                        </p:tgtEl>
                                        <p:attrNameLst>
                                          <p:attrName>style.visibility</p:attrName>
                                        </p:attrNameLst>
                                      </p:cBhvr>
                                      <p:to>
                                        <p:strVal val="visible"/>
                                      </p:to>
                                    </p:set>
                                    <p:animEffect transition="in" filter="fade">
                                      <p:cBhvr>
                                        <p:cTn id="18" dur="500"/>
                                        <p:tgtEl>
                                          <p:spTgt spid="465"/>
                                        </p:tgtEl>
                                      </p:cBhvr>
                                    </p:animEffect>
                                    <p:anim calcmode="lin" valueType="num">
                                      <p:cBhvr>
                                        <p:cTn id="19" dur="500" fill="hold"/>
                                        <p:tgtEl>
                                          <p:spTgt spid="465"/>
                                        </p:tgtEl>
                                        <p:attrNameLst>
                                          <p:attrName>ppt_x</p:attrName>
                                        </p:attrNameLst>
                                      </p:cBhvr>
                                      <p:tavLst>
                                        <p:tav tm="0">
                                          <p:val>
                                            <p:strVal val="#ppt_x"/>
                                          </p:val>
                                        </p:tav>
                                        <p:tav tm="100000">
                                          <p:val>
                                            <p:strVal val="#ppt_x"/>
                                          </p:val>
                                        </p:tav>
                                      </p:tavLst>
                                    </p:anim>
                                    <p:anim calcmode="lin" valueType="num">
                                      <p:cBhvr>
                                        <p:cTn id="20" dur="500" fill="hold"/>
                                        <p:tgtEl>
                                          <p:spTgt spid="465"/>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466"/>
                                        </p:tgtEl>
                                        <p:attrNameLst>
                                          <p:attrName>style.visibility</p:attrName>
                                        </p:attrNameLst>
                                      </p:cBhvr>
                                      <p:to>
                                        <p:strVal val="visible"/>
                                      </p:to>
                                    </p:set>
                                    <p:animEffect transition="in" filter="fade">
                                      <p:cBhvr>
                                        <p:cTn id="24" dur="500"/>
                                        <p:tgtEl>
                                          <p:spTgt spid="466"/>
                                        </p:tgtEl>
                                      </p:cBhvr>
                                    </p:animEffect>
                                    <p:anim calcmode="lin" valueType="num">
                                      <p:cBhvr>
                                        <p:cTn id="25" dur="500" fill="hold"/>
                                        <p:tgtEl>
                                          <p:spTgt spid="466"/>
                                        </p:tgtEl>
                                        <p:attrNameLst>
                                          <p:attrName>ppt_x</p:attrName>
                                        </p:attrNameLst>
                                      </p:cBhvr>
                                      <p:tavLst>
                                        <p:tav tm="0">
                                          <p:val>
                                            <p:strVal val="#ppt_x"/>
                                          </p:val>
                                        </p:tav>
                                        <p:tav tm="100000">
                                          <p:val>
                                            <p:strVal val="#ppt_x"/>
                                          </p:val>
                                        </p:tav>
                                      </p:tavLst>
                                    </p:anim>
                                    <p:anim calcmode="lin" valueType="num">
                                      <p:cBhvr>
                                        <p:cTn id="26" dur="500" fill="hold"/>
                                        <p:tgtEl>
                                          <p:spTgt spid="466"/>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467"/>
                                        </p:tgtEl>
                                        <p:attrNameLst>
                                          <p:attrName>style.visibility</p:attrName>
                                        </p:attrNameLst>
                                      </p:cBhvr>
                                      <p:to>
                                        <p:strVal val="visible"/>
                                      </p:to>
                                    </p:set>
                                    <p:animEffect transition="in" filter="fade">
                                      <p:cBhvr>
                                        <p:cTn id="30" dur="500"/>
                                        <p:tgtEl>
                                          <p:spTgt spid="467"/>
                                        </p:tgtEl>
                                      </p:cBhvr>
                                    </p:animEffect>
                                    <p:anim calcmode="lin" valueType="num">
                                      <p:cBhvr>
                                        <p:cTn id="31" dur="500" fill="hold"/>
                                        <p:tgtEl>
                                          <p:spTgt spid="467"/>
                                        </p:tgtEl>
                                        <p:attrNameLst>
                                          <p:attrName>ppt_x</p:attrName>
                                        </p:attrNameLst>
                                      </p:cBhvr>
                                      <p:tavLst>
                                        <p:tav tm="0">
                                          <p:val>
                                            <p:strVal val="#ppt_x"/>
                                          </p:val>
                                        </p:tav>
                                        <p:tav tm="100000">
                                          <p:val>
                                            <p:strVal val="#ppt_x"/>
                                          </p:val>
                                        </p:tav>
                                      </p:tavLst>
                                    </p:anim>
                                    <p:anim calcmode="lin" valueType="num">
                                      <p:cBhvr>
                                        <p:cTn id="32" dur="500" fill="hold"/>
                                        <p:tgtEl>
                                          <p:spTgt spid="467"/>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468"/>
                                        </p:tgtEl>
                                        <p:attrNameLst>
                                          <p:attrName>style.visibility</p:attrName>
                                        </p:attrNameLst>
                                      </p:cBhvr>
                                      <p:to>
                                        <p:strVal val="visible"/>
                                      </p:to>
                                    </p:set>
                                    <p:animEffect transition="in" filter="fade">
                                      <p:cBhvr>
                                        <p:cTn id="36" dur="500"/>
                                        <p:tgtEl>
                                          <p:spTgt spid="468"/>
                                        </p:tgtEl>
                                      </p:cBhvr>
                                    </p:animEffect>
                                    <p:anim calcmode="lin" valueType="num">
                                      <p:cBhvr>
                                        <p:cTn id="37" dur="500" fill="hold"/>
                                        <p:tgtEl>
                                          <p:spTgt spid="468"/>
                                        </p:tgtEl>
                                        <p:attrNameLst>
                                          <p:attrName>ppt_x</p:attrName>
                                        </p:attrNameLst>
                                      </p:cBhvr>
                                      <p:tavLst>
                                        <p:tav tm="0">
                                          <p:val>
                                            <p:strVal val="#ppt_x"/>
                                          </p:val>
                                        </p:tav>
                                        <p:tav tm="100000">
                                          <p:val>
                                            <p:strVal val="#ppt_x"/>
                                          </p:val>
                                        </p:tav>
                                      </p:tavLst>
                                    </p:anim>
                                    <p:anim calcmode="lin" valueType="num">
                                      <p:cBhvr>
                                        <p:cTn id="38" dur="500" fill="hold"/>
                                        <p:tgtEl>
                                          <p:spTgt spid="468"/>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469"/>
                                        </p:tgtEl>
                                        <p:attrNameLst>
                                          <p:attrName>style.visibility</p:attrName>
                                        </p:attrNameLst>
                                      </p:cBhvr>
                                      <p:to>
                                        <p:strVal val="visible"/>
                                      </p:to>
                                    </p:set>
                                    <p:animEffect transition="in" filter="fade">
                                      <p:cBhvr>
                                        <p:cTn id="42" dur="500"/>
                                        <p:tgtEl>
                                          <p:spTgt spid="469"/>
                                        </p:tgtEl>
                                      </p:cBhvr>
                                    </p:animEffect>
                                    <p:anim calcmode="lin" valueType="num">
                                      <p:cBhvr>
                                        <p:cTn id="43" dur="500" fill="hold"/>
                                        <p:tgtEl>
                                          <p:spTgt spid="469"/>
                                        </p:tgtEl>
                                        <p:attrNameLst>
                                          <p:attrName>ppt_x</p:attrName>
                                        </p:attrNameLst>
                                      </p:cBhvr>
                                      <p:tavLst>
                                        <p:tav tm="0">
                                          <p:val>
                                            <p:strVal val="#ppt_x"/>
                                          </p:val>
                                        </p:tav>
                                        <p:tav tm="100000">
                                          <p:val>
                                            <p:strVal val="#ppt_x"/>
                                          </p:val>
                                        </p:tav>
                                      </p:tavLst>
                                    </p:anim>
                                    <p:anim calcmode="lin" valueType="num">
                                      <p:cBhvr>
                                        <p:cTn id="44" dur="500" fill="hold"/>
                                        <p:tgtEl>
                                          <p:spTgt spid="469"/>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470"/>
                                        </p:tgtEl>
                                        <p:attrNameLst>
                                          <p:attrName>style.visibility</p:attrName>
                                        </p:attrNameLst>
                                      </p:cBhvr>
                                      <p:to>
                                        <p:strVal val="visible"/>
                                      </p:to>
                                    </p:set>
                                    <p:animEffect transition="in" filter="fade">
                                      <p:cBhvr>
                                        <p:cTn id="48" dur="500"/>
                                        <p:tgtEl>
                                          <p:spTgt spid="470"/>
                                        </p:tgtEl>
                                      </p:cBhvr>
                                    </p:animEffect>
                                    <p:anim calcmode="lin" valueType="num">
                                      <p:cBhvr>
                                        <p:cTn id="49" dur="500" fill="hold"/>
                                        <p:tgtEl>
                                          <p:spTgt spid="470"/>
                                        </p:tgtEl>
                                        <p:attrNameLst>
                                          <p:attrName>ppt_x</p:attrName>
                                        </p:attrNameLst>
                                      </p:cBhvr>
                                      <p:tavLst>
                                        <p:tav tm="0">
                                          <p:val>
                                            <p:strVal val="#ppt_x"/>
                                          </p:val>
                                        </p:tav>
                                        <p:tav tm="100000">
                                          <p:val>
                                            <p:strVal val="#ppt_x"/>
                                          </p:val>
                                        </p:tav>
                                      </p:tavLst>
                                    </p:anim>
                                    <p:anim calcmode="lin" valueType="num">
                                      <p:cBhvr>
                                        <p:cTn id="50" dur="500" fill="hold"/>
                                        <p:tgtEl>
                                          <p:spTgt spid="470"/>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471"/>
                                        </p:tgtEl>
                                        <p:attrNameLst>
                                          <p:attrName>style.visibility</p:attrName>
                                        </p:attrNameLst>
                                      </p:cBhvr>
                                      <p:to>
                                        <p:strVal val="visible"/>
                                      </p:to>
                                    </p:set>
                                    <p:animEffect transition="in" filter="fade">
                                      <p:cBhvr>
                                        <p:cTn id="54" dur="500"/>
                                        <p:tgtEl>
                                          <p:spTgt spid="471"/>
                                        </p:tgtEl>
                                      </p:cBhvr>
                                    </p:animEffect>
                                    <p:anim calcmode="lin" valueType="num">
                                      <p:cBhvr>
                                        <p:cTn id="55" dur="500" fill="hold"/>
                                        <p:tgtEl>
                                          <p:spTgt spid="471"/>
                                        </p:tgtEl>
                                        <p:attrNameLst>
                                          <p:attrName>ppt_x</p:attrName>
                                        </p:attrNameLst>
                                      </p:cBhvr>
                                      <p:tavLst>
                                        <p:tav tm="0">
                                          <p:val>
                                            <p:strVal val="#ppt_x"/>
                                          </p:val>
                                        </p:tav>
                                        <p:tav tm="100000">
                                          <p:val>
                                            <p:strVal val="#ppt_x"/>
                                          </p:val>
                                        </p:tav>
                                      </p:tavLst>
                                    </p:anim>
                                    <p:anim calcmode="lin" valueType="num">
                                      <p:cBhvr>
                                        <p:cTn id="56" dur="500" fill="hold"/>
                                        <p:tgtEl>
                                          <p:spTgt spid="471"/>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507"/>
                                        </p:tgtEl>
                                        <p:attrNameLst>
                                          <p:attrName>style.visibility</p:attrName>
                                        </p:attrNameLst>
                                      </p:cBhvr>
                                      <p:to>
                                        <p:strVal val="visible"/>
                                      </p:to>
                                    </p:set>
                                    <p:animEffect transition="in" filter="wipe(down)">
                                      <p:cBhvr>
                                        <p:cTn id="61" dur="1000"/>
                                        <p:tgtEl>
                                          <p:spTgt spid="507"/>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472"/>
                                        </p:tgtEl>
                                        <p:attrNameLst>
                                          <p:attrName>style.color</p:attrName>
                                        </p:attrNameLst>
                                      </p:cBhvr>
                                      <p:to>
                                        <a:srgbClr val="0078D7"/>
                                      </p:to>
                                    </p:animClr>
                                    <p:animClr clrSpc="rgb" dir="cw">
                                      <p:cBhvr>
                                        <p:cTn id="65" dur="500" fill="hold"/>
                                        <p:tgtEl>
                                          <p:spTgt spid="472"/>
                                        </p:tgtEl>
                                        <p:attrNameLst>
                                          <p:attrName>fillcolor</p:attrName>
                                        </p:attrNameLst>
                                      </p:cBhvr>
                                      <p:to>
                                        <a:srgbClr val="0078D7"/>
                                      </p:to>
                                    </p:animClr>
                                    <p:set>
                                      <p:cBhvr>
                                        <p:cTn id="66" dur="500" fill="hold"/>
                                        <p:tgtEl>
                                          <p:spTgt spid="472"/>
                                        </p:tgtEl>
                                        <p:attrNameLst>
                                          <p:attrName>fill.type</p:attrName>
                                        </p:attrNameLst>
                                      </p:cBhvr>
                                      <p:to>
                                        <p:strVal val="solid"/>
                                      </p:to>
                                    </p:set>
                                    <p:set>
                                      <p:cBhvr>
                                        <p:cTn id="67" dur="500" fill="hold"/>
                                        <p:tgtEl>
                                          <p:spTgt spid="472"/>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495"/>
                                        </p:tgtEl>
                                        <p:attrNameLst>
                                          <p:attrName>style.visibility</p:attrName>
                                        </p:attrNameLst>
                                      </p:cBhvr>
                                      <p:to>
                                        <p:strVal val="visible"/>
                                      </p:to>
                                    </p:set>
                                    <p:animEffect transition="in" filter="wipe(down)">
                                      <p:cBhvr>
                                        <p:cTn id="71" dur="600"/>
                                        <p:tgtEl>
                                          <p:spTgt spid="495"/>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474"/>
                                        </p:tgtEl>
                                        <p:attrNameLst>
                                          <p:attrName>style.color</p:attrName>
                                        </p:attrNameLst>
                                      </p:cBhvr>
                                      <p:to>
                                        <a:srgbClr val="FF8C00"/>
                                      </p:to>
                                    </p:animClr>
                                    <p:animClr clrSpc="rgb" dir="cw">
                                      <p:cBhvr>
                                        <p:cTn id="75" dur="500" fill="hold"/>
                                        <p:tgtEl>
                                          <p:spTgt spid="474"/>
                                        </p:tgtEl>
                                        <p:attrNameLst>
                                          <p:attrName>fillcolor</p:attrName>
                                        </p:attrNameLst>
                                      </p:cBhvr>
                                      <p:to>
                                        <a:srgbClr val="FF8C00"/>
                                      </p:to>
                                    </p:animClr>
                                    <p:set>
                                      <p:cBhvr>
                                        <p:cTn id="76" dur="500" fill="hold"/>
                                        <p:tgtEl>
                                          <p:spTgt spid="474"/>
                                        </p:tgtEl>
                                        <p:attrNameLst>
                                          <p:attrName>fill.type</p:attrName>
                                        </p:attrNameLst>
                                      </p:cBhvr>
                                      <p:to>
                                        <p:strVal val="solid"/>
                                      </p:to>
                                    </p:set>
                                    <p:set>
                                      <p:cBhvr>
                                        <p:cTn id="77" dur="500" fill="hold"/>
                                        <p:tgtEl>
                                          <p:spTgt spid="474"/>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498"/>
                                        </p:tgtEl>
                                        <p:attrNameLst>
                                          <p:attrName>style.visibility</p:attrName>
                                        </p:attrNameLst>
                                      </p:cBhvr>
                                      <p:to>
                                        <p:strVal val="visible"/>
                                      </p:to>
                                    </p:set>
                                    <p:animEffect transition="in" filter="wipe(down)">
                                      <p:cBhvr>
                                        <p:cTn id="81" dur="600"/>
                                        <p:tgtEl>
                                          <p:spTgt spid="498"/>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476"/>
                                        </p:tgtEl>
                                        <p:attrNameLst>
                                          <p:attrName>style.color</p:attrName>
                                        </p:attrNameLst>
                                      </p:cBhvr>
                                      <p:to>
                                        <a:srgbClr val="5C2D91"/>
                                      </p:to>
                                    </p:animClr>
                                    <p:animClr clrSpc="rgb" dir="cw">
                                      <p:cBhvr>
                                        <p:cTn id="85" dur="500" fill="hold"/>
                                        <p:tgtEl>
                                          <p:spTgt spid="476"/>
                                        </p:tgtEl>
                                        <p:attrNameLst>
                                          <p:attrName>fillcolor</p:attrName>
                                        </p:attrNameLst>
                                      </p:cBhvr>
                                      <p:to>
                                        <a:srgbClr val="5C2D91"/>
                                      </p:to>
                                    </p:animClr>
                                    <p:set>
                                      <p:cBhvr>
                                        <p:cTn id="86" dur="500" fill="hold"/>
                                        <p:tgtEl>
                                          <p:spTgt spid="476"/>
                                        </p:tgtEl>
                                        <p:attrNameLst>
                                          <p:attrName>fill.type</p:attrName>
                                        </p:attrNameLst>
                                      </p:cBhvr>
                                      <p:to>
                                        <p:strVal val="solid"/>
                                      </p:to>
                                    </p:set>
                                    <p:set>
                                      <p:cBhvr>
                                        <p:cTn id="87" dur="500" fill="hold"/>
                                        <p:tgtEl>
                                          <p:spTgt spid="476"/>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504"/>
                                        </p:tgtEl>
                                        <p:attrNameLst>
                                          <p:attrName>style.visibility</p:attrName>
                                        </p:attrNameLst>
                                      </p:cBhvr>
                                      <p:to>
                                        <p:strVal val="visible"/>
                                      </p:to>
                                    </p:set>
                                    <p:animEffect transition="in" filter="wipe(down)">
                                      <p:cBhvr>
                                        <p:cTn id="91" dur="1000"/>
                                        <p:tgtEl>
                                          <p:spTgt spid="504"/>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478"/>
                                        </p:tgtEl>
                                        <p:attrNameLst>
                                          <p:attrName>style.color</p:attrName>
                                        </p:attrNameLst>
                                      </p:cBhvr>
                                      <p:to>
                                        <a:srgbClr val="D83B01"/>
                                      </p:to>
                                    </p:animClr>
                                    <p:animClr clrSpc="rgb" dir="cw">
                                      <p:cBhvr>
                                        <p:cTn id="95" dur="500" fill="hold"/>
                                        <p:tgtEl>
                                          <p:spTgt spid="478"/>
                                        </p:tgtEl>
                                        <p:attrNameLst>
                                          <p:attrName>fillcolor</p:attrName>
                                        </p:attrNameLst>
                                      </p:cBhvr>
                                      <p:to>
                                        <a:srgbClr val="D83B01"/>
                                      </p:to>
                                    </p:animClr>
                                    <p:set>
                                      <p:cBhvr>
                                        <p:cTn id="96" dur="500" fill="hold"/>
                                        <p:tgtEl>
                                          <p:spTgt spid="478"/>
                                        </p:tgtEl>
                                        <p:attrNameLst>
                                          <p:attrName>fill.type</p:attrName>
                                        </p:attrNameLst>
                                      </p:cBhvr>
                                      <p:to>
                                        <p:strVal val="solid"/>
                                      </p:to>
                                    </p:set>
                                    <p:set>
                                      <p:cBhvr>
                                        <p:cTn id="97" dur="500" fill="hold"/>
                                        <p:tgtEl>
                                          <p:spTgt spid="4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animBg="1"/>
      <p:bldP spid="284" grpId="0" animBg="1"/>
      <p:bldP spid="465" grpId="0" animBg="1"/>
      <p:bldP spid="466" grpId="0" animBg="1"/>
      <p:bldP spid="467" grpId="0" animBg="1"/>
      <p:bldP spid="468" grpId="0" animBg="1"/>
      <p:bldP spid="469" grpId="0" animBg="1"/>
      <p:bldP spid="470" grpId="0" animBg="1"/>
      <p:bldP spid="471" grpId="0" animBg="1"/>
      <p:bldP spid="472" grpId="0" animBg="1"/>
      <p:bldP spid="474" grpId="0" animBg="1"/>
      <p:bldP spid="476" grpId="0" animBg="1"/>
      <p:bldP spid="47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23346"/>
          </a:xfrm>
        </p:spPr>
        <p:txBody>
          <a:bodyPr/>
          <a:lstStyle/>
          <a:p>
            <a:pPr marL="0" indent="0">
              <a:buNone/>
            </a:pPr>
            <a:r>
              <a:rPr lang="en-US" sz="3200" dirty="0">
                <a:gradFill>
                  <a:gsLst>
                    <a:gs pos="98266">
                      <a:schemeClr val="accent4"/>
                    </a:gs>
                    <a:gs pos="92515">
                      <a:schemeClr val="accent4"/>
                    </a:gs>
                  </a:gsLst>
                  <a:lin ang="5400000" scaled="0"/>
                </a:gradFill>
              </a:rPr>
              <a:t>Obtain access tokens using different defined “OAuth Flows”</a:t>
            </a:r>
          </a:p>
          <a:p>
            <a:pPr marL="225425" lvl="1" indent="-225425"/>
            <a:r>
              <a:rPr lang="en-US" dirty="0"/>
              <a:t>Multiple flows defined in OAuth 2.0 spec</a:t>
            </a:r>
          </a:p>
          <a:p>
            <a:pPr marL="225425" lvl="1" indent="-225425"/>
            <a:r>
              <a:rPr lang="en-US" dirty="0"/>
              <a:t>Both the Issuer and Resource must support the flow to use it</a:t>
            </a:r>
          </a:p>
          <a:p>
            <a:pPr marL="0" indent="0">
              <a:buNone/>
            </a:pPr>
            <a:r>
              <a:rPr lang="en-US" sz="3200" dirty="0">
                <a:gradFill>
                  <a:gsLst>
                    <a:gs pos="98266">
                      <a:schemeClr val="accent4"/>
                    </a:gs>
                    <a:gs pos="92515">
                      <a:schemeClr val="accent4"/>
                    </a:gs>
                  </a:gsLst>
                  <a:lin ang="5400000" scaled="0"/>
                </a:gradFill>
              </a:rPr>
              <a:t>Flow Options with Office 365 and Azure AD</a:t>
            </a:r>
          </a:p>
          <a:p>
            <a:pPr marL="225425" lvl="1" indent="-225425"/>
            <a:r>
              <a:rPr lang="en-US" dirty="0"/>
              <a:t>Authorization Code Flow</a:t>
            </a:r>
          </a:p>
          <a:p>
            <a:pPr marL="225425" lvl="1" indent="-225425"/>
            <a:r>
              <a:rPr lang="en-US" dirty="0"/>
              <a:t>Client Credentials Flow (App only)</a:t>
            </a:r>
          </a:p>
          <a:p>
            <a:pPr marL="225425" lvl="1" indent="-225425"/>
            <a:r>
              <a:rPr lang="en-US" dirty="0"/>
              <a:t>Implicit Flow</a:t>
            </a:r>
          </a:p>
        </p:txBody>
      </p:sp>
      <p:sp>
        <p:nvSpPr>
          <p:cNvPr id="3" name="Title 2"/>
          <p:cNvSpPr>
            <a:spLocks noGrp="1"/>
          </p:cNvSpPr>
          <p:nvPr>
            <p:ph type="title"/>
          </p:nvPr>
        </p:nvSpPr>
        <p:spPr/>
        <p:txBody>
          <a:bodyPr/>
          <a:lstStyle/>
          <a:p>
            <a:r>
              <a:rPr lang="en-US" dirty="0"/>
              <a:t>Obtain Access Tokens with OAuth Flows</a:t>
            </a:r>
          </a:p>
        </p:txBody>
      </p:sp>
      <p:grpSp>
        <p:nvGrpSpPr>
          <p:cNvPr id="14" name="Group 13"/>
          <p:cNvGrpSpPr/>
          <p:nvPr/>
        </p:nvGrpSpPr>
        <p:grpSpPr>
          <a:xfrm>
            <a:off x="11014786" y="167118"/>
            <a:ext cx="2185262" cy="287338"/>
            <a:chOff x="10178967" y="167118"/>
            <a:chExt cx="2185262" cy="287338"/>
          </a:xfrm>
        </p:grpSpPr>
        <p:sp>
          <p:nvSpPr>
            <p:cNvPr id="11" name="TextBox 10"/>
            <p:cNvSpPr txBox="1"/>
            <p:nvPr/>
          </p:nvSpPr>
          <p:spPr>
            <a:xfrm>
              <a:off x="10194520"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Flows</a:t>
              </a:r>
            </a:p>
          </p:txBody>
        </p:sp>
        <p:sp>
          <p:nvSpPr>
            <p:cNvPr id="13" name="Text To Outline"/>
            <p:cNvSpPr/>
            <p:nvPr/>
          </p:nvSpPr>
          <p:spPr bwMode="auto">
            <a:xfrm>
              <a:off x="10178967" y="268718"/>
              <a:ext cx="115034" cy="152035"/>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6" name="Group 4"/>
          <p:cNvGrpSpPr>
            <a:grpSpLocks noChangeAspect="1"/>
          </p:cNvGrpSpPr>
          <p:nvPr/>
        </p:nvGrpSpPr>
        <p:grpSpPr bwMode="auto">
          <a:xfrm>
            <a:off x="9337675" y="3086100"/>
            <a:ext cx="2644775" cy="3429000"/>
            <a:chOff x="5882" y="1944"/>
            <a:chExt cx="1666" cy="2160"/>
          </a:xfrm>
        </p:grpSpPr>
        <p:sp>
          <p:nvSpPr>
            <p:cNvPr id="7" name="AutoShape 3"/>
            <p:cNvSpPr>
              <a:spLocks noChangeAspect="1" noChangeArrowheads="1" noTextEdit="1"/>
            </p:cNvSpPr>
            <p:nvPr/>
          </p:nvSpPr>
          <p:spPr bwMode="auto">
            <a:xfrm>
              <a:off x="5882" y="1944"/>
              <a:ext cx="1666"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a:off x="6364" y="1933"/>
              <a:ext cx="754" cy="845"/>
            </a:xfrm>
            <a:custGeom>
              <a:avLst/>
              <a:gdLst>
                <a:gd name="T0" fmla="*/ 37 w 72"/>
                <a:gd name="T1" fmla="*/ 0 h 81"/>
                <a:gd name="T2" fmla="*/ 35 w 72"/>
                <a:gd name="T3" fmla="*/ 0 h 81"/>
                <a:gd name="T4" fmla="*/ 0 w 72"/>
                <a:gd name="T5" fmla="*/ 35 h 81"/>
                <a:gd name="T6" fmla="*/ 0 w 72"/>
                <a:gd name="T7" fmla="*/ 81 h 81"/>
                <a:gd name="T8" fmla="*/ 12 w 72"/>
                <a:gd name="T9" fmla="*/ 81 h 81"/>
                <a:gd name="T10" fmla="*/ 12 w 72"/>
                <a:gd name="T11" fmla="*/ 35 h 81"/>
                <a:gd name="T12" fmla="*/ 35 w 72"/>
                <a:gd name="T13" fmla="*/ 12 h 81"/>
                <a:gd name="T14" fmla="*/ 37 w 72"/>
                <a:gd name="T15" fmla="*/ 12 h 81"/>
                <a:gd name="T16" fmla="*/ 60 w 72"/>
                <a:gd name="T17" fmla="*/ 35 h 81"/>
                <a:gd name="T18" fmla="*/ 60 w 72"/>
                <a:gd name="T19" fmla="*/ 38 h 81"/>
                <a:gd name="T20" fmla="*/ 67 w 72"/>
                <a:gd name="T21" fmla="*/ 38 h 81"/>
                <a:gd name="T22" fmla="*/ 60 w 72"/>
                <a:gd name="T23" fmla="*/ 45 h 81"/>
                <a:gd name="T24" fmla="*/ 60 w 72"/>
                <a:gd name="T25" fmla="*/ 55 h 81"/>
                <a:gd name="T26" fmla="*/ 72 w 72"/>
                <a:gd name="T27" fmla="*/ 55 h 81"/>
                <a:gd name="T28" fmla="*/ 72 w 72"/>
                <a:gd name="T29" fmla="*/ 35 h 81"/>
                <a:gd name="T30" fmla="*/ 37 w 72"/>
                <a:gd name="T31"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81">
                  <a:moveTo>
                    <a:pt x="37" y="0"/>
                  </a:moveTo>
                  <a:cubicBezTo>
                    <a:pt x="35" y="0"/>
                    <a:pt x="35" y="0"/>
                    <a:pt x="35" y="0"/>
                  </a:cubicBezTo>
                  <a:cubicBezTo>
                    <a:pt x="15" y="0"/>
                    <a:pt x="0" y="16"/>
                    <a:pt x="0" y="35"/>
                  </a:cubicBezTo>
                  <a:cubicBezTo>
                    <a:pt x="0" y="81"/>
                    <a:pt x="0" y="81"/>
                    <a:pt x="0" y="81"/>
                  </a:cubicBezTo>
                  <a:cubicBezTo>
                    <a:pt x="12" y="81"/>
                    <a:pt x="12" y="81"/>
                    <a:pt x="12" y="81"/>
                  </a:cubicBezTo>
                  <a:cubicBezTo>
                    <a:pt x="12" y="35"/>
                    <a:pt x="12" y="35"/>
                    <a:pt x="12" y="35"/>
                  </a:cubicBezTo>
                  <a:cubicBezTo>
                    <a:pt x="12" y="23"/>
                    <a:pt x="22" y="12"/>
                    <a:pt x="35" y="12"/>
                  </a:cubicBezTo>
                  <a:cubicBezTo>
                    <a:pt x="37" y="12"/>
                    <a:pt x="37" y="12"/>
                    <a:pt x="37" y="12"/>
                  </a:cubicBezTo>
                  <a:cubicBezTo>
                    <a:pt x="50" y="12"/>
                    <a:pt x="60" y="23"/>
                    <a:pt x="60" y="35"/>
                  </a:cubicBezTo>
                  <a:cubicBezTo>
                    <a:pt x="60" y="38"/>
                    <a:pt x="60" y="38"/>
                    <a:pt x="60" y="38"/>
                  </a:cubicBezTo>
                  <a:cubicBezTo>
                    <a:pt x="67" y="38"/>
                    <a:pt x="67" y="38"/>
                    <a:pt x="67" y="38"/>
                  </a:cubicBezTo>
                  <a:cubicBezTo>
                    <a:pt x="60" y="45"/>
                    <a:pt x="60" y="45"/>
                    <a:pt x="60" y="45"/>
                  </a:cubicBezTo>
                  <a:cubicBezTo>
                    <a:pt x="60" y="55"/>
                    <a:pt x="60" y="55"/>
                    <a:pt x="60" y="55"/>
                  </a:cubicBezTo>
                  <a:cubicBezTo>
                    <a:pt x="72" y="55"/>
                    <a:pt x="72" y="55"/>
                    <a:pt x="72" y="55"/>
                  </a:cubicBezTo>
                  <a:cubicBezTo>
                    <a:pt x="72" y="35"/>
                    <a:pt x="72" y="35"/>
                    <a:pt x="72" y="35"/>
                  </a:cubicBezTo>
                  <a:cubicBezTo>
                    <a:pt x="72" y="16"/>
                    <a:pt x="56" y="0"/>
                    <a:pt x="37"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5893" y="3843"/>
              <a:ext cx="1665" cy="261"/>
            </a:xfrm>
            <a:custGeom>
              <a:avLst/>
              <a:gdLst>
                <a:gd name="T0" fmla="*/ 1665 w 1665"/>
                <a:gd name="T1" fmla="*/ 261 h 261"/>
                <a:gd name="T2" fmla="*/ 0 w 1665"/>
                <a:gd name="T3" fmla="*/ 261 h 261"/>
                <a:gd name="T4" fmla="*/ 209 w 1665"/>
                <a:gd name="T5" fmla="*/ 0 h 261"/>
                <a:gd name="T6" fmla="*/ 1466 w 1665"/>
                <a:gd name="T7" fmla="*/ 0 h 261"/>
                <a:gd name="T8" fmla="*/ 1665 w 1665"/>
                <a:gd name="T9" fmla="*/ 261 h 261"/>
              </a:gdLst>
              <a:ahLst/>
              <a:cxnLst>
                <a:cxn ang="0">
                  <a:pos x="T0" y="T1"/>
                </a:cxn>
                <a:cxn ang="0">
                  <a:pos x="T2" y="T3"/>
                </a:cxn>
                <a:cxn ang="0">
                  <a:pos x="T4" y="T5"/>
                </a:cxn>
                <a:cxn ang="0">
                  <a:pos x="T6" y="T7"/>
                </a:cxn>
                <a:cxn ang="0">
                  <a:pos x="T8" y="T9"/>
                </a:cxn>
              </a:cxnLst>
              <a:rect l="0" t="0" r="r" b="b"/>
              <a:pathLst>
                <a:path w="1665" h="261">
                  <a:moveTo>
                    <a:pt x="1665" y="261"/>
                  </a:moveTo>
                  <a:lnTo>
                    <a:pt x="0" y="261"/>
                  </a:lnTo>
                  <a:lnTo>
                    <a:pt x="209" y="0"/>
                  </a:lnTo>
                  <a:lnTo>
                    <a:pt x="1466" y="0"/>
                  </a:lnTo>
                  <a:lnTo>
                    <a:pt x="1665" y="26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6584" y="3519"/>
              <a:ext cx="294" cy="24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6406" y="3707"/>
              <a:ext cx="660" cy="5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6102" y="2778"/>
              <a:ext cx="1257" cy="814"/>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0"/>
            <p:cNvSpPr>
              <a:spLocks noChangeArrowheads="1"/>
            </p:cNvSpPr>
            <p:nvPr/>
          </p:nvSpPr>
          <p:spPr bwMode="auto">
            <a:xfrm>
              <a:off x="6207" y="2851"/>
              <a:ext cx="1069" cy="668"/>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1"/>
            <p:cNvSpPr>
              <a:spLocks noChangeArrowheads="1"/>
            </p:cNvSpPr>
            <p:nvPr/>
          </p:nvSpPr>
          <p:spPr bwMode="auto">
            <a:xfrm>
              <a:off x="6637" y="3039"/>
              <a:ext cx="188" cy="1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p:nvSpPr>
          <p:spPr bwMode="auto">
            <a:xfrm>
              <a:off x="6658" y="3154"/>
              <a:ext cx="146" cy="219"/>
            </a:xfrm>
            <a:custGeom>
              <a:avLst/>
              <a:gdLst>
                <a:gd name="T0" fmla="*/ 146 w 146"/>
                <a:gd name="T1" fmla="*/ 219 h 219"/>
                <a:gd name="T2" fmla="*/ 0 w 146"/>
                <a:gd name="T3" fmla="*/ 219 h 219"/>
                <a:gd name="T4" fmla="*/ 31 w 146"/>
                <a:gd name="T5" fmla="*/ 0 h 219"/>
                <a:gd name="T6" fmla="*/ 115 w 146"/>
                <a:gd name="T7" fmla="*/ 0 h 219"/>
                <a:gd name="T8" fmla="*/ 146 w 146"/>
                <a:gd name="T9" fmla="*/ 219 h 219"/>
              </a:gdLst>
              <a:ahLst/>
              <a:cxnLst>
                <a:cxn ang="0">
                  <a:pos x="T0" y="T1"/>
                </a:cxn>
                <a:cxn ang="0">
                  <a:pos x="T2" y="T3"/>
                </a:cxn>
                <a:cxn ang="0">
                  <a:pos x="T4" y="T5"/>
                </a:cxn>
                <a:cxn ang="0">
                  <a:pos x="T6" y="T7"/>
                </a:cxn>
                <a:cxn ang="0">
                  <a:pos x="T8" y="T9"/>
                </a:cxn>
              </a:cxnLst>
              <a:rect l="0" t="0" r="r" b="b"/>
              <a:pathLst>
                <a:path w="146" h="219">
                  <a:moveTo>
                    <a:pt x="146" y="219"/>
                  </a:moveTo>
                  <a:lnTo>
                    <a:pt x="0" y="219"/>
                  </a:lnTo>
                  <a:lnTo>
                    <a:pt x="31" y="0"/>
                  </a:lnTo>
                  <a:lnTo>
                    <a:pt x="115" y="0"/>
                  </a:lnTo>
                  <a:lnTo>
                    <a:pt x="146" y="2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5104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83590"/>
          </a:xfrm>
        </p:spPr>
        <p:txBody>
          <a:bodyPr/>
          <a:lstStyle/>
          <a:p>
            <a:pPr marL="0" indent="0">
              <a:buNone/>
            </a:pPr>
            <a:r>
              <a:rPr lang="en-US" sz="3200" dirty="0">
                <a:gradFill>
                  <a:gsLst>
                    <a:gs pos="81707">
                      <a:schemeClr val="accent4"/>
                    </a:gs>
                    <a:gs pos="55000">
                      <a:schemeClr val="accent4"/>
                    </a:gs>
                  </a:gsLst>
                  <a:lin ang="5400000" scaled="0"/>
                </a:gradFill>
              </a:rPr>
              <a:t>Most common</a:t>
            </a:r>
          </a:p>
          <a:p>
            <a:pPr marL="0" indent="0">
              <a:buNone/>
            </a:pPr>
            <a:r>
              <a:rPr lang="en-US" sz="3200" dirty="0">
                <a:gradFill>
                  <a:gsLst>
                    <a:gs pos="81707">
                      <a:schemeClr val="accent4"/>
                    </a:gs>
                    <a:gs pos="55000">
                      <a:schemeClr val="accent4"/>
                    </a:gs>
                  </a:gsLst>
                  <a:lin ang="5400000" scaled="0"/>
                </a:gradFill>
              </a:rPr>
              <a:t>Very secure—application never gets user’s creds</a:t>
            </a:r>
          </a:p>
          <a:p>
            <a:pPr marL="0" indent="0">
              <a:buNone/>
            </a:pPr>
            <a:r>
              <a:rPr lang="en-US" sz="3200" dirty="0">
                <a:gradFill>
                  <a:gsLst>
                    <a:gs pos="81707">
                      <a:schemeClr val="accent4"/>
                    </a:gs>
                    <a:gs pos="55000">
                      <a:schemeClr val="accent4"/>
                    </a:gs>
                  </a:gsLst>
                  <a:lin ang="5400000" scaled="0"/>
                </a:gradFill>
              </a:rPr>
              <a:t>Flow described:</a:t>
            </a:r>
          </a:p>
          <a:p>
            <a:pPr marL="227013" lvl="1" indent="-227013"/>
            <a:r>
              <a:rPr lang="en-US" dirty="0"/>
              <a:t>Web app redirects user to Azure AD to login</a:t>
            </a:r>
          </a:p>
          <a:p>
            <a:pPr marL="227013" lvl="1" indent="-227013"/>
            <a:r>
              <a:rPr lang="en-US" dirty="0"/>
              <a:t>Upon successful login, Azure AD redirects user back to web app with an authorization code</a:t>
            </a:r>
          </a:p>
          <a:p>
            <a:pPr marL="227013" lvl="1" indent="-227013"/>
            <a:r>
              <a:rPr lang="en-US" dirty="0"/>
              <a:t>Web app uses this code to request access token on behalf of user</a:t>
            </a:r>
          </a:p>
          <a:p>
            <a:pPr marL="0" indent="0">
              <a:buNone/>
            </a:pPr>
            <a:r>
              <a:rPr lang="en-US" sz="3200" dirty="0">
                <a:gradFill>
                  <a:gsLst>
                    <a:gs pos="81707">
                      <a:schemeClr val="accent4"/>
                    </a:gs>
                    <a:gs pos="55000">
                      <a:schemeClr val="accent4"/>
                    </a:gs>
                  </a:gsLst>
                  <a:lin ang="5400000" scaled="0"/>
                </a:gradFill>
              </a:rPr>
              <a:t>Scenarios:</a:t>
            </a:r>
          </a:p>
          <a:p>
            <a:pPr marL="227013" lvl="1" indent="-227013"/>
            <a:r>
              <a:rPr lang="en-US" dirty="0"/>
              <a:t>Web applications that use federated logins</a:t>
            </a:r>
          </a:p>
          <a:p>
            <a:pPr marL="227013" lvl="1" indent="-227013"/>
            <a:r>
              <a:rPr lang="en-US" dirty="0"/>
              <a:t>User interaction present</a:t>
            </a:r>
          </a:p>
        </p:txBody>
      </p:sp>
      <p:sp>
        <p:nvSpPr>
          <p:cNvPr id="3" name="Title 2"/>
          <p:cNvSpPr>
            <a:spLocks noGrp="1"/>
          </p:cNvSpPr>
          <p:nvPr>
            <p:ph type="title"/>
          </p:nvPr>
        </p:nvSpPr>
        <p:spPr/>
        <p:txBody>
          <a:bodyPr/>
          <a:lstStyle/>
          <a:p>
            <a:r>
              <a:rPr lang="en-US" dirty="0"/>
              <a:t>Authorization Code Flow</a:t>
            </a:r>
          </a:p>
        </p:txBody>
      </p:sp>
      <p:grpSp>
        <p:nvGrpSpPr>
          <p:cNvPr id="4" name="Group 3"/>
          <p:cNvGrpSpPr/>
          <p:nvPr/>
        </p:nvGrpSpPr>
        <p:grpSpPr>
          <a:xfrm>
            <a:off x="11014786" y="167118"/>
            <a:ext cx="2185262" cy="287338"/>
            <a:chOff x="10178967" y="167118"/>
            <a:chExt cx="2185262" cy="287338"/>
          </a:xfrm>
        </p:grpSpPr>
        <p:sp>
          <p:nvSpPr>
            <p:cNvPr id="5" name="TextBox 4"/>
            <p:cNvSpPr txBox="1"/>
            <p:nvPr/>
          </p:nvSpPr>
          <p:spPr>
            <a:xfrm>
              <a:off x="10194520"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Flows</a:t>
              </a:r>
            </a:p>
          </p:txBody>
        </p:sp>
        <p:sp>
          <p:nvSpPr>
            <p:cNvPr id="6" name="Text To Outline"/>
            <p:cNvSpPr/>
            <p:nvPr/>
          </p:nvSpPr>
          <p:spPr bwMode="auto">
            <a:xfrm>
              <a:off x="10178967" y="268718"/>
              <a:ext cx="115034" cy="152035"/>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868423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758226"/>
          </a:xfrm>
        </p:spPr>
        <p:txBody>
          <a:bodyPr/>
          <a:lstStyle/>
          <a:p>
            <a:pPr marL="0" indent="0">
              <a:buNone/>
            </a:pPr>
            <a:r>
              <a:rPr lang="en-US" sz="3200" dirty="0">
                <a:gradFill>
                  <a:gsLst>
                    <a:gs pos="81707">
                      <a:schemeClr val="accent4"/>
                    </a:gs>
                    <a:gs pos="55000">
                      <a:schemeClr val="accent4"/>
                    </a:gs>
                  </a:gsLst>
                  <a:lin ang="5400000" scaled="0"/>
                </a:gradFill>
              </a:rPr>
              <a:t>Very powerful</a:t>
            </a:r>
          </a:p>
          <a:p>
            <a:pPr marL="0" indent="0">
              <a:buNone/>
            </a:pPr>
            <a:r>
              <a:rPr lang="en-US" sz="3200" dirty="0">
                <a:gradFill>
                  <a:gsLst>
                    <a:gs pos="81707">
                      <a:schemeClr val="accent4"/>
                    </a:gs>
                    <a:gs pos="55000">
                      <a:schemeClr val="accent4"/>
                    </a:gs>
                  </a:gsLst>
                  <a:lin ang="5400000" scaled="0"/>
                </a:gradFill>
              </a:rPr>
              <a:t>Requires global tenant admin consent</a:t>
            </a:r>
          </a:p>
          <a:p>
            <a:pPr marL="233363" lvl="1" indent="-233363"/>
            <a:r>
              <a:rPr lang="en-US" sz="2000" dirty="0"/>
              <a:t>Not user consent</a:t>
            </a:r>
          </a:p>
          <a:p>
            <a:pPr marL="0" indent="0">
              <a:buNone/>
            </a:pPr>
            <a:r>
              <a:rPr lang="en-US" sz="3200" dirty="0">
                <a:gradFill>
                  <a:gsLst>
                    <a:gs pos="81707">
                      <a:schemeClr val="accent4"/>
                    </a:gs>
                    <a:gs pos="55000">
                      <a:schemeClr val="accent4"/>
                    </a:gs>
                  </a:gsLst>
                  <a:lin ang="5400000" scaled="0"/>
                </a:gradFill>
              </a:rPr>
              <a:t>Flow described:</a:t>
            </a:r>
          </a:p>
          <a:p>
            <a:pPr marL="233363" lvl="1" indent="-233363"/>
            <a:r>
              <a:rPr lang="en-US" sz="2000" dirty="0"/>
              <a:t>App configured with the public part of a certificate</a:t>
            </a:r>
          </a:p>
          <a:p>
            <a:pPr marL="233363" lvl="1" indent="-233363"/>
            <a:r>
              <a:rPr lang="en-US" sz="2000" dirty="0"/>
              <a:t>App submits an encrypted request to the issuer requesting access token</a:t>
            </a:r>
          </a:p>
          <a:p>
            <a:pPr marL="233363" lvl="1" indent="-233363"/>
            <a:r>
              <a:rPr lang="en-US" sz="2000" dirty="0"/>
              <a:t>Issuer returns access token back to requestor</a:t>
            </a:r>
          </a:p>
          <a:p>
            <a:pPr marL="0" indent="0">
              <a:buNone/>
            </a:pPr>
            <a:r>
              <a:rPr lang="en-US" sz="3200" dirty="0">
                <a:gradFill>
                  <a:gsLst>
                    <a:gs pos="81707">
                      <a:schemeClr val="accent4"/>
                    </a:gs>
                    <a:gs pos="55000">
                      <a:schemeClr val="accent4"/>
                    </a:gs>
                  </a:gsLst>
                  <a:lin ang="5400000" scaled="0"/>
                </a:gradFill>
              </a:rPr>
              <a:t>Scenarios:</a:t>
            </a:r>
          </a:p>
          <a:p>
            <a:pPr marL="233363" lvl="1" indent="-233363"/>
            <a:r>
              <a:rPr lang="en-US" sz="2000" dirty="0"/>
              <a:t>App only rights</a:t>
            </a:r>
          </a:p>
          <a:p>
            <a:pPr marL="233363" lvl="1" indent="-233363"/>
            <a:r>
              <a:rPr lang="en-US" sz="2000" dirty="0"/>
              <a:t>Zero user interaction</a:t>
            </a:r>
          </a:p>
          <a:p>
            <a:pPr marL="233363" lvl="1" indent="-233363"/>
            <a:r>
              <a:rPr lang="en-US" sz="2000" dirty="0"/>
              <a:t>Service/daemon processes</a:t>
            </a:r>
          </a:p>
        </p:txBody>
      </p:sp>
      <p:sp>
        <p:nvSpPr>
          <p:cNvPr id="3" name="Title 2"/>
          <p:cNvSpPr>
            <a:spLocks noGrp="1"/>
          </p:cNvSpPr>
          <p:nvPr>
            <p:ph type="title"/>
          </p:nvPr>
        </p:nvSpPr>
        <p:spPr/>
        <p:txBody>
          <a:bodyPr/>
          <a:lstStyle/>
          <a:p>
            <a:r>
              <a:rPr lang="en-US" dirty="0"/>
              <a:t>Client Credentials Flow (aka: app only)</a:t>
            </a:r>
          </a:p>
        </p:txBody>
      </p:sp>
      <p:grpSp>
        <p:nvGrpSpPr>
          <p:cNvPr id="4" name="Group 3"/>
          <p:cNvGrpSpPr/>
          <p:nvPr/>
        </p:nvGrpSpPr>
        <p:grpSpPr>
          <a:xfrm>
            <a:off x="11014786" y="167118"/>
            <a:ext cx="2185262" cy="287338"/>
            <a:chOff x="10178967" y="167118"/>
            <a:chExt cx="2185262" cy="287338"/>
          </a:xfrm>
        </p:grpSpPr>
        <p:sp>
          <p:nvSpPr>
            <p:cNvPr id="5" name="TextBox 4"/>
            <p:cNvSpPr txBox="1"/>
            <p:nvPr/>
          </p:nvSpPr>
          <p:spPr>
            <a:xfrm>
              <a:off x="10194520"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Flows</a:t>
              </a:r>
            </a:p>
          </p:txBody>
        </p:sp>
        <p:sp>
          <p:nvSpPr>
            <p:cNvPr id="6" name="Text To Outline"/>
            <p:cNvSpPr/>
            <p:nvPr/>
          </p:nvSpPr>
          <p:spPr bwMode="auto">
            <a:xfrm>
              <a:off x="10178967" y="268718"/>
              <a:ext cx="115034" cy="152035"/>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592456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40" y="1209974"/>
            <a:ext cx="10056812" cy="1181477"/>
          </a:xfrm>
        </p:spPr>
        <p:txBody>
          <a:bodyPr/>
          <a:lstStyle/>
          <a:p>
            <a:r>
              <a:rPr lang="en-US" dirty="0"/>
              <a:t>Demo</a:t>
            </a:r>
          </a:p>
        </p:txBody>
      </p:sp>
      <p:sp>
        <p:nvSpPr>
          <p:cNvPr id="5" name="Text Placeholder 4"/>
          <p:cNvSpPr>
            <a:spLocks noGrp="1"/>
          </p:cNvSpPr>
          <p:nvPr>
            <p:ph type="body" sz="quarter" idx="12"/>
          </p:nvPr>
        </p:nvSpPr>
        <p:spPr/>
        <p:txBody>
          <a:bodyPr/>
          <a:lstStyle/>
          <a:p>
            <a:r>
              <a:rPr lang="en-US" dirty="0"/>
              <a:t>Client Credentials Flow</a:t>
            </a:r>
          </a:p>
        </p:txBody>
      </p:sp>
    </p:spTree>
    <p:extLst>
      <p:ext uri="{BB962C8B-B14F-4D97-AF65-F5344CB8AC3E}">
        <p14:creationId xmlns:p14="http://schemas.microsoft.com/office/powerpoint/2010/main" val="1105491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sp>
        <p:nvSpPr>
          <p:cNvPr id="2" name="Text Placeholder 1"/>
          <p:cNvSpPr>
            <a:spLocks noGrp="1"/>
          </p:cNvSpPr>
          <p:nvPr>
            <p:ph type="body" sz="quarter" idx="10"/>
          </p:nvPr>
        </p:nvSpPr>
        <p:spPr>
          <a:xfrm>
            <a:off x="274638" y="1212851"/>
            <a:ext cx="11887200" cy="3434786"/>
          </a:xfrm>
        </p:spPr>
        <p:txBody>
          <a:bodyPr vert="horz" wrap="square" lIns="146304" tIns="91440" rIns="146304" bIns="91440" rtlCol="0">
            <a:spAutoFit/>
          </a:bodyPr>
          <a:lstStyle/>
          <a:p>
            <a:pPr defTabSz="932742">
              <a:lnSpc>
                <a:spcPct val="150000"/>
              </a:lnSpc>
            </a:pPr>
            <a:r>
              <a:rPr lang="en-US" sz="3200" dirty="0"/>
              <a:t>Azure Active Directory</a:t>
            </a:r>
          </a:p>
          <a:p>
            <a:pPr defTabSz="932742">
              <a:lnSpc>
                <a:spcPct val="150000"/>
              </a:lnSpc>
            </a:pPr>
            <a:r>
              <a:rPr lang="en-US" sz="3200" dirty="0"/>
              <a:t>OAuth Primer</a:t>
            </a:r>
          </a:p>
          <a:p>
            <a:pPr defTabSz="932742">
              <a:lnSpc>
                <a:spcPct val="150000"/>
              </a:lnSpc>
            </a:pPr>
            <a:r>
              <a:rPr lang="en-US" sz="3200" dirty="0"/>
              <a:t>Development Scenarios</a:t>
            </a:r>
          </a:p>
          <a:p>
            <a:pPr defTabSz="932742">
              <a:lnSpc>
                <a:spcPct val="150000"/>
              </a:lnSpc>
            </a:pPr>
            <a:r>
              <a:rPr lang="en-US" sz="3200" dirty="0"/>
              <a:t>OAuth Flows</a:t>
            </a:r>
          </a:p>
        </p:txBody>
      </p:sp>
      <p:grpSp>
        <p:nvGrpSpPr>
          <p:cNvPr id="19" name="Group 18"/>
          <p:cNvGrpSpPr/>
          <p:nvPr/>
        </p:nvGrpSpPr>
        <p:grpSpPr>
          <a:xfrm>
            <a:off x="6322933" y="2283619"/>
            <a:ext cx="5656342" cy="4120953"/>
            <a:chOff x="5308651" y="1710037"/>
            <a:chExt cx="6843741" cy="4986038"/>
          </a:xfrm>
        </p:grpSpPr>
        <p:grpSp>
          <p:nvGrpSpPr>
            <p:cNvPr id="20" name="Group 19"/>
            <p:cNvGrpSpPr/>
            <p:nvPr/>
          </p:nvGrpSpPr>
          <p:grpSpPr>
            <a:xfrm>
              <a:off x="8356600" y="5895975"/>
              <a:ext cx="2466975" cy="800100"/>
              <a:chOff x="8356600" y="5222875"/>
              <a:chExt cx="2466975" cy="800100"/>
            </a:xfrm>
          </p:grpSpPr>
          <p:sp>
            <p:nvSpPr>
              <p:cNvPr id="239" name="Rectangle 238"/>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0" name="Group 239"/>
              <p:cNvGrpSpPr/>
              <p:nvPr/>
            </p:nvGrpSpPr>
            <p:grpSpPr>
              <a:xfrm>
                <a:off x="8415948" y="5283201"/>
                <a:ext cx="2344108" cy="678908"/>
                <a:chOff x="8415948" y="5283201"/>
                <a:chExt cx="2344108" cy="678908"/>
              </a:xfrm>
            </p:grpSpPr>
            <p:sp>
              <p:nvSpPr>
                <p:cNvPr id="241" name="Rectangle 240"/>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2" name="Rectangle 241"/>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8" name="Rectangle 247"/>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5" name="Rectangle 254"/>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0" name="Rectangle 259"/>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1" name="Rectangle 260"/>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2" name="Rectangle 261"/>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3" name="Rectangle 262"/>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4" name="Rectangle 263"/>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5" name="Rectangle 264"/>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6" name="Rectangle 265"/>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8" name="Rectangle 267"/>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9" name="Rectangle 268"/>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0" name="Rectangle 269"/>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1" name="Rectangle 270"/>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2" name="Rectangle 271"/>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3" name="Rectangle 272"/>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6" name="Rectangle 275"/>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7" name="Rectangle 276"/>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0" name="Rectangle 279"/>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2" name="Rectangle 281"/>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5" name="Rectangle 284"/>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7" name="Rectangle 286"/>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1" name="Group 20"/>
            <p:cNvGrpSpPr/>
            <p:nvPr/>
          </p:nvGrpSpPr>
          <p:grpSpPr>
            <a:xfrm>
              <a:off x="5308651" y="3794814"/>
              <a:ext cx="2367066" cy="1665498"/>
              <a:chOff x="5308651" y="3121714"/>
              <a:chExt cx="2367066" cy="1665498"/>
            </a:xfrm>
          </p:grpSpPr>
          <p:sp>
            <p:nvSpPr>
              <p:cNvPr id="237"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Rectangle 237"/>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2" name="Group 21"/>
            <p:cNvGrpSpPr/>
            <p:nvPr/>
          </p:nvGrpSpPr>
          <p:grpSpPr>
            <a:xfrm>
              <a:off x="7740650" y="3804195"/>
              <a:ext cx="1476375" cy="1967955"/>
              <a:chOff x="7740650" y="3131095"/>
              <a:chExt cx="1476375" cy="1967955"/>
            </a:xfrm>
          </p:grpSpPr>
          <p:grpSp>
            <p:nvGrpSpPr>
              <p:cNvPr id="189" name="Group 188"/>
              <p:cNvGrpSpPr/>
              <p:nvPr/>
            </p:nvGrpSpPr>
            <p:grpSpPr>
              <a:xfrm>
                <a:off x="7740650" y="3131095"/>
                <a:ext cx="1476375" cy="1967955"/>
                <a:chOff x="7740650" y="3131095"/>
                <a:chExt cx="1476375" cy="1967955"/>
              </a:xfrm>
            </p:grpSpPr>
            <p:sp>
              <p:nvSpPr>
                <p:cNvPr id="235" name="Rectangle 234"/>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0" name="Group 189"/>
              <p:cNvGrpSpPr/>
              <p:nvPr/>
            </p:nvGrpSpPr>
            <p:grpSpPr>
              <a:xfrm>
                <a:off x="7861286" y="3300413"/>
                <a:ext cx="182880" cy="90578"/>
                <a:chOff x="7861286" y="3300413"/>
                <a:chExt cx="182880" cy="90578"/>
              </a:xfrm>
            </p:grpSpPr>
            <p:sp>
              <p:nvSpPr>
                <p:cNvPr id="233" name="Rectangle 232"/>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1" name="Group 190"/>
              <p:cNvGrpSpPr/>
              <p:nvPr/>
            </p:nvGrpSpPr>
            <p:grpSpPr>
              <a:xfrm>
                <a:off x="7923541" y="3475943"/>
                <a:ext cx="1158557" cy="228744"/>
                <a:chOff x="7923541" y="3488009"/>
                <a:chExt cx="1158557" cy="228744"/>
              </a:xfrm>
            </p:grpSpPr>
            <p:sp>
              <p:nvSpPr>
                <p:cNvPr id="224" name="Rectangle 223"/>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5" name="Rectangle 224"/>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7" name="Rectangle 226"/>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9" name="Rectangle 228"/>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0" name="Rectangle 229"/>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2" name="Group 191"/>
              <p:cNvGrpSpPr/>
              <p:nvPr/>
            </p:nvGrpSpPr>
            <p:grpSpPr>
              <a:xfrm>
                <a:off x="7861286" y="3789639"/>
                <a:ext cx="303354" cy="90756"/>
                <a:chOff x="7861286" y="3793332"/>
                <a:chExt cx="303354" cy="90756"/>
              </a:xfrm>
            </p:grpSpPr>
            <p:sp>
              <p:nvSpPr>
                <p:cNvPr id="222" name="Rectangle 221"/>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3" name="Rectangle 222"/>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3" name="Group 192"/>
              <p:cNvGrpSpPr/>
              <p:nvPr/>
            </p:nvGrpSpPr>
            <p:grpSpPr>
              <a:xfrm>
                <a:off x="7861286" y="3965347"/>
                <a:ext cx="977279" cy="294462"/>
                <a:chOff x="7861286" y="3976867"/>
                <a:chExt cx="977279" cy="294462"/>
              </a:xfrm>
            </p:grpSpPr>
            <p:sp>
              <p:nvSpPr>
                <p:cNvPr id="213" name="Rectangle 212"/>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8" name="Rectangle 217"/>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0" name="Rectangle 219"/>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1" name="Rectangle 220"/>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4" name="Group 193"/>
              <p:cNvGrpSpPr/>
              <p:nvPr/>
            </p:nvGrpSpPr>
            <p:grpSpPr>
              <a:xfrm>
                <a:off x="7861286" y="4344761"/>
                <a:ext cx="1102374" cy="228744"/>
                <a:chOff x="7861286" y="4351628"/>
                <a:chExt cx="1102374" cy="228744"/>
              </a:xfrm>
            </p:grpSpPr>
            <p:sp>
              <p:nvSpPr>
                <p:cNvPr id="207" name="Rectangle 206"/>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5" name="Group 194"/>
              <p:cNvGrpSpPr/>
              <p:nvPr/>
            </p:nvGrpSpPr>
            <p:grpSpPr>
              <a:xfrm>
                <a:off x="7983513" y="4658457"/>
                <a:ext cx="1116116" cy="161449"/>
                <a:chOff x="7983513" y="4654652"/>
                <a:chExt cx="1116116" cy="161449"/>
              </a:xfrm>
            </p:grpSpPr>
            <p:sp>
              <p:nvSpPr>
                <p:cNvPr id="200" name="Rectangle 199"/>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1" name="Rectangle 200"/>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2" name="Rectangle 201"/>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3" name="Rectangle 202"/>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4" name="Rectangle 203"/>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5" name="Rectangle 204"/>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6" name="Rectangle 205"/>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6" name="Group 195"/>
              <p:cNvGrpSpPr/>
              <p:nvPr/>
            </p:nvGrpSpPr>
            <p:grpSpPr>
              <a:xfrm>
                <a:off x="7861286" y="4904857"/>
                <a:ext cx="613124" cy="95731"/>
                <a:chOff x="7861286" y="4904857"/>
                <a:chExt cx="613124" cy="95731"/>
              </a:xfrm>
            </p:grpSpPr>
            <p:sp>
              <p:nvSpPr>
                <p:cNvPr id="197" name="Rectangle 196"/>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8" name="Rectangle 197"/>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9" name="Rectangle 198"/>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3" name="Group 22"/>
            <p:cNvGrpSpPr/>
            <p:nvPr/>
          </p:nvGrpSpPr>
          <p:grpSpPr>
            <a:xfrm>
              <a:off x="9345911" y="3797978"/>
              <a:ext cx="1476375" cy="1967955"/>
              <a:chOff x="9345911" y="3124878"/>
              <a:chExt cx="1476375" cy="1967955"/>
            </a:xfrm>
          </p:grpSpPr>
          <p:grpSp>
            <p:nvGrpSpPr>
              <p:cNvPr id="143" name="Group 142"/>
              <p:cNvGrpSpPr/>
              <p:nvPr/>
            </p:nvGrpSpPr>
            <p:grpSpPr>
              <a:xfrm>
                <a:off x="9345911" y="3124878"/>
                <a:ext cx="1476375" cy="1967955"/>
                <a:chOff x="7740650" y="3131095"/>
                <a:chExt cx="1476375" cy="1967955"/>
              </a:xfrm>
            </p:grpSpPr>
            <p:sp>
              <p:nvSpPr>
                <p:cNvPr id="187" name="Rectangle 186"/>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8" name="Rectangle 187"/>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44" name="Rectangle 143"/>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6" name="Rectangle 145"/>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47" name="Group 146"/>
              <p:cNvGrpSpPr/>
              <p:nvPr/>
            </p:nvGrpSpPr>
            <p:grpSpPr>
              <a:xfrm>
                <a:off x="9437493" y="3559175"/>
                <a:ext cx="1288985" cy="117474"/>
                <a:chOff x="9437493" y="3559175"/>
                <a:chExt cx="1288985" cy="117474"/>
              </a:xfrm>
            </p:grpSpPr>
            <p:sp>
              <p:nvSpPr>
                <p:cNvPr id="180" name="Rectangle 179"/>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1" name="Rectangle 180"/>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3" name="Rectangle 182"/>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8" name="Group 147"/>
              <p:cNvGrpSpPr/>
              <p:nvPr/>
            </p:nvGrpSpPr>
            <p:grpSpPr>
              <a:xfrm>
                <a:off x="9465450" y="3797545"/>
                <a:ext cx="1188720" cy="146051"/>
                <a:chOff x="9465450" y="3797545"/>
                <a:chExt cx="1188720" cy="146051"/>
              </a:xfrm>
            </p:grpSpPr>
            <p:sp>
              <p:nvSpPr>
                <p:cNvPr id="174" name="Rectangle 173"/>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5" name="Rectangle 174"/>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7" name="Rectangle 176"/>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9" name="Rectangle 178"/>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9" name="Group 148"/>
              <p:cNvGrpSpPr/>
              <p:nvPr/>
            </p:nvGrpSpPr>
            <p:grpSpPr>
              <a:xfrm>
                <a:off x="9465719" y="3362734"/>
                <a:ext cx="731520" cy="88380"/>
                <a:chOff x="9465719" y="3362734"/>
                <a:chExt cx="731520" cy="88380"/>
              </a:xfrm>
            </p:grpSpPr>
            <p:sp>
              <p:nvSpPr>
                <p:cNvPr id="172" name="Rectangle 171"/>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0" name="Group 149"/>
              <p:cNvGrpSpPr/>
              <p:nvPr/>
            </p:nvGrpSpPr>
            <p:grpSpPr>
              <a:xfrm>
                <a:off x="9434530" y="4405572"/>
                <a:ext cx="356616" cy="212071"/>
                <a:chOff x="9434530" y="4405572"/>
                <a:chExt cx="356616" cy="212071"/>
              </a:xfrm>
            </p:grpSpPr>
            <p:sp>
              <p:nvSpPr>
                <p:cNvPr id="167" name="Rectangle 166"/>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8" name="Rectangle 167"/>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0" name="Rectangle 169"/>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1" name="Rectangle 150"/>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2" name="Group 151"/>
              <p:cNvGrpSpPr/>
              <p:nvPr/>
            </p:nvGrpSpPr>
            <p:grpSpPr>
              <a:xfrm>
                <a:off x="9898578" y="4405572"/>
                <a:ext cx="365760" cy="212071"/>
                <a:chOff x="9898578" y="4405572"/>
                <a:chExt cx="365760" cy="212071"/>
              </a:xfrm>
            </p:grpSpPr>
            <p:grpSp>
              <p:nvGrpSpPr>
                <p:cNvPr id="161" name="Group 160"/>
                <p:cNvGrpSpPr/>
                <p:nvPr/>
              </p:nvGrpSpPr>
              <p:grpSpPr>
                <a:xfrm>
                  <a:off x="9898578" y="4405572"/>
                  <a:ext cx="365760" cy="212071"/>
                  <a:chOff x="9434530" y="4405572"/>
                  <a:chExt cx="365760" cy="212071"/>
                </a:xfrm>
              </p:grpSpPr>
              <p:sp>
                <p:nvSpPr>
                  <p:cNvPr id="163" name="Rectangle 162"/>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62" name="Rectangle 161"/>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3" name="Group 152"/>
              <p:cNvGrpSpPr/>
              <p:nvPr/>
            </p:nvGrpSpPr>
            <p:grpSpPr>
              <a:xfrm>
                <a:off x="10358034" y="4405249"/>
                <a:ext cx="365760" cy="212071"/>
                <a:chOff x="10358034" y="4405249"/>
                <a:chExt cx="365760" cy="212071"/>
              </a:xfrm>
            </p:grpSpPr>
            <p:sp>
              <p:nvSpPr>
                <p:cNvPr id="155" name="Rectangle 154"/>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ectangle 155"/>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4" name="Rectangle 153"/>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4" name="Group 23"/>
            <p:cNvGrpSpPr/>
            <p:nvPr/>
          </p:nvGrpSpPr>
          <p:grpSpPr>
            <a:xfrm>
              <a:off x="10915566" y="4874213"/>
              <a:ext cx="536092" cy="799475"/>
              <a:chOff x="5951537" y="5232400"/>
              <a:chExt cx="365126" cy="544513"/>
            </a:xfrm>
          </p:grpSpPr>
          <p:sp>
            <p:nvSpPr>
              <p:cNvPr id="139"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p:cNvGrpSpPr/>
            <p:nvPr/>
          </p:nvGrpSpPr>
          <p:grpSpPr>
            <a:xfrm>
              <a:off x="10929938" y="2701925"/>
              <a:ext cx="1168400" cy="1011238"/>
              <a:chOff x="10929938" y="2028825"/>
              <a:chExt cx="1168400" cy="1011238"/>
            </a:xfrm>
          </p:grpSpPr>
          <p:sp>
            <p:nvSpPr>
              <p:cNvPr id="127"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6" name="Group 25"/>
            <p:cNvGrpSpPr/>
            <p:nvPr/>
          </p:nvGrpSpPr>
          <p:grpSpPr>
            <a:xfrm>
              <a:off x="9311043" y="1715016"/>
              <a:ext cx="1509358" cy="1959682"/>
              <a:chOff x="9311043" y="1041916"/>
              <a:chExt cx="1509358" cy="1959682"/>
            </a:xfrm>
          </p:grpSpPr>
          <p:grpSp>
            <p:nvGrpSpPr>
              <p:cNvPr id="108" name="Group 107"/>
              <p:cNvGrpSpPr/>
              <p:nvPr/>
            </p:nvGrpSpPr>
            <p:grpSpPr>
              <a:xfrm>
                <a:off x="9311043" y="1041916"/>
                <a:ext cx="1509358" cy="1959682"/>
                <a:chOff x="2699562" y="3794641"/>
                <a:chExt cx="1412658" cy="1813061"/>
              </a:xfrm>
            </p:grpSpPr>
            <p:sp>
              <p:nvSpPr>
                <p:cNvPr id="112"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9" name="Rounded Rectangle 108"/>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0" name="Rounded Rectangle 109"/>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1" name="Rounded Rectangle 110"/>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 name="Group 26"/>
            <p:cNvGrpSpPr/>
            <p:nvPr/>
          </p:nvGrpSpPr>
          <p:grpSpPr>
            <a:xfrm>
              <a:off x="7202936" y="2137601"/>
              <a:ext cx="434396" cy="1567623"/>
              <a:chOff x="7202936" y="1464501"/>
              <a:chExt cx="434396" cy="1567623"/>
            </a:xfrm>
          </p:grpSpPr>
          <p:pic>
            <p:nvPicPr>
              <p:cNvPr id="97" name="Picture 96"/>
              <p:cNvPicPr>
                <a:picLocks noChangeAspect="1"/>
              </p:cNvPicPr>
              <p:nvPr/>
            </p:nvPicPr>
            <p:blipFill>
              <a:blip r:embed="rId3"/>
              <a:stretch>
                <a:fillRect/>
              </a:stretch>
            </p:blipFill>
            <p:spPr>
              <a:xfrm>
                <a:off x="7509783" y="1515955"/>
                <a:ext cx="127549" cy="1513579"/>
              </a:xfrm>
              <a:prstGeom prst="rect">
                <a:avLst/>
              </a:prstGeom>
            </p:spPr>
          </p:pic>
          <p:grpSp>
            <p:nvGrpSpPr>
              <p:cNvPr id="98" name="Group 97"/>
              <p:cNvGrpSpPr/>
              <p:nvPr/>
            </p:nvGrpSpPr>
            <p:grpSpPr>
              <a:xfrm flipV="1">
                <a:off x="7202936" y="1464501"/>
                <a:ext cx="164653" cy="1567623"/>
                <a:chOff x="7138988" y="855663"/>
                <a:chExt cx="228601" cy="2176462"/>
              </a:xfrm>
            </p:grpSpPr>
            <p:sp>
              <p:nvSpPr>
                <p:cNvPr id="99"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28"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9" name="Group 28"/>
            <p:cNvGrpSpPr/>
            <p:nvPr/>
          </p:nvGrpSpPr>
          <p:grpSpPr>
            <a:xfrm>
              <a:off x="7743520" y="1710037"/>
              <a:ext cx="1470634" cy="1974359"/>
              <a:chOff x="7743520" y="1036937"/>
              <a:chExt cx="1470634" cy="1974359"/>
            </a:xfrm>
          </p:grpSpPr>
          <p:grpSp>
            <p:nvGrpSpPr>
              <p:cNvPr id="82" name="Group 81"/>
              <p:cNvGrpSpPr/>
              <p:nvPr/>
            </p:nvGrpSpPr>
            <p:grpSpPr>
              <a:xfrm>
                <a:off x="7743520" y="1036937"/>
                <a:ext cx="1470634" cy="1974359"/>
                <a:chOff x="7740650" y="1041915"/>
                <a:chExt cx="1470634" cy="1974359"/>
              </a:xfrm>
            </p:grpSpPr>
            <p:sp>
              <p:nvSpPr>
                <p:cNvPr id="95" name="Freeform 94"/>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6" name="Right Triangle 95"/>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83" name="Group 82"/>
              <p:cNvGrpSpPr/>
              <p:nvPr/>
            </p:nvGrpSpPr>
            <p:grpSpPr>
              <a:xfrm>
                <a:off x="7912042" y="1158011"/>
                <a:ext cx="1133265" cy="1611524"/>
                <a:chOff x="7912042" y="1158011"/>
                <a:chExt cx="1133265" cy="1611524"/>
              </a:xfrm>
            </p:grpSpPr>
            <p:sp>
              <p:nvSpPr>
                <p:cNvPr id="84" name="Right Bracket 83"/>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5" name="Straight Connector 84"/>
                <p:cNvCxnSpPr>
                  <a:stCxn id="84"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86" name="Oval 85"/>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7" name="Oval 86"/>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8" name="Flowchart: Decision 87"/>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9" name="Flowchart: Decision 88"/>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0" name="Flowchart: Process 89"/>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1" name="Flowchart: Process 90"/>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2" name="Flowchart: Process 91"/>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3" name="Flowchart: Process 92"/>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4" name="Flowchart: Process 93"/>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0" name="Group 29"/>
            <p:cNvGrpSpPr/>
            <p:nvPr/>
          </p:nvGrpSpPr>
          <p:grpSpPr>
            <a:xfrm>
              <a:off x="7983513" y="1945650"/>
              <a:ext cx="989927" cy="1378516"/>
              <a:chOff x="7983513" y="1272550"/>
              <a:chExt cx="989927" cy="1378516"/>
            </a:xfrm>
          </p:grpSpPr>
          <p:sp>
            <p:nvSpPr>
              <p:cNvPr id="65" name="Rectangle 64"/>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 name="Rectangle 65"/>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 name="Rectangle 66"/>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8" name="Rectangle 67"/>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Rectangle 68"/>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0" name="Rectangle 69"/>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1" name="Rectangle 70"/>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2" name="Rectangle 71"/>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3" name="Rectangle 72"/>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4" name="Rectangle 73"/>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Rectangle 74"/>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6" name="Rectangle 75"/>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Rectangle 76"/>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Rectangle 77"/>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Rectangle 78"/>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Rectangle 79"/>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Rectangle 80"/>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 name="Group 30"/>
            <p:cNvGrpSpPr/>
            <p:nvPr/>
          </p:nvGrpSpPr>
          <p:grpSpPr>
            <a:xfrm>
              <a:off x="5895503" y="1955025"/>
              <a:ext cx="1229051" cy="1725027"/>
              <a:chOff x="5895503" y="1281925"/>
              <a:chExt cx="1229051" cy="1725027"/>
            </a:xfrm>
          </p:grpSpPr>
          <p:grpSp>
            <p:nvGrpSpPr>
              <p:cNvPr id="32" name="Group 31"/>
              <p:cNvGrpSpPr/>
              <p:nvPr/>
            </p:nvGrpSpPr>
            <p:grpSpPr>
              <a:xfrm>
                <a:off x="5895503" y="1281925"/>
                <a:ext cx="1229051" cy="1725027"/>
                <a:chOff x="5895503" y="1281925"/>
                <a:chExt cx="1229051" cy="1725027"/>
              </a:xfrm>
            </p:grpSpPr>
            <p:sp>
              <p:nvSpPr>
                <p:cNvPr id="63" name="Freeform 62"/>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 name="Right Triangle 63"/>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3" name="Group 32"/>
              <p:cNvGrpSpPr/>
              <p:nvPr/>
            </p:nvGrpSpPr>
            <p:grpSpPr>
              <a:xfrm>
                <a:off x="5996740" y="1640587"/>
                <a:ext cx="1000052" cy="1136612"/>
                <a:chOff x="5996740" y="1640587"/>
                <a:chExt cx="1000052" cy="1136612"/>
              </a:xfrm>
            </p:grpSpPr>
            <p:grpSp>
              <p:nvGrpSpPr>
                <p:cNvPr id="34" name="Group 33"/>
                <p:cNvGrpSpPr/>
                <p:nvPr/>
              </p:nvGrpSpPr>
              <p:grpSpPr>
                <a:xfrm>
                  <a:off x="6265272" y="1646040"/>
                  <a:ext cx="731520" cy="87880"/>
                  <a:chOff x="6265272" y="1646040"/>
                  <a:chExt cx="731520" cy="87880"/>
                </a:xfrm>
              </p:grpSpPr>
              <p:sp>
                <p:nvSpPr>
                  <p:cNvPr id="60" name="Rectangle 59"/>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Rectangle 60"/>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Rectangle 61"/>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5" name="Group 34"/>
                <p:cNvGrpSpPr/>
                <p:nvPr/>
              </p:nvGrpSpPr>
              <p:grpSpPr>
                <a:xfrm>
                  <a:off x="6265272" y="1889531"/>
                  <a:ext cx="731520" cy="87880"/>
                  <a:chOff x="6265272" y="1889531"/>
                  <a:chExt cx="731520" cy="87880"/>
                </a:xfrm>
              </p:grpSpPr>
              <p:sp>
                <p:nvSpPr>
                  <p:cNvPr id="58" name="Rectangle 57"/>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Rectangle 58"/>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6" name="Group 35"/>
                <p:cNvGrpSpPr/>
                <p:nvPr/>
              </p:nvGrpSpPr>
              <p:grpSpPr>
                <a:xfrm>
                  <a:off x="6265272" y="2130746"/>
                  <a:ext cx="709184" cy="87880"/>
                  <a:chOff x="6265272" y="2130746"/>
                  <a:chExt cx="709184" cy="87880"/>
                </a:xfrm>
              </p:grpSpPr>
              <p:sp>
                <p:nvSpPr>
                  <p:cNvPr id="55" name="Rectangle 54"/>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 name="Rectangle 55"/>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 name="Rectangle 56"/>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7" name="Group 36"/>
                <p:cNvGrpSpPr/>
                <p:nvPr/>
              </p:nvGrpSpPr>
              <p:grpSpPr>
                <a:xfrm>
                  <a:off x="6265272" y="2374770"/>
                  <a:ext cx="731520" cy="87880"/>
                  <a:chOff x="6265272" y="2374770"/>
                  <a:chExt cx="731520" cy="87880"/>
                </a:xfrm>
              </p:grpSpPr>
              <p:sp>
                <p:nvSpPr>
                  <p:cNvPr id="53" name="Rectangle 52"/>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Rectangle 53"/>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8" name="Group 37"/>
                <p:cNvGrpSpPr/>
                <p:nvPr/>
              </p:nvGrpSpPr>
              <p:grpSpPr>
                <a:xfrm>
                  <a:off x="6265272" y="2623634"/>
                  <a:ext cx="731520" cy="87880"/>
                  <a:chOff x="6265272" y="2623634"/>
                  <a:chExt cx="731520" cy="87880"/>
                </a:xfrm>
              </p:grpSpPr>
              <p:sp>
                <p:nvSpPr>
                  <p:cNvPr id="50" name="Rectangle 49"/>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1" name="Rectangle 50"/>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Rectangle 51"/>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9" name="Rectangle 38"/>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0" name="Rectangle 39"/>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1" name="Group 40"/>
                <p:cNvGrpSpPr/>
                <p:nvPr/>
              </p:nvGrpSpPr>
              <p:grpSpPr>
                <a:xfrm>
                  <a:off x="5996740" y="1640587"/>
                  <a:ext cx="154817" cy="154817"/>
                  <a:chOff x="5996740" y="1640587"/>
                  <a:chExt cx="154817" cy="154817"/>
                </a:xfrm>
              </p:grpSpPr>
              <p:sp>
                <p:nvSpPr>
                  <p:cNvPr id="48" name="Rectangle 47"/>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2" name="Group 41"/>
                <p:cNvGrpSpPr/>
                <p:nvPr/>
              </p:nvGrpSpPr>
              <p:grpSpPr>
                <a:xfrm>
                  <a:off x="5996740" y="1886036"/>
                  <a:ext cx="154817" cy="154817"/>
                  <a:chOff x="5996740" y="1886036"/>
                  <a:chExt cx="154817" cy="154817"/>
                </a:xfrm>
              </p:grpSpPr>
              <p:sp>
                <p:nvSpPr>
                  <p:cNvPr id="46" name="Rectangle 45"/>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7"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3" name="Group 42"/>
                <p:cNvGrpSpPr/>
                <p:nvPr/>
              </p:nvGrpSpPr>
              <p:grpSpPr>
                <a:xfrm>
                  <a:off x="5996740" y="2376934"/>
                  <a:ext cx="154817" cy="154817"/>
                  <a:chOff x="5996740" y="2376934"/>
                  <a:chExt cx="154817" cy="154817"/>
                </a:xfrm>
              </p:grpSpPr>
              <p:sp>
                <p:nvSpPr>
                  <p:cNvPr id="44" name="Rectangle 43"/>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grpSp>
      </p:grpSp>
    </p:spTree>
    <p:extLst>
      <p:ext uri="{BB962C8B-B14F-4D97-AF65-F5344CB8AC3E}">
        <p14:creationId xmlns:p14="http://schemas.microsoft.com/office/powerpoint/2010/main" val="4221906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549453" y="6515100"/>
            <a:ext cx="1382837" cy="385963"/>
          </a:xfrm>
          <a:prstGeom prst="rect">
            <a:avLst/>
          </a:prstGeom>
          <a:solidFill>
            <a:srgbClr val="E9E9E9"/>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p:txBody>
          <a:bodyPr/>
          <a:lstStyle/>
          <a:p>
            <a:r>
              <a:rPr lang="en-US" dirty="0"/>
              <a:t>Developer Program launch</a:t>
            </a:r>
          </a:p>
        </p:txBody>
      </p:sp>
      <p:sp>
        <p:nvSpPr>
          <p:cNvPr id="7" name="Content Placeholder 6"/>
          <p:cNvSpPr>
            <a:spLocks noGrp="1"/>
          </p:cNvSpPr>
          <p:nvPr>
            <p:ph type="body" sz="quarter" idx="4294967295"/>
          </p:nvPr>
        </p:nvSpPr>
        <p:spPr>
          <a:xfrm>
            <a:off x="0" y="5197475"/>
            <a:ext cx="12185650" cy="630238"/>
          </a:xfrm>
          <a:prstGeom prst="rect">
            <a:avLst/>
          </a:prstGeom>
        </p:spPr>
        <p:txBody>
          <a:bodyPr/>
          <a:lstStyle/>
          <a:p>
            <a:pPr marL="0" indent="0" algn="ctr">
              <a:buNone/>
            </a:pPr>
            <a:r>
              <a:rPr lang="en-US" sz="3136" dirty="0">
                <a:hlinkClick r:id="rId3"/>
              </a:rPr>
              <a:t>http://dev.office.com/devprogram</a:t>
            </a:r>
            <a:r>
              <a:rPr lang="en-US" sz="3136" dirty="0"/>
              <a:t> </a:t>
            </a: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rPr>
                <a:t>E-mail </a:t>
              </a:r>
              <a:br>
                <a:rPr lang="en-US" sz="1960" dirty="0">
                  <a:gradFill>
                    <a:gsLst>
                      <a:gs pos="28319">
                        <a:srgbClr val="000000"/>
                      </a:gs>
                      <a:gs pos="52212">
                        <a:srgbClr val="000000"/>
                      </a:gs>
                    </a:gsLst>
                    <a:lin ang="5400000" scaled="0"/>
                  </a:gradFill>
                </a:rPr>
              </a:br>
              <a:r>
                <a:rPr lang="en-US" sz="1960" dirty="0">
                  <a:gradFill>
                    <a:gsLst>
                      <a:gs pos="28319">
                        <a:srgbClr val="000000"/>
                      </a:gs>
                      <a:gs pos="52212">
                        <a:srgbClr val="000000"/>
                      </a:gs>
                    </a:gsLst>
                    <a:lin ang="5400000" scaled="0"/>
                  </a:gradFill>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rPr>
                <a:t>Free </a:t>
              </a:r>
              <a:br>
                <a:rPr lang="en-US" sz="1960" dirty="0">
                  <a:gradFill>
                    <a:gsLst>
                      <a:gs pos="28319">
                        <a:srgbClr val="000000"/>
                      </a:gs>
                      <a:gs pos="52212">
                        <a:srgbClr val="000000"/>
                      </a:gs>
                    </a:gsLst>
                    <a:lin ang="5400000" scaled="0"/>
                  </a:gradFill>
                </a:rPr>
              </a:br>
              <a:r>
                <a:rPr lang="en-US" sz="1960" dirty="0">
                  <a:gradFill>
                    <a:gsLst>
                      <a:gs pos="28319">
                        <a:srgbClr val="000000"/>
                      </a:gs>
                      <a:gs pos="52212">
                        <a:srgbClr val="000000"/>
                      </a:gs>
                    </a:gsLst>
                    <a:lin ang="5400000" scaled="0"/>
                  </a:gradFill>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rPr>
                <a:t>Free </a:t>
              </a:r>
              <a:br>
                <a:rPr lang="en-US" sz="1960" dirty="0">
                  <a:gradFill>
                    <a:gsLst>
                      <a:gs pos="28319">
                        <a:srgbClr val="000000"/>
                      </a:gs>
                      <a:gs pos="52212">
                        <a:srgbClr val="000000"/>
                      </a:gs>
                    </a:gsLst>
                    <a:lin ang="5400000" scaled="0"/>
                  </a:gradFill>
                </a:rPr>
              </a:br>
              <a:r>
                <a:rPr lang="en-US" sz="1960" dirty="0">
                  <a:gradFill>
                    <a:gsLst>
                      <a:gs pos="28319">
                        <a:srgbClr val="000000"/>
                      </a:gs>
                      <a:gs pos="52212">
                        <a:srgbClr val="000000"/>
                      </a:gs>
                    </a:gsLst>
                    <a:lin ang="5400000" scaled="0"/>
                  </a:gradFill>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grpSp>
        </p:grpSp>
      </p:grpSp>
    </p:spTree>
    <p:extLst>
      <p:ext uri="{BB962C8B-B14F-4D97-AF65-F5344CB8AC3E}">
        <p14:creationId xmlns:p14="http://schemas.microsoft.com/office/powerpoint/2010/main" val="2993629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10" presetClass="exit" presetSubtype="0" fill="hold" grpId="0"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42" presetClass="path" presetSubtype="0" accel="50000" decel="50000" fill="hold" nodeType="withEffect">
                                  <p:stCondLst>
                                    <p:cond delay="0"/>
                                  </p:stCondLst>
                                  <p:childTnLst>
                                    <p:animMotion origin="layout" path="M -2.27981E-6 -0.08375 L -2.27981E-6 -2.00182E-6 " pathEditMode="relative" rAng="0" ptsTypes="AA">
                                      <p:cBhvr>
                                        <p:cTn id="22" dur="1000" fill="hold"/>
                                        <p:tgtEl>
                                          <p:spTgt spid="294"/>
                                        </p:tgtEl>
                                        <p:attrNameLst>
                                          <p:attrName>ppt_x</p:attrName>
                                          <p:attrName>ppt_y</p:attrName>
                                        </p:attrNameLst>
                                      </p:cBhvr>
                                      <p:rCtr x="0" y="4176"/>
                                    </p:animMotion>
                                  </p:childTnLst>
                                </p:cTn>
                              </p:par>
                            </p:childTnLst>
                          </p:cTn>
                        </p:par>
                        <p:par>
                          <p:cTn id="23" fill="hold">
                            <p:stCondLst>
                              <p:cond delay="4250"/>
                            </p:stCondLst>
                            <p:childTnLst>
                              <p:par>
                                <p:cTn id="24" presetID="10" presetClass="entr" presetSubtype="0" fill="hold" nodeType="afterEffect">
                                  <p:stCondLst>
                                    <p:cond delay="0"/>
                                  </p:stCondLst>
                                  <p:childTnLst>
                                    <p:set>
                                      <p:cBhvr>
                                        <p:cTn id="25" dur="1" fill="hold">
                                          <p:stCondLst>
                                            <p:cond delay="0"/>
                                          </p:stCondLst>
                                        </p:cTn>
                                        <p:tgtEl>
                                          <p:spTgt spid="297"/>
                                        </p:tgtEl>
                                        <p:attrNameLst>
                                          <p:attrName>style.visibility</p:attrName>
                                        </p:attrNameLst>
                                      </p:cBhvr>
                                      <p:to>
                                        <p:strVal val="visible"/>
                                      </p:to>
                                    </p:set>
                                    <p:animEffect transition="in" filter="fade">
                                      <p:cBhvr>
                                        <p:cTn id="26" dur="1000"/>
                                        <p:tgtEl>
                                          <p:spTgt spid="297"/>
                                        </p:tgtEl>
                                      </p:cBhvr>
                                    </p:animEffect>
                                  </p:childTnLst>
                                </p:cTn>
                              </p:par>
                              <p:par>
                                <p:cTn id="27" presetID="42" presetClass="path" presetSubtype="0" accel="50000" decel="50000" fill="hold" nodeType="withEffect">
                                  <p:stCondLst>
                                    <p:cond delay="0"/>
                                  </p:stCondLst>
                                  <p:childTnLst>
                                    <p:animMotion origin="layout" path="M 3.75E-6 -0.0838 L 3.75E-6 1.85185E-6 " pathEditMode="relative" rAng="0" ptsTypes="AA">
                                      <p:cBhvr>
                                        <p:cTn id="28" dur="1000" fill="hold"/>
                                        <p:tgtEl>
                                          <p:spTgt spid="297"/>
                                        </p:tgtEl>
                                        <p:attrNameLst>
                                          <p:attrName>ppt_x</p:attrName>
                                          <p:attrName>ppt_y</p:attrName>
                                        </p:attrNameLst>
                                      </p:cBhvr>
                                      <p:rCtr x="0" y="4190"/>
                                    </p:animMotion>
                                  </p:childTnLst>
                                </p:cTn>
                              </p:par>
                            </p:childTnLst>
                          </p:cTn>
                        </p:par>
                        <p:par>
                          <p:cTn id="29" fill="hold">
                            <p:stCondLst>
                              <p:cond delay="5250"/>
                            </p:stCondLst>
                            <p:childTnLst>
                              <p:par>
                                <p:cTn id="30" presetID="10" presetClass="entr" presetSubtype="0" fill="hold" nodeType="afterEffect">
                                  <p:stCondLst>
                                    <p:cond delay="0"/>
                                  </p:stCondLst>
                                  <p:childTnLst>
                                    <p:set>
                                      <p:cBhvr>
                                        <p:cTn id="31" dur="1" fill="hold">
                                          <p:stCondLst>
                                            <p:cond delay="0"/>
                                          </p:stCondLst>
                                        </p:cTn>
                                        <p:tgtEl>
                                          <p:spTgt spid="302"/>
                                        </p:tgtEl>
                                        <p:attrNameLst>
                                          <p:attrName>style.visibility</p:attrName>
                                        </p:attrNameLst>
                                      </p:cBhvr>
                                      <p:to>
                                        <p:strVal val="visible"/>
                                      </p:to>
                                    </p:set>
                                    <p:animEffect transition="in" filter="fade">
                                      <p:cBhvr>
                                        <p:cTn id="32" dur="1000"/>
                                        <p:tgtEl>
                                          <p:spTgt spid="302"/>
                                        </p:tgtEl>
                                      </p:cBhvr>
                                    </p:animEffect>
                                  </p:childTnLst>
                                </p:cTn>
                              </p:par>
                              <p:par>
                                <p:cTn id="33" presetID="42" presetClass="path" presetSubtype="0" accel="50000" decel="50000" fill="hold" nodeType="withEffect">
                                  <p:stCondLst>
                                    <p:cond delay="0"/>
                                  </p:stCondLst>
                                  <p:childTnLst>
                                    <p:animMotion origin="layout" path="M 2.21088E-6 -0.08375 L 2.21088E-6 5.5833E-7 " pathEditMode="relative" rAng="0" ptsTypes="AA">
                                      <p:cBhvr>
                                        <p:cTn id="34" dur="1000" fill="hold"/>
                                        <p:tgtEl>
                                          <p:spTgt spid="302"/>
                                        </p:tgtEl>
                                        <p:attrNameLst>
                                          <p:attrName>ppt_x</p:attrName>
                                          <p:attrName>ppt_y</p:attrName>
                                        </p:attrNameLst>
                                      </p:cBhvr>
                                      <p:rCtr x="0" y="4176"/>
                                    </p:animMotion>
                                  </p:childTnLst>
                                </p:cTn>
                              </p:par>
                            </p:childTnLst>
                          </p:cTn>
                        </p:par>
                        <p:par>
                          <p:cTn id="35" fill="hold">
                            <p:stCondLst>
                              <p:cond delay="6250"/>
                            </p:stCondLst>
                            <p:childTnLst>
                              <p:par>
                                <p:cTn id="36" presetID="10" presetClass="entr" presetSubtype="0" fill="hold" nodeType="afterEffect">
                                  <p:stCondLst>
                                    <p:cond delay="0"/>
                                  </p:stCondLst>
                                  <p:childTnLst>
                                    <p:set>
                                      <p:cBhvr>
                                        <p:cTn id="37" dur="1" fill="hold">
                                          <p:stCondLst>
                                            <p:cond delay="0"/>
                                          </p:stCondLst>
                                        </p:cTn>
                                        <p:tgtEl>
                                          <p:spTgt spid="298"/>
                                        </p:tgtEl>
                                        <p:attrNameLst>
                                          <p:attrName>style.visibility</p:attrName>
                                        </p:attrNameLst>
                                      </p:cBhvr>
                                      <p:to>
                                        <p:strVal val="visible"/>
                                      </p:to>
                                    </p:set>
                                    <p:animEffect transition="in" filter="fade">
                                      <p:cBhvr>
                                        <p:cTn id="38" dur="1000"/>
                                        <p:tgtEl>
                                          <p:spTgt spid="298"/>
                                        </p:tgtEl>
                                      </p:cBhvr>
                                    </p:animEffect>
                                  </p:childTnLst>
                                </p:cTn>
                              </p:par>
                              <p:par>
                                <p:cTn id="39" presetID="42" presetClass="path" presetSubtype="0" accel="50000" decel="50000" fill="hold" nodeType="withEffect">
                                  <p:stCondLst>
                                    <p:cond delay="0"/>
                                  </p:stCondLst>
                                  <p:childTnLst>
                                    <p:animMotion origin="layout" path="M -2.27981E-6 -0.08375 L -2.27981E-6 -2.00182E-6 " pathEditMode="relative" rAng="0" ptsTypes="AA">
                                      <p:cBhvr>
                                        <p:cTn id="40" dur="1000" fill="hold"/>
                                        <p:tgtEl>
                                          <p:spTgt spid="298"/>
                                        </p:tgtEl>
                                        <p:attrNameLst>
                                          <p:attrName>ppt_x</p:attrName>
                                          <p:attrName>ppt_y</p:attrName>
                                        </p:attrNameLst>
                                      </p:cBhvr>
                                      <p:rCtr x="0" y="4176"/>
                                    </p:animMotion>
                                  </p:childTnLst>
                                </p:cTn>
                              </p:par>
                            </p:childTnLst>
                          </p:cTn>
                        </p:par>
                        <p:par>
                          <p:cTn id="41" fill="hold">
                            <p:stCondLst>
                              <p:cond delay="7250"/>
                            </p:stCondLst>
                            <p:childTnLst>
                              <p:par>
                                <p:cTn id="42" presetID="10" presetClass="entr" presetSubtype="0" fill="hold" nodeType="afterEffect">
                                  <p:stCondLst>
                                    <p:cond delay="0"/>
                                  </p:stCondLst>
                                  <p:childTnLst>
                                    <p:set>
                                      <p:cBhvr>
                                        <p:cTn id="43" dur="1" fill="hold">
                                          <p:stCondLst>
                                            <p:cond delay="0"/>
                                          </p:stCondLst>
                                        </p:cTn>
                                        <p:tgtEl>
                                          <p:spTgt spid="301"/>
                                        </p:tgtEl>
                                        <p:attrNameLst>
                                          <p:attrName>style.visibility</p:attrName>
                                        </p:attrNameLst>
                                      </p:cBhvr>
                                      <p:to>
                                        <p:strVal val="visible"/>
                                      </p:to>
                                    </p:set>
                                    <p:animEffect transition="in" filter="fade">
                                      <p:cBhvr>
                                        <p:cTn id="44" dur="1000"/>
                                        <p:tgtEl>
                                          <p:spTgt spid="301"/>
                                        </p:tgtEl>
                                      </p:cBhvr>
                                    </p:animEffect>
                                  </p:childTnLst>
                                </p:cTn>
                              </p:par>
                              <p:par>
                                <p:cTn id="45" presetID="42" presetClass="path" presetSubtype="0" accel="50000" decel="50000" fill="hold" nodeType="withEffect">
                                  <p:stCondLst>
                                    <p:cond delay="0"/>
                                  </p:stCondLst>
                                  <p:childTnLst>
                                    <p:animMotion origin="layout" path="M -2.27981E-6 -0.08375 L -2.27981E-6 -2.00182E-6 " pathEditMode="relative" rAng="0" ptsTypes="AA">
                                      <p:cBhvr>
                                        <p:cTn id="46" dur="1000" fill="hold"/>
                                        <p:tgtEl>
                                          <p:spTgt spid="301"/>
                                        </p:tgtEl>
                                        <p:attrNameLst>
                                          <p:attrName>ppt_x</p:attrName>
                                          <p:attrName>ppt_y</p:attrName>
                                        </p:attrNameLst>
                                      </p:cBhvr>
                                      <p:rCtr x="0" y="4176"/>
                                    </p:animMotion>
                                  </p:childTnLst>
                                </p:cTn>
                              </p:par>
                            </p:childTnLst>
                          </p:cTn>
                        </p:par>
                        <p:par>
                          <p:cTn id="47" fill="hold">
                            <p:stCondLst>
                              <p:cond delay="8250"/>
                            </p:stCondLst>
                            <p:childTnLst>
                              <p:par>
                                <p:cTn id="48" presetID="10" presetClass="entr" presetSubtype="0" fill="hold" grpId="0" nodeType="after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27981E-6 -0.08375 L -2.27981E-6 -2.00182E-6 " pathEditMode="relative" rAng="0" ptsTypes="AA">
                                      <p:cBhvr>
                                        <p:cTn id="52"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build="p"/>
      <p:bldP spid="7" grpI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AutoShape 118"/>
          <p:cNvSpPr>
            <a:spLocks noChangeAspect="1" noChangeArrowheads="1" noTextEdit="1"/>
          </p:cNvSpPr>
          <p:nvPr/>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7" name="AutoShape 151"/>
          <p:cNvSpPr>
            <a:spLocks noChangeAspect="1" noChangeArrowheads="1" noTextEdit="1"/>
          </p:cNvSpPr>
          <p:nvPr/>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2" name="AutoShape 167"/>
          <p:cNvSpPr>
            <a:spLocks noChangeAspect="1" noChangeArrowheads="1" noTextEdit="1"/>
          </p:cNvSpPr>
          <p:nvPr/>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1" name="AutoShape 177"/>
          <p:cNvSpPr>
            <a:spLocks noChangeAspect="1" noChangeArrowheads="1" noTextEdit="1"/>
          </p:cNvSpPr>
          <p:nvPr/>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31" name="AutoShape 219"/>
          <p:cNvSpPr>
            <a:spLocks noChangeAspect="1" noChangeArrowheads="1" noTextEdit="1"/>
          </p:cNvSpPr>
          <p:nvPr/>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8" name="AutoShape 257"/>
          <p:cNvSpPr>
            <a:spLocks noChangeAspect="1" noChangeArrowheads="1" noTextEdit="1"/>
          </p:cNvSpPr>
          <p:nvPr/>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 name="AutoShape 3"/>
          <p:cNvSpPr>
            <a:spLocks noChangeAspect="1" noChangeArrowheads="1" noTextEdit="1"/>
          </p:cNvSpPr>
          <p:nvPr/>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6" name="AutoShape 77"/>
          <p:cNvSpPr>
            <a:spLocks noChangeAspect="1" noChangeArrowheads="1" noTextEdit="1"/>
          </p:cNvSpPr>
          <p:nvPr/>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20" name="Group 19"/>
          <p:cNvGrpSpPr/>
          <p:nvPr/>
        </p:nvGrpSpPr>
        <p:grpSpPr>
          <a:xfrm>
            <a:off x="449017" y="1212184"/>
            <a:ext cx="5522617" cy="1864634"/>
            <a:chOff x="446695" y="1211263"/>
            <a:chExt cx="5524839" cy="1865385"/>
          </a:xfrm>
        </p:grpSpPr>
        <p:sp>
          <p:nvSpPr>
            <p:cNvPr id="25" name="Rectangle 5"/>
            <p:cNvSpPr>
              <a:spLocks noChangeArrowheads="1"/>
            </p:cNvSpPr>
            <p:nvPr/>
          </p:nvSpPr>
          <p:spPr bwMode="auto">
            <a:xfrm>
              <a:off x="446695" y="1211263"/>
              <a:ext cx="5524839" cy="1865385"/>
            </a:xfrm>
            <a:prstGeom prst="rect">
              <a:avLst/>
            </a:prstGeom>
            <a:solidFill>
              <a:schemeClr val="accent3"/>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262626"/>
                      </a:gs>
                      <a:gs pos="100000">
                        <a:srgbClr val="262626"/>
                      </a:gs>
                    </a:gsLst>
                    <a:lin ang="5400000" scaled="0"/>
                  </a:gradFill>
                  <a:latin typeface="Segoe UI Light"/>
                </a:rPr>
                <a:t>Office 365 Network</a:t>
              </a:r>
            </a:p>
            <a:p>
              <a:pPr defTabSz="914005">
                <a:lnSpc>
                  <a:spcPct val="80000"/>
                </a:lnSpc>
                <a:spcBef>
                  <a:spcPts val="587"/>
                </a:spcBef>
                <a:spcAft>
                  <a:spcPts val="587"/>
                </a:spcAft>
                <a:defRPr/>
              </a:pPr>
              <a:r>
                <a:rPr lang="en-US" sz="1799" dirty="0">
                  <a:solidFill>
                    <a:srgbClr val="FFFFFF"/>
                  </a:solidFill>
                  <a:hlinkClick r:id="rId3"/>
                </a:rPr>
                <a:t>https://www.yammer.com/itpronetwork</a:t>
              </a:r>
              <a:r>
                <a:rPr lang="en-US" sz="1799" dirty="0">
                  <a:solidFill>
                    <a:srgbClr val="404040"/>
                  </a:solidFill>
                </a:rPr>
                <a:t> </a:t>
              </a:r>
            </a:p>
          </p:txBody>
        </p:sp>
        <p:sp>
          <p:nvSpPr>
            <p:cNvPr id="318"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chemeClr val="tx1"/>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endParaRPr>
            </a:p>
          </p:txBody>
        </p:sp>
      </p:grpSp>
      <p:grpSp>
        <p:nvGrpSpPr>
          <p:cNvPr id="22" name="Group 21"/>
          <p:cNvGrpSpPr/>
          <p:nvPr/>
        </p:nvGrpSpPr>
        <p:grpSpPr>
          <a:xfrm>
            <a:off x="8205829" y="1218557"/>
            <a:ext cx="3782426" cy="3620806"/>
            <a:chOff x="8206628" y="1217640"/>
            <a:chExt cx="3783948" cy="3622263"/>
          </a:xfrm>
        </p:grpSpPr>
        <p:grpSp>
          <p:nvGrpSpPr>
            <p:cNvPr id="14" name="Group 13"/>
            <p:cNvGrpSpPr/>
            <p:nvPr/>
          </p:nvGrpSpPr>
          <p:grpSpPr>
            <a:xfrm>
              <a:off x="10137980" y="1225066"/>
              <a:ext cx="1836984" cy="3614837"/>
              <a:chOff x="10137980" y="1225066"/>
              <a:chExt cx="1836984" cy="3614837"/>
            </a:xfrm>
          </p:grpSpPr>
          <p:sp>
            <p:nvSpPr>
              <p:cNvPr id="342"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8"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nvGrpSpPr>
            <p:cNvPr id="13" name="Group 12"/>
            <p:cNvGrpSpPr/>
            <p:nvPr/>
          </p:nvGrpSpPr>
          <p:grpSpPr>
            <a:xfrm>
              <a:off x="8206628" y="1217640"/>
              <a:ext cx="3783948" cy="1856191"/>
              <a:chOff x="8206628" y="1217640"/>
              <a:chExt cx="3783948" cy="1856191"/>
            </a:xfrm>
          </p:grpSpPr>
          <p:sp>
            <p:nvSpPr>
              <p:cNvPr id="136"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3"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dirty="0">
                    <a:solidFill>
                      <a:srgbClr val="404040"/>
                    </a:solidFill>
                    <a:hlinkClick r:id="rId4"/>
                  </a:rPr>
                  <a:t>@</a:t>
                </a:r>
                <a:r>
                  <a:rPr lang="en-US" sz="1799" dirty="0" err="1">
                    <a:solidFill>
                      <a:srgbClr val="404040"/>
                    </a:solidFill>
                    <a:hlinkClick r:id="rId4"/>
                  </a:rPr>
                  <a:t>OfficeDev</a:t>
                </a:r>
                <a:r>
                  <a:rPr lang="en-US" sz="1799" dirty="0">
                    <a:solidFill>
                      <a:srgbClr val="404040"/>
                    </a:solidFill>
                  </a:rPr>
                  <a:t> </a:t>
                </a:r>
              </a:p>
            </p:txBody>
          </p:sp>
          <p:sp>
            <p:nvSpPr>
              <p:cNvPr id="344"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566" name="Group 565"/>
          <p:cNvGrpSpPr/>
          <p:nvPr/>
        </p:nvGrpSpPr>
        <p:grpSpPr>
          <a:xfrm>
            <a:off x="8221381" y="3155932"/>
            <a:ext cx="1835475" cy="1683431"/>
            <a:chOff x="8272463" y="3235325"/>
            <a:chExt cx="1761331" cy="1615428"/>
          </a:xfrm>
        </p:grpSpPr>
        <p:sp>
          <p:nvSpPr>
            <p:cNvPr id="341"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455" name="Group 454"/>
            <p:cNvGrpSpPr/>
            <p:nvPr/>
          </p:nvGrpSpPr>
          <p:grpSpPr>
            <a:xfrm>
              <a:off x="8385175" y="3462338"/>
              <a:ext cx="1535113" cy="1117599"/>
              <a:chOff x="8385175" y="3462338"/>
              <a:chExt cx="1535113" cy="1117599"/>
            </a:xfrm>
          </p:grpSpPr>
          <p:sp>
            <p:nvSpPr>
              <p:cNvPr id="370"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1"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2"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3"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4"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5"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6"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7"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4"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5"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6"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7"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8"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9"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0"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1"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2"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3"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4"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409" name="Picture 408"/>
              <p:cNvPicPr>
                <a:picLocks noChangeAspect="1"/>
              </p:cNvPicPr>
              <p:nvPr/>
            </p:nvPicPr>
            <p:blipFill>
              <a:blip r:embed="rId5"/>
              <a:stretch>
                <a:fillRect/>
              </a:stretch>
            </p:blipFill>
            <p:spPr>
              <a:xfrm>
                <a:off x="8749942" y="3693929"/>
                <a:ext cx="307105" cy="443035"/>
              </a:xfrm>
              <a:prstGeom prst="rect">
                <a:avLst/>
              </a:prstGeom>
            </p:spPr>
          </p:pic>
          <p:grpSp>
            <p:nvGrpSpPr>
              <p:cNvPr id="454" name="Group 453"/>
              <p:cNvGrpSpPr/>
              <p:nvPr/>
            </p:nvGrpSpPr>
            <p:grpSpPr>
              <a:xfrm rot="5400000">
                <a:off x="9166188" y="3758283"/>
                <a:ext cx="306387" cy="444499"/>
                <a:chOff x="6878638" y="-701675"/>
                <a:chExt cx="306387" cy="444499"/>
              </a:xfrm>
            </p:grpSpPr>
            <p:sp>
              <p:nvSpPr>
                <p:cNvPr id="412"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3"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4"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5"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6"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7"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8"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9"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0"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1"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2"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3"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4"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5"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6"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7"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8"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9"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0"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1"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2"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3"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4"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5"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6"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7"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8"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9"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0"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1"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2"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3"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4"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5"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6"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7"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8"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9"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50"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51"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52"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53"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grpSp>
        <p:nvGrpSpPr>
          <p:cNvPr id="558" name="Group 557"/>
          <p:cNvGrpSpPr/>
          <p:nvPr/>
        </p:nvGrpSpPr>
        <p:grpSpPr>
          <a:xfrm>
            <a:off x="4423075" y="4916478"/>
            <a:ext cx="1777011" cy="1604991"/>
            <a:chOff x="4362450" y="4945063"/>
            <a:chExt cx="1738312" cy="1570037"/>
          </a:xfrm>
        </p:grpSpPr>
        <p:sp>
          <p:nvSpPr>
            <p:cNvPr id="192"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456" name="Picture 455"/>
            <p:cNvPicPr>
              <a:picLocks noChangeAspect="1"/>
            </p:cNvPicPr>
            <p:nvPr/>
          </p:nvPicPr>
          <p:blipFill>
            <a:blip r:embed="rId6"/>
            <a:stretch>
              <a:fillRect/>
            </a:stretch>
          </p:blipFill>
          <p:spPr>
            <a:xfrm>
              <a:off x="4411773" y="5203812"/>
              <a:ext cx="1639667" cy="1052538"/>
            </a:xfrm>
            <a:prstGeom prst="rect">
              <a:avLst/>
            </a:prstGeom>
          </p:spPr>
        </p:pic>
      </p:grpSp>
      <p:grpSp>
        <p:nvGrpSpPr>
          <p:cNvPr id="565" name="Group 564"/>
          <p:cNvGrpSpPr/>
          <p:nvPr/>
        </p:nvGrpSpPr>
        <p:grpSpPr>
          <a:xfrm>
            <a:off x="6055136" y="1212184"/>
            <a:ext cx="2072415" cy="1863601"/>
            <a:chOff x="6312693" y="1447156"/>
            <a:chExt cx="1766094" cy="1588144"/>
          </a:xfrm>
        </p:grpSpPr>
        <p:sp>
          <p:nvSpPr>
            <p:cNvPr id="115"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549" name="Group 548"/>
            <p:cNvGrpSpPr/>
            <p:nvPr/>
          </p:nvGrpSpPr>
          <p:grpSpPr>
            <a:xfrm>
              <a:off x="6318250" y="1458913"/>
              <a:ext cx="1733550" cy="1576387"/>
              <a:chOff x="6318250" y="1458913"/>
              <a:chExt cx="1733550" cy="1576387"/>
            </a:xfrm>
          </p:grpSpPr>
          <p:sp>
            <p:nvSpPr>
              <p:cNvPr id="11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0"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1"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2"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3"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4"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5"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6"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7"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8"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9"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0"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1"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2"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3"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4"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5"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6"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7"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8"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9"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0"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1"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2"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3"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4"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5"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6"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7"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8"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9"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0"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1"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2"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3"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4"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5"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6"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7"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8"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9"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0"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1"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502"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503"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504"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505"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506"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7"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8"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9"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0"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1"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2"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3"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4"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5"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6"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7"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8"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9"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0"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1"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2"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3"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4"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5"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6"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7"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8"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9"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0"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1"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2"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3"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4"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5"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6"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7"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8"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9"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540"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541"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542"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543"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544"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5"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6"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7"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8"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nvGrpSpPr>
          <p:cNvPr id="21" name="Group 20"/>
          <p:cNvGrpSpPr/>
          <p:nvPr/>
        </p:nvGrpSpPr>
        <p:grpSpPr>
          <a:xfrm>
            <a:off x="449017" y="3155933"/>
            <a:ext cx="3893183" cy="3355959"/>
            <a:chOff x="446695" y="3155795"/>
            <a:chExt cx="3894750" cy="3357310"/>
          </a:xfrm>
        </p:grpSpPr>
        <p:grpSp>
          <p:nvGrpSpPr>
            <p:cNvPr id="19" name="Group 18"/>
            <p:cNvGrpSpPr/>
            <p:nvPr/>
          </p:nvGrpSpPr>
          <p:grpSpPr>
            <a:xfrm>
              <a:off x="446695" y="3155795"/>
              <a:ext cx="1862135" cy="3357310"/>
              <a:chOff x="446695" y="3155795"/>
              <a:chExt cx="1862135" cy="3357310"/>
            </a:xfrm>
          </p:grpSpPr>
          <p:sp>
            <p:nvSpPr>
              <p:cNvPr id="22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359" name="Group 120"/>
              <p:cNvGrpSpPr/>
              <p:nvPr/>
            </p:nvGrpSpPr>
            <p:grpSpPr>
              <a:xfrm>
                <a:off x="882393" y="3526501"/>
                <a:ext cx="1006676" cy="1102030"/>
                <a:chOff x="4924425" y="-1920875"/>
                <a:chExt cx="1173163" cy="1284287"/>
              </a:xfrm>
              <a:solidFill>
                <a:schemeClr val="bg1"/>
              </a:solidFill>
            </p:grpSpPr>
            <p:sp>
              <p:nvSpPr>
                <p:cNvPr id="353"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4"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5"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6"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7"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8"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sp>
          <p:nvSpPr>
            <p:cNvPr id="215"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rPr>
              </a:br>
              <a:r>
                <a:rPr lang="en-US" sz="1799" spc="-50" dirty="0">
                  <a:solidFill>
                    <a:srgbClr val="404040"/>
                  </a:solidFill>
                  <a:hlinkClick r:id="rId7"/>
                </a:rPr>
                <a:t>http://</a:t>
              </a:r>
              <a:r>
                <a:rPr lang="en-US" sz="1799" dirty="0">
                  <a:solidFill>
                    <a:srgbClr val="404040"/>
                  </a:solidFill>
                  <a:hlinkClick r:id="rId7"/>
                </a:rPr>
                <a:t>dev.office.com/podcasts</a:t>
              </a:r>
              <a:r>
                <a:rPr lang="en-US" sz="1799" spc="-50" dirty="0">
                  <a:solidFill>
                    <a:srgbClr val="404040"/>
                  </a:solidFill>
                </a:rPr>
                <a:t> </a:t>
              </a:r>
            </a:p>
            <a:p>
              <a:pPr algn="ctr" defTabSz="914005">
                <a:defRPr/>
              </a:pPr>
              <a:endParaRPr lang="en-US" sz="1764" dirty="0">
                <a:solidFill>
                  <a:srgbClr val="404040"/>
                </a:solidFill>
              </a:endParaRPr>
            </a:p>
          </p:txBody>
        </p:sp>
      </p:grpSp>
      <p:grpSp>
        <p:nvGrpSpPr>
          <p:cNvPr id="15" name="Group 14"/>
          <p:cNvGrpSpPr/>
          <p:nvPr/>
        </p:nvGrpSpPr>
        <p:grpSpPr>
          <a:xfrm>
            <a:off x="10132721" y="4916033"/>
            <a:ext cx="1844238" cy="1597854"/>
            <a:chOff x="10134295" y="4916603"/>
            <a:chExt cx="1844980" cy="1598497"/>
          </a:xfrm>
        </p:grpSpPr>
        <p:sp>
          <p:nvSpPr>
            <p:cNvPr id="222"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dirty="0">
                  <a:solidFill>
                    <a:srgbClr val="404040"/>
                  </a:solidFill>
                  <a:hlinkClick r:id="rId8"/>
                </a:rPr>
                <a:t>http://officespdev.uservoice.com/</a:t>
              </a:r>
              <a:r>
                <a:rPr lang="en-US" sz="1199" dirty="0">
                  <a:solidFill>
                    <a:srgbClr val="404040"/>
                  </a:solidFill>
                </a:rPr>
                <a:t>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234"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endParaRPr>
            </a:p>
          </p:txBody>
        </p:sp>
      </p:grpSp>
      <p:grpSp>
        <p:nvGrpSpPr>
          <p:cNvPr id="18" name="Group 17"/>
          <p:cNvGrpSpPr/>
          <p:nvPr/>
        </p:nvGrpSpPr>
        <p:grpSpPr>
          <a:xfrm>
            <a:off x="2399409" y="3155336"/>
            <a:ext cx="1942791" cy="1681580"/>
            <a:chOff x="2397872" y="3155198"/>
            <a:chExt cx="1943573" cy="1682257"/>
          </a:xfrm>
        </p:grpSpPr>
        <p:sp>
          <p:nvSpPr>
            <p:cNvPr id="275"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rPr>
                <a:t>Stack overflow</a:t>
              </a: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r>
                <a:rPr lang="en-US" sz="1764" dirty="0">
                  <a:gradFill>
                    <a:gsLst>
                      <a:gs pos="0">
                        <a:srgbClr val="505050"/>
                      </a:gs>
                      <a:gs pos="100000">
                        <a:srgbClr val="505050"/>
                      </a:gs>
                    </a:gsLst>
                    <a:lin ang="5400000" scaled="0"/>
                  </a:gradFill>
                </a:rPr>
                <a:t>[</a:t>
              </a:r>
              <a:r>
                <a:rPr lang="en-US" sz="1764" dirty="0" err="1">
                  <a:gradFill>
                    <a:gsLst>
                      <a:gs pos="0">
                        <a:srgbClr val="505050"/>
                      </a:gs>
                      <a:gs pos="100000">
                        <a:srgbClr val="505050"/>
                      </a:gs>
                    </a:gsLst>
                    <a:lin ang="5400000" scaled="0"/>
                  </a:gradFill>
                </a:rPr>
                <a:t>ms</a:t>
              </a:r>
              <a:r>
                <a:rPr lang="en-US" sz="1764" dirty="0">
                  <a:gradFill>
                    <a:gsLst>
                      <a:gs pos="0">
                        <a:srgbClr val="505050"/>
                      </a:gs>
                      <a:gs pos="100000">
                        <a:srgbClr val="505050"/>
                      </a:gs>
                    </a:gsLst>
                    <a:lin ang="5400000" scaled="0"/>
                  </a:gradFill>
                </a:rPr>
                <a:t>-office]</a:t>
              </a:r>
            </a:p>
          </p:txBody>
        </p:sp>
        <p:sp>
          <p:nvSpPr>
            <p:cNvPr id="235"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endParaRPr>
            </a:p>
          </p:txBody>
        </p:sp>
      </p:grpSp>
      <p:grpSp>
        <p:nvGrpSpPr>
          <p:cNvPr id="17" name="Group 16"/>
          <p:cNvGrpSpPr/>
          <p:nvPr/>
        </p:nvGrpSpPr>
        <p:grpSpPr>
          <a:xfrm>
            <a:off x="4426635" y="3160646"/>
            <a:ext cx="3702219" cy="1678717"/>
            <a:chOff x="4425913" y="3160511"/>
            <a:chExt cx="3703709" cy="1679392"/>
          </a:xfrm>
        </p:grpSpPr>
        <p:sp>
          <p:nvSpPr>
            <p:cNvPr id="168"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dirty="0">
                  <a:solidFill>
                    <a:srgbClr val="FFFFFF"/>
                  </a:solidFill>
                  <a:hlinkClick r:id="rId9"/>
                </a:rPr>
                <a:t>http://aka.ms/O365DevShow</a:t>
              </a:r>
              <a:r>
                <a:rPr lang="en-US" sz="1399" dirty="0">
                  <a:solidFill>
                    <a:srgbClr val="FFFFFF"/>
                  </a:solidFill>
                </a:rPr>
                <a:t> </a:t>
              </a:r>
            </a:p>
          </p:txBody>
        </p:sp>
        <p:pic>
          <p:nvPicPr>
            <p:cNvPr id="2" name="Picture 1"/>
            <p:cNvPicPr>
              <a:picLocks noChangeAspect="1"/>
            </p:cNvPicPr>
            <p:nvPr/>
          </p:nvPicPr>
          <p:blipFill rotWithShape="1">
            <a:blip r:embed="rId10"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sp>
        <p:nvSpPr>
          <p:cNvPr id="561" name="Rectangle 560"/>
          <p:cNvSpPr/>
          <p:nvPr/>
        </p:nvSpPr>
        <p:spPr bwMode="auto">
          <a:xfrm>
            <a:off x="-19408" y="-4542"/>
            <a:ext cx="12476923" cy="12200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ea typeface="Segoe UI" pitchFamily="34" charset="0"/>
              <a:cs typeface="Segoe UI" pitchFamily="34" charset="0"/>
            </a:endParaRPr>
          </a:p>
        </p:txBody>
      </p:sp>
      <p:sp>
        <p:nvSpPr>
          <p:cNvPr id="562" name="Rectangle 561"/>
          <p:cNvSpPr/>
          <p:nvPr/>
        </p:nvSpPr>
        <p:spPr bwMode="auto">
          <a:xfrm>
            <a:off x="-19408" y="6513601"/>
            <a:ext cx="12476923" cy="5599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ea typeface="Segoe UI" pitchFamily="34" charset="0"/>
              <a:cs typeface="Segoe UI" pitchFamily="34" charset="0"/>
            </a:endParaRPr>
          </a:p>
        </p:txBody>
      </p:sp>
      <p:sp>
        <p:nvSpPr>
          <p:cNvPr id="564" name="Rectangle 563"/>
          <p:cNvSpPr/>
          <p:nvPr/>
        </p:nvSpPr>
        <p:spPr bwMode="auto">
          <a:xfrm>
            <a:off x="11973701" y="993414"/>
            <a:ext cx="483813" cy="585373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idx="4294967295"/>
          </p:nvPr>
        </p:nvSpPr>
        <p:spPr>
          <a:xfrm>
            <a:off x="547688" y="295275"/>
            <a:ext cx="11888787" cy="917575"/>
          </a:xfrm>
        </p:spPr>
        <p:txBody>
          <a:bodyPr/>
          <a:lstStyle/>
          <a:p>
            <a:r>
              <a:rPr lang="en-US" dirty="0"/>
              <a:t>Engage</a:t>
            </a:r>
          </a:p>
        </p:txBody>
      </p:sp>
      <p:sp>
        <p:nvSpPr>
          <p:cNvPr id="233" name="Rectangle 232"/>
          <p:cNvSpPr/>
          <p:nvPr/>
        </p:nvSpPr>
        <p:spPr bwMode="auto">
          <a:xfrm>
            <a:off x="-19407" y="993414"/>
            <a:ext cx="483813" cy="585373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6275951" y="4916033"/>
            <a:ext cx="3780906" cy="1597853"/>
            <a:chOff x="6275951" y="4916033"/>
            <a:chExt cx="3780906" cy="1597853"/>
          </a:xfrm>
        </p:grpSpPr>
        <p:sp>
          <p:nvSpPr>
            <p:cNvPr id="229"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endParaRPr>
            </a:p>
            <a:p>
              <a:pPr defTabSz="914005">
                <a:defRPr/>
              </a:pPr>
              <a:r>
                <a:rPr lang="en-US" sz="1599" u="sng" dirty="0">
                  <a:gradFill>
                    <a:gsLst>
                      <a:gs pos="0">
                        <a:srgbClr val="505050"/>
                      </a:gs>
                      <a:gs pos="100000">
                        <a:srgbClr val="505050"/>
                      </a:gs>
                    </a:gsLst>
                    <a:lin ang="5400000" scaled="0"/>
                  </a:gradFill>
                  <a:hlinkClick r:id="rId11"/>
                </a:rPr>
                <a:t>http://aka.ms/o365DevSnackDemos </a:t>
              </a:r>
              <a:endParaRPr lang="en-US" sz="1599" u="sng" dirty="0">
                <a:gradFill>
                  <a:gsLst>
                    <a:gs pos="0">
                      <a:srgbClr val="505050"/>
                    </a:gs>
                    <a:gs pos="100000">
                      <a:srgbClr val="505050"/>
                    </a:gs>
                  </a:gsLst>
                  <a:lin ang="5400000" scaled="0"/>
                </a:gradFill>
              </a:endParaRPr>
            </a:p>
          </p:txBody>
        </p:sp>
        <p:pic>
          <p:nvPicPr>
            <p:cNvPr id="4" name="Picture 3"/>
            <p:cNvPicPr>
              <a:picLocks noChangeAspect="1"/>
            </p:cNvPicPr>
            <p:nvPr/>
          </p:nvPicPr>
          <p:blipFill rotWithShape="1">
            <a:blip r:embed="rId12">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Tree>
    <p:extLst>
      <p:ext uri="{BB962C8B-B14F-4D97-AF65-F5344CB8AC3E}">
        <p14:creationId xmlns:p14="http://schemas.microsoft.com/office/powerpoint/2010/main" val="200929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65"/>
                                        </p:tgtEl>
                                        <p:attrNameLst>
                                          <p:attrName>style.visibility</p:attrName>
                                        </p:attrNameLst>
                                      </p:cBhvr>
                                      <p:to>
                                        <p:strVal val="visible"/>
                                      </p:to>
                                    </p:set>
                                    <p:anim calcmode="lin" valueType="num">
                                      <p:cBhvr additive="base">
                                        <p:cTn id="11" dur="750" fill="hold"/>
                                        <p:tgtEl>
                                          <p:spTgt spid="565"/>
                                        </p:tgtEl>
                                        <p:attrNameLst>
                                          <p:attrName>ppt_x</p:attrName>
                                        </p:attrNameLst>
                                      </p:cBhvr>
                                      <p:tavLst>
                                        <p:tav tm="0">
                                          <p:val>
                                            <p:strVal val="#ppt_x"/>
                                          </p:val>
                                        </p:tav>
                                        <p:tav tm="100000">
                                          <p:val>
                                            <p:strVal val="#ppt_x"/>
                                          </p:val>
                                        </p:tav>
                                      </p:tavLst>
                                    </p:anim>
                                    <p:anim calcmode="lin" valueType="num">
                                      <p:cBhvr additive="base">
                                        <p:cTn id="12" dur="750" fill="hold"/>
                                        <p:tgtEl>
                                          <p:spTgt spid="565"/>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558"/>
                                        </p:tgtEl>
                                        <p:attrNameLst>
                                          <p:attrName>style.visibility</p:attrName>
                                        </p:attrNameLst>
                                      </p:cBhvr>
                                      <p:to>
                                        <p:strVal val="visible"/>
                                      </p:to>
                                    </p:set>
                                    <p:anim calcmode="lin" valueType="num">
                                      <p:cBhvr additive="base">
                                        <p:cTn id="15" dur="750" fill="hold"/>
                                        <p:tgtEl>
                                          <p:spTgt spid="558"/>
                                        </p:tgtEl>
                                        <p:attrNameLst>
                                          <p:attrName>ppt_x</p:attrName>
                                        </p:attrNameLst>
                                      </p:cBhvr>
                                      <p:tavLst>
                                        <p:tav tm="0">
                                          <p:val>
                                            <p:strVal val="#ppt_x"/>
                                          </p:val>
                                        </p:tav>
                                        <p:tav tm="100000">
                                          <p:val>
                                            <p:strVal val="#ppt_x"/>
                                          </p:val>
                                        </p:tav>
                                      </p:tavLst>
                                    </p:anim>
                                    <p:anim calcmode="lin" valueType="num">
                                      <p:cBhvr additive="base">
                                        <p:cTn id="16" dur="750" fill="hold"/>
                                        <p:tgtEl>
                                          <p:spTgt spid="55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566"/>
                                        </p:tgtEl>
                                        <p:attrNameLst>
                                          <p:attrName>style.visibility</p:attrName>
                                        </p:attrNameLst>
                                      </p:cBhvr>
                                      <p:to>
                                        <p:strVal val="visible"/>
                                      </p:to>
                                    </p:set>
                                    <p:anim calcmode="lin" valueType="num">
                                      <p:cBhvr additive="base">
                                        <p:cTn id="19" dur="750" fill="hold"/>
                                        <p:tgtEl>
                                          <p:spTgt spid="566"/>
                                        </p:tgtEl>
                                        <p:attrNameLst>
                                          <p:attrName>ppt_x</p:attrName>
                                        </p:attrNameLst>
                                      </p:cBhvr>
                                      <p:tavLst>
                                        <p:tav tm="0">
                                          <p:val>
                                            <p:strVal val="1+#ppt_w/2"/>
                                          </p:val>
                                        </p:tav>
                                        <p:tav tm="100000">
                                          <p:val>
                                            <p:strVal val="#ppt_x"/>
                                          </p:val>
                                        </p:tav>
                                      </p:tavLst>
                                    </p:anim>
                                    <p:anim calcmode="lin" valueType="num">
                                      <p:cBhvr additive="base">
                                        <p:cTn id="20" dur="750" fill="hold"/>
                                        <p:tgtEl>
                                          <p:spTgt spid="56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750" fill="hold"/>
                                        <p:tgtEl>
                                          <p:spTgt spid="18"/>
                                        </p:tgtEl>
                                        <p:attrNameLst>
                                          <p:attrName>ppt_x</p:attrName>
                                        </p:attrNameLst>
                                      </p:cBhvr>
                                      <p:tavLst>
                                        <p:tav tm="0">
                                          <p:val>
                                            <p:strVal val="0-#ppt_w/2"/>
                                          </p:val>
                                        </p:tav>
                                        <p:tav tm="100000">
                                          <p:val>
                                            <p:strVal val="#ppt_x"/>
                                          </p:val>
                                        </p:tav>
                                      </p:tavLst>
                                    </p:anim>
                                    <p:anim calcmode="lin" valueType="num">
                                      <p:cBhvr additive="base">
                                        <p:cTn id="24" dur="75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750" fill="hold"/>
                                        <p:tgtEl>
                                          <p:spTgt spid="15"/>
                                        </p:tgtEl>
                                        <p:attrNameLst>
                                          <p:attrName>ppt_x</p:attrName>
                                        </p:attrNameLst>
                                      </p:cBhvr>
                                      <p:tavLst>
                                        <p:tav tm="0">
                                          <p:val>
                                            <p:strVal val="1+#ppt_w/2"/>
                                          </p:val>
                                        </p:tav>
                                        <p:tav tm="100000">
                                          <p:val>
                                            <p:strVal val="#ppt_x"/>
                                          </p:val>
                                        </p:tav>
                                      </p:tavLst>
                                    </p:anim>
                                    <p:anim calcmode="lin" valueType="num">
                                      <p:cBhvr additive="base">
                                        <p:cTn id="28" dur="75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750" fill="hold"/>
                                        <p:tgtEl>
                                          <p:spTgt spid="5"/>
                                        </p:tgtEl>
                                        <p:attrNameLst>
                                          <p:attrName>ppt_x</p:attrName>
                                        </p:attrNameLst>
                                      </p:cBhvr>
                                      <p:tavLst>
                                        <p:tav tm="0">
                                          <p:val>
                                            <p:strVal val="#ppt_x"/>
                                          </p:val>
                                        </p:tav>
                                        <p:tav tm="100000">
                                          <p:val>
                                            <p:strVal val="#ppt_x"/>
                                          </p:val>
                                        </p:tav>
                                      </p:tavLst>
                                    </p:anim>
                                    <p:anim calcmode="lin" valueType="num">
                                      <p:cBhvr additive="base">
                                        <p:cTn id="32" dur="75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750" fill="hold"/>
                                        <p:tgtEl>
                                          <p:spTgt spid="20"/>
                                        </p:tgtEl>
                                        <p:attrNameLst>
                                          <p:attrName>ppt_x</p:attrName>
                                        </p:attrNameLst>
                                      </p:cBhvr>
                                      <p:tavLst>
                                        <p:tav tm="0">
                                          <p:val>
                                            <p:strVal val="0-#ppt_w/2"/>
                                          </p:val>
                                        </p:tav>
                                        <p:tav tm="100000">
                                          <p:val>
                                            <p:strVal val="#ppt_x"/>
                                          </p:val>
                                        </p:tav>
                                      </p:tavLst>
                                    </p:anim>
                                    <p:anim calcmode="lin" valueType="num">
                                      <p:cBhvr additive="base">
                                        <p:cTn id="36" dur="75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750" fill="hold"/>
                                        <p:tgtEl>
                                          <p:spTgt spid="21"/>
                                        </p:tgtEl>
                                        <p:attrNameLst>
                                          <p:attrName>ppt_x</p:attrName>
                                        </p:attrNameLst>
                                      </p:cBhvr>
                                      <p:tavLst>
                                        <p:tav tm="0">
                                          <p:val>
                                            <p:strVal val="0-#ppt_w/2"/>
                                          </p:val>
                                        </p:tav>
                                        <p:tav tm="100000">
                                          <p:val>
                                            <p:strVal val="#ppt_x"/>
                                          </p:val>
                                        </p:tav>
                                      </p:tavLst>
                                    </p:anim>
                                    <p:anim calcmode="lin" valueType="num">
                                      <p:cBhvr additive="base">
                                        <p:cTn id="40" dur="75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750" fill="hold"/>
                                        <p:tgtEl>
                                          <p:spTgt spid="22"/>
                                        </p:tgtEl>
                                        <p:attrNameLst>
                                          <p:attrName>ppt_x</p:attrName>
                                        </p:attrNameLst>
                                      </p:cBhvr>
                                      <p:tavLst>
                                        <p:tav tm="0">
                                          <p:val>
                                            <p:strVal val="1+#ppt_w/2"/>
                                          </p:val>
                                        </p:tav>
                                        <p:tav tm="100000">
                                          <p:val>
                                            <p:strVal val="#ppt_x"/>
                                          </p:val>
                                        </p:tav>
                                      </p:tavLst>
                                    </p:anim>
                                    <p:anim calcmode="lin" valueType="num">
                                      <p:cBhvr additive="base">
                                        <p:cTn id="44" dur="75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7154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436563" y="1536319"/>
            <a:ext cx="952500" cy="1878012"/>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6" name="Title 2"/>
          <p:cNvSpPr txBox="1">
            <a:spLocks/>
          </p:cNvSpPr>
          <p:nvPr/>
        </p:nvSpPr>
        <p:spPr>
          <a:xfrm>
            <a:off x="1646238" y="1451476"/>
            <a:ext cx="5943600" cy="2178289"/>
          </a:xfrm>
          <a:prstGeom prst="rect">
            <a:avLst/>
          </a:prstGeom>
          <a:noFill/>
        </p:spPr>
        <p:txBody>
          <a:bodyPr vert="horz" wrap="square" lIns="146304" tIns="91440" rIns="146304" bIns="91440" rtlCol="0" anchor="t" anchorCtr="0">
            <a:spAutoFit/>
          </a:bodyPr>
          <a:lstStyle>
            <a:lvl1pPr algn="l" defTabSz="932372" rtl="0" eaLnBrk="1" latinLnBrk="0" hangingPunct="1">
              <a:lnSpc>
                <a:spcPct val="90000"/>
              </a:lnSpc>
              <a:spcBef>
                <a:spcPct val="0"/>
              </a:spcBef>
              <a:buNone/>
              <a:defRPr lang="en-US" sz="7197"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dirty="0"/>
              <a:t>Azure Active Directory</a:t>
            </a:r>
          </a:p>
        </p:txBody>
      </p:sp>
      <p:pic>
        <p:nvPicPr>
          <p:cNvPr id="7" name="Picture 6"/>
          <p:cNvPicPr>
            <a:picLocks noChangeAspect="1"/>
          </p:cNvPicPr>
          <p:nvPr/>
        </p:nvPicPr>
        <p:blipFill>
          <a:blip r:embed="rId2"/>
          <a:stretch>
            <a:fillRect/>
          </a:stretch>
        </p:blipFill>
        <p:spPr>
          <a:xfrm>
            <a:off x="6645047" y="3726250"/>
            <a:ext cx="5334228" cy="2788849"/>
          </a:xfrm>
          <a:prstGeom prst="rect">
            <a:avLst/>
          </a:prstGeom>
        </p:spPr>
      </p:pic>
    </p:spTree>
    <p:extLst>
      <p:ext uri="{BB962C8B-B14F-4D97-AF65-F5344CB8AC3E}">
        <p14:creationId xmlns:p14="http://schemas.microsoft.com/office/powerpoint/2010/main" val="385264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Active</a:t>
            </a:r>
            <a:br>
              <a:rPr lang="en-US" dirty="0"/>
            </a:br>
            <a:r>
              <a:rPr lang="en-US" dirty="0"/>
              <a:t>Directory</a:t>
            </a:r>
          </a:p>
        </p:txBody>
      </p:sp>
      <p:sp>
        <p:nvSpPr>
          <p:cNvPr id="2" name="Text Placeholder 1"/>
          <p:cNvSpPr>
            <a:spLocks noGrp="1"/>
          </p:cNvSpPr>
          <p:nvPr>
            <p:ph type="body" sz="quarter" idx="4294967295"/>
          </p:nvPr>
        </p:nvSpPr>
        <p:spPr>
          <a:xfrm>
            <a:off x="6443667" y="1084262"/>
            <a:ext cx="5719758" cy="5453801"/>
          </a:xfrm>
        </p:spPr>
        <p:txBody>
          <a:bodyPr/>
          <a:lstStyle/>
          <a:p>
            <a:r>
              <a:rPr lang="en-US" sz="3200" dirty="0"/>
              <a:t>Identity and Access Management for the cloud</a:t>
            </a:r>
          </a:p>
          <a:p>
            <a:r>
              <a:rPr lang="en-US" sz="3200" dirty="0"/>
              <a:t>Can create new directories or manage existing ones in Azure subscription</a:t>
            </a:r>
          </a:p>
          <a:p>
            <a:r>
              <a:rPr lang="en-US" sz="3200" dirty="0"/>
              <a:t>Used by Office 365 for authentication</a:t>
            </a:r>
          </a:p>
          <a:p>
            <a:r>
              <a:rPr lang="en-US" sz="3200" dirty="0"/>
              <a:t>Used by Azure for user authentication and application authorization</a:t>
            </a:r>
          </a:p>
          <a:p>
            <a:endParaRPr lang="en-US" sz="3200" dirty="0"/>
          </a:p>
        </p:txBody>
      </p:sp>
      <p:grpSp>
        <p:nvGrpSpPr>
          <p:cNvPr id="8" name="Group 7"/>
          <p:cNvGrpSpPr/>
          <p:nvPr/>
        </p:nvGrpSpPr>
        <p:grpSpPr>
          <a:xfrm>
            <a:off x="10256639" y="167118"/>
            <a:ext cx="2360017" cy="287338"/>
            <a:chOff x="2440123" y="6593453"/>
            <a:chExt cx="3498991" cy="287338"/>
          </a:xfrm>
        </p:grpSpPr>
        <p:sp>
          <p:nvSpPr>
            <p:cNvPr id="9" name="TextBox 8"/>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Azure Active Directory</a:t>
              </a:r>
            </a:p>
          </p:txBody>
        </p:sp>
        <p:sp>
          <p:nvSpPr>
            <p:cNvPr id="10"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spTree>
    <p:extLst>
      <p:ext uri="{BB962C8B-B14F-4D97-AF65-F5344CB8AC3E}">
        <p14:creationId xmlns:p14="http://schemas.microsoft.com/office/powerpoint/2010/main" val="48204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41" y="479425"/>
            <a:ext cx="5943599" cy="917575"/>
          </a:xfrm>
        </p:spPr>
        <p:txBody>
          <a:bodyPr/>
          <a:lstStyle/>
          <a:p>
            <a:r>
              <a:rPr lang="en-US" dirty="0"/>
              <a:t>Work or School Accounts</a:t>
            </a:r>
          </a:p>
        </p:txBody>
      </p:sp>
      <p:sp>
        <p:nvSpPr>
          <p:cNvPr id="2" name="Text Placeholder 1"/>
          <p:cNvSpPr>
            <a:spLocks noGrp="1"/>
          </p:cNvSpPr>
          <p:nvPr>
            <p:ph type="body" sz="quarter" idx="4294967295"/>
          </p:nvPr>
        </p:nvSpPr>
        <p:spPr>
          <a:xfrm>
            <a:off x="274641" y="2606550"/>
            <a:ext cx="5943598" cy="2597634"/>
          </a:xfrm>
        </p:spPr>
        <p:txBody>
          <a:bodyPr/>
          <a:lstStyle/>
          <a:p>
            <a:pPr marL="338138" indent="-338138">
              <a:buFont typeface="Arial" panose="020B0604020202020204" pitchFamily="34" charset="0"/>
              <a:buChar char="•"/>
            </a:pPr>
            <a:r>
              <a:rPr lang="en-US" sz="3200" dirty="0">
                <a:gradFill>
                  <a:gsLst>
                    <a:gs pos="78049">
                      <a:schemeClr val="bg1"/>
                    </a:gs>
                    <a:gs pos="52000">
                      <a:schemeClr val="bg1"/>
                    </a:gs>
                  </a:gsLst>
                  <a:lin ang="5400000" scaled="0"/>
                </a:gradFill>
              </a:rPr>
              <a:t>Term for User Accounts</a:t>
            </a:r>
            <a:br>
              <a:rPr lang="en-US" sz="3200" dirty="0">
                <a:gradFill>
                  <a:gsLst>
                    <a:gs pos="78049">
                      <a:schemeClr val="bg1"/>
                    </a:gs>
                    <a:gs pos="52000">
                      <a:schemeClr val="bg1"/>
                    </a:gs>
                  </a:gsLst>
                  <a:lin ang="5400000" scaled="0"/>
                </a:gradFill>
              </a:rPr>
            </a:br>
            <a:r>
              <a:rPr lang="en-US" sz="3200" dirty="0">
                <a:gradFill>
                  <a:gsLst>
                    <a:gs pos="78049">
                      <a:schemeClr val="bg1"/>
                    </a:gs>
                    <a:gs pos="52000">
                      <a:schemeClr val="bg1"/>
                    </a:gs>
                  </a:gsLst>
                  <a:lin ang="5400000" scaled="0"/>
                </a:gradFill>
              </a:rPr>
              <a:t>in AAD</a:t>
            </a:r>
          </a:p>
          <a:p>
            <a:pPr marL="338138" indent="-338138">
              <a:buFont typeface="Arial" panose="020B0604020202020204" pitchFamily="34" charset="0"/>
              <a:buChar char="•"/>
            </a:pPr>
            <a:r>
              <a:rPr lang="en-US" sz="3200" dirty="0">
                <a:gradFill>
                  <a:gsLst>
                    <a:gs pos="78049">
                      <a:schemeClr val="bg1"/>
                    </a:gs>
                    <a:gs pos="52000">
                      <a:schemeClr val="bg1"/>
                    </a:gs>
                  </a:gsLst>
                  <a:lin ang="5400000" scaled="0"/>
                </a:gradFill>
              </a:rPr>
              <a:t>Required to Access Microsoft Cloud Services</a:t>
            </a:r>
          </a:p>
          <a:p>
            <a:pPr marL="338138" indent="-338138">
              <a:buFont typeface="Arial" panose="020B0604020202020204" pitchFamily="34" charset="0"/>
              <a:buChar char="•"/>
            </a:pPr>
            <a:r>
              <a:rPr lang="en-US" sz="3200" dirty="0">
                <a:gradFill>
                  <a:gsLst>
                    <a:gs pos="78049">
                      <a:schemeClr val="bg1"/>
                    </a:gs>
                    <a:gs pos="52000">
                      <a:schemeClr val="bg1"/>
                    </a:gs>
                  </a:gsLst>
                  <a:lin ang="5400000" scaled="0"/>
                </a:gradFill>
              </a:rPr>
              <a:t>Tenant-Based</a:t>
            </a:r>
          </a:p>
        </p:txBody>
      </p:sp>
      <p:grpSp>
        <p:nvGrpSpPr>
          <p:cNvPr id="9" name="Group 8"/>
          <p:cNvGrpSpPr/>
          <p:nvPr/>
        </p:nvGrpSpPr>
        <p:grpSpPr>
          <a:xfrm>
            <a:off x="10256639" y="167118"/>
            <a:ext cx="2360017" cy="287338"/>
            <a:chOff x="2440123" y="6593453"/>
            <a:chExt cx="3498991" cy="287338"/>
          </a:xfrm>
        </p:grpSpPr>
        <p:sp>
          <p:nvSpPr>
            <p:cNvPr id="10" name="TextBox 9"/>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Azure Active Directory</a:t>
              </a:r>
            </a:p>
          </p:txBody>
        </p:sp>
        <p:sp>
          <p:nvSpPr>
            <p:cNvPr id="11"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grpSp>
        <p:nvGrpSpPr>
          <p:cNvPr id="4" name="Group 3"/>
          <p:cNvGrpSpPr/>
          <p:nvPr/>
        </p:nvGrpSpPr>
        <p:grpSpPr>
          <a:xfrm>
            <a:off x="6366827" y="1979628"/>
            <a:ext cx="5796598" cy="3298721"/>
            <a:chOff x="5710566" y="3053632"/>
            <a:chExt cx="6259544" cy="3562174"/>
          </a:xfrm>
        </p:grpSpPr>
        <p:sp>
          <p:nvSpPr>
            <p:cNvPr id="85" name="Freeform 21"/>
            <p:cNvSpPr>
              <a:spLocks/>
            </p:cNvSpPr>
            <p:nvPr/>
          </p:nvSpPr>
          <p:spPr bwMode="auto">
            <a:xfrm rot="20757249">
              <a:off x="6903726" y="3053632"/>
              <a:ext cx="4023080" cy="3562174"/>
            </a:xfrm>
            <a:custGeom>
              <a:avLst/>
              <a:gdLst>
                <a:gd name="T0" fmla="*/ 1468 w 1468"/>
                <a:gd name="T1" fmla="*/ 618 h 1299"/>
                <a:gd name="T2" fmla="*/ 1129 w 1468"/>
                <a:gd name="T3" fmla="*/ 279 h 1299"/>
                <a:gd name="T4" fmla="*/ 1105 w 1468"/>
                <a:gd name="T5" fmla="*/ 280 h 1299"/>
                <a:gd name="T6" fmla="*/ 772 w 1468"/>
                <a:gd name="T7" fmla="*/ 0 h 1299"/>
                <a:gd name="T8" fmla="*/ 484 w 1468"/>
                <a:gd name="T9" fmla="*/ 160 h 1299"/>
                <a:gd name="T10" fmla="*/ 433 w 1468"/>
                <a:gd name="T11" fmla="*/ 154 h 1299"/>
                <a:gd name="T12" fmla="*/ 221 w 1468"/>
                <a:gd name="T13" fmla="*/ 313 h 1299"/>
                <a:gd name="T14" fmla="*/ 197 w 1468"/>
                <a:gd name="T15" fmla="*/ 311 h 1299"/>
                <a:gd name="T16" fmla="*/ 0 w 1468"/>
                <a:gd name="T17" fmla="*/ 509 h 1299"/>
                <a:gd name="T18" fmla="*/ 62 w 1468"/>
                <a:gd name="T19" fmla="*/ 653 h 1299"/>
                <a:gd name="T20" fmla="*/ 37 w 1468"/>
                <a:gd name="T21" fmla="*/ 770 h 1299"/>
                <a:gd name="T22" fmla="*/ 329 w 1468"/>
                <a:gd name="T23" fmla="*/ 1061 h 1299"/>
                <a:gd name="T24" fmla="*/ 435 w 1468"/>
                <a:gd name="T25" fmla="*/ 1041 h 1299"/>
                <a:gd name="T26" fmla="*/ 434 w 1468"/>
                <a:gd name="T27" fmla="*/ 1055 h 1299"/>
                <a:gd name="T28" fmla="*/ 595 w 1468"/>
                <a:gd name="T29" fmla="*/ 1215 h 1299"/>
                <a:gd name="T30" fmla="*/ 633 w 1468"/>
                <a:gd name="T31" fmla="*/ 1211 h 1299"/>
                <a:gd name="T32" fmla="*/ 847 w 1468"/>
                <a:gd name="T33" fmla="*/ 1299 h 1299"/>
                <a:gd name="T34" fmla="*/ 1095 w 1468"/>
                <a:gd name="T35" fmla="*/ 1170 h 1299"/>
                <a:gd name="T36" fmla="*/ 1154 w 1468"/>
                <a:gd name="T37" fmla="*/ 1177 h 1299"/>
                <a:gd name="T38" fmla="*/ 1409 w 1468"/>
                <a:gd name="T39" fmla="*/ 922 h 1299"/>
                <a:gd name="T40" fmla="*/ 1393 w 1468"/>
                <a:gd name="T41" fmla="*/ 830 h 1299"/>
                <a:gd name="T42" fmla="*/ 1468 w 1468"/>
                <a:gd name="T43" fmla="*/ 618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68" h="1299">
                  <a:moveTo>
                    <a:pt x="1468" y="618"/>
                  </a:moveTo>
                  <a:cubicBezTo>
                    <a:pt x="1468" y="430"/>
                    <a:pt x="1316" y="279"/>
                    <a:pt x="1129" y="279"/>
                  </a:cubicBezTo>
                  <a:cubicBezTo>
                    <a:pt x="1121" y="279"/>
                    <a:pt x="1113" y="279"/>
                    <a:pt x="1105" y="280"/>
                  </a:cubicBezTo>
                  <a:cubicBezTo>
                    <a:pt x="1077" y="121"/>
                    <a:pt x="938" y="0"/>
                    <a:pt x="772" y="0"/>
                  </a:cubicBezTo>
                  <a:cubicBezTo>
                    <a:pt x="650" y="0"/>
                    <a:pt x="543" y="64"/>
                    <a:pt x="484" y="160"/>
                  </a:cubicBezTo>
                  <a:cubicBezTo>
                    <a:pt x="467" y="157"/>
                    <a:pt x="450" y="154"/>
                    <a:pt x="433" y="154"/>
                  </a:cubicBezTo>
                  <a:cubicBezTo>
                    <a:pt x="332" y="154"/>
                    <a:pt x="248" y="221"/>
                    <a:pt x="221" y="313"/>
                  </a:cubicBezTo>
                  <a:cubicBezTo>
                    <a:pt x="213" y="312"/>
                    <a:pt x="205" y="311"/>
                    <a:pt x="197" y="311"/>
                  </a:cubicBezTo>
                  <a:cubicBezTo>
                    <a:pt x="88" y="311"/>
                    <a:pt x="0" y="400"/>
                    <a:pt x="0" y="509"/>
                  </a:cubicBezTo>
                  <a:cubicBezTo>
                    <a:pt x="0" y="565"/>
                    <a:pt x="24" y="617"/>
                    <a:pt x="62" y="653"/>
                  </a:cubicBezTo>
                  <a:cubicBezTo>
                    <a:pt x="46" y="688"/>
                    <a:pt x="37" y="728"/>
                    <a:pt x="37" y="770"/>
                  </a:cubicBezTo>
                  <a:cubicBezTo>
                    <a:pt x="37" y="931"/>
                    <a:pt x="168" y="1061"/>
                    <a:pt x="329" y="1061"/>
                  </a:cubicBezTo>
                  <a:cubicBezTo>
                    <a:pt x="366" y="1061"/>
                    <a:pt x="402" y="1054"/>
                    <a:pt x="435" y="1041"/>
                  </a:cubicBezTo>
                  <a:cubicBezTo>
                    <a:pt x="435" y="1046"/>
                    <a:pt x="434" y="1050"/>
                    <a:pt x="434" y="1055"/>
                  </a:cubicBezTo>
                  <a:cubicBezTo>
                    <a:pt x="434" y="1144"/>
                    <a:pt x="506" y="1215"/>
                    <a:pt x="595" y="1215"/>
                  </a:cubicBezTo>
                  <a:cubicBezTo>
                    <a:pt x="608" y="1215"/>
                    <a:pt x="621" y="1214"/>
                    <a:pt x="633" y="1211"/>
                  </a:cubicBezTo>
                  <a:cubicBezTo>
                    <a:pt x="688" y="1265"/>
                    <a:pt x="764" y="1299"/>
                    <a:pt x="847" y="1299"/>
                  </a:cubicBezTo>
                  <a:cubicBezTo>
                    <a:pt x="950" y="1299"/>
                    <a:pt x="1041" y="1248"/>
                    <a:pt x="1095" y="1170"/>
                  </a:cubicBezTo>
                  <a:cubicBezTo>
                    <a:pt x="1114" y="1174"/>
                    <a:pt x="1134" y="1177"/>
                    <a:pt x="1154" y="1177"/>
                  </a:cubicBezTo>
                  <a:cubicBezTo>
                    <a:pt x="1295" y="1177"/>
                    <a:pt x="1409" y="1062"/>
                    <a:pt x="1409" y="922"/>
                  </a:cubicBezTo>
                  <a:cubicBezTo>
                    <a:pt x="1409" y="890"/>
                    <a:pt x="1403" y="859"/>
                    <a:pt x="1393" y="830"/>
                  </a:cubicBezTo>
                  <a:cubicBezTo>
                    <a:pt x="1440" y="772"/>
                    <a:pt x="1468" y="698"/>
                    <a:pt x="1468" y="618"/>
                  </a:cubicBezTo>
                  <a:close/>
                </a:path>
              </a:pathLst>
            </a:custGeom>
            <a:solidFill>
              <a:schemeClr val="accent2"/>
            </a:solidFill>
            <a:ln w="38100">
              <a:noFill/>
            </a:ln>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8514700" y="4500072"/>
              <a:ext cx="547319" cy="547319"/>
            </a:xfrm>
            <a:prstGeom prst="rect">
              <a:avLst/>
            </a:prstGeom>
          </p:spPr>
        </p:pic>
        <p:sp>
          <p:nvSpPr>
            <p:cNvPr id="29" name="TextBox 28"/>
            <p:cNvSpPr txBox="1"/>
            <p:nvPr/>
          </p:nvSpPr>
          <p:spPr>
            <a:xfrm>
              <a:off x="8286255" y="4972921"/>
              <a:ext cx="989695"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a:gradFill>
                    <a:gsLst>
                      <a:gs pos="578">
                        <a:schemeClr val="bg1"/>
                      </a:gs>
                      <a:gs pos="8960">
                        <a:schemeClr val="bg1"/>
                      </a:gs>
                    </a:gsLst>
                    <a:lin ang="5400000" scaled="0"/>
                  </a:gradFill>
                </a:rPr>
                <a:t>AZURE ACTIVE</a:t>
              </a:r>
              <a:br>
                <a:rPr lang="en-US" sz="700" b="1" dirty="0">
                  <a:gradFill>
                    <a:gsLst>
                      <a:gs pos="578">
                        <a:schemeClr val="bg1"/>
                      </a:gs>
                      <a:gs pos="8960">
                        <a:schemeClr val="bg1"/>
                      </a:gs>
                    </a:gsLst>
                    <a:lin ang="5400000" scaled="0"/>
                  </a:gradFill>
                </a:rPr>
              </a:br>
              <a:r>
                <a:rPr lang="en-US" sz="700" b="1" dirty="0">
                  <a:gradFill>
                    <a:gsLst>
                      <a:gs pos="578">
                        <a:schemeClr val="bg1"/>
                      </a:gs>
                      <a:gs pos="8960">
                        <a:schemeClr val="bg1"/>
                      </a:gs>
                    </a:gsLst>
                    <a:lin ang="5400000" scaled="0"/>
                  </a:gradFill>
                </a:rPr>
                <a:t>DIRECTORY</a:t>
              </a:r>
            </a:p>
          </p:txBody>
        </p:sp>
        <p:sp>
          <p:nvSpPr>
            <p:cNvPr id="30" name="Oval 29"/>
            <p:cNvSpPr/>
            <p:nvPr/>
          </p:nvSpPr>
          <p:spPr bwMode="auto">
            <a:xfrm>
              <a:off x="8239205" y="4365114"/>
              <a:ext cx="1083794" cy="1083794"/>
            </a:xfrm>
            <a:prstGeom prst="ellipse">
              <a:avLst/>
            </a:prstGeom>
            <a:noFill/>
            <a:ln w="38100">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Freeform 9"/>
            <p:cNvSpPr>
              <a:spLocks noEditPoints="1"/>
            </p:cNvSpPr>
            <p:nvPr/>
          </p:nvSpPr>
          <p:spPr bwMode="auto">
            <a:xfrm>
              <a:off x="7482256" y="4753912"/>
              <a:ext cx="358081" cy="362318"/>
            </a:xfrm>
            <a:custGeom>
              <a:avLst/>
              <a:gdLst>
                <a:gd name="T0" fmla="*/ 1003 w 1571"/>
                <a:gd name="T1" fmla="*/ 721 h 1590"/>
                <a:gd name="T2" fmla="*/ 1072 w 1571"/>
                <a:gd name="T3" fmla="*/ 700 h 1590"/>
                <a:gd name="T4" fmla="*/ 1093 w 1571"/>
                <a:gd name="T5" fmla="*/ 679 h 1590"/>
                <a:gd name="T6" fmla="*/ 1114 w 1571"/>
                <a:gd name="T7" fmla="*/ 615 h 1590"/>
                <a:gd name="T8" fmla="*/ 1135 w 1571"/>
                <a:gd name="T9" fmla="*/ 636 h 1590"/>
                <a:gd name="T10" fmla="*/ 1204 w 1571"/>
                <a:gd name="T11" fmla="*/ 525 h 1590"/>
                <a:gd name="T12" fmla="*/ 982 w 1571"/>
                <a:gd name="T13" fmla="*/ 1087 h 1590"/>
                <a:gd name="T14" fmla="*/ 1003 w 1571"/>
                <a:gd name="T15" fmla="*/ 1113 h 1590"/>
                <a:gd name="T16" fmla="*/ 1072 w 1571"/>
                <a:gd name="T17" fmla="*/ 1134 h 1590"/>
                <a:gd name="T18" fmla="*/ 1045 w 1571"/>
                <a:gd name="T19" fmla="*/ 1156 h 1590"/>
                <a:gd name="T20" fmla="*/ 1157 w 1571"/>
                <a:gd name="T21" fmla="*/ 1219 h 1590"/>
                <a:gd name="T22" fmla="*/ 1178 w 1571"/>
                <a:gd name="T23" fmla="*/ 1288 h 1590"/>
                <a:gd name="T24" fmla="*/ 1204 w 1571"/>
                <a:gd name="T25" fmla="*/ 1309 h 1590"/>
                <a:gd name="T26" fmla="*/ 589 w 1571"/>
                <a:gd name="T27" fmla="*/ 1087 h 1590"/>
                <a:gd name="T28" fmla="*/ 568 w 1571"/>
                <a:gd name="T29" fmla="*/ 1065 h 1590"/>
                <a:gd name="T30" fmla="*/ 499 w 1571"/>
                <a:gd name="T31" fmla="*/ 1177 h 1590"/>
                <a:gd name="T32" fmla="*/ 435 w 1571"/>
                <a:gd name="T33" fmla="*/ 1198 h 1590"/>
                <a:gd name="T34" fmla="*/ 409 w 1571"/>
                <a:gd name="T35" fmla="*/ 1219 h 1590"/>
                <a:gd name="T36" fmla="*/ 387 w 1571"/>
                <a:gd name="T37" fmla="*/ 1288 h 1590"/>
                <a:gd name="T38" fmla="*/ 366 w 1571"/>
                <a:gd name="T39" fmla="*/ 1267 h 1590"/>
                <a:gd name="T40" fmla="*/ 541 w 1571"/>
                <a:gd name="T41" fmla="*/ 748 h 1590"/>
                <a:gd name="T42" fmla="*/ 520 w 1571"/>
                <a:gd name="T43" fmla="*/ 679 h 1590"/>
                <a:gd name="T44" fmla="*/ 499 w 1571"/>
                <a:gd name="T45" fmla="*/ 657 h 1590"/>
                <a:gd name="T46" fmla="*/ 435 w 1571"/>
                <a:gd name="T47" fmla="*/ 636 h 1590"/>
                <a:gd name="T48" fmla="*/ 456 w 1571"/>
                <a:gd name="T49" fmla="*/ 615 h 1590"/>
                <a:gd name="T50" fmla="*/ 345 w 1571"/>
                <a:gd name="T51" fmla="*/ 546 h 1590"/>
                <a:gd name="T52" fmla="*/ 382 w 1571"/>
                <a:gd name="T53" fmla="*/ 340 h 1590"/>
                <a:gd name="T54" fmla="*/ 26 w 1571"/>
                <a:gd name="T55" fmla="*/ 472 h 1590"/>
                <a:gd name="T56" fmla="*/ 122 w 1571"/>
                <a:gd name="T57" fmla="*/ 255 h 1590"/>
                <a:gd name="T58" fmla="*/ 382 w 1571"/>
                <a:gd name="T59" fmla="*/ 340 h 1590"/>
                <a:gd name="T60" fmla="*/ 191 w 1571"/>
                <a:gd name="T61" fmla="*/ 0 h 1590"/>
                <a:gd name="T62" fmla="*/ 1571 w 1571"/>
                <a:gd name="T63" fmla="*/ 340 h 1590"/>
                <a:gd name="T64" fmla="*/ 1215 w 1571"/>
                <a:gd name="T65" fmla="*/ 472 h 1590"/>
                <a:gd name="T66" fmla="*/ 1311 w 1571"/>
                <a:gd name="T67" fmla="*/ 255 h 1590"/>
                <a:gd name="T68" fmla="*/ 1571 w 1571"/>
                <a:gd name="T69" fmla="*/ 340 h 1590"/>
                <a:gd name="T70" fmla="*/ 1380 w 1571"/>
                <a:gd name="T71" fmla="*/ 0 h 1590"/>
                <a:gd name="T72" fmla="*/ 1571 w 1571"/>
                <a:gd name="T73" fmla="*/ 1458 h 1590"/>
                <a:gd name="T74" fmla="*/ 1215 w 1571"/>
                <a:gd name="T75" fmla="*/ 1590 h 1590"/>
                <a:gd name="T76" fmla="*/ 1311 w 1571"/>
                <a:gd name="T77" fmla="*/ 1373 h 1590"/>
                <a:gd name="T78" fmla="*/ 1571 w 1571"/>
                <a:gd name="T79" fmla="*/ 1458 h 1590"/>
                <a:gd name="T80" fmla="*/ 1380 w 1571"/>
                <a:gd name="T81" fmla="*/ 1118 h 1590"/>
                <a:gd name="T82" fmla="*/ 382 w 1571"/>
                <a:gd name="T83" fmla="*/ 1458 h 1590"/>
                <a:gd name="T84" fmla="*/ 26 w 1571"/>
                <a:gd name="T85" fmla="*/ 1590 h 1590"/>
                <a:gd name="T86" fmla="*/ 122 w 1571"/>
                <a:gd name="T87" fmla="*/ 1373 h 1590"/>
                <a:gd name="T88" fmla="*/ 382 w 1571"/>
                <a:gd name="T89" fmla="*/ 1458 h 1590"/>
                <a:gd name="T90" fmla="*/ 191 w 1571"/>
                <a:gd name="T91" fmla="*/ 1118 h 1590"/>
                <a:gd name="T92" fmla="*/ 663 w 1571"/>
                <a:gd name="T93" fmla="*/ 615 h 1590"/>
                <a:gd name="T94" fmla="*/ 780 w 1571"/>
                <a:gd name="T95" fmla="*/ 769 h 1590"/>
                <a:gd name="T96" fmla="*/ 796 w 1571"/>
                <a:gd name="T97" fmla="*/ 933 h 1590"/>
                <a:gd name="T98" fmla="*/ 1008 w 1571"/>
                <a:gd name="T99" fmla="*/ 869 h 1590"/>
                <a:gd name="T100" fmla="*/ 584 w 1571"/>
                <a:gd name="T101" fmla="*/ 1028 h 1590"/>
                <a:gd name="T102" fmla="*/ 695 w 1571"/>
                <a:gd name="T103" fmla="*/ 769 h 1590"/>
                <a:gd name="T104" fmla="*/ 769 w 1571"/>
                <a:gd name="T105" fmla="*/ 827 h 1590"/>
                <a:gd name="T106" fmla="*/ 764 w 1571"/>
                <a:gd name="T107" fmla="*/ 795 h 1590"/>
                <a:gd name="T108" fmla="*/ 780 w 1571"/>
                <a:gd name="T109" fmla="*/ 795 h 1590"/>
                <a:gd name="T110" fmla="*/ 791 w 1571"/>
                <a:gd name="T111" fmla="*/ 822 h 1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71" h="1590">
                  <a:moveTo>
                    <a:pt x="1003" y="769"/>
                  </a:moveTo>
                  <a:cubicBezTo>
                    <a:pt x="982" y="748"/>
                    <a:pt x="982" y="748"/>
                    <a:pt x="982" y="748"/>
                  </a:cubicBezTo>
                  <a:cubicBezTo>
                    <a:pt x="1003" y="721"/>
                    <a:pt x="1003" y="721"/>
                    <a:pt x="1003" y="721"/>
                  </a:cubicBezTo>
                  <a:cubicBezTo>
                    <a:pt x="1024" y="748"/>
                    <a:pt x="1024" y="748"/>
                    <a:pt x="1024" y="748"/>
                  </a:cubicBezTo>
                  <a:cubicBezTo>
                    <a:pt x="1003" y="769"/>
                    <a:pt x="1003" y="769"/>
                    <a:pt x="1003" y="769"/>
                  </a:cubicBezTo>
                  <a:close/>
                  <a:moveTo>
                    <a:pt x="1072" y="700"/>
                  </a:moveTo>
                  <a:cubicBezTo>
                    <a:pt x="1045" y="679"/>
                    <a:pt x="1045" y="679"/>
                    <a:pt x="1045" y="679"/>
                  </a:cubicBezTo>
                  <a:cubicBezTo>
                    <a:pt x="1072" y="657"/>
                    <a:pt x="1072" y="657"/>
                    <a:pt x="1072" y="657"/>
                  </a:cubicBezTo>
                  <a:cubicBezTo>
                    <a:pt x="1093" y="679"/>
                    <a:pt x="1093" y="679"/>
                    <a:pt x="1093" y="679"/>
                  </a:cubicBezTo>
                  <a:cubicBezTo>
                    <a:pt x="1072" y="700"/>
                    <a:pt x="1072" y="700"/>
                    <a:pt x="1072" y="700"/>
                  </a:cubicBezTo>
                  <a:close/>
                  <a:moveTo>
                    <a:pt x="1135" y="636"/>
                  </a:moveTo>
                  <a:cubicBezTo>
                    <a:pt x="1114" y="615"/>
                    <a:pt x="1114" y="615"/>
                    <a:pt x="1114" y="615"/>
                  </a:cubicBezTo>
                  <a:cubicBezTo>
                    <a:pt x="1135" y="589"/>
                    <a:pt x="1135" y="589"/>
                    <a:pt x="1135" y="589"/>
                  </a:cubicBezTo>
                  <a:cubicBezTo>
                    <a:pt x="1157" y="615"/>
                    <a:pt x="1157" y="615"/>
                    <a:pt x="1157" y="615"/>
                  </a:cubicBezTo>
                  <a:cubicBezTo>
                    <a:pt x="1135" y="636"/>
                    <a:pt x="1135" y="636"/>
                    <a:pt x="1135" y="636"/>
                  </a:cubicBezTo>
                  <a:close/>
                  <a:moveTo>
                    <a:pt x="1204" y="567"/>
                  </a:moveTo>
                  <a:cubicBezTo>
                    <a:pt x="1178" y="546"/>
                    <a:pt x="1178" y="546"/>
                    <a:pt x="1178" y="546"/>
                  </a:cubicBezTo>
                  <a:cubicBezTo>
                    <a:pt x="1204" y="525"/>
                    <a:pt x="1204" y="525"/>
                    <a:pt x="1204" y="525"/>
                  </a:cubicBezTo>
                  <a:cubicBezTo>
                    <a:pt x="1226" y="546"/>
                    <a:pt x="1226" y="546"/>
                    <a:pt x="1226" y="546"/>
                  </a:cubicBezTo>
                  <a:cubicBezTo>
                    <a:pt x="1204" y="567"/>
                    <a:pt x="1204" y="567"/>
                    <a:pt x="1204" y="567"/>
                  </a:cubicBezTo>
                  <a:close/>
                  <a:moveTo>
                    <a:pt x="982" y="1087"/>
                  </a:moveTo>
                  <a:cubicBezTo>
                    <a:pt x="1003" y="1065"/>
                    <a:pt x="1003" y="1065"/>
                    <a:pt x="1003" y="1065"/>
                  </a:cubicBezTo>
                  <a:cubicBezTo>
                    <a:pt x="1024" y="1087"/>
                    <a:pt x="1024" y="1087"/>
                    <a:pt x="1024" y="1087"/>
                  </a:cubicBezTo>
                  <a:cubicBezTo>
                    <a:pt x="1003" y="1113"/>
                    <a:pt x="1003" y="1113"/>
                    <a:pt x="1003" y="1113"/>
                  </a:cubicBezTo>
                  <a:cubicBezTo>
                    <a:pt x="982" y="1087"/>
                    <a:pt x="982" y="1087"/>
                    <a:pt x="982" y="1087"/>
                  </a:cubicBezTo>
                  <a:close/>
                  <a:moveTo>
                    <a:pt x="1045" y="1156"/>
                  </a:moveTo>
                  <a:cubicBezTo>
                    <a:pt x="1072" y="1134"/>
                    <a:pt x="1072" y="1134"/>
                    <a:pt x="1072" y="1134"/>
                  </a:cubicBezTo>
                  <a:cubicBezTo>
                    <a:pt x="1093" y="1156"/>
                    <a:pt x="1093" y="1156"/>
                    <a:pt x="1093" y="1156"/>
                  </a:cubicBezTo>
                  <a:cubicBezTo>
                    <a:pt x="1072" y="1177"/>
                    <a:pt x="1072" y="1177"/>
                    <a:pt x="1072" y="1177"/>
                  </a:cubicBezTo>
                  <a:cubicBezTo>
                    <a:pt x="1045" y="1156"/>
                    <a:pt x="1045" y="1156"/>
                    <a:pt x="1045" y="1156"/>
                  </a:cubicBezTo>
                  <a:close/>
                  <a:moveTo>
                    <a:pt x="1114" y="1219"/>
                  </a:moveTo>
                  <a:cubicBezTo>
                    <a:pt x="1135" y="1198"/>
                    <a:pt x="1135" y="1198"/>
                    <a:pt x="1135" y="1198"/>
                  </a:cubicBezTo>
                  <a:cubicBezTo>
                    <a:pt x="1157" y="1219"/>
                    <a:pt x="1157" y="1219"/>
                    <a:pt x="1157" y="1219"/>
                  </a:cubicBezTo>
                  <a:cubicBezTo>
                    <a:pt x="1135" y="1246"/>
                    <a:pt x="1135" y="1246"/>
                    <a:pt x="1135" y="1246"/>
                  </a:cubicBezTo>
                  <a:cubicBezTo>
                    <a:pt x="1114" y="1219"/>
                    <a:pt x="1114" y="1219"/>
                    <a:pt x="1114" y="1219"/>
                  </a:cubicBezTo>
                  <a:close/>
                  <a:moveTo>
                    <a:pt x="1178" y="1288"/>
                  </a:moveTo>
                  <a:cubicBezTo>
                    <a:pt x="1204" y="1267"/>
                    <a:pt x="1204" y="1267"/>
                    <a:pt x="1204" y="1267"/>
                  </a:cubicBezTo>
                  <a:cubicBezTo>
                    <a:pt x="1226" y="1288"/>
                    <a:pt x="1226" y="1288"/>
                    <a:pt x="1226" y="1288"/>
                  </a:cubicBezTo>
                  <a:cubicBezTo>
                    <a:pt x="1204" y="1309"/>
                    <a:pt x="1204" y="1309"/>
                    <a:pt x="1204" y="1309"/>
                  </a:cubicBezTo>
                  <a:cubicBezTo>
                    <a:pt x="1178" y="1288"/>
                    <a:pt x="1178" y="1288"/>
                    <a:pt x="1178" y="1288"/>
                  </a:cubicBezTo>
                  <a:close/>
                  <a:moveTo>
                    <a:pt x="568" y="1065"/>
                  </a:moveTo>
                  <a:cubicBezTo>
                    <a:pt x="589" y="1087"/>
                    <a:pt x="589" y="1087"/>
                    <a:pt x="589" y="1087"/>
                  </a:cubicBezTo>
                  <a:cubicBezTo>
                    <a:pt x="568" y="1113"/>
                    <a:pt x="568" y="1113"/>
                    <a:pt x="568" y="1113"/>
                  </a:cubicBezTo>
                  <a:cubicBezTo>
                    <a:pt x="541" y="1087"/>
                    <a:pt x="541" y="1087"/>
                    <a:pt x="541" y="1087"/>
                  </a:cubicBezTo>
                  <a:cubicBezTo>
                    <a:pt x="568" y="1065"/>
                    <a:pt x="568" y="1065"/>
                    <a:pt x="568" y="1065"/>
                  </a:cubicBezTo>
                  <a:close/>
                  <a:moveTo>
                    <a:pt x="499" y="1134"/>
                  </a:moveTo>
                  <a:cubicBezTo>
                    <a:pt x="520" y="1156"/>
                    <a:pt x="520" y="1156"/>
                    <a:pt x="520" y="1156"/>
                  </a:cubicBezTo>
                  <a:cubicBezTo>
                    <a:pt x="499" y="1177"/>
                    <a:pt x="499" y="1177"/>
                    <a:pt x="499" y="1177"/>
                  </a:cubicBezTo>
                  <a:cubicBezTo>
                    <a:pt x="478" y="1156"/>
                    <a:pt x="478" y="1156"/>
                    <a:pt x="478" y="1156"/>
                  </a:cubicBezTo>
                  <a:cubicBezTo>
                    <a:pt x="499" y="1134"/>
                    <a:pt x="499" y="1134"/>
                    <a:pt x="499" y="1134"/>
                  </a:cubicBezTo>
                  <a:close/>
                  <a:moveTo>
                    <a:pt x="435" y="1198"/>
                  </a:moveTo>
                  <a:cubicBezTo>
                    <a:pt x="456" y="1219"/>
                    <a:pt x="456" y="1219"/>
                    <a:pt x="456" y="1219"/>
                  </a:cubicBezTo>
                  <a:cubicBezTo>
                    <a:pt x="435" y="1246"/>
                    <a:pt x="435" y="1246"/>
                    <a:pt x="435" y="1246"/>
                  </a:cubicBezTo>
                  <a:cubicBezTo>
                    <a:pt x="409" y="1219"/>
                    <a:pt x="409" y="1219"/>
                    <a:pt x="409" y="1219"/>
                  </a:cubicBezTo>
                  <a:cubicBezTo>
                    <a:pt x="435" y="1198"/>
                    <a:pt x="435" y="1198"/>
                    <a:pt x="435" y="1198"/>
                  </a:cubicBezTo>
                  <a:close/>
                  <a:moveTo>
                    <a:pt x="366" y="1267"/>
                  </a:moveTo>
                  <a:cubicBezTo>
                    <a:pt x="387" y="1288"/>
                    <a:pt x="387" y="1288"/>
                    <a:pt x="387" y="1288"/>
                  </a:cubicBezTo>
                  <a:cubicBezTo>
                    <a:pt x="366" y="1309"/>
                    <a:pt x="366" y="1309"/>
                    <a:pt x="366" y="1309"/>
                  </a:cubicBezTo>
                  <a:cubicBezTo>
                    <a:pt x="345" y="1288"/>
                    <a:pt x="345" y="1288"/>
                    <a:pt x="345" y="1288"/>
                  </a:cubicBezTo>
                  <a:cubicBezTo>
                    <a:pt x="366" y="1267"/>
                    <a:pt x="366" y="1267"/>
                    <a:pt x="366" y="1267"/>
                  </a:cubicBezTo>
                  <a:close/>
                  <a:moveTo>
                    <a:pt x="589" y="748"/>
                  </a:moveTo>
                  <a:cubicBezTo>
                    <a:pt x="568" y="769"/>
                    <a:pt x="568" y="769"/>
                    <a:pt x="568" y="769"/>
                  </a:cubicBezTo>
                  <a:cubicBezTo>
                    <a:pt x="541" y="748"/>
                    <a:pt x="541" y="748"/>
                    <a:pt x="541" y="748"/>
                  </a:cubicBezTo>
                  <a:cubicBezTo>
                    <a:pt x="568" y="721"/>
                    <a:pt x="568" y="721"/>
                    <a:pt x="568" y="721"/>
                  </a:cubicBezTo>
                  <a:cubicBezTo>
                    <a:pt x="589" y="748"/>
                    <a:pt x="589" y="748"/>
                    <a:pt x="589" y="748"/>
                  </a:cubicBezTo>
                  <a:close/>
                  <a:moveTo>
                    <a:pt x="520" y="679"/>
                  </a:moveTo>
                  <a:cubicBezTo>
                    <a:pt x="499" y="700"/>
                    <a:pt x="499" y="700"/>
                    <a:pt x="499" y="700"/>
                  </a:cubicBezTo>
                  <a:cubicBezTo>
                    <a:pt x="478" y="679"/>
                    <a:pt x="478" y="679"/>
                    <a:pt x="478" y="679"/>
                  </a:cubicBezTo>
                  <a:cubicBezTo>
                    <a:pt x="499" y="657"/>
                    <a:pt x="499" y="657"/>
                    <a:pt x="499" y="657"/>
                  </a:cubicBezTo>
                  <a:cubicBezTo>
                    <a:pt x="520" y="679"/>
                    <a:pt x="520" y="679"/>
                    <a:pt x="520" y="679"/>
                  </a:cubicBezTo>
                  <a:close/>
                  <a:moveTo>
                    <a:pt x="456" y="615"/>
                  </a:moveTo>
                  <a:cubicBezTo>
                    <a:pt x="435" y="636"/>
                    <a:pt x="435" y="636"/>
                    <a:pt x="435" y="636"/>
                  </a:cubicBezTo>
                  <a:cubicBezTo>
                    <a:pt x="409" y="615"/>
                    <a:pt x="409" y="615"/>
                    <a:pt x="409" y="615"/>
                  </a:cubicBezTo>
                  <a:cubicBezTo>
                    <a:pt x="435" y="589"/>
                    <a:pt x="435" y="589"/>
                    <a:pt x="435" y="589"/>
                  </a:cubicBezTo>
                  <a:cubicBezTo>
                    <a:pt x="456" y="615"/>
                    <a:pt x="456" y="615"/>
                    <a:pt x="456" y="615"/>
                  </a:cubicBezTo>
                  <a:close/>
                  <a:moveTo>
                    <a:pt x="387" y="546"/>
                  </a:moveTo>
                  <a:cubicBezTo>
                    <a:pt x="366" y="567"/>
                    <a:pt x="366" y="567"/>
                    <a:pt x="366" y="567"/>
                  </a:cubicBezTo>
                  <a:cubicBezTo>
                    <a:pt x="345" y="546"/>
                    <a:pt x="345" y="546"/>
                    <a:pt x="345" y="546"/>
                  </a:cubicBezTo>
                  <a:cubicBezTo>
                    <a:pt x="366" y="525"/>
                    <a:pt x="366" y="525"/>
                    <a:pt x="366" y="525"/>
                  </a:cubicBezTo>
                  <a:cubicBezTo>
                    <a:pt x="387" y="546"/>
                    <a:pt x="387" y="546"/>
                    <a:pt x="387" y="546"/>
                  </a:cubicBezTo>
                  <a:close/>
                  <a:moveTo>
                    <a:pt x="382" y="340"/>
                  </a:moveTo>
                  <a:cubicBezTo>
                    <a:pt x="382" y="393"/>
                    <a:pt x="382" y="393"/>
                    <a:pt x="382" y="393"/>
                  </a:cubicBezTo>
                  <a:cubicBezTo>
                    <a:pt x="382" y="472"/>
                    <a:pt x="382" y="472"/>
                    <a:pt x="355" y="472"/>
                  </a:cubicBezTo>
                  <a:cubicBezTo>
                    <a:pt x="26" y="472"/>
                    <a:pt x="26" y="472"/>
                    <a:pt x="26" y="472"/>
                  </a:cubicBezTo>
                  <a:cubicBezTo>
                    <a:pt x="0" y="472"/>
                    <a:pt x="0" y="472"/>
                    <a:pt x="0" y="393"/>
                  </a:cubicBezTo>
                  <a:cubicBezTo>
                    <a:pt x="0" y="340"/>
                    <a:pt x="0" y="340"/>
                    <a:pt x="0" y="340"/>
                  </a:cubicBezTo>
                  <a:cubicBezTo>
                    <a:pt x="0" y="281"/>
                    <a:pt x="64" y="271"/>
                    <a:pt x="122" y="255"/>
                  </a:cubicBezTo>
                  <a:cubicBezTo>
                    <a:pt x="143" y="276"/>
                    <a:pt x="170" y="287"/>
                    <a:pt x="191" y="287"/>
                  </a:cubicBezTo>
                  <a:cubicBezTo>
                    <a:pt x="212" y="287"/>
                    <a:pt x="239" y="276"/>
                    <a:pt x="260" y="255"/>
                  </a:cubicBezTo>
                  <a:cubicBezTo>
                    <a:pt x="313" y="271"/>
                    <a:pt x="382" y="281"/>
                    <a:pt x="382" y="340"/>
                  </a:cubicBezTo>
                  <a:close/>
                  <a:moveTo>
                    <a:pt x="191" y="255"/>
                  </a:moveTo>
                  <a:cubicBezTo>
                    <a:pt x="223" y="255"/>
                    <a:pt x="286" y="197"/>
                    <a:pt x="286" y="128"/>
                  </a:cubicBezTo>
                  <a:cubicBezTo>
                    <a:pt x="286" y="59"/>
                    <a:pt x="260" y="0"/>
                    <a:pt x="191" y="0"/>
                  </a:cubicBezTo>
                  <a:cubicBezTo>
                    <a:pt x="122" y="0"/>
                    <a:pt x="95" y="59"/>
                    <a:pt x="95" y="128"/>
                  </a:cubicBezTo>
                  <a:cubicBezTo>
                    <a:pt x="95" y="197"/>
                    <a:pt x="159" y="255"/>
                    <a:pt x="191" y="255"/>
                  </a:cubicBezTo>
                  <a:close/>
                  <a:moveTo>
                    <a:pt x="1571" y="340"/>
                  </a:moveTo>
                  <a:cubicBezTo>
                    <a:pt x="1571" y="393"/>
                    <a:pt x="1571" y="393"/>
                    <a:pt x="1571" y="393"/>
                  </a:cubicBezTo>
                  <a:cubicBezTo>
                    <a:pt x="1571" y="472"/>
                    <a:pt x="1571" y="472"/>
                    <a:pt x="1539" y="472"/>
                  </a:cubicBezTo>
                  <a:cubicBezTo>
                    <a:pt x="1215" y="472"/>
                    <a:pt x="1215" y="472"/>
                    <a:pt x="1215" y="472"/>
                  </a:cubicBezTo>
                  <a:cubicBezTo>
                    <a:pt x="1189" y="472"/>
                    <a:pt x="1189" y="472"/>
                    <a:pt x="1189" y="393"/>
                  </a:cubicBezTo>
                  <a:cubicBezTo>
                    <a:pt x="1189" y="340"/>
                    <a:pt x="1189" y="340"/>
                    <a:pt x="1189" y="340"/>
                  </a:cubicBezTo>
                  <a:cubicBezTo>
                    <a:pt x="1189" y="281"/>
                    <a:pt x="1252" y="271"/>
                    <a:pt x="1311" y="255"/>
                  </a:cubicBezTo>
                  <a:cubicBezTo>
                    <a:pt x="1332" y="276"/>
                    <a:pt x="1358" y="287"/>
                    <a:pt x="1380" y="287"/>
                  </a:cubicBezTo>
                  <a:cubicBezTo>
                    <a:pt x="1395" y="287"/>
                    <a:pt x="1422" y="276"/>
                    <a:pt x="1449" y="255"/>
                  </a:cubicBezTo>
                  <a:cubicBezTo>
                    <a:pt x="1502" y="271"/>
                    <a:pt x="1571" y="281"/>
                    <a:pt x="1571" y="340"/>
                  </a:cubicBezTo>
                  <a:close/>
                  <a:moveTo>
                    <a:pt x="1380" y="255"/>
                  </a:moveTo>
                  <a:cubicBezTo>
                    <a:pt x="1411" y="255"/>
                    <a:pt x="1475" y="197"/>
                    <a:pt x="1475" y="128"/>
                  </a:cubicBezTo>
                  <a:cubicBezTo>
                    <a:pt x="1475" y="59"/>
                    <a:pt x="1449" y="0"/>
                    <a:pt x="1380" y="0"/>
                  </a:cubicBezTo>
                  <a:cubicBezTo>
                    <a:pt x="1305" y="0"/>
                    <a:pt x="1279" y="59"/>
                    <a:pt x="1279" y="128"/>
                  </a:cubicBezTo>
                  <a:cubicBezTo>
                    <a:pt x="1279" y="197"/>
                    <a:pt x="1348" y="255"/>
                    <a:pt x="1380" y="255"/>
                  </a:cubicBezTo>
                  <a:close/>
                  <a:moveTo>
                    <a:pt x="1571" y="1458"/>
                  </a:moveTo>
                  <a:cubicBezTo>
                    <a:pt x="1571" y="1511"/>
                    <a:pt x="1571" y="1511"/>
                    <a:pt x="1571" y="1511"/>
                  </a:cubicBezTo>
                  <a:cubicBezTo>
                    <a:pt x="1571" y="1590"/>
                    <a:pt x="1571" y="1590"/>
                    <a:pt x="1539" y="1590"/>
                  </a:cubicBezTo>
                  <a:cubicBezTo>
                    <a:pt x="1215" y="1590"/>
                    <a:pt x="1215" y="1590"/>
                    <a:pt x="1215" y="1590"/>
                  </a:cubicBezTo>
                  <a:cubicBezTo>
                    <a:pt x="1189" y="1590"/>
                    <a:pt x="1189" y="1590"/>
                    <a:pt x="1189" y="1511"/>
                  </a:cubicBezTo>
                  <a:cubicBezTo>
                    <a:pt x="1189" y="1458"/>
                    <a:pt x="1189" y="1458"/>
                    <a:pt x="1189" y="1458"/>
                  </a:cubicBezTo>
                  <a:cubicBezTo>
                    <a:pt x="1189" y="1399"/>
                    <a:pt x="1252" y="1394"/>
                    <a:pt x="1311" y="1373"/>
                  </a:cubicBezTo>
                  <a:cubicBezTo>
                    <a:pt x="1332" y="1394"/>
                    <a:pt x="1358" y="1405"/>
                    <a:pt x="1380" y="1405"/>
                  </a:cubicBezTo>
                  <a:cubicBezTo>
                    <a:pt x="1401" y="1405"/>
                    <a:pt x="1422" y="1394"/>
                    <a:pt x="1449" y="1373"/>
                  </a:cubicBezTo>
                  <a:cubicBezTo>
                    <a:pt x="1502" y="1394"/>
                    <a:pt x="1571" y="1399"/>
                    <a:pt x="1571" y="1458"/>
                  </a:cubicBezTo>
                  <a:close/>
                  <a:moveTo>
                    <a:pt x="1380" y="1373"/>
                  </a:moveTo>
                  <a:cubicBezTo>
                    <a:pt x="1411" y="1373"/>
                    <a:pt x="1475" y="1315"/>
                    <a:pt x="1475" y="1246"/>
                  </a:cubicBezTo>
                  <a:cubicBezTo>
                    <a:pt x="1475" y="1177"/>
                    <a:pt x="1449" y="1118"/>
                    <a:pt x="1380" y="1118"/>
                  </a:cubicBezTo>
                  <a:cubicBezTo>
                    <a:pt x="1305" y="1118"/>
                    <a:pt x="1279" y="1177"/>
                    <a:pt x="1279" y="1246"/>
                  </a:cubicBezTo>
                  <a:cubicBezTo>
                    <a:pt x="1279" y="1315"/>
                    <a:pt x="1348" y="1373"/>
                    <a:pt x="1380" y="1373"/>
                  </a:cubicBezTo>
                  <a:close/>
                  <a:moveTo>
                    <a:pt x="382" y="1458"/>
                  </a:moveTo>
                  <a:cubicBezTo>
                    <a:pt x="382" y="1511"/>
                    <a:pt x="382" y="1511"/>
                    <a:pt x="382" y="1511"/>
                  </a:cubicBezTo>
                  <a:cubicBezTo>
                    <a:pt x="382" y="1590"/>
                    <a:pt x="382" y="1590"/>
                    <a:pt x="355" y="1590"/>
                  </a:cubicBezTo>
                  <a:cubicBezTo>
                    <a:pt x="26" y="1590"/>
                    <a:pt x="26" y="1590"/>
                    <a:pt x="26" y="1590"/>
                  </a:cubicBezTo>
                  <a:cubicBezTo>
                    <a:pt x="0" y="1590"/>
                    <a:pt x="0" y="1590"/>
                    <a:pt x="0" y="1511"/>
                  </a:cubicBezTo>
                  <a:cubicBezTo>
                    <a:pt x="0" y="1458"/>
                    <a:pt x="0" y="1458"/>
                    <a:pt x="0" y="1458"/>
                  </a:cubicBezTo>
                  <a:cubicBezTo>
                    <a:pt x="0" y="1399"/>
                    <a:pt x="64" y="1394"/>
                    <a:pt x="122" y="1373"/>
                  </a:cubicBezTo>
                  <a:cubicBezTo>
                    <a:pt x="143" y="1394"/>
                    <a:pt x="170" y="1405"/>
                    <a:pt x="191" y="1405"/>
                  </a:cubicBezTo>
                  <a:cubicBezTo>
                    <a:pt x="212" y="1405"/>
                    <a:pt x="239" y="1394"/>
                    <a:pt x="260" y="1373"/>
                  </a:cubicBezTo>
                  <a:cubicBezTo>
                    <a:pt x="313" y="1394"/>
                    <a:pt x="382" y="1399"/>
                    <a:pt x="382" y="1458"/>
                  </a:cubicBezTo>
                  <a:close/>
                  <a:moveTo>
                    <a:pt x="191" y="1373"/>
                  </a:moveTo>
                  <a:cubicBezTo>
                    <a:pt x="223" y="1373"/>
                    <a:pt x="286" y="1315"/>
                    <a:pt x="286" y="1246"/>
                  </a:cubicBezTo>
                  <a:cubicBezTo>
                    <a:pt x="286" y="1177"/>
                    <a:pt x="260" y="1118"/>
                    <a:pt x="191" y="1118"/>
                  </a:cubicBezTo>
                  <a:cubicBezTo>
                    <a:pt x="122" y="1118"/>
                    <a:pt x="95" y="1177"/>
                    <a:pt x="95" y="1246"/>
                  </a:cubicBezTo>
                  <a:cubicBezTo>
                    <a:pt x="95" y="1315"/>
                    <a:pt x="159" y="1373"/>
                    <a:pt x="191" y="1373"/>
                  </a:cubicBezTo>
                  <a:close/>
                  <a:moveTo>
                    <a:pt x="663" y="615"/>
                  </a:moveTo>
                  <a:cubicBezTo>
                    <a:pt x="663" y="530"/>
                    <a:pt x="695" y="461"/>
                    <a:pt x="780" y="461"/>
                  </a:cubicBezTo>
                  <a:cubicBezTo>
                    <a:pt x="865" y="461"/>
                    <a:pt x="897" y="530"/>
                    <a:pt x="897" y="615"/>
                  </a:cubicBezTo>
                  <a:cubicBezTo>
                    <a:pt x="897" y="700"/>
                    <a:pt x="817" y="769"/>
                    <a:pt x="780" y="769"/>
                  </a:cubicBezTo>
                  <a:cubicBezTo>
                    <a:pt x="743" y="769"/>
                    <a:pt x="663" y="700"/>
                    <a:pt x="663" y="615"/>
                  </a:cubicBezTo>
                  <a:close/>
                  <a:moveTo>
                    <a:pt x="785" y="827"/>
                  </a:moveTo>
                  <a:cubicBezTo>
                    <a:pt x="796" y="933"/>
                    <a:pt x="796" y="933"/>
                    <a:pt x="796" y="933"/>
                  </a:cubicBezTo>
                  <a:cubicBezTo>
                    <a:pt x="812" y="891"/>
                    <a:pt x="822" y="843"/>
                    <a:pt x="844" y="801"/>
                  </a:cubicBezTo>
                  <a:cubicBezTo>
                    <a:pt x="844" y="795"/>
                    <a:pt x="844" y="795"/>
                    <a:pt x="860" y="769"/>
                  </a:cubicBezTo>
                  <a:cubicBezTo>
                    <a:pt x="923" y="790"/>
                    <a:pt x="1008" y="801"/>
                    <a:pt x="1008" y="869"/>
                  </a:cubicBezTo>
                  <a:cubicBezTo>
                    <a:pt x="1008" y="933"/>
                    <a:pt x="1008" y="933"/>
                    <a:pt x="1008" y="933"/>
                  </a:cubicBezTo>
                  <a:cubicBezTo>
                    <a:pt x="1008" y="1028"/>
                    <a:pt x="1008" y="1028"/>
                    <a:pt x="971" y="1028"/>
                  </a:cubicBezTo>
                  <a:cubicBezTo>
                    <a:pt x="584" y="1028"/>
                    <a:pt x="584" y="1028"/>
                    <a:pt x="584" y="1028"/>
                  </a:cubicBezTo>
                  <a:cubicBezTo>
                    <a:pt x="552" y="1028"/>
                    <a:pt x="552" y="1028"/>
                    <a:pt x="552" y="933"/>
                  </a:cubicBezTo>
                  <a:cubicBezTo>
                    <a:pt x="552" y="869"/>
                    <a:pt x="552" y="869"/>
                    <a:pt x="552" y="869"/>
                  </a:cubicBezTo>
                  <a:cubicBezTo>
                    <a:pt x="552" y="801"/>
                    <a:pt x="626" y="790"/>
                    <a:pt x="695" y="769"/>
                  </a:cubicBezTo>
                  <a:cubicBezTo>
                    <a:pt x="711" y="795"/>
                    <a:pt x="711" y="795"/>
                    <a:pt x="716" y="801"/>
                  </a:cubicBezTo>
                  <a:cubicBezTo>
                    <a:pt x="732" y="843"/>
                    <a:pt x="748" y="891"/>
                    <a:pt x="759" y="933"/>
                  </a:cubicBezTo>
                  <a:cubicBezTo>
                    <a:pt x="769" y="827"/>
                    <a:pt x="769" y="827"/>
                    <a:pt x="769" y="827"/>
                  </a:cubicBezTo>
                  <a:cubicBezTo>
                    <a:pt x="769" y="822"/>
                    <a:pt x="769" y="822"/>
                    <a:pt x="769" y="822"/>
                  </a:cubicBezTo>
                  <a:cubicBezTo>
                    <a:pt x="748" y="790"/>
                    <a:pt x="748" y="790"/>
                    <a:pt x="748" y="790"/>
                  </a:cubicBezTo>
                  <a:cubicBezTo>
                    <a:pt x="764" y="795"/>
                    <a:pt x="764" y="795"/>
                    <a:pt x="764" y="795"/>
                  </a:cubicBezTo>
                  <a:cubicBezTo>
                    <a:pt x="769" y="795"/>
                    <a:pt x="769" y="795"/>
                    <a:pt x="775" y="795"/>
                  </a:cubicBezTo>
                  <a:cubicBezTo>
                    <a:pt x="775" y="795"/>
                    <a:pt x="775" y="795"/>
                    <a:pt x="780" y="795"/>
                  </a:cubicBezTo>
                  <a:cubicBezTo>
                    <a:pt x="780" y="795"/>
                    <a:pt x="780" y="795"/>
                    <a:pt x="780" y="795"/>
                  </a:cubicBezTo>
                  <a:cubicBezTo>
                    <a:pt x="791" y="795"/>
                    <a:pt x="791" y="795"/>
                    <a:pt x="791" y="795"/>
                  </a:cubicBezTo>
                  <a:cubicBezTo>
                    <a:pt x="807" y="790"/>
                    <a:pt x="807" y="790"/>
                    <a:pt x="807" y="790"/>
                  </a:cubicBezTo>
                  <a:cubicBezTo>
                    <a:pt x="791" y="822"/>
                    <a:pt x="791" y="822"/>
                    <a:pt x="791" y="822"/>
                  </a:cubicBezTo>
                  <a:cubicBezTo>
                    <a:pt x="785" y="827"/>
                    <a:pt x="785" y="827"/>
                    <a:pt x="785" y="827"/>
                  </a:cubicBezTo>
                  <a:cubicBezTo>
                    <a:pt x="785" y="827"/>
                    <a:pt x="785" y="827"/>
                    <a:pt x="785" y="8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31"/>
            <p:cNvSpPr/>
            <p:nvPr/>
          </p:nvSpPr>
          <p:spPr bwMode="auto">
            <a:xfrm>
              <a:off x="7288797" y="4567091"/>
              <a:ext cx="735959" cy="735959"/>
            </a:xfrm>
            <a:prstGeom prst="ellipse">
              <a:avLst/>
            </a:prstGeom>
            <a:noFill/>
            <a:ln w="38100">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5" name="Group 34"/>
            <p:cNvGrpSpPr/>
            <p:nvPr/>
          </p:nvGrpSpPr>
          <p:grpSpPr>
            <a:xfrm>
              <a:off x="5807761" y="4506308"/>
              <a:ext cx="857527" cy="857527"/>
              <a:chOff x="7457579" y="5227881"/>
              <a:chExt cx="961858" cy="961858"/>
            </a:xfrm>
          </p:grpSpPr>
          <p:sp>
            <p:nvSpPr>
              <p:cNvPr id="16" name="Freeform 5"/>
              <p:cNvSpPr>
                <a:spLocks noEditPoints="1"/>
              </p:cNvSpPr>
              <p:nvPr/>
            </p:nvSpPr>
            <p:spPr bwMode="auto">
              <a:xfrm>
                <a:off x="7724336" y="5337921"/>
                <a:ext cx="428343" cy="741778"/>
              </a:xfrm>
              <a:custGeom>
                <a:avLst/>
                <a:gdLst>
                  <a:gd name="T0" fmla="*/ 0 w 1203"/>
                  <a:gd name="T1" fmla="*/ 426 h 2084"/>
                  <a:gd name="T2" fmla="*/ 678 w 1203"/>
                  <a:gd name="T3" fmla="*/ 1853 h 2084"/>
                  <a:gd name="T4" fmla="*/ 678 w 1203"/>
                  <a:gd name="T5" fmla="*/ 216 h 2084"/>
                  <a:gd name="T6" fmla="*/ 508 w 1203"/>
                  <a:gd name="T7" fmla="*/ 968 h 2084"/>
                  <a:gd name="T8" fmla="*/ 420 w 1203"/>
                  <a:gd name="T9" fmla="*/ 1154 h 2084"/>
                  <a:gd name="T10" fmla="*/ 420 w 1203"/>
                  <a:gd name="T11" fmla="*/ 1364 h 2084"/>
                  <a:gd name="T12" fmla="*/ 508 w 1203"/>
                  <a:gd name="T13" fmla="*/ 1178 h 2084"/>
                  <a:gd name="T14" fmla="*/ 508 w 1203"/>
                  <a:gd name="T15" fmla="*/ 733 h 2084"/>
                  <a:gd name="T16" fmla="*/ 420 w 1203"/>
                  <a:gd name="T17" fmla="*/ 952 h 2084"/>
                  <a:gd name="T18" fmla="*/ 508 w 1203"/>
                  <a:gd name="T19" fmla="*/ 515 h 2084"/>
                  <a:gd name="T20" fmla="*/ 420 w 1203"/>
                  <a:gd name="T21" fmla="*/ 725 h 2084"/>
                  <a:gd name="T22" fmla="*/ 420 w 1203"/>
                  <a:gd name="T23" fmla="*/ 337 h 2084"/>
                  <a:gd name="T24" fmla="*/ 508 w 1203"/>
                  <a:gd name="T25" fmla="*/ 491 h 2084"/>
                  <a:gd name="T26" fmla="*/ 395 w 1203"/>
                  <a:gd name="T27" fmla="*/ 976 h 2084"/>
                  <a:gd name="T28" fmla="*/ 298 w 1203"/>
                  <a:gd name="T29" fmla="*/ 1154 h 2084"/>
                  <a:gd name="T30" fmla="*/ 298 w 1203"/>
                  <a:gd name="T31" fmla="*/ 1356 h 2084"/>
                  <a:gd name="T32" fmla="*/ 395 w 1203"/>
                  <a:gd name="T33" fmla="*/ 1178 h 2084"/>
                  <a:gd name="T34" fmla="*/ 395 w 1203"/>
                  <a:gd name="T35" fmla="*/ 758 h 2084"/>
                  <a:gd name="T36" fmla="*/ 298 w 1203"/>
                  <a:gd name="T37" fmla="*/ 960 h 2084"/>
                  <a:gd name="T38" fmla="*/ 395 w 1203"/>
                  <a:gd name="T39" fmla="*/ 547 h 2084"/>
                  <a:gd name="T40" fmla="*/ 298 w 1203"/>
                  <a:gd name="T41" fmla="*/ 758 h 2084"/>
                  <a:gd name="T42" fmla="*/ 298 w 1203"/>
                  <a:gd name="T43" fmla="*/ 386 h 2084"/>
                  <a:gd name="T44" fmla="*/ 395 w 1203"/>
                  <a:gd name="T45" fmla="*/ 523 h 2084"/>
                  <a:gd name="T46" fmla="*/ 274 w 1203"/>
                  <a:gd name="T47" fmla="*/ 984 h 2084"/>
                  <a:gd name="T48" fmla="*/ 177 w 1203"/>
                  <a:gd name="T49" fmla="*/ 1162 h 2084"/>
                  <a:gd name="T50" fmla="*/ 177 w 1203"/>
                  <a:gd name="T51" fmla="*/ 1348 h 2084"/>
                  <a:gd name="T52" fmla="*/ 274 w 1203"/>
                  <a:gd name="T53" fmla="*/ 1178 h 2084"/>
                  <a:gd name="T54" fmla="*/ 274 w 1203"/>
                  <a:gd name="T55" fmla="*/ 782 h 2084"/>
                  <a:gd name="T56" fmla="*/ 177 w 1203"/>
                  <a:gd name="T57" fmla="*/ 976 h 2084"/>
                  <a:gd name="T58" fmla="*/ 274 w 1203"/>
                  <a:gd name="T59" fmla="*/ 588 h 2084"/>
                  <a:gd name="T60" fmla="*/ 177 w 1203"/>
                  <a:gd name="T61" fmla="*/ 782 h 2084"/>
                  <a:gd name="T62" fmla="*/ 177 w 1203"/>
                  <a:gd name="T63" fmla="*/ 426 h 2084"/>
                  <a:gd name="T64" fmla="*/ 274 w 1203"/>
                  <a:gd name="T65" fmla="*/ 555 h 2084"/>
                  <a:gd name="T66" fmla="*/ 153 w 1203"/>
                  <a:gd name="T67" fmla="*/ 1000 h 2084"/>
                  <a:gd name="T68" fmla="*/ 64 w 1203"/>
                  <a:gd name="T69" fmla="*/ 1162 h 2084"/>
                  <a:gd name="T70" fmla="*/ 64 w 1203"/>
                  <a:gd name="T71" fmla="*/ 1340 h 2084"/>
                  <a:gd name="T72" fmla="*/ 153 w 1203"/>
                  <a:gd name="T73" fmla="*/ 1186 h 2084"/>
                  <a:gd name="T74" fmla="*/ 153 w 1203"/>
                  <a:gd name="T75" fmla="*/ 806 h 2084"/>
                  <a:gd name="T76" fmla="*/ 64 w 1203"/>
                  <a:gd name="T77" fmla="*/ 984 h 2084"/>
                  <a:gd name="T78" fmla="*/ 153 w 1203"/>
                  <a:gd name="T79" fmla="*/ 620 h 2084"/>
                  <a:gd name="T80" fmla="*/ 64 w 1203"/>
                  <a:gd name="T81" fmla="*/ 806 h 2084"/>
                  <a:gd name="T82" fmla="*/ 64 w 1203"/>
                  <a:gd name="T83" fmla="*/ 466 h 2084"/>
                  <a:gd name="T84" fmla="*/ 153 w 1203"/>
                  <a:gd name="T85" fmla="*/ 596 h 2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3" h="2084">
                    <a:moveTo>
                      <a:pt x="678" y="216"/>
                    </a:moveTo>
                    <a:cubicBezTo>
                      <a:pt x="646" y="200"/>
                      <a:pt x="565" y="208"/>
                      <a:pt x="533" y="216"/>
                    </a:cubicBezTo>
                    <a:cubicBezTo>
                      <a:pt x="508" y="232"/>
                      <a:pt x="0" y="426"/>
                      <a:pt x="0" y="426"/>
                    </a:cubicBezTo>
                    <a:cubicBezTo>
                      <a:pt x="0" y="2084"/>
                      <a:pt x="0" y="1650"/>
                      <a:pt x="0" y="1650"/>
                    </a:cubicBezTo>
                    <a:cubicBezTo>
                      <a:pt x="0" y="1650"/>
                      <a:pt x="500" y="1836"/>
                      <a:pt x="533" y="1853"/>
                    </a:cubicBezTo>
                    <a:cubicBezTo>
                      <a:pt x="565" y="1869"/>
                      <a:pt x="646" y="1869"/>
                      <a:pt x="678" y="1853"/>
                    </a:cubicBezTo>
                    <a:cubicBezTo>
                      <a:pt x="726" y="1836"/>
                      <a:pt x="1203" y="1642"/>
                      <a:pt x="1203" y="1642"/>
                    </a:cubicBezTo>
                    <a:cubicBezTo>
                      <a:pt x="1203" y="0"/>
                      <a:pt x="1203" y="434"/>
                      <a:pt x="1203" y="434"/>
                    </a:cubicBezTo>
                    <a:cubicBezTo>
                      <a:pt x="1203" y="434"/>
                      <a:pt x="710" y="240"/>
                      <a:pt x="678" y="216"/>
                    </a:cubicBezTo>
                    <a:close/>
                    <a:moveTo>
                      <a:pt x="420" y="1154"/>
                    </a:moveTo>
                    <a:cubicBezTo>
                      <a:pt x="420" y="976"/>
                      <a:pt x="420" y="976"/>
                      <a:pt x="420" y="976"/>
                    </a:cubicBezTo>
                    <a:cubicBezTo>
                      <a:pt x="508" y="968"/>
                      <a:pt x="508" y="968"/>
                      <a:pt x="508" y="968"/>
                    </a:cubicBezTo>
                    <a:cubicBezTo>
                      <a:pt x="508" y="1154"/>
                      <a:pt x="508" y="1154"/>
                      <a:pt x="508" y="1154"/>
                    </a:cubicBezTo>
                    <a:cubicBezTo>
                      <a:pt x="420" y="1154"/>
                      <a:pt x="420" y="1154"/>
                      <a:pt x="420" y="1154"/>
                    </a:cubicBezTo>
                    <a:cubicBezTo>
                      <a:pt x="420" y="1154"/>
                      <a:pt x="420" y="1154"/>
                      <a:pt x="420" y="1154"/>
                    </a:cubicBezTo>
                    <a:close/>
                    <a:moveTo>
                      <a:pt x="508" y="1178"/>
                    </a:moveTo>
                    <a:cubicBezTo>
                      <a:pt x="508" y="1372"/>
                      <a:pt x="508" y="1372"/>
                      <a:pt x="508" y="1372"/>
                    </a:cubicBezTo>
                    <a:cubicBezTo>
                      <a:pt x="420" y="1364"/>
                      <a:pt x="420" y="1364"/>
                      <a:pt x="420" y="1364"/>
                    </a:cubicBezTo>
                    <a:cubicBezTo>
                      <a:pt x="420" y="1178"/>
                      <a:pt x="420" y="1178"/>
                      <a:pt x="420" y="1178"/>
                    </a:cubicBezTo>
                    <a:cubicBezTo>
                      <a:pt x="508" y="1178"/>
                      <a:pt x="508" y="1178"/>
                      <a:pt x="508" y="1178"/>
                    </a:cubicBezTo>
                    <a:cubicBezTo>
                      <a:pt x="508" y="1178"/>
                      <a:pt x="508" y="1178"/>
                      <a:pt x="508" y="1178"/>
                    </a:cubicBezTo>
                    <a:close/>
                    <a:moveTo>
                      <a:pt x="420" y="952"/>
                    </a:moveTo>
                    <a:cubicBezTo>
                      <a:pt x="420" y="758"/>
                      <a:pt x="420" y="758"/>
                      <a:pt x="420" y="758"/>
                    </a:cubicBezTo>
                    <a:cubicBezTo>
                      <a:pt x="508" y="733"/>
                      <a:pt x="508" y="733"/>
                      <a:pt x="508" y="733"/>
                    </a:cubicBezTo>
                    <a:cubicBezTo>
                      <a:pt x="508" y="944"/>
                      <a:pt x="508" y="944"/>
                      <a:pt x="508" y="944"/>
                    </a:cubicBezTo>
                    <a:cubicBezTo>
                      <a:pt x="420" y="952"/>
                      <a:pt x="420" y="952"/>
                      <a:pt x="420" y="952"/>
                    </a:cubicBezTo>
                    <a:cubicBezTo>
                      <a:pt x="420" y="952"/>
                      <a:pt x="420" y="952"/>
                      <a:pt x="420" y="952"/>
                    </a:cubicBezTo>
                    <a:close/>
                    <a:moveTo>
                      <a:pt x="420" y="725"/>
                    </a:moveTo>
                    <a:cubicBezTo>
                      <a:pt x="420" y="539"/>
                      <a:pt x="420" y="539"/>
                      <a:pt x="420" y="539"/>
                    </a:cubicBezTo>
                    <a:cubicBezTo>
                      <a:pt x="508" y="515"/>
                      <a:pt x="508" y="515"/>
                      <a:pt x="508" y="515"/>
                    </a:cubicBezTo>
                    <a:cubicBezTo>
                      <a:pt x="508" y="709"/>
                      <a:pt x="508" y="709"/>
                      <a:pt x="508" y="709"/>
                    </a:cubicBezTo>
                    <a:cubicBezTo>
                      <a:pt x="420" y="725"/>
                      <a:pt x="420" y="725"/>
                      <a:pt x="420" y="725"/>
                    </a:cubicBezTo>
                    <a:cubicBezTo>
                      <a:pt x="420" y="725"/>
                      <a:pt x="420" y="725"/>
                      <a:pt x="420" y="725"/>
                    </a:cubicBezTo>
                    <a:close/>
                    <a:moveTo>
                      <a:pt x="508" y="491"/>
                    </a:moveTo>
                    <a:cubicBezTo>
                      <a:pt x="420" y="515"/>
                      <a:pt x="420" y="515"/>
                      <a:pt x="420" y="515"/>
                    </a:cubicBezTo>
                    <a:cubicBezTo>
                      <a:pt x="420" y="337"/>
                      <a:pt x="420" y="337"/>
                      <a:pt x="420" y="337"/>
                    </a:cubicBezTo>
                    <a:cubicBezTo>
                      <a:pt x="508" y="305"/>
                      <a:pt x="508" y="305"/>
                      <a:pt x="508" y="305"/>
                    </a:cubicBezTo>
                    <a:cubicBezTo>
                      <a:pt x="508" y="491"/>
                      <a:pt x="508" y="491"/>
                      <a:pt x="508" y="491"/>
                    </a:cubicBezTo>
                    <a:cubicBezTo>
                      <a:pt x="508" y="491"/>
                      <a:pt x="508" y="491"/>
                      <a:pt x="508" y="491"/>
                    </a:cubicBezTo>
                    <a:close/>
                    <a:moveTo>
                      <a:pt x="298" y="1154"/>
                    </a:moveTo>
                    <a:cubicBezTo>
                      <a:pt x="298" y="984"/>
                      <a:pt x="298" y="984"/>
                      <a:pt x="298" y="984"/>
                    </a:cubicBezTo>
                    <a:cubicBezTo>
                      <a:pt x="395" y="976"/>
                      <a:pt x="395" y="976"/>
                      <a:pt x="395" y="976"/>
                    </a:cubicBezTo>
                    <a:cubicBezTo>
                      <a:pt x="395" y="1154"/>
                      <a:pt x="395" y="1154"/>
                      <a:pt x="395" y="1154"/>
                    </a:cubicBezTo>
                    <a:cubicBezTo>
                      <a:pt x="298" y="1154"/>
                      <a:pt x="298" y="1154"/>
                      <a:pt x="298" y="1154"/>
                    </a:cubicBezTo>
                    <a:cubicBezTo>
                      <a:pt x="298" y="1154"/>
                      <a:pt x="298" y="1154"/>
                      <a:pt x="298" y="1154"/>
                    </a:cubicBezTo>
                    <a:close/>
                    <a:moveTo>
                      <a:pt x="395" y="1178"/>
                    </a:moveTo>
                    <a:cubicBezTo>
                      <a:pt x="395" y="1364"/>
                      <a:pt x="395" y="1364"/>
                      <a:pt x="395" y="1364"/>
                    </a:cubicBezTo>
                    <a:cubicBezTo>
                      <a:pt x="298" y="1356"/>
                      <a:pt x="298" y="1356"/>
                      <a:pt x="298" y="1356"/>
                    </a:cubicBezTo>
                    <a:cubicBezTo>
                      <a:pt x="298" y="1178"/>
                      <a:pt x="298" y="1178"/>
                      <a:pt x="298" y="1178"/>
                    </a:cubicBezTo>
                    <a:cubicBezTo>
                      <a:pt x="395" y="1178"/>
                      <a:pt x="395" y="1178"/>
                      <a:pt x="395" y="1178"/>
                    </a:cubicBezTo>
                    <a:cubicBezTo>
                      <a:pt x="395" y="1178"/>
                      <a:pt x="395" y="1178"/>
                      <a:pt x="395" y="1178"/>
                    </a:cubicBezTo>
                    <a:close/>
                    <a:moveTo>
                      <a:pt x="298" y="960"/>
                    </a:moveTo>
                    <a:cubicBezTo>
                      <a:pt x="298" y="782"/>
                      <a:pt x="298" y="782"/>
                      <a:pt x="298" y="782"/>
                    </a:cubicBezTo>
                    <a:cubicBezTo>
                      <a:pt x="395" y="758"/>
                      <a:pt x="395" y="758"/>
                      <a:pt x="395" y="758"/>
                    </a:cubicBezTo>
                    <a:cubicBezTo>
                      <a:pt x="395" y="952"/>
                      <a:pt x="395" y="952"/>
                      <a:pt x="395" y="952"/>
                    </a:cubicBezTo>
                    <a:cubicBezTo>
                      <a:pt x="298" y="960"/>
                      <a:pt x="298" y="960"/>
                      <a:pt x="298" y="960"/>
                    </a:cubicBezTo>
                    <a:cubicBezTo>
                      <a:pt x="298" y="960"/>
                      <a:pt x="298" y="960"/>
                      <a:pt x="298" y="960"/>
                    </a:cubicBezTo>
                    <a:close/>
                    <a:moveTo>
                      <a:pt x="298" y="758"/>
                    </a:moveTo>
                    <a:cubicBezTo>
                      <a:pt x="298" y="580"/>
                      <a:pt x="298" y="580"/>
                      <a:pt x="298" y="580"/>
                    </a:cubicBezTo>
                    <a:cubicBezTo>
                      <a:pt x="395" y="547"/>
                      <a:pt x="395" y="547"/>
                      <a:pt x="395" y="547"/>
                    </a:cubicBezTo>
                    <a:cubicBezTo>
                      <a:pt x="395" y="733"/>
                      <a:pt x="395" y="733"/>
                      <a:pt x="395" y="733"/>
                    </a:cubicBezTo>
                    <a:cubicBezTo>
                      <a:pt x="298" y="758"/>
                      <a:pt x="298" y="758"/>
                      <a:pt x="298" y="758"/>
                    </a:cubicBezTo>
                    <a:cubicBezTo>
                      <a:pt x="298" y="758"/>
                      <a:pt x="298" y="758"/>
                      <a:pt x="298" y="758"/>
                    </a:cubicBezTo>
                    <a:close/>
                    <a:moveTo>
                      <a:pt x="395" y="523"/>
                    </a:moveTo>
                    <a:cubicBezTo>
                      <a:pt x="298" y="555"/>
                      <a:pt x="298" y="555"/>
                      <a:pt x="298" y="555"/>
                    </a:cubicBezTo>
                    <a:cubicBezTo>
                      <a:pt x="298" y="386"/>
                      <a:pt x="298" y="386"/>
                      <a:pt x="298" y="386"/>
                    </a:cubicBezTo>
                    <a:cubicBezTo>
                      <a:pt x="395" y="345"/>
                      <a:pt x="395" y="345"/>
                      <a:pt x="395" y="345"/>
                    </a:cubicBezTo>
                    <a:cubicBezTo>
                      <a:pt x="395" y="523"/>
                      <a:pt x="395" y="523"/>
                      <a:pt x="395" y="523"/>
                    </a:cubicBezTo>
                    <a:cubicBezTo>
                      <a:pt x="395" y="523"/>
                      <a:pt x="395" y="523"/>
                      <a:pt x="395" y="523"/>
                    </a:cubicBezTo>
                    <a:close/>
                    <a:moveTo>
                      <a:pt x="177" y="1162"/>
                    </a:moveTo>
                    <a:cubicBezTo>
                      <a:pt x="177" y="1000"/>
                      <a:pt x="177" y="1000"/>
                      <a:pt x="177" y="1000"/>
                    </a:cubicBezTo>
                    <a:cubicBezTo>
                      <a:pt x="274" y="984"/>
                      <a:pt x="274" y="984"/>
                      <a:pt x="274" y="984"/>
                    </a:cubicBezTo>
                    <a:cubicBezTo>
                      <a:pt x="274" y="1154"/>
                      <a:pt x="274" y="1154"/>
                      <a:pt x="274" y="1154"/>
                    </a:cubicBezTo>
                    <a:cubicBezTo>
                      <a:pt x="177" y="1162"/>
                      <a:pt x="177" y="1162"/>
                      <a:pt x="177" y="1162"/>
                    </a:cubicBezTo>
                    <a:cubicBezTo>
                      <a:pt x="177" y="1162"/>
                      <a:pt x="177" y="1162"/>
                      <a:pt x="177" y="1162"/>
                    </a:cubicBezTo>
                    <a:close/>
                    <a:moveTo>
                      <a:pt x="274" y="1178"/>
                    </a:moveTo>
                    <a:cubicBezTo>
                      <a:pt x="274" y="1356"/>
                      <a:pt x="274" y="1356"/>
                      <a:pt x="274" y="1356"/>
                    </a:cubicBezTo>
                    <a:cubicBezTo>
                      <a:pt x="177" y="1348"/>
                      <a:pt x="177" y="1348"/>
                      <a:pt x="177" y="1348"/>
                    </a:cubicBezTo>
                    <a:cubicBezTo>
                      <a:pt x="177" y="1186"/>
                      <a:pt x="177" y="1186"/>
                      <a:pt x="177" y="1186"/>
                    </a:cubicBezTo>
                    <a:cubicBezTo>
                      <a:pt x="274" y="1178"/>
                      <a:pt x="274" y="1178"/>
                      <a:pt x="274" y="1178"/>
                    </a:cubicBezTo>
                    <a:cubicBezTo>
                      <a:pt x="274" y="1178"/>
                      <a:pt x="274" y="1178"/>
                      <a:pt x="274" y="1178"/>
                    </a:cubicBezTo>
                    <a:close/>
                    <a:moveTo>
                      <a:pt x="177" y="976"/>
                    </a:moveTo>
                    <a:cubicBezTo>
                      <a:pt x="177" y="806"/>
                      <a:pt x="177" y="806"/>
                      <a:pt x="177" y="806"/>
                    </a:cubicBezTo>
                    <a:cubicBezTo>
                      <a:pt x="274" y="782"/>
                      <a:pt x="274" y="782"/>
                      <a:pt x="274" y="782"/>
                    </a:cubicBezTo>
                    <a:cubicBezTo>
                      <a:pt x="274" y="960"/>
                      <a:pt x="274" y="960"/>
                      <a:pt x="274" y="960"/>
                    </a:cubicBezTo>
                    <a:cubicBezTo>
                      <a:pt x="177" y="976"/>
                      <a:pt x="177" y="976"/>
                      <a:pt x="177" y="976"/>
                    </a:cubicBezTo>
                    <a:cubicBezTo>
                      <a:pt x="177" y="976"/>
                      <a:pt x="177" y="976"/>
                      <a:pt x="177" y="976"/>
                    </a:cubicBezTo>
                    <a:close/>
                    <a:moveTo>
                      <a:pt x="177" y="782"/>
                    </a:moveTo>
                    <a:cubicBezTo>
                      <a:pt x="177" y="612"/>
                      <a:pt x="177" y="612"/>
                      <a:pt x="177" y="612"/>
                    </a:cubicBezTo>
                    <a:cubicBezTo>
                      <a:pt x="274" y="588"/>
                      <a:pt x="274" y="588"/>
                      <a:pt x="274" y="588"/>
                    </a:cubicBezTo>
                    <a:cubicBezTo>
                      <a:pt x="274" y="758"/>
                      <a:pt x="274" y="758"/>
                      <a:pt x="274" y="758"/>
                    </a:cubicBezTo>
                    <a:cubicBezTo>
                      <a:pt x="177" y="782"/>
                      <a:pt x="177" y="782"/>
                      <a:pt x="177" y="782"/>
                    </a:cubicBezTo>
                    <a:cubicBezTo>
                      <a:pt x="177" y="782"/>
                      <a:pt x="177" y="782"/>
                      <a:pt x="177" y="782"/>
                    </a:cubicBezTo>
                    <a:close/>
                    <a:moveTo>
                      <a:pt x="274" y="555"/>
                    </a:moveTo>
                    <a:cubicBezTo>
                      <a:pt x="177" y="588"/>
                      <a:pt x="177" y="588"/>
                      <a:pt x="177" y="588"/>
                    </a:cubicBezTo>
                    <a:cubicBezTo>
                      <a:pt x="177" y="426"/>
                      <a:pt x="177" y="426"/>
                      <a:pt x="177" y="426"/>
                    </a:cubicBezTo>
                    <a:cubicBezTo>
                      <a:pt x="274" y="394"/>
                      <a:pt x="274" y="394"/>
                      <a:pt x="274" y="394"/>
                    </a:cubicBezTo>
                    <a:cubicBezTo>
                      <a:pt x="274" y="555"/>
                      <a:pt x="274" y="555"/>
                      <a:pt x="274" y="555"/>
                    </a:cubicBezTo>
                    <a:cubicBezTo>
                      <a:pt x="274" y="555"/>
                      <a:pt x="274" y="555"/>
                      <a:pt x="274" y="555"/>
                    </a:cubicBezTo>
                    <a:close/>
                    <a:moveTo>
                      <a:pt x="64" y="1162"/>
                    </a:moveTo>
                    <a:cubicBezTo>
                      <a:pt x="64" y="1008"/>
                      <a:pt x="64" y="1008"/>
                      <a:pt x="64" y="1008"/>
                    </a:cubicBezTo>
                    <a:cubicBezTo>
                      <a:pt x="153" y="1000"/>
                      <a:pt x="153" y="1000"/>
                      <a:pt x="153" y="1000"/>
                    </a:cubicBezTo>
                    <a:cubicBezTo>
                      <a:pt x="153" y="1162"/>
                      <a:pt x="153" y="1162"/>
                      <a:pt x="153" y="1162"/>
                    </a:cubicBezTo>
                    <a:cubicBezTo>
                      <a:pt x="64" y="1162"/>
                      <a:pt x="64" y="1162"/>
                      <a:pt x="64" y="1162"/>
                    </a:cubicBezTo>
                    <a:cubicBezTo>
                      <a:pt x="64" y="1162"/>
                      <a:pt x="64" y="1162"/>
                      <a:pt x="64" y="1162"/>
                    </a:cubicBezTo>
                    <a:close/>
                    <a:moveTo>
                      <a:pt x="153" y="1186"/>
                    </a:moveTo>
                    <a:cubicBezTo>
                      <a:pt x="153" y="1348"/>
                      <a:pt x="153" y="1348"/>
                      <a:pt x="153" y="1348"/>
                    </a:cubicBezTo>
                    <a:cubicBezTo>
                      <a:pt x="64" y="1340"/>
                      <a:pt x="64" y="1340"/>
                      <a:pt x="64" y="1340"/>
                    </a:cubicBezTo>
                    <a:cubicBezTo>
                      <a:pt x="64" y="1186"/>
                      <a:pt x="64" y="1186"/>
                      <a:pt x="64" y="1186"/>
                    </a:cubicBezTo>
                    <a:cubicBezTo>
                      <a:pt x="153" y="1186"/>
                      <a:pt x="153" y="1186"/>
                      <a:pt x="153" y="1186"/>
                    </a:cubicBezTo>
                    <a:cubicBezTo>
                      <a:pt x="153" y="1186"/>
                      <a:pt x="153" y="1186"/>
                      <a:pt x="153" y="1186"/>
                    </a:cubicBezTo>
                    <a:close/>
                    <a:moveTo>
                      <a:pt x="64" y="984"/>
                    </a:moveTo>
                    <a:cubicBezTo>
                      <a:pt x="64" y="830"/>
                      <a:pt x="64" y="830"/>
                      <a:pt x="64" y="830"/>
                    </a:cubicBezTo>
                    <a:cubicBezTo>
                      <a:pt x="153" y="806"/>
                      <a:pt x="153" y="806"/>
                      <a:pt x="153" y="806"/>
                    </a:cubicBezTo>
                    <a:cubicBezTo>
                      <a:pt x="153" y="976"/>
                      <a:pt x="153" y="976"/>
                      <a:pt x="153" y="976"/>
                    </a:cubicBezTo>
                    <a:cubicBezTo>
                      <a:pt x="64" y="984"/>
                      <a:pt x="64" y="984"/>
                      <a:pt x="64" y="984"/>
                    </a:cubicBezTo>
                    <a:cubicBezTo>
                      <a:pt x="64" y="984"/>
                      <a:pt x="64" y="984"/>
                      <a:pt x="64" y="984"/>
                    </a:cubicBezTo>
                    <a:close/>
                    <a:moveTo>
                      <a:pt x="64" y="806"/>
                    </a:moveTo>
                    <a:cubicBezTo>
                      <a:pt x="64" y="644"/>
                      <a:pt x="64" y="644"/>
                      <a:pt x="64" y="644"/>
                    </a:cubicBezTo>
                    <a:cubicBezTo>
                      <a:pt x="153" y="620"/>
                      <a:pt x="153" y="620"/>
                      <a:pt x="153" y="620"/>
                    </a:cubicBezTo>
                    <a:cubicBezTo>
                      <a:pt x="153" y="782"/>
                      <a:pt x="153" y="782"/>
                      <a:pt x="153" y="782"/>
                    </a:cubicBezTo>
                    <a:cubicBezTo>
                      <a:pt x="64" y="806"/>
                      <a:pt x="64" y="806"/>
                      <a:pt x="64" y="806"/>
                    </a:cubicBezTo>
                    <a:cubicBezTo>
                      <a:pt x="64" y="806"/>
                      <a:pt x="64" y="806"/>
                      <a:pt x="64" y="806"/>
                    </a:cubicBezTo>
                    <a:close/>
                    <a:moveTo>
                      <a:pt x="153" y="596"/>
                    </a:moveTo>
                    <a:cubicBezTo>
                      <a:pt x="64" y="620"/>
                      <a:pt x="64" y="620"/>
                      <a:pt x="64" y="620"/>
                    </a:cubicBezTo>
                    <a:cubicBezTo>
                      <a:pt x="64" y="466"/>
                      <a:pt x="64" y="466"/>
                      <a:pt x="64" y="466"/>
                    </a:cubicBezTo>
                    <a:cubicBezTo>
                      <a:pt x="153" y="434"/>
                      <a:pt x="153" y="434"/>
                      <a:pt x="153" y="434"/>
                    </a:cubicBezTo>
                    <a:cubicBezTo>
                      <a:pt x="153" y="596"/>
                      <a:pt x="153" y="596"/>
                      <a:pt x="153" y="596"/>
                    </a:cubicBezTo>
                    <a:cubicBezTo>
                      <a:pt x="153" y="596"/>
                      <a:pt x="153" y="596"/>
                      <a:pt x="153" y="596"/>
                    </a:cubicBezTo>
                    <a:close/>
                  </a:path>
                </a:pathLst>
              </a:custGeom>
              <a:solidFill>
                <a:srgbClr val="797979"/>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33"/>
              <p:cNvSpPr/>
              <p:nvPr/>
            </p:nvSpPr>
            <p:spPr bwMode="auto">
              <a:xfrm>
                <a:off x="7457579" y="5227881"/>
                <a:ext cx="961858" cy="961858"/>
              </a:xfrm>
              <a:prstGeom prst="ellipse">
                <a:avLst/>
              </a:prstGeom>
              <a:noFill/>
              <a:ln w="38100">
                <a:solidFill>
                  <a:schemeClr val="bg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4" name="Freeform 13"/>
            <p:cNvSpPr>
              <a:spLocks noEditPoints="1"/>
            </p:cNvSpPr>
            <p:nvPr/>
          </p:nvSpPr>
          <p:spPr bwMode="auto">
            <a:xfrm>
              <a:off x="8581559" y="3682889"/>
              <a:ext cx="413600" cy="299128"/>
            </a:xfrm>
            <a:custGeom>
              <a:avLst/>
              <a:gdLst>
                <a:gd name="T0" fmla="*/ 1154 w 2168"/>
                <a:gd name="T1" fmla="*/ 520 h 1567"/>
                <a:gd name="T2" fmla="*/ 773 w 2168"/>
                <a:gd name="T3" fmla="*/ 922 h 1567"/>
                <a:gd name="T4" fmla="*/ 391 w 2168"/>
                <a:gd name="T5" fmla="*/ 520 h 1567"/>
                <a:gd name="T6" fmla="*/ 773 w 2168"/>
                <a:gd name="T7" fmla="*/ 119 h 1567"/>
                <a:gd name="T8" fmla="*/ 1154 w 2168"/>
                <a:gd name="T9" fmla="*/ 520 h 1567"/>
                <a:gd name="T10" fmla="*/ 32 w 2168"/>
                <a:gd name="T11" fmla="*/ 1567 h 1567"/>
                <a:gd name="T12" fmla="*/ 1344 w 2168"/>
                <a:gd name="T13" fmla="*/ 1567 h 1567"/>
                <a:gd name="T14" fmla="*/ 1060 w 2168"/>
                <a:gd name="T15" fmla="*/ 984 h 1567"/>
                <a:gd name="T16" fmla="*/ 773 w 2168"/>
                <a:gd name="T17" fmla="*/ 1136 h 1567"/>
                <a:gd name="T18" fmla="*/ 430 w 2168"/>
                <a:gd name="T19" fmla="*/ 974 h 1567"/>
                <a:gd name="T20" fmla="*/ 102 w 2168"/>
                <a:gd name="T21" fmla="*/ 1133 h 1567"/>
                <a:gd name="T22" fmla="*/ 32 w 2168"/>
                <a:gd name="T23" fmla="*/ 1567 h 1567"/>
                <a:gd name="T24" fmla="*/ 1589 w 2168"/>
                <a:gd name="T25" fmla="*/ 0 h 1567"/>
                <a:gd name="T26" fmla="*/ 1252 w 2168"/>
                <a:gd name="T27" fmla="*/ 371 h 1567"/>
                <a:gd name="T28" fmla="*/ 1589 w 2168"/>
                <a:gd name="T29" fmla="*/ 741 h 1567"/>
                <a:gd name="T30" fmla="*/ 1928 w 2168"/>
                <a:gd name="T31" fmla="*/ 371 h 1567"/>
                <a:gd name="T32" fmla="*/ 1589 w 2168"/>
                <a:gd name="T33" fmla="*/ 0 h 1567"/>
                <a:gd name="T34" fmla="*/ 1435 w 2168"/>
                <a:gd name="T35" fmla="*/ 1356 h 1567"/>
                <a:gd name="T36" fmla="*/ 2168 w 2168"/>
                <a:gd name="T37" fmla="*/ 1356 h 1567"/>
                <a:gd name="T38" fmla="*/ 2067 w 2168"/>
                <a:gd name="T39" fmla="*/ 906 h 1567"/>
                <a:gd name="T40" fmla="*/ 1878 w 2168"/>
                <a:gd name="T41" fmla="*/ 795 h 1567"/>
                <a:gd name="T42" fmla="*/ 1649 w 2168"/>
                <a:gd name="T43" fmla="*/ 922 h 1567"/>
                <a:gd name="T44" fmla="*/ 1504 w 2168"/>
                <a:gd name="T45" fmla="*/ 951 h 1567"/>
                <a:gd name="T46" fmla="*/ 1327 w 2168"/>
                <a:gd name="T47" fmla="*/ 830 h 1567"/>
                <a:gd name="T48" fmla="*/ 1154 w 2168"/>
                <a:gd name="T49" fmla="*/ 900 h 1567"/>
                <a:gd name="T50" fmla="*/ 1435 w 2168"/>
                <a:gd name="T51" fmla="*/ 1356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68" h="1567">
                  <a:moveTo>
                    <a:pt x="1154" y="520"/>
                  </a:moveTo>
                  <a:cubicBezTo>
                    <a:pt x="1154" y="741"/>
                    <a:pt x="984" y="922"/>
                    <a:pt x="773" y="922"/>
                  </a:cubicBezTo>
                  <a:cubicBezTo>
                    <a:pt x="562" y="922"/>
                    <a:pt x="391" y="741"/>
                    <a:pt x="391" y="520"/>
                  </a:cubicBezTo>
                  <a:cubicBezTo>
                    <a:pt x="391" y="299"/>
                    <a:pt x="562" y="119"/>
                    <a:pt x="773" y="119"/>
                  </a:cubicBezTo>
                  <a:cubicBezTo>
                    <a:pt x="984" y="119"/>
                    <a:pt x="1154" y="299"/>
                    <a:pt x="1154" y="520"/>
                  </a:cubicBezTo>
                  <a:close/>
                  <a:moveTo>
                    <a:pt x="32" y="1567"/>
                  </a:moveTo>
                  <a:cubicBezTo>
                    <a:pt x="1344" y="1567"/>
                    <a:pt x="1344" y="1567"/>
                    <a:pt x="1344" y="1567"/>
                  </a:cubicBezTo>
                  <a:cubicBezTo>
                    <a:pt x="1344" y="1567"/>
                    <a:pt x="1380" y="1016"/>
                    <a:pt x="1060" y="984"/>
                  </a:cubicBezTo>
                  <a:cubicBezTo>
                    <a:pt x="936" y="973"/>
                    <a:pt x="949" y="1168"/>
                    <a:pt x="773" y="1136"/>
                  </a:cubicBezTo>
                  <a:cubicBezTo>
                    <a:pt x="650" y="1114"/>
                    <a:pt x="614" y="986"/>
                    <a:pt x="430" y="974"/>
                  </a:cubicBezTo>
                  <a:cubicBezTo>
                    <a:pt x="313" y="965"/>
                    <a:pt x="172" y="1025"/>
                    <a:pt x="102" y="1133"/>
                  </a:cubicBezTo>
                  <a:cubicBezTo>
                    <a:pt x="0" y="1288"/>
                    <a:pt x="32" y="1567"/>
                    <a:pt x="32" y="1567"/>
                  </a:cubicBezTo>
                  <a:close/>
                  <a:moveTo>
                    <a:pt x="1589" y="0"/>
                  </a:moveTo>
                  <a:cubicBezTo>
                    <a:pt x="1403" y="0"/>
                    <a:pt x="1252" y="166"/>
                    <a:pt x="1252" y="371"/>
                  </a:cubicBezTo>
                  <a:cubicBezTo>
                    <a:pt x="1252" y="575"/>
                    <a:pt x="1403" y="741"/>
                    <a:pt x="1589" y="741"/>
                  </a:cubicBezTo>
                  <a:cubicBezTo>
                    <a:pt x="1777" y="741"/>
                    <a:pt x="1928" y="575"/>
                    <a:pt x="1928" y="371"/>
                  </a:cubicBezTo>
                  <a:cubicBezTo>
                    <a:pt x="1928" y="166"/>
                    <a:pt x="1777" y="0"/>
                    <a:pt x="1589" y="0"/>
                  </a:cubicBezTo>
                  <a:close/>
                  <a:moveTo>
                    <a:pt x="1435" y="1356"/>
                  </a:moveTo>
                  <a:cubicBezTo>
                    <a:pt x="2168" y="1356"/>
                    <a:pt x="2168" y="1356"/>
                    <a:pt x="2168" y="1356"/>
                  </a:cubicBezTo>
                  <a:cubicBezTo>
                    <a:pt x="2168" y="1356"/>
                    <a:pt x="2151" y="1019"/>
                    <a:pt x="2067" y="906"/>
                  </a:cubicBezTo>
                  <a:cubicBezTo>
                    <a:pt x="2000" y="815"/>
                    <a:pt x="1951" y="795"/>
                    <a:pt x="1878" y="795"/>
                  </a:cubicBezTo>
                  <a:cubicBezTo>
                    <a:pt x="1801" y="795"/>
                    <a:pt x="1705" y="879"/>
                    <a:pt x="1649" y="922"/>
                  </a:cubicBezTo>
                  <a:cubicBezTo>
                    <a:pt x="1591" y="965"/>
                    <a:pt x="1555" y="965"/>
                    <a:pt x="1504" y="951"/>
                  </a:cubicBezTo>
                  <a:cubicBezTo>
                    <a:pt x="1445" y="934"/>
                    <a:pt x="1367" y="844"/>
                    <a:pt x="1327" y="830"/>
                  </a:cubicBezTo>
                  <a:cubicBezTo>
                    <a:pt x="1298" y="819"/>
                    <a:pt x="1184" y="802"/>
                    <a:pt x="1154" y="900"/>
                  </a:cubicBezTo>
                  <a:cubicBezTo>
                    <a:pt x="1154" y="900"/>
                    <a:pt x="1435" y="1062"/>
                    <a:pt x="1435" y="135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35"/>
            <p:cNvSpPr/>
            <p:nvPr/>
          </p:nvSpPr>
          <p:spPr bwMode="auto">
            <a:xfrm>
              <a:off x="8445046" y="3489141"/>
              <a:ext cx="686625" cy="686625"/>
            </a:xfrm>
            <a:prstGeom prst="ellipse">
              <a:avLst/>
            </a:prstGeom>
            <a:noFill/>
            <a:ln w="38100">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9" name="Group 38"/>
            <p:cNvGrpSpPr/>
            <p:nvPr/>
          </p:nvGrpSpPr>
          <p:grpSpPr>
            <a:xfrm>
              <a:off x="9951766" y="4045519"/>
              <a:ext cx="546664" cy="546664"/>
              <a:chOff x="9950052" y="4467829"/>
              <a:chExt cx="613174" cy="613174"/>
            </a:xfrm>
          </p:grpSpPr>
          <p:pic>
            <p:nvPicPr>
              <p:cNvPr id="12" name="Picture 11"/>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78045" y="4595822"/>
                <a:ext cx="357188" cy="357188"/>
              </a:xfrm>
              <a:prstGeom prst="rect">
                <a:avLst/>
              </a:prstGeom>
            </p:spPr>
          </p:pic>
          <p:sp>
            <p:nvSpPr>
              <p:cNvPr id="38" name="Oval 37"/>
              <p:cNvSpPr/>
              <p:nvPr/>
            </p:nvSpPr>
            <p:spPr bwMode="auto">
              <a:xfrm>
                <a:off x="9950052" y="4467829"/>
                <a:ext cx="613174" cy="613174"/>
              </a:xfrm>
              <a:prstGeom prst="ellipse">
                <a:avLst/>
              </a:prstGeom>
              <a:noFill/>
              <a:ln w="38100">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pic>
          <p:nvPicPr>
            <p:cNvPr id="41" name="Picture 40"/>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65876" y="5080979"/>
              <a:ext cx="318444" cy="318444"/>
            </a:xfrm>
            <a:prstGeom prst="rect">
              <a:avLst/>
            </a:prstGeom>
          </p:spPr>
        </p:pic>
        <p:sp>
          <p:nvSpPr>
            <p:cNvPr id="42" name="Oval 41"/>
            <p:cNvSpPr/>
            <p:nvPr/>
          </p:nvSpPr>
          <p:spPr bwMode="auto">
            <a:xfrm>
              <a:off x="9951766" y="4966869"/>
              <a:ext cx="546664" cy="546664"/>
            </a:xfrm>
            <a:prstGeom prst="ellipse">
              <a:avLst/>
            </a:prstGeom>
            <a:noFill/>
            <a:ln w="38100">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4" name="Group 43"/>
            <p:cNvGrpSpPr/>
            <p:nvPr/>
          </p:nvGrpSpPr>
          <p:grpSpPr>
            <a:xfrm>
              <a:off x="11179062" y="3898661"/>
              <a:ext cx="466453" cy="466453"/>
              <a:chOff x="8686342" y="5712496"/>
              <a:chExt cx="523204" cy="523204"/>
            </a:xfrm>
          </p:grpSpPr>
          <p:sp>
            <p:nvSpPr>
              <p:cNvPr id="15" name="Freeform 5"/>
              <p:cNvSpPr>
                <a:spLocks noEditPoints="1"/>
              </p:cNvSpPr>
              <p:nvPr/>
            </p:nvSpPr>
            <p:spPr bwMode="auto">
              <a:xfrm>
                <a:off x="8832888" y="5774851"/>
                <a:ext cx="230112" cy="398494"/>
              </a:xfrm>
              <a:custGeom>
                <a:avLst/>
                <a:gdLst>
                  <a:gd name="T0" fmla="*/ 0 w 1203"/>
                  <a:gd name="T1" fmla="*/ 426 h 2084"/>
                  <a:gd name="T2" fmla="*/ 678 w 1203"/>
                  <a:gd name="T3" fmla="*/ 1853 h 2084"/>
                  <a:gd name="T4" fmla="*/ 678 w 1203"/>
                  <a:gd name="T5" fmla="*/ 216 h 2084"/>
                  <a:gd name="T6" fmla="*/ 508 w 1203"/>
                  <a:gd name="T7" fmla="*/ 968 h 2084"/>
                  <a:gd name="T8" fmla="*/ 420 w 1203"/>
                  <a:gd name="T9" fmla="*/ 1154 h 2084"/>
                  <a:gd name="T10" fmla="*/ 420 w 1203"/>
                  <a:gd name="T11" fmla="*/ 1364 h 2084"/>
                  <a:gd name="T12" fmla="*/ 508 w 1203"/>
                  <a:gd name="T13" fmla="*/ 1178 h 2084"/>
                  <a:gd name="T14" fmla="*/ 508 w 1203"/>
                  <a:gd name="T15" fmla="*/ 733 h 2084"/>
                  <a:gd name="T16" fmla="*/ 420 w 1203"/>
                  <a:gd name="T17" fmla="*/ 952 h 2084"/>
                  <a:gd name="T18" fmla="*/ 508 w 1203"/>
                  <a:gd name="T19" fmla="*/ 515 h 2084"/>
                  <a:gd name="T20" fmla="*/ 420 w 1203"/>
                  <a:gd name="T21" fmla="*/ 725 h 2084"/>
                  <a:gd name="T22" fmla="*/ 420 w 1203"/>
                  <a:gd name="T23" fmla="*/ 337 h 2084"/>
                  <a:gd name="T24" fmla="*/ 508 w 1203"/>
                  <a:gd name="T25" fmla="*/ 491 h 2084"/>
                  <a:gd name="T26" fmla="*/ 395 w 1203"/>
                  <a:gd name="T27" fmla="*/ 976 h 2084"/>
                  <a:gd name="T28" fmla="*/ 298 w 1203"/>
                  <a:gd name="T29" fmla="*/ 1154 h 2084"/>
                  <a:gd name="T30" fmla="*/ 298 w 1203"/>
                  <a:gd name="T31" fmla="*/ 1356 h 2084"/>
                  <a:gd name="T32" fmla="*/ 395 w 1203"/>
                  <a:gd name="T33" fmla="*/ 1178 h 2084"/>
                  <a:gd name="T34" fmla="*/ 395 w 1203"/>
                  <a:gd name="T35" fmla="*/ 758 h 2084"/>
                  <a:gd name="T36" fmla="*/ 298 w 1203"/>
                  <a:gd name="T37" fmla="*/ 960 h 2084"/>
                  <a:gd name="T38" fmla="*/ 395 w 1203"/>
                  <a:gd name="T39" fmla="*/ 547 h 2084"/>
                  <a:gd name="T40" fmla="*/ 298 w 1203"/>
                  <a:gd name="T41" fmla="*/ 758 h 2084"/>
                  <a:gd name="T42" fmla="*/ 298 w 1203"/>
                  <a:gd name="T43" fmla="*/ 386 h 2084"/>
                  <a:gd name="T44" fmla="*/ 395 w 1203"/>
                  <a:gd name="T45" fmla="*/ 523 h 2084"/>
                  <a:gd name="T46" fmla="*/ 274 w 1203"/>
                  <a:gd name="T47" fmla="*/ 984 h 2084"/>
                  <a:gd name="T48" fmla="*/ 177 w 1203"/>
                  <a:gd name="T49" fmla="*/ 1162 h 2084"/>
                  <a:gd name="T50" fmla="*/ 177 w 1203"/>
                  <a:gd name="T51" fmla="*/ 1348 h 2084"/>
                  <a:gd name="T52" fmla="*/ 274 w 1203"/>
                  <a:gd name="T53" fmla="*/ 1178 h 2084"/>
                  <a:gd name="T54" fmla="*/ 274 w 1203"/>
                  <a:gd name="T55" fmla="*/ 782 h 2084"/>
                  <a:gd name="T56" fmla="*/ 177 w 1203"/>
                  <a:gd name="T57" fmla="*/ 976 h 2084"/>
                  <a:gd name="T58" fmla="*/ 274 w 1203"/>
                  <a:gd name="T59" fmla="*/ 588 h 2084"/>
                  <a:gd name="T60" fmla="*/ 177 w 1203"/>
                  <a:gd name="T61" fmla="*/ 782 h 2084"/>
                  <a:gd name="T62" fmla="*/ 177 w 1203"/>
                  <a:gd name="T63" fmla="*/ 426 h 2084"/>
                  <a:gd name="T64" fmla="*/ 274 w 1203"/>
                  <a:gd name="T65" fmla="*/ 555 h 2084"/>
                  <a:gd name="T66" fmla="*/ 153 w 1203"/>
                  <a:gd name="T67" fmla="*/ 1000 h 2084"/>
                  <a:gd name="T68" fmla="*/ 64 w 1203"/>
                  <a:gd name="T69" fmla="*/ 1162 h 2084"/>
                  <a:gd name="T70" fmla="*/ 64 w 1203"/>
                  <a:gd name="T71" fmla="*/ 1340 h 2084"/>
                  <a:gd name="T72" fmla="*/ 153 w 1203"/>
                  <a:gd name="T73" fmla="*/ 1186 h 2084"/>
                  <a:gd name="T74" fmla="*/ 153 w 1203"/>
                  <a:gd name="T75" fmla="*/ 806 h 2084"/>
                  <a:gd name="T76" fmla="*/ 64 w 1203"/>
                  <a:gd name="T77" fmla="*/ 984 h 2084"/>
                  <a:gd name="T78" fmla="*/ 153 w 1203"/>
                  <a:gd name="T79" fmla="*/ 620 h 2084"/>
                  <a:gd name="T80" fmla="*/ 64 w 1203"/>
                  <a:gd name="T81" fmla="*/ 806 h 2084"/>
                  <a:gd name="T82" fmla="*/ 64 w 1203"/>
                  <a:gd name="T83" fmla="*/ 466 h 2084"/>
                  <a:gd name="T84" fmla="*/ 153 w 1203"/>
                  <a:gd name="T85" fmla="*/ 596 h 2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3" h="2084">
                    <a:moveTo>
                      <a:pt x="678" y="216"/>
                    </a:moveTo>
                    <a:cubicBezTo>
                      <a:pt x="646" y="200"/>
                      <a:pt x="565" y="208"/>
                      <a:pt x="533" y="216"/>
                    </a:cubicBezTo>
                    <a:cubicBezTo>
                      <a:pt x="508" y="232"/>
                      <a:pt x="0" y="426"/>
                      <a:pt x="0" y="426"/>
                    </a:cubicBezTo>
                    <a:cubicBezTo>
                      <a:pt x="0" y="2084"/>
                      <a:pt x="0" y="1650"/>
                      <a:pt x="0" y="1650"/>
                    </a:cubicBezTo>
                    <a:cubicBezTo>
                      <a:pt x="0" y="1650"/>
                      <a:pt x="500" y="1836"/>
                      <a:pt x="533" y="1853"/>
                    </a:cubicBezTo>
                    <a:cubicBezTo>
                      <a:pt x="565" y="1869"/>
                      <a:pt x="646" y="1869"/>
                      <a:pt x="678" y="1853"/>
                    </a:cubicBezTo>
                    <a:cubicBezTo>
                      <a:pt x="726" y="1836"/>
                      <a:pt x="1203" y="1642"/>
                      <a:pt x="1203" y="1642"/>
                    </a:cubicBezTo>
                    <a:cubicBezTo>
                      <a:pt x="1203" y="0"/>
                      <a:pt x="1203" y="434"/>
                      <a:pt x="1203" y="434"/>
                    </a:cubicBezTo>
                    <a:cubicBezTo>
                      <a:pt x="1203" y="434"/>
                      <a:pt x="710" y="240"/>
                      <a:pt x="678" y="216"/>
                    </a:cubicBezTo>
                    <a:close/>
                    <a:moveTo>
                      <a:pt x="420" y="1154"/>
                    </a:moveTo>
                    <a:cubicBezTo>
                      <a:pt x="420" y="976"/>
                      <a:pt x="420" y="976"/>
                      <a:pt x="420" y="976"/>
                    </a:cubicBezTo>
                    <a:cubicBezTo>
                      <a:pt x="508" y="968"/>
                      <a:pt x="508" y="968"/>
                      <a:pt x="508" y="968"/>
                    </a:cubicBezTo>
                    <a:cubicBezTo>
                      <a:pt x="508" y="1154"/>
                      <a:pt x="508" y="1154"/>
                      <a:pt x="508" y="1154"/>
                    </a:cubicBezTo>
                    <a:cubicBezTo>
                      <a:pt x="420" y="1154"/>
                      <a:pt x="420" y="1154"/>
                      <a:pt x="420" y="1154"/>
                    </a:cubicBezTo>
                    <a:cubicBezTo>
                      <a:pt x="420" y="1154"/>
                      <a:pt x="420" y="1154"/>
                      <a:pt x="420" y="1154"/>
                    </a:cubicBezTo>
                    <a:close/>
                    <a:moveTo>
                      <a:pt x="508" y="1178"/>
                    </a:moveTo>
                    <a:cubicBezTo>
                      <a:pt x="508" y="1372"/>
                      <a:pt x="508" y="1372"/>
                      <a:pt x="508" y="1372"/>
                    </a:cubicBezTo>
                    <a:cubicBezTo>
                      <a:pt x="420" y="1364"/>
                      <a:pt x="420" y="1364"/>
                      <a:pt x="420" y="1364"/>
                    </a:cubicBezTo>
                    <a:cubicBezTo>
                      <a:pt x="420" y="1178"/>
                      <a:pt x="420" y="1178"/>
                      <a:pt x="420" y="1178"/>
                    </a:cubicBezTo>
                    <a:cubicBezTo>
                      <a:pt x="508" y="1178"/>
                      <a:pt x="508" y="1178"/>
                      <a:pt x="508" y="1178"/>
                    </a:cubicBezTo>
                    <a:cubicBezTo>
                      <a:pt x="508" y="1178"/>
                      <a:pt x="508" y="1178"/>
                      <a:pt x="508" y="1178"/>
                    </a:cubicBezTo>
                    <a:close/>
                    <a:moveTo>
                      <a:pt x="420" y="952"/>
                    </a:moveTo>
                    <a:cubicBezTo>
                      <a:pt x="420" y="758"/>
                      <a:pt x="420" y="758"/>
                      <a:pt x="420" y="758"/>
                    </a:cubicBezTo>
                    <a:cubicBezTo>
                      <a:pt x="508" y="733"/>
                      <a:pt x="508" y="733"/>
                      <a:pt x="508" y="733"/>
                    </a:cubicBezTo>
                    <a:cubicBezTo>
                      <a:pt x="508" y="944"/>
                      <a:pt x="508" y="944"/>
                      <a:pt x="508" y="944"/>
                    </a:cubicBezTo>
                    <a:cubicBezTo>
                      <a:pt x="420" y="952"/>
                      <a:pt x="420" y="952"/>
                      <a:pt x="420" y="952"/>
                    </a:cubicBezTo>
                    <a:cubicBezTo>
                      <a:pt x="420" y="952"/>
                      <a:pt x="420" y="952"/>
                      <a:pt x="420" y="952"/>
                    </a:cubicBezTo>
                    <a:close/>
                    <a:moveTo>
                      <a:pt x="420" y="725"/>
                    </a:moveTo>
                    <a:cubicBezTo>
                      <a:pt x="420" y="539"/>
                      <a:pt x="420" y="539"/>
                      <a:pt x="420" y="539"/>
                    </a:cubicBezTo>
                    <a:cubicBezTo>
                      <a:pt x="508" y="515"/>
                      <a:pt x="508" y="515"/>
                      <a:pt x="508" y="515"/>
                    </a:cubicBezTo>
                    <a:cubicBezTo>
                      <a:pt x="508" y="709"/>
                      <a:pt x="508" y="709"/>
                      <a:pt x="508" y="709"/>
                    </a:cubicBezTo>
                    <a:cubicBezTo>
                      <a:pt x="420" y="725"/>
                      <a:pt x="420" y="725"/>
                      <a:pt x="420" y="725"/>
                    </a:cubicBezTo>
                    <a:cubicBezTo>
                      <a:pt x="420" y="725"/>
                      <a:pt x="420" y="725"/>
                      <a:pt x="420" y="725"/>
                    </a:cubicBezTo>
                    <a:close/>
                    <a:moveTo>
                      <a:pt x="508" y="491"/>
                    </a:moveTo>
                    <a:cubicBezTo>
                      <a:pt x="420" y="515"/>
                      <a:pt x="420" y="515"/>
                      <a:pt x="420" y="515"/>
                    </a:cubicBezTo>
                    <a:cubicBezTo>
                      <a:pt x="420" y="337"/>
                      <a:pt x="420" y="337"/>
                      <a:pt x="420" y="337"/>
                    </a:cubicBezTo>
                    <a:cubicBezTo>
                      <a:pt x="508" y="305"/>
                      <a:pt x="508" y="305"/>
                      <a:pt x="508" y="305"/>
                    </a:cubicBezTo>
                    <a:cubicBezTo>
                      <a:pt x="508" y="491"/>
                      <a:pt x="508" y="491"/>
                      <a:pt x="508" y="491"/>
                    </a:cubicBezTo>
                    <a:cubicBezTo>
                      <a:pt x="508" y="491"/>
                      <a:pt x="508" y="491"/>
                      <a:pt x="508" y="491"/>
                    </a:cubicBezTo>
                    <a:close/>
                    <a:moveTo>
                      <a:pt x="298" y="1154"/>
                    </a:moveTo>
                    <a:cubicBezTo>
                      <a:pt x="298" y="984"/>
                      <a:pt x="298" y="984"/>
                      <a:pt x="298" y="984"/>
                    </a:cubicBezTo>
                    <a:cubicBezTo>
                      <a:pt x="395" y="976"/>
                      <a:pt x="395" y="976"/>
                      <a:pt x="395" y="976"/>
                    </a:cubicBezTo>
                    <a:cubicBezTo>
                      <a:pt x="395" y="1154"/>
                      <a:pt x="395" y="1154"/>
                      <a:pt x="395" y="1154"/>
                    </a:cubicBezTo>
                    <a:cubicBezTo>
                      <a:pt x="298" y="1154"/>
                      <a:pt x="298" y="1154"/>
                      <a:pt x="298" y="1154"/>
                    </a:cubicBezTo>
                    <a:cubicBezTo>
                      <a:pt x="298" y="1154"/>
                      <a:pt x="298" y="1154"/>
                      <a:pt x="298" y="1154"/>
                    </a:cubicBezTo>
                    <a:close/>
                    <a:moveTo>
                      <a:pt x="395" y="1178"/>
                    </a:moveTo>
                    <a:cubicBezTo>
                      <a:pt x="395" y="1364"/>
                      <a:pt x="395" y="1364"/>
                      <a:pt x="395" y="1364"/>
                    </a:cubicBezTo>
                    <a:cubicBezTo>
                      <a:pt x="298" y="1356"/>
                      <a:pt x="298" y="1356"/>
                      <a:pt x="298" y="1356"/>
                    </a:cubicBezTo>
                    <a:cubicBezTo>
                      <a:pt x="298" y="1178"/>
                      <a:pt x="298" y="1178"/>
                      <a:pt x="298" y="1178"/>
                    </a:cubicBezTo>
                    <a:cubicBezTo>
                      <a:pt x="395" y="1178"/>
                      <a:pt x="395" y="1178"/>
                      <a:pt x="395" y="1178"/>
                    </a:cubicBezTo>
                    <a:cubicBezTo>
                      <a:pt x="395" y="1178"/>
                      <a:pt x="395" y="1178"/>
                      <a:pt x="395" y="1178"/>
                    </a:cubicBezTo>
                    <a:close/>
                    <a:moveTo>
                      <a:pt x="298" y="960"/>
                    </a:moveTo>
                    <a:cubicBezTo>
                      <a:pt x="298" y="782"/>
                      <a:pt x="298" y="782"/>
                      <a:pt x="298" y="782"/>
                    </a:cubicBezTo>
                    <a:cubicBezTo>
                      <a:pt x="395" y="758"/>
                      <a:pt x="395" y="758"/>
                      <a:pt x="395" y="758"/>
                    </a:cubicBezTo>
                    <a:cubicBezTo>
                      <a:pt x="395" y="952"/>
                      <a:pt x="395" y="952"/>
                      <a:pt x="395" y="952"/>
                    </a:cubicBezTo>
                    <a:cubicBezTo>
                      <a:pt x="298" y="960"/>
                      <a:pt x="298" y="960"/>
                      <a:pt x="298" y="960"/>
                    </a:cubicBezTo>
                    <a:cubicBezTo>
                      <a:pt x="298" y="960"/>
                      <a:pt x="298" y="960"/>
                      <a:pt x="298" y="960"/>
                    </a:cubicBezTo>
                    <a:close/>
                    <a:moveTo>
                      <a:pt x="298" y="758"/>
                    </a:moveTo>
                    <a:cubicBezTo>
                      <a:pt x="298" y="580"/>
                      <a:pt x="298" y="580"/>
                      <a:pt x="298" y="580"/>
                    </a:cubicBezTo>
                    <a:cubicBezTo>
                      <a:pt x="395" y="547"/>
                      <a:pt x="395" y="547"/>
                      <a:pt x="395" y="547"/>
                    </a:cubicBezTo>
                    <a:cubicBezTo>
                      <a:pt x="395" y="733"/>
                      <a:pt x="395" y="733"/>
                      <a:pt x="395" y="733"/>
                    </a:cubicBezTo>
                    <a:cubicBezTo>
                      <a:pt x="298" y="758"/>
                      <a:pt x="298" y="758"/>
                      <a:pt x="298" y="758"/>
                    </a:cubicBezTo>
                    <a:cubicBezTo>
                      <a:pt x="298" y="758"/>
                      <a:pt x="298" y="758"/>
                      <a:pt x="298" y="758"/>
                    </a:cubicBezTo>
                    <a:close/>
                    <a:moveTo>
                      <a:pt x="395" y="523"/>
                    </a:moveTo>
                    <a:cubicBezTo>
                      <a:pt x="298" y="555"/>
                      <a:pt x="298" y="555"/>
                      <a:pt x="298" y="555"/>
                    </a:cubicBezTo>
                    <a:cubicBezTo>
                      <a:pt x="298" y="386"/>
                      <a:pt x="298" y="386"/>
                      <a:pt x="298" y="386"/>
                    </a:cubicBezTo>
                    <a:cubicBezTo>
                      <a:pt x="395" y="345"/>
                      <a:pt x="395" y="345"/>
                      <a:pt x="395" y="345"/>
                    </a:cubicBezTo>
                    <a:cubicBezTo>
                      <a:pt x="395" y="523"/>
                      <a:pt x="395" y="523"/>
                      <a:pt x="395" y="523"/>
                    </a:cubicBezTo>
                    <a:cubicBezTo>
                      <a:pt x="395" y="523"/>
                      <a:pt x="395" y="523"/>
                      <a:pt x="395" y="523"/>
                    </a:cubicBezTo>
                    <a:close/>
                    <a:moveTo>
                      <a:pt x="177" y="1162"/>
                    </a:moveTo>
                    <a:cubicBezTo>
                      <a:pt x="177" y="1000"/>
                      <a:pt x="177" y="1000"/>
                      <a:pt x="177" y="1000"/>
                    </a:cubicBezTo>
                    <a:cubicBezTo>
                      <a:pt x="274" y="984"/>
                      <a:pt x="274" y="984"/>
                      <a:pt x="274" y="984"/>
                    </a:cubicBezTo>
                    <a:cubicBezTo>
                      <a:pt x="274" y="1154"/>
                      <a:pt x="274" y="1154"/>
                      <a:pt x="274" y="1154"/>
                    </a:cubicBezTo>
                    <a:cubicBezTo>
                      <a:pt x="177" y="1162"/>
                      <a:pt x="177" y="1162"/>
                      <a:pt x="177" y="1162"/>
                    </a:cubicBezTo>
                    <a:cubicBezTo>
                      <a:pt x="177" y="1162"/>
                      <a:pt x="177" y="1162"/>
                      <a:pt x="177" y="1162"/>
                    </a:cubicBezTo>
                    <a:close/>
                    <a:moveTo>
                      <a:pt x="274" y="1178"/>
                    </a:moveTo>
                    <a:cubicBezTo>
                      <a:pt x="274" y="1356"/>
                      <a:pt x="274" y="1356"/>
                      <a:pt x="274" y="1356"/>
                    </a:cubicBezTo>
                    <a:cubicBezTo>
                      <a:pt x="177" y="1348"/>
                      <a:pt x="177" y="1348"/>
                      <a:pt x="177" y="1348"/>
                    </a:cubicBezTo>
                    <a:cubicBezTo>
                      <a:pt x="177" y="1186"/>
                      <a:pt x="177" y="1186"/>
                      <a:pt x="177" y="1186"/>
                    </a:cubicBezTo>
                    <a:cubicBezTo>
                      <a:pt x="274" y="1178"/>
                      <a:pt x="274" y="1178"/>
                      <a:pt x="274" y="1178"/>
                    </a:cubicBezTo>
                    <a:cubicBezTo>
                      <a:pt x="274" y="1178"/>
                      <a:pt x="274" y="1178"/>
                      <a:pt x="274" y="1178"/>
                    </a:cubicBezTo>
                    <a:close/>
                    <a:moveTo>
                      <a:pt x="177" y="976"/>
                    </a:moveTo>
                    <a:cubicBezTo>
                      <a:pt x="177" y="806"/>
                      <a:pt x="177" y="806"/>
                      <a:pt x="177" y="806"/>
                    </a:cubicBezTo>
                    <a:cubicBezTo>
                      <a:pt x="274" y="782"/>
                      <a:pt x="274" y="782"/>
                      <a:pt x="274" y="782"/>
                    </a:cubicBezTo>
                    <a:cubicBezTo>
                      <a:pt x="274" y="960"/>
                      <a:pt x="274" y="960"/>
                      <a:pt x="274" y="960"/>
                    </a:cubicBezTo>
                    <a:cubicBezTo>
                      <a:pt x="177" y="976"/>
                      <a:pt x="177" y="976"/>
                      <a:pt x="177" y="976"/>
                    </a:cubicBezTo>
                    <a:cubicBezTo>
                      <a:pt x="177" y="976"/>
                      <a:pt x="177" y="976"/>
                      <a:pt x="177" y="976"/>
                    </a:cubicBezTo>
                    <a:close/>
                    <a:moveTo>
                      <a:pt x="177" y="782"/>
                    </a:moveTo>
                    <a:cubicBezTo>
                      <a:pt x="177" y="612"/>
                      <a:pt x="177" y="612"/>
                      <a:pt x="177" y="612"/>
                    </a:cubicBezTo>
                    <a:cubicBezTo>
                      <a:pt x="274" y="588"/>
                      <a:pt x="274" y="588"/>
                      <a:pt x="274" y="588"/>
                    </a:cubicBezTo>
                    <a:cubicBezTo>
                      <a:pt x="274" y="758"/>
                      <a:pt x="274" y="758"/>
                      <a:pt x="274" y="758"/>
                    </a:cubicBezTo>
                    <a:cubicBezTo>
                      <a:pt x="177" y="782"/>
                      <a:pt x="177" y="782"/>
                      <a:pt x="177" y="782"/>
                    </a:cubicBezTo>
                    <a:cubicBezTo>
                      <a:pt x="177" y="782"/>
                      <a:pt x="177" y="782"/>
                      <a:pt x="177" y="782"/>
                    </a:cubicBezTo>
                    <a:close/>
                    <a:moveTo>
                      <a:pt x="274" y="555"/>
                    </a:moveTo>
                    <a:cubicBezTo>
                      <a:pt x="177" y="588"/>
                      <a:pt x="177" y="588"/>
                      <a:pt x="177" y="588"/>
                    </a:cubicBezTo>
                    <a:cubicBezTo>
                      <a:pt x="177" y="426"/>
                      <a:pt x="177" y="426"/>
                      <a:pt x="177" y="426"/>
                    </a:cubicBezTo>
                    <a:cubicBezTo>
                      <a:pt x="274" y="394"/>
                      <a:pt x="274" y="394"/>
                      <a:pt x="274" y="394"/>
                    </a:cubicBezTo>
                    <a:cubicBezTo>
                      <a:pt x="274" y="555"/>
                      <a:pt x="274" y="555"/>
                      <a:pt x="274" y="555"/>
                    </a:cubicBezTo>
                    <a:cubicBezTo>
                      <a:pt x="274" y="555"/>
                      <a:pt x="274" y="555"/>
                      <a:pt x="274" y="555"/>
                    </a:cubicBezTo>
                    <a:close/>
                    <a:moveTo>
                      <a:pt x="64" y="1162"/>
                    </a:moveTo>
                    <a:cubicBezTo>
                      <a:pt x="64" y="1008"/>
                      <a:pt x="64" y="1008"/>
                      <a:pt x="64" y="1008"/>
                    </a:cubicBezTo>
                    <a:cubicBezTo>
                      <a:pt x="153" y="1000"/>
                      <a:pt x="153" y="1000"/>
                      <a:pt x="153" y="1000"/>
                    </a:cubicBezTo>
                    <a:cubicBezTo>
                      <a:pt x="153" y="1162"/>
                      <a:pt x="153" y="1162"/>
                      <a:pt x="153" y="1162"/>
                    </a:cubicBezTo>
                    <a:cubicBezTo>
                      <a:pt x="64" y="1162"/>
                      <a:pt x="64" y="1162"/>
                      <a:pt x="64" y="1162"/>
                    </a:cubicBezTo>
                    <a:cubicBezTo>
                      <a:pt x="64" y="1162"/>
                      <a:pt x="64" y="1162"/>
                      <a:pt x="64" y="1162"/>
                    </a:cubicBezTo>
                    <a:close/>
                    <a:moveTo>
                      <a:pt x="153" y="1186"/>
                    </a:moveTo>
                    <a:cubicBezTo>
                      <a:pt x="153" y="1348"/>
                      <a:pt x="153" y="1348"/>
                      <a:pt x="153" y="1348"/>
                    </a:cubicBezTo>
                    <a:cubicBezTo>
                      <a:pt x="64" y="1340"/>
                      <a:pt x="64" y="1340"/>
                      <a:pt x="64" y="1340"/>
                    </a:cubicBezTo>
                    <a:cubicBezTo>
                      <a:pt x="64" y="1186"/>
                      <a:pt x="64" y="1186"/>
                      <a:pt x="64" y="1186"/>
                    </a:cubicBezTo>
                    <a:cubicBezTo>
                      <a:pt x="153" y="1186"/>
                      <a:pt x="153" y="1186"/>
                      <a:pt x="153" y="1186"/>
                    </a:cubicBezTo>
                    <a:cubicBezTo>
                      <a:pt x="153" y="1186"/>
                      <a:pt x="153" y="1186"/>
                      <a:pt x="153" y="1186"/>
                    </a:cubicBezTo>
                    <a:close/>
                    <a:moveTo>
                      <a:pt x="64" y="984"/>
                    </a:moveTo>
                    <a:cubicBezTo>
                      <a:pt x="64" y="830"/>
                      <a:pt x="64" y="830"/>
                      <a:pt x="64" y="830"/>
                    </a:cubicBezTo>
                    <a:cubicBezTo>
                      <a:pt x="153" y="806"/>
                      <a:pt x="153" y="806"/>
                      <a:pt x="153" y="806"/>
                    </a:cubicBezTo>
                    <a:cubicBezTo>
                      <a:pt x="153" y="976"/>
                      <a:pt x="153" y="976"/>
                      <a:pt x="153" y="976"/>
                    </a:cubicBezTo>
                    <a:cubicBezTo>
                      <a:pt x="64" y="984"/>
                      <a:pt x="64" y="984"/>
                      <a:pt x="64" y="984"/>
                    </a:cubicBezTo>
                    <a:cubicBezTo>
                      <a:pt x="64" y="984"/>
                      <a:pt x="64" y="984"/>
                      <a:pt x="64" y="984"/>
                    </a:cubicBezTo>
                    <a:close/>
                    <a:moveTo>
                      <a:pt x="64" y="806"/>
                    </a:moveTo>
                    <a:cubicBezTo>
                      <a:pt x="64" y="644"/>
                      <a:pt x="64" y="644"/>
                      <a:pt x="64" y="644"/>
                    </a:cubicBezTo>
                    <a:cubicBezTo>
                      <a:pt x="153" y="620"/>
                      <a:pt x="153" y="620"/>
                      <a:pt x="153" y="620"/>
                    </a:cubicBezTo>
                    <a:cubicBezTo>
                      <a:pt x="153" y="782"/>
                      <a:pt x="153" y="782"/>
                      <a:pt x="153" y="782"/>
                    </a:cubicBezTo>
                    <a:cubicBezTo>
                      <a:pt x="64" y="806"/>
                      <a:pt x="64" y="806"/>
                      <a:pt x="64" y="806"/>
                    </a:cubicBezTo>
                    <a:cubicBezTo>
                      <a:pt x="64" y="806"/>
                      <a:pt x="64" y="806"/>
                      <a:pt x="64" y="806"/>
                    </a:cubicBezTo>
                    <a:close/>
                    <a:moveTo>
                      <a:pt x="153" y="596"/>
                    </a:moveTo>
                    <a:cubicBezTo>
                      <a:pt x="64" y="620"/>
                      <a:pt x="64" y="620"/>
                      <a:pt x="64" y="620"/>
                    </a:cubicBezTo>
                    <a:cubicBezTo>
                      <a:pt x="64" y="466"/>
                      <a:pt x="64" y="466"/>
                      <a:pt x="64" y="466"/>
                    </a:cubicBezTo>
                    <a:cubicBezTo>
                      <a:pt x="153" y="434"/>
                      <a:pt x="153" y="434"/>
                      <a:pt x="153" y="434"/>
                    </a:cubicBezTo>
                    <a:cubicBezTo>
                      <a:pt x="153" y="596"/>
                      <a:pt x="153" y="596"/>
                      <a:pt x="153" y="596"/>
                    </a:cubicBezTo>
                    <a:cubicBezTo>
                      <a:pt x="153" y="596"/>
                      <a:pt x="153" y="596"/>
                      <a:pt x="153" y="596"/>
                    </a:cubicBezTo>
                    <a:close/>
                  </a:path>
                </a:pathLst>
              </a:custGeom>
              <a:solidFill>
                <a:srgbClr val="797979"/>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42"/>
              <p:cNvSpPr/>
              <p:nvPr/>
            </p:nvSpPr>
            <p:spPr bwMode="auto">
              <a:xfrm>
                <a:off x="8686342" y="5712496"/>
                <a:ext cx="523204" cy="523204"/>
              </a:xfrm>
              <a:prstGeom prst="ellipse">
                <a:avLst/>
              </a:prstGeom>
              <a:noFill/>
              <a:ln w="38100">
                <a:solidFill>
                  <a:schemeClr val="bg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5" name="Group 44"/>
            <p:cNvGrpSpPr/>
            <p:nvPr/>
          </p:nvGrpSpPr>
          <p:grpSpPr>
            <a:xfrm>
              <a:off x="11213266" y="5175647"/>
              <a:ext cx="466453" cy="466453"/>
              <a:chOff x="8686342" y="5712496"/>
              <a:chExt cx="523204" cy="523204"/>
            </a:xfrm>
          </p:grpSpPr>
          <p:sp>
            <p:nvSpPr>
              <p:cNvPr id="46" name="Freeform 5"/>
              <p:cNvSpPr>
                <a:spLocks noEditPoints="1"/>
              </p:cNvSpPr>
              <p:nvPr/>
            </p:nvSpPr>
            <p:spPr bwMode="auto">
              <a:xfrm>
                <a:off x="8832888" y="5774851"/>
                <a:ext cx="230112" cy="398494"/>
              </a:xfrm>
              <a:custGeom>
                <a:avLst/>
                <a:gdLst>
                  <a:gd name="T0" fmla="*/ 0 w 1203"/>
                  <a:gd name="T1" fmla="*/ 426 h 2084"/>
                  <a:gd name="T2" fmla="*/ 678 w 1203"/>
                  <a:gd name="T3" fmla="*/ 1853 h 2084"/>
                  <a:gd name="T4" fmla="*/ 678 w 1203"/>
                  <a:gd name="T5" fmla="*/ 216 h 2084"/>
                  <a:gd name="T6" fmla="*/ 508 w 1203"/>
                  <a:gd name="T7" fmla="*/ 968 h 2084"/>
                  <a:gd name="T8" fmla="*/ 420 w 1203"/>
                  <a:gd name="T9" fmla="*/ 1154 h 2084"/>
                  <a:gd name="T10" fmla="*/ 420 w 1203"/>
                  <a:gd name="T11" fmla="*/ 1364 h 2084"/>
                  <a:gd name="T12" fmla="*/ 508 w 1203"/>
                  <a:gd name="T13" fmla="*/ 1178 h 2084"/>
                  <a:gd name="T14" fmla="*/ 508 w 1203"/>
                  <a:gd name="T15" fmla="*/ 733 h 2084"/>
                  <a:gd name="T16" fmla="*/ 420 w 1203"/>
                  <a:gd name="T17" fmla="*/ 952 h 2084"/>
                  <a:gd name="T18" fmla="*/ 508 w 1203"/>
                  <a:gd name="T19" fmla="*/ 515 h 2084"/>
                  <a:gd name="T20" fmla="*/ 420 w 1203"/>
                  <a:gd name="T21" fmla="*/ 725 h 2084"/>
                  <a:gd name="T22" fmla="*/ 420 w 1203"/>
                  <a:gd name="T23" fmla="*/ 337 h 2084"/>
                  <a:gd name="T24" fmla="*/ 508 w 1203"/>
                  <a:gd name="T25" fmla="*/ 491 h 2084"/>
                  <a:gd name="T26" fmla="*/ 395 w 1203"/>
                  <a:gd name="T27" fmla="*/ 976 h 2084"/>
                  <a:gd name="T28" fmla="*/ 298 w 1203"/>
                  <a:gd name="T29" fmla="*/ 1154 h 2084"/>
                  <a:gd name="T30" fmla="*/ 298 w 1203"/>
                  <a:gd name="T31" fmla="*/ 1356 h 2084"/>
                  <a:gd name="T32" fmla="*/ 395 w 1203"/>
                  <a:gd name="T33" fmla="*/ 1178 h 2084"/>
                  <a:gd name="T34" fmla="*/ 395 w 1203"/>
                  <a:gd name="T35" fmla="*/ 758 h 2084"/>
                  <a:gd name="T36" fmla="*/ 298 w 1203"/>
                  <a:gd name="T37" fmla="*/ 960 h 2084"/>
                  <a:gd name="T38" fmla="*/ 395 w 1203"/>
                  <a:gd name="T39" fmla="*/ 547 h 2084"/>
                  <a:gd name="T40" fmla="*/ 298 w 1203"/>
                  <a:gd name="T41" fmla="*/ 758 h 2084"/>
                  <a:gd name="T42" fmla="*/ 298 w 1203"/>
                  <a:gd name="T43" fmla="*/ 386 h 2084"/>
                  <a:gd name="T44" fmla="*/ 395 w 1203"/>
                  <a:gd name="T45" fmla="*/ 523 h 2084"/>
                  <a:gd name="T46" fmla="*/ 274 w 1203"/>
                  <a:gd name="T47" fmla="*/ 984 h 2084"/>
                  <a:gd name="T48" fmla="*/ 177 w 1203"/>
                  <a:gd name="T49" fmla="*/ 1162 h 2084"/>
                  <a:gd name="T50" fmla="*/ 177 w 1203"/>
                  <a:gd name="T51" fmla="*/ 1348 h 2084"/>
                  <a:gd name="T52" fmla="*/ 274 w 1203"/>
                  <a:gd name="T53" fmla="*/ 1178 h 2084"/>
                  <a:gd name="T54" fmla="*/ 274 w 1203"/>
                  <a:gd name="T55" fmla="*/ 782 h 2084"/>
                  <a:gd name="T56" fmla="*/ 177 w 1203"/>
                  <a:gd name="T57" fmla="*/ 976 h 2084"/>
                  <a:gd name="T58" fmla="*/ 274 w 1203"/>
                  <a:gd name="T59" fmla="*/ 588 h 2084"/>
                  <a:gd name="T60" fmla="*/ 177 w 1203"/>
                  <a:gd name="T61" fmla="*/ 782 h 2084"/>
                  <a:gd name="T62" fmla="*/ 177 w 1203"/>
                  <a:gd name="T63" fmla="*/ 426 h 2084"/>
                  <a:gd name="T64" fmla="*/ 274 w 1203"/>
                  <a:gd name="T65" fmla="*/ 555 h 2084"/>
                  <a:gd name="T66" fmla="*/ 153 w 1203"/>
                  <a:gd name="T67" fmla="*/ 1000 h 2084"/>
                  <a:gd name="T68" fmla="*/ 64 w 1203"/>
                  <a:gd name="T69" fmla="*/ 1162 h 2084"/>
                  <a:gd name="T70" fmla="*/ 64 w 1203"/>
                  <a:gd name="T71" fmla="*/ 1340 h 2084"/>
                  <a:gd name="T72" fmla="*/ 153 w 1203"/>
                  <a:gd name="T73" fmla="*/ 1186 h 2084"/>
                  <a:gd name="T74" fmla="*/ 153 w 1203"/>
                  <a:gd name="T75" fmla="*/ 806 h 2084"/>
                  <a:gd name="T76" fmla="*/ 64 w 1203"/>
                  <a:gd name="T77" fmla="*/ 984 h 2084"/>
                  <a:gd name="T78" fmla="*/ 153 w 1203"/>
                  <a:gd name="T79" fmla="*/ 620 h 2084"/>
                  <a:gd name="T80" fmla="*/ 64 w 1203"/>
                  <a:gd name="T81" fmla="*/ 806 h 2084"/>
                  <a:gd name="T82" fmla="*/ 64 w 1203"/>
                  <a:gd name="T83" fmla="*/ 466 h 2084"/>
                  <a:gd name="T84" fmla="*/ 153 w 1203"/>
                  <a:gd name="T85" fmla="*/ 596 h 2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3" h="2084">
                    <a:moveTo>
                      <a:pt x="678" y="216"/>
                    </a:moveTo>
                    <a:cubicBezTo>
                      <a:pt x="646" y="200"/>
                      <a:pt x="565" y="208"/>
                      <a:pt x="533" y="216"/>
                    </a:cubicBezTo>
                    <a:cubicBezTo>
                      <a:pt x="508" y="232"/>
                      <a:pt x="0" y="426"/>
                      <a:pt x="0" y="426"/>
                    </a:cubicBezTo>
                    <a:cubicBezTo>
                      <a:pt x="0" y="2084"/>
                      <a:pt x="0" y="1650"/>
                      <a:pt x="0" y="1650"/>
                    </a:cubicBezTo>
                    <a:cubicBezTo>
                      <a:pt x="0" y="1650"/>
                      <a:pt x="500" y="1836"/>
                      <a:pt x="533" y="1853"/>
                    </a:cubicBezTo>
                    <a:cubicBezTo>
                      <a:pt x="565" y="1869"/>
                      <a:pt x="646" y="1869"/>
                      <a:pt x="678" y="1853"/>
                    </a:cubicBezTo>
                    <a:cubicBezTo>
                      <a:pt x="726" y="1836"/>
                      <a:pt x="1203" y="1642"/>
                      <a:pt x="1203" y="1642"/>
                    </a:cubicBezTo>
                    <a:cubicBezTo>
                      <a:pt x="1203" y="0"/>
                      <a:pt x="1203" y="434"/>
                      <a:pt x="1203" y="434"/>
                    </a:cubicBezTo>
                    <a:cubicBezTo>
                      <a:pt x="1203" y="434"/>
                      <a:pt x="710" y="240"/>
                      <a:pt x="678" y="216"/>
                    </a:cubicBezTo>
                    <a:close/>
                    <a:moveTo>
                      <a:pt x="420" y="1154"/>
                    </a:moveTo>
                    <a:cubicBezTo>
                      <a:pt x="420" y="976"/>
                      <a:pt x="420" y="976"/>
                      <a:pt x="420" y="976"/>
                    </a:cubicBezTo>
                    <a:cubicBezTo>
                      <a:pt x="508" y="968"/>
                      <a:pt x="508" y="968"/>
                      <a:pt x="508" y="968"/>
                    </a:cubicBezTo>
                    <a:cubicBezTo>
                      <a:pt x="508" y="1154"/>
                      <a:pt x="508" y="1154"/>
                      <a:pt x="508" y="1154"/>
                    </a:cubicBezTo>
                    <a:cubicBezTo>
                      <a:pt x="420" y="1154"/>
                      <a:pt x="420" y="1154"/>
                      <a:pt x="420" y="1154"/>
                    </a:cubicBezTo>
                    <a:cubicBezTo>
                      <a:pt x="420" y="1154"/>
                      <a:pt x="420" y="1154"/>
                      <a:pt x="420" y="1154"/>
                    </a:cubicBezTo>
                    <a:close/>
                    <a:moveTo>
                      <a:pt x="508" y="1178"/>
                    </a:moveTo>
                    <a:cubicBezTo>
                      <a:pt x="508" y="1372"/>
                      <a:pt x="508" y="1372"/>
                      <a:pt x="508" y="1372"/>
                    </a:cubicBezTo>
                    <a:cubicBezTo>
                      <a:pt x="420" y="1364"/>
                      <a:pt x="420" y="1364"/>
                      <a:pt x="420" y="1364"/>
                    </a:cubicBezTo>
                    <a:cubicBezTo>
                      <a:pt x="420" y="1178"/>
                      <a:pt x="420" y="1178"/>
                      <a:pt x="420" y="1178"/>
                    </a:cubicBezTo>
                    <a:cubicBezTo>
                      <a:pt x="508" y="1178"/>
                      <a:pt x="508" y="1178"/>
                      <a:pt x="508" y="1178"/>
                    </a:cubicBezTo>
                    <a:cubicBezTo>
                      <a:pt x="508" y="1178"/>
                      <a:pt x="508" y="1178"/>
                      <a:pt x="508" y="1178"/>
                    </a:cubicBezTo>
                    <a:close/>
                    <a:moveTo>
                      <a:pt x="420" y="952"/>
                    </a:moveTo>
                    <a:cubicBezTo>
                      <a:pt x="420" y="758"/>
                      <a:pt x="420" y="758"/>
                      <a:pt x="420" y="758"/>
                    </a:cubicBezTo>
                    <a:cubicBezTo>
                      <a:pt x="508" y="733"/>
                      <a:pt x="508" y="733"/>
                      <a:pt x="508" y="733"/>
                    </a:cubicBezTo>
                    <a:cubicBezTo>
                      <a:pt x="508" y="944"/>
                      <a:pt x="508" y="944"/>
                      <a:pt x="508" y="944"/>
                    </a:cubicBezTo>
                    <a:cubicBezTo>
                      <a:pt x="420" y="952"/>
                      <a:pt x="420" y="952"/>
                      <a:pt x="420" y="952"/>
                    </a:cubicBezTo>
                    <a:cubicBezTo>
                      <a:pt x="420" y="952"/>
                      <a:pt x="420" y="952"/>
                      <a:pt x="420" y="952"/>
                    </a:cubicBezTo>
                    <a:close/>
                    <a:moveTo>
                      <a:pt x="420" y="725"/>
                    </a:moveTo>
                    <a:cubicBezTo>
                      <a:pt x="420" y="539"/>
                      <a:pt x="420" y="539"/>
                      <a:pt x="420" y="539"/>
                    </a:cubicBezTo>
                    <a:cubicBezTo>
                      <a:pt x="508" y="515"/>
                      <a:pt x="508" y="515"/>
                      <a:pt x="508" y="515"/>
                    </a:cubicBezTo>
                    <a:cubicBezTo>
                      <a:pt x="508" y="709"/>
                      <a:pt x="508" y="709"/>
                      <a:pt x="508" y="709"/>
                    </a:cubicBezTo>
                    <a:cubicBezTo>
                      <a:pt x="420" y="725"/>
                      <a:pt x="420" y="725"/>
                      <a:pt x="420" y="725"/>
                    </a:cubicBezTo>
                    <a:cubicBezTo>
                      <a:pt x="420" y="725"/>
                      <a:pt x="420" y="725"/>
                      <a:pt x="420" y="725"/>
                    </a:cubicBezTo>
                    <a:close/>
                    <a:moveTo>
                      <a:pt x="508" y="491"/>
                    </a:moveTo>
                    <a:cubicBezTo>
                      <a:pt x="420" y="515"/>
                      <a:pt x="420" y="515"/>
                      <a:pt x="420" y="515"/>
                    </a:cubicBezTo>
                    <a:cubicBezTo>
                      <a:pt x="420" y="337"/>
                      <a:pt x="420" y="337"/>
                      <a:pt x="420" y="337"/>
                    </a:cubicBezTo>
                    <a:cubicBezTo>
                      <a:pt x="508" y="305"/>
                      <a:pt x="508" y="305"/>
                      <a:pt x="508" y="305"/>
                    </a:cubicBezTo>
                    <a:cubicBezTo>
                      <a:pt x="508" y="491"/>
                      <a:pt x="508" y="491"/>
                      <a:pt x="508" y="491"/>
                    </a:cubicBezTo>
                    <a:cubicBezTo>
                      <a:pt x="508" y="491"/>
                      <a:pt x="508" y="491"/>
                      <a:pt x="508" y="491"/>
                    </a:cubicBezTo>
                    <a:close/>
                    <a:moveTo>
                      <a:pt x="298" y="1154"/>
                    </a:moveTo>
                    <a:cubicBezTo>
                      <a:pt x="298" y="984"/>
                      <a:pt x="298" y="984"/>
                      <a:pt x="298" y="984"/>
                    </a:cubicBezTo>
                    <a:cubicBezTo>
                      <a:pt x="395" y="976"/>
                      <a:pt x="395" y="976"/>
                      <a:pt x="395" y="976"/>
                    </a:cubicBezTo>
                    <a:cubicBezTo>
                      <a:pt x="395" y="1154"/>
                      <a:pt x="395" y="1154"/>
                      <a:pt x="395" y="1154"/>
                    </a:cubicBezTo>
                    <a:cubicBezTo>
                      <a:pt x="298" y="1154"/>
                      <a:pt x="298" y="1154"/>
                      <a:pt x="298" y="1154"/>
                    </a:cubicBezTo>
                    <a:cubicBezTo>
                      <a:pt x="298" y="1154"/>
                      <a:pt x="298" y="1154"/>
                      <a:pt x="298" y="1154"/>
                    </a:cubicBezTo>
                    <a:close/>
                    <a:moveTo>
                      <a:pt x="395" y="1178"/>
                    </a:moveTo>
                    <a:cubicBezTo>
                      <a:pt x="395" y="1364"/>
                      <a:pt x="395" y="1364"/>
                      <a:pt x="395" y="1364"/>
                    </a:cubicBezTo>
                    <a:cubicBezTo>
                      <a:pt x="298" y="1356"/>
                      <a:pt x="298" y="1356"/>
                      <a:pt x="298" y="1356"/>
                    </a:cubicBezTo>
                    <a:cubicBezTo>
                      <a:pt x="298" y="1178"/>
                      <a:pt x="298" y="1178"/>
                      <a:pt x="298" y="1178"/>
                    </a:cubicBezTo>
                    <a:cubicBezTo>
                      <a:pt x="395" y="1178"/>
                      <a:pt x="395" y="1178"/>
                      <a:pt x="395" y="1178"/>
                    </a:cubicBezTo>
                    <a:cubicBezTo>
                      <a:pt x="395" y="1178"/>
                      <a:pt x="395" y="1178"/>
                      <a:pt x="395" y="1178"/>
                    </a:cubicBezTo>
                    <a:close/>
                    <a:moveTo>
                      <a:pt x="298" y="960"/>
                    </a:moveTo>
                    <a:cubicBezTo>
                      <a:pt x="298" y="782"/>
                      <a:pt x="298" y="782"/>
                      <a:pt x="298" y="782"/>
                    </a:cubicBezTo>
                    <a:cubicBezTo>
                      <a:pt x="395" y="758"/>
                      <a:pt x="395" y="758"/>
                      <a:pt x="395" y="758"/>
                    </a:cubicBezTo>
                    <a:cubicBezTo>
                      <a:pt x="395" y="952"/>
                      <a:pt x="395" y="952"/>
                      <a:pt x="395" y="952"/>
                    </a:cubicBezTo>
                    <a:cubicBezTo>
                      <a:pt x="298" y="960"/>
                      <a:pt x="298" y="960"/>
                      <a:pt x="298" y="960"/>
                    </a:cubicBezTo>
                    <a:cubicBezTo>
                      <a:pt x="298" y="960"/>
                      <a:pt x="298" y="960"/>
                      <a:pt x="298" y="960"/>
                    </a:cubicBezTo>
                    <a:close/>
                    <a:moveTo>
                      <a:pt x="298" y="758"/>
                    </a:moveTo>
                    <a:cubicBezTo>
                      <a:pt x="298" y="580"/>
                      <a:pt x="298" y="580"/>
                      <a:pt x="298" y="580"/>
                    </a:cubicBezTo>
                    <a:cubicBezTo>
                      <a:pt x="395" y="547"/>
                      <a:pt x="395" y="547"/>
                      <a:pt x="395" y="547"/>
                    </a:cubicBezTo>
                    <a:cubicBezTo>
                      <a:pt x="395" y="733"/>
                      <a:pt x="395" y="733"/>
                      <a:pt x="395" y="733"/>
                    </a:cubicBezTo>
                    <a:cubicBezTo>
                      <a:pt x="298" y="758"/>
                      <a:pt x="298" y="758"/>
                      <a:pt x="298" y="758"/>
                    </a:cubicBezTo>
                    <a:cubicBezTo>
                      <a:pt x="298" y="758"/>
                      <a:pt x="298" y="758"/>
                      <a:pt x="298" y="758"/>
                    </a:cubicBezTo>
                    <a:close/>
                    <a:moveTo>
                      <a:pt x="395" y="523"/>
                    </a:moveTo>
                    <a:cubicBezTo>
                      <a:pt x="298" y="555"/>
                      <a:pt x="298" y="555"/>
                      <a:pt x="298" y="555"/>
                    </a:cubicBezTo>
                    <a:cubicBezTo>
                      <a:pt x="298" y="386"/>
                      <a:pt x="298" y="386"/>
                      <a:pt x="298" y="386"/>
                    </a:cubicBezTo>
                    <a:cubicBezTo>
                      <a:pt x="395" y="345"/>
                      <a:pt x="395" y="345"/>
                      <a:pt x="395" y="345"/>
                    </a:cubicBezTo>
                    <a:cubicBezTo>
                      <a:pt x="395" y="523"/>
                      <a:pt x="395" y="523"/>
                      <a:pt x="395" y="523"/>
                    </a:cubicBezTo>
                    <a:cubicBezTo>
                      <a:pt x="395" y="523"/>
                      <a:pt x="395" y="523"/>
                      <a:pt x="395" y="523"/>
                    </a:cubicBezTo>
                    <a:close/>
                    <a:moveTo>
                      <a:pt x="177" y="1162"/>
                    </a:moveTo>
                    <a:cubicBezTo>
                      <a:pt x="177" y="1000"/>
                      <a:pt x="177" y="1000"/>
                      <a:pt x="177" y="1000"/>
                    </a:cubicBezTo>
                    <a:cubicBezTo>
                      <a:pt x="274" y="984"/>
                      <a:pt x="274" y="984"/>
                      <a:pt x="274" y="984"/>
                    </a:cubicBezTo>
                    <a:cubicBezTo>
                      <a:pt x="274" y="1154"/>
                      <a:pt x="274" y="1154"/>
                      <a:pt x="274" y="1154"/>
                    </a:cubicBezTo>
                    <a:cubicBezTo>
                      <a:pt x="177" y="1162"/>
                      <a:pt x="177" y="1162"/>
                      <a:pt x="177" y="1162"/>
                    </a:cubicBezTo>
                    <a:cubicBezTo>
                      <a:pt x="177" y="1162"/>
                      <a:pt x="177" y="1162"/>
                      <a:pt x="177" y="1162"/>
                    </a:cubicBezTo>
                    <a:close/>
                    <a:moveTo>
                      <a:pt x="274" y="1178"/>
                    </a:moveTo>
                    <a:cubicBezTo>
                      <a:pt x="274" y="1356"/>
                      <a:pt x="274" y="1356"/>
                      <a:pt x="274" y="1356"/>
                    </a:cubicBezTo>
                    <a:cubicBezTo>
                      <a:pt x="177" y="1348"/>
                      <a:pt x="177" y="1348"/>
                      <a:pt x="177" y="1348"/>
                    </a:cubicBezTo>
                    <a:cubicBezTo>
                      <a:pt x="177" y="1186"/>
                      <a:pt x="177" y="1186"/>
                      <a:pt x="177" y="1186"/>
                    </a:cubicBezTo>
                    <a:cubicBezTo>
                      <a:pt x="274" y="1178"/>
                      <a:pt x="274" y="1178"/>
                      <a:pt x="274" y="1178"/>
                    </a:cubicBezTo>
                    <a:cubicBezTo>
                      <a:pt x="274" y="1178"/>
                      <a:pt x="274" y="1178"/>
                      <a:pt x="274" y="1178"/>
                    </a:cubicBezTo>
                    <a:close/>
                    <a:moveTo>
                      <a:pt x="177" y="976"/>
                    </a:moveTo>
                    <a:cubicBezTo>
                      <a:pt x="177" y="806"/>
                      <a:pt x="177" y="806"/>
                      <a:pt x="177" y="806"/>
                    </a:cubicBezTo>
                    <a:cubicBezTo>
                      <a:pt x="274" y="782"/>
                      <a:pt x="274" y="782"/>
                      <a:pt x="274" y="782"/>
                    </a:cubicBezTo>
                    <a:cubicBezTo>
                      <a:pt x="274" y="960"/>
                      <a:pt x="274" y="960"/>
                      <a:pt x="274" y="960"/>
                    </a:cubicBezTo>
                    <a:cubicBezTo>
                      <a:pt x="177" y="976"/>
                      <a:pt x="177" y="976"/>
                      <a:pt x="177" y="976"/>
                    </a:cubicBezTo>
                    <a:cubicBezTo>
                      <a:pt x="177" y="976"/>
                      <a:pt x="177" y="976"/>
                      <a:pt x="177" y="976"/>
                    </a:cubicBezTo>
                    <a:close/>
                    <a:moveTo>
                      <a:pt x="177" y="782"/>
                    </a:moveTo>
                    <a:cubicBezTo>
                      <a:pt x="177" y="612"/>
                      <a:pt x="177" y="612"/>
                      <a:pt x="177" y="612"/>
                    </a:cubicBezTo>
                    <a:cubicBezTo>
                      <a:pt x="274" y="588"/>
                      <a:pt x="274" y="588"/>
                      <a:pt x="274" y="588"/>
                    </a:cubicBezTo>
                    <a:cubicBezTo>
                      <a:pt x="274" y="758"/>
                      <a:pt x="274" y="758"/>
                      <a:pt x="274" y="758"/>
                    </a:cubicBezTo>
                    <a:cubicBezTo>
                      <a:pt x="177" y="782"/>
                      <a:pt x="177" y="782"/>
                      <a:pt x="177" y="782"/>
                    </a:cubicBezTo>
                    <a:cubicBezTo>
                      <a:pt x="177" y="782"/>
                      <a:pt x="177" y="782"/>
                      <a:pt x="177" y="782"/>
                    </a:cubicBezTo>
                    <a:close/>
                    <a:moveTo>
                      <a:pt x="274" y="555"/>
                    </a:moveTo>
                    <a:cubicBezTo>
                      <a:pt x="177" y="588"/>
                      <a:pt x="177" y="588"/>
                      <a:pt x="177" y="588"/>
                    </a:cubicBezTo>
                    <a:cubicBezTo>
                      <a:pt x="177" y="426"/>
                      <a:pt x="177" y="426"/>
                      <a:pt x="177" y="426"/>
                    </a:cubicBezTo>
                    <a:cubicBezTo>
                      <a:pt x="274" y="394"/>
                      <a:pt x="274" y="394"/>
                      <a:pt x="274" y="394"/>
                    </a:cubicBezTo>
                    <a:cubicBezTo>
                      <a:pt x="274" y="555"/>
                      <a:pt x="274" y="555"/>
                      <a:pt x="274" y="555"/>
                    </a:cubicBezTo>
                    <a:cubicBezTo>
                      <a:pt x="274" y="555"/>
                      <a:pt x="274" y="555"/>
                      <a:pt x="274" y="555"/>
                    </a:cubicBezTo>
                    <a:close/>
                    <a:moveTo>
                      <a:pt x="64" y="1162"/>
                    </a:moveTo>
                    <a:cubicBezTo>
                      <a:pt x="64" y="1008"/>
                      <a:pt x="64" y="1008"/>
                      <a:pt x="64" y="1008"/>
                    </a:cubicBezTo>
                    <a:cubicBezTo>
                      <a:pt x="153" y="1000"/>
                      <a:pt x="153" y="1000"/>
                      <a:pt x="153" y="1000"/>
                    </a:cubicBezTo>
                    <a:cubicBezTo>
                      <a:pt x="153" y="1162"/>
                      <a:pt x="153" y="1162"/>
                      <a:pt x="153" y="1162"/>
                    </a:cubicBezTo>
                    <a:cubicBezTo>
                      <a:pt x="64" y="1162"/>
                      <a:pt x="64" y="1162"/>
                      <a:pt x="64" y="1162"/>
                    </a:cubicBezTo>
                    <a:cubicBezTo>
                      <a:pt x="64" y="1162"/>
                      <a:pt x="64" y="1162"/>
                      <a:pt x="64" y="1162"/>
                    </a:cubicBezTo>
                    <a:close/>
                    <a:moveTo>
                      <a:pt x="153" y="1186"/>
                    </a:moveTo>
                    <a:cubicBezTo>
                      <a:pt x="153" y="1348"/>
                      <a:pt x="153" y="1348"/>
                      <a:pt x="153" y="1348"/>
                    </a:cubicBezTo>
                    <a:cubicBezTo>
                      <a:pt x="64" y="1340"/>
                      <a:pt x="64" y="1340"/>
                      <a:pt x="64" y="1340"/>
                    </a:cubicBezTo>
                    <a:cubicBezTo>
                      <a:pt x="64" y="1186"/>
                      <a:pt x="64" y="1186"/>
                      <a:pt x="64" y="1186"/>
                    </a:cubicBezTo>
                    <a:cubicBezTo>
                      <a:pt x="153" y="1186"/>
                      <a:pt x="153" y="1186"/>
                      <a:pt x="153" y="1186"/>
                    </a:cubicBezTo>
                    <a:cubicBezTo>
                      <a:pt x="153" y="1186"/>
                      <a:pt x="153" y="1186"/>
                      <a:pt x="153" y="1186"/>
                    </a:cubicBezTo>
                    <a:close/>
                    <a:moveTo>
                      <a:pt x="64" y="984"/>
                    </a:moveTo>
                    <a:cubicBezTo>
                      <a:pt x="64" y="830"/>
                      <a:pt x="64" y="830"/>
                      <a:pt x="64" y="830"/>
                    </a:cubicBezTo>
                    <a:cubicBezTo>
                      <a:pt x="153" y="806"/>
                      <a:pt x="153" y="806"/>
                      <a:pt x="153" y="806"/>
                    </a:cubicBezTo>
                    <a:cubicBezTo>
                      <a:pt x="153" y="976"/>
                      <a:pt x="153" y="976"/>
                      <a:pt x="153" y="976"/>
                    </a:cubicBezTo>
                    <a:cubicBezTo>
                      <a:pt x="64" y="984"/>
                      <a:pt x="64" y="984"/>
                      <a:pt x="64" y="984"/>
                    </a:cubicBezTo>
                    <a:cubicBezTo>
                      <a:pt x="64" y="984"/>
                      <a:pt x="64" y="984"/>
                      <a:pt x="64" y="984"/>
                    </a:cubicBezTo>
                    <a:close/>
                    <a:moveTo>
                      <a:pt x="64" y="806"/>
                    </a:moveTo>
                    <a:cubicBezTo>
                      <a:pt x="64" y="644"/>
                      <a:pt x="64" y="644"/>
                      <a:pt x="64" y="644"/>
                    </a:cubicBezTo>
                    <a:cubicBezTo>
                      <a:pt x="153" y="620"/>
                      <a:pt x="153" y="620"/>
                      <a:pt x="153" y="620"/>
                    </a:cubicBezTo>
                    <a:cubicBezTo>
                      <a:pt x="153" y="782"/>
                      <a:pt x="153" y="782"/>
                      <a:pt x="153" y="782"/>
                    </a:cubicBezTo>
                    <a:cubicBezTo>
                      <a:pt x="64" y="806"/>
                      <a:pt x="64" y="806"/>
                      <a:pt x="64" y="806"/>
                    </a:cubicBezTo>
                    <a:cubicBezTo>
                      <a:pt x="64" y="806"/>
                      <a:pt x="64" y="806"/>
                      <a:pt x="64" y="806"/>
                    </a:cubicBezTo>
                    <a:close/>
                    <a:moveTo>
                      <a:pt x="153" y="596"/>
                    </a:moveTo>
                    <a:cubicBezTo>
                      <a:pt x="64" y="620"/>
                      <a:pt x="64" y="620"/>
                      <a:pt x="64" y="620"/>
                    </a:cubicBezTo>
                    <a:cubicBezTo>
                      <a:pt x="64" y="466"/>
                      <a:pt x="64" y="466"/>
                      <a:pt x="64" y="466"/>
                    </a:cubicBezTo>
                    <a:cubicBezTo>
                      <a:pt x="153" y="434"/>
                      <a:pt x="153" y="434"/>
                      <a:pt x="153" y="434"/>
                    </a:cubicBezTo>
                    <a:cubicBezTo>
                      <a:pt x="153" y="596"/>
                      <a:pt x="153" y="596"/>
                      <a:pt x="153" y="596"/>
                    </a:cubicBezTo>
                    <a:cubicBezTo>
                      <a:pt x="153" y="596"/>
                      <a:pt x="153" y="596"/>
                      <a:pt x="153" y="596"/>
                    </a:cubicBezTo>
                    <a:close/>
                  </a:path>
                </a:pathLst>
              </a:custGeom>
              <a:solidFill>
                <a:srgbClr val="797979"/>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46"/>
              <p:cNvSpPr/>
              <p:nvPr/>
            </p:nvSpPr>
            <p:spPr bwMode="auto">
              <a:xfrm>
                <a:off x="8686342" y="5712496"/>
                <a:ext cx="523204" cy="523204"/>
              </a:xfrm>
              <a:prstGeom prst="ellipse">
                <a:avLst/>
              </a:prstGeom>
              <a:noFill/>
              <a:ln w="38100">
                <a:solidFill>
                  <a:schemeClr val="bg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8" name="Freeform 17"/>
            <p:cNvSpPr>
              <a:spLocks noEditPoints="1"/>
            </p:cNvSpPr>
            <p:nvPr/>
          </p:nvSpPr>
          <p:spPr bwMode="auto">
            <a:xfrm>
              <a:off x="8607558" y="5828692"/>
              <a:ext cx="361598" cy="275810"/>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47"/>
            <p:cNvSpPr/>
            <p:nvPr/>
          </p:nvSpPr>
          <p:spPr bwMode="auto">
            <a:xfrm>
              <a:off x="8462794" y="5641033"/>
              <a:ext cx="651127" cy="651127"/>
            </a:xfrm>
            <a:prstGeom prst="ellipse">
              <a:avLst/>
            </a:prstGeom>
            <a:noFill/>
            <a:ln w="38100">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0" name="TextBox 49"/>
            <p:cNvSpPr txBox="1"/>
            <p:nvPr/>
          </p:nvSpPr>
          <p:spPr>
            <a:xfrm>
              <a:off x="5710566" y="5332840"/>
              <a:ext cx="1015343"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a:gradFill>
                    <a:gsLst>
                      <a:gs pos="8960">
                        <a:schemeClr val="bg2"/>
                      </a:gs>
                      <a:gs pos="15000">
                        <a:schemeClr val="bg2"/>
                      </a:gs>
                    </a:gsLst>
                    <a:lin ang="5400000" scaled="0"/>
                  </a:gradFill>
                </a:rPr>
                <a:t>CONTOSO</a:t>
              </a:r>
              <a:br>
                <a:rPr lang="en-US" sz="700" b="1" dirty="0">
                  <a:gradFill>
                    <a:gsLst>
                      <a:gs pos="8960">
                        <a:schemeClr val="bg2"/>
                      </a:gs>
                      <a:gs pos="15000">
                        <a:schemeClr val="bg2"/>
                      </a:gs>
                    </a:gsLst>
                    <a:lin ang="5400000" scaled="0"/>
                  </a:gradFill>
                </a:rPr>
              </a:br>
              <a:r>
                <a:rPr lang="en-US" sz="700" b="1" dirty="0">
                  <a:gradFill>
                    <a:gsLst>
                      <a:gs pos="8960">
                        <a:schemeClr val="bg2"/>
                      </a:gs>
                      <a:gs pos="15000">
                        <a:schemeClr val="bg2"/>
                      </a:gs>
                    </a:gsLst>
                    <a:lin ang="5400000" scaled="0"/>
                  </a:gradFill>
                </a:rPr>
                <a:t>CORPORATION</a:t>
              </a:r>
            </a:p>
          </p:txBody>
        </p:sp>
        <p:sp>
          <p:nvSpPr>
            <p:cNvPr id="51" name="TextBox 50"/>
            <p:cNvSpPr txBox="1"/>
            <p:nvPr/>
          </p:nvSpPr>
          <p:spPr>
            <a:xfrm>
              <a:off x="9050817" y="3505509"/>
              <a:ext cx="1021755" cy="489365"/>
            </a:xfrm>
            <a:prstGeom prst="rect">
              <a:avLst/>
            </a:prstGeom>
            <a:noFill/>
          </p:spPr>
          <p:txBody>
            <a:bodyPr wrap="none" lIns="182880" tIns="146304" rIns="182880" bIns="146304" rtlCol="0">
              <a:spAutoFit/>
            </a:bodyPr>
            <a:lstStyle/>
            <a:p>
              <a:pPr>
                <a:lnSpc>
                  <a:spcPct val="90000"/>
                </a:lnSpc>
                <a:spcAft>
                  <a:spcPts val="600"/>
                </a:spcAft>
              </a:pPr>
              <a:r>
                <a:rPr lang="en-US" sz="700" b="1" dirty="0">
                  <a:gradFill>
                    <a:gsLst>
                      <a:gs pos="578">
                        <a:schemeClr val="bg1"/>
                      </a:gs>
                      <a:gs pos="8960">
                        <a:schemeClr val="bg1"/>
                      </a:gs>
                    </a:gsLst>
                    <a:lin ang="5400000" scaled="0"/>
                  </a:gradFill>
                </a:rPr>
                <a:t>USER</a:t>
              </a:r>
              <a:br>
                <a:rPr lang="en-US" sz="700" b="1" dirty="0">
                  <a:gradFill>
                    <a:gsLst>
                      <a:gs pos="578">
                        <a:schemeClr val="bg1"/>
                      </a:gs>
                      <a:gs pos="8960">
                        <a:schemeClr val="bg1"/>
                      </a:gs>
                    </a:gsLst>
                    <a:lin ang="5400000" scaled="0"/>
                  </a:gradFill>
                </a:rPr>
              </a:br>
              <a:r>
                <a:rPr lang="en-US" sz="700" b="1" dirty="0">
                  <a:gradFill>
                    <a:gsLst>
                      <a:gs pos="578">
                        <a:schemeClr val="bg1"/>
                      </a:gs>
                      <a:gs pos="8960">
                        <a:schemeClr val="bg1"/>
                      </a:gs>
                    </a:gsLst>
                    <a:lin ang="5400000" scaled="0"/>
                  </a:gradFill>
                </a:rPr>
                <a:t>MANAGEMENT</a:t>
              </a:r>
            </a:p>
          </p:txBody>
        </p:sp>
        <p:sp>
          <p:nvSpPr>
            <p:cNvPr id="52" name="TextBox 51"/>
            <p:cNvSpPr txBox="1"/>
            <p:nvPr/>
          </p:nvSpPr>
          <p:spPr>
            <a:xfrm>
              <a:off x="7135340" y="4141252"/>
              <a:ext cx="1034579"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a:gradFill>
                    <a:gsLst>
                      <a:gs pos="578">
                        <a:schemeClr val="bg1"/>
                      </a:gs>
                      <a:gs pos="8960">
                        <a:schemeClr val="bg1"/>
                      </a:gs>
                    </a:gsLst>
                    <a:lin ang="5400000" scaled="0"/>
                  </a:gradFill>
                </a:rPr>
                <a:t>DIRECTORY</a:t>
              </a:r>
              <a:br>
                <a:rPr lang="en-US" sz="700" b="1" dirty="0">
                  <a:gradFill>
                    <a:gsLst>
                      <a:gs pos="578">
                        <a:schemeClr val="bg1"/>
                      </a:gs>
                      <a:gs pos="8960">
                        <a:schemeClr val="bg1"/>
                      </a:gs>
                    </a:gsLst>
                    <a:lin ang="5400000" scaled="0"/>
                  </a:gradFill>
                </a:rPr>
              </a:br>
              <a:r>
                <a:rPr lang="en-US" sz="700" b="1" dirty="0">
                  <a:gradFill>
                    <a:gsLst>
                      <a:gs pos="578">
                        <a:schemeClr val="bg1"/>
                      </a:gs>
                      <a:gs pos="8960">
                        <a:schemeClr val="bg1"/>
                      </a:gs>
                    </a:gsLst>
                    <a:lin ang="5400000" scaled="0"/>
                  </a:gradFill>
                </a:rPr>
                <a:t>INTERGRATION</a:t>
              </a:r>
            </a:p>
          </p:txBody>
        </p:sp>
        <p:sp>
          <p:nvSpPr>
            <p:cNvPr id="53" name="TextBox 52"/>
            <p:cNvSpPr txBox="1"/>
            <p:nvPr/>
          </p:nvSpPr>
          <p:spPr>
            <a:xfrm>
              <a:off x="9730252" y="5421807"/>
              <a:ext cx="989695"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a:gradFill>
                    <a:gsLst>
                      <a:gs pos="578">
                        <a:schemeClr val="bg1"/>
                      </a:gs>
                      <a:gs pos="8960">
                        <a:schemeClr val="bg1"/>
                      </a:gs>
                    </a:gsLst>
                    <a:lin ang="5400000" scaled="0"/>
                  </a:gradFill>
                </a:rPr>
                <a:t>AZURE ACTIVE</a:t>
              </a:r>
              <a:br>
                <a:rPr lang="en-US" sz="700" b="1" dirty="0">
                  <a:gradFill>
                    <a:gsLst>
                      <a:gs pos="578">
                        <a:schemeClr val="bg1"/>
                      </a:gs>
                      <a:gs pos="8960">
                        <a:schemeClr val="bg1"/>
                      </a:gs>
                    </a:gsLst>
                    <a:lin ang="5400000" scaled="0"/>
                  </a:gradFill>
                </a:rPr>
              </a:br>
              <a:r>
                <a:rPr lang="en-US" sz="700" b="1" dirty="0">
                  <a:gradFill>
                    <a:gsLst>
                      <a:gs pos="578">
                        <a:schemeClr val="bg1"/>
                      </a:gs>
                      <a:gs pos="8960">
                        <a:schemeClr val="bg1"/>
                      </a:gs>
                    </a:gsLst>
                    <a:lin ang="5400000" scaled="0"/>
                  </a:gradFill>
                </a:rPr>
                <a:t>DIRECTORY</a:t>
              </a:r>
            </a:p>
          </p:txBody>
        </p:sp>
        <p:sp>
          <p:nvSpPr>
            <p:cNvPr id="54" name="TextBox 53"/>
            <p:cNvSpPr txBox="1"/>
            <p:nvPr/>
          </p:nvSpPr>
          <p:spPr>
            <a:xfrm>
              <a:off x="9730251" y="4513010"/>
              <a:ext cx="989695"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a:gradFill>
                    <a:gsLst>
                      <a:gs pos="578">
                        <a:schemeClr val="bg1"/>
                      </a:gs>
                      <a:gs pos="8960">
                        <a:schemeClr val="bg1"/>
                      </a:gs>
                    </a:gsLst>
                    <a:lin ang="5400000" scaled="0"/>
                  </a:gradFill>
                </a:rPr>
                <a:t>AZURE ACTIVE</a:t>
              </a:r>
              <a:br>
                <a:rPr lang="en-US" sz="700" b="1" dirty="0">
                  <a:gradFill>
                    <a:gsLst>
                      <a:gs pos="578">
                        <a:schemeClr val="bg1"/>
                      </a:gs>
                      <a:gs pos="8960">
                        <a:schemeClr val="bg1"/>
                      </a:gs>
                    </a:gsLst>
                    <a:lin ang="5400000" scaled="0"/>
                  </a:gradFill>
                </a:rPr>
              </a:br>
              <a:r>
                <a:rPr lang="en-US" sz="700" b="1" dirty="0">
                  <a:gradFill>
                    <a:gsLst>
                      <a:gs pos="578">
                        <a:schemeClr val="bg1"/>
                      </a:gs>
                      <a:gs pos="8960">
                        <a:schemeClr val="bg1"/>
                      </a:gs>
                    </a:gsLst>
                    <a:lin ang="5400000" scaled="0"/>
                  </a:gradFill>
                </a:rPr>
                <a:t>DIRECTORY</a:t>
              </a:r>
            </a:p>
          </p:txBody>
        </p:sp>
        <p:sp>
          <p:nvSpPr>
            <p:cNvPr id="55" name="TextBox 54"/>
            <p:cNvSpPr txBox="1"/>
            <p:nvPr/>
          </p:nvSpPr>
          <p:spPr>
            <a:xfrm>
              <a:off x="10921751" y="4300723"/>
              <a:ext cx="1015343"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a:gradFill>
                    <a:gsLst>
                      <a:gs pos="8960">
                        <a:schemeClr val="bg2"/>
                      </a:gs>
                      <a:gs pos="15000">
                        <a:schemeClr val="bg2"/>
                      </a:gs>
                    </a:gsLst>
                    <a:lin ang="5400000" scaled="0"/>
                  </a:gradFill>
                </a:rPr>
                <a:t>FABRIKAM</a:t>
              </a:r>
              <a:br>
                <a:rPr lang="en-US" sz="700" b="1" dirty="0">
                  <a:gradFill>
                    <a:gsLst>
                      <a:gs pos="8960">
                        <a:schemeClr val="bg2"/>
                      </a:gs>
                      <a:gs pos="15000">
                        <a:schemeClr val="bg2"/>
                      </a:gs>
                    </a:gsLst>
                    <a:lin ang="5400000" scaled="0"/>
                  </a:gradFill>
                </a:rPr>
              </a:br>
              <a:r>
                <a:rPr lang="en-US" sz="700" b="1" dirty="0">
                  <a:gradFill>
                    <a:gsLst>
                      <a:gs pos="8960">
                        <a:schemeClr val="bg2"/>
                      </a:gs>
                      <a:gs pos="15000">
                        <a:schemeClr val="bg2"/>
                      </a:gs>
                    </a:gsLst>
                    <a:lin ang="5400000" scaled="0"/>
                  </a:gradFill>
                </a:rPr>
                <a:t>CORPORATION</a:t>
              </a:r>
            </a:p>
          </p:txBody>
        </p:sp>
        <p:sp>
          <p:nvSpPr>
            <p:cNvPr id="56" name="TextBox 55"/>
            <p:cNvSpPr txBox="1"/>
            <p:nvPr/>
          </p:nvSpPr>
          <p:spPr>
            <a:xfrm>
              <a:off x="10954767" y="5586508"/>
              <a:ext cx="1015343"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a:gradFill>
                    <a:gsLst>
                      <a:gs pos="8960">
                        <a:schemeClr val="bg2"/>
                      </a:gs>
                      <a:gs pos="15000">
                        <a:schemeClr val="bg2"/>
                      </a:gs>
                    </a:gsLst>
                    <a:lin ang="5400000" scaled="0"/>
                  </a:gradFill>
                </a:rPr>
                <a:t>LITWARE</a:t>
              </a:r>
              <a:br>
                <a:rPr lang="en-US" sz="700" b="1" dirty="0">
                  <a:gradFill>
                    <a:gsLst>
                      <a:gs pos="8960">
                        <a:schemeClr val="bg2"/>
                      </a:gs>
                      <a:gs pos="15000">
                        <a:schemeClr val="bg2"/>
                      </a:gs>
                    </a:gsLst>
                    <a:lin ang="5400000" scaled="0"/>
                  </a:gradFill>
                </a:rPr>
              </a:br>
              <a:r>
                <a:rPr lang="en-US" sz="700" b="1" dirty="0">
                  <a:gradFill>
                    <a:gsLst>
                      <a:gs pos="8960">
                        <a:schemeClr val="bg2"/>
                      </a:gs>
                      <a:gs pos="15000">
                        <a:schemeClr val="bg2"/>
                      </a:gs>
                    </a:gsLst>
                    <a:lin ang="5400000" scaled="0"/>
                  </a:gradFill>
                </a:rPr>
                <a:t>CORPORATION</a:t>
              </a:r>
            </a:p>
          </p:txBody>
        </p:sp>
        <p:sp>
          <p:nvSpPr>
            <p:cNvPr id="57" name="TextBox 56"/>
            <p:cNvSpPr txBox="1"/>
            <p:nvPr/>
          </p:nvSpPr>
          <p:spPr>
            <a:xfrm>
              <a:off x="8982212" y="5923838"/>
              <a:ext cx="975267" cy="489365"/>
            </a:xfrm>
            <a:prstGeom prst="rect">
              <a:avLst/>
            </a:prstGeom>
            <a:noFill/>
          </p:spPr>
          <p:txBody>
            <a:bodyPr wrap="none" lIns="182880" tIns="146304" rIns="182880" bIns="146304" rtlCol="0">
              <a:spAutoFit/>
            </a:bodyPr>
            <a:lstStyle/>
            <a:p>
              <a:pPr>
                <a:lnSpc>
                  <a:spcPct val="90000"/>
                </a:lnSpc>
                <a:spcAft>
                  <a:spcPts val="600"/>
                </a:spcAft>
              </a:pPr>
              <a:r>
                <a:rPr lang="en-US" sz="700" b="1" dirty="0">
                  <a:gradFill>
                    <a:gsLst>
                      <a:gs pos="578">
                        <a:schemeClr val="bg1"/>
                      </a:gs>
                      <a:gs pos="8960">
                        <a:schemeClr val="bg1"/>
                      </a:gs>
                    </a:gsLst>
                    <a:lin ang="5400000" scaled="0"/>
                  </a:gradFill>
                </a:rPr>
                <a:t>APPLICATION</a:t>
              </a:r>
              <a:br>
                <a:rPr lang="en-US" sz="700" b="1" dirty="0">
                  <a:gradFill>
                    <a:gsLst>
                      <a:gs pos="578">
                        <a:schemeClr val="bg1"/>
                      </a:gs>
                      <a:gs pos="8960">
                        <a:schemeClr val="bg1"/>
                      </a:gs>
                    </a:gsLst>
                    <a:lin ang="5400000" scaled="0"/>
                  </a:gradFill>
                </a:rPr>
              </a:br>
              <a:r>
                <a:rPr lang="en-US" sz="700" b="1" dirty="0">
                  <a:gradFill>
                    <a:gsLst>
                      <a:gs pos="578">
                        <a:schemeClr val="bg1"/>
                      </a:gs>
                      <a:gs pos="8960">
                        <a:schemeClr val="bg1"/>
                      </a:gs>
                    </a:gsLst>
                    <a:lin ang="5400000" scaled="0"/>
                  </a:gradFill>
                </a:rPr>
                <a:t>INTEGRATION</a:t>
              </a:r>
            </a:p>
          </p:txBody>
        </p:sp>
        <p:cxnSp>
          <p:nvCxnSpPr>
            <p:cNvPr id="59" name="Straight Connector 58"/>
            <p:cNvCxnSpPr>
              <a:stCxn id="34" idx="6"/>
              <a:endCxn id="32" idx="2"/>
            </p:cNvCxnSpPr>
            <p:nvPr/>
          </p:nvCxnSpPr>
          <p:spPr>
            <a:xfrm flipV="1">
              <a:off x="6665288" y="4935071"/>
              <a:ext cx="623509" cy="1"/>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32" idx="6"/>
            </p:cNvCxnSpPr>
            <p:nvPr/>
          </p:nvCxnSpPr>
          <p:spPr>
            <a:xfrm>
              <a:off x="8024756" y="4935071"/>
              <a:ext cx="226034" cy="0"/>
            </a:xfrm>
            <a:prstGeom prst="line">
              <a:avLst/>
            </a:prstGeom>
            <a:ln w="571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8786907" y="4174222"/>
              <a:ext cx="0" cy="193190"/>
            </a:xfrm>
            <a:prstGeom prst="line">
              <a:avLst/>
            </a:prstGeom>
            <a:ln w="571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8786907" y="5448908"/>
              <a:ext cx="0" cy="193190"/>
            </a:xfrm>
            <a:prstGeom prst="line">
              <a:avLst/>
            </a:prstGeom>
            <a:ln w="571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42" idx="6"/>
              <a:endCxn id="47" idx="2"/>
            </p:cNvCxnSpPr>
            <p:nvPr/>
          </p:nvCxnSpPr>
          <p:spPr>
            <a:xfrm>
              <a:off x="10498430" y="5240201"/>
              <a:ext cx="714836" cy="168673"/>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38" idx="6"/>
              <a:endCxn id="43" idx="2"/>
            </p:cNvCxnSpPr>
            <p:nvPr/>
          </p:nvCxnSpPr>
          <p:spPr>
            <a:xfrm flipV="1">
              <a:off x="10498430" y="4131888"/>
              <a:ext cx="680632" cy="186963"/>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0497374" y="5241017"/>
              <a:ext cx="415879" cy="95171"/>
            </a:xfrm>
            <a:prstGeom prst="line">
              <a:avLst/>
            </a:prstGeom>
            <a:ln w="571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10486396" y="4225330"/>
              <a:ext cx="352285" cy="97714"/>
            </a:xfrm>
            <a:prstGeom prst="line">
              <a:avLst/>
            </a:prstGeom>
            <a:ln w="571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868971" y="4935071"/>
              <a:ext cx="422241" cy="0"/>
            </a:xfrm>
            <a:prstGeom prst="line">
              <a:avLst/>
            </a:prstGeom>
            <a:ln w="571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2330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Link Office 365 and Azure</a:t>
            </a:r>
          </a:p>
        </p:txBody>
      </p:sp>
      <p:sp>
        <p:nvSpPr>
          <p:cNvPr id="2" name="Text Placeholder 1"/>
          <p:cNvSpPr>
            <a:spLocks noGrp="1"/>
          </p:cNvSpPr>
          <p:nvPr>
            <p:ph type="body" sz="quarter" idx="10"/>
          </p:nvPr>
        </p:nvSpPr>
        <p:spPr>
          <a:xfrm>
            <a:off x="274638" y="1212851"/>
            <a:ext cx="11887200" cy="3471400"/>
          </a:xfrm>
        </p:spPr>
        <p:txBody>
          <a:bodyPr/>
          <a:lstStyle/>
          <a:p>
            <a:pPr marL="395288" indent="-395288">
              <a:buFont typeface="Arial" panose="020B0604020202020204" pitchFamily="34" charset="0"/>
              <a:buChar char="•"/>
            </a:pPr>
            <a:r>
              <a:rPr lang="en-US" sz="3200" dirty="0"/>
              <a:t>Log into Microsoft Azure subscription as administrator</a:t>
            </a:r>
          </a:p>
          <a:p>
            <a:pPr marL="395288" indent="-395288">
              <a:buFont typeface="Arial" panose="020B0604020202020204" pitchFamily="34" charset="0"/>
              <a:buChar char="•"/>
            </a:pPr>
            <a:r>
              <a:rPr lang="en-US" sz="3200" dirty="0"/>
              <a:t>Click on the Active Directory link</a:t>
            </a:r>
          </a:p>
          <a:p>
            <a:pPr marL="395288" indent="-395288">
              <a:buFont typeface="Arial" panose="020B0604020202020204" pitchFamily="34" charset="0"/>
              <a:buChar char="•"/>
            </a:pPr>
            <a:r>
              <a:rPr lang="en-US" sz="3200" dirty="0"/>
              <a:t>Click New</a:t>
            </a:r>
            <a:r>
              <a:rPr lang="en-US" sz="3200" dirty="0">
                <a:gradFill>
                  <a:gsLst>
                    <a:gs pos="8537">
                      <a:schemeClr val="accent2"/>
                    </a:gs>
                    <a:gs pos="39000">
                      <a:schemeClr val="accent2"/>
                    </a:gs>
                  </a:gsLst>
                  <a:lin ang="5400000" scaled="0"/>
                </a:gradFill>
              </a:rPr>
              <a:t>&gt;</a:t>
            </a:r>
            <a:r>
              <a:rPr lang="en-US" sz="3200" dirty="0"/>
              <a:t>Active Directory</a:t>
            </a:r>
            <a:r>
              <a:rPr lang="en-US" sz="3200" dirty="0">
                <a:gradFill>
                  <a:gsLst>
                    <a:gs pos="8537">
                      <a:schemeClr val="accent2"/>
                    </a:gs>
                    <a:gs pos="39000">
                      <a:schemeClr val="accent2"/>
                    </a:gs>
                  </a:gsLst>
                  <a:lin ang="5400000" scaled="0"/>
                </a:gradFill>
              </a:rPr>
              <a:t>&gt;</a:t>
            </a:r>
            <a:r>
              <a:rPr lang="en-US" sz="3200" dirty="0"/>
              <a:t>Directory</a:t>
            </a:r>
            <a:r>
              <a:rPr lang="en-US" sz="3200" dirty="0">
                <a:gradFill>
                  <a:gsLst>
                    <a:gs pos="8537">
                      <a:schemeClr val="accent2"/>
                    </a:gs>
                    <a:gs pos="39000">
                      <a:schemeClr val="accent2"/>
                    </a:gs>
                  </a:gsLst>
                  <a:lin ang="5400000" scaled="0"/>
                </a:gradFill>
              </a:rPr>
              <a:t>&gt;</a:t>
            </a:r>
            <a:r>
              <a:rPr lang="en-US" sz="3200" dirty="0"/>
              <a:t>Custom Create</a:t>
            </a:r>
          </a:p>
          <a:p>
            <a:pPr marL="395288" indent="-395288">
              <a:buFont typeface="Arial" panose="020B0604020202020204" pitchFamily="34" charset="0"/>
              <a:buChar char="•"/>
            </a:pPr>
            <a:r>
              <a:rPr lang="en-US" sz="3200" dirty="0"/>
              <a:t>Select to Add an Existing Directory</a:t>
            </a:r>
          </a:p>
          <a:p>
            <a:pPr marL="395288" indent="-395288">
              <a:buFont typeface="Arial" panose="020B0604020202020204" pitchFamily="34" charset="0"/>
              <a:buChar char="•"/>
            </a:pPr>
            <a:r>
              <a:rPr lang="en-US" sz="3200" dirty="0"/>
              <a:t>Follow the steps to add an existing directory</a:t>
            </a:r>
          </a:p>
          <a:p>
            <a:endParaRPr lang="en-US" dirty="0"/>
          </a:p>
        </p:txBody>
      </p:sp>
      <p:grpSp>
        <p:nvGrpSpPr>
          <p:cNvPr id="8" name="Group 7"/>
          <p:cNvGrpSpPr/>
          <p:nvPr/>
        </p:nvGrpSpPr>
        <p:grpSpPr>
          <a:xfrm>
            <a:off x="10256639" y="167118"/>
            <a:ext cx="2360017" cy="287338"/>
            <a:chOff x="2440123" y="6593453"/>
            <a:chExt cx="3498991" cy="287338"/>
          </a:xfrm>
        </p:grpSpPr>
        <p:sp>
          <p:nvSpPr>
            <p:cNvPr id="9" name="TextBox 8"/>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Azure Active Directory</a:t>
              </a:r>
            </a:p>
          </p:txBody>
        </p:sp>
        <p:sp>
          <p:nvSpPr>
            <p:cNvPr id="10"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sp>
        <p:nvSpPr>
          <p:cNvPr id="11" name="Freeform 5"/>
          <p:cNvSpPr>
            <a:spLocks/>
          </p:cNvSpPr>
          <p:nvPr/>
        </p:nvSpPr>
        <p:spPr bwMode="auto">
          <a:xfrm>
            <a:off x="7947025" y="6169025"/>
            <a:ext cx="80963" cy="307975"/>
          </a:xfrm>
          <a:custGeom>
            <a:avLst/>
            <a:gdLst>
              <a:gd name="T0" fmla="*/ 51 w 51"/>
              <a:gd name="T1" fmla="*/ 194 h 194"/>
              <a:gd name="T2" fmla="*/ 51 w 51"/>
              <a:gd name="T3" fmla="*/ 194 h 194"/>
              <a:gd name="T4" fmla="*/ 0 w 51"/>
              <a:gd name="T5" fmla="*/ 194 h 194"/>
              <a:gd name="T6" fmla="*/ 0 w 51"/>
              <a:gd name="T7" fmla="*/ 0 h 194"/>
              <a:gd name="T8" fmla="*/ 51 w 51"/>
              <a:gd name="T9" fmla="*/ 0 h 194"/>
              <a:gd name="T10" fmla="*/ 51 w 51"/>
              <a:gd name="T11" fmla="*/ 194 h 194"/>
              <a:gd name="T12" fmla="*/ 51 w 51"/>
              <a:gd name="T13" fmla="*/ 194 h 194"/>
              <a:gd name="T14" fmla="*/ 51 w 51"/>
              <a:gd name="T15" fmla="*/ 194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94">
                <a:moveTo>
                  <a:pt x="51" y="194"/>
                </a:moveTo>
                <a:lnTo>
                  <a:pt x="51" y="194"/>
                </a:lnTo>
                <a:lnTo>
                  <a:pt x="0" y="194"/>
                </a:lnTo>
                <a:lnTo>
                  <a:pt x="0" y="0"/>
                </a:lnTo>
                <a:lnTo>
                  <a:pt x="51" y="0"/>
                </a:lnTo>
                <a:lnTo>
                  <a:pt x="51" y="194"/>
                </a:lnTo>
                <a:lnTo>
                  <a:pt x="51" y="194"/>
                </a:lnTo>
                <a:lnTo>
                  <a:pt x="51" y="19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6"/>
          <p:cNvSpPr>
            <a:spLocks/>
          </p:cNvSpPr>
          <p:nvPr/>
        </p:nvSpPr>
        <p:spPr bwMode="auto">
          <a:xfrm>
            <a:off x="7778750" y="5899150"/>
            <a:ext cx="409575" cy="409575"/>
          </a:xfrm>
          <a:custGeom>
            <a:avLst/>
            <a:gdLst>
              <a:gd name="T0" fmla="*/ 97 w 97"/>
              <a:gd name="T1" fmla="*/ 49 h 97"/>
              <a:gd name="T2" fmla="*/ 97 w 97"/>
              <a:gd name="T3" fmla="*/ 49 h 97"/>
              <a:gd name="T4" fmla="*/ 49 w 97"/>
              <a:gd name="T5" fmla="*/ 97 h 97"/>
              <a:gd name="T6" fmla="*/ 0 w 97"/>
              <a:gd name="T7" fmla="*/ 49 h 97"/>
              <a:gd name="T8" fmla="*/ 49 w 97"/>
              <a:gd name="T9" fmla="*/ 0 h 97"/>
              <a:gd name="T10" fmla="*/ 97 w 97"/>
              <a:gd name="T11" fmla="*/ 49 h 97"/>
            </a:gdLst>
            <a:ahLst/>
            <a:cxnLst>
              <a:cxn ang="0">
                <a:pos x="T0" y="T1"/>
              </a:cxn>
              <a:cxn ang="0">
                <a:pos x="T2" y="T3"/>
              </a:cxn>
              <a:cxn ang="0">
                <a:pos x="T4" y="T5"/>
              </a:cxn>
              <a:cxn ang="0">
                <a:pos x="T6" y="T7"/>
              </a:cxn>
              <a:cxn ang="0">
                <a:pos x="T8" y="T9"/>
              </a:cxn>
              <a:cxn ang="0">
                <a:pos x="T10" y="T11"/>
              </a:cxn>
            </a:cxnLst>
            <a:rect l="0" t="0" r="r" b="b"/>
            <a:pathLst>
              <a:path w="97" h="97">
                <a:moveTo>
                  <a:pt x="97" y="49"/>
                </a:moveTo>
                <a:cubicBezTo>
                  <a:pt x="97" y="49"/>
                  <a:pt x="97" y="49"/>
                  <a:pt x="97" y="49"/>
                </a:cubicBezTo>
                <a:cubicBezTo>
                  <a:pt x="97" y="75"/>
                  <a:pt x="75" y="97"/>
                  <a:pt x="49" y="97"/>
                </a:cubicBezTo>
                <a:cubicBezTo>
                  <a:pt x="22" y="97"/>
                  <a:pt x="0" y="75"/>
                  <a:pt x="0" y="49"/>
                </a:cubicBezTo>
                <a:cubicBezTo>
                  <a:pt x="0" y="22"/>
                  <a:pt x="22" y="0"/>
                  <a:pt x="49" y="0"/>
                </a:cubicBezTo>
                <a:cubicBezTo>
                  <a:pt x="75" y="0"/>
                  <a:pt x="97" y="22"/>
                  <a:pt x="97" y="49"/>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7834313" y="5688013"/>
            <a:ext cx="298450" cy="300037"/>
          </a:xfrm>
          <a:custGeom>
            <a:avLst/>
            <a:gdLst>
              <a:gd name="T0" fmla="*/ 71 w 71"/>
              <a:gd name="T1" fmla="*/ 36 h 71"/>
              <a:gd name="T2" fmla="*/ 71 w 71"/>
              <a:gd name="T3" fmla="*/ 36 h 71"/>
              <a:gd name="T4" fmla="*/ 36 w 71"/>
              <a:gd name="T5" fmla="*/ 71 h 71"/>
              <a:gd name="T6" fmla="*/ 0 w 71"/>
              <a:gd name="T7" fmla="*/ 36 h 71"/>
              <a:gd name="T8" fmla="*/ 36 w 71"/>
              <a:gd name="T9" fmla="*/ 0 h 71"/>
              <a:gd name="T10" fmla="*/ 71 w 71"/>
              <a:gd name="T11" fmla="*/ 36 h 71"/>
            </a:gdLst>
            <a:ahLst/>
            <a:cxnLst>
              <a:cxn ang="0">
                <a:pos x="T0" y="T1"/>
              </a:cxn>
              <a:cxn ang="0">
                <a:pos x="T2" y="T3"/>
              </a:cxn>
              <a:cxn ang="0">
                <a:pos x="T4" y="T5"/>
              </a:cxn>
              <a:cxn ang="0">
                <a:pos x="T6" y="T7"/>
              </a:cxn>
              <a:cxn ang="0">
                <a:pos x="T8" y="T9"/>
              </a:cxn>
              <a:cxn ang="0">
                <a:pos x="T10" y="T11"/>
              </a:cxn>
            </a:cxnLst>
            <a:rect l="0" t="0" r="r" b="b"/>
            <a:pathLst>
              <a:path w="71" h="71">
                <a:moveTo>
                  <a:pt x="71" y="36"/>
                </a:moveTo>
                <a:cubicBezTo>
                  <a:pt x="71" y="36"/>
                  <a:pt x="71" y="36"/>
                  <a:pt x="71" y="36"/>
                </a:cubicBezTo>
                <a:cubicBezTo>
                  <a:pt x="71" y="55"/>
                  <a:pt x="55" y="71"/>
                  <a:pt x="36" y="71"/>
                </a:cubicBezTo>
                <a:cubicBezTo>
                  <a:pt x="16" y="71"/>
                  <a:pt x="0" y="55"/>
                  <a:pt x="0" y="36"/>
                </a:cubicBezTo>
                <a:cubicBezTo>
                  <a:pt x="0" y="16"/>
                  <a:pt x="16" y="0"/>
                  <a:pt x="36" y="0"/>
                </a:cubicBezTo>
                <a:cubicBezTo>
                  <a:pt x="55" y="0"/>
                  <a:pt x="71" y="16"/>
                  <a:pt x="71" y="3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6918325" y="6430963"/>
            <a:ext cx="2813050" cy="585787"/>
          </a:xfrm>
          <a:custGeom>
            <a:avLst/>
            <a:gdLst>
              <a:gd name="T0" fmla="*/ 413 w 667"/>
              <a:gd name="T1" fmla="*/ 7 h 139"/>
              <a:gd name="T2" fmla="*/ 413 w 667"/>
              <a:gd name="T3" fmla="*/ 7 h 139"/>
              <a:gd name="T4" fmla="*/ 405 w 667"/>
              <a:gd name="T5" fmla="*/ 6 h 139"/>
              <a:gd name="T6" fmla="*/ 392 w 667"/>
              <a:gd name="T7" fmla="*/ 22 h 139"/>
              <a:gd name="T8" fmla="*/ 357 w 667"/>
              <a:gd name="T9" fmla="*/ 38 h 139"/>
              <a:gd name="T10" fmla="*/ 330 w 667"/>
              <a:gd name="T11" fmla="*/ 23 h 139"/>
              <a:gd name="T12" fmla="*/ 330 w 667"/>
              <a:gd name="T13" fmla="*/ 0 h 139"/>
              <a:gd name="T14" fmla="*/ 0 w 667"/>
              <a:gd name="T15" fmla="*/ 139 h 139"/>
              <a:gd name="T16" fmla="*/ 236 w 667"/>
              <a:gd name="T17" fmla="*/ 139 h 139"/>
              <a:gd name="T18" fmla="*/ 667 w 667"/>
              <a:gd name="T19" fmla="*/ 139 h 139"/>
              <a:gd name="T20" fmla="*/ 413 w 667"/>
              <a:gd name="T21" fmla="*/ 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7" h="139">
                <a:moveTo>
                  <a:pt x="413" y="7"/>
                </a:moveTo>
                <a:cubicBezTo>
                  <a:pt x="413" y="7"/>
                  <a:pt x="413" y="7"/>
                  <a:pt x="413" y="7"/>
                </a:cubicBezTo>
                <a:cubicBezTo>
                  <a:pt x="410" y="6"/>
                  <a:pt x="408" y="6"/>
                  <a:pt x="405" y="6"/>
                </a:cubicBezTo>
                <a:cubicBezTo>
                  <a:pt x="401" y="12"/>
                  <a:pt x="396" y="18"/>
                  <a:pt x="392" y="22"/>
                </a:cubicBezTo>
                <a:cubicBezTo>
                  <a:pt x="381" y="33"/>
                  <a:pt x="371" y="38"/>
                  <a:pt x="357" y="38"/>
                </a:cubicBezTo>
                <a:cubicBezTo>
                  <a:pt x="344" y="38"/>
                  <a:pt x="334" y="33"/>
                  <a:pt x="330" y="23"/>
                </a:cubicBezTo>
                <a:cubicBezTo>
                  <a:pt x="327" y="17"/>
                  <a:pt x="327" y="9"/>
                  <a:pt x="330" y="0"/>
                </a:cubicBezTo>
                <a:cubicBezTo>
                  <a:pt x="210" y="1"/>
                  <a:pt x="92" y="47"/>
                  <a:pt x="0" y="139"/>
                </a:cubicBezTo>
                <a:cubicBezTo>
                  <a:pt x="236" y="139"/>
                  <a:pt x="236" y="139"/>
                  <a:pt x="236" y="139"/>
                </a:cubicBezTo>
                <a:cubicBezTo>
                  <a:pt x="667" y="139"/>
                  <a:pt x="667" y="139"/>
                  <a:pt x="667" y="139"/>
                </a:cubicBezTo>
                <a:cubicBezTo>
                  <a:pt x="595" y="66"/>
                  <a:pt x="506" y="23"/>
                  <a:pt x="413" y="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p:cNvSpPr>
          <p:nvPr/>
        </p:nvSpPr>
        <p:spPr bwMode="auto">
          <a:xfrm>
            <a:off x="8374063" y="6435725"/>
            <a:ext cx="176213" cy="92075"/>
          </a:xfrm>
          <a:custGeom>
            <a:avLst/>
            <a:gdLst>
              <a:gd name="T0" fmla="*/ 16 w 42"/>
              <a:gd name="T1" fmla="*/ 22 h 22"/>
              <a:gd name="T2" fmla="*/ 16 w 42"/>
              <a:gd name="T3" fmla="*/ 22 h 22"/>
              <a:gd name="T4" fmla="*/ 42 w 42"/>
              <a:gd name="T5" fmla="*/ 2 h 22"/>
              <a:gd name="T6" fmla="*/ 5 w 42"/>
              <a:gd name="T7" fmla="*/ 0 h 22"/>
              <a:gd name="T8" fmla="*/ 16 w 42"/>
              <a:gd name="T9" fmla="*/ 22 h 22"/>
            </a:gdLst>
            <a:ahLst/>
            <a:cxnLst>
              <a:cxn ang="0">
                <a:pos x="T0" y="T1"/>
              </a:cxn>
              <a:cxn ang="0">
                <a:pos x="T2" y="T3"/>
              </a:cxn>
              <a:cxn ang="0">
                <a:pos x="T4" y="T5"/>
              </a:cxn>
              <a:cxn ang="0">
                <a:pos x="T6" y="T7"/>
              </a:cxn>
              <a:cxn ang="0">
                <a:pos x="T8" y="T9"/>
              </a:cxn>
            </a:cxnLst>
            <a:rect l="0" t="0" r="r" b="b"/>
            <a:pathLst>
              <a:path w="42" h="22">
                <a:moveTo>
                  <a:pt x="16" y="22"/>
                </a:moveTo>
                <a:cubicBezTo>
                  <a:pt x="16" y="22"/>
                  <a:pt x="16" y="22"/>
                  <a:pt x="16" y="22"/>
                </a:cubicBezTo>
                <a:cubicBezTo>
                  <a:pt x="26" y="22"/>
                  <a:pt x="32" y="15"/>
                  <a:pt x="42" y="2"/>
                </a:cubicBezTo>
                <a:cubicBezTo>
                  <a:pt x="30" y="1"/>
                  <a:pt x="18" y="0"/>
                  <a:pt x="5" y="0"/>
                </a:cubicBezTo>
                <a:cubicBezTo>
                  <a:pt x="0" y="14"/>
                  <a:pt x="7" y="22"/>
                  <a:pt x="16" y="22"/>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8297863" y="6430963"/>
            <a:ext cx="328613" cy="160337"/>
          </a:xfrm>
          <a:custGeom>
            <a:avLst/>
            <a:gdLst>
              <a:gd name="T0" fmla="*/ 3 w 78"/>
              <a:gd name="T1" fmla="*/ 23 h 38"/>
              <a:gd name="T2" fmla="*/ 3 w 78"/>
              <a:gd name="T3" fmla="*/ 23 h 38"/>
              <a:gd name="T4" fmla="*/ 30 w 78"/>
              <a:gd name="T5" fmla="*/ 38 h 38"/>
              <a:gd name="T6" fmla="*/ 65 w 78"/>
              <a:gd name="T7" fmla="*/ 22 h 38"/>
              <a:gd name="T8" fmla="*/ 78 w 78"/>
              <a:gd name="T9" fmla="*/ 6 h 38"/>
              <a:gd name="T10" fmla="*/ 60 w 78"/>
              <a:gd name="T11" fmla="*/ 3 h 38"/>
              <a:gd name="T12" fmla="*/ 34 w 78"/>
              <a:gd name="T13" fmla="*/ 23 h 38"/>
              <a:gd name="T14" fmla="*/ 23 w 78"/>
              <a:gd name="T15" fmla="*/ 1 h 38"/>
              <a:gd name="T16" fmla="*/ 3 w 78"/>
              <a:gd name="T17" fmla="*/ 0 h 38"/>
              <a:gd name="T18" fmla="*/ 3 w 78"/>
              <a:gd name="T19"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38">
                <a:moveTo>
                  <a:pt x="3" y="23"/>
                </a:moveTo>
                <a:cubicBezTo>
                  <a:pt x="3" y="23"/>
                  <a:pt x="3" y="23"/>
                  <a:pt x="3" y="23"/>
                </a:cubicBezTo>
                <a:cubicBezTo>
                  <a:pt x="7" y="33"/>
                  <a:pt x="17" y="38"/>
                  <a:pt x="30" y="38"/>
                </a:cubicBezTo>
                <a:cubicBezTo>
                  <a:pt x="44" y="38"/>
                  <a:pt x="54" y="33"/>
                  <a:pt x="65" y="22"/>
                </a:cubicBezTo>
                <a:cubicBezTo>
                  <a:pt x="69" y="18"/>
                  <a:pt x="74" y="12"/>
                  <a:pt x="78" y="6"/>
                </a:cubicBezTo>
                <a:cubicBezTo>
                  <a:pt x="72" y="5"/>
                  <a:pt x="66" y="4"/>
                  <a:pt x="60" y="3"/>
                </a:cubicBezTo>
                <a:cubicBezTo>
                  <a:pt x="50" y="16"/>
                  <a:pt x="44" y="23"/>
                  <a:pt x="34" y="23"/>
                </a:cubicBezTo>
                <a:cubicBezTo>
                  <a:pt x="25" y="23"/>
                  <a:pt x="18" y="15"/>
                  <a:pt x="23" y="1"/>
                </a:cubicBezTo>
                <a:cubicBezTo>
                  <a:pt x="16" y="0"/>
                  <a:pt x="10" y="0"/>
                  <a:pt x="3" y="0"/>
                </a:cubicBezTo>
                <a:cubicBezTo>
                  <a:pt x="0" y="9"/>
                  <a:pt x="0" y="17"/>
                  <a:pt x="3" y="23"/>
                </a:cubicBezTo>
                <a:close/>
              </a:path>
            </a:pathLst>
          </a:custGeom>
          <a:solidFill>
            <a:srgbClr val="6E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noEditPoints="1"/>
          </p:cNvSpPr>
          <p:nvPr/>
        </p:nvSpPr>
        <p:spPr bwMode="auto">
          <a:xfrm>
            <a:off x="8242300" y="6029325"/>
            <a:ext cx="371475" cy="557212"/>
          </a:xfrm>
          <a:custGeom>
            <a:avLst/>
            <a:gdLst>
              <a:gd name="T0" fmla="*/ 44 w 88"/>
              <a:gd name="T1" fmla="*/ 16 h 132"/>
              <a:gd name="T2" fmla="*/ 44 w 88"/>
              <a:gd name="T3" fmla="*/ 16 h 132"/>
              <a:gd name="T4" fmla="*/ 21 w 88"/>
              <a:gd name="T5" fmla="*/ 67 h 132"/>
              <a:gd name="T6" fmla="*/ 44 w 88"/>
              <a:gd name="T7" fmla="*/ 116 h 132"/>
              <a:gd name="T8" fmla="*/ 66 w 88"/>
              <a:gd name="T9" fmla="*/ 67 h 132"/>
              <a:gd name="T10" fmla="*/ 44 w 88"/>
              <a:gd name="T11" fmla="*/ 16 h 132"/>
              <a:gd name="T12" fmla="*/ 42 w 88"/>
              <a:gd name="T13" fmla="*/ 132 h 132"/>
              <a:gd name="T14" fmla="*/ 42 w 88"/>
              <a:gd name="T15" fmla="*/ 132 h 132"/>
              <a:gd name="T16" fmla="*/ 11 w 88"/>
              <a:gd name="T17" fmla="*/ 116 h 132"/>
              <a:gd name="T18" fmla="*/ 0 w 88"/>
              <a:gd name="T19" fmla="*/ 68 h 132"/>
              <a:gd name="T20" fmla="*/ 11 w 88"/>
              <a:gd name="T21" fmla="*/ 17 h 132"/>
              <a:gd name="T22" fmla="*/ 45 w 88"/>
              <a:gd name="T23" fmla="*/ 0 h 132"/>
              <a:gd name="T24" fmla="*/ 88 w 88"/>
              <a:gd name="T25" fmla="*/ 65 h 132"/>
              <a:gd name="T26" fmla="*/ 76 w 88"/>
              <a:gd name="T27" fmla="*/ 115 h 132"/>
              <a:gd name="T28" fmla="*/ 42 w 88"/>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44" y="16"/>
                </a:moveTo>
                <a:cubicBezTo>
                  <a:pt x="44" y="16"/>
                  <a:pt x="44" y="16"/>
                  <a:pt x="44" y="16"/>
                </a:cubicBezTo>
                <a:cubicBezTo>
                  <a:pt x="29" y="16"/>
                  <a:pt x="21" y="33"/>
                  <a:pt x="21" y="67"/>
                </a:cubicBezTo>
                <a:cubicBezTo>
                  <a:pt x="21" y="100"/>
                  <a:pt x="29" y="116"/>
                  <a:pt x="44" y="116"/>
                </a:cubicBezTo>
                <a:cubicBezTo>
                  <a:pt x="59" y="116"/>
                  <a:pt x="66" y="99"/>
                  <a:pt x="66" y="67"/>
                </a:cubicBezTo>
                <a:cubicBezTo>
                  <a:pt x="66" y="33"/>
                  <a:pt x="59" y="16"/>
                  <a:pt x="44" y="16"/>
                </a:cubicBezTo>
                <a:close/>
                <a:moveTo>
                  <a:pt x="42" y="132"/>
                </a:moveTo>
                <a:cubicBezTo>
                  <a:pt x="42" y="132"/>
                  <a:pt x="42" y="132"/>
                  <a:pt x="42" y="132"/>
                </a:cubicBezTo>
                <a:cubicBezTo>
                  <a:pt x="29" y="132"/>
                  <a:pt x="18" y="127"/>
                  <a:pt x="11" y="116"/>
                </a:cubicBezTo>
                <a:cubicBezTo>
                  <a:pt x="3" y="105"/>
                  <a:pt x="0" y="89"/>
                  <a:pt x="0" y="68"/>
                </a:cubicBezTo>
                <a:cubicBezTo>
                  <a:pt x="0" y="46"/>
                  <a:pt x="4" y="29"/>
                  <a:pt x="11" y="17"/>
                </a:cubicBezTo>
                <a:cubicBezTo>
                  <a:pt x="19" y="5"/>
                  <a:pt x="31" y="0"/>
                  <a:pt x="45" y="0"/>
                </a:cubicBezTo>
                <a:cubicBezTo>
                  <a:pt x="73" y="0"/>
                  <a:pt x="88" y="21"/>
                  <a:pt x="88" y="65"/>
                </a:cubicBezTo>
                <a:cubicBezTo>
                  <a:pt x="88" y="87"/>
                  <a:pt x="84" y="104"/>
                  <a:pt x="76" y="115"/>
                </a:cubicBezTo>
                <a:cubicBezTo>
                  <a:pt x="68" y="126"/>
                  <a:pt x="57" y="132"/>
                  <a:pt x="42" y="132"/>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p:cNvSpPr>
          <p:nvPr/>
        </p:nvSpPr>
        <p:spPr bwMode="auto">
          <a:xfrm>
            <a:off x="8651875" y="6034088"/>
            <a:ext cx="193675" cy="539750"/>
          </a:xfrm>
          <a:custGeom>
            <a:avLst/>
            <a:gdLst>
              <a:gd name="T0" fmla="*/ 46 w 46"/>
              <a:gd name="T1" fmla="*/ 0 h 128"/>
              <a:gd name="T2" fmla="*/ 46 w 46"/>
              <a:gd name="T3" fmla="*/ 0 h 128"/>
              <a:gd name="T4" fmla="*/ 46 w 46"/>
              <a:gd name="T5" fmla="*/ 128 h 128"/>
              <a:gd name="T6" fmla="*/ 26 w 46"/>
              <a:gd name="T7" fmla="*/ 128 h 128"/>
              <a:gd name="T8" fmla="*/ 26 w 46"/>
              <a:gd name="T9" fmla="*/ 25 h 128"/>
              <a:gd name="T10" fmla="*/ 14 w 46"/>
              <a:gd name="T11" fmla="*/ 32 h 128"/>
              <a:gd name="T12" fmla="*/ 0 w 46"/>
              <a:gd name="T13" fmla="*/ 36 h 128"/>
              <a:gd name="T14" fmla="*/ 0 w 46"/>
              <a:gd name="T15" fmla="*/ 19 h 128"/>
              <a:gd name="T16" fmla="*/ 9 w 46"/>
              <a:gd name="T17" fmla="*/ 16 h 128"/>
              <a:gd name="T18" fmla="*/ 19 w 46"/>
              <a:gd name="T19" fmla="*/ 11 h 128"/>
              <a:gd name="T20" fmla="*/ 28 w 46"/>
              <a:gd name="T21" fmla="*/ 6 h 128"/>
              <a:gd name="T22" fmla="*/ 38 w 46"/>
              <a:gd name="T23" fmla="*/ 0 h 128"/>
              <a:gd name="T24" fmla="*/ 46 w 46"/>
              <a:gd name="T25" fmla="*/ 0 h 128"/>
              <a:gd name="T26" fmla="*/ 46 w 46"/>
              <a:gd name="T2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128">
                <a:moveTo>
                  <a:pt x="46" y="0"/>
                </a:moveTo>
                <a:cubicBezTo>
                  <a:pt x="46" y="0"/>
                  <a:pt x="46" y="0"/>
                  <a:pt x="46" y="0"/>
                </a:cubicBezTo>
                <a:cubicBezTo>
                  <a:pt x="46" y="128"/>
                  <a:pt x="46" y="128"/>
                  <a:pt x="46" y="128"/>
                </a:cubicBezTo>
                <a:cubicBezTo>
                  <a:pt x="26" y="128"/>
                  <a:pt x="26" y="128"/>
                  <a:pt x="26" y="128"/>
                </a:cubicBezTo>
                <a:cubicBezTo>
                  <a:pt x="26" y="25"/>
                  <a:pt x="26" y="25"/>
                  <a:pt x="26" y="25"/>
                </a:cubicBezTo>
                <a:cubicBezTo>
                  <a:pt x="22" y="28"/>
                  <a:pt x="18" y="30"/>
                  <a:pt x="14" y="32"/>
                </a:cubicBezTo>
                <a:cubicBezTo>
                  <a:pt x="10" y="33"/>
                  <a:pt x="5" y="35"/>
                  <a:pt x="0" y="36"/>
                </a:cubicBezTo>
                <a:cubicBezTo>
                  <a:pt x="0" y="19"/>
                  <a:pt x="0" y="19"/>
                  <a:pt x="0" y="19"/>
                </a:cubicBezTo>
                <a:cubicBezTo>
                  <a:pt x="3" y="18"/>
                  <a:pt x="6" y="17"/>
                  <a:pt x="9" y="16"/>
                </a:cubicBezTo>
                <a:cubicBezTo>
                  <a:pt x="12" y="14"/>
                  <a:pt x="16" y="13"/>
                  <a:pt x="19" y="11"/>
                </a:cubicBezTo>
                <a:cubicBezTo>
                  <a:pt x="22" y="10"/>
                  <a:pt x="25" y="8"/>
                  <a:pt x="28" y="6"/>
                </a:cubicBezTo>
                <a:cubicBezTo>
                  <a:pt x="31" y="5"/>
                  <a:pt x="34" y="2"/>
                  <a:pt x="38" y="0"/>
                </a:cubicBezTo>
                <a:cubicBezTo>
                  <a:pt x="46" y="0"/>
                  <a:pt x="46" y="0"/>
                  <a:pt x="46" y="0"/>
                </a:cubicBezTo>
                <a:cubicBezTo>
                  <a:pt x="46" y="0"/>
                  <a:pt x="46" y="0"/>
                  <a:pt x="46" y="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noEditPoints="1"/>
          </p:cNvSpPr>
          <p:nvPr/>
        </p:nvSpPr>
        <p:spPr bwMode="auto">
          <a:xfrm>
            <a:off x="8934450" y="6029325"/>
            <a:ext cx="366713" cy="557212"/>
          </a:xfrm>
          <a:custGeom>
            <a:avLst/>
            <a:gdLst>
              <a:gd name="T0" fmla="*/ 44 w 87"/>
              <a:gd name="T1" fmla="*/ 16 h 132"/>
              <a:gd name="T2" fmla="*/ 44 w 87"/>
              <a:gd name="T3" fmla="*/ 16 h 132"/>
              <a:gd name="T4" fmla="*/ 21 w 87"/>
              <a:gd name="T5" fmla="*/ 67 h 132"/>
              <a:gd name="T6" fmla="*/ 44 w 87"/>
              <a:gd name="T7" fmla="*/ 116 h 132"/>
              <a:gd name="T8" fmla="*/ 66 w 87"/>
              <a:gd name="T9" fmla="*/ 67 h 132"/>
              <a:gd name="T10" fmla="*/ 44 w 87"/>
              <a:gd name="T11" fmla="*/ 16 h 132"/>
              <a:gd name="T12" fmla="*/ 42 w 87"/>
              <a:gd name="T13" fmla="*/ 132 h 132"/>
              <a:gd name="T14" fmla="*/ 42 w 87"/>
              <a:gd name="T15" fmla="*/ 132 h 132"/>
              <a:gd name="T16" fmla="*/ 11 w 87"/>
              <a:gd name="T17" fmla="*/ 116 h 132"/>
              <a:gd name="T18" fmla="*/ 0 w 87"/>
              <a:gd name="T19" fmla="*/ 68 h 132"/>
              <a:gd name="T20" fmla="*/ 11 w 87"/>
              <a:gd name="T21" fmla="*/ 17 h 132"/>
              <a:gd name="T22" fmla="*/ 45 w 87"/>
              <a:gd name="T23" fmla="*/ 0 h 132"/>
              <a:gd name="T24" fmla="*/ 87 w 87"/>
              <a:gd name="T25" fmla="*/ 65 h 132"/>
              <a:gd name="T26" fmla="*/ 75 w 87"/>
              <a:gd name="T27" fmla="*/ 115 h 132"/>
              <a:gd name="T28" fmla="*/ 42 w 87"/>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 h="132">
                <a:moveTo>
                  <a:pt x="44" y="16"/>
                </a:moveTo>
                <a:cubicBezTo>
                  <a:pt x="44" y="16"/>
                  <a:pt x="44" y="16"/>
                  <a:pt x="44" y="16"/>
                </a:cubicBezTo>
                <a:cubicBezTo>
                  <a:pt x="29" y="16"/>
                  <a:pt x="21" y="33"/>
                  <a:pt x="21" y="67"/>
                </a:cubicBezTo>
                <a:cubicBezTo>
                  <a:pt x="21" y="100"/>
                  <a:pt x="28" y="116"/>
                  <a:pt x="44" y="116"/>
                </a:cubicBezTo>
                <a:cubicBezTo>
                  <a:pt x="59" y="116"/>
                  <a:pt x="66" y="99"/>
                  <a:pt x="66" y="67"/>
                </a:cubicBezTo>
                <a:cubicBezTo>
                  <a:pt x="66" y="33"/>
                  <a:pt x="59" y="16"/>
                  <a:pt x="44" y="16"/>
                </a:cubicBezTo>
                <a:close/>
                <a:moveTo>
                  <a:pt x="42" y="132"/>
                </a:moveTo>
                <a:cubicBezTo>
                  <a:pt x="42" y="132"/>
                  <a:pt x="42" y="132"/>
                  <a:pt x="42" y="132"/>
                </a:cubicBezTo>
                <a:cubicBezTo>
                  <a:pt x="29" y="132"/>
                  <a:pt x="18" y="127"/>
                  <a:pt x="11" y="116"/>
                </a:cubicBezTo>
                <a:cubicBezTo>
                  <a:pt x="3" y="105"/>
                  <a:pt x="0" y="89"/>
                  <a:pt x="0" y="68"/>
                </a:cubicBezTo>
                <a:cubicBezTo>
                  <a:pt x="0" y="46"/>
                  <a:pt x="3" y="29"/>
                  <a:pt x="11" y="17"/>
                </a:cubicBezTo>
                <a:cubicBezTo>
                  <a:pt x="19" y="5"/>
                  <a:pt x="30" y="0"/>
                  <a:pt x="45" y="0"/>
                </a:cubicBezTo>
                <a:cubicBezTo>
                  <a:pt x="73" y="0"/>
                  <a:pt x="87" y="21"/>
                  <a:pt x="87" y="65"/>
                </a:cubicBezTo>
                <a:cubicBezTo>
                  <a:pt x="87" y="87"/>
                  <a:pt x="83" y="104"/>
                  <a:pt x="75" y="115"/>
                </a:cubicBezTo>
                <a:cubicBezTo>
                  <a:pt x="67" y="126"/>
                  <a:pt x="56" y="132"/>
                  <a:pt x="42" y="132"/>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noEditPoints="1"/>
          </p:cNvSpPr>
          <p:nvPr/>
        </p:nvSpPr>
        <p:spPr bwMode="auto">
          <a:xfrm>
            <a:off x="9361488" y="6029325"/>
            <a:ext cx="369888" cy="557212"/>
          </a:xfrm>
          <a:custGeom>
            <a:avLst/>
            <a:gdLst>
              <a:gd name="T0" fmla="*/ 45 w 88"/>
              <a:gd name="T1" fmla="*/ 16 h 132"/>
              <a:gd name="T2" fmla="*/ 45 w 88"/>
              <a:gd name="T3" fmla="*/ 16 h 132"/>
              <a:gd name="T4" fmla="*/ 22 w 88"/>
              <a:gd name="T5" fmla="*/ 67 h 132"/>
              <a:gd name="T6" fmla="*/ 45 w 88"/>
              <a:gd name="T7" fmla="*/ 116 h 132"/>
              <a:gd name="T8" fmla="*/ 67 w 88"/>
              <a:gd name="T9" fmla="*/ 67 h 132"/>
              <a:gd name="T10" fmla="*/ 45 w 88"/>
              <a:gd name="T11" fmla="*/ 16 h 132"/>
              <a:gd name="T12" fmla="*/ 43 w 88"/>
              <a:gd name="T13" fmla="*/ 132 h 132"/>
              <a:gd name="T14" fmla="*/ 43 w 88"/>
              <a:gd name="T15" fmla="*/ 132 h 132"/>
              <a:gd name="T16" fmla="*/ 12 w 88"/>
              <a:gd name="T17" fmla="*/ 116 h 132"/>
              <a:gd name="T18" fmla="*/ 0 w 88"/>
              <a:gd name="T19" fmla="*/ 68 h 132"/>
              <a:gd name="T20" fmla="*/ 12 w 88"/>
              <a:gd name="T21" fmla="*/ 17 h 132"/>
              <a:gd name="T22" fmla="*/ 46 w 88"/>
              <a:gd name="T23" fmla="*/ 0 h 132"/>
              <a:gd name="T24" fmla="*/ 88 w 88"/>
              <a:gd name="T25" fmla="*/ 65 h 132"/>
              <a:gd name="T26" fmla="*/ 76 w 88"/>
              <a:gd name="T27" fmla="*/ 115 h 132"/>
              <a:gd name="T28" fmla="*/ 43 w 88"/>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45" y="16"/>
                </a:moveTo>
                <a:cubicBezTo>
                  <a:pt x="45" y="16"/>
                  <a:pt x="45" y="16"/>
                  <a:pt x="45" y="16"/>
                </a:cubicBezTo>
                <a:cubicBezTo>
                  <a:pt x="29" y="16"/>
                  <a:pt x="22" y="33"/>
                  <a:pt x="22" y="67"/>
                </a:cubicBezTo>
                <a:cubicBezTo>
                  <a:pt x="22" y="100"/>
                  <a:pt x="29" y="116"/>
                  <a:pt x="45" y="116"/>
                </a:cubicBezTo>
                <a:cubicBezTo>
                  <a:pt x="60" y="116"/>
                  <a:pt x="67" y="99"/>
                  <a:pt x="67" y="67"/>
                </a:cubicBezTo>
                <a:cubicBezTo>
                  <a:pt x="67" y="33"/>
                  <a:pt x="60" y="16"/>
                  <a:pt x="45" y="16"/>
                </a:cubicBezTo>
                <a:close/>
                <a:moveTo>
                  <a:pt x="43" y="132"/>
                </a:moveTo>
                <a:cubicBezTo>
                  <a:pt x="43" y="132"/>
                  <a:pt x="43" y="132"/>
                  <a:pt x="43" y="132"/>
                </a:cubicBezTo>
                <a:cubicBezTo>
                  <a:pt x="29" y="132"/>
                  <a:pt x="19" y="127"/>
                  <a:pt x="12" y="116"/>
                </a:cubicBezTo>
                <a:cubicBezTo>
                  <a:pt x="4" y="105"/>
                  <a:pt x="0" y="89"/>
                  <a:pt x="0" y="68"/>
                </a:cubicBezTo>
                <a:cubicBezTo>
                  <a:pt x="0" y="46"/>
                  <a:pt x="4" y="29"/>
                  <a:pt x="12" y="17"/>
                </a:cubicBezTo>
                <a:cubicBezTo>
                  <a:pt x="20" y="5"/>
                  <a:pt x="31" y="0"/>
                  <a:pt x="46" y="0"/>
                </a:cubicBezTo>
                <a:cubicBezTo>
                  <a:pt x="74" y="0"/>
                  <a:pt x="88" y="21"/>
                  <a:pt x="88" y="65"/>
                </a:cubicBezTo>
                <a:cubicBezTo>
                  <a:pt x="88" y="87"/>
                  <a:pt x="84" y="104"/>
                  <a:pt x="76" y="115"/>
                </a:cubicBezTo>
                <a:cubicBezTo>
                  <a:pt x="68" y="126"/>
                  <a:pt x="57" y="132"/>
                  <a:pt x="43" y="132"/>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noEditPoints="1"/>
          </p:cNvSpPr>
          <p:nvPr/>
        </p:nvSpPr>
        <p:spPr bwMode="auto">
          <a:xfrm>
            <a:off x="9815513" y="6029325"/>
            <a:ext cx="371475" cy="557212"/>
          </a:xfrm>
          <a:custGeom>
            <a:avLst/>
            <a:gdLst>
              <a:gd name="T0" fmla="*/ 45 w 88"/>
              <a:gd name="T1" fmla="*/ 16 h 132"/>
              <a:gd name="T2" fmla="*/ 45 w 88"/>
              <a:gd name="T3" fmla="*/ 16 h 132"/>
              <a:gd name="T4" fmla="*/ 21 w 88"/>
              <a:gd name="T5" fmla="*/ 67 h 132"/>
              <a:gd name="T6" fmla="*/ 44 w 88"/>
              <a:gd name="T7" fmla="*/ 116 h 132"/>
              <a:gd name="T8" fmla="*/ 67 w 88"/>
              <a:gd name="T9" fmla="*/ 67 h 132"/>
              <a:gd name="T10" fmla="*/ 45 w 88"/>
              <a:gd name="T11" fmla="*/ 16 h 132"/>
              <a:gd name="T12" fmla="*/ 43 w 88"/>
              <a:gd name="T13" fmla="*/ 132 h 132"/>
              <a:gd name="T14" fmla="*/ 43 w 88"/>
              <a:gd name="T15" fmla="*/ 132 h 132"/>
              <a:gd name="T16" fmla="*/ 11 w 88"/>
              <a:gd name="T17" fmla="*/ 116 h 132"/>
              <a:gd name="T18" fmla="*/ 0 w 88"/>
              <a:gd name="T19" fmla="*/ 68 h 132"/>
              <a:gd name="T20" fmla="*/ 12 w 88"/>
              <a:gd name="T21" fmla="*/ 17 h 132"/>
              <a:gd name="T22" fmla="*/ 46 w 88"/>
              <a:gd name="T23" fmla="*/ 0 h 132"/>
              <a:gd name="T24" fmla="*/ 88 w 88"/>
              <a:gd name="T25" fmla="*/ 65 h 132"/>
              <a:gd name="T26" fmla="*/ 76 w 88"/>
              <a:gd name="T27" fmla="*/ 115 h 132"/>
              <a:gd name="T28" fmla="*/ 43 w 88"/>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45" y="16"/>
                </a:moveTo>
                <a:cubicBezTo>
                  <a:pt x="45" y="16"/>
                  <a:pt x="45" y="16"/>
                  <a:pt x="45" y="16"/>
                </a:cubicBezTo>
                <a:cubicBezTo>
                  <a:pt x="29" y="16"/>
                  <a:pt x="21" y="33"/>
                  <a:pt x="21" y="67"/>
                </a:cubicBezTo>
                <a:cubicBezTo>
                  <a:pt x="21" y="100"/>
                  <a:pt x="29" y="116"/>
                  <a:pt x="44" y="116"/>
                </a:cubicBezTo>
                <a:cubicBezTo>
                  <a:pt x="59" y="116"/>
                  <a:pt x="67" y="99"/>
                  <a:pt x="67" y="67"/>
                </a:cubicBezTo>
                <a:cubicBezTo>
                  <a:pt x="67" y="33"/>
                  <a:pt x="59" y="16"/>
                  <a:pt x="45" y="16"/>
                </a:cubicBezTo>
                <a:close/>
                <a:moveTo>
                  <a:pt x="43" y="132"/>
                </a:moveTo>
                <a:cubicBezTo>
                  <a:pt x="43" y="132"/>
                  <a:pt x="43" y="132"/>
                  <a:pt x="43" y="132"/>
                </a:cubicBezTo>
                <a:cubicBezTo>
                  <a:pt x="29" y="132"/>
                  <a:pt x="19" y="127"/>
                  <a:pt x="11" y="116"/>
                </a:cubicBezTo>
                <a:cubicBezTo>
                  <a:pt x="4" y="105"/>
                  <a:pt x="0" y="89"/>
                  <a:pt x="0" y="68"/>
                </a:cubicBezTo>
                <a:cubicBezTo>
                  <a:pt x="0" y="46"/>
                  <a:pt x="4" y="29"/>
                  <a:pt x="12" y="17"/>
                </a:cubicBezTo>
                <a:cubicBezTo>
                  <a:pt x="20" y="5"/>
                  <a:pt x="31" y="0"/>
                  <a:pt x="46" y="0"/>
                </a:cubicBezTo>
                <a:cubicBezTo>
                  <a:pt x="74" y="0"/>
                  <a:pt x="88" y="21"/>
                  <a:pt x="88" y="65"/>
                </a:cubicBezTo>
                <a:cubicBezTo>
                  <a:pt x="88" y="87"/>
                  <a:pt x="84" y="104"/>
                  <a:pt x="76" y="115"/>
                </a:cubicBezTo>
                <a:cubicBezTo>
                  <a:pt x="68" y="126"/>
                  <a:pt x="57" y="132"/>
                  <a:pt x="43" y="132"/>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10617200" y="6262688"/>
            <a:ext cx="1865313" cy="754062"/>
          </a:xfrm>
          <a:custGeom>
            <a:avLst/>
            <a:gdLst>
              <a:gd name="T0" fmla="*/ 0 w 442"/>
              <a:gd name="T1" fmla="*/ 179 h 179"/>
              <a:gd name="T2" fmla="*/ 0 w 442"/>
              <a:gd name="T3" fmla="*/ 179 h 179"/>
              <a:gd name="T4" fmla="*/ 290 w 442"/>
              <a:gd name="T5" fmla="*/ 179 h 179"/>
              <a:gd name="T6" fmla="*/ 442 w 442"/>
              <a:gd name="T7" fmla="*/ 179 h 179"/>
              <a:gd name="T8" fmla="*/ 442 w 442"/>
              <a:gd name="T9" fmla="*/ 9 h 179"/>
              <a:gd name="T10" fmla="*/ 0 w 442"/>
              <a:gd name="T11" fmla="*/ 179 h 179"/>
            </a:gdLst>
            <a:ahLst/>
            <a:cxnLst>
              <a:cxn ang="0">
                <a:pos x="T0" y="T1"/>
              </a:cxn>
              <a:cxn ang="0">
                <a:pos x="T2" y="T3"/>
              </a:cxn>
              <a:cxn ang="0">
                <a:pos x="T4" y="T5"/>
              </a:cxn>
              <a:cxn ang="0">
                <a:pos x="T6" y="T7"/>
              </a:cxn>
              <a:cxn ang="0">
                <a:pos x="T8" y="T9"/>
              </a:cxn>
              <a:cxn ang="0">
                <a:pos x="T10" y="T11"/>
              </a:cxn>
            </a:cxnLst>
            <a:rect l="0" t="0" r="r" b="b"/>
            <a:pathLst>
              <a:path w="442" h="179">
                <a:moveTo>
                  <a:pt x="0" y="179"/>
                </a:moveTo>
                <a:cubicBezTo>
                  <a:pt x="0" y="179"/>
                  <a:pt x="0" y="179"/>
                  <a:pt x="0" y="179"/>
                </a:cubicBezTo>
                <a:cubicBezTo>
                  <a:pt x="290" y="179"/>
                  <a:pt x="290" y="179"/>
                  <a:pt x="290" y="179"/>
                </a:cubicBezTo>
                <a:cubicBezTo>
                  <a:pt x="442" y="179"/>
                  <a:pt x="442" y="179"/>
                  <a:pt x="442" y="179"/>
                </a:cubicBezTo>
                <a:cubicBezTo>
                  <a:pt x="442" y="9"/>
                  <a:pt x="442" y="9"/>
                  <a:pt x="442" y="9"/>
                </a:cubicBezTo>
                <a:cubicBezTo>
                  <a:pt x="283" y="0"/>
                  <a:pt x="122" y="57"/>
                  <a:pt x="0" y="17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10183813" y="4805363"/>
            <a:ext cx="590550" cy="1625600"/>
          </a:xfrm>
          <a:custGeom>
            <a:avLst/>
            <a:gdLst>
              <a:gd name="T0" fmla="*/ 140 w 140"/>
              <a:gd name="T1" fmla="*/ 0 h 385"/>
              <a:gd name="T2" fmla="*/ 140 w 140"/>
              <a:gd name="T3" fmla="*/ 0 h 385"/>
              <a:gd name="T4" fmla="*/ 140 w 140"/>
              <a:gd name="T5" fmla="*/ 385 h 385"/>
              <a:gd name="T6" fmla="*/ 79 w 140"/>
              <a:gd name="T7" fmla="*/ 385 h 385"/>
              <a:gd name="T8" fmla="*/ 79 w 140"/>
              <a:gd name="T9" fmla="*/ 74 h 385"/>
              <a:gd name="T10" fmla="*/ 43 w 140"/>
              <a:gd name="T11" fmla="*/ 95 h 385"/>
              <a:gd name="T12" fmla="*/ 0 w 140"/>
              <a:gd name="T13" fmla="*/ 109 h 385"/>
              <a:gd name="T14" fmla="*/ 0 w 140"/>
              <a:gd name="T15" fmla="*/ 57 h 385"/>
              <a:gd name="T16" fmla="*/ 29 w 140"/>
              <a:gd name="T17" fmla="*/ 47 h 385"/>
              <a:gd name="T18" fmla="*/ 57 w 140"/>
              <a:gd name="T19" fmla="*/ 34 h 385"/>
              <a:gd name="T20" fmla="*/ 85 w 140"/>
              <a:gd name="T21" fmla="*/ 19 h 385"/>
              <a:gd name="T22" fmla="*/ 114 w 140"/>
              <a:gd name="T23" fmla="*/ 0 h 385"/>
              <a:gd name="T24" fmla="*/ 140 w 140"/>
              <a:gd name="T25" fmla="*/ 0 h 385"/>
              <a:gd name="T26" fmla="*/ 140 w 140"/>
              <a:gd name="T2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385">
                <a:moveTo>
                  <a:pt x="140" y="0"/>
                </a:moveTo>
                <a:cubicBezTo>
                  <a:pt x="140" y="0"/>
                  <a:pt x="140" y="0"/>
                  <a:pt x="140" y="0"/>
                </a:cubicBezTo>
                <a:cubicBezTo>
                  <a:pt x="140" y="385"/>
                  <a:pt x="140" y="385"/>
                  <a:pt x="140" y="385"/>
                </a:cubicBezTo>
                <a:cubicBezTo>
                  <a:pt x="79" y="385"/>
                  <a:pt x="79" y="385"/>
                  <a:pt x="79" y="385"/>
                </a:cubicBezTo>
                <a:cubicBezTo>
                  <a:pt x="79" y="74"/>
                  <a:pt x="79" y="74"/>
                  <a:pt x="79" y="74"/>
                </a:cubicBezTo>
                <a:cubicBezTo>
                  <a:pt x="68" y="82"/>
                  <a:pt x="56" y="89"/>
                  <a:pt x="43" y="95"/>
                </a:cubicBezTo>
                <a:cubicBezTo>
                  <a:pt x="31" y="100"/>
                  <a:pt x="16" y="105"/>
                  <a:pt x="0" y="109"/>
                </a:cubicBezTo>
                <a:cubicBezTo>
                  <a:pt x="0" y="57"/>
                  <a:pt x="0" y="57"/>
                  <a:pt x="0" y="57"/>
                </a:cubicBezTo>
                <a:cubicBezTo>
                  <a:pt x="10" y="54"/>
                  <a:pt x="20" y="50"/>
                  <a:pt x="29" y="47"/>
                </a:cubicBezTo>
                <a:cubicBezTo>
                  <a:pt x="39" y="43"/>
                  <a:pt x="48" y="39"/>
                  <a:pt x="57" y="34"/>
                </a:cubicBezTo>
                <a:cubicBezTo>
                  <a:pt x="67" y="30"/>
                  <a:pt x="76" y="25"/>
                  <a:pt x="85" y="19"/>
                </a:cubicBezTo>
                <a:cubicBezTo>
                  <a:pt x="95" y="13"/>
                  <a:pt x="104" y="7"/>
                  <a:pt x="114" y="0"/>
                </a:cubicBezTo>
                <a:cubicBezTo>
                  <a:pt x="140" y="0"/>
                  <a:pt x="140" y="0"/>
                  <a:pt x="140" y="0"/>
                </a:cubicBezTo>
                <a:cubicBezTo>
                  <a:pt x="140" y="0"/>
                  <a:pt x="140" y="0"/>
                  <a:pt x="140"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noEditPoints="1"/>
          </p:cNvSpPr>
          <p:nvPr/>
        </p:nvSpPr>
        <p:spPr bwMode="auto">
          <a:xfrm>
            <a:off x="10929938" y="4784725"/>
            <a:ext cx="1155700" cy="1747837"/>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8208963" y="5764213"/>
            <a:ext cx="4273550" cy="1252537"/>
          </a:xfrm>
          <a:custGeom>
            <a:avLst/>
            <a:gdLst>
              <a:gd name="T0" fmla="*/ 0 w 1013"/>
              <a:gd name="T1" fmla="*/ 297 h 297"/>
              <a:gd name="T2" fmla="*/ 0 w 1013"/>
              <a:gd name="T3" fmla="*/ 297 h 297"/>
              <a:gd name="T4" fmla="*/ 1013 w 1013"/>
              <a:gd name="T5" fmla="*/ 297 h 297"/>
              <a:gd name="T6" fmla="*/ 1013 w 1013"/>
              <a:gd name="T7" fmla="*/ 239 h 297"/>
              <a:gd name="T8" fmla="*/ 0 w 1013"/>
              <a:gd name="T9" fmla="*/ 297 h 297"/>
            </a:gdLst>
            <a:ahLst/>
            <a:cxnLst>
              <a:cxn ang="0">
                <a:pos x="T0" y="T1"/>
              </a:cxn>
              <a:cxn ang="0">
                <a:pos x="T2" y="T3"/>
              </a:cxn>
              <a:cxn ang="0">
                <a:pos x="T4" y="T5"/>
              </a:cxn>
              <a:cxn ang="0">
                <a:pos x="T6" y="T7"/>
              </a:cxn>
              <a:cxn ang="0">
                <a:pos x="T8" y="T9"/>
              </a:cxn>
            </a:cxnLst>
            <a:rect l="0" t="0" r="r" b="b"/>
            <a:pathLst>
              <a:path w="1013" h="297">
                <a:moveTo>
                  <a:pt x="0" y="297"/>
                </a:moveTo>
                <a:cubicBezTo>
                  <a:pt x="0" y="297"/>
                  <a:pt x="0" y="297"/>
                  <a:pt x="0" y="297"/>
                </a:cubicBezTo>
                <a:cubicBezTo>
                  <a:pt x="1013" y="297"/>
                  <a:pt x="1013" y="297"/>
                  <a:pt x="1013" y="297"/>
                </a:cubicBezTo>
                <a:cubicBezTo>
                  <a:pt x="1013" y="239"/>
                  <a:pt x="1013" y="239"/>
                  <a:pt x="1013" y="239"/>
                </a:cubicBezTo>
                <a:cubicBezTo>
                  <a:pt x="714" y="0"/>
                  <a:pt x="277" y="19"/>
                  <a:pt x="0" y="29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9453563" y="6105525"/>
            <a:ext cx="547688" cy="671512"/>
          </a:xfrm>
          <a:custGeom>
            <a:avLst/>
            <a:gdLst>
              <a:gd name="T0" fmla="*/ 43 w 130"/>
              <a:gd name="T1" fmla="*/ 159 h 159"/>
              <a:gd name="T2" fmla="*/ 43 w 130"/>
              <a:gd name="T3" fmla="*/ 159 h 159"/>
              <a:gd name="T4" fmla="*/ 130 w 130"/>
              <a:gd name="T5" fmla="*/ 0 h 159"/>
              <a:gd name="T6" fmla="*/ 77 w 130"/>
              <a:gd name="T7" fmla="*/ 10 h 159"/>
              <a:gd name="T8" fmla="*/ 0 w 130"/>
              <a:gd name="T9" fmla="*/ 159 h 159"/>
              <a:gd name="T10" fmla="*/ 43 w 130"/>
              <a:gd name="T11" fmla="*/ 159 h 159"/>
              <a:gd name="T12" fmla="*/ 43 w 130"/>
              <a:gd name="T13" fmla="*/ 159 h 159"/>
            </a:gdLst>
            <a:ahLst/>
            <a:cxnLst>
              <a:cxn ang="0">
                <a:pos x="T0" y="T1"/>
              </a:cxn>
              <a:cxn ang="0">
                <a:pos x="T2" y="T3"/>
              </a:cxn>
              <a:cxn ang="0">
                <a:pos x="T4" y="T5"/>
              </a:cxn>
              <a:cxn ang="0">
                <a:pos x="T6" y="T7"/>
              </a:cxn>
              <a:cxn ang="0">
                <a:pos x="T8" y="T9"/>
              </a:cxn>
              <a:cxn ang="0">
                <a:pos x="T10" y="T11"/>
              </a:cxn>
              <a:cxn ang="0">
                <a:pos x="T12" y="T13"/>
              </a:cxn>
            </a:cxnLst>
            <a:rect l="0" t="0" r="r" b="b"/>
            <a:pathLst>
              <a:path w="130" h="159">
                <a:moveTo>
                  <a:pt x="43" y="159"/>
                </a:moveTo>
                <a:cubicBezTo>
                  <a:pt x="43" y="159"/>
                  <a:pt x="43" y="159"/>
                  <a:pt x="43" y="159"/>
                </a:cubicBezTo>
                <a:cubicBezTo>
                  <a:pt x="48" y="109"/>
                  <a:pt x="77" y="51"/>
                  <a:pt x="130" y="0"/>
                </a:cubicBezTo>
                <a:cubicBezTo>
                  <a:pt x="112" y="3"/>
                  <a:pt x="95" y="6"/>
                  <a:pt x="77" y="10"/>
                </a:cubicBezTo>
                <a:cubicBezTo>
                  <a:pt x="31" y="59"/>
                  <a:pt x="5" y="113"/>
                  <a:pt x="0" y="159"/>
                </a:cubicBezTo>
                <a:cubicBezTo>
                  <a:pt x="43" y="159"/>
                  <a:pt x="43" y="159"/>
                  <a:pt x="43" y="159"/>
                </a:cubicBezTo>
                <a:cubicBezTo>
                  <a:pt x="43" y="159"/>
                  <a:pt x="43" y="159"/>
                  <a:pt x="43" y="15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11220450" y="6130925"/>
            <a:ext cx="165100" cy="63500"/>
          </a:xfrm>
          <a:custGeom>
            <a:avLst/>
            <a:gdLst>
              <a:gd name="T0" fmla="*/ 39 w 39"/>
              <a:gd name="T1" fmla="*/ 10 h 15"/>
              <a:gd name="T2" fmla="*/ 39 w 39"/>
              <a:gd name="T3" fmla="*/ 10 h 15"/>
              <a:gd name="T4" fmla="*/ 6 w 39"/>
              <a:gd name="T5" fmla="*/ 0 h 15"/>
              <a:gd name="T6" fmla="*/ 0 w 39"/>
              <a:gd name="T7" fmla="*/ 6 h 15"/>
              <a:gd name="T8" fmla="*/ 35 w 39"/>
              <a:gd name="T9" fmla="*/ 15 h 15"/>
              <a:gd name="T10" fmla="*/ 39 w 39"/>
              <a:gd name="T11" fmla="*/ 10 h 15"/>
            </a:gdLst>
            <a:ahLst/>
            <a:cxnLst>
              <a:cxn ang="0">
                <a:pos x="T0" y="T1"/>
              </a:cxn>
              <a:cxn ang="0">
                <a:pos x="T2" y="T3"/>
              </a:cxn>
              <a:cxn ang="0">
                <a:pos x="T4" y="T5"/>
              </a:cxn>
              <a:cxn ang="0">
                <a:pos x="T6" y="T7"/>
              </a:cxn>
              <a:cxn ang="0">
                <a:pos x="T8" y="T9"/>
              </a:cxn>
              <a:cxn ang="0">
                <a:pos x="T10" y="T11"/>
              </a:cxn>
            </a:cxnLst>
            <a:rect l="0" t="0" r="r" b="b"/>
            <a:pathLst>
              <a:path w="39" h="15">
                <a:moveTo>
                  <a:pt x="39" y="10"/>
                </a:moveTo>
                <a:cubicBezTo>
                  <a:pt x="39" y="10"/>
                  <a:pt x="39" y="10"/>
                  <a:pt x="39" y="10"/>
                </a:cubicBezTo>
                <a:cubicBezTo>
                  <a:pt x="28" y="6"/>
                  <a:pt x="17" y="3"/>
                  <a:pt x="6" y="0"/>
                </a:cubicBezTo>
                <a:cubicBezTo>
                  <a:pt x="4" y="2"/>
                  <a:pt x="2" y="4"/>
                  <a:pt x="0" y="6"/>
                </a:cubicBezTo>
                <a:cubicBezTo>
                  <a:pt x="11" y="9"/>
                  <a:pt x="23" y="12"/>
                  <a:pt x="35" y="15"/>
                </a:cubicBezTo>
                <a:cubicBezTo>
                  <a:pt x="36" y="13"/>
                  <a:pt x="38" y="12"/>
                  <a:pt x="39" y="10"/>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10899775" y="6156325"/>
            <a:ext cx="468313" cy="620712"/>
          </a:xfrm>
          <a:custGeom>
            <a:avLst/>
            <a:gdLst>
              <a:gd name="T0" fmla="*/ 43 w 111"/>
              <a:gd name="T1" fmla="*/ 147 h 147"/>
              <a:gd name="T2" fmla="*/ 43 w 111"/>
              <a:gd name="T3" fmla="*/ 147 h 147"/>
              <a:gd name="T4" fmla="*/ 111 w 111"/>
              <a:gd name="T5" fmla="*/ 9 h 147"/>
              <a:gd name="T6" fmla="*/ 76 w 111"/>
              <a:gd name="T7" fmla="*/ 0 h 147"/>
              <a:gd name="T8" fmla="*/ 0 w 111"/>
              <a:gd name="T9" fmla="*/ 147 h 147"/>
              <a:gd name="T10" fmla="*/ 43 w 111"/>
              <a:gd name="T11" fmla="*/ 147 h 147"/>
              <a:gd name="T12" fmla="*/ 43 w 111"/>
              <a:gd name="T13" fmla="*/ 147 h 147"/>
            </a:gdLst>
            <a:ahLst/>
            <a:cxnLst>
              <a:cxn ang="0">
                <a:pos x="T0" y="T1"/>
              </a:cxn>
              <a:cxn ang="0">
                <a:pos x="T2" y="T3"/>
              </a:cxn>
              <a:cxn ang="0">
                <a:pos x="T4" y="T5"/>
              </a:cxn>
              <a:cxn ang="0">
                <a:pos x="T6" y="T7"/>
              </a:cxn>
              <a:cxn ang="0">
                <a:pos x="T8" y="T9"/>
              </a:cxn>
              <a:cxn ang="0">
                <a:pos x="T10" y="T11"/>
              </a:cxn>
              <a:cxn ang="0">
                <a:pos x="T12" y="T13"/>
              </a:cxn>
            </a:cxnLst>
            <a:rect l="0" t="0" r="r" b="b"/>
            <a:pathLst>
              <a:path w="111" h="147">
                <a:moveTo>
                  <a:pt x="43" y="147"/>
                </a:moveTo>
                <a:cubicBezTo>
                  <a:pt x="43" y="147"/>
                  <a:pt x="43" y="147"/>
                  <a:pt x="43" y="147"/>
                </a:cubicBezTo>
                <a:cubicBezTo>
                  <a:pt x="48" y="104"/>
                  <a:pt x="70" y="55"/>
                  <a:pt x="111" y="9"/>
                </a:cubicBezTo>
                <a:cubicBezTo>
                  <a:pt x="99" y="6"/>
                  <a:pt x="87" y="3"/>
                  <a:pt x="76" y="0"/>
                </a:cubicBezTo>
                <a:cubicBezTo>
                  <a:pt x="31" y="48"/>
                  <a:pt x="5" y="101"/>
                  <a:pt x="0" y="147"/>
                </a:cubicBezTo>
                <a:cubicBezTo>
                  <a:pt x="43" y="147"/>
                  <a:pt x="43" y="147"/>
                  <a:pt x="43" y="147"/>
                </a:cubicBezTo>
                <a:cubicBezTo>
                  <a:pt x="43" y="147"/>
                  <a:pt x="43" y="147"/>
                  <a:pt x="43" y="14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9888538" y="6072188"/>
            <a:ext cx="1066800" cy="730250"/>
          </a:xfrm>
          <a:custGeom>
            <a:avLst/>
            <a:gdLst>
              <a:gd name="T0" fmla="*/ 40 w 253"/>
              <a:gd name="T1" fmla="*/ 38 h 173"/>
              <a:gd name="T2" fmla="*/ 40 w 253"/>
              <a:gd name="T3" fmla="*/ 38 h 173"/>
              <a:gd name="T4" fmla="*/ 9 w 253"/>
              <a:gd name="T5" fmla="*/ 140 h 173"/>
              <a:gd name="T6" fmla="*/ 70 w 253"/>
              <a:gd name="T7" fmla="*/ 173 h 173"/>
              <a:gd name="T8" fmla="*/ 146 w 253"/>
              <a:gd name="T9" fmla="*/ 138 h 173"/>
              <a:gd name="T10" fmla="*/ 232 w 253"/>
              <a:gd name="T11" fmla="*/ 31 h 173"/>
              <a:gd name="T12" fmla="*/ 253 w 253"/>
              <a:gd name="T13" fmla="*/ 8 h 173"/>
              <a:gd name="T14" fmla="*/ 213 w 253"/>
              <a:gd name="T15" fmla="*/ 3 h 173"/>
              <a:gd name="T16" fmla="*/ 184 w 253"/>
              <a:gd name="T17" fmla="*/ 34 h 173"/>
              <a:gd name="T18" fmla="*/ 79 w 253"/>
              <a:gd name="T19" fmla="*/ 140 h 173"/>
              <a:gd name="T20" fmla="*/ 87 w 253"/>
              <a:gd name="T21" fmla="*/ 36 h 173"/>
              <a:gd name="T22" fmla="*/ 123 w 253"/>
              <a:gd name="T23" fmla="*/ 0 h 173"/>
              <a:gd name="T24" fmla="*/ 76 w 253"/>
              <a:gd name="T25" fmla="*/ 3 h 173"/>
              <a:gd name="T26" fmla="*/ 40 w 253"/>
              <a:gd name="T27" fmla="*/ 3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3">
                <a:moveTo>
                  <a:pt x="40" y="38"/>
                </a:moveTo>
                <a:cubicBezTo>
                  <a:pt x="40" y="38"/>
                  <a:pt x="40" y="38"/>
                  <a:pt x="40" y="38"/>
                </a:cubicBezTo>
                <a:cubicBezTo>
                  <a:pt x="4" y="82"/>
                  <a:pt x="0" y="117"/>
                  <a:pt x="9" y="140"/>
                </a:cubicBezTo>
                <a:cubicBezTo>
                  <a:pt x="19" y="163"/>
                  <a:pt x="42" y="173"/>
                  <a:pt x="70" y="173"/>
                </a:cubicBezTo>
                <a:cubicBezTo>
                  <a:pt x="100" y="173"/>
                  <a:pt x="123" y="162"/>
                  <a:pt x="146" y="138"/>
                </a:cubicBezTo>
                <a:cubicBezTo>
                  <a:pt x="170" y="115"/>
                  <a:pt x="192" y="77"/>
                  <a:pt x="232" y="31"/>
                </a:cubicBezTo>
                <a:cubicBezTo>
                  <a:pt x="239" y="23"/>
                  <a:pt x="246" y="15"/>
                  <a:pt x="253" y="8"/>
                </a:cubicBezTo>
                <a:cubicBezTo>
                  <a:pt x="240" y="6"/>
                  <a:pt x="226" y="5"/>
                  <a:pt x="213" y="3"/>
                </a:cubicBezTo>
                <a:cubicBezTo>
                  <a:pt x="204" y="12"/>
                  <a:pt x="194" y="23"/>
                  <a:pt x="184" y="34"/>
                </a:cubicBezTo>
                <a:cubicBezTo>
                  <a:pt x="127" y="105"/>
                  <a:pt x="113" y="140"/>
                  <a:pt x="79" y="140"/>
                </a:cubicBezTo>
                <a:cubicBezTo>
                  <a:pt x="49" y="140"/>
                  <a:pt x="32" y="105"/>
                  <a:pt x="87" y="36"/>
                </a:cubicBezTo>
                <a:cubicBezTo>
                  <a:pt x="98" y="22"/>
                  <a:pt x="110" y="11"/>
                  <a:pt x="123" y="0"/>
                </a:cubicBezTo>
                <a:cubicBezTo>
                  <a:pt x="107" y="1"/>
                  <a:pt x="91" y="1"/>
                  <a:pt x="76" y="3"/>
                </a:cubicBezTo>
                <a:cubicBezTo>
                  <a:pt x="63" y="13"/>
                  <a:pt x="51" y="25"/>
                  <a:pt x="40" y="3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4"/>
          <p:cNvSpPr>
            <a:spLocks/>
          </p:cNvSpPr>
          <p:nvPr/>
        </p:nvSpPr>
        <p:spPr bwMode="auto">
          <a:xfrm>
            <a:off x="11347450" y="6240463"/>
            <a:ext cx="742950" cy="561975"/>
          </a:xfrm>
          <a:custGeom>
            <a:avLst/>
            <a:gdLst>
              <a:gd name="T0" fmla="*/ 9 w 176"/>
              <a:gd name="T1" fmla="*/ 100 h 133"/>
              <a:gd name="T2" fmla="*/ 9 w 176"/>
              <a:gd name="T3" fmla="*/ 100 h 133"/>
              <a:gd name="T4" fmla="*/ 70 w 176"/>
              <a:gd name="T5" fmla="*/ 133 h 133"/>
              <a:gd name="T6" fmla="*/ 146 w 176"/>
              <a:gd name="T7" fmla="*/ 98 h 133"/>
              <a:gd name="T8" fmla="*/ 176 w 176"/>
              <a:gd name="T9" fmla="*/ 62 h 133"/>
              <a:gd name="T10" fmla="*/ 145 w 176"/>
              <a:gd name="T11" fmla="*/ 45 h 133"/>
              <a:gd name="T12" fmla="*/ 79 w 176"/>
              <a:gd name="T13" fmla="*/ 100 h 133"/>
              <a:gd name="T14" fmla="*/ 74 w 176"/>
              <a:gd name="T15" fmla="*/ 13 h 133"/>
              <a:gd name="T16" fmla="*/ 39 w 176"/>
              <a:gd name="T17" fmla="*/ 0 h 133"/>
              <a:gd name="T18" fmla="*/ 9 w 176"/>
              <a:gd name="T19" fmla="*/ 10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33">
                <a:moveTo>
                  <a:pt x="9" y="100"/>
                </a:moveTo>
                <a:cubicBezTo>
                  <a:pt x="9" y="100"/>
                  <a:pt x="9" y="100"/>
                  <a:pt x="9" y="100"/>
                </a:cubicBezTo>
                <a:cubicBezTo>
                  <a:pt x="19" y="123"/>
                  <a:pt x="42" y="133"/>
                  <a:pt x="70" y="133"/>
                </a:cubicBezTo>
                <a:cubicBezTo>
                  <a:pt x="100" y="133"/>
                  <a:pt x="123" y="122"/>
                  <a:pt x="146" y="98"/>
                </a:cubicBezTo>
                <a:cubicBezTo>
                  <a:pt x="156" y="88"/>
                  <a:pt x="166" y="76"/>
                  <a:pt x="176" y="62"/>
                </a:cubicBezTo>
                <a:cubicBezTo>
                  <a:pt x="166" y="56"/>
                  <a:pt x="156" y="50"/>
                  <a:pt x="145" y="45"/>
                </a:cubicBezTo>
                <a:cubicBezTo>
                  <a:pt x="119" y="82"/>
                  <a:pt x="102" y="100"/>
                  <a:pt x="79" y="100"/>
                </a:cubicBezTo>
                <a:cubicBezTo>
                  <a:pt x="51" y="100"/>
                  <a:pt x="35" y="71"/>
                  <a:pt x="74" y="13"/>
                </a:cubicBezTo>
                <a:cubicBezTo>
                  <a:pt x="62" y="8"/>
                  <a:pt x="51" y="4"/>
                  <a:pt x="39" y="0"/>
                </a:cubicBezTo>
                <a:cubicBezTo>
                  <a:pt x="4" y="43"/>
                  <a:pt x="0" y="78"/>
                  <a:pt x="9" y="100"/>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5"/>
          <p:cNvSpPr>
            <a:spLocks/>
          </p:cNvSpPr>
          <p:nvPr/>
        </p:nvSpPr>
        <p:spPr bwMode="auto">
          <a:xfrm>
            <a:off x="12309475" y="6642100"/>
            <a:ext cx="173038" cy="160337"/>
          </a:xfrm>
          <a:custGeom>
            <a:avLst/>
            <a:gdLst>
              <a:gd name="T0" fmla="*/ 0 w 41"/>
              <a:gd name="T1" fmla="*/ 0 h 38"/>
              <a:gd name="T2" fmla="*/ 0 w 41"/>
              <a:gd name="T3" fmla="*/ 0 h 38"/>
              <a:gd name="T4" fmla="*/ 0 w 41"/>
              <a:gd name="T5" fmla="*/ 5 h 38"/>
              <a:gd name="T6" fmla="*/ 38 w 41"/>
              <a:gd name="T7" fmla="*/ 38 h 38"/>
              <a:gd name="T8" fmla="*/ 41 w 41"/>
              <a:gd name="T9" fmla="*/ 32 h 38"/>
              <a:gd name="T10" fmla="*/ 41 w 41"/>
              <a:gd name="T11" fmla="*/ 31 h 38"/>
              <a:gd name="T12" fmla="*/ 0 w 41"/>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0" y="0"/>
                </a:moveTo>
                <a:cubicBezTo>
                  <a:pt x="0" y="0"/>
                  <a:pt x="0" y="0"/>
                  <a:pt x="0" y="0"/>
                </a:cubicBezTo>
                <a:cubicBezTo>
                  <a:pt x="0" y="2"/>
                  <a:pt x="0" y="3"/>
                  <a:pt x="0" y="5"/>
                </a:cubicBezTo>
                <a:cubicBezTo>
                  <a:pt x="3" y="25"/>
                  <a:pt x="15" y="36"/>
                  <a:pt x="38" y="38"/>
                </a:cubicBezTo>
                <a:cubicBezTo>
                  <a:pt x="41" y="32"/>
                  <a:pt x="41" y="32"/>
                  <a:pt x="41" y="32"/>
                </a:cubicBezTo>
                <a:cubicBezTo>
                  <a:pt x="41" y="31"/>
                  <a:pt x="41" y="31"/>
                  <a:pt x="41" y="31"/>
                </a:cubicBezTo>
                <a:cubicBezTo>
                  <a:pt x="28" y="20"/>
                  <a:pt x="14" y="10"/>
                  <a:pt x="0" y="0"/>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6"/>
          <p:cNvSpPr>
            <a:spLocks/>
          </p:cNvSpPr>
          <p:nvPr/>
        </p:nvSpPr>
        <p:spPr bwMode="auto">
          <a:xfrm>
            <a:off x="9229725" y="5670550"/>
            <a:ext cx="401638" cy="1106487"/>
          </a:xfrm>
          <a:custGeom>
            <a:avLst/>
            <a:gdLst>
              <a:gd name="T0" fmla="*/ 95 w 95"/>
              <a:gd name="T1" fmla="*/ 0 h 262"/>
              <a:gd name="T2" fmla="*/ 95 w 95"/>
              <a:gd name="T3" fmla="*/ 0 h 262"/>
              <a:gd name="T4" fmla="*/ 95 w 95"/>
              <a:gd name="T5" fmla="*/ 262 h 262"/>
              <a:gd name="T6" fmla="*/ 54 w 95"/>
              <a:gd name="T7" fmla="*/ 262 h 262"/>
              <a:gd name="T8" fmla="*/ 54 w 95"/>
              <a:gd name="T9" fmla="*/ 51 h 262"/>
              <a:gd name="T10" fmla="*/ 30 w 95"/>
              <a:gd name="T11" fmla="*/ 65 h 262"/>
              <a:gd name="T12" fmla="*/ 0 w 95"/>
              <a:gd name="T13" fmla="*/ 74 h 262"/>
              <a:gd name="T14" fmla="*/ 0 w 95"/>
              <a:gd name="T15" fmla="*/ 39 h 262"/>
              <a:gd name="T16" fmla="*/ 20 w 95"/>
              <a:gd name="T17" fmla="*/ 32 h 262"/>
              <a:gd name="T18" fmla="*/ 39 w 95"/>
              <a:gd name="T19" fmla="*/ 24 h 262"/>
              <a:gd name="T20" fmla="*/ 58 w 95"/>
              <a:gd name="T21" fmla="*/ 13 h 262"/>
              <a:gd name="T22" fmla="*/ 78 w 95"/>
              <a:gd name="T23" fmla="*/ 0 h 262"/>
              <a:gd name="T24" fmla="*/ 95 w 95"/>
              <a:gd name="T25" fmla="*/ 0 h 262"/>
              <a:gd name="T26" fmla="*/ 95 w 95"/>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62">
                <a:moveTo>
                  <a:pt x="95" y="0"/>
                </a:moveTo>
                <a:cubicBezTo>
                  <a:pt x="95" y="0"/>
                  <a:pt x="95" y="0"/>
                  <a:pt x="95" y="0"/>
                </a:cubicBezTo>
                <a:cubicBezTo>
                  <a:pt x="95" y="262"/>
                  <a:pt x="95" y="262"/>
                  <a:pt x="95" y="262"/>
                </a:cubicBezTo>
                <a:cubicBezTo>
                  <a:pt x="54" y="262"/>
                  <a:pt x="54" y="262"/>
                  <a:pt x="54" y="262"/>
                </a:cubicBezTo>
                <a:cubicBezTo>
                  <a:pt x="54" y="51"/>
                  <a:pt x="54" y="51"/>
                  <a:pt x="54" y="51"/>
                </a:cubicBezTo>
                <a:cubicBezTo>
                  <a:pt x="46" y="56"/>
                  <a:pt x="38" y="61"/>
                  <a:pt x="30" y="65"/>
                </a:cubicBezTo>
                <a:cubicBezTo>
                  <a:pt x="21" y="68"/>
                  <a:pt x="11" y="72"/>
                  <a:pt x="0" y="74"/>
                </a:cubicBezTo>
                <a:cubicBezTo>
                  <a:pt x="0" y="39"/>
                  <a:pt x="0" y="39"/>
                  <a:pt x="0" y="39"/>
                </a:cubicBezTo>
                <a:cubicBezTo>
                  <a:pt x="7" y="37"/>
                  <a:pt x="14" y="34"/>
                  <a:pt x="20" y="32"/>
                </a:cubicBezTo>
                <a:cubicBezTo>
                  <a:pt x="26" y="30"/>
                  <a:pt x="33" y="27"/>
                  <a:pt x="39" y="24"/>
                </a:cubicBezTo>
                <a:cubicBezTo>
                  <a:pt x="45" y="20"/>
                  <a:pt x="52" y="17"/>
                  <a:pt x="58" y="13"/>
                </a:cubicBezTo>
                <a:cubicBezTo>
                  <a:pt x="64" y="9"/>
                  <a:pt x="71" y="5"/>
                  <a:pt x="78" y="0"/>
                </a:cubicBezTo>
                <a:cubicBezTo>
                  <a:pt x="95" y="0"/>
                  <a:pt x="95" y="0"/>
                  <a:pt x="95" y="0"/>
                </a:cubicBezTo>
                <a:cubicBezTo>
                  <a:pt x="95" y="0"/>
                  <a:pt x="95" y="0"/>
                  <a:pt x="95"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7"/>
          <p:cNvSpPr>
            <a:spLocks/>
          </p:cNvSpPr>
          <p:nvPr/>
        </p:nvSpPr>
        <p:spPr bwMode="auto">
          <a:xfrm>
            <a:off x="10634663" y="5670550"/>
            <a:ext cx="400050" cy="1106487"/>
          </a:xfrm>
          <a:custGeom>
            <a:avLst/>
            <a:gdLst>
              <a:gd name="T0" fmla="*/ 95 w 95"/>
              <a:gd name="T1" fmla="*/ 0 h 262"/>
              <a:gd name="T2" fmla="*/ 95 w 95"/>
              <a:gd name="T3" fmla="*/ 0 h 262"/>
              <a:gd name="T4" fmla="*/ 95 w 95"/>
              <a:gd name="T5" fmla="*/ 262 h 262"/>
              <a:gd name="T6" fmla="*/ 54 w 95"/>
              <a:gd name="T7" fmla="*/ 262 h 262"/>
              <a:gd name="T8" fmla="*/ 54 w 95"/>
              <a:gd name="T9" fmla="*/ 51 h 262"/>
              <a:gd name="T10" fmla="*/ 29 w 95"/>
              <a:gd name="T11" fmla="*/ 65 h 262"/>
              <a:gd name="T12" fmla="*/ 0 w 95"/>
              <a:gd name="T13" fmla="*/ 74 h 262"/>
              <a:gd name="T14" fmla="*/ 0 w 95"/>
              <a:gd name="T15" fmla="*/ 39 h 262"/>
              <a:gd name="T16" fmla="*/ 20 w 95"/>
              <a:gd name="T17" fmla="*/ 32 h 262"/>
              <a:gd name="T18" fmla="*/ 39 w 95"/>
              <a:gd name="T19" fmla="*/ 24 h 262"/>
              <a:gd name="T20" fmla="*/ 58 w 95"/>
              <a:gd name="T21" fmla="*/ 13 h 262"/>
              <a:gd name="T22" fmla="*/ 78 w 95"/>
              <a:gd name="T23" fmla="*/ 0 h 262"/>
              <a:gd name="T24" fmla="*/ 95 w 95"/>
              <a:gd name="T25" fmla="*/ 0 h 262"/>
              <a:gd name="T26" fmla="*/ 95 w 95"/>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62">
                <a:moveTo>
                  <a:pt x="95" y="0"/>
                </a:moveTo>
                <a:cubicBezTo>
                  <a:pt x="95" y="0"/>
                  <a:pt x="95" y="0"/>
                  <a:pt x="95" y="0"/>
                </a:cubicBezTo>
                <a:cubicBezTo>
                  <a:pt x="95" y="262"/>
                  <a:pt x="95" y="262"/>
                  <a:pt x="95" y="262"/>
                </a:cubicBezTo>
                <a:cubicBezTo>
                  <a:pt x="54" y="262"/>
                  <a:pt x="54" y="262"/>
                  <a:pt x="54" y="262"/>
                </a:cubicBezTo>
                <a:cubicBezTo>
                  <a:pt x="54" y="51"/>
                  <a:pt x="54" y="51"/>
                  <a:pt x="54" y="51"/>
                </a:cubicBezTo>
                <a:cubicBezTo>
                  <a:pt x="46" y="56"/>
                  <a:pt x="38" y="61"/>
                  <a:pt x="29" y="65"/>
                </a:cubicBezTo>
                <a:cubicBezTo>
                  <a:pt x="21" y="68"/>
                  <a:pt x="11" y="72"/>
                  <a:pt x="0" y="74"/>
                </a:cubicBezTo>
                <a:cubicBezTo>
                  <a:pt x="0" y="39"/>
                  <a:pt x="0" y="39"/>
                  <a:pt x="0" y="39"/>
                </a:cubicBezTo>
                <a:cubicBezTo>
                  <a:pt x="7" y="37"/>
                  <a:pt x="13" y="34"/>
                  <a:pt x="20" y="32"/>
                </a:cubicBezTo>
                <a:cubicBezTo>
                  <a:pt x="26" y="30"/>
                  <a:pt x="33" y="27"/>
                  <a:pt x="39" y="24"/>
                </a:cubicBezTo>
                <a:cubicBezTo>
                  <a:pt x="45" y="20"/>
                  <a:pt x="51" y="17"/>
                  <a:pt x="58" y="13"/>
                </a:cubicBezTo>
                <a:cubicBezTo>
                  <a:pt x="64" y="9"/>
                  <a:pt x="71" y="5"/>
                  <a:pt x="78" y="0"/>
                </a:cubicBezTo>
                <a:cubicBezTo>
                  <a:pt x="95" y="0"/>
                  <a:pt x="95" y="0"/>
                  <a:pt x="95" y="0"/>
                </a:cubicBezTo>
                <a:cubicBezTo>
                  <a:pt x="95" y="0"/>
                  <a:pt x="95" y="0"/>
                  <a:pt x="95"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8"/>
          <p:cNvSpPr>
            <a:spLocks noEditPoints="1"/>
          </p:cNvSpPr>
          <p:nvPr/>
        </p:nvSpPr>
        <p:spPr bwMode="auto">
          <a:xfrm>
            <a:off x="9799638" y="5657850"/>
            <a:ext cx="758825" cy="1144587"/>
          </a:xfrm>
          <a:custGeom>
            <a:avLst/>
            <a:gdLst>
              <a:gd name="T0" fmla="*/ 91 w 180"/>
              <a:gd name="T1" fmla="*/ 34 h 271"/>
              <a:gd name="T2" fmla="*/ 91 w 180"/>
              <a:gd name="T3" fmla="*/ 34 h 271"/>
              <a:gd name="T4" fmla="*/ 43 w 180"/>
              <a:gd name="T5" fmla="*/ 139 h 271"/>
              <a:gd name="T6" fmla="*/ 90 w 180"/>
              <a:gd name="T7" fmla="*/ 238 h 271"/>
              <a:gd name="T8" fmla="*/ 136 w 180"/>
              <a:gd name="T9" fmla="*/ 137 h 271"/>
              <a:gd name="T10" fmla="*/ 91 w 180"/>
              <a:gd name="T11" fmla="*/ 34 h 271"/>
              <a:gd name="T12" fmla="*/ 87 w 180"/>
              <a:gd name="T13" fmla="*/ 271 h 271"/>
              <a:gd name="T14" fmla="*/ 87 w 180"/>
              <a:gd name="T15" fmla="*/ 271 h 271"/>
              <a:gd name="T16" fmla="*/ 23 w 180"/>
              <a:gd name="T17" fmla="*/ 238 h 271"/>
              <a:gd name="T18" fmla="*/ 0 w 180"/>
              <a:gd name="T19" fmla="*/ 141 h 271"/>
              <a:gd name="T20" fmla="*/ 24 w 180"/>
              <a:gd name="T21" fmla="*/ 36 h 271"/>
              <a:gd name="T22" fmla="*/ 93 w 180"/>
              <a:gd name="T23" fmla="*/ 0 h 271"/>
              <a:gd name="T24" fmla="*/ 180 w 180"/>
              <a:gd name="T25" fmla="*/ 135 h 271"/>
              <a:gd name="T26" fmla="*/ 155 w 180"/>
              <a:gd name="T27" fmla="*/ 236 h 271"/>
              <a:gd name="T28" fmla="*/ 87 w 180"/>
              <a:gd name="T29"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0" h="271">
                <a:moveTo>
                  <a:pt x="91" y="34"/>
                </a:moveTo>
                <a:cubicBezTo>
                  <a:pt x="91" y="34"/>
                  <a:pt x="91" y="34"/>
                  <a:pt x="91" y="34"/>
                </a:cubicBezTo>
                <a:cubicBezTo>
                  <a:pt x="59" y="34"/>
                  <a:pt x="43" y="69"/>
                  <a:pt x="43" y="139"/>
                </a:cubicBezTo>
                <a:cubicBezTo>
                  <a:pt x="43" y="205"/>
                  <a:pt x="59" y="238"/>
                  <a:pt x="90" y="238"/>
                </a:cubicBezTo>
                <a:cubicBezTo>
                  <a:pt x="121" y="238"/>
                  <a:pt x="136" y="204"/>
                  <a:pt x="136" y="137"/>
                </a:cubicBezTo>
                <a:cubicBezTo>
                  <a:pt x="136" y="69"/>
                  <a:pt x="121" y="34"/>
                  <a:pt x="91" y="34"/>
                </a:cubicBezTo>
                <a:close/>
                <a:moveTo>
                  <a:pt x="87" y="271"/>
                </a:moveTo>
                <a:cubicBezTo>
                  <a:pt x="87" y="271"/>
                  <a:pt x="87" y="271"/>
                  <a:pt x="87" y="271"/>
                </a:cubicBezTo>
                <a:cubicBezTo>
                  <a:pt x="59" y="271"/>
                  <a:pt x="38" y="260"/>
                  <a:pt x="23" y="238"/>
                </a:cubicBezTo>
                <a:cubicBezTo>
                  <a:pt x="7" y="216"/>
                  <a:pt x="0" y="183"/>
                  <a:pt x="0" y="141"/>
                </a:cubicBezTo>
                <a:cubicBezTo>
                  <a:pt x="0" y="95"/>
                  <a:pt x="8" y="60"/>
                  <a:pt x="24" y="36"/>
                </a:cubicBezTo>
                <a:cubicBezTo>
                  <a:pt x="40" y="12"/>
                  <a:pt x="63" y="0"/>
                  <a:pt x="93" y="0"/>
                </a:cubicBezTo>
                <a:cubicBezTo>
                  <a:pt x="151" y="0"/>
                  <a:pt x="180" y="45"/>
                  <a:pt x="180" y="135"/>
                </a:cubicBezTo>
                <a:cubicBezTo>
                  <a:pt x="180" y="179"/>
                  <a:pt x="171" y="213"/>
                  <a:pt x="155" y="236"/>
                </a:cubicBezTo>
                <a:cubicBezTo>
                  <a:pt x="139" y="260"/>
                  <a:pt x="116" y="271"/>
                  <a:pt x="87" y="271"/>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9"/>
          <p:cNvSpPr>
            <a:spLocks noEditPoints="1"/>
          </p:cNvSpPr>
          <p:nvPr/>
        </p:nvSpPr>
        <p:spPr bwMode="auto">
          <a:xfrm>
            <a:off x="11212513" y="5657850"/>
            <a:ext cx="758825" cy="1144587"/>
          </a:xfrm>
          <a:custGeom>
            <a:avLst/>
            <a:gdLst>
              <a:gd name="T0" fmla="*/ 91 w 180"/>
              <a:gd name="T1" fmla="*/ 34 h 271"/>
              <a:gd name="T2" fmla="*/ 91 w 180"/>
              <a:gd name="T3" fmla="*/ 34 h 271"/>
              <a:gd name="T4" fmla="*/ 43 w 180"/>
              <a:gd name="T5" fmla="*/ 139 h 271"/>
              <a:gd name="T6" fmla="*/ 90 w 180"/>
              <a:gd name="T7" fmla="*/ 238 h 271"/>
              <a:gd name="T8" fmla="*/ 136 w 180"/>
              <a:gd name="T9" fmla="*/ 137 h 271"/>
              <a:gd name="T10" fmla="*/ 91 w 180"/>
              <a:gd name="T11" fmla="*/ 34 h 271"/>
              <a:gd name="T12" fmla="*/ 87 w 180"/>
              <a:gd name="T13" fmla="*/ 271 h 271"/>
              <a:gd name="T14" fmla="*/ 87 w 180"/>
              <a:gd name="T15" fmla="*/ 271 h 271"/>
              <a:gd name="T16" fmla="*/ 23 w 180"/>
              <a:gd name="T17" fmla="*/ 238 h 271"/>
              <a:gd name="T18" fmla="*/ 0 w 180"/>
              <a:gd name="T19" fmla="*/ 141 h 271"/>
              <a:gd name="T20" fmla="*/ 24 w 180"/>
              <a:gd name="T21" fmla="*/ 36 h 271"/>
              <a:gd name="T22" fmla="*/ 93 w 180"/>
              <a:gd name="T23" fmla="*/ 0 h 271"/>
              <a:gd name="T24" fmla="*/ 180 w 180"/>
              <a:gd name="T25" fmla="*/ 135 h 271"/>
              <a:gd name="T26" fmla="*/ 155 w 180"/>
              <a:gd name="T27" fmla="*/ 236 h 271"/>
              <a:gd name="T28" fmla="*/ 87 w 180"/>
              <a:gd name="T29"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0" h="271">
                <a:moveTo>
                  <a:pt x="91" y="34"/>
                </a:moveTo>
                <a:cubicBezTo>
                  <a:pt x="91" y="34"/>
                  <a:pt x="91" y="34"/>
                  <a:pt x="91" y="34"/>
                </a:cubicBezTo>
                <a:cubicBezTo>
                  <a:pt x="59" y="34"/>
                  <a:pt x="43" y="69"/>
                  <a:pt x="43" y="139"/>
                </a:cubicBezTo>
                <a:cubicBezTo>
                  <a:pt x="43" y="205"/>
                  <a:pt x="59" y="238"/>
                  <a:pt x="90" y="238"/>
                </a:cubicBezTo>
                <a:cubicBezTo>
                  <a:pt x="121" y="238"/>
                  <a:pt x="136" y="204"/>
                  <a:pt x="136" y="137"/>
                </a:cubicBezTo>
                <a:cubicBezTo>
                  <a:pt x="136" y="69"/>
                  <a:pt x="121" y="34"/>
                  <a:pt x="91" y="34"/>
                </a:cubicBezTo>
                <a:close/>
                <a:moveTo>
                  <a:pt x="87" y="271"/>
                </a:moveTo>
                <a:cubicBezTo>
                  <a:pt x="87" y="271"/>
                  <a:pt x="87" y="271"/>
                  <a:pt x="87" y="271"/>
                </a:cubicBezTo>
                <a:cubicBezTo>
                  <a:pt x="60" y="271"/>
                  <a:pt x="38" y="260"/>
                  <a:pt x="23" y="238"/>
                </a:cubicBezTo>
                <a:cubicBezTo>
                  <a:pt x="8" y="216"/>
                  <a:pt x="0" y="183"/>
                  <a:pt x="0" y="141"/>
                </a:cubicBezTo>
                <a:cubicBezTo>
                  <a:pt x="0" y="95"/>
                  <a:pt x="8" y="60"/>
                  <a:pt x="24" y="36"/>
                </a:cubicBezTo>
                <a:cubicBezTo>
                  <a:pt x="40" y="12"/>
                  <a:pt x="63" y="0"/>
                  <a:pt x="93" y="0"/>
                </a:cubicBezTo>
                <a:cubicBezTo>
                  <a:pt x="151" y="0"/>
                  <a:pt x="180" y="45"/>
                  <a:pt x="180" y="135"/>
                </a:cubicBezTo>
                <a:cubicBezTo>
                  <a:pt x="180" y="179"/>
                  <a:pt x="171" y="213"/>
                  <a:pt x="155" y="236"/>
                </a:cubicBezTo>
                <a:cubicBezTo>
                  <a:pt x="139" y="260"/>
                  <a:pt x="116" y="271"/>
                  <a:pt x="87" y="271"/>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0"/>
          <p:cNvSpPr>
            <a:spLocks/>
          </p:cNvSpPr>
          <p:nvPr/>
        </p:nvSpPr>
        <p:spPr bwMode="auto">
          <a:xfrm>
            <a:off x="9837738" y="6464300"/>
            <a:ext cx="2339975" cy="552450"/>
          </a:xfrm>
          <a:custGeom>
            <a:avLst/>
            <a:gdLst>
              <a:gd name="T0" fmla="*/ 343 w 555"/>
              <a:gd name="T1" fmla="*/ 21 h 131"/>
              <a:gd name="T2" fmla="*/ 343 w 555"/>
              <a:gd name="T3" fmla="*/ 21 h 131"/>
              <a:gd name="T4" fmla="*/ 0 w 555"/>
              <a:gd name="T5" fmla="*/ 131 h 131"/>
              <a:gd name="T6" fmla="*/ 197 w 555"/>
              <a:gd name="T7" fmla="*/ 131 h 131"/>
              <a:gd name="T8" fmla="*/ 555 w 555"/>
              <a:gd name="T9" fmla="*/ 131 h 131"/>
              <a:gd name="T10" fmla="*/ 343 w 555"/>
              <a:gd name="T11" fmla="*/ 21 h 131"/>
            </a:gdLst>
            <a:ahLst/>
            <a:cxnLst>
              <a:cxn ang="0">
                <a:pos x="T0" y="T1"/>
              </a:cxn>
              <a:cxn ang="0">
                <a:pos x="T2" y="T3"/>
              </a:cxn>
              <a:cxn ang="0">
                <a:pos x="T4" y="T5"/>
              </a:cxn>
              <a:cxn ang="0">
                <a:pos x="T6" y="T7"/>
              </a:cxn>
              <a:cxn ang="0">
                <a:pos x="T8" y="T9"/>
              </a:cxn>
              <a:cxn ang="0">
                <a:pos x="T10" y="T11"/>
              </a:cxn>
            </a:cxnLst>
            <a:rect l="0" t="0" r="r" b="b"/>
            <a:pathLst>
              <a:path w="555" h="131">
                <a:moveTo>
                  <a:pt x="343" y="21"/>
                </a:moveTo>
                <a:cubicBezTo>
                  <a:pt x="343" y="21"/>
                  <a:pt x="343" y="21"/>
                  <a:pt x="343" y="21"/>
                </a:cubicBezTo>
                <a:cubicBezTo>
                  <a:pt x="222" y="0"/>
                  <a:pt x="93" y="37"/>
                  <a:pt x="0" y="131"/>
                </a:cubicBezTo>
                <a:cubicBezTo>
                  <a:pt x="197" y="131"/>
                  <a:pt x="197" y="131"/>
                  <a:pt x="197" y="131"/>
                </a:cubicBezTo>
                <a:cubicBezTo>
                  <a:pt x="555" y="131"/>
                  <a:pt x="555" y="131"/>
                  <a:pt x="555" y="131"/>
                </a:cubicBezTo>
                <a:cubicBezTo>
                  <a:pt x="496" y="70"/>
                  <a:pt x="421" y="34"/>
                  <a:pt x="343"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1"/>
          <p:cNvSpPr>
            <a:spLocks/>
          </p:cNvSpPr>
          <p:nvPr/>
        </p:nvSpPr>
        <p:spPr bwMode="auto">
          <a:xfrm>
            <a:off x="12241213" y="4911725"/>
            <a:ext cx="241300" cy="1511300"/>
          </a:xfrm>
          <a:custGeom>
            <a:avLst/>
            <a:gdLst>
              <a:gd name="T0" fmla="*/ 36 w 57"/>
              <a:gd name="T1" fmla="*/ 25 h 358"/>
              <a:gd name="T2" fmla="*/ 36 w 57"/>
              <a:gd name="T3" fmla="*/ 25 h 358"/>
              <a:gd name="T4" fmla="*/ 0 w 57"/>
              <a:gd name="T5" fmla="*/ 185 h 358"/>
              <a:gd name="T6" fmla="*/ 35 w 57"/>
              <a:gd name="T7" fmla="*/ 333 h 358"/>
              <a:gd name="T8" fmla="*/ 57 w 57"/>
              <a:gd name="T9" fmla="*/ 358 h 358"/>
              <a:gd name="T10" fmla="*/ 57 w 57"/>
              <a:gd name="T11" fmla="*/ 0 h 358"/>
              <a:gd name="T12" fmla="*/ 36 w 57"/>
              <a:gd name="T13" fmla="*/ 25 h 358"/>
            </a:gdLst>
            <a:ahLst/>
            <a:cxnLst>
              <a:cxn ang="0">
                <a:pos x="T0" y="T1"/>
              </a:cxn>
              <a:cxn ang="0">
                <a:pos x="T2" y="T3"/>
              </a:cxn>
              <a:cxn ang="0">
                <a:pos x="T4" y="T5"/>
              </a:cxn>
              <a:cxn ang="0">
                <a:pos x="T6" y="T7"/>
              </a:cxn>
              <a:cxn ang="0">
                <a:pos x="T8" y="T9"/>
              </a:cxn>
              <a:cxn ang="0">
                <a:pos x="T10" y="T11"/>
              </a:cxn>
              <a:cxn ang="0">
                <a:pos x="T12" y="T13"/>
              </a:cxn>
            </a:cxnLst>
            <a:rect l="0" t="0" r="r" b="b"/>
            <a:pathLst>
              <a:path w="57" h="358">
                <a:moveTo>
                  <a:pt x="36" y="25"/>
                </a:moveTo>
                <a:cubicBezTo>
                  <a:pt x="36" y="25"/>
                  <a:pt x="36" y="25"/>
                  <a:pt x="36" y="25"/>
                </a:cubicBezTo>
                <a:cubicBezTo>
                  <a:pt x="12" y="61"/>
                  <a:pt x="0" y="114"/>
                  <a:pt x="0" y="185"/>
                </a:cubicBezTo>
                <a:cubicBezTo>
                  <a:pt x="0" y="250"/>
                  <a:pt x="11" y="299"/>
                  <a:pt x="35" y="333"/>
                </a:cubicBezTo>
                <a:cubicBezTo>
                  <a:pt x="42" y="343"/>
                  <a:pt x="49" y="351"/>
                  <a:pt x="57" y="358"/>
                </a:cubicBezTo>
                <a:cubicBezTo>
                  <a:pt x="57" y="0"/>
                  <a:pt x="57" y="0"/>
                  <a:pt x="57" y="0"/>
                </a:cubicBezTo>
                <a:cubicBezTo>
                  <a:pt x="50" y="7"/>
                  <a:pt x="43" y="15"/>
                  <a:pt x="36" y="25"/>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2"/>
          <p:cNvSpPr>
            <a:spLocks/>
          </p:cNvSpPr>
          <p:nvPr/>
        </p:nvSpPr>
        <p:spPr bwMode="auto">
          <a:xfrm>
            <a:off x="12149138" y="5662613"/>
            <a:ext cx="333375" cy="1139825"/>
          </a:xfrm>
          <a:custGeom>
            <a:avLst/>
            <a:gdLst>
              <a:gd name="T0" fmla="*/ 43 w 79"/>
              <a:gd name="T1" fmla="*/ 138 h 270"/>
              <a:gd name="T2" fmla="*/ 43 w 79"/>
              <a:gd name="T3" fmla="*/ 138 h 270"/>
              <a:gd name="T4" fmla="*/ 79 w 79"/>
              <a:gd name="T5" fmla="*/ 35 h 270"/>
              <a:gd name="T6" fmla="*/ 79 w 79"/>
              <a:gd name="T7" fmla="*/ 0 h 270"/>
              <a:gd name="T8" fmla="*/ 24 w 79"/>
              <a:gd name="T9" fmla="*/ 35 h 270"/>
              <a:gd name="T10" fmla="*/ 0 w 79"/>
              <a:gd name="T11" fmla="*/ 140 h 270"/>
              <a:gd name="T12" fmla="*/ 23 w 79"/>
              <a:gd name="T13" fmla="*/ 237 h 270"/>
              <a:gd name="T14" fmla="*/ 79 w 79"/>
              <a:gd name="T15" fmla="*/ 270 h 270"/>
              <a:gd name="T16" fmla="*/ 79 w 79"/>
              <a:gd name="T17" fmla="*/ 235 h 270"/>
              <a:gd name="T18" fmla="*/ 43 w 79"/>
              <a:gd name="T19" fmla="*/ 13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270">
                <a:moveTo>
                  <a:pt x="43" y="138"/>
                </a:moveTo>
                <a:cubicBezTo>
                  <a:pt x="43" y="138"/>
                  <a:pt x="43" y="138"/>
                  <a:pt x="43" y="138"/>
                </a:cubicBezTo>
                <a:cubicBezTo>
                  <a:pt x="43" y="77"/>
                  <a:pt x="55" y="43"/>
                  <a:pt x="79" y="35"/>
                </a:cubicBezTo>
                <a:cubicBezTo>
                  <a:pt x="79" y="0"/>
                  <a:pt x="79" y="0"/>
                  <a:pt x="79" y="0"/>
                </a:cubicBezTo>
                <a:cubicBezTo>
                  <a:pt x="56" y="3"/>
                  <a:pt x="37" y="15"/>
                  <a:pt x="24" y="35"/>
                </a:cubicBezTo>
                <a:cubicBezTo>
                  <a:pt x="8" y="59"/>
                  <a:pt x="0" y="94"/>
                  <a:pt x="0" y="140"/>
                </a:cubicBezTo>
                <a:cubicBezTo>
                  <a:pt x="0" y="182"/>
                  <a:pt x="7" y="215"/>
                  <a:pt x="23" y="237"/>
                </a:cubicBezTo>
                <a:cubicBezTo>
                  <a:pt x="37" y="257"/>
                  <a:pt x="55" y="268"/>
                  <a:pt x="79" y="270"/>
                </a:cubicBezTo>
                <a:cubicBezTo>
                  <a:pt x="79" y="235"/>
                  <a:pt x="79" y="235"/>
                  <a:pt x="79" y="235"/>
                </a:cubicBezTo>
                <a:cubicBezTo>
                  <a:pt x="55" y="228"/>
                  <a:pt x="43" y="196"/>
                  <a:pt x="43" y="138"/>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15451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authentication</a:t>
            </a:r>
          </a:p>
        </p:txBody>
      </p:sp>
      <p:grpSp>
        <p:nvGrpSpPr>
          <p:cNvPr id="12" name="Breadcrumb"/>
          <p:cNvGrpSpPr/>
          <p:nvPr/>
        </p:nvGrpSpPr>
        <p:grpSpPr>
          <a:xfrm>
            <a:off x="10256639" y="167118"/>
            <a:ext cx="2360017" cy="287338"/>
            <a:chOff x="2440123" y="6593453"/>
            <a:chExt cx="3498991" cy="287338"/>
          </a:xfrm>
        </p:grpSpPr>
        <p:sp>
          <p:nvSpPr>
            <p:cNvPr id="13" name="TextBox 12"/>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Azure Active Directory</a:t>
              </a:r>
            </a:p>
          </p:txBody>
        </p:sp>
        <p:sp>
          <p:nvSpPr>
            <p:cNvPr id="14"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grpSp>
        <p:nvGrpSpPr>
          <p:cNvPr id="6" name="Azure circle"/>
          <p:cNvGrpSpPr/>
          <p:nvPr/>
        </p:nvGrpSpPr>
        <p:grpSpPr>
          <a:xfrm>
            <a:off x="5573673" y="4547720"/>
            <a:ext cx="1329742" cy="1329740"/>
            <a:chOff x="5743408" y="4360570"/>
            <a:chExt cx="1752601" cy="1752601"/>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4" name="Oval 3"/>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64838"/>
          <a:stretch/>
        </p:blipFill>
        <p:spPr>
          <a:xfrm>
            <a:off x="5672452" y="1850379"/>
            <a:ext cx="1132183" cy="1211316"/>
          </a:xfrm>
          <a:prstGeom prst="rect">
            <a:avLst/>
          </a:prstGeom>
        </p:spPr>
      </p:pic>
      <p:sp>
        <p:nvSpPr>
          <p:cNvPr id="10" name="Oval 9"/>
          <p:cNvSpPr/>
          <p:nvPr/>
        </p:nvSpPr>
        <p:spPr bwMode="auto">
          <a:xfrm>
            <a:off x="5573673" y="1791167"/>
            <a:ext cx="1329742" cy="132974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8" name="User circle"/>
          <p:cNvGrpSpPr/>
          <p:nvPr/>
        </p:nvGrpSpPr>
        <p:grpSpPr>
          <a:xfrm>
            <a:off x="1972517" y="3169443"/>
            <a:ext cx="1329742" cy="1329740"/>
            <a:chOff x="1000389" y="3412485"/>
            <a:chExt cx="1752601" cy="1752601"/>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11" name="Oval 10"/>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Arrow 1"/>
          <p:cNvGrpSpPr/>
          <p:nvPr/>
        </p:nvGrpSpPr>
        <p:grpSpPr>
          <a:xfrm>
            <a:off x="3245741" y="2596937"/>
            <a:ext cx="2115274" cy="925275"/>
            <a:chOff x="3245741" y="2596937"/>
            <a:chExt cx="2115274" cy="925275"/>
          </a:xfrm>
        </p:grpSpPr>
        <p:cxnSp>
          <p:nvCxnSpPr>
            <p:cNvPr id="16" name="Straight Arrow Connector 15"/>
            <p:cNvCxnSpPr/>
            <p:nvPr/>
          </p:nvCxnSpPr>
          <p:spPr>
            <a:xfrm flipV="1">
              <a:off x="3522595" y="2786103"/>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20283285">
              <a:off x="3245741" y="2596937"/>
              <a:ext cx="2113399" cy="430887"/>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User attempts to access</a:t>
              </a:r>
            </a:p>
            <a:p>
              <a:r>
                <a:rPr lang="en-US" sz="1400" dirty="0">
                  <a:gradFill>
                    <a:gsLst>
                      <a:gs pos="2917">
                        <a:schemeClr val="bg2"/>
                      </a:gs>
                      <a:gs pos="95000">
                        <a:schemeClr val="bg2"/>
                      </a:gs>
                    </a:gsLst>
                    <a:lin ang="5400000" scaled="0"/>
                  </a:gradFill>
                </a:rPr>
                <a:t>SharePoint online resource</a:t>
              </a:r>
            </a:p>
          </p:txBody>
        </p:sp>
      </p:grpSp>
      <p:grpSp>
        <p:nvGrpSpPr>
          <p:cNvPr id="18" name="Arrow 2"/>
          <p:cNvGrpSpPr/>
          <p:nvPr/>
        </p:nvGrpSpPr>
        <p:grpSpPr>
          <a:xfrm>
            <a:off x="3245375" y="2535677"/>
            <a:ext cx="2115640" cy="986535"/>
            <a:chOff x="3245375" y="2535677"/>
            <a:chExt cx="2115640" cy="986535"/>
          </a:xfrm>
        </p:grpSpPr>
        <p:cxnSp>
          <p:nvCxnSpPr>
            <p:cNvPr id="19" name="Straight Arrow Connector 18"/>
            <p:cNvCxnSpPr/>
            <p:nvPr/>
          </p:nvCxnSpPr>
          <p:spPr>
            <a:xfrm rot="10800000" flipV="1">
              <a:off x="3522595" y="2786103"/>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20283285">
              <a:off x="3245375" y="2535677"/>
              <a:ext cx="2052870" cy="430887"/>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Redirected to </a:t>
              </a:r>
            </a:p>
            <a:p>
              <a:r>
                <a:rPr lang="en-US" sz="1400" dirty="0">
                  <a:gradFill>
                    <a:gsLst>
                      <a:gs pos="2917">
                        <a:schemeClr val="bg2"/>
                      </a:gs>
                      <a:gs pos="95000">
                        <a:schemeClr val="bg2"/>
                      </a:gs>
                    </a:gsLst>
                    <a:lin ang="5400000" scaled="0"/>
                  </a:gradFill>
                </a:rPr>
                <a:t>login.microsoftonline.com</a:t>
              </a:r>
            </a:p>
          </p:txBody>
        </p:sp>
      </p:grpSp>
      <p:grpSp>
        <p:nvGrpSpPr>
          <p:cNvPr id="21" name="Arrow 3"/>
          <p:cNvGrpSpPr/>
          <p:nvPr/>
        </p:nvGrpSpPr>
        <p:grpSpPr>
          <a:xfrm>
            <a:off x="3205171" y="4221762"/>
            <a:ext cx="2149779" cy="862056"/>
            <a:chOff x="3205171" y="4221762"/>
            <a:chExt cx="2149779" cy="862056"/>
          </a:xfrm>
        </p:grpSpPr>
        <p:sp>
          <p:nvSpPr>
            <p:cNvPr id="22" name="TextBox 21"/>
            <p:cNvSpPr txBox="1"/>
            <p:nvPr/>
          </p:nvSpPr>
          <p:spPr>
            <a:xfrm rot="1303628">
              <a:off x="3205171" y="4652931"/>
              <a:ext cx="1925720" cy="430887"/>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Login with</a:t>
              </a:r>
            </a:p>
            <a:p>
              <a:r>
                <a:rPr lang="en-US" sz="1400" dirty="0">
                  <a:gradFill>
                    <a:gsLst>
                      <a:gs pos="2917">
                        <a:schemeClr val="bg2"/>
                      </a:gs>
                      <a:gs pos="95000">
                        <a:schemeClr val="bg2"/>
                      </a:gs>
                    </a:gsLst>
                    <a:lin ang="5400000" scaled="0"/>
                  </a:gradFill>
                </a:rPr>
                <a:t>Work or School Account</a:t>
              </a:r>
            </a:p>
          </p:txBody>
        </p:sp>
        <p:cxnSp>
          <p:nvCxnSpPr>
            <p:cNvPr id="23" name="Straight Arrow Connector 22"/>
            <p:cNvCxnSpPr/>
            <p:nvPr/>
          </p:nvCxnSpPr>
          <p:spPr>
            <a:xfrm>
              <a:off x="3516530" y="4221762"/>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4" name="Arrow 4"/>
          <p:cNvGrpSpPr/>
          <p:nvPr/>
        </p:nvGrpSpPr>
        <p:grpSpPr>
          <a:xfrm>
            <a:off x="3516530" y="4221762"/>
            <a:ext cx="1838420" cy="843832"/>
            <a:chOff x="3516530" y="4221762"/>
            <a:chExt cx="1838420" cy="843832"/>
          </a:xfrm>
        </p:grpSpPr>
        <p:sp>
          <p:nvSpPr>
            <p:cNvPr id="25" name="TextBox 24"/>
            <p:cNvSpPr txBox="1"/>
            <p:nvPr/>
          </p:nvSpPr>
          <p:spPr>
            <a:xfrm rot="1303628">
              <a:off x="3708498" y="4850150"/>
              <a:ext cx="1402435" cy="215444"/>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Issue SAML token</a:t>
              </a:r>
            </a:p>
          </p:txBody>
        </p:sp>
        <p:cxnSp>
          <p:nvCxnSpPr>
            <p:cNvPr id="26" name="Straight Arrow Connector 25"/>
            <p:cNvCxnSpPr/>
            <p:nvPr/>
          </p:nvCxnSpPr>
          <p:spPr>
            <a:xfrm rot="10800000">
              <a:off x="3516530" y="4221762"/>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7" name="Arrow 5"/>
          <p:cNvGrpSpPr/>
          <p:nvPr/>
        </p:nvGrpSpPr>
        <p:grpSpPr>
          <a:xfrm>
            <a:off x="3522595" y="2782910"/>
            <a:ext cx="1838420" cy="739302"/>
            <a:chOff x="3522595" y="2782910"/>
            <a:chExt cx="1838420" cy="739302"/>
          </a:xfrm>
        </p:grpSpPr>
        <p:cxnSp>
          <p:nvCxnSpPr>
            <p:cNvPr id="28" name="Straight Arrow Connector 27"/>
            <p:cNvCxnSpPr/>
            <p:nvPr/>
          </p:nvCxnSpPr>
          <p:spPr>
            <a:xfrm flipV="1">
              <a:off x="3522595" y="2786103"/>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20283285">
              <a:off x="3589174" y="2782910"/>
              <a:ext cx="1085875" cy="215444"/>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Present token</a:t>
              </a:r>
            </a:p>
          </p:txBody>
        </p:sp>
      </p:grpSp>
      <p:grpSp>
        <p:nvGrpSpPr>
          <p:cNvPr id="30" name="Arrow 6"/>
          <p:cNvGrpSpPr/>
          <p:nvPr/>
        </p:nvGrpSpPr>
        <p:grpSpPr>
          <a:xfrm>
            <a:off x="3427156" y="2678380"/>
            <a:ext cx="1933859" cy="843832"/>
            <a:chOff x="3427156" y="2678380"/>
            <a:chExt cx="1933859" cy="843832"/>
          </a:xfrm>
        </p:grpSpPr>
        <p:cxnSp>
          <p:nvCxnSpPr>
            <p:cNvPr id="31" name="Straight Arrow Connector 30"/>
            <p:cNvCxnSpPr/>
            <p:nvPr/>
          </p:nvCxnSpPr>
          <p:spPr>
            <a:xfrm rot="10800000" flipV="1">
              <a:off x="3522595" y="2786103"/>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20283285">
              <a:off x="3427156" y="2678380"/>
              <a:ext cx="1810880" cy="215444"/>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Return </a:t>
              </a:r>
              <a:r>
                <a:rPr lang="en-US" sz="1400" dirty="0" err="1">
                  <a:gradFill>
                    <a:gsLst>
                      <a:gs pos="2917">
                        <a:srgbClr val="797A7D"/>
                      </a:gs>
                      <a:gs pos="95000">
                        <a:srgbClr val="797A7D"/>
                      </a:gs>
                    </a:gsLst>
                    <a:lin ang="5400000" scaled="0"/>
                  </a:gradFill>
                </a:rPr>
                <a:t>FedAuth</a:t>
              </a:r>
              <a:r>
                <a:rPr lang="en-US" sz="1400" dirty="0">
                  <a:gradFill>
                    <a:gsLst>
                      <a:gs pos="2917">
                        <a:srgbClr val="797A7D"/>
                      </a:gs>
                      <a:gs pos="95000">
                        <a:srgbClr val="797A7D"/>
                      </a:gs>
                    </a:gsLst>
                    <a:lin ang="5400000" scaled="0"/>
                  </a:gradFill>
                </a:rPr>
                <a:t> cookie</a:t>
              </a:r>
            </a:p>
          </p:txBody>
        </p:sp>
      </p:grpSp>
      <p:grpSp>
        <p:nvGrpSpPr>
          <p:cNvPr id="33" name="Arrow 7"/>
          <p:cNvGrpSpPr/>
          <p:nvPr/>
        </p:nvGrpSpPr>
        <p:grpSpPr>
          <a:xfrm>
            <a:off x="3244117" y="2570658"/>
            <a:ext cx="2116898" cy="951554"/>
            <a:chOff x="3244117" y="2570658"/>
            <a:chExt cx="2116898" cy="951554"/>
          </a:xfrm>
        </p:grpSpPr>
        <p:cxnSp>
          <p:nvCxnSpPr>
            <p:cNvPr id="34" name="Straight Arrow Connector 33"/>
            <p:cNvCxnSpPr/>
            <p:nvPr/>
          </p:nvCxnSpPr>
          <p:spPr>
            <a:xfrm flipV="1">
              <a:off x="3522595" y="2786103"/>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20283285">
              <a:off x="3244117" y="2570658"/>
              <a:ext cx="1779333" cy="430887"/>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Subsequent requests</a:t>
              </a:r>
            </a:p>
            <a:p>
              <a:r>
                <a:rPr lang="en-US" sz="1400" dirty="0">
                  <a:gradFill>
                    <a:gsLst>
                      <a:gs pos="2917">
                        <a:srgbClr val="797A7D"/>
                      </a:gs>
                      <a:gs pos="95000">
                        <a:srgbClr val="797A7D"/>
                      </a:gs>
                    </a:gsLst>
                    <a:lin ang="5400000" scaled="0"/>
                  </a:gradFill>
                </a:rPr>
                <a:t>Utilize </a:t>
              </a:r>
              <a:r>
                <a:rPr lang="en-US" sz="1400" dirty="0" err="1">
                  <a:gradFill>
                    <a:gsLst>
                      <a:gs pos="2917">
                        <a:srgbClr val="797A7D"/>
                      </a:gs>
                      <a:gs pos="95000">
                        <a:srgbClr val="797A7D"/>
                      </a:gs>
                    </a:gsLst>
                    <a:lin ang="5400000" scaled="0"/>
                  </a:gradFill>
                </a:rPr>
                <a:t>FedAuth</a:t>
              </a:r>
              <a:r>
                <a:rPr lang="en-US" sz="1400" dirty="0">
                  <a:gradFill>
                    <a:gsLst>
                      <a:gs pos="2917">
                        <a:srgbClr val="797A7D"/>
                      </a:gs>
                      <a:gs pos="95000">
                        <a:srgbClr val="797A7D"/>
                      </a:gs>
                    </a:gsLst>
                    <a:lin ang="5400000" scaled="0"/>
                  </a:gradFill>
                </a:rPr>
                <a:t> cookie</a:t>
              </a:r>
            </a:p>
          </p:txBody>
        </p:sp>
      </p:grpSp>
    </p:spTree>
    <p:extLst>
      <p:ext uri="{BB962C8B-B14F-4D97-AF65-F5344CB8AC3E}">
        <p14:creationId xmlns:p14="http://schemas.microsoft.com/office/powerpoint/2010/main" val="300304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8"/>
                                        </p:tgtEl>
                                      </p:cBhvr>
                                    </p:animEffect>
                                    <p:set>
                                      <p:cBhvr>
                                        <p:cTn id="21" dur="1" fill="hold">
                                          <p:stCondLst>
                                            <p:cond delay="499"/>
                                          </p:stCondLst>
                                        </p:cTn>
                                        <p:tgtEl>
                                          <p:spTgt spid="18"/>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21"/>
                                        </p:tgtEl>
                                      </p:cBhvr>
                                    </p:animEffect>
                                    <p:set>
                                      <p:cBhvr>
                                        <p:cTn id="30" dur="1" fill="hold">
                                          <p:stCondLst>
                                            <p:cond delay="499"/>
                                          </p:stCondLst>
                                        </p:cTn>
                                        <p:tgtEl>
                                          <p:spTgt spid="21"/>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4"/>
                                        </p:tgtEl>
                                      </p:cBhvr>
                                    </p:animEffect>
                                    <p:set>
                                      <p:cBhvr>
                                        <p:cTn id="39" dur="1" fill="hold">
                                          <p:stCondLst>
                                            <p:cond delay="499"/>
                                          </p:stCondLst>
                                        </p:cTn>
                                        <p:tgtEl>
                                          <p:spTgt spid="24"/>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27"/>
                                        </p:tgtEl>
                                      </p:cBhvr>
                                    </p:animEffect>
                                    <p:set>
                                      <p:cBhvr>
                                        <p:cTn id="48" dur="1" fill="hold">
                                          <p:stCondLst>
                                            <p:cond delay="499"/>
                                          </p:stCondLst>
                                        </p:cTn>
                                        <p:tgtEl>
                                          <p:spTgt spid="27"/>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30"/>
                                        </p:tgtEl>
                                      </p:cBhvr>
                                    </p:animEffect>
                                    <p:set>
                                      <p:cBhvr>
                                        <p:cTn id="57" dur="1" fill="hold">
                                          <p:stCondLst>
                                            <p:cond delay="499"/>
                                          </p:stCondLst>
                                        </p:cTn>
                                        <p:tgtEl>
                                          <p:spTgt spid="30"/>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6-30540_Office_365_CloudRoadShow">
  <a:themeElements>
    <a:clrScheme name="Custom 23">
      <a:dk1>
        <a:srgbClr val="262626"/>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D83B01"/>
      </a:hlink>
      <a:folHlink>
        <a:srgbClr val="FE7E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_v02.potx" id="{B5470EB0-641B-4935-9E12-484AA2312254}" vid="{A0499B42-DE34-48E1-8CB5-0A4D707E13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5fad15d0-477e-40da-a20d-40d4ca777cbd"/>
    <ds:schemaRef ds:uri="http://www.w3.org/XML/1998/namespace"/>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4354</Words>
  <Application>Microsoft Office PowerPoint</Application>
  <PresentationFormat>Custom</PresentationFormat>
  <Paragraphs>467</Paragraphs>
  <Slides>47</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Segoe Light</vt:lpstr>
      <vt:lpstr>Arial</vt:lpstr>
      <vt:lpstr>Calibri</vt:lpstr>
      <vt:lpstr>Consolas</vt:lpstr>
      <vt:lpstr>Segoe UI</vt:lpstr>
      <vt:lpstr>Segoe UI Light</vt:lpstr>
      <vt:lpstr>Wingdings</vt:lpstr>
      <vt:lpstr>6-30540_Office_365_CloudRoadShow</vt:lpstr>
      <vt:lpstr>Office 365 development</vt:lpstr>
      <vt:lpstr>Deep Dive into Security and OAuth</vt:lpstr>
      <vt:lpstr>Agenda </vt:lpstr>
      <vt:lpstr>Developer vision</vt:lpstr>
      <vt:lpstr>PowerPoint Presentation</vt:lpstr>
      <vt:lpstr>Azure Active Directory</vt:lpstr>
      <vt:lpstr>Work or School Accounts</vt:lpstr>
      <vt:lpstr>Link Office 365 and Azure</vt:lpstr>
      <vt:lpstr>User authentication</vt:lpstr>
      <vt:lpstr>PowerPoint Presentation</vt:lpstr>
      <vt:lpstr>What is OAuth 2.0?</vt:lpstr>
      <vt:lpstr>OAuth 2.0 Actors</vt:lpstr>
      <vt:lpstr>OAuth 2.0 Actors in Office 365</vt:lpstr>
      <vt:lpstr>Application principals</vt:lpstr>
      <vt:lpstr>OAuth 2.0 Tokens</vt:lpstr>
      <vt:lpstr>Bearer Tokens</vt:lpstr>
      <vt:lpstr>PowerPoint Presentation</vt:lpstr>
      <vt:lpstr>Development Scenarios</vt:lpstr>
      <vt:lpstr>App principals</vt:lpstr>
      <vt:lpstr>Registering a new app</vt:lpstr>
      <vt:lpstr>Provider-hosted app flow scenario</vt:lpstr>
      <vt:lpstr>OAuth 2.0 Flow Provider-Hosted app</vt:lpstr>
      <vt:lpstr>SharePointAcsContext Class</vt:lpstr>
      <vt:lpstr>Making REST Calls with OAuth</vt:lpstr>
      <vt:lpstr>Making CSOM Calls with OAuth</vt:lpstr>
      <vt:lpstr>Demo</vt:lpstr>
      <vt:lpstr>Development Scenarios</vt:lpstr>
      <vt:lpstr>Office 365 APIS Flow scenario</vt:lpstr>
      <vt:lpstr>OAuth 2.0 Flow Office 365 APIs</vt:lpstr>
      <vt:lpstr>Office 365 discovery services</vt:lpstr>
      <vt:lpstr>Office 365 clients</vt:lpstr>
      <vt:lpstr>PowerPoint Presentation</vt:lpstr>
      <vt:lpstr>Development Scenarios</vt:lpstr>
      <vt:lpstr>OAuth Controller class</vt:lpstr>
      <vt:lpstr>OAuth Controller Flow scenario</vt:lpstr>
      <vt:lpstr>OAuth 2.0 Flow OAuth Controller</vt:lpstr>
      <vt:lpstr>Programming the OAuth Controller</vt:lpstr>
      <vt:lpstr>Demo</vt:lpstr>
      <vt:lpstr>Authorization Code Flow Client Credentials Flow</vt:lpstr>
      <vt:lpstr>Obtain Access Tokens with OAuth Flows</vt:lpstr>
      <vt:lpstr>Authorization Code Flow</vt:lpstr>
      <vt:lpstr>Client Credentials Flow (aka: app only)</vt:lpstr>
      <vt:lpstr>Demo</vt:lpstr>
      <vt:lpstr>Summary</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2016-06-08T06:28:31Z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