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3"/>
  </p:notesMasterIdLst>
  <p:handoutMasterIdLst>
    <p:handoutMasterId r:id="rId44"/>
  </p:handoutMasterIdLst>
  <p:sldIdLst>
    <p:sldId id="1436" r:id="rId5"/>
    <p:sldId id="1462" r:id="rId6"/>
    <p:sldId id="1463" r:id="rId7"/>
    <p:sldId id="1465" r:id="rId8"/>
    <p:sldId id="1503" r:id="rId9"/>
    <p:sldId id="1504" r:id="rId10"/>
    <p:sldId id="1472" r:id="rId11"/>
    <p:sldId id="1505" r:id="rId12"/>
    <p:sldId id="1506" r:id="rId13"/>
    <p:sldId id="1507" r:id="rId14"/>
    <p:sldId id="1508" r:id="rId15"/>
    <p:sldId id="1479" r:id="rId16"/>
    <p:sldId id="1509" r:id="rId17"/>
    <p:sldId id="1510" r:id="rId18"/>
    <p:sldId id="1511" r:id="rId19"/>
    <p:sldId id="1512" r:id="rId20"/>
    <p:sldId id="1513" r:id="rId21"/>
    <p:sldId id="1514" r:id="rId22"/>
    <p:sldId id="1515" r:id="rId23"/>
    <p:sldId id="1516" r:id="rId24"/>
    <p:sldId id="1517" r:id="rId25"/>
    <p:sldId id="1488" r:id="rId26"/>
    <p:sldId id="1489" r:id="rId27"/>
    <p:sldId id="1518" r:id="rId28"/>
    <p:sldId id="1519" r:id="rId29"/>
    <p:sldId id="1520" r:id="rId30"/>
    <p:sldId id="1521" r:id="rId31"/>
    <p:sldId id="1522" r:id="rId32"/>
    <p:sldId id="1523" r:id="rId33"/>
    <p:sldId id="1524" r:id="rId34"/>
    <p:sldId id="1525" r:id="rId35"/>
    <p:sldId id="1526" r:id="rId36"/>
    <p:sldId id="1527" r:id="rId37"/>
    <p:sldId id="1496" r:id="rId38"/>
    <p:sldId id="1497" r:id="rId39"/>
    <p:sldId id="1498" r:id="rId40"/>
    <p:sldId id="1499" r:id="rId41"/>
    <p:sldId id="1383"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6187" autoAdjust="0"/>
  </p:normalViewPr>
  <p:slideViewPr>
    <p:cSldViewPr snapToGrid="0">
      <p:cViewPr varScale="1">
        <p:scale>
          <a:sx n="113" d="100"/>
          <a:sy n="113" d="100"/>
        </p:scale>
        <p:origin x="84" y="150"/>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1/3/2017 9:43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1/3/2017 9:43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1/3/2017 9:45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With</a:t>
            </a:r>
            <a:r>
              <a:rPr lang="nl-BE" baseline="0" dirty="0"/>
              <a:t> SharePoint 2007 you already had some upgrade scenarios but they were far from complete.</a:t>
            </a:r>
          </a:p>
          <a:p>
            <a:endParaRPr lang="nl-BE" baseline="0" dirty="0"/>
          </a:p>
          <a:p>
            <a:r>
              <a:rPr lang="nl-BE" baseline="0" dirty="0"/>
              <a:t>SharePoint 2010 addressed this problem by adding upgrade actions to the schema. These actions allow for declarative upgrades and code-based upgrades. Define declarative upgrades using elements like </a:t>
            </a:r>
            <a:r>
              <a:rPr lang="nl-BE" b="1" baseline="0" dirty="0"/>
              <a:t>&lt;ApplyElementManifests&gt;</a:t>
            </a:r>
            <a:r>
              <a:rPr lang="nl-BE" baseline="0" dirty="0"/>
              <a:t>, </a:t>
            </a:r>
            <a:r>
              <a:rPr lang="nl-BE" b="1" baseline="0" dirty="0"/>
              <a:t>&lt;AddContentTypeField&gt;</a:t>
            </a:r>
            <a:r>
              <a:rPr lang="nl-BE" baseline="0" dirty="0"/>
              <a:t>, </a:t>
            </a:r>
            <a:r>
              <a:rPr lang="nl-BE" b="1" baseline="0" dirty="0"/>
              <a:t>&lt;MapFile&gt;</a:t>
            </a:r>
            <a:r>
              <a:rPr lang="nl-BE" baseline="0" dirty="0"/>
              <a:t>, </a:t>
            </a:r>
            <a:r>
              <a:rPr lang="nl-BE" b="1" baseline="0" dirty="0"/>
              <a:t>&lt;CustomUpgradeAction&gt;</a:t>
            </a:r>
            <a:r>
              <a:rPr lang="nl-BE" baseline="0" dirty="0"/>
              <a:t>. Code-based upgrades are defined using the </a:t>
            </a:r>
            <a:r>
              <a:rPr lang="nl-BE" b="1" baseline="0" dirty="0"/>
              <a:t>&lt;CustomUpgradeAction&gt;</a:t>
            </a:r>
            <a:r>
              <a:rPr lang="nl-BE" baseline="0" dirty="0"/>
              <a:t> element.</a:t>
            </a:r>
          </a:p>
          <a:p>
            <a:endParaRPr lang="nl-BE" baseline="0" dirty="0"/>
          </a:p>
          <a:p>
            <a:r>
              <a:rPr lang="nl-BE" baseline="0" dirty="0"/>
              <a:t>There is also a </a:t>
            </a:r>
            <a:r>
              <a:rPr lang="nl-BE" b="1" baseline="0" dirty="0"/>
              <a:t>FeatureUpgrading</a:t>
            </a:r>
            <a:r>
              <a:rPr lang="nl-BE" baseline="0" dirty="0"/>
              <a:t> event added to the </a:t>
            </a:r>
            <a:r>
              <a:rPr lang="nl-BE" b="1" baseline="0" dirty="0"/>
              <a:t>FeatureReceiver</a:t>
            </a:r>
            <a:r>
              <a:rPr lang="nl-BE" baseline="0" dirty="0"/>
              <a:t> class. This event is triggered when a feature is upgraded.</a:t>
            </a:r>
            <a:endParaRPr lang="nl-BE" dirty="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a:t>02 - SharePoint Foundation Development</a:t>
            </a:r>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a:t>v1.2</a:t>
            </a:r>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a:t>02-</a:t>
            </a:r>
            <a:fld id="{073E6628-0705-4E34-90AA-D61A964D0AFD}" type="slidenum">
              <a:rPr lang="en-US" smtClean="0"/>
              <a:pPr/>
              <a:t>25</a:t>
            </a:fld>
            <a:endParaRPr lang="en-US" dirty="0"/>
          </a:p>
        </p:txBody>
      </p:sp>
    </p:spTree>
    <p:extLst>
      <p:ext uri="{BB962C8B-B14F-4D97-AF65-F5344CB8AC3E}">
        <p14:creationId xmlns:p14="http://schemas.microsoft.com/office/powerpoint/2010/main" val="2042348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a:t>In SharePoint 2007 it is not easy to upgrade the definition of existing content types.</a:t>
            </a:r>
          </a:p>
          <a:p>
            <a:endParaRPr lang="nl-BE" dirty="0"/>
          </a:p>
          <a:p>
            <a:r>
              <a:rPr lang="nl-BE" dirty="0"/>
              <a:t>SharePoint </a:t>
            </a:r>
            <a:r>
              <a:rPr lang="nl-BE" baseline="0" dirty="0"/>
              <a:t>2010 added new elements to the CAML schema that allows for a better upgrade scenario. You can use the </a:t>
            </a:r>
            <a:r>
              <a:rPr lang="nl-BE" b="1" baseline="0" dirty="0"/>
              <a:t>&lt;UpgradeActions&gt; </a:t>
            </a:r>
            <a:r>
              <a:rPr lang="nl-BE" baseline="0" dirty="0"/>
              <a:t>element within the </a:t>
            </a:r>
            <a:r>
              <a:rPr lang="nl-BE" b="1" baseline="0" dirty="0"/>
              <a:t>&lt;Feature&gt; </a:t>
            </a:r>
            <a:r>
              <a:rPr lang="nl-BE" baseline="0" dirty="0"/>
              <a:t>element to indicate that you want to upgrade a feature. Within the </a:t>
            </a:r>
            <a:r>
              <a:rPr lang="nl-BE" b="1" baseline="0" dirty="0"/>
              <a:t>&lt;UpgradeActions&gt; </a:t>
            </a:r>
            <a:r>
              <a:rPr lang="nl-BE" baseline="0" dirty="0"/>
              <a:t>element you can place elements like </a:t>
            </a:r>
            <a:r>
              <a:rPr lang="nl-BE" b="1" baseline="0" dirty="0"/>
              <a:t>&lt;AddContentTypeField&gt; </a:t>
            </a:r>
            <a:r>
              <a:rPr lang="nl-BE" baseline="0" dirty="0"/>
              <a:t>to add </a:t>
            </a:r>
            <a:r>
              <a:rPr lang="en-US" dirty="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07 - Creating Fields, Site Columns &amp; Content Types</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v1.2</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07-</a:t>
            </a:r>
            <a:fld id="{073E6628-0705-4E34-90AA-D61A964D0AFD}" type="slidenum">
              <a:rPr lang="en-US" smtClean="0"/>
              <a:pPr/>
              <a:t>26</a:t>
            </a:fld>
            <a:endParaRPr lang="en-US" dirty="0"/>
          </a:p>
        </p:txBody>
      </p:sp>
    </p:spTree>
    <p:extLst>
      <p:ext uri="{BB962C8B-B14F-4D97-AF65-F5344CB8AC3E}">
        <p14:creationId xmlns:p14="http://schemas.microsoft.com/office/powerpoint/2010/main" val="616173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upgrading a Feature is not an automation action. This is something</a:t>
            </a:r>
            <a:r>
              <a:rPr lang="en-US" baseline="0" dirty="0"/>
              <a:t> a developer or administrator must perform at the console of the server. </a:t>
            </a:r>
          </a:p>
          <a:p>
            <a:endParaRPr lang="en-US" baseline="0" dirty="0"/>
          </a:p>
          <a:p>
            <a:r>
              <a:rPr lang="en-US" baseline="0" dirty="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a:t>02 - SharePoint Foundation Development</a:t>
            </a:r>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a:t>v1.2</a:t>
            </a:r>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a:t>02-</a:t>
            </a:r>
            <a:fld id="{073E6628-0705-4E34-90AA-D61A964D0AFD}" type="slidenum">
              <a:rPr lang="en-US" smtClean="0"/>
              <a:pPr/>
              <a:t>27</a:t>
            </a:fld>
            <a:endParaRPr lang="en-US" dirty="0"/>
          </a:p>
        </p:txBody>
      </p:sp>
    </p:spTree>
    <p:extLst>
      <p:ext uri="{BB962C8B-B14F-4D97-AF65-F5344CB8AC3E}">
        <p14:creationId xmlns:p14="http://schemas.microsoft.com/office/powerpoint/2010/main" val="43085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upgrading existing content types has</a:t>
            </a:r>
            <a:r>
              <a:rPr lang="en-US" baseline="0" dirty="0"/>
              <a:t> been a dynamic challenge since they were introduced in SharePoint 2007. While the improvements in upgrade actions added in SharePoint 2013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understand 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07 - Creating Fields, Site Columns &amp; Content Types</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v1.1</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07-</a:t>
            </a:r>
            <a:fld id="{073E6628-0705-4E34-90AA-D61A964D0AFD}" type="slidenum">
              <a:rPr lang="en-US" smtClean="0"/>
              <a:pPr/>
              <a:t>28</a:t>
            </a:fld>
            <a:endParaRPr lang="en-US" dirty="0"/>
          </a:p>
        </p:txBody>
      </p:sp>
    </p:spTree>
    <p:extLst>
      <p:ext uri="{BB962C8B-B14F-4D97-AF65-F5344CB8AC3E}">
        <p14:creationId xmlns:p14="http://schemas.microsoft.com/office/powerpoint/2010/main" val="3721878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After creating</a:t>
            </a:r>
            <a:r>
              <a:rPr lang="nl-BE" baseline="0" dirty="0"/>
              <a:t> the </a:t>
            </a:r>
            <a:r>
              <a:rPr lang="nl-BE" b="1" baseline="0" dirty="0"/>
              <a:t>ClientContext</a:t>
            </a:r>
            <a:r>
              <a:rPr lang="nl-BE" baseline="0" dirty="0"/>
              <a:t>, you can create a </a:t>
            </a:r>
            <a:r>
              <a:rPr lang="nl-BE" b="1" baseline="0" dirty="0"/>
              <a:t>ExceptionHandlingScope</a:t>
            </a:r>
            <a:r>
              <a:rPr lang="nl-BE" baseline="0" dirty="0"/>
              <a:t>. You can wrap up all your code that communicates with the client object model within a </a:t>
            </a:r>
            <a:r>
              <a:rPr lang="nl-BE" b="1" baseline="0" dirty="0"/>
              <a:t>using(eScope.StartScope()){...} </a:t>
            </a:r>
            <a:r>
              <a:rPr lang="nl-BE" baseline="0" dirty="0"/>
              <a:t>to avoid that exceptions go back and forth over the wire. All exceptions are queued and can be checked in the </a:t>
            </a:r>
            <a:r>
              <a:rPr lang="nl-BE" b="1" baseline="0" dirty="0"/>
              <a:t>using</a:t>
            </a:r>
            <a:r>
              <a:rPr lang="nl-BE" baseline="0" dirty="0"/>
              <a:t> (</a:t>
            </a:r>
            <a:r>
              <a:rPr lang="nl-BE" b="1" baseline="0" dirty="0"/>
              <a:t>StartCatch()){...} </a:t>
            </a:r>
            <a:r>
              <a:rPr lang="nl-BE" baseline="0" dirty="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30</a:t>
            </a:fld>
            <a:endParaRPr lang="en-US" dirty="0"/>
          </a:p>
        </p:txBody>
      </p:sp>
    </p:spTree>
    <p:extLst>
      <p:ext uri="{BB962C8B-B14F-4D97-AF65-F5344CB8AC3E}">
        <p14:creationId xmlns:p14="http://schemas.microsoft.com/office/powerpoint/2010/main" val="716436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1/3/2017 10:01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90445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2D3C3C8-B009-43A3-BE18-3EEBF6548288}" type="datetime8">
              <a:rPr lang="en-US" smtClean="0">
                <a:solidFill>
                  <a:prstClr val="black"/>
                </a:solidFill>
              </a:rPr>
              <a:t>1/3/2017 10:00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a:solidFill>
                  <a:prstClr val="black"/>
                </a:solidFill>
              </a:rPr>
              <a:t>Build 2014</a:t>
            </a:r>
          </a:p>
        </p:txBody>
      </p:sp>
    </p:spTree>
    <p:extLst>
      <p:ext uri="{BB962C8B-B14F-4D97-AF65-F5344CB8AC3E}">
        <p14:creationId xmlns:p14="http://schemas.microsoft.com/office/powerpoint/2010/main" val="2828690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1/3/2017 9:43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1/3/2017 9:43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a:p>
          <a:p>
            <a:r>
              <a:rPr lang="en-US" dirty="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a:p>
          <a:p>
            <a:endParaRPr lang="en-US" dirty="0"/>
          </a:p>
        </p:txBody>
      </p:sp>
    </p:spTree>
    <p:extLst>
      <p:ext uri="{BB962C8B-B14F-4D97-AF65-F5344CB8AC3E}">
        <p14:creationId xmlns:p14="http://schemas.microsoft.com/office/powerpoint/2010/main" val="365027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content type is a reusable template of site columns used for an item or document. Since we are concentrating on publishing sites in this course,  we are interested in content types that are used behind the Pages document library.</a:t>
            </a:r>
          </a:p>
          <a:p>
            <a:endParaRPr lang="en-US" dirty="0"/>
          </a:p>
          <a:p>
            <a:r>
              <a:rPr lang="en-US" dirty="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a:p>
          <a:p>
            <a:endParaRPr lang="en-US" dirty="0"/>
          </a:p>
        </p:txBody>
      </p:sp>
    </p:spTree>
    <p:extLst>
      <p:ext uri="{BB962C8B-B14F-4D97-AF65-F5344CB8AC3E}">
        <p14:creationId xmlns:p14="http://schemas.microsoft.com/office/powerpoint/2010/main" val="1274645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129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327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4378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628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1/3/2017 9:52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8142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SharePoint did not have</a:t>
            </a:r>
            <a:r>
              <a:rPr lang="en-US" baseline="0" dirty="0"/>
              <a:t> a way to upgrade deployed Features. Developers were left to write custom code to handle these scenarios on their own.</a:t>
            </a:r>
          </a:p>
          <a:p>
            <a:endParaRPr lang="en-US" baseline="0" dirty="0"/>
          </a:p>
          <a:p>
            <a:r>
              <a:rPr lang="en-US" baseline="0" dirty="0"/>
              <a:t>SharePoint 2010 introduced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a:t>02 - SharePoint Foundation Development</a:t>
            </a:r>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a:t>v1.2</a:t>
            </a:r>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a:t>© 2010 Critical Path Training, LLC - All Rights Reserved</a:t>
            </a:r>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a:t>02-</a:t>
            </a:r>
            <a:fld id="{073E6628-0705-4E34-90AA-D61A964D0AFD}" type="slidenum">
              <a:rPr lang="en-US" smtClean="0"/>
              <a:pPr/>
              <a:t>24</a:t>
            </a:fld>
            <a:endParaRPr lang="en-US" dirty="0"/>
          </a:p>
        </p:txBody>
      </p:sp>
    </p:spTree>
    <p:extLst>
      <p:ext uri="{BB962C8B-B14F-4D97-AF65-F5344CB8AC3E}">
        <p14:creationId xmlns:p14="http://schemas.microsoft.com/office/powerpoint/2010/main" val="894081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7046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6592014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ext uri="{BB962C8B-B14F-4D97-AF65-F5344CB8AC3E}">
        <p14:creationId xmlns:p14="http://schemas.microsoft.com/office/powerpoint/2010/main" val="31769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19" r:id="rId41"/>
    <p:sldLayoutId id="2147484320" r:id="rId42"/>
    <p:sldLayoutId id="2147484261" r:id="rId43"/>
    <p:sldLayoutId id="2147484299" r:id="rId44"/>
    <p:sldLayoutId id="2147484263" r:id="rId45"/>
    <p:sldLayoutId id="2147484321" r:id="rId46"/>
    <p:sldLayoutId id="2147484322"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hyperlink" Target="http://aka.ms/sppnp"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11.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0"/>
          </p:nvPr>
        </p:nvSpPr>
        <p:spPr>
          <a:xfrm>
            <a:off x="274638" y="1212850"/>
            <a:ext cx="11887200" cy="2092325"/>
          </a:xfrm>
        </p:spPr>
        <p:txBody>
          <a:bodyPr/>
          <a:lstStyle/>
          <a:p>
            <a:r>
              <a:rPr lang="en-US"/>
              <a:t>Content types designed in hierarchy</a:t>
            </a:r>
          </a:p>
          <a:p>
            <a:pPr lvl="1"/>
            <a:r>
              <a:rPr lang="en-US"/>
              <a:t>All content types inherit (aka derive) from Item</a:t>
            </a:r>
          </a:p>
          <a:p>
            <a:pPr lvl="1"/>
            <a:r>
              <a:rPr lang="en-US"/>
              <a:t>Child content type inherits site columns from parent</a:t>
            </a:r>
          </a:p>
          <a:p>
            <a:pPr lvl="1"/>
            <a:r>
              <a:rPr lang="en-US"/>
              <a:t>Child content type can add new site columns</a:t>
            </a:r>
          </a:p>
          <a:p>
            <a:pPr lvl="1"/>
            <a:r>
              <a:rPr lang="en-US"/>
              <a:t>Child content type can remove site columns inherited from parent</a:t>
            </a:r>
            <a:endParaRPr lang="en-US" dirty="0"/>
          </a:p>
        </p:txBody>
      </p:sp>
      <p:sp>
        <p:nvSpPr>
          <p:cNvPr id="2" name="Title 1"/>
          <p:cNvSpPr>
            <a:spLocks noGrp="1"/>
          </p:cNvSpPr>
          <p:nvPr>
            <p:ph type="title"/>
          </p:nvPr>
        </p:nvSpPr>
        <p:spPr/>
        <p:txBody>
          <a:bodyPr/>
          <a:lstStyle/>
          <a:p>
            <a:r>
              <a:rPr lang="en-US"/>
              <a:t>Content Type Hierarchy</a:t>
            </a:r>
            <a:endParaRPr lang="en-US" dirty="0"/>
          </a:p>
        </p:txBody>
      </p:sp>
      <p:grpSp>
        <p:nvGrpSpPr>
          <p:cNvPr id="11" name="Group 10"/>
          <p:cNvGrpSpPr/>
          <p:nvPr/>
        </p:nvGrpSpPr>
        <p:grpSpPr>
          <a:xfrm>
            <a:off x="3789292" y="3644229"/>
            <a:ext cx="4097802" cy="3108678"/>
            <a:chOff x="2057401" y="3352802"/>
            <a:chExt cx="4419602" cy="3352801"/>
          </a:xfrm>
        </p:grpSpPr>
        <p:sp>
          <p:nvSpPr>
            <p:cNvPr id="53" name="Rectangle 52"/>
            <p:cNvSpPr/>
            <p:nvPr/>
          </p:nvSpPr>
          <p:spPr>
            <a:xfrm>
              <a:off x="2057401" y="3352802"/>
              <a:ext cx="4419602" cy="335280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28" dirty="0">
                  <a:solidFill>
                    <a:schemeClr val="tx1"/>
                  </a:solidFill>
                </a:rPr>
                <a:t>SharePoint content type hierarchy</a:t>
              </a:r>
            </a:p>
          </p:txBody>
        </p:sp>
        <p:sp>
          <p:nvSpPr>
            <p:cNvPr id="4" name="Rectangle 3"/>
            <p:cNvSpPr/>
            <p:nvPr/>
          </p:nvSpPr>
          <p:spPr>
            <a:xfrm>
              <a:off x="2232315" y="3714458"/>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Item</a:t>
              </a:r>
            </a:p>
          </p:txBody>
        </p:sp>
        <p:cxnSp>
          <p:nvCxnSpPr>
            <p:cNvPr id="6" name="Straight Connector 5"/>
            <p:cNvCxnSpPr/>
            <p:nvPr/>
          </p:nvCxnSpPr>
          <p:spPr>
            <a:xfrm>
              <a:off x="3060260" y="4059308"/>
              <a:ext cx="0" cy="15241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3" y="415168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Announcement</a:t>
              </a:r>
            </a:p>
          </p:txBody>
        </p:sp>
        <p:cxnSp>
          <p:nvCxnSpPr>
            <p:cNvPr id="13" name="Straight Arrow Connector 12"/>
            <p:cNvCxnSpPr>
              <a:endCxn id="7" idx="1"/>
            </p:cNvCxnSpPr>
            <p:nvPr/>
          </p:nvCxnSpPr>
          <p:spPr>
            <a:xfrm>
              <a:off x="3060260" y="4310769"/>
              <a:ext cx="3271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3" y="457591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Contact</a:t>
              </a:r>
            </a:p>
          </p:txBody>
        </p:sp>
        <p:cxnSp>
          <p:nvCxnSpPr>
            <p:cNvPr id="18" name="Straight Arrow Connector 17"/>
            <p:cNvCxnSpPr>
              <a:endCxn id="17" idx="1"/>
            </p:cNvCxnSpPr>
            <p:nvPr/>
          </p:nvCxnSpPr>
          <p:spPr>
            <a:xfrm>
              <a:off x="3060260" y="4735001"/>
              <a:ext cx="3271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3" y="500014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Task</a:t>
              </a:r>
            </a:p>
          </p:txBody>
        </p:sp>
        <p:cxnSp>
          <p:nvCxnSpPr>
            <p:cNvPr id="20" name="Straight Arrow Connector 19"/>
            <p:cNvCxnSpPr>
              <a:endCxn id="19" idx="1"/>
            </p:cNvCxnSpPr>
            <p:nvPr/>
          </p:nvCxnSpPr>
          <p:spPr>
            <a:xfrm>
              <a:off x="3060260" y="5159231"/>
              <a:ext cx="327113"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4"/>
              <a:ext cx="327113"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7"/>
              <a:ext cx="0" cy="67569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70" y="582302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Form</a:t>
              </a:r>
            </a:p>
          </p:txBody>
        </p:sp>
        <p:cxnSp>
          <p:nvCxnSpPr>
            <p:cNvPr id="30" name="Straight Arrow Connector 29"/>
            <p:cNvCxnSpPr>
              <a:endCxn id="29" idx="1"/>
            </p:cNvCxnSpPr>
            <p:nvPr/>
          </p:nvCxnSpPr>
          <p:spPr>
            <a:xfrm>
              <a:off x="4258957" y="5982107"/>
              <a:ext cx="3271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70" y="624725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Picture</a:t>
              </a:r>
            </a:p>
          </p:txBody>
        </p:sp>
        <p:cxnSp>
          <p:nvCxnSpPr>
            <p:cNvPr id="32" name="Straight Arrow Connector 31"/>
            <p:cNvCxnSpPr>
              <a:endCxn id="31" idx="1"/>
            </p:cNvCxnSpPr>
            <p:nvPr/>
          </p:nvCxnSpPr>
          <p:spPr>
            <a:xfrm>
              <a:off x="4258957" y="6406342"/>
              <a:ext cx="3271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2" b="1" dirty="0">
                  <a:solidFill>
                    <a:schemeClr val="tx1">
                      <a:lumMod val="85000"/>
                      <a:lumOff val="15000"/>
                    </a:schemeClr>
                  </a:solidFill>
                </a:rPr>
                <a:t>Document</a:t>
              </a:r>
            </a:p>
          </p:txBody>
        </p:sp>
      </p:grpSp>
      <p:sp>
        <p:nvSpPr>
          <p:cNvPr id="23"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Site Columns and Content Types</a:t>
            </a:r>
          </a:p>
          <a:p>
            <a:pPr algn="r"/>
            <a:endParaRPr lang="en-US" dirty="0"/>
          </a:p>
        </p:txBody>
      </p:sp>
    </p:spTree>
    <p:extLst>
      <p:ext uri="{BB962C8B-B14F-4D97-AF65-F5344CB8AC3E}">
        <p14:creationId xmlns:p14="http://schemas.microsoft.com/office/powerpoint/2010/main" val="282506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64305" y="3652698"/>
            <a:ext cx="4697405" cy="17137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28" dirty="0">
                <a:solidFill>
                  <a:schemeClr val="tx1"/>
                </a:solidFill>
              </a:rPr>
              <a:t>SharePoint-supplied content types</a:t>
            </a:r>
          </a:p>
        </p:txBody>
      </p:sp>
      <p:sp>
        <p:nvSpPr>
          <p:cNvPr id="47" name="Rectangle 46"/>
          <p:cNvSpPr/>
          <p:nvPr/>
        </p:nvSpPr>
        <p:spPr>
          <a:xfrm>
            <a:off x="2764305" y="5504902"/>
            <a:ext cx="4697405" cy="1297081"/>
          </a:xfrm>
          <a:prstGeom prst="rect">
            <a:avLst/>
          </a:prstGeom>
          <a:solidFill>
            <a:schemeClr val="accent2">
              <a:lumMod val="20000"/>
              <a:lumOff val="8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28" dirty="0">
                <a:solidFill>
                  <a:schemeClr val="tx1"/>
                </a:solidFill>
              </a:rPr>
              <a:t>Custom content types</a:t>
            </a:r>
          </a:p>
        </p:txBody>
      </p:sp>
      <p:sp>
        <p:nvSpPr>
          <p:cNvPr id="24" name="Content Placeholder 23"/>
          <p:cNvSpPr>
            <a:spLocks noGrp="1"/>
          </p:cNvSpPr>
          <p:nvPr>
            <p:ph idx="10"/>
          </p:nvPr>
        </p:nvSpPr>
        <p:spPr>
          <a:xfrm>
            <a:off x="274638" y="1212850"/>
            <a:ext cx="11887200" cy="2092325"/>
          </a:xfrm>
        </p:spPr>
        <p:txBody>
          <a:bodyPr/>
          <a:lstStyle/>
          <a:p>
            <a:r>
              <a:rPr lang="en-US"/>
              <a:t>Creating a custom content type</a:t>
            </a:r>
          </a:p>
          <a:p>
            <a:pPr lvl="1"/>
            <a:r>
              <a:rPr lang="en-US"/>
              <a:t>Select a content type name</a:t>
            </a:r>
          </a:p>
          <a:p>
            <a:pPr lvl="1"/>
            <a:r>
              <a:rPr lang="en-US"/>
              <a:t>Select a parent content type to inherit from</a:t>
            </a:r>
          </a:p>
          <a:p>
            <a:pPr lvl="1"/>
            <a:r>
              <a:rPr lang="en-US"/>
              <a:t>Add whatever site columns are required</a:t>
            </a:r>
          </a:p>
          <a:p>
            <a:pPr lvl="1"/>
            <a:r>
              <a:rPr lang="en-US"/>
              <a:t>Configure content type settings</a:t>
            </a:r>
          </a:p>
          <a:p>
            <a:pPr lvl="1"/>
            <a:endParaRPr lang="en-US" dirty="0"/>
          </a:p>
        </p:txBody>
      </p:sp>
      <p:sp>
        <p:nvSpPr>
          <p:cNvPr id="2" name="Title 1"/>
          <p:cNvSpPr>
            <a:spLocks noGrp="1"/>
          </p:cNvSpPr>
          <p:nvPr>
            <p:ph type="title"/>
          </p:nvPr>
        </p:nvSpPr>
        <p:spPr/>
        <p:txBody>
          <a:bodyPr/>
          <a:lstStyle/>
          <a:p>
            <a:r>
              <a:rPr lang="en-US"/>
              <a:t>Creating Custom Content Types</a:t>
            </a:r>
            <a:endParaRPr lang="en-US" dirty="0"/>
          </a:p>
        </p:txBody>
      </p:sp>
      <p:sp>
        <p:nvSpPr>
          <p:cNvPr id="4" name="Rectangle 3"/>
          <p:cNvSpPr/>
          <p:nvPr/>
        </p:nvSpPr>
        <p:spPr>
          <a:xfrm>
            <a:off x="3002456" y="4058000"/>
            <a:ext cx="1974603" cy="37065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tx1"/>
                </a:solidFill>
              </a:rPr>
              <a:t>Item</a:t>
            </a:r>
          </a:p>
        </p:txBody>
      </p:sp>
      <p:cxnSp>
        <p:nvCxnSpPr>
          <p:cNvPr id="6" name="Straight Connector 5"/>
          <p:cNvCxnSpPr>
            <a:stCxn id="4" idx="2"/>
          </p:cNvCxnSpPr>
          <p:nvPr/>
        </p:nvCxnSpPr>
        <p:spPr>
          <a:xfrm>
            <a:off x="3989757" y="4428650"/>
            <a:ext cx="0" cy="1415759"/>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967883" y="4792209"/>
            <a:ext cx="1317751" cy="338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02455" y="5844408"/>
            <a:ext cx="1974603" cy="370650"/>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tx1"/>
                </a:solidFill>
              </a:rPr>
              <a:t>Book</a:t>
            </a:r>
          </a:p>
        </p:txBody>
      </p:sp>
      <p:sp>
        <p:nvSpPr>
          <p:cNvPr id="58" name="Rectangle 57"/>
          <p:cNvSpPr/>
          <p:nvPr/>
        </p:nvSpPr>
        <p:spPr>
          <a:xfrm>
            <a:off x="5285635" y="5844408"/>
            <a:ext cx="1974603" cy="370650"/>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tx1"/>
                </a:solidFill>
              </a:rPr>
              <a:t>Book Cover Image</a:t>
            </a:r>
          </a:p>
        </p:txBody>
      </p:sp>
      <p:sp>
        <p:nvSpPr>
          <p:cNvPr id="21" name="Rectangle 20"/>
          <p:cNvSpPr/>
          <p:nvPr/>
        </p:nvSpPr>
        <p:spPr>
          <a:xfrm>
            <a:off x="5285635" y="4610271"/>
            <a:ext cx="1974603" cy="37065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b="1" dirty="0">
                <a:solidFill>
                  <a:schemeClr val="tx1"/>
                </a:solidFill>
              </a:rPr>
              <a:t>Document</a:t>
            </a:r>
          </a:p>
        </p:txBody>
      </p:sp>
      <p:cxnSp>
        <p:nvCxnSpPr>
          <p:cNvPr id="35" name="Straight Connector 34"/>
          <p:cNvCxnSpPr/>
          <p:nvPr/>
        </p:nvCxnSpPr>
        <p:spPr>
          <a:xfrm flipH="1">
            <a:off x="6276007" y="4977534"/>
            <a:ext cx="1" cy="866872"/>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Site Columns and Content Types</a:t>
            </a:r>
          </a:p>
          <a:p>
            <a:pPr algn="r"/>
            <a:endParaRPr lang="en-US" dirty="0"/>
          </a:p>
        </p:txBody>
      </p:sp>
    </p:spTree>
    <p:extLst>
      <p:ext uri="{BB962C8B-B14F-4D97-AF65-F5344CB8AC3E}">
        <p14:creationId xmlns:p14="http://schemas.microsoft.com/office/powerpoint/2010/main" val="262317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a:xfrm>
            <a:off x="2103437" y="2076884"/>
            <a:ext cx="7844895" cy="1292662"/>
          </a:xfrm>
        </p:spPr>
        <p:txBody>
          <a:bodyPr/>
          <a:lstStyle/>
          <a:p>
            <a:r>
              <a:rPr lang="en-US" dirty="0"/>
              <a:t>Creating Custom Lists using XML</a:t>
            </a:r>
            <a:endParaRPr lang="en-US" dirty="0"/>
          </a:p>
        </p:txBody>
      </p:sp>
      <p:sp>
        <p:nvSpPr>
          <p:cNvPr id="43" name="Text Placeholder 42"/>
          <p:cNvSpPr>
            <a:spLocks noGrp="1"/>
          </p:cNvSpPr>
          <p:nvPr>
            <p:ph type="body" sz="quarter" idx="12"/>
          </p:nvPr>
        </p:nvSpPr>
        <p:spPr/>
        <p:txBody>
          <a:bodyPr/>
          <a:lstStyle/>
          <a:p>
            <a:r>
              <a:rPr lang="en-US"/>
              <a:t>3</a:t>
            </a:r>
            <a:endParaRPr lang="en-US" dirty="0"/>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Site columns can be created declaratively</a:t>
            </a:r>
          </a:p>
          <a:p>
            <a:pPr lvl="1"/>
            <a:r>
              <a:rPr lang="en-US"/>
              <a:t>Declarative XML element activated using feature</a:t>
            </a:r>
            <a:endParaRPr lang="en-US" dirty="0"/>
          </a:p>
        </p:txBody>
      </p:sp>
      <p:sp>
        <p:nvSpPr>
          <p:cNvPr id="2" name="Title 1"/>
          <p:cNvSpPr>
            <a:spLocks noGrp="1"/>
          </p:cNvSpPr>
          <p:nvPr>
            <p:ph type="title"/>
          </p:nvPr>
        </p:nvSpPr>
        <p:spPr/>
        <p:txBody>
          <a:bodyPr/>
          <a:lstStyle/>
          <a:p>
            <a:r>
              <a:rPr lang="en-US" dirty="0"/>
              <a:t>Creating Site Columns using XML</a:t>
            </a:r>
          </a:p>
        </p:txBody>
      </p:sp>
      <p:pic>
        <p:nvPicPr>
          <p:cNvPr id="5" name="Picture 4"/>
          <p:cNvPicPr>
            <a:picLocks noChangeAspect="1"/>
          </p:cNvPicPr>
          <p:nvPr/>
        </p:nvPicPr>
        <p:blipFill>
          <a:blip r:embed="rId2"/>
          <a:stretch>
            <a:fillRect/>
          </a:stretch>
        </p:blipFill>
        <p:spPr>
          <a:xfrm>
            <a:off x="3984026" y="2512778"/>
            <a:ext cx="3730413" cy="4197797"/>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XML</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71404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This example shows a custom content type</a:t>
            </a:r>
          </a:p>
          <a:p>
            <a:pPr lvl="1"/>
            <a:r>
              <a:rPr lang="en-US"/>
              <a:t>Designed for use custom Books list type</a:t>
            </a:r>
            <a:endParaRPr lang="en-US" dirty="0"/>
          </a:p>
        </p:txBody>
      </p:sp>
      <p:sp>
        <p:nvSpPr>
          <p:cNvPr id="2" name="Title 1"/>
          <p:cNvSpPr>
            <a:spLocks noGrp="1"/>
          </p:cNvSpPr>
          <p:nvPr>
            <p:ph type="title"/>
          </p:nvPr>
        </p:nvSpPr>
        <p:spPr/>
        <p:txBody>
          <a:bodyPr/>
          <a:lstStyle/>
          <a:p>
            <a:r>
              <a:rPr lang="en-US"/>
              <a:t>Creating Content Types using XML</a:t>
            </a:r>
            <a:endParaRPr lang="en-US" dirty="0"/>
          </a:p>
        </p:txBody>
      </p:sp>
      <p:pic>
        <p:nvPicPr>
          <p:cNvPr id="6" name="Picture 5"/>
          <p:cNvPicPr>
            <a:picLocks noChangeAspect="1"/>
          </p:cNvPicPr>
          <p:nvPr/>
        </p:nvPicPr>
        <p:blipFill>
          <a:blip r:embed="rId3"/>
          <a:stretch>
            <a:fillRect/>
          </a:stretch>
        </p:blipFill>
        <p:spPr>
          <a:xfrm>
            <a:off x="2099239" y="2720094"/>
            <a:ext cx="8237996" cy="3104297"/>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XML</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229224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Makes it easier to work with content types</a:t>
            </a:r>
          </a:p>
          <a:p>
            <a:pPr lvl="1"/>
            <a:r>
              <a:rPr lang="en-US"/>
              <a:t>You don't need to work directly with XML elements</a:t>
            </a:r>
          </a:p>
          <a:p>
            <a:pPr lvl="1"/>
            <a:r>
              <a:rPr lang="en-US"/>
              <a:t>Site columns added to content type from dropdown list</a:t>
            </a:r>
            <a:endParaRPr lang="en-US" dirty="0"/>
          </a:p>
        </p:txBody>
      </p:sp>
      <p:sp>
        <p:nvSpPr>
          <p:cNvPr id="2" name="Title 1"/>
          <p:cNvSpPr>
            <a:spLocks noGrp="1"/>
          </p:cNvSpPr>
          <p:nvPr>
            <p:ph type="title"/>
          </p:nvPr>
        </p:nvSpPr>
        <p:spPr/>
        <p:txBody>
          <a:bodyPr/>
          <a:lstStyle/>
          <a:p>
            <a:r>
              <a:rPr lang="en-US"/>
              <a:t>Visual Studio Content Type Designer</a:t>
            </a:r>
            <a:endParaRPr lang="en-US" dirty="0"/>
          </a:p>
        </p:txBody>
      </p:sp>
      <p:grpSp>
        <p:nvGrpSpPr>
          <p:cNvPr id="9" name="Group 8"/>
          <p:cNvGrpSpPr/>
          <p:nvPr/>
        </p:nvGrpSpPr>
        <p:grpSpPr>
          <a:xfrm>
            <a:off x="535343" y="3201683"/>
            <a:ext cx="11055001" cy="3188942"/>
            <a:chOff x="152400" y="2930979"/>
            <a:chExt cx="8763000" cy="2526580"/>
          </a:xfrm>
        </p:grpSpPr>
        <p:pic>
          <p:nvPicPr>
            <p:cNvPr id="7" name="Picture 6"/>
            <p:cNvPicPr>
              <a:picLocks noChangeAspect="1"/>
            </p:cNvPicPr>
            <p:nvPr/>
          </p:nvPicPr>
          <p:blipFill>
            <a:blip r:embed="rId2"/>
            <a:stretch>
              <a:fillRect/>
            </a:stretch>
          </p:blipFill>
          <p:spPr>
            <a:xfrm>
              <a:off x="152400" y="2930979"/>
              <a:ext cx="4038600" cy="252658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43400" y="2930979"/>
              <a:ext cx="4572000" cy="1708298"/>
            </a:xfrm>
            <a:prstGeom prst="rect">
              <a:avLst/>
            </a:prstGeom>
            <a:ln>
              <a:solidFill>
                <a:schemeClr val="bg1">
                  <a:lumMod val="50000"/>
                </a:schemeClr>
              </a:solidFill>
            </a:ln>
          </p:spPr>
        </p:pic>
      </p:grpSp>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XML</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408861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List contains a collection of content types</a:t>
            </a:r>
          </a:p>
          <a:p>
            <a:pPr lvl="1"/>
            <a:r>
              <a:rPr lang="en-US"/>
              <a:t>Every list must contain at least one content type</a:t>
            </a:r>
          </a:p>
          <a:p>
            <a:pPr lvl="1"/>
            <a:r>
              <a:rPr lang="en-US"/>
              <a:t>Content types hidden on the List Settings page by default</a:t>
            </a:r>
          </a:p>
          <a:p>
            <a:pPr lvl="1"/>
            <a:r>
              <a:rPr lang="en-US"/>
              <a:t>Advanced Settings page for list provides option  to show them</a:t>
            </a:r>
          </a:p>
          <a:p>
            <a:pPr lvl="1"/>
            <a:endParaRPr lang="en-US"/>
          </a:p>
          <a:p>
            <a:endParaRPr lang="en-US"/>
          </a:p>
          <a:p>
            <a:pPr lvl="1"/>
            <a:endParaRPr lang="en-US"/>
          </a:p>
          <a:p>
            <a:pPr lvl="1"/>
            <a:r>
              <a:rPr lang="en-US"/>
              <a:t>Content Types section allows for adding/removing content types</a:t>
            </a:r>
          </a:p>
          <a:p>
            <a:pPr lvl="1"/>
            <a:endParaRPr lang="en-US" dirty="0"/>
          </a:p>
        </p:txBody>
      </p:sp>
      <p:sp>
        <p:nvSpPr>
          <p:cNvPr id="2" name="Title 1"/>
          <p:cNvSpPr>
            <a:spLocks noGrp="1"/>
          </p:cNvSpPr>
          <p:nvPr>
            <p:ph type="title"/>
          </p:nvPr>
        </p:nvSpPr>
        <p:spPr/>
        <p:txBody>
          <a:bodyPr/>
          <a:lstStyle/>
          <a:p>
            <a:r>
              <a:rPr lang="en-US"/>
              <a:t>Lists and Content Types</a:t>
            </a:r>
            <a:endParaRPr lang="en-US" dirty="0"/>
          </a:p>
        </p:txBody>
      </p:sp>
      <p:pic>
        <p:nvPicPr>
          <p:cNvPr id="4" name="Picture 3"/>
          <p:cNvPicPr>
            <a:picLocks noChangeAspect="1"/>
          </p:cNvPicPr>
          <p:nvPr/>
        </p:nvPicPr>
        <p:blipFill>
          <a:blip r:embed="rId3"/>
          <a:stretch>
            <a:fillRect/>
          </a:stretch>
        </p:blipFill>
        <p:spPr>
          <a:xfrm>
            <a:off x="1900028" y="3347583"/>
            <a:ext cx="3673699" cy="1120402"/>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900028" y="5151361"/>
            <a:ext cx="6295073" cy="1586704"/>
          </a:xfrm>
          <a:prstGeom prst="rect">
            <a:avLst/>
          </a:prstGeom>
          <a:ln>
            <a:solidFill>
              <a:schemeClr val="bg1">
                <a:lumMod val="50000"/>
              </a:schemeClr>
            </a:solidFill>
          </a:ln>
        </p:spPr>
      </p:pic>
      <p:sp>
        <p:nvSpPr>
          <p:cNvPr id="8"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XML</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285434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714589"/>
          </a:xfrm>
        </p:spPr>
        <p:txBody>
          <a:bodyPr/>
          <a:lstStyle/>
          <a:p>
            <a:r>
              <a:rPr lang="en-US" sz="3600" dirty="0"/>
              <a:t>Visual Studio provides support for creating SharePoint lists</a:t>
            </a:r>
          </a:p>
          <a:p>
            <a:pPr lvl="1"/>
            <a:r>
              <a:rPr lang="en-US" sz="2000" dirty="0"/>
              <a:t>SharePoint list added to Visual Studio projects using List item template</a:t>
            </a:r>
          </a:p>
          <a:p>
            <a:pPr lvl="1"/>
            <a:r>
              <a:rPr lang="en-US" sz="2000" dirty="0"/>
              <a:t>SharePoint lists supported in SharePoint solutions and SharePoint apps</a:t>
            </a:r>
          </a:p>
          <a:p>
            <a:r>
              <a:rPr lang="en-US" sz="3600" dirty="0"/>
              <a:t>Options when creating list</a:t>
            </a:r>
          </a:p>
          <a:p>
            <a:pPr lvl="1"/>
            <a:r>
              <a:rPr lang="en-US" sz="2000" dirty="0"/>
              <a:t>list instance based on existing list type</a:t>
            </a:r>
          </a:p>
          <a:p>
            <a:pPr lvl="1"/>
            <a:r>
              <a:rPr lang="en-US" sz="2000" dirty="0"/>
              <a:t>customizable list template with instance</a:t>
            </a:r>
          </a:p>
        </p:txBody>
      </p:sp>
      <p:sp>
        <p:nvSpPr>
          <p:cNvPr id="2" name="Title 1"/>
          <p:cNvSpPr>
            <a:spLocks noGrp="1"/>
          </p:cNvSpPr>
          <p:nvPr>
            <p:ph type="title"/>
          </p:nvPr>
        </p:nvSpPr>
        <p:spPr/>
        <p:txBody>
          <a:bodyPr/>
          <a:lstStyle/>
          <a:p>
            <a:r>
              <a:rPr lang="en-US"/>
              <a:t>Creating Lists with Visual Studio</a:t>
            </a:r>
            <a:endParaRPr lang="en-US" dirty="0"/>
          </a:p>
        </p:txBody>
      </p:sp>
      <p:pic>
        <p:nvPicPr>
          <p:cNvPr id="5" name="Picture 4"/>
          <p:cNvPicPr>
            <a:picLocks noChangeAspect="1"/>
          </p:cNvPicPr>
          <p:nvPr/>
        </p:nvPicPr>
        <p:blipFill rotWithShape="1">
          <a:blip r:embed="rId2"/>
          <a:srcRect t="6629" r="768" b="33193"/>
          <a:stretch/>
        </p:blipFill>
        <p:spPr>
          <a:xfrm>
            <a:off x="3924227" y="4118998"/>
            <a:ext cx="5492919" cy="2368686"/>
          </a:xfrm>
          <a:prstGeom prst="rect">
            <a:avLst/>
          </a:prstGeom>
          <a:ln>
            <a:solidFill>
              <a:schemeClr val="bg1">
                <a:lumMod val="50000"/>
              </a:schemeClr>
            </a:solidFill>
          </a:ln>
        </p:spPr>
      </p:pic>
      <p:sp>
        <p:nvSpPr>
          <p:cNvPr id="7" name="Right Arrow 6"/>
          <p:cNvSpPr/>
          <p:nvPr/>
        </p:nvSpPr>
        <p:spPr>
          <a:xfrm>
            <a:off x="1710656" y="5345066"/>
            <a:ext cx="2297275" cy="4223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1071" dirty="0"/>
              <a:t>create customizable list template</a:t>
            </a:r>
          </a:p>
        </p:txBody>
      </p:sp>
      <p:sp>
        <p:nvSpPr>
          <p:cNvPr id="8" name="Right Arrow 7"/>
          <p:cNvSpPr/>
          <p:nvPr/>
        </p:nvSpPr>
        <p:spPr>
          <a:xfrm>
            <a:off x="2487825" y="5845254"/>
            <a:ext cx="1520106" cy="4223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1071" dirty="0"/>
              <a:t>create standard list</a:t>
            </a:r>
          </a:p>
        </p:txBody>
      </p:sp>
      <p:pic>
        <p:nvPicPr>
          <p:cNvPr id="4" name="Picture 3"/>
          <p:cNvPicPr>
            <a:picLocks noChangeAspect="1"/>
          </p:cNvPicPr>
          <p:nvPr/>
        </p:nvPicPr>
        <p:blipFill rotWithShape="1">
          <a:blip r:embed="rId3"/>
          <a:srcRect r="28845" b="21295"/>
          <a:stretch/>
        </p:blipFill>
        <p:spPr>
          <a:xfrm>
            <a:off x="7150840" y="2797810"/>
            <a:ext cx="3250843" cy="1694337"/>
          </a:xfrm>
          <a:prstGeom prst="rect">
            <a:avLst/>
          </a:prstGeom>
          <a:ln>
            <a:solidFill>
              <a:schemeClr val="bg1">
                <a:lumMod val="50000"/>
              </a:schemeClr>
            </a:solidFill>
          </a:ln>
        </p:spPr>
      </p:pic>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XML</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418778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0"/>
          </p:nvPr>
        </p:nvSpPr>
        <p:spPr>
          <a:xfrm>
            <a:off x="274638" y="1212850"/>
            <a:ext cx="11887200" cy="2092325"/>
          </a:xfrm>
        </p:spPr>
        <p:txBody>
          <a:bodyPr/>
          <a:lstStyle/>
          <a:p>
            <a:r>
              <a:rPr lang="en-US"/>
              <a:t>Creating using ListInstance element</a:t>
            </a:r>
          </a:p>
          <a:p>
            <a:pPr lvl="1"/>
            <a:r>
              <a:rPr lang="en-US"/>
              <a:t>Title: acts as list display name</a:t>
            </a:r>
          </a:p>
          <a:p>
            <a:pPr lvl="1"/>
            <a:r>
              <a:rPr lang="en-US"/>
              <a:t>URL: URL offset from root of site</a:t>
            </a:r>
          </a:p>
          <a:p>
            <a:pPr lvl="1"/>
            <a:r>
              <a:rPr lang="en-US"/>
              <a:t>TemplateType: ID of standard SharePoint list type</a:t>
            </a:r>
          </a:p>
          <a:p>
            <a:pPr lvl="1"/>
            <a:r>
              <a:rPr lang="en-US"/>
              <a:t>FeatureId: ID of SharePoint feature which provide list type</a:t>
            </a:r>
            <a:endParaRPr lang="en-US" dirty="0"/>
          </a:p>
        </p:txBody>
      </p:sp>
      <p:sp>
        <p:nvSpPr>
          <p:cNvPr id="2" name="Title 1"/>
          <p:cNvSpPr>
            <a:spLocks noGrp="1"/>
          </p:cNvSpPr>
          <p:nvPr>
            <p:ph type="title"/>
          </p:nvPr>
        </p:nvSpPr>
        <p:spPr/>
        <p:txBody>
          <a:bodyPr/>
          <a:lstStyle/>
          <a:p>
            <a:r>
              <a:rPr lang="en-US"/>
              <a:t>Creating a Standard List Instance</a:t>
            </a:r>
            <a:endParaRPr lang="en-US" dirty="0"/>
          </a:p>
        </p:txBody>
      </p:sp>
      <p:pic>
        <p:nvPicPr>
          <p:cNvPr id="4" name="Picture 3"/>
          <p:cNvPicPr>
            <a:picLocks noChangeAspect="1"/>
          </p:cNvPicPr>
          <p:nvPr/>
        </p:nvPicPr>
        <p:blipFill>
          <a:blip r:embed="rId2"/>
          <a:stretch>
            <a:fillRect/>
          </a:stretch>
        </p:blipFill>
        <p:spPr>
          <a:xfrm>
            <a:off x="1621186" y="3663581"/>
            <a:ext cx="3225682" cy="2350998"/>
          </a:xfrm>
          <a:prstGeom prst="rect">
            <a:avLst/>
          </a:prstGeom>
        </p:spPr>
      </p:pic>
      <p:pic>
        <p:nvPicPr>
          <p:cNvPr id="5" name="Picture 4"/>
          <p:cNvPicPr>
            <a:picLocks noChangeAspect="1"/>
          </p:cNvPicPr>
          <p:nvPr/>
        </p:nvPicPr>
        <p:blipFill>
          <a:blip r:embed="rId3"/>
          <a:stretch>
            <a:fillRect/>
          </a:stretch>
        </p:blipFill>
        <p:spPr>
          <a:xfrm>
            <a:off x="5251514" y="3735857"/>
            <a:ext cx="1620164" cy="2206448"/>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7200124" y="4216261"/>
            <a:ext cx="3574979" cy="1245637"/>
          </a:xfrm>
          <a:prstGeom prst="rect">
            <a:avLst/>
          </a:prstGeom>
          <a:ln>
            <a:solidFill>
              <a:schemeClr val="bg1">
                <a:lumMod val="50000"/>
              </a:schemeClr>
            </a:solidFill>
          </a:ln>
        </p:spPr>
      </p:pic>
      <p:sp>
        <p:nvSpPr>
          <p:cNvPr id="9"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XML</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198472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List can be created with pre-populated items</a:t>
            </a:r>
          </a:p>
          <a:p>
            <a:pPr lvl="1"/>
            <a:r>
              <a:rPr lang="en-US"/>
              <a:t>Item data added in Rows and Row elements</a:t>
            </a:r>
          </a:p>
          <a:p>
            <a:pPr lvl="1"/>
            <a:r>
              <a:rPr lang="en-US"/>
              <a:t>Item column values assigned using site column names</a:t>
            </a:r>
            <a:endParaRPr lang="en-US" dirty="0"/>
          </a:p>
        </p:txBody>
      </p:sp>
      <p:sp>
        <p:nvSpPr>
          <p:cNvPr id="2" name="Title 1"/>
          <p:cNvSpPr>
            <a:spLocks noGrp="1"/>
          </p:cNvSpPr>
          <p:nvPr>
            <p:ph type="title"/>
          </p:nvPr>
        </p:nvSpPr>
        <p:spPr/>
        <p:txBody>
          <a:bodyPr/>
          <a:lstStyle/>
          <a:p>
            <a:r>
              <a:rPr lang="en-US"/>
              <a:t>Populating a New List with Items</a:t>
            </a:r>
            <a:endParaRPr lang="en-US" dirty="0"/>
          </a:p>
        </p:txBody>
      </p:sp>
      <p:grpSp>
        <p:nvGrpSpPr>
          <p:cNvPr id="9" name="Group 8"/>
          <p:cNvGrpSpPr/>
          <p:nvPr/>
        </p:nvGrpSpPr>
        <p:grpSpPr>
          <a:xfrm>
            <a:off x="2847093" y="2799326"/>
            <a:ext cx="6930216" cy="4020867"/>
            <a:chOff x="1447800" y="2379702"/>
            <a:chExt cx="7404546" cy="4296070"/>
          </a:xfrm>
        </p:grpSpPr>
        <p:pic>
          <p:nvPicPr>
            <p:cNvPr id="4" name="Picture 3"/>
            <p:cNvPicPr>
              <a:picLocks noChangeAspect="1"/>
            </p:cNvPicPr>
            <p:nvPr/>
          </p:nvPicPr>
          <p:blipFill>
            <a:blip r:embed="rId2"/>
            <a:stretch>
              <a:fillRect/>
            </a:stretch>
          </p:blipFill>
          <p:spPr>
            <a:xfrm>
              <a:off x="1447800" y="2379702"/>
              <a:ext cx="4205573" cy="1774127"/>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3657601" y="3740167"/>
              <a:ext cx="5194745" cy="2935605"/>
            </a:xfrm>
            <a:prstGeom prst="rect">
              <a:avLst/>
            </a:prstGeom>
            <a:ln>
              <a:solidFill>
                <a:schemeClr val="bg1">
                  <a:lumMod val="50000"/>
                </a:schemeClr>
              </a:solidFill>
            </a:ln>
          </p:spPr>
        </p:pic>
        <p:cxnSp>
          <p:nvCxnSpPr>
            <p:cNvPr id="8" name="Straight Arrow Connector 7"/>
            <p:cNvCxnSpPr/>
            <p:nvPr/>
          </p:nvCxnSpPr>
          <p:spPr>
            <a:xfrm>
              <a:off x="3048000" y="3733800"/>
              <a:ext cx="838200" cy="4572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XML</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92682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66966"/>
            <a:ext cx="11887200" cy="2926955"/>
          </a:xfrm>
        </p:spPr>
        <p:txBody>
          <a:bodyPr/>
          <a:lstStyle/>
          <a:p>
            <a:r>
              <a:rPr lang="en-US" sz="6600" dirty="0"/>
              <a:t>Deep dive into </a:t>
            </a:r>
            <a:br>
              <a:rPr lang="en-US" sz="6600" dirty="0"/>
            </a:br>
            <a:r>
              <a:rPr lang="en-US" sz="6600" dirty="0"/>
              <a:t>SharePoint lists for </a:t>
            </a:r>
            <a:br>
              <a:rPr lang="en-US" sz="6600" dirty="0"/>
            </a:br>
            <a:r>
              <a:rPr lang="en-US" sz="6600" dirty="0"/>
              <a:t>data storage</a:t>
            </a:r>
            <a:endParaRPr lang="en-US" sz="6600" dirty="0"/>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Select standard List type when creating template</a:t>
            </a:r>
          </a:p>
          <a:p>
            <a:pPr lvl="1"/>
            <a:r>
              <a:rPr lang="en-US"/>
              <a:t>Affects initial set of list columns and list content type</a:t>
            </a:r>
          </a:p>
          <a:p>
            <a:pPr lvl="1"/>
            <a:r>
              <a:rPr lang="en-US"/>
              <a:t>Schema.xml contains SharePoint list definition</a:t>
            </a:r>
          </a:p>
          <a:p>
            <a:pPr lvl="1"/>
            <a:r>
              <a:rPr lang="en-US"/>
              <a:t>First Elements.xml file added with ListTemplate element</a:t>
            </a:r>
          </a:p>
          <a:p>
            <a:pPr lvl="1"/>
            <a:r>
              <a:rPr lang="en-US"/>
              <a:t>Second Elements.xml file added with ListInstance element</a:t>
            </a:r>
            <a:endParaRPr lang="en-US" dirty="0"/>
          </a:p>
        </p:txBody>
      </p:sp>
      <p:sp>
        <p:nvSpPr>
          <p:cNvPr id="2" name="Title 1"/>
          <p:cNvSpPr>
            <a:spLocks noGrp="1"/>
          </p:cNvSpPr>
          <p:nvPr>
            <p:ph type="title"/>
          </p:nvPr>
        </p:nvSpPr>
        <p:spPr/>
        <p:txBody>
          <a:bodyPr/>
          <a:lstStyle/>
          <a:p>
            <a:r>
              <a:rPr lang="en-US"/>
              <a:t>Creating Customizable List Templates</a:t>
            </a:r>
            <a:endParaRPr lang="en-US" dirty="0"/>
          </a:p>
        </p:txBody>
      </p:sp>
      <p:pic>
        <p:nvPicPr>
          <p:cNvPr id="4" name="Picture 3"/>
          <p:cNvPicPr>
            <a:picLocks noChangeAspect="1"/>
          </p:cNvPicPr>
          <p:nvPr/>
        </p:nvPicPr>
        <p:blipFill>
          <a:blip r:embed="rId2"/>
          <a:stretch>
            <a:fillRect/>
          </a:stretch>
        </p:blipFill>
        <p:spPr>
          <a:xfrm>
            <a:off x="1788373" y="3652697"/>
            <a:ext cx="3619389" cy="2637949"/>
          </a:xfrm>
          <a:prstGeom prst="rect">
            <a:avLst/>
          </a:prstGeom>
        </p:spPr>
      </p:pic>
      <p:pic>
        <p:nvPicPr>
          <p:cNvPr id="5" name="Picture 4"/>
          <p:cNvPicPr>
            <a:picLocks noChangeAspect="1"/>
          </p:cNvPicPr>
          <p:nvPr/>
        </p:nvPicPr>
        <p:blipFill>
          <a:blip r:embed="rId3"/>
          <a:stretch>
            <a:fillRect/>
          </a:stretch>
        </p:blipFill>
        <p:spPr>
          <a:xfrm>
            <a:off x="6334813" y="3910004"/>
            <a:ext cx="2137216" cy="2244077"/>
          </a:xfrm>
          <a:prstGeom prst="rect">
            <a:avLst/>
          </a:prstGeom>
          <a:ln>
            <a:solidFill>
              <a:schemeClr val="bg1">
                <a:lumMod val="50000"/>
              </a:schemeClr>
            </a:solidFill>
          </a:ln>
        </p:spPr>
      </p:pic>
      <p:sp>
        <p:nvSpPr>
          <p:cNvPr id="6" name="Rectangle 5"/>
          <p:cNvSpPr/>
          <p:nvPr/>
        </p:nvSpPr>
        <p:spPr>
          <a:xfrm>
            <a:off x="8796776" y="6176283"/>
            <a:ext cx="1826348" cy="310868"/>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chemeClr val="tx1">
                    <a:lumMod val="85000"/>
                    <a:lumOff val="15000"/>
                  </a:schemeClr>
                </a:solidFill>
                <a:latin typeface="Arial" panose="020B0604020202020204" pitchFamily="34" charset="0"/>
                <a:cs typeface="Arial" panose="020B0604020202020204" pitchFamily="34" charset="0"/>
              </a:rPr>
              <a:t>List Template Definition</a:t>
            </a:r>
          </a:p>
        </p:txBody>
      </p:sp>
      <p:sp>
        <p:nvSpPr>
          <p:cNvPr id="7" name="Rectangle 6"/>
          <p:cNvSpPr/>
          <p:nvPr/>
        </p:nvSpPr>
        <p:spPr>
          <a:xfrm>
            <a:off x="8763468" y="5709982"/>
            <a:ext cx="1826348" cy="310868"/>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chemeClr val="tx1">
                    <a:lumMod val="85000"/>
                    <a:lumOff val="15000"/>
                  </a:schemeClr>
                </a:solidFill>
                <a:latin typeface="Arial" panose="020B0604020202020204" pitchFamily="34" charset="0"/>
                <a:cs typeface="Arial" panose="020B0604020202020204" pitchFamily="34" charset="0"/>
              </a:rPr>
              <a:t>List Template Element</a:t>
            </a:r>
          </a:p>
        </p:txBody>
      </p:sp>
      <p:sp>
        <p:nvSpPr>
          <p:cNvPr id="8" name="Rectangle 7"/>
          <p:cNvSpPr/>
          <p:nvPr/>
        </p:nvSpPr>
        <p:spPr>
          <a:xfrm>
            <a:off x="8763468" y="5243680"/>
            <a:ext cx="1826348" cy="310868"/>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chemeClr val="tx1">
                    <a:lumMod val="85000"/>
                    <a:lumOff val="15000"/>
                  </a:schemeClr>
                </a:solidFill>
                <a:latin typeface="Arial" panose="020B0604020202020204" pitchFamily="34" charset="0"/>
                <a:cs typeface="Arial" panose="020B0604020202020204" pitchFamily="34" charset="0"/>
              </a:rPr>
              <a:t>List Instance Element</a:t>
            </a:r>
          </a:p>
        </p:txBody>
      </p:sp>
      <p:cxnSp>
        <p:nvCxnSpPr>
          <p:cNvPr id="10" name="Straight Arrow Connector 9"/>
          <p:cNvCxnSpPr>
            <a:stCxn id="8" idx="1"/>
          </p:cNvCxnSpPr>
          <p:nvPr/>
        </p:nvCxnSpPr>
        <p:spPr>
          <a:xfrm flipH="1">
            <a:off x="8047363" y="5399114"/>
            <a:ext cx="716107" cy="166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7936337" y="5776596"/>
            <a:ext cx="827131" cy="8882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flipV="1">
            <a:off x="7814212" y="5976441"/>
            <a:ext cx="982566" cy="35527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26173" y="5143759"/>
            <a:ext cx="1321188" cy="932603"/>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 name="Right Arrow 16"/>
          <p:cNvSpPr/>
          <p:nvPr/>
        </p:nvSpPr>
        <p:spPr>
          <a:xfrm>
            <a:off x="5482702" y="4699661"/>
            <a:ext cx="777169" cy="54401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XML</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419359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List Designer abstracts away XML in Schema.xml</a:t>
            </a:r>
          </a:p>
          <a:p>
            <a:pPr lvl="1"/>
            <a:r>
              <a:rPr lang="en-US"/>
              <a:t>Used to add columns and content type support</a:t>
            </a:r>
          </a:p>
          <a:p>
            <a:pPr lvl="1"/>
            <a:r>
              <a:rPr lang="en-US"/>
              <a:t>Used configure list properties and add/modify views</a:t>
            </a:r>
            <a:endParaRPr lang="en-US" dirty="0"/>
          </a:p>
        </p:txBody>
      </p:sp>
      <p:sp>
        <p:nvSpPr>
          <p:cNvPr id="2" name="Title 1"/>
          <p:cNvSpPr>
            <a:spLocks noGrp="1"/>
          </p:cNvSpPr>
          <p:nvPr>
            <p:ph type="title"/>
          </p:nvPr>
        </p:nvSpPr>
        <p:spPr/>
        <p:txBody>
          <a:bodyPr/>
          <a:lstStyle/>
          <a:p>
            <a:r>
              <a:rPr lang="en-US"/>
              <a:t>Visual Studio List Designer</a:t>
            </a:r>
            <a:endParaRPr lang="en-US" dirty="0"/>
          </a:p>
        </p:txBody>
      </p:sp>
      <p:pic>
        <p:nvPicPr>
          <p:cNvPr id="5" name="Picture 4"/>
          <p:cNvPicPr>
            <a:picLocks noChangeAspect="1"/>
          </p:cNvPicPr>
          <p:nvPr/>
        </p:nvPicPr>
        <p:blipFill>
          <a:blip r:embed="rId2"/>
          <a:stretch>
            <a:fillRect/>
          </a:stretch>
        </p:blipFill>
        <p:spPr>
          <a:xfrm>
            <a:off x="3187277" y="2895495"/>
            <a:ext cx="6061922" cy="3853937"/>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XML</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36361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9" y="3954463"/>
            <a:ext cx="6058780" cy="738664"/>
          </a:xfrm>
        </p:spPr>
        <p:txBody>
          <a:bodyPr/>
          <a:lstStyle/>
          <a:p>
            <a:r>
              <a:rPr lang="en-US" dirty="0"/>
              <a:t>Creating site columns, content types and lists using XML</a:t>
            </a:r>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chemeClr val="tx1"/>
                    </a:gs>
                    <a:gs pos="100000">
                      <a:schemeClr val="tx1"/>
                    </a:gs>
                  </a:gsLst>
                  <a:lin ang="5400000" scaled="0"/>
                </a:gradFill>
              </a:rPr>
              <a:t> Remote event receivers</a:t>
            </a:r>
          </a:p>
          <a:p>
            <a:pPr algn="r">
              <a:defRPr/>
            </a:pPr>
            <a:endParaRPr lang="en-US" sz="14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076884"/>
            <a:ext cx="5938838" cy="1292662"/>
          </a:xfrm>
        </p:spPr>
        <p:txBody>
          <a:bodyPr/>
          <a:lstStyle/>
          <a:p>
            <a:r>
              <a:rPr lang="en-US" dirty="0"/>
              <a:t>Updating Site Columns and Content Types</a:t>
            </a:r>
            <a:endParaRPr lang="en-US" dirty="0"/>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Used to version feature instances in production</a:t>
            </a:r>
          </a:p>
          <a:p>
            <a:pPr lvl="1"/>
            <a:r>
              <a:rPr lang="en-US"/>
              <a:t>Supported in SharePoint 2010 and SharePoint 2013</a:t>
            </a:r>
          </a:p>
          <a:p>
            <a:pPr lvl="1"/>
            <a:endParaRPr lang="en-US"/>
          </a:p>
          <a:p>
            <a:r>
              <a:rPr lang="en-US"/>
              <a:t>How does it work?</a:t>
            </a:r>
          </a:p>
          <a:p>
            <a:pPr lvl="1"/>
            <a:r>
              <a:rPr lang="en-US"/>
              <a:t>Feature definition is modified with Upgrade Actions</a:t>
            </a:r>
          </a:p>
          <a:p>
            <a:pPr lvl="1"/>
            <a:r>
              <a:rPr lang="en-US"/>
              <a:t>New feature definition pushed out using solution update</a:t>
            </a:r>
          </a:p>
          <a:p>
            <a:pPr lvl="1"/>
            <a:r>
              <a:rPr lang="en-US"/>
              <a:t>Feature instances queried and explicitly upgraded</a:t>
            </a:r>
            <a:endParaRPr lang="en-US" dirty="0"/>
          </a:p>
        </p:txBody>
      </p:sp>
      <p:sp>
        <p:nvSpPr>
          <p:cNvPr id="2" name="Title 1"/>
          <p:cNvSpPr>
            <a:spLocks noGrp="1"/>
          </p:cNvSpPr>
          <p:nvPr>
            <p:ph type="title"/>
          </p:nvPr>
        </p:nvSpPr>
        <p:spPr/>
        <p:txBody>
          <a:bodyPr/>
          <a:lstStyle/>
          <a:p>
            <a:r>
              <a:rPr lang="en-US"/>
              <a:t>Feature Upgrade</a:t>
            </a:r>
            <a:endParaRPr lang="en-US" dirty="0"/>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Updating Site Columns and Content Types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387833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Instructions for what to do during feature upgrade</a:t>
            </a:r>
          </a:p>
          <a:p>
            <a:pPr lvl="1"/>
            <a:r>
              <a:rPr lang="en-US"/>
              <a:t>ApplyElementManifest – used to process element manifest</a:t>
            </a:r>
          </a:p>
          <a:p>
            <a:pPr lvl="1"/>
            <a:r>
              <a:rPr lang="en-US"/>
              <a:t>CustomUpgradeAction – used to execute event handler</a:t>
            </a:r>
          </a:p>
          <a:p>
            <a:pPr lvl="1"/>
            <a:r>
              <a:rPr lang="en-US"/>
              <a:t>MapFile – used to remap existing file URL to new physical file</a:t>
            </a:r>
          </a:p>
          <a:p>
            <a:pPr lvl="1"/>
            <a:r>
              <a:rPr lang="en-US"/>
              <a:t>AddContentTypeField – used to add new column to existing content type</a:t>
            </a:r>
          </a:p>
          <a:p>
            <a:pPr lvl="1"/>
            <a:endParaRPr lang="en-US"/>
          </a:p>
          <a:p>
            <a:pPr lvl="1"/>
            <a:endParaRPr lang="en-US"/>
          </a:p>
          <a:p>
            <a:pPr lvl="1"/>
            <a:endParaRPr lang="en-US" dirty="0"/>
          </a:p>
        </p:txBody>
      </p:sp>
      <p:sp>
        <p:nvSpPr>
          <p:cNvPr id="2" name="Title 1"/>
          <p:cNvSpPr>
            <a:spLocks noGrp="1"/>
          </p:cNvSpPr>
          <p:nvPr>
            <p:ph type="title"/>
          </p:nvPr>
        </p:nvSpPr>
        <p:spPr/>
        <p:txBody>
          <a:bodyPr/>
          <a:lstStyle/>
          <a:p>
            <a:r>
              <a:rPr lang="en-US"/>
              <a:t>UpgradeActions</a:t>
            </a:r>
            <a:endParaRPr lang="en-US" dirty="0"/>
          </a:p>
        </p:txBody>
      </p:sp>
      <p:sp>
        <p:nvSpPr>
          <p:cNvPr id="6" name="TextBox 5"/>
          <p:cNvSpPr txBox="1"/>
          <p:nvPr/>
        </p:nvSpPr>
        <p:spPr>
          <a:xfrm>
            <a:off x="1939254" y="3553392"/>
            <a:ext cx="5595620" cy="331783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24"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224"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86689158-7048-4421-AD21-E0DEF0D67C81</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Wingtip Lead Tracker</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Web</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elements.xml</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err="1">
                <a:solidFill>
                  <a:srgbClr val="FF0000"/>
                </a:solidFill>
                <a:latin typeface="Consolas" panose="020B0609020204030204" pitchFamily="49" charset="0"/>
                <a:ea typeface="Calibri" panose="020F0502020204030204" pitchFamily="34" charset="0"/>
                <a:cs typeface="Consolas" panose="020B0609020204030204" pitchFamily="49" charset="0"/>
              </a:rPr>
              <a:t>BeginVersion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1.0.0.0</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24" dirty="0" err="1">
                <a:solidFill>
                  <a:srgbClr val="FF0000"/>
                </a:solidFill>
                <a:latin typeface="Consolas" panose="020B0609020204030204" pitchFamily="49" charset="0"/>
                <a:ea typeface="Calibri" panose="020F0502020204030204" pitchFamily="34" charset="0"/>
                <a:cs typeface="Consolas" panose="020B0609020204030204" pitchFamily="49" charset="0"/>
              </a:rPr>
              <a:t>EndVersion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16"/>
              </a:spcAft>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24"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dirty="0">
              <a:latin typeface="Consolas" panose="020B0609020204030204" pitchFamily="49" charset="0"/>
              <a:cs typeface="Consolas" panose="020B0609020204030204" pitchFamily="49" charset="0"/>
            </a:endParaRPr>
          </a:p>
        </p:txBody>
      </p:sp>
      <p:sp>
        <p:nvSpPr>
          <p:cNvPr id="7" name="TextBox 6"/>
          <p:cNvSpPr txBox="1"/>
          <p:nvPr/>
        </p:nvSpPr>
        <p:spPr>
          <a:xfrm>
            <a:off x="6446837" y="3943155"/>
            <a:ext cx="4507583" cy="129308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2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02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02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02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105</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Sales Leads</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2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02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2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2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20" kern="100" dirty="0">
              <a:latin typeface="Consolas" panose="020B0609020204030204" pitchFamily="49" charset="0"/>
              <a:ea typeface="Calibri" panose="020F0502020204030204" pitchFamily="34" charset="0"/>
              <a:cs typeface="Consolas" panose="020B0609020204030204" pitchFamily="49" charset="0"/>
            </a:endParaRPr>
          </a:p>
        </p:txBody>
      </p:sp>
      <p:cxnSp>
        <p:nvCxnSpPr>
          <p:cNvPr id="9" name="Straight Arrow Connector 8"/>
          <p:cNvCxnSpPr/>
          <p:nvPr/>
        </p:nvCxnSpPr>
        <p:spPr>
          <a:xfrm flipV="1">
            <a:off x="7029714" y="5067018"/>
            <a:ext cx="893745" cy="854886"/>
          </a:xfrm>
          <a:prstGeom prst="straightConnector1">
            <a:avLst/>
          </a:prstGeom>
          <a:ln w="76200">
            <a:solidFill>
              <a:schemeClr val="accent2">
                <a:alpha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Updating Site Columns and Content Types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258968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Use Upgrade Action named &lt;AddContentTypeField&gt;</a:t>
            </a:r>
          </a:p>
          <a:p>
            <a:pPr lvl="1"/>
            <a:r>
              <a:rPr lang="en-US"/>
              <a:t>Enables developers to easily upgrade content types</a:t>
            </a:r>
            <a:endParaRPr lang="en-US" dirty="0"/>
          </a:p>
        </p:txBody>
      </p:sp>
      <p:sp>
        <p:nvSpPr>
          <p:cNvPr id="2" name="Title 1"/>
          <p:cNvSpPr>
            <a:spLocks noGrp="1"/>
          </p:cNvSpPr>
          <p:nvPr>
            <p:ph type="title"/>
          </p:nvPr>
        </p:nvSpPr>
        <p:spPr/>
        <p:txBody>
          <a:bodyPr/>
          <a:lstStyle/>
          <a:p>
            <a:r>
              <a:rPr lang="en-US"/>
              <a:t>Upgrading Content Types</a:t>
            </a:r>
            <a:endParaRPr lang="en-US" dirty="0"/>
          </a:p>
        </p:txBody>
      </p:sp>
      <p:sp>
        <p:nvSpPr>
          <p:cNvPr id="4" name="TextBox 3"/>
          <p:cNvSpPr txBox="1"/>
          <p:nvPr/>
        </p:nvSpPr>
        <p:spPr>
          <a:xfrm>
            <a:off x="2924174" y="3194227"/>
            <a:ext cx="5984205" cy="217679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22"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22"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122"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BeginVersion</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EndVersion</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2.0.0.0</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AddContentTypeField</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ContentTypeId</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FieldId</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22"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PushDown</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122"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22"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16"/>
              </a:spcAft>
            </a:pP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22"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22"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2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Updating Site Columns and Content Types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121397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Updating solution do not trigger feature upgrade</a:t>
            </a:r>
          </a:p>
          <a:p>
            <a:pPr lvl="1"/>
            <a:r>
              <a:rPr lang="en-US"/>
              <a:t>Feature instances must be queried and upgraded</a:t>
            </a:r>
          </a:p>
          <a:p>
            <a:pPr lvl="1"/>
            <a:r>
              <a:rPr lang="en-US"/>
              <a:t>Typically done using a Windows PowerShell script</a:t>
            </a:r>
            <a:endParaRPr lang="en-US" dirty="0"/>
          </a:p>
        </p:txBody>
      </p:sp>
      <p:sp>
        <p:nvSpPr>
          <p:cNvPr id="2" name="Title 1"/>
          <p:cNvSpPr>
            <a:spLocks noGrp="1"/>
          </p:cNvSpPr>
          <p:nvPr>
            <p:ph type="title"/>
          </p:nvPr>
        </p:nvSpPr>
        <p:spPr/>
        <p:txBody>
          <a:bodyPr/>
          <a:lstStyle/>
          <a:p>
            <a:r>
              <a:rPr lang="en-US"/>
              <a:t>Triggering Feature Upgrade</a:t>
            </a:r>
            <a:endParaRPr lang="en-US" dirty="0"/>
          </a:p>
        </p:txBody>
      </p:sp>
      <p:sp>
        <p:nvSpPr>
          <p:cNvPr id="4" name="TextBox 3"/>
          <p:cNvSpPr txBox="1"/>
          <p:nvPr/>
        </p:nvSpPr>
        <p:spPr>
          <a:xfrm>
            <a:off x="2254673" y="3248260"/>
            <a:ext cx="7927128" cy="256145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indent="-349724" defTabSz="-14149239" fontAlgn="base">
              <a:lnSpc>
                <a:spcPct val="107000"/>
              </a:lnSpc>
            </a:pPr>
            <a:r>
              <a:rPr lang="en-US" sz="1224" kern="0" dirty="0">
                <a:solidFill>
                  <a:srgbClr val="0000FF"/>
                </a:solidFill>
                <a:latin typeface="Consolas" pitchFamily="49" charset="0"/>
                <a:ea typeface="Calibri" panose="020F0502020204030204" pitchFamily="34" charset="0"/>
                <a:cs typeface="Consolas" panose="020B0609020204030204" pitchFamily="49" charset="0"/>
              </a:rPr>
              <a:t>Add-</a:t>
            </a:r>
            <a:r>
              <a:rPr lang="en-US" sz="1224" kern="0" dirty="0" err="1">
                <a:solidFill>
                  <a:srgbClr val="0000FF"/>
                </a:solidFill>
                <a:latin typeface="Consolas" pitchFamily="49" charset="0"/>
                <a:ea typeface="Calibri" panose="020F0502020204030204" pitchFamily="34" charset="0"/>
                <a:cs typeface="Consolas" panose="020B0609020204030204" pitchFamily="49" charset="0"/>
              </a:rPr>
              <a:t>PSSnapin</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err="1">
                <a:solidFill>
                  <a:srgbClr val="8A2BE2"/>
                </a:solidFill>
                <a:latin typeface="Consolas" pitchFamily="49" charset="0"/>
                <a:ea typeface="Calibri" panose="020F0502020204030204" pitchFamily="34" charset="0"/>
                <a:cs typeface="Consolas" panose="020B0609020204030204" pitchFamily="49" charset="0"/>
              </a:rPr>
              <a:t>Microsoft.SharePoint.Powershell</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80"/>
                </a:solidFill>
                <a:latin typeface="Consolas" pitchFamily="49" charset="0"/>
                <a:ea typeface="Calibri" panose="020F0502020204030204" pitchFamily="34" charset="0"/>
                <a:cs typeface="Consolas" panose="020B0609020204030204" pitchFamily="49" charset="0"/>
              </a:rPr>
              <a:t>-</a:t>
            </a:r>
            <a:r>
              <a:rPr lang="en-US" sz="1224" kern="0" dirty="0" err="1">
                <a:solidFill>
                  <a:srgbClr val="000080"/>
                </a:solidFill>
                <a:latin typeface="Consolas" pitchFamily="49" charset="0"/>
                <a:ea typeface="Calibri" panose="020F0502020204030204" pitchFamily="34" charset="0"/>
                <a:cs typeface="Consolas" panose="020B0609020204030204" pitchFamily="49" charset="0"/>
              </a:rPr>
              <a:t>ErrorAction</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err="1">
                <a:solidFill>
                  <a:srgbClr val="8A2BE2"/>
                </a:solidFill>
                <a:latin typeface="Consolas" pitchFamily="49" charset="0"/>
                <a:ea typeface="Calibri" panose="020F0502020204030204" pitchFamily="34" charset="0"/>
                <a:cs typeface="Consolas" panose="020B0609020204030204" pitchFamily="49" charset="0"/>
              </a:rPr>
              <a:t>SilentlyContinue</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8B0000"/>
                </a:solidFill>
                <a:latin typeface="Consolas" pitchFamily="49" charset="0"/>
                <a:ea typeface="Calibri" panose="020F0502020204030204" pitchFamily="34" charset="0"/>
                <a:cs typeface="Consolas" panose="020B0609020204030204" pitchFamily="49" charset="0"/>
              </a:rPr>
              <a:t>"http://intranet.wingtip.com"</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FF"/>
                </a:solidFill>
                <a:latin typeface="Consolas" pitchFamily="49" charset="0"/>
                <a:ea typeface="Calibri" panose="020F0502020204030204" pitchFamily="34" charset="0"/>
                <a:cs typeface="Consolas" panose="020B0609020204030204" pitchFamily="49" charset="0"/>
              </a:rPr>
              <a:t>New-Object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err="1">
                <a:solidFill>
                  <a:srgbClr val="8A2BE2"/>
                </a:solidFill>
                <a:latin typeface="Consolas" pitchFamily="49" charset="0"/>
                <a:ea typeface="Calibri" panose="020F0502020204030204" pitchFamily="34" charset="0"/>
                <a:cs typeface="Consolas" panose="020B0609020204030204" pitchFamily="49" charset="0"/>
              </a:rPr>
              <a:t>System.Guid</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80"/>
                </a:solidFill>
                <a:latin typeface="Consolas" pitchFamily="49" charset="0"/>
                <a:ea typeface="Calibri" panose="020F0502020204030204" pitchFamily="34" charset="0"/>
                <a:cs typeface="Consolas" panose="020B0609020204030204" pitchFamily="49" charset="0"/>
              </a:rPr>
              <a:t>-</a:t>
            </a:r>
            <a:r>
              <a:rPr lang="en-US" sz="1224" kern="0" dirty="0" err="1">
                <a:solidFill>
                  <a:srgbClr val="000080"/>
                </a:solidFill>
                <a:latin typeface="Consolas" pitchFamily="49" charset="0"/>
                <a:ea typeface="Calibri" panose="020F0502020204030204" pitchFamily="34" charset="0"/>
                <a:cs typeface="Consolas" panose="020B0609020204030204" pitchFamily="49" charset="0"/>
              </a:rPr>
              <a:t>ArgumentList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8B0000"/>
                </a:solidFill>
                <a:latin typeface="Consolas" pitchFamily="49" charset="0"/>
                <a:ea typeface="Calibri" panose="020F0502020204030204" pitchFamily="34" charset="0"/>
                <a:cs typeface="Consolas" panose="020B0609020204030204" pitchFamily="49" charset="0"/>
              </a:rPr>
              <a:t>"86689158-7048-4421-AD21-E0DEF0D67C81"</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srgbClr val="008080"/>
                </a:solidFill>
                <a:latin typeface="Consolas" pitchFamily="49" charset="0"/>
                <a:ea typeface="Calibri" panose="020F0502020204030204" pitchFamily="34" charset="0"/>
                <a:cs typeface="Consolas" panose="020B0609020204030204" pitchFamily="49" charset="0"/>
              </a:rPr>
              <a:t>Microsoft.SharePoint.Administration.SPWebApplication</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Lookup(</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24"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prstClr val="black"/>
                </a:solidFill>
                <a:latin typeface="Consolas" pitchFamily="49" charset="0"/>
                <a:ea typeface="Calibri" panose="020F0502020204030204" pitchFamily="34" charset="0"/>
                <a:cs typeface="Consolas" panose="020B0609020204030204" pitchFamily="49" charset="0"/>
              </a:rPr>
              <a:t>QueryFeatures</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24" kern="0" dirty="0">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err="1">
                <a:solidFill>
                  <a:srgbClr val="00008B"/>
                </a:solidFill>
                <a:latin typeface="Consolas" pitchFamily="49" charset="0"/>
                <a:ea typeface="Calibri" panose="020F0502020204030204" pitchFamily="34" charset="0"/>
                <a:cs typeface="Consolas" panose="020B0609020204030204" pitchFamily="49" charset="0"/>
              </a:rPr>
              <a:t>foreach</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r>
              <a:rPr lang="en-US" sz="1224" kern="0" dirty="0">
                <a:solidFill>
                  <a:srgbClr val="FF4500"/>
                </a:solidFill>
                <a:latin typeface="Consolas" pitchFamily="49" charset="0"/>
                <a:ea typeface="Calibri" panose="020F0502020204030204" pitchFamily="34" charset="0"/>
                <a:cs typeface="Consolas" panose="020B0609020204030204" pitchFamily="49" charset="0"/>
              </a:rPr>
              <a:t>$feature</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8B"/>
                </a:solidFill>
                <a:latin typeface="Consolas" pitchFamily="49" charset="0"/>
                <a:ea typeface="Calibri" panose="020F0502020204030204" pitchFamily="34" charset="0"/>
                <a:cs typeface="Consolas" panose="020B0609020204030204" pitchFamily="49" charset="0"/>
              </a:rPr>
              <a:t>in</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0000FF"/>
                </a:solidFill>
                <a:latin typeface="Consolas" pitchFamily="49" charset="0"/>
                <a:ea typeface="Calibri" panose="020F0502020204030204" pitchFamily="34" charset="0"/>
                <a:cs typeface="Consolas" panose="020B0609020204030204" pitchFamily="49" charset="0"/>
              </a:rPr>
              <a:t>Write-Host</a:t>
            </a: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8B0000"/>
                </a:solidFill>
                <a:latin typeface="Consolas" pitchFamily="49" charset="0"/>
                <a:ea typeface="Calibri" panose="020F0502020204030204" pitchFamily="34" charset="0"/>
                <a:cs typeface="Consolas" panose="020B0609020204030204" pitchFamily="49" charset="0"/>
              </a:rPr>
              <a:t>"Updating feature in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24"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prstClr val="black"/>
                </a:solidFill>
                <a:latin typeface="Consolas" pitchFamily="49" charset="0"/>
                <a:ea typeface="Calibri" panose="020F0502020204030204" pitchFamily="34" charset="0"/>
                <a:cs typeface="Consolas" panose="020B0609020204030204" pitchFamily="49" charset="0"/>
              </a:rPr>
              <a:t>Parent</a:t>
            </a:r>
            <a:r>
              <a:rPr lang="en-US" sz="1224"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prstClr val="black"/>
                </a:solidFill>
                <a:latin typeface="Consolas" pitchFamily="49" charset="0"/>
                <a:ea typeface="Calibri" panose="020F0502020204030204" pitchFamily="34" charset="0"/>
                <a:cs typeface="Consolas" panose="020B0609020204030204" pitchFamily="49" charset="0"/>
              </a:rPr>
              <a:t>Url</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r>
              <a:rPr lang="en-US" sz="1224" kern="0" dirty="0">
                <a:solidFill>
                  <a:srgbClr val="FF4500"/>
                </a:solidFill>
                <a:latin typeface="Consolas" pitchFamily="49" charset="0"/>
                <a:ea typeface="Calibri" panose="020F0502020204030204" pitchFamily="34" charset="0"/>
                <a:cs typeface="Consolas" panose="020B0609020204030204" pitchFamily="49" charset="0"/>
              </a:rPr>
              <a:t>$</a:t>
            </a:r>
            <a:r>
              <a:rPr lang="en-US" sz="1224"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24"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24" kern="0" dirty="0" err="1">
                <a:solidFill>
                  <a:prstClr val="black"/>
                </a:solidFill>
                <a:latin typeface="Consolas" pitchFamily="49" charset="0"/>
                <a:ea typeface="Calibri" panose="020F0502020204030204" pitchFamily="34" charset="0"/>
                <a:cs typeface="Consolas" panose="020B0609020204030204" pitchFamily="49" charset="0"/>
              </a:rPr>
              <a:t>Upgrade</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r>
              <a:rPr lang="en-US" sz="1224"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24"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a:p>
            <a:pPr indent="-349724" defTabSz="-14149239" fontAlgn="base">
              <a:lnSpc>
                <a:spcPct val="107000"/>
              </a:lnSpc>
            </a:pPr>
            <a:r>
              <a:rPr lang="en-US" sz="1224"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24" kern="100" dirty="0">
              <a:solidFill>
                <a:prstClr val="black"/>
              </a:solidFill>
              <a:latin typeface="Consolas" pitchFamily="49" charset="0"/>
              <a:ea typeface="Calibri" panose="020F0502020204030204" pitchFamily="34" charset="0"/>
              <a:cs typeface="Consolas" panose="020B0609020204030204" pitchFamily="49" charset="0"/>
            </a:endParaRPr>
          </a:p>
        </p:txBody>
      </p:sp>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Updating Site Columns and Content Types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378037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4074962"/>
          </a:xfrm>
        </p:spPr>
        <p:txBody>
          <a:bodyPr/>
          <a:lstStyle/>
          <a:p>
            <a:r>
              <a:rPr lang="en-US" dirty="0"/>
              <a:t>Upgrading content types should be thoroughly tested in each scenario</a:t>
            </a:r>
          </a:p>
          <a:p>
            <a:r>
              <a:rPr lang="en-US" dirty="0"/>
              <a:t>Strongly recommended to read the </a:t>
            </a:r>
            <a:br>
              <a:rPr lang="en-US" dirty="0"/>
            </a:br>
            <a:r>
              <a:rPr lang="en-US" dirty="0"/>
              <a:t>following resources:</a:t>
            </a:r>
          </a:p>
          <a:p>
            <a:pPr lvl="1"/>
            <a:r>
              <a:rPr lang="en-US" dirty="0"/>
              <a:t>Patterns &amp; Practices: SharePoint Guidance</a:t>
            </a:r>
            <a:r>
              <a:rPr lang="en-US" dirty="0">
                <a:hlinkClick r:id="rId3"/>
              </a:rPr>
              <a:t> m/en-us/library/ff770300.aspx</a:t>
            </a:r>
            <a:endParaRPr lang="en-US" dirty="0"/>
          </a:p>
          <a:p>
            <a:pPr lvl="1"/>
            <a:r>
              <a:rPr lang="en-US" dirty="0"/>
              <a:t>P&amp;P: SharePoint Guidance: Columns, Lists &amp; Content Types</a:t>
            </a:r>
            <a:r>
              <a:rPr lang="en-US" dirty="0">
                <a:hlinkClick r:id="rId4"/>
              </a:rPr>
              <a:t>f798404.aspx</a:t>
            </a:r>
            <a:endParaRPr lang="en-US" dirty="0"/>
          </a:p>
          <a:p>
            <a:pPr lvl="1"/>
            <a:r>
              <a:rPr lang="en-US" dirty="0"/>
              <a:t>MSDN Documentation: Updating Content Types</a:t>
            </a:r>
            <a:br>
              <a:rPr lang="en-US" dirty="0"/>
            </a:br>
            <a:r>
              <a:rPr lang="en-US" dirty="0">
                <a:hlinkClick r:id="rId5"/>
              </a:rPr>
              <a:t>http://msdn.microsoft.com/en-us/library/aa543504.aspx</a:t>
            </a:r>
            <a:r>
              <a:rPr lang="en-US" dirty="0"/>
              <a:t> </a:t>
            </a:r>
          </a:p>
        </p:txBody>
      </p:sp>
      <p:sp>
        <p:nvSpPr>
          <p:cNvPr id="2" name="Title 1"/>
          <p:cNvSpPr>
            <a:spLocks noGrp="1"/>
          </p:cNvSpPr>
          <p:nvPr>
            <p:ph type="title"/>
          </p:nvPr>
        </p:nvSpPr>
        <p:spPr/>
        <p:txBody>
          <a:bodyPr/>
          <a:lstStyle/>
          <a:p>
            <a:r>
              <a:rPr lang="en-US"/>
              <a:t>Upgrading Content Types – Special Note</a:t>
            </a:r>
            <a:endParaRPr lang="en-US" dirty="0"/>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Updating Site Columns and Content Types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405421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a:t>Creating Custom Lists using CSOM</a:t>
            </a:r>
            <a:endParaRPr lang="en-US" dirty="0"/>
          </a:p>
        </p:txBody>
      </p:sp>
      <p:sp>
        <p:nvSpPr>
          <p:cNvPr id="9" name="Text Placeholder 8"/>
          <p:cNvSpPr>
            <a:spLocks noGrp="1"/>
          </p:cNvSpPr>
          <p:nvPr>
            <p:ph type="body" sz="quarter" idx="12"/>
          </p:nvPr>
        </p:nvSpPr>
        <p:spPr/>
        <p:txBody>
          <a:bodyPr/>
          <a:lstStyle/>
          <a:p>
            <a:r>
              <a:rPr lang="en-US" dirty="0"/>
              <a:t>5</a:t>
            </a:r>
          </a:p>
        </p:txBody>
      </p:sp>
      <p:grpSp>
        <p:nvGrpSpPr>
          <p:cNvPr id="4" name="Group 4"/>
          <p:cNvGrpSpPr>
            <a:grpSpLocks noChangeAspect="1"/>
          </p:cNvGrpSpPr>
          <p:nvPr/>
        </p:nvGrpSpPr>
        <p:grpSpPr bwMode="auto">
          <a:xfrm flipH="1">
            <a:off x="7752859" y="2602167"/>
            <a:ext cx="4299933" cy="3893504"/>
            <a:chOff x="1928" y="389"/>
            <a:chExt cx="3978" cy="3602"/>
          </a:xfrm>
        </p:grpSpPr>
        <p:sp>
          <p:nvSpPr>
            <p:cNvPr id="5"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959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Motivation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Site Columns and Content Types</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Custom Lists using XML</a:t>
            </a:r>
          </a:p>
        </p:txBody>
      </p:sp>
      <p:sp>
        <p:nvSpPr>
          <p:cNvPr id="18" name="Rectangle 17"/>
          <p:cNvSpPr/>
          <p:nvPr/>
        </p:nvSpPr>
        <p:spPr bwMode="auto">
          <a:xfrm>
            <a:off x="1168399" y="3948632"/>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Updating Site Columns and Content Types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Custom Lists using CSOM</a:t>
            </a:r>
          </a:p>
        </p:txBody>
      </p:sp>
      <p:grpSp>
        <p:nvGrpSpPr>
          <p:cNvPr id="23" name="Group 22"/>
          <p:cNvGrpSpPr/>
          <p:nvPr/>
        </p:nvGrpSpPr>
        <p:grpSpPr>
          <a:xfrm>
            <a:off x="453089" y="4881766"/>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5"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CSOM supports structured exception handling </a:t>
            </a:r>
          </a:p>
          <a:p>
            <a:pPr lvl="1"/>
            <a:r>
              <a:rPr lang="en-US"/>
              <a:t>However, it’s an API not a language feature</a:t>
            </a:r>
          </a:p>
          <a:p>
            <a:pPr lvl="1"/>
            <a:r>
              <a:rPr lang="en-US"/>
              <a:t>Reduces chatty &amp; time consuming round-trips to server</a:t>
            </a:r>
          </a:p>
          <a:p>
            <a:endParaRPr lang="en-US" dirty="0"/>
          </a:p>
        </p:txBody>
      </p:sp>
      <p:sp>
        <p:nvSpPr>
          <p:cNvPr id="2" name="Title 1"/>
          <p:cNvSpPr>
            <a:spLocks noGrp="1"/>
          </p:cNvSpPr>
          <p:nvPr>
            <p:ph type="title"/>
          </p:nvPr>
        </p:nvSpPr>
        <p:spPr/>
        <p:txBody>
          <a:bodyPr/>
          <a:lstStyle/>
          <a:p>
            <a:r>
              <a:rPr lang="en-US" dirty="0"/>
              <a:t>Remote Error Handling</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268" y="3094662"/>
            <a:ext cx="5094278" cy="349726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Creating Custom Lists using CSOM</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396777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844301" y="1479171"/>
            <a:ext cx="8886533" cy="4085872"/>
          </a:xfrm>
          <a:prstGeom prst="rect">
            <a:avLst/>
          </a:prstGeom>
          <a:ln>
            <a:solidFill>
              <a:schemeClr val="bg1">
                <a:lumMod val="50000"/>
              </a:schemeClr>
            </a:solidFill>
          </a:ln>
        </p:spPr>
      </p:pic>
      <p:sp>
        <p:nvSpPr>
          <p:cNvPr id="5" name="Footer Placeholder 1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a:gradFill>
                  <a:gsLst>
                    <a:gs pos="8367">
                      <a:srgbClr val="000000"/>
                    </a:gs>
                    <a:gs pos="31000">
                      <a:srgbClr val="000000"/>
                    </a:gs>
                  </a:gsLst>
                  <a:lin ang="5400000" scaled="0"/>
                </a:gradFill>
              </a:rPr>
              <a:t> </a:t>
            </a:r>
            <a:r>
              <a:rPr lang="en-US" sz="1400">
                <a:gradFill>
                  <a:gsLst>
                    <a:gs pos="8367">
                      <a:srgbClr val="000000"/>
                    </a:gs>
                    <a:gs pos="31000">
                      <a:srgbClr val="000000"/>
                    </a:gs>
                  </a:gsLst>
                  <a:lin ang="5400000" scaled="0"/>
                </a:gradFill>
              </a:rPr>
              <a:t>Creating Custom Lists using CSOM</a:t>
            </a:r>
            <a:endParaRPr lang="en-US" sz="140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371331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Checking Whether the List Already Exists</a:t>
            </a:r>
            <a:endParaRPr lang="en-US" dirty="0"/>
          </a:p>
        </p:txBody>
      </p:sp>
      <p:pic>
        <p:nvPicPr>
          <p:cNvPr id="5" name="Picture 4"/>
          <p:cNvPicPr>
            <a:picLocks noChangeAspect="1"/>
          </p:cNvPicPr>
          <p:nvPr/>
        </p:nvPicPr>
        <p:blipFill>
          <a:blip r:embed="rId2"/>
          <a:stretch>
            <a:fillRect/>
          </a:stretch>
        </p:blipFill>
        <p:spPr>
          <a:xfrm>
            <a:off x="1866088" y="1243472"/>
            <a:ext cx="8213710" cy="5322943"/>
          </a:xfrm>
          <a:prstGeom prst="rect">
            <a:avLst/>
          </a:prstGeom>
          <a:ln>
            <a:solidFill>
              <a:schemeClr val="bg1">
                <a:lumMod val="50000"/>
              </a:schemeClr>
            </a:solidFill>
          </a:ln>
        </p:spPr>
      </p:pic>
      <p:sp>
        <p:nvSpPr>
          <p:cNvPr id="6" name="Rectangle 5"/>
          <p:cNvSpPr/>
          <p:nvPr/>
        </p:nvSpPr>
        <p:spPr>
          <a:xfrm>
            <a:off x="1943805" y="2098357"/>
            <a:ext cx="6839091" cy="1476622"/>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 name="Footer Placeholder 1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a:gradFill>
                  <a:gsLst>
                    <a:gs pos="8367">
                      <a:srgbClr val="000000"/>
                    </a:gs>
                    <a:gs pos="31000">
                      <a:srgbClr val="000000"/>
                    </a:gs>
                  </a:gsLst>
                  <a:lin ang="5400000" scaled="0"/>
                </a:gradFill>
              </a:rPr>
              <a:t> </a:t>
            </a:r>
            <a:r>
              <a:rPr lang="en-US" sz="1400">
                <a:gradFill>
                  <a:gsLst>
                    <a:gs pos="8367">
                      <a:srgbClr val="000000"/>
                    </a:gs>
                    <a:gs pos="31000">
                      <a:srgbClr val="000000"/>
                    </a:gs>
                  </a:gsLst>
                  <a:lin ang="5400000" scaled="0"/>
                </a:gradFill>
              </a:rPr>
              <a:t>Creating Custom Lists using CSOM</a:t>
            </a:r>
            <a:endParaRPr lang="en-US" sz="140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209850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List Items</a:t>
            </a:r>
            <a:endParaRPr lang="en-US" dirty="0"/>
          </a:p>
        </p:txBody>
      </p:sp>
      <p:pic>
        <p:nvPicPr>
          <p:cNvPr id="3" name="Picture 2"/>
          <p:cNvPicPr>
            <a:picLocks noChangeAspect="1"/>
          </p:cNvPicPr>
          <p:nvPr/>
        </p:nvPicPr>
        <p:blipFill>
          <a:blip r:embed="rId2"/>
          <a:stretch>
            <a:fillRect/>
          </a:stretch>
        </p:blipFill>
        <p:spPr>
          <a:xfrm>
            <a:off x="1257092" y="1504651"/>
            <a:ext cx="7927661" cy="3686698"/>
          </a:xfrm>
          <a:prstGeom prst="rect">
            <a:avLst/>
          </a:prstGeom>
          <a:solidFill>
            <a:schemeClr val="bg1">
              <a:lumMod val="50000"/>
            </a:schemeClr>
          </a:solidFill>
          <a:ln>
            <a:solidFill>
              <a:schemeClr val="bg1">
                <a:lumMod val="50000"/>
              </a:schemeClr>
            </a:solidFill>
          </a:ln>
        </p:spPr>
      </p:pic>
      <p:sp>
        <p:nvSpPr>
          <p:cNvPr id="5" name="Footer Placeholder 1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a:gradFill>
                  <a:gsLst>
                    <a:gs pos="8367">
                      <a:srgbClr val="000000"/>
                    </a:gs>
                    <a:gs pos="31000">
                      <a:srgbClr val="000000"/>
                    </a:gs>
                  </a:gsLst>
                  <a:lin ang="5400000" scaled="0"/>
                </a:gradFill>
              </a:rPr>
              <a:t> </a:t>
            </a:r>
            <a:r>
              <a:rPr lang="en-US" sz="1400">
                <a:gradFill>
                  <a:gsLst>
                    <a:gs pos="8367">
                      <a:srgbClr val="000000"/>
                    </a:gs>
                    <a:gs pos="31000">
                      <a:srgbClr val="000000"/>
                    </a:gs>
                  </a:gsLst>
                  <a:lin ang="5400000" scaled="0"/>
                </a:gradFill>
              </a:rPr>
              <a:t>Creating Custom Lists using CSOM</a:t>
            </a:r>
            <a:endParaRPr lang="en-US" sz="1400">
              <a:gradFill>
                <a:gsLst>
                  <a:gs pos="8367">
                    <a:srgbClr val="000000"/>
                  </a:gs>
                  <a:gs pos="31000">
                    <a:srgbClr val="000000"/>
                  </a:gs>
                </a:gsLst>
                <a:lin ang="5400000" scaled="0"/>
              </a:gradFill>
            </a:endParaRPr>
          </a:p>
          <a:p>
            <a:endParaRPr lang="en-US" dirty="0"/>
          </a:p>
        </p:txBody>
      </p:sp>
    </p:spTree>
    <p:extLst>
      <p:ext uri="{BB962C8B-B14F-4D97-AF65-F5344CB8AC3E}">
        <p14:creationId xmlns:p14="http://schemas.microsoft.com/office/powerpoint/2010/main" val="2228493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9" y="3954463"/>
            <a:ext cx="8450610" cy="1181862"/>
          </a:xfrm>
        </p:spPr>
        <p:txBody>
          <a:bodyPr/>
          <a:lstStyle/>
          <a:p>
            <a:r>
              <a:rPr lang="en-US" dirty="0"/>
              <a:t>Creating site columns, content types and lists using CSOM</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Footer Placeholder 1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solidFill>
                  <a:schemeClr val="tx1"/>
                </a:solidFill>
              </a:rPr>
              <a:t> </a:t>
            </a:r>
            <a:r>
              <a:rPr lang="en-US" sz="1400" dirty="0">
                <a:solidFill>
                  <a:schemeClr val="tx1"/>
                </a:solidFill>
              </a:rPr>
              <a:t>Creating Custom Lists using CSOM</a:t>
            </a:r>
            <a:endParaRPr lang="en-US" sz="1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21613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grpSp>
        <p:nvGrpSpPr>
          <p:cNvPr id="7" name="Group 6"/>
          <p:cNvGrpSpPr/>
          <p:nvPr/>
        </p:nvGrpSpPr>
        <p:grpSpPr>
          <a:xfrm>
            <a:off x="8026400" y="701984"/>
            <a:ext cx="3881328" cy="2871803"/>
            <a:chOff x="5308651" y="1710037"/>
            <a:chExt cx="6843741" cy="4986038"/>
          </a:xfrm>
        </p:grpSpPr>
        <p:grpSp>
          <p:nvGrpSpPr>
            <p:cNvPr id="8" name="Group 7"/>
            <p:cNvGrpSpPr/>
            <p:nvPr/>
          </p:nvGrpSpPr>
          <p:grpSpPr>
            <a:xfrm>
              <a:off x="8356600" y="5895975"/>
              <a:ext cx="2466975" cy="800100"/>
              <a:chOff x="8356600" y="5222875"/>
              <a:chExt cx="2466975" cy="800100"/>
            </a:xfrm>
          </p:grpSpPr>
          <p:sp>
            <p:nvSpPr>
              <p:cNvPr id="227" name="Rectangle 22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28" name="Group 227"/>
              <p:cNvGrpSpPr/>
              <p:nvPr/>
            </p:nvGrpSpPr>
            <p:grpSpPr>
              <a:xfrm>
                <a:off x="8415948" y="5283201"/>
                <a:ext cx="2344108" cy="678908"/>
                <a:chOff x="8415948" y="5283201"/>
                <a:chExt cx="2344108" cy="678908"/>
              </a:xfrm>
            </p:grpSpPr>
            <p:sp>
              <p:nvSpPr>
                <p:cNvPr id="229" name="Rectangle 228"/>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9" name="Group 8"/>
            <p:cNvGrpSpPr/>
            <p:nvPr/>
          </p:nvGrpSpPr>
          <p:grpSpPr>
            <a:xfrm>
              <a:off x="5308651" y="3794814"/>
              <a:ext cx="2367066" cy="1665498"/>
              <a:chOff x="5308651" y="3121714"/>
              <a:chExt cx="2367066" cy="1665498"/>
            </a:xfrm>
          </p:grpSpPr>
          <p:sp>
            <p:nvSpPr>
              <p:cNvPr id="225"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0" name="Group 9"/>
            <p:cNvGrpSpPr/>
            <p:nvPr/>
          </p:nvGrpSpPr>
          <p:grpSpPr>
            <a:xfrm>
              <a:off x="7740650" y="3804195"/>
              <a:ext cx="1476375" cy="1967955"/>
              <a:chOff x="7740650" y="3131095"/>
              <a:chExt cx="1476375" cy="1967955"/>
            </a:xfrm>
          </p:grpSpPr>
          <p:grpSp>
            <p:nvGrpSpPr>
              <p:cNvPr id="177" name="Group 176"/>
              <p:cNvGrpSpPr/>
              <p:nvPr/>
            </p:nvGrpSpPr>
            <p:grpSpPr>
              <a:xfrm>
                <a:off x="7740650" y="3131095"/>
                <a:ext cx="1476375" cy="1967955"/>
                <a:chOff x="7740650" y="3131095"/>
                <a:chExt cx="1476375" cy="1967955"/>
              </a:xfrm>
            </p:grpSpPr>
            <p:sp>
              <p:nvSpPr>
                <p:cNvPr id="223" name="Rectangle 222"/>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8" name="Group 177"/>
              <p:cNvGrpSpPr/>
              <p:nvPr/>
            </p:nvGrpSpPr>
            <p:grpSpPr>
              <a:xfrm>
                <a:off x="7861286" y="3300413"/>
                <a:ext cx="182880" cy="90578"/>
                <a:chOff x="7861286" y="3300413"/>
                <a:chExt cx="182880" cy="90578"/>
              </a:xfrm>
            </p:grpSpPr>
            <p:sp>
              <p:nvSpPr>
                <p:cNvPr id="221" name="Rectangle 220"/>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9" name="Group 178"/>
              <p:cNvGrpSpPr/>
              <p:nvPr/>
            </p:nvGrpSpPr>
            <p:grpSpPr>
              <a:xfrm>
                <a:off x="7923541" y="3475943"/>
                <a:ext cx="1158557" cy="228744"/>
                <a:chOff x="7923541" y="3488009"/>
                <a:chExt cx="1158557" cy="228744"/>
              </a:xfrm>
            </p:grpSpPr>
            <p:sp>
              <p:nvSpPr>
                <p:cNvPr id="212" name="Rectangle 211"/>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0" name="Group 179"/>
              <p:cNvGrpSpPr/>
              <p:nvPr/>
            </p:nvGrpSpPr>
            <p:grpSpPr>
              <a:xfrm>
                <a:off x="7861286" y="3789639"/>
                <a:ext cx="303354" cy="90756"/>
                <a:chOff x="7861286" y="3793332"/>
                <a:chExt cx="303354" cy="90756"/>
              </a:xfrm>
            </p:grpSpPr>
            <p:sp>
              <p:nvSpPr>
                <p:cNvPr id="210" name="Rectangle 209"/>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1" name="Group 180"/>
              <p:cNvGrpSpPr/>
              <p:nvPr/>
            </p:nvGrpSpPr>
            <p:grpSpPr>
              <a:xfrm>
                <a:off x="7861286" y="3965347"/>
                <a:ext cx="977279" cy="294462"/>
                <a:chOff x="7861286" y="3976867"/>
                <a:chExt cx="977279" cy="294462"/>
              </a:xfrm>
            </p:grpSpPr>
            <p:sp>
              <p:nvSpPr>
                <p:cNvPr id="201" name="Rectangle 200"/>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2" name="Group 181"/>
              <p:cNvGrpSpPr/>
              <p:nvPr/>
            </p:nvGrpSpPr>
            <p:grpSpPr>
              <a:xfrm>
                <a:off x="7861286" y="4344761"/>
                <a:ext cx="1102374" cy="228744"/>
                <a:chOff x="7861286" y="4351628"/>
                <a:chExt cx="1102374" cy="228744"/>
              </a:xfrm>
            </p:grpSpPr>
            <p:sp>
              <p:nvSpPr>
                <p:cNvPr id="195" name="Rectangle 194"/>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6" name="Rectangle 195"/>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7" name="Rectangle 196"/>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0" name="Rectangle 199"/>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3" name="Group 182"/>
              <p:cNvGrpSpPr/>
              <p:nvPr/>
            </p:nvGrpSpPr>
            <p:grpSpPr>
              <a:xfrm>
                <a:off x="7983513" y="4658457"/>
                <a:ext cx="1116116" cy="161449"/>
                <a:chOff x="7983513" y="4654652"/>
                <a:chExt cx="1116116" cy="161449"/>
              </a:xfrm>
            </p:grpSpPr>
            <p:sp>
              <p:nvSpPr>
                <p:cNvPr id="188" name="Rectangle 18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4" name="Group 183"/>
              <p:cNvGrpSpPr/>
              <p:nvPr/>
            </p:nvGrpSpPr>
            <p:grpSpPr>
              <a:xfrm>
                <a:off x="7861286" y="4904857"/>
                <a:ext cx="613124" cy="95731"/>
                <a:chOff x="7861286" y="4904857"/>
                <a:chExt cx="613124" cy="95731"/>
              </a:xfrm>
            </p:grpSpPr>
            <p:sp>
              <p:nvSpPr>
                <p:cNvPr id="185" name="Rectangle 18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1" name="Group 10"/>
            <p:cNvGrpSpPr/>
            <p:nvPr/>
          </p:nvGrpSpPr>
          <p:grpSpPr>
            <a:xfrm>
              <a:off x="9345911" y="3797978"/>
              <a:ext cx="1476375" cy="1967955"/>
              <a:chOff x="9345911" y="3124878"/>
              <a:chExt cx="1476375" cy="1967955"/>
            </a:xfrm>
          </p:grpSpPr>
          <p:grpSp>
            <p:nvGrpSpPr>
              <p:cNvPr id="131" name="Group 130"/>
              <p:cNvGrpSpPr/>
              <p:nvPr/>
            </p:nvGrpSpPr>
            <p:grpSpPr>
              <a:xfrm>
                <a:off x="9345911" y="3124878"/>
                <a:ext cx="1476375" cy="1967955"/>
                <a:chOff x="7740650" y="3131095"/>
                <a:chExt cx="1476375" cy="1967955"/>
              </a:xfrm>
            </p:grpSpPr>
            <p:sp>
              <p:nvSpPr>
                <p:cNvPr id="175" name="Rectangle 174"/>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2" name="Rectangle 131"/>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3" name="Rectangle 132"/>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4" name="Rectangle 133"/>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5" name="Group 134"/>
              <p:cNvGrpSpPr/>
              <p:nvPr/>
            </p:nvGrpSpPr>
            <p:grpSpPr>
              <a:xfrm>
                <a:off x="9437493" y="3559175"/>
                <a:ext cx="1288985" cy="117474"/>
                <a:chOff x="9437493" y="3559175"/>
                <a:chExt cx="1288985" cy="117474"/>
              </a:xfrm>
            </p:grpSpPr>
            <p:sp>
              <p:nvSpPr>
                <p:cNvPr id="168" name="Rectangle 167"/>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6" name="Group 135"/>
              <p:cNvGrpSpPr/>
              <p:nvPr/>
            </p:nvGrpSpPr>
            <p:grpSpPr>
              <a:xfrm>
                <a:off x="9465450" y="3797545"/>
                <a:ext cx="1188720" cy="146051"/>
                <a:chOff x="9465450" y="3797545"/>
                <a:chExt cx="1188720" cy="146051"/>
              </a:xfrm>
            </p:grpSpPr>
            <p:sp>
              <p:nvSpPr>
                <p:cNvPr id="162" name="Rectangle 161"/>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7" name="Group 136"/>
              <p:cNvGrpSpPr/>
              <p:nvPr/>
            </p:nvGrpSpPr>
            <p:grpSpPr>
              <a:xfrm>
                <a:off x="9465719" y="3362734"/>
                <a:ext cx="731520" cy="88380"/>
                <a:chOff x="9465719" y="3362734"/>
                <a:chExt cx="731520" cy="88380"/>
              </a:xfrm>
            </p:grpSpPr>
            <p:sp>
              <p:nvSpPr>
                <p:cNvPr id="160" name="Rectangle 159"/>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8" name="Group 137"/>
              <p:cNvGrpSpPr/>
              <p:nvPr/>
            </p:nvGrpSpPr>
            <p:grpSpPr>
              <a:xfrm>
                <a:off x="9434530" y="4405572"/>
                <a:ext cx="356616" cy="212071"/>
                <a:chOff x="9434530" y="4405572"/>
                <a:chExt cx="356616" cy="212071"/>
              </a:xfrm>
            </p:grpSpPr>
            <p:sp>
              <p:nvSpPr>
                <p:cNvPr id="155" name="Rectangle 154"/>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39" name="Rectangle 138"/>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0" name="Group 139"/>
              <p:cNvGrpSpPr/>
              <p:nvPr/>
            </p:nvGrpSpPr>
            <p:grpSpPr>
              <a:xfrm>
                <a:off x="9898578" y="4405572"/>
                <a:ext cx="365760" cy="212071"/>
                <a:chOff x="9898578" y="4405572"/>
                <a:chExt cx="365760" cy="212071"/>
              </a:xfrm>
            </p:grpSpPr>
            <p:grpSp>
              <p:nvGrpSpPr>
                <p:cNvPr id="149" name="Group 148"/>
                <p:cNvGrpSpPr/>
                <p:nvPr/>
              </p:nvGrpSpPr>
              <p:grpSpPr>
                <a:xfrm>
                  <a:off x="9898578" y="4405572"/>
                  <a:ext cx="365760" cy="212071"/>
                  <a:chOff x="9434530" y="4405572"/>
                  <a:chExt cx="365760" cy="212071"/>
                </a:xfrm>
              </p:grpSpPr>
              <p:sp>
                <p:nvSpPr>
                  <p:cNvPr id="151" name="Rectangle 150"/>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0" name="Rectangle 149"/>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1" name="Group 140"/>
              <p:cNvGrpSpPr/>
              <p:nvPr/>
            </p:nvGrpSpPr>
            <p:grpSpPr>
              <a:xfrm>
                <a:off x="10358034" y="4405249"/>
                <a:ext cx="365760" cy="212071"/>
                <a:chOff x="10358034" y="4405249"/>
                <a:chExt cx="365760" cy="212071"/>
              </a:xfrm>
            </p:grpSpPr>
            <p:sp>
              <p:nvSpPr>
                <p:cNvPr id="143" name="Rectangle 142"/>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4" name="Rectangle 143"/>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2" name="Rectangle 141"/>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10915566" y="4874213"/>
              <a:ext cx="536092" cy="799475"/>
              <a:chOff x="5951537" y="5232400"/>
              <a:chExt cx="365126" cy="544513"/>
            </a:xfrm>
          </p:grpSpPr>
          <p:sp>
            <p:nvSpPr>
              <p:cNvPr id="12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929938" y="2701925"/>
              <a:ext cx="1168400" cy="1011238"/>
              <a:chOff x="10929938" y="2028825"/>
              <a:chExt cx="1168400" cy="1011238"/>
            </a:xfrm>
          </p:grpSpPr>
          <p:sp>
            <p:nvSpPr>
              <p:cNvPr id="11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9311043" y="1715016"/>
              <a:ext cx="1509358" cy="1959682"/>
              <a:chOff x="9311043" y="1041916"/>
              <a:chExt cx="1509358" cy="1959682"/>
            </a:xfrm>
          </p:grpSpPr>
          <p:grpSp>
            <p:nvGrpSpPr>
              <p:cNvPr id="96" name="Group 95"/>
              <p:cNvGrpSpPr/>
              <p:nvPr/>
            </p:nvGrpSpPr>
            <p:grpSpPr>
              <a:xfrm>
                <a:off x="9311043" y="1041916"/>
                <a:ext cx="1509358" cy="1959682"/>
                <a:chOff x="2699562" y="3794641"/>
                <a:chExt cx="1412658" cy="1813061"/>
              </a:xfrm>
            </p:grpSpPr>
            <p:sp>
              <p:nvSpPr>
                <p:cNvPr id="100"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Rounded Rectangle 96"/>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Rounded Rectangle 97"/>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ounded Rectangle 98"/>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7202936" y="2137601"/>
              <a:ext cx="434396" cy="1567623"/>
              <a:chOff x="7202936" y="1464501"/>
              <a:chExt cx="434396" cy="1567623"/>
            </a:xfrm>
          </p:grpSpPr>
          <p:pic>
            <p:nvPicPr>
              <p:cNvPr id="85" name="Picture 84"/>
              <p:cNvPicPr>
                <a:picLocks noChangeAspect="1"/>
              </p:cNvPicPr>
              <p:nvPr/>
            </p:nvPicPr>
            <p:blipFill>
              <a:blip r:embed="rId3"/>
              <a:stretch>
                <a:fillRect/>
              </a:stretch>
            </p:blipFill>
            <p:spPr>
              <a:xfrm>
                <a:off x="7509783" y="1515955"/>
                <a:ext cx="127549" cy="1513579"/>
              </a:xfrm>
              <a:prstGeom prst="rect">
                <a:avLst/>
              </a:prstGeom>
            </p:spPr>
          </p:pic>
          <p:grpSp>
            <p:nvGrpSpPr>
              <p:cNvPr id="86" name="Group 85"/>
              <p:cNvGrpSpPr/>
              <p:nvPr/>
            </p:nvGrpSpPr>
            <p:grpSpPr>
              <a:xfrm flipV="1">
                <a:off x="7202936" y="1464501"/>
                <a:ext cx="164653" cy="1567623"/>
                <a:chOff x="7138988" y="855663"/>
                <a:chExt cx="228601" cy="2176462"/>
              </a:xfrm>
            </p:grpSpPr>
            <p:sp>
              <p:nvSpPr>
                <p:cNvPr id="8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7" name="Group 16"/>
            <p:cNvGrpSpPr/>
            <p:nvPr/>
          </p:nvGrpSpPr>
          <p:grpSpPr>
            <a:xfrm>
              <a:off x="7743520" y="1710037"/>
              <a:ext cx="1470634" cy="1974359"/>
              <a:chOff x="7743520" y="1036937"/>
              <a:chExt cx="1470634" cy="1974359"/>
            </a:xfrm>
          </p:grpSpPr>
          <p:grpSp>
            <p:nvGrpSpPr>
              <p:cNvPr id="70" name="Group 69"/>
              <p:cNvGrpSpPr/>
              <p:nvPr/>
            </p:nvGrpSpPr>
            <p:grpSpPr>
              <a:xfrm>
                <a:off x="7743520" y="1036937"/>
                <a:ext cx="1470634" cy="1974359"/>
                <a:chOff x="7740650" y="1041915"/>
                <a:chExt cx="1470634" cy="1974359"/>
              </a:xfrm>
            </p:grpSpPr>
            <p:sp>
              <p:nvSpPr>
                <p:cNvPr id="83" name="Freeform 82"/>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ight Triangle 83"/>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71" name="Group 70"/>
              <p:cNvGrpSpPr/>
              <p:nvPr/>
            </p:nvGrpSpPr>
            <p:grpSpPr>
              <a:xfrm>
                <a:off x="7912042" y="1158011"/>
                <a:ext cx="1133265" cy="1611524"/>
                <a:chOff x="7912042" y="1158011"/>
                <a:chExt cx="1133265" cy="1611524"/>
              </a:xfrm>
            </p:grpSpPr>
            <p:sp>
              <p:nvSpPr>
                <p:cNvPr id="72" name="Right Bracket 7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3" name="Straight Connector 72"/>
                <p:cNvCxnSpPr>
                  <a:stCxn id="7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Flowchart: Decision 75"/>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Flowchart: Decision 76"/>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Flowchart: Process 77"/>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Flowchart: Process 78"/>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Flowchart: Process 79"/>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Flowchart: Process 80"/>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Flowchart: Process 81"/>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18" name="Group 17"/>
            <p:cNvGrpSpPr/>
            <p:nvPr/>
          </p:nvGrpSpPr>
          <p:grpSpPr>
            <a:xfrm>
              <a:off x="7983513" y="1945650"/>
              <a:ext cx="989927" cy="1378516"/>
              <a:chOff x="7983513" y="1272550"/>
              <a:chExt cx="989927" cy="1378516"/>
            </a:xfrm>
          </p:grpSpPr>
          <p:sp>
            <p:nvSpPr>
              <p:cNvPr id="53" name="Rectangle 52"/>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 name="Group 18"/>
            <p:cNvGrpSpPr/>
            <p:nvPr/>
          </p:nvGrpSpPr>
          <p:grpSpPr>
            <a:xfrm>
              <a:off x="5895503" y="1955025"/>
              <a:ext cx="1229051" cy="1725027"/>
              <a:chOff x="5895503" y="1281925"/>
              <a:chExt cx="1229051" cy="1725027"/>
            </a:xfrm>
          </p:grpSpPr>
          <p:grpSp>
            <p:nvGrpSpPr>
              <p:cNvPr id="20" name="Group 19"/>
              <p:cNvGrpSpPr/>
              <p:nvPr/>
            </p:nvGrpSpPr>
            <p:grpSpPr>
              <a:xfrm>
                <a:off x="5895503" y="1281925"/>
                <a:ext cx="1229051" cy="1725027"/>
                <a:chOff x="5895503" y="1281925"/>
                <a:chExt cx="1229051" cy="1725027"/>
              </a:xfrm>
            </p:grpSpPr>
            <p:sp>
              <p:nvSpPr>
                <p:cNvPr id="51" name="Freeform 50"/>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ight Triangle 51"/>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5996740" y="1640587"/>
                <a:ext cx="1000052" cy="1136612"/>
                <a:chOff x="5996740" y="1640587"/>
                <a:chExt cx="1000052" cy="1136612"/>
              </a:xfrm>
            </p:grpSpPr>
            <p:grpSp>
              <p:nvGrpSpPr>
                <p:cNvPr id="22" name="Group 21"/>
                <p:cNvGrpSpPr/>
                <p:nvPr/>
              </p:nvGrpSpPr>
              <p:grpSpPr>
                <a:xfrm>
                  <a:off x="6265272" y="1646040"/>
                  <a:ext cx="731520" cy="87880"/>
                  <a:chOff x="6265272" y="1646040"/>
                  <a:chExt cx="731520" cy="87880"/>
                </a:xfrm>
              </p:grpSpPr>
              <p:sp>
                <p:nvSpPr>
                  <p:cNvPr id="48" name="Rectangle 47"/>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Rectangle 48"/>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Rectangle 49"/>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6265272" y="1889531"/>
                  <a:ext cx="731520" cy="87880"/>
                  <a:chOff x="6265272" y="1889531"/>
                  <a:chExt cx="731520" cy="87880"/>
                </a:xfrm>
              </p:grpSpPr>
              <p:sp>
                <p:nvSpPr>
                  <p:cNvPr id="46" name="Rectangle 45"/>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6265272" y="2130746"/>
                  <a:ext cx="709184" cy="87880"/>
                  <a:chOff x="6265272" y="2130746"/>
                  <a:chExt cx="709184" cy="87880"/>
                </a:xfrm>
              </p:grpSpPr>
              <p:sp>
                <p:nvSpPr>
                  <p:cNvPr id="43" name="Rectangle 42"/>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Rectangle 44"/>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6265272" y="2374770"/>
                  <a:ext cx="731520" cy="87880"/>
                  <a:chOff x="6265272" y="2374770"/>
                  <a:chExt cx="731520" cy="87880"/>
                </a:xfrm>
              </p:grpSpPr>
              <p:sp>
                <p:nvSpPr>
                  <p:cNvPr id="41" name="Rectangle 40"/>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Rectangle 41"/>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265272" y="2623634"/>
                  <a:ext cx="731520" cy="87880"/>
                  <a:chOff x="6265272" y="2623634"/>
                  <a:chExt cx="731520" cy="87880"/>
                </a:xfrm>
              </p:grpSpPr>
              <p:sp>
                <p:nvSpPr>
                  <p:cNvPr id="38" name="Rectangle 37"/>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7" name="Rectangle 2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Rectangle 2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 name="Group 28"/>
                <p:cNvGrpSpPr/>
                <p:nvPr/>
              </p:nvGrpSpPr>
              <p:grpSpPr>
                <a:xfrm>
                  <a:off x="5996740" y="1640587"/>
                  <a:ext cx="154817" cy="154817"/>
                  <a:chOff x="5996740" y="1640587"/>
                  <a:chExt cx="154817" cy="154817"/>
                </a:xfrm>
              </p:grpSpPr>
              <p:sp>
                <p:nvSpPr>
                  <p:cNvPr id="36" name="Rectangle 35"/>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5996740" y="1886036"/>
                  <a:ext cx="154817" cy="154817"/>
                  <a:chOff x="5996740" y="1886036"/>
                  <a:chExt cx="154817" cy="154817"/>
                </a:xfrm>
              </p:grpSpPr>
              <p:sp>
                <p:nvSpPr>
                  <p:cNvPr id="34" name="Rectangle 3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0"/>
                <p:cNvGrpSpPr/>
                <p:nvPr/>
              </p:nvGrpSpPr>
              <p:grpSpPr>
                <a:xfrm>
                  <a:off x="5996740" y="2376934"/>
                  <a:ext cx="154817" cy="154817"/>
                  <a:chOff x="5996740" y="2376934"/>
                  <a:chExt cx="154817" cy="154817"/>
                </a:xfrm>
              </p:grpSpPr>
              <p:sp>
                <p:nvSpPr>
                  <p:cNvPr id="32" name="Rectangle 3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292" name="Group 291"/>
          <p:cNvGrpSpPr/>
          <p:nvPr/>
        </p:nvGrpSpPr>
        <p:grpSpPr>
          <a:xfrm>
            <a:off x="457580" y="2373507"/>
            <a:ext cx="364194" cy="364194"/>
            <a:chOff x="457580" y="2341896"/>
            <a:chExt cx="364194" cy="364194"/>
          </a:xfrm>
        </p:grpSpPr>
        <p:sp>
          <p:nvSpPr>
            <p:cNvPr id="293" name="Oval 29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94"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295" name="Group 294"/>
          <p:cNvGrpSpPr/>
          <p:nvPr/>
        </p:nvGrpSpPr>
        <p:grpSpPr>
          <a:xfrm>
            <a:off x="457580" y="1537421"/>
            <a:ext cx="364194" cy="364194"/>
            <a:chOff x="457580" y="2341896"/>
            <a:chExt cx="364194" cy="364194"/>
          </a:xfrm>
        </p:grpSpPr>
        <p:sp>
          <p:nvSpPr>
            <p:cNvPr id="296" name="Oval 29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97"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298" name="Group 297"/>
          <p:cNvGrpSpPr/>
          <p:nvPr/>
        </p:nvGrpSpPr>
        <p:grpSpPr>
          <a:xfrm>
            <a:off x="457580" y="3209593"/>
            <a:ext cx="364194" cy="364194"/>
            <a:chOff x="457580" y="2341896"/>
            <a:chExt cx="364194" cy="364194"/>
          </a:xfrm>
        </p:grpSpPr>
        <p:sp>
          <p:nvSpPr>
            <p:cNvPr id="299" name="Oval 29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300"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301" name="Rectangle 300"/>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Motivation</a:t>
            </a:r>
          </a:p>
        </p:txBody>
      </p:sp>
      <p:sp>
        <p:nvSpPr>
          <p:cNvPr id="302" name="Rectangle 301"/>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Site Columns and Content Types</a:t>
            </a:r>
          </a:p>
        </p:txBody>
      </p:sp>
      <p:sp>
        <p:nvSpPr>
          <p:cNvPr id="303" name="Rectangle 302"/>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Custom Lists using XML</a:t>
            </a:r>
          </a:p>
        </p:txBody>
      </p:sp>
      <p:sp>
        <p:nvSpPr>
          <p:cNvPr id="304" name="Rectangle 303"/>
          <p:cNvSpPr/>
          <p:nvPr/>
        </p:nvSpPr>
        <p:spPr bwMode="auto">
          <a:xfrm>
            <a:off x="1168399" y="3948632"/>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Updating Site Columns and Content Types</a:t>
            </a:r>
          </a:p>
        </p:txBody>
      </p:sp>
      <p:grpSp>
        <p:nvGrpSpPr>
          <p:cNvPr id="305" name="Group 304"/>
          <p:cNvGrpSpPr/>
          <p:nvPr/>
        </p:nvGrpSpPr>
        <p:grpSpPr>
          <a:xfrm>
            <a:off x="457580" y="4045680"/>
            <a:ext cx="364194" cy="364194"/>
            <a:chOff x="457580" y="2341896"/>
            <a:chExt cx="364194" cy="364194"/>
          </a:xfrm>
        </p:grpSpPr>
        <p:sp>
          <p:nvSpPr>
            <p:cNvPr id="306" name="Oval 30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307"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308" name="Rectangle 307"/>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Custom Lists using CSOM</a:t>
            </a:r>
          </a:p>
        </p:txBody>
      </p:sp>
      <p:grpSp>
        <p:nvGrpSpPr>
          <p:cNvPr id="309" name="Group 308"/>
          <p:cNvGrpSpPr/>
          <p:nvPr/>
        </p:nvGrpSpPr>
        <p:grpSpPr>
          <a:xfrm>
            <a:off x="453089" y="4881766"/>
            <a:ext cx="364194" cy="364194"/>
            <a:chOff x="457580" y="2341896"/>
            <a:chExt cx="364194" cy="364194"/>
          </a:xfrm>
        </p:grpSpPr>
        <p:sp>
          <p:nvSpPr>
            <p:cNvPr id="310" name="Oval 30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31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36243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55228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SharePoint Patterns and Practices (PnP)</a:t>
            </a:r>
            <a:endParaRPr lang="en-US" dirty="0"/>
          </a:p>
        </p:txBody>
      </p:sp>
      <p:grpSp>
        <p:nvGrpSpPr>
          <p:cNvPr id="15" name="Group 14"/>
          <p:cNvGrpSpPr/>
          <p:nvPr/>
        </p:nvGrpSpPr>
        <p:grpSpPr>
          <a:xfrm>
            <a:off x="8595651" y="2113047"/>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8215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Motivation</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3561681" y="1219200"/>
            <a:ext cx="4384748" cy="1863855"/>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add-ins </a:t>
            </a:r>
            <a:br>
              <a:rPr lang="en-US" dirty="0">
                <a:solidFill>
                  <a:schemeClr val="bg2">
                    <a:lumMod val="25000"/>
                  </a:schemeClr>
                </a:solidFill>
                <a:ea typeface="Segoe UI" pitchFamily="34" charset="0"/>
                <a:cs typeface="Segoe UI" pitchFamily="34" charset="0"/>
              </a:rPr>
            </a:br>
            <a:endParaRPr lang="en-US" dirty="0">
              <a:solidFill>
                <a:schemeClr val="bg2">
                  <a:lumMod val="25000"/>
                </a:schemeClr>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SharePoint add-in building blocks</a:t>
            </a:r>
          </a:p>
        </p:txBody>
      </p:sp>
      <p:grpSp>
        <p:nvGrpSpPr>
          <p:cNvPr id="47" name="Group 46"/>
          <p:cNvGrpSpPr/>
          <p:nvPr/>
        </p:nvGrpSpPr>
        <p:grpSpPr>
          <a:xfrm>
            <a:off x="611778" y="2532043"/>
            <a:ext cx="1872050" cy="1609805"/>
            <a:chOff x="849903" y="2489150"/>
            <a:chExt cx="1872050" cy="1609805"/>
          </a:xfrm>
        </p:grpSpPr>
        <p:sp>
          <p:nvSpPr>
            <p:cNvPr id="3" name="Freeform 40"/>
            <p:cNvSpPr>
              <a:spLocks noEditPoints="1"/>
            </p:cNvSpPr>
            <p:nvPr/>
          </p:nvSpPr>
          <p:spPr bwMode="auto">
            <a:xfrm>
              <a:off x="849903" y="3559890"/>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4" name="Group 23"/>
            <p:cNvGrpSpPr>
              <a:grpSpLocks noChangeAspect="1"/>
            </p:cNvGrpSpPr>
            <p:nvPr/>
          </p:nvGrpSpPr>
          <p:grpSpPr bwMode="auto">
            <a:xfrm>
              <a:off x="1491622" y="3454584"/>
              <a:ext cx="521737" cy="588914"/>
              <a:chOff x="3485" y="1766"/>
              <a:chExt cx="699" cy="789"/>
            </a:xfrm>
          </p:grpSpPr>
          <p:sp>
            <p:nvSpPr>
              <p:cNvPr id="5"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6"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7" name="Group 45"/>
            <p:cNvGrpSpPr>
              <a:grpSpLocks noChangeAspect="1"/>
            </p:cNvGrpSpPr>
            <p:nvPr/>
          </p:nvGrpSpPr>
          <p:grpSpPr bwMode="auto">
            <a:xfrm>
              <a:off x="2195337" y="3482763"/>
              <a:ext cx="526616" cy="616192"/>
              <a:chOff x="1503" y="3503"/>
              <a:chExt cx="729" cy="853"/>
            </a:xfrm>
          </p:grpSpPr>
          <p:sp>
            <p:nvSpPr>
              <p:cNvPr id="8"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9"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0"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11" name="Picture 10"/>
            <p:cNvPicPr>
              <a:picLocks noChangeAspect="1"/>
            </p:cNvPicPr>
            <p:nvPr/>
          </p:nvPicPr>
          <p:blipFill>
            <a:blip r:embed="rId2"/>
            <a:stretch>
              <a:fillRect/>
            </a:stretch>
          </p:blipFill>
          <p:spPr>
            <a:xfrm>
              <a:off x="1249685" y="2489150"/>
              <a:ext cx="943948" cy="908621"/>
            </a:xfrm>
            <a:prstGeom prst="rect">
              <a:avLst/>
            </a:prstGeom>
          </p:spPr>
        </p:pic>
      </p:grpSp>
      <p:grpSp>
        <p:nvGrpSpPr>
          <p:cNvPr id="26" name="Group 25"/>
          <p:cNvGrpSpPr>
            <a:grpSpLocks noChangeAspect="1"/>
          </p:cNvGrpSpPr>
          <p:nvPr/>
        </p:nvGrpSpPr>
        <p:grpSpPr>
          <a:xfrm>
            <a:off x="6456179" y="1590625"/>
            <a:ext cx="1121405" cy="1258565"/>
            <a:chOff x="3466161" y="1910776"/>
            <a:chExt cx="1659487" cy="1862461"/>
          </a:xfrm>
        </p:grpSpPr>
        <p:grpSp>
          <p:nvGrpSpPr>
            <p:cNvPr id="27" name="Group 26"/>
            <p:cNvGrpSpPr/>
            <p:nvPr/>
          </p:nvGrpSpPr>
          <p:grpSpPr>
            <a:xfrm>
              <a:off x="3466161" y="2018449"/>
              <a:ext cx="1659487" cy="1659487"/>
              <a:chOff x="5282133" y="2503461"/>
              <a:chExt cx="1659487" cy="1659487"/>
            </a:xfrm>
          </p:grpSpPr>
          <p:sp>
            <p:nvSpPr>
              <p:cNvPr id="30" name="Oval 29"/>
              <p:cNvSpPr/>
              <p:nvPr/>
            </p:nvSpPr>
            <p:spPr bwMode="auto">
              <a:xfrm>
                <a:off x="5282133" y="2503461"/>
                <a:ext cx="1659487" cy="1659487"/>
              </a:xfrm>
              <a:prstGeom prst="ellipse">
                <a:avLst/>
              </a:prstGeom>
              <a:solidFill>
                <a:schemeClr val="bg1"/>
              </a:solidFill>
              <a:ln w="28575">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 name="Group 30"/>
              <p:cNvGrpSpPr>
                <a:grpSpLocks noChangeAspect="1"/>
              </p:cNvGrpSpPr>
              <p:nvPr/>
            </p:nvGrpSpPr>
            <p:grpSpPr>
              <a:xfrm>
                <a:off x="5576274" y="2910962"/>
                <a:ext cx="1071204" cy="844483"/>
                <a:chOff x="7335184" y="545607"/>
                <a:chExt cx="661582" cy="521558"/>
              </a:xfrm>
            </p:grpSpPr>
            <p:pic>
              <p:nvPicPr>
                <p:cNvPr id="32" name="Picture 31"/>
                <p:cNvPicPr>
                  <a:picLocks noChangeAspect="1"/>
                </p:cNvPicPr>
                <p:nvPr/>
              </p:nvPicPr>
              <p:blipFill>
                <a:blip r:embed="rId3"/>
                <a:stretch>
                  <a:fillRect/>
                </a:stretch>
              </p:blipFill>
              <p:spPr>
                <a:xfrm>
                  <a:off x="7335184" y="545607"/>
                  <a:ext cx="661582" cy="521558"/>
                </a:xfrm>
                <a:prstGeom prst="rect">
                  <a:avLst/>
                </a:prstGeom>
              </p:spPr>
            </p:pic>
            <p:sp>
              <p:nvSpPr>
                <p:cNvPr id="33" name="TextBox 32"/>
                <p:cNvSpPr txBox="1"/>
                <p:nvPr/>
              </p:nvSpPr>
              <p:spPr>
                <a:xfrm>
                  <a:off x="7550542" y="701436"/>
                  <a:ext cx="213373" cy="225034"/>
                </a:xfrm>
                <a:prstGeom prst="rect">
                  <a:avLst/>
                </a:prstGeom>
                <a:noFill/>
              </p:spPr>
              <p:txBody>
                <a:bodyPr wrap="none" lIns="0" tIns="0" rIns="0" bIns="0" rtlCol="0">
                  <a:spAutoFit/>
                </a:bodyPr>
                <a:lstStyle/>
                <a:p>
                  <a:r>
                    <a:rPr lang="en-US" sz="1600" b="1" spc="-71" dirty="0">
                      <a:solidFill>
                        <a:schemeClr val="bg2">
                          <a:lumMod val="25000"/>
                        </a:schemeClr>
                      </a:solidFill>
                      <a:latin typeface="+mj-lt"/>
                    </a:rPr>
                    <a:t>C#</a:t>
                  </a:r>
                  <a:endParaRPr lang="fi-FI" sz="1600" b="1" spc="-71" dirty="0">
                    <a:solidFill>
                      <a:schemeClr val="bg2">
                        <a:lumMod val="25000"/>
                      </a:schemeClr>
                    </a:solidFill>
                    <a:latin typeface="+mj-lt"/>
                  </a:endParaRPr>
                </a:p>
              </p:txBody>
            </p:sp>
          </p:grpSp>
        </p:grpSp>
        <p:sp>
          <p:nvSpPr>
            <p:cNvPr id="28" name="Isosceles Triangle 27"/>
            <p:cNvSpPr>
              <a:spLocks noChangeAspect="1"/>
            </p:cNvSpPr>
            <p:nvPr/>
          </p:nvSpPr>
          <p:spPr bwMode="auto">
            <a:xfrm rot="16200000" flipH="1">
              <a:off x="4188376" y="3584875"/>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Isosceles Triangle 28"/>
            <p:cNvSpPr>
              <a:spLocks noChangeAspect="1"/>
            </p:cNvSpPr>
            <p:nvPr/>
          </p:nvSpPr>
          <p:spPr bwMode="auto">
            <a:xfrm rot="5400000">
              <a:off x="4188376" y="1939316"/>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3561681" y="3727274"/>
            <a:ext cx="6398243" cy="2650307"/>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a:t>
            </a:r>
          </a:p>
        </p:txBody>
      </p:sp>
      <p:grpSp>
        <p:nvGrpSpPr>
          <p:cNvPr id="48" name="Group 47"/>
          <p:cNvGrpSpPr/>
          <p:nvPr/>
        </p:nvGrpSpPr>
        <p:grpSpPr>
          <a:xfrm>
            <a:off x="3652506" y="5046104"/>
            <a:ext cx="1656544" cy="896260"/>
            <a:chOff x="2288768" y="4925936"/>
            <a:chExt cx="1656544" cy="896260"/>
          </a:xfrm>
        </p:grpSpPr>
        <p:pic>
          <p:nvPicPr>
            <p:cNvPr id="49" name="Picture 48"/>
            <p:cNvPicPr>
              <a:picLocks noChangeAspect="1"/>
            </p:cNvPicPr>
            <p:nvPr/>
          </p:nvPicPr>
          <p:blipFill>
            <a:blip r:embed="rId4"/>
            <a:stretch>
              <a:fillRect/>
            </a:stretch>
          </p:blipFill>
          <p:spPr>
            <a:xfrm>
              <a:off x="2823779" y="4925936"/>
              <a:ext cx="624000" cy="525293"/>
            </a:xfrm>
            <a:prstGeom prst="rect">
              <a:avLst/>
            </a:prstGeom>
          </p:spPr>
        </p:pic>
        <p:sp>
          <p:nvSpPr>
            <p:cNvPr id="50" name="TextBox 49"/>
            <p:cNvSpPr txBox="1"/>
            <p:nvPr/>
          </p:nvSpPr>
          <p:spPr>
            <a:xfrm>
              <a:off x="2288768" y="5332831"/>
              <a:ext cx="1656544"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List and libraries</a:t>
              </a:r>
            </a:p>
          </p:txBody>
        </p:sp>
      </p:grpSp>
      <p:sp>
        <p:nvSpPr>
          <p:cNvPr id="52" name="Rectangle 51"/>
          <p:cNvSpPr/>
          <p:nvPr/>
        </p:nvSpPr>
        <p:spPr bwMode="auto">
          <a:xfrm>
            <a:off x="3820541" y="4198154"/>
            <a:ext cx="5785319" cy="36829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API</a:t>
            </a:r>
          </a:p>
        </p:txBody>
      </p:sp>
      <p:sp>
        <p:nvSpPr>
          <p:cNvPr id="53" name="Rectangle 52"/>
          <p:cNvSpPr/>
          <p:nvPr/>
        </p:nvSpPr>
        <p:spPr bwMode="auto">
          <a:xfrm>
            <a:off x="5391359" y="4797894"/>
            <a:ext cx="4214501" cy="1435671"/>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Service Applications</a:t>
            </a:r>
          </a:p>
        </p:txBody>
      </p:sp>
      <p:grpSp>
        <p:nvGrpSpPr>
          <p:cNvPr id="59" name="Group 58"/>
          <p:cNvGrpSpPr/>
          <p:nvPr/>
        </p:nvGrpSpPr>
        <p:grpSpPr>
          <a:xfrm>
            <a:off x="10049716" y="2729898"/>
            <a:ext cx="1428597" cy="918844"/>
            <a:chOff x="8882022" y="2907467"/>
            <a:chExt cx="1428597" cy="918844"/>
          </a:xfrm>
        </p:grpSpPr>
        <p:pic>
          <p:nvPicPr>
            <p:cNvPr id="54" name="Picture 53"/>
            <p:cNvPicPr>
              <a:picLocks noChangeAspect="1"/>
            </p:cNvPicPr>
            <p:nvPr/>
          </p:nvPicPr>
          <p:blipFill>
            <a:blip r:embed="rId5"/>
            <a:stretch>
              <a:fillRect/>
            </a:stretch>
          </p:blipFill>
          <p:spPr>
            <a:xfrm>
              <a:off x="9293644" y="2907467"/>
              <a:ext cx="605350" cy="572582"/>
            </a:xfrm>
            <a:prstGeom prst="rect">
              <a:avLst/>
            </a:prstGeom>
          </p:spPr>
        </p:pic>
        <p:sp>
          <p:nvSpPr>
            <p:cNvPr id="58" name="TextBox 57"/>
            <p:cNvSpPr txBox="1"/>
            <p:nvPr/>
          </p:nvSpPr>
          <p:spPr>
            <a:xfrm>
              <a:off x="8882022" y="3336946"/>
              <a:ext cx="1428597"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Services</a:t>
              </a:r>
            </a:p>
          </p:txBody>
        </p:sp>
      </p:grpSp>
      <p:grpSp>
        <p:nvGrpSpPr>
          <p:cNvPr id="61" name="Group 60"/>
          <p:cNvGrpSpPr/>
          <p:nvPr/>
        </p:nvGrpSpPr>
        <p:grpSpPr>
          <a:xfrm>
            <a:off x="9188657" y="1303241"/>
            <a:ext cx="1182889" cy="1250257"/>
            <a:chOff x="9255060" y="1305281"/>
            <a:chExt cx="1182889" cy="1250257"/>
          </a:xfrm>
        </p:grpSpPr>
        <p:grpSp>
          <p:nvGrpSpPr>
            <p:cNvPr id="57" name="Group 56"/>
            <p:cNvGrpSpPr/>
            <p:nvPr/>
          </p:nvGrpSpPr>
          <p:grpSpPr>
            <a:xfrm>
              <a:off x="9413365" y="1305281"/>
              <a:ext cx="905136" cy="881813"/>
              <a:chOff x="9413365" y="1305281"/>
              <a:chExt cx="905136" cy="881813"/>
            </a:xfrm>
          </p:grpSpPr>
          <p:pic>
            <p:nvPicPr>
              <p:cNvPr id="56" name="Picture 55"/>
              <p:cNvPicPr>
                <a:picLocks noChangeAspect="1"/>
              </p:cNvPicPr>
              <p:nvPr/>
            </p:nvPicPr>
            <p:blipFill>
              <a:blip r:embed="rId6"/>
              <a:stretch>
                <a:fillRect/>
              </a:stretch>
            </p:blipFill>
            <p:spPr>
              <a:xfrm>
                <a:off x="9413365" y="1416044"/>
                <a:ext cx="438734" cy="771050"/>
              </a:xfrm>
              <a:prstGeom prst="rect">
                <a:avLst/>
              </a:prstGeom>
            </p:spPr>
          </p:pic>
          <p:pic>
            <p:nvPicPr>
              <p:cNvPr id="55" name="Picture 54"/>
              <p:cNvPicPr>
                <a:picLocks noChangeAspect="1"/>
              </p:cNvPicPr>
              <p:nvPr/>
            </p:nvPicPr>
            <p:blipFill>
              <a:blip r:embed="rId7"/>
              <a:stretch>
                <a:fillRect/>
              </a:stretch>
            </p:blipFill>
            <p:spPr>
              <a:xfrm>
                <a:off x="9672263" y="1305281"/>
                <a:ext cx="646238" cy="828000"/>
              </a:xfrm>
              <a:prstGeom prst="rect">
                <a:avLst/>
              </a:prstGeom>
            </p:spPr>
          </p:pic>
        </p:grpSp>
        <p:sp>
          <p:nvSpPr>
            <p:cNvPr id="60" name="TextBox 59"/>
            <p:cNvSpPr txBox="1"/>
            <p:nvPr/>
          </p:nvSpPr>
          <p:spPr>
            <a:xfrm>
              <a:off x="9255060" y="2066173"/>
              <a:ext cx="118288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Databases</a:t>
              </a:r>
            </a:p>
          </p:txBody>
        </p:sp>
      </p:grpSp>
      <p:grpSp>
        <p:nvGrpSpPr>
          <p:cNvPr id="63" name="Group 62"/>
          <p:cNvGrpSpPr/>
          <p:nvPr/>
        </p:nvGrpSpPr>
        <p:grpSpPr>
          <a:xfrm>
            <a:off x="5558010" y="5099923"/>
            <a:ext cx="1121140" cy="917619"/>
            <a:chOff x="1059474" y="1601271"/>
            <a:chExt cx="1121140" cy="917619"/>
          </a:xfrm>
        </p:grpSpPr>
        <p:pic>
          <p:nvPicPr>
            <p:cNvPr id="51" name="Picture 50"/>
            <p:cNvPicPr>
              <a:picLocks noChangeAspect="1"/>
            </p:cNvPicPr>
            <p:nvPr/>
          </p:nvPicPr>
          <p:blipFill>
            <a:blip r:embed="rId8"/>
            <a:stretch>
              <a:fillRect/>
            </a:stretch>
          </p:blipFill>
          <p:spPr>
            <a:xfrm>
              <a:off x="1372909" y="1601271"/>
              <a:ext cx="524928" cy="436692"/>
            </a:xfrm>
            <a:prstGeom prst="rect">
              <a:avLst/>
            </a:prstGeom>
          </p:spPr>
        </p:pic>
        <p:sp>
          <p:nvSpPr>
            <p:cNvPr id="62" name="TextBox 61"/>
            <p:cNvSpPr txBox="1"/>
            <p:nvPr/>
          </p:nvSpPr>
          <p:spPr>
            <a:xfrm>
              <a:off x="1059474" y="1835626"/>
              <a:ext cx="1121140"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Managed</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metadata</a:t>
              </a:r>
            </a:p>
          </p:txBody>
        </p:sp>
      </p:grpSp>
      <p:grpSp>
        <p:nvGrpSpPr>
          <p:cNvPr id="79" name="Group 78"/>
          <p:cNvGrpSpPr/>
          <p:nvPr/>
        </p:nvGrpSpPr>
        <p:grpSpPr>
          <a:xfrm>
            <a:off x="4950960" y="1656148"/>
            <a:ext cx="1394047" cy="1121034"/>
            <a:chOff x="797072" y="4525589"/>
            <a:chExt cx="1394047" cy="1121034"/>
          </a:xfrm>
        </p:grpSpPr>
        <p:grpSp>
          <p:nvGrpSpPr>
            <p:cNvPr id="78" name="Group 77"/>
            <p:cNvGrpSpPr/>
            <p:nvPr/>
          </p:nvGrpSpPr>
          <p:grpSpPr>
            <a:xfrm>
              <a:off x="1651458" y="4525589"/>
              <a:ext cx="489172" cy="552806"/>
              <a:chOff x="1776745" y="4741916"/>
              <a:chExt cx="489172" cy="552806"/>
            </a:xfrm>
          </p:grpSpPr>
          <p:pic>
            <p:nvPicPr>
              <p:cNvPr id="66" name="Picture 65"/>
              <p:cNvPicPr>
                <a:picLocks noChangeAspect="1"/>
              </p:cNvPicPr>
              <p:nvPr/>
            </p:nvPicPr>
            <p:blipFill>
              <a:blip r:embed="rId9"/>
              <a:stretch>
                <a:fillRect/>
              </a:stretch>
            </p:blipFill>
            <p:spPr>
              <a:xfrm>
                <a:off x="1785786" y="4741916"/>
                <a:ext cx="480131" cy="552806"/>
              </a:xfrm>
              <a:prstGeom prst="rect">
                <a:avLst/>
              </a:prstGeom>
            </p:spPr>
          </p:pic>
          <p:sp>
            <p:nvSpPr>
              <p:cNvPr id="73" name="TextBox 72"/>
              <p:cNvSpPr txBox="1"/>
              <p:nvPr/>
            </p:nvSpPr>
            <p:spPr>
              <a:xfrm>
                <a:off x="1776745" y="5059255"/>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grpSp>
        <p:grpSp>
          <p:nvGrpSpPr>
            <p:cNvPr id="70" name="Group 69"/>
            <p:cNvGrpSpPr/>
            <p:nvPr/>
          </p:nvGrpSpPr>
          <p:grpSpPr>
            <a:xfrm>
              <a:off x="797072" y="4562933"/>
              <a:ext cx="481052" cy="552806"/>
              <a:chOff x="711958" y="4741916"/>
              <a:chExt cx="481052" cy="552806"/>
            </a:xfrm>
          </p:grpSpPr>
          <p:pic>
            <p:nvPicPr>
              <p:cNvPr id="64" name="Picture 63"/>
              <p:cNvPicPr>
                <a:picLocks noChangeAspect="1"/>
              </p:cNvPicPr>
              <p:nvPr/>
            </p:nvPicPr>
            <p:blipFill>
              <a:blip r:embed="rId9"/>
              <a:stretch>
                <a:fillRect/>
              </a:stretch>
            </p:blipFill>
            <p:spPr>
              <a:xfrm>
                <a:off x="711958" y="4741916"/>
                <a:ext cx="480131" cy="552806"/>
              </a:xfrm>
              <a:prstGeom prst="rect">
                <a:avLst/>
              </a:prstGeom>
            </p:spPr>
          </p:pic>
          <p:sp>
            <p:nvSpPr>
              <p:cNvPr id="69" name="TextBox 68"/>
              <p:cNvSpPr txBox="1"/>
              <p:nvPr/>
            </p:nvSpPr>
            <p:spPr>
              <a:xfrm>
                <a:off x="711958" y="504581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grpSp>
        <p:grpSp>
          <p:nvGrpSpPr>
            <p:cNvPr id="72" name="Group 71"/>
            <p:cNvGrpSpPr/>
            <p:nvPr/>
          </p:nvGrpSpPr>
          <p:grpSpPr>
            <a:xfrm>
              <a:off x="1246048" y="4741916"/>
              <a:ext cx="487580" cy="552806"/>
              <a:chOff x="1246048" y="4741916"/>
              <a:chExt cx="487580" cy="552806"/>
            </a:xfrm>
          </p:grpSpPr>
          <p:pic>
            <p:nvPicPr>
              <p:cNvPr id="65" name="Picture 64"/>
              <p:cNvPicPr>
                <a:picLocks noChangeAspect="1"/>
              </p:cNvPicPr>
              <p:nvPr/>
            </p:nvPicPr>
            <p:blipFill>
              <a:blip r:embed="rId9"/>
              <a:stretch>
                <a:fillRect/>
              </a:stretch>
            </p:blipFill>
            <p:spPr>
              <a:xfrm>
                <a:off x="1253497" y="4741916"/>
                <a:ext cx="480131" cy="552806"/>
              </a:xfrm>
              <a:prstGeom prst="rect">
                <a:avLst/>
              </a:prstGeom>
            </p:spPr>
          </p:pic>
          <p:sp>
            <p:nvSpPr>
              <p:cNvPr id="71" name="TextBox 70"/>
              <p:cNvSpPr txBox="1"/>
              <p:nvPr/>
            </p:nvSpPr>
            <p:spPr>
              <a:xfrm>
                <a:off x="1246048" y="5051773"/>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grpSp>
        <p:grpSp>
          <p:nvGrpSpPr>
            <p:cNvPr id="77" name="Group 76"/>
            <p:cNvGrpSpPr/>
            <p:nvPr/>
          </p:nvGrpSpPr>
          <p:grpSpPr>
            <a:xfrm>
              <a:off x="882268" y="5090256"/>
              <a:ext cx="493191" cy="552806"/>
              <a:chOff x="990343" y="5295900"/>
              <a:chExt cx="493191" cy="552806"/>
            </a:xfrm>
          </p:grpSpPr>
          <p:pic>
            <p:nvPicPr>
              <p:cNvPr id="67" name="Picture 66"/>
              <p:cNvPicPr>
                <a:picLocks noChangeAspect="1"/>
              </p:cNvPicPr>
              <p:nvPr/>
            </p:nvPicPr>
            <p:blipFill>
              <a:blip r:embed="rId9"/>
              <a:stretch>
                <a:fillRect/>
              </a:stretch>
            </p:blipFill>
            <p:spPr>
              <a:xfrm>
                <a:off x="1003403" y="5295900"/>
                <a:ext cx="480131" cy="552806"/>
              </a:xfrm>
              <a:prstGeom prst="rect">
                <a:avLst/>
              </a:prstGeom>
            </p:spPr>
          </p:pic>
          <p:sp>
            <p:nvSpPr>
              <p:cNvPr id="74" name="TextBox 73"/>
              <p:cNvSpPr txBox="1"/>
              <p:nvPr/>
            </p:nvSpPr>
            <p:spPr>
              <a:xfrm>
                <a:off x="990343" y="5638265"/>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grpSp>
          <p:nvGrpSpPr>
            <p:cNvPr id="76" name="Group 75"/>
            <p:cNvGrpSpPr/>
            <p:nvPr/>
          </p:nvGrpSpPr>
          <p:grpSpPr>
            <a:xfrm>
              <a:off x="1609348" y="5093817"/>
              <a:ext cx="581771" cy="552806"/>
              <a:chOff x="1483534" y="5295900"/>
              <a:chExt cx="581771" cy="552806"/>
            </a:xfrm>
          </p:grpSpPr>
          <p:pic>
            <p:nvPicPr>
              <p:cNvPr id="68" name="Picture 67"/>
              <p:cNvPicPr>
                <a:picLocks noChangeAspect="1"/>
              </p:cNvPicPr>
              <p:nvPr/>
            </p:nvPicPr>
            <p:blipFill>
              <a:blip r:embed="rId9"/>
              <a:stretch>
                <a:fillRect/>
              </a:stretch>
            </p:blipFill>
            <p:spPr>
              <a:xfrm>
                <a:off x="1523093" y="5295900"/>
                <a:ext cx="480131" cy="552806"/>
              </a:xfrm>
              <a:prstGeom prst="rect">
                <a:avLst/>
              </a:prstGeom>
            </p:spPr>
          </p:pic>
          <p:sp>
            <p:nvSpPr>
              <p:cNvPr id="75" name="TextBox 74"/>
              <p:cNvSpPr txBox="1"/>
              <p:nvPr/>
            </p:nvSpPr>
            <p:spPr>
              <a:xfrm>
                <a:off x="1483534" y="5643062"/>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grpSp>
      </p:grpSp>
      <p:grpSp>
        <p:nvGrpSpPr>
          <p:cNvPr id="80" name="Group 79"/>
          <p:cNvGrpSpPr/>
          <p:nvPr/>
        </p:nvGrpSpPr>
        <p:grpSpPr>
          <a:xfrm>
            <a:off x="6660108" y="5099923"/>
            <a:ext cx="918328" cy="917619"/>
            <a:chOff x="1160882" y="1601271"/>
            <a:chExt cx="918328" cy="917619"/>
          </a:xfrm>
        </p:grpSpPr>
        <p:pic>
          <p:nvPicPr>
            <p:cNvPr id="81" name="Picture 80"/>
            <p:cNvPicPr>
              <a:picLocks noChangeAspect="1"/>
            </p:cNvPicPr>
            <p:nvPr/>
          </p:nvPicPr>
          <p:blipFill>
            <a:blip r:embed="rId8"/>
            <a:stretch>
              <a:fillRect/>
            </a:stretch>
          </p:blipFill>
          <p:spPr>
            <a:xfrm>
              <a:off x="1372909" y="1601271"/>
              <a:ext cx="524928" cy="436692"/>
            </a:xfrm>
            <a:prstGeom prst="rect">
              <a:avLst/>
            </a:prstGeom>
          </p:spPr>
        </p:pic>
        <p:sp>
          <p:nvSpPr>
            <p:cNvPr id="82" name="TextBox 81"/>
            <p:cNvSpPr txBox="1"/>
            <p:nvPr/>
          </p:nvSpPr>
          <p:spPr>
            <a:xfrm>
              <a:off x="1160882" y="1835626"/>
              <a:ext cx="918328"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Search</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3" name="Group 82"/>
          <p:cNvGrpSpPr/>
          <p:nvPr/>
        </p:nvGrpSpPr>
        <p:grpSpPr>
          <a:xfrm>
            <a:off x="7505022" y="5099923"/>
            <a:ext cx="1126462" cy="917619"/>
            <a:chOff x="1056814" y="1601271"/>
            <a:chExt cx="1126462" cy="917619"/>
          </a:xfrm>
        </p:grpSpPr>
        <p:pic>
          <p:nvPicPr>
            <p:cNvPr id="84" name="Picture 83"/>
            <p:cNvPicPr>
              <a:picLocks noChangeAspect="1"/>
            </p:cNvPicPr>
            <p:nvPr/>
          </p:nvPicPr>
          <p:blipFill>
            <a:blip r:embed="rId8"/>
            <a:stretch>
              <a:fillRect/>
            </a:stretch>
          </p:blipFill>
          <p:spPr>
            <a:xfrm>
              <a:off x="1372909" y="1601271"/>
              <a:ext cx="524928" cy="436692"/>
            </a:xfrm>
            <a:prstGeom prst="rect">
              <a:avLst/>
            </a:prstGeom>
          </p:spPr>
        </p:pic>
        <p:sp>
          <p:nvSpPr>
            <p:cNvPr id="85" name="TextBox 84"/>
            <p:cNvSpPr txBox="1"/>
            <p:nvPr/>
          </p:nvSpPr>
          <p:spPr>
            <a:xfrm>
              <a:off x="1056814" y="1835626"/>
              <a:ext cx="1126462"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Workflow</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6" name="Group 85"/>
          <p:cNvGrpSpPr/>
          <p:nvPr/>
        </p:nvGrpSpPr>
        <p:grpSpPr>
          <a:xfrm>
            <a:off x="8707877" y="5099923"/>
            <a:ext cx="678712" cy="723720"/>
            <a:chOff x="1280689" y="1601271"/>
            <a:chExt cx="678712" cy="723720"/>
          </a:xfrm>
        </p:grpSpPr>
        <p:pic>
          <p:nvPicPr>
            <p:cNvPr id="87" name="Picture 86"/>
            <p:cNvPicPr>
              <a:picLocks noChangeAspect="1"/>
            </p:cNvPicPr>
            <p:nvPr/>
          </p:nvPicPr>
          <p:blipFill>
            <a:blip r:embed="rId8"/>
            <a:stretch>
              <a:fillRect/>
            </a:stretch>
          </p:blipFill>
          <p:spPr>
            <a:xfrm>
              <a:off x="1372909" y="1601271"/>
              <a:ext cx="524928" cy="436692"/>
            </a:xfrm>
            <a:prstGeom prst="rect">
              <a:avLst/>
            </a:prstGeom>
          </p:spPr>
        </p:pic>
        <p:sp>
          <p:nvSpPr>
            <p:cNvPr id="88" name="TextBox 87"/>
            <p:cNvSpPr txBox="1"/>
            <p:nvPr/>
          </p:nvSpPr>
          <p:spPr>
            <a:xfrm>
              <a:off x="1280689" y="1835626"/>
              <a:ext cx="6787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BCS</a:t>
              </a:r>
            </a:p>
          </p:txBody>
        </p:sp>
      </p:grpSp>
      <p:pic>
        <p:nvPicPr>
          <p:cNvPr id="89" name="Picture 88"/>
          <p:cNvPicPr>
            <a:picLocks noChangeAspect="1"/>
          </p:cNvPicPr>
          <p:nvPr/>
        </p:nvPicPr>
        <p:blipFill>
          <a:blip r:embed="rId10"/>
          <a:stretch>
            <a:fillRect/>
          </a:stretch>
        </p:blipFill>
        <p:spPr>
          <a:xfrm>
            <a:off x="9751898" y="5715297"/>
            <a:ext cx="595636" cy="574983"/>
          </a:xfrm>
          <a:prstGeom prst="rect">
            <a:avLst/>
          </a:prstGeom>
        </p:spPr>
      </p:pic>
      <p:cxnSp>
        <p:nvCxnSpPr>
          <p:cNvPr id="90" name="Straight Arrow Connector 89"/>
          <p:cNvCxnSpPr/>
          <p:nvPr/>
        </p:nvCxnSpPr>
        <p:spPr>
          <a:xfrm flipV="1">
            <a:off x="2185789" y="2425281"/>
            <a:ext cx="1296144" cy="657774"/>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955508" y="4297296"/>
            <a:ext cx="1510969" cy="748808"/>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flipV="1">
            <a:off x="6032003"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99" name="Straight Connector 98"/>
          <p:cNvCxnSpPr>
            <a:cxnSpLocks/>
          </p:cNvCxnSpPr>
          <p:nvPr/>
        </p:nvCxnSpPr>
        <p:spPr>
          <a:xfrm flipV="1">
            <a:off x="7595947"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5359718" y="3716013"/>
            <a:ext cx="75886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REST</a:t>
            </a:r>
          </a:p>
        </p:txBody>
      </p:sp>
      <p:sp>
        <p:nvSpPr>
          <p:cNvPr id="101" name="TextBox 100"/>
          <p:cNvSpPr txBox="1"/>
          <p:nvPr/>
        </p:nvSpPr>
        <p:spPr>
          <a:xfrm>
            <a:off x="6801112" y="3729211"/>
            <a:ext cx="85664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CSOM</a:t>
            </a:r>
          </a:p>
        </p:txBody>
      </p:sp>
      <p:cxnSp>
        <p:nvCxnSpPr>
          <p:cNvPr id="103" name="Straight Arrow Connector 102"/>
          <p:cNvCxnSpPr/>
          <p:nvPr/>
        </p:nvCxnSpPr>
        <p:spPr>
          <a:xfrm flipV="1">
            <a:off x="7779886" y="1857068"/>
            <a:ext cx="1408771" cy="75483"/>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779886" y="2500765"/>
            <a:ext cx="2407657" cy="458267"/>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6054121" y="2923439"/>
            <a:ext cx="236635" cy="735592"/>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7378816" y="2895586"/>
            <a:ext cx="198768" cy="763445"/>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449748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6135289"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7139330"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8081545"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906256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7" name="Connector: Elbow 126"/>
          <p:cNvCxnSpPr>
            <a:endCxn id="58" idx="2"/>
          </p:cNvCxnSpPr>
          <p:nvPr/>
        </p:nvCxnSpPr>
        <p:spPr>
          <a:xfrm rot="5400000" flipH="1" flipV="1">
            <a:off x="9366412" y="3848660"/>
            <a:ext cx="1597520" cy="1197685"/>
          </a:xfrm>
          <a:prstGeom prst="bentConnector3">
            <a:avLst>
              <a:gd name="adj1" fmla="val 71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91"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Motivation</a:t>
            </a:r>
          </a:p>
          <a:p>
            <a:pPr algn="r"/>
            <a:endParaRPr lang="en-US" dirty="0"/>
          </a:p>
        </p:txBody>
      </p:sp>
    </p:spTree>
    <p:extLst>
      <p:ext uri="{BB962C8B-B14F-4D97-AF65-F5344CB8AC3E}">
        <p14:creationId xmlns:p14="http://schemas.microsoft.com/office/powerpoint/2010/main" val="24500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1000"/>
                                        <p:tgtEl>
                                          <p:spTgt spid="93"/>
                                        </p:tgtEl>
                                      </p:cBhvr>
                                    </p:animEffect>
                                    <p:anim calcmode="lin" valueType="num">
                                      <p:cBhvr>
                                        <p:cTn id="15" dur="1000" fill="hold"/>
                                        <p:tgtEl>
                                          <p:spTgt spid="93"/>
                                        </p:tgtEl>
                                        <p:attrNameLst>
                                          <p:attrName>ppt_x</p:attrName>
                                        </p:attrNameLst>
                                      </p:cBhvr>
                                      <p:tavLst>
                                        <p:tav tm="0">
                                          <p:val>
                                            <p:strVal val="#ppt_x"/>
                                          </p:val>
                                        </p:tav>
                                        <p:tav tm="100000">
                                          <p:val>
                                            <p:strVal val="#ppt_x"/>
                                          </p:val>
                                        </p:tav>
                                      </p:tavLst>
                                    </p:anim>
                                    <p:anim calcmode="lin" valueType="num">
                                      <p:cBhvr>
                                        <p:cTn id="16"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1000"/>
                                        <p:tgtEl>
                                          <p:spTgt spid="97"/>
                                        </p:tgtEl>
                                      </p:cBhvr>
                                    </p:animEffect>
                                    <p:anim calcmode="lin" valueType="num">
                                      <p:cBhvr>
                                        <p:cTn id="22" dur="1000" fill="hold"/>
                                        <p:tgtEl>
                                          <p:spTgt spid="97"/>
                                        </p:tgtEl>
                                        <p:attrNameLst>
                                          <p:attrName>ppt_x</p:attrName>
                                        </p:attrNameLst>
                                      </p:cBhvr>
                                      <p:tavLst>
                                        <p:tav tm="0">
                                          <p:val>
                                            <p:strVal val="#ppt_x"/>
                                          </p:val>
                                        </p:tav>
                                        <p:tav tm="100000">
                                          <p:val>
                                            <p:strVal val="#ppt_x"/>
                                          </p:val>
                                        </p:tav>
                                      </p:tavLst>
                                    </p:anim>
                                    <p:anim calcmode="lin" valueType="num">
                                      <p:cBhvr>
                                        <p:cTn id="2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1000"/>
                                        <p:tgtEl>
                                          <p:spTgt spid="99"/>
                                        </p:tgtEl>
                                      </p:cBhvr>
                                    </p:animEffect>
                                    <p:anim calcmode="lin" valueType="num">
                                      <p:cBhvr>
                                        <p:cTn id="29" dur="1000" fill="hold"/>
                                        <p:tgtEl>
                                          <p:spTgt spid="99"/>
                                        </p:tgtEl>
                                        <p:attrNameLst>
                                          <p:attrName>ppt_x</p:attrName>
                                        </p:attrNameLst>
                                      </p:cBhvr>
                                      <p:tavLst>
                                        <p:tav tm="0">
                                          <p:val>
                                            <p:strVal val="#ppt_x"/>
                                          </p:val>
                                        </p:tav>
                                        <p:tav tm="100000">
                                          <p:val>
                                            <p:strVal val="#ppt_x"/>
                                          </p:val>
                                        </p:tav>
                                      </p:tavLst>
                                    </p:anim>
                                    <p:anim calcmode="lin" valueType="num">
                                      <p:cBhvr>
                                        <p:cTn id="3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anim calcmode="lin" valueType="num">
                                      <p:cBhvr>
                                        <p:cTn id="36" dur="1000" fill="hold"/>
                                        <p:tgtEl>
                                          <p:spTgt spid="103"/>
                                        </p:tgtEl>
                                        <p:attrNameLst>
                                          <p:attrName>ppt_x</p:attrName>
                                        </p:attrNameLst>
                                      </p:cBhvr>
                                      <p:tavLst>
                                        <p:tav tm="0">
                                          <p:val>
                                            <p:strVal val="#ppt_x"/>
                                          </p:val>
                                        </p:tav>
                                        <p:tav tm="100000">
                                          <p:val>
                                            <p:strVal val="#ppt_x"/>
                                          </p:val>
                                        </p:tav>
                                      </p:tavLst>
                                    </p:anim>
                                    <p:anim calcmode="lin" valueType="num">
                                      <p:cBhvr>
                                        <p:cTn id="3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1000"/>
                                        <p:tgtEl>
                                          <p:spTgt spid="105"/>
                                        </p:tgtEl>
                                      </p:cBhvr>
                                    </p:animEffect>
                                    <p:anim calcmode="lin" valueType="num">
                                      <p:cBhvr>
                                        <p:cTn id="43" dur="1000" fill="hold"/>
                                        <p:tgtEl>
                                          <p:spTgt spid="105"/>
                                        </p:tgtEl>
                                        <p:attrNameLst>
                                          <p:attrName>ppt_x</p:attrName>
                                        </p:attrNameLst>
                                      </p:cBhvr>
                                      <p:tavLst>
                                        <p:tav tm="0">
                                          <p:val>
                                            <p:strVal val="#ppt_x"/>
                                          </p:val>
                                        </p:tav>
                                        <p:tav tm="100000">
                                          <p:val>
                                            <p:strVal val="#ppt_x"/>
                                          </p:val>
                                        </p:tav>
                                      </p:tavLst>
                                    </p:anim>
                                    <p:anim calcmode="lin" valueType="num">
                                      <p:cBhvr>
                                        <p:cTn id="4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fade">
                                      <p:cBhvr>
                                        <p:cTn id="49" dur="1000"/>
                                        <p:tgtEl>
                                          <p:spTgt spid="107"/>
                                        </p:tgtEl>
                                      </p:cBhvr>
                                    </p:animEffect>
                                    <p:anim calcmode="lin" valueType="num">
                                      <p:cBhvr>
                                        <p:cTn id="50" dur="1000" fill="hold"/>
                                        <p:tgtEl>
                                          <p:spTgt spid="107"/>
                                        </p:tgtEl>
                                        <p:attrNameLst>
                                          <p:attrName>ppt_x</p:attrName>
                                        </p:attrNameLst>
                                      </p:cBhvr>
                                      <p:tavLst>
                                        <p:tav tm="0">
                                          <p:val>
                                            <p:strVal val="#ppt_x"/>
                                          </p:val>
                                        </p:tav>
                                        <p:tav tm="100000">
                                          <p:val>
                                            <p:strVal val="#ppt_x"/>
                                          </p:val>
                                        </p:tav>
                                      </p:tavLst>
                                    </p:anim>
                                    <p:anim calcmode="lin" valueType="num">
                                      <p:cBhvr>
                                        <p:cTn id="5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1000"/>
                                        <p:tgtEl>
                                          <p:spTgt spid="111"/>
                                        </p:tgtEl>
                                      </p:cBhvr>
                                    </p:animEffect>
                                    <p:anim calcmode="lin" valueType="num">
                                      <p:cBhvr>
                                        <p:cTn id="57" dur="1000" fill="hold"/>
                                        <p:tgtEl>
                                          <p:spTgt spid="111"/>
                                        </p:tgtEl>
                                        <p:attrNameLst>
                                          <p:attrName>ppt_x</p:attrName>
                                        </p:attrNameLst>
                                      </p:cBhvr>
                                      <p:tavLst>
                                        <p:tav tm="0">
                                          <p:val>
                                            <p:strVal val="#ppt_x"/>
                                          </p:val>
                                        </p:tav>
                                        <p:tav tm="100000">
                                          <p:val>
                                            <p:strVal val="#ppt_x"/>
                                          </p:val>
                                        </p:tav>
                                      </p:tavLst>
                                    </p:anim>
                                    <p:anim calcmode="lin" valueType="num">
                                      <p:cBhvr>
                                        <p:cTn id="5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fade">
                                      <p:cBhvr>
                                        <p:cTn id="63" dur="1000"/>
                                        <p:tgtEl>
                                          <p:spTgt spid="117"/>
                                        </p:tgtEl>
                                      </p:cBhvr>
                                    </p:animEffect>
                                    <p:anim calcmode="lin" valueType="num">
                                      <p:cBhvr>
                                        <p:cTn id="64" dur="1000" fill="hold"/>
                                        <p:tgtEl>
                                          <p:spTgt spid="117"/>
                                        </p:tgtEl>
                                        <p:attrNameLst>
                                          <p:attrName>ppt_x</p:attrName>
                                        </p:attrNameLst>
                                      </p:cBhvr>
                                      <p:tavLst>
                                        <p:tav tm="0">
                                          <p:val>
                                            <p:strVal val="#ppt_x"/>
                                          </p:val>
                                        </p:tav>
                                        <p:tav tm="100000">
                                          <p:val>
                                            <p:strVal val="#ppt_x"/>
                                          </p:val>
                                        </p:tav>
                                      </p:tavLst>
                                    </p:anim>
                                    <p:anim calcmode="lin" valueType="num">
                                      <p:cBhvr>
                                        <p:cTn id="65"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1000"/>
                                        <p:tgtEl>
                                          <p:spTgt spid="120"/>
                                        </p:tgtEl>
                                      </p:cBhvr>
                                    </p:animEffect>
                                    <p:anim calcmode="lin" valueType="num">
                                      <p:cBhvr>
                                        <p:cTn id="71" dur="1000" fill="hold"/>
                                        <p:tgtEl>
                                          <p:spTgt spid="120"/>
                                        </p:tgtEl>
                                        <p:attrNameLst>
                                          <p:attrName>ppt_x</p:attrName>
                                        </p:attrNameLst>
                                      </p:cBhvr>
                                      <p:tavLst>
                                        <p:tav tm="0">
                                          <p:val>
                                            <p:strVal val="#ppt_x"/>
                                          </p:val>
                                        </p:tav>
                                        <p:tav tm="100000">
                                          <p:val>
                                            <p:strVal val="#ppt_x"/>
                                          </p:val>
                                        </p:tav>
                                      </p:tavLst>
                                    </p:anim>
                                    <p:anim calcmode="lin" valueType="num">
                                      <p:cBhvr>
                                        <p:cTn id="72"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1"/>
                                        </p:tgtEl>
                                        <p:attrNameLst>
                                          <p:attrName>style.visibility</p:attrName>
                                        </p:attrNameLst>
                                      </p:cBhvr>
                                      <p:to>
                                        <p:strVal val="visible"/>
                                      </p:to>
                                    </p:set>
                                    <p:animEffect transition="in" filter="fade">
                                      <p:cBhvr>
                                        <p:cTn id="77" dur="1000"/>
                                        <p:tgtEl>
                                          <p:spTgt spid="121"/>
                                        </p:tgtEl>
                                      </p:cBhvr>
                                    </p:animEffect>
                                    <p:anim calcmode="lin" valueType="num">
                                      <p:cBhvr>
                                        <p:cTn id="78" dur="1000" fill="hold"/>
                                        <p:tgtEl>
                                          <p:spTgt spid="121"/>
                                        </p:tgtEl>
                                        <p:attrNameLst>
                                          <p:attrName>ppt_x</p:attrName>
                                        </p:attrNameLst>
                                      </p:cBhvr>
                                      <p:tavLst>
                                        <p:tav tm="0">
                                          <p:val>
                                            <p:strVal val="#ppt_x"/>
                                          </p:val>
                                        </p:tav>
                                        <p:tav tm="100000">
                                          <p:val>
                                            <p:strVal val="#ppt_x"/>
                                          </p:val>
                                        </p:tav>
                                      </p:tavLst>
                                    </p:anim>
                                    <p:anim calcmode="lin" valueType="num">
                                      <p:cBhvr>
                                        <p:cTn id="7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2"/>
                                        </p:tgtEl>
                                        <p:attrNameLst>
                                          <p:attrName>style.visibility</p:attrName>
                                        </p:attrNameLst>
                                      </p:cBhvr>
                                      <p:to>
                                        <p:strVal val="visible"/>
                                      </p:to>
                                    </p:set>
                                    <p:animEffect transition="in" filter="fade">
                                      <p:cBhvr>
                                        <p:cTn id="84" dur="1000"/>
                                        <p:tgtEl>
                                          <p:spTgt spid="122"/>
                                        </p:tgtEl>
                                      </p:cBhvr>
                                    </p:animEffect>
                                    <p:anim calcmode="lin" valueType="num">
                                      <p:cBhvr>
                                        <p:cTn id="85" dur="1000" fill="hold"/>
                                        <p:tgtEl>
                                          <p:spTgt spid="122"/>
                                        </p:tgtEl>
                                        <p:attrNameLst>
                                          <p:attrName>ppt_x</p:attrName>
                                        </p:attrNameLst>
                                      </p:cBhvr>
                                      <p:tavLst>
                                        <p:tav tm="0">
                                          <p:val>
                                            <p:strVal val="#ppt_x"/>
                                          </p:val>
                                        </p:tav>
                                        <p:tav tm="100000">
                                          <p:val>
                                            <p:strVal val="#ppt_x"/>
                                          </p:val>
                                        </p:tav>
                                      </p:tavLst>
                                    </p:anim>
                                    <p:anim calcmode="lin" valueType="num">
                                      <p:cBhvr>
                                        <p:cTn id="86"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fade">
                                      <p:cBhvr>
                                        <p:cTn id="91" dur="1000"/>
                                        <p:tgtEl>
                                          <p:spTgt spid="123"/>
                                        </p:tgtEl>
                                      </p:cBhvr>
                                    </p:animEffect>
                                    <p:anim calcmode="lin" valueType="num">
                                      <p:cBhvr>
                                        <p:cTn id="92" dur="1000" fill="hold"/>
                                        <p:tgtEl>
                                          <p:spTgt spid="123"/>
                                        </p:tgtEl>
                                        <p:attrNameLst>
                                          <p:attrName>ppt_x</p:attrName>
                                        </p:attrNameLst>
                                      </p:cBhvr>
                                      <p:tavLst>
                                        <p:tav tm="0">
                                          <p:val>
                                            <p:strVal val="#ppt_x"/>
                                          </p:val>
                                        </p:tav>
                                        <p:tav tm="100000">
                                          <p:val>
                                            <p:strVal val="#ppt_x"/>
                                          </p:val>
                                        </p:tav>
                                      </p:tavLst>
                                    </p:anim>
                                    <p:anim calcmode="lin" valueType="num">
                                      <p:cBhvr>
                                        <p:cTn id="93"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3672" dirty="0"/>
              <a:t>Reduce/eliminate dependencies on external storage</a:t>
            </a:r>
          </a:p>
          <a:p>
            <a:r>
              <a:rPr lang="en-US" sz="3672" dirty="0"/>
              <a:t>Leverage SharePoint's familiar UX to view, modify and search through list items and documents</a:t>
            </a:r>
          </a:p>
          <a:p>
            <a:r>
              <a:rPr lang="en-US" sz="3672" dirty="0"/>
              <a:t>Leverage SharePoint's document management capabilities</a:t>
            </a:r>
          </a:p>
          <a:p>
            <a:r>
              <a:rPr lang="en-US" sz="3672" dirty="0"/>
              <a:t>Leverage SharePoint's content versioning capabilities</a:t>
            </a:r>
          </a:p>
          <a:p>
            <a:r>
              <a:rPr lang="en-US" sz="3672" dirty="0"/>
              <a:t>Leverage site columns to make content more searchable</a:t>
            </a:r>
          </a:p>
        </p:txBody>
      </p:sp>
      <p:sp>
        <p:nvSpPr>
          <p:cNvPr id="2" name="Title 1"/>
          <p:cNvSpPr>
            <a:spLocks noGrp="1"/>
          </p:cNvSpPr>
          <p:nvPr>
            <p:ph type="title"/>
          </p:nvPr>
        </p:nvSpPr>
        <p:spPr/>
        <p:txBody>
          <a:bodyPr/>
          <a:lstStyle/>
          <a:p>
            <a:r>
              <a:rPr lang="en-US" dirty="0"/>
              <a:t>Why Use SharePoint Lists and Libraries?</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Motivation</a:t>
            </a:r>
          </a:p>
          <a:p>
            <a:pPr algn="r"/>
            <a:endParaRPr lang="en-US" dirty="0"/>
          </a:p>
        </p:txBody>
      </p:sp>
    </p:spTree>
    <p:extLst>
      <p:ext uri="{BB962C8B-B14F-4D97-AF65-F5344CB8AC3E}">
        <p14:creationId xmlns:p14="http://schemas.microsoft.com/office/powerpoint/2010/main" val="149569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7548562" cy="1292662"/>
          </a:xfrm>
        </p:spPr>
        <p:txBody>
          <a:bodyPr/>
          <a:lstStyle/>
          <a:p>
            <a:r>
              <a:rPr lang="en-US" dirty="0"/>
              <a:t>Site Columns and Content Types</a:t>
            </a:r>
            <a:endParaRPr lang="en-US" dirty="0"/>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985433"/>
          </a:xfrm>
        </p:spPr>
        <p:txBody>
          <a:bodyPr/>
          <a:lstStyle/>
          <a:p>
            <a:r>
              <a:rPr lang="en-US" sz="3600" dirty="0"/>
              <a:t>Reusable column templates that define…</a:t>
            </a:r>
          </a:p>
          <a:p>
            <a:pPr lvl="1"/>
            <a:r>
              <a:rPr lang="en-US" sz="2000" dirty="0"/>
              <a:t>The underlying field type for column value</a:t>
            </a:r>
          </a:p>
          <a:p>
            <a:pPr lvl="1"/>
            <a:r>
              <a:rPr lang="en-US" sz="2000" dirty="0"/>
              <a:t>The default value</a:t>
            </a:r>
          </a:p>
          <a:p>
            <a:pPr lvl="1"/>
            <a:r>
              <a:rPr lang="en-US" sz="2000" dirty="0"/>
              <a:t>Rendering characteristics</a:t>
            </a:r>
          </a:p>
          <a:p>
            <a:r>
              <a:rPr lang="en-US" sz="3600" dirty="0"/>
              <a:t>Each site has its own Site Column Gallery</a:t>
            </a:r>
          </a:p>
          <a:p>
            <a:pPr lvl="1"/>
            <a:r>
              <a:rPr lang="en-US" sz="2000" dirty="0"/>
              <a:t>Site columns available in current site and sites below</a:t>
            </a:r>
          </a:p>
          <a:p>
            <a:pPr lvl="1"/>
            <a:r>
              <a:rPr lang="en-US" sz="2000" dirty="0"/>
              <a:t>Site columns in top site available to site collection</a:t>
            </a:r>
          </a:p>
        </p:txBody>
      </p:sp>
      <p:sp>
        <p:nvSpPr>
          <p:cNvPr id="2" name="Title 1"/>
          <p:cNvSpPr>
            <a:spLocks noGrp="1"/>
          </p:cNvSpPr>
          <p:nvPr>
            <p:ph type="title"/>
          </p:nvPr>
        </p:nvSpPr>
        <p:spPr/>
        <p:txBody>
          <a:bodyPr/>
          <a:lstStyle/>
          <a:p>
            <a:r>
              <a:rPr lang="en-US"/>
              <a:t>Site Columns</a:t>
            </a:r>
            <a:endParaRPr lang="en-US" dirty="0"/>
          </a:p>
        </p:txBody>
      </p:sp>
      <p:pic>
        <p:nvPicPr>
          <p:cNvPr id="4" name="Picture 3"/>
          <p:cNvPicPr>
            <a:picLocks noChangeAspect="1"/>
          </p:cNvPicPr>
          <p:nvPr/>
        </p:nvPicPr>
        <p:blipFill>
          <a:blip r:embed="rId3"/>
          <a:stretch>
            <a:fillRect/>
          </a:stretch>
        </p:blipFill>
        <p:spPr>
          <a:xfrm>
            <a:off x="2172687" y="4198283"/>
            <a:ext cx="7849411" cy="2582042"/>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Site Columns and Content Types</a:t>
            </a:r>
          </a:p>
          <a:p>
            <a:pPr algn="r"/>
            <a:endParaRPr lang="en-US" dirty="0"/>
          </a:p>
        </p:txBody>
      </p:sp>
    </p:spTree>
    <p:extLst>
      <p:ext uri="{BB962C8B-B14F-4D97-AF65-F5344CB8AC3E}">
        <p14:creationId xmlns:p14="http://schemas.microsoft.com/office/powerpoint/2010/main" val="416433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Reusable item/document templates that define…</a:t>
            </a:r>
          </a:p>
          <a:p>
            <a:pPr lvl="1"/>
            <a:r>
              <a:rPr lang="en-US" dirty="0"/>
              <a:t>A parent content type</a:t>
            </a:r>
          </a:p>
          <a:p>
            <a:pPr lvl="1"/>
            <a:r>
              <a:rPr lang="en-US" dirty="0"/>
              <a:t>A collection of site columns</a:t>
            </a:r>
          </a:p>
          <a:p>
            <a:pPr lvl="1"/>
            <a:endParaRPr lang="en-US" dirty="0"/>
          </a:p>
          <a:p>
            <a:r>
              <a:rPr lang="en-US" dirty="0"/>
              <a:t>Each site has its own Content Type Gallery</a:t>
            </a:r>
          </a:p>
          <a:p>
            <a:pPr lvl="1"/>
            <a:r>
              <a:rPr lang="en-US" dirty="0"/>
              <a:t>Content types available in current site and sites below</a:t>
            </a:r>
          </a:p>
          <a:p>
            <a:pPr lvl="1"/>
            <a:r>
              <a:rPr lang="en-US" dirty="0"/>
              <a:t>Content types in top site available to site collection</a:t>
            </a:r>
          </a:p>
          <a:p>
            <a:endParaRPr lang="en-US" dirty="0"/>
          </a:p>
        </p:txBody>
      </p:sp>
      <p:sp>
        <p:nvSpPr>
          <p:cNvPr id="2" name="Title 1"/>
          <p:cNvSpPr>
            <a:spLocks noGrp="1"/>
          </p:cNvSpPr>
          <p:nvPr>
            <p:ph type="title"/>
          </p:nvPr>
        </p:nvSpPr>
        <p:spPr/>
        <p:txBody>
          <a:bodyPr/>
          <a:lstStyle/>
          <a:p>
            <a:r>
              <a:rPr lang="en-US" dirty="0"/>
              <a:t>Content Types</a:t>
            </a:r>
          </a:p>
        </p:txBody>
      </p:sp>
      <p:sp>
        <p:nvSpPr>
          <p:cNvPr id="4"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Site Columns and Content Types</a:t>
            </a:r>
          </a:p>
          <a:p>
            <a:pPr algn="r"/>
            <a:endParaRPr lang="en-US" dirty="0"/>
          </a:p>
        </p:txBody>
      </p:sp>
    </p:spTree>
    <p:extLst>
      <p:ext uri="{BB962C8B-B14F-4D97-AF65-F5344CB8AC3E}">
        <p14:creationId xmlns:p14="http://schemas.microsoft.com/office/powerpoint/2010/main" val="51141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0">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FFFF"/>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630a2e83-186a-4a0f-ab27-bee8a8096ab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203</TotalTime>
  <Words>2757</Words>
  <Application>Microsoft Office PowerPoint</Application>
  <PresentationFormat>Custom</PresentationFormat>
  <Paragraphs>335</Paragraphs>
  <Slides>38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Calibri</vt:lpstr>
      <vt:lpstr>Consolas</vt:lpstr>
      <vt:lpstr>Segoe Light</vt:lpstr>
      <vt:lpstr>Segoe UI</vt:lpstr>
      <vt:lpstr>Segoe UI Black</vt:lpstr>
      <vt:lpstr>Segoe UI Light</vt:lpstr>
      <vt:lpstr>Segoe UI Semibold</vt:lpstr>
      <vt:lpstr>Segoe UI Semilight</vt:lpstr>
      <vt:lpstr>Times New Roman</vt:lpstr>
      <vt:lpstr>Wingdings</vt:lpstr>
      <vt:lpstr>6-30540_Office_365_CloudRoadShow</vt:lpstr>
      <vt:lpstr>Office 365  development</vt:lpstr>
      <vt:lpstr>Deep dive into  SharePoint lists for  data storage</vt:lpstr>
      <vt:lpstr>Agenda </vt:lpstr>
      <vt:lpstr>PowerPoint Presentation</vt:lpstr>
      <vt:lpstr>SharePoint add-in building blocks</vt:lpstr>
      <vt:lpstr>Why Use SharePoint Lists and Libraries?</vt:lpstr>
      <vt:lpstr>PowerPoint Presentation</vt:lpstr>
      <vt:lpstr>Site Columns</vt:lpstr>
      <vt:lpstr>Content Types</vt:lpstr>
      <vt:lpstr>Content Type Hierarchy</vt:lpstr>
      <vt:lpstr>Creating Custom Content Types</vt:lpstr>
      <vt:lpstr>PowerPoint Presentation</vt:lpstr>
      <vt:lpstr>Creating Site Columns using XML</vt:lpstr>
      <vt:lpstr>Creating Content Types using XML</vt:lpstr>
      <vt:lpstr>Visual Studio Content Type Designer</vt:lpstr>
      <vt:lpstr>Lists and Content Types</vt:lpstr>
      <vt:lpstr>Creating Lists with Visual Studio</vt:lpstr>
      <vt:lpstr>Creating a Standard List Instance</vt:lpstr>
      <vt:lpstr>Populating a New List with Items</vt:lpstr>
      <vt:lpstr>Creating Customizable List Templates</vt:lpstr>
      <vt:lpstr>Visual Studio List Designer</vt:lpstr>
      <vt:lpstr>Demo</vt:lpstr>
      <vt:lpstr>PowerPoint Presentation</vt:lpstr>
      <vt:lpstr>Feature Upgrade</vt:lpstr>
      <vt:lpstr>UpgradeActions</vt:lpstr>
      <vt:lpstr>Upgrading Content Types</vt:lpstr>
      <vt:lpstr>Triggering Feature Upgrade</vt:lpstr>
      <vt:lpstr>Upgrading Content Types – Special Note</vt:lpstr>
      <vt:lpstr>PowerPoint Presentation</vt:lpstr>
      <vt:lpstr>Remote Error Handling</vt:lpstr>
      <vt:lpstr>Creating a List</vt:lpstr>
      <vt:lpstr>Checking Whether the List Already Exists</vt:lpstr>
      <vt:lpstr>Creating List Items</vt:lpstr>
      <vt:lpstr>Demo</vt:lpstr>
      <vt:lpstr>Summary</vt:lpstr>
      <vt:lpstr>PowerPoint Presentation</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Vesa Juvonen</cp:lastModifiedBy>
  <cp:revision>55</cp:revision>
  <dcterms:created xsi:type="dcterms:W3CDTF">2016-01-18T17:20:12Z</dcterms:created>
  <dcterms:modified xsi:type="dcterms:W3CDTF">2017-01-03T20:02:19Z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