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8"/>
  </p:notesMasterIdLst>
  <p:handoutMasterIdLst>
    <p:handoutMasterId r:id="rId19"/>
  </p:handoutMasterIdLst>
  <p:sldIdLst>
    <p:sldId id="315" r:id="rId2"/>
    <p:sldId id="316" r:id="rId3"/>
    <p:sldId id="306" r:id="rId4"/>
    <p:sldId id="314" r:id="rId5"/>
    <p:sldId id="308" r:id="rId6"/>
    <p:sldId id="313" r:id="rId7"/>
    <p:sldId id="294" r:id="rId8"/>
    <p:sldId id="307" r:id="rId9"/>
    <p:sldId id="318" r:id="rId10"/>
    <p:sldId id="310" r:id="rId11"/>
    <p:sldId id="321" r:id="rId12"/>
    <p:sldId id="320" r:id="rId13"/>
    <p:sldId id="265" r:id="rId14"/>
    <p:sldId id="317"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306"/>
            <p14:sldId id="314"/>
            <p14:sldId id="308"/>
            <p14:sldId id="313"/>
            <p14:sldId id="294"/>
            <p14:sldId id="307"/>
            <p14:sldId id="318"/>
            <p14:sldId id="310"/>
            <p14:sldId id="321"/>
            <p14:sldId id="32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4" autoAdjust="0"/>
    <p:restoredTop sz="92972" autoAdjust="0"/>
  </p:normalViewPr>
  <p:slideViewPr>
    <p:cSldViewPr snapToGrid="0">
      <p:cViewPr varScale="1">
        <p:scale>
          <a:sx n="98" d="100"/>
          <a:sy n="98" d="100"/>
        </p:scale>
        <p:origin x="858"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9/11/2018 7:42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9/11/2018 7:39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outlook/actionable-messages/security-requireme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Although links can be achieved through Markdown, an </a:t>
            </a:r>
            <a:r>
              <a:rPr lang="en-US" dirty="0" err="1"/>
              <a:t>OpenUri</a:t>
            </a:r>
            <a:r>
              <a:rPr lang="en-US" sz="900" b="0" i="0" kern="1200" dirty="0">
                <a:solidFill>
                  <a:schemeClr val="tx1"/>
                </a:solidFill>
                <a:effectLst/>
                <a:latin typeface="Segoe UI Light" pitchFamily="34" charset="0"/>
                <a:ea typeface="+mn-ea"/>
                <a:cs typeface="+mn-cs"/>
              </a:rPr>
              <a:t> action has the advantage of allowing you to specify different URIs for different operating systems, which makes it possible to open the link in an app on mobile devices.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an </a:t>
            </a:r>
            <a:r>
              <a:rPr lang="en-US" dirty="0" err="1"/>
              <a:t>HttpPOST</a:t>
            </a:r>
            <a:r>
              <a:rPr lang="en-US" sz="900" b="0" i="0" kern="1200" dirty="0">
                <a:solidFill>
                  <a:schemeClr val="tx1"/>
                </a:solidFill>
                <a:effectLst/>
                <a:latin typeface="Segoe UI Light" pitchFamily="34" charset="0"/>
                <a:ea typeface="+mn-ea"/>
                <a:cs typeface="+mn-cs"/>
              </a:rPr>
              <a:t> action is executed, a POST request is made to the URL in the </a:t>
            </a:r>
            <a:r>
              <a:rPr lang="en-US" dirty="0"/>
              <a:t>target</a:t>
            </a:r>
            <a:r>
              <a:rPr lang="en-US" sz="900" b="0" i="0" kern="1200" dirty="0">
                <a:solidFill>
                  <a:schemeClr val="tx1"/>
                </a:solidFill>
                <a:effectLst/>
                <a:latin typeface="Segoe UI Light" pitchFamily="34" charset="0"/>
                <a:ea typeface="+mn-ea"/>
                <a:cs typeface="+mn-cs"/>
              </a:rPr>
              <a:t> field, and the target service needs to authenticate the caller. This can be done in a variety of ways, including via a Limited Purpose Token embedded in the target URL. For more information and help on choosing the security mechanism that works best for your particular scenario, please see </a:t>
            </a:r>
            <a:r>
              <a:rPr lang="en-US" sz="900" b="0" i="0" u="sng" kern="1200" dirty="0">
                <a:solidFill>
                  <a:schemeClr val="tx1"/>
                </a:solidFill>
                <a:effectLst/>
                <a:latin typeface="Segoe UI Light" pitchFamily="34" charset="0"/>
                <a:ea typeface="+mn-ea"/>
                <a:cs typeface="+mn-cs"/>
                <a:hlinkClick r:id="rId3"/>
              </a:rPr>
              <a:t>Security requirements for actionable messages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9195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httpPOST</a:t>
            </a:r>
            <a:r>
              <a:rPr lang="en-US" dirty="0"/>
              <a:t> action in a card, either as the </a:t>
            </a:r>
            <a:r>
              <a:rPr lang="en-US" dirty="0" err="1"/>
              <a:t>potentialAction</a:t>
            </a:r>
            <a:r>
              <a:rPr lang="en-US" dirty="0"/>
              <a:t> or as an action within an </a:t>
            </a:r>
            <a:r>
              <a:rPr lang="en-US" dirty="0" err="1"/>
              <a:t>ActionCard</a:t>
            </a:r>
            <a:r>
              <a:rPr lang="en-US" dirty="0"/>
              <a:t> element, provides properties that you can control the data being sent to your web API. Here we see the URL that is being </a:t>
            </a:r>
            <a:r>
              <a:rPr lang="en-US" dirty="0" err="1"/>
              <a:t>POST’ed</a:t>
            </a:r>
            <a:r>
              <a:rPr lang="en-US" dirty="0"/>
              <a:t> to, the HTTP body, and an HTTP header indicating the content type of the data being processed.</a:t>
            </a:r>
          </a:p>
          <a:p>
            <a:endParaRPr lang="en-US" dirty="0"/>
          </a:p>
          <a:p>
            <a:r>
              <a:rPr lang="en-US" dirty="0"/>
              <a:t>The handlebars syntax allows binding to other elements, here we bind to the value of the “comment” input. Note the equals sign preceding the value in the body. This is because our </a:t>
            </a:r>
            <a:r>
              <a:rPr lang="en-US" dirty="0" err="1"/>
              <a:t>WebAPI</a:t>
            </a:r>
            <a:r>
              <a:rPr lang="en-US" dirty="0"/>
              <a:t> sample uses a primitive type instead of a complex type for ease of demonstration. Consider creating a complex type and creating a view model to process it. </a:t>
            </a:r>
          </a:p>
          <a:p>
            <a:endParaRPr lang="en-US" dirty="0"/>
          </a:p>
          <a:p>
            <a:r>
              <a:rPr lang="en-US" dirty="0"/>
              <a:t>For information on posting FORM data to Web API, see:</a:t>
            </a:r>
          </a:p>
          <a:p>
            <a:r>
              <a:rPr lang="en-US" dirty="0"/>
              <a:t>https://docs.microsoft.com/en-us/aspnet/web-api/overview/advanced/sending-html-form-data-part-1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2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(whitelist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Processing actions from actionable messages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88078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private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CreateCardResponse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a:t>
            </a:r>
            <a:r>
              <a:rPr lang="en-US" sz="1600" dirty="0">
                <a:solidFill>
                  <a:srgbClr val="2F2F2F"/>
                </a:solidFill>
                <a:latin typeface="Consolas" panose="020B0609020204030204" pitchFamily="49" charset="0"/>
              </a:rPr>
              <a:t> code, string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if(code == </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(code);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else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(code,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bool approved = </a:t>
            </a:r>
            <a:r>
              <a:rPr lang="en-US" sz="1600" dirty="0" err="1">
                <a:solidFill>
                  <a:srgbClr val="2F2F2F"/>
                </a:solidFill>
                <a:latin typeface="Consolas" panose="020B0609020204030204" pitchFamily="49" charset="0"/>
              </a:rPr>
              <a:t>ExpenseModel.IsApproved</a:t>
            </a:r>
            <a:r>
              <a:rPr lang="en-US" sz="1600" dirty="0">
                <a:solidFill>
                  <a:srgbClr val="2F2F2F"/>
                </a:solidFill>
                <a:latin typeface="Consolas" panose="020B0609020204030204" pitchFamily="49" charset="0"/>
              </a:rPr>
              <a:t>(value);</a:t>
            </a:r>
          </a:p>
          <a:p>
            <a:pPr>
              <a:lnSpc>
                <a:spcPct val="90000"/>
              </a:lnSpc>
              <a:spcBef>
                <a:spcPts val="0"/>
              </a:spcBef>
            </a:pPr>
            <a:r>
              <a:rPr lang="en-US" sz="1600" dirty="0">
                <a:solidFill>
                  <a:srgbClr val="2F2F2F"/>
                </a:solidFill>
                <a:latin typeface="Consolas" panose="020B0609020204030204" pitchFamily="49" charset="0"/>
              </a:rPr>
              <a:t>if (approved)</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("CARD-ACTION-STATUS", "The expense was approved.");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//Refresh card</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CARD-UPDATE-IN-BODY</a:t>
            </a:r>
            <a:r>
              <a:rPr lang="en-US" sz="1600" dirty="0">
                <a:solidFill>
                  <a:srgbClr val="2F2F2F"/>
                </a:solidFill>
                <a:latin typeface="Consolas" panose="020B0609020204030204" pitchFamily="49" charset="0"/>
              </a:rPr>
              <a:t>", "true");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response.Content</a:t>
            </a:r>
            <a:r>
              <a:rPr lang="en-US" sz="1600" dirty="0">
                <a:solidFill>
                  <a:srgbClr val="2F2F2F"/>
                </a:solidFill>
                <a:latin typeface="Consolas" panose="020B0609020204030204" pitchFamily="49" charset="0"/>
              </a:rPr>
              <a:t> = new </a:t>
            </a:r>
            <a:r>
              <a:rPr lang="en-US" sz="1600" dirty="0" err="1">
                <a:solidFill>
                  <a:srgbClr val="2F2F2F"/>
                </a:solidFill>
                <a:latin typeface="Consolas" panose="020B0609020204030204" pitchFamily="49" charset="0"/>
              </a:rPr>
              <a:t>StringContent</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ExpenseModel.GetCardBody</a:t>
            </a:r>
            <a:r>
              <a:rPr lang="en-US" sz="1600" dirty="0">
                <a:solidFill>
                  <a:srgbClr val="2F2F2F"/>
                </a:solidFill>
                <a:latin typeface="Consolas" panose="020B0609020204030204" pitchFamily="49" charset="0"/>
              </a:rPr>
              <a:t>(value));</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Adding actions to cards</a:t>
            </a:r>
          </a:p>
          <a:p>
            <a:pPr lvl="0">
              <a:spcBef>
                <a:spcPts val="1200"/>
              </a:spcBef>
            </a:pPr>
            <a:r>
              <a:rPr lang="en-US" sz="2000" dirty="0">
                <a:solidFill>
                  <a:srgbClr val="D83B01"/>
                </a:solidFill>
              </a:rPr>
              <a:t>Registering in the Actionable Email Developer Dashboard</a:t>
            </a:r>
          </a:p>
          <a:p>
            <a:pPr lvl="0">
              <a:spcBef>
                <a:spcPts val="1200"/>
              </a:spcBef>
            </a:pPr>
            <a:r>
              <a:rPr lang="en-US" sz="2000" dirty="0">
                <a:solidFill>
                  <a:srgbClr val="D83B01"/>
                </a:solidFill>
              </a:rPr>
              <a:t>Registration criteria</a:t>
            </a:r>
          </a:p>
          <a:p>
            <a:pPr lvl="0">
              <a:spcBef>
                <a:spcPts val="1200"/>
              </a:spcBef>
            </a:pPr>
            <a:r>
              <a:rPr lang="en-US" sz="2000" dirty="0">
                <a:solidFill>
                  <a:srgbClr val="D83B01"/>
                </a:solidFill>
              </a:rPr>
              <a:t>Adding the Connect to Office 365 button to an existing web site</a:t>
            </a:r>
          </a:p>
          <a:p>
            <a:pPr lvl="0">
              <a:spcBef>
                <a:spcPts val="1200"/>
              </a:spcBef>
            </a:pPr>
            <a:r>
              <a:rPr lang="en-US" sz="2000" dirty="0">
                <a:solidFill>
                  <a:srgbClr val="D83B01"/>
                </a:solidFill>
              </a:rPr>
              <a:t>Validating the bearer token</a:t>
            </a:r>
          </a:p>
          <a:p>
            <a:pPr lvl="0">
              <a:spcBef>
                <a:spcPts val="1200"/>
              </a:spcBef>
            </a:pPr>
            <a:r>
              <a:rPr lang="en-US" sz="2000" dirty="0">
                <a:solidFill>
                  <a:srgbClr val="D83B01"/>
                </a:solidFill>
              </a:rPr>
              <a:t>Reporting success or failure</a:t>
            </a:r>
          </a:p>
          <a:p>
            <a:pPr lvl="0">
              <a:spcBef>
                <a:spcPts val="1200"/>
              </a:spcBef>
            </a:pPr>
            <a:r>
              <a:rPr lang="en-US" sz="2000" dirty="0">
                <a:solidFill>
                  <a:srgbClr val="D83B01"/>
                </a:solidFill>
              </a:rPr>
              <a:t>Refresh cards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Processing actions from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830245"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a:t>
            </a:r>
            <a:r>
              <a:rPr lang="en-US" sz="1200" dirty="0" err="1">
                <a:solidFill>
                  <a:schemeClr val="tx2"/>
                </a:solidFill>
                <a:latin typeface="+mj-lt"/>
              </a:rPr>
              <a:t>httpPOST</a:t>
            </a:r>
            <a:r>
              <a:rPr lang="en-US" sz="1200" dirty="0">
                <a:solidFill>
                  <a:schemeClr val="tx2"/>
                </a:solidFill>
                <a:latin typeface="+mj-lt"/>
              </a:rPr>
              <a:t>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13">
            <a:extLst>
              <a:ext uri="{FF2B5EF4-FFF2-40B4-BE49-F238E27FC236}">
                <a16:creationId xmlns:a16="http://schemas.microsoft.com/office/drawing/2014/main" id="{5EF7445C-C7DF-40C7-87C5-862B258EDDCF}"/>
              </a:ext>
            </a:extLst>
          </p:cNvPr>
          <p:cNvGraphicFramePr>
            <a:graphicFrameLocks/>
          </p:cNvGraphicFramePr>
          <p:nvPr>
            <p:extLst>
              <p:ext uri="{D42A27DB-BD31-4B8C-83A1-F6EECF244321}">
                <p14:modId xmlns:p14="http://schemas.microsoft.com/office/powerpoint/2010/main" val="3417085628"/>
              </p:ext>
            </p:extLst>
          </p:nvPr>
        </p:nvGraphicFramePr>
        <p:xfrm>
          <a:off x="465138" y="1402081"/>
          <a:ext cx="11533187" cy="5114466"/>
        </p:xfrm>
        <a:graphic>
          <a:graphicData uri="http://schemas.openxmlformats.org/drawingml/2006/table">
            <a:tbl>
              <a:tblPr firstRow="1" bandRow="1">
                <a:tableStyleId>{5C22544A-7EE6-4342-B048-85BDC9FD1C3A}</a:tableStyleId>
              </a:tblPr>
              <a:tblGrid>
                <a:gridCol w="2079942">
                  <a:extLst>
                    <a:ext uri="{9D8B030D-6E8A-4147-A177-3AD203B41FA5}">
                      <a16:colId xmlns:a16="http://schemas.microsoft.com/office/drawing/2014/main" val="2037588904"/>
                    </a:ext>
                  </a:extLst>
                </a:gridCol>
                <a:gridCol w="9453245">
                  <a:extLst>
                    <a:ext uri="{9D8B030D-6E8A-4147-A177-3AD203B41FA5}">
                      <a16:colId xmlns:a16="http://schemas.microsoft.com/office/drawing/2014/main" val="200505750"/>
                    </a:ext>
                  </a:extLst>
                </a:gridCol>
              </a:tblGrid>
              <a:tr h="732010">
                <a:tc>
                  <a:txBody>
                    <a:bodyPr/>
                    <a:lstStyle/>
                    <a:p>
                      <a:pPr>
                        <a:lnSpc>
                          <a:spcPts val="1600"/>
                        </a:lnSpc>
                      </a:pPr>
                      <a:r>
                        <a:rPr lang="en-US" sz="1800" b="0" dirty="0">
                          <a:solidFill>
                            <a:schemeClr val="bg2"/>
                          </a:solidFill>
                          <a:latin typeface="+mj-lt"/>
                        </a:rPr>
                        <a:t>Action</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197827">
                <a:tc>
                  <a:txBody>
                    <a:bodyPr/>
                    <a:lstStyle/>
                    <a:p>
                      <a:pPr>
                        <a:lnSpc>
                          <a:spcPts val="1600"/>
                        </a:lnSpc>
                      </a:pPr>
                      <a:r>
                        <a:rPr lang="en-US" sz="1600" b="0" i="0" dirty="0" err="1">
                          <a:solidFill>
                            <a:schemeClr val="accent1"/>
                          </a:solidFill>
                          <a:latin typeface="+mj-lt"/>
                        </a:rPr>
                        <a:t>OpenUri</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600" b="0" i="0" dirty="0">
                          <a:latin typeface="+mj-lt"/>
                        </a:rPr>
                        <a:t>Opens a URI in a browser or app</a:t>
                      </a:r>
                    </a:p>
                    <a:p>
                      <a:pPr>
                        <a:lnSpc>
                          <a:spcPts val="1600"/>
                        </a:lnSpc>
                      </a:pPr>
                      <a:r>
                        <a:rPr lang="en-US" sz="1400" b="1" i="0" dirty="0">
                          <a:latin typeface="+mn-lt"/>
                        </a:rPr>
                        <a:t> </a:t>
                      </a:r>
                    </a:p>
                    <a:p>
                      <a:pPr>
                        <a:lnSpc>
                          <a:spcPts val="1600"/>
                        </a:lnSpc>
                      </a:pPr>
                      <a:r>
                        <a:rPr lang="en-US" sz="1400" b="0" i="0" dirty="0">
                          <a:latin typeface="Consolas" panose="020B0609020204030204" pitchFamily="49" charset="0"/>
                        </a:rPr>
                        <a:t>"targets":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"default", "</a:t>
                      </a:r>
                      <a:r>
                        <a:rPr lang="en-US" sz="1400" b="0" i="0" dirty="0" err="1">
                          <a:latin typeface="Consolas" panose="020B0609020204030204" pitchFamily="49" charset="0"/>
                        </a:rPr>
                        <a:t>uri</a:t>
                      </a:r>
                      <a:r>
                        <a:rPr lang="en-US" sz="1400" b="0" i="0" dirty="0">
                          <a:latin typeface="Consolas" panose="020B0609020204030204" pitchFamily="49" charset="0"/>
                        </a:rPr>
                        <a:t>": "https://yammer.com/.../123"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"iOS",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"android",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"windows",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1112095">
                <a:tc>
                  <a:txBody>
                    <a:bodyPr/>
                    <a:lstStyle/>
                    <a:p>
                      <a:pPr>
                        <a:lnSpc>
                          <a:spcPts val="1600"/>
                        </a:lnSpc>
                      </a:pPr>
                      <a:r>
                        <a:rPr lang="en-US" sz="1600" b="0" i="0" dirty="0" err="1">
                          <a:solidFill>
                            <a:schemeClr val="accent1"/>
                          </a:solidFill>
                          <a:latin typeface="+mj-lt"/>
                        </a:rPr>
                        <a:t>HttpPOST</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HTTP POST request is sent to the specified URL, containing an HTTP authorization bearer token header and optional limited purpose token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1072534">
                <a:tc>
                  <a:txBody>
                    <a:bodyPr/>
                    <a:lstStyle/>
                    <a:p>
                      <a:pPr>
                        <a:lnSpc>
                          <a:spcPts val="1600"/>
                        </a:lnSpc>
                      </a:pPr>
                      <a:r>
                        <a:rPr lang="en-US" sz="1600" b="0" i="0" dirty="0" err="1">
                          <a:solidFill>
                            <a:schemeClr val="accent1"/>
                          </a:solidFill>
                          <a:latin typeface="+mj-lt"/>
                        </a:rPr>
                        <a:t>ActionCard</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Presents additional UI that contains one or more Inputs, along with associated actions that can be either </a:t>
                      </a:r>
                      <a:r>
                        <a:rPr lang="en-US" sz="1600" b="0" i="0" kern="1200" noProof="0" dirty="0" err="1">
                          <a:solidFill>
                            <a:schemeClr val="dk1"/>
                          </a:solidFill>
                          <a:latin typeface="+mj-lt"/>
                          <a:ea typeface="+mn-ea"/>
                          <a:cs typeface="+mn-cs"/>
                        </a:rPr>
                        <a:t>OpenUri</a:t>
                      </a:r>
                      <a:r>
                        <a:rPr lang="en-US" sz="1600" b="0" i="0" kern="1200" noProof="0" dirty="0">
                          <a:solidFill>
                            <a:schemeClr val="dk1"/>
                          </a:solidFill>
                          <a:latin typeface="+mj-lt"/>
                          <a:ea typeface="+mn-ea"/>
                          <a:cs typeface="+mn-cs"/>
                        </a:rPr>
                        <a:t> or </a:t>
                      </a:r>
                      <a:r>
                        <a:rPr lang="en-US" sz="1600" b="0" i="0" kern="1200" noProof="0" dirty="0" err="1">
                          <a:solidFill>
                            <a:schemeClr val="dk1"/>
                          </a:solidFill>
                          <a:latin typeface="+mj-lt"/>
                          <a:ea typeface="+mn-ea"/>
                          <a:cs typeface="+mn-cs"/>
                        </a:rPr>
                        <a:t>HttpPOST</a:t>
                      </a:r>
                      <a:r>
                        <a:rPr lang="en-US" sz="1600" b="0" i="0" kern="1200" noProof="0" dirty="0">
                          <a:solidFill>
                            <a:schemeClr val="dk1"/>
                          </a:solidFill>
                          <a:latin typeface="+mj-lt"/>
                          <a:ea typeface="+mn-ea"/>
                          <a:cs typeface="+mn-cs"/>
                        </a:rPr>
                        <a:t> types.</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bl>
          </a:graphicData>
        </a:graphic>
      </p:graphicFrame>
      <p:sp>
        <p:nvSpPr>
          <p:cNvPr id="2" name="Title 1">
            <a:extLst>
              <a:ext uri="{FF2B5EF4-FFF2-40B4-BE49-F238E27FC236}">
                <a16:creationId xmlns:a16="http://schemas.microsoft.com/office/drawing/2014/main" id="{6E6C211C-B030-4641-BF61-E4F3EC3D9C5A}"/>
              </a:ext>
            </a:extLst>
          </p:cNvPr>
          <p:cNvSpPr>
            <a:spLocks noGrp="1"/>
          </p:cNvSpPr>
          <p:nvPr>
            <p:ph type="title"/>
          </p:nvPr>
        </p:nvSpPr>
        <p:spPr/>
        <p:txBody>
          <a:bodyPr/>
          <a:lstStyle/>
          <a:p>
            <a:r>
              <a:rPr lang="en-US" dirty="0"/>
              <a:t>Adding actions to cards</a:t>
            </a:r>
          </a:p>
        </p:txBody>
      </p:sp>
    </p:spTree>
    <p:extLst>
      <p:ext uri="{BB962C8B-B14F-4D97-AF65-F5344CB8AC3E}">
        <p14:creationId xmlns:p14="http://schemas.microsoft.com/office/powerpoint/2010/main" val="34185315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DFD34-0AD7-406E-B1F6-A6C4411656BB}"/>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A4F358C-8C4E-4D82-A66E-E6D0AFE5B4ED}"/>
              </a:ext>
            </a:extLst>
          </p:cNvPr>
          <p:cNvSpPr/>
          <p:nvPr/>
        </p:nvSpPr>
        <p:spPr>
          <a:xfrm>
            <a:off x="332809" y="1798600"/>
            <a:ext cx="11797844" cy="4862870"/>
          </a:xfrm>
          <a:prstGeom prst="rect">
            <a:avLst/>
          </a:prstGeom>
          <a:ln>
            <a:noFill/>
          </a:ln>
        </p:spPr>
        <p:txBody>
          <a:bodyPr wrap="square">
            <a:spAutoFit/>
          </a:bodyPr>
          <a:lstStyle/>
          <a:p>
            <a:pPr>
              <a:spcBef>
                <a:spcPts val="600"/>
              </a:spcBef>
            </a:pPr>
            <a:r>
              <a:rPr lang="en-US" sz="1600" dirty="0">
                <a:latin typeface="Consolas" panose="020B0609020204030204" pitchFamily="49" charset="0"/>
              </a:rPr>
              <a:t>"</a:t>
            </a:r>
            <a:r>
              <a:rPr lang="en-US" sz="1600" dirty="0" err="1">
                <a:latin typeface="Consolas" panose="020B0609020204030204" pitchFamily="49" charset="0"/>
              </a:rPr>
              <a:t>potentialAction</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ActionCard</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"Approve",</a:t>
            </a:r>
          </a:p>
          <a:p>
            <a:pPr>
              <a:spcBef>
                <a:spcPts val="600"/>
              </a:spcBef>
            </a:pPr>
            <a:r>
              <a:rPr lang="en-US" sz="1600" dirty="0">
                <a:latin typeface="Consolas" panose="020B0609020204030204" pitchFamily="49" charset="0"/>
              </a:rPr>
              <a:t>    "inputs":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TextInput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"id": "comment",</a:t>
            </a:r>
          </a:p>
          <a:p>
            <a:pPr>
              <a:spcBef>
                <a:spcPts val="600"/>
              </a:spcBef>
            </a:pPr>
            <a:r>
              <a:rPr lang="en-US" sz="1600" dirty="0">
                <a:latin typeface="Consolas" panose="020B0609020204030204" pitchFamily="49" charset="0"/>
              </a:rPr>
              <a:t>        "</a:t>
            </a:r>
            <a:r>
              <a:rPr lang="en-US" sz="1600" dirty="0" err="1">
                <a:latin typeface="Consolas" panose="020B0609020204030204" pitchFamily="49" charset="0"/>
              </a:rPr>
              <a:t>isMultiline</a:t>
            </a:r>
            <a:r>
              <a:rPr lang="en-US" sz="1600" dirty="0">
                <a:latin typeface="Consolas" panose="020B0609020204030204" pitchFamily="49" charset="0"/>
              </a:rPr>
              <a:t>": true,</a:t>
            </a:r>
          </a:p>
          <a:p>
            <a:pPr>
              <a:spcBef>
                <a:spcPts val="600"/>
              </a:spcBef>
            </a:pPr>
            <a:r>
              <a:rPr lang="en-US" sz="1600" dirty="0">
                <a:latin typeface="Consolas" panose="020B0609020204030204" pitchFamily="49" charset="0"/>
              </a:rPr>
              <a:t>        "title": "Reason (optional)" }],</a:t>
            </a:r>
          </a:p>
          <a:p>
            <a:pPr>
              <a:spcBef>
                <a:spcPts val="600"/>
              </a:spcBef>
            </a:pPr>
            <a:r>
              <a:rPr lang="en-US" sz="1600" dirty="0">
                <a:latin typeface="Consolas" panose="020B0609020204030204" pitchFamily="49" charset="0"/>
              </a:rPr>
              <a:t>    "actions":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HttpPOST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"Submit",</a:t>
            </a:r>
          </a:p>
          <a:p>
            <a:pPr>
              <a:spcBef>
                <a:spcPts val="600"/>
              </a:spcBef>
            </a:pPr>
            <a:r>
              <a:rPr lang="en-US" sz="1600" dirty="0">
                <a:latin typeface="Consolas" panose="020B0609020204030204" pitchFamily="49" charset="0"/>
              </a:rPr>
              <a:t>        "target": "https://api.contoso.com/</a:t>
            </a:r>
            <a:r>
              <a:rPr lang="en-US" sz="1600" dirty="0" err="1">
                <a:latin typeface="Consolas" panose="020B0609020204030204" pitchFamily="49" charset="0"/>
              </a:rPr>
              <a:t>expense?id</a:t>
            </a:r>
            <a:r>
              <a:rPr lang="en-US" sz="1600" dirty="0">
                <a:latin typeface="Consolas" panose="020B0609020204030204" pitchFamily="49" charset="0"/>
              </a:rPr>
              <a:t>=9876&amp;action=approve",</a:t>
            </a:r>
          </a:p>
          <a:p>
            <a:pPr>
              <a:spcBef>
                <a:spcPts val="600"/>
              </a:spcBef>
            </a:pPr>
            <a:r>
              <a:rPr lang="en-US" sz="1600" dirty="0">
                <a:latin typeface="Consolas" panose="020B0609020204030204" pitchFamily="49" charset="0"/>
              </a:rPr>
              <a:t>        "body": "={{</a:t>
            </a:r>
            <a:r>
              <a:rPr lang="en-US" sz="1600" dirty="0" err="1">
                <a:latin typeface="Consolas" panose="020B0609020204030204" pitchFamily="49" charset="0"/>
              </a:rPr>
              <a:t>comment.value</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"headers": [{ "Content-Type": "application/x-www-form-</a:t>
            </a:r>
            <a:r>
              <a:rPr lang="en-US" sz="1600" dirty="0" err="1">
                <a:latin typeface="Consolas" panose="020B0609020204030204" pitchFamily="49" charset="0"/>
              </a:rPr>
              <a:t>urlencoded</a:t>
            </a:r>
            <a:r>
              <a:rPr lang="en-US" sz="1600" dirty="0">
                <a:latin typeface="Consolas" panose="020B0609020204030204" pitchFamily="49" charset="0"/>
              </a:rPr>
              <a:t>" }]}]</a:t>
            </a:r>
          </a:p>
          <a:p>
            <a:pPr>
              <a:spcBef>
                <a:spcPts val="600"/>
              </a:spcBef>
            </a:pPr>
            <a:r>
              <a:rPr lang="en-US" sz="1600" dirty="0">
                <a:latin typeface="Consolas" panose="020B0609020204030204" pitchFamily="49" charset="0"/>
              </a:rPr>
              <a:t>  },</a:t>
            </a:r>
            <a:endParaRPr lang="en-US" sz="1200" dirty="0">
              <a:latin typeface="Consolas" panose="020B0609020204030204" pitchFamily="49" charset="0"/>
            </a:endParaRPr>
          </a:p>
        </p:txBody>
      </p:sp>
      <p:sp>
        <p:nvSpPr>
          <p:cNvPr id="2" name="Title 1">
            <a:extLst>
              <a:ext uri="{FF2B5EF4-FFF2-40B4-BE49-F238E27FC236}">
                <a16:creationId xmlns:a16="http://schemas.microsoft.com/office/drawing/2014/main" id="{86C29138-E748-4BA8-8F17-E881CD1EE32D}"/>
              </a:ext>
            </a:extLst>
          </p:cNvPr>
          <p:cNvSpPr>
            <a:spLocks noGrp="1"/>
          </p:cNvSpPr>
          <p:nvPr>
            <p:ph type="title"/>
          </p:nvPr>
        </p:nvSpPr>
        <p:spPr/>
        <p:txBody>
          <a:bodyPr/>
          <a:lstStyle/>
          <a:p>
            <a:r>
              <a:rPr lang="en-US" dirty="0" err="1"/>
              <a:t>HttpPOST</a:t>
            </a:r>
            <a:r>
              <a:rPr lang="en-US" dirty="0"/>
              <a:t> action</a:t>
            </a:r>
          </a:p>
        </p:txBody>
      </p:sp>
    </p:spTree>
    <p:extLst>
      <p:ext uri="{BB962C8B-B14F-4D97-AF65-F5344CB8AC3E}">
        <p14:creationId xmlns:p14="http://schemas.microsoft.com/office/powerpoint/2010/main" val="1102920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2" name="Picture 1">
            <a:extLst>
              <a:ext uri="{FF2B5EF4-FFF2-40B4-BE49-F238E27FC236}">
                <a16:creationId xmlns:a16="http://schemas.microsoft.com/office/drawing/2014/main" id="{3BE8C9AA-79C8-44ED-93BE-23CF043B84FA}"/>
              </a:ext>
            </a:extLst>
          </p:cNvPr>
          <p:cNvPicPr>
            <a:picLocks noChangeAspect="1"/>
          </p:cNvPicPr>
          <p:nvPr/>
        </p:nvPicPr>
        <p:blipFill rotWithShape="1">
          <a:blip r:embed="rId4"/>
          <a:srcRect b="18888"/>
          <a:stretch/>
        </p:blipFill>
        <p:spPr>
          <a:xfrm>
            <a:off x="2724527" y="1605546"/>
            <a:ext cx="7217141" cy="4634142"/>
          </a:xfrm>
          <a:prstGeom prst="rect">
            <a:avLst/>
          </a:prstGeom>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707803"/>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4154980" y="5835653"/>
            <a:ext cx="4126514" cy="369332"/>
          </a:xfrm>
          <a:prstGeom prst="rect">
            <a:avLst/>
          </a:prstGeom>
        </p:spPr>
        <p:txBody>
          <a:bodyPr wrap="none">
            <a:spAutoFit/>
          </a:bodyPr>
          <a:lstStyle/>
          <a:p>
            <a:pPr algn="ctr"/>
            <a:r>
              <a:rPr lang="en-US" dirty="0">
                <a:solidFill>
                  <a:schemeClr val="bg2"/>
                </a:solidFill>
              </a:rPr>
              <a:t>https://outlook.office.com/connectors</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Connectors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2344</Words>
  <Application>Microsoft Office PowerPoint</Application>
  <PresentationFormat>Custom</PresentationFormat>
  <Paragraphs>262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Lucida Console</vt:lpstr>
      <vt:lpstr>Segoe UI</vt:lpstr>
      <vt:lpstr>Segoe UI Light</vt:lpstr>
      <vt:lpstr>Segoe UI Semibold</vt:lpstr>
      <vt:lpstr>Wingdings</vt:lpstr>
      <vt:lpstr>1_Office 365 PPT Template - 2017</vt:lpstr>
      <vt:lpstr>Cards and Actions  using Outlook  Actionable Messages</vt:lpstr>
      <vt:lpstr>PowerPoint Presentation</vt:lpstr>
      <vt:lpstr>Action processing overview</vt:lpstr>
      <vt:lpstr>Actionable messages via email</vt:lpstr>
      <vt:lpstr>Adding actions to cards</vt:lpstr>
      <vt:lpstr>HttpPOST action</vt:lpstr>
      <vt:lpstr>Connectors Developer Dashboard</vt:lpstr>
      <vt:lpstr>Registration criteria for global submission scope</vt:lpstr>
      <vt:lpstr>Validating the bearer token</vt:lpstr>
      <vt:lpstr>Validating the bearer token</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2018-09-11T11:44:00Z</dcterms:modified>
</cp:coreProperties>
</file>