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</p:sldMasterIdLst>
  <p:notesMasterIdLst>
    <p:notesMasterId r:id="rId39"/>
  </p:notesMasterIdLst>
  <p:sldIdLst>
    <p:sldId id="289" r:id="rId3"/>
    <p:sldId id="256" r:id="rId4"/>
    <p:sldId id="286" r:id="rId5"/>
    <p:sldId id="257" r:id="rId6"/>
    <p:sldId id="258" r:id="rId7"/>
    <p:sldId id="284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274" r:id="rId30"/>
    <p:sldId id="310" r:id="rId31"/>
    <p:sldId id="311" r:id="rId32"/>
    <p:sldId id="312" r:id="rId33"/>
    <p:sldId id="313" r:id="rId34"/>
    <p:sldId id="314" r:id="rId35"/>
    <p:sldId id="281" r:id="rId36"/>
    <p:sldId id="282" r:id="rId37"/>
    <p:sldId id="296" r:id="rId38"/>
  </p:sldIdLst>
  <p:sldSz cx="12192000" cy="6858000"/>
  <p:notesSz cx="6858000" cy="12192000"/>
  <p:defaultTextStyle>
    <a:defPPr>
      <a:defRPr lang="fr-FR"/>
    </a:defPPr>
    <a:lvl1pPr algn="l">
      <a:spcBef>
        <a:spcPts val="0"/>
      </a:spcBef>
      <a:spcAft>
        <a:spcPts val="0"/>
      </a:spcAft>
      <a:defRPr>
        <a:solidFill>
          <a:schemeClr val="tx1"/>
        </a:solidFill>
        <a:latin typeface="Calibri"/>
        <a:ea typeface="+mn-ea"/>
        <a:cs typeface="+mn-cs"/>
      </a:defRPr>
    </a:lvl1pPr>
    <a:lvl2pPr marL="457200" algn="l">
      <a:spcBef>
        <a:spcPts val="0"/>
      </a:spcBef>
      <a:spcAft>
        <a:spcPts val="0"/>
      </a:spcAft>
      <a:defRPr>
        <a:solidFill>
          <a:schemeClr val="tx1"/>
        </a:solidFill>
        <a:latin typeface="Calibri"/>
        <a:ea typeface="+mn-ea"/>
        <a:cs typeface="+mn-cs"/>
      </a:defRPr>
    </a:lvl2pPr>
    <a:lvl3pPr marL="914400" algn="l">
      <a:spcBef>
        <a:spcPts val="0"/>
      </a:spcBef>
      <a:spcAft>
        <a:spcPts val="0"/>
      </a:spcAft>
      <a:defRPr>
        <a:solidFill>
          <a:schemeClr val="tx1"/>
        </a:solidFill>
        <a:latin typeface="Calibri"/>
        <a:ea typeface="+mn-ea"/>
        <a:cs typeface="+mn-cs"/>
      </a:defRPr>
    </a:lvl3pPr>
    <a:lvl4pPr marL="1371600" algn="l">
      <a:spcBef>
        <a:spcPts val="0"/>
      </a:spcBef>
      <a:spcAft>
        <a:spcPts val="0"/>
      </a:spcAft>
      <a:defRPr>
        <a:solidFill>
          <a:schemeClr val="tx1"/>
        </a:solidFill>
        <a:latin typeface="Calibri"/>
        <a:ea typeface="+mn-ea"/>
        <a:cs typeface="+mn-cs"/>
      </a:defRPr>
    </a:lvl4pPr>
    <a:lvl5pPr marL="1828800" algn="l">
      <a:spcBef>
        <a:spcPts val="0"/>
      </a:spcBef>
      <a:spcAft>
        <a:spcPts val="0"/>
      </a:spcAft>
      <a:defRPr>
        <a:solidFill>
          <a:schemeClr val="tx1"/>
        </a:solidFill>
        <a:latin typeface="Calibri"/>
        <a:ea typeface="+mn-ea"/>
        <a:cs typeface="+mn-cs"/>
      </a:defRPr>
    </a:lvl5pPr>
    <a:lvl6pPr marL="2286000" algn="l" defTabSz="914400">
      <a:defRPr>
        <a:solidFill>
          <a:schemeClr val="tx1"/>
        </a:solidFill>
        <a:latin typeface="Calibri"/>
        <a:ea typeface="+mn-ea"/>
        <a:cs typeface="+mn-cs"/>
      </a:defRPr>
    </a:lvl6pPr>
    <a:lvl7pPr marL="2743200" algn="l" defTabSz="914400">
      <a:defRPr>
        <a:solidFill>
          <a:schemeClr val="tx1"/>
        </a:solidFill>
        <a:latin typeface="Calibri"/>
        <a:ea typeface="+mn-ea"/>
        <a:cs typeface="+mn-cs"/>
      </a:defRPr>
    </a:lvl7pPr>
    <a:lvl8pPr marL="3200400" algn="l" defTabSz="914400">
      <a:defRPr>
        <a:solidFill>
          <a:schemeClr val="tx1"/>
        </a:solidFill>
        <a:latin typeface="Calibri"/>
        <a:ea typeface="+mn-ea"/>
        <a:cs typeface="+mn-cs"/>
      </a:defRPr>
    </a:lvl8pPr>
    <a:lvl9pPr marL="3657600" algn="l" defTabSz="914400">
      <a:defRPr>
        <a:solidFill>
          <a:schemeClr val="tx1"/>
        </a:solidFill>
        <a:latin typeface="Calibri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rine Michiels" initials="SM" lastIdx="1" clrIdx="0">
    <p:extLst>
      <p:ext uri="{19B8F6BF-5375-455C-9EA6-DF929625EA0E}">
        <p15:presenceInfo xmlns:p15="http://schemas.microsoft.com/office/powerpoint/2012/main" userId="S-1-5-21-2016635700-1495810237-3208286788-1721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C7B3CF-367E-A4BB-F2C8-48EAAE81FE5E}">
  <a:tblStyle styleId="{4B8A4310-11F3-E74F-46E7-7E85C2163011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D0690CC-975D-6D69-ABFA-2528123E6356}" styleName="Style à thème 2 - Accentuation 6">
    <a:tblBg>
      <a:fillRef idx="3">
        <a:schemeClr val="accent6"/>
      </a:fillRef>
    </a:tblBg>
    <a:wholeTbl>
      <a:tcTxStyle>
        <a:fontRef idx="minor">
          <a:srgbClr val="00000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  <a:fill>
          <a:solidFill>
            <a:schemeClr val="lt1">
              <a:alpha val="20000"/>
            </a:schemeClr>
          </a:solidFill>
        </a:fill>
      </a:tcStyle>
    </a:band2V>
    <a:lastCol>
      <a:tcStyle>
        <a:tcBdr>
          <a:left>
            <a:lnRef idx="2">
              <a:schemeClr val="lt1"/>
            </a:lnRef>
          </a:left>
        </a:tcBdr>
      </a:tcStyle>
    </a:lastCol>
    <a:firstCol>
      <a:tcStyle>
        <a:tcBdr>
          <a:right>
            <a:lnRef idx="2">
              <a:schemeClr val="lt1"/>
            </a:lnRef>
          </a:right>
        </a:tcBdr>
      </a:tcStyle>
    </a:firstCol>
    <a:lastRow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 w="12700">
              <a:noFill/>
            </a:ln>
          </a:left>
          <a:top>
            <a:ln w="12700">
              <a:noFill/>
            </a:ln>
          </a:top>
        </a:tcBdr>
      </a:tcStyle>
    </a:seCell>
    <a:swCell>
      <a:tcStyle>
        <a:tcBdr>
          <a:right>
            <a:ln w="12700">
              <a:noFill/>
            </a:ln>
          </a:right>
          <a:top>
            <a:ln w="12700">
              <a:noFill/>
            </a:ln>
          </a:top>
        </a:tcBdr>
      </a:tcStyle>
    </a:swCell>
    <a:firstRow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 w="12700">
              <a:noFill/>
            </a:ln>
          </a:bottom>
        </a:tcBdr>
      </a:tcStyle>
    </a:neCell>
    <a:nwCell>
      <a:tcStyle>
        <a:tcBdr/>
      </a:tcStyle>
    </a:nwCell>
  </a:tblStyle>
  <a:tblStyle styleId="{F9C7B3CF-367E-A4BB-F2C8-48EAAE81FE5E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  <a:fill>
          <a:solidFill>
            <a:schemeClr val="accent6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3" autoAdjust="0"/>
    <p:restoredTop sz="88214" autoAdjust="0"/>
  </p:normalViewPr>
  <p:slideViewPr>
    <p:cSldViewPr>
      <p:cViewPr varScale="1">
        <p:scale>
          <a:sx n="102" d="100"/>
          <a:sy n="102" d="100"/>
        </p:scale>
        <p:origin x="148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5FDFAA-545C-49EB-9372-2650C5703B6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951AD53-9F8C-4D42-AA06-038062EB69B9}">
      <dgm:prSet phldrT="[Texte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fr-FR" sz="2400" b="1" dirty="0"/>
            <a:t>Dépôt</a:t>
          </a:r>
        </a:p>
      </dgm:t>
    </dgm:pt>
    <dgm:pt modelId="{1FC49C10-92DB-48A6-933A-68B0F6D7702A}" type="parTrans" cxnId="{CA45DB1B-E37F-4CCD-A7B1-98A28C52DEF4}">
      <dgm:prSet/>
      <dgm:spPr/>
      <dgm:t>
        <a:bodyPr/>
        <a:lstStyle/>
        <a:p>
          <a:endParaRPr lang="fr-FR"/>
        </a:p>
      </dgm:t>
    </dgm:pt>
    <dgm:pt modelId="{70254364-0446-4BC8-AD86-27624F3A2805}" type="sibTrans" cxnId="{CA45DB1B-E37F-4CCD-A7B1-98A28C52DEF4}">
      <dgm:prSet/>
      <dgm:spPr/>
      <dgm:t>
        <a:bodyPr/>
        <a:lstStyle/>
        <a:p>
          <a:endParaRPr lang="fr-FR"/>
        </a:p>
      </dgm:t>
    </dgm:pt>
    <dgm:pt modelId="{5E3FA2B8-5716-4A77-81FB-9A402DBD6974}">
      <dgm:prSet phldrT="[Texte]" custT="1"/>
      <dgm:spPr/>
      <dgm:t>
        <a:bodyPr/>
        <a:lstStyle/>
        <a:p>
          <a:r>
            <a:rPr lang="fr-FR" sz="1800" b="1" dirty="0"/>
            <a:t>Part A</a:t>
          </a:r>
          <a:r>
            <a:rPr lang="fr-FR" sz="1700" dirty="0"/>
            <a:t>   Partie administrative ( titre, panel, mots-clés, budget…)</a:t>
          </a:r>
        </a:p>
      </dgm:t>
    </dgm:pt>
    <dgm:pt modelId="{BABD0760-9A4D-4957-97B6-3D9ABE41970C}" type="parTrans" cxnId="{DE5D8AD2-EE9D-4361-9612-C561D19479C5}">
      <dgm:prSet/>
      <dgm:spPr/>
      <dgm:t>
        <a:bodyPr/>
        <a:lstStyle/>
        <a:p>
          <a:endParaRPr lang="fr-FR"/>
        </a:p>
      </dgm:t>
    </dgm:pt>
    <dgm:pt modelId="{80F4F071-79DD-453B-828C-895366AB4DC3}" type="sibTrans" cxnId="{DE5D8AD2-EE9D-4361-9612-C561D19479C5}">
      <dgm:prSet/>
      <dgm:spPr/>
      <dgm:t>
        <a:bodyPr/>
        <a:lstStyle/>
        <a:p>
          <a:endParaRPr lang="fr-FR"/>
        </a:p>
      </dgm:t>
    </dgm:pt>
    <dgm:pt modelId="{36791005-A475-4CB4-9B7D-0739125378D1}">
      <dgm:prSet phldrT="[Texte]" custT="1"/>
      <dgm:spPr/>
      <dgm:t>
        <a:bodyPr/>
        <a:lstStyle/>
        <a:p>
          <a:r>
            <a:rPr lang="fr-FR" sz="1800" b="1" dirty="0"/>
            <a:t>Part B1 </a:t>
          </a:r>
          <a:r>
            <a:rPr lang="fr-FR" sz="1700" dirty="0"/>
            <a:t>Extended Synopsis </a:t>
          </a:r>
          <a:r>
            <a:rPr lang="fr-FR" sz="1400" i="1" dirty="0"/>
            <a:t>(5 pages) </a:t>
          </a:r>
          <a:r>
            <a:rPr lang="fr-FR" sz="1700" dirty="0"/>
            <a:t>+ CV </a:t>
          </a:r>
          <a:r>
            <a:rPr lang="fr-FR" sz="1400" i="1" dirty="0"/>
            <a:t>(2 pages) </a:t>
          </a:r>
          <a:r>
            <a:rPr lang="fr-FR" sz="1700" dirty="0"/>
            <a:t>+ </a:t>
          </a:r>
          <a:r>
            <a:rPr lang="fr-FR" sz="1700" dirty="0" err="1"/>
            <a:t>Track</a:t>
          </a:r>
          <a:r>
            <a:rPr lang="fr-FR" sz="1700" dirty="0"/>
            <a:t> record </a:t>
          </a:r>
          <a:r>
            <a:rPr lang="fr-FR" sz="1400" i="1" dirty="0"/>
            <a:t>(2 pages) </a:t>
          </a:r>
        </a:p>
      </dgm:t>
    </dgm:pt>
    <dgm:pt modelId="{3EB6EB52-A55B-4C01-910F-79F866C0AC7B}" type="parTrans" cxnId="{87BCBAAE-E241-4273-930E-AAA57409FDAF}">
      <dgm:prSet/>
      <dgm:spPr/>
      <dgm:t>
        <a:bodyPr/>
        <a:lstStyle/>
        <a:p>
          <a:endParaRPr lang="fr-FR"/>
        </a:p>
      </dgm:t>
    </dgm:pt>
    <dgm:pt modelId="{A3D80A02-7D7E-488B-A739-411958B509DF}" type="sibTrans" cxnId="{87BCBAAE-E241-4273-930E-AAA57409FDAF}">
      <dgm:prSet/>
      <dgm:spPr/>
      <dgm:t>
        <a:bodyPr/>
        <a:lstStyle/>
        <a:p>
          <a:endParaRPr lang="fr-FR"/>
        </a:p>
      </dgm:t>
    </dgm:pt>
    <dgm:pt modelId="{DF1A5532-3A16-4C06-A3ED-78DC993EF81D}">
      <dgm:prSet phldrT="[Texte]" custT="1"/>
      <dgm:spPr/>
      <dgm:t>
        <a:bodyPr/>
        <a:lstStyle/>
        <a:p>
          <a:r>
            <a:rPr lang="fr-FR" sz="1500" b="1" dirty="0"/>
            <a:t>Evaluation</a:t>
          </a:r>
        </a:p>
        <a:p>
          <a:r>
            <a:rPr lang="fr-FR" sz="1600" b="1" dirty="0"/>
            <a:t>STEP 1</a:t>
          </a:r>
        </a:p>
      </dgm:t>
    </dgm:pt>
    <dgm:pt modelId="{7924A9D7-E96E-492B-B769-75CF470EC9A3}" type="parTrans" cxnId="{85875482-2897-478D-BF17-5E11A1EC73B2}">
      <dgm:prSet/>
      <dgm:spPr/>
      <dgm:t>
        <a:bodyPr/>
        <a:lstStyle/>
        <a:p>
          <a:endParaRPr lang="fr-FR"/>
        </a:p>
      </dgm:t>
    </dgm:pt>
    <dgm:pt modelId="{6B86D8D7-6015-4CA4-B3A0-AFC882929D82}" type="sibTrans" cxnId="{85875482-2897-478D-BF17-5E11A1EC73B2}">
      <dgm:prSet/>
      <dgm:spPr/>
      <dgm:t>
        <a:bodyPr/>
        <a:lstStyle/>
        <a:p>
          <a:endParaRPr lang="fr-FR"/>
        </a:p>
      </dgm:t>
    </dgm:pt>
    <dgm:pt modelId="{5591FC69-4F1D-40A3-BC54-EA799790CCB6}">
      <dgm:prSet phldrT="[Texte]" custT="1"/>
      <dgm:spPr/>
      <dgm:t>
        <a:bodyPr/>
        <a:lstStyle/>
        <a:p>
          <a:r>
            <a:rPr lang="fr-FR" sz="1800" b="1" dirty="0"/>
            <a:t>Evaluation B1 uniquement (Profil PI &amp; Projet)</a:t>
          </a:r>
          <a:endParaRPr lang="fr-FR" sz="1600" dirty="0"/>
        </a:p>
      </dgm:t>
    </dgm:pt>
    <dgm:pt modelId="{73381806-7BF8-4EDC-A2EF-1054CE8F0A57}" type="parTrans" cxnId="{7D232FBD-BB3B-4532-AD09-62B216449E2C}">
      <dgm:prSet/>
      <dgm:spPr/>
      <dgm:t>
        <a:bodyPr/>
        <a:lstStyle/>
        <a:p>
          <a:endParaRPr lang="fr-FR"/>
        </a:p>
      </dgm:t>
    </dgm:pt>
    <dgm:pt modelId="{7C82246D-316D-4BDA-B1F7-E9E433D2D75C}" type="sibTrans" cxnId="{7D232FBD-BB3B-4532-AD09-62B216449E2C}">
      <dgm:prSet/>
      <dgm:spPr/>
      <dgm:t>
        <a:bodyPr/>
        <a:lstStyle/>
        <a:p>
          <a:endParaRPr lang="fr-FR"/>
        </a:p>
      </dgm:t>
    </dgm:pt>
    <dgm:pt modelId="{BD475348-1933-4A88-8E76-4534FA3EF6C0}">
      <dgm:prSet phldrT="[Texte]" custT="1"/>
      <dgm:spPr/>
      <dgm:t>
        <a:bodyPr/>
        <a:lstStyle/>
        <a:p>
          <a:r>
            <a:rPr lang="fr-FR" sz="1800" i="1" dirty="0"/>
            <a:t>Membres du jury </a:t>
          </a:r>
          <a:r>
            <a:rPr lang="fr-FR" sz="2000" dirty="0"/>
            <a:t>: </a:t>
          </a:r>
          <a:r>
            <a:rPr lang="fr-FR" sz="1600" dirty="0"/>
            <a:t>Membres du panel - généralistes du domaine </a:t>
          </a:r>
          <a:r>
            <a:rPr lang="fr-FR" sz="1400" dirty="0"/>
            <a:t>(12-16)</a:t>
          </a:r>
          <a:r>
            <a:rPr lang="fr-FR" sz="1400" b="1" dirty="0">
              <a:solidFill>
                <a:schemeClr val="accent6">
                  <a:lumMod val="75000"/>
                </a:schemeClr>
              </a:solidFill>
            </a:rPr>
            <a:t> </a:t>
          </a:r>
          <a:endParaRPr lang="fr-FR" sz="2000" dirty="0"/>
        </a:p>
      </dgm:t>
    </dgm:pt>
    <dgm:pt modelId="{54B76A57-7D30-45CD-ADBC-D501CE75E28D}" type="parTrans" cxnId="{6BC4E184-EF93-4888-9304-668AE4A087C1}">
      <dgm:prSet/>
      <dgm:spPr/>
      <dgm:t>
        <a:bodyPr/>
        <a:lstStyle/>
        <a:p>
          <a:endParaRPr lang="fr-FR"/>
        </a:p>
      </dgm:t>
    </dgm:pt>
    <dgm:pt modelId="{641F9725-A0ED-4CD9-AB16-7CA1E06F9AED}" type="sibTrans" cxnId="{6BC4E184-EF93-4888-9304-668AE4A087C1}">
      <dgm:prSet/>
      <dgm:spPr/>
      <dgm:t>
        <a:bodyPr/>
        <a:lstStyle/>
        <a:p>
          <a:endParaRPr lang="fr-FR"/>
        </a:p>
      </dgm:t>
    </dgm:pt>
    <dgm:pt modelId="{8DA65BB4-95AC-4D14-BEAB-A948DA4D5A3D}">
      <dgm:prSet custT="1"/>
      <dgm:spPr/>
      <dgm:t>
        <a:bodyPr/>
        <a:lstStyle/>
        <a:p>
          <a:r>
            <a:rPr lang="fr-FR" sz="1800" b="1" dirty="0"/>
            <a:t>Evaluation B1 &amp; B2 + Oral à Bruxelles </a:t>
          </a:r>
          <a:r>
            <a:rPr lang="fr-FR" sz="1400" dirty="0"/>
            <a:t>(ou distanciel )</a:t>
          </a:r>
          <a:endParaRPr lang="fr-FR" sz="1800" dirty="0"/>
        </a:p>
      </dgm:t>
    </dgm:pt>
    <dgm:pt modelId="{A76994D1-BFCE-4285-A548-CDBB943233A6}" type="parTrans" cxnId="{EF9342A0-2E0F-4102-843B-7145B6E15FA4}">
      <dgm:prSet/>
      <dgm:spPr/>
      <dgm:t>
        <a:bodyPr/>
        <a:lstStyle/>
        <a:p>
          <a:endParaRPr lang="fr-FR"/>
        </a:p>
      </dgm:t>
    </dgm:pt>
    <dgm:pt modelId="{5EBA63CD-43B7-42E0-ABE7-31DFD06D04C5}" type="sibTrans" cxnId="{EF9342A0-2E0F-4102-843B-7145B6E15FA4}">
      <dgm:prSet/>
      <dgm:spPr/>
      <dgm:t>
        <a:bodyPr/>
        <a:lstStyle/>
        <a:p>
          <a:endParaRPr lang="fr-FR"/>
        </a:p>
      </dgm:t>
    </dgm:pt>
    <dgm:pt modelId="{9118140C-7307-45A1-8F98-3594F5EA245C}">
      <dgm:prSet phldrT="[Texte]" custT="1"/>
      <dgm:spPr/>
      <dgm:t>
        <a:bodyPr/>
        <a:lstStyle/>
        <a:p>
          <a:r>
            <a:rPr lang="fr-FR" sz="1800" b="1" dirty="0"/>
            <a:t>Part B2 </a:t>
          </a:r>
          <a:r>
            <a:rPr lang="fr-FR" sz="1700" dirty="0"/>
            <a:t>Proposition scientifique </a:t>
          </a:r>
          <a:r>
            <a:rPr lang="fr-FR" sz="1400" i="1" dirty="0"/>
            <a:t>(14 pages)</a:t>
          </a:r>
        </a:p>
      </dgm:t>
    </dgm:pt>
    <dgm:pt modelId="{0CD48D63-D67A-4003-BD52-5BCBE554FA3E}" type="parTrans" cxnId="{AF0EE451-C19E-4BC0-B493-549F7BECB52E}">
      <dgm:prSet/>
      <dgm:spPr/>
      <dgm:t>
        <a:bodyPr/>
        <a:lstStyle/>
        <a:p>
          <a:endParaRPr lang="fr-FR"/>
        </a:p>
      </dgm:t>
    </dgm:pt>
    <dgm:pt modelId="{90027398-D1BD-4E2D-8A58-843F3E062C56}" type="sibTrans" cxnId="{AF0EE451-C19E-4BC0-B493-549F7BECB52E}">
      <dgm:prSet/>
      <dgm:spPr/>
      <dgm:t>
        <a:bodyPr/>
        <a:lstStyle/>
        <a:p>
          <a:endParaRPr lang="fr-FR"/>
        </a:p>
      </dgm:t>
    </dgm:pt>
    <dgm:pt modelId="{8125113E-F46B-4BCF-88F1-9CBA2F91711B}">
      <dgm:prSet custT="1"/>
      <dgm:spPr/>
      <dgm:t>
        <a:bodyPr/>
        <a:lstStyle/>
        <a:p>
          <a:r>
            <a:rPr lang="fr-FR" sz="1500" b="1" dirty="0"/>
            <a:t>Evaluation</a:t>
          </a:r>
        </a:p>
        <a:p>
          <a:r>
            <a:rPr lang="fr-FR" sz="1600" b="1" dirty="0"/>
            <a:t>STEP 2</a:t>
          </a:r>
        </a:p>
      </dgm:t>
    </dgm:pt>
    <dgm:pt modelId="{2ABBE33B-A755-44EA-80AA-D9217229155C}" type="sibTrans" cxnId="{B6DB0D08-BF04-4024-998A-1249F616E325}">
      <dgm:prSet/>
      <dgm:spPr/>
      <dgm:t>
        <a:bodyPr/>
        <a:lstStyle/>
        <a:p>
          <a:endParaRPr lang="fr-FR"/>
        </a:p>
      </dgm:t>
    </dgm:pt>
    <dgm:pt modelId="{0033BA7C-4CFC-46F2-97AF-CD30D462D53F}" type="parTrans" cxnId="{B6DB0D08-BF04-4024-998A-1249F616E325}">
      <dgm:prSet/>
      <dgm:spPr/>
      <dgm:t>
        <a:bodyPr/>
        <a:lstStyle/>
        <a:p>
          <a:endParaRPr lang="fr-FR"/>
        </a:p>
      </dgm:t>
    </dgm:pt>
    <dgm:pt modelId="{C6259081-A9DA-4E1C-846D-28B0729B3403}">
      <dgm:prSet custT="1"/>
      <dgm:spPr/>
      <dgm:t>
        <a:bodyPr/>
        <a:lstStyle/>
        <a:p>
          <a:r>
            <a:rPr lang="fr-FR" sz="1800" i="1" dirty="0"/>
            <a:t>Membres du jury </a:t>
          </a:r>
          <a:r>
            <a:rPr lang="fr-FR" sz="1800" dirty="0"/>
            <a:t>: </a:t>
          </a:r>
          <a:r>
            <a:rPr lang="fr-FR" sz="1600" dirty="0"/>
            <a:t>Spécialistes-experts (minimum 3) + généralistes</a:t>
          </a:r>
          <a:endParaRPr lang="fr-FR" sz="1400" dirty="0"/>
        </a:p>
      </dgm:t>
    </dgm:pt>
    <dgm:pt modelId="{298D6778-0FF6-401C-A6F6-B9367C3E2F0A}" type="parTrans" cxnId="{5B0762DF-FC51-4A7F-8AE5-B7195C6857B6}">
      <dgm:prSet/>
      <dgm:spPr/>
      <dgm:t>
        <a:bodyPr/>
        <a:lstStyle/>
        <a:p>
          <a:endParaRPr lang="fr-FR"/>
        </a:p>
      </dgm:t>
    </dgm:pt>
    <dgm:pt modelId="{D7F6F9D8-3B85-4EDE-A252-673193F2114E}" type="sibTrans" cxnId="{5B0762DF-FC51-4A7F-8AE5-B7195C6857B6}">
      <dgm:prSet/>
      <dgm:spPr/>
      <dgm:t>
        <a:bodyPr/>
        <a:lstStyle/>
        <a:p>
          <a:endParaRPr lang="fr-FR"/>
        </a:p>
      </dgm:t>
    </dgm:pt>
    <dgm:pt modelId="{8DAA36F3-97E8-4B7F-A8F4-E3EE663A53A3}" type="pres">
      <dgm:prSet presAssocID="{125FDFAA-545C-49EB-9372-2650C5703B6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C2A4F9F-F22B-474A-B378-947C0BB13355}" type="pres">
      <dgm:prSet presAssocID="{B951AD53-9F8C-4D42-AA06-038062EB69B9}" presName="composite" presStyleCnt="0"/>
      <dgm:spPr/>
    </dgm:pt>
    <dgm:pt modelId="{67452374-F827-43BA-A145-E072C0729ED7}" type="pres">
      <dgm:prSet presAssocID="{B951AD53-9F8C-4D42-AA06-038062EB69B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0BAA50-876A-430C-AE36-03E8B7658686}" type="pres">
      <dgm:prSet presAssocID="{B951AD53-9F8C-4D42-AA06-038062EB69B9}" presName="descendantText" presStyleLbl="alignAcc1" presStyleIdx="0" presStyleCnt="3" custScaleY="130466" custLinFactNeighborX="-254" custLinFactNeighborY="-25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F79E55-098B-44F4-AFCF-314880C90234}" type="pres">
      <dgm:prSet presAssocID="{70254364-0446-4BC8-AD86-27624F3A2805}" presName="sp" presStyleCnt="0"/>
      <dgm:spPr/>
    </dgm:pt>
    <dgm:pt modelId="{E95D3072-6137-401A-B4FA-9CAD896E23C6}" type="pres">
      <dgm:prSet presAssocID="{DF1A5532-3A16-4C06-A3ED-78DC993EF81D}" presName="composite" presStyleCnt="0"/>
      <dgm:spPr/>
    </dgm:pt>
    <dgm:pt modelId="{0FE29F6F-7B64-46C8-ABDC-D8382C915FBD}" type="pres">
      <dgm:prSet presAssocID="{DF1A5532-3A16-4C06-A3ED-78DC993EF81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2870745-60EC-4B64-9994-D9BE46D8DB95}" type="pres">
      <dgm:prSet presAssocID="{DF1A5532-3A16-4C06-A3ED-78DC993EF81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A7DE0F4-479B-41BB-8767-8899412E8C42}" type="pres">
      <dgm:prSet presAssocID="{6B86D8D7-6015-4CA4-B3A0-AFC882929D82}" presName="sp" presStyleCnt="0"/>
      <dgm:spPr/>
    </dgm:pt>
    <dgm:pt modelId="{6D0095E4-79D3-41F2-BDFA-39535C14867C}" type="pres">
      <dgm:prSet presAssocID="{8125113E-F46B-4BCF-88F1-9CBA2F91711B}" presName="composite" presStyleCnt="0"/>
      <dgm:spPr/>
    </dgm:pt>
    <dgm:pt modelId="{F557E19E-2B73-41D2-8B98-7F3A625748BC}" type="pres">
      <dgm:prSet presAssocID="{8125113E-F46B-4BCF-88F1-9CBA2F91711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CA61E0-05CC-4459-94F0-7017A974FBDE}" type="pres">
      <dgm:prSet presAssocID="{8125113E-F46B-4BCF-88F1-9CBA2F91711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F0EE451-C19E-4BC0-B493-549F7BECB52E}" srcId="{B951AD53-9F8C-4D42-AA06-038062EB69B9}" destId="{9118140C-7307-45A1-8F98-3594F5EA245C}" srcOrd="2" destOrd="0" parTransId="{0CD48D63-D67A-4003-BD52-5BCBE554FA3E}" sibTransId="{90027398-D1BD-4E2D-8A58-843F3E062C56}"/>
    <dgm:cxn modelId="{A8E24A74-30B8-4A5D-BC94-B63E33C5BBEE}" type="presOf" srcId="{B951AD53-9F8C-4D42-AA06-038062EB69B9}" destId="{67452374-F827-43BA-A145-E072C0729ED7}" srcOrd="0" destOrd="0" presId="urn:microsoft.com/office/officeart/2005/8/layout/chevron2"/>
    <dgm:cxn modelId="{A1E9217C-ED7D-45CC-BF6B-6019C3A8F7E4}" type="presOf" srcId="{125FDFAA-545C-49EB-9372-2650C5703B6D}" destId="{8DAA36F3-97E8-4B7F-A8F4-E3EE663A53A3}" srcOrd="0" destOrd="0" presId="urn:microsoft.com/office/officeart/2005/8/layout/chevron2"/>
    <dgm:cxn modelId="{B6DB0D08-BF04-4024-998A-1249F616E325}" srcId="{125FDFAA-545C-49EB-9372-2650C5703B6D}" destId="{8125113E-F46B-4BCF-88F1-9CBA2F91711B}" srcOrd="2" destOrd="0" parTransId="{0033BA7C-4CFC-46F2-97AF-CD30D462D53F}" sibTransId="{2ABBE33B-A755-44EA-80AA-D9217229155C}"/>
    <dgm:cxn modelId="{F319AD30-D113-4051-B884-D0ECE72DB3AF}" type="presOf" srcId="{8125113E-F46B-4BCF-88F1-9CBA2F91711B}" destId="{F557E19E-2B73-41D2-8B98-7F3A625748BC}" srcOrd="0" destOrd="0" presId="urn:microsoft.com/office/officeart/2005/8/layout/chevron2"/>
    <dgm:cxn modelId="{7D232FBD-BB3B-4532-AD09-62B216449E2C}" srcId="{DF1A5532-3A16-4C06-A3ED-78DC993EF81D}" destId="{5591FC69-4F1D-40A3-BC54-EA799790CCB6}" srcOrd="0" destOrd="0" parTransId="{73381806-7BF8-4EDC-A2EF-1054CE8F0A57}" sibTransId="{7C82246D-316D-4BDA-B1F7-E9E433D2D75C}"/>
    <dgm:cxn modelId="{E2FB03B0-3451-49FE-AA6C-89BB54924FC7}" type="presOf" srcId="{5591FC69-4F1D-40A3-BC54-EA799790CCB6}" destId="{B2870745-60EC-4B64-9994-D9BE46D8DB95}" srcOrd="0" destOrd="0" presId="urn:microsoft.com/office/officeart/2005/8/layout/chevron2"/>
    <dgm:cxn modelId="{8309D06B-1527-45B6-B6A6-BDA24D8C6568}" type="presOf" srcId="{5E3FA2B8-5716-4A77-81FB-9A402DBD6974}" destId="{E10BAA50-876A-430C-AE36-03E8B7658686}" srcOrd="0" destOrd="0" presId="urn:microsoft.com/office/officeart/2005/8/layout/chevron2"/>
    <dgm:cxn modelId="{CA45DB1B-E37F-4CCD-A7B1-98A28C52DEF4}" srcId="{125FDFAA-545C-49EB-9372-2650C5703B6D}" destId="{B951AD53-9F8C-4D42-AA06-038062EB69B9}" srcOrd="0" destOrd="0" parTransId="{1FC49C10-92DB-48A6-933A-68B0F6D7702A}" sibTransId="{70254364-0446-4BC8-AD86-27624F3A2805}"/>
    <dgm:cxn modelId="{5B0762DF-FC51-4A7F-8AE5-B7195C6857B6}" srcId="{8125113E-F46B-4BCF-88F1-9CBA2F91711B}" destId="{C6259081-A9DA-4E1C-846D-28B0729B3403}" srcOrd="1" destOrd="0" parTransId="{298D6778-0FF6-401C-A6F6-B9367C3E2F0A}" sibTransId="{D7F6F9D8-3B85-4EDE-A252-673193F2114E}"/>
    <dgm:cxn modelId="{E7E410A9-2142-4821-89AA-6FE651306ECB}" type="presOf" srcId="{9118140C-7307-45A1-8F98-3594F5EA245C}" destId="{E10BAA50-876A-430C-AE36-03E8B7658686}" srcOrd="0" destOrd="2" presId="urn:microsoft.com/office/officeart/2005/8/layout/chevron2"/>
    <dgm:cxn modelId="{88148B92-D1FF-4CF8-B90B-1006259F0443}" type="presOf" srcId="{36791005-A475-4CB4-9B7D-0739125378D1}" destId="{E10BAA50-876A-430C-AE36-03E8B7658686}" srcOrd="0" destOrd="1" presId="urn:microsoft.com/office/officeart/2005/8/layout/chevron2"/>
    <dgm:cxn modelId="{125988AA-E939-4196-B130-9C2700848EE9}" type="presOf" srcId="{BD475348-1933-4A88-8E76-4534FA3EF6C0}" destId="{B2870745-60EC-4B64-9994-D9BE46D8DB95}" srcOrd="0" destOrd="1" presId="urn:microsoft.com/office/officeart/2005/8/layout/chevron2"/>
    <dgm:cxn modelId="{00090C11-C39F-4A80-B763-F963F5B6B309}" type="presOf" srcId="{C6259081-A9DA-4E1C-846D-28B0729B3403}" destId="{D5CA61E0-05CC-4459-94F0-7017A974FBDE}" srcOrd="0" destOrd="1" presId="urn:microsoft.com/office/officeart/2005/8/layout/chevron2"/>
    <dgm:cxn modelId="{87BCBAAE-E241-4273-930E-AAA57409FDAF}" srcId="{B951AD53-9F8C-4D42-AA06-038062EB69B9}" destId="{36791005-A475-4CB4-9B7D-0739125378D1}" srcOrd="1" destOrd="0" parTransId="{3EB6EB52-A55B-4C01-910F-79F866C0AC7B}" sibTransId="{A3D80A02-7D7E-488B-A739-411958B509DF}"/>
    <dgm:cxn modelId="{67AFF98D-0043-453B-8135-072D5CFFBE7E}" type="presOf" srcId="{DF1A5532-3A16-4C06-A3ED-78DC993EF81D}" destId="{0FE29F6F-7B64-46C8-ABDC-D8382C915FBD}" srcOrd="0" destOrd="0" presId="urn:microsoft.com/office/officeart/2005/8/layout/chevron2"/>
    <dgm:cxn modelId="{DE5D8AD2-EE9D-4361-9612-C561D19479C5}" srcId="{B951AD53-9F8C-4D42-AA06-038062EB69B9}" destId="{5E3FA2B8-5716-4A77-81FB-9A402DBD6974}" srcOrd="0" destOrd="0" parTransId="{BABD0760-9A4D-4957-97B6-3D9ABE41970C}" sibTransId="{80F4F071-79DD-453B-828C-895366AB4DC3}"/>
    <dgm:cxn modelId="{C3FF836B-7E20-427A-9EE7-9231401644A4}" type="presOf" srcId="{8DA65BB4-95AC-4D14-BEAB-A948DA4D5A3D}" destId="{D5CA61E0-05CC-4459-94F0-7017A974FBDE}" srcOrd="0" destOrd="0" presId="urn:microsoft.com/office/officeart/2005/8/layout/chevron2"/>
    <dgm:cxn modelId="{EF9342A0-2E0F-4102-843B-7145B6E15FA4}" srcId="{8125113E-F46B-4BCF-88F1-9CBA2F91711B}" destId="{8DA65BB4-95AC-4D14-BEAB-A948DA4D5A3D}" srcOrd="0" destOrd="0" parTransId="{A76994D1-BFCE-4285-A548-CDBB943233A6}" sibTransId="{5EBA63CD-43B7-42E0-ABE7-31DFD06D04C5}"/>
    <dgm:cxn modelId="{85875482-2897-478D-BF17-5E11A1EC73B2}" srcId="{125FDFAA-545C-49EB-9372-2650C5703B6D}" destId="{DF1A5532-3A16-4C06-A3ED-78DC993EF81D}" srcOrd="1" destOrd="0" parTransId="{7924A9D7-E96E-492B-B769-75CF470EC9A3}" sibTransId="{6B86D8D7-6015-4CA4-B3A0-AFC882929D82}"/>
    <dgm:cxn modelId="{6BC4E184-EF93-4888-9304-668AE4A087C1}" srcId="{DF1A5532-3A16-4C06-A3ED-78DC993EF81D}" destId="{BD475348-1933-4A88-8E76-4534FA3EF6C0}" srcOrd="1" destOrd="0" parTransId="{54B76A57-7D30-45CD-ADBC-D501CE75E28D}" sibTransId="{641F9725-A0ED-4CD9-AB16-7CA1E06F9AED}"/>
    <dgm:cxn modelId="{02938F8F-2C28-42C4-A8B1-4F8FF4B010D3}" type="presParOf" srcId="{8DAA36F3-97E8-4B7F-A8F4-E3EE663A53A3}" destId="{FC2A4F9F-F22B-474A-B378-947C0BB13355}" srcOrd="0" destOrd="0" presId="urn:microsoft.com/office/officeart/2005/8/layout/chevron2"/>
    <dgm:cxn modelId="{D87C1CFA-103A-42FF-BB4F-7259646E87AE}" type="presParOf" srcId="{FC2A4F9F-F22B-474A-B378-947C0BB13355}" destId="{67452374-F827-43BA-A145-E072C0729ED7}" srcOrd="0" destOrd="0" presId="urn:microsoft.com/office/officeart/2005/8/layout/chevron2"/>
    <dgm:cxn modelId="{1C6D789B-A9EE-4426-ADDF-D4A6863B3FC6}" type="presParOf" srcId="{FC2A4F9F-F22B-474A-B378-947C0BB13355}" destId="{E10BAA50-876A-430C-AE36-03E8B7658686}" srcOrd="1" destOrd="0" presId="urn:microsoft.com/office/officeart/2005/8/layout/chevron2"/>
    <dgm:cxn modelId="{3ECA6852-5D2B-4300-B0FE-B66C25EB087D}" type="presParOf" srcId="{8DAA36F3-97E8-4B7F-A8F4-E3EE663A53A3}" destId="{D1F79E55-098B-44F4-AFCF-314880C90234}" srcOrd="1" destOrd="0" presId="urn:microsoft.com/office/officeart/2005/8/layout/chevron2"/>
    <dgm:cxn modelId="{15E80F05-8F1D-4529-B6BD-7AB48F55F95F}" type="presParOf" srcId="{8DAA36F3-97E8-4B7F-A8F4-E3EE663A53A3}" destId="{E95D3072-6137-401A-B4FA-9CAD896E23C6}" srcOrd="2" destOrd="0" presId="urn:microsoft.com/office/officeart/2005/8/layout/chevron2"/>
    <dgm:cxn modelId="{27B5EF32-E4D6-4ED5-8E29-0A7AB54C1010}" type="presParOf" srcId="{E95D3072-6137-401A-B4FA-9CAD896E23C6}" destId="{0FE29F6F-7B64-46C8-ABDC-D8382C915FBD}" srcOrd="0" destOrd="0" presId="urn:microsoft.com/office/officeart/2005/8/layout/chevron2"/>
    <dgm:cxn modelId="{5AA0FD72-B2BA-485C-AD4C-A78A5827606E}" type="presParOf" srcId="{E95D3072-6137-401A-B4FA-9CAD896E23C6}" destId="{B2870745-60EC-4B64-9994-D9BE46D8DB95}" srcOrd="1" destOrd="0" presId="urn:microsoft.com/office/officeart/2005/8/layout/chevron2"/>
    <dgm:cxn modelId="{5653F3B2-77AC-456A-BB6A-39173DE28068}" type="presParOf" srcId="{8DAA36F3-97E8-4B7F-A8F4-E3EE663A53A3}" destId="{0A7DE0F4-479B-41BB-8767-8899412E8C42}" srcOrd="3" destOrd="0" presId="urn:microsoft.com/office/officeart/2005/8/layout/chevron2"/>
    <dgm:cxn modelId="{46F9825D-6DBE-4546-9431-F59843EBB146}" type="presParOf" srcId="{8DAA36F3-97E8-4B7F-A8F4-E3EE663A53A3}" destId="{6D0095E4-79D3-41F2-BDFA-39535C14867C}" srcOrd="4" destOrd="0" presId="urn:microsoft.com/office/officeart/2005/8/layout/chevron2"/>
    <dgm:cxn modelId="{F65CBCF5-E79B-4663-AB84-53B92C076F95}" type="presParOf" srcId="{6D0095E4-79D3-41F2-BDFA-39535C14867C}" destId="{F557E19E-2B73-41D2-8B98-7F3A625748BC}" srcOrd="0" destOrd="0" presId="urn:microsoft.com/office/officeart/2005/8/layout/chevron2"/>
    <dgm:cxn modelId="{303028EF-1984-4881-800B-24ADAF162D66}" type="presParOf" srcId="{6D0095E4-79D3-41F2-BDFA-39535C14867C}" destId="{D5CA61E0-05CC-4459-94F0-7017A974FBD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52374-F827-43BA-A145-E072C0729ED7}">
      <dsp:nvSpPr>
        <dsp:cNvPr id="0" name=""/>
        <dsp:cNvSpPr/>
      </dsp:nvSpPr>
      <dsp:spPr>
        <a:xfrm rot="5400000">
          <a:off x="-232349" y="390127"/>
          <a:ext cx="1548995" cy="1084296"/>
        </a:xfrm>
        <a:prstGeom prst="chevron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/>
            <a:t>Dépôt</a:t>
          </a:r>
        </a:p>
      </dsp:txBody>
      <dsp:txXfrm rot="-5400000">
        <a:off x="1" y="699925"/>
        <a:ext cx="1084296" cy="464699"/>
      </dsp:txXfrm>
    </dsp:sp>
    <dsp:sp modelId="{E10BAA50-876A-430C-AE36-03E8B7658686}">
      <dsp:nvSpPr>
        <dsp:cNvPr id="0" name=""/>
        <dsp:cNvSpPr/>
      </dsp:nvSpPr>
      <dsp:spPr>
        <a:xfrm rot="5400000">
          <a:off x="3577679" y="-2507660"/>
          <a:ext cx="1313592" cy="63325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b="1" kern="1200" dirty="0"/>
            <a:t>Part A</a:t>
          </a:r>
          <a:r>
            <a:rPr lang="fr-FR" sz="1700" kern="1200" dirty="0"/>
            <a:t>   Partie administrative ( titre, panel, mots-clés, budget…)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b="1" kern="1200" dirty="0"/>
            <a:t>Part B1 </a:t>
          </a:r>
          <a:r>
            <a:rPr lang="fr-FR" sz="1700" kern="1200" dirty="0"/>
            <a:t>Extended Synopsis </a:t>
          </a:r>
          <a:r>
            <a:rPr lang="fr-FR" sz="1400" i="1" kern="1200" dirty="0"/>
            <a:t>(5 pages) </a:t>
          </a:r>
          <a:r>
            <a:rPr lang="fr-FR" sz="1700" kern="1200" dirty="0"/>
            <a:t>+ CV </a:t>
          </a:r>
          <a:r>
            <a:rPr lang="fr-FR" sz="1400" i="1" kern="1200" dirty="0"/>
            <a:t>(2 pages) </a:t>
          </a:r>
          <a:r>
            <a:rPr lang="fr-FR" sz="1700" kern="1200" dirty="0"/>
            <a:t>+ </a:t>
          </a:r>
          <a:r>
            <a:rPr lang="fr-FR" sz="1700" kern="1200" dirty="0" err="1"/>
            <a:t>Track</a:t>
          </a:r>
          <a:r>
            <a:rPr lang="fr-FR" sz="1700" kern="1200" dirty="0"/>
            <a:t> record </a:t>
          </a:r>
          <a:r>
            <a:rPr lang="fr-FR" sz="1400" i="1" kern="1200" dirty="0"/>
            <a:t>(2 pages)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b="1" kern="1200" dirty="0"/>
            <a:t>Part B2 </a:t>
          </a:r>
          <a:r>
            <a:rPr lang="fr-FR" sz="1700" kern="1200" dirty="0"/>
            <a:t>Proposition scientifique </a:t>
          </a:r>
          <a:r>
            <a:rPr lang="fr-FR" sz="1400" i="1" kern="1200" dirty="0"/>
            <a:t>(14 pages)</a:t>
          </a:r>
        </a:p>
      </dsp:txBody>
      <dsp:txXfrm rot="-5400000">
        <a:off x="1068212" y="65931"/>
        <a:ext cx="6268403" cy="1185344"/>
      </dsp:txXfrm>
    </dsp:sp>
    <dsp:sp modelId="{0FE29F6F-7B64-46C8-ABDC-D8382C915FBD}">
      <dsp:nvSpPr>
        <dsp:cNvPr id="0" name=""/>
        <dsp:cNvSpPr/>
      </dsp:nvSpPr>
      <dsp:spPr>
        <a:xfrm rot="5400000">
          <a:off x="-232349" y="1752026"/>
          <a:ext cx="1548995" cy="10842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dirty="0"/>
            <a:t>Evaluation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STEP 1</a:t>
          </a:r>
        </a:p>
      </dsp:txBody>
      <dsp:txXfrm rot="-5400000">
        <a:off x="1" y="2061824"/>
        <a:ext cx="1084296" cy="464699"/>
      </dsp:txXfrm>
    </dsp:sp>
    <dsp:sp modelId="{B2870745-60EC-4B64-9994-D9BE46D8DB95}">
      <dsp:nvSpPr>
        <dsp:cNvPr id="0" name=""/>
        <dsp:cNvSpPr/>
      </dsp:nvSpPr>
      <dsp:spPr>
        <a:xfrm rot="5400000">
          <a:off x="3746872" y="-1142898"/>
          <a:ext cx="1007376" cy="63325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b="1" kern="1200" dirty="0"/>
            <a:t>Evaluation B1 uniquement (Profil PI &amp; Projet)</a:t>
          </a:r>
          <a:endParaRPr lang="fr-FR" sz="16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i="1" kern="1200" dirty="0"/>
            <a:t>Membres du jury </a:t>
          </a:r>
          <a:r>
            <a:rPr lang="fr-FR" sz="2000" kern="1200" dirty="0"/>
            <a:t>: </a:t>
          </a:r>
          <a:r>
            <a:rPr lang="fr-FR" sz="1600" kern="1200" dirty="0"/>
            <a:t>Membres du panel - généralistes du domaine </a:t>
          </a:r>
          <a:r>
            <a:rPr lang="fr-FR" sz="1400" kern="1200" dirty="0"/>
            <a:t>(12-16)</a:t>
          </a:r>
          <a:r>
            <a:rPr lang="fr-FR" sz="1400" b="1" kern="1200" dirty="0">
              <a:solidFill>
                <a:schemeClr val="accent6">
                  <a:lumMod val="75000"/>
                </a:schemeClr>
              </a:solidFill>
            </a:rPr>
            <a:t> </a:t>
          </a:r>
          <a:endParaRPr lang="fr-FR" sz="2000" kern="1200" dirty="0"/>
        </a:p>
      </dsp:txBody>
      <dsp:txXfrm rot="-5400000">
        <a:off x="1084297" y="1568853"/>
        <a:ext cx="6283351" cy="909024"/>
      </dsp:txXfrm>
    </dsp:sp>
    <dsp:sp modelId="{F557E19E-2B73-41D2-8B98-7F3A625748BC}">
      <dsp:nvSpPr>
        <dsp:cNvPr id="0" name=""/>
        <dsp:cNvSpPr/>
      </dsp:nvSpPr>
      <dsp:spPr>
        <a:xfrm rot="5400000">
          <a:off x="-232349" y="3113925"/>
          <a:ext cx="1548995" cy="10842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dirty="0"/>
            <a:t>Evaluation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/>
            <a:t>STEP 2</a:t>
          </a:r>
        </a:p>
      </dsp:txBody>
      <dsp:txXfrm rot="-5400000">
        <a:off x="1" y="3423723"/>
        <a:ext cx="1084296" cy="464699"/>
      </dsp:txXfrm>
    </dsp:sp>
    <dsp:sp modelId="{D5CA61E0-05CC-4459-94F0-7017A974FBDE}">
      <dsp:nvSpPr>
        <dsp:cNvPr id="0" name=""/>
        <dsp:cNvSpPr/>
      </dsp:nvSpPr>
      <dsp:spPr>
        <a:xfrm rot="5400000">
          <a:off x="3747136" y="218735"/>
          <a:ext cx="1006846" cy="63325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b="1" kern="1200" dirty="0"/>
            <a:t>Evaluation B1 &amp; B2 + Oral à Bruxelles </a:t>
          </a:r>
          <a:r>
            <a:rPr lang="fr-FR" sz="1400" kern="1200" dirty="0"/>
            <a:t>(ou distanciel )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i="1" kern="1200" dirty="0"/>
            <a:t>Membres du jury </a:t>
          </a:r>
          <a:r>
            <a:rPr lang="fr-FR" sz="1800" kern="1200" dirty="0"/>
            <a:t>: </a:t>
          </a:r>
          <a:r>
            <a:rPr lang="fr-FR" sz="1600" kern="1200" dirty="0"/>
            <a:t>Spécialistes-experts (minimum 3) + généralistes</a:t>
          </a:r>
          <a:endParaRPr lang="fr-FR" sz="1400" kern="1200" dirty="0"/>
        </a:p>
      </dsp:txBody>
      <dsp:txXfrm rot="-5400000">
        <a:off x="1084296" y="2930725"/>
        <a:ext cx="6283377" cy="908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'en-têt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e la date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5F9F538-66C0-478C-8621-E858A0B498EA}" type="datetimeFigureOut">
              <a:rPr lang="fr-FR"/>
              <a:t>07/07/2022</a:t>
            </a:fld>
            <a:endParaRPr lang="fr-FR"/>
          </a:p>
        </p:txBody>
      </p:sp>
      <p:sp>
        <p:nvSpPr>
          <p:cNvPr id="6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es notes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5867399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8" name="Espace réservé du pied de page 5"/>
          <p:cNvSpPr>
            <a:spLocks noGrp="1"/>
          </p:cNvSpPr>
          <p:nvPr>
            <p:ph type="ftr" sz="quarter" idx="4"/>
          </p:nvPr>
        </p:nvSpPr>
        <p:spPr bwMode="auto"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725B44C-971C-4726-9FEB-733B0C30B0FB}" type="slidenum">
              <a:rPr lang="fr-FR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5B44C-971C-4726-9FEB-733B0C30B0F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909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" name="Espace réservé des note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 b="0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25B44C-971C-4726-9FEB-733B0C30B0FB}" type="slidenum">
              <a:rPr lang="fr-FR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765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" name="Espace réservé des note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 b="0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25B44C-971C-4726-9FEB-733B0C30B0FB}" type="slidenum">
              <a:rPr lang="fr-FR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301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" name="Espace réservé des note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 b="0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25B44C-971C-4726-9FEB-733B0C30B0FB}" type="slidenum">
              <a:rPr lang="fr-FR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741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" name="Espace réservé des note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 b="0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25B44C-971C-4726-9FEB-733B0C30B0FB}" type="slidenum">
              <a:rPr lang="fr-FR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607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" name="Espace réservé des note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 b="0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25B44C-971C-4726-9FEB-733B0C30B0FB}" type="slidenum">
              <a:rPr lang="fr-FR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886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" name="Espace réservé des note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 b="0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25B44C-971C-4726-9FEB-733B0C30B0FB}" type="slidenum">
              <a:rPr lang="fr-FR"/>
              <a:t>25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" name="Espace réservé des note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 b="0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25B44C-971C-4726-9FEB-733B0C30B0FB}" type="slidenum">
              <a:rPr lang="fr-FR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187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" name="Espace réservé des note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 b="0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25B44C-971C-4726-9FEB-733B0C30B0FB}" type="slidenum">
              <a:rPr lang="fr-FR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011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" name="Espace réservé des note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 b="0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25B44C-971C-4726-9FEB-733B0C30B0FB}" type="slidenum">
              <a:rPr lang="fr-FR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14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/>
              <a:t>Un ingénieur peut être porteur d’un projet JCJC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5B44C-971C-4726-9FEB-733B0C30B0F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798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Un taux de succès plus élevé qu’en 2020 (19,1) grâce à un budget renforcé (50% tous instruments confondus </a:t>
            </a:r>
          </a:p>
          <a:p>
            <a:r>
              <a:rPr lang="fr-FR" b="0" i="1" baseline="0" dirty="0"/>
              <a:t>« </a:t>
            </a:r>
            <a:r>
              <a:rPr lang="fr-FR" b="0" i="1" dirty="0"/>
              <a:t>L’ANR soutient 1 646 Projets de Recherche Collaborative (PRC), Projets de Jeunes Chercheuses et Jeunes Chercheurs (JCJC) et Projets de Recherche Collaborative – Entreprise (PRCE), </a:t>
            </a:r>
            <a:r>
              <a:rPr lang="fr-FR" b="1" i="1" dirty="0"/>
              <a:t>soit 518 projets de plus qu’en 2020, représentant un budget global de 726,3 M€.</a:t>
            </a:r>
            <a:r>
              <a:rPr lang="fr-FR" b="0" i="1" dirty="0"/>
              <a:t> Le taux de sélection pour ces 3 instruments nationaux s’élève ainsi à </a:t>
            </a:r>
            <a:r>
              <a:rPr lang="fr-FR" b="1" i="1" dirty="0"/>
              <a:t>23,7% en 2021 </a:t>
            </a:r>
            <a:r>
              <a:rPr lang="fr-FR" b="0" i="1" dirty="0"/>
              <a:t>contre </a:t>
            </a:r>
            <a:r>
              <a:rPr lang="fr-FR" b="1" i="1" dirty="0"/>
              <a:t>17,1% en 2020 </a:t>
            </a:r>
            <a:r>
              <a:rPr lang="fr-FR" b="0" i="1" dirty="0"/>
              <a:t>en fin d’exercice budgétaire. «</a:t>
            </a:r>
            <a:r>
              <a:rPr lang="fr-FR" b="0" dirty="0"/>
              <a:t> </a:t>
            </a:r>
            <a:endParaRPr lang="fr-FR" b="0" baseline="0" dirty="0"/>
          </a:p>
          <a:p>
            <a:endParaRPr lang="fr-FR" baseline="0" dirty="0"/>
          </a:p>
          <a:p>
            <a:r>
              <a:rPr lang="fr-FR" baseline="0" dirty="0"/>
              <a:t>* </a:t>
            </a:r>
            <a:r>
              <a:rPr lang="fr-FR" sz="1200" b="0" i="1" u="none" strike="noStrike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notion de prise de fonction doit être comprise comme une prise de fonction en tant qu’</a:t>
            </a:r>
            <a:r>
              <a:rPr lang="fr-FR" sz="1200" b="0" i="1" u="none" strike="noStrike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enseignant.e</a:t>
            </a:r>
            <a:r>
              <a:rPr lang="fr-FR" sz="1200" b="0" i="1" u="none" strike="noStrike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1" u="none" strike="noStrike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chercheur.e</a:t>
            </a:r>
            <a:r>
              <a:rPr lang="fr-FR" sz="1200" b="0" i="1" u="none" strike="noStrike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ou </a:t>
            </a:r>
            <a:r>
              <a:rPr lang="fr-FR" sz="1200" b="0" i="1" u="none" strike="noStrike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chercheur.e</a:t>
            </a:r>
            <a:r>
              <a:rPr lang="fr-FR" sz="1200" b="0" i="1" u="none" strike="noStrike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permanent au sein d’une structure de recherche ou de diffusion des connaissances. Hors contrat postdoctoral, ATER, </a:t>
            </a:r>
            <a:r>
              <a:rPr lang="fr-FR" sz="1200" b="0" i="1" u="none" strike="noStrike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ingénieur.e</a:t>
            </a:r>
            <a:r>
              <a:rPr lang="fr-FR" sz="1200" b="0" i="1" u="none" strike="noStrike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b="0" i="1" u="none" strike="noStrike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enseignant.e</a:t>
            </a:r>
            <a:r>
              <a:rPr lang="fr-FR" sz="1200" b="0" i="1" u="none" strike="noStrike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sans charge de recherche (i.e. PRAG). Eventuelle période d’essai ou stagiaire comprise dans cette limite de 5 ans. Les mêmes conditions dérogatoires décrites ci-dessus sont applicables pour ce critère d’éligibilité. </a:t>
            </a:r>
            <a:endParaRPr lang="fr-FR" baseline="0" dirty="0"/>
          </a:p>
          <a:p>
            <a:endParaRPr lang="fr-FR" baseline="0" dirty="0"/>
          </a:p>
          <a:p>
            <a:r>
              <a:rPr lang="fr-FR" baseline="0" dirty="0"/>
              <a:t>Vigilance : </a:t>
            </a:r>
          </a:p>
          <a:p>
            <a:r>
              <a:rPr lang="fr-FR" baseline="0" dirty="0"/>
              <a:t>En cas d’utilisation de ressources génétiques engagement du respect du protocole de Nagoya</a:t>
            </a:r>
          </a:p>
          <a:p>
            <a:r>
              <a:rPr lang="fr-FR" baseline="0" dirty="0"/>
              <a:t>Si trop de différences entre étape 1 et étape 2 la </a:t>
            </a:r>
            <a:r>
              <a:rPr lang="fr-FR" baseline="0" dirty="0" err="1"/>
              <a:t>propo</a:t>
            </a:r>
            <a:r>
              <a:rPr lang="fr-FR" baseline="0" dirty="0"/>
              <a:t> peut être inéligible !!!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Tx</a:t>
            </a:r>
            <a:r>
              <a:rPr lang="fr-FR" dirty="0"/>
              <a:t> : 2020 : 19,1% - 353 JCJC financés sur 1 845 projets déposés soit un taux de succès de 19,1% 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2019</a:t>
            </a:r>
            <a:r>
              <a:rPr lang="fr-FR" baseline="0" dirty="0"/>
              <a:t> : 19,1 – 2018 16,4</a:t>
            </a:r>
          </a:p>
          <a:p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5B44C-971C-4726-9FEB-733B0C30B0F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629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25B44C-971C-4726-9FEB-733B0C30B0F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77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25B44C-971C-4726-9FEB-733B0C30B0F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72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" name="Espace réservé des note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Re-soumission :</a:t>
            </a:r>
            <a:endParaRPr dirty="0"/>
          </a:p>
          <a:p>
            <a:pPr marL="171450" indent="-171450">
              <a:buFontTx/>
              <a:buChar char="-"/>
              <a:defRPr/>
            </a:pPr>
            <a:r>
              <a:rPr lang="fr-FR" dirty="0"/>
              <a:t>Pas plus de 2 candidatures successives</a:t>
            </a:r>
            <a:endParaRPr dirty="0"/>
          </a:p>
          <a:p>
            <a:pPr marL="171450" indent="-171450">
              <a:buFontTx/>
              <a:buChar char="-"/>
              <a:defRPr/>
            </a:pPr>
            <a:r>
              <a:rPr lang="fr-FR" dirty="0"/>
              <a:t>Pas plus de 3 candidatures en 5 ans</a:t>
            </a:r>
            <a:endParaRPr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5DD824A0-F0E6-44E3-AE0A-270F912B95E7}" type="slidenum">
              <a:rPr lang="fr-FR"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" name="Espace réservé des note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Mise en valeur des carrières des chercheurs publics et privés </a:t>
            </a:r>
            <a:endParaRPr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25B44C-971C-4726-9FEB-733B0C30B0FB}" type="slidenum">
              <a:rPr lang="fr-FR"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" name="Espace réservé des note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 b="0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25B44C-971C-4726-9FEB-733B0C30B0FB}" type="slidenum">
              <a:rPr lang="fr-FR"/>
              <a:t>17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1EC83008-35B4-4ABD-982B-B88087A3AD53}" type="datetime1">
              <a:rPr lang="fr-FR"/>
              <a:t>07/07/2022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8E15DD23-8A9B-40E3-906D-E573793E1791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DBD1D51C-0038-41AB-8B98-6B498A55D067}" type="datetime1">
              <a:rPr lang="fr-FR"/>
              <a:t>07/07/2022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288CB76F-C64D-4675-9ABF-B1CD60346D7C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_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74B131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pic>
        <p:nvPicPr>
          <p:cNvPr id="5" name="Image 15" descr="dodssier-lue-oct)2015.jp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794000" y="0"/>
            <a:ext cx="939165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1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55638" y="471488"/>
            <a:ext cx="1482725" cy="1452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1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23888" y="4791075"/>
            <a:ext cx="1539875" cy="15382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Connecteur droit 5"/>
          <p:cNvCxnSpPr>
            <a:cxnSpLocks/>
          </p:cNvCxnSpPr>
          <p:nvPr/>
        </p:nvCxnSpPr>
        <p:spPr bwMode="auto">
          <a:xfrm>
            <a:off x="2794000" y="0"/>
            <a:ext cx="0" cy="6858000"/>
          </a:xfrm>
          <a:prstGeom prst="line">
            <a:avLst/>
          </a:prstGeom>
          <a:ln w="101600">
            <a:solidFill>
              <a:schemeClr val="bg1">
                <a:alpha val="92157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/>
          <p:nvPr/>
        </p:nvSpPr>
        <p:spPr bwMode="auto">
          <a:xfrm>
            <a:off x="0" y="0"/>
            <a:ext cx="4802188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0"/>
              </a:spcAft>
              <a:defRPr/>
            </a:pPr>
            <a:r>
              <a:rPr lang="fr-FR">
                <a:solidFill>
                  <a:schemeClr val="bg1"/>
                </a:solidFill>
              </a:rPr>
              <a:t>Plan</a:t>
            </a:r>
            <a:endParaRPr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 bwMode="auto">
          <a:xfrm>
            <a:off x="1977854" y="6374542"/>
            <a:ext cx="2743200" cy="36512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9B5C20A4-A276-42E5-99A4-A990369C2E52}" type="datetimeFigureOut">
              <a:rPr lang="fr-FR"/>
              <a:t>07/07/2022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EE65F2F-0E07-47DF-AA34-9F5BE50EC3D2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Disposition personnalisé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AF654B5-FE3C-4A09-BA76-A850158789F6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19670" y="6013764"/>
            <a:ext cx="7344833" cy="3317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Centre d’ingénierie de projet  -  Sandrine Michiels, Cyrille Raymond</a:t>
            </a:r>
            <a:endParaRPr/>
          </a:p>
        </p:txBody>
      </p:sp>
      <p:sp>
        <p:nvSpPr>
          <p:cNvPr id="7" name="Espace réservé du numéro de diapositiv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20452" y="6038851"/>
            <a:ext cx="588433" cy="290513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bg1"/>
                </a:solidFill>
                <a:latin typeface="Arial Narrow"/>
              </a:defRPr>
            </a:lvl1pPr>
          </a:lstStyle>
          <a:p>
            <a:pPr>
              <a:defRPr/>
            </a:pPr>
            <a:fld id="{608942EF-5F3F-4F58-A401-F420C8BC0177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userDrawn="1">
  <p:cSld name="Titr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19670" y="6013764"/>
            <a:ext cx="7344833" cy="3317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Centre d’ingénierie de projet  -  Sandrine Michiels, Cyrille Raymond</a:t>
            </a:r>
            <a:endParaRPr/>
          </a:p>
        </p:txBody>
      </p:sp>
      <p:sp>
        <p:nvSpPr>
          <p:cNvPr id="7" name="Espace réservé du numéro de diapositiv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20452" y="6038851"/>
            <a:ext cx="588433" cy="290513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bg1"/>
                </a:solidFill>
                <a:latin typeface="Arial Narrow"/>
              </a:defRPr>
            </a:lvl1pPr>
          </a:lstStyle>
          <a:p>
            <a:pPr>
              <a:defRPr/>
            </a:pPr>
            <a:fld id="{608942EF-5F3F-4F58-A401-F420C8BC0177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Espace réservé du contenu 2"/>
          <p:cNvSpPr>
            <a:spLocks noGrp="1"/>
          </p:cNvSpPr>
          <p:nvPr>
            <p:ph sz="half" idx="1"/>
          </p:nvPr>
        </p:nvSpPr>
        <p:spPr bwMode="auto">
          <a:xfrm>
            <a:off x="609600" y="1412876"/>
            <a:ext cx="5384800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6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6197600" y="1412876"/>
            <a:ext cx="5384800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19670" y="6013764"/>
            <a:ext cx="7344833" cy="3317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Centre d’ingénierie de projet  -  Sandrine Michiels, Cyrille Raymond</a:t>
            </a:r>
            <a:endParaRPr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20452" y="6038851"/>
            <a:ext cx="588433" cy="290513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bg1"/>
                </a:solidFill>
                <a:latin typeface="Arial Narrow"/>
              </a:defRPr>
            </a:lvl1pPr>
          </a:lstStyle>
          <a:p>
            <a:pPr>
              <a:defRPr/>
            </a:pPr>
            <a:fld id="{608942EF-5F3F-4F58-A401-F420C8BC0177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userDrawn="1">
  <p:cSld name="Titre seu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19670" y="6013764"/>
            <a:ext cx="7344833" cy="3317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Centre d’ingénierie de projet  -  Sandrine Michiels, Cyrille Raymond</a:t>
            </a:r>
            <a:endParaRPr/>
          </a:p>
        </p:txBody>
      </p:sp>
      <p:sp>
        <p:nvSpPr>
          <p:cNvPr id="6" name="Espace réservé du numéro de diapositiv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20452" y="6038851"/>
            <a:ext cx="588433" cy="290513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bg1"/>
                </a:solidFill>
                <a:latin typeface="Arial Narrow"/>
              </a:defRPr>
            </a:lvl1pPr>
          </a:lstStyle>
          <a:p>
            <a:pPr>
              <a:defRPr/>
            </a:pPr>
            <a:fld id="{608942EF-5F3F-4F58-A401-F420C8BC0177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64D43CA-DF56-4CCC-B48A-F03B65D597FF}" type="datetime1">
              <a:rPr lang="fr-FR"/>
              <a:t>07/07/2022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C71844-7601-409A-BF47-EAC2778A6E53}" type="slidenum">
              <a:rPr lang="fr-FR"/>
              <a:t>‹N°›</a:t>
            </a:fld>
            <a:endParaRPr lang="fr-FR"/>
          </a:p>
        </p:txBody>
      </p:sp>
      <p:sp>
        <p:nvSpPr>
          <p:cNvPr id="7" name="Rectangle 9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74B131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pic>
        <p:nvPicPr>
          <p:cNvPr id="8" name="Image 10" descr="dodssier-lue-oct)2015.jpg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794000" y="0"/>
            <a:ext cx="939165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11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655638" y="471488"/>
            <a:ext cx="1482725" cy="1452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12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623888" y="4791075"/>
            <a:ext cx="1539875" cy="15382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Connecteur droit 13"/>
          <p:cNvCxnSpPr>
            <a:cxnSpLocks/>
          </p:cNvCxnSpPr>
          <p:nvPr/>
        </p:nvCxnSpPr>
        <p:spPr bwMode="auto">
          <a:xfrm>
            <a:off x="2794000" y="0"/>
            <a:ext cx="0" cy="6858000"/>
          </a:xfrm>
          <a:prstGeom prst="line">
            <a:avLst/>
          </a:prstGeom>
          <a:ln w="101600">
            <a:solidFill>
              <a:schemeClr val="bg1">
                <a:alpha val="92157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dt="0"/>
  <p:txStyles>
    <p:titleStyle>
      <a:lvl1pPr algn="l">
        <a:lnSpc>
          <a:spcPct val="90000"/>
        </a:lnSpc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>
        <a:lnSpc>
          <a:spcPct val="90000"/>
        </a:lnSpc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"/>
        </a:defRPr>
      </a:lvl2pPr>
      <a:lvl3pPr algn="l">
        <a:lnSpc>
          <a:spcPct val="90000"/>
        </a:lnSpc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"/>
        </a:defRPr>
      </a:lvl3pPr>
      <a:lvl4pPr algn="l">
        <a:lnSpc>
          <a:spcPct val="90000"/>
        </a:lnSpc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"/>
        </a:defRPr>
      </a:lvl4pPr>
      <a:lvl5pPr algn="l">
        <a:lnSpc>
          <a:spcPct val="90000"/>
        </a:lnSpc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"/>
        </a:defRPr>
      </a:lvl5pPr>
      <a:lvl6pPr marL="457200" algn="l">
        <a:lnSpc>
          <a:spcPct val="90000"/>
        </a:lnSpc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"/>
        </a:defRPr>
      </a:lvl6pPr>
      <a:lvl7pPr marL="914400" algn="l">
        <a:lnSpc>
          <a:spcPct val="90000"/>
        </a:lnSpc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"/>
        </a:defRPr>
      </a:lvl7pPr>
      <a:lvl8pPr marL="1371600" algn="l">
        <a:lnSpc>
          <a:spcPct val="90000"/>
        </a:lnSpc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"/>
        </a:defRPr>
      </a:lvl8pPr>
      <a:lvl9pPr marL="1828800" algn="l">
        <a:lnSpc>
          <a:spcPct val="90000"/>
        </a:lnSpc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"/>
        </a:defRPr>
      </a:lvl9pPr>
    </p:titleStyle>
    <p:bodyStyle>
      <a:lvl1pPr marL="228600" indent="-228600" algn="l">
        <a:lnSpc>
          <a:spcPct val="90000"/>
        </a:lnSpc>
        <a:spcBef>
          <a:spcPts val="1000"/>
        </a:spcBef>
        <a:spcAft>
          <a:spcPts val="0"/>
        </a:spcAft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>
        <a:lnSpc>
          <a:spcPct val="90000"/>
        </a:lnSpc>
        <a:spcBef>
          <a:spcPts val="500"/>
        </a:spcBef>
        <a:spcAft>
          <a:spcPts val="0"/>
        </a:spcAft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>
        <a:lnSpc>
          <a:spcPct val="90000"/>
        </a:lnSpc>
        <a:spcBef>
          <a:spcPts val="500"/>
        </a:spcBef>
        <a:spcAft>
          <a:spcPts val="0"/>
        </a:spcAft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>
        <a:lnSpc>
          <a:spcPct val="90000"/>
        </a:lnSpc>
        <a:spcBef>
          <a:spcPts val="500"/>
        </a:spcBef>
        <a:spcAft>
          <a:spcPts val="0"/>
        </a:spcAft>
        <a:buFont typeface="Arial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>
        <a:lnSpc>
          <a:spcPct val="90000"/>
        </a:lnSpc>
        <a:spcBef>
          <a:spcPts val="500"/>
        </a:spcBef>
        <a:spcAft>
          <a:spcPts val="0"/>
        </a:spcAft>
        <a:buFont typeface="Arial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80C5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10525125" y="6356350"/>
            <a:ext cx="828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752A3E2-C3D8-4594-AC69-AF6CB415E0AA}" type="slidenum">
              <a:rPr lang="fr-FR"/>
              <a:t>‹N°›</a:t>
            </a:fld>
            <a:endParaRPr lang="fr-FR"/>
          </a:p>
        </p:txBody>
      </p:sp>
      <p:grpSp>
        <p:nvGrpSpPr>
          <p:cNvPr id="6" name="Groupe 1"/>
          <p:cNvGrpSpPr/>
          <p:nvPr userDrawn="1"/>
        </p:nvGrpSpPr>
        <p:grpSpPr bwMode="auto">
          <a:xfrm>
            <a:off x="77637" y="6074569"/>
            <a:ext cx="1729280" cy="738187"/>
            <a:chOff x="77637" y="6074569"/>
            <a:chExt cx="1729280" cy="738187"/>
          </a:xfrm>
        </p:grpSpPr>
        <p:pic>
          <p:nvPicPr>
            <p:cNvPr id="7" name="Image 7"/>
            <p:cNvPicPr>
              <a:picLocks noChangeAspect="1"/>
            </p:cNvPicPr>
            <p:nvPr/>
          </p:nvPicPr>
          <p:blipFill>
            <a:blip r:embed="rId8"/>
            <a:stretch/>
          </p:blipFill>
          <p:spPr bwMode="auto">
            <a:xfrm>
              <a:off x="77637" y="6074569"/>
              <a:ext cx="754063" cy="7381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Image 8"/>
            <p:cNvPicPr>
              <a:picLocks noChangeAspect="1"/>
            </p:cNvPicPr>
            <p:nvPr/>
          </p:nvPicPr>
          <p:blipFill>
            <a:blip r:embed="rId9"/>
            <a:stretch/>
          </p:blipFill>
          <p:spPr bwMode="auto">
            <a:xfrm>
              <a:off x="1068730" y="6074569"/>
              <a:ext cx="738187" cy="73818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txStyles>
    <p:titleStyle>
      <a:lvl1pPr algn="l">
        <a:lnSpc>
          <a:spcPct val="90000"/>
        </a:lnSpc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>
        <a:lnSpc>
          <a:spcPct val="90000"/>
        </a:lnSpc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Geogrotesque SmBd It"/>
        </a:defRPr>
      </a:lvl2pPr>
      <a:lvl3pPr algn="l">
        <a:lnSpc>
          <a:spcPct val="90000"/>
        </a:lnSpc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Geogrotesque SmBd It"/>
        </a:defRPr>
      </a:lvl3pPr>
      <a:lvl4pPr algn="l">
        <a:lnSpc>
          <a:spcPct val="90000"/>
        </a:lnSpc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Geogrotesque SmBd It"/>
        </a:defRPr>
      </a:lvl4pPr>
      <a:lvl5pPr algn="l">
        <a:lnSpc>
          <a:spcPct val="90000"/>
        </a:lnSpc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Geogrotesque SmBd It"/>
        </a:defRPr>
      </a:lvl5pPr>
      <a:lvl6pPr marL="457200" algn="l">
        <a:lnSpc>
          <a:spcPct val="90000"/>
        </a:lnSpc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Geogrotesque SmBd It"/>
        </a:defRPr>
      </a:lvl6pPr>
      <a:lvl7pPr marL="914400" algn="l">
        <a:lnSpc>
          <a:spcPct val="90000"/>
        </a:lnSpc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Geogrotesque SmBd It"/>
        </a:defRPr>
      </a:lvl7pPr>
      <a:lvl8pPr marL="1371600" algn="l">
        <a:lnSpc>
          <a:spcPct val="90000"/>
        </a:lnSpc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Geogrotesque SmBd It"/>
        </a:defRPr>
      </a:lvl8pPr>
      <a:lvl9pPr marL="1828800" algn="l">
        <a:lnSpc>
          <a:spcPct val="90000"/>
        </a:lnSpc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Geogrotesque SmBd It"/>
        </a:defRPr>
      </a:lvl9pPr>
    </p:titleStyle>
    <p:bodyStyle>
      <a:lvl1pPr marL="228600" indent="-228600" algn="l">
        <a:lnSpc>
          <a:spcPct val="90000"/>
        </a:lnSpc>
        <a:spcBef>
          <a:spcPts val="1000"/>
        </a:spcBef>
        <a:spcAft>
          <a:spcPts val="0"/>
        </a:spcAft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>
        <a:lnSpc>
          <a:spcPct val="90000"/>
        </a:lnSpc>
        <a:spcBef>
          <a:spcPts val="500"/>
        </a:spcBef>
        <a:spcAft>
          <a:spcPts val="0"/>
        </a:spcAft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>
        <a:lnSpc>
          <a:spcPct val="90000"/>
        </a:lnSpc>
        <a:spcBef>
          <a:spcPts val="500"/>
        </a:spcBef>
        <a:spcAft>
          <a:spcPts val="0"/>
        </a:spcAft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>
        <a:lnSpc>
          <a:spcPct val="90000"/>
        </a:lnSpc>
        <a:spcBef>
          <a:spcPts val="500"/>
        </a:spcBef>
        <a:spcAft>
          <a:spcPts val="0"/>
        </a:spcAft>
        <a:buFont typeface="Arial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>
        <a:lnSpc>
          <a:spcPct val="90000"/>
        </a:lnSpc>
        <a:spcBef>
          <a:spcPts val="500"/>
        </a:spcBef>
        <a:spcAft>
          <a:spcPts val="0"/>
        </a:spcAft>
        <a:buFont typeface="Arial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ixabay.com/fr/profession-architecte-1019736/" TargetMode="Externa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pexels.com/es-es/foto/cielo-colorido-de-colores-avion-3118528/" TargetMode="External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c.europa.eu/info/funding-tenders/opportunities/portal/screen/home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hyperlink" Target="https://ec.europa.eu/info/funding-tenders/opportunities/portal/screen/opportunities/topic-details/horizon-msca-2022-pf-01-01;callCode=null;freeTextSearchKeyword=postdoctoral;matchWholeText=true;typeCodes=0,1,2,8;statusCodes=31094501,31094502,31094503;programmePeriod=null;programCcm2Id=null;programDivisionCode=null;focusAreaCode=null;destination=null;mission=null;geographicalZonesCode=null;programmeDivisionProspect=null;startDateLte=null;startDateGte=null;crossCuttingPriorityCode=null;cpvCode=null;performanceOfDelivery=null;sortQuery=sortStatus;orderBy=asc;onlyTenders=false;topicListKey=topicSearchTablePageState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orizon-europe.gouv.fr/les-bourses-postdoctorales-msca-postdoctoral-fellowships-27887" TargetMode="External"/><Relationship Id="rId3" Type="http://schemas.openxmlformats.org/officeDocument/2006/relationships/image" Target="../media/image9.jpg"/><Relationship Id="rId7" Type="http://schemas.openxmlformats.org/officeDocument/2006/relationships/hyperlink" Target="https://ec.europa.eu/info/funding-tenders/opportunities/docs/2021-2027/horizon/wp-call/2021-2022/wp-2-msca-actions_horizon-2021-2022_en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rea.ec.europa.eu/document/download/1310f77f-9c7d-4133-820c-e6efe5a3b82f_en?filename=Guide%20for%20applicants%20-%20MSCA%20PF%202022.pdf" TargetMode="External"/><Relationship Id="rId5" Type="http://schemas.openxmlformats.org/officeDocument/2006/relationships/hyperlink" Target="https://ec.europa.eu/info/funding-tenders/opportunities/portal/screen/opportunities/topic-details/horizon-msca-2022-pf-01-01;callCode=null;freeTextSearchKeyword=postdoctoral;matchWholeText=true;typeCodes=0,1,2,8;statusCodes=31094501,31094502,31094503;programmePeriod=null;programCcm2Id=43108390;programDivisionCode=null;focusAreaCode=null;destination=null;mission=null;geographicalZonesCode=null;programmeDivisionProspect=null;startDateLte=null;startDateGte=null;crossCuttingPriorityCode=null;cpvCode=null;performanceOfDelivery=null;sortQuery=sortStatus;orderBy=asc;onlyTenders=false;topicListKey=topicSearchTablePageState" TargetMode="Externa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euraxess.ec.europa.eu/" TargetMode="Externa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rc.europa.eu/sites/default/files/document/file/erc_2021_stg_results_all_domains.pdf" TargetMode="External"/><Relationship Id="rId5" Type="http://schemas.openxmlformats.org/officeDocument/2006/relationships/hyperlink" Target="https://erc.europa.eu/sites/default/files/document/file/erc_2021_cog_results_all_domains.pdf" TargetMode="External"/><Relationship Id="rId4" Type="http://schemas.openxmlformats.org/officeDocument/2006/relationships/hyperlink" Target="https://erc.europa.eu/sites/default/files/document/file/erc-2021-adg-results-all-domains.pdf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ancy.inra.fr/" TargetMode="External"/><Relationship Id="rId13" Type="http://schemas.openxmlformats.org/officeDocument/2006/relationships/image" Target="../media/image7.png"/><Relationship Id="rId3" Type="http://schemas.openxmlformats.org/officeDocument/2006/relationships/hyperlink" Target="mailto:dipro-contact@univ-lorraine.fr" TargetMode="External"/><Relationship Id="rId7" Type="http://schemas.openxmlformats.org/officeDocument/2006/relationships/hyperlink" Target="mailto:international-nge@inria.fr?subject=%5BInfos%20ERC%5D" TargetMode="External"/><Relationship Id="rId12" Type="http://schemas.openxmlformats.org/officeDocument/2006/relationships/hyperlink" Target="mailto:pisa.est@inserm.fr" TargetMode="External"/><Relationship Id="rId2" Type="http://schemas.openxmlformats.org/officeDocument/2006/relationships/hyperlink" Target="http://www.univ-lorraine.fr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inria.fr/centre/nancy" TargetMode="External"/><Relationship Id="rId11" Type="http://schemas.openxmlformats.org/officeDocument/2006/relationships/hyperlink" Target="mailto:europe@agroparistech.fr?subject=%5BInfos%20ERC%5D" TargetMode="External"/><Relationship Id="rId5" Type="http://schemas.openxmlformats.org/officeDocument/2006/relationships/hyperlink" Target="mailto:dr06.cellule.contrats@cnrs.fr?subject=%5BInfos%20ERC%5D" TargetMode="External"/><Relationship Id="rId10" Type="http://schemas.openxmlformats.org/officeDocument/2006/relationships/hyperlink" Target="http://www2.agroparistech.fr/Centre-de-Nancy-733.html" TargetMode="External"/><Relationship Id="rId4" Type="http://schemas.openxmlformats.org/officeDocument/2006/relationships/hyperlink" Target="https://www.cnrs.fr/centre-est/" TargetMode="External"/><Relationship Id="rId9" Type="http://schemas.openxmlformats.org/officeDocument/2006/relationships/hyperlink" Target="mailto:grandest-contact-com@inra.fr?subject=%5BInfos%20ERC%5D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erc.europa.eu/" TargetMode="External"/><Relationship Id="rId3" Type="http://schemas.openxmlformats.org/officeDocument/2006/relationships/hyperlink" Target="https://anr.fr/fr/detail/call/appel-a-projets-generique-2021/?tx_anrprojects_request%5Baction%5D=show&amp;cHash=16674fce7ebadc3329d8e0c319f14624" TargetMode="External"/><Relationship Id="rId7" Type="http://schemas.openxmlformats.org/officeDocument/2006/relationships/hyperlink" Target="https://www.horizon2020.gouv.fr/cid153266/bourse-individuelle-marie-sklodowka-curie-temoignage-et-conseils-d-un-laureat.html" TargetMode="External"/><Relationship Id="rId2" Type="http://schemas.openxmlformats.org/officeDocument/2006/relationships/hyperlink" Target="https://anr.fr/fr/lanr/nous-connaitre/documents-strategiques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c.europa.eu/info/funding-tenders/opportunities/portal/screen/opportunities/topic-details/horizon-msca-2022-pf-01-01;callCode=null;freeTextSearchKeyword=postdoctoral;matchWholeText=true;typeCodes=0,1,2,8;statusCodes=31094501,31094502,31094503;programmePeriod=null;programCcm2Id=43108390;programDivisionCode=null;focusAreaCode=null;destination=null;mission=null;geographicalZonesCode=null;programmeDivisionProspect=null;startDateLte=null;startDateGte=null;crossCuttingPriorityCode=null;cpvCode=null;performanceOfDelivery=null;sortQuery=sortStatus;orderBy=asc;onlyTenders=false;topicListKey=topicSearchTablePageState" TargetMode="External"/><Relationship Id="rId11" Type="http://schemas.openxmlformats.org/officeDocument/2006/relationships/hyperlink" Target="https://www.horizon-europe.gouv.fr/erc" TargetMode="External"/><Relationship Id="rId5" Type="http://schemas.openxmlformats.org/officeDocument/2006/relationships/hyperlink" Target="https://www.horizon-europe.gouv.fr/les-bourses-postdoctorales-msca-postdoctoral-fellowships-27887" TargetMode="External"/><Relationship Id="rId10" Type="http://schemas.openxmlformats.org/officeDocument/2006/relationships/hyperlink" Target="https://www.horizon-europe.gouv.fr/les-clefs-d-une-bonne-candidature-erc-27833" TargetMode="External"/><Relationship Id="rId4" Type="http://schemas.openxmlformats.org/officeDocument/2006/relationships/hyperlink" Target="http://www.iufrance.fr/devenir-membre-de-liuf.html" TargetMode="External"/><Relationship Id="rId9" Type="http://schemas.openxmlformats.org/officeDocument/2006/relationships/hyperlink" Target="https://youtube.com/playlist?list=PLtv6FnsXqnXAYRk6HCErwMxwML0ZKoMc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3392" y="253783"/>
            <a:ext cx="11377264" cy="57001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1"/>
          <p:cNvSpPr/>
          <p:nvPr/>
        </p:nvSpPr>
        <p:spPr bwMode="auto">
          <a:xfrm>
            <a:off x="1991544" y="3549874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dirty="0"/>
          </a:p>
          <a:p>
            <a:pPr>
              <a:defRPr/>
            </a:pPr>
            <a:r>
              <a:rPr lang="fr-FR" b="1" dirty="0"/>
              <a:t> </a:t>
            </a:r>
            <a:endParaRPr dirty="0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 bwMode="auto">
          <a:xfrm>
            <a:off x="2135560" y="359896"/>
            <a:ext cx="8229600" cy="801688"/>
          </a:xfrm>
        </p:spPr>
        <p:txBody>
          <a:bodyPr/>
          <a:lstStyle/>
          <a:p>
            <a:pPr algn="ctr">
              <a:defRPr/>
            </a:pPr>
            <a:r>
              <a:rPr lang="fr-FR" sz="3600" b="1" dirty="0"/>
              <a:t>Quelques instructions</a:t>
            </a:r>
            <a:endParaRPr b="1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DDA51807-AF73-421E-B3DA-5DD7E6A771D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458169" y="1267697"/>
            <a:ext cx="9894415" cy="3888431"/>
          </a:xfrm>
        </p:spPr>
        <p:txBody>
          <a:bodyPr/>
          <a:lstStyle/>
          <a:p>
            <a:pPr algn="just">
              <a:spcAft>
                <a:spcPts val="1000"/>
              </a:spcAft>
              <a:defRPr/>
            </a:pPr>
            <a:r>
              <a:rPr lang="fr-FR" b="1" dirty="0">
                <a:solidFill>
                  <a:schemeClr val="accent6"/>
                </a:solidFill>
                <a:latin typeface="Calibri"/>
                <a:cs typeface="Calibri"/>
              </a:rPr>
              <a:t>Posez vos questions dans le fil de discussion en cliquant sur :</a:t>
            </a:r>
          </a:p>
          <a:p>
            <a:pPr algn="just">
              <a:spcAft>
                <a:spcPts val="1000"/>
              </a:spcAft>
              <a:defRPr/>
            </a:pPr>
            <a:endParaRPr lang="fr-FR" b="1" dirty="0">
              <a:solidFill>
                <a:schemeClr val="accent6"/>
              </a:solidFill>
              <a:latin typeface="Calibri"/>
              <a:cs typeface="Calibri"/>
            </a:endParaRPr>
          </a:p>
          <a:p>
            <a:pPr algn="just">
              <a:spcAft>
                <a:spcPts val="1000"/>
              </a:spcAft>
              <a:defRPr/>
            </a:pPr>
            <a:endParaRPr lang="fr-FR" b="1" dirty="0">
              <a:solidFill>
                <a:schemeClr val="accent6"/>
              </a:solidFill>
              <a:latin typeface="Calibri"/>
              <a:cs typeface="Calibri"/>
            </a:endParaRPr>
          </a:p>
          <a:p>
            <a:pPr algn="just">
              <a:spcAft>
                <a:spcPts val="1000"/>
              </a:spcAft>
              <a:defRPr/>
            </a:pPr>
            <a:r>
              <a:rPr lang="fr-FR" b="1" dirty="0">
                <a:solidFill>
                  <a:schemeClr val="accent6"/>
                </a:solidFill>
                <a:latin typeface="Calibri"/>
                <a:cs typeface="Calibri"/>
              </a:rPr>
              <a:t>Vos questions seront relayées aux intervenants</a:t>
            </a:r>
          </a:p>
          <a:p>
            <a:pPr algn="just">
              <a:spcAft>
                <a:spcPts val="1000"/>
              </a:spcAft>
              <a:defRPr/>
            </a:pPr>
            <a:r>
              <a:rPr lang="fr-FR" b="1" dirty="0">
                <a:solidFill>
                  <a:schemeClr val="accent6"/>
                </a:solidFill>
                <a:latin typeface="Calibri"/>
                <a:cs typeface="Calibri"/>
              </a:rPr>
              <a:t>Si besoin de préciser oralement votre question, vous pourrez activer votre microphone en cliquant sur :</a:t>
            </a:r>
          </a:p>
          <a:p>
            <a:pPr algn="just">
              <a:spcAft>
                <a:spcPts val="1000"/>
              </a:spcAft>
              <a:defRPr/>
            </a:pPr>
            <a:endParaRPr lang="fr-FR" dirty="0">
              <a:latin typeface="Calibri"/>
              <a:cs typeface="Calibri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C3371F5-3806-4037-B969-BFE4196890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" t="1" r="81263" b="4274"/>
          <a:stretch/>
        </p:blipFill>
        <p:spPr>
          <a:xfrm>
            <a:off x="5661325" y="1844824"/>
            <a:ext cx="1178070" cy="105697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2DAC645-AE1A-4C9F-A3DA-91D8FB2099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6" t="-2722" r="40053" b="-9141"/>
          <a:stretch/>
        </p:blipFill>
        <p:spPr bwMode="auto">
          <a:xfrm>
            <a:off x="5765279" y="4677592"/>
            <a:ext cx="1093490" cy="111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1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E511439-1F26-4DEE-BED1-6AE0A9EAE2D8}"/>
              </a:ext>
            </a:extLst>
          </p:cNvPr>
          <p:cNvSpPr/>
          <p:nvPr/>
        </p:nvSpPr>
        <p:spPr bwMode="auto">
          <a:xfrm>
            <a:off x="335360" y="278736"/>
            <a:ext cx="11575526" cy="972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34182E-A854-4F57-A492-F332DD4DF84E}"/>
              </a:ext>
            </a:extLst>
          </p:cNvPr>
          <p:cNvSpPr/>
          <p:nvPr/>
        </p:nvSpPr>
        <p:spPr bwMode="auto">
          <a:xfrm>
            <a:off x="335360" y="1515380"/>
            <a:ext cx="11575526" cy="4233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53 JCJC sur 1 845 projets déposés soit un taux de succès de 19,1% ;</a:t>
            </a:r>
          </a:p>
        </p:txBody>
      </p:sp>
      <p:pic>
        <p:nvPicPr>
          <p:cNvPr id="4" name="Image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858366" y="2929894"/>
            <a:ext cx="2828195" cy="809892"/>
          </a:xfrm>
          <a:prstGeom prst="rect">
            <a:avLst/>
          </a:prstGeom>
        </p:spPr>
      </p:pic>
      <p:pic>
        <p:nvPicPr>
          <p:cNvPr id="5" name="Picture 4" descr="https://i.skyrock.net/6181/52106181/pics/2164404463_1.jpg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5231904" y="2990310"/>
            <a:ext cx="1944216" cy="1944216"/>
          </a:xfrm>
          <a:prstGeom prst="rect">
            <a:avLst/>
          </a:prstGeom>
          <a:noFill/>
        </p:spPr>
      </p:pic>
      <p:sp>
        <p:nvSpPr>
          <p:cNvPr id="6" name="ZoneTexte 2"/>
          <p:cNvSpPr/>
          <p:nvPr/>
        </p:nvSpPr>
        <p:spPr bwMode="auto">
          <a:xfrm>
            <a:off x="980174" y="1779862"/>
            <a:ext cx="3961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2400" dirty="0"/>
              <a:t>Chaire </a:t>
            </a:r>
            <a:r>
              <a:rPr lang="fr-FR" sz="2400" b="1" dirty="0"/>
              <a:t>fondamentale</a:t>
            </a:r>
          </a:p>
          <a:p>
            <a:pPr>
              <a:defRPr/>
            </a:pPr>
            <a:r>
              <a:rPr lang="fr-FR" sz="2400" dirty="0"/>
              <a:t>Chaire </a:t>
            </a:r>
            <a:r>
              <a:rPr lang="fr-FR" sz="2400" b="1" dirty="0"/>
              <a:t>Innovation</a:t>
            </a:r>
          </a:p>
          <a:p>
            <a:pPr>
              <a:defRPr/>
            </a:pPr>
            <a:r>
              <a:rPr lang="fr-FR" sz="2400" dirty="0"/>
              <a:t>Chaire </a:t>
            </a:r>
            <a:r>
              <a:rPr lang="fr-FR" sz="2400" b="1" dirty="0"/>
              <a:t>Médiation Scientifique </a:t>
            </a:r>
            <a:endParaRPr b="1" dirty="0"/>
          </a:p>
        </p:txBody>
      </p:sp>
      <p:sp>
        <p:nvSpPr>
          <p:cNvPr id="7" name="ZoneTexte 3"/>
          <p:cNvSpPr/>
          <p:nvPr/>
        </p:nvSpPr>
        <p:spPr bwMode="auto">
          <a:xfrm>
            <a:off x="8530583" y="4660482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2800" dirty="0"/>
              <a:t>5 ans</a:t>
            </a:r>
            <a:endParaRPr dirty="0"/>
          </a:p>
        </p:txBody>
      </p:sp>
      <p:sp>
        <p:nvSpPr>
          <p:cNvPr id="8" name="ZoneTexte 5"/>
          <p:cNvSpPr/>
          <p:nvPr/>
        </p:nvSpPr>
        <p:spPr bwMode="auto">
          <a:xfrm>
            <a:off x="7287582" y="1872834"/>
            <a:ext cx="2664330" cy="45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2400" b="1" dirty="0"/>
              <a:t>Innovant</a:t>
            </a:r>
            <a:r>
              <a:rPr lang="fr-FR" sz="2400" b="1" dirty="0">
                <a:solidFill>
                  <a:srgbClr val="92D050"/>
                </a:solidFill>
              </a:rPr>
              <a:t> </a:t>
            </a:r>
            <a:endParaRPr dirty="0">
              <a:solidFill>
                <a:srgbClr val="92D050"/>
              </a:solidFill>
            </a:endParaRPr>
          </a:p>
        </p:txBody>
      </p:sp>
      <p:pic>
        <p:nvPicPr>
          <p:cNvPr id="9" name="Image 12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07368" y="315862"/>
            <a:ext cx="1944216" cy="677530"/>
          </a:xfrm>
          <a:prstGeom prst="rect">
            <a:avLst/>
          </a:prstGeom>
        </p:spPr>
      </p:pic>
      <p:sp>
        <p:nvSpPr>
          <p:cNvPr id="10" name="ZoneTexte 10"/>
          <p:cNvSpPr/>
          <p:nvPr/>
        </p:nvSpPr>
        <p:spPr bwMode="auto">
          <a:xfrm>
            <a:off x="2917661" y="5078138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2800" dirty="0"/>
              <a:t>Décharge d’enseignement</a:t>
            </a:r>
            <a:endParaRPr dirty="0"/>
          </a:p>
        </p:txBody>
      </p:sp>
      <p:sp>
        <p:nvSpPr>
          <p:cNvPr id="11" name="ZoneTexte 11"/>
          <p:cNvSpPr/>
          <p:nvPr/>
        </p:nvSpPr>
        <p:spPr bwMode="auto">
          <a:xfrm>
            <a:off x="1991544" y="3549874"/>
            <a:ext cx="4320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2800" dirty="0"/>
              <a:t>€</a:t>
            </a:r>
            <a:endParaRPr dirty="0"/>
          </a:p>
          <a:p>
            <a:pPr>
              <a:defRPr/>
            </a:pPr>
            <a:r>
              <a:rPr lang="fr-FR" b="1" dirty="0"/>
              <a:t> </a:t>
            </a:r>
            <a:endParaRPr dirty="0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 bwMode="auto">
          <a:xfrm>
            <a:off x="4151784" y="396463"/>
            <a:ext cx="8229600" cy="801688"/>
          </a:xfrm>
        </p:spPr>
        <p:txBody>
          <a:bodyPr/>
          <a:lstStyle/>
          <a:p>
            <a:pPr>
              <a:defRPr/>
            </a:pPr>
            <a:r>
              <a:rPr lang="fr-FR" sz="3600" b="1" dirty="0"/>
              <a:t>Principales caractéristiques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ED6D949-8766-40A2-824B-E9406CA86A5C}"/>
              </a:ext>
            </a:extLst>
          </p:cNvPr>
          <p:cNvSpPr/>
          <p:nvPr/>
        </p:nvSpPr>
        <p:spPr bwMode="auto">
          <a:xfrm>
            <a:off x="551384" y="1231771"/>
            <a:ext cx="10945216" cy="4670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53 JCJC sur 1 845 projets déposés soit un taux de succès de 19,1% 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424B30-F990-42FF-9B95-936294884BC9}"/>
              </a:ext>
            </a:extLst>
          </p:cNvPr>
          <p:cNvSpPr/>
          <p:nvPr/>
        </p:nvSpPr>
        <p:spPr bwMode="auto">
          <a:xfrm>
            <a:off x="551384" y="171538"/>
            <a:ext cx="10945216" cy="972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1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95400" y="315862"/>
            <a:ext cx="1944216" cy="677530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 bwMode="auto">
          <a:xfrm>
            <a:off x="3267000" y="337348"/>
            <a:ext cx="8229600" cy="801688"/>
          </a:xfrm>
        </p:spPr>
        <p:txBody>
          <a:bodyPr/>
          <a:lstStyle/>
          <a:p>
            <a:pPr>
              <a:defRPr/>
            </a:pPr>
            <a:r>
              <a:rPr lang="fr-FR" sz="3600" b="1" dirty="0"/>
              <a:t>Critères d’éligibilité et taux de succès</a:t>
            </a:r>
            <a:endParaRPr b="1" dirty="0"/>
          </a:p>
        </p:txBody>
      </p:sp>
      <p:sp>
        <p:nvSpPr>
          <p:cNvPr id="8" name="Triangle isocèle 5"/>
          <p:cNvSpPr/>
          <p:nvPr/>
        </p:nvSpPr>
        <p:spPr bwMode="auto">
          <a:xfrm>
            <a:off x="4547827" y="3889965"/>
            <a:ext cx="2952329" cy="1736264"/>
          </a:xfrm>
          <a:prstGeom prst="triangle">
            <a:avLst>
              <a:gd name="adj" fmla="val 50000"/>
            </a:avLst>
          </a:prstGeom>
          <a:solidFill>
            <a:srgbClr val="FFC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2000" dirty="0">
                <a:solidFill>
                  <a:schemeClr val="tx1"/>
                </a:solidFill>
              </a:rPr>
              <a:t>Re-soumission</a:t>
            </a:r>
            <a:endParaRPr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8BD60D3-E526-4C9D-AD66-97018FFD4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16" y="2362799"/>
            <a:ext cx="5156935" cy="1128822"/>
          </a:xfrm>
          <a:prstGeom prst="rect">
            <a:avLst/>
          </a:prstGeom>
        </p:spPr>
      </p:pic>
      <p:sp>
        <p:nvSpPr>
          <p:cNvPr id="9" name="Étoile : 12 branches 1"/>
          <p:cNvSpPr/>
          <p:nvPr/>
        </p:nvSpPr>
        <p:spPr bwMode="auto">
          <a:xfrm>
            <a:off x="4706911" y="1287180"/>
            <a:ext cx="1457050" cy="1223395"/>
          </a:xfrm>
          <a:prstGeom prst="star12">
            <a:avLst>
              <a:gd name="adj" fmla="val 3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2400" b="1" dirty="0">
                <a:solidFill>
                  <a:srgbClr val="C00000"/>
                </a:solidFill>
              </a:rPr>
              <a:t>38%</a:t>
            </a:r>
            <a:endParaRPr dirty="0">
              <a:solidFill>
                <a:srgbClr val="C00000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37DDDB6-8217-4925-A273-8BC2C86B1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779" y="2360094"/>
            <a:ext cx="5156935" cy="1132873"/>
          </a:xfrm>
          <a:prstGeom prst="rect">
            <a:avLst/>
          </a:prstGeom>
        </p:spPr>
      </p:pic>
      <p:sp>
        <p:nvSpPr>
          <p:cNvPr id="10" name="Étoile : 12 branches 8"/>
          <p:cNvSpPr/>
          <p:nvPr/>
        </p:nvSpPr>
        <p:spPr bwMode="auto">
          <a:xfrm>
            <a:off x="9762949" y="1336053"/>
            <a:ext cx="1464002" cy="1223395"/>
          </a:xfrm>
          <a:prstGeom prst="star12">
            <a:avLst>
              <a:gd name="adj" fmla="val 37500"/>
            </a:avLst>
          </a:prstGeom>
          <a:solidFill>
            <a:srgbClr val="FFC8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2400" b="1" dirty="0">
                <a:solidFill>
                  <a:srgbClr val="C00000"/>
                </a:solidFill>
              </a:rPr>
              <a:t>32%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DBB305C-5BCD-4F33-A7AD-C7A4895FDEDF}"/>
              </a:ext>
            </a:extLst>
          </p:cNvPr>
          <p:cNvSpPr/>
          <p:nvPr/>
        </p:nvSpPr>
        <p:spPr bwMode="auto">
          <a:xfrm>
            <a:off x="407368" y="317136"/>
            <a:ext cx="11305256" cy="972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DC154B-E434-48D5-A5FB-776497E9351B}"/>
              </a:ext>
            </a:extLst>
          </p:cNvPr>
          <p:cNvSpPr/>
          <p:nvPr/>
        </p:nvSpPr>
        <p:spPr bwMode="auto">
          <a:xfrm>
            <a:off x="367935" y="1628800"/>
            <a:ext cx="11305256" cy="4345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53 JCJC sur 1 845 projets déposés soit un taux de succès de 19,1% ;</a:t>
            </a:r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1196503" y="1862930"/>
            <a:ext cx="10476688" cy="3779113"/>
          </a:xfrm>
        </p:spPr>
        <p:txBody>
          <a:bodyPr/>
          <a:lstStyle/>
          <a:p>
            <a:pPr marL="514350" indent="-514350">
              <a:lnSpc>
                <a:spcPct val="104999"/>
              </a:lnSpc>
              <a:buFont typeface="+mj-lt"/>
              <a:buAutoNum type="arabicPeriod"/>
              <a:defRPr/>
            </a:pPr>
            <a:r>
              <a:rPr lang="fr-FR" sz="2400" dirty="0"/>
              <a:t>Informations sur la carrière (CV, mobilité thématique/géographique, publications, encadrement doctoral)</a:t>
            </a:r>
            <a:endParaRPr sz="2600" dirty="0"/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/>
            </a:pPr>
            <a:r>
              <a:rPr lang="fr-FR" sz="2400" dirty="0"/>
              <a:t>Projet de recherche (8 p.)</a:t>
            </a:r>
            <a:endParaRPr sz="2600" dirty="0"/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/>
            </a:pPr>
            <a:r>
              <a:rPr lang="fr-FR" sz="2400" b="0" dirty="0"/>
              <a:t>Ouverture possible vers un projet ERC (2 p.)</a:t>
            </a:r>
            <a:endParaRPr sz="2600" b="0" dirty="0"/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/>
            </a:pPr>
            <a:r>
              <a:rPr lang="fr-FR" sz="2400" dirty="0"/>
              <a:t>Enseignement (2 p.)</a:t>
            </a:r>
            <a:endParaRPr sz="2600" dirty="0"/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/>
            </a:pPr>
            <a:r>
              <a:rPr lang="fr-FR" sz="2400" b="0" dirty="0"/>
              <a:t>Ouverture possible vers un projet d’innovation pédagogique et de diffusion vers la société (1p.)</a:t>
            </a:r>
            <a:endParaRPr sz="2600" b="0" dirty="0"/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/>
            </a:pPr>
            <a:r>
              <a:rPr lang="fr-FR" sz="2400" dirty="0"/>
              <a:t>2 lettres de recommandations scientifiques</a:t>
            </a:r>
            <a:endParaRPr sz="2600" dirty="0"/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/>
            </a:pPr>
            <a:r>
              <a:rPr lang="fr-FR" sz="2400" dirty="0"/>
              <a:t>3 personnalités scientifiques françaises et étrangères</a:t>
            </a:r>
            <a:endParaRPr lang="fr-FR" sz="2600" dirty="0"/>
          </a:p>
          <a:p>
            <a:pPr>
              <a:lnSpc>
                <a:spcPct val="80000"/>
              </a:lnSpc>
              <a:defRPr/>
            </a:pPr>
            <a:endParaRPr lang="fr-FR" sz="2600" dirty="0"/>
          </a:p>
          <a:p>
            <a:pPr marL="0" indent="0">
              <a:lnSpc>
                <a:spcPct val="80000"/>
              </a:lnSpc>
              <a:buNone/>
              <a:defRPr/>
            </a:pPr>
            <a:endParaRPr lang="fr-FR" sz="2600" dirty="0"/>
          </a:p>
        </p:txBody>
      </p:sp>
      <p:pic>
        <p:nvPicPr>
          <p:cNvPr id="5" name="Image 1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79376" y="336756"/>
            <a:ext cx="1944216" cy="677530"/>
          </a:xfrm>
          <a:prstGeom prst="rect">
            <a:avLst/>
          </a:prstGeom>
        </p:spPr>
      </p:pic>
      <p:sp>
        <p:nvSpPr>
          <p:cNvPr id="6" name="Titre 1"/>
          <p:cNvSpPr/>
          <p:nvPr/>
        </p:nvSpPr>
        <p:spPr bwMode="auto">
          <a:xfrm>
            <a:off x="3587661" y="336756"/>
            <a:ext cx="8229600" cy="8016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2pPr>
            <a:lvl3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3pPr>
            <a:lvl4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4pPr>
            <a:lvl5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5pPr>
            <a:lvl6pPr marL="4572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6pPr>
            <a:lvl7pPr marL="9144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7pPr>
            <a:lvl8pPr marL="13716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8pPr>
            <a:lvl9pPr marL="18288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9pPr>
          </a:lstStyle>
          <a:p>
            <a:pPr>
              <a:defRPr/>
            </a:pPr>
            <a:r>
              <a:rPr lang="fr-FR" sz="3600" dirty="0"/>
              <a:t>Formulaire de candidature (2022)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70A61-BBF0-4827-9892-E96F63193CD4}"/>
              </a:ext>
            </a:extLst>
          </p:cNvPr>
          <p:cNvSpPr/>
          <p:nvPr/>
        </p:nvSpPr>
        <p:spPr bwMode="auto">
          <a:xfrm>
            <a:off x="376754" y="243492"/>
            <a:ext cx="11305256" cy="972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61587D-40FE-40D6-8306-279C6951BBE5}"/>
              </a:ext>
            </a:extLst>
          </p:cNvPr>
          <p:cNvSpPr/>
          <p:nvPr/>
        </p:nvSpPr>
        <p:spPr bwMode="auto">
          <a:xfrm>
            <a:off x="367935" y="1368965"/>
            <a:ext cx="11305256" cy="4426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53 JCJC sur 1 845 projets déposés soit un taux de succès de 19,1% ;</a:t>
            </a:r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1196503" y="1862930"/>
            <a:ext cx="10476688" cy="393212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fr-FR" sz="2600" dirty="0"/>
              <a:t>Excellence du candidat :</a:t>
            </a:r>
            <a:endParaRPr dirty="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fr-FR" sz="2200" dirty="0" err="1"/>
              <a:t>track</a:t>
            </a:r>
            <a:r>
              <a:rPr lang="fr-FR" sz="2200" dirty="0"/>
              <a:t> record</a:t>
            </a:r>
            <a:endParaRPr dirty="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fr-FR" sz="2200" dirty="0" err="1"/>
              <a:t>ground-breaking</a:t>
            </a:r>
            <a:r>
              <a:rPr lang="fr-FR" sz="2200" dirty="0"/>
              <a:t>/</a:t>
            </a:r>
            <a:r>
              <a:rPr lang="fr-FR" sz="2200" dirty="0" err="1"/>
              <a:t>promising</a:t>
            </a:r>
            <a:r>
              <a:rPr lang="fr-FR" sz="2200" dirty="0"/>
              <a:t> </a:t>
            </a:r>
            <a:r>
              <a:rPr lang="fr-FR" sz="2200" dirty="0" err="1"/>
              <a:t>research</a:t>
            </a:r>
            <a:endParaRPr dirty="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fr-FR" sz="2200" dirty="0" err="1"/>
              <a:t>creative</a:t>
            </a:r>
            <a:r>
              <a:rPr lang="fr-FR" sz="2200" dirty="0"/>
              <a:t> </a:t>
            </a:r>
            <a:r>
              <a:rPr lang="fr-FR" sz="2200" dirty="0" err="1"/>
              <a:t>thinking</a:t>
            </a:r>
            <a:r>
              <a:rPr lang="fr-FR" sz="2200" dirty="0"/>
              <a:t>/ </a:t>
            </a:r>
            <a:r>
              <a:rPr lang="fr-FR" sz="2200" dirty="0" err="1"/>
              <a:t>scientific</a:t>
            </a:r>
            <a:r>
              <a:rPr lang="fr-FR" sz="2200" dirty="0"/>
              <a:t> leadership</a:t>
            </a:r>
            <a:endParaRPr dirty="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fr-FR" sz="2200" dirty="0" err="1"/>
              <a:t>Dissemination</a:t>
            </a:r>
            <a:r>
              <a:rPr lang="fr-FR" sz="2200" dirty="0"/>
              <a:t> of </a:t>
            </a:r>
            <a:r>
              <a:rPr lang="fr-FR" sz="2200" dirty="0" err="1"/>
              <a:t>its</a:t>
            </a:r>
            <a:r>
              <a:rPr lang="fr-FR" sz="2200" dirty="0"/>
              <a:t> expertise and </a:t>
            </a:r>
            <a:r>
              <a:rPr lang="fr-FR" sz="2200" dirty="0" err="1"/>
              <a:t>research</a:t>
            </a:r>
            <a:r>
              <a:rPr lang="fr-FR" sz="2200" dirty="0"/>
              <a:t> </a:t>
            </a:r>
            <a:r>
              <a:rPr lang="fr-FR" sz="2200" dirty="0" err="1"/>
              <a:t>findings</a:t>
            </a:r>
            <a:r>
              <a:rPr lang="fr-FR" sz="2200" dirty="0"/>
              <a:t> in multiple </a:t>
            </a:r>
            <a:r>
              <a:rPr lang="fr-FR" sz="2200" dirty="0" err="1"/>
              <a:t>ways</a:t>
            </a:r>
            <a:r>
              <a:rPr lang="fr-FR" sz="2200" dirty="0"/>
              <a:t> (</a:t>
            </a:r>
            <a:r>
              <a:rPr lang="fr-FR" sz="2200" dirty="0" err="1"/>
              <a:t>teaching</a:t>
            </a:r>
            <a:r>
              <a:rPr lang="fr-FR" sz="2200" dirty="0"/>
              <a:t>, publications, media…)</a:t>
            </a:r>
            <a:endParaRPr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fr-FR" sz="2600" dirty="0"/>
              <a:t>Projet de recherche : </a:t>
            </a:r>
            <a:r>
              <a:rPr lang="fr-FR" sz="2600" dirty="0" err="1"/>
              <a:t>ground-breaking</a:t>
            </a:r>
            <a:r>
              <a:rPr lang="fr-FR" sz="2600" dirty="0"/>
              <a:t> nature, </a:t>
            </a:r>
            <a:r>
              <a:rPr lang="fr-FR" sz="2600" dirty="0" err="1"/>
              <a:t>potential</a:t>
            </a:r>
            <a:r>
              <a:rPr lang="fr-FR" sz="2600" dirty="0"/>
              <a:t> impact, </a:t>
            </a:r>
            <a:r>
              <a:rPr lang="fr-FR" sz="2600" dirty="0" err="1"/>
              <a:t>scientific</a:t>
            </a:r>
            <a:r>
              <a:rPr lang="fr-FR" sz="2600" dirty="0"/>
              <a:t> </a:t>
            </a:r>
            <a:r>
              <a:rPr lang="fr-FR" sz="2600" dirty="0" err="1"/>
              <a:t>approach</a:t>
            </a:r>
            <a:r>
              <a:rPr lang="fr-FR" sz="2600" dirty="0"/>
              <a:t> (+ </a:t>
            </a:r>
            <a:r>
              <a:rPr lang="fr-FR" sz="2600" dirty="0" err="1"/>
              <a:t>feasability</a:t>
            </a:r>
            <a:r>
              <a:rPr lang="fr-FR" sz="2600" dirty="0"/>
              <a:t>, </a:t>
            </a:r>
            <a:r>
              <a:rPr lang="fr-FR" sz="2600" dirty="0" err="1"/>
              <a:t>methodology</a:t>
            </a:r>
            <a:r>
              <a:rPr lang="fr-FR" sz="2600" dirty="0"/>
              <a:t>…)</a:t>
            </a:r>
            <a:endParaRPr lang="fr-FR" dirty="0"/>
          </a:p>
          <a:p>
            <a:pPr marL="0" indent="0">
              <a:buNone/>
              <a:defRPr/>
            </a:pPr>
            <a:endParaRPr lang="fr-FR" dirty="0"/>
          </a:p>
        </p:txBody>
      </p:sp>
      <p:sp>
        <p:nvSpPr>
          <p:cNvPr id="5" name="ZoneTexte 6"/>
          <p:cNvSpPr/>
          <p:nvPr/>
        </p:nvSpPr>
        <p:spPr bwMode="auto">
          <a:xfrm>
            <a:off x="4151784" y="5170651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2400" b="1" dirty="0">
                <a:solidFill>
                  <a:srgbClr val="92D050"/>
                </a:solidFill>
              </a:rPr>
              <a:t>Jury non spécialiste !</a:t>
            </a:r>
            <a:endParaRPr dirty="0">
              <a:solidFill>
                <a:srgbClr val="92D050"/>
              </a:solidFill>
            </a:endParaRPr>
          </a:p>
        </p:txBody>
      </p:sp>
      <p:pic>
        <p:nvPicPr>
          <p:cNvPr id="6" name="Image 1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79376" y="377941"/>
            <a:ext cx="1944216" cy="677530"/>
          </a:xfrm>
          <a:prstGeom prst="rect">
            <a:avLst/>
          </a:prstGeom>
        </p:spPr>
      </p:pic>
      <p:sp>
        <p:nvSpPr>
          <p:cNvPr id="7" name="Titre 1"/>
          <p:cNvSpPr/>
          <p:nvPr/>
        </p:nvSpPr>
        <p:spPr bwMode="auto">
          <a:xfrm>
            <a:off x="3585646" y="315862"/>
            <a:ext cx="8229600" cy="8016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2pPr>
            <a:lvl3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3pPr>
            <a:lvl4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4pPr>
            <a:lvl5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5pPr>
            <a:lvl6pPr marL="4572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6pPr>
            <a:lvl7pPr marL="9144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7pPr>
            <a:lvl8pPr marL="13716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8pPr>
            <a:lvl9pPr marL="18288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9pPr>
          </a:lstStyle>
          <a:p>
            <a:pPr>
              <a:defRPr/>
            </a:pPr>
            <a:r>
              <a:rPr lang="fr-FR" sz="3600" dirty="0"/>
              <a:t>Critères d’évaluation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30A8B83-E668-4924-99A8-47A30940A8E7}"/>
              </a:ext>
            </a:extLst>
          </p:cNvPr>
          <p:cNvSpPr/>
          <p:nvPr/>
        </p:nvSpPr>
        <p:spPr bwMode="auto">
          <a:xfrm>
            <a:off x="0" y="1628800"/>
            <a:ext cx="12192000" cy="4279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53 JCJC sur 1 845 projets déposés soit un taux de succès de 19,1% ;</a:t>
            </a:r>
          </a:p>
        </p:txBody>
      </p:sp>
      <p:graphicFrame>
        <p:nvGraphicFramePr>
          <p:cNvPr id="4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14432"/>
              </p:ext>
            </p:extLst>
          </p:nvPr>
        </p:nvGraphicFramePr>
        <p:xfrm>
          <a:off x="2135560" y="2060849"/>
          <a:ext cx="7512496" cy="3168351"/>
        </p:xfrm>
        <a:graphic>
          <a:graphicData uri="http://schemas.openxmlformats.org/drawingml/2006/table">
            <a:tbl>
              <a:tblPr firstRow="1" bandRow="1"/>
              <a:tblGrid>
                <a:gridCol w="3756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6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119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fr-FR" sz="2000" b="1" dirty="0">
                          <a:solidFill>
                            <a:schemeClr val="tx1"/>
                          </a:solidFill>
                        </a:rPr>
                        <a:t>Calendrier prévisionnel</a:t>
                      </a:r>
                      <a:endParaRPr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55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fr-FR"/>
                        <a:t>Lancement de l’appel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fr-FR"/>
                        <a:t>Début septembre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55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fr-FR"/>
                        <a:t>Déclaration d’intention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fr-FR"/>
                        <a:t>Début octobre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55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fr-FR"/>
                        <a:t>Dépôt Junior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fr-FR"/>
                        <a:t>Novembre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55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fr-FR"/>
                        <a:t>Dépôt Senior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fr-FR" dirty="0"/>
                        <a:t>Novembre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Image 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51384" y="332656"/>
            <a:ext cx="1944216" cy="6775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7561" y="476672"/>
            <a:ext cx="10441160" cy="5472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 bwMode="auto">
          <a:xfrm>
            <a:off x="1533625" y="3140968"/>
            <a:ext cx="9289032" cy="1714000"/>
          </a:xfrm>
        </p:spPr>
        <p:txBody>
          <a:bodyPr/>
          <a:lstStyle/>
          <a:p>
            <a:pPr algn="ctr">
              <a:defRPr/>
            </a:pPr>
            <a:r>
              <a:rPr lang="fr-FR" cap="none" dirty="0">
                <a:solidFill>
                  <a:schemeClr val="accent6"/>
                </a:solidFill>
              </a:rPr>
              <a:t>Les Actions Marie </a:t>
            </a:r>
            <a:r>
              <a:rPr lang="fr-FR" cap="none" dirty="0" err="1">
                <a:solidFill>
                  <a:schemeClr val="accent6"/>
                </a:solidFill>
              </a:rPr>
              <a:t>Sklodowska</a:t>
            </a:r>
            <a:r>
              <a:rPr lang="fr-FR" cap="none" dirty="0">
                <a:solidFill>
                  <a:schemeClr val="accent6"/>
                </a:solidFill>
              </a:rPr>
              <a:t>-Curie (AMSC)</a:t>
            </a:r>
            <a:br>
              <a:rPr lang="fr-FR" cap="none" dirty="0">
                <a:solidFill>
                  <a:schemeClr val="accent6"/>
                </a:solidFill>
              </a:rPr>
            </a:br>
            <a:r>
              <a:rPr lang="fr-FR" cap="none" dirty="0">
                <a:solidFill>
                  <a:schemeClr val="accent6"/>
                </a:solidFill>
              </a:rPr>
              <a:t>Postdoctoral </a:t>
            </a:r>
            <a:r>
              <a:rPr lang="fr-FR" cap="none" dirty="0" err="1">
                <a:solidFill>
                  <a:schemeClr val="accent6"/>
                </a:solidFill>
              </a:rPr>
              <a:t>Fellowships</a:t>
            </a:r>
            <a:endParaRPr lang="fr-FR" cap="none" dirty="0">
              <a:solidFill>
                <a:schemeClr val="accent6"/>
              </a:solidFill>
            </a:endParaRPr>
          </a:p>
        </p:txBody>
      </p:sp>
      <p:pic>
        <p:nvPicPr>
          <p:cNvPr id="5" name="Image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319663" y="908720"/>
            <a:ext cx="3716956" cy="14639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F636F95-8D5F-4951-8608-FD2BACA47E5A}"/>
              </a:ext>
            </a:extLst>
          </p:cNvPr>
          <p:cNvSpPr/>
          <p:nvPr/>
        </p:nvSpPr>
        <p:spPr>
          <a:xfrm>
            <a:off x="7680176" y="6165304"/>
            <a:ext cx="39604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Elodie </a:t>
            </a:r>
            <a:r>
              <a:rPr lang="fr-FR" dirty="0" err="1"/>
              <a:t>Popenda</a:t>
            </a:r>
            <a:r>
              <a:rPr lang="fr-FR" dirty="0"/>
              <a:t>, AgroParisTech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42548"/>
            <a:ext cx="12192000" cy="52187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/>
          <p:cNvSpPr/>
          <p:nvPr/>
        </p:nvSpPr>
        <p:spPr bwMode="auto">
          <a:xfrm>
            <a:off x="572072" y="139681"/>
            <a:ext cx="11017224" cy="5659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2pPr>
            <a:lvl3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3pPr>
            <a:lvl4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4pPr>
            <a:lvl5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5pPr>
            <a:lvl6pPr marL="4572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6pPr>
            <a:lvl7pPr marL="9144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7pPr>
            <a:lvl8pPr marL="13716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8pPr>
            <a:lvl9pPr marL="18288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9pPr>
          </a:lstStyle>
          <a:p>
            <a:pPr algn="ctr">
              <a:defRPr/>
            </a:pPr>
            <a:r>
              <a:rPr lang="fr-FR" sz="3200" dirty="0"/>
              <a:t>Structure du programme Horizon Europe (2021/2027</a:t>
            </a:r>
            <a:r>
              <a:rPr lang="fr-FR" sz="2800" dirty="0"/>
              <a:t>)</a:t>
            </a:r>
            <a:endParaRPr sz="3200" dirty="0"/>
          </a:p>
        </p:txBody>
      </p:sp>
      <p:pic>
        <p:nvPicPr>
          <p:cNvPr id="8" name="Espace réservé du contenu 3">
            <a:extLst>
              <a:ext uri="{FF2B5EF4-FFF2-40B4-BE49-F238E27FC236}">
                <a16:creationId xmlns:a16="http://schemas.microsoft.com/office/drawing/2014/main" id="{B6697D96-4A6F-4EAA-A5EA-5EA390FA30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06" t="27089" r="22437" b="17544"/>
          <a:stretch/>
        </p:blipFill>
        <p:spPr>
          <a:xfrm>
            <a:off x="2279576" y="980728"/>
            <a:ext cx="8220669" cy="467339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0062206-0CCD-4D9F-9E26-09A1363E44A9}"/>
              </a:ext>
            </a:extLst>
          </p:cNvPr>
          <p:cNvSpPr/>
          <p:nvPr/>
        </p:nvSpPr>
        <p:spPr>
          <a:xfrm>
            <a:off x="2567608" y="3068960"/>
            <a:ext cx="2160240" cy="504056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55030"/>
            <a:ext cx="12192000" cy="48436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51384" y="309415"/>
            <a:ext cx="1752992" cy="690424"/>
          </a:xfrm>
          <a:prstGeom prst="rect">
            <a:avLst/>
          </a:prstGeom>
        </p:spPr>
      </p:pic>
      <p:sp>
        <p:nvSpPr>
          <p:cNvPr id="6" name="Titre 1"/>
          <p:cNvSpPr/>
          <p:nvPr/>
        </p:nvSpPr>
        <p:spPr bwMode="auto">
          <a:xfrm>
            <a:off x="3194992" y="304005"/>
            <a:ext cx="8229600" cy="8016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2pPr>
            <a:lvl3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3pPr>
            <a:lvl4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4pPr>
            <a:lvl5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5pPr>
            <a:lvl6pPr marL="4572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6pPr>
            <a:lvl7pPr marL="9144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7pPr>
            <a:lvl8pPr marL="13716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8pPr>
            <a:lvl9pPr marL="18288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9pPr>
          </a:lstStyle>
          <a:p>
            <a:pPr>
              <a:defRPr/>
            </a:pPr>
            <a:r>
              <a:rPr lang="fr-FR" sz="2800" dirty="0"/>
              <a:t>Les Actions Marie </a:t>
            </a:r>
            <a:r>
              <a:rPr lang="fr-FR" sz="2800" dirty="0" err="1"/>
              <a:t>Sklodowska</a:t>
            </a:r>
            <a:r>
              <a:rPr lang="fr-FR" sz="2800" dirty="0"/>
              <a:t>-Curie (AMSC)</a:t>
            </a:r>
            <a:endParaRPr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1487488" y="1381795"/>
            <a:ext cx="9937104" cy="432117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buFont typeface="Arial"/>
              <a:buChar char="•"/>
              <a:defRPr/>
            </a:pPr>
            <a:endParaRPr lang="fr-FR" b="1" dirty="0">
              <a:latin typeface="Calibri"/>
              <a:cs typeface="Calibri"/>
            </a:endParaRPr>
          </a:p>
          <a:p>
            <a:pPr>
              <a:buFont typeface="Arial"/>
              <a:buChar char="•"/>
              <a:defRPr/>
            </a:pPr>
            <a:endParaRPr lang="fr-FR" b="1" dirty="0">
              <a:latin typeface="Calibri"/>
              <a:cs typeface="Calibri"/>
            </a:endParaRPr>
          </a:p>
          <a:p>
            <a:pPr marL="0" indent="0">
              <a:buNone/>
              <a:defRPr/>
            </a:pPr>
            <a:endParaRPr lang="fr-FR" dirty="0"/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897F636C-7A02-439D-BB0C-4FB11B9ADFAC}"/>
              </a:ext>
            </a:extLst>
          </p:cNvPr>
          <p:cNvSpPr txBox="1">
            <a:spLocks/>
          </p:cNvSpPr>
          <p:nvPr/>
        </p:nvSpPr>
        <p:spPr bwMode="auto">
          <a:xfrm>
            <a:off x="1710893" y="1609577"/>
            <a:ext cx="8568952" cy="1819423"/>
          </a:xfrm>
        </p:spPr>
        <p:txBody>
          <a:bodyPr>
            <a:normAutofit/>
          </a:bodyPr>
          <a:lstStyle>
            <a:lvl1pPr marL="22860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Favoriser la </a:t>
            </a:r>
            <a:r>
              <a:rPr lang="fr-FR" sz="1800" b="1" dirty="0"/>
              <a:t>carrière </a:t>
            </a:r>
            <a:r>
              <a:rPr lang="fr-FR" sz="1800" dirty="0"/>
              <a:t>des chercheurs/EC à travers l’acquisition de nouvelles connaissances et compétences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Encourager la </a:t>
            </a:r>
            <a:r>
              <a:rPr lang="fr-FR" sz="1800" b="1" dirty="0"/>
              <a:t>mobilité </a:t>
            </a:r>
            <a:r>
              <a:rPr lang="fr-FR" sz="1800" dirty="0"/>
              <a:t>des chercheurs/EC entre </a:t>
            </a:r>
            <a:r>
              <a:rPr lang="fr-FR" sz="1800" b="1" dirty="0"/>
              <a:t>pays, secteurs et disciplines </a:t>
            </a: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Rapprocher la recherche du </a:t>
            </a:r>
            <a:r>
              <a:rPr lang="fr-FR" sz="1800" b="1" dirty="0"/>
              <a:t>grand public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28C56F-E805-439A-B1FF-315403C2AF47}"/>
              </a:ext>
            </a:extLst>
          </p:cNvPr>
          <p:cNvSpPr/>
          <p:nvPr/>
        </p:nvSpPr>
        <p:spPr>
          <a:xfrm>
            <a:off x="2855640" y="3108948"/>
            <a:ext cx="7416823" cy="11843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=&gt; Programme blanc, formation, mobilité</a:t>
            </a:r>
          </a:p>
        </p:txBody>
      </p:sp>
      <p:pic>
        <p:nvPicPr>
          <p:cNvPr id="10" name="Image 9" descr="Philosophical Disquisitions: Freedom: Non-Frustration, Non ...">
            <a:extLst>
              <a:ext uri="{FF2B5EF4-FFF2-40B4-BE49-F238E27FC236}">
                <a16:creationId xmlns:a16="http://schemas.microsoft.com/office/drawing/2014/main" id="{328C257E-E422-4FCC-ACE7-7C1391647C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28" y="4509120"/>
            <a:ext cx="1829569" cy="12134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fr-FR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0" y="1313935"/>
            <a:ext cx="12192000" cy="4729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8850" t="10991" r="23894"/>
          <a:stretch/>
        </p:blipFill>
        <p:spPr>
          <a:xfrm>
            <a:off x="2927648" y="1412776"/>
            <a:ext cx="6629779" cy="4630190"/>
          </a:xfrm>
          <a:prstGeom prst="rect">
            <a:avLst/>
          </a:prstGeom>
        </p:spPr>
      </p:pic>
      <p:sp>
        <p:nvSpPr>
          <p:cNvPr id="5" name="Titre 1"/>
          <p:cNvSpPr/>
          <p:nvPr/>
        </p:nvSpPr>
        <p:spPr bwMode="auto">
          <a:xfrm>
            <a:off x="2639616" y="253783"/>
            <a:ext cx="8229600" cy="8016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2pPr>
            <a:lvl3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3pPr>
            <a:lvl4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4pPr>
            <a:lvl5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5pPr>
            <a:lvl6pPr marL="4572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6pPr>
            <a:lvl7pPr marL="9144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7pPr>
            <a:lvl8pPr marL="13716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8pPr>
            <a:lvl9pPr marL="18288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9pPr>
          </a:lstStyle>
          <a:p>
            <a:pPr>
              <a:defRPr/>
            </a:pPr>
            <a:r>
              <a:rPr lang="fr-FR" sz="2800" dirty="0"/>
              <a:t>Les Actions Marie </a:t>
            </a:r>
            <a:r>
              <a:rPr lang="fr-FR" sz="2800" dirty="0" err="1"/>
              <a:t>Sklodowska</a:t>
            </a:r>
            <a:r>
              <a:rPr lang="fr-FR" sz="2800" dirty="0"/>
              <a:t>-Curie (AMSC)</a:t>
            </a:r>
            <a:endParaRPr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57" y="366563"/>
            <a:ext cx="1755800" cy="6889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4C88234-A99C-4CFF-9B62-BC702B7EAF18}"/>
              </a:ext>
            </a:extLst>
          </p:cNvPr>
          <p:cNvSpPr/>
          <p:nvPr/>
        </p:nvSpPr>
        <p:spPr bwMode="auto">
          <a:xfrm>
            <a:off x="3146192" y="2492896"/>
            <a:ext cx="6192689" cy="887294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77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77606"/>
            <a:ext cx="12192000" cy="4688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51384" y="309415"/>
            <a:ext cx="1752992" cy="690424"/>
          </a:xfrm>
          <a:prstGeom prst="rect">
            <a:avLst/>
          </a:prstGeom>
        </p:spPr>
      </p:pic>
      <p:sp>
        <p:nvSpPr>
          <p:cNvPr id="6" name="Titre 1"/>
          <p:cNvSpPr/>
          <p:nvPr/>
        </p:nvSpPr>
        <p:spPr bwMode="auto">
          <a:xfrm>
            <a:off x="2639616" y="253783"/>
            <a:ext cx="8229600" cy="8016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2pPr>
            <a:lvl3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3pPr>
            <a:lvl4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4pPr>
            <a:lvl5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5pPr>
            <a:lvl6pPr marL="4572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6pPr>
            <a:lvl7pPr marL="9144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7pPr>
            <a:lvl8pPr marL="13716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8pPr>
            <a:lvl9pPr marL="18288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9pPr>
          </a:lstStyle>
          <a:p>
            <a:pPr>
              <a:defRPr/>
            </a:pPr>
            <a:r>
              <a:rPr lang="fr-FR" sz="2800" dirty="0"/>
              <a:t>Les Actions Marie </a:t>
            </a:r>
            <a:r>
              <a:rPr lang="fr-FR" sz="2800" dirty="0" err="1"/>
              <a:t>Sklodowska</a:t>
            </a:r>
            <a:r>
              <a:rPr lang="fr-FR" sz="2800" dirty="0"/>
              <a:t>-Curie (AMSC)</a:t>
            </a:r>
            <a:endParaRPr dirty="0"/>
          </a:p>
          <a:p>
            <a:pPr>
              <a:defRPr/>
            </a:pPr>
            <a:r>
              <a:rPr lang="fr-FR" sz="2800" dirty="0"/>
              <a:t>Postdoctoral </a:t>
            </a:r>
            <a:r>
              <a:rPr lang="fr-FR" sz="2800" dirty="0" err="1"/>
              <a:t>Fellowships</a:t>
            </a:r>
            <a:endParaRPr lang="fr-FR" sz="2800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1427880" y="1740658"/>
            <a:ext cx="9937104" cy="432117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446088" lvl="1" indent="-177800">
              <a:lnSpc>
                <a:spcPct val="150000"/>
              </a:lnSpc>
              <a:spcBef>
                <a:spcPts val="0"/>
              </a:spcBef>
              <a:tabLst>
                <a:tab pos="541338" algn="l"/>
              </a:tabLst>
            </a:pPr>
            <a:r>
              <a:rPr lang="fr-FR" sz="1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Action à destination des </a:t>
            </a:r>
            <a:r>
              <a:rPr lang="fr-FR" sz="1800" b="1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post-doctorants</a:t>
            </a:r>
            <a:r>
              <a:rPr lang="fr-FR" sz="18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(jusqu’à 8 ans après </a:t>
            </a:r>
            <a:r>
              <a:rPr lang="fr-FR" sz="18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obtention du doctorat</a:t>
            </a:r>
            <a:r>
              <a:rPr lang="fr-FR" sz="1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46088" lvl="1" indent="-177800">
              <a:lnSpc>
                <a:spcPct val="150000"/>
              </a:lnSpc>
              <a:spcBef>
                <a:spcPts val="0"/>
              </a:spcBef>
              <a:tabLst>
                <a:tab pos="541338" algn="l"/>
              </a:tabLst>
            </a:pPr>
            <a:r>
              <a:rPr lang="fr-FR" sz="18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Développer</a:t>
            </a:r>
            <a:r>
              <a:rPr lang="fr-FR" sz="1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(ou relancer) </a:t>
            </a:r>
            <a:r>
              <a:rPr lang="fr-FR" sz="18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carrière </a:t>
            </a:r>
            <a:r>
              <a:rPr lang="fr-FR" sz="1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 chercheurs </a:t>
            </a:r>
          </a:p>
          <a:p>
            <a:pPr marL="446088" lvl="1" indent="-177800">
              <a:lnSpc>
                <a:spcPct val="150000"/>
              </a:lnSpc>
              <a:spcBef>
                <a:spcPts val="0"/>
              </a:spcBef>
              <a:tabLst>
                <a:tab pos="541338" algn="l"/>
              </a:tabLst>
            </a:pPr>
            <a:r>
              <a:rPr lang="fr-FR" sz="1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Renforcer les compétences et le potentiel créatif et d'innovation des chercheurs via des </a:t>
            </a:r>
            <a:r>
              <a:rPr lang="fr-FR" sz="18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projets de recherche individuels en mobilité internationale et intersectorielle</a:t>
            </a:r>
            <a:r>
              <a:rPr lang="fr-FR" sz="1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sur l'ensemble des domaines de la recherche (interdisciplinarité)</a:t>
            </a:r>
          </a:p>
          <a:p>
            <a:pPr marL="446088" lvl="1" indent="-177800">
              <a:lnSpc>
                <a:spcPct val="150000"/>
              </a:lnSpc>
              <a:spcBef>
                <a:spcPts val="0"/>
              </a:spcBef>
              <a:tabLst>
                <a:tab pos="541338" algn="l"/>
              </a:tabLst>
            </a:pPr>
            <a:r>
              <a:rPr lang="fr-FR" sz="18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Bottom-up</a:t>
            </a:r>
          </a:p>
          <a:p>
            <a:pPr marL="446088" lvl="1" indent="-177800">
              <a:lnSpc>
                <a:spcPct val="150000"/>
              </a:lnSpc>
              <a:spcBef>
                <a:spcPts val="0"/>
              </a:spcBef>
              <a:tabLst>
                <a:tab pos="541338" algn="l"/>
              </a:tabLst>
            </a:pPr>
            <a:r>
              <a:rPr lang="fr-FR" sz="1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la recherche fondamentale à la commercialisation</a:t>
            </a:r>
          </a:p>
          <a:p>
            <a:pPr marL="446088" lvl="1" indent="-177800">
              <a:lnSpc>
                <a:spcPct val="150000"/>
              </a:lnSpc>
              <a:spcBef>
                <a:spcPts val="0"/>
              </a:spcBef>
              <a:tabLst>
                <a:tab pos="541338" algn="l"/>
              </a:tabLst>
            </a:pPr>
            <a:r>
              <a:rPr lang="fr-FR" sz="18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Indépendance du chercheur </a:t>
            </a:r>
            <a:r>
              <a:rPr lang="fr-FR" sz="1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c’est son projet de recherche!</a:t>
            </a:r>
          </a:p>
          <a:p>
            <a:pPr marL="446088" lvl="1" indent="-177800">
              <a:lnSpc>
                <a:spcPct val="150000"/>
              </a:lnSpc>
              <a:spcBef>
                <a:spcPts val="0"/>
              </a:spcBef>
              <a:tabLst>
                <a:tab pos="541338" algn="l"/>
              </a:tabLst>
            </a:pPr>
            <a:r>
              <a:rPr lang="fr-FR" sz="1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 Institution : en Europe, secteur académique ou non-académique</a:t>
            </a:r>
          </a:p>
          <a:p>
            <a:pPr>
              <a:buFont typeface="Arial"/>
              <a:buChar char="•"/>
              <a:defRPr/>
            </a:pPr>
            <a:endParaRPr lang="fr-FR" b="1" dirty="0">
              <a:latin typeface="Calibri"/>
              <a:cs typeface="Calibri"/>
            </a:endParaRPr>
          </a:p>
          <a:p>
            <a:pPr>
              <a:buFont typeface="Arial"/>
              <a:buChar char="•"/>
              <a:defRPr/>
            </a:pPr>
            <a:endParaRPr lang="fr-FR" b="1" dirty="0">
              <a:latin typeface="Calibri"/>
              <a:cs typeface="Calibri"/>
            </a:endParaRPr>
          </a:p>
          <a:p>
            <a:pPr marL="0" indent="0">
              <a:buNone/>
              <a:defRPr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C2875DD-EC60-47C7-A1F4-9773CABB51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10586861" y="1288512"/>
            <a:ext cx="1060367" cy="106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1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ZoneTexte 1"/>
          <p:cNvSpPr/>
          <p:nvPr/>
        </p:nvSpPr>
        <p:spPr bwMode="auto">
          <a:xfrm>
            <a:off x="97275" y="2062263"/>
            <a:ext cx="2573113" cy="2590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 sz="2400" b="1" i="0" u="none" strike="noStrike" cap="none" spc="0" dirty="0">
              <a:ln>
                <a:noFill/>
              </a:ln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sz="2800" b="1" i="0" u="none" strike="noStrike" cap="none" spc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latin typeface="Calibri"/>
                <a:ea typeface="+mn-ea"/>
                <a:cs typeface="+mn-cs"/>
              </a:rPr>
              <a:t>Dispositifs de financement individuel</a:t>
            </a:r>
            <a:endParaRPr dirty="0"/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 sz="2800" b="1" i="0" u="none" strike="noStrike" cap="none" spc="0" dirty="0">
              <a:ln>
                <a:noFill/>
              </a:ln>
              <a:solidFill>
                <a:prstClr val="white">
                  <a:lumMod val="95000"/>
                </a:prstClr>
              </a:solidFill>
              <a:latin typeface="Calibri"/>
              <a:ea typeface="+mn-ea"/>
              <a:cs typeface="+mn-cs"/>
            </a:endParaRPr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sz="2800" b="1" i="0" u="none" strike="noStrike" cap="none" spc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latin typeface="Calibri"/>
                <a:ea typeface="+mn-ea"/>
                <a:cs typeface="+mn-cs"/>
              </a:rPr>
              <a:t>07 / </a:t>
            </a:r>
            <a:r>
              <a:rPr lang="fr-FR" sz="2800" b="1" dirty="0">
                <a:solidFill>
                  <a:prstClr val="white">
                    <a:lumMod val="95000"/>
                  </a:prstClr>
                </a:solidFill>
              </a:rPr>
              <a:t>07</a:t>
            </a:r>
            <a:r>
              <a:rPr lang="fr-FR" sz="2800" b="1" i="0" u="none" strike="noStrike" cap="none" spc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latin typeface="Calibri"/>
                <a:ea typeface="+mn-ea"/>
                <a:cs typeface="+mn-cs"/>
              </a:rPr>
              <a:t> / 2022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77606"/>
            <a:ext cx="12192000" cy="4688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51384" y="309415"/>
            <a:ext cx="1752992" cy="690424"/>
          </a:xfrm>
          <a:prstGeom prst="rect">
            <a:avLst/>
          </a:prstGeom>
        </p:spPr>
      </p:pic>
      <p:sp>
        <p:nvSpPr>
          <p:cNvPr id="6" name="Titre 1"/>
          <p:cNvSpPr/>
          <p:nvPr/>
        </p:nvSpPr>
        <p:spPr bwMode="auto">
          <a:xfrm>
            <a:off x="2639616" y="253783"/>
            <a:ext cx="8229600" cy="8016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2pPr>
            <a:lvl3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3pPr>
            <a:lvl4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4pPr>
            <a:lvl5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5pPr>
            <a:lvl6pPr marL="4572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6pPr>
            <a:lvl7pPr marL="9144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7pPr>
            <a:lvl8pPr marL="13716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8pPr>
            <a:lvl9pPr marL="18288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9pPr>
          </a:lstStyle>
          <a:p>
            <a:pPr>
              <a:defRPr/>
            </a:pPr>
            <a:r>
              <a:rPr lang="fr-FR" sz="2800" dirty="0"/>
              <a:t>Les Actions Marie </a:t>
            </a:r>
            <a:r>
              <a:rPr lang="fr-FR" sz="2800" dirty="0" err="1"/>
              <a:t>Sklodowska</a:t>
            </a:r>
            <a:r>
              <a:rPr lang="fr-FR" sz="2800" dirty="0"/>
              <a:t>-Curie (AMSC)</a:t>
            </a:r>
            <a:endParaRPr dirty="0"/>
          </a:p>
          <a:p>
            <a:pPr>
              <a:defRPr/>
            </a:pPr>
            <a:r>
              <a:rPr lang="fr-FR" sz="2800" dirty="0"/>
              <a:t>Postdoctoral </a:t>
            </a:r>
            <a:r>
              <a:rPr lang="fr-FR" sz="2800" dirty="0" err="1"/>
              <a:t>Fellowships</a:t>
            </a:r>
            <a:endParaRPr lang="fr-FR" sz="2800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1186092" y="1248313"/>
            <a:ext cx="9937104" cy="432117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446088" lvl="1" indent="-177800">
              <a:lnSpc>
                <a:spcPct val="150000"/>
              </a:lnSpc>
              <a:spcBef>
                <a:spcPts val="0"/>
              </a:spcBef>
              <a:tabLst>
                <a:tab pos="541338" algn="l"/>
              </a:tabLst>
            </a:pP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Acteurs </a:t>
            </a:r>
          </a:p>
          <a:p>
            <a:pPr marL="903288" lvl="2" indent="-177800">
              <a:lnSpc>
                <a:spcPct val="150000"/>
              </a:lnSpc>
              <a:spcBef>
                <a:spcPts val="0"/>
              </a:spcBef>
              <a:tabLst>
                <a:tab pos="541338" algn="l"/>
              </a:tabLst>
            </a:pPr>
            <a:r>
              <a:rPr lang="fr-FR" sz="16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postdoctorant</a:t>
            </a:r>
          </a:p>
          <a:p>
            <a:pPr marL="903288" lvl="2" indent="-177800">
              <a:lnSpc>
                <a:spcPct val="150000"/>
              </a:lnSpc>
              <a:spcBef>
                <a:spcPts val="0"/>
              </a:spcBef>
              <a:tabLst>
                <a:tab pos="541338" algn="l"/>
              </a:tabLst>
            </a:pPr>
            <a:r>
              <a:rPr lang="fr-FR" sz="16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superviseur (voire 2 si Global </a:t>
            </a:r>
            <a:r>
              <a:rPr lang="fr-FR" sz="1600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Fellowship</a:t>
            </a:r>
            <a:r>
              <a:rPr lang="fr-FR" sz="16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903288" lvl="2" indent="-177800">
              <a:lnSpc>
                <a:spcPct val="150000"/>
              </a:lnSpc>
              <a:spcBef>
                <a:spcPts val="0"/>
              </a:spcBef>
              <a:tabLst>
                <a:tab pos="541338" algn="l"/>
              </a:tabLst>
            </a:pPr>
            <a:r>
              <a:rPr lang="fr-FR" sz="16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Une institution hôte</a:t>
            </a:r>
          </a:p>
          <a:p>
            <a:pPr marL="903288" lvl="2" indent="-177800">
              <a:lnSpc>
                <a:spcPct val="150000"/>
              </a:lnSpc>
              <a:spcBef>
                <a:spcPts val="0"/>
              </a:spcBef>
              <a:tabLst>
                <a:tab pos="541338" algn="l"/>
              </a:tabLst>
            </a:pPr>
            <a:r>
              <a:rPr lang="fr-FR" sz="16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Eventuellement, partenaires associés</a:t>
            </a:r>
          </a:p>
          <a:p>
            <a:pPr marL="446088" lvl="1" indent="-177800">
              <a:lnSpc>
                <a:spcPct val="150000"/>
              </a:lnSpc>
              <a:spcBef>
                <a:spcPts val="0"/>
              </a:spcBef>
              <a:tabLst>
                <a:tab pos="541338" algn="l"/>
              </a:tabLst>
            </a:pP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Activités attendues</a:t>
            </a:r>
          </a:p>
          <a:p>
            <a:pPr marL="903288" lvl="2" indent="-177800">
              <a:lnSpc>
                <a:spcPct val="150000"/>
              </a:lnSpc>
              <a:spcBef>
                <a:spcPts val="0"/>
              </a:spcBef>
              <a:tabLst>
                <a:tab pos="541338" algn="l"/>
              </a:tabLst>
            </a:pPr>
            <a:r>
              <a:rPr lang="fr-FR" sz="16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Formation via la recherche (« training </a:t>
            </a:r>
            <a:r>
              <a:rPr lang="fr-FR" sz="1600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</a:t>
            </a:r>
            <a:r>
              <a:rPr lang="fr-FR" sz="16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600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</a:t>
            </a:r>
            <a:r>
              <a:rPr lang="fr-FR" sz="16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») – développer les compétences scientifiques</a:t>
            </a:r>
          </a:p>
          <a:p>
            <a:pPr marL="903288" lvl="2" indent="-177800">
              <a:lnSpc>
                <a:spcPct val="150000"/>
              </a:lnSpc>
              <a:spcBef>
                <a:spcPts val="0"/>
              </a:spcBef>
              <a:tabLst>
                <a:tab pos="541338" algn="l"/>
              </a:tabLst>
            </a:pPr>
            <a:r>
              <a:rPr lang="fr-FR" sz="16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Développer les compétences transférables (gestion de projet, PI, données, genre, communication, </a:t>
            </a:r>
            <a:r>
              <a:rPr lang="fr-FR" sz="1600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fr-FR" sz="16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903288" lvl="2" indent="-177800">
              <a:lnSpc>
                <a:spcPct val="150000"/>
              </a:lnSpc>
              <a:spcBef>
                <a:spcPts val="0"/>
              </a:spcBef>
              <a:tabLst>
                <a:tab pos="541338" algn="l"/>
              </a:tabLst>
            </a:pPr>
            <a:r>
              <a:rPr lang="fr-FR" sz="16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Transfert de connaissance via le postdoc entre les entités</a:t>
            </a:r>
          </a:p>
          <a:p>
            <a:pPr marL="903288" lvl="2" indent="-177800">
              <a:lnSpc>
                <a:spcPct val="150000"/>
              </a:lnSpc>
              <a:spcBef>
                <a:spcPts val="0"/>
              </a:spcBef>
              <a:tabLst>
                <a:tab pos="541338" algn="l"/>
              </a:tabLst>
            </a:pPr>
            <a:r>
              <a:rPr lang="fr-FR" sz="16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Organisation d’évènements (dissémination, formation)</a:t>
            </a:r>
          </a:p>
          <a:p>
            <a:pPr marL="903288" lvl="2" indent="-177800">
              <a:lnSpc>
                <a:spcPct val="150000"/>
              </a:lnSpc>
              <a:spcBef>
                <a:spcPts val="0"/>
              </a:spcBef>
              <a:tabLst>
                <a:tab pos="541338" algn="l"/>
              </a:tabLst>
            </a:pPr>
            <a:r>
              <a:rPr lang="fr-FR" sz="16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Activités de communication et de médiation scientifique (grand public)</a:t>
            </a:r>
          </a:p>
          <a:p>
            <a:pPr marL="1360488" lvl="3" indent="-177800">
              <a:lnSpc>
                <a:spcPct val="150000"/>
              </a:lnSpc>
              <a:spcBef>
                <a:spcPts val="0"/>
              </a:spcBef>
              <a:tabLst>
                <a:tab pos="541338" algn="l"/>
              </a:tabLst>
            </a:pPr>
            <a:endParaRPr lang="fr-FR" sz="12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/>
              <a:buChar char="•"/>
              <a:defRPr/>
            </a:pPr>
            <a:endParaRPr lang="fr-FR" b="1" dirty="0">
              <a:latin typeface="Calibri"/>
              <a:cs typeface="Calibri"/>
            </a:endParaRPr>
          </a:p>
          <a:p>
            <a:pPr>
              <a:buFont typeface="Arial"/>
              <a:buChar char="•"/>
              <a:defRPr/>
            </a:pPr>
            <a:endParaRPr lang="fr-FR" b="1" dirty="0">
              <a:latin typeface="Calibri"/>
              <a:cs typeface="Calibri"/>
            </a:endParaRPr>
          </a:p>
          <a:p>
            <a:pPr marL="0" indent="0">
              <a:buNone/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8886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23619"/>
            <a:ext cx="12192000" cy="4688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51384" y="309415"/>
            <a:ext cx="1752992" cy="690424"/>
          </a:xfrm>
          <a:prstGeom prst="rect">
            <a:avLst/>
          </a:prstGeom>
        </p:spPr>
      </p:pic>
      <p:sp>
        <p:nvSpPr>
          <p:cNvPr id="6" name="Titre 1"/>
          <p:cNvSpPr/>
          <p:nvPr/>
        </p:nvSpPr>
        <p:spPr bwMode="auto">
          <a:xfrm>
            <a:off x="2639616" y="253783"/>
            <a:ext cx="8229600" cy="8016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2pPr>
            <a:lvl3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3pPr>
            <a:lvl4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4pPr>
            <a:lvl5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5pPr>
            <a:lvl6pPr marL="4572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6pPr>
            <a:lvl7pPr marL="9144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7pPr>
            <a:lvl8pPr marL="13716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8pPr>
            <a:lvl9pPr marL="18288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9pPr>
          </a:lstStyle>
          <a:p>
            <a:pPr>
              <a:defRPr/>
            </a:pPr>
            <a:r>
              <a:rPr lang="fr-FR" sz="2800" dirty="0"/>
              <a:t>Les Actions Marie </a:t>
            </a:r>
            <a:r>
              <a:rPr lang="fr-FR" sz="2800" dirty="0" err="1"/>
              <a:t>Sklodowska</a:t>
            </a:r>
            <a:r>
              <a:rPr lang="fr-FR" sz="2800" dirty="0"/>
              <a:t>-Curie (AMSC)</a:t>
            </a:r>
            <a:endParaRPr dirty="0"/>
          </a:p>
          <a:p>
            <a:pPr>
              <a:defRPr/>
            </a:pPr>
            <a:r>
              <a:rPr lang="fr-FR" sz="2800" dirty="0"/>
              <a:t>Postdoctoral </a:t>
            </a:r>
            <a:r>
              <a:rPr lang="fr-FR" sz="2800" dirty="0" err="1"/>
              <a:t>Fellowships</a:t>
            </a:r>
            <a:endParaRPr lang="fr-FR" sz="2800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1243261" y="1458773"/>
            <a:ext cx="10495681" cy="479168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446088" lvl="1" indent="-177800">
              <a:lnSpc>
                <a:spcPct val="150000"/>
              </a:lnSpc>
              <a:spcBef>
                <a:spcPts val="0"/>
              </a:spcBef>
              <a:tabLst>
                <a:tab pos="541338" algn="l"/>
              </a:tabLst>
            </a:pPr>
            <a:r>
              <a:rPr lang="fr-FR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types de mobilités</a:t>
            </a:r>
          </a:p>
          <a:p>
            <a:pPr marL="626088" lvl="3" indent="-177800">
              <a:lnSpc>
                <a:spcPct val="150000"/>
              </a:lnSpc>
              <a:spcBef>
                <a:spcPts val="0"/>
              </a:spcBef>
              <a:tabLst>
                <a:tab pos="541338" algn="l"/>
              </a:tabLst>
            </a:pPr>
            <a:r>
              <a:rPr lang="fr-FR" b="1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European</a:t>
            </a:r>
            <a:r>
              <a:rPr lang="fr-FR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Fellowship</a:t>
            </a:r>
            <a:r>
              <a:rPr lang="fr-FR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(EF) : </a:t>
            </a:r>
            <a:r>
              <a:rPr lang="fr-FR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 une institution européenne (Etats membres et pays associés) pour une durée de 12 à 24 mois </a:t>
            </a:r>
          </a:p>
          <a:p>
            <a:pPr marL="626088" lvl="3" indent="-177800">
              <a:lnSpc>
                <a:spcPct val="150000"/>
              </a:lnSpc>
              <a:spcBef>
                <a:spcPts val="0"/>
              </a:spcBef>
              <a:tabLst>
                <a:tab pos="541338" algn="l"/>
              </a:tabLst>
            </a:pPr>
            <a:r>
              <a:rPr lang="fr-FR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 </a:t>
            </a:r>
            <a:r>
              <a:rPr lang="fr-FR" b="1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Fellowship</a:t>
            </a:r>
            <a:r>
              <a:rPr lang="fr-FR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(GF) : </a:t>
            </a:r>
            <a:r>
              <a:rPr lang="fr-FR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 un pays tiers pour une durée de 24 à 36 mois (dont 12 à 24 mois dans le pays tiers et une phase de retour obligatoire de 12 mois dans un Etat membre ou pays associé)</a:t>
            </a:r>
          </a:p>
          <a:p>
            <a:pPr marL="168888" lvl="2" indent="-177800">
              <a:lnSpc>
                <a:spcPct val="150000"/>
              </a:lnSpc>
              <a:spcBef>
                <a:spcPts val="0"/>
              </a:spcBef>
              <a:tabLst>
                <a:tab pos="541338" algn="l"/>
              </a:tabLst>
            </a:pPr>
            <a:r>
              <a:rPr lang="fr-FR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« </a:t>
            </a:r>
            <a:r>
              <a:rPr lang="fr-FR" sz="2400" dirty="0" err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Secondments</a:t>
            </a:r>
            <a:r>
              <a:rPr lang="fr-FR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» ou « placements » optionnels</a:t>
            </a:r>
          </a:p>
          <a:p>
            <a:pPr marL="626088" lvl="3" indent="-177800">
              <a:lnSpc>
                <a:spcPct val="150000"/>
              </a:lnSpc>
              <a:spcBef>
                <a:spcPts val="0"/>
              </a:spcBef>
              <a:tabLst>
                <a:tab pos="541338" algn="l"/>
              </a:tabLst>
            </a:pPr>
            <a:r>
              <a:rPr lang="fr-FR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Inclusion de « </a:t>
            </a:r>
            <a:r>
              <a:rPr lang="fr-FR" b="1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secondments</a:t>
            </a:r>
            <a:r>
              <a:rPr lang="fr-FR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» : </a:t>
            </a:r>
            <a:r>
              <a:rPr lang="fr-FR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séjour de recherche chez un partenaire associé, jusqu’à 1/3 de la mobilité </a:t>
            </a:r>
          </a:p>
          <a:p>
            <a:pPr marL="626088" lvl="3" indent="-177800">
              <a:lnSpc>
                <a:spcPct val="150000"/>
              </a:lnSpc>
              <a:spcBef>
                <a:spcPts val="0"/>
              </a:spcBef>
              <a:tabLst>
                <a:tab pos="541338" algn="l"/>
              </a:tabLst>
            </a:pPr>
            <a:r>
              <a:rPr lang="fr-FR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Ajout de « placements » : </a:t>
            </a:r>
            <a:r>
              <a:rPr lang="fr-FR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dans le secteur non-académique jusqu’à 6 mois après le projet de recherche</a:t>
            </a:r>
            <a:endParaRPr lang="fr-FR" b="1" dirty="0">
              <a:latin typeface="Calibri"/>
              <a:cs typeface="Calibri"/>
            </a:endParaRPr>
          </a:p>
          <a:p>
            <a:pPr marL="0" indent="0">
              <a:buNone/>
              <a:defRPr/>
            </a:pP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69F7542-EEAB-4941-A689-7C551A5DFD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10392353" y="-27385"/>
            <a:ext cx="1799647" cy="135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02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33457"/>
            <a:ext cx="12192000" cy="4688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dsd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51384" y="309415"/>
            <a:ext cx="1752992" cy="690424"/>
          </a:xfrm>
          <a:prstGeom prst="rect">
            <a:avLst/>
          </a:prstGeom>
        </p:spPr>
      </p:pic>
      <p:sp>
        <p:nvSpPr>
          <p:cNvPr id="6" name="Titre 1"/>
          <p:cNvSpPr/>
          <p:nvPr/>
        </p:nvSpPr>
        <p:spPr bwMode="auto">
          <a:xfrm>
            <a:off x="2639616" y="253783"/>
            <a:ext cx="8229600" cy="8016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2pPr>
            <a:lvl3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3pPr>
            <a:lvl4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4pPr>
            <a:lvl5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5pPr>
            <a:lvl6pPr marL="4572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6pPr>
            <a:lvl7pPr marL="9144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7pPr>
            <a:lvl8pPr marL="13716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8pPr>
            <a:lvl9pPr marL="18288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9pPr>
          </a:lstStyle>
          <a:p>
            <a:pPr>
              <a:defRPr/>
            </a:pPr>
            <a:r>
              <a:rPr lang="fr-FR" sz="2800" dirty="0"/>
              <a:t>Les Actions Marie </a:t>
            </a:r>
            <a:r>
              <a:rPr lang="fr-FR" sz="2800" dirty="0" err="1"/>
              <a:t>Sklodowska</a:t>
            </a:r>
            <a:r>
              <a:rPr lang="fr-FR" sz="2800" dirty="0"/>
              <a:t>-Curie (AMSC)</a:t>
            </a:r>
            <a:endParaRPr dirty="0"/>
          </a:p>
          <a:p>
            <a:pPr>
              <a:defRPr/>
            </a:pPr>
            <a:r>
              <a:rPr lang="fr-FR" sz="2800" dirty="0"/>
              <a:t>Postdoctoral </a:t>
            </a:r>
            <a:r>
              <a:rPr lang="fr-FR" sz="2800" dirty="0" err="1"/>
              <a:t>Fellowships</a:t>
            </a:r>
            <a:endParaRPr lang="fr-FR" sz="2800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1427880" y="1484784"/>
            <a:ext cx="9937104" cy="432117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446088" lvl="1" indent="-177800">
              <a:lnSpc>
                <a:spcPct val="150000"/>
              </a:lnSpc>
              <a:spcBef>
                <a:spcPts val="0"/>
              </a:spcBef>
              <a:tabLst>
                <a:tab pos="541338" algn="l"/>
              </a:tabLst>
            </a:pPr>
            <a:endParaRPr lang="fr-FR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 typeface="Arial"/>
              <a:buChar char="•"/>
              <a:defRPr/>
            </a:pPr>
            <a:endParaRPr lang="fr-FR" b="1" dirty="0">
              <a:latin typeface="Calibri"/>
              <a:cs typeface="Calibri"/>
            </a:endParaRPr>
          </a:p>
          <a:p>
            <a:pPr>
              <a:buFont typeface="Arial"/>
              <a:buChar char="•"/>
              <a:defRPr/>
            </a:pPr>
            <a:endParaRPr lang="fr-FR" b="1" dirty="0">
              <a:latin typeface="Calibri"/>
              <a:cs typeface="Calibri"/>
            </a:endParaRPr>
          </a:p>
          <a:p>
            <a:pPr marL="0" indent="0">
              <a:buNone/>
              <a:defRPr/>
            </a:pPr>
            <a:endParaRPr lang="fr-FR"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01C0A078-21C0-4A09-9950-93716F0BB0D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67608" y="2600960"/>
          <a:ext cx="8128000" cy="1656080"/>
        </p:xfrm>
        <a:graphic>
          <a:graphicData uri="http://schemas.openxmlformats.org/drawingml/2006/table">
            <a:tbl>
              <a:tblPr firstRow="1" bandRow="1">
                <a:tableStyleId>{F9C7B3CF-367E-A4BB-F2C8-48EAAE81FE5E}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613084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415896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701769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434053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5625479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fr-FR" dirty="0" err="1"/>
                        <a:t>Recruited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researcher</a:t>
                      </a:r>
                      <a:r>
                        <a:rPr lang="fr-FR" dirty="0"/>
                        <a:t> / PM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dirty="0" err="1"/>
                        <a:t>Institutional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costs</a:t>
                      </a:r>
                      <a:r>
                        <a:rPr lang="fr-FR" dirty="0"/>
                        <a:t> / PM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75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Living </a:t>
                      </a:r>
                      <a:r>
                        <a:rPr lang="fr-FR" dirty="0" err="1"/>
                        <a:t>allowance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Mobility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allowance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Family </a:t>
                      </a:r>
                      <a:r>
                        <a:rPr lang="fr-FR" dirty="0" err="1"/>
                        <a:t>allowance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Research</a:t>
                      </a:r>
                      <a:r>
                        <a:rPr lang="fr-FR" dirty="0"/>
                        <a:t> / Training / Networking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Management and indirect </a:t>
                      </a:r>
                      <a:r>
                        <a:rPr lang="fr-FR" dirty="0" err="1"/>
                        <a:t>costs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64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5 080 €*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660 €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1 000 €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650 €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0160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1CEF76F-35ED-496A-BD22-F545E8C2DD8B}"/>
              </a:ext>
            </a:extLst>
          </p:cNvPr>
          <p:cNvSpPr/>
          <p:nvPr/>
        </p:nvSpPr>
        <p:spPr>
          <a:xfrm>
            <a:off x="5123892" y="1628800"/>
            <a:ext cx="2808312" cy="664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accent6">
                    <a:lumMod val="75000"/>
                  </a:schemeClr>
                </a:solidFill>
              </a:rPr>
              <a:t>Budget forfaitaire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315D8E-3B2B-45DD-9CFB-9FE483A75604}"/>
              </a:ext>
            </a:extLst>
          </p:cNvPr>
          <p:cNvSpPr/>
          <p:nvPr/>
        </p:nvSpPr>
        <p:spPr>
          <a:xfrm>
            <a:off x="407368" y="5805959"/>
            <a:ext cx="359149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*</a:t>
            </a:r>
            <a:r>
              <a:rPr lang="fr-FR" sz="1200" dirty="0" err="1">
                <a:solidFill>
                  <a:schemeClr val="tx1"/>
                </a:solidFill>
              </a:rPr>
              <a:t>coef.correcteur</a:t>
            </a:r>
            <a:r>
              <a:rPr lang="fr-FR" sz="1200" dirty="0">
                <a:solidFill>
                  <a:schemeClr val="tx1"/>
                </a:solidFill>
              </a:rPr>
              <a:t> selon pays</a:t>
            </a:r>
          </a:p>
        </p:txBody>
      </p:sp>
    </p:spTree>
    <p:extLst>
      <p:ext uri="{BB962C8B-B14F-4D97-AF65-F5344CB8AC3E}">
        <p14:creationId xmlns:p14="http://schemas.microsoft.com/office/powerpoint/2010/main" val="1006912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265505"/>
            <a:ext cx="12192000" cy="4827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dsd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51384" y="309415"/>
            <a:ext cx="1752992" cy="690424"/>
          </a:xfrm>
          <a:prstGeom prst="rect">
            <a:avLst/>
          </a:prstGeom>
        </p:spPr>
      </p:pic>
      <p:sp>
        <p:nvSpPr>
          <p:cNvPr id="6" name="Titre 1"/>
          <p:cNvSpPr/>
          <p:nvPr/>
        </p:nvSpPr>
        <p:spPr bwMode="auto">
          <a:xfrm>
            <a:off x="2639616" y="253783"/>
            <a:ext cx="8229600" cy="8016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2pPr>
            <a:lvl3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3pPr>
            <a:lvl4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4pPr>
            <a:lvl5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5pPr>
            <a:lvl6pPr marL="4572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6pPr>
            <a:lvl7pPr marL="9144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7pPr>
            <a:lvl8pPr marL="13716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8pPr>
            <a:lvl9pPr marL="18288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9pPr>
          </a:lstStyle>
          <a:p>
            <a:pPr>
              <a:defRPr/>
            </a:pPr>
            <a:r>
              <a:rPr lang="fr-FR" sz="2800" dirty="0"/>
              <a:t>Les Actions Marie </a:t>
            </a:r>
            <a:r>
              <a:rPr lang="fr-FR" sz="2800" dirty="0" err="1"/>
              <a:t>Sklodowska</a:t>
            </a:r>
            <a:r>
              <a:rPr lang="fr-FR" sz="2800" dirty="0"/>
              <a:t>-Curie (AMSC)</a:t>
            </a:r>
            <a:endParaRPr dirty="0"/>
          </a:p>
          <a:p>
            <a:pPr>
              <a:defRPr/>
            </a:pPr>
            <a:r>
              <a:rPr lang="fr-FR" sz="2800" dirty="0"/>
              <a:t>Postdoctoral </a:t>
            </a:r>
            <a:r>
              <a:rPr lang="fr-FR" sz="2800" dirty="0" err="1"/>
              <a:t>Fellowships</a:t>
            </a:r>
            <a:endParaRPr lang="fr-FR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315D8E-3B2B-45DD-9CFB-9FE483A75604}"/>
              </a:ext>
            </a:extLst>
          </p:cNvPr>
          <p:cNvSpPr/>
          <p:nvPr/>
        </p:nvSpPr>
        <p:spPr>
          <a:xfrm>
            <a:off x="407368" y="5805959"/>
            <a:ext cx="359149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374C9E03-BE68-4B4E-97CD-40818CB839D6}"/>
              </a:ext>
            </a:extLst>
          </p:cNvPr>
          <p:cNvSpPr/>
          <p:nvPr/>
        </p:nvSpPr>
        <p:spPr bwMode="auto">
          <a:xfrm>
            <a:off x="3287688" y="1146927"/>
            <a:ext cx="8229600" cy="8016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2pPr>
            <a:lvl3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3pPr>
            <a:lvl4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4pPr>
            <a:lvl5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5pPr>
            <a:lvl6pPr marL="4572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6pPr>
            <a:lvl7pPr marL="9144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7pPr>
            <a:lvl8pPr marL="13716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8pPr>
            <a:lvl9pPr marL="18288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9pPr>
          </a:lstStyle>
          <a:p>
            <a:pPr>
              <a:defRPr/>
            </a:pPr>
            <a:r>
              <a:rPr lang="fr-FR" sz="3200" dirty="0">
                <a:solidFill>
                  <a:schemeClr val="accent6"/>
                </a:solidFill>
              </a:rPr>
              <a:t>Critères d’éligibilité et d’évaluation</a:t>
            </a:r>
            <a:endParaRPr sz="3200" dirty="0">
              <a:solidFill>
                <a:schemeClr val="accent6"/>
              </a:solidFill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4AD09F4-39FF-4419-A91F-96BAC5190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910EB5E-2EA9-4C09-9551-EB1F3586F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624" y="1821458"/>
            <a:ext cx="72104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14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12961"/>
            <a:ext cx="12192000" cy="489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271464" y="308587"/>
            <a:ext cx="1752992" cy="690424"/>
          </a:xfrm>
          <a:prstGeom prst="rect">
            <a:avLst/>
          </a:prstGeom>
        </p:spPr>
      </p:pic>
      <p:sp>
        <p:nvSpPr>
          <p:cNvPr id="5" name="Titre 1"/>
          <p:cNvSpPr/>
          <p:nvPr/>
        </p:nvSpPr>
        <p:spPr bwMode="auto">
          <a:xfrm>
            <a:off x="3863752" y="1139693"/>
            <a:ext cx="8229600" cy="8016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2pPr>
            <a:lvl3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3pPr>
            <a:lvl4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4pPr>
            <a:lvl5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5pPr>
            <a:lvl6pPr marL="4572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6pPr>
            <a:lvl7pPr marL="9144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7pPr>
            <a:lvl8pPr marL="13716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8pPr>
            <a:lvl9pPr marL="18288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9pPr>
          </a:lstStyle>
          <a:p>
            <a:pPr>
              <a:defRPr/>
            </a:pPr>
            <a:r>
              <a:rPr lang="fr-FR" sz="3200" dirty="0">
                <a:solidFill>
                  <a:schemeClr val="accent6"/>
                </a:solidFill>
              </a:rPr>
              <a:t>Formulaire de candidature</a:t>
            </a:r>
            <a:endParaRPr sz="3200" dirty="0">
              <a:solidFill>
                <a:schemeClr val="accent6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3DC1DB-D6C9-48E7-ABEE-A3F4C7521ACC}"/>
              </a:ext>
            </a:extLst>
          </p:cNvPr>
          <p:cNvSpPr/>
          <p:nvPr/>
        </p:nvSpPr>
        <p:spPr>
          <a:xfrm>
            <a:off x="1487488" y="1960940"/>
            <a:ext cx="9793088" cy="3556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Se créer un compte sur </a:t>
            </a:r>
            <a:r>
              <a:rPr lang="fr-FR" dirty="0">
                <a:solidFill>
                  <a:schemeClr val="tx1"/>
                </a:solidFill>
                <a:latin typeface="Calibri"/>
              </a:rPr>
              <a:t>le</a:t>
            </a:r>
            <a:r>
              <a:rPr lang="fr-FR" b="1" dirty="0">
                <a:solidFill>
                  <a:schemeClr val="tx1"/>
                </a:solidFill>
                <a:latin typeface="Calibri"/>
              </a:rPr>
              <a:t> </a:t>
            </a:r>
            <a:r>
              <a:rPr lang="fr-FR" b="1" dirty="0">
                <a:solidFill>
                  <a:srgbClr val="0070C0"/>
                </a:solidFill>
                <a:latin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portail Funding and Tenders</a:t>
            </a:r>
            <a:r>
              <a:rPr lang="fr-FR" b="1" dirty="0">
                <a:solidFill>
                  <a:srgbClr val="0070C0"/>
                </a:solidFill>
                <a:latin typeface="Calibri"/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et cliquez sur </a:t>
            </a:r>
            <a:r>
              <a:rPr lang="fr-FR" b="1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l’appel</a:t>
            </a:r>
            <a:endParaRPr lang="fr-FR" b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La candidature se compose de 2 parties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tx1"/>
                </a:solidFill>
              </a:rPr>
              <a:t>Part A : partie administrative (en ligne)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Abstract, panel…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Participants…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Budget </a:t>
            </a:r>
            <a:r>
              <a:rPr lang="fr-FR" sz="1600" dirty="0">
                <a:solidFill>
                  <a:schemeClr val="tx1"/>
                </a:solidFill>
              </a:rPr>
              <a:t>(se calcule de façon automatique)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Partie éthique (questionnaire)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tx1"/>
                </a:solidFill>
              </a:rPr>
              <a:t>Part B : partie scientifique (doc </a:t>
            </a:r>
            <a:r>
              <a:rPr lang="fr-FR" b="1" dirty="0" err="1">
                <a:solidFill>
                  <a:schemeClr val="tx1"/>
                </a:solidFill>
              </a:rPr>
              <a:t>word</a:t>
            </a:r>
            <a:r>
              <a:rPr lang="fr-FR" b="1" dirty="0">
                <a:solidFill>
                  <a:schemeClr val="tx1"/>
                </a:solidFill>
              </a:rPr>
              <a:t>)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Part B1 : Projet - </a:t>
            </a:r>
            <a:r>
              <a:rPr lang="fr-FR" b="1" dirty="0">
                <a:solidFill>
                  <a:schemeClr val="tx1"/>
                </a:solidFill>
              </a:rPr>
              <a:t>10 pages </a:t>
            </a:r>
            <a:r>
              <a:rPr lang="fr-FR" dirty="0">
                <a:solidFill>
                  <a:schemeClr val="tx1"/>
                </a:solidFill>
              </a:rPr>
              <a:t>(sans CV et annexes)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Part B2 : CV + tableau des rôles des participants + éthique + lettre(s) d’engagement (partenaires associés)</a:t>
            </a:r>
          </a:p>
          <a:p>
            <a:pPr marL="342900" indent="-342900">
              <a:buAutoNum type="arabicPeriod"/>
            </a:pP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D07DA84-2B20-4AA5-8410-461FB526A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6749" y="5200132"/>
            <a:ext cx="3185428" cy="889814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FF406C50-9413-4A90-8077-D6EB4267912F}"/>
              </a:ext>
            </a:extLst>
          </p:cNvPr>
          <p:cNvSpPr/>
          <p:nvPr/>
        </p:nvSpPr>
        <p:spPr bwMode="auto">
          <a:xfrm>
            <a:off x="3376854" y="239403"/>
            <a:ext cx="8229600" cy="8016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2pPr>
            <a:lvl3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3pPr>
            <a:lvl4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4pPr>
            <a:lvl5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5pPr>
            <a:lvl6pPr marL="4572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6pPr>
            <a:lvl7pPr marL="9144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7pPr>
            <a:lvl8pPr marL="13716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8pPr>
            <a:lvl9pPr marL="18288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9pPr>
          </a:lstStyle>
          <a:p>
            <a:pPr>
              <a:defRPr/>
            </a:pPr>
            <a:r>
              <a:rPr lang="fr-FR" sz="2800" dirty="0"/>
              <a:t>Les Actions Marie </a:t>
            </a:r>
            <a:r>
              <a:rPr lang="fr-FR" sz="2800" dirty="0" err="1"/>
              <a:t>Sklodowska</a:t>
            </a:r>
            <a:r>
              <a:rPr lang="fr-FR" sz="2800" dirty="0"/>
              <a:t>-Curie (AMSC)</a:t>
            </a:r>
            <a:endParaRPr dirty="0"/>
          </a:p>
          <a:p>
            <a:pPr>
              <a:defRPr/>
            </a:pPr>
            <a:r>
              <a:rPr lang="fr-FR" sz="2800" dirty="0"/>
              <a:t>Postdoctoral </a:t>
            </a:r>
            <a:r>
              <a:rPr lang="fr-FR" sz="2800" dirty="0" err="1"/>
              <a:t>Fellowships</a:t>
            </a:r>
            <a:endParaRPr lang="fr-FR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64642"/>
            <a:ext cx="12192000" cy="5021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3359696" y="1742100"/>
            <a:ext cx="6408712" cy="45819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  <a:latin typeface="Calibri"/>
                <a:ea typeface="+mj-ea"/>
                <a:cs typeface="Calibri"/>
              </a:rPr>
              <a:t>Date limite de candidature : 14 septembre 2022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83432" y="146715"/>
            <a:ext cx="1752992" cy="690424"/>
          </a:xfrm>
          <a:prstGeom prst="rect">
            <a:avLst/>
          </a:prstGeom>
        </p:spPr>
      </p:pic>
      <p:sp>
        <p:nvSpPr>
          <p:cNvPr id="7" name="Titre 1"/>
          <p:cNvSpPr/>
          <p:nvPr/>
        </p:nvSpPr>
        <p:spPr bwMode="auto">
          <a:xfrm>
            <a:off x="2258888" y="988498"/>
            <a:ext cx="8229600" cy="8016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2pPr>
            <a:lvl3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3pPr>
            <a:lvl4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4pPr>
            <a:lvl5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5pPr>
            <a:lvl6pPr marL="4572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6pPr>
            <a:lvl7pPr marL="9144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7pPr>
            <a:lvl8pPr marL="13716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8pPr>
            <a:lvl9pPr marL="18288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9pPr>
          </a:lstStyle>
          <a:p>
            <a:pPr algn="ctr">
              <a:defRPr/>
            </a:pPr>
            <a:r>
              <a:rPr lang="fr-FR" sz="3600" dirty="0">
                <a:solidFill>
                  <a:schemeClr val="accent6"/>
                </a:solidFill>
                <a:latin typeface="Calibri"/>
                <a:cs typeface="Calibri"/>
              </a:rPr>
              <a:t>Appel en cours</a:t>
            </a:r>
            <a:endParaRPr dirty="0">
              <a:solidFill>
                <a:srgbClr val="92D050"/>
              </a:solidFill>
            </a:endParaRPr>
          </a:p>
        </p:txBody>
      </p:sp>
      <p:sp>
        <p:nvSpPr>
          <p:cNvPr id="8" name="ZoneTexte 1"/>
          <p:cNvSpPr>
            <a:spLocks/>
          </p:cNvSpPr>
          <p:nvPr/>
        </p:nvSpPr>
        <p:spPr bwMode="auto">
          <a:xfrm>
            <a:off x="10488488" y="6237312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600" i="1" dirty="0">
                <a:solidFill>
                  <a:schemeClr val="bg1"/>
                </a:solidFill>
              </a:rPr>
              <a:t>*Taux 2020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42F9DB2-23FC-469B-BB5D-BD53206DD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05" y="2254953"/>
            <a:ext cx="10895856" cy="140965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4D040B7-C2EC-44A9-B727-E33ABDE3D5A5}"/>
              </a:ext>
            </a:extLst>
          </p:cNvPr>
          <p:cNvSpPr txBox="1"/>
          <p:nvPr/>
        </p:nvSpPr>
        <p:spPr>
          <a:xfrm>
            <a:off x="803412" y="4232121"/>
            <a:ext cx="87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b="1" dirty="0">
                <a:hlinkClick r:id="rId5"/>
              </a:rPr>
              <a:t>Appel ouvert sur le portail Funding and Tenders</a:t>
            </a:r>
            <a:endParaRPr lang="fr-FR" b="1" dirty="0"/>
          </a:p>
          <a:p>
            <a:pPr marL="285750" indent="-285750">
              <a:buFontTx/>
              <a:buChar char="-"/>
            </a:pPr>
            <a:endParaRPr lang="fr-FR" b="1" dirty="0"/>
          </a:p>
          <a:p>
            <a:pPr marL="285750" indent="-285750">
              <a:buFontTx/>
              <a:buChar char="-"/>
            </a:pPr>
            <a:r>
              <a:rPr lang="fr-FR" dirty="0"/>
              <a:t>À lire absolument, le </a:t>
            </a:r>
            <a:r>
              <a:rPr lang="fr-FR" b="1" dirty="0">
                <a:hlinkClick r:id="rId6"/>
              </a:rPr>
              <a:t>Guide for Applicants</a:t>
            </a:r>
            <a:r>
              <a:rPr lang="fr-FR" b="1" dirty="0"/>
              <a:t> </a:t>
            </a:r>
            <a:r>
              <a:rPr lang="fr-FR" dirty="0"/>
              <a:t>et les pages dédiées du </a:t>
            </a:r>
            <a:r>
              <a:rPr lang="fr-FR" b="1" dirty="0">
                <a:hlinkClick r:id="rId7"/>
              </a:rPr>
              <a:t>Work Programme</a:t>
            </a:r>
            <a:endParaRPr lang="fr-FR" b="1" dirty="0"/>
          </a:p>
          <a:p>
            <a:pPr marL="285750" indent="-285750">
              <a:buFontTx/>
              <a:buChar char="-"/>
            </a:pPr>
            <a:endParaRPr lang="fr-FR" b="1" i="1" dirty="0"/>
          </a:p>
          <a:p>
            <a:pPr marL="285750" indent="-285750">
              <a:buFontTx/>
              <a:buChar char="-"/>
            </a:pPr>
            <a:r>
              <a:rPr lang="fr-FR" dirty="0"/>
              <a:t>Pour vous aider, </a:t>
            </a:r>
            <a:r>
              <a:rPr lang="fr-FR" b="1" dirty="0">
                <a:hlinkClick r:id="rId8"/>
              </a:rPr>
              <a:t>page dédiée </a:t>
            </a:r>
            <a:r>
              <a:rPr lang="fr-FR" dirty="0"/>
              <a:t>sur le site français Horizon Europe</a:t>
            </a:r>
          </a:p>
          <a:p>
            <a:r>
              <a:rPr lang="fr-FR" dirty="0"/>
              <a:t> </a:t>
            </a:r>
          </a:p>
        </p:txBody>
      </p:sp>
      <p:sp>
        <p:nvSpPr>
          <p:cNvPr id="10" name="Organigramme : Procédé 9">
            <a:extLst>
              <a:ext uri="{FF2B5EF4-FFF2-40B4-BE49-F238E27FC236}">
                <a16:creationId xmlns:a16="http://schemas.microsoft.com/office/drawing/2014/main" id="{EF3201E4-09E4-4011-8F5F-B3CC5019A743}"/>
              </a:ext>
            </a:extLst>
          </p:cNvPr>
          <p:cNvSpPr/>
          <p:nvPr/>
        </p:nvSpPr>
        <p:spPr>
          <a:xfrm>
            <a:off x="7392144" y="5269251"/>
            <a:ext cx="1368152" cy="4690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Webinaires !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029247E4-71C8-48D3-8375-229A3E501456}"/>
              </a:ext>
            </a:extLst>
          </p:cNvPr>
          <p:cNvSpPr/>
          <p:nvPr/>
        </p:nvSpPr>
        <p:spPr bwMode="auto">
          <a:xfrm>
            <a:off x="3192127" y="146715"/>
            <a:ext cx="8229600" cy="8016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2pPr>
            <a:lvl3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3pPr>
            <a:lvl4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4pPr>
            <a:lvl5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5pPr>
            <a:lvl6pPr marL="4572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6pPr>
            <a:lvl7pPr marL="9144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7pPr>
            <a:lvl8pPr marL="13716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8pPr>
            <a:lvl9pPr marL="18288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9pPr>
          </a:lstStyle>
          <a:p>
            <a:pPr>
              <a:defRPr/>
            </a:pPr>
            <a:r>
              <a:rPr lang="fr-FR" sz="2800" dirty="0"/>
              <a:t>Les Actions Marie </a:t>
            </a:r>
            <a:r>
              <a:rPr lang="fr-FR" sz="2800" dirty="0" err="1"/>
              <a:t>Sklodowska</a:t>
            </a:r>
            <a:r>
              <a:rPr lang="fr-FR" sz="2800" dirty="0"/>
              <a:t>-Curie (AMSC)</a:t>
            </a:r>
            <a:endParaRPr dirty="0"/>
          </a:p>
          <a:p>
            <a:pPr>
              <a:defRPr/>
            </a:pPr>
            <a:r>
              <a:rPr lang="fr-FR" sz="2800" dirty="0"/>
              <a:t>Postdoctoral </a:t>
            </a:r>
            <a:r>
              <a:rPr lang="fr-FR" sz="2800" dirty="0" err="1"/>
              <a:t>Fellowships</a:t>
            </a:r>
            <a:endParaRPr lang="fr-FR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60492"/>
            <a:ext cx="12192000" cy="48109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4151784" y="1391832"/>
            <a:ext cx="5184576" cy="31208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fr-FR" sz="1800" b="1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+ de 8000 propositions reçues (majorité d’EF) </a:t>
            </a:r>
            <a:endParaRPr lang="fr-FR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60207" y="415160"/>
            <a:ext cx="1752992" cy="69042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DD0BF04-C13D-4CAA-85DC-37C9810D2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330" y="1835261"/>
            <a:ext cx="4229675" cy="4114019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3F42AAB9-61E3-4B3A-884A-44FB3904DD8E}"/>
              </a:ext>
            </a:extLst>
          </p:cNvPr>
          <p:cNvSpPr/>
          <p:nvPr/>
        </p:nvSpPr>
        <p:spPr bwMode="auto">
          <a:xfrm>
            <a:off x="2927648" y="225915"/>
            <a:ext cx="8229600" cy="8016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2pPr>
            <a:lvl3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3pPr>
            <a:lvl4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4pPr>
            <a:lvl5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5pPr>
            <a:lvl6pPr marL="4572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6pPr>
            <a:lvl7pPr marL="9144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7pPr>
            <a:lvl8pPr marL="13716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8pPr>
            <a:lvl9pPr marL="18288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9pPr>
          </a:lstStyle>
          <a:p>
            <a:pPr>
              <a:defRPr/>
            </a:pPr>
            <a:r>
              <a:rPr lang="fr-FR" sz="2800" dirty="0"/>
              <a:t>Les Actions Marie </a:t>
            </a:r>
            <a:r>
              <a:rPr lang="fr-FR" sz="2800" dirty="0" err="1"/>
              <a:t>Sklodowska</a:t>
            </a:r>
            <a:r>
              <a:rPr lang="fr-FR" sz="2800" dirty="0"/>
              <a:t>-Curie (AMSC)         Postdoctoral F. Retour sur les statistiques 2021</a:t>
            </a:r>
          </a:p>
        </p:txBody>
      </p:sp>
    </p:spTree>
    <p:extLst>
      <p:ext uri="{BB962C8B-B14F-4D97-AF65-F5344CB8AC3E}">
        <p14:creationId xmlns:p14="http://schemas.microsoft.com/office/powerpoint/2010/main" val="1871217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90680"/>
            <a:ext cx="12192000" cy="4843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60207" y="415160"/>
            <a:ext cx="1752992" cy="690424"/>
          </a:xfrm>
          <a:prstGeom prst="rect">
            <a:avLst/>
          </a:prstGeom>
        </p:spPr>
      </p:pic>
      <p:sp>
        <p:nvSpPr>
          <p:cNvPr id="7" name="Titre 1"/>
          <p:cNvSpPr/>
          <p:nvPr/>
        </p:nvSpPr>
        <p:spPr bwMode="auto">
          <a:xfrm>
            <a:off x="1981200" y="2627312"/>
            <a:ext cx="8229600" cy="8016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2pPr>
            <a:lvl3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3pPr>
            <a:lvl4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4pPr>
            <a:lvl5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5pPr>
            <a:lvl6pPr marL="4572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6pPr>
            <a:lvl7pPr marL="9144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7pPr>
            <a:lvl8pPr marL="13716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8pPr>
            <a:lvl9pPr marL="18288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9pPr>
          </a:lstStyle>
          <a:p>
            <a:pPr algn="ctr">
              <a:defRPr/>
            </a:pPr>
            <a:r>
              <a:rPr lang="fr-FR" sz="3600" dirty="0">
                <a:solidFill>
                  <a:schemeClr val="accent6"/>
                </a:solidFill>
                <a:latin typeface="Calibri"/>
                <a:cs typeface="Calibri"/>
              </a:rPr>
              <a:t>A vous de jouer!</a:t>
            </a:r>
            <a:endParaRPr dirty="0">
              <a:solidFill>
                <a:srgbClr val="92D050"/>
              </a:solidFill>
            </a:endParaRP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7419C9E3-513B-4DB2-BE25-A9E108EF1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BE7B165-9AD8-44E3-9EDE-B5DC4C948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4579" y="1190680"/>
            <a:ext cx="3056037" cy="162593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160117-0404-4EF9-BFBC-D336EEF12F0E}"/>
              </a:ext>
            </a:extLst>
          </p:cNvPr>
          <p:cNvSpPr/>
          <p:nvPr/>
        </p:nvSpPr>
        <p:spPr>
          <a:xfrm>
            <a:off x="3215680" y="4077072"/>
            <a:ext cx="6120680" cy="108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Info bonus</a:t>
            </a:r>
          </a:p>
          <a:p>
            <a:pPr algn="ctr"/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Pour chercher ou proposer des offres : </a:t>
            </a:r>
            <a:r>
              <a:rPr lang="fr-FR" dirty="0">
                <a:hlinkClick r:id="rId5"/>
              </a:rPr>
              <a:t>https://euraxess.ec.europa.eu/</a:t>
            </a:r>
            <a:endParaRPr lang="fr-FR" dirty="0"/>
          </a:p>
          <a:p>
            <a:pPr algn="ctr"/>
            <a:r>
              <a:rPr lang="fr-FR" dirty="0"/>
              <a:t> 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9DE8720-938E-4760-8341-A6D524F26DCF}"/>
              </a:ext>
            </a:extLst>
          </p:cNvPr>
          <p:cNvSpPr/>
          <p:nvPr/>
        </p:nvSpPr>
        <p:spPr bwMode="auto">
          <a:xfrm>
            <a:off x="3192127" y="146715"/>
            <a:ext cx="8229600" cy="8016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2pPr>
            <a:lvl3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3pPr>
            <a:lvl4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4pPr>
            <a:lvl5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5pPr>
            <a:lvl6pPr marL="4572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6pPr>
            <a:lvl7pPr marL="9144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7pPr>
            <a:lvl8pPr marL="13716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8pPr>
            <a:lvl9pPr marL="18288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9pPr>
          </a:lstStyle>
          <a:p>
            <a:pPr>
              <a:defRPr/>
            </a:pPr>
            <a:r>
              <a:rPr lang="fr-FR" sz="2800" dirty="0"/>
              <a:t>Les Actions Marie </a:t>
            </a:r>
            <a:r>
              <a:rPr lang="fr-FR" sz="2800" dirty="0" err="1"/>
              <a:t>Sklodowska</a:t>
            </a:r>
            <a:r>
              <a:rPr lang="fr-FR" sz="2800" dirty="0"/>
              <a:t>-Curie (AMSC)</a:t>
            </a:r>
            <a:endParaRPr dirty="0"/>
          </a:p>
          <a:p>
            <a:pPr>
              <a:defRPr/>
            </a:pPr>
            <a:r>
              <a:rPr lang="fr-FR" sz="2800" dirty="0"/>
              <a:t>Postdoctoral </a:t>
            </a:r>
            <a:r>
              <a:rPr lang="fr-FR" sz="2800" dirty="0" err="1"/>
              <a:t>Fellowships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50701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Sous-titre 2"/>
          <p:cNvSpPr>
            <a:spLocks noGrp="1"/>
          </p:cNvSpPr>
          <p:nvPr>
            <p:ph idx="1"/>
          </p:nvPr>
        </p:nvSpPr>
        <p:spPr bwMode="auto">
          <a:xfrm>
            <a:off x="3719736" y="5049180"/>
            <a:ext cx="5698976" cy="936104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fr-FR" b="1" dirty="0" err="1">
                <a:latin typeface="Calibri"/>
                <a:cs typeface="Calibri"/>
              </a:rPr>
              <a:t>European</a:t>
            </a:r>
            <a:r>
              <a:rPr lang="fr-FR" b="1" dirty="0">
                <a:latin typeface="Calibri"/>
                <a:cs typeface="Calibri"/>
              </a:rPr>
              <a:t> </a:t>
            </a:r>
            <a:r>
              <a:rPr lang="fr-FR" b="1" dirty="0" err="1">
                <a:latin typeface="Calibri"/>
                <a:cs typeface="Calibri"/>
              </a:rPr>
              <a:t>Research</a:t>
            </a:r>
            <a:r>
              <a:rPr lang="fr-FR" b="1" dirty="0">
                <a:latin typeface="Calibri"/>
                <a:cs typeface="Calibri"/>
              </a:rPr>
              <a:t> Council</a:t>
            </a:r>
            <a:endParaRPr b="1" dirty="0">
              <a:latin typeface="Calibri"/>
              <a:cs typeface="Calibri"/>
            </a:endParaRPr>
          </a:p>
        </p:txBody>
      </p:sp>
      <p:pic>
        <p:nvPicPr>
          <p:cNvPr id="6" name="Image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927648" y="1340768"/>
            <a:ext cx="5328760" cy="365737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5B574C8-0523-4C3B-8139-AE5AF78E6BFB}"/>
              </a:ext>
            </a:extLst>
          </p:cNvPr>
          <p:cNvSpPr txBox="1"/>
          <p:nvPr/>
        </p:nvSpPr>
        <p:spPr>
          <a:xfrm>
            <a:off x="7464152" y="598528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Françoise Drouard, CNRS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92696"/>
            <a:ext cx="12192001" cy="5256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8835" y="1010448"/>
            <a:ext cx="2631080" cy="1805835"/>
          </a:xfrm>
          <a:prstGeom prst="rect">
            <a:avLst/>
          </a:prstGeom>
        </p:spPr>
      </p:pic>
      <p:sp>
        <p:nvSpPr>
          <p:cNvPr id="5" name="Titre 1"/>
          <p:cNvSpPr/>
          <p:nvPr/>
        </p:nvSpPr>
        <p:spPr bwMode="auto">
          <a:xfrm>
            <a:off x="2788749" y="253782"/>
            <a:ext cx="5755523" cy="8016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2pPr>
            <a:lvl3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3pPr>
            <a:lvl4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4pPr>
            <a:lvl5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5pPr>
            <a:lvl6pPr marL="4572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6pPr>
            <a:lvl7pPr marL="9144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7pPr>
            <a:lvl8pPr marL="13716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8pPr>
            <a:lvl9pPr marL="18288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9pPr>
          </a:lstStyle>
          <a:p>
            <a:pPr>
              <a:defRPr/>
            </a:pPr>
            <a:endParaRPr dirty="0"/>
          </a:p>
        </p:txBody>
      </p:sp>
      <p:pic>
        <p:nvPicPr>
          <p:cNvPr id="7" name="Picture 4" descr="Horizon Europe">
            <a:extLst>
              <a:ext uri="{FF2B5EF4-FFF2-40B4-BE49-F238E27FC236}">
                <a16:creationId xmlns:a16="http://schemas.microsoft.com/office/drawing/2014/main" id="{6D61C671-276F-48A2-AF27-26E7D7271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4"/>
          <a:stretch/>
        </p:blipFill>
        <p:spPr bwMode="auto">
          <a:xfrm>
            <a:off x="3503712" y="1268760"/>
            <a:ext cx="8257336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lipse 1"/>
          <p:cNvSpPr/>
          <p:nvPr/>
        </p:nvSpPr>
        <p:spPr>
          <a:xfrm>
            <a:off x="3719736" y="2420239"/>
            <a:ext cx="2520280" cy="79208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/>
          <p:cNvSpPr/>
          <p:nvPr/>
        </p:nvSpPr>
        <p:spPr bwMode="auto">
          <a:xfrm>
            <a:off x="5879976" y="641747"/>
            <a:ext cx="4603395" cy="8016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2pPr>
            <a:lvl3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3pPr>
            <a:lvl4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4pPr>
            <a:lvl5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5pPr>
            <a:lvl6pPr marL="4572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6pPr>
            <a:lvl7pPr marL="9144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7pPr>
            <a:lvl8pPr marL="13716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8pPr>
            <a:lvl9pPr marL="18288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9pPr>
          </a:lstStyle>
          <a:p>
            <a:pPr>
              <a:defRPr/>
            </a:pPr>
            <a:r>
              <a:rPr lang="fr-FR" sz="3600" dirty="0">
                <a:solidFill>
                  <a:schemeClr val="accent5">
                    <a:lumMod val="75000"/>
                  </a:schemeClr>
                </a:solidFill>
              </a:rPr>
              <a:t>Horizon Europe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9641" y="270145"/>
            <a:ext cx="11089232" cy="55717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9450BF-617B-41C0-B415-3D519BBA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F1D7C4-E771-4E02-B217-303F31D74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4D67496-1FCE-4114-B501-49168936E7E9}"/>
              </a:ext>
            </a:extLst>
          </p:cNvPr>
          <p:cNvSpPr txBox="1"/>
          <p:nvPr/>
        </p:nvSpPr>
        <p:spPr>
          <a:xfrm>
            <a:off x="1254152" y="2564904"/>
            <a:ext cx="101935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6"/>
                </a:solidFill>
              </a:rPr>
              <a:t>Intervenants :</a:t>
            </a:r>
          </a:p>
          <a:p>
            <a:r>
              <a:rPr lang="fr-FR" sz="2400" dirty="0"/>
              <a:t>Fabienne Elbar, </a:t>
            </a:r>
            <a:r>
              <a:rPr lang="fr-FR" sz="2400" dirty="0" err="1"/>
              <a:t>Inria</a:t>
            </a:r>
            <a:endParaRPr lang="fr-FR" sz="2400" dirty="0"/>
          </a:p>
          <a:p>
            <a:r>
              <a:rPr lang="fr-FR" sz="2400" dirty="0"/>
              <a:t>Françoise Drouard, CNRS</a:t>
            </a:r>
          </a:p>
          <a:p>
            <a:r>
              <a:rPr lang="fr-FR" sz="2400" dirty="0"/>
              <a:t>Elodie </a:t>
            </a:r>
            <a:r>
              <a:rPr lang="fr-FR" sz="2400" dirty="0" err="1"/>
              <a:t>Popenda</a:t>
            </a:r>
            <a:r>
              <a:rPr lang="fr-FR" sz="2400" dirty="0"/>
              <a:t>, AgroParisTech</a:t>
            </a:r>
          </a:p>
          <a:p>
            <a:r>
              <a:rPr lang="fr-FR" sz="2400" dirty="0"/>
              <a:t>Sandrine Michiels, Université de Lorraine</a:t>
            </a:r>
          </a:p>
          <a:p>
            <a:endParaRPr lang="fr-FR" sz="2400" dirty="0"/>
          </a:p>
          <a:p>
            <a:r>
              <a:rPr lang="fr-FR" sz="2400" b="1" dirty="0">
                <a:solidFill>
                  <a:schemeClr val="accent6"/>
                </a:solidFill>
              </a:rPr>
              <a:t>Animateur :</a:t>
            </a:r>
          </a:p>
          <a:p>
            <a:r>
              <a:rPr lang="fr-FR" sz="2400" dirty="0"/>
              <a:t>Jessica Nieto, CNRS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703512" y="338566"/>
            <a:ext cx="9937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Cette réunion d’information vous est proposée par </a:t>
            </a:r>
          </a:p>
          <a:p>
            <a:pPr algn="ctr"/>
            <a:r>
              <a:rPr lang="fr-FR" sz="2800" b="1" dirty="0"/>
              <a:t>les partenaires LUE / Lorraine Université d’Excellence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52F5B6E-5BA4-4B19-988F-6664FF293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449" y="1496098"/>
            <a:ext cx="11029424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62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5480" y="171538"/>
            <a:ext cx="9423090" cy="972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1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415480" y="202633"/>
            <a:ext cx="1283895" cy="881198"/>
          </a:xfrm>
          <a:prstGeom prst="rect">
            <a:avLst/>
          </a:prstGeom>
        </p:spPr>
      </p:pic>
      <p:sp>
        <p:nvSpPr>
          <p:cNvPr id="10" name="Titre 1"/>
          <p:cNvSpPr/>
          <p:nvPr/>
        </p:nvSpPr>
        <p:spPr bwMode="auto">
          <a:xfrm>
            <a:off x="2853349" y="342315"/>
            <a:ext cx="6840760" cy="8016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2pPr>
            <a:lvl3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3pPr>
            <a:lvl4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4pPr>
            <a:lvl5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5pPr>
            <a:lvl6pPr marL="4572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6pPr>
            <a:lvl7pPr marL="9144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7pPr>
            <a:lvl8pPr marL="13716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8pPr>
            <a:lvl9pPr marL="18288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9pPr>
          </a:lstStyle>
          <a:p>
            <a:pPr>
              <a:defRPr/>
            </a:pPr>
            <a:r>
              <a:rPr lang="fr-F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Principales caractéristiques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F131CE4-E50B-4230-9E83-A4BD1B433D68}"/>
              </a:ext>
            </a:extLst>
          </p:cNvPr>
          <p:cNvSpPr txBox="1"/>
          <p:nvPr/>
        </p:nvSpPr>
        <p:spPr>
          <a:xfrm>
            <a:off x="1415480" y="1314780"/>
            <a:ext cx="9423090" cy="4708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fr-FR" sz="1400" b="1" dirty="0"/>
          </a:p>
          <a:p>
            <a:r>
              <a:rPr lang="fr-FR" sz="2400" b="1" dirty="0">
                <a:solidFill>
                  <a:srgbClr val="679E2A"/>
                </a:solidFill>
              </a:rPr>
              <a:t> Les ingrédients d’une bourse ERC </a:t>
            </a:r>
          </a:p>
          <a:p>
            <a:pPr marL="285750" indent="-285750">
              <a:buClr>
                <a:srgbClr val="679E2A"/>
              </a:buClr>
              <a:buFont typeface="Arial" panose="020B0604020202020204" pitchFamily="34" charset="0"/>
              <a:buChar char="•"/>
            </a:pPr>
            <a:r>
              <a:rPr lang="fr-FR" dirty="0"/>
              <a:t>1 chercheur-chercheuse (Principal </a:t>
            </a:r>
            <a:r>
              <a:rPr lang="fr-FR" dirty="0" err="1"/>
              <a:t>Investigator</a:t>
            </a:r>
            <a:r>
              <a:rPr lang="fr-FR" dirty="0"/>
              <a:t> – PI ) </a:t>
            </a:r>
          </a:p>
          <a:p>
            <a:pPr marL="285750" indent="-285750">
              <a:buClr>
                <a:srgbClr val="679E2A"/>
              </a:buClr>
              <a:buFont typeface="Arial" panose="020B0604020202020204" pitchFamily="34" charset="0"/>
              <a:buChar char="•"/>
            </a:pPr>
            <a:r>
              <a:rPr lang="fr-FR" dirty="0"/>
              <a:t>1 Projet scientifique exploratoire «high </a:t>
            </a:r>
            <a:r>
              <a:rPr lang="fr-FR" dirty="0" err="1"/>
              <a:t>risk</a:t>
            </a:r>
            <a:r>
              <a:rPr lang="fr-FR" dirty="0"/>
              <a:t>/high gain» sur 5 ans</a:t>
            </a:r>
          </a:p>
          <a:p>
            <a:endParaRPr lang="fr-FR" sz="1400" dirty="0"/>
          </a:p>
          <a:p>
            <a:r>
              <a:rPr lang="fr-FR" sz="2400" b="1" dirty="0">
                <a:solidFill>
                  <a:srgbClr val="679E2A"/>
                </a:solidFill>
              </a:rPr>
              <a:t> Stratégie ERC </a:t>
            </a:r>
          </a:p>
          <a:p>
            <a:pPr marL="285750" indent="-285750">
              <a:buClr>
                <a:srgbClr val="679E2A"/>
              </a:buClr>
              <a:buFont typeface="Arial" panose="020B0604020202020204" pitchFamily="34" charset="0"/>
              <a:buChar char="•"/>
            </a:pPr>
            <a:r>
              <a:rPr lang="fr-FR" dirty="0"/>
              <a:t>Ambition et excellence scientifiques</a:t>
            </a:r>
          </a:p>
          <a:p>
            <a:pPr marL="285750" indent="-285750">
              <a:buClr>
                <a:srgbClr val="679E2A"/>
              </a:buClr>
              <a:buFont typeface="Arial" panose="020B0604020202020204" pitchFamily="34" charset="0"/>
              <a:buChar char="•"/>
            </a:pPr>
            <a:r>
              <a:rPr lang="fr-FR" dirty="0"/>
              <a:t>Approche </a:t>
            </a:r>
            <a:r>
              <a:rPr lang="fr-FR" dirty="0" err="1"/>
              <a:t>bottom</a:t>
            </a:r>
            <a:r>
              <a:rPr lang="fr-FR" dirty="0"/>
              <a:t>-up : pas de sujets prédéterminés </a:t>
            </a:r>
          </a:p>
          <a:p>
            <a:pPr marL="285750" indent="-285750">
              <a:buClr>
                <a:srgbClr val="679E2A"/>
              </a:buClr>
              <a:buFont typeface="Arial" panose="020B0604020202020204" pitchFamily="34" charset="0"/>
              <a:buChar char="•"/>
            </a:pPr>
            <a:r>
              <a:rPr lang="fr-FR" dirty="0"/>
              <a:t>Soutien à la recherche exploratoire quelque soit le domaine scientifique ou technologique</a:t>
            </a:r>
          </a:p>
          <a:p>
            <a:pPr marL="285750" indent="-285750">
              <a:buFontTx/>
              <a:buChar char="-"/>
            </a:pPr>
            <a:endParaRPr lang="fr-FR" sz="1400" dirty="0"/>
          </a:p>
          <a:p>
            <a:r>
              <a:rPr lang="fr-FR" sz="2400" b="1" dirty="0">
                <a:solidFill>
                  <a:srgbClr val="679E2A"/>
                </a:solidFill>
              </a:rPr>
              <a:t> Avantages </a:t>
            </a:r>
          </a:p>
          <a:p>
            <a:pPr marL="285750" indent="-285750">
              <a:buClr>
                <a:srgbClr val="679E2A"/>
              </a:buClr>
              <a:buFont typeface="Arial" panose="020B0604020202020204" pitchFamily="34" charset="0"/>
              <a:buChar char="•"/>
            </a:pPr>
            <a:r>
              <a:rPr lang="fr-FR" dirty="0"/>
              <a:t>Indépendance financière et scientifique</a:t>
            </a:r>
          </a:p>
          <a:p>
            <a:pPr marL="285750" indent="-285750">
              <a:buClr>
                <a:srgbClr val="679E2A"/>
              </a:buClr>
              <a:buFont typeface="Arial" panose="020B0604020202020204" pitchFamily="34" charset="0"/>
              <a:buChar char="•"/>
            </a:pPr>
            <a:r>
              <a:rPr lang="fr-FR" dirty="0"/>
              <a:t>Leadership / Autonomie / Attractivité</a:t>
            </a:r>
          </a:p>
          <a:p>
            <a:pPr marL="285750" indent="-285750">
              <a:buClr>
                <a:srgbClr val="679E2A"/>
              </a:buClr>
              <a:buFont typeface="Arial" panose="020B0604020202020204" pitchFamily="34" charset="0"/>
              <a:buChar char="•"/>
            </a:pPr>
            <a:r>
              <a:rPr lang="fr-FR" dirty="0"/>
              <a:t>Reconnaissance et visibilité internationales</a:t>
            </a:r>
          </a:p>
          <a:p>
            <a:pPr marL="285750" indent="-285750">
              <a:buClr>
                <a:srgbClr val="679E2A"/>
              </a:buClr>
              <a:buFont typeface="Arial" panose="020B0604020202020204" pitchFamily="34" charset="0"/>
              <a:buChar char="•"/>
            </a:pPr>
            <a:r>
              <a:rPr lang="fr-FR" dirty="0"/>
              <a:t>Portabilité</a:t>
            </a:r>
            <a:endParaRPr lang="fr-FR" sz="2400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lnSpc>
                <a:spcPct val="70000"/>
              </a:lnSpc>
              <a:defRPr/>
            </a:pPr>
            <a:endParaRPr lang="fr-FR" sz="700" dirty="0"/>
          </a:p>
          <a:p>
            <a:pPr>
              <a:lnSpc>
                <a:spcPct val="70000"/>
              </a:lnSpc>
              <a:defRPr/>
            </a:pPr>
            <a:endParaRPr lang="fr-FR" sz="700" dirty="0"/>
          </a:p>
          <a:p>
            <a:pPr>
              <a:lnSpc>
                <a:spcPct val="70000"/>
              </a:lnSpc>
              <a:defRPr/>
            </a:pPr>
            <a:endParaRPr lang="fr-FR" sz="700" dirty="0"/>
          </a:p>
          <a:p>
            <a:pPr>
              <a:lnSpc>
                <a:spcPct val="70000"/>
              </a:lnSpc>
              <a:defRPr/>
            </a:pPr>
            <a:endParaRPr lang="fr-FR" sz="700" dirty="0"/>
          </a:p>
          <a:p>
            <a:pPr>
              <a:lnSpc>
                <a:spcPct val="70000"/>
              </a:lnSpc>
              <a:defRPr/>
            </a:pPr>
            <a:endParaRPr lang="fr-FR" sz="700" dirty="0"/>
          </a:p>
          <a:p>
            <a:pPr>
              <a:lnSpc>
                <a:spcPct val="70000"/>
              </a:lnSpc>
              <a:defRPr/>
            </a:pPr>
            <a:endParaRPr lang="fr-FR" sz="700" dirty="0"/>
          </a:p>
          <a:p>
            <a:pPr>
              <a:lnSpc>
                <a:spcPct val="70000"/>
              </a:lnSpc>
              <a:defRPr/>
            </a:pPr>
            <a:endParaRPr lang="fr-FR" sz="700" dirty="0"/>
          </a:p>
          <a:p>
            <a:pPr>
              <a:lnSpc>
                <a:spcPct val="70000"/>
              </a:lnSpc>
              <a:defRPr/>
            </a:pPr>
            <a:endParaRPr lang="fr-FR" sz="700" dirty="0"/>
          </a:p>
          <a:p>
            <a:pPr>
              <a:lnSpc>
                <a:spcPct val="70000"/>
              </a:lnSpc>
              <a:defRPr/>
            </a:pPr>
            <a:endParaRPr lang="fr-FR" sz="700" dirty="0"/>
          </a:p>
          <a:p>
            <a:pPr>
              <a:lnSpc>
                <a:spcPct val="70000"/>
              </a:lnSpc>
              <a:defRPr/>
            </a:pPr>
            <a:endParaRPr lang="fr-FR" sz="700" dirty="0"/>
          </a:p>
          <a:p>
            <a:pPr>
              <a:lnSpc>
                <a:spcPct val="70000"/>
              </a:lnSpc>
              <a:defRPr/>
            </a:pPr>
            <a:endParaRPr lang="fr-FR" sz="700" dirty="0"/>
          </a:p>
          <a:p>
            <a:pPr>
              <a:lnSpc>
                <a:spcPct val="70000"/>
              </a:lnSpc>
              <a:defRPr/>
            </a:pPr>
            <a:endParaRPr lang="fr-FR" sz="700" dirty="0"/>
          </a:p>
          <a:p>
            <a:pPr>
              <a:lnSpc>
                <a:spcPct val="70000"/>
              </a:lnSpc>
              <a:defRPr/>
            </a:pPr>
            <a:endParaRPr lang="fr-FR" sz="700" dirty="0"/>
          </a:p>
          <a:p>
            <a:pPr>
              <a:lnSpc>
                <a:spcPct val="70000"/>
              </a:lnSpc>
              <a:defRPr/>
            </a:pPr>
            <a:endParaRPr lang="fr-FR" sz="700" dirty="0"/>
          </a:p>
          <a:p>
            <a:pPr>
              <a:lnSpc>
                <a:spcPct val="70000"/>
              </a:lnSpc>
              <a:defRPr/>
            </a:pPr>
            <a:endParaRPr lang="fr-FR" sz="700" dirty="0"/>
          </a:p>
          <a:p>
            <a:pPr>
              <a:lnSpc>
                <a:spcPct val="70000"/>
              </a:lnSpc>
              <a:defRPr/>
            </a:pPr>
            <a:endParaRPr lang="fr-FR" sz="700" dirty="0"/>
          </a:p>
          <a:p>
            <a:pPr marL="0" indent="0">
              <a:lnSpc>
                <a:spcPct val="70000"/>
              </a:lnSpc>
              <a:buNone/>
              <a:defRPr/>
            </a:pPr>
            <a:endParaRPr lang="fr-FR" sz="700" dirty="0"/>
          </a:p>
        </p:txBody>
      </p:sp>
      <p:graphicFrame>
        <p:nvGraphicFramePr>
          <p:cNvPr id="15" name="Tableau 5">
            <a:extLst>
              <a:ext uri="{FF2B5EF4-FFF2-40B4-BE49-F238E27FC236}">
                <a16:creationId xmlns:a16="http://schemas.microsoft.com/office/drawing/2014/main" id="{8B1E3833-F2D7-476F-8689-D73A75CAEC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1464" y="1187551"/>
          <a:ext cx="10585176" cy="4764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737">
                  <a:extLst>
                    <a:ext uri="{9D8B030D-6E8A-4147-A177-3AD203B41FA5}">
                      <a16:colId xmlns:a16="http://schemas.microsoft.com/office/drawing/2014/main" val="2662425326"/>
                    </a:ext>
                  </a:extLst>
                </a:gridCol>
                <a:gridCol w="2881303">
                  <a:extLst>
                    <a:ext uri="{9D8B030D-6E8A-4147-A177-3AD203B41FA5}">
                      <a16:colId xmlns:a16="http://schemas.microsoft.com/office/drawing/2014/main" val="3473840692"/>
                    </a:ext>
                  </a:extLst>
                </a:gridCol>
                <a:gridCol w="2923400">
                  <a:extLst>
                    <a:ext uri="{9D8B030D-6E8A-4147-A177-3AD203B41FA5}">
                      <a16:colId xmlns:a16="http://schemas.microsoft.com/office/drawing/2014/main" val="3295682915"/>
                    </a:ext>
                  </a:extLst>
                </a:gridCol>
                <a:gridCol w="2950736">
                  <a:extLst>
                    <a:ext uri="{9D8B030D-6E8A-4147-A177-3AD203B41FA5}">
                      <a16:colId xmlns:a16="http://schemas.microsoft.com/office/drawing/2014/main" val="728775735"/>
                    </a:ext>
                  </a:extLst>
                </a:gridCol>
              </a:tblGrid>
              <a:tr h="507784">
                <a:tc>
                  <a:txBody>
                    <a:bodyPr/>
                    <a:lstStyle/>
                    <a:p>
                      <a:endParaRPr lang="fr-FR" sz="11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latin typeface="+mn-lt"/>
                        </a:rPr>
                        <a:t/>
                      </a:r>
                      <a:br>
                        <a:rPr lang="fr-FR" sz="1600" dirty="0">
                          <a:latin typeface="+mn-lt"/>
                        </a:rPr>
                      </a:br>
                      <a:r>
                        <a:rPr lang="fr-FR" sz="1600" dirty="0">
                          <a:latin typeface="+mn-lt"/>
                        </a:rPr>
                        <a:t>STARTING</a:t>
                      </a:r>
                      <a:br>
                        <a:rPr lang="fr-FR" sz="1600" dirty="0">
                          <a:latin typeface="+mn-lt"/>
                        </a:rPr>
                      </a:br>
                      <a:endParaRPr lang="fr-FR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+mn-lt"/>
                        </a:rPr>
                        <a:t/>
                      </a:r>
                      <a:br>
                        <a:rPr lang="fr-FR" sz="1400" dirty="0">
                          <a:latin typeface="+mn-lt"/>
                        </a:rPr>
                      </a:br>
                      <a:r>
                        <a:rPr lang="fr-FR" sz="1400" dirty="0">
                          <a:latin typeface="+mn-lt"/>
                        </a:rPr>
                        <a:t>CONSOLIDATOR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+mn-lt"/>
                        </a:rPr>
                        <a:t/>
                      </a:r>
                      <a:br>
                        <a:rPr lang="fr-FR" sz="1400" dirty="0">
                          <a:latin typeface="+mn-lt"/>
                        </a:rPr>
                      </a:br>
                      <a:r>
                        <a:rPr lang="fr-FR" sz="1400" dirty="0">
                          <a:latin typeface="+mn-lt"/>
                        </a:rPr>
                        <a:t>ADVANCED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753105"/>
                  </a:ext>
                </a:extLst>
              </a:tr>
              <a:tr h="1818441">
                <a:tc>
                  <a:txBody>
                    <a:bodyPr/>
                    <a:lstStyle/>
                    <a:p>
                      <a:r>
                        <a:rPr lang="fr-FR" sz="1600" b="1" dirty="0">
                          <a:latin typeface="+mn-lt"/>
                        </a:rPr>
                        <a:t>Qui ?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latin typeface="+mn-lt"/>
                          <a:cs typeface="Arial" panose="020B0604020202020204" pitchFamily="34" charset="0"/>
                        </a:rPr>
                        <a:t>Jeunes scientifiques</a:t>
                      </a:r>
                      <a:br>
                        <a:rPr lang="fr-FR" sz="1400" b="1" dirty="0"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fr-FR" sz="1400" b="1" i="1" dirty="0">
                          <a:latin typeface="+mn-lt"/>
                        </a:rPr>
                        <a:t>2-7 ans après la thèse </a:t>
                      </a:r>
                      <a:r>
                        <a:rPr lang="fr-FR" sz="1400" b="1" i="1" dirty="0">
                          <a:latin typeface="+mn-lt"/>
                          <a:cs typeface="Arial" panose="020B0604020202020204" pitchFamily="34" charset="0"/>
                        </a:rPr>
                        <a:t/>
                      </a:r>
                      <a:br>
                        <a:rPr lang="fr-FR" sz="1400" b="1" i="1" dirty="0">
                          <a:latin typeface="+mn-lt"/>
                          <a:cs typeface="Arial" panose="020B0604020202020204" pitchFamily="34" charset="0"/>
                        </a:rPr>
                      </a:br>
                      <a:endParaRPr lang="fr-FR" sz="1400" b="1" i="1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Travaux </a:t>
                      </a:r>
                      <a:r>
                        <a:rPr lang="fr-FR" sz="1200" b="1" dirty="0"/>
                        <a:t>au-delà de l’état de l’art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Potentiel de recherche en </a:t>
                      </a:r>
                      <a:r>
                        <a:rPr lang="fr-FR" sz="1200" b="1" dirty="0"/>
                        <a:t>autonomie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1" dirty="0"/>
                        <a:t>Maturité</a:t>
                      </a:r>
                      <a:r>
                        <a:rPr lang="fr-FR" sz="1200" dirty="0"/>
                        <a:t> en tant que chercheur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Au moins 1 </a:t>
                      </a:r>
                      <a:r>
                        <a:rPr lang="fr-FR" sz="1200" dirty="0" err="1"/>
                        <a:t>publi</a:t>
                      </a:r>
                      <a:r>
                        <a:rPr lang="fr-FR" sz="1200" dirty="0"/>
                        <a:t> en tant que </a:t>
                      </a:r>
                      <a:r>
                        <a:rPr lang="fr-FR" sz="1200" b="1" dirty="0"/>
                        <a:t>main </a:t>
                      </a:r>
                      <a:r>
                        <a:rPr lang="fr-FR" sz="1200" b="1" dirty="0" err="1"/>
                        <a:t>author</a:t>
                      </a:r>
                      <a:r>
                        <a:rPr lang="fr-FR" sz="1200" dirty="0"/>
                        <a:t> </a:t>
                      </a:r>
                      <a:r>
                        <a:rPr lang="fr-FR" sz="1200" u="sng" dirty="0"/>
                        <a:t>sans son </a:t>
                      </a:r>
                      <a:r>
                        <a:rPr lang="fr-FR" sz="1200" u="sng" dirty="0" err="1"/>
                        <a:t>Dir</a:t>
                      </a:r>
                      <a:r>
                        <a:rPr lang="fr-FR" sz="1200" u="sng" dirty="0"/>
                        <a:t> de thèse</a:t>
                      </a:r>
                      <a:endParaRPr lang="fr-FR" sz="1200" u="sng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latin typeface="+mn-lt"/>
                          <a:cs typeface="Arial" panose="020B0604020202020204" pitchFamily="34" charset="0"/>
                        </a:rPr>
                        <a:t>Jeunes scientifiques</a:t>
                      </a:r>
                      <a:br>
                        <a:rPr lang="fr-FR" sz="1400" b="1" dirty="0"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fr-FR" sz="1400" b="1" i="1" dirty="0">
                          <a:latin typeface="+mn-lt"/>
                        </a:rPr>
                        <a:t>7-12 ans après la thèse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1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fr-FR" sz="1200" dirty="0"/>
                        <a:t>Travaux </a:t>
                      </a:r>
                      <a:r>
                        <a:rPr lang="fr-FR" sz="1200" b="1" dirty="0"/>
                        <a:t>au-delà de l’état de l’art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fr-FR" sz="1200" dirty="0"/>
                        <a:t>Potentiel de recherche en </a:t>
                      </a:r>
                      <a:r>
                        <a:rPr lang="fr-FR" sz="1200" b="1" dirty="0"/>
                        <a:t>autonomie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fr-FR" sz="1200" b="1" dirty="0"/>
                        <a:t>Maturité</a:t>
                      </a:r>
                      <a:r>
                        <a:rPr lang="fr-FR" sz="1200" dirty="0"/>
                        <a:t> en tant que chercheur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fr-FR" sz="1200" dirty="0"/>
                        <a:t>Plusieurs </a:t>
                      </a:r>
                      <a:r>
                        <a:rPr lang="fr-FR" sz="1200" dirty="0" err="1"/>
                        <a:t>publis</a:t>
                      </a:r>
                      <a:r>
                        <a:rPr lang="fr-FR" sz="1200" dirty="0"/>
                        <a:t> en tant que </a:t>
                      </a:r>
                      <a:r>
                        <a:rPr lang="fr-FR" sz="1200" b="1" dirty="0"/>
                        <a:t>main </a:t>
                      </a:r>
                      <a:r>
                        <a:rPr lang="fr-FR" sz="1200" b="1" dirty="0" err="1"/>
                        <a:t>author</a:t>
                      </a:r>
                      <a:r>
                        <a:rPr lang="fr-FR" sz="1200" b="1" dirty="0"/>
                        <a:t> </a:t>
                      </a:r>
                      <a:r>
                        <a:rPr lang="fr-FR" sz="1200" u="sng" dirty="0"/>
                        <a:t>sans son </a:t>
                      </a:r>
                      <a:r>
                        <a:rPr lang="fr-FR" sz="1200" u="sng" dirty="0" err="1"/>
                        <a:t>Dir</a:t>
                      </a:r>
                      <a:r>
                        <a:rPr lang="fr-FR" sz="1200" u="sng" dirty="0"/>
                        <a:t> de thèse </a:t>
                      </a:r>
                    </a:p>
                    <a:p>
                      <a:pPr algn="ctr"/>
                      <a:endParaRPr lang="fr-FR" sz="1100" dirty="0">
                        <a:latin typeface="+mn-lt"/>
                      </a:endParaRPr>
                    </a:p>
                  </a:txBody>
                  <a:tcPr>
                    <a:solidFill>
                      <a:srgbClr val="9BC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latin typeface="+mn-lt"/>
                          <a:cs typeface="Arial" panose="020B0604020202020204" pitchFamily="34" charset="0"/>
                        </a:rPr>
                        <a:t>Chercheurs confirmés</a:t>
                      </a:r>
                      <a:br>
                        <a:rPr lang="fr-FR" sz="1400" b="1" dirty="0"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fr-FR" sz="1400" b="1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au-delà de 12 ans après la thèse</a:t>
                      </a:r>
                      <a:r>
                        <a:rPr lang="fr-F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/>
                      </a:r>
                      <a:br>
                        <a:rPr lang="fr-F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</a:br>
                      <a:endParaRPr lang="fr-F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fr-FR" sz="1200" b="1" i="0" dirty="0" err="1"/>
                        <a:t>Track</a:t>
                      </a:r>
                      <a:r>
                        <a:rPr lang="fr-FR" sz="1200" b="1" i="0" dirty="0"/>
                        <a:t> record significatif </a:t>
                      </a:r>
                      <a:r>
                        <a:rPr lang="fr-FR" sz="1200" i="0" dirty="0"/>
                        <a:t>sur les</a:t>
                      </a:r>
                      <a:r>
                        <a:rPr lang="fr-FR" sz="1200" i="0" baseline="0" dirty="0"/>
                        <a:t> </a:t>
                      </a:r>
                    </a:p>
                    <a:p>
                      <a:pPr marL="0" indent="0" algn="l">
                        <a:buFontTx/>
                        <a:buNone/>
                        <a:defRPr/>
                      </a:pPr>
                      <a:r>
                        <a:rPr lang="fr-FR" sz="1200" i="0" dirty="0"/>
                        <a:t>    10 dernières années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fr-FR" sz="1200" b="1" i="0" dirty="0"/>
                        <a:t>Leader exceptionnel </a:t>
                      </a:r>
                      <a:r>
                        <a:rPr lang="fr-FR" sz="1200" i="0" dirty="0"/>
                        <a:t>en termes d’originalité et de contribution à la recherche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fr-FR" sz="1200" i="0" dirty="0"/>
                        <a:t>Contribution au </a:t>
                      </a:r>
                      <a:r>
                        <a:rPr lang="fr-FR" sz="1200" b="1" i="0" dirty="0"/>
                        <a:t>lancement de carrière de chercheurs « </a:t>
                      </a:r>
                      <a:r>
                        <a:rPr lang="fr-FR" sz="1200" b="1" i="0" dirty="0" err="1"/>
                        <a:t>outstanding</a:t>
                      </a:r>
                      <a:r>
                        <a:rPr lang="fr-FR" sz="1200" b="1" i="0" dirty="0"/>
                        <a:t> »</a:t>
                      </a:r>
                      <a:r>
                        <a:rPr lang="fr-FR" sz="1100" b="1" i="0" dirty="0"/>
                        <a:t/>
                      </a:r>
                      <a:br>
                        <a:rPr lang="fr-FR" sz="1100" b="1" i="0" dirty="0"/>
                      </a:br>
                      <a:endParaRPr lang="fr-FR" sz="1100" b="1" dirty="0">
                        <a:latin typeface="+mn-lt"/>
                      </a:endParaRPr>
                    </a:p>
                  </a:txBody>
                  <a:tcPr>
                    <a:solidFill>
                      <a:srgbClr val="DED0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113885"/>
                  </a:ext>
                </a:extLst>
              </a:tr>
              <a:tr h="847737">
                <a:tc>
                  <a:txBody>
                    <a:bodyPr/>
                    <a:lstStyle/>
                    <a:p>
                      <a:r>
                        <a:rPr lang="fr-FR" sz="1100" b="1" dirty="0">
                          <a:latin typeface="+mn-lt"/>
                        </a:rPr>
                        <a:t/>
                      </a:r>
                      <a:br>
                        <a:rPr lang="fr-FR" sz="1100" b="1" dirty="0">
                          <a:latin typeface="+mn-lt"/>
                        </a:rPr>
                      </a:br>
                      <a:r>
                        <a:rPr lang="fr-FR" sz="1400" b="1" dirty="0">
                          <a:latin typeface="+mn-lt"/>
                        </a:rPr>
                        <a:t>Budget maximum </a:t>
                      </a:r>
                      <a:br>
                        <a:rPr lang="fr-FR" sz="1400" b="1" dirty="0">
                          <a:latin typeface="+mn-lt"/>
                        </a:rPr>
                      </a:br>
                      <a:r>
                        <a:rPr lang="fr-FR" sz="1000" b="1" dirty="0">
                          <a:latin typeface="+mn-lt"/>
                        </a:rPr>
                        <a:t>(projet 5 ans) </a:t>
                      </a:r>
                    </a:p>
                    <a:p>
                      <a:endParaRPr lang="fr-FR" sz="1000" b="1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latin typeface="+mn-lt"/>
                        </a:rPr>
                        <a:t/>
                      </a:r>
                      <a:br>
                        <a:rPr lang="fr-FR" sz="1400" b="1" dirty="0">
                          <a:latin typeface="+mn-lt"/>
                        </a:rPr>
                      </a:br>
                      <a:r>
                        <a:rPr lang="fr-FR" sz="1400" b="1" dirty="0">
                          <a:latin typeface="+mn-lt"/>
                        </a:rPr>
                        <a:t>1,5 M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latin typeface="+mn-lt"/>
                        </a:rPr>
                        <a:t/>
                      </a:r>
                      <a:br>
                        <a:rPr lang="fr-FR" sz="1400" b="1" dirty="0">
                          <a:latin typeface="+mn-lt"/>
                        </a:rPr>
                      </a:br>
                      <a:r>
                        <a:rPr lang="fr-FR" sz="1400" b="1" dirty="0">
                          <a:latin typeface="+mn-lt"/>
                        </a:rPr>
                        <a:t>2 M €</a:t>
                      </a:r>
                    </a:p>
                  </a:txBody>
                  <a:tcPr>
                    <a:solidFill>
                      <a:srgbClr val="9BC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latin typeface="+mn-lt"/>
                        </a:rPr>
                        <a:t/>
                      </a:r>
                      <a:br>
                        <a:rPr lang="fr-FR" sz="1400" b="1" dirty="0">
                          <a:latin typeface="+mn-lt"/>
                        </a:rPr>
                      </a:br>
                      <a:r>
                        <a:rPr lang="fr-FR" sz="1400" b="1" dirty="0">
                          <a:latin typeface="+mn-lt"/>
                        </a:rPr>
                        <a:t>2,5 M €</a:t>
                      </a:r>
                    </a:p>
                  </a:txBody>
                  <a:tcPr>
                    <a:solidFill>
                      <a:srgbClr val="DED0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962958"/>
                  </a:ext>
                </a:extLst>
              </a:tr>
              <a:tr h="687353">
                <a:tc>
                  <a:txBody>
                    <a:bodyPr/>
                    <a:lstStyle/>
                    <a:p>
                      <a:r>
                        <a:rPr lang="fr-FR" sz="1200" b="1" dirty="0">
                          <a:latin typeface="+mn-lt"/>
                        </a:rPr>
                        <a:t/>
                      </a:r>
                      <a:br>
                        <a:rPr lang="fr-FR" sz="1200" b="1" dirty="0">
                          <a:latin typeface="+mn-lt"/>
                        </a:rPr>
                      </a:br>
                      <a:r>
                        <a:rPr lang="fr-FR" sz="1400" b="1" dirty="0">
                          <a:latin typeface="+mn-lt"/>
                        </a:rPr>
                        <a:t>Implication minimum du PI </a:t>
                      </a:r>
                      <a:br>
                        <a:rPr lang="fr-FR" sz="1400" b="1" dirty="0">
                          <a:latin typeface="+mn-lt"/>
                        </a:rPr>
                      </a:br>
                      <a:endParaRPr lang="fr-FR" sz="1400" b="1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+mn-lt"/>
                      </a:endParaRPr>
                    </a:p>
                    <a:p>
                      <a:pPr algn="ctr"/>
                      <a:r>
                        <a:rPr lang="fr-FR" sz="1600" b="1" dirty="0">
                          <a:latin typeface="+mn-lt"/>
                        </a:rPr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+mn-lt"/>
                        </a:rPr>
                        <a:t/>
                      </a:r>
                      <a:br>
                        <a:rPr lang="fr-FR" sz="1400" dirty="0">
                          <a:latin typeface="+mn-lt"/>
                        </a:rPr>
                      </a:br>
                      <a:r>
                        <a:rPr lang="fr-FR" sz="1600" b="1" dirty="0">
                          <a:latin typeface="+mn-lt"/>
                        </a:rPr>
                        <a:t>40%</a:t>
                      </a:r>
                    </a:p>
                  </a:txBody>
                  <a:tcPr>
                    <a:solidFill>
                      <a:srgbClr val="9BC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latin typeface="+mn-lt"/>
                      </a:endParaRPr>
                    </a:p>
                    <a:p>
                      <a:pPr algn="ctr"/>
                      <a:r>
                        <a:rPr lang="fr-FR" sz="1600" b="1" dirty="0">
                          <a:latin typeface="+mn-lt"/>
                        </a:rPr>
                        <a:t>30%</a:t>
                      </a:r>
                    </a:p>
                  </a:txBody>
                  <a:tcPr>
                    <a:solidFill>
                      <a:srgbClr val="DED0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755590"/>
                  </a:ext>
                </a:extLst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271464" y="156999"/>
            <a:ext cx="10585176" cy="972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415480" y="202633"/>
            <a:ext cx="1283895" cy="881198"/>
          </a:xfrm>
          <a:prstGeom prst="rect">
            <a:avLst/>
          </a:prstGeom>
        </p:spPr>
      </p:pic>
      <p:sp>
        <p:nvSpPr>
          <p:cNvPr id="18" name="Titre 1"/>
          <p:cNvSpPr/>
          <p:nvPr/>
        </p:nvSpPr>
        <p:spPr bwMode="auto">
          <a:xfrm>
            <a:off x="2853349" y="342315"/>
            <a:ext cx="6840760" cy="8016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2pPr>
            <a:lvl3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3pPr>
            <a:lvl4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4pPr>
            <a:lvl5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5pPr>
            <a:lvl6pPr marL="4572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6pPr>
            <a:lvl7pPr marL="9144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7pPr>
            <a:lvl8pPr marL="13716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8pPr>
            <a:lvl9pPr marL="18288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9pPr>
          </a:lstStyle>
          <a:p>
            <a:pPr>
              <a:defRPr/>
            </a:pPr>
            <a:r>
              <a:rPr lang="fr-F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Les différentes bourses ERC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lnSpc>
                <a:spcPct val="70000"/>
              </a:lnSpc>
              <a:defRPr/>
            </a:pPr>
            <a:endParaRPr lang="fr-FR" sz="700"/>
          </a:p>
          <a:p>
            <a:pPr>
              <a:lnSpc>
                <a:spcPct val="70000"/>
              </a:lnSpc>
              <a:defRPr/>
            </a:pPr>
            <a:endParaRPr lang="fr-FR" sz="700"/>
          </a:p>
          <a:p>
            <a:pPr>
              <a:lnSpc>
                <a:spcPct val="70000"/>
              </a:lnSpc>
              <a:defRPr/>
            </a:pPr>
            <a:endParaRPr lang="fr-FR" sz="700"/>
          </a:p>
          <a:p>
            <a:pPr>
              <a:lnSpc>
                <a:spcPct val="70000"/>
              </a:lnSpc>
              <a:defRPr/>
            </a:pPr>
            <a:endParaRPr lang="fr-FR" sz="700"/>
          </a:p>
          <a:p>
            <a:pPr>
              <a:lnSpc>
                <a:spcPct val="70000"/>
              </a:lnSpc>
              <a:defRPr/>
            </a:pPr>
            <a:endParaRPr lang="fr-FR" sz="700"/>
          </a:p>
          <a:p>
            <a:pPr>
              <a:lnSpc>
                <a:spcPct val="70000"/>
              </a:lnSpc>
              <a:defRPr/>
            </a:pPr>
            <a:endParaRPr lang="fr-FR" sz="700"/>
          </a:p>
          <a:p>
            <a:pPr>
              <a:lnSpc>
                <a:spcPct val="70000"/>
              </a:lnSpc>
              <a:defRPr/>
            </a:pPr>
            <a:endParaRPr lang="fr-FR" sz="700"/>
          </a:p>
          <a:p>
            <a:pPr>
              <a:lnSpc>
                <a:spcPct val="70000"/>
              </a:lnSpc>
              <a:defRPr/>
            </a:pPr>
            <a:endParaRPr lang="fr-FR" sz="700"/>
          </a:p>
          <a:p>
            <a:pPr>
              <a:lnSpc>
                <a:spcPct val="70000"/>
              </a:lnSpc>
              <a:defRPr/>
            </a:pPr>
            <a:endParaRPr lang="fr-FR" sz="700"/>
          </a:p>
          <a:p>
            <a:pPr>
              <a:lnSpc>
                <a:spcPct val="70000"/>
              </a:lnSpc>
              <a:defRPr/>
            </a:pPr>
            <a:endParaRPr lang="fr-FR" sz="700"/>
          </a:p>
          <a:p>
            <a:pPr>
              <a:lnSpc>
                <a:spcPct val="70000"/>
              </a:lnSpc>
              <a:defRPr/>
            </a:pPr>
            <a:endParaRPr lang="fr-FR" sz="700"/>
          </a:p>
          <a:p>
            <a:pPr>
              <a:lnSpc>
                <a:spcPct val="70000"/>
              </a:lnSpc>
              <a:defRPr/>
            </a:pPr>
            <a:endParaRPr lang="fr-FR" sz="700"/>
          </a:p>
          <a:p>
            <a:pPr>
              <a:lnSpc>
                <a:spcPct val="70000"/>
              </a:lnSpc>
              <a:defRPr/>
            </a:pPr>
            <a:endParaRPr lang="fr-FR" sz="700"/>
          </a:p>
          <a:p>
            <a:pPr>
              <a:lnSpc>
                <a:spcPct val="70000"/>
              </a:lnSpc>
              <a:defRPr/>
            </a:pPr>
            <a:endParaRPr lang="fr-FR" sz="700"/>
          </a:p>
          <a:p>
            <a:pPr>
              <a:lnSpc>
                <a:spcPct val="70000"/>
              </a:lnSpc>
              <a:defRPr/>
            </a:pPr>
            <a:endParaRPr lang="fr-FR" sz="700"/>
          </a:p>
          <a:p>
            <a:pPr>
              <a:lnSpc>
                <a:spcPct val="70000"/>
              </a:lnSpc>
              <a:defRPr/>
            </a:pPr>
            <a:endParaRPr lang="fr-FR" sz="700"/>
          </a:p>
          <a:p>
            <a:pPr marL="0" indent="0">
              <a:lnSpc>
                <a:spcPct val="70000"/>
              </a:lnSpc>
              <a:buNone/>
              <a:defRPr/>
            </a:pPr>
            <a:endParaRPr lang="fr-FR" sz="70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95400" y="172528"/>
            <a:ext cx="9649071" cy="972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415480" y="202633"/>
            <a:ext cx="1283895" cy="881198"/>
          </a:xfrm>
          <a:prstGeom prst="rect">
            <a:avLst/>
          </a:prstGeom>
        </p:spPr>
      </p:pic>
      <p:sp>
        <p:nvSpPr>
          <p:cNvPr id="18" name="Titre 1"/>
          <p:cNvSpPr/>
          <p:nvPr/>
        </p:nvSpPr>
        <p:spPr bwMode="auto">
          <a:xfrm>
            <a:off x="2853349" y="342315"/>
            <a:ext cx="6840760" cy="8016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2pPr>
            <a:lvl3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3pPr>
            <a:lvl4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4pPr>
            <a:lvl5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5pPr>
            <a:lvl6pPr marL="4572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6pPr>
            <a:lvl7pPr marL="9144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7pPr>
            <a:lvl8pPr marL="13716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8pPr>
            <a:lvl9pPr marL="18288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9pPr>
          </a:lstStyle>
          <a:p>
            <a:pPr>
              <a:defRPr/>
            </a:pPr>
            <a:r>
              <a:rPr lang="fr-F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Candidater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C10EE2CF-66AD-46DD-98CF-943D7761DEFB}"/>
              </a:ext>
            </a:extLst>
          </p:cNvPr>
          <p:cNvGraphicFramePr/>
          <p:nvPr>
            <p:extLst/>
          </p:nvPr>
        </p:nvGraphicFramePr>
        <p:xfrm>
          <a:off x="407368" y="1514304"/>
          <a:ext cx="7416824" cy="4434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Tableau 1"/>
          <p:cNvGraphicFramePr>
            <a:graphicFrameLocks noGrp="1"/>
          </p:cNvGraphicFramePr>
          <p:nvPr>
            <p:extLst/>
          </p:nvPr>
        </p:nvGraphicFramePr>
        <p:xfrm>
          <a:off x="8328248" y="2512464"/>
          <a:ext cx="3646409" cy="3322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6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773">
                <a:tc gridSpan="2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fr-FR" sz="2000" u="none" dirty="0" err="1"/>
                        <a:t>Re</a:t>
                      </a:r>
                      <a:r>
                        <a:rPr lang="fr-FR" sz="2000" u="none" dirty="0"/>
                        <a:t>-soumission </a:t>
                      </a:r>
                      <a:r>
                        <a:rPr lang="fr-FR" sz="1400" u="none" dirty="0"/>
                        <a:t>(restrictions)</a:t>
                      </a:r>
                      <a:r>
                        <a:rPr lang="fr-FR" sz="2000" u="none" dirty="0"/>
                        <a:t/>
                      </a:r>
                      <a:br>
                        <a:rPr lang="fr-FR" sz="2000" u="none" dirty="0"/>
                      </a:br>
                      <a:r>
                        <a:rPr lang="fr-FR" sz="1800" b="0" u="none" dirty="0"/>
                        <a:t>Note obtenue en </a:t>
                      </a:r>
                      <a:r>
                        <a:rPr lang="fr-FR" sz="1800" b="0" u="none" dirty="0" err="1"/>
                        <a:t>Step</a:t>
                      </a:r>
                      <a:r>
                        <a:rPr lang="fr-FR" sz="1800" b="0" u="none" baseline="0" dirty="0"/>
                        <a:t> 1</a:t>
                      </a:r>
                      <a:endParaRPr lang="fr-FR" sz="18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77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fr-FR" sz="2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fr-F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Pas de restriction</a:t>
                      </a:r>
                      <a:r>
                        <a:rPr lang="fr-FR" sz="2000" dirty="0"/>
                        <a:t/>
                      </a:r>
                      <a:br>
                        <a:rPr lang="fr-FR" sz="2000" dirty="0"/>
                      </a:br>
                      <a:r>
                        <a:rPr lang="fr-FR" sz="1600" i="1" dirty="0"/>
                        <a:t>Soumission l’année</a:t>
                      </a:r>
                      <a:r>
                        <a:rPr lang="fr-FR" sz="1600" i="1" baseline="0" dirty="0"/>
                        <a:t> suivante autorisée</a:t>
                      </a:r>
                      <a:endParaRPr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77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fr-FR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</a:t>
                      </a:r>
                      <a:endParaRPr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 année blanche</a:t>
                      </a:r>
                      <a:br>
                        <a:rPr lang="fr-FR" sz="2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</a:br>
                      <a:r>
                        <a:rPr lang="fr-FR" sz="1600" i="1" dirty="0"/>
                        <a:t>Inéligibilité l’année</a:t>
                      </a:r>
                      <a:r>
                        <a:rPr lang="fr-FR" sz="1600" i="1" baseline="0" dirty="0"/>
                        <a:t> suivante</a:t>
                      </a:r>
                      <a:br>
                        <a:rPr lang="fr-FR" sz="1600" i="1" baseline="0" dirty="0"/>
                      </a:br>
                      <a:r>
                        <a:rPr lang="fr-FR" sz="1600" i="1" baseline="0" dirty="0"/>
                        <a:t> </a:t>
                      </a:r>
                      <a:endParaRPr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19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fr-FR" sz="2400" b="1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>
                          <a:solidFill>
                            <a:srgbClr val="C00000"/>
                          </a:solidFill>
                        </a:rPr>
                        <a:t>2 années blanches</a:t>
                      </a:r>
                      <a:br>
                        <a:rPr lang="fr-FR" sz="2000" b="1" dirty="0">
                          <a:solidFill>
                            <a:srgbClr val="C00000"/>
                          </a:solidFill>
                        </a:rPr>
                      </a:br>
                      <a:r>
                        <a:rPr lang="fr-FR" sz="1600" i="1" dirty="0"/>
                        <a:t>Inéligibilité sur les 2 années</a:t>
                      </a:r>
                      <a:r>
                        <a:rPr lang="fr-FR" sz="1600" i="1" baseline="0" dirty="0"/>
                        <a:t> suivantes</a:t>
                      </a:r>
                      <a:endParaRPr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Flèche droite 5"/>
          <p:cNvSpPr/>
          <p:nvPr/>
        </p:nvSpPr>
        <p:spPr>
          <a:xfrm>
            <a:off x="7824192" y="3356992"/>
            <a:ext cx="432048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 bwMode="auto">
          <a:xfrm rot="5400000">
            <a:off x="4081229" y="3863375"/>
            <a:ext cx="504056" cy="65097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056875" y="3912014"/>
            <a:ext cx="5692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28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26490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lnSpc>
                <a:spcPct val="70000"/>
              </a:lnSpc>
              <a:defRPr/>
            </a:pPr>
            <a:endParaRPr lang="fr-FR" sz="700"/>
          </a:p>
          <a:p>
            <a:pPr>
              <a:lnSpc>
                <a:spcPct val="70000"/>
              </a:lnSpc>
              <a:defRPr/>
            </a:pPr>
            <a:endParaRPr lang="fr-FR" sz="700"/>
          </a:p>
          <a:p>
            <a:pPr>
              <a:lnSpc>
                <a:spcPct val="70000"/>
              </a:lnSpc>
              <a:defRPr/>
            </a:pPr>
            <a:endParaRPr lang="fr-FR" sz="700"/>
          </a:p>
          <a:p>
            <a:pPr>
              <a:lnSpc>
                <a:spcPct val="70000"/>
              </a:lnSpc>
              <a:defRPr/>
            </a:pPr>
            <a:endParaRPr lang="fr-FR" sz="700"/>
          </a:p>
          <a:p>
            <a:pPr>
              <a:lnSpc>
                <a:spcPct val="70000"/>
              </a:lnSpc>
              <a:defRPr/>
            </a:pPr>
            <a:endParaRPr lang="fr-FR" sz="700"/>
          </a:p>
          <a:p>
            <a:pPr>
              <a:lnSpc>
                <a:spcPct val="70000"/>
              </a:lnSpc>
              <a:defRPr/>
            </a:pPr>
            <a:endParaRPr lang="fr-FR" sz="700"/>
          </a:p>
          <a:p>
            <a:pPr>
              <a:lnSpc>
                <a:spcPct val="70000"/>
              </a:lnSpc>
              <a:defRPr/>
            </a:pPr>
            <a:endParaRPr lang="fr-FR" sz="700"/>
          </a:p>
          <a:p>
            <a:pPr>
              <a:lnSpc>
                <a:spcPct val="70000"/>
              </a:lnSpc>
              <a:defRPr/>
            </a:pPr>
            <a:endParaRPr lang="fr-FR" sz="700"/>
          </a:p>
          <a:p>
            <a:pPr>
              <a:lnSpc>
                <a:spcPct val="70000"/>
              </a:lnSpc>
              <a:defRPr/>
            </a:pPr>
            <a:endParaRPr lang="fr-FR" sz="700"/>
          </a:p>
          <a:p>
            <a:pPr>
              <a:lnSpc>
                <a:spcPct val="70000"/>
              </a:lnSpc>
              <a:defRPr/>
            </a:pPr>
            <a:endParaRPr lang="fr-FR" sz="700"/>
          </a:p>
          <a:p>
            <a:pPr>
              <a:lnSpc>
                <a:spcPct val="70000"/>
              </a:lnSpc>
              <a:defRPr/>
            </a:pPr>
            <a:endParaRPr lang="fr-FR" sz="700"/>
          </a:p>
          <a:p>
            <a:pPr>
              <a:lnSpc>
                <a:spcPct val="70000"/>
              </a:lnSpc>
              <a:defRPr/>
            </a:pPr>
            <a:endParaRPr lang="fr-FR" sz="700"/>
          </a:p>
          <a:p>
            <a:pPr>
              <a:lnSpc>
                <a:spcPct val="70000"/>
              </a:lnSpc>
              <a:defRPr/>
            </a:pPr>
            <a:endParaRPr lang="fr-FR" sz="700"/>
          </a:p>
          <a:p>
            <a:pPr>
              <a:lnSpc>
                <a:spcPct val="70000"/>
              </a:lnSpc>
              <a:defRPr/>
            </a:pPr>
            <a:endParaRPr lang="fr-FR" sz="700"/>
          </a:p>
          <a:p>
            <a:pPr>
              <a:lnSpc>
                <a:spcPct val="70000"/>
              </a:lnSpc>
              <a:defRPr/>
            </a:pPr>
            <a:endParaRPr lang="fr-FR" sz="700"/>
          </a:p>
          <a:p>
            <a:pPr>
              <a:lnSpc>
                <a:spcPct val="70000"/>
              </a:lnSpc>
              <a:defRPr/>
            </a:pPr>
            <a:endParaRPr lang="fr-FR" sz="700"/>
          </a:p>
          <a:p>
            <a:pPr marL="0" indent="0">
              <a:lnSpc>
                <a:spcPct val="70000"/>
              </a:lnSpc>
              <a:buNone/>
              <a:defRPr/>
            </a:pPr>
            <a:endParaRPr lang="fr-FR" sz="70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91343" y="115651"/>
            <a:ext cx="7992889" cy="558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91343" y="123740"/>
            <a:ext cx="720081" cy="494226"/>
          </a:xfrm>
          <a:prstGeom prst="rect">
            <a:avLst/>
          </a:prstGeom>
        </p:spPr>
      </p:pic>
      <p:sp>
        <p:nvSpPr>
          <p:cNvPr id="18" name="Titre 1"/>
          <p:cNvSpPr/>
          <p:nvPr/>
        </p:nvSpPr>
        <p:spPr bwMode="auto">
          <a:xfrm>
            <a:off x="2275533" y="89334"/>
            <a:ext cx="3746707" cy="8016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2pPr>
            <a:lvl3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3pPr>
            <a:lvl4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4pPr>
            <a:lvl5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5pPr>
            <a:lvl6pPr marL="4572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6pPr>
            <a:lvl7pPr marL="9144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7pPr>
            <a:lvl8pPr marL="13716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8pPr>
            <a:lvl9pPr marL="18288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9pPr>
          </a:lstStyle>
          <a:p>
            <a:pPr>
              <a:defRPr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Calendrier Appels 2023 </a:t>
            </a:r>
            <a:endParaRPr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A3BDE8E7-DFA0-448E-AC06-212A4B7A6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417670"/>
              </p:ext>
            </p:extLst>
          </p:nvPr>
        </p:nvGraphicFramePr>
        <p:xfrm>
          <a:off x="202933" y="811796"/>
          <a:ext cx="7981298" cy="21776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44020">
                  <a:extLst>
                    <a:ext uri="{9D8B030D-6E8A-4147-A177-3AD203B41FA5}">
                      <a16:colId xmlns:a16="http://schemas.microsoft.com/office/drawing/2014/main" val="4239731279"/>
                    </a:ext>
                  </a:extLst>
                </a:gridCol>
                <a:gridCol w="2618639">
                  <a:extLst>
                    <a:ext uri="{9D8B030D-6E8A-4147-A177-3AD203B41FA5}">
                      <a16:colId xmlns:a16="http://schemas.microsoft.com/office/drawing/2014/main" val="3759354420"/>
                    </a:ext>
                  </a:extLst>
                </a:gridCol>
                <a:gridCol w="2618639">
                  <a:extLst>
                    <a:ext uri="{9D8B030D-6E8A-4147-A177-3AD203B41FA5}">
                      <a16:colId xmlns:a16="http://schemas.microsoft.com/office/drawing/2014/main" val="1385053212"/>
                    </a:ext>
                  </a:extLst>
                </a:gridCol>
              </a:tblGrid>
              <a:tr h="540985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>
                          <a:solidFill>
                            <a:srgbClr val="002060"/>
                          </a:solidFill>
                        </a:rPr>
                        <a:t>Starting</a:t>
                      </a:r>
                      <a:endParaRPr lang="fr-FR" sz="18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fr-FR" sz="1800" dirty="0">
                          <a:solidFill>
                            <a:srgbClr val="002060"/>
                          </a:solidFill>
                        </a:rPr>
                        <a:t>Grant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>
                          <a:solidFill>
                            <a:srgbClr val="002060"/>
                          </a:solidFill>
                        </a:rPr>
                        <a:t>Consolidator</a:t>
                      </a:r>
                      <a:r>
                        <a:rPr lang="fr-FR" sz="1800" dirty="0">
                          <a:solidFill>
                            <a:srgbClr val="002060"/>
                          </a:solidFill>
                        </a:rPr>
                        <a:t/>
                      </a:r>
                      <a:br>
                        <a:rPr lang="fr-FR" sz="1800" dirty="0">
                          <a:solidFill>
                            <a:srgbClr val="002060"/>
                          </a:solidFill>
                        </a:rPr>
                      </a:br>
                      <a:r>
                        <a:rPr lang="fr-FR" sz="1800" dirty="0">
                          <a:solidFill>
                            <a:srgbClr val="002060"/>
                          </a:solidFill>
                        </a:rPr>
                        <a:t>Grant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rgbClr val="002060"/>
                          </a:solidFill>
                        </a:rPr>
                        <a:t>Advanced</a:t>
                      </a:r>
                    </a:p>
                    <a:p>
                      <a:pPr algn="ctr"/>
                      <a:r>
                        <a:rPr lang="fr-FR" sz="1800" dirty="0">
                          <a:solidFill>
                            <a:srgbClr val="002060"/>
                          </a:solidFill>
                        </a:rPr>
                        <a:t>Grant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650295"/>
                  </a:ext>
                </a:extLst>
              </a:tr>
              <a:tr h="1537536">
                <a:tc>
                  <a:txBody>
                    <a:bodyPr/>
                    <a:lstStyle/>
                    <a:p>
                      <a:pPr algn="ctr"/>
                      <a:endParaRPr lang="fr-FR" sz="1200" b="1" i="1" dirty="0"/>
                    </a:p>
                    <a:p>
                      <a:pPr algn="ctr"/>
                      <a:r>
                        <a:rPr lang="fr-FR" sz="1200" b="1" i="1" dirty="0"/>
                        <a:t>Thèse du 01/01/2016 au 31/12/2020</a:t>
                      </a:r>
                      <a:br>
                        <a:rPr lang="fr-FR" sz="1200" b="1" i="1" dirty="0"/>
                      </a:br>
                      <a:r>
                        <a:rPr lang="fr-FR" sz="1400" dirty="0"/>
                        <a:t/>
                      </a:r>
                      <a:br>
                        <a:rPr lang="fr-FR" sz="1400" dirty="0"/>
                      </a:br>
                      <a:r>
                        <a:rPr lang="fr-FR" sz="1400" dirty="0"/>
                        <a:t>Open</a:t>
                      </a:r>
                      <a:r>
                        <a:rPr lang="fr-FR" sz="1600" dirty="0"/>
                        <a:t> </a:t>
                      </a:r>
                      <a:r>
                        <a:rPr lang="fr-FR" sz="1400" dirty="0"/>
                        <a:t>12/07/22</a:t>
                      </a:r>
                    </a:p>
                    <a:p>
                      <a:pPr algn="ctr"/>
                      <a:r>
                        <a:rPr lang="fr-FR" sz="1200" b="1" dirty="0" err="1">
                          <a:solidFill>
                            <a:srgbClr val="C00000"/>
                          </a:solidFill>
                        </a:rPr>
                        <a:t>DeadLine</a:t>
                      </a:r>
                      <a:r>
                        <a:rPr lang="fr-FR" sz="1600" baseline="0" dirty="0"/>
                        <a:t> </a:t>
                      </a:r>
                      <a:r>
                        <a:rPr lang="fr-FR" sz="1600" b="1" baseline="0" dirty="0">
                          <a:solidFill>
                            <a:srgbClr val="C00000"/>
                          </a:solidFill>
                        </a:rPr>
                        <a:t>25/10/22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100" b="1" i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Thèse du 01/01/2011 au 31/12/2015</a:t>
                      </a:r>
                      <a:endParaRPr lang="fr-FR" sz="1200" b="1" i="1" dirty="0"/>
                    </a:p>
                    <a:p>
                      <a:pPr algn="ctr"/>
                      <a:endParaRPr kumimoji="0" lang="fr-FR" sz="1600" b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algn="ctr"/>
                      <a:r>
                        <a:rPr kumimoji="0" lang="fr-FR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Open</a:t>
                      </a:r>
                      <a:r>
                        <a:rPr lang="fr-FR" sz="1600" dirty="0"/>
                        <a:t> </a:t>
                      </a:r>
                      <a:r>
                        <a:rPr lang="fr-FR" sz="1400" dirty="0"/>
                        <a:t>28/09/22</a:t>
                      </a:r>
                    </a:p>
                    <a:p>
                      <a:pPr algn="ctr"/>
                      <a:r>
                        <a:rPr kumimoji="0" lang="fr-FR" sz="12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</a:rPr>
                        <a:t>DeadLine</a:t>
                      </a:r>
                      <a:r>
                        <a:rPr lang="fr-FR" sz="1600" b="1" baseline="0" dirty="0">
                          <a:solidFill>
                            <a:srgbClr val="C00000"/>
                          </a:solidFill>
                        </a:rPr>
                        <a:t> 02/02/23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baseline="0" dirty="0"/>
                        <a:t/>
                      </a:r>
                      <a:br>
                        <a:rPr lang="fr-FR" sz="1400" b="1" baseline="0" dirty="0"/>
                      </a:br>
                      <a:endParaRPr kumimoji="0" lang="fr-FR" sz="140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Open</a:t>
                      </a:r>
                      <a:r>
                        <a:rPr kumimoji="0" lang="fr-FR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fr-FR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08/12/22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</a:rPr>
                        <a:t>DeadLine</a:t>
                      </a:r>
                      <a:r>
                        <a:rPr kumimoji="0" lang="fr-FR" sz="1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fr-FR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</a:rPr>
                        <a:t>23/05/23</a:t>
                      </a:r>
                    </a:p>
                    <a:p>
                      <a:pPr algn="ctr"/>
                      <a:endParaRPr lang="fr-FR" sz="1400" i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18912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642875" y="3099799"/>
            <a:ext cx="3429788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i="1" dirty="0"/>
              <a:t>A compter du programme de travail ERC 2023, </a:t>
            </a:r>
            <a:r>
              <a:rPr lang="fr-FR" sz="1400" b="1" i="1" dirty="0"/>
              <a:t>la seule date prise en compte </a:t>
            </a:r>
            <a:r>
              <a:rPr lang="fr-FR" sz="1400" i="1" dirty="0"/>
              <a:t>pour le calcul d'éligibilité est celle de la </a:t>
            </a:r>
            <a:r>
              <a:rPr lang="fr-FR" sz="1400" b="1" i="1" u="sng" dirty="0"/>
              <a:t>soutenance de thèse</a:t>
            </a:r>
            <a:endParaRPr lang="fr-FR" sz="1400" b="1" u="sng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8642874" y="2341116"/>
            <a:ext cx="342978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1" i="1" dirty="0"/>
              <a:t>Cas particuliers d’extension d’éligibilité : </a:t>
            </a:r>
            <a:r>
              <a:rPr lang="fr-FR" sz="1600" i="1" dirty="0"/>
              <a:t/>
            </a:r>
            <a:br>
              <a:rPr lang="fr-FR" sz="1600" i="1" dirty="0"/>
            </a:br>
            <a:r>
              <a:rPr lang="fr-FR" sz="1400" i="1" dirty="0"/>
              <a:t>Maternité, longues maladies, etc…</a:t>
            </a:r>
          </a:p>
        </p:txBody>
      </p:sp>
      <p:sp>
        <p:nvSpPr>
          <p:cNvPr id="6" name="AutoShape 4" descr="Calculating Eligibility Criteria for CAME Certifications"/>
          <p:cNvSpPr>
            <a:spLocks noChangeAspect="1" noChangeArrowheads="1"/>
          </p:cNvSpPr>
          <p:nvPr/>
        </p:nvSpPr>
        <p:spPr bwMode="auto">
          <a:xfrm>
            <a:off x="9362955" y="1478991"/>
            <a:ext cx="21431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874" y="863016"/>
            <a:ext cx="2236449" cy="12734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4021" y="3432022"/>
            <a:ext cx="2508691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397</a:t>
            </a:r>
            <a:r>
              <a:rPr lang="fr-FR" dirty="0"/>
              <a:t> lauréats</a:t>
            </a:r>
          </a:p>
          <a:p>
            <a:pPr algn="ctr"/>
            <a:r>
              <a:rPr lang="fr-FR" dirty="0"/>
              <a:t> </a:t>
            </a:r>
            <a:r>
              <a:rPr lang="fr-FR" b="1" dirty="0"/>
              <a:t>53</a:t>
            </a:r>
            <a:r>
              <a:rPr lang="fr-FR" dirty="0"/>
              <a:t> </a:t>
            </a:r>
            <a:r>
              <a:rPr lang="fr-FR" sz="1600" dirty="0"/>
              <a:t>lauréats français </a:t>
            </a:r>
            <a:r>
              <a:rPr lang="fr-FR" b="1" dirty="0"/>
              <a:t>4066</a:t>
            </a:r>
            <a:r>
              <a:rPr lang="fr-FR" dirty="0"/>
              <a:t> soumissions !</a:t>
            </a:r>
          </a:p>
          <a:p>
            <a:pPr algn="ctr"/>
            <a:r>
              <a:rPr lang="fr-FR" b="1" dirty="0"/>
              <a:t>9,9% </a:t>
            </a:r>
            <a:r>
              <a:rPr lang="fr-FR" sz="1400" b="1" dirty="0"/>
              <a:t>Taux succès 2021</a:t>
            </a:r>
            <a:r>
              <a:rPr lang="fr-FR" dirty="0"/>
              <a:t/>
            </a:r>
            <a:br>
              <a:rPr lang="fr-FR" dirty="0"/>
            </a:br>
            <a:r>
              <a:rPr lang="fr-FR" sz="1050" dirty="0"/>
              <a:t>(anormalement bas lié à la hausse des soumissions : +25%)</a:t>
            </a:r>
          </a:p>
          <a:p>
            <a:pPr algn="ctr"/>
            <a:r>
              <a:rPr lang="fr-FR" b="1" dirty="0"/>
              <a:t>13% </a:t>
            </a:r>
            <a:r>
              <a:rPr lang="fr-FR" sz="1400" b="1" dirty="0"/>
              <a:t>Taux succès moyen</a:t>
            </a:r>
            <a:r>
              <a:rPr lang="fr-FR" sz="1100" dirty="0"/>
              <a:t> (sur les 7 années antérieures)</a:t>
            </a:r>
            <a:br>
              <a:rPr lang="fr-FR" sz="1100" dirty="0"/>
            </a:br>
            <a:r>
              <a:rPr lang="fr-FR" sz="1100" dirty="0"/>
              <a:t/>
            </a:r>
            <a:br>
              <a:rPr lang="fr-FR" sz="1100" dirty="0"/>
            </a:br>
            <a:endParaRPr lang="fr-FR" sz="1600" b="1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263689" y="3140366"/>
            <a:ext cx="1944216" cy="4956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400" b="1" dirty="0"/>
              <a:t>     ERC STG 2021 </a:t>
            </a:r>
            <a:br>
              <a:rPr lang="fr-FR" sz="1400" b="1" dirty="0"/>
            </a:br>
            <a:endParaRPr lang="fr-FR" sz="1400" b="1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2971125" y="3420897"/>
            <a:ext cx="2489195" cy="271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313</a:t>
            </a:r>
            <a:r>
              <a:rPr lang="fr-FR" dirty="0"/>
              <a:t> lauréats</a:t>
            </a:r>
          </a:p>
          <a:p>
            <a:pPr algn="ctr"/>
            <a:r>
              <a:rPr lang="fr-FR" dirty="0"/>
              <a:t> </a:t>
            </a:r>
            <a:r>
              <a:rPr lang="fr-FR" b="1" dirty="0"/>
              <a:t>29</a:t>
            </a:r>
            <a:r>
              <a:rPr lang="fr-FR" dirty="0"/>
              <a:t> </a:t>
            </a:r>
            <a:r>
              <a:rPr lang="fr-FR" sz="1600" dirty="0"/>
              <a:t>lauréats français </a:t>
            </a:r>
            <a:r>
              <a:rPr lang="fr-FR" b="1" dirty="0"/>
              <a:t/>
            </a:r>
            <a:br>
              <a:rPr lang="fr-FR" b="1" dirty="0"/>
            </a:br>
            <a:r>
              <a:rPr lang="fr-FR" b="1" dirty="0"/>
              <a:t>2652</a:t>
            </a:r>
            <a:r>
              <a:rPr lang="fr-FR" dirty="0"/>
              <a:t> soumissions </a:t>
            </a:r>
          </a:p>
          <a:p>
            <a:pPr algn="ctr"/>
            <a:endParaRPr lang="fr-FR" dirty="0"/>
          </a:p>
          <a:p>
            <a:pPr algn="ctr"/>
            <a:r>
              <a:rPr lang="fr-FR" b="1" dirty="0"/>
              <a:t>11,8% </a:t>
            </a:r>
            <a:r>
              <a:rPr lang="fr-FR" sz="1200" b="1" dirty="0"/>
              <a:t>Taux succès 2021</a:t>
            </a:r>
          </a:p>
          <a:p>
            <a:pPr algn="ctr"/>
            <a:endParaRPr lang="fr-FR" b="1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3013750" y="3173061"/>
            <a:ext cx="2088232" cy="4956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400" b="1" dirty="0"/>
              <a:t>    ERC COG 2021</a:t>
            </a:r>
            <a:br>
              <a:rPr lang="fr-FR" sz="1400" b="1" dirty="0"/>
            </a:br>
            <a:endParaRPr lang="fr-FR" sz="1400" b="1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5746955" y="3420897"/>
            <a:ext cx="2437276" cy="271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/>
            </a:r>
            <a:br>
              <a:rPr lang="fr-FR" b="1" dirty="0"/>
            </a:br>
            <a:r>
              <a:rPr lang="fr-FR" b="1" dirty="0"/>
              <a:t>253</a:t>
            </a:r>
            <a:r>
              <a:rPr lang="fr-FR" dirty="0"/>
              <a:t> lauréats</a:t>
            </a:r>
          </a:p>
          <a:p>
            <a:pPr algn="ctr"/>
            <a:r>
              <a:rPr lang="fr-FR" dirty="0"/>
              <a:t> </a:t>
            </a:r>
            <a:r>
              <a:rPr lang="fr-FR" b="1" dirty="0"/>
              <a:t>26</a:t>
            </a:r>
            <a:r>
              <a:rPr lang="fr-FR" dirty="0"/>
              <a:t> </a:t>
            </a:r>
            <a:r>
              <a:rPr lang="fr-FR" sz="1600" dirty="0"/>
              <a:t>lauréats français </a:t>
            </a:r>
            <a:r>
              <a:rPr lang="fr-FR" b="1" dirty="0"/>
              <a:t/>
            </a:r>
            <a:br>
              <a:rPr lang="fr-FR" b="1" dirty="0"/>
            </a:br>
            <a:r>
              <a:rPr lang="fr-FR" b="1" dirty="0"/>
              <a:t>1753</a:t>
            </a:r>
            <a:r>
              <a:rPr lang="fr-FR" dirty="0"/>
              <a:t> soumissions </a:t>
            </a:r>
          </a:p>
          <a:p>
            <a:pPr algn="ctr"/>
            <a:endParaRPr lang="fr-FR" dirty="0"/>
          </a:p>
          <a:p>
            <a:pPr algn="ctr"/>
            <a:r>
              <a:rPr lang="fr-FR" b="1" dirty="0"/>
              <a:t>14,9% </a:t>
            </a:r>
            <a:r>
              <a:rPr lang="fr-FR" sz="1200" b="1" dirty="0"/>
              <a:t>Taux succès 2021</a:t>
            </a:r>
            <a:br>
              <a:rPr lang="fr-FR" sz="1200" b="1" dirty="0"/>
            </a:br>
            <a:r>
              <a:rPr lang="fr-FR" sz="1200" b="1" dirty="0"/>
              <a:t/>
            </a:r>
            <a:br>
              <a:rPr lang="fr-FR" sz="1200" b="1" dirty="0"/>
            </a:br>
            <a:endParaRPr lang="fr-FR" sz="1200" b="1" dirty="0"/>
          </a:p>
          <a:p>
            <a:pPr algn="ctr"/>
            <a:endParaRPr lang="fr-FR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5816426" y="3173061"/>
            <a:ext cx="2088232" cy="4956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400" b="1" dirty="0"/>
              <a:t>     ERC ADG 2021</a:t>
            </a:r>
            <a:br>
              <a:rPr lang="fr-FR" sz="1400" b="1" dirty="0"/>
            </a:br>
            <a:endParaRPr lang="fr-FR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5746956" y="5603218"/>
            <a:ext cx="2437276" cy="528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hlinkClick r:id="rId4"/>
              </a:rPr>
              <a:t>Liste des lauréats 2021</a:t>
            </a:r>
            <a:endParaRPr lang="fr-FR" sz="1600" dirty="0"/>
          </a:p>
        </p:txBody>
      </p:sp>
      <p:sp>
        <p:nvSpPr>
          <p:cNvPr id="10" name="Rectangle 9"/>
          <p:cNvSpPr/>
          <p:nvPr/>
        </p:nvSpPr>
        <p:spPr>
          <a:xfrm>
            <a:off x="2971124" y="5603218"/>
            <a:ext cx="2489196" cy="528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hlinkClick r:id="rId5"/>
              </a:rPr>
              <a:t>Liste des lauréats 2021</a:t>
            </a:r>
            <a:endParaRPr lang="fr-FR" sz="1600" dirty="0"/>
          </a:p>
        </p:txBody>
      </p:sp>
      <p:sp>
        <p:nvSpPr>
          <p:cNvPr id="11" name="Rectangle 10"/>
          <p:cNvSpPr/>
          <p:nvPr/>
        </p:nvSpPr>
        <p:spPr>
          <a:xfrm>
            <a:off x="214021" y="5615232"/>
            <a:ext cx="2512087" cy="5530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hlinkClick r:id="rId6"/>
              </a:rPr>
              <a:t>Liste des lauréats 2021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729333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418008"/>
              </p:ext>
            </p:extLst>
          </p:nvPr>
        </p:nvGraphicFramePr>
        <p:xfrm>
          <a:off x="983432" y="295009"/>
          <a:ext cx="10801199" cy="6556759"/>
        </p:xfrm>
        <a:graphic>
          <a:graphicData uri="http://schemas.openxmlformats.org/drawingml/2006/table">
            <a:tbl>
              <a:tblPr firstRow="1" bandRow="1">
                <a:tableStyleId>{4B8A4310-11F3-E74F-46E7-7E85C2163011}</a:tableStyleId>
              </a:tblPr>
              <a:tblGrid>
                <a:gridCol w="3737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7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5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129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ANR JCJC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IUF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Postdoctoral</a:t>
                      </a:r>
                      <a:r>
                        <a:rPr lang="fr-F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baseline="0" dirty="0" err="1">
                          <a:solidFill>
                            <a:schemeClr val="tx1"/>
                          </a:solidFill>
                        </a:rPr>
                        <a:t>Fellowships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ERC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815"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dirty="0"/>
                        <a:t>Décharge d’enseignement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fr-FR" dirty="0"/>
                        <a:t>96h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fr-FR" dirty="0"/>
                        <a:t>2/3 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fr-FR" dirty="0"/>
                        <a:t>60%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729"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Financement projet</a:t>
                      </a:r>
                      <a:endParaRPr dirty="0"/>
                    </a:p>
                    <a:p>
                      <a:pPr>
                        <a:defRPr/>
                      </a:pP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150 k€ - 350 k€ (hors titulaire)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k€/an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1 650€/mensuel (labo)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± 5 600€ brut/ mensuel (chercheur)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>
                          <a:solidFill>
                            <a:schemeClr val="tx1"/>
                          </a:solidFill>
                        </a:rPr>
                        <a:t>1,5 M€</a:t>
                      </a:r>
                      <a:endParaRPr/>
                    </a:p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>
                          <a:solidFill>
                            <a:schemeClr val="tx1"/>
                          </a:solidFill>
                        </a:rPr>
                        <a:t>2 M€</a:t>
                      </a:r>
                      <a:endParaRPr/>
                    </a:p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>
                          <a:solidFill>
                            <a:schemeClr val="tx1"/>
                          </a:solidFill>
                        </a:rPr>
                        <a:t>2,5 M€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0443"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/>
                        <a:t>Financement doctorants / post-doctorants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fr-FR"/>
                    </a:p>
                    <a:p>
                      <a:pPr algn="ctr">
                        <a:defRPr/>
                      </a:pPr>
                      <a:r>
                        <a:rPr lang="fr-FR"/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fr-FR" dirty="0"/>
                    </a:p>
                    <a:p>
                      <a:pPr algn="ctr"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fr-FR"/>
                    </a:p>
                    <a:p>
                      <a:pPr algn="ctr">
                        <a:defRPr/>
                      </a:pPr>
                      <a:r>
                        <a:rPr lang="fr-FR"/>
                        <a:t>X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486"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/>
                        <a:t>Mobilité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fr-FR"/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48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fr-FR"/>
                        <a:t>Uniquement titulaire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fr-FR" dirty="0"/>
                        <a:t>(X)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fr-FR"/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346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fr-FR" dirty="0"/>
                        <a:t>Taux de succès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26,9%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38%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32%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14%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solidFill>
                            <a:schemeClr val="tx1"/>
                          </a:solidFill>
                        </a:rPr>
                        <a:t>STG</a:t>
                      </a:r>
                      <a:r>
                        <a:rPr lang="fr-FR" sz="20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fr-FR" sz="2000" b="1" dirty="0"/>
                        <a:t>9,9% </a:t>
                      </a:r>
                      <a:r>
                        <a:rPr lang="fr-FR" sz="1200" b="0" i="1" dirty="0"/>
                        <a:t>(anormalement bas)</a:t>
                      </a:r>
                      <a:r>
                        <a:rPr lang="fr-FR" sz="1200" b="0" dirty="0"/>
                        <a:t> </a:t>
                      </a:r>
                      <a:r>
                        <a:rPr lang="fr-FR" sz="2000" b="1" dirty="0"/>
                        <a:t>~13</a:t>
                      </a:r>
                      <a:r>
                        <a:rPr lang="fr-FR" sz="1800" b="1" dirty="0"/>
                        <a:t>%</a:t>
                      </a:r>
                      <a:r>
                        <a:rPr lang="fr-FR" sz="1600" b="0" dirty="0"/>
                        <a:t> sur les dernières années</a:t>
                      </a:r>
                      <a:r>
                        <a:rPr lang="fr-FR" sz="2000" b="0" dirty="0"/>
                        <a:t/>
                      </a:r>
                      <a:br>
                        <a:rPr lang="fr-FR" sz="2000" b="0" dirty="0"/>
                      </a:br>
                      <a:r>
                        <a:rPr lang="fr-FR" sz="1800" b="1" dirty="0"/>
                        <a:t>COG : 11,8%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solidFill>
                            <a:schemeClr val="tx1"/>
                          </a:solidFill>
                        </a:rPr>
                        <a:t>ADG : 14,9%</a:t>
                      </a:r>
                    </a:p>
                    <a:p>
                      <a:pPr algn="ctr">
                        <a:defRPr/>
                      </a:pPr>
                      <a:endParaRPr lang="fr-FR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 </a:t>
            </a:r>
            <a:endParaRPr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fr-FR" sz="3600"/>
              <a:t>  </a:t>
            </a:r>
            <a:r>
              <a:rPr lang="fr-FR" sz="3600" b="1">
                <a:latin typeface="Calibri"/>
                <a:cs typeface="Calibri"/>
              </a:rPr>
              <a:t>Vos Contacts :</a:t>
            </a:r>
            <a:endParaRPr/>
          </a:p>
          <a:p>
            <a:pPr>
              <a:defRPr/>
            </a:pPr>
            <a:endParaRPr lang="fr-FR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40261" y="2184842"/>
            <a:ext cx="10254730" cy="304698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fr-FR" sz="3200" b="1" i="0" u="sng" strike="noStrike" cap="none" dirty="0">
                <a:ln>
                  <a:noFill/>
                </a:ln>
                <a:solidFill>
                  <a:schemeClr val="tx1"/>
                </a:solidFill>
                <a:latin typeface="Arial"/>
                <a:hlinkClick r:id="rId2" tooltip="http://www.univ-lorraine.fr/"/>
              </a:rPr>
              <a:t>Université de lorraine</a:t>
            </a:r>
            <a:r>
              <a:rPr lang="fr-FR" sz="3200" b="1" i="0" u="none" strike="noStrike" cap="none" dirty="0">
                <a:ln>
                  <a:noFill/>
                </a:ln>
                <a:solidFill>
                  <a:schemeClr val="tx1"/>
                </a:solidFill>
                <a:latin typeface="Arial"/>
              </a:rPr>
              <a:t> :</a:t>
            </a:r>
            <a:r>
              <a:rPr lang="fr-FR" sz="3200" b="0" i="0" u="none" strike="noStrike" cap="none" dirty="0">
                <a:ln>
                  <a:noFill/>
                </a:ln>
                <a:solidFill>
                  <a:schemeClr val="tx1"/>
                </a:solidFill>
                <a:latin typeface="Arial"/>
              </a:rPr>
              <a:t> </a:t>
            </a:r>
            <a:r>
              <a:rPr lang="fr-FR" sz="3200" b="0" i="0" u="sng" strike="noStrike" cap="none" dirty="0">
                <a:ln>
                  <a:noFill/>
                </a:ln>
                <a:solidFill>
                  <a:schemeClr val="tx1"/>
                </a:solidFill>
                <a:latin typeface="Arial"/>
                <a:hlinkClick r:id="rId3" tooltip="mailto:dipro-contact@univ-lorraine.fr"/>
              </a:rPr>
              <a:t>dipro-contact@univ-lorraine.fr</a:t>
            </a:r>
            <a:r>
              <a:rPr lang="fr-FR" sz="3200" b="0" i="0" u="none" strike="noStrike" cap="none" dirty="0">
                <a:ln>
                  <a:noFill/>
                </a:ln>
                <a:solidFill>
                  <a:schemeClr val="tx1"/>
                </a:solidFill>
                <a:latin typeface="Arial"/>
              </a:rPr>
              <a:t> </a:t>
            </a:r>
            <a:endParaRPr dirty="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fr-FR" sz="3200" b="1" i="0" u="sng" strike="noStrike" cap="none" dirty="0">
                <a:ln>
                  <a:noFill/>
                </a:ln>
                <a:solidFill>
                  <a:schemeClr val="tx1"/>
                </a:solidFill>
                <a:latin typeface="Arial"/>
                <a:hlinkClick r:id="rId4" tooltip="https://www.cnrs.fr/centre-est/"/>
              </a:rPr>
              <a:t>CNRS</a:t>
            </a:r>
            <a:r>
              <a:rPr lang="fr-FR" sz="3200" b="1" i="0" u="none" strike="noStrike" cap="none" dirty="0">
                <a:ln>
                  <a:noFill/>
                </a:ln>
                <a:solidFill>
                  <a:schemeClr val="tx1"/>
                </a:solidFill>
                <a:latin typeface="Arial"/>
              </a:rPr>
              <a:t> :</a:t>
            </a:r>
            <a:r>
              <a:rPr lang="fr-FR" sz="3200" b="0" i="0" u="none" strike="noStrike" cap="none" dirty="0">
                <a:ln>
                  <a:noFill/>
                </a:ln>
                <a:solidFill>
                  <a:schemeClr val="tx1"/>
                </a:solidFill>
                <a:latin typeface="Arial"/>
              </a:rPr>
              <a:t> </a:t>
            </a:r>
            <a:r>
              <a:rPr lang="fr-FR" sz="3200" b="0" i="0" u="sng" strike="noStrike" cap="none" dirty="0">
                <a:ln>
                  <a:noFill/>
                </a:ln>
                <a:solidFill>
                  <a:schemeClr val="tx1"/>
                </a:solidFill>
                <a:latin typeface="Arial"/>
                <a:hlinkClick r:id="rId5" tooltip="mailto:dr06.cellule.contrats@cnrs.fr?subject=%5BInfos%20ERC%5D"/>
              </a:rPr>
              <a:t>dr06.cellule.contrats@cnrs.fr </a:t>
            </a:r>
            <a:endParaRPr lang="fr-FR" sz="3200" b="0" i="0" u="none" strike="noStrike" cap="none" dirty="0">
              <a:ln>
                <a:noFill/>
              </a:ln>
              <a:solidFill>
                <a:schemeClr val="tx1"/>
              </a:solidFill>
              <a:latin typeface="Arial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fr-FR" sz="3200" b="1" i="0" u="sng" strike="noStrike" cap="none" dirty="0">
                <a:ln>
                  <a:noFill/>
                </a:ln>
                <a:solidFill>
                  <a:schemeClr val="tx1"/>
                </a:solidFill>
                <a:latin typeface="Arial"/>
                <a:hlinkClick r:id="rId6" tooltip="https://www.inria.fr/centre/nancy"/>
              </a:rPr>
              <a:t>INRIA</a:t>
            </a:r>
            <a:r>
              <a:rPr lang="fr-FR" sz="3200" b="1" i="0" u="none" strike="noStrike" cap="none" dirty="0">
                <a:ln>
                  <a:noFill/>
                </a:ln>
                <a:solidFill>
                  <a:schemeClr val="tx1"/>
                </a:solidFill>
                <a:latin typeface="Arial"/>
              </a:rPr>
              <a:t> :</a:t>
            </a:r>
            <a:r>
              <a:rPr lang="fr-FR" sz="3200" b="0" i="0" u="none" strike="noStrike" cap="none" dirty="0">
                <a:ln>
                  <a:noFill/>
                </a:ln>
                <a:solidFill>
                  <a:schemeClr val="tx1"/>
                </a:solidFill>
                <a:latin typeface="Arial"/>
              </a:rPr>
              <a:t> </a:t>
            </a:r>
            <a:r>
              <a:rPr lang="fr-FR" sz="3200" b="0" i="0" u="sng" strike="noStrike" cap="none" dirty="0">
                <a:ln>
                  <a:noFill/>
                </a:ln>
                <a:solidFill>
                  <a:schemeClr val="tx1"/>
                </a:solidFill>
                <a:latin typeface="Arial"/>
                <a:hlinkClick r:id="rId7" tooltip="mailto:international-nge@inria.fr?subject=%5BInfos%20ERC%5D"/>
              </a:rPr>
              <a:t>stip-nge@inria.fr </a:t>
            </a:r>
            <a:endParaRPr lang="fr-FR" sz="3200" b="0" i="0" u="none" strike="noStrike" cap="none" dirty="0">
              <a:ln>
                <a:noFill/>
              </a:ln>
              <a:solidFill>
                <a:schemeClr val="tx1"/>
              </a:solidFill>
              <a:latin typeface="Arial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fr-FR" sz="3200" b="1" i="0" u="sng" strike="noStrike" cap="none" dirty="0">
                <a:ln>
                  <a:noFill/>
                </a:ln>
                <a:solidFill>
                  <a:schemeClr val="tx1"/>
                </a:solidFill>
                <a:latin typeface="Arial"/>
                <a:hlinkClick r:id="rId8" tooltip="http://www.nancy.inra.fr/"/>
              </a:rPr>
              <a:t>INRAE</a:t>
            </a:r>
            <a:r>
              <a:rPr lang="fr-FR" sz="3200" b="1" i="0" u="none" strike="noStrike" cap="none" dirty="0">
                <a:ln>
                  <a:noFill/>
                </a:ln>
                <a:solidFill>
                  <a:schemeClr val="tx1"/>
                </a:solidFill>
                <a:latin typeface="Arial"/>
              </a:rPr>
              <a:t> :</a:t>
            </a:r>
            <a:r>
              <a:rPr lang="fr-FR" sz="3200" b="0" i="0" u="none" strike="noStrike" cap="none" dirty="0">
                <a:ln>
                  <a:noFill/>
                </a:ln>
                <a:solidFill>
                  <a:schemeClr val="tx1"/>
                </a:solidFill>
                <a:latin typeface="Arial"/>
              </a:rPr>
              <a:t> </a:t>
            </a:r>
            <a:r>
              <a:rPr lang="fr-FR" sz="3200" b="0" i="0" u="sng" strike="noStrike" cap="none" dirty="0">
                <a:ln>
                  <a:noFill/>
                </a:ln>
                <a:solidFill>
                  <a:schemeClr val="tx1"/>
                </a:solidFill>
                <a:latin typeface="Arial"/>
                <a:hlinkClick r:id="rId9" tooltip="mailto:grandest-contact-com@inra.fr?subject=%5BInfos%20ERC%5D"/>
              </a:rPr>
              <a:t>grandest-contact-com@inrae.fr </a:t>
            </a:r>
            <a:endParaRPr lang="fr-FR" sz="3200" b="0" i="0" u="none" strike="noStrike" cap="none" dirty="0">
              <a:ln>
                <a:noFill/>
              </a:ln>
              <a:solidFill>
                <a:schemeClr val="tx1"/>
              </a:solidFill>
              <a:latin typeface="Arial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fr-FR" sz="3200" b="1" i="0" u="sng" strike="noStrike" cap="none" dirty="0">
                <a:ln>
                  <a:noFill/>
                </a:ln>
                <a:solidFill>
                  <a:schemeClr val="tx1"/>
                </a:solidFill>
                <a:latin typeface="Arial"/>
                <a:hlinkClick r:id="rId10" tooltip="http://www2.agroparistech.fr/Centre-de-Nancy-733.html"/>
              </a:rPr>
              <a:t>AgroParisTech</a:t>
            </a:r>
            <a:r>
              <a:rPr lang="fr-FR" sz="3200" b="1" i="0" u="none" strike="noStrike" cap="none" dirty="0">
                <a:ln>
                  <a:noFill/>
                </a:ln>
                <a:solidFill>
                  <a:schemeClr val="tx1"/>
                </a:solidFill>
                <a:latin typeface="Arial"/>
              </a:rPr>
              <a:t> : </a:t>
            </a:r>
            <a:r>
              <a:rPr lang="fr-FR" sz="3200" b="0" i="0" u="sng" strike="noStrike" cap="none" dirty="0">
                <a:ln>
                  <a:noFill/>
                </a:ln>
                <a:solidFill>
                  <a:schemeClr val="tx1"/>
                </a:solidFill>
                <a:latin typeface="Arial"/>
                <a:hlinkClick r:id="rId11" tooltip="mailto:europe@agroparistech.fr?subject=%5BInfos%20ERC%5D"/>
              </a:rPr>
              <a:t>europe@agroparistech.fr</a:t>
            </a:r>
            <a:r>
              <a:rPr lang="fr-FR" sz="3200" b="0" i="0" u="none" strike="noStrike" cap="none" dirty="0">
                <a:ln>
                  <a:noFill/>
                </a:ln>
                <a:solidFill>
                  <a:schemeClr val="tx1"/>
                </a:solidFill>
                <a:latin typeface="Arial"/>
              </a:rPr>
              <a:t> </a:t>
            </a:r>
          </a:p>
          <a:p>
            <a:pPr lvl="0">
              <a:defRPr/>
            </a:pPr>
            <a:r>
              <a:rPr lang="fr-FR" sz="3200" b="1" u="sng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INSERM: </a:t>
            </a:r>
            <a:r>
              <a:rPr lang="fr-FR" sz="3200" dirty="0">
                <a:hlinkClick r:id="rId12"/>
              </a:rPr>
              <a:t>pisa.est@inserm.fr</a:t>
            </a:r>
            <a:endParaRPr lang="fr-FR" sz="3200" dirty="0"/>
          </a:p>
        </p:txBody>
      </p:sp>
      <p:sp>
        <p:nvSpPr>
          <p:cNvPr id="7" name="ZoneTexte 4"/>
          <p:cNvSpPr/>
          <p:nvPr/>
        </p:nvSpPr>
        <p:spPr bwMode="auto">
          <a:xfrm>
            <a:off x="164328" y="861368"/>
            <a:ext cx="11606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fr-FR" sz="3200" b="1"/>
              <a:t>Pour toutes précisions, informations, soutien pour le montage de votre projet, contactez votre organisme de rattachement :</a:t>
            </a:r>
            <a:endParaRPr/>
          </a:p>
          <a:p>
            <a:pPr>
              <a:defRPr/>
            </a:pPr>
            <a:r>
              <a:rPr lang="fr-FR" sz="3200" b="1"/>
              <a:t> </a:t>
            </a:r>
            <a:endParaRPr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DB87E87-639F-4178-887F-8148C8B549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1542"/>
            <a:ext cx="12192000" cy="78645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00A6A-9FD0-4D71-8D2B-098B7607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45F68B-D472-4FF1-8480-B625FE233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D309ECD-4CA2-4817-9201-852DCCE7818C}"/>
              </a:ext>
            </a:extLst>
          </p:cNvPr>
          <p:cNvSpPr txBox="1"/>
          <p:nvPr/>
        </p:nvSpPr>
        <p:spPr>
          <a:xfrm>
            <a:off x="983432" y="188640"/>
            <a:ext cx="1094521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1" dirty="0"/>
              <a:t>Liens utiles</a:t>
            </a:r>
          </a:p>
          <a:p>
            <a:endParaRPr lang="fr-FR" dirty="0"/>
          </a:p>
          <a:p>
            <a:r>
              <a:rPr lang="fr-FR" sz="2000" b="1" dirty="0"/>
              <a:t>ANR</a:t>
            </a:r>
            <a:r>
              <a:rPr lang="fr-FR" b="1" dirty="0"/>
              <a:t>  :  </a:t>
            </a:r>
            <a:r>
              <a:rPr lang="fr-FR" b="1" dirty="0">
                <a:hlinkClick r:id="rId2"/>
              </a:rPr>
              <a:t>https://anr.fr/fr/lanr/nous-connaitre/documents-strategiques/</a:t>
            </a:r>
            <a:r>
              <a:rPr lang="fr-FR" b="1" dirty="0">
                <a:hlinkClick r:id="rId3"/>
              </a:rPr>
              <a:t> </a:t>
            </a:r>
            <a:endParaRPr lang="fr-FR" b="1" dirty="0"/>
          </a:p>
          <a:p>
            <a:endParaRPr lang="fr-FR" dirty="0"/>
          </a:p>
          <a:p>
            <a:endParaRPr lang="fr-FR" dirty="0"/>
          </a:p>
          <a:p>
            <a:r>
              <a:rPr lang="fr-FR" sz="2000" b="1" dirty="0"/>
              <a:t>IUF</a:t>
            </a:r>
            <a:r>
              <a:rPr lang="fr-FR" b="1" dirty="0"/>
              <a:t>: </a:t>
            </a:r>
            <a:r>
              <a:rPr lang="fr-FR" dirty="0">
                <a:hlinkClick r:id="rId4"/>
              </a:rPr>
              <a:t>http://www.iufrance.fr/devenir-membre-de-liuf.html</a:t>
            </a:r>
            <a:endParaRPr lang="fr-FR" dirty="0"/>
          </a:p>
          <a:p>
            <a:endParaRPr lang="fr-FR" dirty="0"/>
          </a:p>
          <a:p>
            <a:r>
              <a:rPr lang="fr-FR" sz="2000" b="1" dirty="0"/>
              <a:t>MSCA</a:t>
            </a:r>
            <a:r>
              <a:rPr lang="fr-FR" b="1" dirty="0"/>
              <a:t> / Postdoctoral </a:t>
            </a:r>
            <a:r>
              <a:rPr lang="fr-FR" b="1" dirty="0" err="1"/>
              <a:t>Fellowships</a:t>
            </a:r>
            <a:r>
              <a:rPr lang="fr-FR" b="1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page dédiée sur horizoneurope.gouv.fr : </a:t>
            </a:r>
            <a:r>
              <a:rPr lang="fr-FR" dirty="0">
                <a:hlinkClick r:id="rId5"/>
              </a:rPr>
              <a:t>https://www.horizon-europe.gouv.fr/les-bourses-postdoctorales-msca-postdoctoral-fellowships-27887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lien de l'appel : </a:t>
            </a:r>
            <a:r>
              <a:rPr lang="fr-FR" dirty="0">
                <a:hlinkClick r:id="rId6"/>
              </a:rPr>
              <a:t>Appel 2022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témoignage et conseils d'un lauréat : </a:t>
            </a:r>
            <a:r>
              <a:rPr lang="fr-FR" dirty="0">
                <a:hlinkClick r:id="rId7"/>
              </a:rPr>
              <a:t>https://www.horizon2020.gouv.fr/cid153266/bourse-individuelle-marie-sklodowka-curie-temoignage-et-conseils-d-un-laureat.html</a:t>
            </a:r>
            <a:endParaRPr lang="fr-FR" dirty="0"/>
          </a:p>
          <a:p>
            <a:endParaRPr lang="fr-FR" dirty="0"/>
          </a:p>
          <a:p>
            <a:r>
              <a:rPr lang="fr-FR" sz="2000" b="1" dirty="0"/>
              <a:t>ERC</a:t>
            </a:r>
            <a:r>
              <a:rPr lang="fr-FR" b="1" dirty="0"/>
              <a:t> </a:t>
            </a:r>
            <a:r>
              <a:rPr lang="fr-FR" dirty="0"/>
              <a:t> </a:t>
            </a:r>
            <a:r>
              <a:rPr lang="fr-FR" dirty="0">
                <a:hlinkClick r:id="rId8"/>
              </a:rPr>
              <a:t>https://erc.europa.eu/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hlinkClick r:id="rId9"/>
              </a:rPr>
              <a:t>ERC Classes  </a:t>
            </a:r>
            <a:r>
              <a:rPr lang="fr-FR" i="1" dirty="0"/>
              <a:t>Toutes les infos pour la préparation de votre soumission et son évaluation par l’ERC en vidéo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clés d’une bonne candidature ERC </a:t>
            </a:r>
            <a:r>
              <a:rPr lang="fr-FR" dirty="0">
                <a:hlinkClick r:id="rId10"/>
              </a:rPr>
              <a:t>https://www.horizon-europe.gouv.fr/les-clefs-d-une-bonne-candidature-erc-27833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/>
              <a:t>Pages « ERC » sur le site français dédié à Horizon Europe</a:t>
            </a:r>
            <a:br>
              <a:rPr lang="fr-FR" i="1" dirty="0"/>
            </a:br>
            <a:r>
              <a:rPr lang="fr-FR" i="1" dirty="0">
                <a:hlinkClick r:id="rId11"/>
              </a:rPr>
              <a:t>https://www.horizon-europe.gouv.fr/erc</a:t>
            </a:r>
            <a:endParaRPr lang="fr-FR" i="1" dirty="0"/>
          </a:p>
          <a:p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72327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9496" y="1196752"/>
            <a:ext cx="9793088" cy="4608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1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680176" y="3831679"/>
            <a:ext cx="2426479" cy="1665407"/>
          </a:xfrm>
          <a:prstGeom prst="rect">
            <a:avLst/>
          </a:prstGeom>
        </p:spPr>
      </p:pic>
      <p:pic>
        <p:nvPicPr>
          <p:cNvPr id="5" name="Image 1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632138" y="4164134"/>
            <a:ext cx="3384376" cy="1332952"/>
          </a:xfrm>
          <a:prstGeom prst="rect">
            <a:avLst/>
          </a:prstGeom>
        </p:spPr>
      </p:pic>
      <p:pic>
        <p:nvPicPr>
          <p:cNvPr id="6" name="Image 19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104112" y="1808779"/>
            <a:ext cx="3138142" cy="1093595"/>
          </a:xfrm>
          <a:prstGeom prst="rect">
            <a:avLst/>
          </a:prstGeom>
        </p:spPr>
      </p:pic>
      <p:grpSp>
        <p:nvGrpSpPr>
          <p:cNvPr id="7" name="Groupe 2"/>
          <p:cNvGrpSpPr/>
          <p:nvPr/>
        </p:nvGrpSpPr>
        <p:grpSpPr bwMode="auto">
          <a:xfrm>
            <a:off x="2632138" y="1588603"/>
            <a:ext cx="2732184" cy="1716401"/>
            <a:chOff x="2063552" y="3359890"/>
            <a:chExt cx="2732184" cy="1716401"/>
          </a:xfrm>
        </p:grpSpPr>
        <p:pic>
          <p:nvPicPr>
            <p:cNvPr id="8" name="Image 21"/>
            <p:cNvPicPr>
              <a:picLocks noChangeAspect="1"/>
            </p:cNvPicPr>
            <p:nvPr/>
          </p:nvPicPr>
          <p:blipFill>
            <a:blip r:embed="rId5"/>
            <a:stretch/>
          </p:blipFill>
          <p:spPr bwMode="auto">
            <a:xfrm>
              <a:off x="2063552" y="3359890"/>
              <a:ext cx="2448272" cy="1533948"/>
            </a:xfrm>
            <a:prstGeom prst="rect">
              <a:avLst/>
            </a:prstGeom>
          </p:spPr>
        </p:pic>
        <p:sp>
          <p:nvSpPr>
            <p:cNvPr id="9" name="ZoneTexte 1"/>
            <p:cNvSpPr/>
            <p:nvPr/>
          </p:nvSpPr>
          <p:spPr bwMode="auto">
            <a:xfrm>
              <a:off x="3492230" y="4368405"/>
              <a:ext cx="13035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FR" sz="4000" b="1">
                  <a:solidFill>
                    <a:srgbClr val="0070C0"/>
                  </a:solidFill>
                </a:rPr>
                <a:t>JCJC</a:t>
              </a:r>
              <a:endParaRPr/>
            </a:p>
          </p:txBody>
        </p:sp>
      </p:grpSp>
      <p:sp>
        <p:nvSpPr>
          <p:cNvPr id="10" name="Titr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3600" dirty="0"/>
              <a:t>    </a:t>
            </a:r>
            <a:br>
              <a:rPr lang="fr-FR" sz="3600" dirty="0"/>
            </a:br>
            <a:r>
              <a:rPr lang="fr-FR" sz="3600" dirty="0"/>
              <a:t>    </a:t>
            </a:r>
            <a:r>
              <a:rPr lang="fr-FR" sz="3600" b="1" dirty="0">
                <a:latin typeface="Calibri"/>
                <a:cs typeface="Calibri"/>
              </a:rPr>
              <a:t>Dispositifs présentés :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 bwMode="auto">
          <a:xfrm>
            <a:off x="3431704" y="1628800"/>
            <a:ext cx="6021075" cy="3897470"/>
            <a:chOff x="2446419" y="3282722"/>
            <a:chExt cx="2527642" cy="196505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/>
            <a:stretch/>
          </p:blipFill>
          <p:spPr bwMode="auto">
            <a:xfrm>
              <a:off x="2446419" y="3282722"/>
              <a:ext cx="2448272" cy="1533948"/>
            </a:xfrm>
            <a:prstGeom prst="rect">
              <a:avLst/>
            </a:prstGeom>
          </p:spPr>
        </p:pic>
        <p:sp>
          <p:nvSpPr>
            <p:cNvPr id="6" name="ZoneTexte 7"/>
            <p:cNvSpPr/>
            <p:nvPr/>
          </p:nvSpPr>
          <p:spPr bwMode="auto">
            <a:xfrm>
              <a:off x="3670555" y="4539895"/>
              <a:ext cx="13035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FR" sz="4000" b="1">
                  <a:solidFill>
                    <a:srgbClr val="0070C0"/>
                  </a:solidFill>
                </a:rPr>
                <a:t>JCJC</a:t>
              </a:r>
              <a:endParaRPr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158CC4A5-8019-46D2-AF37-58F8D8C37FE9}"/>
              </a:ext>
            </a:extLst>
          </p:cNvPr>
          <p:cNvSpPr txBox="1"/>
          <p:nvPr/>
        </p:nvSpPr>
        <p:spPr>
          <a:xfrm>
            <a:off x="7826100" y="594928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Fabienne </a:t>
            </a:r>
            <a:r>
              <a:rPr lang="fr-FR" dirty="0" err="1">
                <a:solidFill>
                  <a:schemeClr val="bg1"/>
                </a:solidFill>
              </a:rPr>
              <a:t>Elbar</a:t>
            </a:r>
            <a:r>
              <a:rPr lang="fr-FR" dirty="0">
                <a:solidFill>
                  <a:schemeClr val="bg1"/>
                </a:solidFill>
              </a:rPr>
              <a:t>, INRIA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7408" y="225449"/>
            <a:ext cx="11165802" cy="5760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1987335" y="1589462"/>
            <a:ext cx="9455897" cy="3888431"/>
          </a:xfrm>
        </p:spPr>
        <p:txBody>
          <a:bodyPr/>
          <a:lstStyle/>
          <a:p>
            <a:pPr algn="just">
              <a:spcAft>
                <a:spcPts val="1000"/>
              </a:spcAft>
              <a:defRPr/>
            </a:pPr>
            <a:r>
              <a:rPr lang="fr-FR" b="1" dirty="0">
                <a:solidFill>
                  <a:schemeClr val="accent6"/>
                </a:solidFill>
                <a:latin typeface="Calibri"/>
                <a:cs typeface="Calibri"/>
              </a:rPr>
              <a:t>Préparer</a:t>
            </a:r>
            <a:r>
              <a:rPr lang="fr-FR" dirty="0">
                <a:solidFill>
                  <a:schemeClr val="accent6"/>
                </a:solidFill>
                <a:latin typeface="Calibri"/>
                <a:cs typeface="Calibri"/>
              </a:rPr>
              <a:t> la nouvelle génération de </a:t>
            </a:r>
            <a:r>
              <a:rPr lang="fr-FR" b="1" dirty="0">
                <a:solidFill>
                  <a:schemeClr val="accent6"/>
                </a:solidFill>
                <a:latin typeface="Calibri"/>
                <a:cs typeface="Calibri"/>
              </a:rPr>
              <a:t>jeunes chercheurs </a:t>
            </a:r>
            <a:r>
              <a:rPr lang="fr-FR" dirty="0">
                <a:solidFill>
                  <a:schemeClr val="accent6"/>
                </a:solidFill>
                <a:latin typeface="Calibri"/>
                <a:cs typeface="Calibri"/>
              </a:rPr>
              <a:t>à devenir les </a:t>
            </a:r>
            <a:r>
              <a:rPr lang="fr-FR" b="1" dirty="0">
                <a:solidFill>
                  <a:schemeClr val="accent6"/>
                </a:solidFill>
                <a:latin typeface="Calibri"/>
                <a:cs typeface="Calibri"/>
              </a:rPr>
              <a:t>futurs leaders </a:t>
            </a:r>
            <a:r>
              <a:rPr lang="fr-FR" dirty="0">
                <a:solidFill>
                  <a:schemeClr val="accent6"/>
                </a:solidFill>
                <a:latin typeface="Calibri"/>
                <a:cs typeface="Calibri"/>
              </a:rPr>
              <a:t>ou dirigeants de la recherche scientifique française,</a:t>
            </a:r>
          </a:p>
          <a:p>
            <a:pPr algn="just">
              <a:spcAft>
                <a:spcPts val="1000"/>
              </a:spcAft>
              <a:buFont typeface="Arial"/>
              <a:buChar char="•"/>
              <a:defRPr/>
            </a:pPr>
            <a:r>
              <a:rPr lang="fr-FR" b="1" dirty="0">
                <a:solidFill>
                  <a:schemeClr val="accent6"/>
                </a:solidFill>
                <a:latin typeface="Calibri"/>
                <a:cs typeface="Calibri"/>
              </a:rPr>
              <a:t>Favoriser la prise de responsabilité </a:t>
            </a:r>
            <a:r>
              <a:rPr lang="fr-FR" dirty="0">
                <a:solidFill>
                  <a:schemeClr val="accent6"/>
                </a:solidFill>
                <a:latin typeface="Calibri"/>
                <a:cs typeface="Calibri"/>
              </a:rPr>
              <a:t>des jeunes chercheurs en poste en France,</a:t>
            </a:r>
          </a:p>
          <a:p>
            <a:pPr algn="just">
              <a:spcAft>
                <a:spcPts val="1000"/>
              </a:spcAft>
              <a:defRPr/>
            </a:pPr>
            <a:r>
              <a:rPr lang="fr-FR" b="1" dirty="0">
                <a:solidFill>
                  <a:schemeClr val="accent6"/>
                </a:solidFill>
                <a:latin typeface="Calibri"/>
                <a:cs typeface="Calibri"/>
              </a:rPr>
              <a:t>Projets individuels </a:t>
            </a:r>
            <a:r>
              <a:rPr lang="fr-FR" dirty="0">
                <a:solidFill>
                  <a:schemeClr val="accent6"/>
                </a:solidFill>
                <a:latin typeface="Calibri"/>
                <a:cs typeface="Calibri"/>
              </a:rPr>
              <a:t>pour chercheurs titulaires, </a:t>
            </a:r>
          </a:p>
          <a:p>
            <a:pPr algn="just">
              <a:spcAft>
                <a:spcPts val="1000"/>
              </a:spcAft>
              <a:buFont typeface="Arial"/>
              <a:buChar char="•"/>
              <a:defRPr/>
            </a:pPr>
            <a:r>
              <a:rPr lang="fr-FR" dirty="0">
                <a:solidFill>
                  <a:schemeClr val="accent6"/>
                </a:solidFill>
                <a:latin typeface="Calibri"/>
                <a:cs typeface="Calibri"/>
              </a:rPr>
              <a:t>Les inciter à </a:t>
            </a:r>
            <a:r>
              <a:rPr lang="fr-FR" b="1" dirty="0">
                <a:solidFill>
                  <a:schemeClr val="accent6"/>
                </a:solidFill>
                <a:latin typeface="Calibri"/>
                <a:cs typeface="Calibri"/>
              </a:rPr>
              <a:t>s’attaquer à de nouveaux verrous scientifiques </a:t>
            </a:r>
            <a:r>
              <a:rPr lang="fr-FR" dirty="0">
                <a:solidFill>
                  <a:schemeClr val="accent6"/>
                </a:solidFill>
                <a:latin typeface="Calibri"/>
                <a:cs typeface="Calibri"/>
              </a:rPr>
              <a:t>ou technologiques avec des </a:t>
            </a:r>
            <a:r>
              <a:rPr lang="fr-FR" b="1" dirty="0">
                <a:solidFill>
                  <a:schemeClr val="accent6"/>
                </a:solidFill>
                <a:latin typeface="Calibri"/>
                <a:cs typeface="Calibri"/>
              </a:rPr>
              <a:t>approches originales</a:t>
            </a:r>
          </a:p>
          <a:p>
            <a:pPr>
              <a:buFont typeface="Arial"/>
              <a:buChar char="•"/>
              <a:defRPr/>
            </a:pPr>
            <a:endParaRPr lang="fr-FR" b="1" dirty="0">
              <a:latin typeface="Calibri"/>
              <a:cs typeface="Calibri"/>
            </a:endParaRPr>
          </a:p>
          <a:p>
            <a:pPr>
              <a:buFont typeface="Arial"/>
              <a:buChar char="•"/>
              <a:defRPr/>
            </a:pPr>
            <a:endParaRPr lang="fr-FR" b="1" dirty="0">
              <a:latin typeface="Calibri"/>
              <a:cs typeface="Calibri"/>
            </a:endParaRPr>
          </a:p>
          <a:p>
            <a:pPr marL="0" indent="0">
              <a:buNone/>
              <a:defRPr/>
            </a:pP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3341334" y="408920"/>
            <a:ext cx="8212505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fr-FR" sz="3200" b="1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ANR</a:t>
            </a:r>
            <a:r>
              <a:rPr lang="fr-FR" sz="2800" b="1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Jeunes Chercheurs/Jeunes Chercheuses</a:t>
            </a:r>
          </a:p>
        </p:txBody>
      </p:sp>
      <p:grpSp>
        <p:nvGrpSpPr>
          <p:cNvPr id="11" name="Groupe 13"/>
          <p:cNvGrpSpPr/>
          <p:nvPr/>
        </p:nvGrpSpPr>
        <p:grpSpPr bwMode="auto">
          <a:xfrm>
            <a:off x="911424" y="332656"/>
            <a:ext cx="1728193" cy="1152128"/>
            <a:chOff x="2063552" y="3359890"/>
            <a:chExt cx="2732184" cy="1678861"/>
          </a:xfrm>
        </p:grpSpPr>
        <p:pic>
          <p:nvPicPr>
            <p:cNvPr id="12" name="Image 17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2063552" y="3359890"/>
              <a:ext cx="2448272" cy="1533948"/>
            </a:xfrm>
            <a:prstGeom prst="rect">
              <a:avLst/>
            </a:prstGeom>
          </p:spPr>
        </p:pic>
        <p:sp>
          <p:nvSpPr>
            <p:cNvPr id="13" name="ZoneTexte 18"/>
            <p:cNvSpPr/>
            <p:nvPr/>
          </p:nvSpPr>
          <p:spPr bwMode="auto">
            <a:xfrm>
              <a:off x="3492231" y="4392439"/>
              <a:ext cx="1303505" cy="646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FR" sz="2800" b="1">
                  <a:solidFill>
                    <a:srgbClr val="0070C0"/>
                  </a:solidFill>
                </a:rPr>
                <a:t>JCJC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0111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3392" y="332656"/>
            <a:ext cx="11419469" cy="57157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/>
              </a:solidFill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 bwMode="auto">
          <a:xfrm>
            <a:off x="2599469" y="565903"/>
            <a:ext cx="8229600" cy="801688"/>
          </a:xfrm>
        </p:spPr>
        <p:txBody>
          <a:bodyPr/>
          <a:lstStyle/>
          <a:p>
            <a:pPr algn="ctr">
              <a:defRPr/>
            </a:pPr>
            <a:r>
              <a:rPr lang="fr-FR" sz="3200" b="1" dirty="0">
                <a:solidFill>
                  <a:schemeClr val="accent6"/>
                </a:solidFill>
              </a:rPr>
              <a:t>Principales caractéristiques</a:t>
            </a:r>
            <a:endParaRPr sz="3200" b="1" dirty="0">
              <a:solidFill>
                <a:schemeClr val="accent6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756981" y="1503255"/>
            <a:ext cx="3072088" cy="879734"/>
          </a:xfrm>
          <a:prstGeom prst="rect">
            <a:avLst/>
          </a:prstGeom>
        </p:spPr>
      </p:pic>
      <p:sp>
        <p:nvSpPr>
          <p:cNvPr id="6" name="ZoneTexte 2"/>
          <p:cNvSpPr/>
          <p:nvPr/>
        </p:nvSpPr>
        <p:spPr bwMode="auto">
          <a:xfrm>
            <a:off x="2947325" y="2079862"/>
            <a:ext cx="302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2800" b="1" dirty="0">
                <a:solidFill>
                  <a:schemeClr val="accent6"/>
                </a:solidFill>
              </a:rPr>
              <a:t>Futurs leaders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7" name="ZoneTexte 3"/>
          <p:cNvSpPr/>
          <p:nvPr/>
        </p:nvSpPr>
        <p:spPr bwMode="auto">
          <a:xfrm>
            <a:off x="8472263" y="4702097"/>
            <a:ext cx="1859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2800" b="1" dirty="0">
                <a:solidFill>
                  <a:schemeClr val="accent6"/>
                </a:solidFill>
              </a:rPr>
              <a:t>2 à 4 ans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8" name="ZoneTexte 5"/>
          <p:cNvSpPr/>
          <p:nvPr/>
        </p:nvSpPr>
        <p:spPr bwMode="auto">
          <a:xfrm>
            <a:off x="9401777" y="3417554"/>
            <a:ext cx="142729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2800" b="1" dirty="0">
                <a:solidFill>
                  <a:schemeClr val="accent6"/>
                </a:solidFill>
              </a:rPr>
              <a:t>Equipe</a:t>
            </a:r>
            <a:endParaRPr dirty="0">
              <a:solidFill>
                <a:schemeClr val="accent6"/>
              </a:solidFill>
            </a:endParaRPr>
          </a:p>
          <a:p>
            <a:pPr>
              <a:defRPr/>
            </a:pPr>
            <a:r>
              <a:rPr lang="fr-FR" b="1" dirty="0"/>
              <a:t> </a:t>
            </a:r>
            <a:endParaRPr dirty="0"/>
          </a:p>
        </p:txBody>
      </p:sp>
      <p:sp>
        <p:nvSpPr>
          <p:cNvPr id="9" name="ZoneTexte 14"/>
          <p:cNvSpPr/>
          <p:nvPr/>
        </p:nvSpPr>
        <p:spPr bwMode="auto">
          <a:xfrm>
            <a:off x="6623104" y="5334962"/>
            <a:ext cx="4320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2800" b="1" dirty="0">
                <a:solidFill>
                  <a:schemeClr val="accent6"/>
                </a:solidFill>
              </a:rPr>
              <a:t>€</a:t>
            </a:r>
            <a:endParaRPr dirty="0">
              <a:solidFill>
                <a:schemeClr val="accent6"/>
              </a:solidFill>
            </a:endParaRPr>
          </a:p>
          <a:p>
            <a:pPr>
              <a:defRPr/>
            </a:pPr>
            <a:r>
              <a:rPr lang="fr-FR" b="1" dirty="0"/>
              <a:t> </a:t>
            </a:r>
            <a:endParaRPr dirty="0"/>
          </a:p>
        </p:txBody>
      </p:sp>
      <p:pic>
        <p:nvPicPr>
          <p:cNvPr id="10" name="Picture 4" descr="https://i.skyrock.net/6181/52106181/pics/2164404463_1.jpg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5867020" y="2376634"/>
            <a:ext cx="1944216" cy="1944216"/>
          </a:xfrm>
          <a:prstGeom prst="rect">
            <a:avLst/>
          </a:prstGeom>
          <a:noFill/>
        </p:spPr>
      </p:pic>
      <p:sp>
        <p:nvSpPr>
          <p:cNvPr id="11" name="ZoneTexte 11"/>
          <p:cNvSpPr/>
          <p:nvPr/>
        </p:nvSpPr>
        <p:spPr bwMode="auto">
          <a:xfrm>
            <a:off x="2063552" y="4236155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2800" b="1" dirty="0">
                <a:solidFill>
                  <a:schemeClr val="accent6"/>
                </a:solidFill>
              </a:rPr>
              <a:t>Décharge d’enseignement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15" name="Groupe 13"/>
          <p:cNvGrpSpPr/>
          <p:nvPr/>
        </p:nvGrpSpPr>
        <p:grpSpPr bwMode="auto">
          <a:xfrm>
            <a:off x="767408" y="359031"/>
            <a:ext cx="1944217" cy="1359117"/>
            <a:chOff x="2063552" y="3359890"/>
            <a:chExt cx="2732184" cy="1678861"/>
          </a:xfrm>
        </p:grpSpPr>
        <p:pic>
          <p:nvPicPr>
            <p:cNvPr id="16" name="Image 17"/>
            <p:cNvPicPr>
              <a:picLocks noChangeAspect="1"/>
            </p:cNvPicPr>
            <p:nvPr/>
          </p:nvPicPr>
          <p:blipFill>
            <a:blip r:embed="rId5"/>
            <a:stretch/>
          </p:blipFill>
          <p:spPr bwMode="auto">
            <a:xfrm>
              <a:off x="2063552" y="3359890"/>
              <a:ext cx="2448272" cy="1533948"/>
            </a:xfrm>
            <a:prstGeom prst="rect">
              <a:avLst/>
            </a:prstGeom>
          </p:spPr>
        </p:pic>
        <p:sp>
          <p:nvSpPr>
            <p:cNvPr id="17" name="ZoneTexte 18"/>
            <p:cNvSpPr/>
            <p:nvPr/>
          </p:nvSpPr>
          <p:spPr bwMode="auto">
            <a:xfrm>
              <a:off x="3492231" y="4392439"/>
              <a:ext cx="1303505" cy="646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FR" sz="2800" b="1">
                  <a:solidFill>
                    <a:srgbClr val="0070C0"/>
                  </a:solidFill>
                </a:rPr>
                <a:t>JCJC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95400" y="260648"/>
            <a:ext cx="11305256" cy="5720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53 JCJC sur 1 845 projets déposés soit un taux de succès de 19,1% ;</a:t>
            </a:r>
          </a:p>
        </p:txBody>
      </p:sp>
      <p:graphicFrame>
        <p:nvGraphicFramePr>
          <p:cNvPr id="5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029180"/>
              </p:ext>
            </p:extLst>
          </p:nvPr>
        </p:nvGraphicFramePr>
        <p:xfrm>
          <a:off x="3156029" y="4135587"/>
          <a:ext cx="4248472" cy="1616143"/>
        </p:xfrm>
        <a:graphic>
          <a:graphicData uri="http://schemas.openxmlformats.org/drawingml/2006/table">
            <a:tbl>
              <a:tblPr firstRow="1" bandRow="1"/>
              <a:tblGrid>
                <a:gridCol w="424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78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fr-FR" b="1" dirty="0">
                          <a:solidFill>
                            <a:schemeClr val="accent6"/>
                          </a:solidFill>
                        </a:rPr>
                        <a:t>Critères d’évaluation</a:t>
                      </a:r>
                      <a:endParaRPr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1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fr-FR"/>
                        <a:t>Qualité et ambition scientifique 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1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fr-FR" dirty="0"/>
                        <a:t>Organisation et réalisation du projet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838">
                <a:tc>
                  <a:txBody>
                    <a:bodyPr/>
                    <a:lstStyle/>
                    <a:p>
                      <a:pPr marL="0" marR="0" lvl="1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dirty="0"/>
                        <a:t>Impact et retombées (</a:t>
                      </a:r>
                      <a:r>
                        <a:rPr lang="fr-FR" dirty="0" err="1"/>
                        <a:t>only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step</a:t>
                      </a:r>
                      <a:r>
                        <a:rPr lang="fr-FR" dirty="0"/>
                        <a:t> 2)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itre 1"/>
          <p:cNvSpPr/>
          <p:nvPr/>
        </p:nvSpPr>
        <p:spPr bwMode="auto">
          <a:xfrm>
            <a:off x="2639616" y="135483"/>
            <a:ext cx="8229600" cy="8016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2pPr>
            <a:lvl3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3pPr>
            <a:lvl4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4pPr>
            <a:lvl5pPr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5pPr>
            <a:lvl6pPr marL="4572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6pPr>
            <a:lvl7pPr marL="9144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7pPr>
            <a:lvl8pPr marL="13716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8pPr>
            <a:lvl9pPr marL="1828800" algn="l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Arial Narrow"/>
              </a:defRPr>
            </a:lvl9pPr>
          </a:lstStyle>
          <a:p>
            <a:pPr algn="ctr">
              <a:defRPr/>
            </a:pPr>
            <a:r>
              <a:rPr lang="fr-FR" sz="3200" dirty="0">
                <a:solidFill>
                  <a:schemeClr val="accent6"/>
                </a:solidFill>
              </a:rPr>
              <a:t>Informations clés </a:t>
            </a:r>
            <a:endParaRPr sz="3200" dirty="0">
              <a:solidFill>
                <a:schemeClr val="accent6"/>
              </a:solidFill>
            </a:endParaRPr>
          </a:p>
        </p:txBody>
      </p:sp>
      <p:sp>
        <p:nvSpPr>
          <p:cNvPr id="7" name="Ellipse 7"/>
          <p:cNvSpPr/>
          <p:nvPr/>
        </p:nvSpPr>
        <p:spPr bwMode="auto">
          <a:xfrm>
            <a:off x="9048328" y="4100466"/>
            <a:ext cx="2016223" cy="1615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2800" b="1" dirty="0">
                <a:solidFill>
                  <a:schemeClr val="tx1"/>
                </a:solidFill>
              </a:rPr>
              <a:t>26,9%</a:t>
            </a:r>
            <a:endParaRPr dirty="0">
              <a:solidFill>
                <a:schemeClr val="tx1"/>
              </a:solidFill>
            </a:endParaRPr>
          </a:p>
        </p:txBody>
      </p:sp>
      <p:graphicFrame>
        <p:nvGraphicFramePr>
          <p:cNvPr id="8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462168"/>
              </p:ext>
            </p:extLst>
          </p:nvPr>
        </p:nvGraphicFramePr>
        <p:xfrm>
          <a:off x="5807968" y="1686074"/>
          <a:ext cx="6057123" cy="2194560"/>
        </p:xfrm>
        <a:graphic>
          <a:graphicData uri="http://schemas.openxmlformats.org/drawingml/2006/table">
            <a:tbl>
              <a:tblPr firstRow="1" bandRow="1"/>
              <a:tblGrid>
                <a:gridCol w="3172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30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fr-FR" b="1" dirty="0">
                          <a:solidFill>
                            <a:schemeClr val="accent6"/>
                          </a:solidFill>
                        </a:rPr>
                        <a:t>Dépôt </a:t>
                      </a:r>
                      <a:endParaRPr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fr-FR" b="1" dirty="0">
                          <a:solidFill>
                            <a:schemeClr val="accent6"/>
                          </a:solidFill>
                        </a:rPr>
                        <a:t>1</a:t>
                      </a:r>
                      <a:r>
                        <a:rPr lang="fr-FR" b="1" baseline="30000" dirty="0">
                          <a:solidFill>
                            <a:schemeClr val="accent6"/>
                          </a:solidFill>
                        </a:rPr>
                        <a:t>ère</a:t>
                      </a:r>
                      <a:r>
                        <a:rPr lang="fr-FR" b="1" dirty="0">
                          <a:solidFill>
                            <a:schemeClr val="accent6"/>
                          </a:solidFill>
                        </a:rPr>
                        <a:t> étape : Pré proposition</a:t>
                      </a:r>
                    </a:p>
                    <a:p>
                      <a:pPr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(4p. Biblio incluse + CV) </a:t>
                      </a:r>
                    </a:p>
                    <a:p>
                      <a:pPr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rédaction</a:t>
                      </a:r>
                      <a:r>
                        <a:rPr lang="fr-FR" baseline="0" dirty="0">
                          <a:solidFill>
                            <a:schemeClr val="tx1"/>
                          </a:solidFill>
                        </a:rPr>
                        <a:t> en anglais 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baseline="0" dirty="0">
                          <a:solidFill>
                            <a:schemeClr val="accent6"/>
                          </a:solidFill>
                        </a:rPr>
                        <a:t>Automne 2022</a:t>
                      </a:r>
                    </a:p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fr-FR" b="1" dirty="0">
                          <a:solidFill>
                            <a:schemeClr val="accent6"/>
                          </a:solidFill>
                        </a:rPr>
                        <a:t>2</a:t>
                      </a:r>
                      <a:r>
                        <a:rPr lang="fr-FR" b="1" baseline="30000" dirty="0">
                          <a:solidFill>
                            <a:schemeClr val="accent6"/>
                          </a:solidFill>
                        </a:rPr>
                        <a:t>ème</a:t>
                      </a:r>
                      <a:r>
                        <a:rPr lang="fr-FR" b="1" dirty="0">
                          <a:solidFill>
                            <a:schemeClr val="accent6"/>
                          </a:solidFill>
                        </a:rPr>
                        <a:t> étape : Proposition détaillée </a:t>
                      </a:r>
                    </a:p>
                    <a:p>
                      <a:pPr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(20p.) 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dirty="0">
                          <a:solidFill>
                            <a:schemeClr val="accent6"/>
                          </a:solidFill>
                        </a:rPr>
                        <a:t> fin</a:t>
                      </a:r>
                      <a:r>
                        <a:rPr lang="fr-FR" baseline="0" dirty="0">
                          <a:solidFill>
                            <a:schemeClr val="accent6"/>
                          </a:solidFill>
                        </a:rPr>
                        <a:t> mars 2023</a:t>
                      </a:r>
                      <a:endParaRPr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Groupe 14"/>
          <p:cNvGrpSpPr/>
          <p:nvPr/>
        </p:nvGrpSpPr>
        <p:grpSpPr bwMode="auto">
          <a:xfrm>
            <a:off x="779563" y="382777"/>
            <a:ext cx="1860053" cy="1359117"/>
            <a:chOff x="2063552" y="3359890"/>
            <a:chExt cx="2732184" cy="1678861"/>
          </a:xfrm>
        </p:grpSpPr>
        <p:pic>
          <p:nvPicPr>
            <p:cNvPr id="10" name="Image 15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2063552" y="3359890"/>
              <a:ext cx="2448272" cy="1533948"/>
            </a:xfrm>
            <a:prstGeom prst="rect">
              <a:avLst/>
            </a:prstGeom>
          </p:spPr>
        </p:pic>
        <p:sp>
          <p:nvSpPr>
            <p:cNvPr id="11" name="ZoneTexte 16"/>
            <p:cNvSpPr/>
            <p:nvPr/>
          </p:nvSpPr>
          <p:spPr bwMode="auto">
            <a:xfrm>
              <a:off x="3492231" y="4392439"/>
              <a:ext cx="1303505" cy="646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FR" sz="2800" b="1">
                  <a:solidFill>
                    <a:srgbClr val="0070C0"/>
                  </a:solidFill>
                </a:rPr>
                <a:t>JCJC</a:t>
              </a:r>
              <a:endParaRPr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3683732" y="1053010"/>
            <a:ext cx="4248472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b="1" dirty="0">
                <a:solidFill>
                  <a:schemeClr val="accent6"/>
                </a:solidFill>
                <a:latin typeface="+mn-lt"/>
              </a:rPr>
              <a:t>Appel annuel</a:t>
            </a:r>
          </a:p>
        </p:txBody>
      </p:sp>
      <p:graphicFrame>
        <p:nvGraphicFramePr>
          <p:cNvPr id="12" name="Tableau 5">
            <a:extLst>
              <a:ext uri="{FF2B5EF4-FFF2-40B4-BE49-F238E27FC236}">
                <a16:creationId xmlns:a16="http://schemas.microsoft.com/office/drawing/2014/main" id="{98F0BBFB-6F6C-4F6F-BA53-5B2775348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851824"/>
              </p:ext>
            </p:extLst>
          </p:nvPr>
        </p:nvGraphicFramePr>
        <p:xfrm>
          <a:off x="928290" y="1846872"/>
          <a:ext cx="4810997" cy="1955793"/>
        </p:xfrm>
        <a:graphic>
          <a:graphicData uri="http://schemas.openxmlformats.org/drawingml/2006/table">
            <a:tbl>
              <a:tblPr firstRow="1" bandRow="1"/>
              <a:tblGrid>
                <a:gridCol w="4810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34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fr-FR" b="1" dirty="0">
                          <a:solidFill>
                            <a:schemeClr val="accent6"/>
                          </a:solidFill>
                        </a:rPr>
                        <a:t>Critères d’éligibilité</a:t>
                      </a:r>
                      <a:endParaRPr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PhD &lt; 10 ans</a:t>
                      </a:r>
                    </a:p>
                    <a:p>
                      <a:pPr algn="ctr">
                        <a:defRPr/>
                      </a:pPr>
                      <a:r>
                        <a:rPr lang="fr-FR" sz="1400" i="1" dirty="0">
                          <a:solidFill>
                            <a:schemeClr val="tx1"/>
                          </a:solidFill>
                        </a:rPr>
                        <a:t>2022</a:t>
                      </a:r>
                      <a:r>
                        <a:rPr lang="fr-FR" sz="1400" i="1" baseline="0" dirty="0">
                          <a:solidFill>
                            <a:schemeClr val="tx1"/>
                          </a:solidFill>
                        </a:rPr>
                        <a:t> =&gt; 01/01/2012</a:t>
                      </a:r>
                      <a:endParaRPr sz="1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 ans maximum</a:t>
                      </a:r>
                      <a:r>
                        <a:rPr lang="fr-FR" baseline="0" dirty="0">
                          <a:solidFill>
                            <a:schemeClr val="tx1"/>
                          </a:solidFill>
                        </a:rPr>
                        <a:t> après prise de fonction dans un organisme de recherche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Titulaire (CDD/CDI possible sous conditions)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73313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58C85B-150F-4730-B661-B8C954D1F38C}"/>
              </a:ext>
            </a:extLst>
          </p:cNvPr>
          <p:cNvSpPr/>
          <p:nvPr/>
        </p:nvSpPr>
        <p:spPr bwMode="auto">
          <a:xfrm>
            <a:off x="2495600" y="1583030"/>
            <a:ext cx="6624736" cy="3358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53 JCJC sur 1 845 projets déposés soit un taux de succès de 19,1% ;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359696" y="2276872"/>
            <a:ext cx="5165788" cy="18002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BE265CD-4A8F-44BC-B4FD-694E49CE80B9}"/>
              </a:ext>
            </a:extLst>
          </p:cNvPr>
          <p:cNvSpPr txBox="1"/>
          <p:nvPr/>
        </p:nvSpPr>
        <p:spPr>
          <a:xfrm>
            <a:off x="7320136" y="558924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Sandrine Michiels, Université de Lorraine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Vert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nalisé 1">
      <a:majorFont>
        <a:latin typeface="Geogrotesque SmBd It"/>
        <a:ea typeface="Arial"/>
        <a:cs typeface="Arial"/>
      </a:majorFont>
      <a:minorFont>
        <a:latin typeface="Geogrotesque Lg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Template_LUE</Template>
  <TotalTime>4795</TotalTime>
  <Words>2318</Words>
  <Application>Microsoft Office PowerPoint</Application>
  <DocSecurity>0</DocSecurity>
  <PresentationFormat>Grand écran</PresentationFormat>
  <Paragraphs>459</Paragraphs>
  <Slides>36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36</vt:i4>
      </vt:variant>
    </vt:vector>
  </HeadingPairs>
  <TitlesOfParts>
    <vt:vector size="43" baseType="lpstr">
      <vt:lpstr>Arial</vt:lpstr>
      <vt:lpstr>Arial Narrow</vt:lpstr>
      <vt:lpstr>Calibri</vt:lpstr>
      <vt:lpstr>Geogrotesque Lg</vt:lpstr>
      <vt:lpstr>Geogrotesque SmBd It</vt:lpstr>
      <vt:lpstr>Thème Office</vt:lpstr>
      <vt:lpstr>Conception personnalisée</vt:lpstr>
      <vt:lpstr>Quelques instructions</vt:lpstr>
      <vt:lpstr>Présentation PowerPoint</vt:lpstr>
      <vt:lpstr> </vt:lpstr>
      <vt:lpstr>         Dispositifs présentés :</vt:lpstr>
      <vt:lpstr>Présentation PowerPoint</vt:lpstr>
      <vt:lpstr>Présentation PowerPoint</vt:lpstr>
      <vt:lpstr>Principales caractéristiques</vt:lpstr>
      <vt:lpstr>Présentation PowerPoint</vt:lpstr>
      <vt:lpstr>Présentation PowerPoint</vt:lpstr>
      <vt:lpstr>Principales caractéristiques</vt:lpstr>
      <vt:lpstr>Critères d’éligibilité et taux de succès</vt:lpstr>
      <vt:lpstr>Présentation PowerPoint</vt:lpstr>
      <vt:lpstr>Présentation PowerPoint</vt:lpstr>
      <vt:lpstr>Présentation PowerPoint</vt:lpstr>
      <vt:lpstr>Les Actions Marie Sklodowska-Curie (AMSC) Postdoctoral Fellowships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</vt:lpstr>
      <vt:lpstr>Présentation PowerPoint</vt:lpstr>
      <vt:lpstr>Présentation PowerPoint</vt:lpstr>
      <vt:lpstr> </vt:lpstr>
      <vt:lpstr> </vt:lpstr>
      <vt:lpstr> </vt:lpstr>
      <vt:lpstr>Présentation PowerPoint</vt:lpstr>
      <vt:lpstr> </vt:lpstr>
      <vt:lpstr> 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Cyrille Raymond</dc:creator>
  <cp:keywords/>
  <dc:description/>
  <cp:lastModifiedBy>Jessica Nieto</cp:lastModifiedBy>
  <cp:revision>164</cp:revision>
  <dcterms:created xsi:type="dcterms:W3CDTF">2019-09-06T08:19:15Z</dcterms:created>
  <dcterms:modified xsi:type="dcterms:W3CDTF">2022-07-07T10:06:11Z</dcterms:modified>
  <cp:category/>
  <dc:identifier/>
  <cp:contentStatus/>
  <dc:language/>
  <cp:version/>
</cp:coreProperties>
</file>