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en-GB"/>
    </a:defPPr>
    <a:lvl1pPr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1pPr>
    <a:lvl2pPr marL="524157" indent="-201062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2pPr>
    <a:lvl3pPr marL="807735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3pPr>
    <a:lvl4pPr marL="1130829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4pPr>
    <a:lvl5pPr marL="1453924" indent="-161547" algn="l" defTabSz="31728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5pPr>
    <a:lvl6pPr marL="1673581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6pPr>
    <a:lvl7pPr marL="2008297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7pPr>
    <a:lvl8pPr marL="2343013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8pPr>
    <a:lvl9pPr marL="2677729" algn="l" defTabSz="669432" rtl="0" eaLnBrk="1" latinLnBrk="0" hangingPunct="1">
      <a:defRPr sz="5800" kern="1200">
        <a:solidFill>
          <a:schemeClr val="bg1"/>
        </a:solidFill>
        <a:latin typeface="Calibri" pitchFamily="34" charset="0"/>
        <a:ea typeface="Droid Sans Fallback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1" autoAdjust="0"/>
  </p:normalViewPr>
  <p:slideViewPr>
    <p:cSldViewPr>
      <p:cViewPr>
        <p:scale>
          <a:sx n="66" d="100"/>
          <a:sy n="66" d="100"/>
        </p:scale>
        <p:origin x="-1272" y="5514"/>
      </p:cViewPr>
      <p:guideLst>
        <p:guide orient="horz" pos="1528"/>
        <p:guide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307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458575" y="-13417550"/>
            <a:ext cx="11110912" cy="1573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</p:spTree>
    <p:extLst>
      <p:ext uri="{BB962C8B-B14F-4D97-AF65-F5344CB8AC3E}">
        <p14:creationId xmlns:p14="http://schemas.microsoft.com/office/powerpoint/2010/main" xmlns="" val="2747946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543914" indent="-20919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836790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171506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506223" indent="-167358" algn="l" defTabSz="31728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1615842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39011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62179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85347" algn="l" defTabSz="64633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17738" y="695325"/>
            <a:ext cx="24225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r>
              <a:rPr lang="fr-FR" altLang="en-US" smtClean="0">
                <a:latin typeface="Times New Roman" pitchFamily="18" charset="0"/>
              </a:rPr>
              <a:t>Ajouter la référence de l’image</a:t>
            </a:r>
          </a:p>
          <a:p>
            <a:endParaRPr lang="fr-FR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4515" y="9406837"/>
            <a:ext cx="18177771" cy="649057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7908" y="17158466"/>
            <a:ext cx="14970984" cy="7738154"/>
          </a:xfrm>
        </p:spPr>
        <p:txBody>
          <a:bodyPr/>
          <a:lstStyle>
            <a:lvl1pPr marL="0" indent="0" algn="ctr">
              <a:buNone/>
              <a:defRPr/>
            </a:lvl1pPr>
            <a:lvl2pPr marL="323169" indent="0" algn="ctr">
              <a:buNone/>
              <a:defRPr/>
            </a:lvl2pPr>
            <a:lvl3pPr marL="646337" indent="0" algn="ctr">
              <a:buNone/>
              <a:defRPr/>
            </a:lvl3pPr>
            <a:lvl4pPr marL="969505" indent="0" algn="ctr">
              <a:buNone/>
              <a:defRPr/>
            </a:lvl4pPr>
            <a:lvl5pPr marL="1292673" indent="0" algn="ctr">
              <a:buNone/>
              <a:defRPr/>
            </a:lvl5pPr>
            <a:lvl6pPr marL="1615842" indent="0" algn="ctr">
              <a:buNone/>
              <a:defRPr/>
            </a:lvl6pPr>
            <a:lvl7pPr marL="1939011" indent="0" algn="ctr">
              <a:buNone/>
              <a:defRPr/>
            </a:lvl7pPr>
            <a:lvl8pPr marL="2262179" indent="0" algn="ctr">
              <a:buNone/>
              <a:defRPr/>
            </a:lvl8pPr>
            <a:lvl9pPr marL="2585347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4556B-732A-4C0E-99DA-EFEB493D8F8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6A079-3A08-4D6F-93DB-8DB8A985E80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0217" y="338005"/>
            <a:ext cx="4810180" cy="32480929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677" y="338005"/>
            <a:ext cx="14322900" cy="3248092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5C4B6-17A5-45A4-8A3B-7686FC5DD577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7CB13-F785-4A55-A0CC-491688ADFCFA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731" y="19458239"/>
            <a:ext cx="18178892" cy="6013324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731" y="12834038"/>
            <a:ext cx="18178892" cy="6624200"/>
          </a:xfrm>
        </p:spPr>
        <p:txBody>
          <a:bodyPr anchor="b"/>
          <a:lstStyle>
            <a:lvl1pPr marL="0" indent="0">
              <a:buNone/>
              <a:defRPr sz="1400"/>
            </a:lvl1pPr>
            <a:lvl2pPr marL="323169" indent="0">
              <a:buNone/>
              <a:defRPr sz="1200"/>
            </a:lvl2pPr>
            <a:lvl3pPr marL="646337" indent="0">
              <a:buNone/>
              <a:defRPr sz="1100"/>
            </a:lvl3pPr>
            <a:lvl4pPr marL="969505" indent="0">
              <a:buNone/>
              <a:defRPr sz="1000"/>
            </a:lvl4pPr>
            <a:lvl5pPr marL="1292673" indent="0">
              <a:buNone/>
              <a:defRPr sz="1000"/>
            </a:lvl5pPr>
            <a:lvl6pPr marL="1615842" indent="0">
              <a:buNone/>
              <a:defRPr sz="1000"/>
            </a:lvl6pPr>
            <a:lvl7pPr marL="1939011" indent="0">
              <a:buNone/>
              <a:defRPr sz="1000"/>
            </a:lvl7pPr>
            <a:lvl8pPr marL="2262179" indent="0">
              <a:buNone/>
              <a:defRPr sz="1000"/>
            </a:lvl8pPr>
            <a:lvl9pPr marL="2585347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A6CF-4482-4CB7-A87E-83665A4216B5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676" y="7065515"/>
            <a:ext cx="9566540" cy="257534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43856" y="7065515"/>
            <a:ext cx="9566540" cy="257534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DD57D-8DF3-4502-BCF8-B48DCEC47844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677" y="1212772"/>
            <a:ext cx="19247447" cy="504647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677" y="6778043"/>
            <a:ext cx="9448808" cy="282418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69" indent="0">
              <a:buNone/>
              <a:defRPr sz="1400" b="1"/>
            </a:lvl2pPr>
            <a:lvl3pPr marL="646337" indent="0">
              <a:buNone/>
              <a:defRPr sz="1200" b="1"/>
            </a:lvl3pPr>
            <a:lvl4pPr marL="969505" indent="0">
              <a:buNone/>
              <a:defRPr sz="1100" b="1"/>
            </a:lvl4pPr>
            <a:lvl5pPr marL="1292673" indent="0">
              <a:buNone/>
              <a:defRPr sz="1100" b="1"/>
            </a:lvl5pPr>
            <a:lvl6pPr marL="1615842" indent="0">
              <a:buNone/>
              <a:defRPr sz="1100" b="1"/>
            </a:lvl6pPr>
            <a:lvl7pPr marL="1939011" indent="0">
              <a:buNone/>
              <a:defRPr sz="1100" b="1"/>
            </a:lvl7pPr>
            <a:lvl8pPr marL="2262179" indent="0">
              <a:buNone/>
              <a:defRPr sz="1100" b="1"/>
            </a:lvl8pPr>
            <a:lvl9pPr marL="2585347" indent="0">
              <a:buNone/>
              <a:defRPr sz="1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677" y="9602228"/>
            <a:ext cx="9448808" cy="1744593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3831" y="6778043"/>
            <a:ext cx="9453293" cy="282418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169" indent="0">
              <a:buNone/>
              <a:defRPr sz="1400" b="1"/>
            </a:lvl2pPr>
            <a:lvl3pPr marL="646337" indent="0">
              <a:buNone/>
              <a:defRPr sz="1200" b="1"/>
            </a:lvl3pPr>
            <a:lvl4pPr marL="969505" indent="0">
              <a:buNone/>
              <a:defRPr sz="1100" b="1"/>
            </a:lvl4pPr>
            <a:lvl5pPr marL="1292673" indent="0">
              <a:buNone/>
              <a:defRPr sz="1100" b="1"/>
            </a:lvl5pPr>
            <a:lvl6pPr marL="1615842" indent="0">
              <a:buNone/>
              <a:defRPr sz="1100" b="1"/>
            </a:lvl6pPr>
            <a:lvl7pPr marL="1939011" indent="0">
              <a:buNone/>
              <a:defRPr sz="1100" b="1"/>
            </a:lvl7pPr>
            <a:lvl8pPr marL="2262179" indent="0">
              <a:buNone/>
              <a:defRPr sz="1100" b="1"/>
            </a:lvl8pPr>
            <a:lvl9pPr marL="2585347" indent="0">
              <a:buNone/>
              <a:defRPr sz="1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3831" y="9602228"/>
            <a:ext cx="9453293" cy="1744593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E0486-8F47-4E1C-A310-30C6A8F8E518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08F03-FB96-4433-A037-E042A50213F8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AF661-55A3-41CE-B45B-5D9479C26218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677" y="1206034"/>
            <a:ext cx="7035869" cy="513069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192" y="1206034"/>
            <a:ext cx="11955932" cy="25842131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677" y="6336729"/>
            <a:ext cx="7035869" cy="20711436"/>
          </a:xfrm>
        </p:spPr>
        <p:txBody>
          <a:bodyPr/>
          <a:lstStyle>
            <a:lvl1pPr marL="0" indent="0">
              <a:buNone/>
              <a:defRPr sz="1000"/>
            </a:lvl1pPr>
            <a:lvl2pPr marL="323169" indent="0">
              <a:buNone/>
              <a:defRPr sz="900"/>
            </a:lvl2pPr>
            <a:lvl3pPr marL="646337" indent="0">
              <a:buNone/>
              <a:defRPr sz="700"/>
            </a:lvl3pPr>
            <a:lvl4pPr marL="969505" indent="0">
              <a:buNone/>
              <a:defRPr sz="700"/>
            </a:lvl4pPr>
            <a:lvl5pPr marL="1292673" indent="0">
              <a:buNone/>
              <a:defRPr sz="700"/>
            </a:lvl5pPr>
            <a:lvl6pPr marL="1615842" indent="0">
              <a:buNone/>
              <a:defRPr sz="700"/>
            </a:lvl6pPr>
            <a:lvl7pPr marL="1939011" indent="0">
              <a:buNone/>
              <a:defRPr sz="700"/>
            </a:lvl7pPr>
            <a:lvl8pPr marL="2262179" indent="0">
              <a:buNone/>
              <a:defRPr sz="700"/>
            </a:lvl8pPr>
            <a:lvl9pPr marL="2585347" indent="0">
              <a:buNone/>
              <a:defRPr sz="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288F4-F9A6-4602-8E51-D60AB2893066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2369" y="21196544"/>
            <a:ext cx="12831632" cy="250190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2369" y="2705154"/>
            <a:ext cx="12831632" cy="18167984"/>
          </a:xfrm>
        </p:spPr>
        <p:txBody>
          <a:bodyPr/>
          <a:lstStyle>
            <a:lvl1pPr marL="0" indent="0">
              <a:buNone/>
              <a:defRPr sz="2300"/>
            </a:lvl1pPr>
            <a:lvl2pPr marL="323169" indent="0">
              <a:buNone/>
              <a:defRPr sz="2000"/>
            </a:lvl2pPr>
            <a:lvl3pPr marL="646337" indent="0">
              <a:buNone/>
              <a:defRPr sz="1700"/>
            </a:lvl3pPr>
            <a:lvl4pPr marL="969505" indent="0">
              <a:buNone/>
              <a:defRPr sz="1400"/>
            </a:lvl4pPr>
            <a:lvl5pPr marL="1292673" indent="0">
              <a:buNone/>
              <a:defRPr sz="1400"/>
            </a:lvl5pPr>
            <a:lvl6pPr marL="1615842" indent="0">
              <a:buNone/>
              <a:defRPr sz="1400"/>
            </a:lvl6pPr>
            <a:lvl7pPr marL="1939011" indent="0">
              <a:buNone/>
              <a:defRPr sz="1400"/>
            </a:lvl7pPr>
            <a:lvl8pPr marL="2262179" indent="0">
              <a:buNone/>
              <a:defRPr sz="1400"/>
            </a:lvl8pPr>
            <a:lvl9pPr marL="2585347" indent="0">
              <a:buNone/>
              <a:defRPr sz="14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2369" y="23698446"/>
            <a:ext cx="12831632" cy="3554093"/>
          </a:xfrm>
        </p:spPr>
        <p:txBody>
          <a:bodyPr/>
          <a:lstStyle>
            <a:lvl1pPr marL="0" indent="0">
              <a:buNone/>
              <a:defRPr sz="1000"/>
            </a:lvl1pPr>
            <a:lvl2pPr marL="323169" indent="0">
              <a:buNone/>
              <a:defRPr sz="900"/>
            </a:lvl2pPr>
            <a:lvl3pPr marL="646337" indent="0">
              <a:buNone/>
              <a:defRPr sz="700"/>
            </a:lvl3pPr>
            <a:lvl4pPr marL="969505" indent="0">
              <a:buNone/>
              <a:defRPr sz="700"/>
            </a:lvl4pPr>
            <a:lvl5pPr marL="1292673" indent="0">
              <a:buNone/>
              <a:defRPr sz="700"/>
            </a:lvl5pPr>
            <a:lvl6pPr marL="1615842" indent="0">
              <a:buNone/>
              <a:defRPr sz="700"/>
            </a:lvl6pPr>
            <a:lvl7pPr marL="1939011" indent="0">
              <a:buNone/>
              <a:defRPr sz="700"/>
            </a:lvl7pPr>
            <a:lvl8pPr marL="2262179" indent="0">
              <a:buNone/>
              <a:defRPr sz="700"/>
            </a:lvl8pPr>
            <a:lvl9pPr marL="2585347" indent="0">
              <a:buNone/>
              <a:defRPr sz="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B5A94-C897-478B-A067-2BF94BE3E989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9846" y="338537"/>
            <a:ext cx="19240373" cy="67945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295178" tIns="147588" rIns="295178" bIns="1475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el formato del texto de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846" y="7065170"/>
            <a:ext cx="19240373" cy="25753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295178" tIns="147588" rIns="295178" bIns="147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Pulse para editar los formatos del texto del esquema</a:t>
            </a:r>
          </a:p>
          <a:p>
            <a:pPr lvl="1"/>
            <a:r>
              <a:rPr lang="en-GB" altLang="en-US" smtClean="0"/>
              <a:t>Segundo nivel del esquema</a:t>
            </a:r>
          </a:p>
          <a:p>
            <a:pPr lvl="2"/>
            <a:r>
              <a:rPr lang="en-GB" altLang="en-US" smtClean="0"/>
              <a:t>Tercer nivel del esquema</a:t>
            </a:r>
          </a:p>
          <a:p>
            <a:pPr lvl="3"/>
            <a:r>
              <a:rPr lang="en-GB" altLang="en-US" smtClean="0"/>
              <a:t>Cuarto nivel del esquema</a:t>
            </a:r>
          </a:p>
          <a:p>
            <a:pPr lvl="4"/>
            <a:r>
              <a:rPr lang="en-GB" altLang="en-US" smtClean="0"/>
              <a:t>Quinto nivel del esquema</a:t>
            </a:r>
          </a:p>
          <a:p>
            <a:pPr lvl="4"/>
            <a:r>
              <a:rPr lang="en-GB" altLang="en-US" smtClean="0"/>
              <a:t>Sexto nivel del esquema</a:t>
            </a:r>
          </a:p>
          <a:p>
            <a:pPr lvl="4"/>
            <a:r>
              <a:rPr lang="en-GB" altLang="en-US" smtClean="0"/>
              <a:t>Séptimo nivel del esquema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069846" y="28065182"/>
            <a:ext cx="4985501" cy="16092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64633" tIns="32317" rIns="64633" bIns="32317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7307054" y="28065181"/>
            <a:ext cx="6772692" cy="16128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64633" tIns="32317" rIns="64633" bIns="32317" anchor="ctr"/>
          <a:lstStyle/>
          <a:p>
            <a:pPr>
              <a:buFont typeface="Times New Roman" pitchFamily="16" charset="0"/>
              <a:buNone/>
              <a:defRPr/>
            </a:pPr>
            <a:endParaRPr lang="fr-FR">
              <a:latin typeface="Calibri" pitchFamily="32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328086" y="28065182"/>
            <a:ext cx="4982133" cy="1605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295178" tIns="147588" rIns="295178" bIns="147588" numCol="1" anchor="ctr" anchorCtr="0" compatLnSpc="1">
            <a:prstTxWarp prst="textNoShape">
              <a:avLst/>
            </a:prstTxWarp>
          </a:bodyPr>
          <a:lstStyle>
            <a:lvl1pPr defTabSz="317558">
              <a:buClrTx/>
              <a:buFontTx/>
              <a:buNone/>
              <a:tabLst>
                <a:tab pos="0" algn="l"/>
                <a:tab pos="316436" algn="l"/>
                <a:tab pos="633994" algn="l"/>
                <a:tab pos="951551" algn="l"/>
                <a:tab pos="1269110" algn="l"/>
                <a:tab pos="1586667" algn="l"/>
                <a:tab pos="1904225" algn="l"/>
                <a:tab pos="2221783" algn="l"/>
                <a:tab pos="2539341" algn="l"/>
                <a:tab pos="2856899" algn="l"/>
                <a:tab pos="3174457" algn="l"/>
                <a:tab pos="3492015" algn="l"/>
                <a:tab pos="3809572" algn="l"/>
                <a:tab pos="4127130" algn="l"/>
                <a:tab pos="4444688" algn="l"/>
                <a:tab pos="4762245" algn="l"/>
                <a:tab pos="5079804" algn="l"/>
                <a:tab pos="5397361" algn="l"/>
                <a:tab pos="5714920" algn="l"/>
                <a:tab pos="6032477" algn="l"/>
                <a:tab pos="6350036" algn="l"/>
              </a:tabLst>
              <a:defRPr>
                <a:solidFill>
                  <a:srgbClr val="FFFFFF"/>
                </a:solidFill>
                <a:latin typeface="Calibri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136049E-168F-4B6F-8513-4E25388A327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2pPr>
      <a:lvl3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3pPr>
      <a:lvl4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4pPr>
      <a:lvl5pPr algn="ctr" defTabSz="31728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5pPr>
      <a:lvl6pPr marL="1777426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6pPr>
      <a:lvl7pPr marL="2100595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7pPr>
      <a:lvl8pPr marL="2423763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8pPr>
      <a:lvl9pPr marL="2746931" indent="-161584" algn="ctr" defTabSz="3175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200">
          <a:solidFill>
            <a:srgbClr val="000000"/>
          </a:solidFill>
          <a:latin typeface="Calibri" pitchFamily="32" charset="0"/>
          <a:ea typeface="Droid Sans Fallback" charset="0"/>
          <a:cs typeface="Droid Sans Fallback" charset="0"/>
        </a:defRPr>
      </a:lvl9pPr>
    </p:titleStyle>
    <p:bodyStyle>
      <a:lvl1pPr marL="241739" indent="-241739" algn="l" defTabSz="317283" rtl="0" eaLnBrk="0" fontAlgn="base" hangingPunct="0">
        <a:spcBef>
          <a:spcPts val="258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300">
          <a:solidFill>
            <a:srgbClr val="000000"/>
          </a:solidFill>
          <a:latin typeface="+mn-lt"/>
          <a:ea typeface="+mn-ea"/>
          <a:cs typeface="+mn-cs"/>
        </a:defRPr>
      </a:lvl1pPr>
      <a:lvl2pPr marL="524157" indent="-201062" algn="l" defTabSz="317283" rtl="0" eaLnBrk="0" fontAlgn="base" hangingPunct="0">
        <a:spcBef>
          <a:spcPts val="226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9100">
          <a:solidFill>
            <a:srgbClr val="000000"/>
          </a:solidFill>
          <a:latin typeface="+mn-lt"/>
          <a:ea typeface="+mn-ea"/>
          <a:cs typeface="+mn-cs"/>
        </a:defRPr>
      </a:lvl2pPr>
      <a:lvl3pPr marL="807735" indent="-161547" algn="l" defTabSz="317283" rtl="0" eaLnBrk="0" fontAlgn="base" hangingPunct="0">
        <a:spcBef>
          <a:spcPts val="194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800">
          <a:solidFill>
            <a:srgbClr val="000000"/>
          </a:solidFill>
          <a:latin typeface="+mn-lt"/>
          <a:ea typeface="+mn-ea"/>
          <a:cs typeface="+mn-cs"/>
        </a:defRPr>
      </a:lvl3pPr>
      <a:lvl4pPr marL="1130829" indent="-161547" algn="l" defTabSz="317283" rtl="0" eaLnBrk="0" fontAlgn="base" hangingPunct="0">
        <a:spcBef>
          <a:spcPts val="161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400">
          <a:solidFill>
            <a:srgbClr val="000000"/>
          </a:solidFill>
          <a:latin typeface="+mn-lt"/>
          <a:ea typeface="+mn-ea"/>
          <a:cs typeface="+mn-cs"/>
        </a:defRPr>
      </a:lvl4pPr>
      <a:lvl5pPr marL="1453924" indent="-161547" algn="l" defTabSz="317283" rtl="0" eaLnBrk="0" fontAlgn="base" hangingPunct="0">
        <a:spcBef>
          <a:spcPts val="1611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400">
          <a:solidFill>
            <a:srgbClr val="000000"/>
          </a:solidFill>
          <a:latin typeface="+mn-lt"/>
          <a:ea typeface="+mn-ea"/>
          <a:cs typeface="+mn-cs"/>
        </a:defRPr>
      </a:lvl5pPr>
      <a:lvl6pPr marL="1777426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6pPr>
      <a:lvl7pPr marL="2100595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7pPr>
      <a:lvl8pPr marL="2423763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8pPr>
      <a:lvl9pPr marL="2746931" indent="-161584" algn="l" defTabSz="317558" rtl="0" eaLnBrk="0" fontAlgn="base" hangingPunct="0">
        <a:spcBef>
          <a:spcPts val="160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23169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46337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9505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92673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15842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011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62179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85347" algn="l" defTabSz="6463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0 Grupo"/>
          <p:cNvGrpSpPr/>
          <p:nvPr/>
        </p:nvGrpSpPr>
        <p:grpSpPr>
          <a:xfrm>
            <a:off x="14437816" y="17552301"/>
            <a:ext cx="6897900" cy="6660694"/>
            <a:chOff x="14488900" y="20763260"/>
            <a:chExt cx="6897900" cy="6660694"/>
          </a:xfrm>
        </p:grpSpPr>
        <p:pic>
          <p:nvPicPr>
            <p:cNvPr id="70" name="69 Imagen" descr="fablab espac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8900" y="20763260"/>
              <a:ext cx="6897900" cy="6660694"/>
            </a:xfrm>
            <a:prstGeom prst="rect">
              <a:avLst/>
            </a:prstGeom>
          </p:spPr>
        </p:pic>
        <p:pic>
          <p:nvPicPr>
            <p:cNvPr id="20" name="19 Imagen" descr="base bombill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5630" y="25641373"/>
              <a:ext cx="1730910" cy="1730910"/>
            </a:xfrm>
            <a:prstGeom prst="rect">
              <a:avLst/>
            </a:prstGeom>
          </p:spPr>
        </p:pic>
      </p:grp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0" y="0"/>
            <a:ext cx="21386800" cy="36187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295178" tIns="147588" rIns="295178" bIns="147588" anchor="ctr"/>
          <a:lstStyle/>
          <a:p>
            <a:pPr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  <a:tab pos="10744620" algn="l"/>
                <a:tab pos="11255992" algn="l"/>
                <a:tab pos="11768526" algn="l"/>
              </a:tabLst>
            </a:pPr>
            <a:r>
              <a:rPr lang="fr-FR" altLang="en-US" sz="60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Etude de la </a:t>
            </a:r>
            <a:r>
              <a:rPr lang="fr-FR" altLang="en-US" sz="60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recyclabilité</a:t>
            </a:r>
            <a:r>
              <a:rPr lang="fr-FR" altLang="en-US" sz="60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pour la fabrication additive dans un contexte open source : </a:t>
            </a:r>
            <a:endParaRPr lang="fr-FR" altLang="en-US" sz="6000" b="1" dirty="0" smtClean="0">
              <a:solidFill>
                <a:schemeClr val="tx1"/>
              </a:solidFill>
              <a:latin typeface="Century Gothic" panose="020B0502020202020204" pitchFamily="34" charset="0"/>
              <a:cs typeface="Arial" charset="0"/>
            </a:endParaRPr>
          </a:p>
          <a:p>
            <a:pPr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  <a:tab pos="10744620" algn="l"/>
                <a:tab pos="11255992" algn="l"/>
                <a:tab pos="11768526" algn="l"/>
              </a:tabLst>
            </a:pPr>
            <a:r>
              <a:rPr lang="fr-FR" altLang="en-US" sz="60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Optimisation </a:t>
            </a:r>
            <a:r>
              <a:rPr lang="fr-FR" altLang="en-US" sz="60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des procédés et des </a:t>
            </a:r>
            <a:r>
              <a:rPr lang="fr-FR" altLang="en-US" sz="60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méthodes</a:t>
            </a:r>
            <a:endParaRPr lang="fr-FR" altLang="en-US" sz="6000" b="1" dirty="0">
              <a:solidFill>
                <a:schemeClr val="tx1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4463975" y="28387084"/>
            <a:ext cx="3300467" cy="1333883"/>
            <a:chOff x="7982" y="25693"/>
            <a:chExt cx="2944" cy="1166"/>
          </a:xfrm>
        </p:grpSpPr>
        <p:pic>
          <p:nvPicPr>
            <p:cNvPr id="208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82" y="25693"/>
              <a:ext cx="2944" cy="1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090" name="Text Box 10"/>
            <p:cNvSpPr txBox="1">
              <a:spLocks noChangeArrowheads="1"/>
            </p:cNvSpPr>
            <p:nvPr/>
          </p:nvSpPr>
          <p:spPr bwMode="auto">
            <a:xfrm>
              <a:off x="7982" y="25693"/>
              <a:ext cx="2944" cy="1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 altLang="en-US">
                <a:latin typeface="Century Gothic" panose="020B0502020202020204" pitchFamily="34" charset="0"/>
                <a:cs typeface="Arial" charset="0"/>
              </a:endParaRPr>
            </a:p>
          </p:txBody>
        </p:sp>
      </p:grpSp>
      <p:sp>
        <p:nvSpPr>
          <p:cNvPr id="2060" name="Text Box 20"/>
          <p:cNvSpPr txBox="1">
            <a:spLocks noChangeArrowheads="1"/>
          </p:cNvSpPr>
          <p:nvPr/>
        </p:nvSpPr>
        <p:spPr bwMode="auto">
          <a:xfrm>
            <a:off x="13501712" y="23780947"/>
            <a:ext cx="7885088" cy="3276782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295178" tIns="147588" rIns="295178" bIns="147588" anchor="ctr"/>
          <a:lstStyle/>
          <a:p>
            <a:pPr algn="just">
              <a:lnSpc>
                <a:spcPct val="150000"/>
              </a:lnSpc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Le Lorraine </a:t>
            </a:r>
            <a:r>
              <a:rPr lang="fr-FR" altLang="en-US" sz="20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Fab</a:t>
            </a:r>
            <a:r>
              <a:rPr lang="fr-FR" altLang="en-US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 Living </a:t>
            </a:r>
            <a:r>
              <a:rPr lang="fr-FR" altLang="en-US" sz="2000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Lab</a:t>
            </a:r>
            <a:r>
              <a:rPr lang="fr-FR" altLang="en-US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® en collaboration avec le Laboratoire de Réactions et Génie de Procédés –LRGP- favorisent l'expérimentation de matériaux plastiques recyclés pour la création de valeur dans les domaines industriels</a:t>
            </a:r>
            <a:r>
              <a:rPr lang="fr-FR" altLang="en-US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Arial" charset="0"/>
              </a:rPr>
              <a:t>.</a:t>
            </a:r>
            <a:endParaRPr lang="fr-FR" altLang="en-US" sz="2000" dirty="0" smtClean="0">
              <a:solidFill>
                <a:schemeClr val="tx1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61" name="Text Box 21"/>
          <p:cNvSpPr txBox="1">
            <a:spLocks noChangeArrowheads="1"/>
          </p:cNvSpPr>
          <p:nvPr/>
        </p:nvSpPr>
        <p:spPr bwMode="auto">
          <a:xfrm>
            <a:off x="763518" y="11179547"/>
            <a:ext cx="3305146" cy="743915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wrap="square" lIns="63616" tIns="33080" rIns="63616" bIns="33080">
            <a:spAutoFit/>
          </a:bodyPr>
          <a:lstStyle/>
          <a:p>
            <a:pPr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Objectives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63" name="Text Box 25"/>
          <p:cNvSpPr txBox="1">
            <a:spLocks noChangeArrowheads="1"/>
          </p:cNvSpPr>
          <p:nvPr/>
        </p:nvSpPr>
        <p:spPr bwMode="auto">
          <a:xfrm>
            <a:off x="684288" y="17804283"/>
            <a:ext cx="4215307" cy="743915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wrap="square" lIns="63616" tIns="33080" rIns="63616" bIns="33080">
            <a:spAutoFit/>
          </a:bodyPr>
          <a:lstStyle/>
          <a:p>
            <a:pPr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Méthodologie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85" name="Text Box 22"/>
          <p:cNvSpPr txBox="1">
            <a:spLocks noChangeArrowheads="1"/>
          </p:cNvSpPr>
          <p:nvPr/>
        </p:nvSpPr>
        <p:spPr bwMode="auto">
          <a:xfrm>
            <a:off x="0" y="23348899"/>
            <a:ext cx="12925648" cy="4472091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295178" tIns="147588" rIns="295178" bIns="147588" anchor="ctr"/>
          <a:lstStyle/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endParaRPr lang="fr-FR" altLang="en-US" sz="29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Cette méthodologie permettre d’évaluer la dégradation de la matière plastique en fonction du numéro de cycles d’utilisation. </a:t>
            </a: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Le procédés d’impression 3D open source et d’injection sont étudiés.</a:t>
            </a:r>
            <a:endParaRPr lang="fr-FR" altLang="en-US" sz="29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087" name="ZoneTexte 1"/>
          <p:cNvSpPr txBox="1">
            <a:spLocks noChangeArrowheads="1"/>
          </p:cNvSpPr>
          <p:nvPr/>
        </p:nvSpPr>
        <p:spPr bwMode="auto">
          <a:xfrm>
            <a:off x="108224" y="27813395"/>
            <a:ext cx="13417676" cy="51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6943" tIns="33472" rIns="66943" bIns="33472">
            <a:spAutoFit/>
          </a:bodyPr>
          <a:lstStyle/>
          <a:p>
            <a:r>
              <a:rPr lang="fr-FR" sz="290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Ce travail de thèse est financé par une allocation de recherche du MESR.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9079" y="3546699"/>
            <a:ext cx="20927721" cy="1351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6943" tIns="33472" rIns="66943" bIns="33472" numCol="1" rtlCol="0" anchor="t" anchorCtr="0" compatLnSpc="1">
            <a:prstTxWarp prst="textNoShape">
              <a:avLst/>
            </a:prstTxWarp>
          </a:bodyPr>
          <a:lstStyle/>
          <a:p>
            <a:pPr defTabSz="328905"/>
            <a:endParaRPr lang="en-US" sz="6000" dirty="0" smtClean="0">
              <a:latin typeface="Calibri" pitchFamily="32" charset="0"/>
            </a:endParaRPr>
          </a:p>
        </p:txBody>
      </p:sp>
      <p:pic>
        <p:nvPicPr>
          <p:cNvPr id="1026" name="Picture 2" descr="Fichier:Université de Lorraine - 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640" y="28278944"/>
            <a:ext cx="3797898" cy="178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7766" y="6353113"/>
            <a:ext cx="3857652" cy="2745254"/>
          </a:xfrm>
          <a:prstGeom prst="rect">
            <a:avLst/>
          </a:prstGeom>
        </p:spPr>
        <p:txBody>
          <a:bodyPr wrap="square" lIns="66943" tIns="33472" rIns="66943" bIns="33472">
            <a:spAutoFit/>
          </a:bodyPr>
          <a:lstStyle/>
          <a:p>
            <a:pPr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  <a:tab pos="10744620" algn="l"/>
                <a:tab pos="11255992" algn="l"/>
                <a:tab pos="11768526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Comment </a:t>
            </a:r>
            <a:r>
              <a:rPr lang="fr-FR" altLang="en-US" sz="29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valoriser les matières plastiques recyclées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à partir de </a:t>
            </a:r>
            <a:r>
              <a:rPr lang="fr-FR" altLang="en-US" sz="29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l'impression 3D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Open Source </a:t>
            </a:r>
            <a:r>
              <a:rPr lang="fr-FR" altLang="en-US" sz="2900" dirty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?</a:t>
            </a:r>
          </a:p>
        </p:txBody>
      </p:sp>
      <p:pic>
        <p:nvPicPr>
          <p:cNvPr id="68" name="67 Imagen" descr="concep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2680" y="4045412"/>
            <a:ext cx="16430738" cy="7350159"/>
          </a:xfrm>
          <a:prstGeom prst="rect">
            <a:avLst/>
          </a:prstGeom>
        </p:spPr>
      </p:pic>
      <p:pic>
        <p:nvPicPr>
          <p:cNvPr id="69" name="68 Imagen" descr="concepto 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8824" y="11722453"/>
            <a:ext cx="10668103" cy="5505766"/>
          </a:xfrm>
          <a:prstGeom prst="rect">
            <a:avLst/>
          </a:prstGeom>
        </p:spPr>
      </p:pic>
      <p:pic>
        <p:nvPicPr>
          <p:cNvPr id="22" name="21 Imagen" descr="LRGP 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43925" y="28498893"/>
            <a:ext cx="2325539" cy="1380364"/>
          </a:xfrm>
          <a:prstGeom prst="rect">
            <a:avLst/>
          </a:prstGeom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98845" y="4067097"/>
            <a:ext cx="9523051" cy="743915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wrap="square" lIns="63616" tIns="33080" rIns="63616" bIns="33080">
            <a:spAutoFit/>
          </a:bodyPr>
          <a:lstStyle/>
          <a:p>
            <a:pPr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</a:tabLst>
            </a:pPr>
            <a:r>
              <a:rPr lang="fr-FR" altLang="en-US" sz="44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charset="0"/>
              </a:rPr>
              <a:t>Impression 3D et Environnement</a:t>
            </a:r>
            <a:endParaRPr lang="fr-FR" altLang="en-US" sz="4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pic>
        <p:nvPicPr>
          <p:cNvPr id="23" name="Image 22" descr="Methodology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6256" y="18956411"/>
            <a:ext cx="10611621" cy="5305811"/>
          </a:xfrm>
          <a:prstGeom prst="rect">
            <a:avLst/>
          </a:prstGeom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1853912" y="11475963"/>
            <a:ext cx="8448729" cy="5552211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295178" tIns="147588" rIns="295178" bIns="147588" anchor="ctr"/>
          <a:lstStyle/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endParaRPr lang="fr-FR" altLang="en-US" sz="29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Etablir un protocole pour la </a:t>
            </a:r>
            <a:r>
              <a:rPr lang="fr-FR" altLang="en-US" sz="2900" dirty="0" err="1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recyclabilité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de la matière plastique dans le cadre de l'impression 3D Open Source </a:t>
            </a: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Identifier, 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caractériser </a:t>
            </a: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et optimiser les paramètres  du processus de recyclage. </a:t>
            </a:r>
          </a:p>
          <a:p>
            <a:pPr marL="418395" indent="-418395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9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Explorer des matériaux composites pour l'impression 3D.</a:t>
            </a:r>
            <a:endParaRPr lang="fr-FR" altLang="en-US" sz="2900" u="sng" dirty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3501712" y="27759695"/>
            <a:ext cx="8568952" cy="2520280"/>
          </a:xfrm>
          <a:prstGeom prst="rect">
            <a:avLst/>
          </a:prstGeom>
          <a:noFill/>
          <a:ln w="25560">
            <a:noFill/>
            <a:miter lim="800000"/>
            <a:headEnd/>
            <a:tailEnd/>
          </a:ln>
        </p:spPr>
        <p:txBody>
          <a:bodyPr lIns="295178" tIns="147588" rIns="295178" bIns="147588" anchor="ctr"/>
          <a:lstStyle/>
          <a:p>
            <a:pPr marL="418395" indent="-418395"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Fabio </a:t>
            </a: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A. Cruz Sanchez</a:t>
            </a:r>
            <a:r>
              <a:rPr lang="fr-FR" altLang="en-US" sz="2200" baseline="300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, doctorant </a:t>
            </a: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ERPI</a:t>
            </a:r>
          </a:p>
          <a:p>
            <a:pPr marL="418395" indent="-418395"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Hakim Boudaoud</a:t>
            </a:r>
            <a:r>
              <a:rPr lang="fr-FR" altLang="en-US" sz="2200" baseline="300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, Co-encadrant</a:t>
            </a:r>
            <a:endParaRPr lang="fr-FR" altLang="en-US" sz="2200" baseline="-250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18395" indent="-418395"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Sandrine Hoppe</a:t>
            </a:r>
            <a:r>
              <a:rPr lang="fr-FR" altLang="en-US" sz="2200" baseline="300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, Co-encadrant</a:t>
            </a:r>
          </a:p>
          <a:p>
            <a:pPr marL="418395" indent="-418395"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Mauricio Camargo</a:t>
            </a:r>
            <a:r>
              <a:rPr lang="fr-FR" altLang="en-US" sz="2200" baseline="300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2, </a:t>
            </a:r>
            <a:r>
              <a:rPr lang="fr-FR" altLang="en-US" sz="22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Directeur de </a:t>
            </a:r>
            <a:r>
              <a:rPr lang="fr-FR" altLang="en-US" sz="2200" dirty="0" err="1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these</a:t>
            </a:r>
            <a:endParaRPr lang="fr-FR" altLang="en-US" sz="22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18395" indent="-418395"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endParaRPr lang="fr-FR" altLang="en-US" sz="2200" b="1" baseline="300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18395" indent="-418395"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200" b="1" baseline="300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fr-FR" altLang="en-US" sz="2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Équipe </a:t>
            </a:r>
            <a:r>
              <a:rPr lang="fr-FR" altLang="en-US" sz="2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de Recherche sur les Processus </a:t>
            </a:r>
            <a:r>
              <a:rPr lang="fr-FR" altLang="en-US" sz="2200" b="1" dirty="0" err="1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Innovatifs</a:t>
            </a:r>
            <a:r>
              <a:rPr lang="fr-FR" altLang="en-US" sz="2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 –ERPI- </a:t>
            </a:r>
          </a:p>
          <a:p>
            <a:pPr marL="418395" indent="-418395"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r>
              <a:rPr lang="fr-FR" altLang="en-US" sz="2200" b="1" baseline="30000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fr-FR" altLang="en-US" sz="2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Laboratoire </a:t>
            </a:r>
            <a:r>
              <a:rPr lang="fr-FR" altLang="en-US" sz="22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Arial" charset="0"/>
              </a:rPr>
              <a:t>Réactions et Génie des Procédés –LRGP- </a:t>
            </a:r>
          </a:p>
          <a:p>
            <a:pPr marL="418395" indent="-418395" algn="just">
              <a:buClrTx/>
              <a:tabLst>
                <a:tab pos="0" algn="l"/>
                <a:tab pos="316121" algn="l"/>
                <a:tab pos="633404" algn="l"/>
                <a:tab pos="950687" algn="l"/>
                <a:tab pos="1267970" algn="l"/>
                <a:tab pos="1586415" algn="l"/>
                <a:tab pos="1903698" algn="l"/>
                <a:tab pos="2220981" algn="l"/>
                <a:tab pos="2538264" algn="l"/>
                <a:tab pos="2856709" algn="l"/>
                <a:tab pos="3173992" algn="l"/>
                <a:tab pos="3491275" algn="l"/>
                <a:tab pos="3808558" algn="l"/>
                <a:tab pos="4127004" algn="l"/>
                <a:tab pos="4444286" algn="l"/>
                <a:tab pos="4761570" algn="l"/>
                <a:tab pos="5078852" algn="l"/>
                <a:tab pos="5397297" algn="l"/>
                <a:tab pos="5714581" algn="l"/>
                <a:tab pos="6031863" algn="l"/>
                <a:tab pos="6349147" algn="l"/>
                <a:tab pos="6651321" algn="l"/>
                <a:tab pos="7162693" algn="l"/>
                <a:tab pos="7675227" algn="l"/>
                <a:tab pos="8186598" algn="l"/>
                <a:tab pos="8697970" algn="l"/>
                <a:tab pos="9209342" algn="l"/>
                <a:tab pos="9721877" algn="l"/>
                <a:tab pos="10233248" algn="l"/>
              </a:tabLst>
            </a:pPr>
            <a:endParaRPr lang="fr-FR" altLang="en-US" sz="2200" dirty="0" smtClean="0">
              <a:solidFill>
                <a:srgbClr val="00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8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8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193</Words>
  <Application>Microsoft Office PowerPoint</Application>
  <PresentationFormat>Personnalisé</PresentationFormat>
  <Paragraphs>23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Giovanny Arbelaez Garces</dc:creator>
  <cp:lastModifiedBy>ERPI</cp:lastModifiedBy>
  <cp:revision>140</cp:revision>
  <cp:lastPrinted>1601-01-01T00:00:00Z</cp:lastPrinted>
  <dcterms:created xsi:type="dcterms:W3CDTF">2013-11-26T14:47:42Z</dcterms:created>
  <dcterms:modified xsi:type="dcterms:W3CDTF">2015-04-15T15:09:51Z</dcterms:modified>
</cp:coreProperties>
</file>