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33CC33"/>
    <a:srgbClr val="0099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72" y="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C42F6-2EC3-4655-8BCB-6A8D7D0D5DFD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D83F3-523E-4EBD-AF72-C83EAA89B1A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C69A-AA51-4FC8-BC51-9DA0484949C8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EBC-288D-4287-9F10-E3198A499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9BAF-7FCB-449F-883F-47A3DCAA24E2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62C-72DC-44D0-AAB8-4F2F0EFD11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9BAF-7FCB-449F-883F-47A3DCAA24E2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62C-72DC-44D0-AAB8-4F2F0EFD11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9BAF-7FCB-449F-883F-47A3DCAA24E2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62C-72DC-44D0-AAB8-4F2F0EFD11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9BAF-7FCB-449F-883F-47A3DCAA24E2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62C-72DC-44D0-AAB8-4F2F0EFD11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9BAF-7FCB-449F-883F-47A3DCAA24E2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62C-72DC-44D0-AAB8-4F2F0EFD11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9BAF-7FCB-449F-883F-47A3DCAA24E2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62C-72DC-44D0-AAB8-4F2F0EFD11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9BAF-7FCB-449F-883F-47A3DCAA24E2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62C-72DC-44D0-AAB8-4F2F0EFD11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9BAF-7FCB-449F-883F-47A3DCAA24E2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62C-72DC-44D0-AAB8-4F2F0EFD11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9BAF-7FCB-449F-883F-47A3DCAA24E2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62C-72DC-44D0-AAB8-4F2F0EFD11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9BAF-7FCB-449F-883F-47A3DCAA24E2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62C-72DC-44D0-AAB8-4F2F0EFD11C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1C69A-AA51-4FC8-BC51-9DA0484949C8}" type="datetimeFigureOut">
              <a:rPr lang="pt-BR" smtClean="0"/>
              <a:pPr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6EBC-288D-4287-9F10-E3198A499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oughnut"/>
          <p:cNvGrpSpPr/>
          <p:nvPr/>
        </p:nvGrpSpPr>
        <p:grpSpPr>
          <a:xfrm>
            <a:off x="1530221" y="496550"/>
            <a:ext cx="5904656" cy="5904656"/>
            <a:chOff x="1530221" y="496550"/>
            <a:chExt cx="5904656" cy="5904656"/>
          </a:xfrm>
        </p:grpSpPr>
        <p:grpSp>
          <p:nvGrpSpPr>
            <p:cNvPr id="3" name="Doughnut"/>
            <p:cNvGrpSpPr/>
            <p:nvPr/>
          </p:nvGrpSpPr>
          <p:grpSpPr>
            <a:xfrm>
              <a:off x="1530221" y="496550"/>
              <a:ext cx="5904656" cy="5904656"/>
              <a:chOff x="1619672" y="476672"/>
              <a:chExt cx="5904656" cy="590465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1619672" y="476672"/>
                <a:ext cx="5904656" cy="5904656"/>
              </a:xfrm>
              <a:prstGeom prst="ellipse">
                <a:avLst/>
              </a:prstGeom>
              <a:gradFill>
                <a:gsLst>
                  <a:gs pos="48000">
                    <a:schemeClr val="accent6"/>
                  </a:gs>
                  <a:gs pos="6800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2"/>
              <p:cNvGrpSpPr/>
              <p:nvPr/>
            </p:nvGrpSpPr>
            <p:grpSpPr>
              <a:xfrm>
                <a:off x="1629197" y="530678"/>
                <a:ext cx="5885606" cy="5850650"/>
                <a:chOff x="1638722" y="692696"/>
                <a:chExt cx="5885606" cy="5850650"/>
              </a:xfrm>
              <a:noFill/>
            </p:grpSpPr>
            <p:cxnSp>
              <p:nvCxnSpPr>
                <p:cNvPr id="35" name="Conector reto 34"/>
                <p:cNvCxnSpPr/>
                <p:nvPr/>
              </p:nvCxnSpPr>
              <p:spPr>
                <a:xfrm>
                  <a:off x="4572000" y="3446930"/>
                  <a:ext cx="2952328" cy="461682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>
                <a:xfrm>
                  <a:off x="4572000" y="3491755"/>
                  <a:ext cx="1917175" cy="2160000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>
                  <a:endCxn id="31" idx="4"/>
                </p:cNvCxnSpPr>
                <p:nvPr/>
              </p:nvCxnSpPr>
              <p:spPr>
                <a:xfrm>
                  <a:off x="4572000" y="3429000"/>
                  <a:ext cx="9525" cy="3114346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>
                <a:xfrm flipH="1">
                  <a:off x="2681720" y="3455895"/>
                  <a:ext cx="1962000" cy="2222755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>
                <a:xfrm flipH="1">
                  <a:off x="1638722" y="3448050"/>
                  <a:ext cx="2952328" cy="479612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>
                <a:xfrm flipH="1" flipV="1">
                  <a:off x="2071407" y="1892206"/>
                  <a:ext cx="2483225" cy="1685366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>
                <a:xfrm flipH="1" flipV="1">
                  <a:off x="3563888" y="692696"/>
                  <a:ext cx="1008112" cy="2736304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>
                <a:xfrm flipV="1">
                  <a:off x="4572000" y="692696"/>
                  <a:ext cx="1008112" cy="2736304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Elipse 43"/>
              <p:cNvSpPr>
                <a:spLocks noChangeAspect="1"/>
              </p:cNvSpPr>
              <p:nvPr/>
            </p:nvSpPr>
            <p:spPr>
              <a:xfrm>
                <a:off x="2412000" y="1269000"/>
                <a:ext cx="4320000" cy="4320000"/>
              </a:xfrm>
              <a:prstGeom prst="ellipse">
                <a:avLst/>
              </a:prstGeom>
              <a:solidFill>
                <a:srgbClr val="008000"/>
              </a:solidFill>
              <a:ln w="3810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>
                <a:spLocks noChangeAspect="1"/>
              </p:cNvSpPr>
              <p:nvPr/>
            </p:nvSpPr>
            <p:spPr>
              <a:xfrm>
                <a:off x="2610000" y="1467000"/>
                <a:ext cx="3924000" cy="3924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>
                <a:spLocks noChangeAspect="1"/>
              </p:cNvSpPr>
              <p:nvPr/>
            </p:nvSpPr>
            <p:spPr>
              <a:xfrm>
                <a:off x="3114000" y="1971000"/>
                <a:ext cx="2916000" cy="291600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>
                <a:spLocks noChangeAspect="1"/>
              </p:cNvSpPr>
              <p:nvPr/>
            </p:nvSpPr>
            <p:spPr>
              <a:xfrm>
                <a:off x="3293696" y="2150696"/>
                <a:ext cx="2556608" cy="2556608"/>
              </a:xfrm>
              <a:prstGeom prst="ellipse">
                <a:avLst/>
              </a:prstGeom>
              <a:gradFill>
                <a:gsLst>
                  <a:gs pos="27000">
                    <a:schemeClr val="bg1"/>
                  </a:gs>
                  <a:gs pos="68000">
                    <a:schemeClr val="accent6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" name="Grupo 47"/>
              <p:cNvGrpSpPr/>
              <p:nvPr/>
            </p:nvGrpSpPr>
            <p:grpSpPr>
              <a:xfrm>
                <a:off x="3293696" y="2150696"/>
                <a:ext cx="2556608" cy="2556608"/>
                <a:chOff x="3293696" y="2150696"/>
                <a:chExt cx="2556608" cy="2556608"/>
              </a:xfrm>
            </p:grpSpPr>
            <p:cxnSp>
              <p:nvCxnSpPr>
                <p:cNvPr id="49" name="Conector reto 48"/>
                <p:cNvCxnSpPr/>
                <p:nvPr/>
              </p:nvCxnSpPr>
              <p:spPr>
                <a:xfrm flipV="1">
                  <a:off x="3957005" y="3414839"/>
                  <a:ext cx="606903" cy="110860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to 49"/>
                <p:cNvCxnSpPr/>
                <p:nvPr/>
              </p:nvCxnSpPr>
              <p:spPr>
                <a:xfrm flipV="1">
                  <a:off x="3487667" y="3406747"/>
                  <a:ext cx="1076241" cy="65545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to 50"/>
                <p:cNvCxnSpPr>
                  <a:stCxn id="47" idx="2"/>
                  <a:endCxn id="47" idx="6"/>
                </p:cNvCxnSpPr>
                <p:nvPr/>
              </p:nvCxnSpPr>
              <p:spPr>
                <a:xfrm>
                  <a:off x="3293696" y="3429000"/>
                  <a:ext cx="255660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to 51"/>
                <p:cNvCxnSpPr>
                  <a:endCxn id="64" idx="3"/>
                </p:cNvCxnSpPr>
                <p:nvPr/>
              </p:nvCxnSpPr>
              <p:spPr>
                <a:xfrm>
                  <a:off x="3932729" y="2330506"/>
                  <a:ext cx="660709" cy="110185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>
                  <a:stCxn id="47" idx="0"/>
                  <a:endCxn id="47" idx="4"/>
                </p:cNvCxnSpPr>
                <p:nvPr/>
              </p:nvCxnSpPr>
              <p:spPr>
                <a:xfrm>
                  <a:off x="4572000" y="2150696"/>
                  <a:ext cx="0" cy="2556608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>
                  <a:endCxn id="64" idx="3"/>
                </p:cNvCxnSpPr>
                <p:nvPr/>
              </p:nvCxnSpPr>
              <p:spPr>
                <a:xfrm flipH="1">
                  <a:off x="4593438" y="2338598"/>
                  <a:ext cx="617833" cy="109376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>
                  <a:endCxn id="64" idx="3"/>
                </p:cNvCxnSpPr>
                <p:nvPr/>
              </p:nvCxnSpPr>
              <p:spPr>
                <a:xfrm flipH="1" flipV="1">
                  <a:off x="4593438" y="3432365"/>
                  <a:ext cx="1079079" cy="6298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>
                  <a:endCxn id="64" idx="3"/>
                </p:cNvCxnSpPr>
                <p:nvPr/>
              </p:nvCxnSpPr>
              <p:spPr>
                <a:xfrm flipH="1" flipV="1">
                  <a:off x="4593438" y="3432365"/>
                  <a:ext cx="601649" cy="1091083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>
                  <a:endCxn id="64" idx="3"/>
                </p:cNvCxnSpPr>
                <p:nvPr/>
              </p:nvCxnSpPr>
              <p:spPr>
                <a:xfrm>
                  <a:off x="3523129" y="2725271"/>
                  <a:ext cx="1070309" cy="70709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upo 58"/>
              <p:cNvGrpSpPr/>
              <p:nvPr/>
            </p:nvGrpSpPr>
            <p:grpSpPr>
              <a:xfrm>
                <a:off x="4506676" y="1929320"/>
                <a:ext cx="2875661" cy="1346097"/>
                <a:chOff x="4514768" y="1929320"/>
                <a:chExt cx="2875661" cy="1346097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62" name="Seta para a direita 61"/>
                <p:cNvSpPr/>
                <p:nvPr/>
              </p:nvSpPr>
              <p:spPr>
                <a:xfrm rot="19773878">
                  <a:off x="6377682" y="1929320"/>
                  <a:ext cx="1012747" cy="324000"/>
                </a:xfrm>
                <a:prstGeom prst="rightArrow">
                  <a:avLst>
                    <a:gd name="adj1" fmla="val 37052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Seta para a direita 63"/>
                <p:cNvSpPr/>
                <p:nvPr/>
              </p:nvSpPr>
              <p:spPr>
                <a:xfrm rot="19773878" flipH="1">
                  <a:off x="4514768" y="2951417"/>
                  <a:ext cx="1259254" cy="324000"/>
                </a:xfrm>
                <a:prstGeom prst="rightArrow">
                  <a:avLst>
                    <a:gd name="adj1" fmla="val 37052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Elipse 65"/>
              <p:cNvSpPr>
                <a:spLocks noChangeAspect="1"/>
              </p:cNvSpPr>
              <p:nvPr/>
            </p:nvSpPr>
            <p:spPr>
              <a:xfrm>
                <a:off x="3293696" y="2150696"/>
                <a:ext cx="2556608" cy="2556608"/>
              </a:xfrm>
              <a:prstGeom prst="ellipse">
                <a:avLst/>
              </a:prstGeom>
              <a:noFill/>
              <a:ln w="571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>
                <a:spLocks noChangeAspect="1"/>
              </p:cNvSpPr>
              <p:nvPr/>
            </p:nvSpPr>
            <p:spPr>
              <a:xfrm>
                <a:off x="2412000" y="1269000"/>
                <a:ext cx="4320000" cy="4320000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2" name="OVERSHOOT"/>
            <p:cNvSpPr txBox="1"/>
            <p:nvPr/>
          </p:nvSpPr>
          <p:spPr>
            <a:xfrm rot="19740000">
              <a:off x="6290924" y="2050248"/>
              <a:ext cx="7954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smtClean="0">
                  <a:solidFill>
                    <a:schemeClr val="bg1"/>
                  </a:solidFill>
                </a:rPr>
                <a:t>OVERSHOOT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SHORTFALL"/>
            <p:cNvSpPr txBox="1"/>
            <p:nvPr/>
          </p:nvSpPr>
          <p:spPr>
            <a:xfrm rot="19740000">
              <a:off x="4817849" y="2991864"/>
              <a:ext cx="5453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smtClean="0">
                  <a:solidFill>
                    <a:schemeClr val="bg1"/>
                  </a:solidFill>
                </a:rPr>
                <a:t>DÉFICIT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External Labels"/>
          <p:cNvGrpSpPr/>
          <p:nvPr/>
        </p:nvGrpSpPr>
        <p:grpSpPr>
          <a:xfrm>
            <a:off x="2117676" y="1156912"/>
            <a:ext cx="4625765" cy="4556600"/>
            <a:chOff x="2117676" y="1146973"/>
            <a:chExt cx="4625765" cy="4556600"/>
          </a:xfrm>
        </p:grpSpPr>
        <p:sp>
          <p:nvSpPr>
            <p:cNvPr id="72" name="climate"/>
            <p:cNvSpPr/>
            <p:nvPr/>
          </p:nvSpPr>
          <p:spPr>
            <a:xfrm>
              <a:off x="3929297" y="1146973"/>
              <a:ext cx="109901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>Mudanças</a:t>
              </a:r>
            </a:p>
            <a:p>
              <a:pPr algn="ctr"/>
              <a:r>
                <a:rPr lang="pt-BR" sz="1200" b="1" dirty="0" smtClean="0">
                  <a:ln w="12700">
                    <a:noFill/>
                    <a:prstDash val="solid"/>
                  </a:ln>
                </a:rPr>
                <a:t>Climáticas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74" name="ocean"/>
            <p:cNvSpPr/>
            <p:nvPr/>
          </p:nvSpPr>
          <p:spPr>
            <a:xfrm rot="2351378">
              <a:off x="5208655" y="1674200"/>
              <a:ext cx="129600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107493"/>
                </a:avLst>
              </a:prstTxWarp>
              <a:spAutoFit/>
            </a:bodyPr>
            <a:lstStyle/>
            <a:p>
              <a:pPr algn="ctr"/>
              <a:r>
                <a:rPr lang="pt-BR" sz="1200" b="1" dirty="0" smtClean="0">
                  <a:ln w="12700">
                    <a:noFill/>
                    <a:prstDash val="solid"/>
                  </a:ln>
                </a:rPr>
                <a:t>Acidificação</a:t>
              </a:r>
            </a:p>
            <a:p>
              <a:pPr algn="ctr"/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>Marinha</a:t>
              </a:r>
            </a:p>
          </p:txBody>
        </p:sp>
        <p:sp>
          <p:nvSpPr>
            <p:cNvPr id="76" name="ozone layer"/>
            <p:cNvSpPr/>
            <p:nvPr/>
          </p:nvSpPr>
          <p:spPr>
            <a:xfrm rot="19120238">
              <a:off x="2294938" y="1672178"/>
              <a:ext cx="144000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>Perda da Camada</a:t>
              </a:r>
            </a:p>
            <a:p>
              <a:pPr algn="ctr"/>
              <a:r>
                <a:rPr lang="pt-BR" sz="1200" b="1" dirty="0" smtClean="0">
                  <a:ln w="12700">
                    <a:noFill/>
                    <a:prstDash val="solid"/>
                  </a:ln>
                </a:rPr>
                <a:t>de Ozônio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78" name="air pollution"/>
            <p:cNvSpPr/>
            <p:nvPr/>
          </p:nvSpPr>
          <p:spPr>
            <a:xfrm rot="16813636">
              <a:off x="1706666" y="2956376"/>
              <a:ext cx="109901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>Poluição</a:t>
              </a:r>
            </a:p>
            <a:p>
              <a:pPr algn="ctr"/>
              <a:r>
                <a:rPr lang="pt-BR" sz="1200" b="1" dirty="0" smtClean="0">
                  <a:ln w="12700">
                    <a:noFill/>
                    <a:prstDash val="solid"/>
                  </a:ln>
                </a:rPr>
                <a:t>Atmosférica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80" name="chemical"/>
            <p:cNvSpPr/>
            <p:nvPr/>
          </p:nvSpPr>
          <p:spPr>
            <a:xfrm rot="4805911">
              <a:off x="6006545" y="2943739"/>
              <a:ext cx="1196794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>Poluição</a:t>
              </a:r>
            </a:p>
            <a:p>
              <a:pPr algn="ctr"/>
              <a:r>
                <a:rPr lang="pt-BR" sz="1200" b="1" dirty="0" smtClean="0">
                  <a:ln w="12700">
                    <a:noFill/>
                    <a:prstDash val="solid"/>
                  </a:ln>
                </a:rPr>
                <a:t>Química</a:t>
              </a:r>
            </a:p>
          </p:txBody>
        </p:sp>
        <p:sp>
          <p:nvSpPr>
            <p:cNvPr id="81" name="biodiversity"/>
            <p:cNvSpPr/>
            <p:nvPr/>
          </p:nvSpPr>
          <p:spPr>
            <a:xfrm rot="3507523">
              <a:off x="1937133" y="4439250"/>
              <a:ext cx="109901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542780"/>
                </a:avLst>
              </a:prstTxWarp>
              <a:spAutoFit/>
            </a:bodyPr>
            <a:lstStyle/>
            <a:p>
              <a:pPr algn="ctr"/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>Perda de</a:t>
              </a:r>
            </a:p>
            <a:p>
              <a:pPr algn="ctr"/>
              <a:r>
                <a:rPr lang="pt-BR" sz="1200" b="1" dirty="0" smtClean="0">
                  <a:ln w="12700">
                    <a:noFill/>
                    <a:prstDash val="solid"/>
                  </a:ln>
                </a:rPr>
                <a:t>Biodiversidade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83" name="nitrogen &amp;"/>
            <p:cNvSpPr/>
            <p:nvPr/>
          </p:nvSpPr>
          <p:spPr>
            <a:xfrm rot="17844453">
              <a:off x="5804341" y="4439363"/>
              <a:ext cx="116539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37357"/>
                </a:avLst>
              </a:prstTxWarp>
              <a:spAutoFit/>
            </a:bodyPr>
            <a:lstStyle/>
            <a:p>
              <a:pPr algn="ctr"/>
              <a:r>
                <a:rPr lang="pt-BR" sz="1200" b="1" dirty="0" smtClean="0">
                  <a:ln w="12700">
                    <a:noFill/>
                    <a:prstDash val="solid"/>
                  </a:ln>
                </a:rPr>
                <a:t>Uso de Nitrogênio</a:t>
              </a:r>
            </a:p>
            <a:p>
              <a:pPr algn="ctr"/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>E Fósforo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84" name="land"/>
            <p:cNvSpPr/>
            <p:nvPr/>
          </p:nvSpPr>
          <p:spPr>
            <a:xfrm rot="1091733">
              <a:off x="3094402" y="5418311"/>
              <a:ext cx="109901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>Mudança do</a:t>
              </a:r>
            </a:p>
            <a:p>
              <a:pPr algn="ctr"/>
              <a:r>
                <a:rPr lang="pt-BR" sz="1200" b="1" dirty="0" smtClean="0">
                  <a:ln w="12700">
                    <a:noFill/>
                    <a:prstDash val="solid"/>
                  </a:ln>
                </a:rPr>
                <a:t>Uso da Terra</a:t>
              </a:r>
              <a:endParaRPr lang="pt-BR" sz="1200" b="1" cap="none" spc="0" dirty="0" smtClean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85" name="freshwater"/>
            <p:cNvSpPr/>
            <p:nvPr/>
          </p:nvSpPr>
          <p:spPr>
            <a:xfrm rot="20248124">
              <a:off x="4690708" y="5426574"/>
              <a:ext cx="109901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pt-BR" sz="1200" b="1" dirty="0" smtClean="0">
                  <a:ln w="12700">
                    <a:noFill/>
                    <a:prstDash val="solid"/>
                  </a:ln>
                </a:rPr>
                <a:t>Uso de </a:t>
              </a:r>
            </a:p>
            <a:p>
              <a:pPr algn="ctr"/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>Água Doce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</p:grpSp>
      <p:grpSp>
        <p:nvGrpSpPr>
          <p:cNvPr id="8" name="Doughnut Labels"/>
          <p:cNvGrpSpPr/>
          <p:nvPr/>
        </p:nvGrpSpPr>
        <p:grpSpPr>
          <a:xfrm>
            <a:off x="2322549" y="1241134"/>
            <a:ext cx="4320000" cy="4367743"/>
            <a:chOff x="2424326" y="1187344"/>
            <a:chExt cx="4320000" cy="4367743"/>
          </a:xfrm>
        </p:grpSpPr>
        <p:sp>
          <p:nvSpPr>
            <p:cNvPr id="89" name="ECOLOGICAL CEILING"/>
            <p:cNvSpPr/>
            <p:nvPr/>
          </p:nvSpPr>
          <p:spPr>
            <a:xfrm>
              <a:off x="2424326" y="1187344"/>
              <a:ext cx="4320000" cy="4367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176273"/>
                </a:avLst>
              </a:prstTxWarp>
              <a:spAutoFit/>
            </a:bodyPr>
            <a:lstStyle/>
            <a:p>
              <a:pPr algn="ctr">
                <a:spcBef>
                  <a:spcPts val="3600"/>
                </a:spcBef>
              </a:pPr>
              <a:r>
                <a:rPr lang="pt-BR" sz="1400" b="1" spc="7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LIMITE ECOLÓGICO</a:t>
              </a:r>
              <a:endParaRPr lang="pt-BR" sz="1400" b="1" cap="none" spc="7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90" name="SOCIAL FOUNDATION"/>
            <p:cNvSpPr/>
            <p:nvPr/>
          </p:nvSpPr>
          <p:spPr>
            <a:xfrm rot="60000">
              <a:off x="3131600" y="1936995"/>
              <a:ext cx="2912173" cy="29153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637087"/>
                </a:avLst>
              </a:prstTxWarp>
              <a:spAutoFit/>
            </a:bodyPr>
            <a:lstStyle/>
            <a:p>
              <a:pPr marL="288000" algn="ctr">
                <a:spcBef>
                  <a:spcPts val="3000"/>
                </a:spcBef>
              </a:pPr>
              <a:r>
                <a:rPr lang="pt-BR" sz="1400" b="1" cap="none" spc="7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LIMITE SOCIAL</a:t>
              </a:r>
              <a:endParaRPr lang="pt-BR" sz="1400" b="1" cap="none" spc="7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91" name="the safe and just space for humanity"/>
            <p:cNvSpPr/>
            <p:nvPr/>
          </p:nvSpPr>
          <p:spPr>
            <a:xfrm>
              <a:off x="2622326" y="1433088"/>
              <a:ext cx="3924000" cy="3923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751848"/>
                </a:avLst>
              </a:prstTxWarp>
              <a:spAutoFit/>
            </a:bodyPr>
            <a:lstStyle/>
            <a:p>
              <a:pPr algn="ctr">
                <a:spcBef>
                  <a:spcPts val="5400"/>
                </a:spcBef>
              </a:pPr>
              <a:r>
                <a:rPr lang="pt-BR" b="1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Espaço justo e seguro para a humanidade</a:t>
              </a:r>
              <a:endParaRPr lang="pt-BR" b="1" cap="none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93" name="REGENERATIVE AND DISTRIBUTIVE ECONOMY"/>
            <p:cNvSpPr/>
            <p:nvPr/>
          </p:nvSpPr>
          <p:spPr>
            <a:xfrm>
              <a:off x="2736277" y="1208812"/>
              <a:ext cx="3705542" cy="3924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0659585"/>
                </a:avLst>
              </a:prstTxWarp>
              <a:spAutoFit/>
            </a:bodyPr>
            <a:lstStyle/>
            <a:p>
              <a:pPr algn="ctr"/>
              <a:r>
                <a:rPr lang="pt-BR" sz="1400" b="1" cap="none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ECONOMIA REGENERATIVA E DISTRIBUTIVA</a:t>
              </a:r>
              <a:endParaRPr lang="pt-BR" sz="1400" b="1" cap="none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Inner Labels"/>
          <p:cNvGrpSpPr/>
          <p:nvPr/>
        </p:nvGrpSpPr>
        <p:grpSpPr>
          <a:xfrm>
            <a:off x="3249801" y="2201052"/>
            <a:ext cx="2508951" cy="2510211"/>
            <a:chOff x="3249801" y="2201052"/>
            <a:chExt cx="2508951" cy="2510211"/>
          </a:xfrm>
        </p:grpSpPr>
        <p:sp>
          <p:nvSpPr>
            <p:cNvPr id="60" name="water"/>
            <p:cNvSpPr txBox="1"/>
            <p:nvPr/>
          </p:nvSpPr>
          <p:spPr>
            <a:xfrm rot="3495337">
              <a:off x="3948624" y="2302843"/>
              <a:ext cx="4651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água</a:t>
              </a:r>
              <a:endParaRPr lang="pt-BR" sz="1100" b="1" dirty="0"/>
            </a:p>
          </p:txBody>
        </p:sp>
        <p:sp>
          <p:nvSpPr>
            <p:cNvPr id="61" name="food"/>
            <p:cNvSpPr txBox="1"/>
            <p:nvPr/>
          </p:nvSpPr>
          <p:spPr>
            <a:xfrm rot="17557269">
              <a:off x="4478187" y="2394005"/>
              <a:ext cx="608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/>
                <a:t>comida</a:t>
              </a:r>
              <a:endParaRPr lang="pt-BR" sz="1100" b="1" dirty="0"/>
            </a:p>
          </p:txBody>
        </p:sp>
        <p:sp>
          <p:nvSpPr>
            <p:cNvPr id="63" name="health"/>
            <p:cNvSpPr txBox="1"/>
            <p:nvPr/>
          </p:nvSpPr>
          <p:spPr>
            <a:xfrm rot="18841725">
              <a:off x="4948271" y="2594466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saúde</a:t>
              </a:r>
              <a:endParaRPr lang="pt-BR" sz="1100" b="1" dirty="0"/>
            </a:p>
          </p:txBody>
        </p:sp>
        <p:sp>
          <p:nvSpPr>
            <p:cNvPr id="65" name="energy"/>
            <p:cNvSpPr txBox="1"/>
            <p:nvPr/>
          </p:nvSpPr>
          <p:spPr>
            <a:xfrm rot="2350605">
              <a:off x="3487667" y="2629441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 smtClean="0"/>
                <a:t>enegia</a:t>
              </a:r>
              <a:endParaRPr lang="pt-BR" sz="1100" b="1" dirty="0"/>
            </a:p>
          </p:txBody>
        </p:sp>
        <p:sp>
          <p:nvSpPr>
            <p:cNvPr id="67" name="networks"/>
            <p:cNvSpPr txBox="1"/>
            <p:nvPr/>
          </p:nvSpPr>
          <p:spPr>
            <a:xfrm>
              <a:off x="3261385" y="2995738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vida em</a:t>
              </a:r>
            </a:p>
            <a:p>
              <a:r>
                <a:rPr lang="pt-BR" sz="1100" b="1" dirty="0" smtClean="0"/>
                <a:t>sociedade</a:t>
              </a:r>
              <a:endParaRPr lang="pt-BR" sz="1100" b="1" dirty="0"/>
            </a:p>
          </p:txBody>
        </p:sp>
        <p:sp>
          <p:nvSpPr>
            <p:cNvPr id="69" name="education"/>
            <p:cNvSpPr txBox="1"/>
            <p:nvPr/>
          </p:nvSpPr>
          <p:spPr>
            <a:xfrm>
              <a:off x="4976240" y="3181282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educação</a:t>
              </a:r>
              <a:endParaRPr lang="pt-BR" sz="1100" b="1" dirty="0"/>
            </a:p>
          </p:txBody>
        </p:sp>
        <p:sp>
          <p:nvSpPr>
            <p:cNvPr id="71" name="housing"/>
            <p:cNvSpPr txBox="1"/>
            <p:nvPr/>
          </p:nvSpPr>
          <p:spPr>
            <a:xfrm>
              <a:off x="3249801" y="3563122"/>
              <a:ext cx="6735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moradia</a:t>
              </a:r>
              <a:endParaRPr lang="pt-BR" sz="1100" b="1" dirty="0"/>
            </a:p>
          </p:txBody>
        </p:sp>
        <p:sp>
          <p:nvSpPr>
            <p:cNvPr id="75" name="income"/>
            <p:cNvSpPr txBox="1"/>
            <p:nvPr/>
          </p:nvSpPr>
          <p:spPr>
            <a:xfrm rot="1029755">
              <a:off x="5075552" y="3544174"/>
              <a:ext cx="683200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pt-BR" sz="1100" b="1" dirty="0" smtClean="0"/>
                <a:t>renda e</a:t>
              </a:r>
            </a:p>
            <a:p>
              <a:pPr algn="ctr">
                <a:lnSpc>
                  <a:spcPts val="1000"/>
                </a:lnSpc>
              </a:pPr>
              <a:r>
                <a:rPr lang="pt-BR" sz="1100" b="1" dirty="0" smtClean="0"/>
                <a:t>trabalho</a:t>
              </a:r>
              <a:endParaRPr lang="pt-BR" sz="1100" b="1" dirty="0"/>
            </a:p>
          </p:txBody>
        </p:sp>
        <p:sp>
          <p:nvSpPr>
            <p:cNvPr id="77" name="gender"/>
            <p:cNvSpPr txBox="1"/>
            <p:nvPr/>
          </p:nvSpPr>
          <p:spPr>
            <a:xfrm rot="19015147">
              <a:off x="3441256" y="3941049"/>
              <a:ext cx="827471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pt-BR" sz="1100" b="1" dirty="0" smtClean="0"/>
                <a:t>Igualdade</a:t>
              </a:r>
            </a:p>
            <a:p>
              <a:pPr algn="ctr">
                <a:lnSpc>
                  <a:spcPts val="1000"/>
                </a:lnSpc>
              </a:pPr>
              <a:r>
                <a:rPr lang="pt-BR" sz="1100" b="1" dirty="0" smtClean="0"/>
                <a:t>de gêneros</a:t>
              </a:r>
              <a:endParaRPr lang="pt-BR" sz="1100" b="1" dirty="0"/>
            </a:p>
          </p:txBody>
        </p:sp>
        <p:sp>
          <p:nvSpPr>
            <p:cNvPr id="79" name="peace"/>
            <p:cNvSpPr txBox="1"/>
            <p:nvPr/>
          </p:nvSpPr>
          <p:spPr>
            <a:xfrm rot="2650610">
              <a:off x="4902745" y="4010211"/>
              <a:ext cx="564578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pt-BR" sz="1100" b="1" dirty="0" smtClean="0"/>
                <a:t>paz e </a:t>
              </a:r>
            </a:p>
            <a:p>
              <a:pPr algn="ctr">
                <a:lnSpc>
                  <a:spcPts val="1000"/>
                </a:lnSpc>
              </a:pPr>
              <a:r>
                <a:rPr lang="pt-BR" sz="1100" b="1" dirty="0" smtClean="0"/>
                <a:t>justiça</a:t>
              </a:r>
              <a:endParaRPr lang="pt-BR" sz="1100" b="1" dirty="0"/>
            </a:p>
          </p:txBody>
        </p:sp>
        <p:sp>
          <p:nvSpPr>
            <p:cNvPr id="82" name="political"/>
            <p:cNvSpPr txBox="1"/>
            <p:nvPr/>
          </p:nvSpPr>
          <p:spPr>
            <a:xfrm rot="3771358">
              <a:off x="4442534" y="4158386"/>
              <a:ext cx="619080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pt-BR" sz="1100" b="1" dirty="0" smtClean="0"/>
                <a:t>voz </a:t>
              </a:r>
            </a:p>
            <a:p>
              <a:pPr algn="ctr">
                <a:lnSpc>
                  <a:spcPts val="1000"/>
                </a:lnSpc>
              </a:pPr>
              <a:r>
                <a:rPr lang="pt-BR" sz="1100" b="1" dirty="0" smtClean="0"/>
                <a:t>política</a:t>
              </a:r>
              <a:endParaRPr lang="pt-BR" sz="1100" b="1" dirty="0"/>
            </a:p>
          </p:txBody>
        </p:sp>
        <p:sp>
          <p:nvSpPr>
            <p:cNvPr id="86" name="social"/>
            <p:cNvSpPr txBox="1"/>
            <p:nvPr/>
          </p:nvSpPr>
          <p:spPr>
            <a:xfrm rot="17668788">
              <a:off x="3868747" y="4155790"/>
              <a:ext cx="756938" cy="354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pt-BR" sz="1100" b="1" dirty="0" smtClean="0"/>
                <a:t>Igualdade</a:t>
              </a:r>
            </a:p>
            <a:p>
              <a:pPr algn="ctr">
                <a:lnSpc>
                  <a:spcPts val="1000"/>
                </a:lnSpc>
              </a:pPr>
              <a:r>
                <a:rPr lang="pt-BR" sz="1100" b="1" dirty="0" smtClean="0"/>
                <a:t>social</a:t>
              </a:r>
              <a:endParaRPr lang="pt-BR" sz="11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oughnut"/>
          <p:cNvGrpSpPr/>
          <p:nvPr/>
        </p:nvGrpSpPr>
        <p:grpSpPr>
          <a:xfrm>
            <a:off x="1530221" y="496550"/>
            <a:ext cx="5904656" cy="5904656"/>
            <a:chOff x="1530221" y="496550"/>
            <a:chExt cx="5904656" cy="5904656"/>
          </a:xfrm>
        </p:grpSpPr>
        <p:grpSp>
          <p:nvGrpSpPr>
            <p:cNvPr id="3" name="Doughnut"/>
            <p:cNvGrpSpPr/>
            <p:nvPr/>
          </p:nvGrpSpPr>
          <p:grpSpPr>
            <a:xfrm>
              <a:off x="1530221" y="496550"/>
              <a:ext cx="5904656" cy="5904656"/>
              <a:chOff x="1619672" y="476672"/>
              <a:chExt cx="5904656" cy="5904656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1619672" y="476672"/>
                <a:ext cx="5904656" cy="5904656"/>
              </a:xfrm>
              <a:prstGeom prst="ellipse">
                <a:avLst/>
              </a:prstGeom>
              <a:gradFill>
                <a:gsLst>
                  <a:gs pos="48000">
                    <a:schemeClr val="accent6"/>
                  </a:gs>
                  <a:gs pos="6800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32"/>
              <p:cNvGrpSpPr/>
              <p:nvPr/>
            </p:nvGrpSpPr>
            <p:grpSpPr>
              <a:xfrm>
                <a:off x="1629197" y="530678"/>
                <a:ext cx="5885606" cy="5850650"/>
                <a:chOff x="1638722" y="692696"/>
                <a:chExt cx="5885606" cy="5850650"/>
              </a:xfrm>
              <a:noFill/>
            </p:grpSpPr>
            <p:cxnSp>
              <p:nvCxnSpPr>
                <p:cNvPr id="27" name="Conector reto 26"/>
                <p:cNvCxnSpPr/>
                <p:nvPr/>
              </p:nvCxnSpPr>
              <p:spPr>
                <a:xfrm>
                  <a:off x="4572000" y="3446930"/>
                  <a:ext cx="2952328" cy="461682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to 27"/>
                <p:cNvCxnSpPr/>
                <p:nvPr/>
              </p:nvCxnSpPr>
              <p:spPr>
                <a:xfrm>
                  <a:off x="4572000" y="3491755"/>
                  <a:ext cx="1917175" cy="2160000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to 28"/>
                <p:cNvCxnSpPr>
                  <a:endCxn id="6" idx="4"/>
                </p:cNvCxnSpPr>
                <p:nvPr/>
              </p:nvCxnSpPr>
              <p:spPr>
                <a:xfrm>
                  <a:off x="4572000" y="3429000"/>
                  <a:ext cx="9525" cy="3114346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/>
                <p:cNvCxnSpPr/>
                <p:nvPr/>
              </p:nvCxnSpPr>
              <p:spPr>
                <a:xfrm flipH="1">
                  <a:off x="2681720" y="3455895"/>
                  <a:ext cx="1962000" cy="2222755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to 30"/>
                <p:cNvCxnSpPr/>
                <p:nvPr/>
              </p:nvCxnSpPr>
              <p:spPr>
                <a:xfrm flipH="1">
                  <a:off x="1638722" y="3448050"/>
                  <a:ext cx="2952328" cy="479612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/>
                <p:cNvCxnSpPr/>
                <p:nvPr/>
              </p:nvCxnSpPr>
              <p:spPr>
                <a:xfrm flipH="1" flipV="1">
                  <a:off x="2071407" y="1892206"/>
                  <a:ext cx="2483225" cy="1685366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/>
                <p:cNvCxnSpPr/>
                <p:nvPr/>
              </p:nvCxnSpPr>
              <p:spPr>
                <a:xfrm flipH="1" flipV="1">
                  <a:off x="3563888" y="692696"/>
                  <a:ext cx="1008112" cy="2736304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/>
                <p:cNvCxnSpPr/>
                <p:nvPr/>
              </p:nvCxnSpPr>
              <p:spPr>
                <a:xfrm flipV="1">
                  <a:off x="4572000" y="692696"/>
                  <a:ext cx="1008112" cy="2736304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Elipse 7"/>
              <p:cNvSpPr>
                <a:spLocks noChangeAspect="1"/>
              </p:cNvSpPr>
              <p:nvPr/>
            </p:nvSpPr>
            <p:spPr>
              <a:xfrm>
                <a:off x="2412000" y="1269000"/>
                <a:ext cx="4320000" cy="4320000"/>
              </a:xfrm>
              <a:prstGeom prst="ellipse">
                <a:avLst/>
              </a:prstGeom>
              <a:solidFill>
                <a:srgbClr val="008000"/>
              </a:solidFill>
              <a:ln w="3810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>
                <a:spLocks noChangeAspect="1"/>
              </p:cNvSpPr>
              <p:nvPr/>
            </p:nvSpPr>
            <p:spPr>
              <a:xfrm>
                <a:off x="2610000" y="1467000"/>
                <a:ext cx="3924000" cy="3924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>
                <a:spLocks noChangeAspect="1"/>
              </p:cNvSpPr>
              <p:nvPr/>
            </p:nvSpPr>
            <p:spPr>
              <a:xfrm>
                <a:off x="3114000" y="1971000"/>
                <a:ext cx="2916000" cy="291600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>
                <a:spLocks noChangeAspect="1"/>
              </p:cNvSpPr>
              <p:nvPr/>
            </p:nvSpPr>
            <p:spPr>
              <a:xfrm>
                <a:off x="3293696" y="2150696"/>
                <a:ext cx="2556608" cy="2556608"/>
              </a:xfrm>
              <a:prstGeom prst="ellipse">
                <a:avLst/>
              </a:prstGeom>
              <a:gradFill>
                <a:gsLst>
                  <a:gs pos="27000">
                    <a:schemeClr val="bg1"/>
                  </a:gs>
                  <a:gs pos="68000">
                    <a:schemeClr val="accent6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Grupo 47"/>
              <p:cNvGrpSpPr/>
              <p:nvPr/>
            </p:nvGrpSpPr>
            <p:grpSpPr>
              <a:xfrm>
                <a:off x="3293696" y="2150696"/>
                <a:ext cx="2556608" cy="2556608"/>
                <a:chOff x="3293696" y="2150696"/>
                <a:chExt cx="2556608" cy="2556608"/>
              </a:xfrm>
            </p:grpSpPr>
            <p:cxnSp>
              <p:nvCxnSpPr>
                <p:cNvPr id="18" name="Conector reto 17"/>
                <p:cNvCxnSpPr/>
                <p:nvPr/>
              </p:nvCxnSpPr>
              <p:spPr>
                <a:xfrm flipV="1">
                  <a:off x="3957005" y="3414839"/>
                  <a:ext cx="606903" cy="110860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18"/>
                <p:cNvCxnSpPr/>
                <p:nvPr/>
              </p:nvCxnSpPr>
              <p:spPr>
                <a:xfrm flipV="1">
                  <a:off x="3487667" y="3406747"/>
                  <a:ext cx="1076241" cy="65545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>
                  <a:stCxn id="11" idx="2"/>
                  <a:endCxn id="11" idx="6"/>
                </p:cNvCxnSpPr>
                <p:nvPr/>
              </p:nvCxnSpPr>
              <p:spPr>
                <a:xfrm>
                  <a:off x="3293696" y="3429000"/>
                  <a:ext cx="255660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to 20"/>
                <p:cNvCxnSpPr>
                  <a:endCxn id="17" idx="3"/>
                </p:cNvCxnSpPr>
                <p:nvPr/>
              </p:nvCxnSpPr>
              <p:spPr>
                <a:xfrm>
                  <a:off x="3932729" y="2330506"/>
                  <a:ext cx="660709" cy="110185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to 21"/>
                <p:cNvCxnSpPr>
                  <a:stCxn id="11" idx="0"/>
                  <a:endCxn id="11" idx="4"/>
                </p:cNvCxnSpPr>
                <p:nvPr/>
              </p:nvCxnSpPr>
              <p:spPr>
                <a:xfrm>
                  <a:off x="4572000" y="2150696"/>
                  <a:ext cx="0" cy="2556608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to 22"/>
                <p:cNvCxnSpPr>
                  <a:endCxn id="17" idx="3"/>
                </p:cNvCxnSpPr>
                <p:nvPr/>
              </p:nvCxnSpPr>
              <p:spPr>
                <a:xfrm flipH="1">
                  <a:off x="4593438" y="2338598"/>
                  <a:ext cx="617833" cy="109376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to 23"/>
                <p:cNvCxnSpPr>
                  <a:endCxn id="17" idx="3"/>
                </p:cNvCxnSpPr>
                <p:nvPr/>
              </p:nvCxnSpPr>
              <p:spPr>
                <a:xfrm flipH="1" flipV="1">
                  <a:off x="4593438" y="3432365"/>
                  <a:ext cx="1079079" cy="6298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>
                  <a:endCxn id="17" idx="3"/>
                </p:cNvCxnSpPr>
                <p:nvPr/>
              </p:nvCxnSpPr>
              <p:spPr>
                <a:xfrm flipH="1" flipV="1">
                  <a:off x="4593438" y="3432365"/>
                  <a:ext cx="601649" cy="1091083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to 25"/>
                <p:cNvCxnSpPr>
                  <a:endCxn id="17" idx="3"/>
                </p:cNvCxnSpPr>
                <p:nvPr/>
              </p:nvCxnSpPr>
              <p:spPr>
                <a:xfrm>
                  <a:off x="3523129" y="2725271"/>
                  <a:ext cx="1070309" cy="70709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upo 58"/>
              <p:cNvGrpSpPr/>
              <p:nvPr/>
            </p:nvGrpSpPr>
            <p:grpSpPr>
              <a:xfrm>
                <a:off x="4506676" y="1929320"/>
                <a:ext cx="2875661" cy="1346097"/>
                <a:chOff x="4514768" y="1929320"/>
                <a:chExt cx="2875661" cy="1346097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6" name="Seta para a direita 15"/>
                <p:cNvSpPr/>
                <p:nvPr/>
              </p:nvSpPr>
              <p:spPr>
                <a:xfrm rot="19773878">
                  <a:off x="6377682" y="1929320"/>
                  <a:ext cx="1012747" cy="324000"/>
                </a:xfrm>
                <a:prstGeom prst="rightArrow">
                  <a:avLst>
                    <a:gd name="adj1" fmla="val 37052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Seta para a direita 16"/>
                <p:cNvSpPr/>
                <p:nvPr/>
              </p:nvSpPr>
              <p:spPr>
                <a:xfrm rot="19773878" flipH="1">
                  <a:off x="4514768" y="2951417"/>
                  <a:ext cx="1259254" cy="324000"/>
                </a:xfrm>
                <a:prstGeom prst="rightArrow">
                  <a:avLst>
                    <a:gd name="adj1" fmla="val 37052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" name="Elipse 13"/>
              <p:cNvSpPr>
                <a:spLocks noChangeAspect="1"/>
              </p:cNvSpPr>
              <p:nvPr/>
            </p:nvSpPr>
            <p:spPr>
              <a:xfrm>
                <a:off x="3293696" y="2150696"/>
                <a:ext cx="2556608" cy="2556608"/>
              </a:xfrm>
              <a:prstGeom prst="ellipse">
                <a:avLst/>
              </a:prstGeom>
              <a:noFill/>
              <a:ln w="571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>
                <a:spLocks noChangeAspect="1"/>
              </p:cNvSpPr>
              <p:nvPr/>
            </p:nvSpPr>
            <p:spPr>
              <a:xfrm>
                <a:off x="2412000" y="1269000"/>
                <a:ext cx="4320000" cy="4320000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OVERSHOOT"/>
            <p:cNvSpPr txBox="1"/>
            <p:nvPr/>
          </p:nvSpPr>
          <p:spPr>
            <a:xfrm rot="19740000">
              <a:off x="6290924" y="2050248"/>
              <a:ext cx="7954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smtClean="0">
                  <a:solidFill>
                    <a:schemeClr val="bg1"/>
                  </a:solidFill>
                </a:rPr>
                <a:t>OVERSHOOT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SHORTFALL"/>
            <p:cNvSpPr txBox="1"/>
            <p:nvPr/>
          </p:nvSpPr>
          <p:spPr>
            <a:xfrm rot="19740000">
              <a:off x="4724074" y="2991864"/>
              <a:ext cx="7328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smtClean="0">
                  <a:solidFill>
                    <a:schemeClr val="bg1"/>
                  </a:solidFill>
                </a:rPr>
                <a:t>SHORTFALL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External Labels"/>
          <p:cNvGrpSpPr/>
          <p:nvPr/>
        </p:nvGrpSpPr>
        <p:grpSpPr>
          <a:xfrm>
            <a:off x="2117676" y="1156912"/>
            <a:ext cx="4625765" cy="4556600"/>
            <a:chOff x="2117676" y="1146973"/>
            <a:chExt cx="4625765" cy="4556600"/>
          </a:xfrm>
        </p:grpSpPr>
        <p:sp>
          <p:nvSpPr>
            <p:cNvPr id="36" name="climate"/>
            <p:cNvSpPr/>
            <p:nvPr/>
          </p:nvSpPr>
          <p:spPr>
            <a:xfrm>
              <a:off x="3929297" y="1146973"/>
              <a:ext cx="109901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climate</a:t>
              </a:r>
              <a:endParaRPr lang="pt-BR" sz="1200" b="1" dirty="0" smtClean="0">
                <a:ln w="12700">
                  <a:noFill/>
                  <a:prstDash val="solid"/>
                </a:ln>
              </a:endParaRPr>
            </a:p>
            <a:p>
              <a:pPr algn="ctr"/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change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37" name="ocean"/>
            <p:cNvSpPr/>
            <p:nvPr/>
          </p:nvSpPr>
          <p:spPr>
            <a:xfrm rot="2351378">
              <a:off x="5208655" y="1674200"/>
              <a:ext cx="129600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107493"/>
                </a:avLst>
              </a:prstTxWarp>
              <a:spAutoFit/>
            </a:bodyPr>
            <a:lstStyle/>
            <a:p>
              <a:pPr algn="ctr"/>
              <a:r>
                <a:rPr lang="pt-BR" sz="1200" b="1" dirty="0" err="1" smtClean="0">
                  <a:ln w="12700">
                    <a:noFill/>
                    <a:prstDash val="solid"/>
                  </a:ln>
                </a:rPr>
                <a:t>o</a:t>
              </a:r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cean</a:t>
              </a:r>
              <a:endParaRPr lang="pt-BR" sz="1200" b="1" cap="none" spc="0" dirty="0" smtClean="0">
                <a:ln w="12700">
                  <a:noFill/>
                  <a:prstDash val="solid"/>
                </a:ln>
              </a:endParaRPr>
            </a:p>
            <a:p>
              <a:pPr algn="ctr"/>
              <a:r>
                <a:rPr lang="pt-BR" sz="1200" b="1" dirty="0" err="1" smtClean="0">
                  <a:ln w="12700">
                    <a:noFill/>
                    <a:prstDash val="solid"/>
                  </a:ln>
                </a:rPr>
                <a:t>acidification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38" name="ozone layer"/>
            <p:cNvSpPr/>
            <p:nvPr/>
          </p:nvSpPr>
          <p:spPr>
            <a:xfrm rot="19120238">
              <a:off x="2294938" y="1672178"/>
              <a:ext cx="144000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pt-BR" sz="1200" b="1" dirty="0" err="1" smtClean="0">
                  <a:ln w="12700">
                    <a:noFill/>
                    <a:prstDash val="solid"/>
                  </a:ln>
                </a:rPr>
                <a:t>o</a:t>
              </a:r>
              <a:r>
                <a:rPr lang="pt-BR" sz="1200" b="1" dirty="0" err="1" smtClean="0">
                  <a:ln w="12700">
                    <a:noFill/>
                    <a:prstDash val="solid"/>
                  </a:ln>
                </a:rPr>
                <a:t>zone</a:t>
              </a:r>
              <a:r>
                <a:rPr lang="pt-BR" sz="1200" b="1" dirty="0" smtClean="0">
                  <a:ln w="12700">
                    <a:noFill/>
                    <a:prstDash val="solid"/>
                  </a:ln>
                </a:rPr>
                <a:t> </a:t>
              </a:r>
              <a:r>
                <a:rPr lang="pt-BR" sz="1200" b="1" dirty="0" err="1" smtClean="0">
                  <a:ln w="12700">
                    <a:noFill/>
                    <a:prstDash val="solid"/>
                  </a:ln>
                </a:rPr>
                <a:t>layer</a:t>
              </a:r>
              <a:endParaRPr lang="pt-BR" sz="1200" b="1" dirty="0" smtClean="0">
                <a:ln w="12700">
                  <a:noFill/>
                  <a:prstDash val="solid"/>
                </a:ln>
              </a:endParaRPr>
            </a:p>
            <a:p>
              <a:pPr algn="ctr"/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depletion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39" name="air pollution"/>
            <p:cNvSpPr/>
            <p:nvPr/>
          </p:nvSpPr>
          <p:spPr>
            <a:xfrm rot="16813636">
              <a:off x="1706666" y="2956376"/>
              <a:ext cx="109901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air</a:t>
              </a:r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> </a:t>
              </a:r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pollution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40" name="chemical"/>
            <p:cNvSpPr/>
            <p:nvPr/>
          </p:nvSpPr>
          <p:spPr>
            <a:xfrm rot="4805911">
              <a:off x="6006545" y="2943739"/>
              <a:ext cx="1196794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chemical</a:t>
              </a:r>
              <a:endParaRPr lang="pt-BR" sz="1200" b="1" cap="none" spc="0" dirty="0" smtClean="0">
                <a:ln w="12700">
                  <a:noFill/>
                  <a:prstDash val="solid"/>
                </a:ln>
              </a:endParaRPr>
            </a:p>
            <a:p>
              <a:pPr algn="ctr"/>
              <a:r>
                <a:rPr lang="pt-BR" sz="1200" b="1" dirty="0" err="1" smtClean="0">
                  <a:ln w="12700">
                    <a:noFill/>
                    <a:prstDash val="solid"/>
                  </a:ln>
                </a:rPr>
                <a:t>pollution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41" name="biodiversity"/>
            <p:cNvSpPr/>
            <p:nvPr/>
          </p:nvSpPr>
          <p:spPr>
            <a:xfrm rot="3507523">
              <a:off x="1937133" y="4439250"/>
              <a:ext cx="109901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542780"/>
                </a:avLst>
              </a:prstTxWarp>
              <a:spAutoFit/>
            </a:bodyPr>
            <a:lstStyle/>
            <a:p>
              <a:pPr algn="ctr"/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biodiversity</a:t>
              </a:r>
              <a:endParaRPr lang="pt-BR" sz="1200" b="1" cap="none" spc="0" dirty="0" smtClean="0">
                <a:ln w="12700">
                  <a:noFill/>
                  <a:prstDash val="solid"/>
                </a:ln>
              </a:endParaRPr>
            </a:p>
            <a:p>
              <a:pPr algn="ctr"/>
              <a:r>
                <a:rPr lang="pt-BR" sz="1200" b="1" dirty="0" err="1" smtClean="0">
                  <a:ln w="12700">
                    <a:noFill/>
                    <a:prstDash val="solid"/>
                  </a:ln>
                </a:rPr>
                <a:t>loss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42" name="nitrogen &amp;"/>
            <p:cNvSpPr/>
            <p:nvPr/>
          </p:nvSpPr>
          <p:spPr>
            <a:xfrm rot="17844453">
              <a:off x="5804341" y="4439363"/>
              <a:ext cx="116539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37357"/>
                </a:avLst>
              </a:prstTxWarp>
              <a:spAutoFit/>
            </a:bodyPr>
            <a:lstStyle/>
            <a:p>
              <a:pPr algn="ctr"/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nitrogen</a:t>
              </a:r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> &amp;</a:t>
              </a:r>
            </a:p>
            <a:p>
              <a:pPr algn="ctr"/>
              <a:r>
                <a:rPr lang="pt-BR" sz="1200" b="1" dirty="0" err="1" smtClean="0">
                  <a:ln w="12700">
                    <a:noFill/>
                    <a:prstDash val="solid"/>
                  </a:ln>
                </a:rPr>
                <a:t>phosphorus</a:t>
              </a:r>
              <a:r>
                <a:rPr lang="pt-BR" sz="1200" b="1" dirty="0" smtClean="0">
                  <a:ln w="12700">
                    <a:noFill/>
                    <a:prstDash val="solid"/>
                  </a:ln>
                </a:rPr>
                <a:t> </a:t>
              </a:r>
              <a:r>
                <a:rPr lang="pt-BR" sz="1200" b="1" dirty="0" err="1" smtClean="0">
                  <a:ln w="12700">
                    <a:noFill/>
                    <a:prstDash val="solid"/>
                  </a:ln>
                </a:rPr>
                <a:t>loading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43" name="land"/>
            <p:cNvSpPr/>
            <p:nvPr/>
          </p:nvSpPr>
          <p:spPr>
            <a:xfrm rot="1091733">
              <a:off x="3094402" y="5418311"/>
              <a:ext cx="109901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land</a:t>
              </a:r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/>
              </a:r>
              <a:br>
                <a:rPr lang="pt-BR" sz="1200" b="1" cap="none" spc="0" dirty="0" smtClean="0">
                  <a:ln w="12700">
                    <a:noFill/>
                    <a:prstDash val="solid"/>
                  </a:ln>
                </a:rPr>
              </a:br>
              <a:r>
                <a:rPr lang="pt-BR" sz="1200" b="1" dirty="0" err="1" smtClean="0">
                  <a:ln w="12700">
                    <a:noFill/>
                    <a:prstDash val="solid"/>
                  </a:ln>
                </a:rPr>
                <a:t>c</a:t>
              </a:r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onversion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  <p:sp>
          <p:nvSpPr>
            <p:cNvPr id="44" name="freshwater"/>
            <p:cNvSpPr/>
            <p:nvPr/>
          </p:nvSpPr>
          <p:spPr>
            <a:xfrm rot="20248124">
              <a:off x="4690708" y="5426574"/>
              <a:ext cx="109901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pt-BR" sz="1200" b="1" dirty="0" err="1" smtClean="0">
                  <a:ln w="12700">
                    <a:noFill/>
                    <a:prstDash val="solid"/>
                  </a:ln>
                </a:rPr>
                <a:t>f</a:t>
              </a:r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reshwater</a:t>
              </a:r>
              <a:r>
                <a:rPr lang="pt-BR" sz="1200" b="1" cap="none" spc="0" dirty="0" smtClean="0">
                  <a:ln w="12700">
                    <a:noFill/>
                    <a:prstDash val="solid"/>
                  </a:ln>
                </a:rPr>
                <a:t/>
              </a:r>
              <a:br>
                <a:rPr lang="pt-BR" sz="1200" b="1" cap="none" spc="0" dirty="0" smtClean="0">
                  <a:ln w="12700">
                    <a:noFill/>
                    <a:prstDash val="solid"/>
                  </a:ln>
                </a:rPr>
              </a:br>
              <a:r>
                <a:rPr lang="pt-BR" sz="1200" b="1" cap="none" spc="0" dirty="0" err="1" smtClean="0">
                  <a:ln w="12700">
                    <a:noFill/>
                    <a:prstDash val="solid"/>
                  </a:ln>
                </a:rPr>
                <a:t>withdrawls</a:t>
              </a:r>
              <a:endParaRPr lang="pt-BR" sz="1200" b="1" cap="none" spc="0" dirty="0">
                <a:ln w="12700">
                  <a:noFill/>
                  <a:prstDash val="solid"/>
                </a:ln>
              </a:endParaRPr>
            </a:p>
          </p:txBody>
        </p:sp>
      </p:grpSp>
      <p:grpSp>
        <p:nvGrpSpPr>
          <p:cNvPr id="45" name="Doughnut Labels"/>
          <p:cNvGrpSpPr/>
          <p:nvPr/>
        </p:nvGrpSpPr>
        <p:grpSpPr>
          <a:xfrm>
            <a:off x="2322549" y="1241134"/>
            <a:ext cx="4320000" cy="4367743"/>
            <a:chOff x="2424326" y="1187344"/>
            <a:chExt cx="4320000" cy="4367743"/>
          </a:xfrm>
        </p:grpSpPr>
        <p:sp>
          <p:nvSpPr>
            <p:cNvPr id="46" name="ECOLOGICAL CEILING"/>
            <p:cNvSpPr/>
            <p:nvPr/>
          </p:nvSpPr>
          <p:spPr>
            <a:xfrm>
              <a:off x="2424326" y="1187344"/>
              <a:ext cx="4320000" cy="4367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176273"/>
                </a:avLst>
              </a:prstTxWarp>
              <a:spAutoFit/>
            </a:bodyPr>
            <a:lstStyle/>
            <a:p>
              <a:pPr algn="ctr">
                <a:spcBef>
                  <a:spcPts val="3600"/>
                </a:spcBef>
              </a:pPr>
              <a:r>
                <a:rPr lang="pt-BR" sz="1400" b="1" cap="none" spc="7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ECOLOGICAL CEILING</a:t>
              </a:r>
              <a:endParaRPr lang="pt-BR" sz="1400" b="1" cap="none" spc="7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7" name="SOCIAL FOUNDATION"/>
            <p:cNvSpPr/>
            <p:nvPr/>
          </p:nvSpPr>
          <p:spPr>
            <a:xfrm rot="60000">
              <a:off x="3131600" y="1936995"/>
              <a:ext cx="2912173" cy="29153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637087"/>
                </a:avLst>
              </a:prstTxWarp>
              <a:spAutoFit/>
            </a:bodyPr>
            <a:lstStyle/>
            <a:p>
              <a:pPr marL="288000" algn="ctr">
                <a:spcBef>
                  <a:spcPts val="3000"/>
                </a:spcBef>
              </a:pPr>
              <a:r>
                <a:rPr lang="pt-BR" sz="1400" b="1" cap="none" spc="7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SOCIAL FOUNDATION</a:t>
              </a:r>
              <a:endParaRPr lang="pt-BR" sz="1400" b="1" cap="none" spc="70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he safe and just space for humanity"/>
            <p:cNvSpPr/>
            <p:nvPr/>
          </p:nvSpPr>
          <p:spPr>
            <a:xfrm>
              <a:off x="2622326" y="1467592"/>
              <a:ext cx="3924000" cy="3923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751848"/>
                </a:avLst>
              </a:prstTxWarp>
              <a:spAutoFit/>
            </a:bodyPr>
            <a:lstStyle/>
            <a:p>
              <a:pPr algn="ctr">
                <a:spcBef>
                  <a:spcPts val="5400"/>
                </a:spcBef>
              </a:pPr>
              <a:r>
                <a:rPr lang="pt-BR" b="1" cap="none" dirty="0" err="1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the</a:t>
              </a:r>
              <a:r>
                <a:rPr lang="pt-BR" b="1" cap="none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 safe </a:t>
              </a:r>
              <a:r>
                <a:rPr lang="pt-BR" b="1" cap="none" dirty="0" err="1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and</a:t>
              </a:r>
              <a:r>
                <a:rPr lang="pt-BR" b="1" cap="none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 </a:t>
              </a:r>
              <a:r>
                <a:rPr lang="pt-BR" b="1" cap="none" dirty="0" err="1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just</a:t>
              </a:r>
              <a:r>
                <a:rPr lang="pt-BR" b="1" cap="none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 </a:t>
              </a:r>
              <a:r>
                <a:rPr lang="pt-BR" b="1" cap="none" dirty="0" err="1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space</a:t>
              </a:r>
              <a:r>
                <a:rPr lang="pt-BR" b="1" cap="none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 for </a:t>
              </a:r>
              <a:r>
                <a:rPr lang="pt-BR" b="1" dirty="0" err="1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humanity</a:t>
              </a:r>
              <a:endParaRPr lang="pt-BR" b="1" cap="none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9" name="REGENERATIVE AND DISTRIBUTIVE ECONOMY"/>
            <p:cNvSpPr/>
            <p:nvPr/>
          </p:nvSpPr>
          <p:spPr>
            <a:xfrm>
              <a:off x="2736277" y="1208812"/>
              <a:ext cx="3705542" cy="3924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0659585"/>
                </a:avLst>
              </a:prstTxWarp>
              <a:spAutoFit/>
            </a:bodyPr>
            <a:lstStyle/>
            <a:p>
              <a:pPr algn="ctr"/>
              <a:r>
                <a:rPr lang="pt-BR" sz="1400" b="1" cap="none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</a:rPr>
                <a:t>REGENERATIVE AND DISTRIBUTIVE ECONOMY</a:t>
              </a:r>
              <a:endParaRPr lang="pt-BR" sz="1400" b="1" cap="none" dirty="0">
                <a:ln w="12700">
                  <a:noFill/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Inner Labels"/>
          <p:cNvGrpSpPr/>
          <p:nvPr/>
        </p:nvGrpSpPr>
        <p:grpSpPr>
          <a:xfrm>
            <a:off x="3339580" y="2302843"/>
            <a:ext cx="2385507" cy="2361801"/>
            <a:chOff x="3339580" y="2302843"/>
            <a:chExt cx="2385507" cy="2361801"/>
          </a:xfrm>
        </p:grpSpPr>
        <p:sp>
          <p:nvSpPr>
            <p:cNvPr id="51" name="water"/>
            <p:cNvSpPr txBox="1"/>
            <p:nvPr/>
          </p:nvSpPr>
          <p:spPr>
            <a:xfrm>
              <a:off x="3979081" y="2302843"/>
              <a:ext cx="4683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b="1" dirty="0" err="1" smtClean="0"/>
                <a:t>water</a:t>
              </a:r>
              <a:endParaRPr lang="pt-BR" sz="900" b="1" dirty="0" smtClean="0"/>
            </a:p>
          </p:txBody>
        </p:sp>
        <p:sp>
          <p:nvSpPr>
            <p:cNvPr id="52" name="food"/>
            <p:cNvSpPr txBox="1"/>
            <p:nvPr/>
          </p:nvSpPr>
          <p:spPr>
            <a:xfrm>
              <a:off x="4513082" y="2319978"/>
              <a:ext cx="5152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 smtClean="0"/>
                <a:t>food</a:t>
              </a:r>
              <a:endParaRPr lang="pt-BR" sz="900" b="1" dirty="0"/>
            </a:p>
          </p:txBody>
        </p:sp>
        <p:sp>
          <p:nvSpPr>
            <p:cNvPr id="53" name="health"/>
            <p:cNvSpPr txBox="1"/>
            <p:nvPr/>
          </p:nvSpPr>
          <p:spPr>
            <a:xfrm>
              <a:off x="4948271" y="2594466"/>
              <a:ext cx="4940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 smtClean="0"/>
                <a:t>health</a:t>
              </a:r>
              <a:endParaRPr lang="pt-BR" sz="900" b="1" dirty="0"/>
            </a:p>
          </p:txBody>
        </p:sp>
        <p:sp>
          <p:nvSpPr>
            <p:cNvPr id="54" name="energy"/>
            <p:cNvSpPr txBox="1"/>
            <p:nvPr/>
          </p:nvSpPr>
          <p:spPr>
            <a:xfrm rot="2464657">
              <a:off x="3553809" y="2614902"/>
              <a:ext cx="5132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 smtClean="0"/>
                <a:t>energy</a:t>
              </a:r>
              <a:endParaRPr lang="pt-BR" sz="900" b="1" dirty="0"/>
            </a:p>
          </p:txBody>
        </p:sp>
        <p:sp>
          <p:nvSpPr>
            <p:cNvPr id="55" name="networks"/>
            <p:cNvSpPr txBox="1"/>
            <p:nvPr/>
          </p:nvSpPr>
          <p:spPr>
            <a:xfrm rot="962579">
              <a:off x="3339580" y="3056856"/>
              <a:ext cx="6383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smtClean="0"/>
                <a:t>networks</a:t>
              </a:r>
              <a:endParaRPr lang="pt-BR" sz="900" b="1" dirty="0"/>
            </a:p>
          </p:txBody>
        </p:sp>
        <p:sp>
          <p:nvSpPr>
            <p:cNvPr id="56" name="education"/>
            <p:cNvSpPr txBox="1"/>
            <p:nvPr/>
          </p:nvSpPr>
          <p:spPr>
            <a:xfrm rot="19718983">
              <a:off x="5035932" y="3074285"/>
              <a:ext cx="6671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b="1" dirty="0" err="1" smtClean="0"/>
                <a:t>education</a:t>
              </a:r>
              <a:endParaRPr lang="pt-BR" sz="900" b="1" dirty="0"/>
            </a:p>
          </p:txBody>
        </p:sp>
        <p:sp>
          <p:nvSpPr>
            <p:cNvPr id="57" name="housing"/>
            <p:cNvSpPr txBox="1"/>
            <p:nvPr/>
          </p:nvSpPr>
          <p:spPr>
            <a:xfrm rot="19680000">
              <a:off x="3389794" y="3542385"/>
              <a:ext cx="5645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 smtClean="0"/>
                <a:t>housing</a:t>
              </a:r>
              <a:endParaRPr lang="pt-BR" sz="900" b="1" dirty="0"/>
            </a:p>
          </p:txBody>
        </p:sp>
        <p:sp>
          <p:nvSpPr>
            <p:cNvPr id="58" name="income"/>
            <p:cNvSpPr txBox="1"/>
            <p:nvPr/>
          </p:nvSpPr>
          <p:spPr>
            <a:xfrm>
              <a:off x="5186158" y="3544174"/>
              <a:ext cx="538929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pt-BR" sz="900" b="1" dirty="0" err="1" smtClean="0"/>
                <a:t>income</a:t>
              </a:r>
              <a:endParaRPr lang="pt-BR" sz="900" b="1" dirty="0" smtClean="0"/>
            </a:p>
            <a:p>
              <a:pPr algn="r">
                <a:lnSpc>
                  <a:spcPts val="1000"/>
                </a:lnSpc>
              </a:pPr>
              <a:r>
                <a:rPr lang="pt-BR" sz="900" b="1" dirty="0" smtClean="0"/>
                <a:t>&amp; work</a:t>
              </a:r>
              <a:endParaRPr lang="pt-BR" sz="900" b="1" dirty="0"/>
            </a:p>
          </p:txBody>
        </p:sp>
        <p:sp>
          <p:nvSpPr>
            <p:cNvPr id="59" name="gender"/>
            <p:cNvSpPr txBox="1"/>
            <p:nvPr/>
          </p:nvSpPr>
          <p:spPr>
            <a:xfrm rot="18960000">
              <a:off x="3497802" y="3986578"/>
              <a:ext cx="577402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pt-BR" sz="900" b="1" dirty="0" err="1" smtClean="0"/>
                <a:t>gender</a:t>
              </a:r>
              <a:endParaRPr lang="pt-BR" sz="900" b="1" dirty="0" smtClean="0"/>
            </a:p>
            <a:p>
              <a:pPr>
                <a:lnSpc>
                  <a:spcPts val="1000"/>
                </a:lnSpc>
              </a:pPr>
              <a:r>
                <a:rPr lang="pt-BR" sz="900" b="1" dirty="0" err="1" smtClean="0"/>
                <a:t>equailty</a:t>
              </a:r>
              <a:endParaRPr lang="pt-BR" sz="900" b="1" dirty="0"/>
            </a:p>
          </p:txBody>
        </p:sp>
        <p:sp>
          <p:nvSpPr>
            <p:cNvPr id="60" name="peace"/>
            <p:cNvSpPr txBox="1"/>
            <p:nvPr/>
          </p:nvSpPr>
          <p:spPr>
            <a:xfrm>
              <a:off x="4897134" y="4010211"/>
              <a:ext cx="575799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pt-BR" sz="900" b="1" dirty="0" err="1" smtClean="0"/>
                <a:t>peace</a:t>
              </a:r>
              <a:r>
                <a:rPr lang="pt-BR" sz="900" b="1" dirty="0" smtClean="0"/>
                <a:t> &amp;</a:t>
              </a:r>
              <a:br>
                <a:rPr lang="pt-BR" sz="900" b="1" dirty="0" smtClean="0"/>
              </a:br>
              <a:r>
                <a:rPr lang="pt-BR" sz="900" b="1" dirty="0" smtClean="0"/>
                <a:t>justice</a:t>
              </a:r>
              <a:endParaRPr lang="pt-BR" sz="900" b="1" dirty="0"/>
            </a:p>
          </p:txBody>
        </p:sp>
        <p:sp>
          <p:nvSpPr>
            <p:cNvPr id="61" name="political"/>
            <p:cNvSpPr txBox="1"/>
            <p:nvPr/>
          </p:nvSpPr>
          <p:spPr>
            <a:xfrm>
              <a:off x="4458914" y="4315831"/>
              <a:ext cx="570989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pt-BR" sz="900" b="1" dirty="0" err="1" smtClean="0"/>
                <a:t>political</a:t>
              </a:r>
              <a:endParaRPr lang="pt-BR" sz="900" b="1" dirty="0" smtClean="0"/>
            </a:p>
            <a:p>
              <a:pPr algn="ctr">
                <a:lnSpc>
                  <a:spcPts val="1000"/>
                </a:lnSpc>
              </a:pPr>
              <a:r>
                <a:rPr lang="pt-BR" sz="900" b="1" dirty="0" err="1" smtClean="0"/>
                <a:t>voice</a:t>
              </a:r>
              <a:endParaRPr lang="pt-BR" sz="900" b="1" dirty="0"/>
            </a:p>
          </p:txBody>
        </p:sp>
        <p:sp>
          <p:nvSpPr>
            <p:cNvPr id="62" name="social"/>
            <p:cNvSpPr txBox="1"/>
            <p:nvPr/>
          </p:nvSpPr>
          <p:spPr>
            <a:xfrm>
              <a:off x="3954951" y="4257528"/>
              <a:ext cx="490840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pt-BR" sz="900" b="1" dirty="0" smtClean="0"/>
                <a:t>social</a:t>
              </a:r>
            </a:p>
            <a:p>
              <a:pPr algn="ctr">
                <a:lnSpc>
                  <a:spcPts val="1000"/>
                </a:lnSpc>
              </a:pPr>
              <a:r>
                <a:rPr lang="pt-BR" sz="900" b="1" dirty="0" err="1" smtClean="0"/>
                <a:t>equity</a:t>
              </a:r>
              <a:endParaRPr lang="pt-BR" sz="9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123</Words>
  <Application>Microsoft Office PowerPoint</Application>
  <PresentationFormat>Apresentação na tela (4:3)</PresentationFormat>
  <Paragraphs>79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José Júlio Ferraz de Campos Jr</dc:creator>
  <cp:lastModifiedBy>José Júlio Ferraz de Campos Jr</cp:lastModifiedBy>
  <cp:revision>46</cp:revision>
  <dcterms:created xsi:type="dcterms:W3CDTF">2018-06-12T16:45:32Z</dcterms:created>
  <dcterms:modified xsi:type="dcterms:W3CDTF">2020-09-29T17:38:40Z</dcterms:modified>
</cp:coreProperties>
</file>