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98" r:id="rId2"/>
    <p:sldId id="637" r:id="rId3"/>
    <p:sldId id="600" r:id="rId4"/>
    <p:sldId id="627" r:id="rId5"/>
    <p:sldId id="628" r:id="rId6"/>
    <p:sldId id="629" r:id="rId7"/>
    <p:sldId id="630" r:id="rId8"/>
    <p:sldId id="643" r:id="rId9"/>
    <p:sldId id="635" r:id="rId10"/>
    <p:sldId id="642" r:id="rId11"/>
    <p:sldId id="698" r:id="rId12"/>
    <p:sldId id="636" r:id="rId13"/>
    <p:sldId id="697" r:id="rId14"/>
    <p:sldId id="632" r:id="rId15"/>
    <p:sldId id="639" r:id="rId16"/>
    <p:sldId id="702" r:id="rId17"/>
    <p:sldId id="703" r:id="rId18"/>
    <p:sldId id="704" r:id="rId19"/>
    <p:sldId id="644" r:id="rId20"/>
    <p:sldId id="631" r:id="rId21"/>
    <p:sldId id="649" r:id="rId22"/>
    <p:sldId id="645" r:id="rId23"/>
    <p:sldId id="650" r:id="rId24"/>
    <p:sldId id="696" r:id="rId25"/>
    <p:sldId id="651" r:id="rId26"/>
    <p:sldId id="652" r:id="rId27"/>
    <p:sldId id="653" r:id="rId28"/>
    <p:sldId id="654" r:id="rId29"/>
    <p:sldId id="656" r:id="rId30"/>
    <p:sldId id="657" r:id="rId31"/>
    <p:sldId id="658" r:id="rId32"/>
    <p:sldId id="659" r:id="rId33"/>
    <p:sldId id="660" r:id="rId34"/>
    <p:sldId id="661" r:id="rId35"/>
    <p:sldId id="662" r:id="rId36"/>
    <p:sldId id="663" r:id="rId37"/>
    <p:sldId id="664" r:id="rId38"/>
    <p:sldId id="665" r:id="rId39"/>
    <p:sldId id="666" r:id="rId40"/>
    <p:sldId id="667" r:id="rId41"/>
    <p:sldId id="668" r:id="rId42"/>
    <p:sldId id="669" r:id="rId43"/>
    <p:sldId id="670" r:id="rId44"/>
    <p:sldId id="671" r:id="rId45"/>
    <p:sldId id="672" r:id="rId46"/>
    <p:sldId id="673" r:id="rId47"/>
    <p:sldId id="655" r:id="rId48"/>
    <p:sldId id="674" r:id="rId49"/>
    <p:sldId id="675" r:id="rId50"/>
    <p:sldId id="676" r:id="rId51"/>
    <p:sldId id="678" r:id="rId52"/>
    <p:sldId id="679" r:id="rId53"/>
    <p:sldId id="680" r:id="rId54"/>
    <p:sldId id="681" r:id="rId55"/>
    <p:sldId id="682" r:id="rId56"/>
    <p:sldId id="684" r:id="rId57"/>
    <p:sldId id="685" r:id="rId58"/>
    <p:sldId id="683" r:id="rId59"/>
    <p:sldId id="677" r:id="rId60"/>
    <p:sldId id="686" r:id="rId61"/>
    <p:sldId id="687" r:id="rId62"/>
    <p:sldId id="688" r:id="rId63"/>
    <p:sldId id="689" r:id="rId64"/>
    <p:sldId id="690" r:id="rId65"/>
    <p:sldId id="691" r:id="rId66"/>
    <p:sldId id="692" r:id="rId67"/>
    <p:sldId id="693" r:id="rId68"/>
    <p:sldId id="694" r:id="rId69"/>
    <p:sldId id="695" r:id="rId70"/>
    <p:sldId id="699" r:id="rId71"/>
    <p:sldId id="646" r:id="rId72"/>
    <p:sldId id="647" r:id="rId73"/>
    <p:sldId id="701" r:id="rId74"/>
    <p:sldId id="597" r:id="rId75"/>
    <p:sldId id="467" r:id="rId7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Berkowit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5CD"/>
    <a:srgbClr val="F6BB00"/>
    <a:srgbClr val="B0DAE6"/>
    <a:srgbClr val="D3EBF1"/>
    <a:srgbClr val="000000"/>
    <a:srgbClr val="0070C0"/>
    <a:srgbClr val="93CDDD"/>
    <a:srgbClr val="BFE2EB"/>
    <a:srgbClr val="0D0D0D"/>
    <a:srgbClr val="3E7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8" autoAdjust="0"/>
    <p:restoredTop sz="98347" autoAdjust="0"/>
  </p:normalViewPr>
  <p:slideViewPr>
    <p:cSldViewPr>
      <p:cViewPr varScale="1">
        <p:scale>
          <a:sx n="99" d="100"/>
          <a:sy n="99" d="100"/>
        </p:scale>
        <p:origin x="1368" y="77"/>
      </p:cViewPr>
      <p:guideLst>
        <p:guide orient="horz" pos="2160"/>
        <p:guide pos="2880"/>
      </p:guideLst>
    </p:cSldViewPr>
  </p:slideViewPr>
  <p:outlineViewPr>
    <p:cViewPr>
      <p:scale>
        <a:sx n="33" d="100"/>
        <a:sy n="33" d="100"/>
      </p:scale>
      <p:origin x="0" y="1998"/>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55" cy="480391"/>
          </a:xfrm>
          <a:prstGeom prst="rect">
            <a:avLst/>
          </a:prstGeom>
        </p:spPr>
        <p:txBody>
          <a:bodyPr vert="horz" lIns="95674" tIns="47837" rIns="95674" bIns="47837" rtlCol="0"/>
          <a:lstStyle>
            <a:lvl1pPr algn="l">
              <a:defRPr sz="1300">
                <a:latin typeface="MetaOT-Book" pitchFamily="50" charset="0"/>
              </a:defRPr>
            </a:lvl1pPr>
          </a:lstStyle>
          <a:p>
            <a:endParaRPr lang="en-US" dirty="0"/>
          </a:p>
        </p:txBody>
      </p:sp>
      <p:sp>
        <p:nvSpPr>
          <p:cNvPr id="3" name="Date Placeholder 2"/>
          <p:cNvSpPr>
            <a:spLocks noGrp="1"/>
          </p:cNvSpPr>
          <p:nvPr>
            <p:ph type="dt" idx="1"/>
          </p:nvPr>
        </p:nvSpPr>
        <p:spPr>
          <a:xfrm>
            <a:off x="4143271" y="0"/>
            <a:ext cx="3170255" cy="480391"/>
          </a:xfrm>
          <a:prstGeom prst="rect">
            <a:avLst/>
          </a:prstGeom>
        </p:spPr>
        <p:txBody>
          <a:bodyPr vert="horz" lIns="95674" tIns="47837" rIns="95674" bIns="47837" rtlCol="0"/>
          <a:lstStyle>
            <a:lvl1pPr algn="r">
              <a:defRPr sz="1300">
                <a:latin typeface="MetaOT-Book" pitchFamily="50" charset="0"/>
              </a:defRPr>
            </a:lvl1pPr>
          </a:lstStyle>
          <a:p>
            <a:fld id="{F10A19CE-6EE8-4BDB-A44D-30E9E9E6DC99}" type="datetimeFigureOut">
              <a:rPr lang="en-US" smtClean="0"/>
              <a:pPr/>
              <a:t>11/6/2020</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674" tIns="47837" rIns="95674" bIns="47837" rtlCol="0" anchor="ctr"/>
          <a:lstStyle/>
          <a:p>
            <a:endParaRPr lang="en-US" dirty="0"/>
          </a:p>
        </p:txBody>
      </p:sp>
      <p:sp>
        <p:nvSpPr>
          <p:cNvPr id="5" name="Notes Placeholder 4"/>
          <p:cNvSpPr>
            <a:spLocks noGrp="1"/>
          </p:cNvSpPr>
          <p:nvPr>
            <p:ph type="body" sz="quarter" idx="3"/>
          </p:nvPr>
        </p:nvSpPr>
        <p:spPr>
          <a:xfrm>
            <a:off x="731856" y="4561232"/>
            <a:ext cx="5851490" cy="4320209"/>
          </a:xfrm>
          <a:prstGeom prst="rect">
            <a:avLst/>
          </a:prstGeom>
        </p:spPr>
        <p:txBody>
          <a:bodyPr vert="horz" lIns="95674" tIns="47837" rIns="95674" bIns="4783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159"/>
            <a:ext cx="3170255" cy="480391"/>
          </a:xfrm>
          <a:prstGeom prst="rect">
            <a:avLst/>
          </a:prstGeom>
        </p:spPr>
        <p:txBody>
          <a:bodyPr vert="horz" lIns="95674" tIns="47837" rIns="95674" bIns="47837" rtlCol="0" anchor="b"/>
          <a:lstStyle>
            <a:lvl1pPr algn="l">
              <a:defRPr sz="1300">
                <a:latin typeface="MetaOT-Book" pitchFamily="50" charset="0"/>
              </a:defRPr>
            </a:lvl1pPr>
          </a:lstStyle>
          <a:p>
            <a:endParaRPr lang="en-US" dirty="0"/>
          </a:p>
        </p:txBody>
      </p:sp>
      <p:sp>
        <p:nvSpPr>
          <p:cNvPr id="7" name="Slide Number Placeholder 6"/>
          <p:cNvSpPr>
            <a:spLocks noGrp="1"/>
          </p:cNvSpPr>
          <p:nvPr>
            <p:ph type="sldNum" sz="quarter" idx="5"/>
          </p:nvPr>
        </p:nvSpPr>
        <p:spPr>
          <a:xfrm>
            <a:off x="4143271" y="9119159"/>
            <a:ext cx="3170255" cy="480391"/>
          </a:xfrm>
          <a:prstGeom prst="rect">
            <a:avLst/>
          </a:prstGeom>
        </p:spPr>
        <p:txBody>
          <a:bodyPr vert="horz" lIns="95674" tIns="47837" rIns="95674" bIns="47837" rtlCol="0" anchor="b"/>
          <a:lstStyle>
            <a:lvl1pPr algn="r">
              <a:defRPr sz="1300">
                <a:latin typeface="MetaOT-Book" pitchFamily="50" charset="0"/>
              </a:defRPr>
            </a:lvl1pPr>
          </a:lstStyle>
          <a:p>
            <a:fld id="{F96A5088-7373-4757-B571-1168002282FD}" type="slidenum">
              <a:rPr lang="en-US" smtClean="0"/>
              <a:pPr/>
              <a:t>‹#›</a:t>
            </a:fld>
            <a:endParaRPr lang="en-US" dirty="0"/>
          </a:p>
        </p:txBody>
      </p:sp>
    </p:spTree>
    <p:extLst>
      <p:ext uri="{BB962C8B-B14F-4D97-AF65-F5344CB8AC3E}">
        <p14:creationId xmlns:p14="http://schemas.microsoft.com/office/powerpoint/2010/main" val="174957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aOT-Book" pitchFamily="50" charset="0"/>
        <a:ea typeface="+mn-ea"/>
        <a:cs typeface="+mn-cs"/>
      </a:defRPr>
    </a:lvl1pPr>
    <a:lvl2pPr marL="457200" algn="l" defTabSz="914400" rtl="0" eaLnBrk="1" latinLnBrk="0" hangingPunct="1">
      <a:defRPr sz="1200" kern="1200">
        <a:solidFill>
          <a:schemeClr val="tx1"/>
        </a:solidFill>
        <a:latin typeface="MetaOT-Book" pitchFamily="50" charset="0"/>
        <a:ea typeface="+mn-ea"/>
        <a:cs typeface="+mn-cs"/>
      </a:defRPr>
    </a:lvl2pPr>
    <a:lvl3pPr marL="914400" algn="l" defTabSz="914400" rtl="0" eaLnBrk="1" latinLnBrk="0" hangingPunct="1">
      <a:defRPr sz="1200" kern="1200">
        <a:solidFill>
          <a:schemeClr val="tx1"/>
        </a:solidFill>
        <a:latin typeface="MetaOT-Book" pitchFamily="50" charset="0"/>
        <a:ea typeface="+mn-ea"/>
        <a:cs typeface="+mn-cs"/>
      </a:defRPr>
    </a:lvl3pPr>
    <a:lvl4pPr marL="1371600" algn="l" defTabSz="914400" rtl="0" eaLnBrk="1" latinLnBrk="0" hangingPunct="1">
      <a:defRPr sz="1200" kern="1200">
        <a:solidFill>
          <a:schemeClr val="tx1"/>
        </a:solidFill>
        <a:latin typeface="MetaOT-Book" pitchFamily="50" charset="0"/>
        <a:ea typeface="+mn-ea"/>
        <a:cs typeface="+mn-cs"/>
      </a:defRPr>
    </a:lvl4pPr>
    <a:lvl5pPr marL="1828800" algn="l" defTabSz="914400" rtl="0" eaLnBrk="1" latinLnBrk="0" hangingPunct="1">
      <a:defRPr sz="1200" kern="1200">
        <a:solidFill>
          <a:schemeClr val="tx1"/>
        </a:solidFill>
        <a:latin typeface="MetaOT-Book"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56032" y="304800"/>
            <a:ext cx="8659368" cy="990600"/>
          </a:xfrm>
          <a:prstGeom prst="rect">
            <a:avLst/>
          </a:prstGeom>
        </p:spPr>
        <p:txBody>
          <a:bodyPr vert="horz" lIns="91440" tIns="45720" rIns="91440" bIns="45720" rtlCol="0" anchor="t">
            <a:normAutofit/>
          </a:bodyPr>
          <a:lstStyle>
            <a:lvl1pPr>
              <a:defRPr b="0">
                <a:latin typeface="MetaOT-Bold" pitchFamily="50" charset="0"/>
              </a:defRPr>
            </a:lvl1pPr>
          </a:lstStyle>
          <a:p>
            <a:r>
              <a:rPr lang="en-US" dirty="0"/>
              <a:t>Click to edit Master title style</a:t>
            </a:r>
          </a:p>
        </p:txBody>
      </p:sp>
      <p:sp>
        <p:nvSpPr>
          <p:cNvPr id="7"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FF840-9474-449C-83EF-EE307FABEFD3}" type="slidenum">
              <a:rPr lang="en-US" smtClean="0"/>
              <a:t>‹#›</a:t>
            </a:fld>
            <a:endParaRPr lang="en-US"/>
          </a:p>
        </p:txBody>
      </p:sp>
      <p:pic>
        <p:nvPicPr>
          <p:cNvPr id="10" name="Picture 4" descr="C:\Users\Jon\Dropbox\designschool\logo\ac4d_large.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56032" y="6324600"/>
            <a:ext cx="658368" cy="31746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 Placeholder 11"/>
          <p:cNvSpPr>
            <a:spLocks noGrp="1"/>
          </p:cNvSpPr>
          <p:nvPr>
            <p:ph type="body" sz="quarter" idx="10"/>
          </p:nvPr>
        </p:nvSpPr>
        <p:spPr>
          <a:xfrm>
            <a:off x="256032" y="1447800"/>
            <a:ext cx="8659368" cy="4724400"/>
          </a:xfrm>
          <a:prstGeom prst="rect">
            <a:avLst/>
          </a:prstGeom>
        </p:spPr>
        <p:txBody>
          <a:bodyPr/>
          <a:lstStyle>
            <a:lvl1pPr>
              <a:lnSpc>
                <a:spcPct val="150000"/>
              </a:lnSpc>
              <a:defRPr sz="1800">
                <a:latin typeface="+mn-lt"/>
              </a:defRPr>
            </a:lvl1pPr>
            <a:lvl2pPr>
              <a:lnSpc>
                <a:spcPct val="150000"/>
              </a:lnSpc>
              <a:defRPr sz="1800">
                <a:latin typeface="+mn-lt"/>
              </a:defRPr>
            </a:lvl2pPr>
            <a:lvl3pPr>
              <a:lnSpc>
                <a:spcPct val="150000"/>
              </a:lnSpc>
              <a:defRPr sz="1800">
                <a:latin typeface="+mn-lt"/>
              </a:defRPr>
            </a:lvl3pPr>
            <a:lvl4pPr>
              <a:lnSpc>
                <a:spcPct val="150000"/>
              </a:lnSpc>
              <a:defRPr sz="1800">
                <a:latin typeface="+mn-lt"/>
              </a:defRPr>
            </a:lvl4pPr>
            <a:lvl5pPr>
              <a:lnSpc>
                <a:spcPct val="150000"/>
              </a:lnSpc>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6084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in Black ">
    <p:bg>
      <p:bgPr>
        <a:solidFill>
          <a:schemeClr val="tx1"/>
        </a:solidFill>
        <a:effectLst/>
      </p:bgPr>
    </p:bg>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a:t>
            </a:fld>
            <a:endParaRPr lang="en-US" dirty="0"/>
          </a:p>
        </p:txBody>
      </p:sp>
      <p:pic>
        <p:nvPicPr>
          <p:cNvPr id="3" name="Picture 2" descr="C:\Users\Jon\Dropbox\designschool\logo\ac4d_white.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56947" y="6300216"/>
            <a:ext cx="657453" cy="329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903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White">
    <p:bg>
      <p:bgPr>
        <a:solidFill>
          <a:schemeClr val="bg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56032" y="304800"/>
            <a:ext cx="8659368" cy="990600"/>
          </a:xfrm>
          <a:prstGeom prst="rect">
            <a:avLst/>
          </a:prstGeom>
        </p:spPr>
        <p:txBody>
          <a:bodyPr vert="horz" lIns="91440" tIns="45720" rIns="91440" bIns="45720" rtlCol="0" anchor="t">
            <a:normAutofit/>
          </a:bodyPr>
          <a:lstStyle>
            <a:lvl1pPr>
              <a:defRPr b="0">
                <a:solidFill>
                  <a:schemeClr val="tx1"/>
                </a:solidFill>
                <a:latin typeface="MetaOT-Bold" pitchFamily="50" charset="0"/>
              </a:defRPr>
            </a:lvl1pPr>
          </a:lstStyle>
          <a:p>
            <a:r>
              <a:rPr lang="en-US" dirty="0"/>
              <a:t>Click to edit Master title style</a:t>
            </a:r>
          </a:p>
        </p:txBody>
      </p:sp>
      <p:sp>
        <p:nvSpPr>
          <p:cNvPr id="5"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FF840-9474-449C-83EF-EE307FABEFD3}" type="slidenum">
              <a:rPr lang="en-US" smtClean="0"/>
              <a:t>‹#›</a:t>
            </a:fld>
            <a:endParaRPr lang="en-US"/>
          </a:p>
        </p:txBody>
      </p:sp>
      <p:pic>
        <p:nvPicPr>
          <p:cNvPr id="6" name="Picture 4" descr="C:\Users\Jon\Dropbox\designschool\logo\ac4d_large.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56032" y="6324600"/>
            <a:ext cx="658368" cy="3174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367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oint Quote">
    <p:bg>
      <p:bgPr>
        <a:solidFill>
          <a:schemeClr val="tx1"/>
        </a:solidFill>
        <a:effectLst/>
      </p:bgPr>
    </p:bg>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a:t>
            </a:fld>
            <a:endParaRPr lang="en-US"/>
          </a:p>
        </p:txBody>
      </p:sp>
      <p:pic>
        <p:nvPicPr>
          <p:cNvPr id="3" name="Picture 2" descr="C:\Users\Jon\Dropbox\designschool\logo\ac4d_white.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56947" y="6300216"/>
            <a:ext cx="657453" cy="32918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 Placeholder 20"/>
          <p:cNvSpPr>
            <a:spLocks noGrp="1"/>
          </p:cNvSpPr>
          <p:nvPr>
            <p:ph type="body" sz="quarter" idx="10"/>
          </p:nvPr>
        </p:nvSpPr>
        <p:spPr>
          <a:xfrm>
            <a:off x="228600" y="228600"/>
            <a:ext cx="8763000" cy="5638800"/>
          </a:xfrm>
          <a:prstGeom prst="rect">
            <a:avLst/>
          </a:prstGeom>
        </p:spPr>
        <p:txBody>
          <a:bodyPr anchor="ctr" anchorCtr="0"/>
          <a:lstStyle>
            <a:lvl1pPr marL="0" indent="0" algn="ctr">
              <a:buNone/>
              <a:defRPr lang="en-US" sz="4800" kern="1200" smtClean="0">
                <a:solidFill>
                  <a:schemeClr val="bg1"/>
                </a:solidFill>
                <a:latin typeface="MetaOT-Book" pitchFamily="50" charset="0"/>
                <a:ea typeface="+mn-ea"/>
                <a:cs typeface="+mn-cs"/>
              </a:defRPr>
            </a:lvl1pPr>
            <a:lvl2pPr marL="457200" indent="0" algn="ctr">
              <a:buNone/>
              <a:defRPr sz="4800"/>
            </a:lvl2pPr>
            <a:lvl3pPr marL="914400" indent="0" algn="ctr">
              <a:buNone/>
              <a:defRPr sz="4800"/>
            </a:lvl3pPr>
            <a:lvl4pPr marL="1371600" indent="0" algn="ctr">
              <a:buNone/>
              <a:defRPr sz="4800"/>
            </a:lvl4pPr>
            <a:lvl5pPr marL="1828800" indent="0" algn="ctr">
              <a:buNone/>
              <a:defRPr sz="4800"/>
            </a:lvl5pPr>
          </a:lstStyle>
          <a:p>
            <a:pPr lvl="0"/>
            <a:r>
              <a:rPr lang="en-US" dirty="0"/>
              <a:t>Click to edit Master text styles</a:t>
            </a:r>
          </a:p>
        </p:txBody>
      </p:sp>
    </p:spTree>
    <p:extLst>
      <p:ext uri="{BB962C8B-B14F-4D97-AF65-F5344CB8AC3E}">
        <p14:creationId xmlns:p14="http://schemas.microsoft.com/office/powerpoint/2010/main" val="385398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2286000" y="3490977"/>
            <a:ext cx="2667000" cy="1066800"/>
          </a:xfrm>
          <a:prstGeom prst="rect">
            <a:avLst/>
          </a:prstGeom>
          <a:noFill/>
          <a:ln w="9525">
            <a:noFill/>
            <a:miter lim="800000"/>
            <a:headEnd/>
            <a:tailEnd/>
          </a:ln>
        </p:spPr>
        <p:txBody>
          <a:bodyPr lIns="0" tIns="0" rIns="0" bIns="0">
            <a:prstTxWarp prst="textNoShape">
              <a:avLst/>
            </a:prstTxWarp>
          </a:bodyPr>
          <a:lstStyle/>
          <a:p>
            <a:pPr eaLnBrk="0" hangingPunct="0"/>
            <a:endParaRPr lang="en-US" sz="1200" dirty="0">
              <a:solidFill>
                <a:srgbClr val="C0C0C0"/>
              </a:solidFill>
              <a:latin typeface="MetaOT-Book" pitchFamily="50" charset="0"/>
              <a:ea typeface="Arial" charset="0"/>
              <a:cs typeface="Arial" charset="0"/>
            </a:endParaRPr>
          </a:p>
          <a:p>
            <a:pPr eaLnBrk="0" hangingPunct="0"/>
            <a:r>
              <a:rPr lang="en-US" sz="1200" b="1" dirty="0">
                <a:solidFill>
                  <a:prstClr val="white"/>
                </a:solidFill>
                <a:latin typeface="MetaOT-Book" pitchFamily="50" charset="0"/>
                <a:ea typeface="Arial" charset="0"/>
                <a:cs typeface="Arial" charset="0"/>
              </a:rPr>
              <a:t>Matt</a:t>
            </a:r>
            <a:r>
              <a:rPr lang="en-US" sz="1200" b="1" baseline="0" dirty="0">
                <a:solidFill>
                  <a:prstClr val="white"/>
                </a:solidFill>
                <a:latin typeface="MetaOT-Book" pitchFamily="50" charset="0"/>
                <a:ea typeface="Arial" charset="0"/>
                <a:cs typeface="Arial" charset="0"/>
              </a:rPr>
              <a:t> Franks</a:t>
            </a:r>
            <a:endParaRPr lang="en-US" sz="1200" b="1" dirty="0">
              <a:solidFill>
                <a:prstClr val="white"/>
              </a:solidFill>
              <a:latin typeface="MetaOT-Book" pitchFamily="50" charset="0"/>
              <a:ea typeface="Arial" charset="0"/>
              <a:cs typeface="Arial" charset="0"/>
            </a:endParaRPr>
          </a:p>
          <a:p>
            <a:pPr eaLnBrk="0" hangingPunct="0"/>
            <a:r>
              <a:rPr lang="en-US" sz="1200" dirty="0">
                <a:solidFill>
                  <a:prstClr val="white"/>
                </a:solidFill>
                <a:latin typeface="MetaOT-Book" pitchFamily="50" charset="0"/>
                <a:ea typeface="Arial" charset="0"/>
                <a:cs typeface="Arial" charset="0"/>
              </a:rPr>
              <a:t>Professor, Austin Center for Design</a:t>
            </a:r>
          </a:p>
          <a:p>
            <a:pPr eaLnBrk="0" hangingPunct="0"/>
            <a:r>
              <a:rPr lang="en-US" sz="1200" dirty="0">
                <a:solidFill>
                  <a:prstClr val="white"/>
                </a:solidFill>
                <a:latin typeface="MetaOT-Book" pitchFamily="50" charset="0"/>
                <a:ea typeface="Arial" charset="0"/>
                <a:cs typeface="Arial" charset="0"/>
              </a:rPr>
              <a:t>Mfranks@ac4d.com</a:t>
            </a:r>
          </a:p>
          <a:p>
            <a:pPr eaLnBrk="0" hangingPunct="0"/>
            <a:endParaRPr lang="en-US" sz="1200" dirty="0">
              <a:solidFill>
                <a:prstClr val="white"/>
              </a:solidFill>
              <a:latin typeface="MetaOT-Book" pitchFamily="50" charset="0"/>
              <a:ea typeface="Arial" charset="0"/>
              <a:cs typeface="Arial" charset="0"/>
            </a:endParaRPr>
          </a:p>
        </p:txBody>
      </p:sp>
      <p:pic>
        <p:nvPicPr>
          <p:cNvPr id="5" name="Picture 2" descr="C:\Users\Jon\Dropbox\designschool\logo\ac4d_white.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190750" y="1195322"/>
            <a:ext cx="4762500" cy="229565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Connector 5"/>
          <p:cNvCxnSpPr/>
          <p:nvPr userDrawn="1"/>
        </p:nvCxnSpPr>
        <p:spPr>
          <a:xfrm>
            <a:off x="2190750" y="4530107"/>
            <a:ext cx="4762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userDrawn="1"/>
        </p:nvSpPr>
        <p:spPr bwMode="auto">
          <a:xfrm>
            <a:off x="2286000" y="4724400"/>
            <a:ext cx="4572000" cy="914400"/>
          </a:xfrm>
          <a:prstGeom prst="rect">
            <a:avLst/>
          </a:prstGeom>
          <a:noFill/>
          <a:ln w="9525">
            <a:noFill/>
            <a:miter lim="800000"/>
            <a:headEnd/>
            <a:tailEnd/>
          </a:ln>
        </p:spPr>
        <p:txBody>
          <a:bodyPr lIns="0" tIns="0" rIns="0" bIns="0">
            <a:prstTxWarp prst="textNoShape">
              <a:avLst/>
            </a:prstTxWarp>
          </a:bodyPr>
          <a:lstStyle/>
          <a:p>
            <a:pPr eaLnBrk="0" hangingPunct="0"/>
            <a:r>
              <a:rPr lang="en-US" dirty="0">
                <a:solidFill>
                  <a:prstClr val="white"/>
                </a:solidFill>
                <a:latin typeface="MetaOT-Book" pitchFamily="50" charset="0"/>
                <a:ea typeface="Arial" charset="0"/>
                <a:cs typeface="Arial" charset="0"/>
              </a:rPr>
              <a:t>Download our free book, </a:t>
            </a:r>
            <a:br>
              <a:rPr lang="en-US" dirty="0">
                <a:solidFill>
                  <a:prstClr val="white"/>
                </a:solidFill>
                <a:latin typeface="MetaOT-Book" pitchFamily="50" charset="0"/>
                <a:ea typeface="Arial" charset="0"/>
                <a:cs typeface="Arial" charset="0"/>
              </a:rPr>
            </a:br>
            <a:r>
              <a:rPr lang="en-US" dirty="0">
                <a:solidFill>
                  <a:prstClr val="white"/>
                </a:solidFill>
                <a:latin typeface="MetaOT-Book" pitchFamily="50" charset="0"/>
                <a:ea typeface="Arial" charset="0"/>
                <a:cs typeface="Arial" charset="0"/>
              </a:rPr>
              <a:t>Wicked Problems: Problems Worth Solving, </a:t>
            </a:r>
            <a:br>
              <a:rPr lang="en-US" dirty="0">
                <a:solidFill>
                  <a:prstClr val="white"/>
                </a:solidFill>
                <a:latin typeface="MetaOT-Book" pitchFamily="50" charset="0"/>
                <a:ea typeface="Arial" charset="0"/>
                <a:cs typeface="Arial" charset="0"/>
              </a:rPr>
            </a:br>
            <a:r>
              <a:rPr lang="en-US" dirty="0">
                <a:solidFill>
                  <a:prstClr val="white"/>
                </a:solidFill>
                <a:latin typeface="MetaOT-Book" pitchFamily="50" charset="0"/>
                <a:ea typeface="Arial" charset="0"/>
                <a:cs typeface="Arial" charset="0"/>
              </a:rPr>
              <a:t>at http://www.wickedproblems.com</a:t>
            </a:r>
          </a:p>
        </p:txBody>
      </p:sp>
    </p:spTree>
    <p:extLst>
      <p:ext uri="{BB962C8B-B14F-4D97-AF65-F5344CB8AC3E}">
        <p14:creationId xmlns:p14="http://schemas.microsoft.com/office/powerpoint/2010/main" val="652167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727" r:id="rId2"/>
    <p:sldLayoutId id="2147483730" r:id="rId3"/>
    <p:sldLayoutId id="2147483728" r:id="rId4"/>
    <p:sldLayoutId id="2147483729" r:id="rId5"/>
  </p:sldLayoutIdLst>
  <p:hf hdr="0" ftr="0"/>
  <p:txStyles>
    <p:titleStyle>
      <a:lvl1pPr algn="l" defTabSz="914400" rtl="0" eaLnBrk="1" latinLnBrk="0" hangingPunct="1">
        <a:spcBef>
          <a:spcPct val="0"/>
        </a:spcBef>
        <a:buNone/>
        <a:defRPr sz="2800" b="1" kern="1200">
          <a:solidFill>
            <a:schemeClr val="tx1"/>
          </a:solidFill>
          <a:latin typeface="MetaOT-Book" pitchFamily="50"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1400" kern="1200">
          <a:solidFill>
            <a:schemeClr val="tx1"/>
          </a:solidFill>
          <a:latin typeface="MetaSerifOT-Book" pitchFamily="50"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etaSerifOT-Book" pitchFamily="50"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etaSerifOT-Book" pitchFamily="50"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etaSerifOT-Book" pitchFamily="50"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etaSerifOT-Book" pitchFamily="50"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5361563"/>
            <a:ext cx="9144000" cy="14964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306858" y="5473874"/>
            <a:ext cx="8760942" cy="133391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lang="en-US" sz="2400" kern="1200" dirty="0" smtClean="0">
                <a:solidFill>
                  <a:schemeClr val="tx1"/>
                </a:solidFill>
                <a:latin typeface="MetaSerifOT-Bold" pitchFamily="50" charset="0"/>
                <a:ea typeface="Verdana" pitchFamily="34" charset="0"/>
                <a:cs typeface="Verdana" pitchFamily="34" charset="0"/>
              </a:defRPr>
            </a:lvl1pPr>
            <a:lvl2pPr marL="0" indent="0" algn="l" defTabSz="914400" rtl="0" eaLnBrk="1" latinLnBrk="0" hangingPunct="1">
              <a:spcBef>
                <a:spcPct val="20000"/>
              </a:spcBef>
              <a:buFont typeface="Arial" pitchFamily="34" charset="0"/>
              <a:buNone/>
              <a:defRPr lang="en-US" sz="2400" kern="1200" dirty="0" smtClean="0">
                <a:solidFill>
                  <a:schemeClr val="tx1"/>
                </a:solidFill>
                <a:latin typeface="MetaSerifOT-Book" pitchFamily="50" charset="0"/>
                <a:ea typeface="Verdana" pitchFamily="34" charset="0"/>
                <a:cs typeface="Verdana" pitchFamily="34" charset="0"/>
              </a:defRPr>
            </a:lvl2pPr>
            <a:lvl3pPr marL="0" indent="0" algn="l" defTabSz="914400" rtl="0" eaLnBrk="1" latinLnBrk="0" hangingPunct="1">
              <a:spcBef>
                <a:spcPct val="20000"/>
              </a:spcBef>
              <a:buFont typeface="Arial" pitchFamily="34" charset="0"/>
              <a:buNone/>
              <a:defRPr lang="en-US" sz="2000" kern="1200" dirty="0" smtClean="0">
                <a:solidFill>
                  <a:schemeClr val="tx1"/>
                </a:solidFill>
                <a:latin typeface="MetaSerifOT-Book" pitchFamily="50" charset="0"/>
                <a:ea typeface="Verdana" pitchFamily="34" charset="0"/>
                <a:cs typeface="Verdana" pitchFamily="34" charset="0"/>
              </a:defRPr>
            </a:lvl3pPr>
            <a:lvl4pPr marL="0" indent="0" algn="l" defTabSz="914400" rtl="0" eaLnBrk="1" latinLnBrk="0" hangingPunct="1">
              <a:spcBef>
                <a:spcPct val="20000"/>
              </a:spcBef>
              <a:buFont typeface="Arial" pitchFamily="34" charset="0"/>
              <a:buNone/>
              <a:defRPr lang="en-US" sz="1600" kern="1200" dirty="0" smtClean="0">
                <a:solidFill>
                  <a:schemeClr val="tx1"/>
                </a:solidFill>
                <a:latin typeface="MetaSerifOT-Book" pitchFamily="50" charset="0"/>
                <a:ea typeface="Verdana" pitchFamily="34" charset="0"/>
                <a:cs typeface="Verdana" pitchFamily="34" charset="0"/>
              </a:defRPr>
            </a:lvl4pPr>
            <a:lvl5pPr marL="0" indent="0" algn="l" defTabSz="914400" rtl="0" eaLnBrk="1" latinLnBrk="0" hangingPunct="1">
              <a:spcBef>
                <a:spcPct val="20000"/>
              </a:spcBef>
              <a:buFont typeface="Arial" pitchFamily="34" charset="0"/>
              <a:buNone/>
              <a:defRPr lang="en-US" sz="1200" kern="1200" dirty="0" smtClean="0">
                <a:solidFill>
                  <a:schemeClr val="tx1"/>
                </a:solidFill>
                <a:latin typeface="MetaSerifOT-Book" pitchFamily="50"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solidFill>
                  <a:schemeClr val="bg1"/>
                </a:solidFill>
                <a:latin typeface="MetaOT-Book" pitchFamily="50" charset="0"/>
              </a:rPr>
              <a:t>Intro to Iteration</a:t>
            </a:r>
          </a:p>
          <a:p>
            <a:pPr lvl="1"/>
            <a:endParaRPr lang="en-US" sz="1200" dirty="0">
              <a:solidFill>
                <a:schemeClr val="bg1"/>
              </a:solidFill>
              <a:latin typeface="MetaOT-Medium" pitchFamily="50" charset="0"/>
            </a:endParaRPr>
          </a:p>
          <a:p>
            <a:pPr lvl="1"/>
            <a:r>
              <a:rPr lang="en-US" sz="1200" dirty="0">
                <a:solidFill>
                  <a:schemeClr val="bg1"/>
                </a:solidFill>
                <a:latin typeface="MetaOT-Medium" pitchFamily="50" charset="0"/>
              </a:rPr>
              <a:t>Matt Franks</a:t>
            </a:r>
            <a:br>
              <a:rPr lang="en-US" sz="1200" dirty="0">
                <a:solidFill>
                  <a:schemeClr val="bg1"/>
                </a:solidFill>
                <a:latin typeface="MetaOT-Book" pitchFamily="50" charset="0"/>
              </a:rPr>
            </a:br>
            <a:r>
              <a:rPr lang="en-US" sz="1200" dirty="0">
                <a:solidFill>
                  <a:schemeClr val="bg1"/>
                </a:solidFill>
                <a:latin typeface="MetaOT-Book" pitchFamily="50" charset="0"/>
              </a:rPr>
              <a:t>Professor, Austin Center for Design</a:t>
            </a:r>
          </a:p>
        </p:txBody>
      </p:sp>
      <p:cxnSp>
        <p:nvCxnSpPr>
          <p:cNvPr id="3" name="Straight Connector 2"/>
          <p:cNvCxnSpPr/>
          <p:nvPr/>
        </p:nvCxnSpPr>
        <p:spPr>
          <a:xfrm flipH="1">
            <a:off x="0" y="5361563"/>
            <a:ext cx="9144000" cy="0"/>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2947" name="Picture 3" descr="C:\Users\Jon\Dropbox\designschool\logo\ac4d_white.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830762" y="6019799"/>
            <a:ext cx="999779" cy="499789"/>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Dyson1.jpe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0817659" cy="5329288"/>
          </a:xfrm>
          <a:prstGeom prst="rect">
            <a:avLst/>
          </a:prstGeom>
        </p:spPr>
      </p:pic>
      <p:sp>
        <p:nvSpPr>
          <p:cNvPr id="4" name="Rectangle 3"/>
          <p:cNvSpPr/>
          <p:nvPr/>
        </p:nvSpPr>
        <p:spPr>
          <a:xfrm>
            <a:off x="8189458" y="87868"/>
            <a:ext cx="802142" cy="369332"/>
          </a:xfrm>
          <a:prstGeom prst="rect">
            <a:avLst/>
          </a:prstGeom>
        </p:spPr>
        <p:txBody>
          <a:bodyPr wrap="none">
            <a:spAutoFit/>
          </a:bodyPr>
          <a:lstStyle/>
          <a:p>
            <a:r>
              <a:rPr lang="en-US" dirty="0">
                <a:solidFill>
                  <a:schemeClr val="bg1"/>
                </a:solidFill>
              </a:rPr>
              <a:t>Dyson</a:t>
            </a:r>
            <a:endParaRPr lang="en-US" dirty="0"/>
          </a:p>
        </p:txBody>
      </p:sp>
    </p:spTree>
    <p:extLst>
      <p:ext uri="{BB962C8B-B14F-4D97-AF65-F5344CB8AC3E}">
        <p14:creationId xmlns:p14="http://schemas.microsoft.com/office/powerpoint/2010/main" val="42293346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752600"/>
            <a:ext cx="9144000" cy="1676400"/>
          </a:xfrm>
        </p:spPr>
        <p:txBody>
          <a:bodyPr/>
          <a:lstStyle/>
          <a:p>
            <a:r>
              <a:rPr lang="en-US" dirty="0"/>
              <a:t>In design, there are no “right” ideas.  There are only ideas.</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10</a:t>
            </a:fld>
            <a:endParaRPr lang="en-US"/>
          </a:p>
        </p:txBody>
      </p:sp>
      <p:sp>
        <p:nvSpPr>
          <p:cNvPr id="5" name="Rectangle 4"/>
          <p:cNvSpPr/>
          <p:nvPr/>
        </p:nvSpPr>
        <p:spPr>
          <a:xfrm>
            <a:off x="914398" y="3657600"/>
            <a:ext cx="7315202" cy="830997"/>
          </a:xfrm>
          <a:prstGeom prst="rect">
            <a:avLst/>
          </a:prstGeom>
        </p:spPr>
        <p:txBody>
          <a:bodyPr wrap="square">
            <a:spAutoFit/>
          </a:bodyPr>
          <a:lstStyle/>
          <a:p>
            <a:pPr algn="ctr"/>
            <a:r>
              <a:rPr lang="en-US" sz="2400" dirty="0">
                <a:solidFill>
                  <a:schemeClr val="bg1"/>
                </a:solidFill>
              </a:rPr>
              <a:t>We have no way of evaluating the relative success of an idea until a someone’s had a chance to use it.</a:t>
            </a:r>
          </a:p>
        </p:txBody>
      </p:sp>
    </p:spTree>
    <p:extLst>
      <p:ext uri="{BB962C8B-B14F-4D97-AF65-F5344CB8AC3E}">
        <p14:creationId xmlns:p14="http://schemas.microsoft.com/office/powerpoint/2010/main" val="210953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11</a:t>
            </a:fld>
            <a:endParaRPr lang="en-US"/>
          </a:p>
        </p:txBody>
      </p:sp>
      <p:pic>
        <p:nvPicPr>
          <p:cNvPr id="3" name="Picture 2" descr="IMG_0006.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689139"/>
            <a:ext cx="9144000" cy="4873461"/>
          </a:xfrm>
          <a:prstGeom prst="rect">
            <a:avLst/>
          </a:prstGeom>
        </p:spPr>
      </p:pic>
    </p:spTree>
    <p:extLst>
      <p:ext uri="{BB962C8B-B14F-4D97-AF65-F5344CB8AC3E}">
        <p14:creationId xmlns:p14="http://schemas.microsoft.com/office/powerpoint/2010/main" val="130339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2209800"/>
            <a:ext cx="8153400" cy="1676400"/>
          </a:xfrm>
        </p:spPr>
        <p:txBody>
          <a:bodyPr/>
          <a:lstStyle/>
          <a:p>
            <a:pPr algn="l"/>
            <a:r>
              <a:rPr lang="en-US" dirty="0"/>
              <a:t>As designers, we use prototyping as a means to learn from and pivot off of an ideas degree of “rightness.”</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12</a:t>
            </a:fld>
            <a:endParaRPr lang="en-US"/>
          </a:p>
        </p:txBody>
      </p:sp>
    </p:spTree>
    <p:extLst>
      <p:ext uri="{BB962C8B-B14F-4D97-AF65-F5344CB8AC3E}">
        <p14:creationId xmlns:p14="http://schemas.microsoft.com/office/powerpoint/2010/main" val="317424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13</a:t>
            </a:fld>
            <a:endParaRPr lang="en-US"/>
          </a:p>
        </p:txBody>
      </p:sp>
      <p:pic>
        <p:nvPicPr>
          <p:cNvPr id="8" name="Picture 7" descr="W:\Hardlines\Innovation_SWAT\Team\Jim\Prototyping photos\IMG_0409 copy.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050" y="1076325"/>
            <a:ext cx="9080500" cy="429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39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14</a:t>
            </a:fld>
            <a:endParaRPr lang="en-US"/>
          </a:p>
        </p:txBody>
      </p:sp>
      <p:sp>
        <p:nvSpPr>
          <p:cNvPr id="5" name="Rounded Rectangle 24"/>
          <p:cNvSpPr>
            <a:spLocks noChangeArrowheads="1"/>
          </p:cNvSpPr>
          <p:nvPr/>
        </p:nvSpPr>
        <p:spPr bwMode="auto">
          <a:xfrm>
            <a:off x="350836" y="2819400"/>
            <a:ext cx="8488363" cy="1362580"/>
          </a:xfrm>
          <a:prstGeom prst="roundRect">
            <a:avLst>
              <a:gd name="adj" fmla="val 5051"/>
            </a:avLst>
          </a:prstGeom>
          <a:solidFill>
            <a:schemeClr val="accent3"/>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6" name="Rectangle 5"/>
          <p:cNvSpPr/>
          <p:nvPr/>
        </p:nvSpPr>
        <p:spPr>
          <a:xfrm>
            <a:off x="228600" y="3200400"/>
            <a:ext cx="8763000" cy="523220"/>
          </a:xfrm>
          <a:prstGeom prst="rect">
            <a:avLst/>
          </a:prstGeom>
        </p:spPr>
        <p:txBody>
          <a:bodyPr wrap="square">
            <a:spAutoFit/>
          </a:bodyPr>
          <a:lstStyle/>
          <a:p>
            <a:pPr algn="ctr"/>
            <a:r>
              <a:rPr lang="en-US" sz="2800" dirty="0">
                <a:solidFill>
                  <a:schemeClr val="bg1"/>
                </a:solidFill>
                <a:latin typeface="MetaOT-Book" pitchFamily="50" charset="0"/>
              </a:rPr>
              <a:t>Is a process of </a:t>
            </a:r>
            <a:r>
              <a:rPr lang="en-US" sz="2800" u="sng" dirty="0">
                <a:solidFill>
                  <a:schemeClr val="bg1"/>
                </a:solidFill>
                <a:latin typeface="MetaOT-Book" pitchFamily="50" charset="0"/>
              </a:rPr>
              <a:t>Ideation</a:t>
            </a:r>
            <a:r>
              <a:rPr lang="en-US" sz="2800" dirty="0">
                <a:solidFill>
                  <a:schemeClr val="bg1"/>
                </a:solidFill>
                <a:latin typeface="MetaOT-Book" pitchFamily="50" charset="0"/>
              </a:rPr>
              <a:t> and </a:t>
            </a:r>
            <a:r>
              <a:rPr lang="en-US" sz="2800" u="sng" dirty="0">
                <a:solidFill>
                  <a:schemeClr val="bg1"/>
                </a:solidFill>
                <a:latin typeface="MetaOT-Book" pitchFamily="50" charset="0"/>
              </a:rPr>
              <a:t>Iteration</a:t>
            </a:r>
            <a:r>
              <a:rPr lang="en-US" sz="2800" dirty="0">
                <a:solidFill>
                  <a:schemeClr val="bg1"/>
                </a:solidFill>
                <a:latin typeface="MetaOT-Book" pitchFamily="50" charset="0"/>
              </a:rPr>
              <a:t>.</a:t>
            </a:r>
          </a:p>
        </p:txBody>
      </p:sp>
      <p:sp>
        <p:nvSpPr>
          <p:cNvPr id="8" name="Rectangle 37"/>
          <p:cNvSpPr txBox="1">
            <a:spLocks noChangeArrowheads="1"/>
          </p:cNvSpPr>
          <p:nvPr/>
        </p:nvSpPr>
        <p:spPr bwMode="auto">
          <a:xfrm>
            <a:off x="350837" y="5597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Ethnography</a:t>
            </a:r>
          </a:p>
        </p:txBody>
      </p:sp>
      <p:sp>
        <p:nvSpPr>
          <p:cNvPr id="9" name="Rectangle 37"/>
          <p:cNvSpPr txBox="1">
            <a:spLocks noChangeArrowheads="1"/>
          </p:cNvSpPr>
          <p:nvPr/>
        </p:nvSpPr>
        <p:spPr bwMode="auto">
          <a:xfrm>
            <a:off x="6294437" y="5555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cxnSp>
        <p:nvCxnSpPr>
          <p:cNvPr id="12" name="Straight Arrow Connector 11"/>
          <p:cNvCxnSpPr/>
          <p:nvPr/>
        </p:nvCxnSpPr>
        <p:spPr>
          <a:xfrm flipH="1">
            <a:off x="7620000" y="1575351"/>
            <a:ext cx="0" cy="1304420"/>
          </a:xfrm>
          <a:prstGeom prst="straightConnector1">
            <a:avLst/>
          </a:prstGeom>
          <a:ln w="127000">
            <a:solidFill>
              <a:srgbClr val="F6BB00"/>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28600" y="228600"/>
            <a:ext cx="8763000" cy="1362580"/>
            <a:chOff x="228600" y="228600"/>
            <a:chExt cx="8763000" cy="1362580"/>
          </a:xfrm>
        </p:grpSpPr>
        <p:sp>
          <p:nvSpPr>
            <p:cNvPr id="14" name="Rounded Rectangle 24"/>
            <p:cNvSpPr>
              <a:spLocks noChangeArrowheads="1"/>
            </p:cNvSpPr>
            <p:nvPr/>
          </p:nvSpPr>
          <p:spPr bwMode="auto">
            <a:xfrm>
              <a:off x="228600" y="228600"/>
              <a:ext cx="2819400" cy="1362580"/>
            </a:xfrm>
            <a:prstGeom prst="roundRect">
              <a:avLst>
                <a:gd name="adj" fmla="val 5051"/>
              </a:avLst>
            </a:prstGeom>
            <a:solidFill>
              <a:srgbClr val="5FB5CD"/>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15" name="Rounded Rectangle 24"/>
            <p:cNvSpPr>
              <a:spLocks noChangeArrowheads="1"/>
            </p:cNvSpPr>
            <p:nvPr/>
          </p:nvSpPr>
          <p:spPr bwMode="auto">
            <a:xfrm>
              <a:off x="3200400" y="228600"/>
              <a:ext cx="2819400" cy="1362580"/>
            </a:xfrm>
            <a:prstGeom prst="roundRect">
              <a:avLst>
                <a:gd name="adj" fmla="val 5051"/>
              </a:avLst>
            </a:prstGeom>
            <a:solidFill>
              <a:srgbClr val="B0DAE6"/>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16" name="Rectangle 37"/>
            <p:cNvSpPr txBox="1">
              <a:spLocks noChangeArrowheads="1"/>
            </p:cNvSpPr>
            <p:nvPr/>
          </p:nvSpPr>
          <p:spPr bwMode="auto">
            <a:xfrm>
              <a:off x="350837" y="3311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Ethnography</a:t>
              </a:r>
            </a:p>
          </p:txBody>
        </p:sp>
        <p:sp>
          <p:nvSpPr>
            <p:cNvPr id="17" name="Rectangle 37"/>
            <p:cNvSpPr txBox="1">
              <a:spLocks noChangeArrowheads="1"/>
            </p:cNvSpPr>
            <p:nvPr/>
          </p:nvSpPr>
          <p:spPr bwMode="auto">
            <a:xfrm>
              <a:off x="33226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Synthesis</a:t>
              </a:r>
            </a:p>
          </p:txBody>
        </p:sp>
        <p:sp>
          <p:nvSpPr>
            <p:cNvPr id="18" name="Rectangle 37"/>
            <p:cNvSpPr txBox="1">
              <a:spLocks noChangeArrowheads="1"/>
            </p:cNvSpPr>
            <p:nvPr/>
          </p:nvSpPr>
          <p:spPr bwMode="auto">
            <a:xfrm>
              <a:off x="62944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19" name="Rounded Rectangle 24"/>
            <p:cNvSpPr>
              <a:spLocks noChangeArrowheads="1"/>
            </p:cNvSpPr>
            <p:nvPr/>
          </p:nvSpPr>
          <p:spPr bwMode="auto">
            <a:xfrm>
              <a:off x="6172200" y="228600"/>
              <a:ext cx="2819400" cy="1362580"/>
            </a:xfrm>
            <a:prstGeom prst="roundRect">
              <a:avLst>
                <a:gd name="adj" fmla="val 5051"/>
              </a:avLst>
            </a:prstGeom>
            <a:solidFill>
              <a:srgbClr val="F6BB00"/>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0" name="Rectangle 37"/>
            <p:cNvSpPr txBox="1">
              <a:spLocks noChangeArrowheads="1"/>
            </p:cNvSpPr>
            <p:nvPr/>
          </p:nvSpPr>
          <p:spPr bwMode="auto">
            <a:xfrm>
              <a:off x="6324600"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Prototyping</a:t>
              </a:r>
            </a:p>
          </p:txBody>
        </p:sp>
      </p:grpSp>
    </p:spTree>
    <p:extLst>
      <p:ext uri="{BB962C8B-B14F-4D97-AF65-F5344CB8AC3E}">
        <p14:creationId xmlns:p14="http://schemas.microsoft.com/office/powerpoint/2010/main" val="283447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62400" y="3733800"/>
            <a:ext cx="9144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Rounded Rectangle 24"/>
          <p:cNvSpPr>
            <a:spLocks noChangeArrowheads="1"/>
          </p:cNvSpPr>
          <p:nvPr/>
        </p:nvSpPr>
        <p:spPr bwMode="auto">
          <a:xfrm>
            <a:off x="3657600" y="1752600"/>
            <a:ext cx="4876800" cy="2590800"/>
          </a:xfrm>
          <a:prstGeom prst="roundRect">
            <a:avLst>
              <a:gd name="adj" fmla="val 5051"/>
            </a:avLst>
          </a:prstGeom>
          <a:solidFill>
            <a:schemeClr val="tx1"/>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r>
              <a:rPr lang="en-US" sz="1800" dirty="0">
                <a:solidFill>
                  <a:srgbClr val="FFFFFF"/>
                </a:solidFill>
                <a:latin typeface="MetaOT-Book" pitchFamily="50" charset="0"/>
                <a:ea typeface="ＭＳ Ｐゴシック" pitchFamily="34" charset="-128"/>
                <a:cs typeface="+mn-cs"/>
              </a:rPr>
              <a:t>z</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15</a:t>
            </a:fld>
            <a:endParaRPr lang="en-US"/>
          </a:p>
        </p:txBody>
      </p:sp>
      <p:sp>
        <p:nvSpPr>
          <p:cNvPr id="27" name="Rounded Rectangle 24"/>
          <p:cNvSpPr>
            <a:spLocks noChangeArrowheads="1"/>
          </p:cNvSpPr>
          <p:nvPr/>
        </p:nvSpPr>
        <p:spPr bwMode="auto">
          <a:xfrm>
            <a:off x="228600" y="1889909"/>
            <a:ext cx="2514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29" name="Rounded Rectangle 24"/>
          <p:cNvSpPr>
            <a:spLocks noChangeArrowheads="1"/>
          </p:cNvSpPr>
          <p:nvPr/>
        </p:nvSpPr>
        <p:spPr bwMode="auto">
          <a:xfrm>
            <a:off x="2895600" y="1889909"/>
            <a:ext cx="22098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0" name="Rounded Rectangle 24"/>
          <p:cNvSpPr>
            <a:spLocks noChangeArrowheads="1"/>
          </p:cNvSpPr>
          <p:nvPr/>
        </p:nvSpPr>
        <p:spPr bwMode="auto">
          <a:xfrm>
            <a:off x="7162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1" name="Rectangle 30"/>
          <p:cNvSpPr/>
          <p:nvPr/>
        </p:nvSpPr>
        <p:spPr>
          <a:xfrm>
            <a:off x="228600" y="2309336"/>
            <a:ext cx="2514600" cy="523220"/>
          </a:xfrm>
          <a:prstGeom prst="rect">
            <a:avLst/>
          </a:prstGeom>
        </p:spPr>
        <p:txBody>
          <a:bodyPr wrap="square">
            <a:spAutoFit/>
          </a:bodyPr>
          <a:lstStyle/>
          <a:p>
            <a:pPr algn="ctr"/>
            <a:r>
              <a:rPr lang="en-US" sz="2800" dirty="0">
                <a:solidFill>
                  <a:schemeClr val="bg1"/>
                </a:solidFill>
                <a:latin typeface="MetaOT-Book" pitchFamily="50" charset="0"/>
              </a:rPr>
              <a:t>Idea Selection</a:t>
            </a:r>
          </a:p>
        </p:txBody>
      </p:sp>
      <p:sp>
        <p:nvSpPr>
          <p:cNvPr id="32" name="Rectangle 31"/>
          <p:cNvSpPr/>
          <p:nvPr/>
        </p:nvSpPr>
        <p:spPr>
          <a:xfrm>
            <a:off x="2895600" y="2309336"/>
            <a:ext cx="2209800" cy="523220"/>
          </a:xfrm>
          <a:prstGeom prst="rect">
            <a:avLst/>
          </a:prstGeom>
        </p:spPr>
        <p:txBody>
          <a:bodyPr wrap="square">
            <a:spAutoFit/>
          </a:bodyPr>
          <a:lstStyle/>
          <a:p>
            <a:pPr algn="ctr"/>
            <a:r>
              <a:rPr lang="en-US" sz="2800" dirty="0">
                <a:solidFill>
                  <a:schemeClr val="bg1"/>
                </a:solidFill>
                <a:latin typeface="MetaOT-Book" pitchFamily="50" charset="0"/>
              </a:rPr>
              <a:t>Ideate</a:t>
            </a:r>
          </a:p>
        </p:txBody>
      </p:sp>
      <p:sp>
        <p:nvSpPr>
          <p:cNvPr id="33" name="TextBox 32"/>
          <p:cNvSpPr txBox="1"/>
          <p:nvPr/>
        </p:nvSpPr>
        <p:spPr>
          <a:xfrm>
            <a:off x="228600" y="3352800"/>
            <a:ext cx="2438400" cy="954107"/>
          </a:xfrm>
          <a:prstGeom prst="rect">
            <a:avLst/>
          </a:prstGeom>
          <a:noFill/>
        </p:spPr>
        <p:txBody>
          <a:bodyPr wrap="square" rtlCol="0">
            <a:spAutoFit/>
          </a:bodyPr>
          <a:lstStyle/>
          <a:p>
            <a:r>
              <a:rPr lang="en-US" sz="1400" dirty="0">
                <a:solidFill>
                  <a:schemeClr val="bg1"/>
                </a:solidFill>
                <a:latin typeface="MetaOT-Book" pitchFamily="50" charset="0"/>
              </a:rPr>
              <a:t>Subjectively narrowing down the pool of ideas to find which ideas are worth  further exploration</a:t>
            </a:r>
          </a:p>
        </p:txBody>
      </p:sp>
      <p:sp>
        <p:nvSpPr>
          <p:cNvPr id="60" name="Rectangle 59"/>
          <p:cNvSpPr/>
          <p:nvPr/>
        </p:nvSpPr>
        <p:spPr>
          <a:xfrm>
            <a:off x="7162800" y="2309336"/>
            <a:ext cx="1752600" cy="523220"/>
          </a:xfrm>
          <a:prstGeom prst="rect">
            <a:avLst/>
          </a:prstGeom>
        </p:spPr>
        <p:txBody>
          <a:bodyPr wrap="square">
            <a:spAutoFit/>
          </a:bodyPr>
          <a:lstStyle/>
          <a:p>
            <a:pPr algn="ctr"/>
            <a:r>
              <a:rPr lang="en-US" sz="2800" dirty="0">
                <a:solidFill>
                  <a:schemeClr val="bg1"/>
                </a:solidFill>
                <a:latin typeface="MetaOT-Book" pitchFamily="50" charset="0"/>
              </a:rPr>
              <a:t>Test</a:t>
            </a:r>
          </a:p>
        </p:txBody>
      </p:sp>
      <p:sp>
        <p:nvSpPr>
          <p:cNvPr id="64" name="Rounded Rectangle 24"/>
          <p:cNvSpPr>
            <a:spLocks noChangeArrowheads="1"/>
          </p:cNvSpPr>
          <p:nvPr/>
        </p:nvSpPr>
        <p:spPr bwMode="auto">
          <a:xfrm>
            <a:off x="5257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65" name="Rectangle 64"/>
          <p:cNvSpPr/>
          <p:nvPr/>
        </p:nvSpPr>
        <p:spPr>
          <a:xfrm>
            <a:off x="4724400" y="2309336"/>
            <a:ext cx="2819400" cy="523220"/>
          </a:xfrm>
          <a:prstGeom prst="rect">
            <a:avLst/>
          </a:prstGeom>
        </p:spPr>
        <p:txBody>
          <a:bodyPr wrap="square">
            <a:spAutoFit/>
          </a:bodyPr>
          <a:lstStyle/>
          <a:p>
            <a:pPr algn="ctr"/>
            <a:r>
              <a:rPr lang="en-US" sz="2800" dirty="0">
                <a:solidFill>
                  <a:schemeClr val="bg1"/>
                </a:solidFill>
                <a:latin typeface="MetaOT-Book" pitchFamily="50" charset="0"/>
              </a:rPr>
              <a:t>Build</a:t>
            </a:r>
          </a:p>
        </p:txBody>
      </p:sp>
    </p:spTree>
    <p:extLst>
      <p:ext uri="{BB962C8B-B14F-4D97-AF65-F5344CB8AC3E}">
        <p14:creationId xmlns:p14="http://schemas.microsoft.com/office/powerpoint/2010/main" val="275469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62400" y="3733800"/>
            <a:ext cx="9144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Rounded Rectangle 24"/>
          <p:cNvSpPr>
            <a:spLocks noChangeArrowheads="1"/>
          </p:cNvSpPr>
          <p:nvPr/>
        </p:nvSpPr>
        <p:spPr bwMode="auto">
          <a:xfrm>
            <a:off x="3657600" y="1752600"/>
            <a:ext cx="4876800" cy="2590800"/>
          </a:xfrm>
          <a:prstGeom prst="roundRect">
            <a:avLst>
              <a:gd name="adj" fmla="val 5051"/>
            </a:avLst>
          </a:prstGeom>
          <a:solidFill>
            <a:schemeClr val="tx1"/>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r>
              <a:rPr lang="en-US" sz="1800" dirty="0">
                <a:solidFill>
                  <a:srgbClr val="FFFFFF"/>
                </a:solidFill>
                <a:latin typeface="MetaOT-Book" pitchFamily="50" charset="0"/>
                <a:ea typeface="ＭＳ Ｐゴシック" pitchFamily="34" charset="-128"/>
                <a:cs typeface="+mn-cs"/>
              </a:rPr>
              <a:t>z</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16</a:t>
            </a:fld>
            <a:endParaRPr lang="en-US"/>
          </a:p>
        </p:txBody>
      </p:sp>
      <p:sp>
        <p:nvSpPr>
          <p:cNvPr id="27" name="Rounded Rectangle 24"/>
          <p:cNvSpPr>
            <a:spLocks noChangeArrowheads="1"/>
          </p:cNvSpPr>
          <p:nvPr/>
        </p:nvSpPr>
        <p:spPr bwMode="auto">
          <a:xfrm>
            <a:off x="228600" y="1889909"/>
            <a:ext cx="2514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29" name="Rounded Rectangle 24"/>
          <p:cNvSpPr>
            <a:spLocks noChangeArrowheads="1"/>
          </p:cNvSpPr>
          <p:nvPr/>
        </p:nvSpPr>
        <p:spPr bwMode="auto">
          <a:xfrm>
            <a:off x="2895600" y="1889909"/>
            <a:ext cx="22098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0" name="Rounded Rectangle 24"/>
          <p:cNvSpPr>
            <a:spLocks noChangeArrowheads="1"/>
          </p:cNvSpPr>
          <p:nvPr/>
        </p:nvSpPr>
        <p:spPr bwMode="auto">
          <a:xfrm>
            <a:off x="7162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1" name="Rectangle 30"/>
          <p:cNvSpPr/>
          <p:nvPr/>
        </p:nvSpPr>
        <p:spPr>
          <a:xfrm>
            <a:off x="228600" y="2309336"/>
            <a:ext cx="2514600" cy="523220"/>
          </a:xfrm>
          <a:prstGeom prst="rect">
            <a:avLst/>
          </a:prstGeom>
        </p:spPr>
        <p:txBody>
          <a:bodyPr wrap="square">
            <a:spAutoFit/>
          </a:bodyPr>
          <a:lstStyle/>
          <a:p>
            <a:pPr algn="ctr"/>
            <a:r>
              <a:rPr lang="en-US" sz="2800" dirty="0">
                <a:solidFill>
                  <a:schemeClr val="bg1"/>
                </a:solidFill>
                <a:latin typeface="MetaOT-Book" pitchFamily="50" charset="0"/>
              </a:rPr>
              <a:t>Idea Selection</a:t>
            </a:r>
          </a:p>
        </p:txBody>
      </p:sp>
      <p:sp>
        <p:nvSpPr>
          <p:cNvPr id="32" name="Rectangle 31"/>
          <p:cNvSpPr/>
          <p:nvPr/>
        </p:nvSpPr>
        <p:spPr>
          <a:xfrm>
            <a:off x="2895600" y="2309336"/>
            <a:ext cx="2209800" cy="523220"/>
          </a:xfrm>
          <a:prstGeom prst="rect">
            <a:avLst/>
          </a:prstGeom>
        </p:spPr>
        <p:txBody>
          <a:bodyPr wrap="square">
            <a:spAutoFit/>
          </a:bodyPr>
          <a:lstStyle/>
          <a:p>
            <a:pPr algn="ctr"/>
            <a:r>
              <a:rPr lang="en-US" sz="2800" dirty="0">
                <a:solidFill>
                  <a:schemeClr val="bg1"/>
                </a:solidFill>
                <a:latin typeface="MetaOT-Book" pitchFamily="50" charset="0"/>
              </a:rPr>
              <a:t>Ideate</a:t>
            </a:r>
          </a:p>
        </p:txBody>
      </p:sp>
      <p:sp>
        <p:nvSpPr>
          <p:cNvPr id="33" name="TextBox 32"/>
          <p:cNvSpPr txBox="1"/>
          <p:nvPr/>
        </p:nvSpPr>
        <p:spPr>
          <a:xfrm>
            <a:off x="228600" y="3352800"/>
            <a:ext cx="2438400" cy="954107"/>
          </a:xfrm>
          <a:prstGeom prst="rect">
            <a:avLst/>
          </a:prstGeom>
          <a:noFill/>
        </p:spPr>
        <p:txBody>
          <a:bodyPr wrap="square" rtlCol="0">
            <a:spAutoFit/>
          </a:bodyPr>
          <a:lstStyle/>
          <a:p>
            <a:r>
              <a:rPr lang="en-US" sz="1400" dirty="0">
                <a:solidFill>
                  <a:schemeClr val="bg1"/>
                </a:solidFill>
                <a:latin typeface="MetaOT-Book" pitchFamily="50" charset="0"/>
              </a:rPr>
              <a:t>Subjectively narrowing down the pool of ideas to find which ideas are worth  further exploration</a:t>
            </a:r>
          </a:p>
        </p:txBody>
      </p:sp>
      <p:sp>
        <p:nvSpPr>
          <p:cNvPr id="35" name="TextBox 34"/>
          <p:cNvSpPr txBox="1"/>
          <p:nvPr/>
        </p:nvSpPr>
        <p:spPr>
          <a:xfrm>
            <a:off x="2895600" y="3352800"/>
            <a:ext cx="2362200" cy="1169551"/>
          </a:xfrm>
          <a:prstGeom prst="rect">
            <a:avLst/>
          </a:prstGeom>
          <a:noFill/>
        </p:spPr>
        <p:txBody>
          <a:bodyPr wrap="square" rtlCol="0">
            <a:spAutoFit/>
          </a:bodyPr>
          <a:lstStyle/>
          <a:p>
            <a:r>
              <a:rPr lang="en-US" sz="1400" dirty="0">
                <a:solidFill>
                  <a:schemeClr val="bg1"/>
                </a:solidFill>
                <a:latin typeface="MetaOT-Book" pitchFamily="50" charset="0"/>
              </a:rPr>
              <a:t>Exploring a variety of ways in which and idea could be implemented and making assumptions about which implementation is best</a:t>
            </a:r>
          </a:p>
        </p:txBody>
      </p:sp>
      <p:sp>
        <p:nvSpPr>
          <p:cNvPr id="60" name="Rectangle 59"/>
          <p:cNvSpPr/>
          <p:nvPr/>
        </p:nvSpPr>
        <p:spPr>
          <a:xfrm>
            <a:off x="7162800" y="2309336"/>
            <a:ext cx="1752600" cy="523220"/>
          </a:xfrm>
          <a:prstGeom prst="rect">
            <a:avLst/>
          </a:prstGeom>
        </p:spPr>
        <p:txBody>
          <a:bodyPr wrap="square">
            <a:spAutoFit/>
          </a:bodyPr>
          <a:lstStyle/>
          <a:p>
            <a:pPr algn="ctr"/>
            <a:r>
              <a:rPr lang="en-US" sz="2800" dirty="0">
                <a:solidFill>
                  <a:schemeClr val="bg1"/>
                </a:solidFill>
                <a:latin typeface="MetaOT-Book" pitchFamily="50" charset="0"/>
              </a:rPr>
              <a:t>Test</a:t>
            </a:r>
          </a:p>
        </p:txBody>
      </p:sp>
      <p:sp>
        <p:nvSpPr>
          <p:cNvPr id="64" name="Rounded Rectangle 24"/>
          <p:cNvSpPr>
            <a:spLocks noChangeArrowheads="1"/>
          </p:cNvSpPr>
          <p:nvPr/>
        </p:nvSpPr>
        <p:spPr bwMode="auto">
          <a:xfrm>
            <a:off x="5257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65" name="Rectangle 64"/>
          <p:cNvSpPr/>
          <p:nvPr/>
        </p:nvSpPr>
        <p:spPr>
          <a:xfrm>
            <a:off x="4724400" y="2309336"/>
            <a:ext cx="2819400" cy="523220"/>
          </a:xfrm>
          <a:prstGeom prst="rect">
            <a:avLst/>
          </a:prstGeom>
        </p:spPr>
        <p:txBody>
          <a:bodyPr wrap="square">
            <a:spAutoFit/>
          </a:bodyPr>
          <a:lstStyle/>
          <a:p>
            <a:pPr algn="ctr"/>
            <a:r>
              <a:rPr lang="en-US" sz="2800" dirty="0">
                <a:solidFill>
                  <a:schemeClr val="bg1"/>
                </a:solidFill>
                <a:latin typeface="MetaOT-Book" pitchFamily="50" charset="0"/>
              </a:rPr>
              <a:t>Build</a:t>
            </a:r>
          </a:p>
        </p:txBody>
      </p:sp>
    </p:spTree>
    <p:extLst>
      <p:ext uri="{BB962C8B-B14F-4D97-AF65-F5344CB8AC3E}">
        <p14:creationId xmlns:p14="http://schemas.microsoft.com/office/powerpoint/2010/main" val="321393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62400" y="3733800"/>
            <a:ext cx="9144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Rounded Rectangle 24"/>
          <p:cNvSpPr>
            <a:spLocks noChangeArrowheads="1"/>
          </p:cNvSpPr>
          <p:nvPr/>
        </p:nvSpPr>
        <p:spPr bwMode="auto">
          <a:xfrm>
            <a:off x="3657600" y="1752600"/>
            <a:ext cx="4876800" cy="2590800"/>
          </a:xfrm>
          <a:prstGeom prst="roundRect">
            <a:avLst>
              <a:gd name="adj" fmla="val 5051"/>
            </a:avLst>
          </a:prstGeom>
          <a:solidFill>
            <a:schemeClr val="tx1"/>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r>
              <a:rPr lang="en-US" sz="1800" dirty="0">
                <a:solidFill>
                  <a:srgbClr val="FFFFFF"/>
                </a:solidFill>
                <a:latin typeface="MetaOT-Book" pitchFamily="50" charset="0"/>
                <a:ea typeface="ＭＳ Ｐゴシック" pitchFamily="34" charset="-128"/>
                <a:cs typeface="+mn-cs"/>
              </a:rPr>
              <a:t>z</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17</a:t>
            </a:fld>
            <a:endParaRPr lang="en-US"/>
          </a:p>
        </p:txBody>
      </p:sp>
      <p:sp>
        <p:nvSpPr>
          <p:cNvPr id="27" name="Rounded Rectangle 24"/>
          <p:cNvSpPr>
            <a:spLocks noChangeArrowheads="1"/>
          </p:cNvSpPr>
          <p:nvPr/>
        </p:nvSpPr>
        <p:spPr bwMode="auto">
          <a:xfrm>
            <a:off x="228600" y="1889909"/>
            <a:ext cx="2514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29" name="Rounded Rectangle 24"/>
          <p:cNvSpPr>
            <a:spLocks noChangeArrowheads="1"/>
          </p:cNvSpPr>
          <p:nvPr/>
        </p:nvSpPr>
        <p:spPr bwMode="auto">
          <a:xfrm>
            <a:off x="2895600" y="1889909"/>
            <a:ext cx="22098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0" name="Rounded Rectangle 24"/>
          <p:cNvSpPr>
            <a:spLocks noChangeArrowheads="1"/>
          </p:cNvSpPr>
          <p:nvPr/>
        </p:nvSpPr>
        <p:spPr bwMode="auto">
          <a:xfrm>
            <a:off x="7162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1" name="Rectangle 30"/>
          <p:cNvSpPr/>
          <p:nvPr/>
        </p:nvSpPr>
        <p:spPr>
          <a:xfrm>
            <a:off x="228600" y="2309336"/>
            <a:ext cx="2514600" cy="523220"/>
          </a:xfrm>
          <a:prstGeom prst="rect">
            <a:avLst/>
          </a:prstGeom>
        </p:spPr>
        <p:txBody>
          <a:bodyPr wrap="square">
            <a:spAutoFit/>
          </a:bodyPr>
          <a:lstStyle/>
          <a:p>
            <a:pPr algn="ctr"/>
            <a:r>
              <a:rPr lang="en-US" sz="2800" dirty="0">
                <a:solidFill>
                  <a:schemeClr val="bg1"/>
                </a:solidFill>
                <a:latin typeface="MetaOT-Book" pitchFamily="50" charset="0"/>
              </a:rPr>
              <a:t>Idea Selection</a:t>
            </a:r>
          </a:p>
        </p:txBody>
      </p:sp>
      <p:sp>
        <p:nvSpPr>
          <p:cNvPr id="32" name="Rectangle 31"/>
          <p:cNvSpPr/>
          <p:nvPr/>
        </p:nvSpPr>
        <p:spPr>
          <a:xfrm>
            <a:off x="2895600" y="2309336"/>
            <a:ext cx="2209800" cy="523220"/>
          </a:xfrm>
          <a:prstGeom prst="rect">
            <a:avLst/>
          </a:prstGeom>
        </p:spPr>
        <p:txBody>
          <a:bodyPr wrap="square">
            <a:spAutoFit/>
          </a:bodyPr>
          <a:lstStyle/>
          <a:p>
            <a:pPr algn="ctr"/>
            <a:r>
              <a:rPr lang="en-US" sz="2800" dirty="0">
                <a:solidFill>
                  <a:schemeClr val="bg1"/>
                </a:solidFill>
                <a:latin typeface="MetaOT-Book" pitchFamily="50" charset="0"/>
              </a:rPr>
              <a:t>Ideate</a:t>
            </a:r>
          </a:p>
        </p:txBody>
      </p:sp>
      <p:sp>
        <p:nvSpPr>
          <p:cNvPr id="33" name="TextBox 32"/>
          <p:cNvSpPr txBox="1"/>
          <p:nvPr/>
        </p:nvSpPr>
        <p:spPr>
          <a:xfrm>
            <a:off x="228600" y="3352800"/>
            <a:ext cx="2438400" cy="954107"/>
          </a:xfrm>
          <a:prstGeom prst="rect">
            <a:avLst/>
          </a:prstGeom>
          <a:noFill/>
        </p:spPr>
        <p:txBody>
          <a:bodyPr wrap="square" rtlCol="0">
            <a:spAutoFit/>
          </a:bodyPr>
          <a:lstStyle/>
          <a:p>
            <a:r>
              <a:rPr lang="en-US" sz="1400" dirty="0">
                <a:solidFill>
                  <a:schemeClr val="bg1"/>
                </a:solidFill>
                <a:latin typeface="MetaOT-Book" pitchFamily="50" charset="0"/>
              </a:rPr>
              <a:t>Subjectively narrowing down the pool of ideas to find which ideas are worth  further exploration</a:t>
            </a:r>
          </a:p>
        </p:txBody>
      </p:sp>
      <p:sp>
        <p:nvSpPr>
          <p:cNvPr id="35" name="TextBox 34"/>
          <p:cNvSpPr txBox="1"/>
          <p:nvPr/>
        </p:nvSpPr>
        <p:spPr>
          <a:xfrm>
            <a:off x="2895600" y="3352800"/>
            <a:ext cx="2362200" cy="1169551"/>
          </a:xfrm>
          <a:prstGeom prst="rect">
            <a:avLst/>
          </a:prstGeom>
          <a:noFill/>
        </p:spPr>
        <p:txBody>
          <a:bodyPr wrap="square" rtlCol="0">
            <a:spAutoFit/>
          </a:bodyPr>
          <a:lstStyle/>
          <a:p>
            <a:r>
              <a:rPr lang="en-US" sz="1400" dirty="0">
                <a:solidFill>
                  <a:schemeClr val="bg1"/>
                </a:solidFill>
                <a:latin typeface="MetaOT-Book" pitchFamily="50" charset="0"/>
              </a:rPr>
              <a:t>Exploring a variety of ways in which and idea could be implemented and making assumptions about which implementation is best</a:t>
            </a:r>
          </a:p>
        </p:txBody>
      </p:sp>
      <p:sp>
        <p:nvSpPr>
          <p:cNvPr id="60" name="Rectangle 59"/>
          <p:cNvSpPr/>
          <p:nvPr/>
        </p:nvSpPr>
        <p:spPr>
          <a:xfrm>
            <a:off x="7162800" y="2309336"/>
            <a:ext cx="1752600" cy="523220"/>
          </a:xfrm>
          <a:prstGeom prst="rect">
            <a:avLst/>
          </a:prstGeom>
        </p:spPr>
        <p:txBody>
          <a:bodyPr wrap="square">
            <a:spAutoFit/>
          </a:bodyPr>
          <a:lstStyle/>
          <a:p>
            <a:pPr algn="ctr"/>
            <a:r>
              <a:rPr lang="en-US" sz="2800" dirty="0">
                <a:solidFill>
                  <a:schemeClr val="bg1"/>
                </a:solidFill>
                <a:latin typeface="MetaOT-Book" pitchFamily="50" charset="0"/>
              </a:rPr>
              <a:t>Test</a:t>
            </a:r>
          </a:p>
        </p:txBody>
      </p:sp>
      <p:sp>
        <p:nvSpPr>
          <p:cNvPr id="64" name="Rounded Rectangle 24"/>
          <p:cNvSpPr>
            <a:spLocks noChangeArrowheads="1"/>
          </p:cNvSpPr>
          <p:nvPr/>
        </p:nvSpPr>
        <p:spPr bwMode="auto">
          <a:xfrm>
            <a:off x="5257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65" name="Rectangle 64"/>
          <p:cNvSpPr/>
          <p:nvPr/>
        </p:nvSpPr>
        <p:spPr>
          <a:xfrm>
            <a:off x="4724400" y="2309336"/>
            <a:ext cx="2819400" cy="523220"/>
          </a:xfrm>
          <a:prstGeom prst="rect">
            <a:avLst/>
          </a:prstGeom>
        </p:spPr>
        <p:txBody>
          <a:bodyPr wrap="square">
            <a:spAutoFit/>
          </a:bodyPr>
          <a:lstStyle/>
          <a:p>
            <a:pPr algn="ctr"/>
            <a:r>
              <a:rPr lang="en-US" sz="2800" dirty="0">
                <a:solidFill>
                  <a:schemeClr val="bg1"/>
                </a:solidFill>
                <a:latin typeface="MetaOT-Book" pitchFamily="50" charset="0"/>
              </a:rPr>
              <a:t>Build</a:t>
            </a:r>
          </a:p>
        </p:txBody>
      </p:sp>
      <p:sp>
        <p:nvSpPr>
          <p:cNvPr id="66" name="TextBox 65"/>
          <p:cNvSpPr txBox="1"/>
          <p:nvPr/>
        </p:nvSpPr>
        <p:spPr>
          <a:xfrm>
            <a:off x="5181600" y="3352800"/>
            <a:ext cx="1828800" cy="1169551"/>
          </a:xfrm>
          <a:prstGeom prst="rect">
            <a:avLst/>
          </a:prstGeom>
          <a:noFill/>
        </p:spPr>
        <p:txBody>
          <a:bodyPr wrap="square" rtlCol="0">
            <a:spAutoFit/>
          </a:bodyPr>
          <a:lstStyle/>
          <a:p>
            <a:r>
              <a:rPr lang="en-US" sz="1400" dirty="0">
                <a:solidFill>
                  <a:schemeClr val="bg1"/>
                </a:solidFill>
                <a:latin typeface="MetaOT-Book" pitchFamily="50" charset="0"/>
              </a:rPr>
              <a:t>Giving form to an idea. Providing enough detail so   our assumptions   can be tested</a:t>
            </a:r>
          </a:p>
        </p:txBody>
      </p:sp>
    </p:spTree>
    <p:extLst>
      <p:ext uri="{BB962C8B-B14F-4D97-AF65-F5344CB8AC3E}">
        <p14:creationId xmlns:p14="http://schemas.microsoft.com/office/powerpoint/2010/main" val="262859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62400" y="3733800"/>
            <a:ext cx="9144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Rounded Rectangle 24"/>
          <p:cNvSpPr>
            <a:spLocks noChangeArrowheads="1"/>
          </p:cNvSpPr>
          <p:nvPr/>
        </p:nvSpPr>
        <p:spPr bwMode="auto">
          <a:xfrm>
            <a:off x="3657600" y="1752600"/>
            <a:ext cx="4876800" cy="2590800"/>
          </a:xfrm>
          <a:prstGeom prst="roundRect">
            <a:avLst>
              <a:gd name="adj" fmla="val 5051"/>
            </a:avLst>
          </a:prstGeom>
          <a:solidFill>
            <a:schemeClr val="tx1"/>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r>
              <a:rPr lang="en-US" sz="1800" dirty="0">
                <a:solidFill>
                  <a:srgbClr val="FFFFFF"/>
                </a:solidFill>
                <a:latin typeface="MetaOT-Book" pitchFamily="50" charset="0"/>
                <a:ea typeface="ＭＳ Ｐゴシック" pitchFamily="34" charset="-128"/>
                <a:cs typeface="+mn-cs"/>
              </a:rPr>
              <a:t>z</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18</a:t>
            </a:fld>
            <a:endParaRPr lang="en-US"/>
          </a:p>
        </p:txBody>
      </p:sp>
      <p:sp>
        <p:nvSpPr>
          <p:cNvPr id="27" name="Rounded Rectangle 24"/>
          <p:cNvSpPr>
            <a:spLocks noChangeArrowheads="1"/>
          </p:cNvSpPr>
          <p:nvPr/>
        </p:nvSpPr>
        <p:spPr bwMode="auto">
          <a:xfrm>
            <a:off x="228600" y="1889909"/>
            <a:ext cx="2514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29" name="Rounded Rectangle 24"/>
          <p:cNvSpPr>
            <a:spLocks noChangeArrowheads="1"/>
          </p:cNvSpPr>
          <p:nvPr/>
        </p:nvSpPr>
        <p:spPr bwMode="auto">
          <a:xfrm>
            <a:off x="2895600" y="1889909"/>
            <a:ext cx="22098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0" name="Rounded Rectangle 24"/>
          <p:cNvSpPr>
            <a:spLocks noChangeArrowheads="1"/>
          </p:cNvSpPr>
          <p:nvPr/>
        </p:nvSpPr>
        <p:spPr bwMode="auto">
          <a:xfrm>
            <a:off x="7162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1" name="Rectangle 30"/>
          <p:cNvSpPr/>
          <p:nvPr/>
        </p:nvSpPr>
        <p:spPr>
          <a:xfrm>
            <a:off x="228600" y="2309336"/>
            <a:ext cx="2514600" cy="523220"/>
          </a:xfrm>
          <a:prstGeom prst="rect">
            <a:avLst/>
          </a:prstGeom>
        </p:spPr>
        <p:txBody>
          <a:bodyPr wrap="square">
            <a:spAutoFit/>
          </a:bodyPr>
          <a:lstStyle/>
          <a:p>
            <a:pPr algn="ctr"/>
            <a:r>
              <a:rPr lang="en-US" sz="2800" dirty="0">
                <a:solidFill>
                  <a:schemeClr val="bg1"/>
                </a:solidFill>
                <a:latin typeface="MetaOT-Book" pitchFamily="50" charset="0"/>
              </a:rPr>
              <a:t>Idea Selection</a:t>
            </a:r>
          </a:p>
        </p:txBody>
      </p:sp>
      <p:sp>
        <p:nvSpPr>
          <p:cNvPr id="32" name="Rectangle 31"/>
          <p:cNvSpPr/>
          <p:nvPr/>
        </p:nvSpPr>
        <p:spPr>
          <a:xfrm>
            <a:off x="2895600" y="2309336"/>
            <a:ext cx="2209800" cy="523220"/>
          </a:xfrm>
          <a:prstGeom prst="rect">
            <a:avLst/>
          </a:prstGeom>
        </p:spPr>
        <p:txBody>
          <a:bodyPr wrap="square">
            <a:spAutoFit/>
          </a:bodyPr>
          <a:lstStyle/>
          <a:p>
            <a:pPr algn="ctr"/>
            <a:r>
              <a:rPr lang="en-US" sz="2800" dirty="0">
                <a:solidFill>
                  <a:schemeClr val="bg1"/>
                </a:solidFill>
                <a:latin typeface="MetaOT-Book" pitchFamily="50" charset="0"/>
              </a:rPr>
              <a:t>Ideate</a:t>
            </a:r>
          </a:p>
        </p:txBody>
      </p:sp>
      <p:sp>
        <p:nvSpPr>
          <p:cNvPr id="33" name="TextBox 32"/>
          <p:cNvSpPr txBox="1"/>
          <p:nvPr/>
        </p:nvSpPr>
        <p:spPr>
          <a:xfrm>
            <a:off x="228600" y="3352800"/>
            <a:ext cx="2438400" cy="954107"/>
          </a:xfrm>
          <a:prstGeom prst="rect">
            <a:avLst/>
          </a:prstGeom>
          <a:noFill/>
        </p:spPr>
        <p:txBody>
          <a:bodyPr wrap="square" rtlCol="0">
            <a:spAutoFit/>
          </a:bodyPr>
          <a:lstStyle/>
          <a:p>
            <a:r>
              <a:rPr lang="en-US" sz="1400" dirty="0">
                <a:solidFill>
                  <a:schemeClr val="bg1"/>
                </a:solidFill>
                <a:latin typeface="MetaOT-Book" pitchFamily="50" charset="0"/>
              </a:rPr>
              <a:t>Subjectively narrowing down the pool of ideas to find which ideas are worth  further exploration</a:t>
            </a:r>
          </a:p>
        </p:txBody>
      </p:sp>
      <p:sp>
        <p:nvSpPr>
          <p:cNvPr id="35" name="TextBox 34"/>
          <p:cNvSpPr txBox="1"/>
          <p:nvPr/>
        </p:nvSpPr>
        <p:spPr>
          <a:xfrm>
            <a:off x="2895600" y="3352800"/>
            <a:ext cx="2362200" cy="1169551"/>
          </a:xfrm>
          <a:prstGeom prst="rect">
            <a:avLst/>
          </a:prstGeom>
          <a:noFill/>
        </p:spPr>
        <p:txBody>
          <a:bodyPr wrap="square" rtlCol="0">
            <a:spAutoFit/>
          </a:bodyPr>
          <a:lstStyle/>
          <a:p>
            <a:r>
              <a:rPr lang="en-US" sz="1400" dirty="0">
                <a:solidFill>
                  <a:schemeClr val="bg1"/>
                </a:solidFill>
                <a:latin typeface="MetaOT-Book" pitchFamily="50" charset="0"/>
              </a:rPr>
              <a:t>Exploring a variety of ways in which and idea could be implemented and making assumptions about which implementation is best</a:t>
            </a:r>
          </a:p>
        </p:txBody>
      </p:sp>
      <p:sp>
        <p:nvSpPr>
          <p:cNvPr id="60" name="Rectangle 59"/>
          <p:cNvSpPr/>
          <p:nvPr/>
        </p:nvSpPr>
        <p:spPr>
          <a:xfrm>
            <a:off x="7162800" y="2309336"/>
            <a:ext cx="1752600" cy="523220"/>
          </a:xfrm>
          <a:prstGeom prst="rect">
            <a:avLst/>
          </a:prstGeom>
        </p:spPr>
        <p:txBody>
          <a:bodyPr wrap="square">
            <a:spAutoFit/>
          </a:bodyPr>
          <a:lstStyle/>
          <a:p>
            <a:pPr algn="ctr"/>
            <a:r>
              <a:rPr lang="en-US" sz="2800" dirty="0">
                <a:solidFill>
                  <a:schemeClr val="bg1"/>
                </a:solidFill>
                <a:latin typeface="MetaOT-Book" pitchFamily="50" charset="0"/>
              </a:rPr>
              <a:t>Test</a:t>
            </a:r>
          </a:p>
        </p:txBody>
      </p:sp>
      <p:sp>
        <p:nvSpPr>
          <p:cNvPr id="61" name="TextBox 60"/>
          <p:cNvSpPr txBox="1"/>
          <p:nvPr/>
        </p:nvSpPr>
        <p:spPr>
          <a:xfrm>
            <a:off x="7086600" y="3352800"/>
            <a:ext cx="1828800" cy="954107"/>
          </a:xfrm>
          <a:prstGeom prst="rect">
            <a:avLst/>
          </a:prstGeom>
          <a:noFill/>
        </p:spPr>
        <p:txBody>
          <a:bodyPr wrap="square" rtlCol="0">
            <a:spAutoFit/>
          </a:bodyPr>
          <a:lstStyle/>
          <a:p>
            <a:r>
              <a:rPr lang="en-US" sz="1400" dirty="0">
                <a:solidFill>
                  <a:schemeClr val="bg1"/>
                </a:solidFill>
                <a:latin typeface="MetaOT-Book" pitchFamily="50" charset="0"/>
              </a:rPr>
              <a:t>Testing our assumptions with a user in the context   of use</a:t>
            </a:r>
          </a:p>
        </p:txBody>
      </p:sp>
      <p:sp>
        <p:nvSpPr>
          <p:cNvPr id="64" name="Rounded Rectangle 24"/>
          <p:cNvSpPr>
            <a:spLocks noChangeArrowheads="1"/>
          </p:cNvSpPr>
          <p:nvPr/>
        </p:nvSpPr>
        <p:spPr bwMode="auto">
          <a:xfrm>
            <a:off x="5257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65" name="Rectangle 64"/>
          <p:cNvSpPr/>
          <p:nvPr/>
        </p:nvSpPr>
        <p:spPr>
          <a:xfrm>
            <a:off x="4724400" y="2309336"/>
            <a:ext cx="2819400" cy="523220"/>
          </a:xfrm>
          <a:prstGeom prst="rect">
            <a:avLst/>
          </a:prstGeom>
        </p:spPr>
        <p:txBody>
          <a:bodyPr wrap="square">
            <a:spAutoFit/>
          </a:bodyPr>
          <a:lstStyle/>
          <a:p>
            <a:pPr algn="ctr"/>
            <a:r>
              <a:rPr lang="en-US" sz="2800" dirty="0">
                <a:solidFill>
                  <a:schemeClr val="bg1"/>
                </a:solidFill>
                <a:latin typeface="MetaOT-Book" pitchFamily="50" charset="0"/>
              </a:rPr>
              <a:t>Build</a:t>
            </a:r>
          </a:p>
        </p:txBody>
      </p:sp>
      <p:sp>
        <p:nvSpPr>
          <p:cNvPr id="66" name="TextBox 65"/>
          <p:cNvSpPr txBox="1"/>
          <p:nvPr/>
        </p:nvSpPr>
        <p:spPr>
          <a:xfrm>
            <a:off x="5181600" y="3352800"/>
            <a:ext cx="1828800" cy="1169551"/>
          </a:xfrm>
          <a:prstGeom prst="rect">
            <a:avLst/>
          </a:prstGeom>
          <a:noFill/>
        </p:spPr>
        <p:txBody>
          <a:bodyPr wrap="square" rtlCol="0">
            <a:spAutoFit/>
          </a:bodyPr>
          <a:lstStyle/>
          <a:p>
            <a:r>
              <a:rPr lang="en-US" sz="1400" dirty="0">
                <a:solidFill>
                  <a:schemeClr val="bg1"/>
                </a:solidFill>
                <a:latin typeface="MetaOT-Book" pitchFamily="50" charset="0"/>
              </a:rPr>
              <a:t>Giving form to an idea. Providing enough detail so   our assumptions   can be tested</a:t>
            </a:r>
          </a:p>
        </p:txBody>
      </p:sp>
    </p:spTree>
    <p:extLst>
      <p:ext uri="{BB962C8B-B14F-4D97-AF65-F5344CB8AC3E}">
        <p14:creationId xmlns:p14="http://schemas.microsoft.com/office/powerpoint/2010/main" val="238252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886200" y="685800"/>
            <a:ext cx="4495800" cy="4495800"/>
          </a:xfrm>
          <a:prstGeom prst="ellipse">
            <a:avLst/>
          </a:prstGeom>
          <a:solidFill>
            <a:schemeClr val="tx1"/>
          </a:solidFill>
          <a:ln w="381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3962400" y="3733800"/>
            <a:ext cx="9144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2" name="Rounded Rectangle 24"/>
          <p:cNvSpPr>
            <a:spLocks noChangeArrowheads="1"/>
          </p:cNvSpPr>
          <p:nvPr/>
        </p:nvSpPr>
        <p:spPr bwMode="auto">
          <a:xfrm>
            <a:off x="3657600" y="1752600"/>
            <a:ext cx="4876800" cy="2590800"/>
          </a:xfrm>
          <a:prstGeom prst="roundRect">
            <a:avLst>
              <a:gd name="adj" fmla="val 5051"/>
            </a:avLst>
          </a:prstGeom>
          <a:solidFill>
            <a:schemeClr val="tx1"/>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r>
              <a:rPr lang="en-US" sz="1800" dirty="0">
                <a:solidFill>
                  <a:srgbClr val="FFFFFF"/>
                </a:solidFill>
                <a:latin typeface="MetaOT-Book" pitchFamily="50" charset="0"/>
                <a:ea typeface="ＭＳ Ｐゴシック" pitchFamily="34" charset="-128"/>
                <a:cs typeface="+mn-cs"/>
              </a:rPr>
              <a:t>z</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19</a:t>
            </a:fld>
            <a:endParaRPr lang="en-US"/>
          </a:p>
        </p:txBody>
      </p:sp>
      <p:sp>
        <p:nvSpPr>
          <p:cNvPr id="27" name="Rounded Rectangle 24"/>
          <p:cNvSpPr>
            <a:spLocks noChangeArrowheads="1"/>
          </p:cNvSpPr>
          <p:nvPr/>
        </p:nvSpPr>
        <p:spPr bwMode="auto">
          <a:xfrm>
            <a:off x="228600" y="1889909"/>
            <a:ext cx="2514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29" name="Rounded Rectangle 24"/>
          <p:cNvSpPr>
            <a:spLocks noChangeArrowheads="1"/>
          </p:cNvSpPr>
          <p:nvPr/>
        </p:nvSpPr>
        <p:spPr bwMode="auto">
          <a:xfrm>
            <a:off x="2895600" y="1889909"/>
            <a:ext cx="22098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0" name="Rounded Rectangle 24"/>
          <p:cNvSpPr>
            <a:spLocks noChangeArrowheads="1"/>
          </p:cNvSpPr>
          <p:nvPr/>
        </p:nvSpPr>
        <p:spPr bwMode="auto">
          <a:xfrm>
            <a:off x="7162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31" name="Rectangle 30"/>
          <p:cNvSpPr/>
          <p:nvPr/>
        </p:nvSpPr>
        <p:spPr>
          <a:xfrm>
            <a:off x="228600" y="2309336"/>
            <a:ext cx="2514600" cy="523220"/>
          </a:xfrm>
          <a:prstGeom prst="rect">
            <a:avLst/>
          </a:prstGeom>
        </p:spPr>
        <p:txBody>
          <a:bodyPr wrap="square">
            <a:spAutoFit/>
          </a:bodyPr>
          <a:lstStyle/>
          <a:p>
            <a:pPr algn="ctr"/>
            <a:r>
              <a:rPr lang="en-US" sz="2800" dirty="0">
                <a:solidFill>
                  <a:schemeClr val="bg1"/>
                </a:solidFill>
                <a:latin typeface="MetaOT-Book" pitchFamily="50" charset="0"/>
              </a:rPr>
              <a:t>Idea Selection</a:t>
            </a:r>
          </a:p>
        </p:txBody>
      </p:sp>
      <p:sp>
        <p:nvSpPr>
          <p:cNvPr id="32" name="Rectangle 31"/>
          <p:cNvSpPr/>
          <p:nvPr/>
        </p:nvSpPr>
        <p:spPr>
          <a:xfrm>
            <a:off x="2895600" y="2309336"/>
            <a:ext cx="2209800" cy="523220"/>
          </a:xfrm>
          <a:prstGeom prst="rect">
            <a:avLst/>
          </a:prstGeom>
        </p:spPr>
        <p:txBody>
          <a:bodyPr wrap="square">
            <a:spAutoFit/>
          </a:bodyPr>
          <a:lstStyle/>
          <a:p>
            <a:pPr algn="ctr"/>
            <a:r>
              <a:rPr lang="en-US" sz="2800" dirty="0">
                <a:solidFill>
                  <a:schemeClr val="bg1"/>
                </a:solidFill>
                <a:latin typeface="MetaOT-Book" pitchFamily="50" charset="0"/>
              </a:rPr>
              <a:t>Ideate</a:t>
            </a:r>
          </a:p>
        </p:txBody>
      </p:sp>
      <p:sp>
        <p:nvSpPr>
          <p:cNvPr id="34" name="Rectangle 33"/>
          <p:cNvSpPr/>
          <p:nvPr/>
        </p:nvSpPr>
        <p:spPr>
          <a:xfrm>
            <a:off x="2590800" y="5029200"/>
            <a:ext cx="2819400" cy="523220"/>
          </a:xfrm>
          <a:prstGeom prst="rect">
            <a:avLst/>
          </a:prstGeom>
        </p:spPr>
        <p:txBody>
          <a:bodyPr wrap="square">
            <a:spAutoFit/>
          </a:bodyPr>
          <a:lstStyle/>
          <a:p>
            <a:pPr algn="ctr"/>
            <a:r>
              <a:rPr lang="en-US" sz="2800" dirty="0">
                <a:solidFill>
                  <a:schemeClr val="bg1"/>
                </a:solidFill>
                <a:latin typeface="MetaOT-Book" pitchFamily="50" charset="0"/>
              </a:rPr>
              <a:t>Iteration</a:t>
            </a:r>
          </a:p>
        </p:txBody>
      </p:sp>
      <p:sp>
        <p:nvSpPr>
          <p:cNvPr id="35" name="TextBox 34"/>
          <p:cNvSpPr txBox="1"/>
          <p:nvPr/>
        </p:nvSpPr>
        <p:spPr>
          <a:xfrm>
            <a:off x="2895600" y="3352800"/>
            <a:ext cx="2362200" cy="1169551"/>
          </a:xfrm>
          <a:prstGeom prst="rect">
            <a:avLst/>
          </a:prstGeom>
          <a:noFill/>
        </p:spPr>
        <p:txBody>
          <a:bodyPr wrap="square" rtlCol="0">
            <a:spAutoFit/>
          </a:bodyPr>
          <a:lstStyle/>
          <a:p>
            <a:r>
              <a:rPr lang="en-US" sz="1400" dirty="0">
                <a:solidFill>
                  <a:schemeClr val="bg1"/>
                </a:solidFill>
                <a:latin typeface="MetaOT-Book" pitchFamily="50" charset="0"/>
              </a:rPr>
              <a:t>Exploring a variety of ways in which and idea could be implemented and making assumptions about which implementation is best</a:t>
            </a:r>
          </a:p>
        </p:txBody>
      </p:sp>
      <p:sp>
        <p:nvSpPr>
          <p:cNvPr id="59" name="TextBox 58"/>
          <p:cNvSpPr txBox="1"/>
          <p:nvPr/>
        </p:nvSpPr>
        <p:spPr>
          <a:xfrm>
            <a:off x="3276600" y="5585936"/>
            <a:ext cx="3581400" cy="523220"/>
          </a:xfrm>
          <a:prstGeom prst="rect">
            <a:avLst/>
          </a:prstGeom>
          <a:noFill/>
        </p:spPr>
        <p:txBody>
          <a:bodyPr wrap="square" rtlCol="0">
            <a:spAutoFit/>
          </a:bodyPr>
          <a:lstStyle/>
          <a:p>
            <a:r>
              <a:rPr lang="en-US" sz="1400" dirty="0">
                <a:solidFill>
                  <a:schemeClr val="bg1"/>
                </a:solidFill>
                <a:latin typeface="MetaOT-Book" pitchFamily="50" charset="0"/>
              </a:rPr>
              <a:t>Rapidly testing and refining aspects of an idea until it allows users to achieve a goal.</a:t>
            </a:r>
          </a:p>
        </p:txBody>
      </p:sp>
      <p:sp>
        <p:nvSpPr>
          <p:cNvPr id="61" name="TextBox 60"/>
          <p:cNvSpPr txBox="1"/>
          <p:nvPr/>
        </p:nvSpPr>
        <p:spPr>
          <a:xfrm>
            <a:off x="7086600" y="3352800"/>
            <a:ext cx="1828800" cy="954107"/>
          </a:xfrm>
          <a:prstGeom prst="rect">
            <a:avLst/>
          </a:prstGeom>
          <a:noFill/>
        </p:spPr>
        <p:txBody>
          <a:bodyPr wrap="square" rtlCol="0">
            <a:spAutoFit/>
          </a:bodyPr>
          <a:lstStyle/>
          <a:p>
            <a:r>
              <a:rPr lang="en-US" sz="1400" dirty="0">
                <a:solidFill>
                  <a:schemeClr val="bg1"/>
                </a:solidFill>
                <a:latin typeface="MetaOT-Book" pitchFamily="50" charset="0"/>
              </a:rPr>
              <a:t>Testing our assumptions with a user in the context   of use</a:t>
            </a:r>
          </a:p>
        </p:txBody>
      </p:sp>
      <p:cxnSp>
        <p:nvCxnSpPr>
          <p:cNvPr id="5" name="Straight Arrow Connector 4"/>
          <p:cNvCxnSpPr/>
          <p:nvPr/>
        </p:nvCxnSpPr>
        <p:spPr>
          <a:xfrm>
            <a:off x="8001000" y="1676400"/>
            <a:ext cx="152400" cy="228600"/>
          </a:xfrm>
          <a:prstGeom prst="straightConnector1">
            <a:avLst/>
          </a:prstGeom>
          <a:ln w="38100" cmpd="sng">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flipV="1">
            <a:off x="4495800" y="4495800"/>
            <a:ext cx="266700" cy="228602"/>
          </a:xfrm>
          <a:prstGeom prst="straightConnector1">
            <a:avLst/>
          </a:prstGeom>
          <a:ln w="38100" cmpd="sng">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64" name="Rounded Rectangle 24"/>
          <p:cNvSpPr>
            <a:spLocks noChangeArrowheads="1"/>
          </p:cNvSpPr>
          <p:nvPr/>
        </p:nvSpPr>
        <p:spPr bwMode="auto">
          <a:xfrm>
            <a:off x="5257800" y="1889909"/>
            <a:ext cx="1752600" cy="1362075"/>
          </a:xfrm>
          <a:prstGeom prst="roundRect">
            <a:avLst>
              <a:gd name="adj" fmla="val 5051"/>
            </a:avLst>
          </a:prstGeom>
          <a:solidFill>
            <a:schemeClr val="accent3"/>
          </a:solidFill>
          <a:ln w="9525" algn="ctr">
            <a:noFill/>
            <a:round/>
            <a:headEnd/>
            <a:tailEnd/>
          </a:ln>
        </p:spPr>
        <p:txBody>
          <a:bodyPr lIns="91430" tIns="45716" rIns="91430" bIns="45716"/>
          <a:lstStyle/>
          <a:p>
            <a:pPr algn="l" defTabSz="457154" fontAlgn="auto">
              <a:spcBef>
                <a:spcPts val="0"/>
              </a:spcBef>
              <a:spcAft>
                <a:spcPts val="0"/>
              </a:spcAft>
              <a:buClr>
                <a:srgbClr val="808080"/>
              </a:buClr>
              <a:buSzPct val="100000"/>
              <a:defRPr/>
            </a:pPr>
            <a:endParaRPr lang="en-US" sz="1800" dirty="0">
              <a:solidFill>
                <a:srgbClr val="FFFFFF"/>
              </a:solidFill>
              <a:latin typeface="MetaOT-Book" pitchFamily="50" charset="0"/>
              <a:ea typeface="ＭＳ Ｐゴシック" pitchFamily="34" charset="-128"/>
              <a:cs typeface="+mn-cs"/>
            </a:endParaRPr>
          </a:p>
        </p:txBody>
      </p:sp>
      <p:sp>
        <p:nvSpPr>
          <p:cNvPr id="65" name="Rectangle 64"/>
          <p:cNvSpPr/>
          <p:nvPr/>
        </p:nvSpPr>
        <p:spPr>
          <a:xfrm>
            <a:off x="4724400" y="2309336"/>
            <a:ext cx="2819400" cy="523220"/>
          </a:xfrm>
          <a:prstGeom prst="rect">
            <a:avLst/>
          </a:prstGeom>
        </p:spPr>
        <p:txBody>
          <a:bodyPr wrap="square">
            <a:spAutoFit/>
          </a:bodyPr>
          <a:lstStyle/>
          <a:p>
            <a:pPr algn="ctr"/>
            <a:r>
              <a:rPr lang="en-US" sz="2800" dirty="0">
                <a:solidFill>
                  <a:schemeClr val="bg1"/>
                </a:solidFill>
                <a:latin typeface="MetaOT-Book" pitchFamily="50" charset="0"/>
              </a:rPr>
              <a:t>Build</a:t>
            </a:r>
          </a:p>
        </p:txBody>
      </p:sp>
      <p:sp>
        <p:nvSpPr>
          <p:cNvPr id="66" name="TextBox 65"/>
          <p:cNvSpPr txBox="1"/>
          <p:nvPr/>
        </p:nvSpPr>
        <p:spPr>
          <a:xfrm>
            <a:off x="5181600" y="3352800"/>
            <a:ext cx="1828800" cy="1169551"/>
          </a:xfrm>
          <a:prstGeom prst="rect">
            <a:avLst/>
          </a:prstGeom>
          <a:noFill/>
        </p:spPr>
        <p:txBody>
          <a:bodyPr wrap="square" rtlCol="0">
            <a:spAutoFit/>
          </a:bodyPr>
          <a:lstStyle/>
          <a:p>
            <a:r>
              <a:rPr lang="en-US" sz="1400" dirty="0">
                <a:solidFill>
                  <a:schemeClr val="bg1"/>
                </a:solidFill>
                <a:latin typeface="MetaOT-Book" pitchFamily="50" charset="0"/>
              </a:rPr>
              <a:t>Giving form to an idea. Providing enough detail so   our assumptions   can be tested</a:t>
            </a:r>
          </a:p>
        </p:txBody>
      </p:sp>
      <p:sp>
        <p:nvSpPr>
          <p:cNvPr id="22" name="TextBox 21"/>
          <p:cNvSpPr txBox="1"/>
          <p:nvPr/>
        </p:nvSpPr>
        <p:spPr>
          <a:xfrm>
            <a:off x="228600" y="3352800"/>
            <a:ext cx="2438400" cy="954107"/>
          </a:xfrm>
          <a:prstGeom prst="rect">
            <a:avLst/>
          </a:prstGeom>
          <a:noFill/>
        </p:spPr>
        <p:txBody>
          <a:bodyPr wrap="square" rtlCol="0">
            <a:spAutoFit/>
          </a:bodyPr>
          <a:lstStyle/>
          <a:p>
            <a:r>
              <a:rPr lang="en-US" sz="1400" dirty="0">
                <a:solidFill>
                  <a:schemeClr val="bg1"/>
                </a:solidFill>
                <a:latin typeface="MetaOT-Book" pitchFamily="50" charset="0"/>
              </a:rPr>
              <a:t>Subjectively narrowing down the pool of ideas to find which ideas are worth  further exploration</a:t>
            </a:r>
          </a:p>
        </p:txBody>
      </p:sp>
      <p:sp>
        <p:nvSpPr>
          <p:cNvPr id="23" name="Rectangle 22"/>
          <p:cNvSpPr/>
          <p:nvPr/>
        </p:nvSpPr>
        <p:spPr>
          <a:xfrm>
            <a:off x="7162800" y="2309336"/>
            <a:ext cx="1752600" cy="523220"/>
          </a:xfrm>
          <a:prstGeom prst="rect">
            <a:avLst/>
          </a:prstGeom>
        </p:spPr>
        <p:txBody>
          <a:bodyPr wrap="square">
            <a:spAutoFit/>
          </a:bodyPr>
          <a:lstStyle/>
          <a:p>
            <a:pPr algn="ctr"/>
            <a:r>
              <a:rPr lang="en-US" sz="2800" dirty="0">
                <a:solidFill>
                  <a:schemeClr val="bg1"/>
                </a:solidFill>
                <a:latin typeface="MetaOT-Book" pitchFamily="50" charset="0"/>
              </a:rPr>
              <a:t>Test</a:t>
            </a:r>
          </a:p>
        </p:txBody>
      </p:sp>
    </p:spTree>
    <p:extLst>
      <p:ext uri="{BB962C8B-B14F-4D97-AF65-F5344CB8AC3E}">
        <p14:creationId xmlns:p14="http://schemas.microsoft.com/office/powerpoint/2010/main" val="3484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9144000" cy="5638800"/>
          </a:xfrm>
        </p:spPr>
        <p:txBody>
          <a:bodyPr/>
          <a:lstStyle/>
          <a:p>
            <a:r>
              <a:rPr lang="en-US" dirty="0"/>
              <a:t>“I haven’t failed, I’ve found 10,000 ways that didn’t work.” </a:t>
            </a:r>
          </a:p>
          <a:p>
            <a:br>
              <a:rPr lang="en-US" sz="2400" dirty="0"/>
            </a:br>
            <a:r>
              <a:rPr lang="en-US" sz="2400" dirty="0"/>
              <a:t>Thomas Edison</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a:t>
            </a:fld>
            <a:endParaRPr lang="en-US"/>
          </a:p>
        </p:txBody>
      </p:sp>
    </p:spTree>
    <p:extLst>
      <p:ext uri="{BB962C8B-B14F-4D97-AF65-F5344CB8AC3E}">
        <p14:creationId xmlns:p14="http://schemas.microsoft.com/office/powerpoint/2010/main" val="4004434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209800"/>
            <a:ext cx="9144000" cy="1219200"/>
          </a:xfrm>
        </p:spPr>
        <p:txBody>
          <a:bodyPr/>
          <a:lstStyle/>
          <a:p>
            <a:r>
              <a:rPr lang="en-US" dirty="0"/>
              <a:t>Prototyping is about failure.</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20</a:t>
            </a:fld>
            <a:endParaRPr lang="en-US"/>
          </a:p>
        </p:txBody>
      </p:sp>
    </p:spTree>
    <p:extLst>
      <p:ext uri="{BB962C8B-B14F-4D97-AF65-F5344CB8AC3E}">
        <p14:creationId xmlns:p14="http://schemas.microsoft.com/office/powerpoint/2010/main" val="325029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21</a:t>
            </a:fld>
            <a:endParaRPr lang="en-US"/>
          </a:p>
        </p:txBody>
      </p:sp>
      <p:pic>
        <p:nvPicPr>
          <p:cNvPr id="8" name="Picture 7" descr="269364_75qT5HIFYbBDxmxOHPDAPuXHD.jpe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9144000" cy="6019800"/>
          </a:xfrm>
          <a:prstGeom prst="rect">
            <a:avLst/>
          </a:prstGeom>
        </p:spPr>
      </p:pic>
      <p:sp>
        <p:nvSpPr>
          <p:cNvPr id="10" name="Rectangle 9"/>
          <p:cNvSpPr/>
          <p:nvPr/>
        </p:nvSpPr>
        <p:spPr>
          <a:xfrm>
            <a:off x="3809998" y="5638800"/>
            <a:ext cx="7315202" cy="307777"/>
          </a:xfrm>
          <a:prstGeom prst="rect">
            <a:avLst/>
          </a:prstGeom>
        </p:spPr>
        <p:txBody>
          <a:bodyPr wrap="square">
            <a:spAutoFit/>
          </a:bodyPr>
          <a:lstStyle/>
          <a:p>
            <a:pPr algn="ctr"/>
            <a:r>
              <a:rPr lang="en-US" sz="1400" dirty="0">
                <a:solidFill>
                  <a:schemeClr val="bg1"/>
                </a:solidFill>
              </a:rPr>
              <a:t>Street Cart Table Wear – Steve </a:t>
            </a:r>
            <a:r>
              <a:rPr lang="en-US" sz="1400" dirty="0" err="1">
                <a:solidFill>
                  <a:schemeClr val="bg1"/>
                </a:solidFill>
              </a:rPr>
              <a:t>Faletti</a:t>
            </a:r>
            <a:endParaRPr lang="en-US" sz="1400" dirty="0">
              <a:solidFill>
                <a:schemeClr val="bg1"/>
              </a:solidFill>
            </a:endParaRPr>
          </a:p>
        </p:txBody>
      </p:sp>
    </p:spTree>
    <p:extLst>
      <p:ext uri="{BB962C8B-B14F-4D97-AF65-F5344CB8AC3E}">
        <p14:creationId xmlns:p14="http://schemas.microsoft.com/office/powerpoint/2010/main" val="10668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209800"/>
            <a:ext cx="9144000" cy="1219200"/>
          </a:xfrm>
        </p:spPr>
        <p:txBody>
          <a:bodyPr/>
          <a:lstStyle/>
          <a:p>
            <a:r>
              <a:rPr lang="en-US" dirty="0"/>
              <a:t>Prototyping is about failure.</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22</a:t>
            </a:fld>
            <a:endParaRPr lang="en-US"/>
          </a:p>
        </p:txBody>
      </p:sp>
      <p:sp>
        <p:nvSpPr>
          <p:cNvPr id="5" name="Rectangle 4"/>
          <p:cNvSpPr/>
          <p:nvPr/>
        </p:nvSpPr>
        <p:spPr>
          <a:xfrm>
            <a:off x="1309417" y="3352800"/>
            <a:ext cx="6525167" cy="369332"/>
          </a:xfrm>
          <a:prstGeom prst="rect">
            <a:avLst/>
          </a:prstGeom>
        </p:spPr>
        <p:txBody>
          <a:bodyPr wrap="none">
            <a:spAutoFit/>
          </a:bodyPr>
          <a:lstStyle/>
          <a:p>
            <a:r>
              <a:rPr lang="en-US" dirty="0">
                <a:solidFill>
                  <a:schemeClr val="bg1"/>
                </a:solidFill>
              </a:rPr>
              <a:t>Having the audacity to dream, experiment, and fail - is required.</a:t>
            </a:r>
          </a:p>
        </p:txBody>
      </p:sp>
    </p:spTree>
    <p:extLst>
      <p:ext uri="{BB962C8B-B14F-4D97-AF65-F5344CB8AC3E}">
        <p14:creationId xmlns:p14="http://schemas.microsoft.com/office/powerpoint/2010/main" val="167026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23</a:t>
            </a:fld>
            <a:endParaRPr lang="en-US"/>
          </a:p>
        </p:txBody>
      </p:sp>
      <p:pic>
        <p:nvPicPr>
          <p:cNvPr id="2" name="Picture 1" descr="LightTrikes_WithGame.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96861" y="914400"/>
            <a:ext cx="11337722" cy="4725856"/>
          </a:xfrm>
          <a:prstGeom prst="rect">
            <a:avLst/>
          </a:prstGeom>
        </p:spPr>
      </p:pic>
    </p:spTree>
    <p:extLst>
      <p:ext uri="{BB962C8B-B14F-4D97-AF65-F5344CB8AC3E}">
        <p14:creationId xmlns:p14="http://schemas.microsoft.com/office/powerpoint/2010/main" val="1003306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24</a:t>
            </a:fld>
            <a:endParaRPr lang="en-US"/>
          </a:p>
        </p:txBody>
      </p:sp>
      <p:pic>
        <p:nvPicPr>
          <p:cNvPr id="3" name="Picture 2" descr="IMG_0034.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838200"/>
            <a:ext cx="9144000" cy="6829778"/>
          </a:xfrm>
          <a:prstGeom prst="rect">
            <a:avLst/>
          </a:prstGeom>
        </p:spPr>
      </p:pic>
    </p:spTree>
    <p:extLst>
      <p:ext uri="{BB962C8B-B14F-4D97-AF65-F5344CB8AC3E}">
        <p14:creationId xmlns:p14="http://schemas.microsoft.com/office/powerpoint/2010/main" val="279529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25</a:t>
            </a:fld>
            <a:endParaRPr lang="en-US"/>
          </a:p>
        </p:txBody>
      </p:sp>
      <p:pic>
        <p:nvPicPr>
          <p:cNvPr id="5" name="Picture 4" descr="IMG_229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454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26</a:t>
            </a:fld>
            <a:endParaRPr lang="en-US"/>
          </a:p>
        </p:txBody>
      </p:sp>
      <p:pic>
        <p:nvPicPr>
          <p:cNvPr id="2" name="Picture 1" descr="IMG_2291.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80753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27</a:t>
            </a:fld>
            <a:endParaRPr lang="en-US"/>
          </a:p>
        </p:txBody>
      </p:sp>
      <p:pic>
        <p:nvPicPr>
          <p:cNvPr id="2" name="Picture 1" descr="IMG_229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907603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28</a:t>
            </a:fld>
            <a:endParaRPr lang="en-US"/>
          </a:p>
        </p:txBody>
      </p:sp>
      <p:pic>
        <p:nvPicPr>
          <p:cNvPr id="2" name="Picture 1" descr="IMG_229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5979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29</a:t>
            </a:fld>
            <a:endParaRPr lang="en-US"/>
          </a:p>
        </p:txBody>
      </p:sp>
      <p:pic>
        <p:nvPicPr>
          <p:cNvPr id="3" name="Picture 2" descr="IMG_229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2591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a:t>
            </a:fld>
            <a:endParaRPr lang="en-US"/>
          </a:p>
        </p:txBody>
      </p:sp>
      <p:sp>
        <p:nvSpPr>
          <p:cNvPr id="11" name="Rectangle 37"/>
          <p:cNvSpPr txBox="1">
            <a:spLocks noChangeArrowheads="1"/>
          </p:cNvSpPr>
          <p:nvPr/>
        </p:nvSpPr>
        <p:spPr bwMode="auto">
          <a:xfrm>
            <a:off x="350837" y="5597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Ethnography</a:t>
            </a:r>
          </a:p>
        </p:txBody>
      </p:sp>
      <p:sp>
        <p:nvSpPr>
          <p:cNvPr id="13" name="Rectangle 37"/>
          <p:cNvSpPr txBox="1">
            <a:spLocks noChangeArrowheads="1"/>
          </p:cNvSpPr>
          <p:nvPr/>
        </p:nvSpPr>
        <p:spPr bwMode="auto">
          <a:xfrm>
            <a:off x="6294437" y="5555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14" name="TextBox 13"/>
          <p:cNvSpPr txBox="1"/>
          <p:nvPr/>
        </p:nvSpPr>
        <p:spPr>
          <a:xfrm>
            <a:off x="365918" y="1712893"/>
            <a:ext cx="2453482" cy="954107"/>
          </a:xfrm>
          <a:prstGeom prst="rect">
            <a:avLst/>
          </a:prstGeom>
          <a:noFill/>
        </p:spPr>
        <p:txBody>
          <a:bodyPr wrap="square" rtlCol="0">
            <a:spAutoFit/>
          </a:bodyPr>
          <a:lstStyle/>
          <a:p>
            <a:r>
              <a:rPr lang="en-US" sz="1400" dirty="0">
                <a:solidFill>
                  <a:schemeClr val="bg1"/>
                </a:solidFill>
                <a:latin typeface="MetaOT-Book" pitchFamily="50" charset="0"/>
              </a:rPr>
              <a:t>Immersion – gaining understanding of a unique situation and empathy with other people</a:t>
            </a:r>
          </a:p>
        </p:txBody>
      </p:sp>
      <p:sp>
        <p:nvSpPr>
          <p:cNvPr id="15" name="TextBox 14"/>
          <p:cNvSpPr txBox="1"/>
          <p:nvPr/>
        </p:nvSpPr>
        <p:spPr>
          <a:xfrm>
            <a:off x="3413918" y="1712893"/>
            <a:ext cx="2453482" cy="738664"/>
          </a:xfrm>
          <a:prstGeom prst="rect">
            <a:avLst/>
          </a:prstGeom>
          <a:noFill/>
        </p:spPr>
        <p:txBody>
          <a:bodyPr wrap="square" rtlCol="0">
            <a:spAutoFit/>
          </a:bodyPr>
          <a:lstStyle/>
          <a:p>
            <a:r>
              <a:rPr lang="en-US" sz="1400" dirty="0">
                <a:solidFill>
                  <a:schemeClr val="bg1"/>
                </a:solidFill>
                <a:latin typeface="MetaOT-Book" pitchFamily="50" charset="0"/>
              </a:rPr>
              <a:t>The process of making meaning through inference-based sensemaking</a:t>
            </a:r>
          </a:p>
        </p:txBody>
      </p:sp>
      <p:cxnSp>
        <p:nvCxnSpPr>
          <p:cNvPr id="17" name="Straight Arrow Connector 16"/>
          <p:cNvCxnSpPr/>
          <p:nvPr/>
        </p:nvCxnSpPr>
        <p:spPr>
          <a:xfrm flipH="1">
            <a:off x="7620000" y="1575351"/>
            <a:ext cx="0" cy="1304420"/>
          </a:xfrm>
          <a:prstGeom prst="straightConnector1">
            <a:avLst/>
          </a:prstGeom>
          <a:ln w="127000">
            <a:solidFill>
              <a:srgbClr val="F6BB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3048000"/>
            <a:ext cx="8763000" cy="954107"/>
          </a:xfrm>
          <a:prstGeom prst="rect">
            <a:avLst/>
          </a:prstGeom>
        </p:spPr>
        <p:txBody>
          <a:bodyPr wrap="square">
            <a:spAutoFit/>
          </a:bodyPr>
          <a:lstStyle/>
          <a:p>
            <a:pPr algn="ctr"/>
            <a:r>
              <a:rPr lang="en-US" sz="2800" dirty="0">
                <a:solidFill>
                  <a:schemeClr val="bg1"/>
                </a:solidFill>
                <a:latin typeface="MetaOT-Book" pitchFamily="50" charset="0"/>
              </a:rPr>
              <a:t>Hypothesis validation through generative form giving and informed trial-and-error</a:t>
            </a:r>
          </a:p>
        </p:txBody>
      </p:sp>
      <p:grpSp>
        <p:nvGrpSpPr>
          <p:cNvPr id="19" name="Group 18"/>
          <p:cNvGrpSpPr/>
          <p:nvPr/>
        </p:nvGrpSpPr>
        <p:grpSpPr>
          <a:xfrm>
            <a:off x="228600" y="228600"/>
            <a:ext cx="8763000" cy="1362580"/>
            <a:chOff x="228600" y="228600"/>
            <a:chExt cx="8763000" cy="1362580"/>
          </a:xfrm>
        </p:grpSpPr>
        <p:sp>
          <p:nvSpPr>
            <p:cNvPr id="20" name="Rounded Rectangle 24"/>
            <p:cNvSpPr>
              <a:spLocks noChangeArrowheads="1"/>
            </p:cNvSpPr>
            <p:nvPr/>
          </p:nvSpPr>
          <p:spPr bwMode="auto">
            <a:xfrm>
              <a:off x="228600" y="228600"/>
              <a:ext cx="2819400" cy="1362580"/>
            </a:xfrm>
            <a:prstGeom prst="roundRect">
              <a:avLst>
                <a:gd name="adj" fmla="val 5051"/>
              </a:avLst>
            </a:prstGeom>
            <a:solidFill>
              <a:srgbClr val="5FB5CD"/>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1" name="Rounded Rectangle 24"/>
            <p:cNvSpPr>
              <a:spLocks noChangeArrowheads="1"/>
            </p:cNvSpPr>
            <p:nvPr/>
          </p:nvSpPr>
          <p:spPr bwMode="auto">
            <a:xfrm>
              <a:off x="3200400" y="228600"/>
              <a:ext cx="2819400" cy="1362580"/>
            </a:xfrm>
            <a:prstGeom prst="roundRect">
              <a:avLst>
                <a:gd name="adj" fmla="val 5051"/>
              </a:avLst>
            </a:prstGeom>
            <a:solidFill>
              <a:srgbClr val="B0DAE6"/>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3" name="Rectangle 37"/>
            <p:cNvSpPr txBox="1">
              <a:spLocks noChangeArrowheads="1"/>
            </p:cNvSpPr>
            <p:nvPr/>
          </p:nvSpPr>
          <p:spPr bwMode="auto">
            <a:xfrm>
              <a:off x="350837" y="3311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Ethnography</a:t>
              </a:r>
            </a:p>
          </p:txBody>
        </p:sp>
        <p:sp>
          <p:nvSpPr>
            <p:cNvPr id="24" name="Rectangle 37"/>
            <p:cNvSpPr txBox="1">
              <a:spLocks noChangeArrowheads="1"/>
            </p:cNvSpPr>
            <p:nvPr/>
          </p:nvSpPr>
          <p:spPr bwMode="auto">
            <a:xfrm>
              <a:off x="33226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Synthesis</a:t>
              </a:r>
            </a:p>
          </p:txBody>
        </p:sp>
        <p:sp>
          <p:nvSpPr>
            <p:cNvPr id="25" name="Rectangle 37"/>
            <p:cNvSpPr txBox="1">
              <a:spLocks noChangeArrowheads="1"/>
            </p:cNvSpPr>
            <p:nvPr/>
          </p:nvSpPr>
          <p:spPr bwMode="auto">
            <a:xfrm>
              <a:off x="62944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26" name="Rounded Rectangle 24"/>
            <p:cNvSpPr>
              <a:spLocks noChangeArrowheads="1"/>
            </p:cNvSpPr>
            <p:nvPr/>
          </p:nvSpPr>
          <p:spPr bwMode="auto">
            <a:xfrm>
              <a:off x="6172200" y="228600"/>
              <a:ext cx="2819400" cy="1362580"/>
            </a:xfrm>
            <a:prstGeom prst="roundRect">
              <a:avLst>
                <a:gd name="adj" fmla="val 5051"/>
              </a:avLst>
            </a:prstGeom>
            <a:solidFill>
              <a:srgbClr val="F6BB00"/>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7" name="Rectangle 37"/>
            <p:cNvSpPr txBox="1">
              <a:spLocks noChangeArrowheads="1"/>
            </p:cNvSpPr>
            <p:nvPr/>
          </p:nvSpPr>
          <p:spPr bwMode="auto">
            <a:xfrm>
              <a:off x="6324600"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Prototyping</a:t>
              </a:r>
            </a:p>
          </p:txBody>
        </p:sp>
      </p:grpSp>
    </p:spTree>
    <p:extLst>
      <p:ext uri="{BB962C8B-B14F-4D97-AF65-F5344CB8AC3E}">
        <p14:creationId xmlns:p14="http://schemas.microsoft.com/office/powerpoint/2010/main" val="125215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30</a:t>
            </a:fld>
            <a:endParaRPr lang="en-US"/>
          </a:p>
        </p:txBody>
      </p:sp>
      <p:pic>
        <p:nvPicPr>
          <p:cNvPr id="2" name="Picture 1" descr="IMG_2297.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98306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31</a:t>
            </a:fld>
            <a:endParaRPr lang="en-US"/>
          </a:p>
        </p:txBody>
      </p:sp>
      <p:pic>
        <p:nvPicPr>
          <p:cNvPr id="2" name="Picture 1" descr="IMG_229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078934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32</a:t>
            </a:fld>
            <a:endParaRPr lang="en-US"/>
          </a:p>
        </p:txBody>
      </p:sp>
      <p:pic>
        <p:nvPicPr>
          <p:cNvPr id="2" name="Picture 1" descr="IMG_229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6177"/>
            <a:ext cx="9144000" cy="6096000"/>
          </a:xfrm>
          <a:prstGeom prst="rect">
            <a:avLst/>
          </a:prstGeom>
        </p:spPr>
      </p:pic>
    </p:spTree>
    <p:extLst>
      <p:ext uri="{BB962C8B-B14F-4D97-AF65-F5344CB8AC3E}">
        <p14:creationId xmlns:p14="http://schemas.microsoft.com/office/powerpoint/2010/main" val="1558735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33</a:t>
            </a:fld>
            <a:endParaRPr lang="en-US"/>
          </a:p>
        </p:txBody>
      </p:sp>
      <p:pic>
        <p:nvPicPr>
          <p:cNvPr id="2" name="Picture 1" descr="IMG_230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129006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34</a:t>
            </a:fld>
            <a:endParaRPr lang="en-US"/>
          </a:p>
        </p:txBody>
      </p:sp>
      <p:pic>
        <p:nvPicPr>
          <p:cNvPr id="2" name="Picture 1" descr="IMG_230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24198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35</a:t>
            </a:fld>
            <a:endParaRPr lang="en-US"/>
          </a:p>
        </p:txBody>
      </p:sp>
      <p:pic>
        <p:nvPicPr>
          <p:cNvPr id="2" name="Picture 1" descr="IMG_2304.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898509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36</a:t>
            </a:fld>
            <a:endParaRPr lang="en-US"/>
          </a:p>
        </p:txBody>
      </p:sp>
      <p:pic>
        <p:nvPicPr>
          <p:cNvPr id="2" name="Picture 1" descr="IMG_2305.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674825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37</a:t>
            </a:fld>
            <a:endParaRPr lang="en-US"/>
          </a:p>
        </p:txBody>
      </p:sp>
      <p:pic>
        <p:nvPicPr>
          <p:cNvPr id="2" name="Picture 1" descr="IMG_2307.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58053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38</a:t>
            </a:fld>
            <a:endParaRPr lang="en-US"/>
          </a:p>
        </p:txBody>
      </p:sp>
      <p:pic>
        <p:nvPicPr>
          <p:cNvPr id="2" name="Picture 1" descr="IMG_230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4754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39</a:t>
            </a:fld>
            <a:endParaRPr lang="en-US"/>
          </a:p>
        </p:txBody>
      </p:sp>
      <p:pic>
        <p:nvPicPr>
          <p:cNvPr id="2" name="Picture 1" descr="IMG_230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74903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a:t>
            </a:fld>
            <a:endParaRPr lang="en-US"/>
          </a:p>
        </p:txBody>
      </p:sp>
      <p:sp>
        <p:nvSpPr>
          <p:cNvPr id="11" name="Rectangle 37"/>
          <p:cNvSpPr txBox="1">
            <a:spLocks noChangeArrowheads="1"/>
          </p:cNvSpPr>
          <p:nvPr/>
        </p:nvSpPr>
        <p:spPr bwMode="auto">
          <a:xfrm>
            <a:off x="350837" y="5597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Ethnography</a:t>
            </a:r>
          </a:p>
        </p:txBody>
      </p:sp>
      <p:sp>
        <p:nvSpPr>
          <p:cNvPr id="13" name="Rectangle 37"/>
          <p:cNvSpPr txBox="1">
            <a:spLocks noChangeArrowheads="1"/>
          </p:cNvSpPr>
          <p:nvPr/>
        </p:nvSpPr>
        <p:spPr bwMode="auto">
          <a:xfrm>
            <a:off x="6294437" y="5555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14" name="TextBox 13"/>
          <p:cNvSpPr txBox="1"/>
          <p:nvPr/>
        </p:nvSpPr>
        <p:spPr>
          <a:xfrm>
            <a:off x="365918" y="1712893"/>
            <a:ext cx="2453482" cy="954107"/>
          </a:xfrm>
          <a:prstGeom prst="rect">
            <a:avLst/>
          </a:prstGeom>
          <a:noFill/>
        </p:spPr>
        <p:txBody>
          <a:bodyPr wrap="square" rtlCol="0">
            <a:spAutoFit/>
          </a:bodyPr>
          <a:lstStyle/>
          <a:p>
            <a:r>
              <a:rPr lang="en-US" sz="1400" dirty="0">
                <a:solidFill>
                  <a:schemeClr val="bg1"/>
                </a:solidFill>
                <a:latin typeface="MetaOT-Book" pitchFamily="50" charset="0"/>
              </a:rPr>
              <a:t>Immersion – gaining understanding of a unique situation and empathy with other people</a:t>
            </a:r>
          </a:p>
        </p:txBody>
      </p:sp>
      <p:sp>
        <p:nvSpPr>
          <p:cNvPr id="15" name="TextBox 14"/>
          <p:cNvSpPr txBox="1"/>
          <p:nvPr/>
        </p:nvSpPr>
        <p:spPr>
          <a:xfrm>
            <a:off x="3413918" y="1712893"/>
            <a:ext cx="2453482" cy="738664"/>
          </a:xfrm>
          <a:prstGeom prst="rect">
            <a:avLst/>
          </a:prstGeom>
          <a:noFill/>
        </p:spPr>
        <p:txBody>
          <a:bodyPr wrap="square" rtlCol="0">
            <a:spAutoFit/>
          </a:bodyPr>
          <a:lstStyle/>
          <a:p>
            <a:r>
              <a:rPr lang="en-US" sz="1400" dirty="0">
                <a:solidFill>
                  <a:schemeClr val="bg1"/>
                </a:solidFill>
                <a:latin typeface="MetaOT-Book" pitchFamily="50" charset="0"/>
              </a:rPr>
              <a:t>The process of making meaning through inference-based sensemaking</a:t>
            </a:r>
          </a:p>
        </p:txBody>
      </p:sp>
      <p:cxnSp>
        <p:nvCxnSpPr>
          <p:cNvPr id="17" name="Straight Arrow Connector 16"/>
          <p:cNvCxnSpPr/>
          <p:nvPr/>
        </p:nvCxnSpPr>
        <p:spPr>
          <a:xfrm flipH="1">
            <a:off x="7620000" y="1575351"/>
            <a:ext cx="0" cy="1304420"/>
          </a:xfrm>
          <a:prstGeom prst="straightConnector1">
            <a:avLst/>
          </a:prstGeom>
          <a:ln w="127000">
            <a:solidFill>
              <a:srgbClr val="F6BB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3048000"/>
            <a:ext cx="8763000" cy="954107"/>
          </a:xfrm>
          <a:prstGeom prst="rect">
            <a:avLst/>
          </a:prstGeom>
        </p:spPr>
        <p:txBody>
          <a:bodyPr wrap="square">
            <a:spAutoFit/>
          </a:bodyPr>
          <a:lstStyle/>
          <a:p>
            <a:pPr algn="ctr"/>
            <a:r>
              <a:rPr lang="en-US" sz="2800" u="sng" dirty="0">
                <a:solidFill>
                  <a:schemeClr val="accent1"/>
                </a:solidFill>
                <a:latin typeface="MetaOT-Book" pitchFamily="50" charset="0"/>
              </a:rPr>
              <a:t>Hypothesis validation </a:t>
            </a:r>
            <a:r>
              <a:rPr lang="en-US" sz="2800" dirty="0">
                <a:solidFill>
                  <a:schemeClr val="bg1"/>
                </a:solidFill>
                <a:latin typeface="MetaOT-Book" pitchFamily="50" charset="0"/>
              </a:rPr>
              <a:t>through generative form giving and informed trial-and-error</a:t>
            </a:r>
          </a:p>
        </p:txBody>
      </p:sp>
      <p:grpSp>
        <p:nvGrpSpPr>
          <p:cNvPr id="19" name="Group 18"/>
          <p:cNvGrpSpPr/>
          <p:nvPr/>
        </p:nvGrpSpPr>
        <p:grpSpPr>
          <a:xfrm>
            <a:off x="228600" y="228600"/>
            <a:ext cx="8763000" cy="1362580"/>
            <a:chOff x="228600" y="228600"/>
            <a:chExt cx="8763000" cy="1362580"/>
          </a:xfrm>
        </p:grpSpPr>
        <p:sp>
          <p:nvSpPr>
            <p:cNvPr id="20" name="Rounded Rectangle 24"/>
            <p:cNvSpPr>
              <a:spLocks noChangeArrowheads="1"/>
            </p:cNvSpPr>
            <p:nvPr/>
          </p:nvSpPr>
          <p:spPr bwMode="auto">
            <a:xfrm>
              <a:off x="228600" y="228600"/>
              <a:ext cx="2819400" cy="1362580"/>
            </a:xfrm>
            <a:prstGeom prst="roundRect">
              <a:avLst>
                <a:gd name="adj" fmla="val 5051"/>
              </a:avLst>
            </a:prstGeom>
            <a:solidFill>
              <a:srgbClr val="5FB5CD"/>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1" name="Rounded Rectangle 24"/>
            <p:cNvSpPr>
              <a:spLocks noChangeArrowheads="1"/>
            </p:cNvSpPr>
            <p:nvPr/>
          </p:nvSpPr>
          <p:spPr bwMode="auto">
            <a:xfrm>
              <a:off x="3200400" y="228600"/>
              <a:ext cx="2819400" cy="1362580"/>
            </a:xfrm>
            <a:prstGeom prst="roundRect">
              <a:avLst>
                <a:gd name="adj" fmla="val 5051"/>
              </a:avLst>
            </a:prstGeom>
            <a:solidFill>
              <a:srgbClr val="B0DAE6"/>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3" name="Rectangle 37"/>
            <p:cNvSpPr txBox="1">
              <a:spLocks noChangeArrowheads="1"/>
            </p:cNvSpPr>
            <p:nvPr/>
          </p:nvSpPr>
          <p:spPr bwMode="auto">
            <a:xfrm>
              <a:off x="350837" y="3311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Ethnography</a:t>
              </a:r>
            </a:p>
          </p:txBody>
        </p:sp>
        <p:sp>
          <p:nvSpPr>
            <p:cNvPr id="24" name="Rectangle 37"/>
            <p:cNvSpPr txBox="1">
              <a:spLocks noChangeArrowheads="1"/>
            </p:cNvSpPr>
            <p:nvPr/>
          </p:nvSpPr>
          <p:spPr bwMode="auto">
            <a:xfrm>
              <a:off x="33226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Synthesis</a:t>
              </a:r>
            </a:p>
          </p:txBody>
        </p:sp>
        <p:sp>
          <p:nvSpPr>
            <p:cNvPr id="25" name="Rectangle 37"/>
            <p:cNvSpPr txBox="1">
              <a:spLocks noChangeArrowheads="1"/>
            </p:cNvSpPr>
            <p:nvPr/>
          </p:nvSpPr>
          <p:spPr bwMode="auto">
            <a:xfrm>
              <a:off x="62944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26" name="Rounded Rectangle 24"/>
            <p:cNvSpPr>
              <a:spLocks noChangeArrowheads="1"/>
            </p:cNvSpPr>
            <p:nvPr/>
          </p:nvSpPr>
          <p:spPr bwMode="auto">
            <a:xfrm>
              <a:off x="6172200" y="228600"/>
              <a:ext cx="2819400" cy="1362580"/>
            </a:xfrm>
            <a:prstGeom prst="roundRect">
              <a:avLst>
                <a:gd name="adj" fmla="val 5051"/>
              </a:avLst>
            </a:prstGeom>
            <a:solidFill>
              <a:srgbClr val="F6BB00"/>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7" name="Rectangle 37"/>
            <p:cNvSpPr txBox="1">
              <a:spLocks noChangeArrowheads="1"/>
            </p:cNvSpPr>
            <p:nvPr/>
          </p:nvSpPr>
          <p:spPr bwMode="auto">
            <a:xfrm>
              <a:off x="6324600"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Prototyping</a:t>
              </a:r>
            </a:p>
          </p:txBody>
        </p:sp>
      </p:grpSp>
    </p:spTree>
    <p:extLst>
      <p:ext uri="{BB962C8B-B14F-4D97-AF65-F5344CB8AC3E}">
        <p14:creationId xmlns:p14="http://schemas.microsoft.com/office/powerpoint/2010/main" val="3500266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40</a:t>
            </a:fld>
            <a:endParaRPr lang="en-US"/>
          </a:p>
        </p:txBody>
      </p:sp>
      <p:pic>
        <p:nvPicPr>
          <p:cNvPr id="2" name="Picture 1" descr="IMG_231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126859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41</a:t>
            </a:fld>
            <a:endParaRPr lang="en-US"/>
          </a:p>
        </p:txBody>
      </p:sp>
      <p:pic>
        <p:nvPicPr>
          <p:cNvPr id="2" name="Picture 1" descr="IMG_2311.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189947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42</a:t>
            </a:fld>
            <a:endParaRPr lang="en-US"/>
          </a:p>
        </p:txBody>
      </p:sp>
      <p:pic>
        <p:nvPicPr>
          <p:cNvPr id="2" name="Picture 1" descr="IMG_231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51694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43</a:t>
            </a:fld>
            <a:endParaRPr lang="en-US"/>
          </a:p>
        </p:txBody>
      </p:sp>
      <p:pic>
        <p:nvPicPr>
          <p:cNvPr id="2" name="Picture 1" descr="IMG_231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649253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44</a:t>
            </a:fld>
            <a:endParaRPr lang="en-US"/>
          </a:p>
        </p:txBody>
      </p:sp>
      <p:pic>
        <p:nvPicPr>
          <p:cNvPr id="2" name="Picture 1" descr="IMG_2314.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472580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45</a:t>
            </a:fld>
            <a:endParaRPr lang="en-US"/>
          </a:p>
        </p:txBody>
      </p:sp>
      <p:pic>
        <p:nvPicPr>
          <p:cNvPr id="2" name="Picture 1" descr="IMG_2315.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05179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46</a:t>
            </a:fld>
            <a:endParaRPr lang="en-US"/>
          </a:p>
        </p:txBody>
      </p:sp>
      <p:pic>
        <p:nvPicPr>
          <p:cNvPr id="2" name="Picture 1" descr="IMG_231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156052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47</a:t>
            </a:fld>
            <a:endParaRPr lang="en-US"/>
          </a:p>
        </p:txBody>
      </p:sp>
      <p:pic>
        <p:nvPicPr>
          <p:cNvPr id="2" name="Picture 1" descr="IMG_2317.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400733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48</a:t>
            </a:fld>
            <a:endParaRPr lang="en-US"/>
          </a:p>
        </p:txBody>
      </p:sp>
      <p:pic>
        <p:nvPicPr>
          <p:cNvPr id="3" name="Picture 2" descr="IMG_231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059868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49</a:t>
            </a:fld>
            <a:endParaRPr lang="en-US"/>
          </a:p>
        </p:txBody>
      </p:sp>
      <p:pic>
        <p:nvPicPr>
          <p:cNvPr id="2" name="Picture 1" descr="IMG_231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417767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a:t>
            </a:fld>
            <a:endParaRPr lang="en-US"/>
          </a:p>
        </p:txBody>
      </p:sp>
      <p:sp>
        <p:nvSpPr>
          <p:cNvPr id="11" name="Rectangle 37"/>
          <p:cNvSpPr txBox="1">
            <a:spLocks noChangeArrowheads="1"/>
          </p:cNvSpPr>
          <p:nvPr/>
        </p:nvSpPr>
        <p:spPr bwMode="auto">
          <a:xfrm>
            <a:off x="350837" y="5597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Ethnography</a:t>
            </a:r>
          </a:p>
        </p:txBody>
      </p:sp>
      <p:sp>
        <p:nvSpPr>
          <p:cNvPr id="13" name="Rectangle 37"/>
          <p:cNvSpPr txBox="1">
            <a:spLocks noChangeArrowheads="1"/>
          </p:cNvSpPr>
          <p:nvPr/>
        </p:nvSpPr>
        <p:spPr bwMode="auto">
          <a:xfrm>
            <a:off x="6294437" y="5555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14" name="TextBox 13"/>
          <p:cNvSpPr txBox="1"/>
          <p:nvPr/>
        </p:nvSpPr>
        <p:spPr>
          <a:xfrm>
            <a:off x="365918" y="1712893"/>
            <a:ext cx="2453482" cy="954107"/>
          </a:xfrm>
          <a:prstGeom prst="rect">
            <a:avLst/>
          </a:prstGeom>
          <a:noFill/>
        </p:spPr>
        <p:txBody>
          <a:bodyPr wrap="square" rtlCol="0">
            <a:spAutoFit/>
          </a:bodyPr>
          <a:lstStyle/>
          <a:p>
            <a:r>
              <a:rPr lang="en-US" sz="1400" dirty="0">
                <a:solidFill>
                  <a:schemeClr val="bg1"/>
                </a:solidFill>
                <a:latin typeface="MetaOT-Book" pitchFamily="50" charset="0"/>
              </a:rPr>
              <a:t>Immersion – gaining understanding of a unique situation and empathy with other people</a:t>
            </a:r>
          </a:p>
        </p:txBody>
      </p:sp>
      <p:sp>
        <p:nvSpPr>
          <p:cNvPr id="15" name="TextBox 14"/>
          <p:cNvSpPr txBox="1"/>
          <p:nvPr/>
        </p:nvSpPr>
        <p:spPr>
          <a:xfrm>
            <a:off x="3413918" y="1712893"/>
            <a:ext cx="2453482" cy="738664"/>
          </a:xfrm>
          <a:prstGeom prst="rect">
            <a:avLst/>
          </a:prstGeom>
          <a:noFill/>
        </p:spPr>
        <p:txBody>
          <a:bodyPr wrap="square" rtlCol="0">
            <a:spAutoFit/>
          </a:bodyPr>
          <a:lstStyle/>
          <a:p>
            <a:r>
              <a:rPr lang="en-US" sz="1400" dirty="0">
                <a:solidFill>
                  <a:schemeClr val="bg1"/>
                </a:solidFill>
                <a:latin typeface="MetaOT-Book" pitchFamily="50" charset="0"/>
              </a:rPr>
              <a:t>The process of making meaning through inference-based sensemaking</a:t>
            </a:r>
          </a:p>
        </p:txBody>
      </p:sp>
      <p:cxnSp>
        <p:nvCxnSpPr>
          <p:cNvPr id="17" name="Straight Arrow Connector 16"/>
          <p:cNvCxnSpPr/>
          <p:nvPr/>
        </p:nvCxnSpPr>
        <p:spPr>
          <a:xfrm flipH="1">
            <a:off x="7620000" y="1575351"/>
            <a:ext cx="0" cy="1304420"/>
          </a:xfrm>
          <a:prstGeom prst="straightConnector1">
            <a:avLst/>
          </a:prstGeom>
          <a:ln w="127000">
            <a:solidFill>
              <a:srgbClr val="F6BB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3048000"/>
            <a:ext cx="8763000" cy="954107"/>
          </a:xfrm>
          <a:prstGeom prst="rect">
            <a:avLst/>
          </a:prstGeom>
        </p:spPr>
        <p:txBody>
          <a:bodyPr wrap="square">
            <a:spAutoFit/>
          </a:bodyPr>
          <a:lstStyle/>
          <a:p>
            <a:pPr algn="ctr"/>
            <a:r>
              <a:rPr lang="en-US" sz="2800" dirty="0">
                <a:solidFill>
                  <a:schemeClr val="bg1"/>
                </a:solidFill>
                <a:latin typeface="MetaOT-Book" pitchFamily="50" charset="0"/>
              </a:rPr>
              <a:t>Hypothesis validation through </a:t>
            </a:r>
            <a:r>
              <a:rPr lang="en-US" sz="2800" u="sng" dirty="0">
                <a:solidFill>
                  <a:srgbClr val="5FB5CD"/>
                </a:solidFill>
                <a:latin typeface="MetaOT-Book" pitchFamily="50" charset="0"/>
              </a:rPr>
              <a:t>generative form giving</a:t>
            </a:r>
            <a:r>
              <a:rPr lang="en-US" sz="2800" dirty="0">
                <a:solidFill>
                  <a:schemeClr val="bg1"/>
                </a:solidFill>
                <a:latin typeface="MetaOT-Book" pitchFamily="50" charset="0"/>
              </a:rPr>
              <a:t> and informed trial-and-error</a:t>
            </a:r>
          </a:p>
        </p:txBody>
      </p:sp>
      <p:grpSp>
        <p:nvGrpSpPr>
          <p:cNvPr id="19" name="Group 18"/>
          <p:cNvGrpSpPr/>
          <p:nvPr/>
        </p:nvGrpSpPr>
        <p:grpSpPr>
          <a:xfrm>
            <a:off x="228600" y="228600"/>
            <a:ext cx="8763000" cy="1362580"/>
            <a:chOff x="228600" y="228600"/>
            <a:chExt cx="8763000" cy="1362580"/>
          </a:xfrm>
        </p:grpSpPr>
        <p:sp>
          <p:nvSpPr>
            <p:cNvPr id="20" name="Rounded Rectangle 24"/>
            <p:cNvSpPr>
              <a:spLocks noChangeArrowheads="1"/>
            </p:cNvSpPr>
            <p:nvPr/>
          </p:nvSpPr>
          <p:spPr bwMode="auto">
            <a:xfrm>
              <a:off x="228600" y="228600"/>
              <a:ext cx="2819400" cy="1362580"/>
            </a:xfrm>
            <a:prstGeom prst="roundRect">
              <a:avLst>
                <a:gd name="adj" fmla="val 5051"/>
              </a:avLst>
            </a:prstGeom>
            <a:solidFill>
              <a:srgbClr val="5FB5CD"/>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1" name="Rounded Rectangle 24"/>
            <p:cNvSpPr>
              <a:spLocks noChangeArrowheads="1"/>
            </p:cNvSpPr>
            <p:nvPr/>
          </p:nvSpPr>
          <p:spPr bwMode="auto">
            <a:xfrm>
              <a:off x="3200400" y="228600"/>
              <a:ext cx="2819400" cy="1362580"/>
            </a:xfrm>
            <a:prstGeom prst="roundRect">
              <a:avLst>
                <a:gd name="adj" fmla="val 5051"/>
              </a:avLst>
            </a:prstGeom>
            <a:solidFill>
              <a:srgbClr val="B0DAE6"/>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3" name="Rectangle 37"/>
            <p:cNvSpPr txBox="1">
              <a:spLocks noChangeArrowheads="1"/>
            </p:cNvSpPr>
            <p:nvPr/>
          </p:nvSpPr>
          <p:spPr bwMode="auto">
            <a:xfrm>
              <a:off x="350837" y="3311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Ethnography</a:t>
              </a:r>
            </a:p>
          </p:txBody>
        </p:sp>
        <p:sp>
          <p:nvSpPr>
            <p:cNvPr id="24" name="Rectangle 37"/>
            <p:cNvSpPr txBox="1">
              <a:spLocks noChangeArrowheads="1"/>
            </p:cNvSpPr>
            <p:nvPr/>
          </p:nvSpPr>
          <p:spPr bwMode="auto">
            <a:xfrm>
              <a:off x="33226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Synthesis</a:t>
              </a:r>
            </a:p>
          </p:txBody>
        </p:sp>
        <p:sp>
          <p:nvSpPr>
            <p:cNvPr id="25" name="Rectangle 37"/>
            <p:cNvSpPr txBox="1">
              <a:spLocks noChangeArrowheads="1"/>
            </p:cNvSpPr>
            <p:nvPr/>
          </p:nvSpPr>
          <p:spPr bwMode="auto">
            <a:xfrm>
              <a:off x="62944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26" name="Rounded Rectangle 24"/>
            <p:cNvSpPr>
              <a:spLocks noChangeArrowheads="1"/>
            </p:cNvSpPr>
            <p:nvPr/>
          </p:nvSpPr>
          <p:spPr bwMode="auto">
            <a:xfrm>
              <a:off x="6172200" y="228600"/>
              <a:ext cx="2819400" cy="1362580"/>
            </a:xfrm>
            <a:prstGeom prst="roundRect">
              <a:avLst>
                <a:gd name="adj" fmla="val 5051"/>
              </a:avLst>
            </a:prstGeom>
            <a:solidFill>
              <a:srgbClr val="F6BB00"/>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7" name="Rectangle 37"/>
            <p:cNvSpPr txBox="1">
              <a:spLocks noChangeArrowheads="1"/>
            </p:cNvSpPr>
            <p:nvPr/>
          </p:nvSpPr>
          <p:spPr bwMode="auto">
            <a:xfrm>
              <a:off x="6324600"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Prototyping</a:t>
              </a:r>
            </a:p>
          </p:txBody>
        </p:sp>
      </p:grpSp>
    </p:spTree>
    <p:extLst>
      <p:ext uri="{BB962C8B-B14F-4D97-AF65-F5344CB8AC3E}">
        <p14:creationId xmlns:p14="http://schemas.microsoft.com/office/powerpoint/2010/main" val="2948283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50</a:t>
            </a:fld>
            <a:endParaRPr lang="en-US"/>
          </a:p>
        </p:txBody>
      </p:sp>
      <p:pic>
        <p:nvPicPr>
          <p:cNvPr id="2" name="Picture 1" descr="IMG_232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612390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51</a:t>
            </a:fld>
            <a:endParaRPr lang="en-US"/>
          </a:p>
        </p:txBody>
      </p:sp>
      <p:pic>
        <p:nvPicPr>
          <p:cNvPr id="2" name="Picture 1" descr="IMG_2321.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912766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52</a:t>
            </a:fld>
            <a:endParaRPr lang="en-US"/>
          </a:p>
        </p:txBody>
      </p:sp>
      <p:pic>
        <p:nvPicPr>
          <p:cNvPr id="2" name="Picture 1" descr="IMG_232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768855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53</a:t>
            </a:fld>
            <a:endParaRPr lang="en-US"/>
          </a:p>
        </p:txBody>
      </p:sp>
      <p:pic>
        <p:nvPicPr>
          <p:cNvPr id="2" name="Picture 1" descr="IMG_232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232971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54</a:t>
            </a:fld>
            <a:endParaRPr lang="en-US"/>
          </a:p>
        </p:txBody>
      </p:sp>
      <p:pic>
        <p:nvPicPr>
          <p:cNvPr id="2" name="Picture 1" descr="IMG_232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707433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55</a:t>
            </a:fld>
            <a:endParaRPr lang="en-US"/>
          </a:p>
        </p:txBody>
      </p:sp>
      <p:pic>
        <p:nvPicPr>
          <p:cNvPr id="2" name="Picture 1" descr="IMG_2325.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903202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56</a:t>
            </a:fld>
            <a:endParaRPr lang="en-US"/>
          </a:p>
        </p:txBody>
      </p:sp>
      <p:pic>
        <p:nvPicPr>
          <p:cNvPr id="2" name="Picture 1" descr="IMG_232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1555437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57</a:t>
            </a:fld>
            <a:endParaRPr lang="en-US"/>
          </a:p>
        </p:txBody>
      </p:sp>
      <p:pic>
        <p:nvPicPr>
          <p:cNvPr id="2" name="Picture 1" descr="IMG_232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828037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58</a:t>
            </a:fld>
            <a:endParaRPr lang="en-US"/>
          </a:p>
        </p:txBody>
      </p:sp>
      <p:pic>
        <p:nvPicPr>
          <p:cNvPr id="2" name="Picture 1" descr="IMG_232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40401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59</a:t>
            </a:fld>
            <a:endParaRPr lang="en-US"/>
          </a:p>
        </p:txBody>
      </p:sp>
      <p:pic>
        <p:nvPicPr>
          <p:cNvPr id="2" name="Picture 1" descr="IMG_233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172584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a:t>
            </a:fld>
            <a:endParaRPr lang="en-US"/>
          </a:p>
        </p:txBody>
      </p:sp>
      <p:sp>
        <p:nvSpPr>
          <p:cNvPr id="11" name="Rectangle 37"/>
          <p:cNvSpPr txBox="1">
            <a:spLocks noChangeArrowheads="1"/>
          </p:cNvSpPr>
          <p:nvPr/>
        </p:nvSpPr>
        <p:spPr bwMode="auto">
          <a:xfrm>
            <a:off x="350837" y="5597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Ethnography</a:t>
            </a:r>
          </a:p>
        </p:txBody>
      </p:sp>
      <p:sp>
        <p:nvSpPr>
          <p:cNvPr id="13" name="Rectangle 37"/>
          <p:cNvSpPr txBox="1">
            <a:spLocks noChangeArrowheads="1"/>
          </p:cNvSpPr>
          <p:nvPr/>
        </p:nvSpPr>
        <p:spPr bwMode="auto">
          <a:xfrm>
            <a:off x="6294437" y="5555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14" name="TextBox 13"/>
          <p:cNvSpPr txBox="1"/>
          <p:nvPr/>
        </p:nvSpPr>
        <p:spPr>
          <a:xfrm>
            <a:off x="365918" y="1712893"/>
            <a:ext cx="2453482" cy="954107"/>
          </a:xfrm>
          <a:prstGeom prst="rect">
            <a:avLst/>
          </a:prstGeom>
          <a:noFill/>
        </p:spPr>
        <p:txBody>
          <a:bodyPr wrap="square" rtlCol="0">
            <a:spAutoFit/>
          </a:bodyPr>
          <a:lstStyle/>
          <a:p>
            <a:r>
              <a:rPr lang="en-US" sz="1400" dirty="0">
                <a:solidFill>
                  <a:schemeClr val="bg1"/>
                </a:solidFill>
                <a:latin typeface="MetaOT-Book" pitchFamily="50" charset="0"/>
              </a:rPr>
              <a:t>Immersion – gaining understanding of a unique situation and empathy with other people</a:t>
            </a:r>
          </a:p>
        </p:txBody>
      </p:sp>
      <p:sp>
        <p:nvSpPr>
          <p:cNvPr id="15" name="TextBox 14"/>
          <p:cNvSpPr txBox="1"/>
          <p:nvPr/>
        </p:nvSpPr>
        <p:spPr>
          <a:xfrm>
            <a:off x="3413918" y="1712893"/>
            <a:ext cx="2453482" cy="738664"/>
          </a:xfrm>
          <a:prstGeom prst="rect">
            <a:avLst/>
          </a:prstGeom>
          <a:noFill/>
        </p:spPr>
        <p:txBody>
          <a:bodyPr wrap="square" rtlCol="0">
            <a:spAutoFit/>
          </a:bodyPr>
          <a:lstStyle/>
          <a:p>
            <a:r>
              <a:rPr lang="en-US" sz="1400" dirty="0">
                <a:solidFill>
                  <a:schemeClr val="bg1"/>
                </a:solidFill>
                <a:latin typeface="MetaOT-Book" pitchFamily="50" charset="0"/>
              </a:rPr>
              <a:t>The process of making meaning through inference-based sensemaking</a:t>
            </a:r>
          </a:p>
        </p:txBody>
      </p:sp>
      <p:cxnSp>
        <p:nvCxnSpPr>
          <p:cNvPr id="17" name="Straight Arrow Connector 16"/>
          <p:cNvCxnSpPr/>
          <p:nvPr/>
        </p:nvCxnSpPr>
        <p:spPr>
          <a:xfrm flipH="1">
            <a:off x="7620000" y="1575351"/>
            <a:ext cx="0" cy="1304420"/>
          </a:xfrm>
          <a:prstGeom prst="straightConnector1">
            <a:avLst/>
          </a:prstGeom>
          <a:ln w="127000">
            <a:solidFill>
              <a:srgbClr val="F6BB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3048000"/>
            <a:ext cx="8763000" cy="954107"/>
          </a:xfrm>
          <a:prstGeom prst="rect">
            <a:avLst/>
          </a:prstGeom>
        </p:spPr>
        <p:txBody>
          <a:bodyPr wrap="square">
            <a:spAutoFit/>
          </a:bodyPr>
          <a:lstStyle/>
          <a:p>
            <a:pPr algn="ctr"/>
            <a:r>
              <a:rPr lang="en-US" sz="2800" dirty="0">
                <a:solidFill>
                  <a:schemeClr val="bg1"/>
                </a:solidFill>
                <a:latin typeface="MetaOT-Book" pitchFamily="50" charset="0"/>
              </a:rPr>
              <a:t>Hypothesis validation through generative form giving and </a:t>
            </a:r>
            <a:r>
              <a:rPr lang="en-US" sz="2800" u="sng" dirty="0">
                <a:solidFill>
                  <a:srgbClr val="5FB5CD"/>
                </a:solidFill>
                <a:latin typeface="MetaOT-Book" pitchFamily="50" charset="0"/>
              </a:rPr>
              <a:t>informed trial-and-error</a:t>
            </a:r>
          </a:p>
        </p:txBody>
      </p:sp>
      <p:grpSp>
        <p:nvGrpSpPr>
          <p:cNvPr id="19" name="Group 18"/>
          <p:cNvGrpSpPr/>
          <p:nvPr/>
        </p:nvGrpSpPr>
        <p:grpSpPr>
          <a:xfrm>
            <a:off x="228600" y="228600"/>
            <a:ext cx="8763000" cy="1362580"/>
            <a:chOff x="228600" y="228600"/>
            <a:chExt cx="8763000" cy="1362580"/>
          </a:xfrm>
        </p:grpSpPr>
        <p:sp>
          <p:nvSpPr>
            <p:cNvPr id="20" name="Rounded Rectangle 24"/>
            <p:cNvSpPr>
              <a:spLocks noChangeArrowheads="1"/>
            </p:cNvSpPr>
            <p:nvPr/>
          </p:nvSpPr>
          <p:spPr bwMode="auto">
            <a:xfrm>
              <a:off x="228600" y="228600"/>
              <a:ext cx="2819400" cy="1362580"/>
            </a:xfrm>
            <a:prstGeom prst="roundRect">
              <a:avLst>
                <a:gd name="adj" fmla="val 5051"/>
              </a:avLst>
            </a:prstGeom>
            <a:solidFill>
              <a:srgbClr val="5FB5CD"/>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1" name="Rounded Rectangle 24"/>
            <p:cNvSpPr>
              <a:spLocks noChangeArrowheads="1"/>
            </p:cNvSpPr>
            <p:nvPr/>
          </p:nvSpPr>
          <p:spPr bwMode="auto">
            <a:xfrm>
              <a:off x="3200400" y="228600"/>
              <a:ext cx="2819400" cy="1362580"/>
            </a:xfrm>
            <a:prstGeom prst="roundRect">
              <a:avLst>
                <a:gd name="adj" fmla="val 5051"/>
              </a:avLst>
            </a:prstGeom>
            <a:solidFill>
              <a:srgbClr val="B0DAE6"/>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3" name="Rectangle 37"/>
            <p:cNvSpPr txBox="1">
              <a:spLocks noChangeArrowheads="1"/>
            </p:cNvSpPr>
            <p:nvPr/>
          </p:nvSpPr>
          <p:spPr bwMode="auto">
            <a:xfrm>
              <a:off x="350837" y="331113"/>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Ethnography</a:t>
              </a:r>
            </a:p>
          </p:txBody>
        </p:sp>
        <p:sp>
          <p:nvSpPr>
            <p:cNvPr id="24" name="Rectangle 37"/>
            <p:cNvSpPr txBox="1">
              <a:spLocks noChangeArrowheads="1"/>
            </p:cNvSpPr>
            <p:nvPr/>
          </p:nvSpPr>
          <p:spPr bwMode="auto">
            <a:xfrm>
              <a:off x="33226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Synthesis</a:t>
              </a:r>
            </a:p>
          </p:txBody>
        </p:sp>
        <p:sp>
          <p:nvSpPr>
            <p:cNvPr id="25" name="Rectangle 37"/>
            <p:cNvSpPr txBox="1">
              <a:spLocks noChangeArrowheads="1"/>
            </p:cNvSpPr>
            <p:nvPr/>
          </p:nvSpPr>
          <p:spPr bwMode="auto">
            <a:xfrm>
              <a:off x="6294437"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solidFill>
                    <a:schemeClr val="bg1"/>
                  </a:solidFill>
                  <a:latin typeface="MetaOT-Medium" pitchFamily="50" charset="0"/>
                  <a:ea typeface="ＭＳ Ｐゴシック" charset="-128"/>
                  <a:cs typeface="Arial" pitchFamily="34" charset="0"/>
                </a:rPr>
                <a:t>Prototyping</a:t>
              </a:r>
            </a:p>
          </p:txBody>
        </p:sp>
        <p:sp>
          <p:nvSpPr>
            <p:cNvPr id="26" name="Rounded Rectangle 24"/>
            <p:cNvSpPr>
              <a:spLocks noChangeArrowheads="1"/>
            </p:cNvSpPr>
            <p:nvPr/>
          </p:nvSpPr>
          <p:spPr bwMode="auto">
            <a:xfrm>
              <a:off x="6172200" y="228600"/>
              <a:ext cx="2819400" cy="1362580"/>
            </a:xfrm>
            <a:prstGeom prst="roundRect">
              <a:avLst>
                <a:gd name="adj" fmla="val 5051"/>
              </a:avLst>
            </a:prstGeom>
            <a:solidFill>
              <a:srgbClr val="F6BB00"/>
            </a:solidFill>
            <a:ln w="9525" algn="ctr">
              <a:noFill/>
              <a:round/>
              <a:headEnd/>
              <a:tailEnd/>
            </a:ln>
          </p:spPr>
          <p:txBody>
            <a:bodyPr/>
            <a:lstStyle/>
            <a:p>
              <a:pPr defTabSz="457200">
                <a:buClr>
                  <a:srgbClr val="808080"/>
                </a:buClr>
                <a:buSzPct val="100000"/>
                <a:buFont typeface="Arial" pitchFamily="34" charset="0"/>
                <a:buNone/>
              </a:pPr>
              <a:endParaRPr lang="en-US" sz="1800" dirty="0">
                <a:solidFill>
                  <a:srgbClr val="FFFFFF"/>
                </a:solidFill>
                <a:latin typeface="MetaOT-Book" pitchFamily="50" charset="0"/>
                <a:ea typeface="ＭＳ Ｐゴシック" pitchFamily="34" charset="-128"/>
              </a:endParaRPr>
            </a:p>
          </p:txBody>
        </p:sp>
        <p:sp>
          <p:nvSpPr>
            <p:cNvPr id="27" name="Rectangle 37"/>
            <p:cNvSpPr txBox="1">
              <a:spLocks noChangeArrowheads="1"/>
            </p:cNvSpPr>
            <p:nvPr/>
          </p:nvSpPr>
          <p:spPr bwMode="auto">
            <a:xfrm>
              <a:off x="6324600" y="326977"/>
              <a:ext cx="2544763" cy="430887"/>
            </a:xfrm>
            <a:prstGeom prst="rect">
              <a:avLst/>
            </a:prstGeom>
            <a:noFill/>
            <a:ln w="9525">
              <a:noFill/>
              <a:miter lim="800000"/>
              <a:headEnd/>
              <a:tailEnd/>
            </a:ln>
          </p:spPr>
          <p:txBody>
            <a:bodyPr wrap="square" lIns="0" tIns="0" rIns="0" bIns="0" anchor="ctr">
              <a:spAutoFit/>
            </a:bodyPr>
            <a:lstStyle/>
            <a:p>
              <a:pPr algn="ctr" defTabSz="457200">
                <a:spcBef>
                  <a:spcPts val="188"/>
                </a:spcBef>
                <a:buClr>
                  <a:srgbClr val="808080"/>
                </a:buClr>
                <a:buSzPct val="100000"/>
                <a:buFont typeface="Arial" pitchFamily="34" charset="0"/>
                <a:buNone/>
                <a:defRPr/>
              </a:pPr>
              <a:r>
                <a:rPr lang="en-US" sz="2800" dirty="0">
                  <a:latin typeface="MetaOT-Medium" pitchFamily="50" charset="0"/>
                  <a:ea typeface="ＭＳ Ｐゴシック" charset="-128"/>
                  <a:cs typeface="Arial" pitchFamily="34" charset="0"/>
                </a:rPr>
                <a:t>Prototyping</a:t>
              </a:r>
            </a:p>
          </p:txBody>
        </p:sp>
      </p:grpSp>
    </p:spTree>
    <p:extLst>
      <p:ext uri="{BB962C8B-B14F-4D97-AF65-F5344CB8AC3E}">
        <p14:creationId xmlns:p14="http://schemas.microsoft.com/office/powerpoint/2010/main" val="1599139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60</a:t>
            </a:fld>
            <a:endParaRPr lang="en-US"/>
          </a:p>
        </p:txBody>
      </p:sp>
      <p:pic>
        <p:nvPicPr>
          <p:cNvPr id="2" name="Picture 1" descr="IMG_2331.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920367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61</a:t>
            </a:fld>
            <a:endParaRPr lang="en-US"/>
          </a:p>
        </p:txBody>
      </p:sp>
      <p:pic>
        <p:nvPicPr>
          <p:cNvPr id="2" name="Picture 1" descr="IMG_233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3868400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62</a:t>
            </a:fld>
            <a:endParaRPr lang="en-US"/>
          </a:p>
        </p:txBody>
      </p:sp>
      <p:pic>
        <p:nvPicPr>
          <p:cNvPr id="2" name="Picture 1" descr="IMG_233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2683694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63</a:t>
            </a:fld>
            <a:endParaRPr lang="en-US"/>
          </a:p>
        </p:txBody>
      </p:sp>
      <p:pic>
        <p:nvPicPr>
          <p:cNvPr id="2" name="Picture 1" descr="IMG_236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0" y="2048"/>
            <a:ext cx="4572000" cy="6858000"/>
          </a:xfrm>
          <a:prstGeom prst="rect">
            <a:avLst/>
          </a:prstGeom>
        </p:spPr>
      </p:pic>
    </p:spTree>
    <p:extLst>
      <p:ext uri="{BB962C8B-B14F-4D97-AF65-F5344CB8AC3E}">
        <p14:creationId xmlns:p14="http://schemas.microsoft.com/office/powerpoint/2010/main" val="545830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64</a:t>
            </a:fld>
            <a:endParaRPr lang="en-US"/>
          </a:p>
        </p:txBody>
      </p:sp>
      <p:pic>
        <p:nvPicPr>
          <p:cNvPr id="2" name="Picture 1" descr="IMG_2362.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653742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65</a:t>
            </a:fld>
            <a:endParaRPr lang="en-US"/>
          </a:p>
        </p:txBody>
      </p:sp>
      <p:pic>
        <p:nvPicPr>
          <p:cNvPr id="2" name="Picture 1" descr="IMG_2365.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0" y="-10269"/>
            <a:ext cx="4572000" cy="6858000"/>
          </a:xfrm>
          <a:prstGeom prst="rect">
            <a:avLst/>
          </a:prstGeom>
        </p:spPr>
      </p:pic>
    </p:spTree>
    <p:extLst>
      <p:ext uri="{BB962C8B-B14F-4D97-AF65-F5344CB8AC3E}">
        <p14:creationId xmlns:p14="http://schemas.microsoft.com/office/powerpoint/2010/main" val="3027233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66</a:t>
            </a:fld>
            <a:endParaRPr lang="en-US"/>
          </a:p>
        </p:txBody>
      </p:sp>
      <p:pic>
        <p:nvPicPr>
          <p:cNvPr id="2" name="Picture 1" descr="IMG_2427.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0" y="0"/>
            <a:ext cx="4572000" cy="6858000"/>
          </a:xfrm>
          <a:prstGeom prst="rect">
            <a:avLst/>
          </a:prstGeom>
        </p:spPr>
      </p:pic>
    </p:spTree>
    <p:extLst>
      <p:ext uri="{BB962C8B-B14F-4D97-AF65-F5344CB8AC3E}">
        <p14:creationId xmlns:p14="http://schemas.microsoft.com/office/powerpoint/2010/main" val="1276985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67</a:t>
            </a:fld>
            <a:endParaRPr lang="en-US"/>
          </a:p>
        </p:txBody>
      </p:sp>
      <p:pic>
        <p:nvPicPr>
          <p:cNvPr id="2" name="Picture 1" descr="IMG_243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0" y="0"/>
            <a:ext cx="4572000" cy="6858000"/>
          </a:xfrm>
          <a:prstGeom prst="rect">
            <a:avLst/>
          </a:prstGeom>
        </p:spPr>
      </p:pic>
    </p:spTree>
    <p:extLst>
      <p:ext uri="{BB962C8B-B14F-4D97-AF65-F5344CB8AC3E}">
        <p14:creationId xmlns:p14="http://schemas.microsoft.com/office/powerpoint/2010/main" val="1959683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68</a:t>
            </a:fld>
            <a:endParaRPr lang="en-US"/>
          </a:p>
        </p:txBody>
      </p:sp>
      <p:pic>
        <p:nvPicPr>
          <p:cNvPr id="2" name="Picture 1" descr="IMG_244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1547250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69</a:t>
            </a:fld>
            <a:endParaRPr lang="en-US"/>
          </a:p>
        </p:txBody>
      </p:sp>
      <p:pic>
        <p:nvPicPr>
          <p:cNvPr id="3" name="Picture 2" descr="IMG_0060.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9144000" cy="5749493"/>
          </a:xfrm>
          <a:prstGeom prst="rect">
            <a:avLst/>
          </a:prstGeom>
        </p:spPr>
      </p:pic>
    </p:spTree>
    <p:extLst>
      <p:ext uri="{BB962C8B-B14F-4D97-AF65-F5344CB8AC3E}">
        <p14:creationId xmlns:p14="http://schemas.microsoft.com/office/powerpoint/2010/main" val="106645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a:t>
            </a:fld>
            <a:endParaRPr lang="en-US"/>
          </a:p>
        </p:txBody>
      </p:sp>
      <p:sp>
        <p:nvSpPr>
          <p:cNvPr id="5" name="Text Placeholder 2"/>
          <p:cNvSpPr>
            <a:spLocks noGrp="1"/>
          </p:cNvSpPr>
          <p:nvPr>
            <p:ph type="body" sz="quarter" idx="10"/>
          </p:nvPr>
        </p:nvSpPr>
        <p:spPr>
          <a:xfrm>
            <a:off x="1066800" y="1981200"/>
            <a:ext cx="7010400" cy="2133600"/>
          </a:xfrm>
        </p:spPr>
        <p:txBody>
          <a:bodyPr/>
          <a:lstStyle/>
          <a:p>
            <a:r>
              <a:rPr lang="en-US" dirty="0"/>
              <a:t>Prototyping is not about creating the right idea</a:t>
            </a:r>
          </a:p>
        </p:txBody>
      </p:sp>
    </p:spTree>
    <p:extLst>
      <p:ext uri="{BB962C8B-B14F-4D97-AF65-F5344CB8AC3E}">
        <p14:creationId xmlns:p14="http://schemas.microsoft.com/office/powerpoint/2010/main" val="3601757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70</a:t>
            </a:fld>
            <a:endParaRPr lang="en-US"/>
          </a:p>
        </p:txBody>
      </p:sp>
      <p:pic>
        <p:nvPicPr>
          <p:cNvPr id="2" name="Picture 1" descr="IMG_311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8406"/>
            <a:ext cx="9144000" cy="5162794"/>
          </a:xfrm>
          <a:prstGeom prst="rect">
            <a:avLst/>
          </a:prstGeom>
        </p:spPr>
      </p:pic>
    </p:spTree>
    <p:extLst>
      <p:ext uri="{BB962C8B-B14F-4D97-AF65-F5344CB8AC3E}">
        <p14:creationId xmlns:p14="http://schemas.microsoft.com/office/powerpoint/2010/main" val="1942935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209800"/>
            <a:ext cx="9144000" cy="1219200"/>
          </a:xfrm>
        </p:spPr>
        <p:txBody>
          <a:bodyPr/>
          <a:lstStyle/>
          <a:p>
            <a:r>
              <a:rPr lang="en-US" dirty="0"/>
              <a:t>Having a culture that supports these dreamers, experimenters and failures is absolutely critical.</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71</a:t>
            </a:fld>
            <a:endParaRPr lang="en-US"/>
          </a:p>
        </p:txBody>
      </p:sp>
    </p:spTree>
    <p:extLst>
      <p:ext uri="{BB962C8B-B14F-4D97-AF65-F5344CB8AC3E}">
        <p14:creationId xmlns:p14="http://schemas.microsoft.com/office/powerpoint/2010/main" val="2045796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228600"/>
            <a:ext cx="8229600" cy="5638800"/>
          </a:xfrm>
        </p:spPr>
        <p:txBody>
          <a:bodyPr/>
          <a:lstStyle/>
          <a:p>
            <a:pPr algn="l"/>
            <a:r>
              <a:rPr lang="en-US" sz="2800" dirty="0"/>
              <a:t>“Early failures are important because they generate systematic learning about where opportunities are (and are not) and how to address them, and they quickly free up people, capital, and ideas for more-promising projects.”</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72</a:t>
            </a:fld>
            <a:endParaRPr lang="en-US"/>
          </a:p>
        </p:txBody>
      </p:sp>
      <p:sp>
        <p:nvSpPr>
          <p:cNvPr id="5" name="Rectangle 4"/>
          <p:cNvSpPr/>
          <p:nvPr/>
        </p:nvSpPr>
        <p:spPr>
          <a:xfrm>
            <a:off x="4343400" y="4495800"/>
            <a:ext cx="4493538" cy="369332"/>
          </a:xfrm>
          <a:prstGeom prst="rect">
            <a:avLst/>
          </a:prstGeom>
        </p:spPr>
        <p:txBody>
          <a:bodyPr wrap="none">
            <a:spAutoFit/>
          </a:bodyPr>
          <a:lstStyle/>
          <a:p>
            <a:r>
              <a:rPr lang="en-US" dirty="0">
                <a:solidFill>
                  <a:schemeClr val="bg1"/>
                </a:solidFill>
              </a:rPr>
              <a:t>Daniel Isenberg – Harvard Business Review</a:t>
            </a:r>
          </a:p>
        </p:txBody>
      </p:sp>
    </p:spTree>
    <p:extLst>
      <p:ext uri="{BB962C8B-B14F-4D97-AF65-F5344CB8AC3E}">
        <p14:creationId xmlns:p14="http://schemas.microsoft.com/office/powerpoint/2010/main" val="25561640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73</a:t>
            </a:fld>
            <a:endParaRPr lang="en-US"/>
          </a:p>
        </p:txBody>
      </p:sp>
      <p:sp>
        <p:nvSpPr>
          <p:cNvPr id="7" name="Text Placeholder 2"/>
          <p:cNvSpPr>
            <a:spLocks noGrp="1"/>
          </p:cNvSpPr>
          <p:nvPr>
            <p:ph type="body" sz="quarter" idx="10"/>
          </p:nvPr>
        </p:nvSpPr>
        <p:spPr>
          <a:xfrm>
            <a:off x="457200" y="1676400"/>
            <a:ext cx="8229600" cy="3810000"/>
          </a:xfrm>
        </p:spPr>
        <p:txBody>
          <a:bodyPr/>
          <a:lstStyle/>
          <a:p>
            <a:pPr marL="457200" indent="-457200" algn="l">
              <a:buFont typeface="Arial"/>
              <a:buChar char="•"/>
            </a:pPr>
            <a:r>
              <a:rPr lang="en-US" sz="2800" dirty="0"/>
              <a:t>Permission to try something new</a:t>
            </a:r>
          </a:p>
          <a:p>
            <a:pPr marL="457200" indent="-457200" algn="l">
              <a:buFont typeface="Arial"/>
              <a:buChar char="•"/>
            </a:pPr>
            <a:r>
              <a:rPr lang="en-US" sz="2800" dirty="0"/>
              <a:t>Permission to avoid cultural rules and      established pecking orders</a:t>
            </a:r>
          </a:p>
          <a:p>
            <a:pPr marL="457200" indent="-457200" algn="l">
              <a:buFont typeface="Arial"/>
              <a:buChar char="•"/>
            </a:pPr>
            <a:r>
              <a:rPr lang="en-US" sz="2800" dirty="0"/>
              <a:t>Permission to embarrass yourself</a:t>
            </a:r>
          </a:p>
          <a:p>
            <a:pPr marL="457200" indent="-457200" algn="l">
              <a:buFont typeface="Arial"/>
              <a:buChar char="•"/>
            </a:pPr>
            <a:r>
              <a:rPr lang="en-US" sz="2800" dirty="0"/>
              <a:t>Permission to have and explore crazy ideas</a:t>
            </a:r>
          </a:p>
          <a:p>
            <a:pPr algn="l"/>
            <a:endParaRPr lang="en-US" sz="2800" dirty="0"/>
          </a:p>
        </p:txBody>
      </p:sp>
      <p:sp>
        <p:nvSpPr>
          <p:cNvPr id="9" name="Text Placeholder 2"/>
          <p:cNvSpPr txBox="1">
            <a:spLocks/>
          </p:cNvSpPr>
          <p:nvPr/>
        </p:nvSpPr>
        <p:spPr>
          <a:xfrm>
            <a:off x="381000" y="381000"/>
            <a:ext cx="8312727" cy="1219200"/>
          </a:xfrm>
          <a:prstGeom prst="rect">
            <a:avLst/>
          </a:prstGeom>
        </p:spPr>
        <p:txBody>
          <a:bodyPr anchor="ctr" anchorCtr="0"/>
          <a:lstStyle>
            <a:lvl1pPr marL="0" indent="0" algn="ctr" defTabSz="914400" rtl="0" eaLnBrk="1" latinLnBrk="0" hangingPunct="1">
              <a:spcBef>
                <a:spcPct val="20000"/>
              </a:spcBef>
              <a:buFont typeface="Arial" pitchFamily="34" charset="0"/>
              <a:buNone/>
              <a:defRPr lang="en-US" sz="4800" kern="1200" smtClean="0">
                <a:solidFill>
                  <a:schemeClr val="bg1"/>
                </a:solidFill>
                <a:latin typeface="MetaOT-Book" pitchFamily="50" charset="0"/>
                <a:ea typeface="+mn-ea"/>
                <a:cs typeface="+mn-cs"/>
              </a:defRPr>
            </a:lvl1pPr>
            <a:lvl2pPr marL="457200" indent="0" algn="ctr" defTabSz="914400" rtl="0" eaLnBrk="1" latinLnBrk="0" hangingPunct="1">
              <a:spcBef>
                <a:spcPct val="20000"/>
              </a:spcBef>
              <a:buFont typeface="Arial" pitchFamily="34" charset="0"/>
              <a:buNone/>
              <a:defRPr sz="4800" kern="1200">
                <a:solidFill>
                  <a:schemeClr val="tx1"/>
                </a:solidFill>
                <a:latin typeface="MetaSerifOT-Book" pitchFamily="50"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4800" kern="1200">
                <a:solidFill>
                  <a:schemeClr val="tx1"/>
                </a:solidFill>
                <a:latin typeface="MetaSerifOT-Book" pitchFamily="50"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4800" kern="1200">
                <a:solidFill>
                  <a:schemeClr val="tx1"/>
                </a:solidFill>
                <a:latin typeface="MetaSerifOT-Book" pitchFamily="50"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4800" kern="1200">
                <a:solidFill>
                  <a:schemeClr val="tx1"/>
                </a:solidFill>
                <a:latin typeface="MetaSerifOT-Book" pitchFamily="50"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Give yourself and your team permission to be creative:</a:t>
            </a:r>
          </a:p>
        </p:txBody>
      </p:sp>
    </p:spTree>
    <p:extLst>
      <p:ext uri="{BB962C8B-B14F-4D97-AF65-F5344CB8AC3E}">
        <p14:creationId xmlns:p14="http://schemas.microsoft.com/office/powerpoint/2010/main" val="2726491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28600"/>
            <a:ext cx="9144000" cy="5638800"/>
          </a:xfrm>
        </p:spPr>
        <p:txBody>
          <a:bodyPr/>
          <a:lstStyle/>
          <a:p>
            <a:r>
              <a:rPr lang="en-US" dirty="0"/>
              <a:t>So, fail often and fail early…</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74</a:t>
            </a:fld>
            <a:endParaRPr lang="en-US"/>
          </a:p>
        </p:txBody>
      </p:sp>
    </p:spTree>
    <p:extLst>
      <p:ext uri="{BB962C8B-B14F-4D97-AF65-F5344CB8AC3E}">
        <p14:creationId xmlns:p14="http://schemas.microsoft.com/office/powerpoint/2010/main" val="26711657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1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66800" y="1981200"/>
            <a:ext cx="7010400" cy="2133600"/>
          </a:xfrm>
        </p:spPr>
        <p:txBody>
          <a:bodyPr/>
          <a:lstStyle/>
          <a:p>
            <a:r>
              <a:rPr lang="en-US" dirty="0"/>
              <a:t>Prototyping is about creating “an idea”</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8</a:t>
            </a:fld>
            <a:endParaRPr lang="en-US"/>
          </a:p>
        </p:txBody>
      </p:sp>
    </p:spTree>
    <p:extLst>
      <p:ext uri="{BB962C8B-B14F-4D97-AF65-F5344CB8AC3E}">
        <p14:creationId xmlns:p14="http://schemas.microsoft.com/office/powerpoint/2010/main" val="294875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752600"/>
            <a:ext cx="9144000" cy="1676400"/>
          </a:xfrm>
        </p:spPr>
        <p:txBody>
          <a:bodyPr/>
          <a:lstStyle/>
          <a:p>
            <a:r>
              <a:rPr lang="en-US" dirty="0"/>
              <a:t>In design, there are no “right” ideas.  There are only ideas.</a:t>
            </a:r>
          </a:p>
        </p:txBody>
      </p:sp>
      <p:sp>
        <p:nvSpPr>
          <p:cNvPr id="4" name="Slide Number Placeholder 4"/>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EDFF840-9474-449C-83EF-EE307FABEFD3}" type="slidenum">
              <a:rPr lang="en-US" smtClean="0"/>
              <a:pPr/>
              <a:t>9</a:t>
            </a:fld>
            <a:endParaRPr lang="en-US"/>
          </a:p>
        </p:txBody>
      </p:sp>
    </p:spTree>
    <p:extLst>
      <p:ext uri="{BB962C8B-B14F-4D97-AF65-F5344CB8AC3E}">
        <p14:creationId xmlns:p14="http://schemas.microsoft.com/office/powerpoint/2010/main" val="2400679932"/>
      </p:ext>
    </p:extLst>
  </p:cSld>
  <p:clrMapOvr>
    <a:masterClrMapping/>
  </p:clrMapOvr>
</p:sld>
</file>

<file path=ppt/theme/theme1.xml><?xml version="1.0" encoding="utf-8"?>
<a:theme xmlns:a="http://schemas.openxmlformats.org/drawingml/2006/main" name="Layouts">
  <a:themeElements>
    <a:clrScheme name="AC4D">
      <a:dk1>
        <a:sysClr val="windowText" lastClr="000000"/>
      </a:dk1>
      <a:lt1>
        <a:sysClr val="window" lastClr="FFFFFF"/>
      </a:lt1>
      <a:dk2>
        <a:srgbClr val="F6BB00"/>
      </a:dk2>
      <a:lt2>
        <a:srgbClr val="B0DAE6"/>
      </a:lt2>
      <a:accent1>
        <a:srgbClr val="5FB5CD"/>
      </a:accent1>
      <a:accent2>
        <a:srgbClr val="CA2A27"/>
      </a:accent2>
      <a:accent3>
        <a:srgbClr val="C4248F"/>
      </a:accent3>
      <a:accent4>
        <a:srgbClr val="676767"/>
      </a:accent4>
      <a:accent5>
        <a:srgbClr val="9BCB3C"/>
      </a:accent5>
      <a:accent6>
        <a:srgbClr val="D8D8D8"/>
      </a:accent6>
      <a:hlink>
        <a:srgbClr val="676767"/>
      </a:hlink>
      <a:folHlink>
        <a:srgbClr val="676767"/>
      </a:folHlink>
    </a:clrScheme>
    <a:fontScheme name="AC4D">
      <a:majorFont>
        <a:latin typeface="MetaOT-Bold"/>
        <a:ea typeface=""/>
        <a:cs typeface=""/>
      </a:majorFont>
      <a:minorFont>
        <a:latin typeface="MetaOT-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10819</TotalTime>
  <Words>758</Words>
  <Application>Microsoft Office PowerPoint</Application>
  <PresentationFormat>On-screen Show (4:3)</PresentationFormat>
  <Paragraphs>182</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MetaOT-Bold</vt:lpstr>
      <vt:lpstr>MetaOT-Book</vt:lpstr>
      <vt:lpstr>MetaOT-Medium</vt:lpstr>
      <vt:lpstr>MetaSerifOT-Book</vt:lpstr>
      <vt:lpstr>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Jon.Kolko</dc:creator>
  <cp:lastModifiedBy>laurynrgarcia@gmail.com</cp:lastModifiedBy>
  <cp:revision>990</cp:revision>
  <cp:lastPrinted>2012-02-01T12:34:56Z</cp:lastPrinted>
  <dcterms:created xsi:type="dcterms:W3CDTF">2010-11-26T21:24:12Z</dcterms:created>
  <dcterms:modified xsi:type="dcterms:W3CDTF">2020-11-06T19:58:58Z</dcterms:modified>
</cp:coreProperties>
</file>