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6" r:id="rId5"/>
    <p:sldId id="267" r:id="rId6"/>
    <p:sldId id="268" r:id="rId7"/>
    <p:sldId id="259" r:id="rId8"/>
    <p:sldId id="260" r:id="rId9"/>
    <p:sldId id="269" r:id="rId10"/>
    <p:sldId id="270" r:id="rId11"/>
    <p:sldId id="271" r:id="rId12"/>
    <p:sldId id="272" r:id="rId13"/>
    <p:sldId id="273" r:id="rId14"/>
    <p:sldId id="275" r:id="rId15"/>
    <p:sldId id="274" r:id="rId16"/>
    <p:sldId id="261" r:id="rId17"/>
    <p:sldId id="276" r:id="rId18"/>
    <p:sldId id="262"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4660"/>
  </p:normalViewPr>
  <p:slideViewPr>
    <p:cSldViewPr snapToGrid="0">
      <p:cViewPr>
        <p:scale>
          <a:sx n="70" d="100"/>
          <a:sy n="70" d="100"/>
        </p:scale>
        <p:origin x="70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amaria\Documents\Universidad\Trabajo%20de%20grado\Statistic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amaria\Documents\Universidad\Trabajo%20de%20grado\Statistic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amaria\Documents\Universidad\Trabajo%20de%20grado\Statistic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amaria\Documents\Universidad\Trabajo%20de%20grado\Statistic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namaria\Documents\Universidad\Trabajo%20de%20grado\Statistic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'Resume data'!$B$44</c:f>
              <c:strCache>
                <c:ptCount val="1"/>
                <c:pt idx="0">
                  <c:v>PET</c:v>
                </c:pt>
              </c:strCache>
            </c:strRef>
          </c:tx>
          <c:spPr>
            <a:solidFill>
              <a:schemeClr val="accent1"/>
            </a:solidFill>
            <a:ln>
              <a:noFill/>
            </a:ln>
            <a:effectLst/>
          </c:spPr>
          <c:invertIfNegative val="0"/>
          <c:cat>
            <c:strRef>
              <c:f>'Resume data'!$C$43:$H$43</c:f>
              <c:strCache>
                <c:ptCount val="6"/>
                <c:pt idx="0">
                  <c:v>Packaging</c:v>
                </c:pt>
                <c:pt idx="1">
                  <c:v>ELV</c:v>
                </c:pt>
                <c:pt idx="2">
                  <c:v>WEEE</c:v>
                </c:pt>
                <c:pt idx="3">
                  <c:v>Construction and Building</c:v>
                </c:pt>
                <c:pt idx="4">
                  <c:v>Agricultural</c:v>
                </c:pt>
                <c:pt idx="5">
                  <c:v>Other plastic waste</c:v>
                </c:pt>
              </c:strCache>
            </c:strRef>
          </c:cat>
          <c:val>
            <c:numRef>
              <c:f>'Resume data'!$C$44:$H$44</c:f>
              <c:numCache>
                <c:formatCode>General</c:formatCode>
                <c:ptCount val="6"/>
                <c:pt idx="0">
                  <c:v>0.34</c:v>
                </c:pt>
                <c:pt idx="1">
                  <c:v>0</c:v>
                </c:pt>
                <c:pt idx="2">
                  <c:v>0</c:v>
                </c:pt>
                <c:pt idx="3">
                  <c:v>0</c:v>
                </c:pt>
                <c:pt idx="4">
                  <c:v>0</c:v>
                </c:pt>
                <c:pt idx="5">
                  <c:v>0</c:v>
                </c:pt>
              </c:numCache>
            </c:numRef>
          </c:val>
          <c:extLst>
            <c:ext xmlns:c16="http://schemas.microsoft.com/office/drawing/2014/chart" uri="{C3380CC4-5D6E-409C-BE32-E72D297353CC}">
              <c16:uniqueId val="{00000000-8316-4599-B315-B72DB2DD1AD4}"/>
            </c:ext>
          </c:extLst>
        </c:ser>
        <c:ser>
          <c:idx val="1"/>
          <c:order val="1"/>
          <c:tx>
            <c:strRef>
              <c:f>'Resume data'!$B$45</c:f>
              <c:strCache>
                <c:ptCount val="1"/>
                <c:pt idx="0">
                  <c:v>HDPE</c:v>
                </c:pt>
              </c:strCache>
            </c:strRef>
          </c:tx>
          <c:spPr>
            <a:solidFill>
              <a:schemeClr val="accent2"/>
            </a:solidFill>
            <a:ln>
              <a:noFill/>
            </a:ln>
            <a:effectLst/>
          </c:spPr>
          <c:invertIfNegative val="0"/>
          <c:cat>
            <c:strRef>
              <c:f>'Resume data'!$C$43:$H$43</c:f>
              <c:strCache>
                <c:ptCount val="6"/>
                <c:pt idx="0">
                  <c:v>Packaging</c:v>
                </c:pt>
                <c:pt idx="1">
                  <c:v>ELV</c:v>
                </c:pt>
                <c:pt idx="2">
                  <c:v>WEEE</c:v>
                </c:pt>
                <c:pt idx="3">
                  <c:v>Construction and Building</c:v>
                </c:pt>
                <c:pt idx="4">
                  <c:v>Agricultural</c:v>
                </c:pt>
                <c:pt idx="5">
                  <c:v>Other plastic waste</c:v>
                </c:pt>
              </c:strCache>
            </c:strRef>
          </c:cat>
          <c:val>
            <c:numRef>
              <c:f>'Resume data'!$C$45:$H$45</c:f>
              <c:numCache>
                <c:formatCode>General</c:formatCode>
                <c:ptCount val="6"/>
                <c:pt idx="0">
                  <c:v>0.15</c:v>
                </c:pt>
                <c:pt idx="1">
                  <c:v>0.08</c:v>
                </c:pt>
                <c:pt idx="2">
                  <c:v>0.02</c:v>
                </c:pt>
                <c:pt idx="3">
                  <c:v>0.12</c:v>
                </c:pt>
                <c:pt idx="4">
                  <c:v>0.27</c:v>
                </c:pt>
                <c:pt idx="5">
                  <c:v>0.09</c:v>
                </c:pt>
              </c:numCache>
            </c:numRef>
          </c:val>
          <c:extLst>
            <c:ext xmlns:c16="http://schemas.microsoft.com/office/drawing/2014/chart" uri="{C3380CC4-5D6E-409C-BE32-E72D297353CC}">
              <c16:uniqueId val="{00000001-8316-4599-B315-B72DB2DD1AD4}"/>
            </c:ext>
          </c:extLst>
        </c:ser>
        <c:ser>
          <c:idx val="2"/>
          <c:order val="2"/>
          <c:tx>
            <c:strRef>
              <c:f>'Resume data'!$B$46</c:f>
              <c:strCache>
                <c:ptCount val="1"/>
                <c:pt idx="0">
                  <c:v>LDPE</c:v>
                </c:pt>
              </c:strCache>
            </c:strRef>
          </c:tx>
          <c:spPr>
            <a:solidFill>
              <a:schemeClr val="accent3"/>
            </a:solidFill>
            <a:ln>
              <a:noFill/>
            </a:ln>
            <a:effectLst/>
          </c:spPr>
          <c:invertIfNegative val="0"/>
          <c:val>
            <c:numRef>
              <c:f>'Resume data'!$C$46:$H$46</c:f>
              <c:numCache>
                <c:formatCode>General</c:formatCode>
                <c:ptCount val="6"/>
                <c:pt idx="0">
                  <c:v>0.21</c:v>
                </c:pt>
                <c:pt idx="1">
                  <c:v>0</c:v>
                </c:pt>
                <c:pt idx="2">
                  <c:v>0</c:v>
                </c:pt>
                <c:pt idx="3">
                  <c:v>0.02</c:v>
                </c:pt>
                <c:pt idx="4">
                  <c:v>0.68</c:v>
                </c:pt>
                <c:pt idx="5">
                  <c:v>0.25</c:v>
                </c:pt>
              </c:numCache>
            </c:numRef>
          </c:val>
          <c:extLst>
            <c:ext xmlns:c16="http://schemas.microsoft.com/office/drawing/2014/chart" uri="{C3380CC4-5D6E-409C-BE32-E72D297353CC}">
              <c16:uniqueId val="{00000002-8316-4599-B315-B72DB2DD1AD4}"/>
            </c:ext>
          </c:extLst>
        </c:ser>
        <c:ser>
          <c:idx val="3"/>
          <c:order val="3"/>
          <c:tx>
            <c:strRef>
              <c:f>'Resume data'!$B$47</c:f>
              <c:strCache>
                <c:ptCount val="1"/>
                <c:pt idx="0">
                  <c:v>PP</c:v>
                </c:pt>
              </c:strCache>
            </c:strRef>
          </c:tx>
          <c:spPr>
            <a:solidFill>
              <a:schemeClr val="accent4"/>
            </a:solidFill>
            <a:ln>
              <a:noFill/>
            </a:ln>
            <a:effectLst/>
          </c:spPr>
          <c:invertIfNegative val="0"/>
          <c:val>
            <c:numRef>
              <c:f>'Resume data'!$C$47:$H$47</c:f>
              <c:numCache>
                <c:formatCode>General</c:formatCode>
                <c:ptCount val="6"/>
                <c:pt idx="0">
                  <c:v>0.17</c:v>
                </c:pt>
                <c:pt idx="1">
                  <c:v>0.43</c:v>
                </c:pt>
                <c:pt idx="2">
                  <c:v>0.27</c:v>
                </c:pt>
                <c:pt idx="3">
                  <c:v>0</c:v>
                </c:pt>
                <c:pt idx="4">
                  <c:v>0.03</c:v>
                </c:pt>
                <c:pt idx="5">
                  <c:v>0.1</c:v>
                </c:pt>
              </c:numCache>
            </c:numRef>
          </c:val>
          <c:extLst>
            <c:ext xmlns:c16="http://schemas.microsoft.com/office/drawing/2014/chart" uri="{C3380CC4-5D6E-409C-BE32-E72D297353CC}">
              <c16:uniqueId val="{00000003-8316-4599-B315-B72DB2DD1AD4}"/>
            </c:ext>
          </c:extLst>
        </c:ser>
        <c:ser>
          <c:idx val="4"/>
          <c:order val="4"/>
          <c:tx>
            <c:strRef>
              <c:f>'Resume data'!$B$48</c:f>
              <c:strCache>
                <c:ptCount val="1"/>
                <c:pt idx="0">
                  <c:v>PS</c:v>
                </c:pt>
              </c:strCache>
            </c:strRef>
          </c:tx>
          <c:spPr>
            <a:solidFill>
              <a:schemeClr val="accent5"/>
            </a:solidFill>
            <a:ln>
              <a:noFill/>
            </a:ln>
            <a:effectLst/>
          </c:spPr>
          <c:invertIfNegative val="0"/>
          <c:val>
            <c:numRef>
              <c:f>'Resume data'!$C$48:$H$48</c:f>
              <c:numCache>
                <c:formatCode>General</c:formatCode>
                <c:ptCount val="6"/>
                <c:pt idx="0">
                  <c:v>0.03</c:v>
                </c:pt>
                <c:pt idx="1">
                  <c:v>0</c:v>
                </c:pt>
                <c:pt idx="2">
                  <c:v>0.22</c:v>
                </c:pt>
                <c:pt idx="3">
                  <c:v>0</c:v>
                </c:pt>
                <c:pt idx="4">
                  <c:v>0</c:v>
                </c:pt>
                <c:pt idx="5">
                  <c:v>0.19</c:v>
                </c:pt>
              </c:numCache>
            </c:numRef>
          </c:val>
          <c:extLst>
            <c:ext xmlns:c16="http://schemas.microsoft.com/office/drawing/2014/chart" uri="{C3380CC4-5D6E-409C-BE32-E72D297353CC}">
              <c16:uniqueId val="{00000004-8316-4599-B315-B72DB2DD1AD4}"/>
            </c:ext>
          </c:extLst>
        </c:ser>
        <c:ser>
          <c:idx val="5"/>
          <c:order val="5"/>
          <c:tx>
            <c:strRef>
              <c:f>'Resume data'!$B$49</c:f>
              <c:strCache>
                <c:ptCount val="1"/>
                <c:pt idx="0">
                  <c:v>PVC</c:v>
                </c:pt>
              </c:strCache>
            </c:strRef>
          </c:tx>
          <c:spPr>
            <a:solidFill>
              <a:schemeClr val="accent6"/>
            </a:solidFill>
            <a:ln>
              <a:noFill/>
            </a:ln>
            <a:effectLst/>
          </c:spPr>
          <c:invertIfNegative val="0"/>
          <c:val>
            <c:numRef>
              <c:f>'Resume data'!$C$49:$H$49</c:f>
              <c:numCache>
                <c:formatCode>General</c:formatCode>
                <c:ptCount val="6"/>
                <c:pt idx="0">
                  <c:v>0.01</c:v>
                </c:pt>
                <c:pt idx="1">
                  <c:v>0.03</c:v>
                </c:pt>
                <c:pt idx="2">
                  <c:v>0.04</c:v>
                </c:pt>
                <c:pt idx="3">
                  <c:v>0.62</c:v>
                </c:pt>
                <c:pt idx="4">
                  <c:v>0</c:v>
                </c:pt>
                <c:pt idx="5">
                  <c:v>0.02</c:v>
                </c:pt>
              </c:numCache>
            </c:numRef>
          </c:val>
          <c:extLst>
            <c:ext xmlns:c16="http://schemas.microsoft.com/office/drawing/2014/chart" uri="{C3380CC4-5D6E-409C-BE32-E72D297353CC}">
              <c16:uniqueId val="{00000005-8316-4599-B315-B72DB2DD1AD4}"/>
            </c:ext>
          </c:extLst>
        </c:ser>
        <c:ser>
          <c:idx val="6"/>
          <c:order val="6"/>
          <c:tx>
            <c:strRef>
              <c:f>'Resume data'!$B$50</c:f>
              <c:strCache>
                <c:ptCount val="1"/>
                <c:pt idx="0">
                  <c:v>Other plastic resins</c:v>
                </c:pt>
              </c:strCache>
            </c:strRef>
          </c:tx>
          <c:spPr>
            <a:solidFill>
              <a:schemeClr val="accent1">
                <a:lumMod val="60000"/>
              </a:schemeClr>
            </a:solidFill>
            <a:ln>
              <a:noFill/>
            </a:ln>
            <a:effectLst/>
          </c:spPr>
          <c:invertIfNegative val="0"/>
          <c:val>
            <c:numRef>
              <c:f>'Resume data'!$C$50:$H$50</c:f>
              <c:numCache>
                <c:formatCode>General</c:formatCode>
                <c:ptCount val="6"/>
                <c:pt idx="0">
                  <c:v>0.08</c:v>
                </c:pt>
                <c:pt idx="1">
                  <c:v>0.46</c:v>
                </c:pt>
                <c:pt idx="2">
                  <c:v>0.45</c:v>
                </c:pt>
                <c:pt idx="3">
                  <c:v>0.24</c:v>
                </c:pt>
                <c:pt idx="4">
                  <c:v>0.02</c:v>
                </c:pt>
                <c:pt idx="5">
                  <c:v>0.35</c:v>
                </c:pt>
              </c:numCache>
            </c:numRef>
          </c:val>
          <c:extLst>
            <c:ext xmlns:c16="http://schemas.microsoft.com/office/drawing/2014/chart" uri="{C3380CC4-5D6E-409C-BE32-E72D297353CC}">
              <c16:uniqueId val="{00000006-8316-4599-B315-B72DB2DD1AD4}"/>
            </c:ext>
          </c:extLst>
        </c:ser>
        <c:dLbls>
          <c:showLegendKey val="0"/>
          <c:showVal val="0"/>
          <c:showCatName val="0"/>
          <c:showSerName val="0"/>
          <c:showPercent val="0"/>
          <c:showBubbleSize val="0"/>
        </c:dLbls>
        <c:gapWidth val="182"/>
        <c:overlap val="100"/>
        <c:axId val="1525909215"/>
        <c:axId val="1516965055"/>
      </c:barChart>
      <c:catAx>
        <c:axId val="152590921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516965055"/>
        <c:crosses val="autoZero"/>
        <c:auto val="1"/>
        <c:lblAlgn val="ctr"/>
        <c:lblOffset val="100"/>
        <c:noMultiLvlLbl val="0"/>
      </c:catAx>
      <c:valAx>
        <c:axId val="1516965055"/>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5259092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'Resume data'!$I$57</c:f>
              <c:strCache>
                <c:ptCount val="1"/>
                <c:pt idx="0">
                  <c:v>PP</c:v>
                </c:pt>
              </c:strCache>
            </c:strRef>
          </c:tx>
          <c:spPr>
            <a:solidFill>
              <a:schemeClr val="accent1"/>
            </a:solidFill>
            <a:ln>
              <a:noFill/>
            </a:ln>
            <a:effectLst/>
          </c:spPr>
          <c:invertIfNegative val="0"/>
          <c:cat>
            <c:strRef>
              <c:f>'Resume data'!$B$58:$B$61</c:f>
              <c:strCache>
                <c:ptCount val="4"/>
                <c:pt idx="0">
                  <c:v>Theoretical estimation of the waste deposit</c:v>
                </c:pt>
                <c:pt idx="1">
                  <c:v>Estimation of collected waste for being recycled</c:v>
                </c:pt>
                <c:pt idx="2">
                  <c:v>Plastic waste sent to recyclage in France</c:v>
                </c:pt>
                <c:pt idx="3">
                  <c:v>Recycled plastic produced in France</c:v>
                </c:pt>
              </c:strCache>
            </c:strRef>
          </c:cat>
          <c:val>
            <c:numRef>
              <c:f>'Resume data'!$I$58:$I$61</c:f>
              <c:numCache>
                <c:formatCode>General</c:formatCode>
                <c:ptCount val="4"/>
                <c:pt idx="0">
                  <c:v>650000</c:v>
                </c:pt>
                <c:pt idx="1">
                  <c:v>160000</c:v>
                </c:pt>
                <c:pt idx="2">
                  <c:v>70000</c:v>
                </c:pt>
                <c:pt idx="3">
                  <c:v>50000</c:v>
                </c:pt>
              </c:numCache>
            </c:numRef>
          </c:val>
          <c:extLst>
            <c:ext xmlns:c16="http://schemas.microsoft.com/office/drawing/2014/chart" uri="{C3380CC4-5D6E-409C-BE32-E72D297353CC}">
              <c16:uniqueId val="{00000000-C41D-4B13-B390-2B14B8AAC857}"/>
            </c:ext>
          </c:extLst>
        </c:ser>
        <c:ser>
          <c:idx val="1"/>
          <c:order val="1"/>
          <c:tx>
            <c:strRef>
              <c:f>'Resume data'!$J$57</c:f>
              <c:strCache>
                <c:ptCount val="1"/>
                <c:pt idx="0">
                  <c:v>HDPE</c:v>
                </c:pt>
              </c:strCache>
            </c:strRef>
          </c:tx>
          <c:spPr>
            <a:solidFill>
              <a:schemeClr val="accent2"/>
            </a:solidFill>
            <a:ln>
              <a:noFill/>
            </a:ln>
            <a:effectLst/>
          </c:spPr>
          <c:invertIfNegative val="0"/>
          <c:cat>
            <c:strRef>
              <c:f>'Resume data'!$B$58:$B$61</c:f>
              <c:strCache>
                <c:ptCount val="4"/>
                <c:pt idx="0">
                  <c:v>Theoretical estimation of the waste deposit</c:v>
                </c:pt>
                <c:pt idx="1">
                  <c:v>Estimation of collected waste for being recycled</c:v>
                </c:pt>
                <c:pt idx="2">
                  <c:v>Plastic waste sent to recyclage in France</c:v>
                </c:pt>
                <c:pt idx="3">
                  <c:v>Recycled plastic produced in France</c:v>
                </c:pt>
              </c:strCache>
            </c:strRef>
          </c:cat>
          <c:val>
            <c:numRef>
              <c:f>'Resume data'!$J$58:$J$61</c:f>
              <c:numCache>
                <c:formatCode>General</c:formatCode>
                <c:ptCount val="4"/>
                <c:pt idx="0">
                  <c:v>600000</c:v>
                </c:pt>
                <c:pt idx="1">
                  <c:v>150000</c:v>
                </c:pt>
                <c:pt idx="2">
                  <c:v>110000</c:v>
                </c:pt>
                <c:pt idx="3">
                  <c:v>80000</c:v>
                </c:pt>
              </c:numCache>
            </c:numRef>
          </c:val>
          <c:extLst>
            <c:ext xmlns:c16="http://schemas.microsoft.com/office/drawing/2014/chart" uri="{C3380CC4-5D6E-409C-BE32-E72D297353CC}">
              <c16:uniqueId val="{00000001-C41D-4B13-B390-2B14B8AAC857}"/>
            </c:ext>
          </c:extLst>
        </c:ser>
        <c:ser>
          <c:idx val="2"/>
          <c:order val="2"/>
          <c:tx>
            <c:strRef>
              <c:f>'Resume data'!$K$57</c:f>
              <c:strCache>
                <c:ptCount val="1"/>
                <c:pt idx="0">
                  <c:v>LDPE</c:v>
                </c:pt>
              </c:strCache>
            </c:strRef>
          </c:tx>
          <c:spPr>
            <a:solidFill>
              <a:schemeClr val="accent3"/>
            </a:solidFill>
            <a:ln>
              <a:noFill/>
            </a:ln>
            <a:effectLst/>
          </c:spPr>
          <c:invertIfNegative val="0"/>
          <c:val>
            <c:numRef>
              <c:f>'Resume data'!$K$58:$K$61</c:f>
              <c:numCache>
                <c:formatCode>General</c:formatCode>
                <c:ptCount val="4"/>
                <c:pt idx="0">
                  <c:v>550000</c:v>
                </c:pt>
                <c:pt idx="1">
                  <c:v>350000</c:v>
                </c:pt>
                <c:pt idx="2">
                  <c:v>120000</c:v>
                </c:pt>
                <c:pt idx="3">
                  <c:v>80000</c:v>
                </c:pt>
              </c:numCache>
            </c:numRef>
          </c:val>
          <c:extLst>
            <c:ext xmlns:c16="http://schemas.microsoft.com/office/drawing/2014/chart" uri="{C3380CC4-5D6E-409C-BE32-E72D297353CC}">
              <c16:uniqueId val="{00000002-C41D-4B13-B390-2B14B8AAC857}"/>
            </c:ext>
          </c:extLst>
        </c:ser>
        <c:ser>
          <c:idx val="3"/>
          <c:order val="3"/>
          <c:tx>
            <c:strRef>
              <c:f>'Resume data'!$L$57</c:f>
              <c:strCache>
                <c:ptCount val="1"/>
                <c:pt idx="0">
                  <c:v>PS</c:v>
                </c:pt>
              </c:strCache>
            </c:strRef>
          </c:tx>
          <c:spPr>
            <a:solidFill>
              <a:schemeClr val="accent4"/>
            </a:solidFill>
            <a:ln>
              <a:noFill/>
            </a:ln>
            <a:effectLst/>
          </c:spPr>
          <c:invertIfNegative val="0"/>
          <c:val>
            <c:numRef>
              <c:f>'Resume data'!$L$58:$L$61</c:f>
              <c:numCache>
                <c:formatCode>General</c:formatCode>
                <c:ptCount val="4"/>
                <c:pt idx="0">
                  <c:v>200000</c:v>
                </c:pt>
                <c:pt idx="1">
                  <c:v>30000</c:v>
                </c:pt>
                <c:pt idx="2">
                  <c:v>30000</c:v>
                </c:pt>
                <c:pt idx="3">
                  <c:v>20000</c:v>
                </c:pt>
              </c:numCache>
            </c:numRef>
          </c:val>
          <c:extLst>
            <c:ext xmlns:c16="http://schemas.microsoft.com/office/drawing/2014/chart" uri="{C3380CC4-5D6E-409C-BE32-E72D297353CC}">
              <c16:uniqueId val="{00000003-C41D-4B13-B390-2B14B8AAC857}"/>
            </c:ext>
          </c:extLst>
        </c:ser>
        <c:ser>
          <c:idx val="4"/>
          <c:order val="4"/>
          <c:tx>
            <c:strRef>
              <c:f>'Resume data'!$N$57</c:f>
              <c:strCache>
                <c:ptCount val="1"/>
                <c:pt idx="0">
                  <c:v>Other plastics</c:v>
                </c:pt>
              </c:strCache>
            </c:strRef>
          </c:tx>
          <c:spPr>
            <a:solidFill>
              <a:schemeClr val="accent5"/>
            </a:solidFill>
            <a:ln>
              <a:noFill/>
            </a:ln>
            <a:effectLst/>
          </c:spPr>
          <c:invertIfNegative val="0"/>
          <c:val>
            <c:numRef>
              <c:f>'Resume data'!$N$58:$N$61</c:f>
              <c:numCache>
                <c:formatCode>General</c:formatCode>
                <c:ptCount val="4"/>
                <c:pt idx="0">
                  <c:v>1080000</c:v>
                </c:pt>
                <c:pt idx="1">
                  <c:v>230000</c:v>
                </c:pt>
                <c:pt idx="2">
                  <c:v>50000</c:v>
                </c:pt>
                <c:pt idx="3">
                  <c:v>40000</c:v>
                </c:pt>
              </c:numCache>
            </c:numRef>
          </c:val>
          <c:extLst>
            <c:ext xmlns:c16="http://schemas.microsoft.com/office/drawing/2014/chart" uri="{C3380CC4-5D6E-409C-BE32-E72D297353CC}">
              <c16:uniqueId val="{00000004-C41D-4B13-B390-2B14B8AAC857}"/>
            </c:ext>
          </c:extLst>
        </c:ser>
        <c:dLbls>
          <c:showLegendKey val="0"/>
          <c:showVal val="0"/>
          <c:showCatName val="0"/>
          <c:showSerName val="0"/>
          <c:showPercent val="0"/>
          <c:showBubbleSize val="0"/>
        </c:dLbls>
        <c:gapWidth val="219"/>
        <c:overlap val="100"/>
        <c:axId val="1513628351"/>
        <c:axId val="1368872015"/>
      </c:barChart>
      <c:catAx>
        <c:axId val="151362835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368872015"/>
        <c:crosses val="autoZero"/>
        <c:auto val="1"/>
        <c:lblAlgn val="ctr"/>
        <c:lblOffset val="100"/>
        <c:noMultiLvlLbl val="0"/>
      </c:catAx>
      <c:valAx>
        <c:axId val="1368872015"/>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5136283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solidFill>
        <a:schemeClr val="tx1"/>
      </a:solidFill>
    </a:ln>
    <a:effectLst/>
  </c:spPr>
  <c:txPr>
    <a:bodyPr/>
    <a:lstStyle/>
    <a:p>
      <a:pPr>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v>Total waste treated</c:v>
          </c:tx>
          <c:spPr>
            <a:solidFill>
              <a:schemeClr val="accent1"/>
            </a:solidFill>
            <a:ln>
              <a:noFill/>
            </a:ln>
            <a:effectLst/>
          </c:spPr>
          <c:invertIfNegative val="0"/>
          <c:cat>
            <c:strRef>
              <c:f>'Resume data'!$B$8:$B$13</c:f>
              <c:strCache>
                <c:ptCount val="6"/>
                <c:pt idx="0">
                  <c:v>Agriculture</c:v>
                </c:pt>
                <c:pt idx="1">
                  <c:v>Building and construction</c:v>
                </c:pt>
                <c:pt idx="2">
                  <c:v>Others*</c:v>
                </c:pt>
                <c:pt idx="3">
                  <c:v>Equipment (Automotive &amp; WEEE)</c:v>
                </c:pt>
                <c:pt idx="4">
                  <c:v>Household</c:v>
                </c:pt>
                <c:pt idx="5">
                  <c:v>Total</c:v>
                </c:pt>
              </c:strCache>
            </c:strRef>
          </c:cat>
          <c:val>
            <c:numRef>
              <c:f>'Resume data'!$V$8:$V$13</c:f>
              <c:numCache>
                <c:formatCode>General</c:formatCode>
                <c:ptCount val="6"/>
                <c:pt idx="0">
                  <c:v>8.0444960000000005</c:v>
                </c:pt>
                <c:pt idx="1">
                  <c:v>232.02579800000001</c:v>
                </c:pt>
                <c:pt idx="2">
                  <c:v>3.9395470000000001</c:v>
                </c:pt>
                <c:pt idx="3">
                  <c:v>0.93499900000000002</c:v>
                </c:pt>
                <c:pt idx="4">
                  <c:v>58.659669999999998</c:v>
                </c:pt>
                <c:pt idx="5">
                  <c:v>304.81428399999999</c:v>
                </c:pt>
              </c:numCache>
            </c:numRef>
          </c:val>
          <c:extLst>
            <c:ext xmlns:c16="http://schemas.microsoft.com/office/drawing/2014/chart" uri="{C3380CC4-5D6E-409C-BE32-E72D297353CC}">
              <c16:uniqueId val="{00000000-77D2-448F-BFBA-06BF80DD3555}"/>
            </c:ext>
          </c:extLst>
        </c:ser>
        <c:ser>
          <c:idx val="2"/>
          <c:order val="1"/>
          <c:tx>
            <c:v>Recycled waste</c:v>
          </c:tx>
          <c:spPr>
            <a:solidFill>
              <a:schemeClr val="accent2"/>
            </a:solidFill>
            <a:ln>
              <a:noFill/>
            </a:ln>
            <a:effectLst/>
          </c:spPr>
          <c:invertIfNegative val="0"/>
          <c:cat>
            <c:strRef>
              <c:f>'Resume data'!$B$8:$B$13</c:f>
              <c:strCache>
                <c:ptCount val="6"/>
                <c:pt idx="0">
                  <c:v>Agriculture</c:v>
                </c:pt>
                <c:pt idx="1">
                  <c:v>Building and construction</c:v>
                </c:pt>
                <c:pt idx="2">
                  <c:v>Others*</c:v>
                </c:pt>
                <c:pt idx="3">
                  <c:v>Equipment (Automotive &amp; WEEE)</c:v>
                </c:pt>
                <c:pt idx="4">
                  <c:v>Household</c:v>
                </c:pt>
                <c:pt idx="5">
                  <c:v>Total</c:v>
                </c:pt>
              </c:strCache>
            </c:strRef>
          </c:cat>
          <c:val>
            <c:numRef>
              <c:f>'Resume data'!$W$8:$W$13</c:f>
              <c:numCache>
                <c:formatCode>General</c:formatCode>
                <c:ptCount val="6"/>
                <c:pt idx="0">
                  <c:v>6.9966179999999998</c:v>
                </c:pt>
                <c:pt idx="1">
                  <c:v>133.60044099999999</c:v>
                </c:pt>
                <c:pt idx="2">
                  <c:v>1.4045909999999999</c:v>
                </c:pt>
                <c:pt idx="3">
                  <c:v>0.76762300000000006</c:v>
                </c:pt>
                <c:pt idx="4">
                  <c:v>24.669128000000001</c:v>
                </c:pt>
                <c:pt idx="5">
                  <c:v>167.78709699999999</c:v>
                </c:pt>
              </c:numCache>
            </c:numRef>
          </c:val>
          <c:extLst>
            <c:ext xmlns:c16="http://schemas.microsoft.com/office/drawing/2014/chart" uri="{C3380CC4-5D6E-409C-BE32-E72D297353CC}">
              <c16:uniqueId val="{00000001-77D2-448F-BFBA-06BF80DD3555}"/>
            </c:ext>
          </c:extLst>
        </c:ser>
        <c:dLbls>
          <c:showLegendKey val="0"/>
          <c:showVal val="0"/>
          <c:showCatName val="0"/>
          <c:showSerName val="0"/>
          <c:showPercent val="0"/>
          <c:showBubbleSize val="0"/>
        </c:dLbls>
        <c:gapWidth val="219"/>
        <c:overlap val="-27"/>
        <c:axId val="1310009759"/>
        <c:axId val="1321653423"/>
      </c:barChart>
      <c:catAx>
        <c:axId val="1310009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321653423"/>
        <c:crosses val="autoZero"/>
        <c:auto val="1"/>
        <c:lblAlgn val="ctr"/>
        <c:lblOffset val="100"/>
        <c:noMultiLvlLbl val="0"/>
      </c:catAx>
      <c:valAx>
        <c:axId val="13216534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Mtonnes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3100097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solidFill>
        <a:schemeClr val="tx1"/>
      </a:solidFill>
    </a:ln>
    <a:effectLst/>
  </c:spPr>
  <c:txPr>
    <a:bodyPr/>
    <a:lstStyle/>
    <a:p>
      <a:pPr>
        <a:defRPr/>
      </a:pPr>
      <a:endParaRPr lang="es-C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Ref>
              <c:f>'Resume data'!$C$67:$C$75</c:f>
              <c:strCache>
                <c:ptCount val="9"/>
                <c:pt idx="0">
                  <c:v>Household waste</c:v>
                </c:pt>
                <c:pt idx="1">
                  <c:v>Packaging</c:v>
                </c:pt>
                <c:pt idx="2">
                  <c:v>Carton</c:v>
                </c:pt>
                <c:pt idx="3">
                  <c:v>Paper</c:v>
                </c:pt>
                <c:pt idx="4">
                  <c:v>Glass</c:v>
                </c:pt>
                <c:pt idx="5">
                  <c:v>Bulk waste</c:v>
                </c:pt>
                <c:pt idx="6">
                  <c:v>Waste disposal centres</c:v>
                </c:pt>
                <c:pt idx="7">
                  <c:v>Textiles</c:v>
                </c:pt>
                <c:pt idx="8">
                  <c:v>Total</c:v>
                </c:pt>
              </c:strCache>
            </c:strRef>
          </c:cat>
          <c:val>
            <c:numRef>
              <c:f>'Resume data'!$E$67:$E$75</c:f>
              <c:numCache>
                <c:formatCode>General</c:formatCode>
                <c:ptCount val="9"/>
                <c:pt idx="0">
                  <c:v>70.424999999999997</c:v>
                </c:pt>
                <c:pt idx="1">
                  <c:v>3.7610000000000001</c:v>
                </c:pt>
                <c:pt idx="2">
                  <c:v>2.02</c:v>
                </c:pt>
                <c:pt idx="3">
                  <c:v>5.0519999999999996</c:v>
                </c:pt>
                <c:pt idx="4">
                  <c:v>5.7329999999999997</c:v>
                </c:pt>
                <c:pt idx="5">
                  <c:v>3.5910000000000002</c:v>
                </c:pt>
                <c:pt idx="6">
                  <c:v>38.726999999999997</c:v>
                </c:pt>
                <c:pt idx="7">
                  <c:v>0.41499999999999998</c:v>
                </c:pt>
                <c:pt idx="8">
                  <c:v>129.72399999999999</c:v>
                </c:pt>
              </c:numCache>
            </c:numRef>
          </c:val>
          <c:extLst>
            <c:ext xmlns:c16="http://schemas.microsoft.com/office/drawing/2014/chart" uri="{C3380CC4-5D6E-409C-BE32-E72D297353CC}">
              <c16:uniqueId val="{00000000-6FDA-4B3C-8D88-7480E6E46F9D}"/>
            </c:ext>
          </c:extLst>
        </c:ser>
        <c:dLbls>
          <c:showLegendKey val="0"/>
          <c:showVal val="0"/>
          <c:showCatName val="0"/>
          <c:showSerName val="0"/>
          <c:showPercent val="0"/>
          <c:showBubbleSize val="0"/>
        </c:dLbls>
        <c:gapWidth val="219"/>
        <c:overlap val="-27"/>
        <c:axId val="1114960543"/>
        <c:axId val="1516964639"/>
      </c:barChart>
      <c:catAx>
        <c:axId val="1114960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516964639"/>
        <c:crosses val="autoZero"/>
        <c:auto val="1"/>
        <c:lblAlgn val="ctr"/>
        <c:lblOffset val="100"/>
        <c:noMultiLvlLbl val="0"/>
      </c:catAx>
      <c:valAx>
        <c:axId val="15169646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Ktonnes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1149605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Ref>
              <c:f>'Resume data'!$C$76:$C$83</c:f>
              <c:strCache>
                <c:ptCount val="8"/>
                <c:pt idx="0">
                  <c:v>PET light</c:v>
                </c:pt>
                <c:pt idx="1">
                  <c:v>PET dark</c:v>
                </c:pt>
                <c:pt idx="2">
                  <c:v>HDPE</c:v>
                </c:pt>
                <c:pt idx="3">
                  <c:v>Carton</c:v>
                </c:pt>
                <c:pt idx="4">
                  <c:v>Metal</c:v>
                </c:pt>
                <c:pt idx="5">
                  <c:v>Glass</c:v>
                </c:pt>
                <c:pt idx="6">
                  <c:v>Paper</c:v>
                </c:pt>
                <c:pt idx="7">
                  <c:v>Total</c:v>
                </c:pt>
              </c:strCache>
            </c:strRef>
          </c:cat>
          <c:val>
            <c:numRef>
              <c:f>'Resume data'!$E$76:$E$83</c:f>
              <c:numCache>
                <c:formatCode>General</c:formatCode>
                <c:ptCount val="8"/>
                <c:pt idx="0">
                  <c:v>0.442</c:v>
                </c:pt>
                <c:pt idx="1">
                  <c:v>9.9000000000000005E-2</c:v>
                </c:pt>
                <c:pt idx="2">
                  <c:v>0.16300000000000001</c:v>
                </c:pt>
                <c:pt idx="3">
                  <c:v>4.3689999999999998</c:v>
                </c:pt>
                <c:pt idx="4">
                  <c:v>1.4690000000000001</c:v>
                </c:pt>
                <c:pt idx="5">
                  <c:v>5.681</c:v>
                </c:pt>
                <c:pt idx="6">
                  <c:v>4.5919999999999996</c:v>
                </c:pt>
                <c:pt idx="7">
                  <c:v>16.815000000000001</c:v>
                </c:pt>
              </c:numCache>
            </c:numRef>
          </c:val>
          <c:extLst>
            <c:ext xmlns:c16="http://schemas.microsoft.com/office/drawing/2014/chart" uri="{C3380CC4-5D6E-409C-BE32-E72D297353CC}">
              <c16:uniqueId val="{00000000-C18B-4E8E-8317-228A3C6B5D7E}"/>
            </c:ext>
          </c:extLst>
        </c:ser>
        <c:dLbls>
          <c:showLegendKey val="0"/>
          <c:showVal val="0"/>
          <c:showCatName val="0"/>
          <c:showSerName val="0"/>
          <c:showPercent val="0"/>
          <c:showBubbleSize val="0"/>
        </c:dLbls>
        <c:gapWidth val="219"/>
        <c:overlap val="-27"/>
        <c:axId val="1114960543"/>
        <c:axId val="1516964639"/>
      </c:barChart>
      <c:catAx>
        <c:axId val="1114960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516964639"/>
        <c:crosses val="autoZero"/>
        <c:auto val="1"/>
        <c:lblAlgn val="ctr"/>
        <c:lblOffset val="100"/>
        <c:noMultiLvlLbl val="0"/>
      </c:catAx>
      <c:valAx>
        <c:axId val="15169646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Ktonnes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1149605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FC7D70-B952-4BA1-BC61-A5F4037C5912}" type="doc">
      <dgm:prSet loTypeId="urn:microsoft.com/office/officeart/2005/8/layout/venn1" loCatId="relationship" qsTypeId="urn:microsoft.com/office/officeart/2005/8/quickstyle/simple1" qsCatId="simple" csTypeId="urn:microsoft.com/office/officeart/2005/8/colors/colorful2" csCatId="colorful" phldr="1"/>
      <dgm:spPr/>
    </dgm:pt>
    <dgm:pt modelId="{C40C6B3E-485F-45FC-A5CF-9C8418626841}">
      <dgm:prSet phldrT="[Texto]"/>
      <dgm:spPr/>
      <dgm:t>
        <a:bodyPr/>
        <a:lstStyle/>
        <a:p>
          <a:pPr algn="l"/>
          <a:r>
            <a:rPr lang="es-CO" dirty="0"/>
            <a:t>PVC</a:t>
          </a:r>
        </a:p>
      </dgm:t>
    </dgm:pt>
    <dgm:pt modelId="{B7B47E50-7B02-420E-B113-937DB3C5EB66}" type="parTrans" cxnId="{BA597938-63B4-4EBD-BEA4-57623CD13E44}">
      <dgm:prSet/>
      <dgm:spPr/>
      <dgm:t>
        <a:bodyPr/>
        <a:lstStyle/>
        <a:p>
          <a:endParaRPr lang="es-CO"/>
        </a:p>
      </dgm:t>
    </dgm:pt>
    <dgm:pt modelId="{DFCC0014-ECCB-46F6-8E51-3D205C38E33A}" type="sibTrans" cxnId="{BA597938-63B4-4EBD-BEA4-57623CD13E44}">
      <dgm:prSet/>
      <dgm:spPr/>
      <dgm:t>
        <a:bodyPr/>
        <a:lstStyle/>
        <a:p>
          <a:endParaRPr lang="es-CO"/>
        </a:p>
      </dgm:t>
    </dgm:pt>
    <dgm:pt modelId="{FC19FE11-7FEF-4B85-83E8-AD3A86C8C845}">
      <dgm:prSet phldrT="[Texto]"/>
      <dgm:spPr/>
      <dgm:t>
        <a:bodyPr/>
        <a:lstStyle/>
        <a:p>
          <a:pPr algn="l"/>
          <a:r>
            <a:rPr lang="es-CO" dirty="0"/>
            <a:t>PET</a:t>
          </a:r>
        </a:p>
        <a:p>
          <a:pPr algn="l"/>
          <a:r>
            <a:rPr lang="es-CO" dirty="0"/>
            <a:t>HDPE</a:t>
          </a:r>
        </a:p>
        <a:p>
          <a:pPr algn="l"/>
          <a:r>
            <a:rPr lang="es-CO" dirty="0"/>
            <a:t>LDPE</a:t>
          </a:r>
        </a:p>
        <a:p>
          <a:pPr algn="l"/>
          <a:r>
            <a:rPr lang="es-CO" dirty="0"/>
            <a:t>PP                   PLA</a:t>
          </a:r>
        </a:p>
        <a:p>
          <a:pPr algn="l"/>
          <a:r>
            <a:rPr lang="es-CO" dirty="0"/>
            <a:t>PS                   PEF</a:t>
          </a:r>
        </a:p>
        <a:p>
          <a:pPr algn="l"/>
          <a:r>
            <a:rPr lang="es-CO" dirty="0"/>
            <a:t>PC</a:t>
          </a:r>
        </a:p>
        <a:p>
          <a:pPr algn="l"/>
          <a:r>
            <a:rPr lang="es-CO" dirty="0"/>
            <a:t>ABS</a:t>
          </a:r>
        </a:p>
      </dgm:t>
    </dgm:pt>
    <dgm:pt modelId="{A57446D8-3D47-4915-B695-C5D8E8F1B0AB}" type="parTrans" cxnId="{3453B15E-F73E-4508-BE20-A5D7601BA5DB}">
      <dgm:prSet/>
      <dgm:spPr/>
      <dgm:t>
        <a:bodyPr/>
        <a:lstStyle/>
        <a:p>
          <a:endParaRPr lang="es-CO"/>
        </a:p>
      </dgm:t>
    </dgm:pt>
    <dgm:pt modelId="{097DC54C-0E81-4808-8C32-AB19212E8AC5}" type="sibTrans" cxnId="{3453B15E-F73E-4508-BE20-A5D7601BA5DB}">
      <dgm:prSet/>
      <dgm:spPr/>
      <dgm:t>
        <a:bodyPr/>
        <a:lstStyle/>
        <a:p>
          <a:endParaRPr lang="es-CO"/>
        </a:p>
      </dgm:t>
    </dgm:pt>
    <dgm:pt modelId="{733DF3BD-1F7F-45A8-ACA5-556EEF63DA85}" type="pres">
      <dgm:prSet presAssocID="{6AFC7D70-B952-4BA1-BC61-A5F4037C5912}" presName="compositeShape" presStyleCnt="0">
        <dgm:presLayoutVars>
          <dgm:chMax val="7"/>
          <dgm:dir/>
          <dgm:resizeHandles val="exact"/>
        </dgm:presLayoutVars>
      </dgm:prSet>
      <dgm:spPr/>
    </dgm:pt>
    <dgm:pt modelId="{73B1FF8C-5E74-4906-9E8B-A1F362AF1918}" type="pres">
      <dgm:prSet presAssocID="{C40C6B3E-485F-45FC-A5CF-9C8418626841}" presName="circ1" presStyleLbl="vennNode1" presStyleIdx="0" presStyleCnt="2"/>
      <dgm:spPr/>
    </dgm:pt>
    <dgm:pt modelId="{6DF773FF-2AD1-4C1A-95B9-BB1CFEB044FF}" type="pres">
      <dgm:prSet presAssocID="{C40C6B3E-485F-45FC-A5CF-9C8418626841}" presName="circ1Tx" presStyleLbl="revTx" presStyleIdx="0" presStyleCnt="0">
        <dgm:presLayoutVars>
          <dgm:chMax val="0"/>
          <dgm:chPref val="0"/>
          <dgm:bulletEnabled val="1"/>
        </dgm:presLayoutVars>
      </dgm:prSet>
      <dgm:spPr/>
    </dgm:pt>
    <dgm:pt modelId="{DF43AF79-2912-448C-88EC-E588CDB096EA}" type="pres">
      <dgm:prSet presAssocID="{FC19FE11-7FEF-4B85-83E8-AD3A86C8C845}" presName="circ2" presStyleLbl="vennNode1" presStyleIdx="1" presStyleCnt="2" custLinFactNeighborX="-36036" custLinFactNeighborY="789"/>
      <dgm:spPr/>
    </dgm:pt>
    <dgm:pt modelId="{100AE817-1E19-4349-A15C-1803677160D8}" type="pres">
      <dgm:prSet presAssocID="{FC19FE11-7FEF-4B85-83E8-AD3A86C8C845}" presName="circ2Tx" presStyleLbl="revTx" presStyleIdx="0" presStyleCnt="0">
        <dgm:presLayoutVars>
          <dgm:chMax val="0"/>
          <dgm:chPref val="0"/>
          <dgm:bulletEnabled val="1"/>
        </dgm:presLayoutVars>
      </dgm:prSet>
      <dgm:spPr/>
    </dgm:pt>
  </dgm:ptLst>
  <dgm:cxnLst>
    <dgm:cxn modelId="{FB4EAF31-CA55-47D4-AD28-4CC56BB7BACC}" type="presOf" srcId="{FC19FE11-7FEF-4B85-83E8-AD3A86C8C845}" destId="{DF43AF79-2912-448C-88EC-E588CDB096EA}" srcOrd="0" destOrd="0" presId="urn:microsoft.com/office/officeart/2005/8/layout/venn1"/>
    <dgm:cxn modelId="{BA597938-63B4-4EBD-BEA4-57623CD13E44}" srcId="{6AFC7D70-B952-4BA1-BC61-A5F4037C5912}" destId="{C40C6B3E-485F-45FC-A5CF-9C8418626841}" srcOrd="0" destOrd="0" parTransId="{B7B47E50-7B02-420E-B113-937DB3C5EB66}" sibTransId="{DFCC0014-ECCB-46F6-8E51-3D205C38E33A}"/>
    <dgm:cxn modelId="{3453B15E-F73E-4508-BE20-A5D7601BA5DB}" srcId="{6AFC7D70-B952-4BA1-BC61-A5F4037C5912}" destId="{FC19FE11-7FEF-4B85-83E8-AD3A86C8C845}" srcOrd="1" destOrd="0" parTransId="{A57446D8-3D47-4915-B695-C5D8E8F1B0AB}" sibTransId="{097DC54C-0E81-4808-8C32-AB19212E8AC5}"/>
    <dgm:cxn modelId="{1B9AE257-211F-442F-B07C-60EE062C94C3}" type="presOf" srcId="{C40C6B3E-485F-45FC-A5CF-9C8418626841}" destId="{6DF773FF-2AD1-4C1A-95B9-BB1CFEB044FF}" srcOrd="1" destOrd="0" presId="urn:microsoft.com/office/officeart/2005/8/layout/venn1"/>
    <dgm:cxn modelId="{8113AF7D-1880-469C-87D2-C290740933E5}" type="presOf" srcId="{FC19FE11-7FEF-4B85-83E8-AD3A86C8C845}" destId="{100AE817-1E19-4349-A15C-1803677160D8}" srcOrd="1" destOrd="0" presId="urn:microsoft.com/office/officeart/2005/8/layout/venn1"/>
    <dgm:cxn modelId="{039DCDA9-8E6B-4C84-8B5A-EC51232D0D19}" type="presOf" srcId="{C40C6B3E-485F-45FC-A5CF-9C8418626841}" destId="{73B1FF8C-5E74-4906-9E8B-A1F362AF1918}" srcOrd="0" destOrd="0" presId="urn:microsoft.com/office/officeart/2005/8/layout/venn1"/>
    <dgm:cxn modelId="{4BB434C6-71C0-4288-BD47-51D45534B1B1}" type="presOf" srcId="{6AFC7D70-B952-4BA1-BC61-A5F4037C5912}" destId="{733DF3BD-1F7F-45A8-ACA5-556EEF63DA85}" srcOrd="0" destOrd="0" presId="urn:microsoft.com/office/officeart/2005/8/layout/venn1"/>
    <dgm:cxn modelId="{F21DD5FA-0719-424D-9A12-62A631339D5E}" type="presParOf" srcId="{733DF3BD-1F7F-45A8-ACA5-556EEF63DA85}" destId="{73B1FF8C-5E74-4906-9E8B-A1F362AF1918}" srcOrd="0" destOrd="0" presId="urn:microsoft.com/office/officeart/2005/8/layout/venn1"/>
    <dgm:cxn modelId="{0EF0B3B6-BD85-4728-9D51-34FA4B92DDCE}" type="presParOf" srcId="{733DF3BD-1F7F-45A8-ACA5-556EEF63DA85}" destId="{6DF773FF-2AD1-4C1A-95B9-BB1CFEB044FF}" srcOrd="1" destOrd="0" presId="urn:microsoft.com/office/officeart/2005/8/layout/venn1"/>
    <dgm:cxn modelId="{3C3F8DA6-B436-4964-B637-BB467694AC0B}" type="presParOf" srcId="{733DF3BD-1F7F-45A8-ACA5-556EEF63DA85}" destId="{DF43AF79-2912-448C-88EC-E588CDB096EA}" srcOrd="2" destOrd="0" presId="urn:microsoft.com/office/officeart/2005/8/layout/venn1"/>
    <dgm:cxn modelId="{9D3DA8D9-D09E-4D3F-8A59-DDD20163D7D7}" type="presParOf" srcId="{733DF3BD-1F7F-45A8-ACA5-556EEF63DA85}" destId="{100AE817-1E19-4349-A15C-1803677160D8}"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1FF8C-5E74-4906-9E8B-A1F362AF1918}">
      <dsp:nvSpPr>
        <dsp:cNvPr id="0" name=""/>
        <dsp:cNvSpPr/>
      </dsp:nvSpPr>
      <dsp:spPr>
        <a:xfrm>
          <a:off x="120072" y="113806"/>
          <a:ext cx="2961779" cy="2961779"/>
        </a:xfrm>
        <a:prstGeom prst="ellipse">
          <a:avLst/>
        </a:prstGeom>
        <a:solidFill>
          <a:schemeClr val="accent2">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s-CO" sz="1600" kern="1200" dirty="0"/>
            <a:t>PVC</a:t>
          </a:r>
        </a:p>
      </dsp:txBody>
      <dsp:txXfrm>
        <a:off x="533653" y="463064"/>
        <a:ext cx="1707692" cy="2263264"/>
      </dsp:txXfrm>
    </dsp:sp>
    <dsp:sp modelId="{DF43AF79-2912-448C-88EC-E588CDB096EA}">
      <dsp:nvSpPr>
        <dsp:cNvPr id="0" name=""/>
        <dsp:cNvSpPr/>
      </dsp:nvSpPr>
      <dsp:spPr>
        <a:xfrm>
          <a:off x="1187381" y="137175"/>
          <a:ext cx="2961779" cy="2961779"/>
        </a:xfrm>
        <a:prstGeom prst="ellipse">
          <a:avLst/>
        </a:prstGeom>
        <a:solidFill>
          <a:schemeClr val="accent2">
            <a:alpha val="50000"/>
            <a:hueOff val="3742897"/>
            <a:satOff val="5308"/>
            <a:lumOff val="1823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s-CO" sz="1600" kern="1200" dirty="0"/>
            <a:t>PET</a:t>
          </a:r>
        </a:p>
        <a:p>
          <a:pPr marL="0" lvl="0" indent="0" algn="l" defTabSz="711200">
            <a:lnSpc>
              <a:spcPct val="90000"/>
            </a:lnSpc>
            <a:spcBef>
              <a:spcPct val="0"/>
            </a:spcBef>
            <a:spcAft>
              <a:spcPct val="35000"/>
            </a:spcAft>
            <a:buNone/>
          </a:pPr>
          <a:r>
            <a:rPr lang="es-CO" sz="1600" kern="1200" dirty="0"/>
            <a:t>HDPE</a:t>
          </a:r>
        </a:p>
        <a:p>
          <a:pPr marL="0" lvl="0" indent="0" algn="l" defTabSz="711200">
            <a:lnSpc>
              <a:spcPct val="90000"/>
            </a:lnSpc>
            <a:spcBef>
              <a:spcPct val="0"/>
            </a:spcBef>
            <a:spcAft>
              <a:spcPct val="35000"/>
            </a:spcAft>
            <a:buNone/>
          </a:pPr>
          <a:r>
            <a:rPr lang="es-CO" sz="1600" kern="1200" dirty="0"/>
            <a:t>LDPE</a:t>
          </a:r>
        </a:p>
        <a:p>
          <a:pPr marL="0" lvl="0" indent="0" algn="l" defTabSz="711200">
            <a:lnSpc>
              <a:spcPct val="90000"/>
            </a:lnSpc>
            <a:spcBef>
              <a:spcPct val="0"/>
            </a:spcBef>
            <a:spcAft>
              <a:spcPct val="35000"/>
            </a:spcAft>
            <a:buNone/>
          </a:pPr>
          <a:r>
            <a:rPr lang="es-CO" sz="1600" kern="1200" dirty="0"/>
            <a:t>PP                   PLA</a:t>
          </a:r>
        </a:p>
        <a:p>
          <a:pPr marL="0" lvl="0" indent="0" algn="l" defTabSz="711200">
            <a:lnSpc>
              <a:spcPct val="90000"/>
            </a:lnSpc>
            <a:spcBef>
              <a:spcPct val="0"/>
            </a:spcBef>
            <a:spcAft>
              <a:spcPct val="35000"/>
            </a:spcAft>
            <a:buNone/>
          </a:pPr>
          <a:r>
            <a:rPr lang="es-CO" sz="1600" kern="1200" dirty="0"/>
            <a:t>PS                   PEF</a:t>
          </a:r>
        </a:p>
        <a:p>
          <a:pPr marL="0" lvl="0" indent="0" algn="l" defTabSz="711200">
            <a:lnSpc>
              <a:spcPct val="90000"/>
            </a:lnSpc>
            <a:spcBef>
              <a:spcPct val="0"/>
            </a:spcBef>
            <a:spcAft>
              <a:spcPct val="35000"/>
            </a:spcAft>
            <a:buNone/>
          </a:pPr>
          <a:r>
            <a:rPr lang="es-CO" sz="1600" kern="1200" dirty="0"/>
            <a:t>PC</a:t>
          </a:r>
        </a:p>
        <a:p>
          <a:pPr marL="0" lvl="0" indent="0" algn="l" defTabSz="711200">
            <a:lnSpc>
              <a:spcPct val="90000"/>
            </a:lnSpc>
            <a:spcBef>
              <a:spcPct val="0"/>
            </a:spcBef>
            <a:spcAft>
              <a:spcPct val="35000"/>
            </a:spcAft>
            <a:buNone/>
          </a:pPr>
          <a:r>
            <a:rPr lang="es-CO" sz="1600" kern="1200" dirty="0"/>
            <a:t>ABS</a:t>
          </a:r>
        </a:p>
      </dsp:txBody>
      <dsp:txXfrm>
        <a:off x="2027886" y="486432"/>
        <a:ext cx="1707692" cy="226326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0F77033-BAC0-43F3-95E4-6C82496C1EB2}" type="datetimeFigureOut">
              <a:rPr lang="es-CO" smtClean="0"/>
              <a:t>22/03/2019</a:t>
            </a:fld>
            <a:endParaRPr lang="es-CO"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s-CO"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CC6F5A9-A87A-4891-B455-30627A3BD73A}" type="slidenum">
              <a:rPr lang="es-CO" smtClean="0"/>
              <a:t>‹Nº›</a:t>
            </a:fld>
            <a:endParaRPr lang="es-CO" dirty="0"/>
          </a:p>
        </p:txBody>
      </p:sp>
    </p:spTree>
    <p:extLst>
      <p:ext uri="{BB962C8B-B14F-4D97-AF65-F5344CB8AC3E}">
        <p14:creationId xmlns:p14="http://schemas.microsoft.com/office/powerpoint/2010/main" val="33233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0F77033-BAC0-43F3-95E4-6C82496C1EB2}" type="datetimeFigureOut">
              <a:rPr lang="es-CO" smtClean="0"/>
              <a:t>22/03/2019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FCC6F5A9-A87A-4891-B455-30627A3BD73A}" type="slidenum">
              <a:rPr lang="es-CO" smtClean="0"/>
              <a:t>‹Nº›</a:t>
            </a:fld>
            <a:endParaRPr lang="es-CO" dirty="0"/>
          </a:p>
        </p:txBody>
      </p:sp>
    </p:spTree>
    <p:extLst>
      <p:ext uri="{BB962C8B-B14F-4D97-AF65-F5344CB8AC3E}">
        <p14:creationId xmlns:p14="http://schemas.microsoft.com/office/powerpoint/2010/main" val="364373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0F77033-BAC0-43F3-95E4-6C82496C1EB2}" type="datetimeFigureOut">
              <a:rPr lang="es-CO" smtClean="0"/>
              <a:t>22/03/2019</a:t>
            </a:fld>
            <a:endParaRPr lang="es-CO" dirty="0"/>
          </a:p>
        </p:txBody>
      </p:sp>
      <p:sp>
        <p:nvSpPr>
          <p:cNvPr id="5" name="Footer Placeholder 4"/>
          <p:cNvSpPr>
            <a:spLocks noGrp="1"/>
          </p:cNvSpPr>
          <p:nvPr>
            <p:ph type="ftr" sz="quarter" idx="11"/>
          </p:nvPr>
        </p:nvSpPr>
        <p:spPr>
          <a:xfrm>
            <a:off x="774923" y="5951811"/>
            <a:ext cx="7896279" cy="365125"/>
          </a:xfrm>
        </p:spPr>
        <p:txBody>
          <a:bodyPr/>
          <a:lstStyle/>
          <a:p>
            <a:endParaRPr lang="es-CO"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FCC6F5A9-A87A-4891-B455-30627A3BD73A}" type="slidenum">
              <a:rPr lang="es-CO" smtClean="0"/>
              <a:t>‹Nº›</a:t>
            </a:fld>
            <a:endParaRPr lang="es-CO" dirty="0"/>
          </a:p>
        </p:txBody>
      </p:sp>
    </p:spTree>
    <p:extLst>
      <p:ext uri="{BB962C8B-B14F-4D97-AF65-F5344CB8AC3E}">
        <p14:creationId xmlns:p14="http://schemas.microsoft.com/office/powerpoint/2010/main" val="2471027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0F77033-BAC0-43F3-95E4-6C82496C1EB2}" type="datetimeFigureOut">
              <a:rPr lang="es-CO" smtClean="0"/>
              <a:t>22/03/2019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a:xfrm>
            <a:off x="10558300" y="5956137"/>
            <a:ext cx="1052508" cy="365125"/>
          </a:xfrm>
        </p:spPr>
        <p:txBody>
          <a:bodyPr/>
          <a:lstStyle/>
          <a:p>
            <a:fld id="{FCC6F5A9-A87A-4891-B455-30627A3BD73A}" type="slidenum">
              <a:rPr lang="es-CO" smtClean="0"/>
              <a:t>‹Nº›</a:t>
            </a:fld>
            <a:endParaRPr lang="es-CO" dirty="0"/>
          </a:p>
        </p:txBody>
      </p:sp>
    </p:spTree>
    <p:extLst>
      <p:ext uri="{BB962C8B-B14F-4D97-AF65-F5344CB8AC3E}">
        <p14:creationId xmlns:p14="http://schemas.microsoft.com/office/powerpoint/2010/main" val="3501168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0F77033-BAC0-43F3-95E4-6C82496C1EB2}" type="datetimeFigureOut">
              <a:rPr lang="es-CO" smtClean="0"/>
              <a:t>22/03/2019</a:t>
            </a:fld>
            <a:endParaRPr lang="es-CO"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CO"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CC6F5A9-A87A-4891-B455-30627A3BD73A}" type="slidenum">
              <a:rPr lang="es-CO" smtClean="0"/>
              <a:t>‹Nº›</a:t>
            </a:fld>
            <a:endParaRPr lang="es-CO" dirty="0"/>
          </a:p>
        </p:txBody>
      </p:sp>
    </p:spTree>
    <p:extLst>
      <p:ext uri="{BB962C8B-B14F-4D97-AF65-F5344CB8AC3E}">
        <p14:creationId xmlns:p14="http://schemas.microsoft.com/office/powerpoint/2010/main" val="8811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0F77033-BAC0-43F3-95E4-6C82496C1EB2}" type="datetimeFigureOut">
              <a:rPr lang="es-CO" smtClean="0"/>
              <a:t>22/03/2019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FCC6F5A9-A87A-4891-B455-30627A3BD73A}" type="slidenum">
              <a:rPr lang="es-CO" smtClean="0"/>
              <a:t>‹Nº›</a:t>
            </a:fld>
            <a:endParaRPr lang="es-CO" dirty="0"/>
          </a:p>
        </p:txBody>
      </p:sp>
    </p:spTree>
    <p:extLst>
      <p:ext uri="{BB962C8B-B14F-4D97-AF65-F5344CB8AC3E}">
        <p14:creationId xmlns:p14="http://schemas.microsoft.com/office/powerpoint/2010/main" val="1856764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0F77033-BAC0-43F3-95E4-6C82496C1EB2}" type="datetimeFigureOut">
              <a:rPr lang="es-CO" smtClean="0"/>
              <a:t>22/03/2019</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FCC6F5A9-A87A-4891-B455-30627A3BD73A}" type="slidenum">
              <a:rPr lang="es-CO" smtClean="0"/>
              <a:t>‹Nº›</a:t>
            </a:fld>
            <a:endParaRPr lang="es-CO" dirty="0"/>
          </a:p>
        </p:txBody>
      </p:sp>
    </p:spTree>
    <p:extLst>
      <p:ext uri="{BB962C8B-B14F-4D97-AF65-F5344CB8AC3E}">
        <p14:creationId xmlns:p14="http://schemas.microsoft.com/office/powerpoint/2010/main" val="267214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0F77033-BAC0-43F3-95E4-6C82496C1EB2}" type="datetimeFigureOut">
              <a:rPr lang="es-CO" smtClean="0"/>
              <a:t>22/03/2019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FCC6F5A9-A87A-4891-B455-30627A3BD73A}" type="slidenum">
              <a:rPr lang="es-CO" smtClean="0"/>
              <a:t>‹Nº›</a:t>
            </a:fld>
            <a:endParaRPr lang="es-CO" dirty="0"/>
          </a:p>
        </p:txBody>
      </p:sp>
    </p:spTree>
    <p:extLst>
      <p:ext uri="{BB962C8B-B14F-4D97-AF65-F5344CB8AC3E}">
        <p14:creationId xmlns:p14="http://schemas.microsoft.com/office/powerpoint/2010/main" val="77151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F77033-BAC0-43F3-95E4-6C82496C1EB2}" type="datetimeFigureOut">
              <a:rPr lang="es-CO" smtClean="0"/>
              <a:t>22/03/2019</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FCC6F5A9-A87A-4891-B455-30627A3BD73A}" type="slidenum">
              <a:rPr lang="es-CO" smtClean="0"/>
              <a:t>‹Nº›</a:t>
            </a:fld>
            <a:endParaRPr lang="es-CO" dirty="0"/>
          </a:p>
        </p:txBody>
      </p:sp>
    </p:spTree>
    <p:extLst>
      <p:ext uri="{BB962C8B-B14F-4D97-AF65-F5344CB8AC3E}">
        <p14:creationId xmlns:p14="http://schemas.microsoft.com/office/powerpoint/2010/main" val="3752287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0F77033-BAC0-43F3-95E4-6C82496C1EB2}" type="datetimeFigureOut">
              <a:rPr lang="es-CO" smtClean="0"/>
              <a:t>22/03/2019</a:t>
            </a:fld>
            <a:endParaRPr lang="es-CO"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CO"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CC6F5A9-A87A-4891-B455-30627A3BD73A}" type="slidenum">
              <a:rPr lang="es-CO" smtClean="0"/>
              <a:t>‹Nº›</a:t>
            </a:fld>
            <a:endParaRPr lang="es-CO" dirty="0"/>
          </a:p>
        </p:txBody>
      </p:sp>
    </p:spTree>
    <p:extLst>
      <p:ext uri="{BB962C8B-B14F-4D97-AF65-F5344CB8AC3E}">
        <p14:creationId xmlns:p14="http://schemas.microsoft.com/office/powerpoint/2010/main" val="400876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0F77033-BAC0-43F3-95E4-6C82496C1EB2}" type="datetimeFigureOut">
              <a:rPr lang="es-CO" smtClean="0"/>
              <a:t>22/03/2019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FCC6F5A9-A87A-4891-B455-30627A3BD73A}" type="slidenum">
              <a:rPr lang="es-CO" smtClean="0"/>
              <a:t>‹Nº›</a:t>
            </a:fld>
            <a:endParaRPr lang="es-CO" dirty="0"/>
          </a:p>
        </p:txBody>
      </p:sp>
    </p:spTree>
    <p:extLst>
      <p:ext uri="{BB962C8B-B14F-4D97-AF65-F5344CB8AC3E}">
        <p14:creationId xmlns:p14="http://schemas.microsoft.com/office/powerpoint/2010/main" val="832474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0F77033-BAC0-43F3-95E4-6C82496C1EB2}" type="datetimeFigureOut">
              <a:rPr lang="es-CO" smtClean="0"/>
              <a:t>22/03/2019</a:t>
            </a:fld>
            <a:endParaRPr lang="es-CO"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s-CO"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FCC6F5A9-A87A-4891-B455-30627A3BD73A}" type="slidenum">
              <a:rPr lang="es-CO" smtClean="0"/>
              <a:t>‹Nº›</a:t>
            </a:fld>
            <a:endParaRPr lang="es-CO"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8673807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BB4E8E-F957-41A8-B187-A3077CD7D2BF}"/>
              </a:ext>
            </a:extLst>
          </p:cNvPr>
          <p:cNvSpPr>
            <a:spLocks noGrp="1"/>
          </p:cNvSpPr>
          <p:nvPr>
            <p:ph type="ctrTitle"/>
          </p:nvPr>
        </p:nvSpPr>
        <p:spPr/>
        <p:txBody>
          <a:bodyPr>
            <a:normAutofit fontScale="90000"/>
          </a:bodyPr>
          <a:lstStyle/>
          <a:p>
            <a:r>
              <a:rPr lang="en-US" b="1" dirty="0"/>
              <a:t>A smart grid of plastics – Technical conditions for the sorting and pre-step evaluation for a “factory of the future”</a:t>
            </a:r>
            <a:endParaRPr lang="en-US" dirty="0"/>
          </a:p>
        </p:txBody>
      </p:sp>
      <p:sp>
        <p:nvSpPr>
          <p:cNvPr id="3" name="Subtítulo 2">
            <a:extLst>
              <a:ext uri="{FF2B5EF4-FFF2-40B4-BE49-F238E27FC236}">
                <a16:creationId xmlns:a16="http://schemas.microsoft.com/office/drawing/2014/main" id="{2E53AED6-13E4-43D5-ADBD-12931CBEA3ED}"/>
              </a:ext>
            </a:extLst>
          </p:cNvPr>
          <p:cNvSpPr>
            <a:spLocks noGrp="1"/>
          </p:cNvSpPr>
          <p:nvPr>
            <p:ph type="subTitle" idx="1"/>
          </p:nvPr>
        </p:nvSpPr>
        <p:spPr>
          <a:xfrm>
            <a:off x="581194" y="2495445"/>
            <a:ext cx="10993546" cy="590321"/>
          </a:xfrm>
        </p:spPr>
        <p:txBody>
          <a:bodyPr>
            <a:normAutofit/>
          </a:bodyPr>
          <a:lstStyle/>
          <a:p>
            <a:r>
              <a:rPr lang="en-US" sz="2400" b="1" dirty="0"/>
              <a:t>Project progress</a:t>
            </a:r>
          </a:p>
        </p:txBody>
      </p:sp>
      <p:sp>
        <p:nvSpPr>
          <p:cNvPr id="4" name="CuadroTexto 3">
            <a:extLst>
              <a:ext uri="{FF2B5EF4-FFF2-40B4-BE49-F238E27FC236}">
                <a16:creationId xmlns:a16="http://schemas.microsoft.com/office/drawing/2014/main" id="{63CE8C21-1361-42E4-A665-1640897DBC20}"/>
              </a:ext>
            </a:extLst>
          </p:cNvPr>
          <p:cNvSpPr txBox="1"/>
          <p:nvPr/>
        </p:nvSpPr>
        <p:spPr>
          <a:xfrm>
            <a:off x="8627165" y="4116050"/>
            <a:ext cx="2839426" cy="1938992"/>
          </a:xfrm>
          <a:prstGeom prst="rect">
            <a:avLst/>
          </a:prstGeom>
          <a:noFill/>
        </p:spPr>
        <p:txBody>
          <a:bodyPr wrap="square" rtlCol="0">
            <a:spAutoFit/>
          </a:bodyPr>
          <a:lstStyle/>
          <a:p>
            <a:pPr algn="r"/>
            <a:r>
              <a:rPr lang="es-CO" sz="2400" b="1" dirty="0">
                <a:solidFill>
                  <a:schemeClr val="bg1"/>
                </a:solidFill>
              </a:rPr>
              <a:t>Anamaria Barrera Bogoya</a:t>
            </a:r>
          </a:p>
          <a:p>
            <a:pPr algn="r"/>
            <a:endParaRPr lang="en-US" sz="2400" b="1" dirty="0">
              <a:solidFill>
                <a:schemeClr val="bg1"/>
              </a:solidFill>
            </a:endParaRPr>
          </a:p>
          <a:p>
            <a:pPr algn="r"/>
            <a:endParaRPr lang="es-CO" sz="2400" b="1" dirty="0">
              <a:solidFill>
                <a:schemeClr val="bg1"/>
              </a:solidFill>
            </a:endParaRPr>
          </a:p>
          <a:p>
            <a:pPr algn="r"/>
            <a:r>
              <a:rPr lang="es-CO" sz="2400" b="1" dirty="0">
                <a:solidFill>
                  <a:schemeClr val="bg1"/>
                </a:solidFill>
              </a:rPr>
              <a:t>03/04/2019</a:t>
            </a:r>
          </a:p>
        </p:txBody>
      </p:sp>
      <p:sp>
        <p:nvSpPr>
          <p:cNvPr id="7" name="Rectángulo 6">
            <a:extLst>
              <a:ext uri="{FF2B5EF4-FFF2-40B4-BE49-F238E27FC236}">
                <a16:creationId xmlns:a16="http://schemas.microsoft.com/office/drawing/2014/main" id="{2806AC73-8E8A-4E99-8C01-95B3DFB65713}"/>
              </a:ext>
            </a:extLst>
          </p:cNvPr>
          <p:cNvSpPr/>
          <p:nvPr/>
        </p:nvSpPr>
        <p:spPr>
          <a:xfrm>
            <a:off x="1015654" y="3355467"/>
            <a:ext cx="2469667" cy="1091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9" name="Imagen 8">
            <a:extLst>
              <a:ext uri="{FF2B5EF4-FFF2-40B4-BE49-F238E27FC236}">
                <a16:creationId xmlns:a16="http://schemas.microsoft.com/office/drawing/2014/main" id="{49284EB8-F27E-47FE-A013-BEEF7D218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969" y="3416399"/>
            <a:ext cx="1981036" cy="969184"/>
          </a:xfrm>
          <a:prstGeom prst="rect">
            <a:avLst/>
          </a:prstGeom>
        </p:spPr>
      </p:pic>
      <p:sp>
        <p:nvSpPr>
          <p:cNvPr id="10" name="Rectángulo 9">
            <a:extLst>
              <a:ext uri="{FF2B5EF4-FFF2-40B4-BE49-F238E27FC236}">
                <a16:creationId xmlns:a16="http://schemas.microsoft.com/office/drawing/2014/main" id="{E9BA2A1C-D36F-46AC-82B2-EB7D2E7A3F97}"/>
              </a:ext>
            </a:extLst>
          </p:cNvPr>
          <p:cNvSpPr/>
          <p:nvPr/>
        </p:nvSpPr>
        <p:spPr>
          <a:xfrm>
            <a:off x="1015653" y="4716217"/>
            <a:ext cx="2469667" cy="1423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12" name="Imagen 11">
            <a:extLst>
              <a:ext uri="{FF2B5EF4-FFF2-40B4-BE49-F238E27FC236}">
                <a16:creationId xmlns:a16="http://schemas.microsoft.com/office/drawing/2014/main" id="{903EF186-6AE8-43D7-8C05-8ACFCE869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018" y="4820600"/>
            <a:ext cx="2096851" cy="1249577"/>
          </a:xfrm>
          <a:prstGeom prst="rect">
            <a:avLst/>
          </a:prstGeom>
        </p:spPr>
      </p:pic>
      <p:sp>
        <p:nvSpPr>
          <p:cNvPr id="15" name="Rectángulo 14">
            <a:extLst>
              <a:ext uri="{FF2B5EF4-FFF2-40B4-BE49-F238E27FC236}">
                <a16:creationId xmlns:a16="http://schemas.microsoft.com/office/drawing/2014/main" id="{71D85FF2-0A77-4599-9338-E051E7723CB2}"/>
              </a:ext>
            </a:extLst>
          </p:cNvPr>
          <p:cNvSpPr/>
          <p:nvPr/>
        </p:nvSpPr>
        <p:spPr>
          <a:xfrm>
            <a:off x="3752541" y="3355467"/>
            <a:ext cx="2647332" cy="1091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16" name="Imagen 15">
            <a:extLst>
              <a:ext uri="{FF2B5EF4-FFF2-40B4-BE49-F238E27FC236}">
                <a16:creationId xmlns:a16="http://schemas.microsoft.com/office/drawing/2014/main" id="{85CAB9D7-23B1-4B89-9AEE-5E33784448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2541" y="3263989"/>
            <a:ext cx="2657636" cy="1182526"/>
          </a:xfrm>
          <a:prstGeom prst="rect">
            <a:avLst/>
          </a:prstGeom>
        </p:spPr>
      </p:pic>
      <p:pic>
        <p:nvPicPr>
          <p:cNvPr id="18" name="Imagen 17">
            <a:extLst>
              <a:ext uri="{FF2B5EF4-FFF2-40B4-BE49-F238E27FC236}">
                <a16:creationId xmlns:a16="http://schemas.microsoft.com/office/drawing/2014/main" id="{2E97242D-80FC-44C9-8D51-89AB1E3132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7093" y="3884999"/>
            <a:ext cx="1423894" cy="1423894"/>
          </a:xfrm>
          <a:prstGeom prst="rect">
            <a:avLst/>
          </a:prstGeom>
        </p:spPr>
      </p:pic>
      <p:pic>
        <p:nvPicPr>
          <p:cNvPr id="1026" name="Picture 2" descr="Resultado de imagen para universidad nacional de colombia logo">
            <a:extLst>
              <a:ext uri="{FF2B5EF4-FFF2-40B4-BE49-F238E27FC236}">
                <a16:creationId xmlns:a16="http://schemas.microsoft.com/office/drawing/2014/main" id="{8CFC3990-BB47-4B17-AD8B-709BAA479A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2541" y="4716215"/>
            <a:ext cx="2647332" cy="1423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423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3BF25-AB19-4E6B-BC26-45604CAD27FD}"/>
              </a:ext>
            </a:extLst>
          </p:cNvPr>
          <p:cNvSpPr>
            <a:spLocks noGrp="1"/>
          </p:cNvSpPr>
          <p:nvPr>
            <p:ph type="title"/>
          </p:nvPr>
        </p:nvSpPr>
        <p:spPr/>
        <p:txBody>
          <a:bodyPr>
            <a:normAutofit/>
          </a:bodyPr>
          <a:lstStyle/>
          <a:p>
            <a:r>
              <a:rPr lang="en-US" sz="4000" dirty="0"/>
              <a:t>Tasks realized: literature review</a:t>
            </a:r>
          </a:p>
        </p:txBody>
      </p:sp>
      <p:sp>
        <p:nvSpPr>
          <p:cNvPr id="9" name="Marcador de contenido 8">
            <a:extLst>
              <a:ext uri="{FF2B5EF4-FFF2-40B4-BE49-F238E27FC236}">
                <a16:creationId xmlns:a16="http://schemas.microsoft.com/office/drawing/2014/main" id="{4705DFEF-1218-4634-9F6F-FD040B7B784A}"/>
              </a:ext>
            </a:extLst>
          </p:cNvPr>
          <p:cNvSpPr>
            <a:spLocks noGrp="1"/>
          </p:cNvSpPr>
          <p:nvPr>
            <p:ph idx="1"/>
          </p:nvPr>
        </p:nvSpPr>
        <p:spPr>
          <a:xfrm>
            <a:off x="581192" y="2180496"/>
            <a:ext cx="11029615" cy="4142843"/>
          </a:xfrm>
        </p:spPr>
        <p:txBody>
          <a:bodyPr>
            <a:normAutofit fontScale="92500" lnSpcReduction="20000"/>
          </a:bodyPr>
          <a:lstStyle/>
          <a:p>
            <a:pPr marL="0" indent="0">
              <a:buNone/>
            </a:pPr>
            <a:r>
              <a:rPr lang="en-US" sz="2000" dirty="0"/>
              <a:t>1.2. Plastics commonly recycled (A) and recycled plastics employed in 3D Printing (B)</a:t>
            </a:r>
          </a:p>
          <a:p>
            <a:pPr marL="0" indent="0">
              <a:buNone/>
            </a:pPr>
            <a:endParaRPr lang="en-US" dirty="0"/>
          </a:p>
          <a:p>
            <a:pPr marL="0" indent="0" algn="r">
              <a:buNone/>
            </a:pPr>
            <a:r>
              <a:rPr lang="en-US" dirty="0"/>
              <a:t>PET: Polyethylene terephthalate</a:t>
            </a:r>
          </a:p>
          <a:p>
            <a:pPr marL="0" indent="0" algn="r">
              <a:buNone/>
            </a:pPr>
            <a:r>
              <a:rPr lang="en-US" dirty="0"/>
              <a:t>HDPE: High-density polyethylene</a:t>
            </a:r>
            <a:endParaRPr lang="es-CO" dirty="0"/>
          </a:p>
          <a:p>
            <a:pPr marL="0" indent="0" algn="r">
              <a:buNone/>
            </a:pPr>
            <a:r>
              <a:rPr lang="en-US" dirty="0"/>
              <a:t>LDPE: Low-density polyethylene</a:t>
            </a:r>
          </a:p>
          <a:p>
            <a:pPr marL="0" indent="0" algn="r">
              <a:buNone/>
            </a:pPr>
            <a:r>
              <a:rPr lang="en-US" dirty="0"/>
              <a:t>PP: Polypropylene</a:t>
            </a:r>
          </a:p>
          <a:p>
            <a:pPr marL="0" indent="0" algn="r">
              <a:buNone/>
            </a:pPr>
            <a:r>
              <a:rPr lang="en-US" dirty="0"/>
              <a:t>PS: Polystyrene</a:t>
            </a:r>
          </a:p>
          <a:p>
            <a:pPr marL="0" indent="0" algn="r">
              <a:buNone/>
            </a:pPr>
            <a:r>
              <a:rPr lang="en-US" dirty="0"/>
              <a:t>PC: Polycarbonate</a:t>
            </a:r>
          </a:p>
          <a:p>
            <a:pPr marL="0" indent="0" algn="r">
              <a:buNone/>
            </a:pPr>
            <a:r>
              <a:rPr lang="en-US" dirty="0"/>
              <a:t>ABS: Acrylonitrile butadiene styrene</a:t>
            </a:r>
          </a:p>
          <a:p>
            <a:pPr marL="0" indent="0" algn="r">
              <a:buNone/>
            </a:pPr>
            <a:r>
              <a:rPr lang="en-US" dirty="0"/>
              <a:t>PVC: Polyvinyl chloride</a:t>
            </a:r>
          </a:p>
          <a:p>
            <a:pPr marL="0" indent="0" algn="r">
              <a:buNone/>
            </a:pPr>
            <a:r>
              <a:rPr lang="en-US" dirty="0"/>
              <a:t>PLA: Polylactic acid</a:t>
            </a:r>
          </a:p>
          <a:p>
            <a:pPr marL="0" indent="0" algn="r">
              <a:buNone/>
            </a:pPr>
            <a:r>
              <a:rPr lang="en-US" dirty="0"/>
              <a:t>PEF: Polyethylene furanoate</a:t>
            </a:r>
          </a:p>
        </p:txBody>
      </p:sp>
      <p:graphicFrame>
        <p:nvGraphicFramePr>
          <p:cNvPr id="11" name="Diagrama 10">
            <a:extLst>
              <a:ext uri="{FF2B5EF4-FFF2-40B4-BE49-F238E27FC236}">
                <a16:creationId xmlns:a16="http://schemas.microsoft.com/office/drawing/2014/main" id="{75DE1ADA-F7C4-46C4-B2DF-DE1363F17DE1}"/>
              </a:ext>
            </a:extLst>
          </p:cNvPr>
          <p:cNvGraphicFramePr/>
          <p:nvPr>
            <p:extLst>
              <p:ext uri="{D42A27DB-BD31-4B8C-83A1-F6EECF244321}">
                <p14:modId xmlns:p14="http://schemas.microsoft.com/office/powerpoint/2010/main" val="1154741326"/>
              </p:ext>
            </p:extLst>
          </p:nvPr>
        </p:nvGraphicFramePr>
        <p:xfrm>
          <a:off x="2254857" y="2966451"/>
          <a:ext cx="5336540" cy="3189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CuadroTexto 13">
            <a:extLst>
              <a:ext uri="{FF2B5EF4-FFF2-40B4-BE49-F238E27FC236}">
                <a16:creationId xmlns:a16="http://schemas.microsoft.com/office/drawing/2014/main" id="{5DD984A7-4494-4B4C-820E-9ECC71A38703}"/>
              </a:ext>
            </a:extLst>
          </p:cNvPr>
          <p:cNvSpPr txBox="1"/>
          <p:nvPr/>
        </p:nvSpPr>
        <p:spPr>
          <a:xfrm>
            <a:off x="6480313" y="3644348"/>
            <a:ext cx="314510" cy="369332"/>
          </a:xfrm>
          <a:prstGeom prst="rect">
            <a:avLst/>
          </a:prstGeom>
          <a:noFill/>
        </p:spPr>
        <p:txBody>
          <a:bodyPr wrap="none" rtlCol="0">
            <a:spAutoFit/>
          </a:bodyPr>
          <a:lstStyle/>
          <a:p>
            <a:r>
              <a:rPr lang="es-CO" dirty="0"/>
              <a:t>B</a:t>
            </a:r>
          </a:p>
        </p:txBody>
      </p:sp>
      <p:sp>
        <p:nvSpPr>
          <p:cNvPr id="15" name="CuadroTexto 14">
            <a:extLst>
              <a:ext uri="{FF2B5EF4-FFF2-40B4-BE49-F238E27FC236}">
                <a16:creationId xmlns:a16="http://schemas.microsoft.com/office/drawing/2014/main" id="{DEA2532D-EFCB-4A58-AF26-BF04937759BF}"/>
              </a:ext>
            </a:extLst>
          </p:cNvPr>
          <p:cNvSpPr txBox="1"/>
          <p:nvPr/>
        </p:nvSpPr>
        <p:spPr>
          <a:xfrm>
            <a:off x="1940347" y="3631403"/>
            <a:ext cx="338554" cy="369332"/>
          </a:xfrm>
          <a:prstGeom prst="rect">
            <a:avLst/>
          </a:prstGeom>
          <a:noFill/>
        </p:spPr>
        <p:txBody>
          <a:bodyPr wrap="none" rtlCol="0">
            <a:spAutoFit/>
          </a:bodyPr>
          <a:lstStyle/>
          <a:p>
            <a:r>
              <a:rPr lang="es-CO" dirty="0"/>
              <a:t>A</a:t>
            </a:r>
          </a:p>
        </p:txBody>
      </p:sp>
    </p:spTree>
    <p:extLst>
      <p:ext uri="{BB962C8B-B14F-4D97-AF65-F5344CB8AC3E}">
        <p14:creationId xmlns:p14="http://schemas.microsoft.com/office/powerpoint/2010/main" val="1600651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3BF25-AB19-4E6B-BC26-45604CAD27FD}"/>
              </a:ext>
            </a:extLst>
          </p:cNvPr>
          <p:cNvSpPr>
            <a:spLocks noGrp="1"/>
          </p:cNvSpPr>
          <p:nvPr>
            <p:ph type="title"/>
          </p:nvPr>
        </p:nvSpPr>
        <p:spPr/>
        <p:txBody>
          <a:bodyPr>
            <a:normAutofit/>
          </a:bodyPr>
          <a:lstStyle/>
          <a:p>
            <a:r>
              <a:rPr lang="en-US" sz="4000" dirty="0"/>
              <a:t>Tasks realized: literature review</a:t>
            </a:r>
          </a:p>
        </p:txBody>
      </p:sp>
      <p:sp>
        <p:nvSpPr>
          <p:cNvPr id="3" name="Marcador de contenido 2">
            <a:extLst>
              <a:ext uri="{FF2B5EF4-FFF2-40B4-BE49-F238E27FC236}">
                <a16:creationId xmlns:a16="http://schemas.microsoft.com/office/drawing/2014/main" id="{842E816E-362C-46F7-9925-BF9B6C4D68B3}"/>
              </a:ext>
            </a:extLst>
          </p:cNvPr>
          <p:cNvSpPr>
            <a:spLocks noGrp="1"/>
          </p:cNvSpPr>
          <p:nvPr>
            <p:ph idx="1"/>
          </p:nvPr>
        </p:nvSpPr>
        <p:spPr>
          <a:xfrm>
            <a:off x="581193" y="2180496"/>
            <a:ext cx="11029615" cy="4140791"/>
          </a:xfrm>
        </p:spPr>
        <p:txBody>
          <a:bodyPr>
            <a:normAutofit/>
          </a:bodyPr>
          <a:lstStyle/>
          <a:p>
            <a:pPr marL="0" indent="0">
              <a:buNone/>
            </a:pPr>
            <a:r>
              <a:rPr lang="en-US" sz="2400" dirty="0"/>
              <a:t>1.3. Plastic recycling methods</a:t>
            </a:r>
          </a:p>
          <a:p>
            <a:r>
              <a:rPr lang="en-US" b="1" dirty="0"/>
              <a:t>Primary recycling:</a:t>
            </a:r>
            <a:r>
              <a:rPr lang="en-US" dirty="0"/>
              <a:t> Mechanical </a:t>
            </a:r>
            <a:r>
              <a:rPr lang="en-GB" dirty="0"/>
              <a:t>operations that cause physical changes to plastic waste in order to produce a new generation of products which usually have the same purpose as the original material</a:t>
            </a:r>
            <a:endParaRPr lang="en-US" dirty="0"/>
          </a:p>
          <a:p>
            <a:r>
              <a:rPr lang="en-US" b="1" dirty="0"/>
              <a:t>Secondary recycling (mechanical recycling):</a:t>
            </a:r>
            <a:r>
              <a:rPr lang="en-US" dirty="0"/>
              <a:t> </a:t>
            </a:r>
            <a:r>
              <a:rPr lang="en-GB" dirty="0"/>
              <a:t>In this process the polymer structure remains unchanged because of the physical operations to which plastic is subjected, such as separation</a:t>
            </a:r>
            <a:r>
              <a:rPr lang="en-US" dirty="0"/>
              <a:t> and sorting (size, color, shape, density or chemical composition), bailing, washing, grinding and pelletizing.</a:t>
            </a:r>
          </a:p>
          <a:p>
            <a:r>
              <a:rPr lang="en-US" b="1" dirty="0"/>
              <a:t>Tertiary recycling (chemical recycling): </a:t>
            </a:r>
            <a:r>
              <a:rPr lang="en-GB" dirty="0"/>
              <a:t>Consist in the polymer decomposition to their constitutive monomers or other valuable low molecular weight fragments, so that it is possible to repolymerized them and synthetize the original or a new plastic</a:t>
            </a:r>
            <a:r>
              <a:rPr lang="en-US" dirty="0"/>
              <a:t> </a:t>
            </a:r>
          </a:p>
          <a:p>
            <a:r>
              <a:rPr lang="en-US" b="1" dirty="0"/>
              <a:t>Quaternary recycling (energy recovery): </a:t>
            </a:r>
            <a:r>
              <a:rPr lang="en-GB" dirty="0"/>
              <a:t>Refers to a combustion process which is performed in order to produce electricity and district heating. This process is convenient because of its high efficiency (above 90%) and yield due to their high calorific capacity.</a:t>
            </a:r>
            <a:endParaRPr lang="en-US" dirty="0"/>
          </a:p>
        </p:txBody>
      </p:sp>
    </p:spTree>
    <p:extLst>
      <p:ext uri="{BB962C8B-B14F-4D97-AF65-F5344CB8AC3E}">
        <p14:creationId xmlns:p14="http://schemas.microsoft.com/office/powerpoint/2010/main" val="2669543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3BF25-AB19-4E6B-BC26-45604CAD27FD}"/>
              </a:ext>
            </a:extLst>
          </p:cNvPr>
          <p:cNvSpPr>
            <a:spLocks noGrp="1"/>
          </p:cNvSpPr>
          <p:nvPr>
            <p:ph type="title"/>
          </p:nvPr>
        </p:nvSpPr>
        <p:spPr/>
        <p:txBody>
          <a:bodyPr>
            <a:normAutofit/>
          </a:bodyPr>
          <a:lstStyle/>
          <a:p>
            <a:r>
              <a:rPr lang="en-US" sz="4000" dirty="0"/>
              <a:t>Tasks realized: statistics Europe</a:t>
            </a:r>
          </a:p>
        </p:txBody>
      </p:sp>
      <p:sp>
        <p:nvSpPr>
          <p:cNvPr id="3" name="Marcador de contenido 2">
            <a:extLst>
              <a:ext uri="{FF2B5EF4-FFF2-40B4-BE49-F238E27FC236}">
                <a16:creationId xmlns:a16="http://schemas.microsoft.com/office/drawing/2014/main" id="{842E816E-362C-46F7-9925-BF9B6C4D68B3}"/>
              </a:ext>
            </a:extLst>
          </p:cNvPr>
          <p:cNvSpPr>
            <a:spLocks noGrp="1"/>
          </p:cNvSpPr>
          <p:nvPr>
            <p:ph idx="1"/>
          </p:nvPr>
        </p:nvSpPr>
        <p:spPr>
          <a:xfrm>
            <a:off x="581193" y="2180496"/>
            <a:ext cx="11029615" cy="4140791"/>
          </a:xfrm>
        </p:spPr>
        <p:txBody>
          <a:bodyPr>
            <a:normAutofit/>
          </a:bodyPr>
          <a:lstStyle/>
          <a:p>
            <a:pPr marL="0" indent="0">
              <a:buNone/>
            </a:pPr>
            <a:r>
              <a:rPr lang="en-US" dirty="0"/>
              <a:t>2. Statistics of generation, treated and recycled plastic wastes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1400" dirty="0"/>
          </a:p>
        </p:txBody>
      </p:sp>
      <p:pic>
        <p:nvPicPr>
          <p:cNvPr id="6" name="Imagen 5">
            <a:extLst>
              <a:ext uri="{FF2B5EF4-FFF2-40B4-BE49-F238E27FC236}">
                <a16:creationId xmlns:a16="http://schemas.microsoft.com/office/drawing/2014/main" id="{18B3F7B0-23F6-4223-8C71-BE56377F4E14}"/>
              </a:ext>
            </a:extLst>
          </p:cNvPr>
          <p:cNvPicPr>
            <a:picLocks noChangeAspect="1"/>
          </p:cNvPicPr>
          <p:nvPr/>
        </p:nvPicPr>
        <p:blipFill rotWithShape="1">
          <a:blip r:embed="rId2"/>
          <a:srcRect l="6282" t="17948" r="10814" b="1697"/>
          <a:stretch/>
        </p:blipFill>
        <p:spPr>
          <a:xfrm>
            <a:off x="927652" y="3246783"/>
            <a:ext cx="5006604" cy="2099136"/>
          </a:xfrm>
          <a:prstGeom prst="rect">
            <a:avLst/>
          </a:prstGeom>
          <a:ln>
            <a:solidFill>
              <a:schemeClr val="bg1"/>
            </a:solidFill>
          </a:ln>
        </p:spPr>
      </p:pic>
      <p:pic>
        <p:nvPicPr>
          <p:cNvPr id="7" name="Imagen 6">
            <a:extLst>
              <a:ext uri="{FF2B5EF4-FFF2-40B4-BE49-F238E27FC236}">
                <a16:creationId xmlns:a16="http://schemas.microsoft.com/office/drawing/2014/main" id="{E8441EE6-930B-468D-A7E8-52A8A21B03AA}"/>
              </a:ext>
            </a:extLst>
          </p:cNvPr>
          <p:cNvPicPr>
            <a:picLocks noChangeAspect="1"/>
          </p:cNvPicPr>
          <p:nvPr/>
        </p:nvPicPr>
        <p:blipFill rotWithShape="1">
          <a:blip r:embed="rId3"/>
          <a:srcRect l="8409" t="15240" r="14213" b="3987"/>
          <a:stretch/>
        </p:blipFill>
        <p:spPr>
          <a:xfrm>
            <a:off x="6257746" y="3054225"/>
            <a:ext cx="4473526" cy="2379166"/>
          </a:xfrm>
          <a:prstGeom prst="rect">
            <a:avLst/>
          </a:prstGeom>
          <a:ln>
            <a:solidFill>
              <a:schemeClr val="bg1"/>
            </a:solidFill>
          </a:ln>
        </p:spPr>
      </p:pic>
      <p:sp>
        <p:nvSpPr>
          <p:cNvPr id="8" name="CuadroTexto 7">
            <a:extLst>
              <a:ext uri="{FF2B5EF4-FFF2-40B4-BE49-F238E27FC236}">
                <a16:creationId xmlns:a16="http://schemas.microsoft.com/office/drawing/2014/main" id="{1144B578-2EF1-480F-A48B-78E0A821355F}"/>
              </a:ext>
            </a:extLst>
          </p:cNvPr>
          <p:cNvSpPr txBox="1"/>
          <p:nvPr/>
        </p:nvSpPr>
        <p:spPr>
          <a:xfrm>
            <a:off x="1307889" y="5548849"/>
            <a:ext cx="4070321" cy="523220"/>
          </a:xfrm>
          <a:prstGeom prst="rect">
            <a:avLst/>
          </a:prstGeom>
          <a:noFill/>
        </p:spPr>
        <p:txBody>
          <a:bodyPr wrap="square" rtlCol="0">
            <a:spAutoFit/>
          </a:bodyPr>
          <a:lstStyle/>
          <a:p>
            <a:r>
              <a:rPr lang="en-US" sz="1400" dirty="0"/>
              <a:t>Figure 2.  European plastic converter demand in 2017. </a:t>
            </a:r>
            <a:r>
              <a:rPr lang="en-GB" sz="1400" dirty="0"/>
              <a:t>(Plastics Europe, 2018)</a:t>
            </a:r>
            <a:endParaRPr lang="en-US" sz="1400" dirty="0"/>
          </a:p>
        </p:txBody>
      </p:sp>
      <p:sp>
        <p:nvSpPr>
          <p:cNvPr id="9" name="CuadroTexto 8">
            <a:extLst>
              <a:ext uri="{FF2B5EF4-FFF2-40B4-BE49-F238E27FC236}">
                <a16:creationId xmlns:a16="http://schemas.microsoft.com/office/drawing/2014/main" id="{754BB72D-C318-4809-825D-C5EF0D77D530}"/>
              </a:ext>
            </a:extLst>
          </p:cNvPr>
          <p:cNvSpPr txBox="1"/>
          <p:nvPr/>
        </p:nvSpPr>
        <p:spPr>
          <a:xfrm>
            <a:off x="6095998" y="5568456"/>
            <a:ext cx="5514809" cy="738664"/>
          </a:xfrm>
          <a:prstGeom prst="rect">
            <a:avLst/>
          </a:prstGeom>
          <a:noFill/>
        </p:spPr>
        <p:txBody>
          <a:bodyPr wrap="square" rtlCol="0">
            <a:spAutoFit/>
          </a:bodyPr>
          <a:lstStyle/>
          <a:p>
            <a:r>
              <a:rPr lang="en-US" sz="1400" dirty="0"/>
              <a:t>Figure 3.  Plastic waste generation in Europe in 2015. </a:t>
            </a:r>
            <a:r>
              <a:rPr lang="en-GB" sz="1400" dirty="0"/>
              <a:t>(European Commission, n.d.)</a:t>
            </a:r>
          </a:p>
          <a:p>
            <a:r>
              <a:rPr lang="en-GB" sz="1400" dirty="0"/>
              <a:t>* </a:t>
            </a:r>
            <a:r>
              <a:rPr lang="en-US" sz="1400" dirty="0"/>
              <a:t>Consumer and household appliances, furniture, sport, health and safety</a:t>
            </a:r>
          </a:p>
        </p:txBody>
      </p:sp>
    </p:spTree>
    <p:extLst>
      <p:ext uri="{BB962C8B-B14F-4D97-AF65-F5344CB8AC3E}">
        <p14:creationId xmlns:p14="http://schemas.microsoft.com/office/powerpoint/2010/main" val="1819946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3BF25-AB19-4E6B-BC26-45604CAD27FD}"/>
              </a:ext>
            </a:extLst>
          </p:cNvPr>
          <p:cNvSpPr>
            <a:spLocks noGrp="1"/>
          </p:cNvSpPr>
          <p:nvPr>
            <p:ph type="title"/>
          </p:nvPr>
        </p:nvSpPr>
        <p:spPr/>
        <p:txBody>
          <a:bodyPr>
            <a:normAutofit/>
          </a:bodyPr>
          <a:lstStyle/>
          <a:p>
            <a:r>
              <a:rPr lang="en-US" sz="4000" dirty="0"/>
              <a:t>Tasks realized: statistics Europe</a:t>
            </a:r>
          </a:p>
        </p:txBody>
      </p:sp>
      <p:sp>
        <p:nvSpPr>
          <p:cNvPr id="3" name="Marcador de contenido 2">
            <a:extLst>
              <a:ext uri="{FF2B5EF4-FFF2-40B4-BE49-F238E27FC236}">
                <a16:creationId xmlns:a16="http://schemas.microsoft.com/office/drawing/2014/main" id="{842E816E-362C-46F7-9925-BF9B6C4D68B3}"/>
              </a:ext>
            </a:extLst>
          </p:cNvPr>
          <p:cNvSpPr>
            <a:spLocks noGrp="1"/>
          </p:cNvSpPr>
          <p:nvPr>
            <p:ph idx="1"/>
          </p:nvPr>
        </p:nvSpPr>
        <p:spPr>
          <a:xfrm>
            <a:off x="581193" y="2180496"/>
            <a:ext cx="11029615" cy="4140791"/>
          </a:xfrm>
        </p:spPr>
        <p:txBody>
          <a:bodyPr>
            <a:normAutofit/>
          </a:bodyPr>
          <a:lstStyle/>
          <a:p>
            <a:pPr marL="0" indent="0">
              <a:buNone/>
            </a:pPr>
            <a:r>
              <a:rPr lang="en-US" dirty="0"/>
              <a:t>2. Statistics of generation, treated and recycled plastic wastes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5" name="Imagen 4">
            <a:extLst>
              <a:ext uri="{FF2B5EF4-FFF2-40B4-BE49-F238E27FC236}">
                <a16:creationId xmlns:a16="http://schemas.microsoft.com/office/drawing/2014/main" id="{6FA86630-BECD-4291-9714-07D50BB66E62}"/>
              </a:ext>
            </a:extLst>
          </p:cNvPr>
          <p:cNvPicPr>
            <a:picLocks noChangeAspect="1"/>
          </p:cNvPicPr>
          <p:nvPr/>
        </p:nvPicPr>
        <p:blipFill>
          <a:blip r:embed="rId2"/>
          <a:stretch>
            <a:fillRect/>
          </a:stretch>
        </p:blipFill>
        <p:spPr>
          <a:xfrm>
            <a:off x="6281280" y="3165051"/>
            <a:ext cx="5144248" cy="2498012"/>
          </a:xfrm>
          <a:prstGeom prst="rect">
            <a:avLst/>
          </a:prstGeom>
        </p:spPr>
      </p:pic>
      <p:sp>
        <p:nvSpPr>
          <p:cNvPr id="8" name="CuadroTexto 7">
            <a:extLst>
              <a:ext uri="{FF2B5EF4-FFF2-40B4-BE49-F238E27FC236}">
                <a16:creationId xmlns:a16="http://schemas.microsoft.com/office/drawing/2014/main" id="{140D0C7E-3678-4479-B2DB-DA64E26A315E}"/>
              </a:ext>
            </a:extLst>
          </p:cNvPr>
          <p:cNvSpPr txBox="1"/>
          <p:nvPr/>
        </p:nvSpPr>
        <p:spPr>
          <a:xfrm>
            <a:off x="1109106" y="5928560"/>
            <a:ext cx="4986894" cy="523220"/>
          </a:xfrm>
          <a:prstGeom prst="rect">
            <a:avLst/>
          </a:prstGeom>
          <a:noFill/>
        </p:spPr>
        <p:txBody>
          <a:bodyPr wrap="square" rtlCol="0">
            <a:spAutoFit/>
          </a:bodyPr>
          <a:lstStyle/>
          <a:p>
            <a:r>
              <a:rPr lang="en-US" sz="1400" dirty="0"/>
              <a:t>Figure 4.  Plastic resins content in European waste streams in 2012. </a:t>
            </a:r>
            <a:r>
              <a:rPr lang="en-GB" sz="1400" dirty="0"/>
              <a:t>(Hestin, Faninger, &amp; Milios, 2016)</a:t>
            </a:r>
            <a:endParaRPr lang="en-US" sz="1400" dirty="0"/>
          </a:p>
        </p:txBody>
      </p:sp>
      <p:sp>
        <p:nvSpPr>
          <p:cNvPr id="9" name="CuadroTexto 8">
            <a:extLst>
              <a:ext uri="{FF2B5EF4-FFF2-40B4-BE49-F238E27FC236}">
                <a16:creationId xmlns:a16="http://schemas.microsoft.com/office/drawing/2014/main" id="{E1243487-1A2C-49EB-A429-41E3C1E10588}"/>
              </a:ext>
            </a:extLst>
          </p:cNvPr>
          <p:cNvSpPr txBox="1"/>
          <p:nvPr/>
        </p:nvSpPr>
        <p:spPr>
          <a:xfrm>
            <a:off x="6623913" y="5815917"/>
            <a:ext cx="4986894" cy="523220"/>
          </a:xfrm>
          <a:prstGeom prst="rect">
            <a:avLst/>
          </a:prstGeom>
          <a:noFill/>
        </p:spPr>
        <p:txBody>
          <a:bodyPr wrap="square" rtlCol="0">
            <a:spAutoFit/>
          </a:bodyPr>
          <a:lstStyle/>
          <a:p>
            <a:r>
              <a:rPr lang="en-US" sz="1400" dirty="0"/>
              <a:t>Figure 5.  Statistics of plastic waste treatment in Europe in 2016. </a:t>
            </a:r>
            <a:r>
              <a:rPr lang="en-GB" sz="1400" dirty="0"/>
              <a:t>(Plastics Europe, 2018)</a:t>
            </a:r>
            <a:endParaRPr lang="en-US" sz="1400" dirty="0"/>
          </a:p>
        </p:txBody>
      </p:sp>
      <p:graphicFrame>
        <p:nvGraphicFramePr>
          <p:cNvPr id="11" name="Gráfico 10">
            <a:extLst>
              <a:ext uri="{FF2B5EF4-FFF2-40B4-BE49-F238E27FC236}">
                <a16:creationId xmlns:a16="http://schemas.microsoft.com/office/drawing/2014/main" id="{0243695F-F149-475B-B6F9-49F3404EC4F0}"/>
              </a:ext>
            </a:extLst>
          </p:cNvPr>
          <p:cNvGraphicFramePr>
            <a:graphicFrameLocks/>
          </p:cNvGraphicFramePr>
          <p:nvPr>
            <p:extLst>
              <p:ext uri="{D42A27DB-BD31-4B8C-83A1-F6EECF244321}">
                <p14:modId xmlns:p14="http://schemas.microsoft.com/office/powerpoint/2010/main" val="629519611"/>
              </p:ext>
            </p:extLst>
          </p:nvPr>
        </p:nvGraphicFramePr>
        <p:xfrm>
          <a:off x="576721" y="2867095"/>
          <a:ext cx="5334000" cy="304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65940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3BF25-AB19-4E6B-BC26-45604CAD27FD}"/>
              </a:ext>
            </a:extLst>
          </p:cNvPr>
          <p:cNvSpPr>
            <a:spLocks noGrp="1"/>
          </p:cNvSpPr>
          <p:nvPr>
            <p:ph type="title"/>
          </p:nvPr>
        </p:nvSpPr>
        <p:spPr/>
        <p:txBody>
          <a:bodyPr>
            <a:normAutofit/>
          </a:bodyPr>
          <a:lstStyle/>
          <a:p>
            <a:r>
              <a:rPr lang="en-US" sz="4000" dirty="0"/>
              <a:t>Tasks realized: statistics France</a:t>
            </a:r>
          </a:p>
        </p:txBody>
      </p:sp>
      <p:sp>
        <p:nvSpPr>
          <p:cNvPr id="3" name="Marcador de contenido 2">
            <a:extLst>
              <a:ext uri="{FF2B5EF4-FFF2-40B4-BE49-F238E27FC236}">
                <a16:creationId xmlns:a16="http://schemas.microsoft.com/office/drawing/2014/main" id="{842E816E-362C-46F7-9925-BF9B6C4D68B3}"/>
              </a:ext>
            </a:extLst>
          </p:cNvPr>
          <p:cNvSpPr>
            <a:spLocks noGrp="1"/>
          </p:cNvSpPr>
          <p:nvPr>
            <p:ph idx="1"/>
          </p:nvPr>
        </p:nvSpPr>
        <p:spPr>
          <a:xfrm>
            <a:off x="581193" y="2180496"/>
            <a:ext cx="11029615" cy="4140791"/>
          </a:xfrm>
        </p:spPr>
        <p:txBody>
          <a:bodyPr>
            <a:normAutofit/>
          </a:bodyPr>
          <a:lstStyle/>
          <a:p>
            <a:pPr marL="0" indent="0">
              <a:buNone/>
            </a:pPr>
            <a:r>
              <a:rPr lang="en-US" dirty="0"/>
              <a:t>2. Statistics of generation, treated and recycled plastic wastes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graphicFrame>
        <p:nvGraphicFramePr>
          <p:cNvPr id="6" name="Gráfico 5">
            <a:extLst>
              <a:ext uri="{FF2B5EF4-FFF2-40B4-BE49-F238E27FC236}">
                <a16:creationId xmlns:a16="http://schemas.microsoft.com/office/drawing/2014/main" id="{049775BC-0688-440A-BF82-681E328A3342}"/>
              </a:ext>
            </a:extLst>
          </p:cNvPr>
          <p:cNvGraphicFramePr>
            <a:graphicFrameLocks/>
          </p:cNvGraphicFramePr>
          <p:nvPr>
            <p:extLst>
              <p:ext uri="{D42A27DB-BD31-4B8C-83A1-F6EECF244321}">
                <p14:modId xmlns:p14="http://schemas.microsoft.com/office/powerpoint/2010/main" val="2013488064"/>
              </p:ext>
            </p:extLst>
          </p:nvPr>
        </p:nvGraphicFramePr>
        <p:xfrm>
          <a:off x="5803090" y="2949646"/>
          <a:ext cx="5811492" cy="32061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a:extLst>
              <a:ext uri="{FF2B5EF4-FFF2-40B4-BE49-F238E27FC236}">
                <a16:creationId xmlns:a16="http://schemas.microsoft.com/office/drawing/2014/main" id="{8E5C7E53-0A04-40B9-BB03-6E5E6F8FD744}"/>
              </a:ext>
            </a:extLst>
          </p:cNvPr>
          <p:cNvGraphicFramePr>
            <a:graphicFrameLocks/>
          </p:cNvGraphicFramePr>
          <p:nvPr>
            <p:extLst>
              <p:ext uri="{D42A27DB-BD31-4B8C-83A1-F6EECF244321}">
                <p14:modId xmlns:p14="http://schemas.microsoft.com/office/powerpoint/2010/main" val="4171161050"/>
              </p:ext>
            </p:extLst>
          </p:nvPr>
        </p:nvGraphicFramePr>
        <p:xfrm>
          <a:off x="581192" y="2949645"/>
          <a:ext cx="5218124" cy="3206199"/>
        </p:xfrm>
        <a:graphic>
          <a:graphicData uri="http://schemas.openxmlformats.org/drawingml/2006/chart">
            <c:chart xmlns:c="http://schemas.openxmlformats.org/drawingml/2006/chart" xmlns:r="http://schemas.openxmlformats.org/officeDocument/2006/relationships" r:id="rId3"/>
          </a:graphicData>
        </a:graphic>
      </p:graphicFrame>
      <p:sp>
        <p:nvSpPr>
          <p:cNvPr id="8" name="CuadroTexto 7">
            <a:extLst>
              <a:ext uri="{FF2B5EF4-FFF2-40B4-BE49-F238E27FC236}">
                <a16:creationId xmlns:a16="http://schemas.microsoft.com/office/drawing/2014/main" id="{991503B5-93D6-451F-9DDF-088FB5762023}"/>
              </a:ext>
            </a:extLst>
          </p:cNvPr>
          <p:cNvSpPr txBox="1"/>
          <p:nvPr/>
        </p:nvSpPr>
        <p:spPr>
          <a:xfrm>
            <a:off x="1028228" y="6206721"/>
            <a:ext cx="4986894" cy="307777"/>
          </a:xfrm>
          <a:prstGeom prst="rect">
            <a:avLst/>
          </a:prstGeom>
          <a:noFill/>
        </p:spPr>
        <p:txBody>
          <a:bodyPr wrap="square" rtlCol="0">
            <a:spAutoFit/>
          </a:bodyPr>
          <a:lstStyle/>
          <a:p>
            <a:r>
              <a:rPr lang="en-US" sz="1400" dirty="0"/>
              <a:t>Figure 6. Waste treatment in France in 2016.</a:t>
            </a:r>
            <a:r>
              <a:rPr lang="en-GB" sz="1400" dirty="0"/>
              <a:t> (Eurostat, n.d.)</a:t>
            </a:r>
            <a:endParaRPr lang="en-US" sz="1400" dirty="0"/>
          </a:p>
        </p:txBody>
      </p:sp>
      <p:sp>
        <p:nvSpPr>
          <p:cNvPr id="9" name="CuadroTexto 8">
            <a:extLst>
              <a:ext uri="{FF2B5EF4-FFF2-40B4-BE49-F238E27FC236}">
                <a16:creationId xmlns:a16="http://schemas.microsoft.com/office/drawing/2014/main" id="{059D25C3-787B-4774-971D-48A4AE51B1D4}"/>
              </a:ext>
            </a:extLst>
          </p:cNvPr>
          <p:cNvSpPr txBox="1"/>
          <p:nvPr/>
        </p:nvSpPr>
        <p:spPr>
          <a:xfrm>
            <a:off x="6215389" y="6192837"/>
            <a:ext cx="4986894" cy="307777"/>
          </a:xfrm>
          <a:prstGeom prst="rect">
            <a:avLst/>
          </a:prstGeom>
          <a:noFill/>
        </p:spPr>
        <p:txBody>
          <a:bodyPr wrap="square" rtlCol="0">
            <a:spAutoFit/>
          </a:bodyPr>
          <a:lstStyle/>
          <a:p>
            <a:r>
              <a:rPr lang="en-US" sz="1400" dirty="0"/>
              <a:t>Figure 7.  Plastic flows in France in 2012.</a:t>
            </a:r>
            <a:r>
              <a:rPr lang="en-GB" sz="1400" dirty="0"/>
              <a:t> (Deloitte. ADEME, 2014)</a:t>
            </a:r>
            <a:endParaRPr lang="en-US" sz="1400" dirty="0"/>
          </a:p>
        </p:txBody>
      </p:sp>
    </p:spTree>
    <p:extLst>
      <p:ext uri="{BB962C8B-B14F-4D97-AF65-F5344CB8AC3E}">
        <p14:creationId xmlns:p14="http://schemas.microsoft.com/office/powerpoint/2010/main" val="795803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3BF25-AB19-4E6B-BC26-45604CAD27FD}"/>
              </a:ext>
            </a:extLst>
          </p:cNvPr>
          <p:cNvSpPr>
            <a:spLocks noGrp="1"/>
          </p:cNvSpPr>
          <p:nvPr>
            <p:ph type="title"/>
          </p:nvPr>
        </p:nvSpPr>
        <p:spPr/>
        <p:txBody>
          <a:bodyPr>
            <a:normAutofit/>
          </a:bodyPr>
          <a:lstStyle/>
          <a:p>
            <a:r>
              <a:rPr lang="en-US" sz="4000" dirty="0"/>
              <a:t>Tasks realized: statistics Nancy</a:t>
            </a:r>
          </a:p>
        </p:txBody>
      </p:sp>
      <p:sp>
        <p:nvSpPr>
          <p:cNvPr id="3" name="Marcador de contenido 2">
            <a:extLst>
              <a:ext uri="{FF2B5EF4-FFF2-40B4-BE49-F238E27FC236}">
                <a16:creationId xmlns:a16="http://schemas.microsoft.com/office/drawing/2014/main" id="{842E816E-362C-46F7-9925-BF9B6C4D68B3}"/>
              </a:ext>
            </a:extLst>
          </p:cNvPr>
          <p:cNvSpPr>
            <a:spLocks noGrp="1"/>
          </p:cNvSpPr>
          <p:nvPr>
            <p:ph idx="1"/>
          </p:nvPr>
        </p:nvSpPr>
        <p:spPr>
          <a:xfrm>
            <a:off x="581193" y="2180496"/>
            <a:ext cx="11029615" cy="4140791"/>
          </a:xfrm>
        </p:spPr>
        <p:txBody>
          <a:bodyPr>
            <a:normAutofit/>
          </a:bodyPr>
          <a:lstStyle/>
          <a:p>
            <a:pPr marL="0" indent="0">
              <a:buNone/>
            </a:pPr>
            <a:r>
              <a:rPr lang="en-US" dirty="0"/>
              <a:t>2. Statistics of generation, treated and recycled plastic wastes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
        <p:nvSpPr>
          <p:cNvPr id="8" name="CuadroTexto 7">
            <a:extLst>
              <a:ext uri="{FF2B5EF4-FFF2-40B4-BE49-F238E27FC236}">
                <a16:creationId xmlns:a16="http://schemas.microsoft.com/office/drawing/2014/main" id="{991503B5-93D6-451F-9DDF-088FB5762023}"/>
              </a:ext>
            </a:extLst>
          </p:cNvPr>
          <p:cNvSpPr txBox="1"/>
          <p:nvPr/>
        </p:nvSpPr>
        <p:spPr>
          <a:xfrm>
            <a:off x="1028228" y="6059677"/>
            <a:ext cx="4986894" cy="307777"/>
          </a:xfrm>
          <a:prstGeom prst="rect">
            <a:avLst/>
          </a:prstGeom>
          <a:noFill/>
        </p:spPr>
        <p:txBody>
          <a:bodyPr wrap="square" rtlCol="0">
            <a:spAutoFit/>
          </a:bodyPr>
          <a:lstStyle/>
          <a:p>
            <a:r>
              <a:rPr lang="en-US" sz="1400" dirty="0"/>
              <a:t>Figure 8. Collected tonnes in Nancy in 2017.</a:t>
            </a:r>
            <a:r>
              <a:rPr lang="en-GB" sz="1400" dirty="0"/>
              <a:t> (GrandNancy, 2017)</a:t>
            </a:r>
            <a:endParaRPr lang="en-US" sz="1400" dirty="0"/>
          </a:p>
        </p:txBody>
      </p:sp>
      <p:sp>
        <p:nvSpPr>
          <p:cNvPr id="9" name="CuadroTexto 8">
            <a:extLst>
              <a:ext uri="{FF2B5EF4-FFF2-40B4-BE49-F238E27FC236}">
                <a16:creationId xmlns:a16="http://schemas.microsoft.com/office/drawing/2014/main" id="{059D25C3-787B-4774-971D-48A4AE51B1D4}"/>
              </a:ext>
            </a:extLst>
          </p:cNvPr>
          <p:cNvSpPr txBox="1"/>
          <p:nvPr/>
        </p:nvSpPr>
        <p:spPr>
          <a:xfrm>
            <a:off x="6623913" y="6059676"/>
            <a:ext cx="4986894" cy="307777"/>
          </a:xfrm>
          <a:prstGeom prst="rect">
            <a:avLst/>
          </a:prstGeom>
          <a:noFill/>
        </p:spPr>
        <p:txBody>
          <a:bodyPr wrap="square" rtlCol="0">
            <a:spAutoFit/>
          </a:bodyPr>
          <a:lstStyle/>
          <a:p>
            <a:r>
              <a:rPr lang="en-US" sz="1400" dirty="0"/>
              <a:t>Figure 9.  Recycled tonnes in Nancy in 2017.</a:t>
            </a:r>
            <a:r>
              <a:rPr lang="en-GB" sz="1400" dirty="0"/>
              <a:t> (GrandNancy, 2017)</a:t>
            </a:r>
            <a:endParaRPr lang="en-US" sz="1400" dirty="0"/>
          </a:p>
        </p:txBody>
      </p:sp>
      <p:graphicFrame>
        <p:nvGraphicFramePr>
          <p:cNvPr id="10" name="Gráfico 9">
            <a:extLst>
              <a:ext uri="{FF2B5EF4-FFF2-40B4-BE49-F238E27FC236}">
                <a16:creationId xmlns:a16="http://schemas.microsoft.com/office/drawing/2014/main" id="{1A123108-BE56-419F-B88F-D1B7FD94BBCE}"/>
              </a:ext>
            </a:extLst>
          </p:cNvPr>
          <p:cNvGraphicFramePr>
            <a:graphicFrameLocks/>
          </p:cNvGraphicFramePr>
          <p:nvPr>
            <p:extLst>
              <p:ext uri="{D42A27DB-BD31-4B8C-83A1-F6EECF244321}">
                <p14:modId xmlns:p14="http://schemas.microsoft.com/office/powerpoint/2010/main" val="368048984"/>
              </p:ext>
            </p:extLst>
          </p:nvPr>
        </p:nvGraphicFramePr>
        <p:xfrm>
          <a:off x="762000" y="2965510"/>
          <a:ext cx="5334000" cy="304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Gráfico 10">
            <a:extLst>
              <a:ext uri="{FF2B5EF4-FFF2-40B4-BE49-F238E27FC236}">
                <a16:creationId xmlns:a16="http://schemas.microsoft.com/office/drawing/2014/main" id="{D4381A41-EDF7-404D-BA0C-506B416C5D1A}"/>
              </a:ext>
            </a:extLst>
          </p:cNvPr>
          <p:cNvGraphicFramePr>
            <a:graphicFrameLocks/>
          </p:cNvGraphicFramePr>
          <p:nvPr>
            <p:extLst>
              <p:ext uri="{D42A27DB-BD31-4B8C-83A1-F6EECF244321}">
                <p14:modId xmlns:p14="http://schemas.microsoft.com/office/powerpoint/2010/main" val="2496922934"/>
              </p:ext>
            </p:extLst>
          </p:nvPr>
        </p:nvGraphicFramePr>
        <p:xfrm>
          <a:off x="6276807" y="3011676"/>
          <a:ext cx="5334000" cy="304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39332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A6ECB9-9DBA-4FC6-BD68-CD76F57A1B03}"/>
              </a:ext>
            </a:extLst>
          </p:cNvPr>
          <p:cNvSpPr>
            <a:spLocks noGrp="1"/>
          </p:cNvSpPr>
          <p:nvPr>
            <p:ph type="title"/>
          </p:nvPr>
        </p:nvSpPr>
        <p:spPr/>
        <p:txBody>
          <a:bodyPr>
            <a:normAutofit fontScale="90000"/>
          </a:bodyPr>
          <a:lstStyle/>
          <a:p>
            <a:r>
              <a:rPr lang="en-US" sz="4000" dirty="0"/>
              <a:t>Tasks in progress : literature review of mechanical recycling process</a:t>
            </a:r>
          </a:p>
        </p:txBody>
      </p:sp>
      <p:graphicFrame>
        <p:nvGraphicFramePr>
          <p:cNvPr id="5" name="Tabla 4">
            <a:extLst>
              <a:ext uri="{FF2B5EF4-FFF2-40B4-BE49-F238E27FC236}">
                <a16:creationId xmlns:a16="http://schemas.microsoft.com/office/drawing/2014/main" id="{960BA196-80B6-433C-A5AB-6D2671420A25}"/>
              </a:ext>
            </a:extLst>
          </p:cNvPr>
          <p:cNvGraphicFramePr>
            <a:graphicFrameLocks noGrp="1"/>
          </p:cNvGraphicFramePr>
          <p:nvPr>
            <p:extLst>
              <p:ext uri="{D42A27DB-BD31-4B8C-83A1-F6EECF244321}">
                <p14:modId xmlns:p14="http://schemas.microsoft.com/office/powerpoint/2010/main" val="2284860355"/>
              </p:ext>
            </p:extLst>
          </p:nvPr>
        </p:nvGraphicFramePr>
        <p:xfrm>
          <a:off x="581192" y="2477704"/>
          <a:ext cx="11029615" cy="3459480"/>
        </p:xfrm>
        <a:graphic>
          <a:graphicData uri="http://schemas.openxmlformats.org/drawingml/2006/table">
            <a:tbl>
              <a:tblPr firstRow="1" bandRow="1">
                <a:tableStyleId>{5C22544A-7EE6-4342-B048-85BDC9FD1C3A}</a:tableStyleId>
              </a:tblPr>
              <a:tblGrid>
                <a:gridCol w="1353625">
                  <a:extLst>
                    <a:ext uri="{9D8B030D-6E8A-4147-A177-3AD203B41FA5}">
                      <a16:colId xmlns:a16="http://schemas.microsoft.com/office/drawing/2014/main" val="1125836100"/>
                    </a:ext>
                  </a:extLst>
                </a:gridCol>
                <a:gridCol w="2545743">
                  <a:extLst>
                    <a:ext uri="{9D8B030D-6E8A-4147-A177-3AD203B41FA5}">
                      <a16:colId xmlns:a16="http://schemas.microsoft.com/office/drawing/2014/main" val="401060289"/>
                    </a:ext>
                  </a:extLst>
                </a:gridCol>
                <a:gridCol w="7130247">
                  <a:extLst>
                    <a:ext uri="{9D8B030D-6E8A-4147-A177-3AD203B41FA5}">
                      <a16:colId xmlns:a16="http://schemas.microsoft.com/office/drawing/2014/main" val="3613819738"/>
                    </a:ext>
                  </a:extLst>
                </a:gridCol>
              </a:tblGrid>
              <a:tr h="370840">
                <a:tc rowSpan="5">
                  <a:txBody>
                    <a:bodyPr/>
                    <a:lstStyle/>
                    <a:p>
                      <a:pPr algn="ctr"/>
                      <a:r>
                        <a:rPr lang="en-US" sz="1700" b="1" noProof="0" dirty="0">
                          <a:solidFill>
                            <a:schemeClr val="tx1"/>
                          </a:solidFill>
                        </a:rPr>
                        <a:t>Search strategy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700" b="1" noProof="0" dirty="0">
                          <a:solidFill>
                            <a:schemeClr val="tx1"/>
                          </a:solidFill>
                        </a:rPr>
                        <a:t>Type of documents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indent="0">
                        <a:buFont typeface="Arial" panose="020B0604020202020204" pitchFamily="34" charset="0"/>
                        <a:buNone/>
                      </a:pPr>
                      <a:r>
                        <a:rPr lang="en-US" sz="1700" b="0" noProof="0" dirty="0">
                          <a:solidFill>
                            <a:schemeClr val="tx1"/>
                          </a:solidFill>
                        </a:rPr>
                        <a:t>Journal articles and conference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6630790"/>
                  </a:ext>
                </a:extLst>
              </a:tr>
              <a:tr h="370840">
                <a:tc vMerge="1">
                  <a:txBody>
                    <a:bodyPr/>
                    <a:lstStyle/>
                    <a:p>
                      <a:endParaRPr lang="en-US" sz="1200" b="1"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700" b="1" noProof="0" dirty="0">
                          <a:solidFill>
                            <a:schemeClr val="tx1"/>
                          </a:solidFill>
                        </a:rPr>
                        <a:t>Keywords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285750" indent="-285750">
                        <a:buFont typeface="Arial" panose="020B0604020202020204" pitchFamily="34" charset="0"/>
                        <a:buChar char="•"/>
                      </a:pPr>
                      <a:r>
                        <a:rPr lang="en-US" sz="1700" noProof="0" dirty="0">
                          <a:solidFill>
                            <a:schemeClr val="tx1"/>
                          </a:solidFill>
                        </a:rPr>
                        <a:t>“Mechanical recycling”</a:t>
                      </a:r>
                    </a:p>
                    <a:p>
                      <a:pPr marL="285750" indent="-285750">
                        <a:buFont typeface="Arial" panose="020B0604020202020204" pitchFamily="34" charset="0"/>
                        <a:buChar char="•"/>
                      </a:pPr>
                      <a:r>
                        <a:rPr lang="en-US" sz="1700" noProof="0" dirty="0">
                          <a:solidFill>
                            <a:schemeClr val="tx1"/>
                          </a:solidFill>
                        </a:rPr>
                        <a:t>“Plastic”, “Thermoplastic”, “Polymer”</a:t>
                      </a:r>
                    </a:p>
                    <a:p>
                      <a:pPr marL="285750" indent="-285750">
                        <a:buFont typeface="Arial" panose="020B0604020202020204" pitchFamily="34" charset="0"/>
                        <a:buChar char="•"/>
                      </a:pPr>
                      <a:r>
                        <a:rPr lang="en-US" sz="1700" noProof="0" dirty="0">
                          <a:solidFill>
                            <a:schemeClr val="tx1"/>
                          </a:solidFill>
                        </a:rPr>
                        <a:t>“Polyethylene terephthalate”, PET…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364678"/>
                  </a:ext>
                </a:extLst>
              </a:tr>
              <a:tr h="370840">
                <a:tc vMerge="1">
                  <a:txBody>
                    <a:bodyPr/>
                    <a:lstStyle/>
                    <a:p>
                      <a:endParaRPr lang="en-US" sz="1200" b="1"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700" b="1" noProof="0" dirty="0">
                          <a:solidFill>
                            <a:schemeClr val="tx1"/>
                          </a:solidFill>
                        </a:rPr>
                        <a:t>Equation search in title, abstract and key words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indent="0">
                        <a:buFont typeface="Arial" panose="020B0604020202020204" pitchFamily="34" charset="0"/>
                        <a:buNone/>
                      </a:pPr>
                      <a:r>
                        <a:rPr lang="en-US" sz="1700" noProof="0" dirty="0">
                          <a:solidFill>
                            <a:schemeClr val="tx1"/>
                          </a:solidFill>
                        </a:rPr>
                        <a:t>    (mechanical recycling ) </a:t>
                      </a:r>
                    </a:p>
                    <a:p>
                      <a:pPr marL="0" indent="0">
                        <a:buFont typeface="Arial" panose="020B0604020202020204" pitchFamily="34" charset="0"/>
                        <a:buNone/>
                      </a:pPr>
                      <a:r>
                        <a:rPr lang="en-US" sz="1700" noProof="0" dirty="0">
                          <a:solidFill>
                            <a:schemeClr val="tx1"/>
                          </a:solidFill>
                        </a:rPr>
                        <a:t>     AND (plastic OR thermoplastic OR polymer)</a:t>
                      </a:r>
                    </a:p>
                    <a:p>
                      <a:pPr marL="0" indent="0">
                        <a:buFont typeface="Arial" panose="020B0604020202020204" pitchFamily="34" charset="0"/>
                        <a:buNone/>
                      </a:pPr>
                      <a:r>
                        <a:rPr lang="en-US" sz="1700" noProof="0" dirty="0">
                          <a:solidFill>
                            <a:schemeClr val="tx1"/>
                          </a:solidFill>
                        </a:rPr>
                        <a:t>     AND ((polyethylene terephthalate) OR PET)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41416809"/>
                  </a:ext>
                </a:extLst>
              </a:tr>
              <a:tr h="370840">
                <a:tc vMerge="1">
                  <a:txBody>
                    <a:bodyPr/>
                    <a:lstStyle/>
                    <a:p>
                      <a:endParaRPr lang="en-US" sz="1200" b="1"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700" b="1" noProof="0" dirty="0">
                          <a:solidFill>
                            <a:schemeClr val="tx1"/>
                          </a:solidFill>
                        </a:rPr>
                        <a:t>Period of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indent="0">
                        <a:buFont typeface="Arial" panose="020B0604020202020204" pitchFamily="34" charset="0"/>
                        <a:buNone/>
                      </a:pPr>
                      <a:r>
                        <a:rPr lang="en-US" sz="1700" noProof="0" dirty="0">
                          <a:solidFill>
                            <a:schemeClr val="tx1"/>
                          </a:solidFill>
                        </a:rPr>
                        <a:t>2009 – 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6660298"/>
                  </a:ext>
                </a:extLst>
              </a:tr>
              <a:tr h="370840">
                <a:tc vMerge="1">
                  <a:txBody>
                    <a:bodyPr/>
                    <a:lstStyle/>
                    <a:p>
                      <a:endParaRPr lang="en-US" sz="1200" b="1"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700" b="1" noProof="0" dirty="0">
                          <a:solidFill>
                            <a:schemeClr val="tx1"/>
                          </a:solidFill>
                        </a:rPr>
                        <a:t>Sources of 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indent="0">
                        <a:buFont typeface="Arial" panose="020B0604020202020204" pitchFamily="34" charset="0"/>
                        <a:buNone/>
                      </a:pPr>
                      <a:r>
                        <a:rPr lang="en-US" sz="1700" noProof="0" dirty="0">
                          <a:solidFill>
                            <a:schemeClr val="tx1"/>
                          </a:solidFill>
                        </a:rPr>
                        <a:t>Scopus, Web of Science, Science Direct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251591"/>
                  </a:ext>
                </a:extLst>
              </a:tr>
              <a:tr h="370840">
                <a:tc>
                  <a:txBody>
                    <a:bodyPr/>
                    <a:lstStyle/>
                    <a:p>
                      <a:pPr algn="ctr"/>
                      <a:r>
                        <a:rPr lang="en-US" sz="1700" b="1" noProof="0" dirty="0">
                          <a:solidFill>
                            <a:schemeClr val="tx1"/>
                          </a:solidFill>
                        </a:rPr>
                        <a:t>Study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700" b="1" noProof="0" dirty="0">
                          <a:solidFill>
                            <a:schemeClr val="tx1"/>
                          </a:solidFill>
                        </a:rPr>
                        <a:t>Criteria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indent="0">
                        <a:buFont typeface="Arial" panose="020B0604020202020204" pitchFamily="34" charset="0"/>
                        <a:buNone/>
                      </a:pPr>
                      <a:r>
                        <a:rPr lang="en-US" sz="1700" noProof="0" dirty="0">
                          <a:solidFill>
                            <a:schemeClr val="tx1"/>
                          </a:solidFill>
                        </a:rPr>
                        <a:t>Articles describing conceptually or experimentally the mechanical recycling process realized to plastic material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2140493"/>
                  </a:ext>
                </a:extLst>
              </a:tr>
            </a:tbl>
          </a:graphicData>
        </a:graphic>
      </p:graphicFrame>
    </p:spTree>
    <p:extLst>
      <p:ext uri="{BB962C8B-B14F-4D97-AF65-F5344CB8AC3E}">
        <p14:creationId xmlns:p14="http://schemas.microsoft.com/office/powerpoint/2010/main" val="153497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A6ECB9-9DBA-4FC6-BD68-CD76F57A1B03}"/>
              </a:ext>
            </a:extLst>
          </p:cNvPr>
          <p:cNvSpPr>
            <a:spLocks noGrp="1"/>
          </p:cNvSpPr>
          <p:nvPr>
            <p:ph type="title"/>
          </p:nvPr>
        </p:nvSpPr>
        <p:spPr/>
        <p:txBody>
          <a:bodyPr>
            <a:normAutofit fontScale="90000"/>
          </a:bodyPr>
          <a:lstStyle/>
          <a:p>
            <a:r>
              <a:rPr lang="en-US" sz="4000" dirty="0"/>
              <a:t>Tasks in progress : literature review of mechanical recycling process</a:t>
            </a:r>
          </a:p>
        </p:txBody>
      </p:sp>
      <p:graphicFrame>
        <p:nvGraphicFramePr>
          <p:cNvPr id="5" name="Tabla 4">
            <a:extLst>
              <a:ext uri="{FF2B5EF4-FFF2-40B4-BE49-F238E27FC236}">
                <a16:creationId xmlns:a16="http://schemas.microsoft.com/office/drawing/2014/main" id="{960BA196-80B6-433C-A5AB-6D2671420A25}"/>
              </a:ext>
            </a:extLst>
          </p:cNvPr>
          <p:cNvGraphicFramePr>
            <a:graphicFrameLocks noGrp="1"/>
          </p:cNvGraphicFramePr>
          <p:nvPr>
            <p:extLst>
              <p:ext uri="{D42A27DB-BD31-4B8C-83A1-F6EECF244321}">
                <p14:modId xmlns:p14="http://schemas.microsoft.com/office/powerpoint/2010/main" val="3004269840"/>
              </p:ext>
            </p:extLst>
          </p:nvPr>
        </p:nvGraphicFramePr>
        <p:xfrm>
          <a:off x="581191" y="1934364"/>
          <a:ext cx="11029615" cy="4480560"/>
        </p:xfrm>
        <a:graphic>
          <a:graphicData uri="http://schemas.openxmlformats.org/drawingml/2006/table">
            <a:tbl>
              <a:tblPr firstRow="1" bandRow="1">
                <a:tableStyleId>{5C22544A-7EE6-4342-B048-85BDC9FD1C3A}</a:tableStyleId>
              </a:tblPr>
              <a:tblGrid>
                <a:gridCol w="2297429">
                  <a:extLst>
                    <a:ext uri="{9D8B030D-6E8A-4147-A177-3AD203B41FA5}">
                      <a16:colId xmlns:a16="http://schemas.microsoft.com/office/drawing/2014/main" val="2547657633"/>
                    </a:ext>
                  </a:extLst>
                </a:gridCol>
                <a:gridCol w="2297429">
                  <a:extLst>
                    <a:ext uri="{9D8B030D-6E8A-4147-A177-3AD203B41FA5}">
                      <a16:colId xmlns:a16="http://schemas.microsoft.com/office/drawing/2014/main" val="401060289"/>
                    </a:ext>
                  </a:extLst>
                </a:gridCol>
                <a:gridCol w="6434757">
                  <a:extLst>
                    <a:ext uri="{9D8B030D-6E8A-4147-A177-3AD203B41FA5}">
                      <a16:colId xmlns:a16="http://schemas.microsoft.com/office/drawing/2014/main" val="3613819738"/>
                    </a:ext>
                  </a:extLst>
                </a:gridCol>
              </a:tblGrid>
              <a:tr h="370840">
                <a:tc rowSpan="4">
                  <a:txBody>
                    <a:bodyPr/>
                    <a:lstStyle/>
                    <a:p>
                      <a:pPr algn="ctr"/>
                      <a:r>
                        <a:rPr lang="en-US" sz="1500" b="1" noProof="0" dirty="0">
                          <a:solidFill>
                            <a:schemeClr val="tx1"/>
                          </a:solidFill>
                        </a:rPr>
                        <a:t>Data extraction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500" b="1" noProof="0" dirty="0">
                          <a:solidFill>
                            <a:schemeClr val="tx1"/>
                          </a:solidFill>
                        </a:rPr>
                        <a:t>Identification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285750" indent="-285750">
                        <a:buFont typeface="Arial" panose="020B0604020202020204" pitchFamily="34" charset="0"/>
                        <a:buChar char="•"/>
                      </a:pPr>
                      <a:r>
                        <a:rPr lang="en-US" sz="1500" b="0" noProof="0" dirty="0">
                          <a:solidFill>
                            <a:schemeClr val="tx1"/>
                          </a:solidFill>
                        </a:rPr>
                        <a:t>Title</a:t>
                      </a:r>
                    </a:p>
                    <a:p>
                      <a:pPr marL="285750" indent="-285750">
                        <a:buFont typeface="Arial" panose="020B0604020202020204" pitchFamily="34" charset="0"/>
                        <a:buChar char="•"/>
                      </a:pPr>
                      <a:r>
                        <a:rPr lang="en-US" sz="1500" b="0" noProof="0" dirty="0">
                          <a:solidFill>
                            <a:schemeClr val="tx1"/>
                          </a:solidFill>
                        </a:rPr>
                        <a:t>DOI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6630790"/>
                  </a:ext>
                </a:extLst>
              </a:tr>
              <a:tr h="370840">
                <a:tc vMerge="1">
                  <a:txBody>
                    <a:bodyPr/>
                    <a:lstStyle/>
                    <a:p>
                      <a:endParaRPr lang="en-US" sz="1200" b="1"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b="1" noProof="0" dirty="0">
                          <a:solidFill>
                            <a:schemeClr val="tx1"/>
                          </a:solidFill>
                        </a:rPr>
                        <a:t>Pre-step procedures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285750" indent="-285750">
                        <a:buFont typeface="Arial" panose="020B0604020202020204" pitchFamily="34" charset="0"/>
                        <a:buChar char="•"/>
                      </a:pPr>
                      <a:r>
                        <a:rPr lang="en-US" sz="1500" noProof="0" dirty="0">
                          <a:solidFill>
                            <a:schemeClr val="tx1"/>
                          </a:solidFill>
                        </a:rPr>
                        <a:t>Material</a:t>
                      </a:r>
                    </a:p>
                    <a:p>
                      <a:pPr marL="285750" indent="-285750">
                        <a:buFont typeface="Arial" panose="020B0604020202020204" pitchFamily="34" charset="0"/>
                        <a:buChar char="•"/>
                      </a:pPr>
                      <a:r>
                        <a:rPr lang="en-US" sz="1500" noProof="0" dirty="0">
                          <a:solidFill>
                            <a:schemeClr val="tx1"/>
                          </a:solidFill>
                        </a:rPr>
                        <a:t>Flow treated</a:t>
                      </a:r>
                    </a:p>
                    <a:p>
                      <a:pPr marL="285750" indent="-285750">
                        <a:buFont typeface="Arial" panose="020B0604020202020204" pitchFamily="34" charset="0"/>
                        <a:buChar char="•"/>
                      </a:pPr>
                      <a:r>
                        <a:rPr lang="en-US" sz="1500" noProof="0" dirty="0">
                          <a:solidFill>
                            <a:schemeClr val="tx1"/>
                          </a:solidFill>
                        </a:rPr>
                        <a:t>Sorting (Technique, conditions, desired conditions)</a:t>
                      </a:r>
                    </a:p>
                    <a:p>
                      <a:pPr marL="285750" indent="-285750">
                        <a:buFont typeface="Arial" panose="020B0604020202020204" pitchFamily="34" charset="0"/>
                        <a:buChar char="•"/>
                      </a:pPr>
                      <a:r>
                        <a:rPr lang="en-US" sz="1500" noProof="0" dirty="0">
                          <a:solidFill>
                            <a:schemeClr val="tx1"/>
                          </a:solidFill>
                        </a:rPr>
                        <a:t>Shredding (Technique, conditions, desired conditions)</a:t>
                      </a:r>
                    </a:p>
                    <a:p>
                      <a:pPr marL="285750" indent="-285750">
                        <a:buFont typeface="Arial" panose="020B0604020202020204" pitchFamily="34" charset="0"/>
                        <a:buChar char="•"/>
                      </a:pPr>
                      <a:r>
                        <a:rPr lang="en-US" sz="1500" noProof="0" dirty="0">
                          <a:solidFill>
                            <a:schemeClr val="tx1"/>
                          </a:solidFill>
                        </a:rPr>
                        <a:t>Cleaning (Technique, conditions, desired conditions)</a:t>
                      </a:r>
                    </a:p>
                    <a:p>
                      <a:pPr marL="285750" indent="-285750">
                        <a:buFont typeface="Arial" panose="020B0604020202020204" pitchFamily="34" charset="0"/>
                        <a:buChar char="•"/>
                      </a:pPr>
                      <a:r>
                        <a:rPr lang="en-US" sz="1500" noProof="0" dirty="0">
                          <a:solidFill>
                            <a:schemeClr val="tx1"/>
                          </a:solidFill>
                        </a:rPr>
                        <a:t>Drying (Technique, conditions, desired conditions)</a:t>
                      </a:r>
                    </a:p>
                    <a:p>
                      <a:pPr marL="285750" indent="-285750">
                        <a:buFont typeface="Arial" panose="020B0604020202020204" pitchFamily="34" charset="0"/>
                        <a:buChar char="•"/>
                      </a:pPr>
                      <a:r>
                        <a:rPr lang="en-US" sz="1500" noProof="0" dirty="0">
                          <a:solidFill>
                            <a:schemeClr val="tx1"/>
                          </a:solidFill>
                        </a:rPr>
                        <a:t>Size separation (Technique, conditions, desired conditions)</a:t>
                      </a:r>
                      <a:r>
                        <a:rPr lang="en-US" sz="1500" b="0" noProof="0" dirty="0">
                          <a:solidFill>
                            <a:schemeClr val="tx1"/>
                          </a:solidFill>
                        </a:rPr>
                        <a:t> </a:t>
                      </a:r>
                    </a:p>
                    <a:p>
                      <a:pPr marL="285750" indent="-285750">
                        <a:buFont typeface="Arial" panose="020B0604020202020204" pitchFamily="34" charset="0"/>
                        <a:buChar char="•"/>
                      </a:pPr>
                      <a:r>
                        <a:rPr lang="en-US" sz="1500" b="0" noProof="0" dirty="0">
                          <a:solidFill>
                            <a:schemeClr val="tx1"/>
                          </a:solidFill>
                        </a:rPr>
                        <a:t>Use of compatibilizers</a:t>
                      </a:r>
                    </a:p>
                    <a:p>
                      <a:pPr marL="285750" indent="-285750">
                        <a:buFont typeface="Arial" panose="020B0604020202020204" pitchFamily="34" charset="0"/>
                        <a:buChar char="•"/>
                      </a:pPr>
                      <a:r>
                        <a:rPr lang="en-US" sz="1500" b="0" noProof="0" dirty="0">
                          <a:solidFill>
                            <a:schemeClr val="tx1"/>
                          </a:solidFill>
                        </a:rPr>
                        <a:t>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364678"/>
                  </a:ext>
                </a:extLst>
              </a:tr>
              <a:tr h="370840">
                <a:tc vMerge="1">
                  <a:txBody>
                    <a:bodyPr/>
                    <a:lstStyle/>
                    <a:p>
                      <a:endParaRPr lang="en-US" sz="1200" b="1"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b="1" noProof="0" dirty="0">
                          <a:solidFill>
                            <a:schemeClr val="tx1"/>
                          </a:solidFill>
                        </a:rPr>
                        <a:t>Sustainable dimensions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285750" indent="-285750">
                        <a:buFont typeface="Arial" panose="020B0604020202020204" pitchFamily="34" charset="0"/>
                        <a:buChar char="•"/>
                      </a:pPr>
                      <a:r>
                        <a:rPr lang="en-US" sz="1500" noProof="0" dirty="0">
                          <a:solidFill>
                            <a:schemeClr val="tx1"/>
                          </a:solidFill>
                        </a:rPr>
                        <a:t>Technical</a:t>
                      </a:r>
                    </a:p>
                    <a:p>
                      <a:pPr marL="285750" indent="-285750">
                        <a:buFont typeface="Arial" panose="020B0604020202020204" pitchFamily="34" charset="0"/>
                        <a:buChar char="•"/>
                      </a:pPr>
                      <a:r>
                        <a:rPr lang="en-US" sz="1500" noProof="0" dirty="0">
                          <a:solidFill>
                            <a:schemeClr val="tx1"/>
                          </a:solidFill>
                        </a:rPr>
                        <a:t>Economical</a:t>
                      </a:r>
                    </a:p>
                    <a:p>
                      <a:pPr marL="285750" indent="-285750">
                        <a:buFont typeface="Arial" panose="020B0604020202020204" pitchFamily="34" charset="0"/>
                        <a:buChar char="•"/>
                      </a:pPr>
                      <a:r>
                        <a:rPr lang="en-US" sz="1500" noProof="0" dirty="0">
                          <a:solidFill>
                            <a:schemeClr val="tx1"/>
                          </a:solidFill>
                        </a:rPr>
                        <a:t>Social</a:t>
                      </a:r>
                    </a:p>
                    <a:p>
                      <a:pPr marL="285750" indent="-285750">
                        <a:buFont typeface="Arial" panose="020B0604020202020204" pitchFamily="34" charset="0"/>
                        <a:buChar char="•"/>
                      </a:pPr>
                      <a:r>
                        <a:rPr lang="en-US" sz="1500" noProof="0" dirty="0">
                          <a:solidFill>
                            <a:schemeClr val="tx1"/>
                          </a:solidFill>
                        </a:rPr>
                        <a:t>Environmental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251591"/>
                  </a:ext>
                </a:extLst>
              </a:tr>
              <a:tr h="370840">
                <a:tc vMerge="1">
                  <a:txBody>
                    <a:bodyPr/>
                    <a:lstStyle/>
                    <a:p>
                      <a:endParaRPr lang="en-US" sz="1200" b="1" noProof="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b="1" noProof="0" dirty="0">
                          <a:solidFill>
                            <a:schemeClr val="tx1"/>
                          </a:solidFill>
                        </a:rPr>
                        <a:t>Evaluation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r>
                        <a:rPr lang="en-US" sz="1500" noProof="0" dirty="0">
                          <a:solidFill>
                            <a:schemeClr val="tx1"/>
                          </a:solidFill>
                        </a:rPr>
                        <a:t>Before recycling</a:t>
                      </a:r>
                    </a:p>
                    <a:p>
                      <a:pPr marL="171450" indent="-171450">
                        <a:buFont typeface="Arial" panose="020B0604020202020204" pitchFamily="34" charset="0"/>
                        <a:buChar char="•"/>
                      </a:pPr>
                      <a:r>
                        <a:rPr lang="en-US" sz="1500" noProof="0" dirty="0">
                          <a:solidFill>
                            <a:schemeClr val="tx1"/>
                          </a:solidFill>
                        </a:rPr>
                        <a:t>After recycling</a:t>
                      </a:r>
                    </a:p>
                    <a:p>
                      <a:pPr marL="171450" indent="-171450">
                        <a:buFont typeface="Arial" panose="020B0604020202020204" pitchFamily="34" charset="0"/>
                        <a:buChar char="•"/>
                      </a:pPr>
                      <a:r>
                        <a:rPr lang="en-US" sz="1500" noProof="0" dirty="0">
                          <a:solidFill>
                            <a:schemeClr val="tx1"/>
                          </a:solidFill>
                        </a:rPr>
                        <a:t>Use of indicators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2140493"/>
                  </a:ext>
                </a:extLst>
              </a:tr>
            </a:tbl>
          </a:graphicData>
        </a:graphic>
      </p:graphicFrame>
    </p:spTree>
    <p:extLst>
      <p:ext uri="{BB962C8B-B14F-4D97-AF65-F5344CB8AC3E}">
        <p14:creationId xmlns:p14="http://schemas.microsoft.com/office/powerpoint/2010/main" val="3289963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724BF7-F59E-4892-AE26-F6BBF9D1C9EF}"/>
              </a:ext>
            </a:extLst>
          </p:cNvPr>
          <p:cNvSpPr>
            <a:spLocks noGrp="1"/>
          </p:cNvSpPr>
          <p:nvPr>
            <p:ph type="title"/>
          </p:nvPr>
        </p:nvSpPr>
        <p:spPr/>
        <p:txBody>
          <a:bodyPr>
            <a:normAutofit/>
          </a:bodyPr>
          <a:lstStyle/>
          <a:p>
            <a:r>
              <a:rPr lang="en-US" sz="4000" dirty="0"/>
              <a:t>Tasks to be accomplished</a:t>
            </a:r>
          </a:p>
        </p:txBody>
      </p:sp>
      <p:sp>
        <p:nvSpPr>
          <p:cNvPr id="3" name="Marcador de contenido 2">
            <a:extLst>
              <a:ext uri="{FF2B5EF4-FFF2-40B4-BE49-F238E27FC236}">
                <a16:creationId xmlns:a16="http://schemas.microsoft.com/office/drawing/2014/main" id="{E8DA01D7-817A-407A-AA89-05EACFF25BD2}"/>
              </a:ext>
            </a:extLst>
          </p:cNvPr>
          <p:cNvSpPr>
            <a:spLocks noGrp="1"/>
          </p:cNvSpPr>
          <p:nvPr>
            <p:ph idx="1"/>
          </p:nvPr>
        </p:nvSpPr>
        <p:spPr>
          <a:xfrm>
            <a:off x="581192" y="2180496"/>
            <a:ext cx="11029615" cy="3975348"/>
          </a:xfrm>
        </p:spPr>
        <p:txBody>
          <a:bodyPr>
            <a:noAutofit/>
          </a:bodyPr>
          <a:lstStyle/>
          <a:p>
            <a:r>
              <a:rPr lang="en-US" sz="1700" dirty="0"/>
              <a:t>Bibliographic research about indicators used for quality evaluation of plastic</a:t>
            </a:r>
          </a:p>
          <a:p>
            <a:r>
              <a:rPr lang="en-US" sz="1700" dirty="0"/>
              <a:t>Definition of general and specific objectives linked with social part</a:t>
            </a:r>
          </a:p>
          <a:p>
            <a:r>
              <a:rPr lang="en-US" sz="1700" dirty="0"/>
              <a:t>Development of interviews to local enterprises and organisms</a:t>
            </a:r>
          </a:p>
          <a:p>
            <a:r>
              <a:rPr lang="en-US" sz="1700" dirty="0"/>
              <a:t>Flow diagram of plastic conditioning process </a:t>
            </a:r>
          </a:p>
          <a:p>
            <a:r>
              <a:rPr lang="en-US" sz="1700" dirty="0"/>
              <a:t>Use of R for statistical plots generation</a:t>
            </a:r>
          </a:p>
          <a:p>
            <a:r>
              <a:rPr lang="en-US" sz="1700" dirty="0"/>
              <a:t>Keywords analysis in VOSviewer</a:t>
            </a:r>
          </a:p>
          <a:p>
            <a:r>
              <a:rPr lang="en-US" sz="1700" dirty="0"/>
              <a:t>Final document</a:t>
            </a:r>
          </a:p>
        </p:txBody>
      </p:sp>
    </p:spTree>
    <p:extLst>
      <p:ext uri="{BB962C8B-B14F-4D97-AF65-F5344CB8AC3E}">
        <p14:creationId xmlns:p14="http://schemas.microsoft.com/office/powerpoint/2010/main" val="3840089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1D69B6-C5E8-480F-A32D-F86A3A7EBC80}"/>
              </a:ext>
            </a:extLst>
          </p:cNvPr>
          <p:cNvSpPr>
            <a:spLocks noGrp="1"/>
          </p:cNvSpPr>
          <p:nvPr>
            <p:ph type="title"/>
          </p:nvPr>
        </p:nvSpPr>
        <p:spPr/>
        <p:txBody>
          <a:bodyPr>
            <a:normAutofit/>
          </a:bodyPr>
          <a:lstStyle/>
          <a:p>
            <a:r>
              <a:rPr lang="en-US" sz="4000" dirty="0"/>
              <a:t>References (some of them)</a:t>
            </a:r>
          </a:p>
        </p:txBody>
      </p:sp>
      <p:sp>
        <p:nvSpPr>
          <p:cNvPr id="3" name="Marcador de contenido 2">
            <a:extLst>
              <a:ext uri="{FF2B5EF4-FFF2-40B4-BE49-F238E27FC236}">
                <a16:creationId xmlns:a16="http://schemas.microsoft.com/office/drawing/2014/main" id="{879698ED-E29A-4764-919E-95651582CFCA}"/>
              </a:ext>
            </a:extLst>
          </p:cNvPr>
          <p:cNvSpPr>
            <a:spLocks noGrp="1"/>
          </p:cNvSpPr>
          <p:nvPr>
            <p:ph idx="1"/>
          </p:nvPr>
        </p:nvSpPr>
        <p:spPr>
          <a:xfrm>
            <a:off x="581192" y="2180496"/>
            <a:ext cx="11029615" cy="4352826"/>
          </a:xfrm>
        </p:spPr>
        <p:txBody>
          <a:bodyPr>
            <a:normAutofit fontScale="92500" lnSpcReduction="10000"/>
          </a:bodyPr>
          <a:lstStyle/>
          <a:p>
            <a:r>
              <a:rPr lang="en-US" sz="900" dirty="0"/>
              <a:t>Deloitte. ADEME. (2014). </a:t>
            </a:r>
            <a:r>
              <a:rPr lang="en-US" sz="900" i="1" dirty="0"/>
              <a:t>Analyse de la chaîne de valeur du recyclage des plastiques en France - Synthèse</a:t>
            </a:r>
            <a:r>
              <a:rPr lang="en-US" sz="900" dirty="0"/>
              <a:t>. Retrieved from https://www.ademe.fr/sites/default/files/assets/documents/analyse-chaine-de-valeur-recyclage-plastiques-en-france-201412-synthese.pdf</a:t>
            </a:r>
          </a:p>
          <a:p>
            <a:r>
              <a:rPr lang="en-US" sz="900" dirty="0"/>
              <a:t>Despeisse, M., Baumers, M., Brown, P., Charnley, F., Ford, S. J., Garmulewicz, A., … Rowley, J. (2017). Unlocking value for a circular economy through 3D printing : A research agenda. </a:t>
            </a:r>
            <a:r>
              <a:rPr lang="en-US" sz="900" i="1" dirty="0"/>
              <a:t>Technological Forecasting &amp; Social Change</a:t>
            </a:r>
            <a:r>
              <a:rPr lang="en-US" sz="900" dirty="0"/>
              <a:t>, </a:t>
            </a:r>
            <a:r>
              <a:rPr lang="en-US" sz="900" i="1" dirty="0"/>
              <a:t>115</a:t>
            </a:r>
            <a:r>
              <a:rPr lang="en-US" sz="900" dirty="0"/>
              <a:t>, 75–84. https://doi.org/10.1016/j.techfore.2016.09.021</a:t>
            </a:r>
          </a:p>
          <a:p>
            <a:r>
              <a:rPr lang="en-US" sz="900" dirty="0"/>
              <a:t>European Comission. (n.d.). </a:t>
            </a:r>
            <a:r>
              <a:rPr lang="en-US" sz="900" i="1" dirty="0"/>
              <a:t>A European strategy for plastics in a circular economy</a:t>
            </a:r>
            <a:r>
              <a:rPr lang="en-US" sz="900" dirty="0"/>
              <a:t>. Retrieved from http://ec.europa.eu/environment/circular-economy/pdf/plastics-strategy-brochure.pdf</a:t>
            </a:r>
          </a:p>
          <a:p>
            <a:r>
              <a:rPr lang="en-US" sz="900" dirty="0"/>
              <a:t>European Commission. (2011). </a:t>
            </a:r>
            <a:r>
              <a:rPr lang="en-US" sz="900" i="1" dirty="0"/>
              <a:t>Plastic waste in the environment</a:t>
            </a:r>
            <a:r>
              <a:rPr lang="en-US" sz="900" dirty="0"/>
              <a:t>. Retrieved from http://ec.europa.eu/environment/waste/studies/pdf/plastics.pdf</a:t>
            </a:r>
          </a:p>
          <a:p>
            <a:r>
              <a:rPr lang="en-US" sz="900" dirty="0"/>
              <a:t>European Comission. (2019). </a:t>
            </a:r>
            <a:r>
              <a:rPr lang="en-US" sz="900" i="1" dirty="0"/>
              <a:t>A circular economy for plastics</a:t>
            </a:r>
            <a:r>
              <a:rPr lang="en-US" sz="900" dirty="0"/>
              <a:t>. https://doi.org/10.2777/269031</a:t>
            </a:r>
          </a:p>
          <a:p>
            <a:r>
              <a:rPr lang="en-US" sz="900" dirty="0"/>
              <a:t>Eurostat. (n.d.). Eurostat Database. Retrieved from https://ec.europa.eu/eurostat/web/waste/data/database</a:t>
            </a:r>
          </a:p>
          <a:p>
            <a:r>
              <a:rPr lang="en-US" sz="900" dirty="0"/>
              <a:t>GrandNancy. (2017). </a:t>
            </a:r>
            <a:r>
              <a:rPr lang="en-US" sz="900" i="1" dirty="0"/>
              <a:t>Rapport annuel 2017</a:t>
            </a:r>
            <a:r>
              <a:rPr lang="en-US" sz="900" dirty="0"/>
              <a:t>. Retrieved from https://en.calameo.com/read/002074474b9e4866fc95f</a:t>
            </a:r>
          </a:p>
          <a:p>
            <a:r>
              <a:rPr lang="en-US" sz="900" dirty="0"/>
              <a:t>Hestin, M., Faninger, T., &amp; Milios, L. (2016). </a:t>
            </a:r>
            <a:r>
              <a:rPr lang="en-US" sz="900" i="1" dirty="0"/>
              <a:t>Increased EU Plastics Recycling Targets : Environmental , Economic and Social Impact Assessment Final Report Prepared for Plastic Recyclers Europe</a:t>
            </a:r>
            <a:r>
              <a:rPr lang="en-US" sz="900" dirty="0"/>
              <a:t>. Retrieved from https://www.plasticsrecyclers.eu/sites/default/files/BIO_Deloitte_PRE_Plastics Recycling Impact_Assesment_Final Report.pdf</a:t>
            </a:r>
          </a:p>
          <a:p>
            <a:r>
              <a:rPr lang="en-US" sz="900" dirty="0"/>
              <a:t>Horodytska, O., Valdés, F. J., &amp; Fullana, A. (2018). Plastic flexible films waste management – A state of art review. </a:t>
            </a:r>
            <a:r>
              <a:rPr lang="en-US" sz="900" i="1" dirty="0"/>
              <a:t>Waste Management</a:t>
            </a:r>
            <a:r>
              <a:rPr lang="en-US" sz="900" dirty="0"/>
              <a:t>, </a:t>
            </a:r>
            <a:r>
              <a:rPr lang="en-US" sz="900" i="1" dirty="0"/>
              <a:t>77</a:t>
            </a:r>
            <a:r>
              <a:rPr lang="en-US" sz="900" dirty="0"/>
              <a:t>, 413–425. https://doi.org/10.1016/j.wasman.2018.04.023</a:t>
            </a:r>
          </a:p>
          <a:p>
            <a:r>
              <a:rPr lang="en-US" sz="900" dirty="0" err="1"/>
              <a:t>Ligon</a:t>
            </a:r>
            <a:r>
              <a:rPr lang="en-US" sz="900" dirty="0"/>
              <a:t>, S. C., </a:t>
            </a:r>
            <a:r>
              <a:rPr lang="en-US" sz="900" dirty="0" err="1"/>
              <a:t>Liska</a:t>
            </a:r>
            <a:r>
              <a:rPr lang="en-US" sz="900" dirty="0"/>
              <a:t>, R., </a:t>
            </a:r>
            <a:r>
              <a:rPr lang="en-US" sz="900" dirty="0" err="1"/>
              <a:t>Gurr</a:t>
            </a:r>
            <a:r>
              <a:rPr lang="en-US" sz="900" dirty="0"/>
              <a:t>, M., Mu, R., </a:t>
            </a:r>
            <a:r>
              <a:rPr lang="en-US" sz="900" dirty="0" err="1"/>
              <a:t>Gmbh</a:t>
            </a:r>
            <a:r>
              <a:rPr lang="en-US" sz="900" dirty="0"/>
              <a:t>, H. B. F. D., </a:t>
            </a:r>
            <a:r>
              <a:rPr lang="en-US" sz="900" dirty="0" err="1"/>
              <a:t>Bleiche</a:t>
            </a:r>
            <a:r>
              <a:rPr lang="en-US" sz="900" dirty="0"/>
              <a:t>, A. D. R., &amp; D-, L. (2017). Polymers for 3D Printing and Customized Additive Manufacturing. https://doi.org/10.1021/acs.chemrev.7b00074</a:t>
            </a:r>
          </a:p>
          <a:p>
            <a:r>
              <a:rPr lang="en-US" sz="900" dirty="0"/>
              <a:t>Ngo, T. D., </a:t>
            </a:r>
            <a:r>
              <a:rPr lang="en-US" sz="900" dirty="0" err="1"/>
              <a:t>Kashani</a:t>
            </a:r>
            <a:r>
              <a:rPr lang="en-US" sz="900" dirty="0"/>
              <a:t>, A., </a:t>
            </a:r>
            <a:r>
              <a:rPr lang="en-US" sz="900" dirty="0" err="1"/>
              <a:t>Imbalzano</a:t>
            </a:r>
            <a:r>
              <a:rPr lang="en-US" sz="900" dirty="0"/>
              <a:t>, G., Nguyen, K. T. Q., &amp; Hui, D. (2018). Additive manufacturing ( 3D printing ): A review of materials , methods , applications and challenges. </a:t>
            </a:r>
            <a:r>
              <a:rPr lang="en-US" sz="900" i="1" dirty="0"/>
              <a:t>Composites Part B</a:t>
            </a:r>
            <a:r>
              <a:rPr lang="en-US" sz="900" dirty="0"/>
              <a:t>, </a:t>
            </a:r>
            <a:r>
              <a:rPr lang="en-US" sz="900" i="1" dirty="0"/>
              <a:t>143</a:t>
            </a:r>
            <a:r>
              <a:rPr lang="en-US" sz="900" dirty="0"/>
              <a:t>(February), 172–196. https://doi.org/10.1016/j.compositesb.2018.02.012</a:t>
            </a:r>
          </a:p>
          <a:p>
            <a:r>
              <a:rPr lang="en-US" sz="900" dirty="0" err="1"/>
              <a:t>Okan</a:t>
            </a:r>
            <a:r>
              <a:rPr lang="en-US" sz="900" dirty="0"/>
              <a:t>, M., Aydin, H. M., &amp; </a:t>
            </a:r>
            <a:r>
              <a:rPr lang="en-US" sz="900" dirty="0" err="1"/>
              <a:t>Barsbay</a:t>
            </a:r>
            <a:r>
              <a:rPr lang="en-US" sz="900" dirty="0"/>
              <a:t>, M. (2018). Current approaches to waste polymer utilization and minimization : a review </a:t>
            </a:r>
            <a:r>
              <a:rPr lang="en-US" sz="900" dirty="0" err="1"/>
              <a:t>Meltem</a:t>
            </a:r>
            <a:r>
              <a:rPr lang="en-US" sz="900" dirty="0"/>
              <a:t> </a:t>
            </a:r>
            <a:r>
              <a:rPr lang="en-US" sz="900" dirty="0" err="1"/>
              <a:t>Okan</a:t>
            </a:r>
            <a:r>
              <a:rPr lang="en-US" sz="900" dirty="0"/>
              <a:t> , a </a:t>
            </a:r>
            <a:r>
              <a:rPr lang="en-US" sz="900" dirty="0" err="1"/>
              <a:t>Halil</a:t>
            </a:r>
            <a:r>
              <a:rPr lang="en-US" sz="900" dirty="0"/>
              <a:t> Murat Aydin b and Murat </a:t>
            </a:r>
            <a:r>
              <a:rPr lang="en-US" sz="900" dirty="0" err="1"/>
              <a:t>Barsbay</a:t>
            </a:r>
            <a:r>
              <a:rPr lang="en-US" sz="900" dirty="0"/>
              <a:t> c * STATE AND CONVENTIONAL METHODS OF, (May). https://doi.org/10.1002/jctb.5778</a:t>
            </a:r>
          </a:p>
          <a:p>
            <a:r>
              <a:rPr lang="en-US" sz="900" dirty="0" err="1"/>
              <a:t>Paulraj</a:t>
            </a:r>
            <a:r>
              <a:rPr lang="en-US" sz="900" dirty="0"/>
              <a:t>, S., </a:t>
            </a:r>
            <a:r>
              <a:rPr lang="en-US" sz="900" dirty="0" err="1"/>
              <a:t>Hait</a:t>
            </a:r>
            <a:r>
              <a:rPr lang="en-US" sz="900" dirty="0"/>
              <a:t>, S., &amp; Thakur, A. (2017). A review on automated sorting of source-separated municipal solid waste for recycling. </a:t>
            </a:r>
            <a:r>
              <a:rPr lang="en-US" sz="900" i="1" dirty="0"/>
              <a:t>Waste Management</a:t>
            </a:r>
            <a:r>
              <a:rPr lang="en-US" sz="900" dirty="0"/>
              <a:t>, </a:t>
            </a:r>
            <a:r>
              <a:rPr lang="en-US" sz="900" i="1" dirty="0"/>
              <a:t>60</a:t>
            </a:r>
            <a:r>
              <a:rPr lang="en-US" sz="900" dirty="0"/>
              <a:t>, 56–74. https://doi.org/10.1016/j.wasman.2016.09.015</a:t>
            </a:r>
          </a:p>
          <a:p>
            <a:r>
              <a:rPr lang="en-US" sz="900" dirty="0"/>
              <a:t>Plastics Europe. (2018). </a:t>
            </a:r>
            <a:r>
              <a:rPr lang="en-US" sz="900" i="1" dirty="0"/>
              <a:t>Plastics – the Facts 2018</a:t>
            </a:r>
            <a:r>
              <a:rPr lang="en-US" sz="900" dirty="0"/>
              <a:t>. Retrieved from https://www.plasticseurope.org/application/files/6315/4510/9658/Plastics_the_facts_2018_AF_web.pdf</a:t>
            </a:r>
          </a:p>
          <a:p>
            <a:r>
              <a:rPr lang="en-US" sz="900" dirty="0" err="1"/>
              <a:t>Ragaert</a:t>
            </a:r>
            <a:r>
              <a:rPr lang="en-US" sz="900" dirty="0"/>
              <a:t>, K., </a:t>
            </a:r>
            <a:r>
              <a:rPr lang="en-US" sz="900" dirty="0" err="1"/>
              <a:t>Delva</a:t>
            </a:r>
            <a:r>
              <a:rPr lang="en-US" sz="900" dirty="0"/>
              <a:t>, L., &amp; </a:t>
            </a:r>
            <a:r>
              <a:rPr lang="en-US" sz="900" dirty="0" err="1"/>
              <a:t>Geem</a:t>
            </a:r>
            <a:r>
              <a:rPr lang="en-US" sz="900" dirty="0"/>
              <a:t>, K. Van. (2017). Mechanical and chemical recycling of solid plastic waste. </a:t>
            </a:r>
            <a:r>
              <a:rPr lang="en-US" sz="900" i="1" dirty="0"/>
              <a:t>Waste Management</a:t>
            </a:r>
            <a:r>
              <a:rPr lang="en-US" sz="900" dirty="0"/>
              <a:t>, </a:t>
            </a:r>
            <a:r>
              <a:rPr lang="en-US" sz="900" i="1" dirty="0"/>
              <a:t>69</a:t>
            </a:r>
            <a:r>
              <a:rPr lang="en-US" sz="900" dirty="0"/>
              <a:t>, 24–58. https://doi.org/10.1016/j.wasman.2017.07.044</a:t>
            </a:r>
          </a:p>
          <a:p>
            <a:r>
              <a:rPr lang="en-US" sz="900" dirty="0"/>
              <a:t>Sanchez, F. A. C. (2016). Methodological proposition to evaluate polymer recycling in open-source additive manufacturing contexts Doctoral Dissertation.</a:t>
            </a:r>
          </a:p>
          <a:p>
            <a:r>
              <a:rPr lang="en-US" sz="900" dirty="0"/>
              <a:t>Wendel, B., </a:t>
            </a:r>
            <a:r>
              <a:rPr lang="en-US" sz="900" dirty="0" err="1"/>
              <a:t>Rietzel</a:t>
            </a:r>
            <a:r>
              <a:rPr lang="en-US" sz="900" dirty="0"/>
              <a:t>, D., Ku, F., </a:t>
            </a:r>
            <a:r>
              <a:rPr lang="en-US" sz="900" dirty="0" err="1"/>
              <a:t>Feulner</a:t>
            </a:r>
            <a:r>
              <a:rPr lang="en-US" sz="900" dirty="0"/>
              <a:t>, R., &amp; </a:t>
            </a:r>
            <a:r>
              <a:rPr lang="en-US" sz="900" dirty="0" err="1"/>
              <a:t>Schmachtenberg</a:t>
            </a:r>
            <a:r>
              <a:rPr lang="en-US" sz="900" dirty="0"/>
              <a:t>, E. (n.d.). Additive Processing of Polymers, 799–809. https://doi.org/10.1002/mame.200800121</a:t>
            </a:r>
          </a:p>
          <a:p>
            <a:r>
              <a:rPr lang="en-US" sz="900" dirty="0"/>
              <a:t>Zander, N. E., </a:t>
            </a:r>
            <a:r>
              <a:rPr lang="en-US" sz="900" dirty="0" err="1"/>
              <a:t>Gillan</a:t>
            </a:r>
            <a:r>
              <a:rPr lang="en-US" sz="900" dirty="0"/>
              <a:t>, M., &amp; Lambeth, R. H. (2018). Recycled polyethylene terephthalate as a new FFF feedstock material. </a:t>
            </a:r>
            <a:r>
              <a:rPr lang="en-US" sz="900" i="1" dirty="0"/>
              <a:t>Additive Manufacturing</a:t>
            </a:r>
            <a:r>
              <a:rPr lang="en-US" sz="900" dirty="0"/>
              <a:t>, </a:t>
            </a:r>
            <a:r>
              <a:rPr lang="en-US" sz="900" i="1" dirty="0"/>
              <a:t>21</a:t>
            </a:r>
            <a:r>
              <a:rPr lang="en-US" sz="900" dirty="0"/>
              <a:t>(January), 174–182. https://doi.org/10.1016/j.addma.2018.03.007</a:t>
            </a:r>
          </a:p>
        </p:txBody>
      </p:sp>
    </p:spTree>
    <p:extLst>
      <p:ext uri="{BB962C8B-B14F-4D97-AF65-F5344CB8AC3E}">
        <p14:creationId xmlns:p14="http://schemas.microsoft.com/office/powerpoint/2010/main" val="123642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0F54D6-C4DA-4359-9EF9-7006EFDBE431}"/>
              </a:ext>
            </a:extLst>
          </p:cNvPr>
          <p:cNvSpPr>
            <a:spLocks noGrp="1"/>
          </p:cNvSpPr>
          <p:nvPr>
            <p:ph type="title"/>
          </p:nvPr>
        </p:nvSpPr>
        <p:spPr/>
        <p:txBody>
          <a:bodyPr>
            <a:normAutofit/>
          </a:bodyPr>
          <a:lstStyle/>
          <a:p>
            <a:r>
              <a:rPr lang="es-CO" sz="4000" dirty="0"/>
              <a:t>Content</a:t>
            </a:r>
          </a:p>
        </p:txBody>
      </p:sp>
      <p:sp>
        <p:nvSpPr>
          <p:cNvPr id="3" name="Marcador de contenido 2">
            <a:extLst>
              <a:ext uri="{FF2B5EF4-FFF2-40B4-BE49-F238E27FC236}">
                <a16:creationId xmlns:a16="http://schemas.microsoft.com/office/drawing/2014/main" id="{D6FAD0FE-1D1E-4A05-8295-DEA327166CC8}"/>
              </a:ext>
            </a:extLst>
          </p:cNvPr>
          <p:cNvSpPr>
            <a:spLocks noGrp="1"/>
          </p:cNvSpPr>
          <p:nvPr>
            <p:ph idx="1"/>
          </p:nvPr>
        </p:nvSpPr>
        <p:spPr/>
        <p:txBody>
          <a:bodyPr>
            <a:normAutofit/>
          </a:bodyPr>
          <a:lstStyle/>
          <a:p>
            <a:pPr marL="342900" indent="-342900">
              <a:buAutoNum type="arabicPeriod"/>
            </a:pPr>
            <a:r>
              <a:rPr lang="en-US" sz="2400" dirty="0"/>
              <a:t>Objectives</a:t>
            </a:r>
          </a:p>
          <a:p>
            <a:pPr marL="342900" indent="-342900">
              <a:buAutoNum type="arabicPeriod"/>
            </a:pPr>
            <a:r>
              <a:rPr lang="en-US" sz="2400" dirty="0"/>
              <a:t>Planning</a:t>
            </a:r>
          </a:p>
          <a:p>
            <a:pPr marL="342900" indent="-342900">
              <a:buAutoNum type="arabicPeriod"/>
            </a:pPr>
            <a:r>
              <a:rPr lang="en-US" sz="2400" dirty="0"/>
              <a:t>Tasks realized</a:t>
            </a:r>
          </a:p>
          <a:p>
            <a:pPr marL="342900" indent="-342900">
              <a:buAutoNum type="arabicPeriod"/>
            </a:pPr>
            <a:r>
              <a:rPr lang="en-US" sz="2400" dirty="0"/>
              <a:t>Tasks in progress</a:t>
            </a:r>
          </a:p>
          <a:p>
            <a:pPr marL="342900" indent="-342900">
              <a:buAutoNum type="arabicPeriod"/>
            </a:pPr>
            <a:r>
              <a:rPr lang="en-US" sz="2400" dirty="0"/>
              <a:t>Tasks to be accomplished</a:t>
            </a:r>
          </a:p>
          <a:p>
            <a:pPr marL="342900" indent="-342900">
              <a:buAutoNum type="arabicPeriod"/>
            </a:pPr>
            <a:r>
              <a:rPr lang="en-US" sz="2400" dirty="0"/>
              <a:t>References</a:t>
            </a:r>
          </a:p>
        </p:txBody>
      </p:sp>
    </p:spTree>
    <p:extLst>
      <p:ext uri="{BB962C8B-B14F-4D97-AF65-F5344CB8AC3E}">
        <p14:creationId xmlns:p14="http://schemas.microsoft.com/office/powerpoint/2010/main" val="1891110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D862FD-4E3D-481C-B290-32F32E4CBF78}"/>
              </a:ext>
            </a:extLst>
          </p:cNvPr>
          <p:cNvSpPr>
            <a:spLocks noGrp="1"/>
          </p:cNvSpPr>
          <p:nvPr>
            <p:ph type="title"/>
          </p:nvPr>
        </p:nvSpPr>
        <p:spPr/>
        <p:txBody>
          <a:bodyPr>
            <a:normAutofit/>
          </a:bodyPr>
          <a:lstStyle/>
          <a:p>
            <a:r>
              <a:rPr lang="en-US" sz="4000" dirty="0"/>
              <a:t>objectives</a:t>
            </a:r>
          </a:p>
        </p:txBody>
      </p:sp>
      <p:sp>
        <p:nvSpPr>
          <p:cNvPr id="10" name="Marcador de contenido 9">
            <a:extLst>
              <a:ext uri="{FF2B5EF4-FFF2-40B4-BE49-F238E27FC236}">
                <a16:creationId xmlns:a16="http://schemas.microsoft.com/office/drawing/2014/main" id="{6A9B978B-9EAE-46B3-AF47-0AC2206DEAD4}"/>
              </a:ext>
            </a:extLst>
          </p:cNvPr>
          <p:cNvSpPr>
            <a:spLocks noGrp="1"/>
          </p:cNvSpPr>
          <p:nvPr>
            <p:ph idx="1"/>
          </p:nvPr>
        </p:nvSpPr>
        <p:spPr/>
        <p:txBody>
          <a:bodyPr>
            <a:normAutofit/>
          </a:bodyPr>
          <a:lstStyle/>
          <a:p>
            <a:pPr marL="0" indent="0">
              <a:buNone/>
            </a:pPr>
            <a:r>
              <a:rPr lang="en-US" dirty="0"/>
              <a:t>1. General context of plastics</a:t>
            </a:r>
          </a:p>
          <a:p>
            <a:endParaRPr lang="en-US" dirty="0"/>
          </a:p>
          <a:p>
            <a:pPr marL="0" indent="0">
              <a:buNone/>
            </a:pPr>
            <a:r>
              <a:rPr lang="en-US" dirty="0"/>
              <a:t>2. Recycled plastics in 3D printing</a:t>
            </a:r>
          </a:p>
          <a:p>
            <a:pPr marL="0" indent="0">
              <a:buNone/>
            </a:pPr>
            <a:endParaRPr lang="en-US" dirty="0"/>
          </a:p>
          <a:p>
            <a:pPr marL="0" indent="0">
              <a:buNone/>
            </a:pPr>
            <a:r>
              <a:rPr lang="en-US" dirty="0"/>
              <a:t>3. Indicators implementation</a:t>
            </a:r>
          </a:p>
          <a:p>
            <a:pPr marL="0" indent="0">
              <a:buNone/>
            </a:pPr>
            <a:endParaRPr lang="en-US" dirty="0"/>
          </a:p>
          <a:p>
            <a:pPr marL="0" indent="0">
              <a:buNone/>
            </a:pPr>
            <a:r>
              <a:rPr lang="en-US" dirty="0"/>
              <a:t>4. Social component</a:t>
            </a:r>
          </a:p>
        </p:txBody>
      </p:sp>
      <p:pic>
        <p:nvPicPr>
          <p:cNvPr id="3" name="Imagen 2">
            <a:extLst>
              <a:ext uri="{FF2B5EF4-FFF2-40B4-BE49-F238E27FC236}">
                <a16:creationId xmlns:a16="http://schemas.microsoft.com/office/drawing/2014/main" id="{2F9D1780-C4C9-4FD1-BF18-70310D8157CC}"/>
              </a:ext>
            </a:extLst>
          </p:cNvPr>
          <p:cNvPicPr>
            <a:picLocks noChangeAspect="1"/>
          </p:cNvPicPr>
          <p:nvPr/>
        </p:nvPicPr>
        <p:blipFill>
          <a:blip r:embed="rId2"/>
          <a:stretch>
            <a:fillRect/>
          </a:stretch>
        </p:blipFill>
        <p:spPr>
          <a:xfrm>
            <a:off x="4314657" y="2690909"/>
            <a:ext cx="6991350" cy="2657475"/>
          </a:xfrm>
          <a:prstGeom prst="rect">
            <a:avLst/>
          </a:prstGeom>
        </p:spPr>
      </p:pic>
      <p:sp>
        <p:nvSpPr>
          <p:cNvPr id="4" name="CuadroTexto 3">
            <a:extLst>
              <a:ext uri="{FF2B5EF4-FFF2-40B4-BE49-F238E27FC236}">
                <a16:creationId xmlns:a16="http://schemas.microsoft.com/office/drawing/2014/main" id="{52F389DA-E067-48BC-82F0-7AC215F0959A}"/>
              </a:ext>
            </a:extLst>
          </p:cNvPr>
          <p:cNvSpPr txBox="1"/>
          <p:nvPr/>
        </p:nvSpPr>
        <p:spPr>
          <a:xfrm>
            <a:off x="5746209" y="5505147"/>
            <a:ext cx="4128246" cy="307777"/>
          </a:xfrm>
          <a:prstGeom prst="rect">
            <a:avLst/>
          </a:prstGeom>
          <a:noFill/>
        </p:spPr>
        <p:txBody>
          <a:bodyPr wrap="none" rtlCol="0">
            <a:spAutoFit/>
          </a:bodyPr>
          <a:lstStyle/>
          <a:p>
            <a:r>
              <a:rPr lang="en-US" sz="1400" dirty="0"/>
              <a:t>Figure 1. Mechanical recycling process. (Sanchez, 2016)</a:t>
            </a:r>
          </a:p>
        </p:txBody>
      </p:sp>
      <p:sp>
        <p:nvSpPr>
          <p:cNvPr id="5" name="Rectángulo 4">
            <a:extLst>
              <a:ext uri="{FF2B5EF4-FFF2-40B4-BE49-F238E27FC236}">
                <a16:creationId xmlns:a16="http://schemas.microsoft.com/office/drawing/2014/main" id="{D6DA4488-1925-4F22-ADBA-B5A0155639CE}"/>
              </a:ext>
            </a:extLst>
          </p:cNvPr>
          <p:cNvSpPr/>
          <p:nvPr/>
        </p:nvSpPr>
        <p:spPr>
          <a:xfrm>
            <a:off x="4314657" y="3684104"/>
            <a:ext cx="2815013" cy="166428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174619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D862FD-4E3D-481C-B290-32F32E4CBF78}"/>
              </a:ext>
            </a:extLst>
          </p:cNvPr>
          <p:cNvSpPr>
            <a:spLocks noGrp="1"/>
          </p:cNvSpPr>
          <p:nvPr>
            <p:ph type="title"/>
          </p:nvPr>
        </p:nvSpPr>
        <p:spPr/>
        <p:txBody>
          <a:bodyPr>
            <a:normAutofit/>
          </a:bodyPr>
          <a:lstStyle/>
          <a:p>
            <a:r>
              <a:rPr lang="en-US" sz="4000" dirty="0"/>
              <a:t>Objectives : General context of plastics</a:t>
            </a:r>
          </a:p>
        </p:txBody>
      </p:sp>
      <p:sp>
        <p:nvSpPr>
          <p:cNvPr id="10" name="Marcador de contenido 9">
            <a:extLst>
              <a:ext uri="{FF2B5EF4-FFF2-40B4-BE49-F238E27FC236}">
                <a16:creationId xmlns:a16="http://schemas.microsoft.com/office/drawing/2014/main" id="{6A9B978B-9EAE-46B3-AF47-0AC2206DEAD4}"/>
              </a:ext>
            </a:extLst>
          </p:cNvPr>
          <p:cNvSpPr>
            <a:spLocks noGrp="1"/>
          </p:cNvSpPr>
          <p:nvPr>
            <p:ph idx="1"/>
          </p:nvPr>
        </p:nvSpPr>
        <p:spPr>
          <a:xfrm>
            <a:off x="581192" y="2180496"/>
            <a:ext cx="11029615" cy="4197444"/>
          </a:xfrm>
        </p:spPr>
        <p:txBody>
          <a:bodyPr>
            <a:normAutofit/>
          </a:bodyPr>
          <a:lstStyle/>
          <a:p>
            <a:r>
              <a:rPr lang="en-US" sz="2600" dirty="0"/>
              <a:t>Specific objectives</a:t>
            </a:r>
          </a:p>
          <a:p>
            <a:pPr lvl="1"/>
            <a:r>
              <a:rPr lang="en-US" sz="1800" dirty="0"/>
              <a:t>Find the statistics of produced, disposed and recycled plastic in Europe, France and Nancy</a:t>
            </a:r>
          </a:p>
          <a:p>
            <a:pPr lvl="1"/>
            <a:r>
              <a:rPr lang="en-US" sz="1800" dirty="0"/>
              <a:t>Determine which plastics are recycled today</a:t>
            </a:r>
          </a:p>
          <a:p>
            <a:r>
              <a:rPr lang="en-US" sz="2600" dirty="0"/>
              <a:t>Methodology</a:t>
            </a:r>
          </a:p>
          <a:p>
            <a:pPr marL="324000" lvl="1" indent="0">
              <a:buNone/>
            </a:pPr>
            <a:r>
              <a:rPr lang="en-US" sz="1800" dirty="0"/>
              <a:t>Research of statistics and data around the plastic context in databases of European statistics and published articles. In addition, conduct interviews with companies located in the area to learn about the recycling practices they are implemented and also to identify the type of plastic that is mostly discarded.</a:t>
            </a:r>
          </a:p>
          <a:p>
            <a:r>
              <a:rPr lang="en-US" sz="2600" dirty="0"/>
              <a:t>Expected results</a:t>
            </a:r>
          </a:p>
          <a:p>
            <a:pPr lvl="1"/>
            <a:r>
              <a:rPr lang="en-US" sz="1800" dirty="0"/>
              <a:t>Quantity of demanded, disposed and recycled plastic, both global and per polymer in Europe, France and Nancy.</a:t>
            </a:r>
          </a:p>
        </p:txBody>
      </p:sp>
    </p:spTree>
    <p:extLst>
      <p:ext uri="{BB962C8B-B14F-4D97-AF65-F5344CB8AC3E}">
        <p14:creationId xmlns:p14="http://schemas.microsoft.com/office/powerpoint/2010/main" val="569464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D862FD-4E3D-481C-B290-32F32E4CBF78}"/>
              </a:ext>
            </a:extLst>
          </p:cNvPr>
          <p:cNvSpPr>
            <a:spLocks noGrp="1"/>
          </p:cNvSpPr>
          <p:nvPr>
            <p:ph type="title"/>
          </p:nvPr>
        </p:nvSpPr>
        <p:spPr/>
        <p:txBody>
          <a:bodyPr>
            <a:normAutofit fontScale="90000"/>
          </a:bodyPr>
          <a:lstStyle/>
          <a:p>
            <a:r>
              <a:rPr lang="en-US" sz="4000" dirty="0"/>
              <a:t>Objectives</a:t>
            </a:r>
            <a:r>
              <a:rPr lang="es-CO" sz="4000" dirty="0"/>
              <a:t> : </a:t>
            </a:r>
            <a:r>
              <a:rPr lang="en-US" sz="4000" dirty="0"/>
              <a:t>Recycled plastics in 3D printing</a:t>
            </a:r>
            <a:endParaRPr lang="es-CO" sz="4000" dirty="0"/>
          </a:p>
        </p:txBody>
      </p:sp>
      <p:sp>
        <p:nvSpPr>
          <p:cNvPr id="10" name="Marcador de contenido 9">
            <a:extLst>
              <a:ext uri="{FF2B5EF4-FFF2-40B4-BE49-F238E27FC236}">
                <a16:creationId xmlns:a16="http://schemas.microsoft.com/office/drawing/2014/main" id="{6A9B978B-9EAE-46B3-AF47-0AC2206DEAD4}"/>
              </a:ext>
            </a:extLst>
          </p:cNvPr>
          <p:cNvSpPr>
            <a:spLocks noGrp="1"/>
          </p:cNvSpPr>
          <p:nvPr>
            <p:ph idx="1"/>
          </p:nvPr>
        </p:nvSpPr>
        <p:spPr>
          <a:xfrm>
            <a:off x="581192" y="2180496"/>
            <a:ext cx="11029615" cy="4197444"/>
          </a:xfrm>
        </p:spPr>
        <p:txBody>
          <a:bodyPr>
            <a:normAutofit/>
          </a:bodyPr>
          <a:lstStyle/>
          <a:p>
            <a:r>
              <a:rPr lang="en-US" sz="2400" dirty="0"/>
              <a:t>Specific</a:t>
            </a:r>
            <a:r>
              <a:rPr lang="es-CO" sz="2400" dirty="0"/>
              <a:t> </a:t>
            </a:r>
            <a:r>
              <a:rPr lang="en-US" sz="2400" dirty="0"/>
              <a:t>objectives</a:t>
            </a:r>
          </a:p>
          <a:p>
            <a:pPr lvl="1"/>
            <a:r>
              <a:rPr lang="en-US" sz="1700" dirty="0"/>
              <a:t>Determine the recycled plastic(s) that may be used to produce filaments for 3D printing</a:t>
            </a:r>
            <a:endParaRPr lang="es-CO" sz="1700" dirty="0"/>
          </a:p>
          <a:p>
            <a:pPr lvl="1"/>
            <a:r>
              <a:rPr lang="en-US" sz="1700" dirty="0"/>
              <a:t>Identify the protocols that are already being implemented to treat each type of plastic and establish the cost, safety, availability and feasibility that implies the implementation of each protocol.</a:t>
            </a:r>
            <a:endParaRPr lang="es-CO" sz="1700" dirty="0"/>
          </a:p>
          <a:p>
            <a:r>
              <a:rPr lang="en-US" sz="2400" dirty="0"/>
              <a:t>Methodology</a:t>
            </a:r>
          </a:p>
          <a:p>
            <a:pPr marL="324000" lvl="1" indent="0">
              <a:buNone/>
            </a:pPr>
            <a:r>
              <a:rPr lang="en-US" sz="1700" dirty="0"/>
              <a:t>Two lines of bibliographic research with a systematic literature review: one of them focused on the use of recycled plastics in 3D printing and the other one on the practices and protocols that are already implemented to treat them. </a:t>
            </a:r>
            <a:endParaRPr lang="es-CO" sz="1700" dirty="0"/>
          </a:p>
          <a:p>
            <a:r>
              <a:rPr lang="en-US" sz="2400" dirty="0"/>
              <a:t>Expected results</a:t>
            </a:r>
          </a:p>
          <a:p>
            <a:pPr lvl="1"/>
            <a:r>
              <a:rPr lang="en-US" sz="1700" dirty="0"/>
              <a:t>Process flow diagram of plastic conditioning protocols that can be performed in the Fablab.</a:t>
            </a:r>
          </a:p>
          <a:p>
            <a:pPr lvl="1"/>
            <a:r>
              <a:rPr lang="en-US" sz="1700" dirty="0"/>
              <a:t>Resume table of the articles found, in which the protocols effected will be summarized.</a:t>
            </a:r>
            <a:endParaRPr lang="es-CO" sz="1700" dirty="0"/>
          </a:p>
        </p:txBody>
      </p:sp>
    </p:spTree>
    <p:extLst>
      <p:ext uri="{BB962C8B-B14F-4D97-AF65-F5344CB8AC3E}">
        <p14:creationId xmlns:p14="http://schemas.microsoft.com/office/powerpoint/2010/main" val="1144886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D862FD-4E3D-481C-B290-32F32E4CBF78}"/>
              </a:ext>
            </a:extLst>
          </p:cNvPr>
          <p:cNvSpPr>
            <a:spLocks noGrp="1"/>
          </p:cNvSpPr>
          <p:nvPr>
            <p:ph type="title"/>
          </p:nvPr>
        </p:nvSpPr>
        <p:spPr/>
        <p:txBody>
          <a:bodyPr>
            <a:normAutofit/>
          </a:bodyPr>
          <a:lstStyle/>
          <a:p>
            <a:r>
              <a:rPr lang="en-US" sz="4000" dirty="0"/>
              <a:t>Objectives : Indicators implementation</a:t>
            </a:r>
          </a:p>
        </p:txBody>
      </p:sp>
      <p:sp>
        <p:nvSpPr>
          <p:cNvPr id="10" name="Marcador de contenido 9">
            <a:extLst>
              <a:ext uri="{FF2B5EF4-FFF2-40B4-BE49-F238E27FC236}">
                <a16:creationId xmlns:a16="http://schemas.microsoft.com/office/drawing/2014/main" id="{6A9B978B-9EAE-46B3-AF47-0AC2206DEAD4}"/>
              </a:ext>
            </a:extLst>
          </p:cNvPr>
          <p:cNvSpPr>
            <a:spLocks noGrp="1"/>
          </p:cNvSpPr>
          <p:nvPr>
            <p:ph idx="1"/>
          </p:nvPr>
        </p:nvSpPr>
        <p:spPr>
          <a:xfrm>
            <a:off x="581192" y="2180496"/>
            <a:ext cx="11029615" cy="4197444"/>
          </a:xfrm>
        </p:spPr>
        <p:txBody>
          <a:bodyPr>
            <a:normAutofit/>
          </a:bodyPr>
          <a:lstStyle/>
          <a:p>
            <a:r>
              <a:rPr lang="en-US" sz="2400" dirty="0"/>
              <a:t>Specific objectives</a:t>
            </a:r>
          </a:p>
          <a:p>
            <a:pPr lvl="1"/>
            <a:r>
              <a:rPr lang="en-US" sz="1700" dirty="0"/>
              <a:t>Identify the indicators that are used in the recycling process to measure the quality of the plastic received in the Fablab and the plastic at the end of the conditioning process that can be determined at Fablab. </a:t>
            </a:r>
            <a:endParaRPr lang="es-CO" sz="1700" dirty="0"/>
          </a:p>
          <a:p>
            <a:pPr lvl="1"/>
            <a:r>
              <a:rPr lang="en-US" sz="1700" dirty="0"/>
              <a:t>Find the limits of acceptability of these indicators for the recycling process.</a:t>
            </a:r>
            <a:endParaRPr lang="es-CO" sz="1700" dirty="0"/>
          </a:p>
          <a:p>
            <a:pPr lvl="1"/>
            <a:r>
              <a:rPr lang="en-US" sz="1700" dirty="0"/>
              <a:t>Propose the necessary protocols to realize the indicators measurement. </a:t>
            </a:r>
            <a:endParaRPr lang="es-CO" sz="1700" dirty="0"/>
          </a:p>
          <a:p>
            <a:r>
              <a:rPr lang="en-US" sz="2400" dirty="0"/>
              <a:t>Methodology</a:t>
            </a:r>
          </a:p>
          <a:p>
            <a:pPr marL="324000" lvl="1" indent="0">
              <a:buNone/>
            </a:pPr>
            <a:r>
              <a:rPr lang="en-US" sz="1700" dirty="0"/>
              <a:t>Systematic literature research to identify indicators that are currently used in plastic recycling process.</a:t>
            </a:r>
            <a:endParaRPr lang="es-CO" sz="1700" dirty="0"/>
          </a:p>
          <a:p>
            <a:r>
              <a:rPr lang="en-US" sz="2400" dirty="0"/>
              <a:t>Expected results</a:t>
            </a:r>
          </a:p>
          <a:p>
            <a:pPr marL="324000" lvl="1" indent="0">
              <a:buNone/>
            </a:pPr>
            <a:r>
              <a:rPr lang="en-US" sz="1700" dirty="0"/>
              <a:t>A flow diagram with indicator measurement protocols that will be incorporated into the process flow diagram obtained from the previous point.</a:t>
            </a:r>
            <a:endParaRPr lang="es-CO" sz="1700" dirty="0"/>
          </a:p>
        </p:txBody>
      </p:sp>
    </p:spTree>
    <p:extLst>
      <p:ext uri="{BB962C8B-B14F-4D97-AF65-F5344CB8AC3E}">
        <p14:creationId xmlns:p14="http://schemas.microsoft.com/office/powerpoint/2010/main" val="1795378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3BF25-AB19-4E6B-BC26-45604CAD27FD}"/>
              </a:ext>
            </a:extLst>
          </p:cNvPr>
          <p:cNvSpPr>
            <a:spLocks noGrp="1"/>
          </p:cNvSpPr>
          <p:nvPr>
            <p:ph type="title"/>
          </p:nvPr>
        </p:nvSpPr>
        <p:spPr/>
        <p:txBody>
          <a:bodyPr>
            <a:normAutofit/>
          </a:bodyPr>
          <a:lstStyle/>
          <a:p>
            <a:r>
              <a:rPr lang="en-US" sz="4000" dirty="0"/>
              <a:t>planning</a:t>
            </a:r>
          </a:p>
        </p:txBody>
      </p:sp>
      <p:pic>
        <p:nvPicPr>
          <p:cNvPr id="7" name="Imagen 6">
            <a:extLst>
              <a:ext uri="{FF2B5EF4-FFF2-40B4-BE49-F238E27FC236}">
                <a16:creationId xmlns:a16="http://schemas.microsoft.com/office/drawing/2014/main" id="{4194ACD6-CB82-4DEA-A285-0074B6793CCD}"/>
              </a:ext>
            </a:extLst>
          </p:cNvPr>
          <p:cNvPicPr>
            <a:picLocks noChangeAspect="1"/>
          </p:cNvPicPr>
          <p:nvPr/>
        </p:nvPicPr>
        <p:blipFill>
          <a:blip r:embed="rId2"/>
          <a:stretch>
            <a:fillRect/>
          </a:stretch>
        </p:blipFill>
        <p:spPr>
          <a:xfrm>
            <a:off x="581192" y="1940650"/>
            <a:ext cx="11029617" cy="4215194"/>
          </a:xfrm>
          <a:prstGeom prst="rect">
            <a:avLst/>
          </a:prstGeom>
        </p:spPr>
      </p:pic>
    </p:spTree>
    <p:extLst>
      <p:ext uri="{BB962C8B-B14F-4D97-AF65-F5344CB8AC3E}">
        <p14:creationId xmlns:p14="http://schemas.microsoft.com/office/powerpoint/2010/main" val="176453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3BF25-AB19-4E6B-BC26-45604CAD27FD}"/>
              </a:ext>
            </a:extLst>
          </p:cNvPr>
          <p:cNvSpPr>
            <a:spLocks noGrp="1"/>
          </p:cNvSpPr>
          <p:nvPr>
            <p:ph type="title"/>
          </p:nvPr>
        </p:nvSpPr>
        <p:spPr/>
        <p:txBody>
          <a:bodyPr>
            <a:normAutofit/>
          </a:bodyPr>
          <a:lstStyle/>
          <a:p>
            <a:r>
              <a:rPr lang="en-US" sz="4000" dirty="0"/>
              <a:t>Tasks realized</a:t>
            </a:r>
          </a:p>
        </p:txBody>
      </p:sp>
      <p:sp>
        <p:nvSpPr>
          <p:cNvPr id="3" name="Marcador de contenido 2">
            <a:extLst>
              <a:ext uri="{FF2B5EF4-FFF2-40B4-BE49-F238E27FC236}">
                <a16:creationId xmlns:a16="http://schemas.microsoft.com/office/drawing/2014/main" id="{842E816E-362C-46F7-9925-BF9B6C4D68B3}"/>
              </a:ext>
            </a:extLst>
          </p:cNvPr>
          <p:cNvSpPr>
            <a:spLocks noGrp="1"/>
          </p:cNvSpPr>
          <p:nvPr>
            <p:ph idx="1"/>
          </p:nvPr>
        </p:nvSpPr>
        <p:spPr/>
        <p:txBody>
          <a:bodyPr>
            <a:normAutofit/>
          </a:bodyPr>
          <a:lstStyle/>
          <a:p>
            <a:pPr marL="0" indent="0">
              <a:buNone/>
            </a:pPr>
            <a:r>
              <a:rPr lang="en-US" dirty="0"/>
              <a:t>1. Literature review about:</a:t>
            </a:r>
          </a:p>
          <a:p>
            <a:pPr marL="324000" lvl="1" indent="0">
              <a:buNone/>
            </a:pPr>
            <a:r>
              <a:rPr lang="en-US" sz="1800" dirty="0"/>
              <a:t>1.1. Additive Manufacturing</a:t>
            </a:r>
          </a:p>
          <a:p>
            <a:pPr marL="324000" lvl="1" indent="0">
              <a:buNone/>
            </a:pPr>
            <a:r>
              <a:rPr lang="en-US" sz="1800" dirty="0"/>
              <a:t>1.2. Plastics commonly recycled and recycled plastics employed in 3D Printing (systematic literature review)</a:t>
            </a:r>
          </a:p>
          <a:p>
            <a:pPr marL="324000" lvl="1" indent="0">
              <a:buNone/>
            </a:pPr>
            <a:r>
              <a:rPr lang="en-US" sz="1800" dirty="0"/>
              <a:t>1.3. Plastic recycling methods (mechanical recycling)</a:t>
            </a:r>
          </a:p>
          <a:p>
            <a:pPr marL="324000" lvl="1" indent="0">
              <a:buNone/>
            </a:pPr>
            <a:endParaRPr lang="en-US" sz="1800" dirty="0"/>
          </a:p>
          <a:p>
            <a:pPr marL="0" indent="0">
              <a:buNone/>
            </a:pPr>
            <a:r>
              <a:rPr lang="en-US" dirty="0"/>
              <a:t>2. Search of data about generation, disposition and recycling plastic wastes in Europe, France and Nancy in European databases (Eurostat) and national and regional reports (European Commission, Bio Intelligence Service, PlasticsEurope, Plastics Recyclers and Deloitte)</a:t>
            </a:r>
          </a:p>
        </p:txBody>
      </p:sp>
    </p:spTree>
    <p:extLst>
      <p:ext uri="{BB962C8B-B14F-4D97-AF65-F5344CB8AC3E}">
        <p14:creationId xmlns:p14="http://schemas.microsoft.com/office/powerpoint/2010/main" val="1135586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3BF25-AB19-4E6B-BC26-45604CAD27FD}"/>
              </a:ext>
            </a:extLst>
          </p:cNvPr>
          <p:cNvSpPr>
            <a:spLocks noGrp="1"/>
          </p:cNvSpPr>
          <p:nvPr>
            <p:ph type="title"/>
          </p:nvPr>
        </p:nvSpPr>
        <p:spPr/>
        <p:txBody>
          <a:bodyPr>
            <a:normAutofit/>
          </a:bodyPr>
          <a:lstStyle/>
          <a:p>
            <a:r>
              <a:rPr lang="en-US" sz="4000" dirty="0"/>
              <a:t>Tasks realized: literature review</a:t>
            </a:r>
          </a:p>
        </p:txBody>
      </p:sp>
      <p:sp>
        <p:nvSpPr>
          <p:cNvPr id="3" name="Marcador de contenido 2">
            <a:extLst>
              <a:ext uri="{FF2B5EF4-FFF2-40B4-BE49-F238E27FC236}">
                <a16:creationId xmlns:a16="http://schemas.microsoft.com/office/drawing/2014/main" id="{842E816E-362C-46F7-9925-BF9B6C4D68B3}"/>
              </a:ext>
            </a:extLst>
          </p:cNvPr>
          <p:cNvSpPr>
            <a:spLocks noGrp="1"/>
          </p:cNvSpPr>
          <p:nvPr>
            <p:ph idx="1"/>
          </p:nvPr>
        </p:nvSpPr>
        <p:spPr>
          <a:xfrm>
            <a:off x="581193" y="2180496"/>
            <a:ext cx="5342529" cy="4140791"/>
          </a:xfrm>
        </p:spPr>
        <p:txBody>
          <a:bodyPr>
            <a:normAutofit/>
          </a:bodyPr>
          <a:lstStyle/>
          <a:p>
            <a:pPr marL="0" indent="0">
              <a:buNone/>
            </a:pPr>
            <a:r>
              <a:rPr lang="en-US" sz="1800" dirty="0"/>
              <a:t>1.1. Additive Manufacturing</a:t>
            </a:r>
          </a:p>
          <a:p>
            <a:r>
              <a:rPr lang="en-GB" dirty="0"/>
              <a:t>Additive Manufacturing is a technique that has the principle of producing parts layer by layer in a free-form fabrication process. </a:t>
            </a:r>
          </a:p>
          <a:p>
            <a:pPr marL="0" indent="0">
              <a:buNone/>
            </a:pPr>
            <a:endParaRPr lang="en-GB" dirty="0"/>
          </a:p>
          <a:p>
            <a:r>
              <a:rPr lang="en-GB" dirty="0"/>
              <a:t>Fused Deposition Modelling is the most common method of 3D Printing. This process usually uses thermoplastic polymer filaments that are heated until a temperature slightly higher than the melting temperature at the nozzle of the machine, reaching a semi-liquid state.</a:t>
            </a:r>
            <a:endParaRPr lang="en-US" dirty="0"/>
          </a:p>
        </p:txBody>
      </p:sp>
      <p:graphicFrame>
        <p:nvGraphicFramePr>
          <p:cNvPr id="5" name="Tabla 4">
            <a:extLst>
              <a:ext uri="{FF2B5EF4-FFF2-40B4-BE49-F238E27FC236}">
                <a16:creationId xmlns:a16="http://schemas.microsoft.com/office/drawing/2014/main" id="{A146B754-CED1-4396-8394-9B855710B31C}"/>
              </a:ext>
            </a:extLst>
          </p:cNvPr>
          <p:cNvGraphicFramePr>
            <a:graphicFrameLocks noGrp="1"/>
          </p:cNvGraphicFramePr>
          <p:nvPr>
            <p:extLst>
              <p:ext uri="{D42A27DB-BD31-4B8C-83A1-F6EECF244321}">
                <p14:modId xmlns:p14="http://schemas.microsoft.com/office/powerpoint/2010/main" val="2997603085"/>
              </p:ext>
            </p:extLst>
          </p:nvPr>
        </p:nvGraphicFramePr>
        <p:xfrm>
          <a:off x="6192141" y="2678631"/>
          <a:ext cx="5418666" cy="3144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98195245"/>
                    </a:ext>
                  </a:extLst>
                </a:gridCol>
                <a:gridCol w="2709333">
                  <a:extLst>
                    <a:ext uri="{9D8B030D-6E8A-4147-A177-3AD203B41FA5}">
                      <a16:colId xmlns:a16="http://schemas.microsoft.com/office/drawing/2014/main" val="1607027136"/>
                    </a:ext>
                  </a:extLst>
                </a:gridCol>
              </a:tblGrid>
              <a:tr h="370840">
                <a:tc>
                  <a:txBody>
                    <a:bodyPr/>
                    <a:lstStyle/>
                    <a:p>
                      <a:r>
                        <a:rPr lang="en-US" sz="1600" noProof="0" dirty="0"/>
                        <a:t>Main drawbacks</a:t>
                      </a:r>
                    </a:p>
                  </a:txBody>
                  <a:tcPr/>
                </a:tc>
                <a:tc>
                  <a:txBody>
                    <a:bodyPr/>
                    <a:lstStyle/>
                    <a:p>
                      <a:r>
                        <a:rPr lang="en-US" sz="1600" noProof="0" dirty="0"/>
                        <a:t>Main benefits</a:t>
                      </a:r>
                    </a:p>
                  </a:txBody>
                  <a:tcPr/>
                </a:tc>
                <a:extLst>
                  <a:ext uri="{0D108BD9-81ED-4DB2-BD59-A6C34878D82A}">
                    <a16:rowId xmlns:a16="http://schemas.microsoft.com/office/drawing/2014/main" val="3151575496"/>
                  </a:ext>
                </a:extLst>
              </a:tr>
              <a:tr h="370840">
                <a:tc>
                  <a:txBody>
                    <a:bodyPr/>
                    <a:lstStyle/>
                    <a:p>
                      <a:pPr marL="285750" indent="-285750">
                        <a:buFont typeface="Arial" panose="020B0604020202020204" pitchFamily="34" charset="0"/>
                        <a:buChar char="•"/>
                      </a:pPr>
                      <a:r>
                        <a:rPr lang="en-US" sz="1600" noProof="0" dirty="0"/>
                        <a:t>Poor surface quality</a:t>
                      </a:r>
                    </a:p>
                    <a:p>
                      <a:pPr marL="285750" indent="-285750">
                        <a:buFont typeface="Arial" panose="020B0604020202020204" pitchFamily="34" charset="0"/>
                        <a:buChar char="•"/>
                      </a:pPr>
                      <a:r>
                        <a:rPr lang="en-US" sz="1600" noProof="0" dirty="0"/>
                        <a:t>Low speed production</a:t>
                      </a:r>
                    </a:p>
                    <a:p>
                      <a:pPr marL="285750" indent="-285750">
                        <a:buFont typeface="Arial" panose="020B0604020202020204" pitchFamily="34" charset="0"/>
                        <a:buChar char="•"/>
                      </a:pPr>
                      <a:r>
                        <a:rPr lang="en-US" sz="1600" noProof="0" dirty="0"/>
                        <a:t>High costs</a:t>
                      </a:r>
                    </a:p>
                    <a:p>
                      <a:pPr marL="285750" indent="-285750">
                        <a:buFont typeface="Arial" panose="020B0604020202020204" pitchFamily="34" charset="0"/>
                        <a:buChar char="•"/>
                      </a:pPr>
                      <a:r>
                        <a:rPr lang="en-US" sz="1600" noProof="0" dirty="0"/>
                        <a:t>Reduced mechanical properties than in other technologies</a:t>
                      </a:r>
                    </a:p>
                  </a:txBody>
                  <a:tcPr/>
                </a:tc>
                <a:tc>
                  <a:txBody>
                    <a:bodyPr/>
                    <a:lstStyle/>
                    <a:p>
                      <a:pPr marL="285750" indent="-285750">
                        <a:buFont typeface="Arial" panose="020B0604020202020204" pitchFamily="34" charset="0"/>
                        <a:buChar char="•"/>
                      </a:pPr>
                      <a:r>
                        <a:rPr lang="en-US" sz="1600" noProof="0" dirty="0"/>
                        <a:t>Possibility to close the plastic loop.</a:t>
                      </a:r>
                    </a:p>
                    <a:p>
                      <a:pPr marL="285750" indent="-285750">
                        <a:buFont typeface="Arial" panose="020B0604020202020204" pitchFamily="34" charset="0"/>
                        <a:buChar char="•"/>
                      </a:pPr>
                      <a:r>
                        <a:rPr lang="en-US" sz="1600" noProof="0" dirty="0"/>
                        <a:t>The technology availability and affordability are growing</a:t>
                      </a:r>
                    </a:p>
                    <a:p>
                      <a:pPr marL="285750" indent="-285750">
                        <a:buFont typeface="Arial" panose="020B0604020202020204" pitchFamily="34" charset="0"/>
                        <a:buChar char="•"/>
                      </a:pPr>
                      <a:r>
                        <a:rPr lang="en-US" sz="1600" noProof="0" dirty="0"/>
                        <a:t>No additional tools are required for parts production</a:t>
                      </a:r>
                    </a:p>
                    <a:p>
                      <a:pPr marL="285750" indent="-285750">
                        <a:buFont typeface="Arial" panose="020B0604020202020204" pitchFamily="34" charset="0"/>
                        <a:buChar char="•"/>
                      </a:pPr>
                      <a:r>
                        <a:rPr lang="en-US" sz="1600" noProof="0" dirty="0"/>
                        <a:t>Mass customization</a:t>
                      </a:r>
                    </a:p>
                    <a:p>
                      <a:pPr marL="285750" indent="-285750">
                        <a:buFont typeface="Arial" panose="020B0604020202020204" pitchFamily="34" charset="0"/>
                        <a:buChar char="•"/>
                      </a:pPr>
                      <a:r>
                        <a:rPr lang="en-US" sz="1600" noProof="0" dirty="0"/>
                        <a:t>Mass production of complex geometries</a:t>
                      </a:r>
                    </a:p>
                  </a:txBody>
                  <a:tcPr/>
                </a:tc>
                <a:extLst>
                  <a:ext uri="{0D108BD9-81ED-4DB2-BD59-A6C34878D82A}">
                    <a16:rowId xmlns:a16="http://schemas.microsoft.com/office/drawing/2014/main" val="927278149"/>
                  </a:ext>
                </a:extLst>
              </a:tr>
            </a:tbl>
          </a:graphicData>
        </a:graphic>
      </p:graphicFrame>
    </p:spTree>
    <p:extLst>
      <p:ext uri="{BB962C8B-B14F-4D97-AF65-F5344CB8AC3E}">
        <p14:creationId xmlns:p14="http://schemas.microsoft.com/office/powerpoint/2010/main" val="3423722021"/>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TM03457464[[fn=Dividendo]]</Template>
  <TotalTime>685</TotalTime>
  <Words>2172</Words>
  <Application>Microsoft Office PowerPoint</Application>
  <PresentationFormat>Panorámica</PresentationFormat>
  <Paragraphs>211</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Gill Sans MT</vt:lpstr>
      <vt:lpstr>Wingdings 2</vt:lpstr>
      <vt:lpstr>Dividendo</vt:lpstr>
      <vt:lpstr>A smart grid of plastics – Technical conditions for the sorting and pre-step evaluation for a “factory of the future”</vt:lpstr>
      <vt:lpstr>Content</vt:lpstr>
      <vt:lpstr>objectives</vt:lpstr>
      <vt:lpstr>Objectives : General context of plastics</vt:lpstr>
      <vt:lpstr>Objectives : Recycled plastics in 3D printing</vt:lpstr>
      <vt:lpstr>Objectives : Indicators implementation</vt:lpstr>
      <vt:lpstr>planning</vt:lpstr>
      <vt:lpstr>Tasks realized</vt:lpstr>
      <vt:lpstr>Tasks realized: literature review</vt:lpstr>
      <vt:lpstr>Tasks realized: literature review</vt:lpstr>
      <vt:lpstr>Tasks realized: literature review</vt:lpstr>
      <vt:lpstr>Tasks realized: statistics Europe</vt:lpstr>
      <vt:lpstr>Tasks realized: statistics Europe</vt:lpstr>
      <vt:lpstr>Tasks realized: statistics France</vt:lpstr>
      <vt:lpstr>Tasks realized: statistics Nancy</vt:lpstr>
      <vt:lpstr>Tasks in progress : literature review of mechanical recycling process</vt:lpstr>
      <vt:lpstr>Tasks in progress : literature review of mechanical recycling process</vt:lpstr>
      <vt:lpstr>Tasks to be accomplished</vt:lpstr>
      <vt:lpstr>References (some of them)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smart grid of plastics – Technical conditions for the sorting and pre-step evaluation for a “factory of the future”</dc:title>
  <dc:creator>Anamaria Barrera</dc:creator>
  <cp:lastModifiedBy>Anamaria Barrera</cp:lastModifiedBy>
  <cp:revision>71</cp:revision>
  <dcterms:created xsi:type="dcterms:W3CDTF">2019-03-15T08:28:27Z</dcterms:created>
  <dcterms:modified xsi:type="dcterms:W3CDTF">2019-03-22T15:38:25Z</dcterms:modified>
</cp:coreProperties>
</file>