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59" r:id="rId4"/>
    <p:sldId id="264" r:id="rId5"/>
    <p:sldId id="267" r:id="rId6"/>
    <p:sldId id="265" r:id="rId7"/>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6">
          <p15:clr>
            <a:srgbClr val="A4A3A4"/>
          </p15:clr>
        </p15:guide>
        <p15:guide id="2" pos="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979"/>
    <a:srgbClr val="003257"/>
    <a:srgbClr val="0030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8" autoAdjust="0"/>
    <p:restoredTop sz="94660"/>
  </p:normalViewPr>
  <p:slideViewPr>
    <p:cSldViewPr snapToGrid="0" snapToObjects="1">
      <p:cViewPr varScale="1">
        <p:scale>
          <a:sx n="84" d="100"/>
          <a:sy n="84" d="100"/>
        </p:scale>
        <p:origin x="1734" y="60"/>
      </p:cViewPr>
      <p:guideLst>
        <p:guide orient="horz" pos="1806"/>
        <p:guide pos="4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BF3CCC-77DD-F84F-A249-CA3C5045A043}" type="datetime1">
              <a:rPr lang="it-IT" smtClean="0"/>
              <a:pPr/>
              <a:t>22/11/2016</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CFBF69-E6D8-384B-B1CC-31CC9EB4A4AC}" type="slidenum">
              <a:rPr lang="it-IT" smtClean="0"/>
              <a:pPr/>
              <a:t>‹N›</a:t>
            </a:fld>
            <a:endParaRPr lang="it-IT"/>
          </a:p>
        </p:txBody>
      </p:sp>
    </p:spTree>
    <p:extLst>
      <p:ext uri="{BB962C8B-B14F-4D97-AF65-F5344CB8AC3E}">
        <p14:creationId xmlns:p14="http://schemas.microsoft.com/office/powerpoint/2010/main" val="23914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692227-D6DC-FD45-9507-DB2BAD58473C}" type="datetime1">
              <a:rPr lang="it-IT" smtClean="0"/>
              <a:pPr/>
              <a:t>22/11/2016</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86711-015B-0142-88C4-65D50E44FA77}" type="slidenum">
              <a:rPr lang="it-IT" smtClean="0"/>
              <a:pPr/>
              <a:t>‹N›</a:t>
            </a:fld>
            <a:endParaRPr lang="it-IT"/>
          </a:p>
        </p:txBody>
      </p:sp>
    </p:spTree>
    <p:extLst>
      <p:ext uri="{BB962C8B-B14F-4D97-AF65-F5344CB8AC3E}">
        <p14:creationId xmlns:p14="http://schemas.microsoft.com/office/powerpoint/2010/main" val="216209625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6986711-015B-0142-88C4-65D50E44FA77}" type="slidenum">
              <a:rPr lang="it-IT" smtClean="0"/>
              <a:pPr/>
              <a:t>2</a:t>
            </a:fld>
            <a:endParaRPr lang="it-IT"/>
          </a:p>
        </p:txBody>
      </p:sp>
    </p:spTree>
    <p:extLst>
      <p:ext uri="{BB962C8B-B14F-4D97-AF65-F5344CB8AC3E}">
        <p14:creationId xmlns:p14="http://schemas.microsoft.com/office/powerpoint/2010/main" val="315623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6986711-015B-0142-88C4-65D50E44FA77}" type="slidenum">
              <a:rPr lang="it-IT" smtClean="0"/>
              <a:pPr/>
              <a:t>3</a:t>
            </a:fld>
            <a:endParaRPr lang="it-IT"/>
          </a:p>
        </p:txBody>
      </p:sp>
    </p:spTree>
    <p:extLst>
      <p:ext uri="{BB962C8B-B14F-4D97-AF65-F5344CB8AC3E}">
        <p14:creationId xmlns:p14="http://schemas.microsoft.com/office/powerpoint/2010/main" val="361185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6986711-015B-0142-88C4-65D50E44FA77}" type="slidenum">
              <a:rPr lang="it-IT" smtClean="0"/>
              <a:pPr/>
              <a:t>4</a:t>
            </a:fld>
            <a:endParaRPr lang="it-IT"/>
          </a:p>
        </p:txBody>
      </p:sp>
    </p:spTree>
    <p:extLst>
      <p:ext uri="{BB962C8B-B14F-4D97-AF65-F5344CB8AC3E}">
        <p14:creationId xmlns:p14="http://schemas.microsoft.com/office/powerpoint/2010/main" val="162622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6986711-015B-0142-88C4-65D50E44FA77}" type="slidenum">
              <a:rPr lang="it-IT" smtClean="0"/>
              <a:pPr/>
              <a:t>5</a:t>
            </a:fld>
            <a:endParaRPr lang="it-IT"/>
          </a:p>
        </p:txBody>
      </p:sp>
    </p:spTree>
    <p:extLst>
      <p:ext uri="{BB962C8B-B14F-4D97-AF65-F5344CB8AC3E}">
        <p14:creationId xmlns:p14="http://schemas.microsoft.com/office/powerpoint/2010/main" val="78271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6986711-015B-0142-88C4-65D50E44FA77}" type="slidenum">
              <a:rPr lang="it-IT" smtClean="0"/>
              <a:pPr/>
              <a:t>6</a:t>
            </a:fld>
            <a:endParaRPr lang="it-IT"/>
          </a:p>
        </p:txBody>
      </p:sp>
    </p:spTree>
    <p:extLst>
      <p:ext uri="{BB962C8B-B14F-4D97-AF65-F5344CB8AC3E}">
        <p14:creationId xmlns:p14="http://schemas.microsoft.com/office/powerpoint/2010/main" val="405666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stile</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169724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415856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388177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185580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stile</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153837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130338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stile</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346963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data 2"/>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193600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139632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stile</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37489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stile</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AD8BF249-6BAC-CD40-AAE9-334F110649E5}" type="datetimeFigureOut">
              <a:rPr lang="it-IT" smtClean="0"/>
              <a:pPr/>
              <a:t>22/11/2016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EB8520A-26EA-DE4B-B141-4532FC98FF0E}" type="slidenum">
              <a:rPr lang="it-IT" smtClean="0"/>
              <a:pPr/>
              <a:t>‹N›</a:t>
            </a:fld>
            <a:endParaRPr lang="it-IT"/>
          </a:p>
        </p:txBody>
      </p:sp>
    </p:spTree>
    <p:extLst>
      <p:ext uri="{BB962C8B-B14F-4D97-AF65-F5344CB8AC3E}">
        <p14:creationId xmlns:p14="http://schemas.microsoft.com/office/powerpoint/2010/main" val="154964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stile</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F249-6BAC-CD40-AAE9-334F110649E5}" type="datetimeFigureOut">
              <a:rPr lang="it-IT" smtClean="0"/>
              <a:pPr/>
              <a:t>22/11/2016</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8520A-26EA-DE4B-B141-4532FC98FF0E}" type="slidenum">
              <a:rPr lang="it-IT" smtClean="0"/>
              <a:pPr/>
              <a:t>‹N›</a:t>
            </a:fld>
            <a:endParaRPr lang="it-IT"/>
          </a:p>
        </p:txBody>
      </p:sp>
    </p:spTree>
    <p:extLst>
      <p:ext uri="{BB962C8B-B14F-4D97-AF65-F5344CB8AC3E}">
        <p14:creationId xmlns:p14="http://schemas.microsoft.com/office/powerpoint/2010/main" val="4237915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a:blip r:embed="rId2"/>
          <a:stretch>
            <a:fillRect/>
          </a:stretch>
        </p:blipFill>
        <p:spPr>
          <a:xfrm>
            <a:off x="6038930" y="6347762"/>
            <a:ext cx="2545261" cy="522390"/>
          </a:xfrm>
          <a:prstGeom prst="rect">
            <a:avLst/>
          </a:prstGeom>
        </p:spPr>
      </p:pic>
      <p:pic>
        <p:nvPicPr>
          <p:cNvPr id="4" name="Immagine 3"/>
          <p:cNvPicPr>
            <a:picLocks noChangeAspect="1"/>
          </p:cNvPicPr>
          <p:nvPr/>
        </p:nvPicPr>
        <p:blipFill>
          <a:blip r:embed="rId3"/>
          <a:stretch>
            <a:fillRect/>
          </a:stretch>
        </p:blipFill>
        <p:spPr>
          <a:xfrm>
            <a:off x="0" y="3369"/>
            <a:ext cx="9144000" cy="6845300"/>
          </a:xfrm>
          <a:prstGeom prst="rect">
            <a:avLst/>
          </a:prstGeom>
        </p:spPr>
      </p:pic>
      <p:sp>
        <p:nvSpPr>
          <p:cNvPr id="8" name="CasellaDiTesto 7"/>
          <p:cNvSpPr txBox="1"/>
          <p:nvPr/>
        </p:nvSpPr>
        <p:spPr>
          <a:xfrm>
            <a:off x="4914900" y="2932536"/>
            <a:ext cx="3629617" cy="369332"/>
          </a:xfrm>
          <a:prstGeom prst="rect">
            <a:avLst/>
          </a:prstGeom>
          <a:noFill/>
        </p:spPr>
        <p:txBody>
          <a:bodyPr wrap="square" rtlCol="0">
            <a:spAutoFit/>
          </a:bodyPr>
          <a:lstStyle/>
          <a:p>
            <a:pPr algn="r"/>
            <a:r>
              <a:rPr lang="it-IT" dirty="0" smtClean="0"/>
              <a:t>Brief guide to use</a:t>
            </a:r>
            <a:endParaRPr lang="it-IT" dirty="0"/>
          </a:p>
        </p:txBody>
      </p:sp>
      <p:sp>
        <p:nvSpPr>
          <p:cNvPr id="11" name="CasellaDiTesto 10"/>
          <p:cNvSpPr txBox="1"/>
          <p:nvPr/>
        </p:nvSpPr>
        <p:spPr>
          <a:xfrm>
            <a:off x="6877073" y="4590468"/>
            <a:ext cx="1667444" cy="338554"/>
          </a:xfrm>
          <a:prstGeom prst="rect">
            <a:avLst/>
          </a:prstGeom>
          <a:noFill/>
        </p:spPr>
        <p:txBody>
          <a:bodyPr wrap="none" rtlCol="0">
            <a:spAutoFit/>
          </a:bodyPr>
          <a:lstStyle/>
          <a:p>
            <a:pPr algn="r"/>
            <a:r>
              <a:rPr lang="it-IT" sz="1600" b="1" dirty="0" smtClean="0">
                <a:latin typeface=""/>
              </a:rPr>
              <a:t>Niccolò Fabbri </a:t>
            </a:r>
            <a:endParaRPr lang="it-IT" sz="1600" b="1" dirty="0">
              <a:latin typeface=""/>
            </a:endParaRPr>
          </a:p>
        </p:txBody>
      </p:sp>
      <p:sp>
        <p:nvSpPr>
          <p:cNvPr id="13" name="CasellaDiTesto 12"/>
          <p:cNvSpPr txBox="1"/>
          <p:nvPr/>
        </p:nvSpPr>
        <p:spPr>
          <a:xfrm>
            <a:off x="6666337" y="6474363"/>
            <a:ext cx="1761509" cy="307777"/>
          </a:xfrm>
          <a:prstGeom prst="rect">
            <a:avLst/>
          </a:prstGeom>
          <a:noFill/>
        </p:spPr>
        <p:txBody>
          <a:bodyPr wrap="none" rtlCol="0">
            <a:spAutoFit/>
          </a:bodyPr>
          <a:lstStyle/>
          <a:p>
            <a:pPr algn="r"/>
            <a:r>
              <a:rPr lang="it-IT"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
              </a:rPr>
              <a:t>Firenze, 25/11/2016</a:t>
            </a:r>
            <a:endParaRPr lang="it-IT"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
            </a:endParaRPr>
          </a:p>
        </p:txBody>
      </p:sp>
      <p:sp>
        <p:nvSpPr>
          <p:cNvPr id="15" name="CasellaDiTesto 14"/>
          <p:cNvSpPr txBox="1"/>
          <p:nvPr/>
        </p:nvSpPr>
        <p:spPr>
          <a:xfrm>
            <a:off x="3734718" y="2339173"/>
            <a:ext cx="4809800" cy="584775"/>
          </a:xfrm>
          <a:prstGeom prst="rect">
            <a:avLst/>
          </a:prstGeom>
          <a:noFill/>
        </p:spPr>
        <p:txBody>
          <a:bodyPr wrap="square" rtlCol="0">
            <a:spAutoFit/>
          </a:bodyPr>
          <a:lstStyle/>
          <a:p>
            <a:pPr algn="r"/>
            <a:r>
              <a:rPr lang="it-IT" sz="3200" b="1" dirty="0" smtClean="0">
                <a:solidFill>
                  <a:schemeClr val="accent1">
                    <a:lumMod val="75000"/>
                  </a:schemeClr>
                </a:solidFill>
                <a:latin typeface=""/>
              </a:rPr>
              <a:t>Kinect PPT/PDF Control</a:t>
            </a:r>
            <a:endParaRPr lang="it-IT" sz="3200" b="1" dirty="0">
              <a:solidFill>
                <a:schemeClr val="accent1">
                  <a:lumMod val="75000"/>
                </a:schemeClr>
              </a:solidFill>
              <a:latin typeface=""/>
            </a:endParaRPr>
          </a:p>
        </p:txBody>
      </p:sp>
    </p:spTree>
    <p:extLst>
      <p:ext uri="{BB962C8B-B14F-4D97-AF65-F5344CB8AC3E}">
        <p14:creationId xmlns:p14="http://schemas.microsoft.com/office/powerpoint/2010/main" val="331171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0" y="1707"/>
            <a:ext cx="9180512" cy="6872633"/>
          </a:xfrm>
          <a:prstGeom prst="rect">
            <a:avLst/>
          </a:prstGeom>
        </p:spPr>
      </p:pic>
      <p:sp>
        <p:nvSpPr>
          <p:cNvPr id="7" name="CasellaDiTesto 6"/>
          <p:cNvSpPr txBox="1"/>
          <p:nvPr/>
        </p:nvSpPr>
        <p:spPr>
          <a:xfrm>
            <a:off x="648253" y="1305402"/>
            <a:ext cx="4663050" cy="461665"/>
          </a:xfrm>
          <a:prstGeom prst="rect">
            <a:avLst/>
          </a:prstGeom>
          <a:noFill/>
        </p:spPr>
        <p:txBody>
          <a:bodyPr wrap="square" rtlCol="0">
            <a:spAutoFit/>
          </a:bodyPr>
          <a:lstStyle/>
          <a:p>
            <a:r>
              <a:rPr lang="it-IT" sz="2400" b="1" dirty="0" smtClean="0">
                <a:solidFill>
                  <a:schemeClr val="accent1">
                    <a:lumMod val="75000"/>
                  </a:schemeClr>
                </a:solidFill>
                <a:latin typeface="Arial"/>
                <a:cs typeface="Arial"/>
              </a:rPr>
              <a:t>Goal</a:t>
            </a:r>
            <a:endParaRPr lang="it-IT" sz="2400" b="1" dirty="0">
              <a:solidFill>
                <a:schemeClr val="accent1">
                  <a:lumMod val="75000"/>
                </a:schemeClr>
              </a:solidFill>
              <a:latin typeface="Arial"/>
              <a:cs typeface="Arial"/>
            </a:endParaRPr>
          </a:p>
        </p:txBody>
      </p:sp>
      <p:sp>
        <p:nvSpPr>
          <p:cNvPr id="9" name="CasellaDiTesto 8"/>
          <p:cNvSpPr txBox="1"/>
          <p:nvPr/>
        </p:nvSpPr>
        <p:spPr>
          <a:xfrm>
            <a:off x="648253" y="2650078"/>
            <a:ext cx="781902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program aims to build a gesture </a:t>
            </a:r>
            <a:r>
              <a:rPr lang="en-US" sz="1400" dirty="0" smtClean="0"/>
              <a:t>recognition system </a:t>
            </a:r>
            <a:r>
              <a:rPr lang="en-US" sz="1400" dirty="0"/>
              <a:t>that uses natural gestures to </a:t>
            </a:r>
            <a:r>
              <a:rPr lang="en-US" sz="1400" dirty="0" smtClean="0"/>
              <a:t>control a </a:t>
            </a:r>
            <a:r>
              <a:rPr lang="en-US" sz="1400" i="1" dirty="0" smtClean="0"/>
              <a:t>PowerPoint</a:t>
            </a:r>
            <a:r>
              <a:rPr lang="en-US" sz="1400" dirty="0" smtClean="0"/>
              <a:t> or </a:t>
            </a:r>
            <a:r>
              <a:rPr lang="en-US" sz="1400" i="1" dirty="0" smtClean="0"/>
              <a:t>PDF</a:t>
            </a:r>
            <a:r>
              <a:rPr lang="en-US" sz="1400" dirty="0" smtClean="0"/>
              <a:t> presentation.</a:t>
            </a:r>
          </a:p>
          <a:p>
            <a:endParaRPr lang="en-US" sz="1400" dirty="0"/>
          </a:p>
          <a:p>
            <a:pPr marL="285750" indent="-285750">
              <a:buFont typeface="Arial" panose="020B0604020202020204" pitchFamily="34" charset="0"/>
              <a:buChar char="•"/>
            </a:pPr>
            <a:r>
              <a:rPr lang="it-IT" sz="1400" dirty="0"/>
              <a:t>The </a:t>
            </a:r>
            <a:r>
              <a:rPr lang="it-IT" sz="1400" dirty="0" err="1" smtClean="0"/>
              <a:t>primary</a:t>
            </a:r>
            <a:r>
              <a:rPr lang="it-IT" sz="1400" dirty="0" smtClean="0"/>
              <a:t> </a:t>
            </a:r>
            <a:r>
              <a:rPr lang="en-US" sz="1400" dirty="0" smtClean="0"/>
              <a:t>goal </a:t>
            </a:r>
            <a:r>
              <a:rPr lang="en-US" sz="1400" dirty="0"/>
              <a:t>of this system is to free the user </a:t>
            </a:r>
            <a:r>
              <a:rPr lang="en-US" sz="1400" dirty="0" smtClean="0"/>
              <a:t>from restraints </a:t>
            </a:r>
            <a:r>
              <a:rPr lang="en-US" sz="1400" dirty="0"/>
              <a:t>and automatically react to the </a:t>
            </a:r>
            <a:r>
              <a:rPr lang="en-US" sz="1400" dirty="0" smtClean="0"/>
              <a:t>naturally </a:t>
            </a:r>
            <a:r>
              <a:rPr lang="it-IT" sz="1400" dirty="0" err="1" smtClean="0"/>
              <a:t>gestures</a:t>
            </a:r>
            <a:r>
              <a:rPr lang="it-IT" sz="1400" dirty="0" smtClean="0"/>
              <a:t> </a:t>
            </a:r>
            <a:r>
              <a:rPr lang="it-IT" sz="1400" dirty="0" err="1"/>
              <a:t>throughout</a:t>
            </a:r>
            <a:r>
              <a:rPr lang="it-IT" sz="1400" dirty="0"/>
              <a:t> the </a:t>
            </a:r>
            <a:r>
              <a:rPr lang="it-IT" sz="1400" dirty="0" err="1"/>
              <a:t>presentation</a:t>
            </a:r>
            <a:r>
              <a:rPr lang="it-IT" sz="1400" dirty="0"/>
              <a:t>.</a:t>
            </a:r>
            <a:r>
              <a:rPr lang="it-IT" sz="1400" dirty="0" smtClean="0"/>
              <a:t> </a:t>
            </a:r>
            <a:endParaRPr lang="it-IT" sz="1400" dirty="0"/>
          </a:p>
          <a:p>
            <a:pPr algn="just"/>
            <a:r>
              <a:rPr lang="it-IT" sz="1400" dirty="0" smtClean="0"/>
              <a:t>           </a:t>
            </a:r>
            <a:endParaRPr lang="it-IT" sz="1400" dirty="0"/>
          </a:p>
          <a:p>
            <a:pPr algn="just"/>
            <a:r>
              <a:rPr lang="it-IT" sz="1400" dirty="0" smtClean="0"/>
              <a:t>           </a:t>
            </a:r>
            <a:endParaRPr lang="it-IT" sz="1400" dirty="0"/>
          </a:p>
        </p:txBody>
      </p:sp>
      <p:sp>
        <p:nvSpPr>
          <p:cNvPr id="12" name="Rettangolo 11"/>
          <p:cNvSpPr/>
          <p:nvPr/>
        </p:nvSpPr>
        <p:spPr>
          <a:xfrm>
            <a:off x="8255000" y="6366466"/>
            <a:ext cx="280763" cy="501650"/>
          </a:xfrm>
          <a:prstGeom prst="rect">
            <a:avLst/>
          </a:prstGeom>
          <a:solidFill>
            <a:srgbClr val="0030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rgbClr val="003257"/>
              </a:solidFill>
            </a:endParaRPr>
          </a:p>
        </p:txBody>
      </p:sp>
      <p:sp>
        <p:nvSpPr>
          <p:cNvPr id="11" name="Segnaposto numero diapositiva 10"/>
          <p:cNvSpPr>
            <a:spLocks noGrp="1"/>
          </p:cNvSpPr>
          <p:nvPr>
            <p:ph type="sldNum" sz="quarter" idx="12"/>
          </p:nvPr>
        </p:nvSpPr>
        <p:spPr>
          <a:xfrm>
            <a:off x="6402163" y="6356350"/>
            <a:ext cx="2133600" cy="365125"/>
          </a:xfrm>
        </p:spPr>
        <p:txBody>
          <a:bodyPr/>
          <a:lstStyle/>
          <a:p>
            <a:fld id="{8EB8520A-26EA-DE4B-B141-4532FC98FF0E}" type="slidenum">
              <a:rPr lang="it-IT" b="1" smtClean="0">
                <a:solidFill>
                  <a:schemeClr val="bg1"/>
                </a:solidFill>
                <a:latin typeface="Arial"/>
                <a:cs typeface="Arial"/>
              </a:rPr>
              <a:pPr/>
              <a:t>2</a:t>
            </a:fld>
            <a:endParaRPr lang="it-IT" b="1" dirty="0">
              <a:solidFill>
                <a:schemeClr val="bg1"/>
              </a:solidFill>
              <a:latin typeface="Arial"/>
              <a:cs typeface="Arial"/>
            </a:endParaRPr>
          </a:p>
        </p:txBody>
      </p:sp>
      <p:sp>
        <p:nvSpPr>
          <p:cNvPr id="10" name="CasellaDiTesto 9"/>
          <p:cNvSpPr txBox="1"/>
          <p:nvPr/>
        </p:nvSpPr>
        <p:spPr>
          <a:xfrm>
            <a:off x="7305291" y="51433"/>
            <a:ext cx="1388522" cy="215444"/>
          </a:xfrm>
          <a:prstGeom prst="rect">
            <a:avLst/>
          </a:prstGeom>
          <a:noFill/>
        </p:spPr>
        <p:txBody>
          <a:bodyPr wrap="none" rtlCol="0">
            <a:spAutoFit/>
          </a:bodyPr>
          <a:lstStyle/>
          <a:p>
            <a:pPr algn="r"/>
            <a:r>
              <a:rPr lang="it-IT" sz="800" b="1" dirty="0" smtClean="0">
                <a:solidFill>
                  <a:schemeClr val="bg1"/>
                </a:solidFill>
                <a:latin typeface="Arial"/>
                <a:cs typeface="Arial"/>
              </a:rPr>
              <a:t>Kinect PPT/PDF Control</a:t>
            </a:r>
            <a:endParaRPr lang="it-IT" sz="800" b="1" dirty="0">
              <a:solidFill>
                <a:schemeClr val="bg1"/>
              </a:solidFill>
              <a:latin typeface="Arial"/>
              <a:cs typeface="Arial"/>
            </a:endParaRPr>
          </a:p>
        </p:txBody>
      </p:sp>
      <p:sp>
        <p:nvSpPr>
          <p:cNvPr id="14" name="CasellaDiTesto 13"/>
          <p:cNvSpPr txBox="1"/>
          <p:nvPr/>
        </p:nvSpPr>
        <p:spPr>
          <a:xfrm>
            <a:off x="6218885" y="403482"/>
            <a:ext cx="2484976" cy="492443"/>
          </a:xfrm>
          <a:prstGeom prst="rect">
            <a:avLst/>
          </a:prstGeom>
          <a:noFill/>
        </p:spPr>
        <p:txBody>
          <a:bodyPr wrap="none" rtlCol="0">
            <a:spAutoFit/>
          </a:bodyPr>
          <a:lstStyle/>
          <a:p>
            <a:pPr algn="r"/>
            <a:r>
              <a:rPr lang="it-IT" sz="800" dirty="0" smtClean="0">
                <a:solidFill>
                  <a:schemeClr val="bg1"/>
                </a:solidFill>
                <a:latin typeface="Arial"/>
                <a:cs typeface="Arial"/>
              </a:rPr>
              <a:t>Firenze, 25/11/2016</a:t>
            </a:r>
          </a:p>
          <a:p>
            <a:endParaRPr lang="it-IT" dirty="0"/>
          </a:p>
        </p:txBody>
      </p:sp>
    </p:spTree>
    <p:extLst>
      <p:ext uri="{BB962C8B-B14F-4D97-AF65-F5344CB8AC3E}">
        <p14:creationId xmlns:p14="http://schemas.microsoft.com/office/powerpoint/2010/main" val="301643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0" y="1707"/>
            <a:ext cx="9180512" cy="6872633"/>
          </a:xfrm>
          <a:prstGeom prst="rect">
            <a:avLst/>
          </a:prstGeom>
        </p:spPr>
      </p:pic>
      <p:sp>
        <p:nvSpPr>
          <p:cNvPr id="7" name="CasellaDiTesto 6"/>
          <p:cNvSpPr txBox="1"/>
          <p:nvPr/>
        </p:nvSpPr>
        <p:spPr>
          <a:xfrm>
            <a:off x="648253" y="1305402"/>
            <a:ext cx="4663050" cy="461665"/>
          </a:xfrm>
          <a:prstGeom prst="rect">
            <a:avLst/>
          </a:prstGeom>
          <a:noFill/>
        </p:spPr>
        <p:txBody>
          <a:bodyPr wrap="square" rtlCol="0">
            <a:spAutoFit/>
          </a:bodyPr>
          <a:lstStyle/>
          <a:p>
            <a:r>
              <a:rPr lang="it-IT" sz="2400" b="1" dirty="0" smtClean="0">
                <a:solidFill>
                  <a:schemeClr val="accent1">
                    <a:lumMod val="75000"/>
                  </a:schemeClr>
                </a:solidFill>
                <a:latin typeface="Arial"/>
                <a:cs typeface="Arial"/>
              </a:rPr>
              <a:t>User </a:t>
            </a:r>
            <a:r>
              <a:rPr lang="it-IT" sz="2400" b="1" dirty="0">
                <a:solidFill>
                  <a:schemeClr val="accent1">
                    <a:lumMod val="75000"/>
                  </a:schemeClr>
                </a:solidFill>
                <a:latin typeface="Arial"/>
                <a:cs typeface="Arial"/>
              </a:rPr>
              <a:t>I</a:t>
            </a:r>
            <a:r>
              <a:rPr lang="it-IT" sz="2400" b="1" dirty="0" smtClean="0">
                <a:solidFill>
                  <a:schemeClr val="accent1">
                    <a:lumMod val="75000"/>
                  </a:schemeClr>
                </a:solidFill>
                <a:latin typeface="Arial"/>
                <a:cs typeface="Arial"/>
              </a:rPr>
              <a:t>nterface</a:t>
            </a:r>
            <a:endParaRPr lang="it-IT" sz="2400" b="1" dirty="0">
              <a:solidFill>
                <a:schemeClr val="accent1">
                  <a:lumMod val="75000"/>
                </a:schemeClr>
              </a:solidFill>
              <a:latin typeface="Arial"/>
              <a:cs typeface="Arial"/>
            </a:endParaRPr>
          </a:p>
        </p:txBody>
      </p:sp>
      <p:sp>
        <p:nvSpPr>
          <p:cNvPr id="12" name="Rettangolo 11"/>
          <p:cNvSpPr/>
          <p:nvPr/>
        </p:nvSpPr>
        <p:spPr>
          <a:xfrm>
            <a:off x="8255000" y="6366466"/>
            <a:ext cx="280763" cy="501650"/>
          </a:xfrm>
          <a:prstGeom prst="rect">
            <a:avLst/>
          </a:prstGeom>
          <a:solidFill>
            <a:srgbClr val="0030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rgbClr val="003257"/>
              </a:solidFill>
            </a:endParaRPr>
          </a:p>
        </p:txBody>
      </p:sp>
      <p:sp>
        <p:nvSpPr>
          <p:cNvPr id="11" name="Segnaposto numero diapositiva 10"/>
          <p:cNvSpPr>
            <a:spLocks noGrp="1"/>
          </p:cNvSpPr>
          <p:nvPr>
            <p:ph type="sldNum" sz="quarter" idx="12"/>
          </p:nvPr>
        </p:nvSpPr>
        <p:spPr>
          <a:xfrm>
            <a:off x="6402163" y="6356350"/>
            <a:ext cx="2133600" cy="365125"/>
          </a:xfrm>
        </p:spPr>
        <p:txBody>
          <a:bodyPr/>
          <a:lstStyle/>
          <a:p>
            <a:fld id="{8EB8520A-26EA-DE4B-B141-4532FC98FF0E}" type="slidenum">
              <a:rPr lang="it-IT" b="1" smtClean="0">
                <a:solidFill>
                  <a:schemeClr val="bg1"/>
                </a:solidFill>
                <a:latin typeface="Arial"/>
                <a:cs typeface="Arial"/>
              </a:rPr>
              <a:pPr/>
              <a:t>3</a:t>
            </a:fld>
            <a:endParaRPr lang="it-IT" b="1" dirty="0">
              <a:solidFill>
                <a:schemeClr val="bg1"/>
              </a:solidFill>
              <a:latin typeface="Arial"/>
              <a:cs typeface="Arial"/>
            </a:endParaRPr>
          </a:p>
        </p:txBody>
      </p:sp>
      <p:sp>
        <p:nvSpPr>
          <p:cNvPr id="10" name="CasellaDiTesto 9"/>
          <p:cNvSpPr txBox="1"/>
          <p:nvPr/>
        </p:nvSpPr>
        <p:spPr>
          <a:xfrm>
            <a:off x="7305291" y="51433"/>
            <a:ext cx="1388522" cy="215444"/>
          </a:xfrm>
          <a:prstGeom prst="rect">
            <a:avLst/>
          </a:prstGeom>
          <a:noFill/>
        </p:spPr>
        <p:txBody>
          <a:bodyPr wrap="none" rtlCol="0">
            <a:spAutoFit/>
          </a:bodyPr>
          <a:lstStyle/>
          <a:p>
            <a:pPr algn="r"/>
            <a:r>
              <a:rPr lang="it-IT" sz="800" b="1" dirty="0" smtClean="0">
                <a:solidFill>
                  <a:schemeClr val="bg1"/>
                </a:solidFill>
                <a:latin typeface="Arial"/>
                <a:cs typeface="Arial"/>
              </a:rPr>
              <a:t>Kinect PPT/PDF Control</a:t>
            </a:r>
            <a:endParaRPr lang="it-IT" sz="800" b="1" dirty="0">
              <a:solidFill>
                <a:schemeClr val="bg1"/>
              </a:solidFill>
              <a:latin typeface="Arial"/>
              <a:cs typeface="Arial"/>
            </a:endParaRPr>
          </a:p>
        </p:txBody>
      </p:sp>
      <p:sp>
        <p:nvSpPr>
          <p:cNvPr id="14" name="CasellaDiTesto 13"/>
          <p:cNvSpPr txBox="1"/>
          <p:nvPr/>
        </p:nvSpPr>
        <p:spPr>
          <a:xfrm>
            <a:off x="6218885" y="403482"/>
            <a:ext cx="2484976" cy="492443"/>
          </a:xfrm>
          <a:prstGeom prst="rect">
            <a:avLst/>
          </a:prstGeom>
          <a:noFill/>
        </p:spPr>
        <p:txBody>
          <a:bodyPr wrap="none" rtlCol="0">
            <a:spAutoFit/>
          </a:bodyPr>
          <a:lstStyle/>
          <a:p>
            <a:pPr algn="r"/>
            <a:r>
              <a:rPr lang="it-IT" sz="800" dirty="0" smtClean="0">
                <a:solidFill>
                  <a:schemeClr val="bg1"/>
                </a:solidFill>
                <a:latin typeface="Arial"/>
                <a:cs typeface="Arial"/>
              </a:rPr>
              <a:t>Firenze, 25/11/2016</a:t>
            </a:r>
          </a:p>
          <a:p>
            <a:endParaRPr lang="it-IT" dirty="0"/>
          </a:p>
        </p:txBody>
      </p:sp>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549" y="1940917"/>
            <a:ext cx="5934903" cy="3982006"/>
          </a:xfrm>
          <a:prstGeom prst="rect">
            <a:avLst/>
          </a:prstGeom>
          <a:ln>
            <a:solidFill>
              <a:schemeClr val="tx1"/>
            </a:solidFill>
          </a:ln>
        </p:spPr>
      </p:pic>
    </p:spTree>
    <p:extLst>
      <p:ext uri="{BB962C8B-B14F-4D97-AF65-F5344CB8AC3E}">
        <p14:creationId xmlns:p14="http://schemas.microsoft.com/office/powerpoint/2010/main" val="3599542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0" y="1707"/>
            <a:ext cx="9180512" cy="6872633"/>
          </a:xfrm>
          <a:prstGeom prst="rect">
            <a:avLst/>
          </a:prstGeom>
        </p:spPr>
      </p:pic>
      <p:sp>
        <p:nvSpPr>
          <p:cNvPr id="7" name="CasellaDiTesto 6"/>
          <p:cNvSpPr txBox="1"/>
          <p:nvPr/>
        </p:nvSpPr>
        <p:spPr>
          <a:xfrm>
            <a:off x="648253" y="1305402"/>
            <a:ext cx="4663050" cy="461665"/>
          </a:xfrm>
          <a:prstGeom prst="rect">
            <a:avLst/>
          </a:prstGeom>
          <a:noFill/>
        </p:spPr>
        <p:txBody>
          <a:bodyPr wrap="square" rtlCol="0">
            <a:spAutoFit/>
          </a:bodyPr>
          <a:lstStyle/>
          <a:p>
            <a:r>
              <a:rPr lang="it-IT" sz="2400" b="1" dirty="0" err="1" smtClean="0">
                <a:solidFill>
                  <a:schemeClr val="accent1">
                    <a:lumMod val="75000"/>
                  </a:schemeClr>
                </a:solidFill>
                <a:latin typeface="Arial"/>
                <a:cs typeface="Arial"/>
              </a:rPr>
              <a:t>Main</a:t>
            </a:r>
            <a:r>
              <a:rPr lang="it-IT" sz="2400" b="1" dirty="0" smtClean="0">
                <a:solidFill>
                  <a:schemeClr val="accent1">
                    <a:lumMod val="75000"/>
                  </a:schemeClr>
                </a:solidFill>
                <a:latin typeface="Arial"/>
                <a:cs typeface="Arial"/>
              </a:rPr>
              <a:t> </a:t>
            </a:r>
            <a:r>
              <a:rPr lang="it-IT" sz="2400" b="1" dirty="0" err="1" smtClean="0">
                <a:solidFill>
                  <a:schemeClr val="accent1">
                    <a:lumMod val="75000"/>
                  </a:schemeClr>
                </a:solidFill>
                <a:latin typeface="Arial"/>
                <a:cs typeface="Arial"/>
              </a:rPr>
              <a:t>Features</a:t>
            </a:r>
            <a:endParaRPr lang="it-IT" sz="2400" b="1" dirty="0">
              <a:solidFill>
                <a:schemeClr val="accent1">
                  <a:lumMod val="75000"/>
                </a:schemeClr>
              </a:solidFill>
              <a:latin typeface="Arial"/>
              <a:cs typeface="Arial"/>
            </a:endParaRPr>
          </a:p>
        </p:txBody>
      </p:sp>
      <p:sp>
        <p:nvSpPr>
          <p:cNvPr id="9" name="CasellaDiTesto 8"/>
          <p:cNvSpPr txBox="1"/>
          <p:nvPr/>
        </p:nvSpPr>
        <p:spPr>
          <a:xfrm>
            <a:off x="648253" y="2020294"/>
            <a:ext cx="7819027" cy="4293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sz="1400" b="1" dirty="0"/>
              <a:t>Application </a:t>
            </a:r>
            <a:r>
              <a:rPr lang="it-IT" sz="1400" b="1" dirty="0" err="1" smtClean="0"/>
              <a:t>Type</a:t>
            </a:r>
            <a:r>
              <a:rPr lang="it-IT" sz="1400" b="1" dirty="0" smtClean="0"/>
              <a:t>: </a:t>
            </a:r>
            <a:r>
              <a:rPr lang="en-US" sz="1400" dirty="0" smtClean="0"/>
              <a:t>Through</a:t>
            </a:r>
            <a:r>
              <a:rPr lang="it-IT" sz="1400" dirty="0" smtClean="0"/>
              <a:t> </a:t>
            </a:r>
            <a:r>
              <a:rPr lang="it-IT" sz="1400" dirty="0" err="1" smtClean="0"/>
              <a:t>these</a:t>
            </a:r>
            <a:r>
              <a:rPr lang="it-IT" sz="1400" dirty="0" smtClean="0"/>
              <a:t> </a:t>
            </a:r>
            <a:r>
              <a:rPr lang="it-IT" sz="1400" dirty="0" err="1"/>
              <a:t>buttons</a:t>
            </a:r>
            <a:r>
              <a:rPr lang="it-IT" sz="1400" dirty="0"/>
              <a:t> </a:t>
            </a:r>
            <a:r>
              <a:rPr lang="it-IT" sz="1400" dirty="0" err="1" smtClean="0"/>
              <a:t>you</a:t>
            </a:r>
            <a:r>
              <a:rPr lang="it-IT" sz="1400" dirty="0" smtClean="0"/>
              <a:t> </a:t>
            </a:r>
            <a:r>
              <a:rPr lang="en-US" sz="1400" dirty="0" smtClean="0"/>
              <a:t>can </a:t>
            </a:r>
            <a:r>
              <a:rPr lang="en-US" sz="1400" dirty="0"/>
              <a:t>change the program to control. </a:t>
            </a:r>
            <a:r>
              <a:rPr lang="en-US" sz="1400" dirty="0" smtClean="0"/>
              <a:t>The choice is between:</a:t>
            </a:r>
          </a:p>
          <a:p>
            <a:pPr marL="285750" indent="-285750">
              <a:lnSpc>
                <a:spcPct val="150000"/>
              </a:lnSpc>
              <a:buFont typeface="Arial" panose="020B0604020202020204" pitchFamily="34" charset="0"/>
              <a:buChar char="•"/>
            </a:pPr>
            <a:endParaRPr lang="en-US" sz="1400" dirty="0"/>
          </a:p>
          <a:p>
            <a:pPr marL="742950" lvl="1" indent="-285750">
              <a:lnSpc>
                <a:spcPct val="150000"/>
              </a:lnSpc>
              <a:buFont typeface="Arial" panose="020B0604020202020204" pitchFamily="34" charset="0"/>
              <a:buChar char="•"/>
            </a:pPr>
            <a:r>
              <a:rPr lang="en-US" sz="1400" dirty="0" smtClean="0"/>
              <a:t>PowerPoint (</a:t>
            </a:r>
            <a:r>
              <a:rPr lang="en-US" sz="1400" smtClean="0"/>
              <a:t>set default</a:t>
            </a:r>
            <a:r>
              <a:rPr lang="en-US" sz="1400" dirty="0" smtClean="0"/>
              <a:t>)</a:t>
            </a:r>
          </a:p>
          <a:p>
            <a:pPr marL="742950" lvl="1" indent="-285750">
              <a:lnSpc>
                <a:spcPct val="150000"/>
              </a:lnSpc>
              <a:buFont typeface="Arial" panose="020B0604020202020204" pitchFamily="34" charset="0"/>
              <a:buChar char="•"/>
            </a:pPr>
            <a:r>
              <a:rPr lang="en-US" sz="1400" dirty="0" smtClean="0"/>
              <a:t>Generic </a:t>
            </a:r>
            <a:r>
              <a:rPr lang="it-IT" sz="1400" dirty="0" smtClean="0"/>
              <a:t>PDF Reader </a:t>
            </a:r>
          </a:p>
          <a:p>
            <a:pPr marL="742950" lvl="1" indent="-285750">
              <a:lnSpc>
                <a:spcPct val="150000"/>
              </a:lnSpc>
              <a:buFont typeface="Arial" panose="020B0604020202020204" pitchFamily="34" charset="0"/>
              <a:buChar char="•"/>
            </a:pPr>
            <a:endParaRPr lang="it-IT" sz="1400" dirty="0"/>
          </a:p>
          <a:p>
            <a:pPr marL="285750" indent="-285750">
              <a:lnSpc>
                <a:spcPct val="150000"/>
              </a:lnSpc>
              <a:buFont typeface="Arial" panose="020B0604020202020204" pitchFamily="34" charset="0"/>
              <a:buChar char="•"/>
            </a:pPr>
            <a:r>
              <a:rPr lang="it-IT" sz="1400" b="1" dirty="0" err="1" smtClean="0"/>
              <a:t>Elevation</a:t>
            </a:r>
            <a:r>
              <a:rPr lang="it-IT" sz="1400" b="1" dirty="0" smtClean="0"/>
              <a:t> Angle: </a:t>
            </a:r>
            <a:r>
              <a:rPr lang="en-US" sz="1400" dirty="0" smtClean="0"/>
              <a:t>Through</a:t>
            </a:r>
            <a:r>
              <a:rPr lang="it-IT" sz="1400" dirty="0" smtClean="0"/>
              <a:t> </a:t>
            </a:r>
            <a:r>
              <a:rPr lang="it-IT" sz="1400" dirty="0"/>
              <a:t>plus or </a:t>
            </a:r>
            <a:r>
              <a:rPr lang="it-IT" sz="1400" dirty="0" err="1"/>
              <a:t>minus</a:t>
            </a:r>
            <a:r>
              <a:rPr lang="it-IT" sz="1400" dirty="0"/>
              <a:t> </a:t>
            </a:r>
            <a:r>
              <a:rPr lang="en-US" sz="1400" dirty="0"/>
              <a:t>buttons, you can change the elevation angle of </a:t>
            </a:r>
            <a:r>
              <a:rPr lang="en-US" sz="1400" dirty="0" smtClean="0"/>
              <a:t>device. </a:t>
            </a:r>
          </a:p>
          <a:p>
            <a:pPr marL="285750" indent="-285750">
              <a:lnSpc>
                <a:spcPct val="150000"/>
              </a:lnSpc>
              <a:buFont typeface="Arial" panose="020B0604020202020204" pitchFamily="34" charset="0"/>
              <a:buChar char="•"/>
            </a:pPr>
            <a:endParaRPr lang="en-US" sz="1400" dirty="0"/>
          </a:p>
          <a:p>
            <a:pPr marL="742950" lvl="1" indent="-285750">
              <a:lnSpc>
                <a:spcPct val="150000"/>
              </a:lnSpc>
              <a:buFont typeface="Arial" panose="020B0604020202020204" pitchFamily="34" charset="0"/>
              <a:buChar char="•"/>
            </a:pPr>
            <a:r>
              <a:rPr lang="en-US" sz="1400" dirty="0" smtClean="0"/>
              <a:t>This </a:t>
            </a:r>
            <a:r>
              <a:rPr lang="en-US" sz="1400" dirty="0"/>
              <a:t>setting is more important if  you want to present by sitting</a:t>
            </a:r>
            <a:r>
              <a:rPr lang="en-US" sz="1400" dirty="0" smtClean="0"/>
              <a:t>.</a:t>
            </a:r>
            <a:endParaRPr lang="it-IT" sz="1400" dirty="0"/>
          </a:p>
          <a:p>
            <a:pPr marL="742950" lvl="1" indent="-285750">
              <a:lnSpc>
                <a:spcPct val="150000"/>
              </a:lnSpc>
              <a:buFont typeface="Arial" panose="020B0604020202020204" pitchFamily="34" charset="0"/>
              <a:buChar char="•"/>
            </a:pPr>
            <a:endParaRPr lang="it-IT" sz="1400" dirty="0"/>
          </a:p>
          <a:p>
            <a:pPr marL="285750" indent="-285750" algn="just">
              <a:lnSpc>
                <a:spcPct val="150000"/>
              </a:lnSpc>
              <a:buFont typeface="Arial" panose="020B0604020202020204" pitchFamily="34" charset="0"/>
              <a:buChar char="•"/>
            </a:pPr>
            <a:r>
              <a:rPr lang="it-IT" sz="1400" b="1" dirty="0" err="1" smtClean="0"/>
              <a:t>Gesture</a:t>
            </a:r>
            <a:r>
              <a:rPr lang="it-IT" sz="1400" b="1" dirty="0" smtClean="0"/>
              <a:t> Button:</a:t>
            </a:r>
            <a:r>
              <a:rPr lang="it-IT" sz="1400" dirty="0" smtClean="0"/>
              <a:t> </a:t>
            </a:r>
            <a:r>
              <a:rPr lang="en-US" sz="1400" dirty="0"/>
              <a:t>Through this button you can see the </a:t>
            </a:r>
            <a:r>
              <a:rPr lang="en-US" sz="1400" dirty="0" smtClean="0"/>
              <a:t>motion gestures.</a:t>
            </a:r>
          </a:p>
          <a:p>
            <a:pPr marL="285750" indent="-285750" algn="just">
              <a:lnSpc>
                <a:spcPct val="150000"/>
              </a:lnSpc>
              <a:buFont typeface="Arial" panose="020B0604020202020204" pitchFamily="34" charset="0"/>
              <a:buChar char="•"/>
            </a:pPr>
            <a:endParaRPr lang="en-US" sz="1400" dirty="0"/>
          </a:p>
          <a:p>
            <a:pPr marL="285750" indent="-285750" algn="just">
              <a:lnSpc>
                <a:spcPct val="150000"/>
              </a:lnSpc>
              <a:buFont typeface="Arial" panose="020B0604020202020204" pitchFamily="34" charset="0"/>
              <a:buChar char="•"/>
            </a:pPr>
            <a:r>
              <a:rPr lang="en-US" sz="1400" b="1" dirty="0" smtClean="0"/>
              <a:t>Bounding Box:</a:t>
            </a:r>
            <a:r>
              <a:rPr lang="en-US" sz="1400" dirty="0" smtClean="0"/>
              <a:t> Through this text box you can see the recognized gesture</a:t>
            </a:r>
            <a:r>
              <a:rPr lang="it-IT" sz="1400" dirty="0" smtClean="0"/>
              <a:t>          </a:t>
            </a:r>
            <a:endParaRPr lang="it-IT" sz="1400" dirty="0"/>
          </a:p>
        </p:txBody>
      </p:sp>
      <p:sp>
        <p:nvSpPr>
          <p:cNvPr id="12" name="Rettangolo 11"/>
          <p:cNvSpPr/>
          <p:nvPr/>
        </p:nvSpPr>
        <p:spPr>
          <a:xfrm>
            <a:off x="8255000" y="6366466"/>
            <a:ext cx="280763" cy="501650"/>
          </a:xfrm>
          <a:prstGeom prst="rect">
            <a:avLst/>
          </a:prstGeom>
          <a:solidFill>
            <a:srgbClr val="0030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rgbClr val="003257"/>
              </a:solidFill>
            </a:endParaRPr>
          </a:p>
        </p:txBody>
      </p:sp>
      <p:sp>
        <p:nvSpPr>
          <p:cNvPr id="11" name="Segnaposto numero diapositiva 10"/>
          <p:cNvSpPr>
            <a:spLocks noGrp="1"/>
          </p:cNvSpPr>
          <p:nvPr>
            <p:ph type="sldNum" sz="quarter" idx="12"/>
          </p:nvPr>
        </p:nvSpPr>
        <p:spPr>
          <a:xfrm>
            <a:off x="6402163" y="6356350"/>
            <a:ext cx="2133600" cy="365125"/>
          </a:xfrm>
        </p:spPr>
        <p:txBody>
          <a:bodyPr/>
          <a:lstStyle/>
          <a:p>
            <a:fld id="{8EB8520A-26EA-DE4B-B141-4532FC98FF0E}" type="slidenum">
              <a:rPr lang="it-IT" b="1" smtClean="0">
                <a:solidFill>
                  <a:schemeClr val="bg1"/>
                </a:solidFill>
                <a:latin typeface="Arial"/>
                <a:cs typeface="Arial"/>
              </a:rPr>
              <a:pPr/>
              <a:t>4</a:t>
            </a:fld>
            <a:endParaRPr lang="it-IT" b="1" dirty="0">
              <a:solidFill>
                <a:schemeClr val="bg1"/>
              </a:solidFill>
              <a:latin typeface="Arial"/>
              <a:cs typeface="Arial"/>
            </a:endParaRPr>
          </a:p>
        </p:txBody>
      </p:sp>
      <p:sp>
        <p:nvSpPr>
          <p:cNvPr id="10" name="CasellaDiTesto 9"/>
          <p:cNvSpPr txBox="1"/>
          <p:nvPr/>
        </p:nvSpPr>
        <p:spPr>
          <a:xfrm>
            <a:off x="7305291" y="51433"/>
            <a:ext cx="1388522" cy="215444"/>
          </a:xfrm>
          <a:prstGeom prst="rect">
            <a:avLst/>
          </a:prstGeom>
          <a:noFill/>
        </p:spPr>
        <p:txBody>
          <a:bodyPr wrap="none" rtlCol="0">
            <a:spAutoFit/>
          </a:bodyPr>
          <a:lstStyle/>
          <a:p>
            <a:pPr algn="r"/>
            <a:r>
              <a:rPr lang="it-IT" sz="800" b="1" dirty="0" smtClean="0">
                <a:solidFill>
                  <a:schemeClr val="bg1"/>
                </a:solidFill>
                <a:latin typeface="Arial"/>
                <a:cs typeface="Arial"/>
              </a:rPr>
              <a:t>Kinect PPT/PDF Control</a:t>
            </a:r>
            <a:endParaRPr lang="it-IT" sz="800" b="1" dirty="0">
              <a:solidFill>
                <a:schemeClr val="bg1"/>
              </a:solidFill>
              <a:latin typeface="Arial"/>
              <a:cs typeface="Arial"/>
            </a:endParaRPr>
          </a:p>
        </p:txBody>
      </p:sp>
      <p:sp>
        <p:nvSpPr>
          <p:cNvPr id="14" name="CasellaDiTesto 13"/>
          <p:cNvSpPr txBox="1"/>
          <p:nvPr/>
        </p:nvSpPr>
        <p:spPr>
          <a:xfrm>
            <a:off x="6218885" y="403482"/>
            <a:ext cx="2484976" cy="492443"/>
          </a:xfrm>
          <a:prstGeom prst="rect">
            <a:avLst/>
          </a:prstGeom>
          <a:noFill/>
        </p:spPr>
        <p:txBody>
          <a:bodyPr wrap="none" rtlCol="0">
            <a:spAutoFit/>
          </a:bodyPr>
          <a:lstStyle/>
          <a:p>
            <a:pPr algn="r"/>
            <a:r>
              <a:rPr lang="it-IT" sz="800" dirty="0" smtClean="0">
                <a:solidFill>
                  <a:schemeClr val="bg1"/>
                </a:solidFill>
                <a:latin typeface="Arial"/>
                <a:cs typeface="Arial"/>
              </a:rPr>
              <a:t>Firenze, 25/11/2016</a:t>
            </a:r>
          </a:p>
          <a:p>
            <a:endParaRPr lang="it-IT" dirty="0"/>
          </a:p>
        </p:txBody>
      </p:sp>
    </p:spTree>
    <p:extLst>
      <p:ext uri="{BB962C8B-B14F-4D97-AF65-F5344CB8AC3E}">
        <p14:creationId xmlns:p14="http://schemas.microsoft.com/office/powerpoint/2010/main" val="334083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0" y="1707"/>
            <a:ext cx="9180512" cy="6872633"/>
          </a:xfrm>
          <a:prstGeom prst="rect">
            <a:avLst/>
          </a:prstGeom>
        </p:spPr>
      </p:pic>
      <p:sp>
        <p:nvSpPr>
          <p:cNvPr id="7" name="CasellaDiTesto 6"/>
          <p:cNvSpPr txBox="1"/>
          <p:nvPr/>
        </p:nvSpPr>
        <p:spPr>
          <a:xfrm>
            <a:off x="648253" y="1305402"/>
            <a:ext cx="4663050" cy="461665"/>
          </a:xfrm>
          <a:prstGeom prst="rect">
            <a:avLst/>
          </a:prstGeom>
          <a:noFill/>
        </p:spPr>
        <p:txBody>
          <a:bodyPr wrap="square" rtlCol="0">
            <a:spAutoFit/>
          </a:bodyPr>
          <a:lstStyle/>
          <a:p>
            <a:r>
              <a:rPr lang="it-IT" sz="2400" b="1" dirty="0" err="1" smtClean="0">
                <a:solidFill>
                  <a:schemeClr val="accent1">
                    <a:lumMod val="75000"/>
                  </a:schemeClr>
                </a:solidFill>
                <a:latin typeface="Arial"/>
                <a:cs typeface="Arial"/>
              </a:rPr>
              <a:t>Main</a:t>
            </a:r>
            <a:r>
              <a:rPr lang="it-IT" sz="2400" b="1" dirty="0" smtClean="0">
                <a:solidFill>
                  <a:schemeClr val="accent1">
                    <a:lumMod val="75000"/>
                  </a:schemeClr>
                </a:solidFill>
                <a:latin typeface="Arial"/>
                <a:cs typeface="Arial"/>
              </a:rPr>
              <a:t> </a:t>
            </a:r>
            <a:r>
              <a:rPr lang="it-IT" sz="2400" b="1" dirty="0" err="1" smtClean="0">
                <a:solidFill>
                  <a:schemeClr val="accent1">
                    <a:lumMod val="75000"/>
                  </a:schemeClr>
                </a:solidFill>
                <a:latin typeface="Arial"/>
                <a:cs typeface="Arial"/>
              </a:rPr>
              <a:t>Gestures</a:t>
            </a:r>
            <a:endParaRPr lang="it-IT" sz="2400" b="1" dirty="0">
              <a:solidFill>
                <a:schemeClr val="accent1">
                  <a:lumMod val="75000"/>
                </a:schemeClr>
              </a:solidFill>
              <a:latin typeface="Arial"/>
              <a:cs typeface="Arial"/>
            </a:endParaRPr>
          </a:p>
        </p:txBody>
      </p:sp>
      <p:sp>
        <p:nvSpPr>
          <p:cNvPr id="12" name="Rettangolo 11"/>
          <p:cNvSpPr/>
          <p:nvPr/>
        </p:nvSpPr>
        <p:spPr>
          <a:xfrm>
            <a:off x="8255000" y="6366466"/>
            <a:ext cx="280763" cy="501650"/>
          </a:xfrm>
          <a:prstGeom prst="rect">
            <a:avLst/>
          </a:prstGeom>
          <a:solidFill>
            <a:srgbClr val="0030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rgbClr val="003257"/>
              </a:solidFill>
            </a:endParaRPr>
          </a:p>
        </p:txBody>
      </p:sp>
      <p:sp>
        <p:nvSpPr>
          <p:cNvPr id="11" name="Segnaposto numero diapositiva 10"/>
          <p:cNvSpPr>
            <a:spLocks noGrp="1"/>
          </p:cNvSpPr>
          <p:nvPr>
            <p:ph type="sldNum" sz="quarter" idx="12"/>
          </p:nvPr>
        </p:nvSpPr>
        <p:spPr>
          <a:xfrm>
            <a:off x="6402163" y="6356350"/>
            <a:ext cx="2133600" cy="365125"/>
          </a:xfrm>
        </p:spPr>
        <p:txBody>
          <a:bodyPr/>
          <a:lstStyle/>
          <a:p>
            <a:fld id="{8EB8520A-26EA-DE4B-B141-4532FC98FF0E}" type="slidenum">
              <a:rPr lang="it-IT" b="1" smtClean="0">
                <a:solidFill>
                  <a:schemeClr val="bg1"/>
                </a:solidFill>
                <a:latin typeface="Arial"/>
                <a:cs typeface="Arial"/>
              </a:rPr>
              <a:pPr/>
              <a:t>5</a:t>
            </a:fld>
            <a:endParaRPr lang="it-IT" b="1" dirty="0">
              <a:solidFill>
                <a:schemeClr val="bg1"/>
              </a:solidFill>
              <a:latin typeface="Arial"/>
              <a:cs typeface="Arial"/>
            </a:endParaRPr>
          </a:p>
        </p:txBody>
      </p:sp>
      <p:sp>
        <p:nvSpPr>
          <p:cNvPr id="10" name="CasellaDiTesto 9"/>
          <p:cNvSpPr txBox="1"/>
          <p:nvPr/>
        </p:nvSpPr>
        <p:spPr>
          <a:xfrm>
            <a:off x="7305291" y="51433"/>
            <a:ext cx="1388522" cy="215444"/>
          </a:xfrm>
          <a:prstGeom prst="rect">
            <a:avLst/>
          </a:prstGeom>
          <a:noFill/>
        </p:spPr>
        <p:txBody>
          <a:bodyPr wrap="none" rtlCol="0">
            <a:spAutoFit/>
          </a:bodyPr>
          <a:lstStyle/>
          <a:p>
            <a:pPr algn="r"/>
            <a:r>
              <a:rPr lang="it-IT" sz="800" b="1" dirty="0" smtClean="0">
                <a:solidFill>
                  <a:schemeClr val="bg1"/>
                </a:solidFill>
                <a:latin typeface="Arial"/>
                <a:cs typeface="Arial"/>
              </a:rPr>
              <a:t>Kinect PPT/PDF Control</a:t>
            </a:r>
            <a:endParaRPr lang="it-IT" sz="800" b="1" dirty="0">
              <a:solidFill>
                <a:schemeClr val="bg1"/>
              </a:solidFill>
              <a:latin typeface="Arial"/>
              <a:cs typeface="Arial"/>
            </a:endParaRPr>
          </a:p>
        </p:txBody>
      </p:sp>
      <p:sp>
        <p:nvSpPr>
          <p:cNvPr id="14" name="CasellaDiTesto 13"/>
          <p:cNvSpPr txBox="1"/>
          <p:nvPr/>
        </p:nvSpPr>
        <p:spPr>
          <a:xfrm>
            <a:off x="6218885" y="403482"/>
            <a:ext cx="2484976" cy="492443"/>
          </a:xfrm>
          <a:prstGeom prst="rect">
            <a:avLst/>
          </a:prstGeom>
          <a:noFill/>
        </p:spPr>
        <p:txBody>
          <a:bodyPr wrap="none" rtlCol="0">
            <a:spAutoFit/>
          </a:bodyPr>
          <a:lstStyle/>
          <a:p>
            <a:pPr algn="r"/>
            <a:r>
              <a:rPr lang="it-IT" sz="800" dirty="0" smtClean="0">
                <a:solidFill>
                  <a:schemeClr val="bg1"/>
                </a:solidFill>
                <a:latin typeface="Arial"/>
                <a:cs typeface="Arial"/>
              </a:rPr>
              <a:t>Firenze, 25/11/2016</a:t>
            </a:r>
          </a:p>
          <a:p>
            <a:endParaRPr lang="it-IT" dirty="0"/>
          </a:p>
        </p:txBody>
      </p:sp>
      <p:pic>
        <p:nvPicPr>
          <p:cNvPr id="3" name="Immagine 2"/>
          <p:cNvPicPr>
            <a:picLocks/>
          </p:cNvPicPr>
          <p:nvPr/>
        </p:nvPicPr>
        <p:blipFill>
          <a:blip r:embed="rId4">
            <a:extLst>
              <a:ext uri="{28A0092B-C50C-407E-A947-70E740481C1C}">
                <a14:useLocalDpi xmlns:a14="http://schemas.microsoft.com/office/drawing/2010/main" val="0"/>
              </a:ext>
            </a:extLst>
          </a:blip>
          <a:stretch>
            <a:fillRect/>
          </a:stretch>
        </p:blipFill>
        <p:spPr>
          <a:xfrm>
            <a:off x="4094713" y="1767053"/>
            <a:ext cx="3960000" cy="4680000"/>
          </a:xfrm>
          <a:prstGeom prst="rect">
            <a:avLst/>
          </a:prstGeom>
          <a:ln>
            <a:solidFill>
              <a:schemeClr val="tx1"/>
            </a:solidFill>
          </a:ln>
        </p:spPr>
      </p:pic>
      <p:sp>
        <p:nvSpPr>
          <p:cNvPr id="5" name="CasellaDiTesto 4"/>
          <p:cNvSpPr txBox="1"/>
          <p:nvPr/>
        </p:nvSpPr>
        <p:spPr>
          <a:xfrm>
            <a:off x="765810" y="1760220"/>
            <a:ext cx="3143250" cy="4686256"/>
          </a:xfrm>
          <a:prstGeom prst="rect">
            <a:avLst/>
          </a:prstGeom>
          <a:noFill/>
        </p:spPr>
        <p:txBody>
          <a:bodyPr wrap="square" rtlCol="0">
            <a:spAutoFit/>
          </a:bodyPr>
          <a:lstStyle/>
          <a:p>
            <a:endParaRPr lang="it-IT" dirty="0"/>
          </a:p>
        </p:txBody>
      </p:sp>
      <p:sp>
        <p:nvSpPr>
          <p:cNvPr id="13" name="CasellaDiTesto 12"/>
          <p:cNvSpPr txBox="1"/>
          <p:nvPr/>
        </p:nvSpPr>
        <p:spPr>
          <a:xfrm>
            <a:off x="648254" y="2020294"/>
            <a:ext cx="3446460"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sz="1400" b="1" dirty="0" smtClean="0"/>
              <a:t>Start Presentation: </a:t>
            </a:r>
            <a:r>
              <a:rPr lang="it-IT" sz="1400" dirty="0" smtClean="0"/>
              <a:t>Put </a:t>
            </a:r>
            <a:r>
              <a:rPr lang="it-IT" sz="1400" dirty="0" err="1"/>
              <a:t>your</a:t>
            </a:r>
            <a:r>
              <a:rPr lang="it-IT" sz="1400" dirty="0"/>
              <a:t> </a:t>
            </a:r>
            <a:r>
              <a:rPr lang="it-IT" sz="1400" dirty="0" err="1" smtClean="0"/>
              <a:t>hands</a:t>
            </a:r>
            <a:r>
              <a:rPr lang="it-IT" sz="1400" dirty="0" smtClean="0"/>
              <a:t> in line with head. </a:t>
            </a:r>
          </a:p>
          <a:p>
            <a:pPr marL="285750" indent="-285750">
              <a:lnSpc>
                <a:spcPct val="150000"/>
              </a:lnSpc>
              <a:buFont typeface="Arial" panose="020B0604020202020204" pitchFamily="34" charset="0"/>
              <a:buChar char="•"/>
            </a:pPr>
            <a:endParaRPr lang="it-IT" sz="1400" dirty="0"/>
          </a:p>
          <a:p>
            <a:pPr marL="285750" indent="-285750">
              <a:lnSpc>
                <a:spcPct val="150000"/>
              </a:lnSpc>
              <a:buFont typeface="Arial" panose="020B0604020202020204" pitchFamily="34" charset="0"/>
              <a:buChar char="•"/>
            </a:pPr>
            <a:r>
              <a:rPr lang="it-IT" sz="1400" b="1" dirty="0" smtClean="0"/>
              <a:t>Exit Presentation: </a:t>
            </a:r>
            <a:r>
              <a:rPr lang="it-IT" sz="1400" dirty="0" smtClean="0"/>
              <a:t>Cross </a:t>
            </a:r>
            <a:r>
              <a:rPr lang="it-IT" sz="1400" dirty="0" err="1" smtClean="0"/>
              <a:t>your</a:t>
            </a:r>
            <a:r>
              <a:rPr lang="it-IT" sz="1400" dirty="0" smtClean="0"/>
              <a:t> </a:t>
            </a:r>
            <a:r>
              <a:rPr lang="it-IT" sz="1400" dirty="0" err="1" smtClean="0"/>
              <a:t>hands</a:t>
            </a:r>
            <a:r>
              <a:rPr lang="it-IT" sz="1400" dirty="0" smtClean="0"/>
              <a:t>.</a:t>
            </a:r>
          </a:p>
          <a:p>
            <a:pPr marL="285750" indent="-285750">
              <a:lnSpc>
                <a:spcPct val="150000"/>
              </a:lnSpc>
              <a:buFont typeface="Arial" panose="020B0604020202020204" pitchFamily="34" charset="0"/>
              <a:buChar char="•"/>
            </a:pPr>
            <a:endParaRPr lang="it-IT" sz="1400" b="1" dirty="0" smtClean="0"/>
          </a:p>
          <a:p>
            <a:pPr marL="285750" indent="-285750">
              <a:lnSpc>
                <a:spcPct val="150000"/>
              </a:lnSpc>
              <a:buFont typeface="Arial" panose="020B0604020202020204" pitchFamily="34" charset="0"/>
              <a:buChar char="•"/>
            </a:pPr>
            <a:r>
              <a:rPr lang="it-IT" sz="1400" b="1" dirty="0" err="1" smtClean="0"/>
              <a:t>Previous</a:t>
            </a:r>
            <a:r>
              <a:rPr lang="it-IT" sz="1400" b="1" dirty="0" smtClean="0"/>
              <a:t> Slide: </a:t>
            </a:r>
            <a:r>
              <a:rPr lang="it-IT" sz="1400" dirty="0" err="1" smtClean="0"/>
              <a:t>Move</a:t>
            </a:r>
            <a:r>
              <a:rPr lang="it-IT" sz="1400" dirty="0" smtClean="0"/>
              <a:t> </a:t>
            </a:r>
            <a:r>
              <a:rPr lang="it-IT" sz="1400" dirty="0" err="1" smtClean="0"/>
              <a:t>your</a:t>
            </a:r>
            <a:r>
              <a:rPr lang="it-IT" sz="1400" dirty="0" smtClean="0"/>
              <a:t> </a:t>
            </a:r>
            <a:r>
              <a:rPr lang="it-IT" sz="1400" dirty="0" err="1" smtClean="0"/>
              <a:t>left</a:t>
            </a:r>
            <a:r>
              <a:rPr lang="it-IT" sz="1400" dirty="0" smtClean="0"/>
              <a:t> </a:t>
            </a:r>
            <a:r>
              <a:rPr lang="it-IT" sz="1400" dirty="0" err="1" smtClean="0"/>
              <a:t>hand</a:t>
            </a:r>
            <a:r>
              <a:rPr lang="it-IT" sz="1400" dirty="0" smtClean="0"/>
              <a:t> from body to </a:t>
            </a:r>
            <a:r>
              <a:rPr lang="it-IT" sz="1400" dirty="0" err="1" smtClean="0"/>
              <a:t>away</a:t>
            </a:r>
            <a:r>
              <a:rPr lang="it-IT" sz="1400" dirty="0" smtClean="0"/>
              <a:t>.</a:t>
            </a:r>
          </a:p>
          <a:p>
            <a:pPr marL="285750" indent="-285750">
              <a:lnSpc>
                <a:spcPct val="150000"/>
              </a:lnSpc>
              <a:buFont typeface="Arial" panose="020B0604020202020204" pitchFamily="34" charset="0"/>
              <a:buChar char="•"/>
            </a:pPr>
            <a:endParaRPr lang="it-IT" sz="1400" b="1" dirty="0" smtClean="0"/>
          </a:p>
          <a:p>
            <a:pPr marL="285750" indent="-285750">
              <a:lnSpc>
                <a:spcPct val="150000"/>
              </a:lnSpc>
              <a:buFont typeface="Arial" panose="020B0604020202020204" pitchFamily="34" charset="0"/>
              <a:buChar char="•"/>
            </a:pPr>
            <a:r>
              <a:rPr lang="it-IT" sz="1400" b="1" dirty="0" err="1" smtClean="0"/>
              <a:t>Next</a:t>
            </a:r>
            <a:r>
              <a:rPr lang="it-IT" sz="1400" b="1" dirty="0" smtClean="0"/>
              <a:t> Slide: </a:t>
            </a:r>
            <a:r>
              <a:rPr lang="it-IT" sz="1400" dirty="0" err="1" smtClean="0"/>
              <a:t>Move</a:t>
            </a:r>
            <a:r>
              <a:rPr lang="it-IT" sz="1400" dirty="0" smtClean="0"/>
              <a:t> </a:t>
            </a:r>
            <a:r>
              <a:rPr lang="it-IT" sz="1400" dirty="0" err="1" smtClean="0"/>
              <a:t>your</a:t>
            </a:r>
            <a:r>
              <a:rPr lang="it-IT" sz="1400" dirty="0" smtClean="0"/>
              <a:t> right </a:t>
            </a:r>
            <a:r>
              <a:rPr lang="it-IT" sz="1400" dirty="0" err="1" smtClean="0"/>
              <a:t>hand</a:t>
            </a:r>
            <a:r>
              <a:rPr lang="it-IT" sz="1400" dirty="0" smtClean="0"/>
              <a:t> from body to </a:t>
            </a:r>
            <a:r>
              <a:rPr lang="it-IT" sz="1400" dirty="0" err="1" smtClean="0"/>
              <a:t>away</a:t>
            </a:r>
            <a:r>
              <a:rPr lang="it-IT" sz="1400" dirty="0" smtClean="0"/>
              <a:t>.</a:t>
            </a:r>
            <a:endParaRPr lang="it-IT" sz="1400" dirty="0"/>
          </a:p>
        </p:txBody>
      </p:sp>
    </p:spTree>
    <p:extLst>
      <p:ext uri="{BB962C8B-B14F-4D97-AF65-F5344CB8AC3E}">
        <p14:creationId xmlns:p14="http://schemas.microsoft.com/office/powerpoint/2010/main" val="36904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0" y="1707"/>
            <a:ext cx="9180512" cy="6872633"/>
          </a:xfrm>
          <a:prstGeom prst="rect">
            <a:avLst/>
          </a:prstGeom>
        </p:spPr>
      </p:pic>
      <p:sp>
        <p:nvSpPr>
          <p:cNvPr id="7" name="CasellaDiTesto 6"/>
          <p:cNvSpPr txBox="1"/>
          <p:nvPr/>
        </p:nvSpPr>
        <p:spPr>
          <a:xfrm>
            <a:off x="648253" y="1305402"/>
            <a:ext cx="4663050" cy="461665"/>
          </a:xfrm>
          <a:prstGeom prst="rect">
            <a:avLst/>
          </a:prstGeom>
          <a:noFill/>
        </p:spPr>
        <p:txBody>
          <a:bodyPr wrap="square" rtlCol="0">
            <a:spAutoFit/>
          </a:bodyPr>
          <a:lstStyle/>
          <a:p>
            <a:r>
              <a:rPr lang="it-IT" sz="2400" b="1" dirty="0" err="1" smtClean="0">
                <a:solidFill>
                  <a:schemeClr val="accent1">
                    <a:lumMod val="75000"/>
                  </a:schemeClr>
                </a:solidFill>
                <a:latin typeface="Arial"/>
                <a:cs typeface="Arial"/>
              </a:rPr>
              <a:t>Usage</a:t>
            </a:r>
            <a:endParaRPr lang="it-IT" sz="2400" b="1" dirty="0">
              <a:solidFill>
                <a:schemeClr val="accent1">
                  <a:lumMod val="75000"/>
                </a:schemeClr>
              </a:solidFill>
              <a:latin typeface="Arial"/>
              <a:cs typeface="Arial"/>
            </a:endParaRPr>
          </a:p>
        </p:txBody>
      </p:sp>
      <p:sp>
        <p:nvSpPr>
          <p:cNvPr id="9" name="CasellaDiTesto 8"/>
          <p:cNvSpPr txBox="1"/>
          <p:nvPr/>
        </p:nvSpPr>
        <p:spPr>
          <a:xfrm>
            <a:off x="648253" y="2020294"/>
            <a:ext cx="7819027" cy="3970318"/>
          </a:xfrm>
          <a:prstGeom prst="rect">
            <a:avLst/>
          </a:prstGeom>
          <a:noFill/>
        </p:spPr>
        <p:txBody>
          <a:bodyPr wrap="square" rtlCol="0">
            <a:spAutoFit/>
          </a:bodyPr>
          <a:lstStyle/>
          <a:p>
            <a:pPr marL="342900" indent="-342900">
              <a:lnSpc>
                <a:spcPct val="200000"/>
              </a:lnSpc>
              <a:buFont typeface="+mj-lt"/>
              <a:buAutoNum type="arabicPeriod"/>
            </a:pPr>
            <a:r>
              <a:rPr lang="en-US" sz="1400" dirty="0" smtClean="0"/>
              <a:t>Point </a:t>
            </a:r>
            <a:r>
              <a:rPr lang="en-US" sz="1400" dirty="0"/>
              <a:t>the </a:t>
            </a:r>
            <a:r>
              <a:rPr lang="en-US" sz="1400" dirty="0" smtClean="0"/>
              <a:t>Kinect device </a:t>
            </a:r>
            <a:r>
              <a:rPr lang="en-US" sz="1400" dirty="0"/>
              <a:t>at you and stand at least </a:t>
            </a:r>
            <a:r>
              <a:rPr lang="en-US" sz="1400" b="1" dirty="0" smtClean="0"/>
              <a:t>1 meter away.</a:t>
            </a:r>
            <a:r>
              <a:rPr lang="en-US" sz="1400" dirty="0" smtClean="0"/>
              <a:t> </a:t>
            </a:r>
            <a:endParaRPr lang="en-US" sz="1400" dirty="0"/>
          </a:p>
          <a:p>
            <a:pPr marL="342900" indent="-342900">
              <a:lnSpc>
                <a:spcPct val="200000"/>
              </a:lnSpc>
              <a:buFont typeface="+mj-lt"/>
              <a:buAutoNum type="arabicPeriod"/>
            </a:pPr>
            <a:r>
              <a:rPr lang="en-US" sz="1400" dirty="0" smtClean="0"/>
              <a:t>You </a:t>
            </a:r>
            <a:r>
              <a:rPr lang="en-US" sz="1400" dirty="0"/>
              <a:t>can see yourself in the application window and the </a:t>
            </a:r>
            <a:r>
              <a:rPr lang="en-US" sz="1400" b="1" dirty="0"/>
              <a:t>three circles</a:t>
            </a:r>
            <a:r>
              <a:rPr lang="en-US" sz="1400" dirty="0"/>
              <a:t> will track your </a:t>
            </a:r>
            <a:r>
              <a:rPr lang="en-US" sz="1400" b="1" dirty="0"/>
              <a:t>head</a:t>
            </a:r>
            <a:r>
              <a:rPr lang="en-US" sz="1400" dirty="0"/>
              <a:t> and </a:t>
            </a:r>
            <a:r>
              <a:rPr lang="en-US" sz="1400" b="1" dirty="0"/>
              <a:t>hands.</a:t>
            </a:r>
            <a:r>
              <a:rPr lang="en-US" sz="1400" dirty="0"/>
              <a:t> </a:t>
            </a:r>
          </a:p>
          <a:p>
            <a:pPr marL="342900" indent="-342900">
              <a:lnSpc>
                <a:spcPct val="200000"/>
              </a:lnSpc>
              <a:buFont typeface="+mj-lt"/>
              <a:buAutoNum type="arabicPeriod"/>
            </a:pPr>
            <a:r>
              <a:rPr lang="en-US" sz="1400" dirty="0" smtClean="0"/>
              <a:t>Move, as described in slide 5, your arms to </a:t>
            </a:r>
            <a:r>
              <a:rPr lang="en-US" sz="1400" b="1" dirty="0" smtClean="0"/>
              <a:t>activate the gesture.</a:t>
            </a:r>
            <a:r>
              <a:rPr lang="en-US" sz="1400" dirty="0" smtClean="0"/>
              <a:t> </a:t>
            </a:r>
          </a:p>
          <a:p>
            <a:pPr marL="742950" lvl="1" indent="-285750">
              <a:lnSpc>
                <a:spcPct val="200000"/>
              </a:lnSpc>
              <a:buFont typeface="Arial" panose="020B0604020202020204" pitchFamily="34" charset="0"/>
              <a:buChar char="•"/>
            </a:pPr>
            <a:r>
              <a:rPr lang="en-US" sz="1400" dirty="0" smtClean="0"/>
              <a:t>These </a:t>
            </a:r>
            <a:r>
              <a:rPr lang="en-US" sz="1400" dirty="0"/>
              <a:t>gestures will send </a:t>
            </a:r>
            <a:r>
              <a:rPr lang="en-US" sz="1400" dirty="0" smtClean="0"/>
              <a:t>an arrow or control key </a:t>
            </a:r>
            <a:r>
              <a:rPr lang="en-US" sz="1400" dirty="0"/>
              <a:t>to the foreground </a:t>
            </a:r>
            <a:r>
              <a:rPr lang="en-US" sz="1400" dirty="0" smtClean="0"/>
              <a:t>application</a:t>
            </a:r>
            <a:r>
              <a:rPr lang="en-US" sz="1400" dirty="0"/>
              <a:t>.</a:t>
            </a:r>
            <a:r>
              <a:rPr lang="en-US" sz="1400" dirty="0" smtClean="0"/>
              <a:t> </a:t>
            </a:r>
            <a:endParaRPr lang="en-US" sz="1400" dirty="0"/>
          </a:p>
          <a:p>
            <a:pPr marL="342900" indent="-342900">
              <a:lnSpc>
                <a:spcPct val="200000"/>
              </a:lnSpc>
              <a:buFont typeface="+mj-lt"/>
              <a:buAutoNum type="arabicPeriod"/>
            </a:pPr>
            <a:r>
              <a:rPr lang="en-US" sz="1400" dirty="0" smtClean="0"/>
              <a:t>Run </a:t>
            </a:r>
            <a:r>
              <a:rPr lang="en-US" sz="1400" dirty="0"/>
              <a:t>your </a:t>
            </a:r>
            <a:r>
              <a:rPr lang="en-US" sz="1400" b="1" dirty="0"/>
              <a:t>PowerPoint</a:t>
            </a:r>
            <a:r>
              <a:rPr lang="en-US" sz="1400" dirty="0"/>
              <a:t> </a:t>
            </a:r>
            <a:r>
              <a:rPr lang="en-US" sz="1400" dirty="0" smtClean="0"/>
              <a:t>or </a:t>
            </a:r>
            <a:r>
              <a:rPr lang="en-US" sz="1400" b="1" smtClean="0"/>
              <a:t>PDF </a:t>
            </a:r>
            <a:r>
              <a:rPr lang="en-US" sz="1400" b="1" smtClean="0"/>
              <a:t>presentation</a:t>
            </a:r>
            <a:r>
              <a:rPr lang="en-US" sz="1400" smtClean="0"/>
              <a:t> </a:t>
            </a:r>
            <a:r>
              <a:rPr lang="en-US" sz="1400" dirty="0"/>
              <a:t>so </a:t>
            </a:r>
            <a:r>
              <a:rPr lang="en-US" sz="1400" dirty="0" smtClean="0"/>
              <a:t>is </a:t>
            </a:r>
            <a:r>
              <a:rPr lang="en-US" sz="1400" dirty="0"/>
              <a:t>the foreground </a:t>
            </a:r>
            <a:r>
              <a:rPr lang="en-US" sz="1400" dirty="0" smtClean="0"/>
              <a:t>application</a:t>
            </a:r>
            <a:r>
              <a:rPr lang="en-US" sz="1400" dirty="0"/>
              <a:t>.</a:t>
            </a:r>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r>
              <a:rPr lang="en-US" sz="1400" dirty="0"/>
              <a:t>The </a:t>
            </a:r>
            <a:r>
              <a:rPr lang="en-US" sz="1400" b="1" dirty="0"/>
              <a:t>ellipses</a:t>
            </a:r>
            <a:r>
              <a:rPr lang="en-US" sz="1400" dirty="0"/>
              <a:t> grow and </a:t>
            </a:r>
            <a:r>
              <a:rPr lang="en-US" sz="1400" b="1" dirty="0"/>
              <a:t>change color</a:t>
            </a:r>
            <a:r>
              <a:rPr lang="en-US" sz="1400" dirty="0"/>
              <a:t> when your hand exceeds the </a:t>
            </a:r>
            <a:r>
              <a:rPr lang="en-US" sz="1400" dirty="0" smtClean="0"/>
              <a:t>thresholds. </a:t>
            </a:r>
            <a:r>
              <a:rPr lang="en-US" sz="1400" dirty="0"/>
              <a:t>The </a:t>
            </a:r>
            <a:r>
              <a:rPr lang="en-US" sz="1400" b="1" dirty="0"/>
              <a:t>gestures</a:t>
            </a:r>
            <a:r>
              <a:rPr lang="en-US" sz="1400" dirty="0"/>
              <a:t> will only activate once as your hand exceeds the threshold, and only one of the gestures can be active at once. You must bring your hand back closer to your body to activate the gesture a second time.</a:t>
            </a:r>
            <a:endParaRPr lang="it-IT" sz="1400" dirty="0"/>
          </a:p>
        </p:txBody>
      </p:sp>
      <p:sp>
        <p:nvSpPr>
          <p:cNvPr id="12" name="Rettangolo 11"/>
          <p:cNvSpPr/>
          <p:nvPr/>
        </p:nvSpPr>
        <p:spPr>
          <a:xfrm>
            <a:off x="8255000" y="6366466"/>
            <a:ext cx="280763" cy="501650"/>
          </a:xfrm>
          <a:prstGeom prst="rect">
            <a:avLst/>
          </a:prstGeom>
          <a:solidFill>
            <a:srgbClr val="0030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rgbClr val="003257"/>
              </a:solidFill>
            </a:endParaRPr>
          </a:p>
        </p:txBody>
      </p:sp>
      <p:sp>
        <p:nvSpPr>
          <p:cNvPr id="11" name="Segnaposto numero diapositiva 10"/>
          <p:cNvSpPr>
            <a:spLocks noGrp="1"/>
          </p:cNvSpPr>
          <p:nvPr>
            <p:ph type="sldNum" sz="quarter" idx="12"/>
          </p:nvPr>
        </p:nvSpPr>
        <p:spPr>
          <a:xfrm>
            <a:off x="6402163" y="6356350"/>
            <a:ext cx="2133600" cy="365125"/>
          </a:xfrm>
        </p:spPr>
        <p:txBody>
          <a:bodyPr/>
          <a:lstStyle/>
          <a:p>
            <a:fld id="{8EB8520A-26EA-DE4B-B141-4532FC98FF0E}" type="slidenum">
              <a:rPr lang="it-IT" b="1" smtClean="0">
                <a:solidFill>
                  <a:schemeClr val="bg1"/>
                </a:solidFill>
                <a:latin typeface="Arial"/>
                <a:cs typeface="Arial"/>
              </a:rPr>
              <a:pPr/>
              <a:t>6</a:t>
            </a:fld>
            <a:endParaRPr lang="it-IT" b="1" dirty="0">
              <a:solidFill>
                <a:schemeClr val="bg1"/>
              </a:solidFill>
              <a:latin typeface="Arial"/>
              <a:cs typeface="Arial"/>
            </a:endParaRPr>
          </a:p>
        </p:txBody>
      </p:sp>
      <p:sp>
        <p:nvSpPr>
          <p:cNvPr id="10" name="CasellaDiTesto 9"/>
          <p:cNvSpPr txBox="1"/>
          <p:nvPr/>
        </p:nvSpPr>
        <p:spPr>
          <a:xfrm>
            <a:off x="7305291" y="51433"/>
            <a:ext cx="1388522" cy="215444"/>
          </a:xfrm>
          <a:prstGeom prst="rect">
            <a:avLst/>
          </a:prstGeom>
          <a:noFill/>
        </p:spPr>
        <p:txBody>
          <a:bodyPr wrap="none" rtlCol="0">
            <a:spAutoFit/>
          </a:bodyPr>
          <a:lstStyle/>
          <a:p>
            <a:pPr algn="r"/>
            <a:r>
              <a:rPr lang="it-IT" sz="800" b="1" dirty="0" smtClean="0">
                <a:solidFill>
                  <a:schemeClr val="bg1"/>
                </a:solidFill>
                <a:latin typeface="Arial"/>
                <a:cs typeface="Arial"/>
              </a:rPr>
              <a:t>Kinect PPT/PDF Control</a:t>
            </a:r>
            <a:endParaRPr lang="it-IT" sz="800" b="1" dirty="0">
              <a:solidFill>
                <a:schemeClr val="bg1"/>
              </a:solidFill>
              <a:latin typeface="Arial"/>
              <a:cs typeface="Arial"/>
            </a:endParaRPr>
          </a:p>
        </p:txBody>
      </p:sp>
      <p:sp>
        <p:nvSpPr>
          <p:cNvPr id="14" name="CasellaDiTesto 13"/>
          <p:cNvSpPr txBox="1"/>
          <p:nvPr/>
        </p:nvSpPr>
        <p:spPr>
          <a:xfrm>
            <a:off x="6218885" y="403482"/>
            <a:ext cx="2484976" cy="492443"/>
          </a:xfrm>
          <a:prstGeom prst="rect">
            <a:avLst/>
          </a:prstGeom>
          <a:noFill/>
        </p:spPr>
        <p:txBody>
          <a:bodyPr wrap="none" rtlCol="0">
            <a:spAutoFit/>
          </a:bodyPr>
          <a:lstStyle/>
          <a:p>
            <a:pPr algn="r"/>
            <a:r>
              <a:rPr lang="it-IT" sz="800" dirty="0" smtClean="0">
                <a:solidFill>
                  <a:schemeClr val="bg1"/>
                </a:solidFill>
                <a:latin typeface="Arial"/>
                <a:cs typeface="Arial"/>
              </a:rPr>
              <a:t>Firenze, 25/11/2016</a:t>
            </a:r>
          </a:p>
          <a:p>
            <a:endParaRPr lang="it-IT" dirty="0"/>
          </a:p>
        </p:txBody>
      </p:sp>
    </p:spTree>
    <p:extLst>
      <p:ext uri="{BB962C8B-B14F-4D97-AF65-F5344CB8AC3E}">
        <p14:creationId xmlns:p14="http://schemas.microsoft.com/office/powerpoint/2010/main" val="45412810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668</TotalTime>
  <Words>363</Words>
  <Application>Microsoft Office PowerPoint</Application>
  <PresentationFormat>Presentazione su schermo (4:3)</PresentationFormat>
  <Paragraphs>60</Paragraphs>
  <Slides>6</Slides>
  <Notes>5</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Calibri</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susanna</dc:creator>
  <cp:lastModifiedBy>Niccolo</cp:lastModifiedBy>
  <cp:revision>35</cp:revision>
  <dcterms:created xsi:type="dcterms:W3CDTF">2012-12-06T09:21:12Z</dcterms:created>
  <dcterms:modified xsi:type="dcterms:W3CDTF">2016-11-22T14:18:20Z</dcterms:modified>
</cp:coreProperties>
</file>