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30" r:id="rId2"/>
    <p:sldId id="258" r:id="rId3"/>
    <p:sldId id="331" r:id="rId4"/>
    <p:sldId id="332" r:id="rId5"/>
    <p:sldId id="334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353" r:id="rId14"/>
    <p:sldId id="344" r:id="rId15"/>
    <p:sldId id="346" r:id="rId16"/>
    <p:sldId id="347" r:id="rId17"/>
    <p:sldId id="348" r:id="rId18"/>
    <p:sldId id="349" r:id="rId19"/>
    <p:sldId id="350" r:id="rId20"/>
    <p:sldId id="351" r:id="rId21"/>
    <p:sldId id="352" r:id="rId22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6">
          <p15:clr>
            <a:srgbClr val="A4A3A4"/>
          </p15:clr>
        </p15:guide>
        <p15:guide id="2" pos="4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4979"/>
    <a:srgbClr val="003257"/>
    <a:srgbClr val="0030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58" autoAdjust="0"/>
    <p:restoredTop sz="88028" autoAdjust="0"/>
  </p:normalViewPr>
  <p:slideViewPr>
    <p:cSldViewPr snapToGrid="0" snapToObjects="1">
      <p:cViewPr varScale="1">
        <p:scale>
          <a:sx n="77" d="100"/>
          <a:sy n="77" d="100"/>
        </p:scale>
        <p:origin x="1944" y="96"/>
      </p:cViewPr>
      <p:guideLst>
        <p:guide orient="horz" pos="1806"/>
        <p:guide pos="45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3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F3CCC-77DD-F84F-A249-CA3C5045A043}" type="datetime1">
              <a:rPr lang="it-IT" smtClean="0"/>
              <a:pPr/>
              <a:t>28/11/2016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FBF69-E6D8-384B-B1CC-31CC9EB4A4A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148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92227-D6DC-FD45-9507-DB2BAD58473C}" type="datetime1">
              <a:rPr lang="it-IT" smtClean="0"/>
              <a:pPr/>
              <a:t>28/11/2016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86711-015B-0142-88C4-65D50E44FA77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20962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17056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34986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73361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55963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38818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43900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16880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21480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35330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16607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3501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41976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314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7510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9490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5799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453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2355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0470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9208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28/11/2016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724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28/11/2016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56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28/11/2016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177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28/11/2016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580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28/11/2016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837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28/11/2016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338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28/11/2016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963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28/11/2016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600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28/11/2016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6321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28/11/2016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89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28/11/2016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964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BF249-6BAC-CD40-AAE9-334F110649E5}" type="datetimeFigureOut">
              <a:rPr lang="it-IT" smtClean="0"/>
              <a:pPr/>
              <a:t>28/11/2016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791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930" y="6347762"/>
            <a:ext cx="2545261" cy="52239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69"/>
            <a:ext cx="9144000" cy="6845300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4356026" y="3006276"/>
            <a:ext cx="4247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 repository</a:t>
            </a:r>
            <a:r>
              <a:rPr lang="it-I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of open Kinect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projects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6578914" y="4590468"/>
            <a:ext cx="1965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Niccolò Fabbri</a:t>
            </a:r>
            <a:endParaRPr lang="it-I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6553615" y="6474363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"/>
              </a:rPr>
              <a:t>Florence, 02/12/2016</a:t>
            </a:r>
            <a:endParaRPr lang="it-IT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4191785" y="2265433"/>
            <a:ext cx="4411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32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KinecTool</a:t>
            </a:r>
            <a:endParaRPr lang="it-IT" sz="32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31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86791" y="1128826"/>
            <a:ext cx="5040000" cy="43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Kinect SDK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86791" y="1858586"/>
            <a:ext cx="7776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Kinect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development kit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for Windows 7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allows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developers to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create their own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interfaces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applications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for windows </a:t>
            </a:r>
            <a:r>
              <a:rPr lang="en-US" sz="1600" dirty="0">
                <a:cs typeface="Arial" panose="020B0604020202020204" pitchFamily="34" charset="0"/>
              </a:rPr>
              <a:t>→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designed to be used with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++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C#</a:t>
            </a:r>
          </a:p>
          <a:p>
            <a:pPr algn="just">
              <a:lnSpc>
                <a:spcPct val="200000"/>
              </a:lnSpc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200000"/>
              </a:lnSpc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Kinect SDK offers raw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sensor stream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to access to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low – level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streams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from the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depth sensor, color camera sensor, and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four element microphone array</a:t>
            </a:r>
          </a:p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Skeletal tracking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 capability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 track the skeleton image of one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or two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people moving within the Kinect field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of view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gesture – driven applications</a:t>
            </a:r>
            <a:endParaRPr lang="it-IT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10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197982" y="142895"/>
            <a:ext cx="2505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KinecTool: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repository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of open Kinect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projects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6218885" y="403482"/>
            <a:ext cx="24849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 smtClean="0">
                <a:solidFill>
                  <a:schemeClr val="bg1"/>
                </a:solidFill>
                <a:latin typeface="Arial"/>
                <a:cs typeface="Arial"/>
              </a:rPr>
              <a:t>Florence, 02/12/2016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6383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86791" y="1139385"/>
            <a:ext cx="5040000" cy="43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Application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11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197982" y="142895"/>
            <a:ext cx="2505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KinecTool: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repository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of open Kinect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projects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6218885" y="403482"/>
            <a:ext cx="24849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 smtClean="0">
                <a:solidFill>
                  <a:schemeClr val="bg1"/>
                </a:solidFill>
                <a:latin typeface="Arial"/>
                <a:cs typeface="Arial"/>
              </a:rPr>
              <a:t>Florence, 02/12/2016</a:t>
            </a:r>
          </a:p>
          <a:p>
            <a:endParaRPr lang="it-IT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686791" y="1631373"/>
            <a:ext cx="3446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Rock Paper Scissors The Game</a:t>
            </a:r>
            <a:endParaRPr lang="it-IT" dirty="0">
              <a:latin typeface="Arial"/>
              <a:cs typeface="Arial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0" y="2120331"/>
            <a:ext cx="7776000" cy="1905264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689118" y="4293671"/>
            <a:ext cx="7776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Unfortunately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Rock Paper Scissors 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The Game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not always stable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and therefore was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evaluated as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beta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game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200000"/>
              </a:lnSpc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200000"/>
              </a:lnSpc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Nobody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usability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is realized to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Rock Paper Scissors The 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Game.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90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86791" y="1128825"/>
            <a:ext cx="5040000" cy="43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Application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197982" y="142895"/>
            <a:ext cx="2505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KinecTool: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repository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of open Kinect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projects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6218885" y="403482"/>
            <a:ext cx="24849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 smtClean="0">
                <a:solidFill>
                  <a:schemeClr val="bg1"/>
                </a:solidFill>
                <a:latin typeface="Arial"/>
                <a:cs typeface="Arial"/>
              </a:rPr>
              <a:t>Florence, 02/12/2016</a:t>
            </a:r>
          </a:p>
          <a:p>
            <a:endParaRPr lang="it-IT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686791" y="1616625"/>
            <a:ext cx="3211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Kinect PPT/PDF Control (1/2)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689118" y="2003027"/>
            <a:ext cx="7776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program aims to build a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gesture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recognition system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that uses natural gestures to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control a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PDF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presentation.</a:t>
            </a:r>
          </a:p>
          <a:p>
            <a:pPr algn="just">
              <a:lnSpc>
                <a:spcPct val="200000"/>
              </a:lnSpc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2000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primary goal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of this system is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to free the user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from these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restraints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and automatically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react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 the naturally gestures throughout the presentation </a:t>
            </a:r>
            <a:r>
              <a:rPr lang="en-US" sz="1600" dirty="0" smtClean="0">
                <a:cs typeface="Arial" panose="020B0604020202020204" pitchFamily="34" charset="0"/>
              </a:rPr>
              <a:t>→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focusing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system’s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attention on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natural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gestures.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2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gesture recognition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should not hinder the user,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allowing the human – computer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interaction to be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as seamless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and intuitive as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possible.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40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86791" y="1128825"/>
            <a:ext cx="5040000" cy="43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Application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197982" y="142895"/>
            <a:ext cx="2505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KinecTool: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repository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of open Kinect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projects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6218885" y="403482"/>
            <a:ext cx="24849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 smtClean="0">
                <a:solidFill>
                  <a:schemeClr val="bg1"/>
                </a:solidFill>
                <a:latin typeface="Arial"/>
                <a:cs typeface="Arial"/>
              </a:rPr>
              <a:t>Florence, 02/12/2016</a:t>
            </a:r>
          </a:p>
          <a:p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689118" y="2003027"/>
            <a:ext cx="7776000" cy="508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Kinect PPT/PDF Control interface improves some important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features: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Immagin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666" y="3615372"/>
            <a:ext cx="4573423" cy="306852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16" name="CasellaDiTesto 15"/>
          <p:cNvSpPr txBox="1"/>
          <p:nvPr/>
        </p:nvSpPr>
        <p:spPr>
          <a:xfrm>
            <a:off x="893271" y="2450622"/>
            <a:ext cx="7776000" cy="144000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Mode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</a:p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Set Elevation Angle</a:t>
            </a:r>
          </a:p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Gesture Button</a:t>
            </a:r>
          </a:p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Bounding Box</a:t>
            </a:r>
          </a:p>
        </p:txBody>
      </p:sp>
      <p:sp>
        <p:nvSpPr>
          <p:cNvPr id="17" name="CasellaDiTesto 16"/>
          <p:cNvSpPr txBox="1"/>
          <p:nvPr/>
        </p:nvSpPr>
        <p:spPr>
          <a:xfrm>
            <a:off x="686791" y="1616625"/>
            <a:ext cx="3211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Kinect PPT/PDF Control (2/2)</a:t>
            </a:r>
            <a:endParaRPr lang="it-IT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11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86789" y="1128826"/>
            <a:ext cx="619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Usability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Test – Kinect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PPT/PDF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Control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197982" y="142895"/>
            <a:ext cx="2505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KinecTool: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repository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of open Kinect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projects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6218885" y="403482"/>
            <a:ext cx="24849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 smtClean="0">
                <a:solidFill>
                  <a:schemeClr val="bg1"/>
                </a:solidFill>
                <a:latin typeface="Arial"/>
                <a:cs typeface="Arial"/>
              </a:rPr>
              <a:t>Florence, 02/12/2016</a:t>
            </a:r>
          </a:p>
          <a:p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687508" y="2150507"/>
            <a:ext cx="7776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users are asked to complete a series of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routine tasks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supervised by a moderator with the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aim of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estimating system:</a:t>
            </a:r>
          </a:p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lnSpc>
                <a:spcPct val="200000"/>
              </a:lnSpc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lnSpc>
                <a:spcPct val="200000"/>
              </a:lnSpc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>
              <a:lnSpc>
                <a:spcPct val="2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Before starting the test,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controller is introduced to the user through a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presentation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of the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hands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and arms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gestures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672043" y="1690365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Methodology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695838" y="3114560"/>
            <a:ext cx="7776000" cy="156966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Learnability</a:t>
            </a:r>
          </a:p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Easiness of use</a:t>
            </a:r>
          </a:p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</a:p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Effort and Comfort</a:t>
            </a:r>
          </a:p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Consistency </a:t>
            </a:r>
          </a:p>
        </p:txBody>
      </p:sp>
    </p:spTree>
    <p:extLst>
      <p:ext uri="{BB962C8B-B14F-4D97-AF65-F5344CB8AC3E}">
        <p14:creationId xmlns:p14="http://schemas.microsoft.com/office/powerpoint/2010/main" val="253095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86789" y="1128826"/>
            <a:ext cx="6048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Usability Test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– Kinect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PPT/PDF Control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15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197982" y="142895"/>
            <a:ext cx="2505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KinecTool: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repository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of open Kinect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projects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6218885" y="403482"/>
            <a:ext cx="24849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 smtClean="0">
                <a:solidFill>
                  <a:schemeClr val="bg1"/>
                </a:solidFill>
                <a:latin typeface="Arial"/>
                <a:cs typeface="Arial"/>
              </a:rPr>
              <a:t>Florence, 02/12/2016</a:t>
            </a:r>
          </a:p>
          <a:p>
            <a:endParaRPr lang="it-IT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686791" y="1690365"/>
            <a:ext cx="2057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Test Protocol (1/2)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689118" y="2150507"/>
            <a:ext cx="7776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testing protocol is composed by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consecutive task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oriented test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2000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each test, as the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user is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asked to complete a series of routine tasks,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supervisor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is allowed to help the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user. Example of tasks:</a:t>
            </a:r>
          </a:p>
          <a:p>
            <a:pPr marL="285750" indent="-285750" algn="just">
              <a:lnSpc>
                <a:spcPct val="300000"/>
              </a:lnSpc>
              <a:buFont typeface="Wingdings" panose="05000000000000000000" pitchFamily="2" charset="2"/>
              <a:buChar char="§"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3229896" y="3861256"/>
            <a:ext cx="523522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Start presentation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Select a specific mode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Go to a precise slide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Come back to a precise slide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Change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elevation angle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Switch from one mode to other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Repeat all tasks to sitting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Quit presentation</a:t>
            </a:r>
          </a:p>
        </p:txBody>
      </p:sp>
    </p:spTree>
    <p:extLst>
      <p:ext uri="{BB962C8B-B14F-4D97-AF65-F5344CB8AC3E}">
        <p14:creationId xmlns:p14="http://schemas.microsoft.com/office/powerpoint/2010/main" val="307480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86789" y="1128826"/>
            <a:ext cx="612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Usability Test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– Kinect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PPT/PDF Control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16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197982" y="142895"/>
            <a:ext cx="2505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KinecTool: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repository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of open Kinect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projects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6218885" y="403482"/>
            <a:ext cx="24849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 smtClean="0">
                <a:solidFill>
                  <a:schemeClr val="bg1"/>
                </a:solidFill>
                <a:latin typeface="Arial"/>
                <a:cs typeface="Arial"/>
              </a:rPr>
              <a:t>Florence, 02/12/2016</a:t>
            </a:r>
          </a:p>
          <a:p>
            <a:endParaRPr lang="it-IT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686791" y="1690365"/>
            <a:ext cx="2057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Test Protocol (2/2)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689118" y="2150507"/>
            <a:ext cx="7776000" cy="423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study involved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17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participants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between the ages of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68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lnSpc>
                <a:spcPct val="200000"/>
              </a:lnSpc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location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is a room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where the user can test the system in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privacy and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without too many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distractions.</a:t>
            </a:r>
          </a:p>
          <a:p>
            <a:pPr marL="285750" indent="-285750" algn="just">
              <a:lnSpc>
                <a:spcPct val="200000"/>
              </a:lnSpc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Kinect device is placed on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table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 front of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user, the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user is asked to use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device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standing in front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and a second time in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sitting position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test requires supposed to require about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 minutes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for each task oriented test, totaling some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15 minutes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 user.</a:t>
            </a:r>
          </a:p>
        </p:txBody>
      </p:sp>
    </p:spTree>
    <p:extLst>
      <p:ext uri="{BB962C8B-B14F-4D97-AF65-F5344CB8AC3E}">
        <p14:creationId xmlns:p14="http://schemas.microsoft.com/office/powerpoint/2010/main" val="296329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86789" y="1128826"/>
            <a:ext cx="6048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Usability Test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– Kinect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PPT/PDF Control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17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197982" y="142895"/>
            <a:ext cx="2505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KinecTool: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repository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of open Kinect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projects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6218885" y="403482"/>
            <a:ext cx="24849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 smtClean="0">
                <a:solidFill>
                  <a:schemeClr val="bg1"/>
                </a:solidFill>
                <a:latin typeface="Arial"/>
                <a:cs typeface="Arial"/>
              </a:rPr>
              <a:t>Florence, 02/12/2016</a:t>
            </a:r>
          </a:p>
          <a:p>
            <a:endParaRPr lang="it-IT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672043" y="1690365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Result (1/2)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686791" y="2065047"/>
            <a:ext cx="7920000" cy="10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System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usability is evaluated by asking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users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20 SEQ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over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7-point </a:t>
            </a: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Likert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scale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89" y="2631006"/>
            <a:ext cx="7327530" cy="41133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1990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86789" y="1128826"/>
            <a:ext cx="612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Usability Test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– Kinect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PPT/PDF Control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18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197982" y="142895"/>
            <a:ext cx="2505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KinecTool: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repository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of open Kinect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projects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6218885" y="403482"/>
            <a:ext cx="24849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 smtClean="0">
                <a:solidFill>
                  <a:schemeClr val="bg1"/>
                </a:solidFill>
                <a:latin typeface="Arial"/>
                <a:cs typeface="Arial"/>
              </a:rPr>
              <a:t>Florence, 02/12/2016</a:t>
            </a:r>
          </a:p>
          <a:p>
            <a:endParaRPr lang="it-IT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686791" y="1690365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Result (2/2)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689118" y="2150507"/>
            <a:ext cx="7776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essay question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Suggestions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was very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interesting </a:t>
            </a:r>
          </a:p>
          <a:p>
            <a:pPr lvl="1" algn="just">
              <a:lnSpc>
                <a:spcPct val="200000"/>
              </a:lnSpc>
            </a:pPr>
            <a:r>
              <a:rPr lang="en-US" sz="1600" dirty="0" smtClean="0">
                <a:cs typeface="Arial" panose="020B0604020202020204" pitchFamily="34" charset="0"/>
              </a:rPr>
              <a:t>→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the majority of participants suggested the possibility of to change gestures </a:t>
            </a:r>
          </a:p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>
              <a:lnSpc>
                <a:spcPct val="2000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particular the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motion gestures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previous and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next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slides </a:t>
            </a:r>
          </a:p>
          <a:p>
            <a:pPr marL="457200" lvl="2" algn="just">
              <a:lnSpc>
                <a:spcPct val="200000"/>
              </a:lnSpc>
            </a:pPr>
            <a:r>
              <a:rPr lang="en-US" sz="1600" dirty="0" smtClean="0">
                <a:cs typeface="Arial" panose="020B0604020202020204" pitchFamily="34" charset="0"/>
              </a:rPr>
              <a:t>→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it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was suggested to insert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new gestures </a:t>
            </a:r>
          </a:p>
          <a:p>
            <a:pPr marL="742950" lvl="2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2" algn="just">
              <a:lnSpc>
                <a:spcPct val="200000"/>
              </a:lnSpc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Closing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gesture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is not appreciate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more</a:t>
            </a:r>
          </a:p>
          <a:p>
            <a:pPr marL="457200" lvl="3" algn="just">
              <a:lnSpc>
                <a:spcPct val="200000"/>
              </a:lnSpc>
            </a:pPr>
            <a:r>
              <a:rPr lang="en-US" sz="1600" dirty="0" smtClean="0">
                <a:cs typeface="Arial" panose="020B0604020202020204" pitchFamily="34" charset="0"/>
              </a:rPr>
              <a:t>→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not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consider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suitable to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the environment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in which he will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expose his presentation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71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701538" y="1128826"/>
            <a:ext cx="504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Conclusions (1/2)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19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197982" y="142895"/>
            <a:ext cx="2505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KinecTool: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repository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of open Kinect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projects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6218885" y="403482"/>
            <a:ext cx="24849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 smtClean="0">
                <a:solidFill>
                  <a:schemeClr val="bg1"/>
                </a:solidFill>
                <a:latin typeface="Arial"/>
                <a:cs typeface="Arial"/>
              </a:rPr>
              <a:t>Florence, 02/12/2016</a:t>
            </a:r>
          </a:p>
          <a:p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689118" y="1861879"/>
            <a:ext cx="7776000" cy="10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tested two different ideas for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interaction Human Computer</a:t>
            </a:r>
          </a:p>
          <a:p>
            <a:pPr lvl="1" algn="ctr">
              <a:lnSpc>
                <a:spcPct val="200000"/>
              </a:lnSpc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701537" y="2615945"/>
            <a:ext cx="7776000" cy="4031873"/>
          </a:xfrm>
          <a:prstGeom prst="rect">
            <a:avLst/>
          </a:prstGeom>
        </p:spPr>
        <p:txBody>
          <a:bodyPr numCol="2" spcCol="360000">
            <a:spAutoFit/>
          </a:bodyPr>
          <a:lstStyle/>
          <a:p>
            <a:pPr marL="342900" indent="-342900" algn="ctr">
              <a:lnSpc>
                <a:spcPct val="200000"/>
              </a:lnSpc>
              <a:buFont typeface="+mj-lt"/>
              <a:buAutoNum type="arabicPeriod"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Rock Paper Scissors The Game</a:t>
            </a:r>
          </a:p>
          <a:p>
            <a:pPr algn="just">
              <a:lnSpc>
                <a:spcPct val="2000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For this demo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Candescent NUI provides accuracy to dynamic hand and fingers detections but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are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usually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noisy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200000"/>
              </a:lnSpc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ctr">
              <a:lnSpc>
                <a:spcPct val="200000"/>
              </a:lnSpc>
              <a:buFont typeface="+mj-lt"/>
              <a:buAutoNum type="arabicPeriod" startAt="2"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Kinect PPT/PDF Control</a:t>
            </a:r>
          </a:p>
          <a:p>
            <a:pPr marL="0" lvl="1" algn="just">
              <a:lnSpc>
                <a:spcPct val="2000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demo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simulates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correctly the clicker object that the user can use to control the slides remotely. The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results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highlights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that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posture during the operation (both modes: sitting or standing)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allows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prolonged usage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19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86788" y="1128830"/>
            <a:ext cx="5040000" cy="43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Introduction (1/2)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86787" y="1863628"/>
            <a:ext cx="777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goal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of this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work is to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propose two demos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197982" y="142895"/>
            <a:ext cx="2505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KinecTool: a </a:t>
            </a:r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repository</a:t>
            </a:r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 of open Kinect </a:t>
            </a:r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projects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6477835" y="403482"/>
            <a:ext cx="221727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 smtClean="0">
                <a:solidFill>
                  <a:schemeClr val="bg1"/>
                </a:solidFill>
                <a:latin typeface="Arial"/>
                <a:cs typeface="Arial"/>
              </a:rPr>
              <a:t>Florence, 02/12/2016</a:t>
            </a:r>
          </a:p>
          <a:p>
            <a:endParaRPr lang="it-IT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700220" y="2669603"/>
            <a:ext cx="7776000" cy="3046988"/>
          </a:xfrm>
          <a:prstGeom prst="rect">
            <a:avLst/>
          </a:prstGeom>
          <a:noFill/>
        </p:spPr>
        <p:txBody>
          <a:bodyPr wrap="square" numCol="2" spcCol="720000" rtlCol="0">
            <a:spAutoFit/>
          </a:bodyPr>
          <a:lstStyle/>
          <a:p>
            <a:pPr marL="342900" lvl="1" indent="-342900" algn="ctr">
              <a:lnSpc>
                <a:spcPct val="200000"/>
              </a:lnSpc>
              <a:buFont typeface="+mj-lt"/>
              <a:buAutoNum type="arabicPeriod"/>
            </a:pP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Rock Paper Scissors The Game</a:t>
            </a:r>
          </a:p>
          <a:p>
            <a:pPr marL="0" lvl="1" algn="ctr">
              <a:lnSpc>
                <a:spcPct val="200000"/>
              </a:lnSpc>
            </a:pPr>
            <a:r>
              <a:rPr lang="en-US" sz="1600" i="1" dirty="0" smtClean="0">
                <a:cs typeface="Arial" panose="020B0604020202020204" pitchFamily="34" charset="0"/>
              </a:rPr>
              <a:t>↓</a:t>
            </a:r>
          </a:p>
          <a:p>
            <a:pPr marL="0" lvl="1" algn="just">
              <a:lnSpc>
                <a:spcPct val="200000"/>
              </a:lnSpc>
            </a:pP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focuses</a:t>
            </a:r>
            <a:r>
              <a:rPr lang="it-IT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on the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possibility of to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recognize number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of fingers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present in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hand.</a:t>
            </a:r>
          </a:p>
          <a:p>
            <a:pPr marL="0" lvl="1" algn="just">
              <a:lnSpc>
                <a:spcPct val="200000"/>
              </a:lnSpc>
            </a:pPr>
            <a:endParaRPr lang="en-US" sz="16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 algn="ctr">
              <a:lnSpc>
                <a:spcPct val="200000"/>
              </a:lnSpc>
              <a:buFont typeface="+mj-lt"/>
              <a:buAutoNum type="arabicPeriod" startAt="2"/>
            </a:pP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Kinect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PPT/PDF 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r>
              <a:rPr lang="en-US" sz="1600" i="1" dirty="0" smtClean="0">
                <a:cs typeface="Arial" panose="020B0604020202020204" pitchFamily="34" charset="0"/>
              </a:rPr>
              <a:t>   </a:t>
            </a:r>
          </a:p>
          <a:p>
            <a:pPr marL="0" lvl="1" algn="ctr">
              <a:lnSpc>
                <a:spcPct val="200000"/>
              </a:lnSpc>
            </a:pPr>
            <a:r>
              <a:rPr lang="en-US" sz="1600" i="1" dirty="0" smtClean="0">
                <a:cs typeface="Arial" panose="020B0604020202020204" pitchFamily="34" charset="0"/>
              </a:rPr>
              <a:t>↓</a:t>
            </a:r>
            <a:endParaRPr lang="it-IT" sz="1600" i="1" dirty="0" smtClean="0">
              <a:cs typeface="Arial" panose="020B0604020202020204" pitchFamily="34" charset="0"/>
            </a:endParaRPr>
          </a:p>
          <a:p>
            <a:pPr marL="0" lvl="1" algn="just">
              <a:lnSpc>
                <a:spcPct val="2000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focuses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on basic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gesture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recognition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trough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skeleton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tracking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it-IT" sz="1600" dirty="0" smtClean="0"/>
          </a:p>
        </p:txBody>
      </p:sp>
    </p:spTree>
    <p:extLst>
      <p:ext uri="{BB962C8B-B14F-4D97-AF65-F5344CB8AC3E}">
        <p14:creationId xmlns:p14="http://schemas.microsoft.com/office/powerpoint/2010/main" val="39793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86790" y="1128826"/>
            <a:ext cx="504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Conclusions (2/2)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20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197982" y="142895"/>
            <a:ext cx="2505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KinecTool: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repository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of open Kinect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projects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6218885" y="403482"/>
            <a:ext cx="24849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 smtClean="0">
                <a:solidFill>
                  <a:schemeClr val="bg1"/>
                </a:solidFill>
                <a:latin typeface="Arial"/>
                <a:cs typeface="Arial"/>
              </a:rPr>
              <a:t>Florence, 02/12/2016</a:t>
            </a:r>
          </a:p>
          <a:p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762858" y="1926455"/>
            <a:ext cx="7740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conclusion, 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200000"/>
              </a:lnSpc>
            </a:pP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Kinect PPT/PDF Control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may be a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useful alternative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in situations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 which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using conventional input devices (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mouse, touchscreen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or clicker object) is difficult, for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 if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you have a busy hand or other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obstacle.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62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72042" y="1128826"/>
            <a:ext cx="504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Future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Developments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21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197982" y="142895"/>
            <a:ext cx="2505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KinecTool: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repository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of open Kinect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projects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6218885" y="403482"/>
            <a:ext cx="24849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 smtClean="0">
                <a:solidFill>
                  <a:schemeClr val="bg1"/>
                </a:solidFill>
                <a:latin typeface="Arial"/>
                <a:cs typeface="Arial"/>
              </a:rPr>
              <a:t>Florence, 02/12/2016</a:t>
            </a:r>
          </a:p>
          <a:p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762858" y="1926455"/>
            <a:ext cx="7776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future development may be to integrate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possibility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 control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video inside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presentation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For this advancement, I will have suppose to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do a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simple tracking of 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right/left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hand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joint</a:t>
            </a:r>
          </a:p>
          <a:p>
            <a:pPr lvl="1" algn="just">
              <a:lnSpc>
                <a:spcPct val="200000"/>
              </a:lnSpc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>
              <a:lnSpc>
                <a:spcPct val="2000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Another possible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scenario, that requires a little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modification, may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be the usage during a surgery,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browse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some patients’ clinical test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in a sterile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operating room,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without physically touching a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device and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so destroying the sterile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field.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08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86791" y="1128826"/>
            <a:ext cx="5040000" cy="43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Introduction (2/2)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86299" y="1863626"/>
            <a:ext cx="7776000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xisting vision – based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approaches are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limited by the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quality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of the input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image: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variations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 lighting and background clutters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would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only worsen the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</a:p>
          <a:p>
            <a:pPr>
              <a:lnSpc>
                <a:spcPct val="200000"/>
              </a:lnSpc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200000"/>
              </a:lnSpc>
              <a:spcAft>
                <a:spcPts val="1800"/>
              </a:spcAft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Hand gesture recognition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concerns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challenging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problems: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Hand detection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cs typeface="Arial" panose="020B0604020202020204" pitchFamily="34" charset="0"/>
              </a:rPr>
              <a:t>→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depth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obtained by Kinect sensor to detect the hand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shapes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Gesture recognition </a:t>
            </a:r>
            <a:r>
              <a:rPr lang="en-US" sz="1600" i="1" dirty="0" smtClean="0">
                <a:cs typeface="Arial" panose="020B0604020202020204" pitchFamily="34" charset="0"/>
              </a:rPr>
              <a:t>→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resolution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of Kinect sensor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too low;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it works well to track a large object (e.g. the human body), while it is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difficult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to detect a small object (e.g. a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human hand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it-IT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197982" y="142895"/>
            <a:ext cx="2505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KinecTool: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repository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of open Kinect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projects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6218885" y="403482"/>
            <a:ext cx="24849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 smtClean="0">
                <a:solidFill>
                  <a:schemeClr val="bg1"/>
                </a:solidFill>
                <a:latin typeface="Arial"/>
                <a:cs typeface="Arial"/>
              </a:rPr>
              <a:t>Florence, 02/12/2016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4568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86791" y="1128826"/>
            <a:ext cx="5040000" cy="43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Related Works 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86791" y="1858298"/>
            <a:ext cx="7776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First task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was to find a library or an open project providing information on hands and fingers tracking </a:t>
            </a:r>
            <a:r>
              <a:rPr lang="en-US" sz="1600" dirty="0">
                <a:cs typeface="Arial" panose="020B0604020202020204" pitchFamily="34" charset="0"/>
              </a:rPr>
              <a:t>→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choice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was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really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small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197982" y="142895"/>
            <a:ext cx="2505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KinecTool: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repository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of open Kinect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projects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6218885" y="403482"/>
            <a:ext cx="24849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 smtClean="0">
                <a:solidFill>
                  <a:schemeClr val="bg1"/>
                </a:solidFill>
                <a:latin typeface="Arial"/>
                <a:cs typeface="Arial"/>
              </a:rPr>
              <a:t>Florence, 02/12/2016</a:t>
            </a:r>
          </a:p>
          <a:p>
            <a:endParaRPr lang="it-IT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686791" y="3014168"/>
            <a:ext cx="7776000" cy="3708000"/>
          </a:xfrm>
          <a:prstGeom prst="rect">
            <a:avLst/>
          </a:prstGeom>
          <a:noFill/>
        </p:spPr>
        <p:txBody>
          <a:bodyPr wrap="square" numCol="2" spcCol="36000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RPS The </a:t>
            </a:r>
            <a:r>
              <a:rPr lang="en-US" sz="1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Game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projects use</a:t>
            </a:r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skeleton tracking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engine to follow the hand’s gestures, that means one point or joint in space and no finger tracking. 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Robust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Hand Gesture Recognition with Kinect 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Sensor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Nanyang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Technological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University)    I tried to replicate</a:t>
            </a:r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project,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but the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results obtained were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not up to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expectations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1400" dirty="0" smtClean="0">
                <a:cs typeface="Arial" panose="020B0604020202020204" pitchFamily="34" charset="0"/>
              </a:rPr>
              <a:t>→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Candescent NUI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provides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full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hand recognition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with finger points, palm, depth,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volume, etc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1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Kinect </a:t>
            </a:r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PPT/PDF Control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choice between libraries is not important because Kinect SDK version 1.8 is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enough.</a:t>
            </a:r>
          </a:p>
          <a:p>
            <a:pPr algn="just">
              <a:lnSpc>
                <a:spcPct val="150000"/>
              </a:lnSpc>
            </a:pPr>
            <a:r>
              <a:rPr lang="en-US" sz="1400" dirty="0" smtClean="0">
                <a:cs typeface="Arial" panose="020B0604020202020204" pitchFamily="34" charset="0"/>
              </a:rPr>
              <a:t>→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I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propose a solution that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improve use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of the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controller, extending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functionality and introducing a better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72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86790" y="1128826"/>
            <a:ext cx="50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Tools and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Techniques</a:t>
            </a:r>
            <a:r>
              <a:rPr lang="it-IT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it-IT" sz="24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Employed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90266" y="1856350"/>
            <a:ext cx="7776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Implementation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these demo have been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developed entirely in </a:t>
            </a:r>
            <a:r>
              <a:rPr lang="en-US" sz="16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C#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code.</a:t>
            </a:r>
          </a:p>
          <a:p>
            <a:pPr algn="just">
              <a:lnSpc>
                <a:spcPct val="2000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>
              <a:lnSpc>
                <a:spcPct val="2000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 correct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execution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you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need to install some additional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packages:</a:t>
            </a:r>
          </a:p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Kinect for Windows SDK </a:t>
            </a:r>
            <a:r>
              <a:rPr lang="en-US" sz="16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v1.8</a:t>
            </a:r>
            <a:endParaRPr lang="en-US" sz="16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Microsoft Visual Studio </a:t>
            </a:r>
            <a:r>
              <a:rPr lang="en-US" sz="16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2012</a:t>
            </a:r>
          </a:p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it-IT" sz="16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Candescent</a:t>
            </a:r>
            <a:r>
              <a:rPr lang="it-IT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 NUI </a:t>
            </a:r>
            <a:r>
              <a:rPr lang="it-IT" sz="16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library</a:t>
            </a:r>
            <a:endParaRPr lang="it-IT" sz="1600" b="1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it-IT" sz="16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OpenNI</a:t>
            </a:r>
            <a:r>
              <a:rPr lang="it-IT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library</a:t>
            </a:r>
            <a:endParaRPr lang="it-IT" sz="1600" b="1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200000"/>
              </a:lnSpc>
            </a:pP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endParaRPr lang="it-IT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5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197982" y="142895"/>
            <a:ext cx="2505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KinecTool: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repository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of open Kinect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projects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6218885" y="403482"/>
            <a:ext cx="24849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 smtClean="0">
                <a:solidFill>
                  <a:schemeClr val="bg1"/>
                </a:solidFill>
                <a:latin typeface="Arial"/>
                <a:cs typeface="Arial"/>
              </a:rPr>
              <a:t>Florence, 02/12/2016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6720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86791" y="1128826"/>
            <a:ext cx="5040000" cy="43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Candescent NUI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92084" y="1859471"/>
            <a:ext cx="488280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Candescent NUI provides lots of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useful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hand and fingers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tracking,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like the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palm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position, the number of fingers, each finger’s base position and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id.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convex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dirty="0" err="1">
                <a:latin typeface="Arial" panose="020B0604020202020204" pitchFamily="34" charset="0"/>
                <a:cs typeface="Arial" panose="020B0604020202020204" pitchFamily="34" charset="0"/>
              </a:rPr>
              <a:t>hull</a:t>
            </a:r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dirty="0" err="1"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dirty="0" err="1">
                <a:latin typeface="Arial" panose="020B0604020202020204" pitchFamily="34" charset="0"/>
                <a:cs typeface="Arial" panose="020B0604020202020204" pitchFamily="34" charset="0"/>
              </a:rPr>
              <a:t>gives</a:t>
            </a:r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fingertips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position (X</a:t>
            </a:r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, Y, Z), </a:t>
            </a:r>
            <a:r>
              <a:rPr lang="it-IT" sz="1600" dirty="0" err="1">
                <a:latin typeface="Arial" panose="020B0604020202020204" pitchFamily="34" charset="0"/>
                <a:cs typeface="Arial" panose="020B0604020202020204" pitchFamily="34" charset="0"/>
              </a:rPr>
              <a:t>direction</a:t>
            </a:r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6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197982" y="142895"/>
            <a:ext cx="2505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KinecTool: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repository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of open Kinect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projects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6218885" y="403482"/>
            <a:ext cx="24849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 smtClean="0">
                <a:solidFill>
                  <a:schemeClr val="bg1"/>
                </a:solidFill>
                <a:latin typeface="Arial"/>
                <a:cs typeface="Arial"/>
              </a:rPr>
              <a:t>Florence, 02/12/2016</a:t>
            </a:r>
          </a:p>
          <a:p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937" y="2751132"/>
            <a:ext cx="2724924" cy="2268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4019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86791" y="1127217"/>
            <a:ext cx="5040000" cy="43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Candescent NUI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95392" y="2282422"/>
            <a:ext cx="7776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Candescent library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the project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must add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these library’s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dll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 algn="just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sz="16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CCT.NUI.Core</a:t>
            </a:r>
            <a:endParaRPr lang="en-US" sz="16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sz="16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CCT.NUI.HandTracking</a:t>
            </a:r>
            <a:endParaRPr lang="en-US" sz="16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sz="16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CCT.NUI.KinectSDK</a:t>
            </a:r>
            <a:endParaRPr lang="en-US" sz="16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sz="16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CCT.NUI.Visual</a:t>
            </a:r>
            <a:endParaRPr lang="it-IT" sz="1600" b="1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7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197982" y="142895"/>
            <a:ext cx="2505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KinecTool: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repository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of open Kinect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projects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6218885" y="403482"/>
            <a:ext cx="24849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 smtClean="0">
                <a:solidFill>
                  <a:schemeClr val="bg1"/>
                </a:solidFill>
                <a:latin typeface="Arial"/>
                <a:cs typeface="Arial"/>
              </a:rPr>
              <a:t>Florence, 02/12/2016</a:t>
            </a:r>
          </a:p>
          <a:p>
            <a:endParaRPr lang="it-IT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686791" y="1690365"/>
            <a:ext cx="382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Bases to start with Candescent NUI</a:t>
            </a:r>
            <a:endParaRPr lang="it-IT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950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86791" y="1128826"/>
            <a:ext cx="5040000" cy="43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Candescent NUI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94626" y="2282187"/>
            <a:ext cx="7776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Kinect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for Windows detects objects at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400mm in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near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mode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Candescent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NUI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hands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have to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be at least at 500mm (minimum depth)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be detected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correctly; maximum distance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800mm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perfect distance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for the tracking is around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650mm</a:t>
            </a:r>
            <a:endParaRPr lang="it-IT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8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197982" y="142895"/>
            <a:ext cx="2505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KinecTool: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repository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of open Kinect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projects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6218885" y="403482"/>
            <a:ext cx="24849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 smtClean="0">
                <a:solidFill>
                  <a:schemeClr val="bg1"/>
                </a:solidFill>
                <a:latin typeface="Arial"/>
                <a:cs typeface="Arial"/>
              </a:rPr>
              <a:t>Florence, 02/12/2016</a:t>
            </a:r>
          </a:p>
          <a:p>
            <a:endParaRPr lang="it-IT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686791" y="1690365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Kinect field of view</a:t>
            </a:r>
            <a:endParaRPr lang="it-IT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707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86791" y="1128826"/>
            <a:ext cx="5040000" cy="43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Candescent NUI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87508" y="2280106"/>
            <a:ext cx="7776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fingers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are numbered from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0 to 4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for each hand</a:t>
            </a:r>
          </a:p>
          <a:p>
            <a:pPr algn="just">
              <a:lnSpc>
                <a:spcPct val="200000"/>
              </a:lnSpc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first finger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is always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highest one and then the other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fingers are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ordered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clockwise</a:t>
            </a:r>
          </a:p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So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if the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hand rotates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the first finger and the others change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position </a:t>
            </a:r>
            <a:r>
              <a:rPr lang="en-US" sz="1600" dirty="0" smtClean="0">
                <a:cs typeface="Arial" panose="020B0604020202020204" pitchFamily="34" charset="0"/>
              </a:rPr>
              <a:t>→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there’s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no lock mode on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fingers</a:t>
            </a:r>
          </a:p>
          <a:p>
            <a:pPr lvl="1" algn="just">
              <a:lnSpc>
                <a:spcPct val="200000"/>
              </a:lnSpc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FingerCount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returns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exact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number of fingers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at the moment</a:t>
            </a:r>
            <a:endParaRPr lang="it-IT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9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197982" y="142895"/>
            <a:ext cx="2505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KinecTool: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repository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of open Kinect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projects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6218885" y="403482"/>
            <a:ext cx="24849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 smtClean="0">
                <a:solidFill>
                  <a:schemeClr val="bg1"/>
                </a:solidFill>
                <a:latin typeface="Arial"/>
                <a:cs typeface="Arial"/>
              </a:rPr>
              <a:t>Florence, 02/12/2016</a:t>
            </a:r>
          </a:p>
          <a:p>
            <a:endParaRPr lang="it-IT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686791" y="1690365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Fingers Detection</a:t>
            </a:r>
            <a:endParaRPr lang="it-IT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264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2357</TotalTime>
  <Words>1564</Words>
  <Application>Microsoft Office PowerPoint</Application>
  <PresentationFormat>Presentazione su schermo (4:3)</PresentationFormat>
  <Paragraphs>226</Paragraphs>
  <Slides>21</Slides>
  <Notes>20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5" baseType="lpstr">
      <vt:lpstr>Arial</vt:lpstr>
      <vt:lpstr>Calibri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cp:lastModifiedBy>Niccolo</cp:lastModifiedBy>
  <cp:revision>194</cp:revision>
  <dcterms:created xsi:type="dcterms:W3CDTF">2012-12-06T09:21:12Z</dcterms:created>
  <dcterms:modified xsi:type="dcterms:W3CDTF">2016-11-28T14:39:05Z</dcterms:modified>
</cp:coreProperties>
</file>