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30" r:id="rId2"/>
    <p:sldId id="258" r:id="rId3"/>
    <p:sldId id="331" r:id="rId4"/>
    <p:sldId id="332" r:id="rId5"/>
    <p:sldId id="334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53" r:id="rId14"/>
    <p:sldId id="344" r:id="rId15"/>
    <p:sldId id="346" r:id="rId16"/>
    <p:sldId id="347" r:id="rId17"/>
    <p:sldId id="348" r:id="rId18"/>
    <p:sldId id="349" r:id="rId19"/>
    <p:sldId id="350" r:id="rId20"/>
    <p:sldId id="351" r:id="rId21"/>
    <p:sldId id="352" r:id="rId2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88028" autoAdjust="0"/>
  </p:normalViewPr>
  <p:slideViewPr>
    <p:cSldViewPr snapToGrid="0" snapToObjects="1">
      <p:cViewPr varScale="1">
        <p:scale>
          <a:sx n="77" d="100"/>
          <a:sy n="77" d="100"/>
        </p:scale>
        <p:origin x="1944" y="96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30/11/2016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30/11/2016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705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498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336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596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881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390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1688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148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533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660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501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4197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14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751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949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79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5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2355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470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20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30/11/2016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30/11/2016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30/11/2016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356026" y="3006276"/>
            <a:ext cx="424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repository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of open Kinect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6578914" y="459046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Niccolò Fabbri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553615" y="647436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Florence, 02/12/2016</a:t>
            </a:r>
            <a:endParaRPr lang="it-IT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191785" y="2265433"/>
            <a:ext cx="4411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KinecTool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Kinect SDK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86791" y="1858586"/>
            <a:ext cx="777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Kinect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kit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Windows 7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developers 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their own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</a:t>
            </a: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designed to be used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pPr algn="just">
              <a:lnSpc>
                <a:spcPct val="200000"/>
              </a:lnSpc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Kinect SDK offers raw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sensor stream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 access to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low – level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depth sensor, color camera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sensor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four element microphone array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Skeletal tracking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capability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track the skeleton image of one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 two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people moving within the Kinect field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of view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gesture – driven applications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3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39385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31373"/>
            <a:ext cx="344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Rock Paper Scissors The Game</a:t>
            </a:r>
            <a:endParaRPr lang="it-IT" dirty="0">
              <a:latin typeface="Arial"/>
              <a:cs typeface="Arial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" y="2120331"/>
            <a:ext cx="7776000" cy="1905264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689118" y="4293671"/>
            <a:ext cx="777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Unfortunately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Rock Paper Scissors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 Game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not always stable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therefore was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evaluated as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beta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Nobody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usability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 realized to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Rock Paper Scissors The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Game.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5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16625"/>
            <a:ext cx="321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Kinect PPT/PDF Control (1/2)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89118" y="2003027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program aims to build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gesture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system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uses natural gestures to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presentation.</a:t>
            </a:r>
          </a:p>
          <a:p>
            <a:pPr algn="just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primary goal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of this system is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free the user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from these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restraints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automatically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react 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naturally gestures throughout the presentation </a:t>
            </a: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focusing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system’s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attention 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natural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gestures.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gesture recognition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should not hinder the user,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allowing the human – computer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interaction to be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seamless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intuitive as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possible.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5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Application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9118" y="2003027"/>
            <a:ext cx="7776000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Kinect PPT/PDF Control interface improves some important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66" y="3615372"/>
            <a:ext cx="4573423" cy="30685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6" name="CasellaDiTesto 15"/>
          <p:cNvSpPr txBox="1"/>
          <p:nvPr/>
        </p:nvSpPr>
        <p:spPr>
          <a:xfrm>
            <a:off x="893271" y="2450622"/>
            <a:ext cx="7776000" cy="1440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Set Elevation Angle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Gesture Button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Bounding Box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686791" y="1616625"/>
            <a:ext cx="321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Kinect PPT/PDF Control (2/2)</a:t>
            </a:r>
            <a:endParaRPr lang="it-IT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1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9" y="1128826"/>
            <a:ext cx="619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Usability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 – Kinect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PPT/PDF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Control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7508" y="2150507"/>
            <a:ext cx="777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users are asked to complete a series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routine tasks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supervised by a moderator with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aim of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estimating system: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200000"/>
              </a:lnSpc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200000"/>
              </a:lnSpc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Before starting the test,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controller is introduced to the user through 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hands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and arms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gestures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672043" y="1690365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Methodology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95838" y="3114560"/>
            <a:ext cx="7776000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Learnability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Easiness of use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Effort and Comfort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Consistency </a:t>
            </a:r>
          </a:p>
        </p:txBody>
      </p:sp>
    </p:spTree>
    <p:extLst>
      <p:ext uri="{BB962C8B-B14F-4D97-AF65-F5344CB8AC3E}">
        <p14:creationId xmlns:p14="http://schemas.microsoft.com/office/powerpoint/2010/main" val="25309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9" y="1128826"/>
            <a:ext cx="6048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Usability Test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 Kinect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PPT/PDF Control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90365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Test Protocol (1/2)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89118" y="2150507"/>
            <a:ext cx="7776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testing protocol is composed by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consecutive task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oriented test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test, as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 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asked to complete a series of routine tasks,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supervisor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allowed to help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user. Example of tasks:</a:t>
            </a: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979178" y="3861256"/>
            <a:ext cx="52352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presentation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a specific mode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 to a precise slide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Come back to a precise slide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elevation angle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Switch from one mode to other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Repeat all tasks to sitting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Quit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748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9" y="1128826"/>
            <a:ext cx="61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Usability Test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 Kinect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PPT/PDF Control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90365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Test Protocol (2/2)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89118" y="2150507"/>
            <a:ext cx="777600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study involved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17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between the ages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68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location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was a room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where the user can test the system in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 and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without too many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distractions.</a:t>
            </a:r>
          </a:p>
          <a:p>
            <a:pPr marL="285750" indent="-285750" algn="just">
              <a:lnSpc>
                <a:spcPct val="20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Kinect device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was placed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table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front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user, 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asked to use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device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standing in front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a second time in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sitting position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test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has requested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 minutes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for each task oriented test, totaling some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 minutes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user.</a:t>
            </a:r>
          </a:p>
        </p:txBody>
      </p:sp>
    </p:spTree>
    <p:extLst>
      <p:ext uri="{BB962C8B-B14F-4D97-AF65-F5344CB8AC3E}">
        <p14:creationId xmlns:p14="http://schemas.microsoft.com/office/powerpoint/2010/main" val="296329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9" y="1128826"/>
            <a:ext cx="6048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Usability Test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 Kinect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PPT/PDF Control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72043" y="169036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Results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(1/2)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86791" y="2065047"/>
            <a:ext cx="7920000" cy="495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550" dirty="0" smtClean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sz="1550" dirty="0">
                <a:latin typeface="Arial" panose="020B0604020202020204" pitchFamily="34" charset="0"/>
                <a:cs typeface="Arial" panose="020B0604020202020204" pitchFamily="34" charset="0"/>
              </a:rPr>
              <a:t>usability </a:t>
            </a:r>
            <a:r>
              <a:rPr lang="en-US" sz="1550" b="1" dirty="0">
                <a:latin typeface="Arial" panose="020B0604020202020204" pitchFamily="34" charset="0"/>
                <a:cs typeface="Arial" panose="020B0604020202020204" pitchFamily="34" charset="0"/>
              </a:rPr>
              <a:t>is evaluated</a:t>
            </a:r>
            <a:r>
              <a:rPr lang="en-US" sz="15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50" dirty="0" smtClea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550" dirty="0">
                <a:latin typeface="Arial" panose="020B0604020202020204" pitchFamily="34" charset="0"/>
                <a:cs typeface="Arial" panose="020B0604020202020204" pitchFamily="34" charset="0"/>
              </a:rPr>
              <a:t>asking </a:t>
            </a:r>
            <a:r>
              <a:rPr lang="en-US" sz="1550" dirty="0" smtClean="0">
                <a:latin typeface="Arial" panose="020B0604020202020204" pitchFamily="34" charset="0"/>
                <a:cs typeface="Arial" panose="020B0604020202020204" pitchFamily="34" charset="0"/>
              </a:rPr>
              <a:t>the users </a:t>
            </a:r>
            <a:r>
              <a:rPr lang="en-US" sz="155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 SEQ</a:t>
            </a:r>
            <a:r>
              <a:rPr lang="en-US" sz="1550" dirty="0" smtClean="0">
                <a:latin typeface="Arial" panose="020B0604020202020204" pitchFamily="34" charset="0"/>
                <a:cs typeface="Arial" panose="020B0604020202020204" pitchFamily="34" charset="0"/>
              </a:rPr>
              <a:t> over </a:t>
            </a:r>
            <a:r>
              <a:rPr lang="en-US" sz="155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550" b="1" dirty="0" smtClean="0">
                <a:latin typeface="Arial" panose="020B0604020202020204" pitchFamily="34" charset="0"/>
                <a:cs typeface="Arial" panose="020B0604020202020204" pitchFamily="34" charset="0"/>
              </a:rPr>
              <a:t>7-point </a:t>
            </a:r>
            <a:r>
              <a:rPr lang="en-US" sz="155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Likert</a:t>
            </a:r>
            <a:r>
              <a:rPr lang="en-US" sz="15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scale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9" y="2631006"/>
            <a:ext cx="7327530" cy="41133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99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9" y="1128826"/>
            <a:ext cx="61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Usability Test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 Kinect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PPT/PDF Control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74265" y="169036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Results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(2/2)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89118" y="2150507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essay question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Suggestions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was very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interesting 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majority of participants suggested the possibility of to change gestures 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particular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motion gestures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previous and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slides </a:t>
            </a:r>
          </a:p>
          <a:p>
            <a:pPr marL="457200" lvl="2" algn="just">
              <a:lnSpc>
                <a:spcPct val="200000"/>
              </a:lnSpc>
            </a:pP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was suggested to insert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new gestures </a:t>
            </a:r>
          </a:p>
          <a:p>
            <a:pPr marL="742950" lvl="2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algn="just">
              <a:lnSpc>
                <a:spcPct val="200000"/>
              </a:lnSpc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Closing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gesture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not appreciate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</a:p>
          <a:p>
            <a:pPr marL="457200" lvl="3" algn="just">
              <a:lnSpc>
                <a:spcPct val="200000"/>
              </a:lnSpc>
            </a:pP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suitable 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 environment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which he will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expose his presentation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01538" y="1128826"/>
            <a:ext cx="50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Conclusions (1/2)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9118" y="1861879"/>
            <a:ext cx="7776000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tested two different ideas for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 Human Computer</a:t>
            </a:r>
          </a:p>
          <a:p>
            <a:pPr lvl="1" algn="ctr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701537" y="2615945"/>
            <a:ext cx="7776000" cy="4031873"/>
          </a:xfrm>
          <a:prstGeom prst="rect">
            <a:avLst/>
          </a:prstGeom>
        </p:spPr>
        <p:txBody>
          <a:bodyPr numCol="2" spcCol="360000">
            <a:spAutoFit/>
          </a:bodyPr>
          <a:lstStyle/>
          <a:p>
            <a:pPr marL="342900" indent="-342900" algn="ctr"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Rock Paper Scissors The Game</a:t>
            </a: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this demo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Candescent NUI provides accuracy to dynamic hand and fingers detections but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usually </a:t>
            </a:r>
            <a:r>
              <a:rPr 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noisy.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lnSpc>
                <a:spcPct val="200000"/>
              </a:lnSpc>
              <a:buFont typeface="+mj-lt"/>
              <a:buAutoNum type="arabicPeriod" startAt="2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Kinect PPT/PDF Control</a:t>
            </a:r>
          </a:p>
          <a:p>
            <a:pPr marL="0" lvl="1"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simulates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correctly the clicker object that the user can use to control the slides remotely.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posture during the operation (both modes: sitting or standing)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prolonged usage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1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88" y="1128830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 (1/2)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86787" y="1863628"/>
            <a:ext cx="777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this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work is 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propose two demos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477835" y="403482"/>
            <a:ext cx="22172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00220" y="2669603"/>
            <a:ext cx="7776000" cy="3046988"/>
          </a:xfrm>
          <a:prstGeom prst="rect">
            <a:avLst/>
          </a:prstGeom>
          <a:noFill/>
        </p:spPr>
        <p:txBody>
          <a:bodyPr wrap="square" numCol="2" spcCol="720000" rtlCol="0">
            <a:spAutoFit/>
          </a:bodyPr>
          <a:lstStyle/>
          <a:p>
            <a:pPr marL="342900" lvl="1" indent="-342900" algn="ctr">
              <a:lnSpc>
                <a:spcPct val="200000"/>
              </a:lnSpc>
              <a:buFont typeface="+mj-lt"/>
              <a:buAutoNum type="arabicPeriod"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Rock Paper Scissors The Game</a:t>
            </a:r>
          </a:p>
          <a:p>
            <a:pPr marL="0" lvl="1" algn="ctr">
              <a:lnSpc>
                <a:spcPct val="200000"/>
              </a:lnSpc>
            </a:pPr>
            <a:r>
              <a:rPr lang="en-US" sz="1600" i="1" dirty="0" smtClean="0">
                <a:cs typeface="Arial" panose="020B0604020202020204" pitchFamily="34" charset="0"/>
              </a:rPr>
              <a:t>↓</a:t>
            </a:r>
          </a:p>
          <a:p>
            <a:pPr marL="0" lvl="1" algn="just">
              <a:lnSpc>
                <a:spcPct val="200000"/>
              </a:lnSpc>
            </a:pP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it-IT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on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possibility to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recognize the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of fingers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 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hand.   </a:t>
            </a:r>
          </a:p>
          <a:p>
            <a:pPr marL="0" lvl="1"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</a:t>
            </a:r>
          </a:p>
          <a:p>
            <a:pPr marL="342900" lvl="1" indent="-342900" algn="ctr">
              <a:lnSpc>
                <a:spcPct val="200000"/>
              </a:lnSpc>
              <a:buFont typeface="+mj-lt"/>
              <a:buAutoNum type="arabicPeriod" startAt="2"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Kinect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PPT/PDF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n-US" sz="1600" i="1" dirty="0" smtClean="0">
                <a:cs typeface="Arial" panose="020B0604020202020204" pitchFamily="34" charset="0"/>
              </a:rPr>
              <a:t>   </a:t>
            </a:r>
          </a:p>
          <a:p>
            <a:pPr marL="0" lvl="1" algn="ctr">
              <a:lnSpc>
                <a:spcPct val="200000"/>
              </a:lnSpc>
            </a:pPr>
            <a:r>
              <a:rPr lang="en-US" sz="1600" i="1" dirty="0" smtClean="0">
                <a:cs typeface="Arial" panose="020B0604020202020204" pitchFamily="34" charset="0"/>
              </a:rPr>
              <a:t>↓</a:t>
            </a:r>
            <a:endParaRPr lang="it-IT" sz="1600" i="1" dirty="0" smtClean="0">
              <a:cs typeface="Arial" panose="020B0604020202020204" pitchFamily="34" charset="0"/>
            </a:endParaRPr>
          </a:p>
          <a:p>
            <a:pPr marL="0" lvl="1"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 basic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gesture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recognition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through skeleton tracking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39793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0" y="1128826"/>
            <a:ext cx="50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Conclusions (2/2)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62858" y="1926455"/>
            <a:ext cx="774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conclusion,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Kinect PPT/PDF Control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may be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useful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situations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which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 conventional input devices (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mouse, touchscreen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 clicker object) is difficult, for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if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 have a busy hand or other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obstacle.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2042" y="1128826"/>
            <a:ext cx="50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Future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Developments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62858" y="1926455"/>
            <a:ext cx="777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future development may be to integrate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possibility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control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video inside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this advancement, I will have suppose to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 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simple tracking of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right/left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joint</a:t>
            </a:r>
          </a:p>
          <a:p>
            <a:pPr lvl="1" algn="just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Another possible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scenario, that requires a little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modification, may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 the usage during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surgery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some patients’ clinical test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in a sterile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operating room,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without physically touching a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device and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 destroying the sterile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field.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 (2/2)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86299" y="1863626"/>
            <a:ext cx="777600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xisting vision – based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approaches are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limited by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input image: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variations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lighting and background clutters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would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only worsen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spcAft>
                <a:spcPts val="1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Hand gesture recognition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concerns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challenging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problems: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Hand detection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obtained by Kinect sensor to detect the hand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Gesture recognition </a:t>
            </a:r>
            <a:r>
              <a:rPr lang="en-US" sz="1600" i="1" dirty="0" smtClean="0">
                <a:cs typeface="Arial" panose="020B0604020202020204" pitchFamily="34" charset="0"/>
              </a:rPr>
              <a:t>→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of Kinect sensor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too low;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it works well to track a large object (e.g. the human body), while it is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detect a small object (e.g. 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human hand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56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Related Works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86791" y="1858298"/>
            <a:ext cx="7776000" cy="1006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First task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was to find a library or an open project providing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hands and fingers tracking </a:t>
            </a:r>
            <a:r>
              <a:rPr lang="en-US" sz="1600" dirty="0">
                <a:cs typeface="Arial" panose="020B0604020202020204" pitchFamily="34" charset="0"/>
              </a:rPr>
              <a:t>→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choice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really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3014168"/>
            <a:ext cx="7776000" cy="3708000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RPS The </a:t>
            </a:r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projects use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skeleton tracking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engine to follow the hand’s gestures, that means one point or joint in space and no finger tracking.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Robust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Hand Gesture Recognition with Kinect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Sensor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Nanyang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Technological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University)    I tried to replicate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but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obtained were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not up to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cs typeface="Arial" panose="020B0604020202020204" pitchFamily="34" charset="0"/>
              </a:rPr>
              <a:t>→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Candescent NUI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full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hand recognition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finger points, palm, depth,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volume, etc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Kinect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PPT/PDF Control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choice between libraries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was not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important because Kinect SDK version 1.8 is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enough.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cs typeface="Arial" panose="020B0604020202020204" pitchFamily="34" charset="0"/>
              </a:rPr>
              <a:t>→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propose a solution that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improves the use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controller, extending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functionality and introducing a better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0" y="1128826"/>
            <a:ext cx="50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Tools and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Techniques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Employed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90266" y="1856350"/>
            <a:ext cx="777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these demo have been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developed entirely in 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code.</a:t>
            </a: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correct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you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need to install some additional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packages: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Kinect for Windows SDK 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v1.8</a:t>
            </a:r>
            <a:endParaRPr lang="en-US" sz="1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Microsoft Visual Studio 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Candescent</a:t>
            </a:r>
            <a:r>
              <a:rPr lang="it-IT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NUI </a:t>
            </a:r>
            <a:r>
              <a:rPr lang="it-IT" sz="1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endParaRPr lang="it-IT" sz="16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OpenNI</a:t>
            </a:r>
            <a:r>
              <a:rPr lang="it-IT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endParaRPr lang="it-IT" sz="16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72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Candescent NUI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92084" y="1859471"/>
            <a:ext cx="48828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Candescent NUI provides lots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useful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hand and fingers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tracking,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like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palm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position, the number of fingers, each finger’s base position 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id.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convex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hull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gives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fingertips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position (X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, Y, Z),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37" y="2751132"/>
            <a:ext cx="2724924" cy="226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01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7217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Candescent NUI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95392" y="2282422"/>
            <a:ext cx="777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Candescent library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the project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must add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these library’s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CCT.NUI.Core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CCT.NUI.HandTracking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CCT.NUI.KinectSDK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CCT.NUI.Visual</a:t>
            </a:r>
            <a:endParaRPr lang="it-IT" sz="16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90365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Bases to start with Candescent NUI</a:t>
            </a:r>
            <a:endParaRPr lang="it-IT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5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Candescent NUI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94626" y="2282187"/>
            <a:ext cx="777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Kinect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Windows detects objects at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400mm in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near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Candescent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NUI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hands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have 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 at least at 500mm (minimum depth)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 detected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correctly; maximum distance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800mm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perfect distance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the tracking is around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650mm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9036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Kinect field of view</a:t>
            </a:r>
            <a:endParaRPr lang="it-IT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0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86791" y="1128826"/>
            <a:ext cx="50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Candescent NUI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87508" y="2280106"/>
            <a:ext cx="777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fingers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are numbered from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 to 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hand</a:t>
            </a:r>
          </a:p>
          <a:p>
            <a:pPr algn="just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first finger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 always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highest one and then the other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fingers are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ordered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clockwise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hand rotates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the first finger and the others change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sz="1600" dirty="0" smtClean="0">
                <a:cs typeface="Arial" panose="020B0604020202020204" pitchFamily="34" charset="0"/>
              </a:rPr>
              <a:t>→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there’s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lock mode 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fingers</a:t>
            </a:r>
          </a:p>
          <a:p>
            <a:pPr lvl="1" algn="just">
              <a:lnSpc>
                <a:spcPct val="2000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FingerCount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returns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exact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number of fingers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 the moment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197982" y="142895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KinecTool: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repository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of open Kinect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projects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218885" y="403482"/>
            <a:ext cx="24849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Florence, 02/12/2016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6791" y="1690365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Fingers Detection</a:t>
            </a:r>
            <a:endParaRPr lang="it-IT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26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1564</Words>
  <Application>Microsoft Office PowerPoint</Application>
  <PresentationFormat>Presentazione su schermo (4:3)</PresentationFormat>
  <Paragraphs>226</Paragraphs>
  <Slides>21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cp:lastModifiedBy>Niccolo</cp:lastModifiedBy>
  <cp:revision>205</cp:revision>
  <dcterms:created xsi:type="dcterms:W3CDTF">2012-12-06T09:21:12Z</dcterms:created>
  <dcterms:modified xsi:type="dcterms:W3CDTF">2016-11-30T11:29:51Z</dcterms:modified>
</cp:coreProperties>
</file>