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73" r:id="rId6"/>
    <p:sldId id="261" r:id="rId7"/>
    <p:sldId id="263" r:id="rId8"/>
    <p:sldId id="262" r:id="rId9"/>
    <p:sldId id="265" r:id="rId10"/>
    <p:sldId id="264" r:id="rId11"/>
    <p:sldId id="266" r:id="rId12"/>
    <p:sldId id="267" r:id="rId13"/>
    <p:sldId id="268" r:id="rId14"/>
    <p:sldId id="272" r:id="rId15"/>
    <p:sldId id="269" r:id="rId16"/>
    <p:sldId id="271" r:id="rId17"/>
    <p:sldId id="270" r:id="rId18"/>
    <p:sldId id="274" r:id="rId19"/>
    <p:sldId id="260"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6387" autoAdjust="0"/>
  </p:normalViewPr>
  <p:slideViewPr>
    <p:cSldViewPr snapToGrid="0">
      <p:cViewPr>
        <p:scale>
          <a:sx n="66" d="100"/>
          <a:sy n="66" d="100"/>
        </p:scale>
        <p:origin x="48" y="1014"/>
      </p:cViewPr>
      <p:guideLst/>
    </p:cSldViewPr>
  </p:slideViewPr>
  <p:outlineViewPr>
    <p:cViewPr>
      <p:scale>
        <a:sx n="33" d="100"/>
        <a:sy n="33" d="100"/>
      </p:scale>
      <p:origin x="0" y="-31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10/5/2021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10/5/2021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7315200" cy="3255264"/>
          </a:xfrm>
        </p:spPr>
        <p:txBody>
          <a:bodyPr>
            <a:normAutofit/>
          </a:bodyPr>
          <a:lstStyle/>
          <a:p>
            <a:r>
              <a:rPr lang="en-US" dirty="0" smtClean="0"/>
              <a:t>2006 Pike’s Peek 10k Data Exploration</a:t>
            </a:r>
            <a:br>
              <a:rPr lang="en-US" dirty="0" smtClean="0"/>
            </a:br>
            <a:r>
              <a:rPr lang="en-US" sz="4400" dirty="0" smtClean="0"/>
              <a:t>Mission Analytics Data Exercise </a:t>
            </a:r>
            <a:endParaRPr lang="en-US" sz="4400" dirty="0"/>
          </a:p>
        </p:txBody>
      </p:sp>
      <p:sp>
        <p:nvSpPr>
          <p:cNvPr id="3" name="Subtitle 2"/>
          <p:cNvSpPr>
            <a:spLocks noGrp="1"/>
          </p:cNvSpPr>
          <p:nvPr>
            <p:ph type="subTitle" idx="1"/>
          </p:nvPr>
        </p:nvSpPr>
        <p:spPr>
          <a:xfrm>
            <a:off x="0" y="3255264"/>
            <a:ext cx="7315200" cy="914400"/>
          </a:xfrm>
        </p:spPr>
        <p:txBody>
          <a:bodyPr/>
          <a:lstStyle/>
          <a:p>
            <a:r>
              <a:rPr lang="en-US" dirty="0" smtClean="0"/>
              <a:t>Freddie Abel Perez</a:t>
            </a:r>
            <a:endParaRPr lang="en-US" dirty="0"/>
          </a:p>
        </p:txBody>
      </p:sp>
      <p:pic>
        <p:nvPicPr>
          <p:cNvPr id="4" name="Picture 3"/>
          <p:cNvPicPr>
            <a:picLocks noChangeAspect="1"/>
          </p:cNvPicPr>
          <p:nvPr/>
        </p:nvPicPr>
        <p:blipFill>
          <a:blip r:embed="rId2"/>
          <a:stretch>
            <a:fillRect/>
          </a:stretch>
        </p:blipFill>
        <p:spPr>
          <a:xfrm>
            <a:off x="5571067" y="3391543"/>
            <a:ext cx="6620933" cy="3466457"/>
          </a:xfrm>
          <a:prstGeom prst="rect">
            <a:avLst/>
          </a:prstGeom>
        </p:spPr>
      </p:pic>
    </p:spTree>
    <p:extLst>
      <p:ext uri="{BB962C8B-B14F-4D97-AF65-F5344CB8AC3E}">
        <p14:creationId xmlns:p14="http://schemas.microsoft.com/office/powerpoint/2010/main" val="1605128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613455" y="73653"/>
            <a:ext cx="7069668" cy="853955"/>
          </a:xfrm>
        </p:spPr>
        <p:txBody>
          <a:bodyPr/>
          <a:lstStyle/>
          <a:p>
            <a:pPr marL="0" indent="0" algn="ctr">
              <a:buNone/>
            </a:pPr>
            <a:r>
              <a:rPr lang="en-US" b="1" dirty="0" smtClean="0"/>
              <a:t>Difference in Gun and Net Time By Gender</a:t>
            </a:r>
            <a:endParaRPr lang="en-US" b="1" dirty="0"/>
          </a:p>
        </p:txBody>
      </p:sp>
      <p:pic>
        <p:nvPicPr>
          <p:cNvPr id="6" name="Picture 5"/>
          <p:cNvPicPr>
            <a:picLocks noChangeAspect="1"/>
          </p:cNvPicPr>
          <p:nvPr/>
        </p:nvPicPr>
        <p:blipFill>
          <a:blip r:embed="rId2"/>
          <a:stretch>
            <a:fillRect/>
          </a:stretch>
        </p:blipFill>
        <p:spPr>
          <a:xfrm>
            <a:off x="592279" y="927608"/>
            <a:ext cx="5361905" cy="5076190"/>
          </a:xfrm>
          <a:prstGeom prst="rect">
            <a:avLst/>
          </a:prstGeom>
        </p:spPr>
      </p:pic>
      <p:pic>
        <p:nvPicPr>
          <p:cNvPr id="7" name="Picture 6"/>
          <p:cNvPicPr>
            <a:picLocks noChangeAspect="1"/>
          </p:cNvPicPr>
          <p:nvPr/>
        </p:nvPicPr>
        <p:blipFill>
          <a:blip r:embed="rId3"/>
          <a:stretch>
            <a:fillRect/>
          </a:stretch>
        </p:blipFill>
        <p:spPr>
          <a:xfrm>
            <a:off x="6342393" y="899036"/>
            <a:ext cx="5285714" cy="5133333"/>
          </a:xfrm>
          <a:prstGeom prst="rect">
            <a:avLst/>
          </a:prstGeom>
        </p:spPr>
      </p:pic>
      <p:sp>
        <p:nvSpPr>
          <p:cNvPr id="13" name="TextBox 12"/>
          <p:cNvSpPr txBox="1"/>
          <p:nvPr/>
        </p:nvSpPr>
        <p:spPr>
          <a:xfrm>
            <a:off x="1213280" y="6032369"/>
            <a:ext cx="2800350" cy="646331"/>
          </a:xfrm>
          <a:prstGeom prst="rect">
            <a:avLst/>
          </a:prstGeom>
          <a:noFill/>
        </p:spPr>
        <p:txBody>
          <a:bodyPr wrap="square" rtlCol="0">
            <a:spAutoFit/>
          </a:bodyPr>
          <a:lstStyle/>
          <a:p>
            <a:r>
              <a:rPr lang="en-US" dirty="0" smtClean="0"/>
              <a:t>Pearson Correlation Value: 0.99486</a:t>
            </a:r>
            <a:endParaRPr lang="en-US" dirty="0"/>
          </a:p>
        </p:txBody>
      </p:sp>
      <p:sp>
        <p:nvSpPr>
          <p:cNvPr id="14" name="TextBox 13"/>
          <p:cNvSpPr txBox="1"/>
          <p:nvPr/>
        </p:nvSpPr>
        <p:spPr>
          <a:xfrm>
            <a:off x="7585075" y="6043569"/>
            <a:ext cx="2800350" cy="646331"/>
          </a:xfrm>
          <a:prstGeom prst="rect">
            <a:avLst/>
          </a:prstGeom>
          <a:noFill/>
        </p:spPr>
        <p:txBody>
          <a:bodyPr wrap="square" rtlCol="0">
            <a:spAutoFit/>
          </a:bodyPr>
          <a:lstStyle/>
          <a:p>
            <a:r>
              <a:rPr lang="en-US" dirty="0" smtClean="0"/>
              <a:t>Pearson Correlation Value: 0.994457</a:t>
            </a:r>
            <a:endParaRPr lang="en-US" dirty="0"/>
          </a:p>
        </p:txBody>
      </p:sp>
    </p:spTree>
    <p:extLst>
      <p:ext uri="{BB962C8B-B14F-4D97-AF65-F5344CB8AC3E}">
        <p14:creationId xmlns:p14="http://schemas.microsoft.com/office/powerpoint/2010/main" val="2326397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19075"/>
            <a:ext cx="3484454" cy="1900047"/>
          </a:xfrm>
        </p:spPr>
        <p:txBody>
          <a:bodyPr/>
          <a:lstStyle/>
          <a:p>
            <a:r>
              <a:rPr lang="en-US" dirty="0" smtClean="0"/>
              <a:t>How well does Chris Doe Perform?</a:t>
            </a:r>
            <a:endParaRPr lang="en-US" dirty="0"/>
          </a:p>
        </p:txBody>
      </p:sp>
      <p:sp>
        <p:nvSpPr>
          <p:cNvPr id="3" name="Content Placeholder 2"/>
          <p:cNvSpPr>
            <a:spLocks noGrp="1"/>
          </p:cNvSpPr>
          <p:nvPr>
            <p:ph idx="1"/>
          </p:nvPr>
        </p:nvSpPr>
        <p:spPr>
          <a:xfrm>
            <a:off x="3433482" y="4750156"/>
            <a:ext cx="8758518" cy="2107843"/>
          </a:xfrm>
        </p:spPr>
        <p:txBody>
          <a:bodyPr>
            <a:normAutofit/>
          </a:bodyPr>
          <a:lstStyle/>
          <a:p>
            <a:r>
              <a:rPr lang="en-US" dirty="0"/>
              <a:t>Chris Doe’s Net Time performance falls between the Q1 (25</a:t>
            </a:r>
            <a:r>
              <a:rPr lang="en-US" baseline="30000" dirty="0"/>
              <a:t>th</a:t>
            </a:r>
            <a:r>
              <a:rPr lang="en-US" dirty="0"/>
              <a:t> ) and the Median (50</a:t>
            </a:r>
            <a:r>
              <a:rPr lang="en-US" baseline="30000" dirty="0"/>
              <a:t>th</a:t>
            </a:r>
            <a:r>
              <a:rPr lang="en-US" dirty="0"/>
              <a:t> ) percentiles of those participating within his division (</a:t>
            </a:r>
            <a:r>
              <a:rPr lang="en-US" dirty="0" smtClean="0"/>
              <a:t>4</a:t>
            </a:r>
            <a:r>
              <a:rPr lang="en-US" baseline="30000" dirty="0" smtClean="0"/>
              <a:t>th</a:t>
            </a:r>
            <a:r>
              <a:rPr lang="en-US" dirty="0" smtClean="0"/>
              <a:t> ). </a:t>
            </a:r>
            <a:endParaRPr lang="en-US" dirty="0"/>
          </a:p>
          <a:p>
            <a:r>
              <a:rPr lang="en-US" dirty="0"/>
              <a:t>The Top 10 Percentile completed the race within 43mins  1sec (2581 secs).</a:t>
            </a:r>
          </a:p>
          <a:p>
            <a:r>
              <a:rPr lang="en-US" dirty="0"/>
              <a:t>Chris Doe comes in at 49 mins, 43 secs (2983 secs</a:t>
            </a:r>
            <a:r>
              <a:rPr lang="en-US" dirty="0" smtClean="0"/>
              <a:t>), 6mins 21secs (402 secs) longer when compared to the threshold above for the top 10 Percentile.</a:t>
            </a:r>
            <a:endParaRPr lang="en-US" dirty="0"/>
          </a:p>
        </p:txBody>
      </p:sp>
      <p:pic>
        <p:nvPicPr>
          <p:cNvPr id="6" name="Picture 5"/>
          <p:cNvPicPr>
            <a:picLocks noChangeAspect="1"/>
          </p:cNvPicPr>
          <p:nvPr/>
        </p:nvPicPr>
        <p:blipFill>
          <a:blip r:embed="rId2"/>
          <a:stretch>
            <a:fillRect/>
          </a:stretch>
        </p:blipFill>
        <p:spPr>
          <a:xfrm>
            <a:off x="3433482" y="0"/>
            <a:ext cx="7945718" cy="4750157"/>
          </a:xfrm>
          <a:prstGeom prst="rect">
            <a:avLst/>
          </a:prstGeom>
        </p:spPr>
      </p:pic>
    </p:spTree>
    <p:extLst>
      <p:ext uri="{BB962C8B-B14F-4D97-AF65-F5344CB8AC3E}">
        <p14:creationId xmlns:p14="http://schemas.microsoft.com/office/powerpoint/2010/main" val="3585790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23429" y="0"/>
            <a:ext cx="6168571" cy="6858000"/>
          </a:xfrm>
        </p:spPr>
        <p:txBody>
          <a:bodyPr/>
          <a:lstStyle/>
          <a:p>
            <a:r>
              <a:rPr lang="en-US" dirty="0" smtClean="0"/>
              <a:t>After comparing the racers by division, some insights include:</a:t>
            </a:r>
          </a:p>
          <a:p>
            <a:r>
              <a:rPr lang="en-US" dirty="0" smtClean="0"/>
              <a:t>Divisions 2, 3, &amp; 4were the fastest (looking at the Minimum and the overall Average values) among both Male and Female Participants in the 2006s Pike’s Peak 10k Race.</a:t>
            </a:r>
          </a:p>
          <a:p>
            <a:r>
              <a:rPr lang="en-US" dirty="0" smtClean="0"/>
              <a:t>Most of the runners seem to fall within Divisions 2-5 (ages 15-49) while Divisions 1 (ages 0-14) and Divisions 6-8 (ages 51-79) contained the least</a:t>
            </a:r>
          </a:p>
          <a:p>
            <a:endParaRPr lang="en-US" dirty="0"/>
          </a:p>
        </p:txBody>
      </p:sp>
      <p:pic>
        <p:nvPicPr>
          <p:cNvPr id="5" name="Picture 4"/>
          <p:cNvPicPr>
            <a:picLocks noChangeAspect="1"/>
          </p:cNvPicPr>
          <p:nvPr/>
        </p:nvPicPr>
        <p:blipFill>
          <a:blip r:embed="rId2"/>
          <a:stretch>
            <a:fillRect/>
          </a:stretch>
        </p:blipFill>
        <p:spPr>
          <a:xfrm>
            <a:off x="0" y="514237"/>
            <a:ext cx="6023429" cy="5740231"/>
          </a:xfrm>
          <a:prstGeom prst="rect">
            <a:avLst/>
          </a:prstGeom>
        </p:spPr>
      </p:pic>
      <p:sp>
        <p:nvSpPr>
          <p:cNvPr id="6" name="Title 5"/>
          <p:cNvSpPr>
            <a:spLocks noGrp="1"/>
          </p:cNvSpPr>
          <p:nvPr>
            <p:ph type="title"/>
          </p:nvPr>
        </p:nvSpPr>
        <p:spPr/>
        <p:txBody>
          <a:bodyPr/>
          <a:lstStyle/>
          <a:p>
            <a:endParaRPr lang="en-US" dirty="0"/>
          </a:p>
        </p:txBody>
      </p:sp>
    </p:spTree>
    <p:extLst>
      <p:ext uri="{BB962C8B-B14F-4D97-AF65-F5344CB8AC3E}">
        <p14:creationId xmlns:p14="http://schemas.microsoft.com/office/powerpoint/2010/main" val="1001817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857875" y="199987"/>
            <a:ext cx="5239658" cy="6448879"/>
          </a:xfrm>
        </p:spPr>
        <p:txBody>
          <a:bodyPr>
            <a:normAutofit/>
          </a:bodyPr>
          <a:lstStyle/>
          <a:p>
            <a:r>
              <a:rPr lang="en-US" sz="2400" dirty="0" smtClean="0"/>
              <a:t>When viewing the divisions by State, we can see that the majority of the racers are from the DMV area.</a:t>
            </a:r>
          </a:p>
          <a:p>
            <a:r>
              <a:rPr lang="en-US" sz="2400" dirty="0" smtClean="0"/>
              <a:t>The Maryland, followed by Virginian and Washington DC Contestants.</a:t>
            </a:r>
          </a:p>
          <a:p>
            <a:r>
              <a:rPr lang="en-US" sz="2400" dirty="0" smtClean="0"/>
              <a:t>Looking at the most represented populations of Marylanders, Virginian, and DC Participants, it seemed like Virginian Racers had the most difference between Gun and Net time, followed by the Marylanders</a:t>
            </a:r>
          </a:p>
        </p:txBody>
      </p:sp>
      <p:pic>
        <p:nvPicPr>
          <p:cNvPr id="6" name="Picture 5"/>
          <p:cNvPicPr>
            <a:picLocks noChangeAspect="1"/>
          </p:cNvPicPr>
          <p:nvPr/>
        </p:nvPicPr>
        <p:blipFill>
          <a:blip r:embed="rId2"/>
          <a:stretch>
            <a:fillRect/>
          </a:stretch>
        </p:blipFill>
        <p:spPr>
          <a:xfrm>
            <a:off x="252918" y="79675"/>
            <a:ext cx="5604957" cy="6689505"/>
          </a:xfrm>
          <a:prstGeom prst="rect">
            <a:avLst/>
          </a:prstGeom>
        </p:spPr>
      </p:pic>
    </p:spTree>
    <p:extLst>
      <p:ext uri="{BB962C8B-B14F-4D97-AF65-F5344CB8AC3E}">
        <p14:creationId xmlns:p14="http://schemas.microsoft.com/office/powerpoint/2010/main" val="4187020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857875" y="199987"/>
            <a:ext cx="5239658" cy="6448879"/>
          </a:xfrm>
        </p:spPr>
        <p:txBody>
          <a:bodyPr>
            <a:normAutofit/>
          </a:bodyPr>
          <a:lstStyle/>
          <a:p>
            <a:r>
              <a:rPr lang="en-US" sz="2400" dirty="0" smtClean="0"/>
              <a:t>Looking at the T0p 10 percentile in the average difference of Gun and Net time, we can see that a few participants from Pennsylvania (4 Total) had the best overall time.</a:t>
            </a:r>
          </a:p>
          <a:p>
            <a:r>
              <a:rPr lang="en-US" sz="2400" dirty="0" smtClean="0"/>
              <a:t>This is followed by Virginian (32 Total) and Maryland (181 Total) participants.</a:t>
            </a:r>
          </a:p>
          <a:p>
            <a:r>
              <a:rPr lang="en-US" sz="2400" dirty="0" smtClean="0"/>
              <a:t>Within the Top 10 Percentile of participants, DC Participants (12 total) had the least amount of time difference.</a:t>
            </a:r>
          </a:p>
        </p:txBody>
      </p:sp>
      <p:pic>
        <p:nvPicPr>
          <p:cNvPr id="7" name="Picture 6"/>
          <p:cNvPicPr>
            <a:picLocks noChangeAspect="1"/>
          </p:cNvPicPr>
          <p:nvPr/>
        </p:nvPicPr>
        <p:blipFill>
          <a:blip r:embed="rId2"/>
          <a:stretch>
            <a:fillRect/>
          </a:stretch>
        </p:blipFill>
        <p:spPr>
          <a:xfrm>
            <a:off x="252919" y="199987"/>
            <a:ext cx="4837639" cy="6227952"/>
          </a:xfrm>
          <a:prstGeom prst="rect">
            <a:avLst/>
          </a:prstGeom>
        </p:spPr>
      </p:pic>
    </p:spTree>
    <p:extLst>
      <p:ext uri="{BB962C8B-B14F-4D97-AF65-F5344CB8AC3E}">
        <p14:creationId xmlns:p14="http://schemas.microsoft.com/office/powerpoint/2010/main" val="3369017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on Steps:</a:t>
            </a:r>
            <a:endParaRPr lang="en-US" dirty="0"/>
          </a:p>
        </p:txBody>
      </p:sp>
      <p:sp>
        <p:nvSpPr>
          <p:cNvPr id="3" name="Content Placeholder 2"/>
          <p:cNvSpPr>
            <a:spLocks noGrp="1"/>
          </p:cNvSpPr>
          <p:nvPr>
            <p:ph idx="1"/>
          </p:nvPr>
        </p:nvSpPr>
        <p:spPr/>
        <p:txBody>
          <a:bodyPr/>
          <a:lstStyle/>
          <a:p>
            <a:pPr marL="0" indent="0">
              <a:buNone/>
            </a:pPr>
            <a:r>
              <a:rPr lang="en-US" dirty="0" smtClean="0"/>
              <a:t>A few points that I’d like to follow up would involve:</a:t>
            </a:r>
          </a:p>
          <a:p>
            <a:r>
              <a:rPr lang="en-US" dirty="0" smtClean="0"/>
              <a:t>The large population from Washington State</a:t>
            </a:r>
          </a:p>
          <a:p>
            <a:r>
              <a:rPr lang="en-US" dirty="0" smtClean="0"/>
              <a:t>Further explore the various outliers that can be associated with Division 1 (ages 1-14) and Division 8 (70-79). See if these were outliers or active participants at these ages.</a:t>
            </a:r>
          </a:p>
          <a:p>
            <a:r>
              <a:rPr lang="en-US" dirty="0" smtClean="0"/>
              <a:t>Potentially generate a geographical overlay that utilizes both City and State information to further explore the concentration of all the racers hometowns across the United Continental States and International countries. </a:t>
            </a:r>
            <a:endParaRPr lang="en-US" dirty="0"/>
          </a:p>
        </p:txBody>
      </p:sp>
    </p:spTree>
    <p:extLst>
      <p:ext uri="{BB962C8B-B14F-4D97-AF65-F5344CB8AC3E}">
        <p14:creationId xmlns:p14="http://schemas.microsoft.com/office/powerpoint/2010/main" val="1260043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451100"/>
            <a:ext cx="4445000" cy="584775"/>
          </a:xfrm>
          <a:prstGeom prst="rect">
            <a:avLst/>
          </a:prstGeom>
          <a:noFill/>
        </p:spPr>
        <p:txBody>
          <a:bodyPr wrap="square" rtlCol="0">
            <a:spAutoFit/>
          </a:bodyPr>
          <a:lstStyle/>
          <a:p>
            <a:pPr algn="ctr"/>
            <a:r>
              <a:rPr lang="en-US" sz="3200" b="1" dirty="0" smtClean="0"/>
              <a:t>Q &amp; A?</a:t>
            </a:r>
            <a:endParaRPr lang="en-US" sz="3200" b="1" dirty="0"/>
          </a:p>
        </p:txBody>
      </p:sp>
    </p:spTree>
    <p:extLst>
      <p:ext uri="{BB962C8B-B14F-4D97-AF65-F5344CB8AC3E}">
        <p14:creationId xmlns:p14="http://schemas.microsoft.com/office/powerpoint/2010/main" val="386175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i="1" dirty="0" smtClean="0"/>
              <a:t>MA_Exer_PikesPeak_Female.txt</a:t>
            </a:r>
          </a:p>
          <a:p>
            <a:r>
              <a:rPr lang="en-US" i="1" dirty="0" smtClean="0"/>
              <a:t>MA_Exer_PikesPeak_Male.txt</a:t>
            </a:r>
          </a:p>
          <a:p>
            <a:r>
              <a:rPr lang="en-US" i="1" dirty="0" smtClean="0"/>
              <a:t>FAQ MA Pikes Peak Data Exercise.docx</a:t>
            </a:r>
          </a:p>
          <a:p>
            <a:r>
              <a:rPr lang="en-US" i="1" dirty="0" smtClean="0"/>
              <a:t>MA Exercise_20170112-2.pdf</a:t>
            </a:r>
            <a:endParaRPr lang="en-US" i="1" dirty="0"/>
          </a:p>
        </p:txBody>
      </p:sp>
    </p:spTree>
    <p:extLst>
      <p:ext uri="{BB962C8B-B14F-4D97-AF65-F5344CB8AC3E}">
        <p14:creationId xmlns:p14="http://schemas.microsoft.com/office/powerpoint/2010/main" val="28315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Book:</a:t>
            </a:r>
            <a:endParaRPr lang="en-US" dirty="0"/>
          </a:p>
        </p:txBody>
      </p:sp>
      <p:sp>
        <p:nvSpPr>
          <p:cNvPr id="3" name="Content Placeholder 2"/>
          <p:cNvSpPr>
            <a:spLocks noGrp="1"/>
          </p:cNvSpPr>
          <p:nvPr>
            <p:ph idx="1"/>
          </p:nvPr>
        </p:nvSpPr>
        <p:spPr/>
        <p:txBody>
          <a:bodyPr/>
          <a:lstStyle/>
          <a:p>
            <a:endParaRPr lang="en-US" i="1" dirty="0"/>
          </a:p>
        </p:txBody>
      </p:sp>
    </p:spTree>
    <p:extLst>
      <p:ext uri="{BB962C8B-B14F-4D97-AF65-F5344CB8AC3E}">
        <p14:creationId xmlns:p14="http://schemas.microsoft.com/office/powerpoint/2010/main" val="152721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br>
              <a:rPr lang="en-US" dirty="0" smtClean="0"/>
            </a:br>
            <a:r>
              <a:rPr lang="en-US" dirty="0" smtClean="0"/>
              <a:t>Code:</a:t>
            </a:r>
            <a:endParaRPr lang="en-US" dirty="0"/>
          </a:p>
        </p:txBody>
      </p:sp>
      <p:pic>
        <p:nvPicPr>
          <p:cNvPr id="4" name="Picture 3"/>
          <p:cNvPicPr>
            <a:picLocks noChangeAspect="1"/>
          </p:cNvPicPr>
          <p:nvPr/>
        </p:nvPicPr>
        <p:blipFill rotWithShape="1">
          <a:blip r:embed="rId2"/>
          <a:srcRect r="7795" b="53593"/>
          <a:stretch/>
        </p:blipFill>
        <p:spPr>
          <a:xfrm>
            <a:off x="-16932" y="3967335"/>
            <a:ext cx="5846231" cy="2928711"/>
          </a:xfrm>
          <a:prstGeom prst="rect">
            <a:avLst/>
          </a:prstGeom>
        </p:spPr>
      </p:pic>
      <p:sp>
        <p:nvSpPr>
          <p:cNvPr id="5" name="Content Placeholder 4"/>
          <p:cNvSpPr>
            <a:spLocks noGrp="1"/>
          </p:cNvSpPr>
          <p:nvPr>
            <p:ph idx="1"/>
          </p:nvPr>
        </p:nvSpPr>
        <p:spPr/>
        <p:txBody>
          <a:bodyPr/>
          <a:lstStyle/>
          <a:p>
            <a:endParaRPr lang="en-US" dirty="0"/>
          </a:p>
        </p:txBody>
      </p:sp>
      <p:pic>
        <p:nvPicPr>
          <p:cNvPr id="8" name="Picture 7"/>
          <p:cNvPicPr>
            <a:picLocks noChangeAspect="1"/>
          </p:cNvPicPr>
          <p:nvPr/>
        </p:nvPicPr>
        <p:blipFill rotWithShape="1">
          <a:blip r:embed="rId3"/>
          <a:srcRect l="3464"/>
          <a:stretch/>
        </p:blipFill>
        <p:spPr>
          <a:xfrm>
            <a:off x="5956300" y="-47191"/>
            <a:ext cx="6235700" cy="6943238"/>
          </a:xfrm>
          <a:prstGeom prst="rect">
            <a:avLst/>
          </a:prstGeom>
        </p:spPr>
      </p:pic>
      <p:pic>
        <p:nvPicPr>
          <p:cNvPr id="9" name="Picture 8"/>
          <p:cNvPicPr>
            <a:picLocks noChangeAspect="1"/>
          </p:cNvPicPr>
          <p:nvPr/>
        </p:nvPicPr>
        <p:blipFill rotWithShape="1">
          <a:blip r:embed="rId4"/>
          <a:srcRect l="1" r="4130"/>
          <a:stretch/>
        </p:blipFill>
        <p:spPr>
          <a:xfrm>
            <a:off x="-1" y="1"/>
            <a:ext cx="5819775" cy="3967336"/>
          </a:xfrm>
          <a:prstGeom prst="rect">
            <a:avLst/>
          </a:prstGeom>
        </p:spPr>
      </p:pic>
    </p:spTree>
    <p:extLst>
      <p:ext uri="{BB962C8B-B14F-4D97-AF65-F5344CB8AC3E}">
        <p14:creationId xmlns:p14="http://schemas.microsoft.com/office/powerpoint/2010/main" val="42891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Exploration:</a:t>
            </a:r>
            <a:endParaRPr lang="en-US" dirty="0"/>
          </a:p>
        </p:txBody>
      </p:sp>
      <p:sp>
        <p:nvSpPr>
          <p:cNvPr id="3" name="Content Placeholder 2"/>
          <p:cNvSpPr>
            <a:spLocks noGrp="1"/>
          </p:cNvSpPr>
          <p:nvPr>
            <p:ph idx="1"/>
          </p:nvPr>
        </p:nvSpPr>
        <p:spPr/>
        <p:txBody>
          <a:bodyPr>
            <a:normAutofit/>
          </a:bodyPr>
          <a:lstStyle/>
          <a:p>
            <a:r>
              <a:rPr lang="en-US" sz="3200" dirty="0" smtClean="0"/>
              <a:t>1.) What are the </a:t>
            </a:r>
            <a:r>
              <a:rPr lang="en-US" sz="3200" i="1" dirty="0" smtClean="0"/>
              <a:t>Mean, Median, Mode</a:t>
            </a:r>
            <a:r>
              <a:rPr lang="en-US" sz="3200" dirty="0" smtClean="0"/>
              <a:t>, and </a:t>
            </a:r>
            <a:r>
              <a:rPr lang="en-US" sz="3200" i="1" dirty="0" smtClean="0"/>
              <a:t>Range</a:t>
            </a:r>
            <a:r>
              <a:rPr lang="en-US" sz="3200" dirty="0" smtClean="0"/>
              <a:t> of the race results for all racers by </a:t>
            </a:r>
            <a:r>
              <a:rPr lang="en-US" sz="3200" i="1" dirty="0" smtClean="0"/>
              <a:t>Gender</a:t>
            </a:r>
            <a:r>
              <a:rPr lang="en-US" sz="3200" dirty="0" smtClean="0"/>
              <a:t>?</a:t>
            </a:r>
          </a:p>
          <a:p>
            <a:r>
              <a:rPr lang="en-US" sz="3200" dirty="0" smtClean="0"/>
              <a:t>2.) Analyze the </a:t>
            </a:r>
            <a:r>
              <a:rPr lang="en-US" sz="3200" i="1" dirty="0" smtClean="0"/>
              <a:t>difference</a:t>
            </a:r>
            <a:r>
              <a:rPr lang="en-US" sz="3200" dirty="0" smtClean="0"/>
              <a:t> between </a:t>
            </a:r>
            <a:r>
              <a:rPr lang="en-US" sz="3200" i="1" dirty="0" smtClean="0"/>
              <a:t>gun</a:t>
            </a:r>
            <a:r>
              <a:rPr lang="en-US" sz="3200" dirty="0" smtClean="0"/>
              <a:t> and </a:t>
            </a:r>
            <a:r>
              <a:rPr lang="en-US" sz="3200" i="1" dirty="0" smtClean="0"/>
              <a:t>net time </a:t>
            </a:r>
            <a:r>
              <a:rPr lang="en-US" sz="3200" dirty="0" smtClean="0"/>
              <a:t>race results.</a:t>
            </a:r>
          </a:p>
          <a:p>
            <a:r>
              <a:rPr lang="en-US" sz="3200" dirty="0" smtClean="0"/>
              <a:t>3.) How much </a:t>
            </a:r>
            <a:r>
              <a:rPr lang="en-US" sz="3200" i="1" dirty="0" smtClean="0"/>
              <a:t>time</a:t>
            </a:r>
            <a:r>
              <a:rPr lang="en-US" sz="3200" dirty="0" smtClean="0"/>
              <a:t> separates </a:t>
            </a:r>
            <a:r>
              <a:rPr lang="en-US" sz="3200" i="1" dirty="0" smtClean="0"/>
              <a:t>Chris Doe </a:t>
            </a:r>
            <a:r>
              <a:rPr lang="en-US" sz="3200" dirty="0" smtClean="0"/>
              <a:t>from the top </a:t>
            </a:r>
            <a:r>
              <a:rPr lang="en-US" sz="3200" i="1" dirty="0" smtClean="0"/>
              <a:t>10 Percentile</a:t>
            </a:r>
            <a:r>
              <a:rPr lang="en-US" sz="3200" dirty="0" smtClean="0"/>
              <a:t> of Racers of the same </a:t>
            </a:r>
            <a:r>
              <a:rPr lang="en-US" sz="3200" i="1" dirty="0" smtClean="0"/>
              <a:t>Division</a:t>
            </a:r>
            <a:r>
              <a:rPr lang="en-US" sz="3200" dirty="0" smtClean="0"/>
              <a:t>?</a:t>
            </a:r>
          </a:p>
          <a:p>
            <a:r>
              <a:rPr lang="en-US" sz="3200" dirty="0" smtClean="0"/>
              <a:t>4.) Compare the Race Results of each </a:t>
            </a:r>
            <a:r>
              <a:rPr lang="en-US" sz="3200" i="1" dirty="0" smtClean="0"/>
              <a:t>Division</a:t>
            </a:r>
            <a:r>
              <a:rPr lang="en-US" sz="3200" dirty="0" smtClean="0"/>
              <a:t>.</a:t>
            </a:r>
          </a:p>
        </p:txBody>
      </p:sp>
    </p:spTree>
    <p:extLst>
      <p:ext uri="{BB962C8B-B14F-4D97-AF65-F5344CB8AC3E}">
        <p14:creationId xmlns:p14="http://schemas.microsoft.com/office/powerpoint/2010/main" val="267332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5712348" cy="6858000"/>
          </a:xfrm>
          <a:prstGeom prst="rect">
            <a:avLst/>
          </a:prstGeom>
        </p:spPr>
      </p:pic>
      <p:pic>
        <p:nvPicPr>
          <p:cNvPr id="5" name="Picture 4"/>
          <p:cNvPicPr>
            <a:picLocks noChangeAspect="1"/>
          </p:cNvPicPr>
          <p:nvPr/>
        </p:nvPicPr>
        <p:blipFill>
          <a:blip r:embed="rId3"/>
          <a:stretch>
            <a:fillRect/>
          </a:stretch>
        </p:blipFill>
        <p:spPr>
          <a:xfrm>
            <a:off x="5712348" y="423334"/>
            <a:ext cx="6521909" cy="5725020"/>
          </a:xfrm>
          <a:prstGeom prst="rect">
            <a:avLst/>
          </a:prstGeom>
        </p:spPr>
      </p:pic>
    </p:spTree>
    <p:extLst>
      <p:ext uri="{BB962C8B-B14F-4D97-AF65-F5344CB8AC3E}">
        <p14:creationId xmlns:p14="http://schemas.microsoft.com/office/powerpoint/2010/main" val="63201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0" y="0"/>
            <a:ext cx="5565401" cy="6901438"/>
          </a:xfrm>
          <a:prstGeom prst="rect">
            <a:avLst/>
          </a:prstGeom>
        </p:spPr>
      </p:pic>
      <p:pic>
        <p:nvPicPr>
          <p:cNvPr id="7" name="Picture 6"/>
          <p:cNvPicPr>
            <a:picLocks noChangeAspect="1"/>
          </p:cNvPicPr>
          <p:nvPr/>
        </p:nvPicPr>
        <p:blipFill>
          <a:blip r:embed="rId3"/>
          <a:stretch>
            <a:fillRect/>
          </a:stretch>
        </p:blipFill>
        <p:spPr>
          <a:xfrm>
            <a:off x="5565401" y="0"/>
            <a:ext cx="6247619" cy="4619048"/>
          </a:xfrm>
          <a:prstGeom prst="rect">
            <a:avLst/>
          </a:prstGeom>
        </p:spPr>
      </p:pic>
    </p:spTree>
    <p:extLst>
      <p:ext uri="{BB962C8B-B14F-4D97-AF65-F5344CB8AC3E}">
        <p14:creationId xmlns:p14="http://schemas.microsoft.com/office/powerpoint/2010/main" val="226660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0" y="0"/>
            <a:ext cx="5443252" cy="6875687"/>
          </a:xfrm>
          <a:prstGeom prst="rect">
            <a:avLst/>
          </a:prstGeom>
        </p:spPr>
      </p:pic>
      <p:pic>
        <p:nvPicPr>
          <p:cNvPr id="8" name="Picture 7"/>
          <p:cNvPicPr>
            <a:picLocks noChangeAspect="1"/>
          </p:cNvPicPr>
          <p:nvPr/>
        </p:nvPicPr>
        <p:blipFill>
          <a:blip r:embed="rId3"/>
          <a:stretch>
            <a:fillRect/>
          </a:stretch>
        </p:blipFill>
        <p:spPr>
          <a:xfrm>
            <a:off x="5443252" y="73825"/>
            <a:ext cx="6776025" cy="6472117"/>
          </a:xfrm>
          <a:prstGeom prst="rect">
            <a:avLst/>
          </a:prstGeom>
        </p:spPr>
      </p:pic>
    </p:spTree>
    <p:extLst>
      <p:ext uri="{BB962C8B-B14F-4D97-AF65-F5344CB8AC3E}">
        <p14:creationId xmlns:p14="http://schemas.microsoft.com/office/powerpoint/2010/main" val="223857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b="7160"/>
          <a:stretch/>
        </p:blipFill>
        <p:spPr>
          <a:xfrm>
            <a:off x="1" y="0"/>
            <a:ext cx="5486400" cy="6400800"/>
          </a:xfrm>
          <a:prstGeom prst="rect">
            <a:avLst/>
          </a:prstGeom>
        </p:spPr>
      </p:pic>
      <p:pic>
        <p:nvPicPr>
          <p:cNvPr id="6" name="Picture 5"/>
          <p:cNvPicPr>
            <a:picLocks noChangeAspect="1"/>
          </p:cNvPicPr>
          <p:nvPr/>
        </p:nvPicPr>
        <p:blipFill>
          <a:blip r:embed="rId3"/>
          <a:stretch>
            <a:fillRect/>
          </a:stretch>
        </p:blipFill>
        <p:spPr>
          <a:xfrm>
            <a:off x="5631544" y="0"/>
            <a:ext cx="5318821" cy="6858000"/>
          </a:xfrm>
          <a:prstGeom prst="rect">
            <a:avLst/>
          </a:prstGeom>
        </p:spPr>
      </p:pic>
    </p:spTree>
    <p:extLst>
      <p:ext uri="{BB962C8B-B14F-4D97-AF65-F5344CB8AC3E}">
        <p14:creationId xmlns:p14="http://schemas.microsoft.com/office/powerpoint/2010/main" val="116452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3" name="Content Placeholder 2"/>
          <p:cNvSpPr>
            <a:spLocks noGrp="1"/>
          </p:cNvSpPr>
          <p:nvPr>
            <p:ph idx="1"/>
          </p:nvPr>
        </p:nvSpPr>
        <p:spPr>
          <a:xfrm>
            <a:off x="3386667" y="864108"/>
            <a:ext cx="7797801" cy="5120640"/>
          </a:xfrm>
        </p:spPr>
        <p:txBody>
          <a:bodyPr>
            <a:noAutofit/>
          </a:bodyPr>
          <a:lstStyle/>
          <a:p>
            <a:r>
              <a:rPr lang="en-US" sz="2800" dirty="0" smtClean="0"/>
              <a:t>When first looking at the two datasets to get a feel of how to clean/handle them prior to visualizations, I observed the following:</a:t>
            </a:r>
          </a:p>
          <a:p>
            <a:r>
              <a:rPr lang="en-US" sz="2600" b="1" dirty="0" smtClean="0"/>
              <a:t>Missing Data</a:t>
            </a:r>
            <a:r>
              <a:rPr lang="en-US" sz="2600" dirty="0" smtClean="0"/>
              <a:t>:</a:t>
            </a:r>
          </a:p>
          <a:p>
            <a:pPr lvl="1"/>
            <a:r>
              <a:rPr lang="en-US" sz="2200" b="1" i="1" dirty="0" smtClean="0"/>
              <a:t>Hometown</a:t>
            </a:r>
            <a:r>
              <a:rPr lang="en-US" sz="2200" dirty="0" smtClean="0"/>
              <a:t>: Some entries had missing City, State, or international values entered in the `hometown` column.</a:t>
            </a:r>
          </a:p>
          <a:p>
            <a:pPr lvl="2"/>
            <a:r>
              <a:rPr lang="en-US" sz="2000" dirty="0" smtClean="0"/>
              <a:t>Missing state values inferred based on area research</a:t>
            </a:r>
          </a:p>
          <a:p>
            <a:pPr lvl="2"/>
            <a:r>
              <a:rPr lang="en-US" sz="2000" dirty="0" smtClean="0"/>
              <a:t>35 missing values left  in Males.txt file after filling in.</a:t>
            </a:r>
          </a:p>
          <a:p>
            <a:pPr lvl="2"/>
            <a:r>
              <a:rPr lang="en-US" sz="2000" dirty="0" smtClean="0"/>
              <a:t>26  missing values left in Females.txt file after filling in.</a:t>
            </a:r>
          </a:p>
          <a:p>
            <a:pPr lvl="1"/>
            <a:r>
              <a:rPr lang="en-US" sz="2200" b="1" i="1" dirty="0" smtClean="0"/>
              <a:t>Age</a:t>
            </a:r>
            <a:r>
              <a:rPr lang="en-US" sz="2200" dirty="0" smtClean="0"/>
              <a:t>: Some of the contestants either had missing ages, an age set to 0 or less than 0 randomly scattered throughout.</a:t>
            </a:r>
          </a:p>
          <a:p>
            <a:pPr lvl="2"/>
            <a:r>
              <a:rPr lang="en-US" sz="2000" dirty="0" smtClean="0"/>
              <a:t>4 age values were missing within the Males.txt file</a:t>
            </a:r>
          </a:p>
          <a:p>
            <a:pPr lvl="2"/>
            <a:r>
              <a:rPr lang="en-US" sz="2000" dirty="0" smtClean="0"/>
              <a:t>4 age values were missing within the Females.txt file.</a:t>
            </a:r>
            <a:endParaRPr lang="en-US" sz="2000" dirty="0"/>
          </a:p>
        </p:txBody>
      </p:sp>
    </p:spTree>
    <p:extLst>
      <p:ext uri="{BB962C8B-B14F-4D97-AF65-F5344CB8AC3E}">
        <p14:creationId xmlns:p14="http://schemas.microsoft.com/office/powerpoint/2010/main" val="1503894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3" name="Content Placeholder 2"/>
          <p:cNvSpPr>
            <a:spLocks noGrp="1"/>
          </p:cNvSpPr>
          <p:nvPr>
            <p:ph idx="1"/>
          </p:nvPr>
        </p:nvSpPr>
        <p:spPr>
          <a:xfrm>
            <a:off x="3420533" y="864108"/>
            <a:ext cx="7763935" cy="5120640"/>
          </a:xfrm>
        </p:spPr>
        <p:txBody>
          <a:bodyPr>
            <a:noAutofit/>
          </a:bodyPr>
          <a:lstStyle/>
          <a:p>
            <a:r>
              <a:rPr lang="en-US" sz="2800" dirty="0" smtClean="0"/>
              <a:t>There were many instances unstructured discrepancies or injected special characters mixed in within features in the data sets.</a:t>
            </a:r>
          </a:p>
          <a:p>
            <a:pPr lvl="1"/>
            <a:r>
              <a:rPr lang="en-US" sz="2400" b="1" dirty="0" smtClean="0"/>
              <a:t>Net Time, Gun Time: </a:t>
            </a:r>
            <a:r>
              <a:rPr lang="en-US" sz="2400" dirty="0" smtClean="0"/>
              <a:t>Features have varying datetime structures that needed alignment.</a:t>
            </a:r>
          </a:p>
          <a:p>
            <a:pPr lvl="1"/>
            <a:r>
              <a:rPr lang="en-US" sz="2400" b="1" dirty="0" smtClean="0"/>
              <a:t>Div/tot:</a:t>
            </a:r>
            <a:r>
              <a:rPr lang="en-US" sz="2400" dirty="0" smtClean="0"/>
              <a:t> Very unstructured, mismatched information, division number did not correlate with age column.</a:t>
            </a:r>
          </a:p>
          <a:p>
            <a:pPr lvl="2"/>
            <a:r>
              <a:rPr lang="en-US" sz="2000" dirty="0" smtClean="0"/>
              <a:t>Featured Engineered new Division Feature based on Age</a:t>
            </a:r>
          </a:p>
          <a:p>
            <a:pPr lvl="1"/>
            <a:r>
              <a:rPr lang="en-US" sz="2400" b="1" dirty="0" smtClean="0"/>
              <a:t>Text Files:</a:t>
            </a:r>
            <a:r>
              <a:rPr lang="en-US" sz="2400" dirty="0" smtClean="0"/>
              <a:t> There was an issue with the encoding, ingested using `utf-8` and `latin-1`</a:t>
            </a:r>
          </a:p>
          <a:p>
            <a:pPr lvl="1"/>
            <a:r>
              <a:rPr lang="en-US" sz="2400" b="1" dirty="0" smtClean="0"/>
              <a:t>Text String Normalization:</a:t>
            </a:r>
            <a:r>
              <a:rPr lang="en-US" sz="2400" dirty="0" smtClean="0"/>
              <a:t> Applied Regex Pattern matching, removed excess whitespaces.</a:t>
            </a:r>
            <a:endParaRPr lang="en-US" sz="2400" b="1" dirty="0"/>
          </a:p>
        </p:txBody>
      </p:sp>
    </p:spTree>
    <p:extLst>
      <p:ext uri="{BB962C8B-B14F-4D97-AF65-F5344CB8AC3E}">
        <p14:creationId xmlns:p14="http://schemas.microsoft.com/office/powerpoint/2010/main" val="3447362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Features Dictionary:</a:t>
            </a:r>
            <a:endParaRPr lang="en-US" dirty="0"/>
          </a:p>
        </p:txBody>
      </p:sp>
      <p:sp>
        <p:nvSpPr>
          <p:cNvPr id="3" name="Content Placeholder 2"/>
          <p:cNvSpPr>
            <a:spLocks noGrp="1"/>
          </p:cNvSpPr>
          <p:nvPr>
            <p:ph idx="1"/>
          </p:nvPr>
        </p:nvSpPr>
        <p:spPr>
          <a:xfrm>
            <a:off x="3420533" y="864108"/>
            <a:ext cx="8771467" cy="5993892"/>
          </a:xfrm>
        </p:spPr>
        <p:txBody>
          <a:bodyPr>
            <a:noAutofit/>
          </a:bodyPr>
          <a:lstStyle/>
          <a:p>
            <a:r>
              <a:rPr lang="en-US" sz="1600" b="1" i="1" dirty="0" smtClean="0"/>
              <a:t>place</a:t>
            </a:r>
            <a:r>
              <a:rPr lang="en-US" sz="1600" dirty="0" smtClean="0"/>
              <a:t>: The order in which each racer finished relative to racers of the same gender.</a:t>
            </a:r>
          </a:p>
          <a:p>
            <a:r>
              <a:rPr lang="en-US" sz="1600" b="1" i="1" dirty="0"/>
              <a:t>age</a:t>
            </a:r>
            <a:r>
              <a:rPr lang="en-US" sz="1600" dirty="0"/>
              <a:t>: Age of the racer</a:t>
            </a:r>
            <a:r>
              <a:rPr lang="en-US" sz="1600" dirty="0" smtClean="0"/>
              <a:t>.</a:t>
            </a:r>
          </a:p>
          <a:p>
            <a:r>
              <a:rPr lang="en-US" sz="1600" b="1" i="1" dirty="0" err="1" smtClean="0"/>
              <a:t>division_new</a:t>
            </a:r>
            <a:r>
              <a:rPr lang="en-US" sz="1600" dirty="0" smtClean="0"/>
              <a:t>: New Column that parses out the division of the racers based on their age (originally from </a:t>
            </a:r>
            <a:r>
              <a:rPr lang="en-US" sz="1600" b="1" i="1" dirty="0" smtClean="0"/>
              <a:t>div/tot</a:t>
            </a:r>
            <a:r>
              <a:rPr lang="en-US" sz="1600" dirty="0" smtClean="0"/>
              <a:t> &amp; </a:t>
            </a:r>
            <a:r>
              <a:rPr lang="en-US" sz="1600" b="1" i="1" dirty="0" smtClean="0"/>
              <a:t>age</a:t>
            </a:r>
            <a:r>
              <a:rPr lang="en-US" sz="1600" dirty="0" smtClean="0"/>
              <a:t>).</a:t>
            </a:r>
          </a:p>
          <a:p>
            <a:r>
              <a:rPr lang="en-US" sz="1600" b="1" i="1" dirty="0" err="1" smtClean="0"/>
              <a:t>num</a:t>
            </a:r>
            <a:r>
              <a:rPr lang="en-US" sz="1600" dirty="0" smtClean="0"/>
              <a:t>: Racer’s bib number.</a:t>
            </a:r>
          </a:p>
          <a:p>
            <a:r>
              <a:rPr lang="en-US" sz="1600" b="1" i="1" dirty="0" smtClean="0"/>
              <a:t>name</a:t>
            </a:r>
            <a:r>
              <a:rPr lang="en-US" sz="1600" dirty="0" smtClean="0"/>
              <a:t>: Name of racer.</a:t>
            </a:r>
          </a:p>
          <a:p>
            <a:r>
              <a:rPr lang="en-US" sz="1600" b="1" i="1" dirty="0" smtClean="0"/>
              <a:t>city</a:t>
            </a:r>
            <a:r>
              <a:rPr lang="en-US" sz="1600" dirty="0" smtClean="0"/>
              <a:t>: Hometown of the racer (originally from </a:t>
            </a:r>
            <a:r>
              <a:rPr lang="en-US" sz="1600" b="1" i="1" dirty="0" smtClean="0"/>
              <a:t>hometown</a:t>
            </a:r>
            <a:r>
              <a:rPr lang="en-US" sz="1600" dirty="0" smtClean="0"/>
              <a:t> column)</a:t>
            </a:r>
          </a:p>
          <a:p>
            <a:r>
              <a:rPr lang="en-US" sz="1600" b="1" i="1" dirty="0" smtClean="0"/>
              <a:t>state</a:t>
            </a:r>
            <a:r>
              <a:rPr lang="en-US" sz="1600" dirty="0" smtClean="0"/>
              <a:t>: State of the racer (originally from </a:t>
            </a:r>
            <a:r>
              <a:rPr lang="en-US" sz="1600" b="1" i="1" dirty="0" smtClean="0"/>
              <a:t>hometown</a:t>
            </a:r>
            <a:r>
              <a:rPr lang="en-US" sz="1600" dirty="0" smtClean="0"/>
              <a:t>)</a:t>
            </a:r>
          </a:p>
          <a:p>
            <a:r>
              <a:rPr lang="en-US" sz="1600" b="1" i="1" dirty="0" smtClean="0"/>
              <a:t>gun_time</a:t>
            </a:r>
            <a:r>
              <a:rPr lang="en-US" sz="1600" dirty="0" smtClean="0"/>
              <a:t>: Elapsed time from the formal start of the race and when the racer crossed the finish line.</a:t>
            </a:r>
          </a:p>
          <a:p>
            <a:r>
              <a:rPr lang="en-US" sz="1600" b="1" i="1" dirty="0" smtClean="0"/>
              <a:t>net_time</a:t>
            </a:r>
            <a:r>
              <a:rPr lang="en-US" sz="1600" dirty="0" smtClean="0"/>
              <a:t>: Elapsed time from when the racer crossed the starting line and when they crossed the finish line.</a:t>
            </a:r>
          </a:p>
          <a:p>
            <a:r>
              <a:rPr lang="en-US" sz="1600" b="1" i="1" dirty="0" err="1" smtClean="0"/>
              <a:t>diff_time</a:t>
            </a:r>
            <a:r>
              <a:rPr lang="en-US" sz="1600" dirty="0" smtClean="0"/>
              <a:t>: Difference of time between </a:t>
            </a:r>
            <a:r>
              <a:rPr lang="en-US" sz="1600" b="1" i="1" dirty="0" smtClean="0"/>
              <a:t>gun_time </a:t>
            </a:r>
            <a:r>
              <a:rPr lang="en-US" sz="1600" dirty="0" smtClean="0"/>
              <a:t>&amp; </a:t>
            </a:r>
            <a:r>
              <a:rPr lang="en-US" sz="1600" b="1" i="1" dirty="0" smtClean="0"/>
              <a:t>net_time </a:t>
            </a:r>
            <a:r>
              <a:rPr lang="en-US" sz="1600" dirty="0" smtClean="0"/>
              <a:t>(for question 2)</a:t>
            </a:r>
          </a:p>
          <a:p>
            <a:r>
              <a:rPr lang="en-US" sz="1600" b="1" i="1" dirty="0" smtClean="0"/>
              <a:t>pace</a:t>
            </a:r>
            <a:r>
              <a:rPr lang="en-US" sz="1600" dirty="0" smtClean="0"/>
              <a:t>: Racer’s average time per mile during the race.</a:t>
            </a:r>
          </a:p>
          <a:p>
            <a:endParaRPr lang="en-US" sz="1600" dirty="0" smtClean="0"/>
          </a:p>
          <a:p>
            <a:endParaRPr lang="en-US" sz="1400" dirty="0"/>
          </a:p>
        </p:txBody>
      </p:sp>
    </p:spTree>
    <p:extLst>
      <p:ext uri="{BB962C8B-B14F-4D97-AF65-F5344CB8AC3E}">
        <p14:creationId xmlns:p14="http://schemas.microsoft.com/office/powerpoint/2010/main" val="3765778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Picture 6"/>
          <p:cNvPicPr>
            <a:picLocks noChangeAspect="1"/>
          </p:cNvPicPr>
          <p:nvPr/>
        </p:nvPicPr>
        <p:blipFill>
          <a:blip r:embed="rId2"/>
          <a:stretch>
            <a:fillRect/>
          </a:stretch>
        </p:blipFill>
        <p:spPr>
          <a:xfrm>
            <a:off x="5163" y="500618"/>
            <a:ext cx="6390476" cy="5847619"/>
          </a:xfrm>
          <a:prstGeom prst="rect">
            <a:avLst/>
          </a:prstGeom>
        </p:spPr>
      </p:pic>
      <p:sp>
        <p:nvSpPr>
          <p:cNvPr id="8" name="Content Placeholder 7"/>
          <p:cNvSpPr>
            <a:spLocks noGrp="1"/>
          </p:cNvSpPr>
          <p:nvPr>
            <p:ph idx="1"/>
          </p:nvPr>
        </p:nvSpPr>
        <p:spPr>
          <a:xfrm>
            <a:off x="6146800" y="864108"/>
            <a:ext cx="5037667" cy="5120640"/>
          </a:xfrm>
        </p:spPr>
        <p:txBody>
          <a:bodyPr/>
          <a:lstStyle/>
          <a:p>
            <a:r>
              <a:rPr lang="en-US" b="1" dirty="0" smtClean="0"/>
              <a:t>Initial Observations:</a:t>
            </a:r>
          </a:p>
          <a:p>
            <a:pPr lvl="1"/>
            <a:r>
              <a:rPr lang="en-US" dirty="0" smtClean="0"/>
              <a:t>Looking at the violin plot with respect to Net Time for each participants, it seems like the Male participants performed better overall in the 10k Race compared to the Female participants.</a:t>
            </a:r>
          </a:p>
          <a:p>
            <a:pPr lvl="1"/>
            <a:r>
              <a:rPr lang="en-US" dirty="0" smtClean="0"/>
              <a:t>There is a wide spread of Net Time values among the participants, which may be used to show the spread in level of fitness among them as well.</a:t>
            </a:r>
          </a:p>
          <a:p>
            <a:pPr lvl="1"/>
            <a:r>
              <a:rPr lang="en-US" dirty="0" smtClean="0"/>
              <a:t>Overall, a large number of each subpopulation (Male, Female, and the Combined) are densely located about the Mean and Median Values with slight variations in the distributions.</a:t>
            </a:r>
            <a:endParaRPr lang="en-US" dirty="0"/>
          </a:p>
        </p:txBody>
      </p:sp>
    </p:spTree>
    <p:extLst>
      <p:ext uri="{BB962C8B-B14F-4D97-AF65-F5344CB8AC3E}">
        <p14:creationId xmlns:p14="http://schemas.microsoft.com/office/powerpoint/2010/main" val="3143199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67" y="659967"/>
            <a:ext cx="2947482" cy="1590334"/>
          </a:xfrm>
        </p:spPr>
        <p:txBody>
          <a:bodyPr>
            <a:normAutofit/>
          </a:bodyPr>
          <a:lstStyle/>
          <a:p>
            <a:r>
              <a:rPr lang="en-US" dirty="0" smtClean="0"/>
              <a:t>Female Contestants Statistics:</a:t>
            </a:r>
            <a:endParaRPr lang="en-US" dirty="0"/>
          </a:p>
        </p:txBody>
      </p:sp>
      <p:sp>
        <p:nvSpPr>
          <p:cNvPr id="9" name="Title 1"/>
          <p:cNvSpPr txBox="1">
            <a:spLocks/>
          </p:cNvSpPr>
          <p:nvPr/>
        </p:nvSpPr>
        <p:spPr>
          <a:xfrm>
            <a:off x="0" y="2119083"/>
            <a:ext cx="3433482" cy="4005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400" dirty="0" smtClean="0"/>
              <a:t>Mean = 58 mins 26.9 sec</a:t>
            </a:r>
          </a:p>
          <a:p>
            <a:r>
              <a:rPr lang="en-US" sz="2400" dirty="0" smtClean="0"/>
              <a:t>Median = 57 mins 49.2 sec </a:t>
            </a:r>
          </a:p>
          <a:p>
            <a:r>
              <a:rPr lang="en-US" sz="2400" dirty="0" smtClean="0"/>
              <a:t>Range = 73 mins 51 sec</a:t>
            </a:r>
          </a:p>
          <a:p>
            <a:r>
              <a:rPr lang="en-US" sz="2400" dirty="0" smtClean="0"/>
              <a:t>Modes </a:t>
            </a:r>
            <a:r>
              <a:rPr lang="en-US" sz="2400" dirty="0"/>
              <a:t>= </a:t>
            </a:r>
            <a:endParaRPr lang="en-US" sz="2400" dirty="0" smtClean="0"/>
          </a:p>
          <a:p>
            <a:r>
              <a:rPr lang="en-US" sz="2400" dirty="0"/>
              <a:t>	</a:t>
            </a:r>
            <a:r>
              <a:rPr lang="en-US" sz="2400" dirty="0" smtClean="0"/>
              <a:t>48 </a:t>
            </a:r>
            <a:r>
              <a:rPr lang="en-US" sz="2400" dirty="0"/>
              <a:t>mins 6 </a:t>
            </a:r>
            <a:r>
              <a:rPr lang="en-US" sz="2400" dirty="0" smtClean="0"/>
              <a:t>sec</a:t>
            </a:r>
          </a:p>
          <a:p>
            <a:r>
              <a:rPr lang="en-US" sz="2400" dirty="0"/>
              <a:t>	</a:t>
            </a:r>
            <a:r>
              <a:rPr lang="en-US" sz="2400" dirty="0" smtClean="0"/>
              <a:t>52 mins 36.6 sec</a:t>
            </a:r>
          </a:p>
          <a:p>
            <a:r>
              <a:rPr lang="en-US" sz="2400" dirty="0"/>
              <a:t>	</a:t>
            </a:r>
            <a:r>
              <a:rPr lang="en-US" sz="2400" dirty="0" smtClean="0"/>
              <a:t>52 mins 59.4 sec</a:t>
            </a:r>
          </a:p>
          <a:p>
            <a:r>
              <a:rPr lang="en-US" sz="2400" dirty="0"/>
              <a:t>	</a:t>
            </a:r>
            <a:r>
              <a:rPr lang="en-US" sz="2400" dirty="0" smtClean="0"/>
              <a:t>53 mins 14.4 sec</a:t>
            </a:r>
          </a:p>
          <a:p>
            <a:r>
              <a:rPr lang="en-US" sz="2400" dirty="0"/>
              <a:t>	</a:t>
            </a:r>
            <a:r>
              <a:rPr lang="en-US" sz="2400" dirty="0" smtClean="0"/>
              <a:t>59 mins 0 sec</a:t>
            </a:r>
            <a:endParaRPr lang="en-US" sz="2400" dirty="0"/>
          </a:p>
          <a:p>
            <a:endParaRPr lang="en-US" sz="2400" dirty="0"/>
          </a:p>
        </p:txBody>
      </p:sp>
      <p:sp>
        <p:nvSpPr>
          <p:cNvPr id="7" name="Content Placeholder 6"/>
          <p:cNvSpPr>
            <a:spLocks noGrp="1"/>
          </p:cNvSpPr>
          <p:nvPr>
            <p:ph idx="1"/>
          </p:nvPr>
        </p:nvSpPr>
        <p:spPr/>
        <p:txBody>
          <a:bodyPr/>
          <a:lstStyle/>
          <a:p>
            <a:endParaRPr lang="en-US" dirty="0"/>
          </a:p>
        </p:txBody>
      </p:sp>
      <p:pic>
        <p:nvPicPr>
          <p:cNvPr id="10" name="Picture 9"/>
          <p:cNvPicPr>
            <a:picLocks noChangeAspect="1"/>
          </p:cNvPicPr>
          <p:nvPr/>
        </p:nvPicPr>
        <p:blipFill>
          <a:blip r:embed="rId2"/>
          <a:stretch>
            <a:fillRect/>
          </a:stretch>
        </p:blipFill>
        <p:spPr>
          <a:xfrm>
            <a:off x="3433482" y="659967"/>
            <a:ext cx="8758518" cy="5536279"/>
          </a:xfrm>
          <a:prstGeom prst="rect">
            <a:avLst/>
          </a:prstGeom>
        </p:spPr>
      </p:pic>
    </p:spTree>
    <p:extLst>
      <p:ext uri="{BB962C8B-B14F-4D97-AF65-F5344CB8AC3E}">
        <p14:creationId xmlns:p14="http://schemas.microsoft.com/office/powerpoint/2010/main" val="358104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 y="651179"/>
            <a:ext cx="2947482" cy="1590334"/>
          </a:xfrm>
        </p:spPr>
        <p:txBody>
          <a:bodyPr>
            <a:normAutofit/>
          </a:bodyPr>
          <a:lstStyle/>
          <a:p>
            <a:r>
              <a:rPr lang="en-US" dirty="0"/>
              <a:t>M</a:t>
            </a:r>
            <a:r>
              <a:rPr lang="en-US" dirty="0" smtClean="0"/>
              <a:t>ale Contestants Statistics:</a:t>
            </a:r>
            <a:endParaRPr lang="en-US" dirty="0"/>
          </a:p>
        </p:txBody>
      </p:sp>
      <p:sp>
        <p:nvSpPr>
          <p:cNvPr id="9" name="Title 1"/>
          <p:cNvSpPr txBox="1">
            <a:spLocks/>
          </p:cNvSpPr>
          <p:nvPr/>
        </p:nvSpPr>
        <p:spPr>
          <a:xfrm>
            <a:off x="0" y="2583541"/>
            <a:ext cx="3433482" cy="400594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400" dirty="0" smtClean="0"/>
              <a:t>Mean = 52 mins 7.06 sec</a:t>
            </a:r>
          </a:p>
          <a:p>
            <a:r>
              <a:rPr lang="en-US" sz="2400" dirty="0" smtClean="0"/>
              <a:t>Median = 51 mins 22 sec </a:t>
            </a:r>
          </a:p>
          <a:p>
            <a:r>
              <a:rPr lang="en-US" sz="2400" dirty="0" smtClean="0"/>
              <a:t>Range = 71 mins 51 sec</a:t>
            </a:r>
          </a:p>
          <a:p>
            <a:r>
              <a:rPr lang="en-US" sz="2400" dirty="0"/>
              <a:t>Mode = </a:t>
            </a:r>
            <a:endParaRPr lang="en-US" sz="2400" dirty="0" smtClean="0"/>
          </a:p>
          <a:p>
            <a:r>
              <a:rPr lang="en-US" sz="2400" dirty="0"/>
              <a:t>	</a:t>
            </a:r>
            <a:r>
              <a:rPr lang="en-US" sz="2400" dirty="0" smtClean="0"/>
              <a:t>35 </a:t>
            </a:r>
            <a:r>
              <a:rPr lang="en-US" sz="2400" dirty="0"/>
              <a:t>mins </a:t>
            </a:r>
            <a:r>
              <a:rPr lang="en-US" sz="2400" dirty="0" smtClean="0"/>
              <a:t>28 sec</a:t>
            </a:r>
          </a:p>
          <a:p>
            <a:r>
              <a:rPr lang="en-US" sz="2400" dirty="0" smtClean="0"/>
              <a:t>	47 mins 5 sec</a:t>
            </a:r>
            <a:endParaRPr lang="en-US" sz="2400" dirty="0"/>
          </a:p>
          <a:p>
            <a:r>
              <a:rPr lang="en-US" sz="2400" dirty="0"/>
              <a:t>	47 mins </a:t>
            </a:r>
            <a:r>
              <a:rPr lang="en-US" sz="2400" dirty="0" smtClean="0"/>
              <a:t>23 </a:t>
            </a:r>
            <a:r>
              <a:rPr lang="en-US" sz="2400" dirty="0"/>
              <a:t>sec</a:t>
            </a:r>
          </a:p>
          <a:p>
            <a:r>
              <a:rPr lang="en-US" sz="2400" dirty="0"/>
              <a:t>	</a:t>
            </a:r>
            <a:r>
              <a:rPr lang="en-US" sz="2400" dirty="0" smtClean="0"/>
              <a:t>49 </a:t>
            </a:r>
            <a:r>
              <a:rPr lang="en-US" sz="2400" dirty="0"/>
              <a:t>mins </a:t>
            </a:r>
            <a:r>
              <a:rPr lang="en-US" sz="2400" dirty="0" smtClean="0"/>
              <a:t>48 sec</a:t>
            </a:r>
          </a:p>
          <a:p>
            <a:r>
              <a:rPr lang="en-US" sz="2400" dirty="0"/>
              <a:t>	</a:t>
            </a:r>
            <a:r>
              <a:rPr lang="en-US" sz="2400" dirty="0" smtClean="0"/>
              <a:t>49 </a:t>
            </a:r>
            <a:r>
              <a:rPr lang="en-US" sz="2400" dirty="0"/>
              <a:t>mins </a:t>
            </a:r>
            <a:r>
              <a:rPr lang="en-US" sz="2400" dirty="0" smtClean="0"/>
              <a:t>58 sec</a:t>
            </a:r>
          </a:p>
          <a:p>
            <a:r>
              <a:rPr lang="en-US" sz="2400" dirty="0"/>
              <a:t>	5</a:t>
            </a:r>
            <a:r>
              <a:rPr lang="en-US" sz="2400" dirty="0" smtClean="0"/>
              <a:t>1 mins 20 </a:t>
            </a:r>
            <a:r>
              <a:rPr lang="en-US" sz="2400" dirty="0"/>
              <a:t>sec</a:t>
            </a:r>
          </a:p>
          <a:p>
            <a:r>
              <a:rPr lang="en-US" sz="2400" dirty="0"/>
              <a:t>	</a:t>
            </a:r>
            <a:r>
              <a:rPr lang="en-US" sz="2400" dirty="0" smtClean="0"/>
              <a:t>52 </a:t>
            </a:r>
            <a:r>
              <a:rPr lang="en-US" sz="2400" dirty="0"/>
              <a:t>mins </a:t>
            </a:r>
            <a:r>
              <a:rPr lang="en-US" sz="2400" dirty="0" smtClean="0"/>
              <a:t>6 sec</a:t>
            </a:r>
          </a:p>
          <a:p>
            <a:r>
              <a:rPr lang="en-US" sz="2400" dirty="0"/>
              <a:t>	</a:t>
            </a:r>
            <a:r>
              <a:rPr lang="en-US" sz="2400" dirty="0" smtClean="0"/>
              <a:t>52 </a:t>
            </a:r>
            <a:r>
              <a:rPr lang="en-US" sz="2400" dirty="0"/>
              <a:t>mins </a:t>
            </a:r>
            <a:r>
              <a:rPr lang="en-US" sz="2400" dirty="0" smtClean="0"/>
              <a:t>42 </a:t>
            </a:r>
            <a:r>
              <a:rPr lang="en-US" sz="2400" dirty="0"/>
              <a:t>sec</a:t>
            </a:r>
          </a:p>
          <a:p>
            <a:r>
              <a:rPr lang="en-US" sz="2400" dirty="0" smtClean="0"/>
              <a:t>	54 </a:t>
            </a:r>
            <a:r>
              <a:rPr lang="en-US" sz="2400" dirty="0"/>
              <a:t>mins </a:t>
            </a:r>
            <a:r>
              <a:rPr lang="en-US" sz="2400" dirty="0" smtClean="0"/>
              <a:t>24 </a:t>
            </a:r>
            <a:r>
              <a:rPr lang="en-US" sz="2400" dirty="0"/>
              <a:t>sec</a:t>
            </a:r>
          </a:p>
          <a:p>
            <a:r>
              <a:rPr lang="en-US" sz="2400" dirty="0" smtClean="0"/>
              <a:t>	56 </a:t>
            </a:r>
            <a:r>
              <a:rPr lang="en-US" sz="2400" dirty="0"/>
              <a:t>mins </a:t>
            </a:r>
            <a:r>
              <a:rPr lang="en-US" sz="2400" dirty="0" smtClean="0"/>
              <a:t>43 </a:t>
            </a:r>
            <a:r>
              <a:rPr lang="en-US" sz="2400" dirty="0"/>
              <a:t>sec</a:t>
            </a:r>
          </a:p>
          <a:p>
            <a:endParaRPr lang="en-US" sz="2400" dirty="0"/>
          </a:p>
          <a:p>
            <a:endParaRPr lang="en-US" sz="2400" dirty="0"/>
          </a:p>
          <a:p>
            <a:endParaRPr lang="en-US" sz="2400" dirty="0"/>
          </a:p>
        </p:txBody>
      </p:sp>
      <p:sp>
        <p:nvSpPr>
          <p:cNvPr id="11" name="Content Placeholder 10"/>
          <p:cNvSpPr>
            <a:spLocks noGrp="1"/>
          </p:cNvSpPr>
          <p:nvPr>
            <p:ph idx="1"/>
          </p:nvPr>
        </p:nvSpPr>
        <p:spPr/>
        <p:txBody>
          <a:bodyPr/>
          <a:lstStyle/>
          <a:p>
            <a:endParaRPr lang="en-US" dirty="0"/>
          </a:p>
        </p:txBody>
      </p:sp>
      <p:pic>
        <p:nvPicPr>
          <p:cNvPr id="14" name="Picture 13"/>
          <p:cNvPicPr>
            <a:picLocks noChangeAspect="1"/>
          </p:cNvPicPr>
          <p:nvPr/>
        </p:nvPicPr>
        <p:blipFill>
          <a:blip r:embed="rId2"/>
          <a:stretch>
            <a:fillRect/>
          </a:stretch>
        </p:blipFill>
        <p:spPr>
          <a:xfrm>
            <a:off x="3433483" y="725011"/>
            <a:ext cx="8758518" cy="5388887"/>
          </a:xfrm>
          <a:prstGeom prst="rect">
            <a:avLst/>
          </a:prstGeom>
        </p:spPr>
      </p:pic>
    </p:spTree>
    <p:extLst>
      <p:ext uri="{BB962C8B-B14F-4D97-AF65-F5344CB8AC3E}">
        <p14:creationId xmlns:p14="http://schemas.microsoft.com/office/powerpoint/2010/main" val="3045835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686300" y="384630"/>
            <a:ext cx="7505700" cy="6473370"/>
          </a:xfrm>
        </p:spPr>
        <p:txBody>
          <a:bodyPr>
            <a:noAutofit/>
          </a:bodyPr>
          <a:lstStyle/>
          <a:p>
            <a:r>
              <a:rPr lang="en-US" sz="2800" dirty="0" smtClean="0"/>
              <a:t>Given the two different time features available `gun_time` and `net_time`, some observations include:</a:t>
            </a:r>
          </a:p>
          <a:p>
            <a:pPr lvl="1"/>
            <a:r>
              <a:rPr lang="en-US" sz="2400" dirty="0" smtClean="0"/>
              <a:t>A noticeable difference toward the center/Interquartile range of the whole data set.</a:t>
            </a:r>
          </a:p>
          <a:p>
            <a:pPr lvl="1"/>
            <a:r>
              <a:rPr lang="en-US" sz="2400" dirty="0" smtClean="0"/>
              <a:t>The graph shows it widening as the `net_time` gets larger. This could capture more general or casual runners</a:t>
            </a:r>
          </a:p>
          <a:p>
            <a:pPr lvl="1"/>
            <a:r>
              <a:rPr lang="en-US" sz="2400" dirty="0" smtClean="0"/>
              <a:t>The points closer to the origin seem to have no difference between their `net_time` and their `gun_time` values.</a:t>
            </a:r>
          </a:p>
          <a:p>
            <a:pPr lvl="1"/>
            <a:r>
              <a:rPr lang="en-US" sz="2400" dirty="0" smtClean="0"/>
              <a:t>These racers could be seen more dedicated to the race, or were at a more favorable starting position to allow these two values to align more.</a:t>
            </a:r>
          </a:p>
          <a:p>
            <a:pPr lvl="1"/>
            <a:r>
              <a:rPr lang="en-US" sz="2400" dirty="0" smtClean="0"/>
              <a:t>Toward the upper most right corner we can see that population as even more casual runners.</a:t>
            </a:r>
          </a:p>
          <a:p>
            <a:pPr lvl="1"/>
            <a:r>
              <a:rPr lang="en-US" sz="2400" dirty="0" smtClean="0"/>
              <a:t>We can see this trend continue when looking at specific genders.</a:t>
            </a:r>
          </a:p>
          <a:p>
            <a:pPr marL="502920" lvl="1" indent="0">
              <a:buNone/>
            </a:pPr>
            <a:endParaRPr lang="en-US" sz="2400" dirty="0" smtClean="0"/>
          </a:p>
        </p:txBody>
      </p:sp>
      <p:pic>
        <p:nvPicPr>
          <p:cNvPr id="3" name="Picture 2"/>
          <p:cNvPicPr>
            <a:picLocks noChangeAspect="1"/>
          </p:cNvPicPr>
          <p:nvPr/>
        </p:nvPicPr>
        <p:blipFill>
          <a:blip r:embed="rId2"/>
          <a:stretch>
            <a:fillRect/>
          </a:stretch>
        </p:blipFill>
        <p:spPr>
          <a:xfrm>
            <a:off x="0" y="1024115"/>
            <a:ext cx="4862286" cy="4800626"/>
          </a:xfrm>
          <a:prstGeom prst="rect">
            <a:avLst/>
          </a:prstGeom>
        </p:spPr>
      </p:pic>
      <p:sp>
        <p:nvSpPr>
          <p:cNvPr id="2" name="TextBox 1"/>
          <p:cNvSpPr txBox="1"/>
          <p:nvPr/>
        </p:nvSpPr>
        <p:spPr>
          <a:xfrm>
            <a:off x="304800" y="6076950"/>
            <a:ext cx="2800350" cy="646331"/>
          </a:xfrm>
          <a:prstGeom prst="rect">
            <a:avLst/>
          </a:prstGeom>
          <a:noFill/>
        </p:spPr>
        <p:txBody>
          <a:bodyPr wrap="square" rtlCol="0">
            <a:spAutoFit/>
          </a:bodyPr>
          <a:lstStyle/>
          <a:p>
            <a:r>
              <a:rPr lang="en-US" dirty="0" smtClean="0"/>
              <a:t>Pearson Correlation Value: 0.9942</a:t>
            </a:r>
            <a:endParaRPr lang="en-US" dirty="0"/>
          </a:p>
        </p:txBody>
      </p:sp>
    </p:spTree>
    <p:extLst>
      <p:ext uri="{BB962C8B-B14F-4D97-AF65-F5344CB8AC3E}">
        <p14:creationId xmlns:p14="http://schemas.microsoft.com/office/powerpoint/2010/main" val="3454051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1285</TotalTime>
  <Words>1242</Words>
  <Application>Microsoft Office PowerPoint</Application>
  <PresentationFormat>Widescreen</PresentationFormat>
  <Paragraphs>103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Corbel</vt:lpstr>
      <vt:lpstr>Wingdings 2</vt:lpstr>
      <vt:lpstr>Frame</vt:lpstr>
      <vt:lpstr>2006 Pike’s Peek 10k Data Exploration Mission Analytics Data Exercise </vt:lpstr>
      <vt:lpstr>Questions for Exploration:</vt:lpstr>
      <vt:lpstr>Data Cleansing:</vt:lpstr>
      <vt:lpstr>Data Cleansing:</vt:lpstr>
      <vt:lpstr>Data Features Dictionary:</vt:lpstr>
      <vt:lpstr>PowerPoint Presentation</vt:lpstr>
      <vt:lpstr>Female Contestants Statistics:</vt:lpstr>
      <vt:lpstr>Male Contestants Statistics:</vt:lpstr>
      <vt:lpstr>PowerPoint Presentation</vt:lpstr>
      <vt:lpstr>PowerPoint Presentation</vt:lpstr>
      <vt:lpstr>How well does Chris Doe Perform?</vt:lpstr>
      <vt:lpstr>PowerPoint Presentation</vt:lpstr>
      <vt:lpstr>PowerPoint Presentation</vt:lpstr>
      <vt:lpstr>PowerPoint Presentation</vt:lpstr>
      <vt:lpstr>Follow on Steps:</vt:lpstr>
      <vt:lpstr>PowerPoint Presentation</vt:lpstr>
      <vt:lpstr>Resources:</vt:lpstr>
      <vt:lpstr>Code Book:</vt:lpstr>
      <vt:lpstr>Data Cleansing Code:</vt:lpstr>
      <vt:lpstr>PowerPoint Presentation</vt:lpstr>
      <vt:lpstr>PowerPoint Presentation</vt:lpstr>
      <vt:lpstr>PowerPoint Presentation</vt:lpstr>
      <vt:lpstr>PowerPoint Presentation</vt:lpstr>
    </vt:vector>
  </TitlesOfParts>
  <Company>Institute for Defense Analyses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2006 Pike’s Peek 10k Data Exploration Mission Analytics Data Excersice</dc:title>
  <dc:creator>Perez, Freddie A [UNC]</dc:creator>
  <cp:lastModifiedBy>Perez, Freddie A [UNC]</cp:lastModifiedBy>
  <cp:revision>36</cp:revision>
  <dcterms:created xsi:type="dcterms:W3CDTF">2021-10-05T22:02:42Z</dcterms:created>
  <dcterms:modified xsi:type="dcterms:W3CDTF">2021-10-06T19:27:48Z</dcterms:modified>
</cp:coreProperties>
</file>