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307" r:id="rId4"/>
    <p:sldId id="282" r:id="rId5"/>
    <p:sldId id="259" r:id="rId6"/>
    <p:sldId id="320" r:id="rId7"/>
    <p:sldId id="321" r:id="rId8"/>
    <p:sldId id="322" r:id="rId9"/>
    <p:sldId id="298" r:id="rId10"/>
    <p:sldId id="283" r:id="rId11"/>
    <p:sldId id="308" r:id="rId12"/>
    <p:sldId id="309" r:id="rId13"/>
    <p:sldId id="299" r:id="rId14"/>
    <p:sldId id="284" r:id="rId15"/>
    <p:sldId id="313" r:id="rId16"/>
    <p:sldId id="312" r:id="rId17"/>
    <p:sldId id="315" r:id="rId18"/>
    <p:sldId id="317" r:id="rId19"/>
    <p:sldId id="318" r:id="rId20"/>
    <p:sldId id="316" r:id="rId21"/>
    <p:sldId id="319" r:id="rId22"/>
    <p:sldId id="300" r:id="rId23"/>
    <p:sldId id="323" r:id="rId24"/>
    <p:sldId id="324" r:id="rId25"/>
    <p:sldId id="301" r:id="rId26"/>
    <p:sldId id="325" r:id="rId27"/>
    <p:sldId id="326" r:id="rId28"/>
    <p:sldId id="328" r:id="rId29"/>
    <p:sldId id="327" r:id="rId30"/>
    <p:sldId id="331" r:id="rId31"/>
    <p:sldId id="332" r:id="rId32"/>
    <p:sldId id="333" r:id="rId33"/>
    <p:sldId id="334" r:id="rId34"/>
    <p:sldId id="335" r:id="rId35"/>
    <p:sldId id="336" r:id="rId36"/>
    <p:sldId id="306" r:id="rId37"/>
    <p:sldId id="296" r:id="rId38"/>
    <p:sldId id="329" r:id="rId39"/>
    <p:sldId id="330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.dintinosante@campus.unimib.it" initials="f" lastIdx="1" clrIdx="0">
    <p:extLst>
      <p:ext uri="{19B8F6BF-5375-455C-9EA6-DF929625EA0E}">
        <p15:presenceInfo xmlns:p15="http://schemas.microsoft.com/office/powerpoint/2012/main" userId="S-1-5-21-1643066471-3480527971-182905667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CC"/>
    <a:srgbClr val="F64060"/>
    <a:srgbClr val="43B05C"/>
    <a:srgbClr val="181717"/>
    <a:srgbClr val="ED8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9663" autoAdjust="0"/>
  </p:normalViewPr>
  <p:slideViewPr>
    <p:cSldViewPr snapToGrid="0">
      <p:cViewPr varScale="1">
        <p:scale>
          <a:sx n="78" d="100"/>
          <a:sy n="78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980BE-AED9-4246-884F-4150084FA510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31726-8165-4560-A210-8262AACEA4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50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635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01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939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78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80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02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65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46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96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67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980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31726-8165-4560-A210-8262AACEA4BE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68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1742C-A10B-4F58-B6BC-D191EA1CB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7EBDE89-0DE8-4C12-8B08-E87DCCE35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DE288C-9DC9-47EE-97E0-8427B70E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003237-B936-4577-98FD-855ECD9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92DA3-7B33-410B-9905-021FC760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37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657BE-7C2C-4B5A-8B14-68A1B09C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4683E8-64E3-43B6-8D98-A149A87C2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04433-3D57-453A-B2FC-15056502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C047A7-9BCB-4620-9D41-DD8CA89D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1D4FD9-6B4D-4693-BFCC-E46B8E93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83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EB601D9-D69E-4BEB-9F23-62889058A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D0EC1C-6D04-42B9-B163-B97C16F99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9B9A9D-9BF0-4835-BC0F-A367EAF6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30EA63-E514-4819-BFB3-486DC720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E48340-4617-4D64-8855-BE7547D5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18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4A83B-AC69-4538-8DDA-96023D4F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6C48CF-686F-4F9A-9CD5-1F67C84E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1D486D-2C88-41D6-8537-88BEC142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4AF8C3-2AAE-48D3-9713-54019E89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7B85C2-8B58-4558-A1FE-99358046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0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60FC2-4ABE-4C32-BB0F-AABDA4DD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5D18D9-5E14-49F2-896A-1FDAE903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070F99-52C9-4784-8682-B616F7C0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D01EE-5B4E-4675-B0BE-16B94FE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7141FC-232B-4B20-B960-BD5A9B24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4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D1F63-10A5-4AC7-82D5-90D769C9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336536-4E72-4665-89C9-6D470D573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ADA2E9-7CC9-4DD4-A775-B70E0409F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AD7A88-65E2-4332-B89B-B17F194D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4C9640-A916-4CA0-AF7C-D5362879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93A532-3141-44FF-8486-F0EDEC7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27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B3BFA-775A-4FCD-863B-40DBE6D9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0486DA-C18E-4122-B15E-FA4059FB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62B6FB-9F43-4CEF-A70A-D1281EE95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413E99-459F-444F-AD10-FD9C9381A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66D291-1B8D-4CB2-9CD3-548E0EF71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A26C7C-16BC-43E6-AF54-81513A7B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52192D-88D8-4D83-B75C-18CA4C6F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5CD853-12BF-4AC9-AFDB-F18846D2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35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20126-4FEC-4A55-8D22-29011386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F45637-0301-4C03-A5ED-9294008E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CB59ED-9C01-4D21-A2C8-2B33927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BD479F-0D06-4667-B020-8D6EFC5F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17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E94E42-1842-4E15-B50D-454C328D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7C1EC9-8137-4236-AEFE-B2575F53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AB79E6-9A96-4FED-BF9A-0B6F6681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17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C2467-332E-4DF8-9ADF-BF54132C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7989BB-B68C-419E-A288-F1A6A5B9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92E20C-5F12-4B3B-9B26-F55E226FD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C0D4D4-09F9-493C-BD69-8536D459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743244-793F-45E7-8E0B-11138CBC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766CC1-FA90-4A69-8570-8872DFF4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74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2E31E-1DF3-4B39-8B5E-72BC030F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F68992-A555-4789-84C3-86B694479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DD96CD-599B-4CB2-8F33-083B80625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94B8CA-9F07-40A4-BD34-5501EA74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0559ED-9603-4814-BAF8-9E9A17DD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B66197-4476-4676-86D9-FE4220D9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40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0E287C-013F-48D1-B370-237C0769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BE8FB2-2462-46BF-801F-57555820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322628-61E0-4DC7-AE9C-56410C53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4B6A-EE5F-48A8-922F-FC0A34811CD8}" type="datetimeFigureOut">
              <a:rPr lang="it-IT" smtClean="0"/>
              <a:t>19/02/2020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863B73-5A1C-4005-9948-775CF2A9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C595B-AD71-4AAB-865E-1A172EA63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0933-BEDB-4167-92BF-51629CD427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0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4.sv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4.svg"/><Relationship Id="rId9" Type="http://schemas.openxmlformats.org/officeDocument/2006/relationships/image" Target="../media/image36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4.sv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34.svg"/><Relationship Id="rId9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4.sv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4.sv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48.sv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36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48.sv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png"/><Relationship Id="rId7" Type="http://schemas.openxmlformats.org/officeDocument/2006/relationships/image" Target="../media/image54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10" Type="http://schemas.openxmlformats.org/officeDocument/2006/relationships/image" Target="../media/image57.jpg"/><Relationship Id="rId4" Type="http://schemas.openxmlformats.org/officeDocument/2006/relationships/image" Target="../media/image51.jpg"/><Relationship Id="rId9" Type="http://schemas.openxmlformats.org/officeDocument/2006/relationships/image" Target="../media/image5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26A2AC-D040-4935-85F0-60DA618E6AD7}"/>
              </a:ext>
            </a:extLst>
          </p:cNvPr>
          <p:cNvSpPr txBox="1"/>
          <p:nvPr/>
        </p:nvSpPr>
        <p:spPr>
          <a:xfrm>
            <a:off x="2399034" y="1736842"/>
            <a:ext cx="72373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6000" b="1" spc="600" dirty="0">
                <a:solidFill>
                  <a:srgbClr val="F64060"/>
                </a:solidFill>
                <a:latin typeface="Futura Md BT" panose="020B0602020204020303" pitchFamily="34" charset="0"/>
                <a:ea typeface="Source Sans Pro Black" panose="020B0803030403020204" pitchFamily="34" charset="0"/>
              </a:rPr>
              <a:t>MEETUP</a:t>
            </a:r>
            <a:r>
              <a:rPr lang="en-GB" sz="6000" b="1" spc="600" dirty="0">
                <a:solidFill>
                  <a:schemeClr val="bg2">
                    <a:lumMod val="75000"/>
                  </a:schemeClr>
                </a:solidFill>
                <a:latin typeface="Futura Md BT" panose="020B0602020204020303" pitchFamily="34" charset="0"/>
                <a:ea typeface="Source Sans Pro Black" panose="020B0803030403020204" pitchFamily="34" charset="0"/>
              </a:rPr>
              <a:t> </a:t>
            </a:r>
            <a:r>
              <a:rPr lang="en-GB" sz="6000" b="1" spc="600" dirty="0">
                <a:solidFill>
                  <a:srgbClr val="00B4CC"/>
                </a:solidFill>
                <a:latin typeface="Futura Md BT" panose="020B0602020204020303" pitchFamily="34" charset="0"/>
                <a:ea typeface="Source Sans Pro Black" panose="020B0803030403020204" pitchFamily="34" charset="0"/>
              </a:rPr>
              <a:t>TOPICS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D16E962-1215-4306-8D9A-228F3B2623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955" y="5570807"/>
            <a:ext cx="1347045" cy="11591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5C5901-C48C-4437-A294-50D27C0E19B5}"/>
              </a:ext>
            </a:extLst>
          </p:cNvPr>
          <p:cNvSpPr txBox="1"/>
          <p:nvPr/>
        </p:nvSpPr>
        <p:spPr>
          <a:xfrm>
            <a:off x="2142051" y="2781845"/>
            <a:ext cx="79078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000" spc="600" dirty="0">
                <a:solidFill>
                  <a:schemeClr val="bg2">
                    <a:lumMod val="75000"/>
                  </a:schemeClr>
                </a:solidFill>
                <a:latin typeface="Futura Lt BT" panose="020B0402020204020303" pitchFamily="34" charset="0"/>
                <a:ea typeface="Source Sans Pro" panose="020B0503030403020204" pitchFamily="34" charset="0"/>
              </a:rPr>
              <a:t>A TEXT MINING AND SEARCH PROJECT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8A43A9-D293-4377-A130-1D91581B5F95}"/>
              </a:ext>
            </a:extLst>
          </p:cNvPr>
          <p:cNvSpPr txBox="1"/>
          <p:nvPr/>
        </p:nvSpPr>
        <p:spPr>
          <a:xfrm>
            <a:off x="7131427" y="6190526"/>
            <a:ext cx="3892731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050" spc="300">
                <a:solidFill>
                  <a:schemeClr val="bg2">
                    <a:lumMod val="50000"/>
                  </a:schemeClr>
                </a:solidFill>
                <a:latin typeface="Futura Bk BT" panose="020B0502020204020303"/>
                <a:ea typeface="Source Sans Pro Black" panose="020B0803030403020204" pitchFamily="34" charset="0"/>
              </a:rPr>
              <a:t>DARIO BERTAZIOLI</a:t>
            </a:r>
          </a:p>
          <a:p>
            <a:pPr algn="r"/>
            <a:r>
              <a:rPr lang="en-GB" sz="1050" spc="300">
                <a:solidFill>
                  <a:schemeClr val="bg2">
                    <a:lumMod val="50000"/>
                  </a:schemeClr>
                </a:solidFill>
                <a:latin typeface="Futura Bk BT" panose="020B0502020204020303"/>
                <a:ea typeface="Source Sans Pro Black" panose="020B0803030403020204" pitchFamily="34" charset="0"/>
              </a:rPr>
              <a:t>FABRIZIO D’INTINOSANTE</a:t>
            </a:r>
          </a:p>
          <a:p>
            <a:pPr algn="r"/>
            <a:r>
              <a:rPr lang="en-GB" sz="1050" spc="300">
                <a:solidFill>
                  <a:schemeClr val="bg2">
                    <a:lumMod val="50000"/>
                  </a:schemeClr>
                </a:solidFill>
                <a:latin typeface="Futura Bk BT" panose="020B0502020204020303"/>
                <a:ea typeface="Source Sans Pro Black" panose="020B0803030403020204" pitchFamily="34" charset="0"/>
              </a:rPr>
              <a:t>MASSIMILIANO PERLETTI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A35329-61B3-4CA1-8E73-D70AC36E8038}"/>
              </a:ext>
            </a:extLst>
          </p:cNvPr>
          <p:cNvGrpSpPr/>
          <p:nvPr/>
        </p:nvGrpSpPr>
        <p:grpSpPr>
          <a:xfrm>
            <a:off x="2142051" y="2710223"/>
            <a:ext cx="7907898" cy="35356"/>
            <a:chOff x="2468373" y="1611824"/>
            <a:chExt cx="7237329" cy="185979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FB0915FB-186A-4D08-9253-1AD725AC7C26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23143721-3D05-499F-AB66-B020DF0C7356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B545BD2F-0DAC-432F-B670-5B9480B6B1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87" y="3338717"/>
            <a:ext cx="1894826" cy="18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D93745B-0B71-418D-A180-97BDAECF211A}"/>
              </a:ext>
            </a:extLst>
          </p:cNvPr>
          <p:cNvSpPr txBox="1"/>
          <p:nvPr/>
        </p:nvSpPr>
        <p:spPr>
          <a:xfrm>
            <a:off x="5535682" y="663467"/>
            <a:ext cx="4638000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pre-processing</a:t>
            </a:r>
          </a:p>
          <a:p>
            <a:pPr algn="r"/>
            <a:r>
              <a:rPr lang="en-US" sz="20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 </a:t>
            </a:r>
            <a:r>
              <a:rPr lang="en-US" sz="16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(garbage in → garbage out)</a:t>
            </a:r>
            <a:endParaRPr lang="it-IT" sz="2000" spc="300" dirty="0">
              <a:solidFill>
                <a:srgbClr val="F64060"/>
              </a:solidFill>
              <a:latin typeface="Futura Bk BT" panose="020B0502020204020303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E2AC21DC-63A7-4A84-8D23-1817534C9DB4}"/>
              </a:ext>
            </a:extLst>
          </p:cNvPr>
          <p:cNvSpPr txBox="1">
            <a:spLocks/>
          </p:cNvSpPr>
          <p:nvPr/>
        </p:nvSpPr>
        <p:spPr>
          <a:xfrm>
            <a:off x="450443" y="1591865"/>
            <a:ext cx="3317249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html &amp; emoji stripping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036"/>
              </a:spcAft>
              <a:buFont typeface="Arial" panose="020B0604020202020204" pitchFamily="34" charset="0"/>
              <a:buNone/>
            </a:pPr>
            <a:endParaRPr lang="en-US" sz="14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BA6300D-6959-4285-BF79-16AE98772944}"/>
              </a:ext>
            </a:extLst>
          </p:cNvPr>
          <p:cNvSpPr/>
          <p:nvPr/>
        </p:nvSpPr>
        <p:spPr>
          <a:xfrm>
            <a:off x="5411268" y="2087817"/>
            <a:ext cx="463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language detection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(minimize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api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call)</a:t>
            </a:r>
          </a:p>
          <a:p>
            <a:pPr marL="742950" lvl="2" indent="-285750">
              <a:spcAft>
                <a:spcPts val="1036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polyglot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FD47928-8364-4261-9B32-8D6D8AF5EDBC}"/>
              </a:ext>
            </a:extLst>
          </p:cNvPr>
          <p:cNvSpPr/>
          <p:nvPr/>
        </p:nvSpPr>
        <p:spPr>
          <a:xfrm>
            <a:off x="342041" y="2415478"/>
            <a:ext cx="4770071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spcAft>
                <a:spcPts val="1036"/>
              </a:spcAft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language translation</a:t>
            </a:r>
          </a:p>
          <a:p>
            <a:pPr marL="742950" lvl="2" indent="-285750">
              <a:spcAft>
                <a:spcPts val="1036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Google-translator API</a:t>
            </a:r>
          </a:p>
          <a:p>
            <a:pPr marL="742950" lvl="2" indent="-285750">
              <a:spcAft>
                <a:spcPts val="1036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DeepL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API</a:t>
            </a:r>
          </a:p>
          <a:p>
            <a:pPr marL="742950" lvl="2" indent="-285750">
              <a:spcAft>
                <a:spcPts val="1036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python-translate API (Microsoft and other providers)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F302DD-E216-4F91-BD4F-CD4C007BB10A}"/>
              </a:ext>
            </a:extLst>
          </p:cNvPr>
          <p:cNvSpPr/>
          <p:nvPr/>
        </p:nvSpPr>
        <p:spPr>
          <a:xfrm>
            <a:off x="5700053" y="4385394"/>
            <a:ext cx="4806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punctuation/special symbols, lowercase</a:t>
            </a:r>
          </a:p>
          <a:p>
            <a:endParaRPr lang="en-US" sz="16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BC770-D564-4F14-B2F1-0995F14AC379}"/>
              </a:ext>
            </a:extLst>
          </p:cNvPr>
          <p:cNvSpPr/>
          <p:nvPr/>
        </p:nvSpPr>
        <p:spPr>
          <a:xfrm>
            <a:off x="932314" y="511679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tokenization and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stopwords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  <a:p>
            <a:endParaRPr lang="en-US" sz="16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0390276-AA1C-46F4-9CAF-5C9C81CAE79C}"/>
              </a:ext>
            </a:extLst>
          </p:cNvPr>
          <p:cNvSpPr/>
          <p:nvPr/>
        </p:nvSpPr>
        <p:spPr>
          <a:xfrm>
            <a:off x="5669610" y="5501967"/>
            <a:ext cx="4474226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stemming - lemmatization</a:t>
            </a:r>
          </a:p>
          <a:p>
            <a:pPr marL="742950" lvl="2" indent="-285750">
              <a:spcAft>
                <a:spcPts val="1036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SnowballStemmer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(multilingual)</a:t>
            </a:r>
          </a:p>
          <a:p>
            <a:pPr marL="742950" lvl="2" indent="-285750">
              <a:spcAft>
                <a:spcPts val="1036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PorterStemmer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(English)</a:t>
            </a: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291101AE-8448-41E9-BAFA-4B5C57EFFB0D}"/>
              </a:ext>
            </a:extLst>
          </p:cNvPr>
          <p:cNvSpPr/>
          <p:nvPr/>
        </p:nvSpPr>
        <p:spPr>
          <a:xfrm rot="220108">
            <a:off x="3077511" y="1525352"/>
            <a:ext cx="2446194" cy="452701"/>
          </a:xfrm>
          <a:custGeom>
            <a:avLst/>
            <a:gdLst>
              <a:gd name="connsiteX0" fmla="*/ 0 w 2524836"/>
              <a:gd name="connsiteY0" fmla="*/ 386286 h 604650"/>
              <a:gd name="connsiteX1" fmla="*/ 1146412 w 2524836"/>
              <a:gd name="connsiteY1" fmla="*/ 4149 h 604650"/>
              <a:gd name="connsiteX2" fmla="*/ 2524836 w 2524836"/>
              <a:gd name="connsiteY2" fmla="*/ 604650 h 604650"/>
              <a:gd name="connsiteX0" fmla="*/ 0 w 2524836"/>
              <a:gd name="connsiteY0" fmla="*/ 290898 h 509262"/>
              <a:gd name="connsiteX1" fmla="*/ 1173671 w 2524836"/>
              <a:gd name="connsiteY1" fmla="*/ 6827 h 509262"/>
              <a:gd name="connsiteX2" fmla="*/ 2524836 w 2524836"/>
              <a:gd name="connsiteY2" fmla="*/ 509262 h 509262"/>
              <a:gd name="connsiteX0" fmla="*/ 0 w 2524836"/>
              <a:gd name="connsiteY0" fmla="*/ 284919 h 503283"/>
              <a:gd name="connsiteX1" fmla="*/ 1173671 w 2524836"/>
              <a:gd name="connsiteY1" fmla="*/ 848 h 503283"/>
              <a:gd name="connsiteX2" fmla="*/ 2524836 w 2524836"/>
              <a:gd name="connsiteY2" fmla="*/ 503283 h 503283"/>
              <a:gd name="connsiteX0" fmla="*/ 0 w 2524836"/>
              <a:gd name="connsiteY0" fmla="*/ 284643 h 503007"/>
              <a:gd name="connsiteX1" fmla="*/ 1173671 w 2524836"/>
              <a:gd name="connsiteY1" fmla="*/ 572 h 503007"/>
              <a:gd name="connsiteX2" fmla="*/ 2524836 w 2524836"/>
              <a:gd name="connsiteY2" fmla="*/ 503007 h 50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836" h="503007">
                <a:moveTo>
                  <a:pt x="0" y="284643"/>
                </a:moveTo>
                <a:cubicBezTo>
                  <a:pt x="362803" y="75377"/>
                  <a:pt x="793753" y="-7803"/>
                  <a:pt x="1173671" y="572"/>
                </a:cubicBezTo>
                <a:cubicBezTo>
                  <a:pt x="1553589" y="8947"/>
                  <a:pt x="2313296" y="307389"/>
                  <a:pt x="2524836" y="503007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C190A4F-6F8B-46BF-A15A-D7C03C2A03AE}"/>
              </a:ext>
            </a:extLst>
          </p:cNvPr>
          <p:cNvSpPr/>
          <p:nvPr/>
        </p:nvSpPr>
        <p:spPr>
          <a:xfrm rot="9631948">
            <a:off x="3691035" y="2630911"/>
            <a:ext cx="1986640" cy="475077"/>
          </a:xfrm>
          <a:custGeom>
            <a:avLst/>
            <a:gdLst>
              <a:gd name="connsiteX0" fmla="*/ 0 w 2524836"/>
              <a:gd name="connsiteY0" fmla="*/ 386286 h 604650"/>
              <a:gd name="connsiteX1" fmla="*/ 1146412 w 2524836"/>
              <a:gd name="connsiteY1" fmla="*/ 4149 h 604650"/>
              <a:gd name="connsiteX2" fmla="*/ 2524836 w 2524836"/>
              <a:gd name="connsiteY2" fmla="*/ 604650 h 604650"/>
              <a:gd name="connsiteX0" fmla="*/ 0 w 2524836"/>
              <a:gd name="connsiteY0" fmla="*/ 290898 h 509262"/>
              <a:gd name="connsiteX1" fmla="*/ 1173671 w 2524836"/>
              <a:gd name="connsiteY1" fmla="*/ 6827 h 509262"/>
              <a:gd name="connsiteX2" fmla="*/ 2524836 w 2524836"/>
              <a:gd name="connsiteY2" fmla="*/ 509262 h 509262"/>
              <a:gd name="connsiteX0" fmla="*/ 0 w 2524836"/>
              <a:gd name="connsiteY0" fmla="*/ 284919 h 503283"/>
              <a:gd name="connsiteX1" fmla="*/ 1173671 w 2524836"/>
              <a:gd name="connsiteY1" fmla="*/ 848 h 503283"/>
              <a:gd name="connsiteX2" fmla="*/ 2524836 w 2524836"/>
              <a:gd name="connsiteY2" fmla="*/ 503283 h 503283"/>
              <a:gd name="connsiteX0" fmla="*/ 0 w 2524836"/>
              <a:gd name="connsiteY0" fmla="*/ 284643 h 503007"/>
              <a:gd name="connsiteX1" fmla="*/ 1173671 w 2524836"/>
              <a:gd name="connsiteY1" fmla="*/ 572 h 503007"/>
              <a:gd name="connsiteX2" fmla="*/ 2524836 w 2524836"/>
              <a:gd name="connsiteY2" fmla="*/ 503007 h 50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836" h="503007">
                <a:moveTo>
                  <a:pt x="0" y="284643"/>
                </a:moveTo>
                <a:cubicBezTo>
                  <a:pt x="362803" y="75377"/>
                  <a:pt x="793753" y="-7803"/>
                  <a:pt x="1173671" y="572"/>
                </a:cubicBezTo>
                <a:cubicBezTo>
                  <a:pt x="1553589" y="8947"/>
                  <a:pt x="2313296" y="307389"/>
                  <a:pt x="2524836" y="503007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F825C948-8632-4D13-A2A6-D245EEDC1C2B}"/>
              </a:ext>
            </a:extLst>
          </p:cNvPr>
          <p:cNvSpPr/>
          <p:nvPr/>
        </p:nvSpPr>
        <p:spPr>
          <a:xfrm rot="1048477">
            <a:off x="4765828" y="3585042"/>
            <a:ext cx="1807564" cy="398307"/>
          </a:xfrm>
          <a:custGeom>
            <a:avLst/>
            <a:gdLst>
              <a:gd name="connsiteX0" fmla="*/ 0 w 2524836"/>
              <a:gd name="connsiteY0" fmla="*/ 386286 h 604650"/>
              <a:gd name="connsiteX1" fmla="*/ 1146412 w 2524836"/>
              <a:gd name="connsiteY1" fmla="*/ 4149 h 604650"/>
              <a:gd name="connsiteX2" fmla="*/ 2524836 w 2524836"/>
              <a:gd name="connsiteY2" fmla="*/ 604650 h 604650"/>
              <a:gd name="connsiteX0" fmla="*/ 0 w 2524836"/>
              <a:gd name="connsiteY0" fmla="*/ 290898 h 509262"/>
              <a:gd name="connsiteX1" fmla="*/ 1173671 w 2524836"/>
              <a:gd name="connsiteY1" fmla="*/ 6827 h 509262"/>
              <a:gd name="connsiteX2" fmla="*/ 2524836 w 2524836"/>
              <a:gd name="connsiteY2" fmla="*/ 509262 h 509262"/>
              <a:gd name="connsiteX0" fmla="*/ 0 w 2524836"/>
              <a:gd name="connsiteY0" fmla="*/ 284919 h 503283"/>
              <a:gd name="connsiteX1" fmla="*/ 1173671 w 2524836"/>
              <a:gd name="connsiteY1" fmla="*/ 848 h 503283"/>
              <a:gd name="connsiteX2" fmla="*/ 2524836 w 2524836"/>
              <a:gd name="connsiteY2" fmla="*/ 503283 h 503283"/>
              <a:gd name="connsiteX0" fmla="*/ 0 w 2524836"/>
              <a:gd name="connsiteY0" fmla="*/ 284643 h 503007"/>
              <a:gd name="connsiteX1" fmla="*/ 1173671 w 2524836"/>
              <a:gd name="connsiteY1" fmla="*/ 572 h 503007"/>
              <a:gd name="connsiteX2" fmla="*/ 2524836 w 2524836"/>
              <a:gd name="connsiteY2" fmla="*/ 503007 h 50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836" h="503007">
                <a:moveTo>
                  <a:pt x="0" y="284643"/>
                </a:moveTo>
                <a:cubicBezTo>
                  <a:pt x="362803" y="75377"/>
                  <a:pt x="793753" y="-7803"/>
                  <a:pt x="1173671" y="572"/>
                </a:cubicBezTo>
                <a:cubicBezTo>
                  <a:pt x="1553589" y="8947"/>
                  <a:pt x="2313296" y="307389"/>
                  <a:pt x="2524836" y="503007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A651889B-76CB-4EBF-8E6A-92BBC2A5252F}"/>
              </a:ext>
            </a:extLst>
          </p:cNvPr>
          <p:cNvSpPr/>
          <p:nvPr/>
        </p:nvSpPr>
        <p:spPr>
          <a:xfrm rot="10351416" flipV="1">
            <a:off x="4188484" y="4493269"/>
            <a:ext cx="1388015" cy="372618"/>
          </a:xfrm>
          <a:custGeom>
            <a:avLst/>
            <a:gdLst>
              <a:gd name="connsiteX0" fmla="*/ 0 w 2524836"/>
              <a:gd name="connsiteY0" fmla="*/ 386286 h 604650"/>
              <a:gd name="connsiteX1" fmla="*/ 1146412 w 2524836"/>
              <a:gd name="connsiteY1" fmla="*/ 4149 h 604650"/>
              <a:gd name="connsiteX2" fmla="*/ 2524836 w 2524836"/>
              <a:gd name="connsiteY2" fmla="*/ 604650 h 604650"/>
              <a:gd name="connsiteX0" fmla="*/ 0 w 2524836"/>
              <a:gd name="connsiteY0" fmla="*/ 290898 h 509262"/>
              <a:gd name="connsiteX1" fmla="*/ 1173671 w 2524836"/>
              <a:gd name="connsiteY1" fmla="*/ 6827 h 509262"/>
              <a:gd name="connsiteX2" fmla="*/ 2524836 w 2524836"/>
              <a:gd name="connsiteY2" fmla="*/ 509262 h 509262"/>
              <a:gd name="connsiteX0" fmla="*/ 0 w 2524836"/>
              <a:gd name="connsiteY0" fmla="*/ 284919 h 503283"/>
              <a:gd name="connsiteX1" fmla="*/ 1173671 w 2524836"/>
              <a:gd name="connsiteY1" fmla="*/ 848 h 503283"/>
              <a:gd name="connsiteX2" fmla="*/ 2524836 w 2524836"/>
              <a:gd name="connsiteY2" fmla="*/ 503283 h 503283"/>
              <a:gd name="connsiteX0" fmla="*/ 0 w 2524836"/>
              <a:gd name="connsiteY0" fmla="*/ 284643 h 503007"/>
              <a:gd name="connsiteX1" fmla="*/ 1173671 w 2524836"/>
              <a:gd name="connsiteY1" fmla="*/ 572 h 503007"/>
              <a:gd name="connsiteX2" fmla="*/ 2524836 w 2524836"/>
              <a:gd name="connsiteY2" fmla="*/ 503007 h 50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836" h="503007">
                <a:moveTo>
                  <a:pt x="0" y="284643"/>
                </a:moveTo>
                <a:cubicBezTo>
                  <a:pt x="362803" y="75377"/>
                  <a:pt x="793753" y="-7803"/>
                  <a:pt x="1173671" y="572"/>
                </a:cubicBezTo>
                <a:cubicBezTo>
                  <a:pt x="1553589" y="8947"/>
                  <a:pt x="2313296" y="307389"/>
                  <a:pt x="2524836" y="503007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7AB26681-6E69-43A9-B665-5DE8D0FC48EA}"/>
              </a:ext>
            </a:extLst>
          </p:cNvPr>
          <p:cNvSpPr/>
          <p:nvPr/>
        </p:nvSpPr>
        <p:spPr>
          <a:xfrm rot="1356893" flipV="1">
            <a:off x="3999158" y="5742729"/>
            <a:ext cx="1463275" cy="390596"/>
          </a:xfrm>
          <a:custGeom>
            <a:avLst/>
            <a:gdLst>
              <a:gd name="connsiteX0" fmla="*/ 0 w 2524836"/>
              <a:gd name="connsiteY0" fmla="*/ 386286 h 604650"/>
              <a:gd name="connsiteX1" fmla="*/ 1146412 w 2524836"/>
              <a:gd name="connsiteY1" fmla="*/ 4149 h 604650"/>
              <a:gd name="connsiteX2" fmla="*/ 2524836 w 2524836"/>
              <a:gd name="connsiteY2" fmla="*/ 604650 h 604650"/>
              <a:gd name="connsiteX0" fmla="*/ 0 w 2524836"/>
              <a:gd name="connsiteY0" fmla="*/ 290898 h 509262"/>
              <a:gd name="connsiteX1" fmla="*/ 1173671 w 2524836"/>
              <a:gd name="connsiteY1" fmla="*/ 6827 h 509262"/>
              <a:gd name="connsiteX2" fmla="*/ 2524836 w 2524836"/>
              <a:gd name="connsiteY2" fmla="*/ 509262 h 509262"/>
              <a:gd name="connsiteX0" fmla="*/ 0 w 2524836"/>
              <a:gd name="connsiteY0" fmla="*/ 284919 h 503283"/>
              <a:gd name="connsiteX1" fmla="*/ 1173671 w 2524836"/>
              <a:gd name="connsiteY1" fmla="*/ 848 h 503283"/>
              <a:gd name="connsiteX2" fmla="*/ 2524836 w 2524836"/>
              <a:gd name="connsiteY2" fmla="*/ 503283 h 503283"/>
              <a:gd name="connsiteX0" fmla="*/ 0 w 2524836"/>
              <a:gd name="connsiteY0" fmla="*/ 284643 h 503007"/>
              <a:gd name="connsiteX1" fmla="*/ 1173671 w 2524836"/>
              <a:gd name="connsiteY1" fmla="*/ 572 h 503007"/>
              <a:gd name="connsiteX2" fmla="*/ 2524836 w 2524836"/>
              <a:gd name="connsiteY2" fmla="*/ 503007 h 50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836" h="503007">
                <a:moveTo>
                  <a:pt x="0" y="284643"/>
                </a:moveTo>
                <a:cubicBezTo>
                  <a:pt x="362803" y="75377"/>
                  <a:pt x="793753" y="-7803"/>
                  <a:pt x="1173671" y="572"/>
                </a:cubicBezTo>
                <a:cubicBezTo>
                  <a:pt x="1553589" y="8947"/>
                  <a:pt x="2313296" y="307389"/>
                  <a:pt x="2524836" y="503007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916938D-3B0E-4890-8E13-8E43DD6EEC2B}"/>
              </a:ext>
            </a:extLst>
          </p:cNvPr>
          <p:cNvGrpSpPr/>
          <p:nvPr/>
        </p:nvGrpSpPr>
        <p:grpSpPr>
          <a:xfrm rot="5400000">
            <a:off x="7931200" y="2597506"/>
            <a:ext cx="7237329" cy="1336835"/>
            <a:chOff x="2468373" y="1611824"/>
            <a:chExt cx="7237329" cy="185979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9F0133C-7E79-41B3-85A8-2525A6030DCC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A22E8908-600A-4515-93AA-543F2654558F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3" name="Immagine 19">
            <a:extLst>
              <a:ext uri="{FF2B5EF4-FFF2-40B4-BE49-F238E27FC236}">
                <a16:creationId xmlns:a16="http://schemas.microsoft.com/office/drawing/2014/main" id="{0A277583-8D66-408B-88CD-14528E73F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56" y="226379"/>
            <a:ext cx="1577528" cy="157752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598FE30-BCE7-45A6-AA32-75C2599822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" y="6053301"/>
            <a:ext cx="733658" cy="733658"/>
          </a:xfrm>
          <a:prstGeom prst="rect">
            <a:avLst/>
          </a:prstGeom>
        </p:spPr>
      </p:pic>
      <p:sp>
        <p:nvSpPr>
          <p:cNvPr id="25" name="TextBox 13">
            <a:extLst>
              <a:ext uri="{FF2B5EF4-FFF2-40B4-BE49-F238E27FC236}">
                <a16:creationId xmlns:a16="http://schemas.microsoft.com/office/drawing/2014/main" id="{E85635EC-524D-473C-9A35-5492DFC69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6697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53122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E04327-CC95-4A95-8991-61CCC7983220}"/>
              </a:ext>
            </a:extLst>
          </p:cNvPr>
          <p:cNvSpPr txBox="1"/>
          <p:nvPr/>
        </p:nvSpPr>
        <p:spPr>
          <a:xfrm>
            <a:off x="940175" y="195258"/>
            <a:ext cx="110743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latent</a:t>
            </a:r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 </a:t>
            </a:r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dirichlet</a:t>
            </a:r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 </a:t>
            </a:r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allocation</a:t>
            </a:r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 (LDA)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8D5644A-427B-427E-8B49-06255D3B705D}"/>
              </a:ext>
            </a:extLst>
          </p:cNvPr>
          <p:cNvSpPr/>
          <p:nvPr/>
        </p:nvSpPr>
        <p:spPr>
          <a:xfrm>
            <a:off x="1133475" y="767096"/>
            <a:ext cx="7138900" cy="2392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unsupervised method for topic modeling &amp; topic extraction</a:t>
            </a:r>
          </a:p>
          <a:p>
            <a:pPr lvl="0"/>
            <a:endParaRPr lang="en-US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generative model (three level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bayesian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model)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6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high level idea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assume your texts comes from a latent-topics generated distribution, try to infer the distribution parameters (thus, the latent topics)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Source Sans Pro Semibold" pitchFamily="34"/>
              </a:rPr>
              <a:t> 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776001CB-895A-46EF-9481-E29CEBAF0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417" y="3222631"/>
            <a:ext cx="945886" cy="1032156"/>
          </a:xfrm>
          <a:prstGeom prst="rect">
            <a:avLst/>
          </a:prstGeom>
          <a:ln w="76200">
            <a:solidFill>
              <a:srgbClr val="F64060"/>
            </a:solidFill>
          </a:ln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A0D3DE8-072E-4622-A4CB-DACEAE09152E}"/>
              </a:ext>
            </a:extLst>
          </p:cNvPr>
          <p:cNvSpPr/>
          <p:nvPr/>
        </p:nvSpPr>
        <p:spPr>
          <a:xfrm>
            <a:off x="596722" y="5091664"/>
            <a:ext cx="9742302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4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interesting note</a:t>
            </a:r>
          </a:p>
          <a:p>
            <a:pPr marL="742950" lvl="2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some Latent topics are well correspondent with our labels while others have no sense but.. that’s a good news!</a:t>
            </a:r>
          </a:p>
          <a:p>
            <a:pPr marL="742950" lvl="3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clusters of “garbage” helps in defining “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badwords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” to remove in the cleaning process 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 ~ 1/2%  performance gain by only stripping ~50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badwords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(the previously introduced “trick”)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5C9F666-B19B-46D6-8777-D1F56D78D228}"/>
              </a:ext>
            </a:extLst>
          </p:cNvPr>
          <p:cNvSpPr/>
          <p:nvPr/>
        </p:nvSpPr>
        <p:spPr>
          <a:xfrm>
            <a:off x="687627" y="2999683"/>
            <a:ext cx="11301431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(almost) technically</a:t>
            </a:r>
          </a:p>
          <a:p>
            <a:pPr marL="742950" lvl="2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“LDA takes de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Finetti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theorem seriously”</a:t>
            </a:r>
          </a:p>
          <a:p>
            <a:pPr marL="742950" lvl="2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compute the probability distribution for words in a doc, for a doc in a corpus and for the corpus itself 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		exploiting the main property of exchangeability of words and docs</a:t>
            </a:r>
          </a:p>
          <a:p>
            <a:pPr marL="742950" lvl="2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use Bayesian inference to obtain the posterior distribution of the latent variables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		exploiting variational methods to solve (uncouple) intractable (coupled) equations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B1F1E6E-ACC9-4BA3-B109-B5F1037C0B2A}"/>
              </a:ext>
            </a:extLst>
          </p:cNvPr>
          <p:cNvGrpSpPr/>
          <p:nvPr/>
        </p:nvGrpSpPr>
        <p:grpSpPr>
          <a:xfrm rot="5400000">
            <a:off x="-3739022" y="2597506"/>
            <a:ext cx="7237329" cy="1336835"/>
            <a:chOff x="2468373" y="1611824"/>
            <a:chExt cx="7237329" cy="185979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CBEACE09-B05D-4E69-88A6-31BEE8A4DDF1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7AF2C50-AA96-4796-841F-CBD6B4F32ADD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0232B8DB-244B-421C-9053-01E843A76992}"/>
              </a:ext>
            </a:extLst>
          </p:cNvPr>
          <p:cNvSpPr/>
          <p:nvPr/>
        </p:nvSpPr>
        <p:spPr>
          <a:xfrm>
            <a:off x="4876800" y="7022167"/>
            <a:ext cx="2438400" cy="1716505"/>
          </a:xfrm>
          <a:prstGeom prst="rect">
            <a:avLst/>
          </a:prstGeom>
          <a:solidFill>
            <a:srgbClr val="18171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63DEC8-3689-48C7-894B-0151E86B3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5643" y="-2344377"/>
            <a:ext cx="3038233" cy="1903290"/>
          </a:xfrm>
          <a:prstGeom prst="rect">
            <a:avLst/>
          </a:prstGeom>
          <a:ln w="76200">
            <a:solidFill>
              <a:srgbClr val="F64060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C7FB4C4-A43B-4A1E-A358-28EA0E5E5DB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16" name="TextBox 13">
            <a:extLst>
              <a:ext uri="{FF2B5EF4-FFF2-40B4-BE49-F238E27FC236}">
                <a16:creationId xmlns:a16="http://schemas.microsoft.com/office/drawing/2014/main" id="{DD566960-FA3C-47BF-8640-1B2D26CE7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1720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11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BB3C64E-0E23-4EB6-AE86-ED08459C8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839" y="374167"/>
            <a:ext cx="1716505" cy="17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49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E04327-CC95-4A95-8991-61CCC7983220}"/>
              </a:ext>
            </a:extLst>
          </p:cNvPr>
          <p:cNvSpPr txBox="1"/>
          <p:nvPr/>
        </p:nvSpPr>
        <p:spPr>
          <a:xfrm>
            <a:off x="808926" y="129961"/>
            <a:ext cx="110743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latent</a:t>
            </a:r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 </a:t>
            </a:r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dirichlet</a:t>
            </a:r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 </a:t>
            </a:r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allocation</a:t>
            </a:r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 (LDA)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8D5644A-427B-427E-8B49-06255D3B705D}"/>
              </a:ext>
            </a:extLst>
          </p:cNvPr>
          <p:cNvSpPr/>
          <p:nvPr/>
        </p:nvSpPr>
        <p:spPr>
          <a:xfrm>
            <a:off x="711575" y="766295"/>
            <a:ext cx="7138900" cy="2392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unsupervised method for topic modeling &amp; topic extraction</a:t>
            </a:r>
          </a:p>
          <a:p>
            <a:pPr lvl="0"/>
            <a:endParaRPr lang="en-US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generative model (three level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bayesian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model)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600" b="1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high level idea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assume your texts comes from a latent-topics generated distribution, try to infer the distribution parameters (thus, the latent topics)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Source Sans Pro Semibold" pitchFamily="34"/>
              </a:rPr>
              <a:t> </a:t>
            </a:r>
          </a:p>
        </p:txBody>
      </p:sp>
      <p:pic>
        <p:nvPicPr>
          <p:cNvPr id="11" name="Picture 10">
            <a:hlinkClick r:id="rId2" action="ppaction://hlinksldjump"/>
            <a:extLst>
              <a:ext uri="{FF2B5EF4-FFF2-40B4-BE49-F238E27FC236}">
                <a16:creationId xmlns:a16="http://schemas.microsoft.com/office/drawing/2014/main" id="{776001CB-895A-46EF-9481-E29CEBAF0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417" y="3222631"/>
            <a:ext cx="945886" cy="1032156"/>
          </a:xfrm>
          <a:prstGeom prst="rect">
            <a:avLst/>
          </a:prstGeom>
          <a:ln w="76200">
            <a:solidFill>
              <a:srgbClr val="F64060"/>
            </a:solidFill>
          </a:ln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A0D3DE8-072E-4622-A4CB-DACEAE09152E}"/>
              </a:ext>
            </a:extLst>
          </p:cNvPr>
          <p:cNvSpPr/>
          <p:nvPr/>
        </p:nvSpPr>
        <p:spPr>
          <a:xfrm>
            <a:off x="596722" y="5091664"/>
            <a:ext cx="9742302" cy="1482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600" b="1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interesting note</a:t>
            </a:r>
          </a:p>
          <a:p>
            <a:pPr marL="742950" lvl="2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some Latent topics are well correspondent with our labels while others have no sense but.. that’s a good news!</a:t>
            </a:r>
          </a:p>
          <a:p>
            <a:pPr marL="742950" lvl="3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clusters of “garbage” helps in defining “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” to remove in the cleaning process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 ~ 5/7%  performance gain by only stripping ~20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(the previously introduced “trick”)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5C9F666-B19B-46D6-8777-D1F56D78D228}"/>
              </a:ext>
            </a:extLst>
          </p:cNvPr>
          <p:cNvSpPr/>
          <p:nvPr/>
        </p:nvSpPr>
        <p:spPr>
          <a:xfrm>
            <a:off x="687627" y="2999683"/>
            <a:ext cx="11301431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(almost) technically</a:t>
            </a:r>
          </a:p>
          <a:p>
            <a:pPr marL="742950" lvl="2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“LDA takes de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Finetti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theorem seriously”</a:t>
            </a:r>
          </a:p>
          <a:p>
            <a:pPr marL="742950" lvl="2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compute the probability distribution for words in a doc, for a doc in a corpus and for the corpus itself 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		exploiting the main property of exchangeability of words and docs</a:t>
            </a:r>
          </a:p>
          <a:p>
            <a:pPr marL="742950" lvl="2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use Bayesian inference to obtain the posterior distribution of the latent variables</a:t>
            </a:r>
          </a:p>
          <a:p>
            <a:pPr marL="0" lvl="1" indent="0">
              <a:spcBef>
                <a:spcPts val="0"/>
              </a:spcBef>
              <a:spcAft>
                <a:spcPts val="1140"/>
              </a:spcAft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		exploiting variational methods to solve (uncouple) intractable (coupled) equations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B1F1E6E-ACC9-4BA3-B109-B5F1037C0B2A}"/>
              </a:ext>
            </a:extLst>
          </p:cNvPr>
          <p:cNvGrpSpPr/>
          <p:nvPr/>
        </p:nvGrpSpPr>
        <p:grpSpPr>
          <a:xfrm rot="5400000">
            <a:off x="-3739022" y="2597506"/>
            <a:ext cx="7237329" cy="1336835"/>
            <a:chOff x="2468373" y="1611824"/>
            <a:chExt cx="7237329" cy="185979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CBEACE09-B05D-4E69-88A6-31BEE8A4DDF1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7AF2C50-AA96-4796-841F-CBD6B4F32ADD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0232B8DB-244B-421C-9053-01E843A76992}"/>
              </a:ext>
            </a:extLst>
          </p:cNvPr>
          <p:cNvSpPr/>
          <p:nvPr/>
        </p:nvSpPr>
        <p:spPr>
          <a:xfrm>
            <a:off x="673844" y="711718"/>
            <a:ext cx="11315214" cy="5890162"/>
          </a:xfrm>
          <a:prstGeom prst="rect">
            <a:avLst/>
          </a:prstGeom>
          <a:solidFill>
            <a:srgbClr val="18171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F12CE3B-6A1F-434D-971F-CBDF34E659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3DEC8-3689-48C7-894B-0151E86B3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503" y="795337"/>
            <a:ext cx="9135538" cy="5722924"/>
          </a:xfrm>
          <a:prstGeom prst="rect">
            <a:avLst/>
          </a:prstGeom>
          <a:ln w="76200">
            <a:solidFill>
              <a:srgbClr val="F64060"/>
            </a:solidFill>
          </a:ln>
        </p:spPr>
      </p:pic>
      <p:sp>
        <p:nvSpPr>
          <p:cNvPr id="16" name="TextBox 13">
            <a:extLst>
              <a:ext uri="{FF2B5EF4-FFF2-40B4-BE49-F238E27FC236}">
                <a16:creationId xmlns:a16="http://schemas.microsoft.com/office/drawing/2014/main" id="{3BB3CDC2-9725-4F3B-94A6-07C01148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5980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11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2E3423A-3AD7-4397-8C2C-7EA262763F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839" y="374167"/>
            <a:ext cx="1716505" cy="17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1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152B2B-56AE-406F-BE60-5758D780240F}"/>
              </a:ext>
            </a:extLst>
          </p:cNvPr>
          <p:cNvSpPr txBox="1"/>
          <p:nvPr/>
        </p:nvSpPr>
        <p:spPr>
          <a:xfrm>
            <a:off x="5207441" y="4048776"/>
            <a:ext cx="574074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4800" b="1" spc="300">
                <a:solidFill>
                  <a:srgbClr val="F64060"/>
                </a:solidFill>
                <a:latin typeface="Futura Md BT" panose="020B0602020204020303" pitchFamily="34" charset="0"/>
                <a:ea typeface="Source Sans Pro" panose="020B0503030403020204" pitchFamily="34" charset="0"/>
              </a:rPr>
              <a:t>TEXT REPRESENTATION</a:t>
            </a:r>
            <a:endParaRPr lang="it-IT" sz="4800" b="1" spc="300" dirty="0">
              <a:solidFill>
                <a:srgbClr val="F64060"/>
              </a:solidFill>
              <a:latin typeface="Futura Md BT" panose="020B0602020204020303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26AA3C6-2B3A-42B3-9B8B-983D8D0E72DF}"/>
              </a:ext>
            </a:extLst>
          </p:cNvPr>
          <p:cNvCxnSpPr>
            <a:cxnSpLocks/>
          </p:cNvCxnSpPr>
          <p:nvPr/>
        </p:nvCxnSpPr>
        <p:spPr>
          <a:xfrm>
            <a:off x="11031416" y="2701003"/>
            <a:ext cx="0" cy="3587262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867D5E7-7F30-4A7F-B0E2-F946C8AD071F}"/>
              </a:ext>
            </a:extLst>
          </p:cNvPr>
          <p:cNvCxnSpPr>
            <a:cxnSpLocks/>
          </p:cNvCxnSpPr>
          <p:nvPr/>
        </p:nvCxnSpPr>
        <p:spPr>
          <a:xfrm flipH="1">
            <a:off x="6105380" y="5579961"/>
            <a:ext cx="4926036" cy="0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A24E1DD7-3826-4B99-AACE-F937420F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80" y="1018823"/>
            <a:ext cx="3598500" cy="35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1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B91CA5CB-9053-40AE-A64E-FE2415B3AAEE}"/>
              </a:ext>
            </a:extLst>
          </p:cNvPr>
          <p:cNvSpPr/>
          <p:nvPr/>
        </p:nvSpPr>
        <p:spPr>
          <a:xfrm>
            <a:off x="2335942" y="1732200"/>
            <a:ext cx="3811310" cy="404866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26B936A-4425-449C-90C6-ACDF7E1F90BF}"/>
              </a:ext>
            </a:extLst>
          </p:cNvPr>
          <p:cNvSpPr/>
          <p:nvPr/>
        </p:nvSpPr>
        <p:spPr>
          <a:xfrm>
            <a:off x="7578671" y="1732200"/>
            <a:ext cx="3811311" cy="404866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DFD746-C06C-44BB-879E-CA644D497AC4}"/>
              </a:ext>
            </a:extLst>
          </p:cNvPr>
          <p:cNvSpPr txBox="1"/>
          <p:nvPr/>
        </p:nvSpPr>
        <p:spPr>
          <a:xfrm>
            <a:off x="1918633" y="870657"/>
            <a:ext cx="4391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32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bag</a:t>
            </a:r>
            <a:r>
              <a:rPr lang="it-IT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-of-words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7CFAC81-1D50-4808-8D6B-DF0ACF535FF8}"/>
              </a:ext>
            </a:extLst>
          </p:cNvPr>
          <p:cNvSpPr/>
          <p:nvPr/>
        </p:nvSpPr>
        <p:spPr>
          <a:xfrm>
            <a:off x="7213332" y="3183736"/>
            <a:ext cx="4575290" cy="34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tf-idf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vectorization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9717F20-29F4-435B-8298-2744BB416864}"/>
              </a:ext>
            </a:extLst>
          </p:cNvPr>
          <p:cNvSpPr/>
          <p:nvPr/>
        </p:nvSpPr>
        <p:spPr>
          <a:xfrm>
            <a:off x="8847702" y="4292508"/>
            <a:ext cx="1257202" cy="34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where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7793344-F810-447A-94BF-48DF23ABDDA9}"/>
              </a:ext>
            </a:extLst>
          </p:cNvPr>
          <p:cNvGrpSpPr/>
          <p:nvPr/>
        </p:nvGrpSpPr>
        <p:grpSpPr>
          <a:xfrm rot="5400000">
            <a:off x="-3382561" y="2597506"/>
            <a:ext cx="7237329" cy="1336835"/>
            <a:chOff x="2468373" y="1611824"/>
            <a:chExt cx="7237329" cy="18597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B32883EF-4E33-4D4B-AE06-4A8319AAEA33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19AF28D-15B9-4627-AC40-A738F9EB03F6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4F654A1B-42EA-4923-BA86-9F7A161949ED}"/>
              </a:ext>
            </a:extLst>
          </p:cNvPr>
          <p:cNvSpPr/>
          <p:nvPr/>
        </p:nvSpPr>
        <p:spPr>
          <a:xfrm>
            <a:off x="3066857" y="2208975"/>
            <a:ext cx="2534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spc="6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COUNT</a:t>
            </a:r>
            <a:endParaRPr lang="it-IT" sz="2000" b="1" spc="600" dirty="0">
              <a:latin typeface="Montserrat" panose="00000500000000000000" pitchFamily="2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3F61263-2EC3-4917-9BF6-EE716070AC0A}"/>
              </a:ext>
            </a:extLst>
          </p:cNvPr>
          <p:cNvSpPr/>
          <p:nvPr/>
        </p:nvSpPr>
        <p:spPr>
          <a:xfrm>
            <a:off x="7595322" y="2250702"/>
            <a:ext cx="2633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2000" b="1" spc="6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TF-IDF</a:t>
            </a:r>
            <a:endParaRPr lang="it-IT" sz="2000" b="1" spc="600" dirty="0">
              <a:latin typeface="Montserrat" panose="00000500000000000000" pitchFamily="2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AFCCD10D-2460-4743-BC4C-D619D4A11D44}"/>
              </a:ext>
            </a:extLst>
          </p:cNvPr>
          <p:cNvSpPr/>
          <p:nvPr/>
        </p:nvSpPr>
        <p:spPr>
          <a:xfrm>
            <a:off x="2498410" y="1930798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04CB246-CA84-46CC-B291-7215614B75CB}"/>
              </a:ext>
            </a:extLst>
          </p:cNvPr>
          <p:cNvSpPr/>
          <p:nvPr/>
        </p:nvSpPr>
        <p:spPr>
          <a:xfrm>
            <a:off x="2708786" y="2146146"/>
            <a:ext cx="523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1</a:t>
            </a:r>
            <a:endParaRPr lang="it-IT" sz="1600" dirty="0">
              <a:latin typeface="Montserrat" panose="00000500000000000000" pitchFamily="2" charset="0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675B1ACA-80C3-49B8-8D8D-10B207FD79EE}"/>
              </a:ext>
            </a:extLst>
          </p:cNvPr>
          <p:cNvSpPr/>
          <p:nvPr/>
        </p:nvSpPr>
        <p:spPr>
          <a:xfrm>
            <a:off x="10228526" y="1989196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6BC0318-BBC8-4359-A771-AB22A3A955FC}"/>
              </a:ext>
            </a:extLst>
          </p:cNvPr>
          <p:cNvSpPr/>
          <p:nvPr/>
        </p:nvSpPr>
        <p:spPr>
          <a:xfrm>
            <a:off x="10390335" y="2197442"/>
            <a:ext cx="616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</a:t>
            </a:r>
            <a:endParaRPr lang="it-IT" sz="1600" dirty="0">
              <a:latin typeface="Montserrat" panose="00000500000000000000" pitchFamily="2" charset="0"/>
            </a:endParaRPr>
          </a:p>
        </p:txBody>
      </p:sp>
      <p:pic>
        <p:nvPicPr>
          <p:cNvPr id="30" name="Immagine 29" descr="Immagine che contiene cibo&#10;&#10;Descrizione generata automaticamente">
            <a:extLst>
              <a:ext uri="{FF2B5EF4-FFF2-40B4-BE49-F238E27FC236}">
                <a16:creationId xmlns:a16="http://schemas.microsoft.com/office/drawing/2014/main" id="{B675A172-F9C3-4253-A4E6-C2A5419C7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" y="414992"/>
            <a:ext cx="1569000" cy="1569000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59144E9-E2B8-4F20-AF78-E4E567D8A95F}"/>
              </a:ext>
            </a:extLst>
          </p:cNvPr>
          <p:cNvSpPr txBox="1"/>
          <p:nvPr/>
        </p:nvSpPr>
        <p:spPr>
          <a:xfrm>
            <a:off x="2341980" y="2870511"/>
            <a:ext cx="38113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800" dirty="0">
                <a:solidFill>
                  <a:schemeClr val="bg1">
                    <a:lumMod val="65000"/>
                  </a:schemeClr>
                </a:solidFill>
              </a:rPr>
              <a:t>Ʃ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3B6BBD4-FFD2-4F8F-AA85-B222613C4DF9}"/>
              </a:ext>
            </a:extLst>
          </p:cNvPr>
          <p:cNvGrpSpPr/>
          <p:nvPr/>
        </p:nvGrpSpPr>
        <p:grpSpPr>
          <a:xfrm>
            <a:off x="7954106" y="3615709"/>
            <a:ext cx="3060440" cy="585176"/>
            <a:chOff x="7828384" y="3614316"/>
            <a:chExt cx="3060440" cy="585176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5EC9C0C8-6FED-485B-8CCA-B98E4982EF28}"/>
                </a:ext>
              </a:extLst>
            </p:cNvPr>
            <p:cNvSpPr/>
            <p:nvPr/>
          </p:nvSpPr>
          <p:spPr>
            <a:xfrm>
              <a:off x="7828384" y="3614316"/>
              <a:ext cx="3060440" cy="5851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C6023C-0F1C-47BC-961A-2D0666F0F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209" y="3754883"/>
              <a:ext cx="2874744" cy="325593"/>
            </a:xfrm>
            <a:prstGeom prst="rect">
              <a:avLst/>
            </a:prstGeom>
            <a:ln w="38100">
              <a:noFill/>
            </a:ln>
          </p:spPr>
        </p:pic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6E3E5694-35B3-4532-9D6B-1D572E8ABDBA}"/>
              </a:ext>
            </a:extLst>
          </p:cNvPr>
          <p:cNvGrpSpPr/>
          <p:nvPr/>
        </p:nvGrpSpPr>
        <p:grpSpPr>
          <a:xfrm>
            <a:off x="8403856" y="4704483"/>
            <a:ext cx="2206157" cy="585176"/>
            <a:chOff x="8253459" y="4697592"/>
            <a:chExt cx="2206157" cy="585176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D47C0F90-D0B8-4F62-86DD-4305C91871F2}"/>
                </a:ext>
              </a:extLst>
            </p:cNvPr>
            <p:cNvSpPr/>
            <p:nvPr/>
          </p:nvSpPr>
          <p:spPr>
            <a:xfrm>
              <a:off x="8253459" y="4697592"/>
              <a:ext cx="2206157" cy="5851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Picture 12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FCC89DFE-9463-42E3-B6F9-123BD2C94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416" y="4765882"/>
              <a:ext cx="2008329" cy="448596"/>
            </a:xfrm>
            <a:prstGeom prst="rect">
              <a:avLst/>
            </a:prstGeom>
            <a:ln w="38100">
              <a:noFill/>
            </a:ln>
          </p:spPr>
        </p:pic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61CEE484-0398-49A2-A91B-640E10D01CE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28" name="TextBox 13">
            <a:extLst>
              <a:ext uri="{FF2B5EF4-FFF2-40B4-BE49-F238E27FC236}">
                <a16:creationId xmlns:a16="http://schemas.microsoft.com/office/drawing/2014/main" id="{9879DC10-BCA7-4053-BD0E-07CA4AE9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0742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08099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C90276FB-FE3C-421B-BBB6-4EF55F5E7737}"/>
              </a:ext>
            </a:extLst>
          </p:cNvPr>
          <p:cNvSpPr/>
          <p:nvPr/>
        </p:nvSpPr>
        <p:spPr>
          <a:xfrm>
            <a:off x="8894315" y="258759"/>
            <a:ext cx="2989032" cy="10792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5067CF5A-8AFC-4637-B901-C03D2B16B98F}"/>
              </a:ext>
            </a:extLst>
          </p:cNvPr>
          <p:cNvSpPr/>
          <p:nvPr/>
        </p:nvSpPr>
        <p:spPr>
          <a:xfrm>
            <a:off x="2120774" y="1474768"/>
            <a:ext cx="7562434" cy="512447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DFD746-C06C-44BB-879E-CA644D497AC4}"/>
              </a:ext>
            </a:extLst>
          </p:cNvPr>
          <p:cNvSpPr txBox="1"/>
          <p:nvPr/>
        </p:nvSpPr>
        <p:spPr>
          <a:xfrm>
            <a:off x="1996928" y="560692"/>
            <a:ext cx="46678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32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sparsity</a:t>
            </a:r>
            <a:r>
              <a:rPr lang="it-IT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 </a:t>
            </a:r>
            <a:r>
              <a:rPr lang="it-IT" sz="32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analysis</a:t>
            </a:r>
            <a:endParaRPr lang="it-IT" sz="3200" spc="300" dirty="0">
              <a:solidFill>
                <a:srgbClr val="F64060"/>
              </a:solidFill>
              <a:latin typeface="Futura Bk BT" panose="020B0502020204020303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7793344-F810-447A-94BF-48DF23ABDDA9}"/>
              </a:ext>
            </a:extLst>
          </p:cNvPr>
          <p:cNvGrpSpPr/>
          <p:nvPr/>
        </p:nvGrpSpPr>
        <p:grpSpPr>
          <a:xfrm rot="5400000">
            <a:off x="-3382561" y="2597506"/>
            <a:ext cx="7237329" cy="1336835"/>
            <a:chOff x="2468373" y="1611824"/>
            <a:chExt cx="7237329" cy="18597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B32883EF-4E33-4D4B-AE06-4A8319AAEA33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19AF28D-15B9-4627-AC40-A738F9EB03F6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4F654A1B-42EA-4923-BA86-9F7A161949ED}"/>
              </a:ext>
            </a:extLst>
          </p:cNvPr>
          <p:cNvSpPr/>
          <p:nvPr/>
        </p:nvSpPr>
        <p:spPr>
          <a:xfrm>
            <a:off x="3437008" y="1873516"/>
            <a:ext cx="3351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CUT-OFF THRESHOLD</a:t>
            </a:r>
            <a:endParaRPr lang="it-IT" sz="2000" b="1" spc="300" dirty="0">
              <a:latin typeface="Montserrat" panose="00000500000000000000" pitchFamily="2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3F61263-2EC3-4917-9BF6-EE716070AC0A}"/>
              </a:ext>
            </a:extLst>
          </p:cNvPr>
          <p:cNvSpPr/>
          <p:nvPr/>
        </p:nvSpPr>
        <p:spPr>
          <a:xfrm>
            <a:off x="9683208" y="576851"/>
            <a:ext cx="1656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8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DIMENSIONALITY REDUCTION (SDV)</a:t>
            </a:r>
            <a:endParaRPr lang="it-IT" sz="800" b="1" spc="300" dirty="0">
              <a:latin typeface="Montserrat" panose="00000500000000000000" pitchFamily="2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AFCCD10D-2460-4743-BC4C-D619D4A11D44}"/>
              </a:ext>
            </a:extLst>
          </p:cNvPr>
          <p:cNvSpPr/>
          <p:nvPr/>
        </p:nvSpPr>
        <p:spPr>
          <a:xfrm>
            <a:off x="2416618" y="1880333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04CB246-CA84-46CC-B291-7215614B75CB}"/>
              </a:ext>
            </a:extLst>
          </p:cNvPr>
          <p:cNvSpPr/>
          <p:nvPr/>
        </p:nvSpPr>
        <p:spPr>
          <a:xfrm>
            <a:off x="2626994" y="2095681"/>
            <a:ext cx="523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</a:t>
            </a:r>
            <a:endParaRPr lang="it-IT" sz="1600" dirty="0">
              <a:latin typeface="Montserrat" panose="00000500000000000000" pitchFamily="2" charset="0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675B1ACA-80C3-49B8-8D8D-10B207FD79EE}"/>
              </a:ext>
            </a:extLst>
          </p:cNvPr>
          <p:cNvSpPr/>
          <p:nvPr/>
        </p:nvSpPr>
        <p:spPr>
          <a:xfrm>
            <a:off x="11297544" y="346814"/>
            <a:ext cx="494802" cy="507036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6BC0318-BBC8-4359-A771-AB22A3A955FC}"/>
              </a:ext>
            </a:extLst>
          </p:cNvPr>
          <p:cNvSpPr/>
          <p:nvPr/>
        </p:nvSpPr>
        <p:spPr>
          <a:xfrm>
            <a:off x="11382744" y="431055"/>
            <a:ext cx="3244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B</a:t>
            </a:r>
            <a:endParaRPr lang="it-IT" sz="1050" dirty="0">
              <a:latin typeface="Montserrat" panose="00000500000000000000" pitchFamily="2" charset="0"/>
            </a:endParaRPr>
          </a:p>
        </p:txBody>
      </p:sp>
      <p:pic>
        <p:nvPicPr>
          <p:cNvPr id="30" name="Immagine 29" descr="Immagine che contiene cibo&#10;&#10;Descrizione generata automaticamente">
            <a:extLst>
              <a:ext uri="{FF2B5EF4-FFF2-40B4-BE49-F238E27FC236}">
                <a16:creationId xmlns:a16="http://schemas.microsoft.com/office/drawing/2014/main" id="{B675A172-F9C3-4253-A4E6-C2A5419C7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" y="414992"/>
            <a:ext cx="1569000" cy="1569000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36DC1531-7BE2-401E-B826-79E3036CE768}"/>
              </a:ext>
            </a:extLst>
          </p:cNvPr>
          <p:cNvGrpSpPr/>
          <p:nvPr/>
        </p:nvGrpSpPr>
        <p:grpSpPr>
          <a:xfrm>
            <a:off x="3796931" y="2718146"/>
            <a:ext cx="5038740" cy="3628331"/>
            <a:chOff x="4107050" y="1671614"/>
            <a:chExt cx="6865750" cy="494312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B18710B-3836-413F-B0CC-B6610DE98612}"/>
                </a:ext>
              </a:extLst>
            </p:cNvPr>
            <p:cNvSpPr/>
            <p:nvPr/>
          </p:nvSpPr>
          <p:spPr>
            <a:xfrm>
              <a:off x="4107050" y="1671614"/>
              <a:ext cx="6865750" cy="4943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865CD485-247A-43BC-85A9-081D90BB0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6" t="7110" r="3400"/>
            <a:stretch/>
          </p:blipFill>
          <p:spPr>
            <a:xfrm>
              <a:off x="4351259" y="1976521"/>
              <a:ext cx="6214821" cy="4377975"/>
            </a:xfrm>
            <a:prstGeom prst="rect">
              <a:avLst/>
            </a:prstGeom>
          </p:spPr>
        </p:pic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9882247-D334-4E2D-966B-A67DB733301C}"/>
              </a:ext>
            </a:extLst>
          </p:cNvPr>
          <p:cNvGrpSpPr/>
          <p:nvPr/>
        </p:nvGrpSpPr>
        <p:grpSpPr>
          <a:xfrm>
            <a:off x="8986075" y="731169"/>
            <a:ext cx="699824" cy="468323"/>
            <a:chOff x="2027786" y="2160966"/>
            <a:chExt cx="6124322" cy="4098403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ABED7CD4-938C-4476-8F15-412F7BABB611}"/>
                </a:ext>
              </a:extLst>
            </p:cNvPr>
            <p:cNvSpPr/>
            <p:nvPr/>
          </p:nvSpPr>
          <p:spPr>
            <a:xfrm>
              <a:off x="2027786" y="2160966"/>
              <a:ext cx="6124322" cy="4098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Immagine 27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AB40CBC7-C6D5-4146-8FDA-FF7C1ADE4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1" t="3133" r="3690"/>
            <a:stretch/>
          </p:blipFill>
          <p:spPr>
            <a:xfrm>
              <a:off x="2324746" y="2345709"/>
              <a:ext cx="5455403" cy="3794765"/>
            </a:xfrm>
            <a:prstGeom prst="rect">
              <a:avLst/>
            </a:prstGeom>
          </p:spPr>
        </p:pic>
      </p:grpSp>
      <p:pic>
        <p:nvPicPr>
          <p:cNvPr id="29" name="Immagine 28">
            <a:extLst>
              <a:ext uri="{FF2B5EF4-FFF2-40B4-BE49-F238E27FC236}">
                <a16:creationId xmlns:a16="http://schemas.microsoft.com/office/drawing/2014/main" id="{A339DF9B-4BAC-4D6B-9270-F78A00E8C9C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31" name="TextBox 13">
            <a:extLst>
              <a:ext uri="{FF2B5EF4-FFF2-40B4-BE49-F238E27FC236}">
                <a16:creationId xmlns:a16="http://schemas.microsoft.com/office/drawing/2014/main" id="{699D4C0A-E9AA-434D-953A-0A7ABAB7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41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470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F07180CF-9118-4271-88BB-8EA017A3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C90276FB-FE3C-421B-BBB6-4EF55F5E7737}"/>
              </a:ext>
            </a:extLst>
          </p:cNvPr>
          <p:cNvSpPr/>
          <p:nvPr/>
        </p:nvSpPr>
        <p:spPr>
          <a:xfrm>
            <a:off x="3032449" y="1922724"/>
            <a:ext cx="8730108" cy="45900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5067CF5A-8AFC-4637-B901-C03D2B16B98F}"/>
              </a:ext>
            </a:extLst>
          </p:cNvPr>
          <p:cNvSpPr/>
          <p:nvPr/>
        </p:nvSpPr>
        <p:spPr>
          <a:xfrm>
            <a:off x="7231631" y="478203"/>
            <a:ext cx="3111769" cy="12675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DFD746-C06C-44BB-879E-CA644D497AC4}"/>
              </a:ext>
            </a:extLst>
          </p:cNvPr>
          <p:cNvSpPr txBox="1"/>
          <p:nvPr/>
        </p:nvSpPr>
        <p:spPr>
          <a:xfrm>
            <a:off x="2037596" y="821649"/>
            <a:ext cx="46678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32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sparsity</a:t>
            </a:r>
            <a:r>
              <a:rPr lang="it-IT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 </a:t>
            </a:r>
            <a:r>
              <a:rPr lang="it-IT" sz="32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analysis</a:t>
            </a:r>
            <a:endParaRPr lang="it-IT" sz="3200" spc="300" dirty="0">
              <a:solidFill>
                <a:srgbClr val="F64060"/>
              </a:solidFill>
              <a:latin typeface="Futura Bk BT" panose="020B0502020204020303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7793344-F810-447A-94BF-48DF23ABDDA9}"/>
              </a:ext>
            </a:extLst>
          </p:cNvPr>
          <p:cNvGrpSpPr/>
          <p:nvPr/>
        </p:nvGrpSpPr>
        <p:grpSpPr>
          <a:xfrm rot="5400000">
            <a:off x="-3382561" y="2597506"/>
            <a:ext cx="7237329" cy="1336835"/>
            <a:chOff x="2468373" y="1611824"/>
            <a:chExt cx="7237329" cy="18597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B32883EF-4E33-4D4B-AE06-4A8319AAEA33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19AF28D-15B9-4627-AC40-A738F9EB03F6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4F654A1B-42EA-4923-BA86-9F7A161949ED}"/>
              </a:ext>
            </a:extLst>
          </p:cNvPr>
          <p:cNvSpPr/>
          <p:nvPr/>
        </p:nvSpPr>
        <p:spPr>
          <a:xfrm>
            <a:off x="7933121" y="598631"/>
            <a:ext cx="1860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b="1" spc="3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CUT-OFF THRESHOLD</a:t>
            </a:r>
            <a:endParaRPr lang="it-IT" sz="1000" b="1" spc="300" dirty="0">
              <a:latin typeface="Montserrat" panose="00000500000000000000" pitchFamily="2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3F61263-2EC3-4917-9BF6-EE716070AC0A}"/>
              </a:ext>
            </a:extLst>
          </p:cNvPr>
          <p:cNvSpPr/>
          <p:nvPr/>
        </p:nvSpPr>
        <p:spPr>
          <a:xfrm>
            <a:off x="7531491" y="2206968"/>
            <a:ext cx="31468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20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DIMENSIONALITY REDUCTION (SDV)</a:t>
            </a:r>
            <a:endParaRPr lang="it-IT" sz="2000" b="1" spc="300" dirty="0">
              <a:latin typeface="Montserrat" panose="00000500000000000000" pitchFamily="2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AFCCD10D-2460-4743-BC4C-D619D4A11D44}"/>
              </a:ext>
            </a:extLst>
          </p:cNvPr>
          <p:cNvSpPr/>
          <p:nvPr/>
        </p:nvSpPr>
        <p:spPr>
          <a:xfrm>
            <a:off x="7391574" y="593622"/>
            <a:ext cx="523221" cy="523221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04CB246-CA84-46CC-B291-7215614B75CB}"/>
              </a:ext>
            </a:extLst>
          </p:cNvPr>
          <p:cNvSpPr/>
          <p:nvPr/>
        </p:nvSpPr>
        <p:spPr>
          <a:xfrm>
            <a:off x="7422570" y="655177"/>
            <a:ext cx="523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675B1ACA-80C3-49B8-8D8D-10B207FD79EE}"/>
              </a:ext>
            </a:extLst>
          </p:cNvPr>
          <p:cNvSpPr/>
          <p:nvPr/>
        </p:nvSpPr>
        <p:spPr>
          <a:xfrm>
            <a:off x="10750570" y="2282918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6BC0318-BBC8-4359-A771-AB22A3A955FC}"/>
              </a:ext>
            </a:extLst>
          </p:cNvPr>
          <p:cNvSpPr/>
          <p:nvPr/>
        </p:nvSpPr>
        <p:spPr>
          <a:xfrm>
            <a:off x="10912379" y="2491164"/>
            <a:ext cx="616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B</a:t>
            </a:r>
            <a:endParaRPr lang="it-IT" sz="1600" dirty="0">
              <a:latin typeface="Montserrat" panose="00000500000000000000" pitchFamily="2" charset="0"/>
            </a:endParaRPr>
          </a:p>
        </p:txBody>
      </p:sp>
      <p:pic>
        <p:nvPicPr>
          <p:cNvPr id="30" name="Immagine 29" descr="Immagine che contiene cibo&#10;&#10;Descrizione generata automaticamente">
            <a:extLst>
              <a:ext uri="{FF2B5EF4-FFF2-40B4-BE49-F238E27FC236}">
                <a16:creationId xmlns:a16="http://schemas.microsoft.com/office/drawing/2014/main" id="{B675A172-F9C3-4253-A4E6-C2A5419C7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3" y="414992"/>
            <a:ext cx="1569000" cy="1569000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A3C57BD2-3870-47D2-83E1-DFF8C45A221D}"/>
              </a:ext>
            </a:extLst>
          </p:cNvPr>
          <p:cNvGrpSpPr/>
          <p:nvPr/>
        </p:nvGrpSpPr>
        <p:grpSpPr>
          <a:xfrm>
            <a:off x="3317951" y="2714799"/>
            <a:ext cx="5181307" cy="3467336"/>
            <a:chOff x="2027786" y="2160966"/>
            <a:chExt cx="6124322" cy="4098403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25DD5BC0-4ADF-47D2-B9FD-B2EB617A6F32}"/>
                </a:ext>
              </a:extLst>
            </p:cNvPr>
            <p:cNvSpPr/>
            <p:nvPr/>
          </p:nvSpPr>
          <p:spPr>
            <a:xfrm>
              <a:off x="2027786" y="2160966"/>
              <a:ext cx="6124322" cy="4098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" name="Immagine 2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63D8150D-56B1-4E78-9702-7BDCCF990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1" t="3133" r="3690"/>
            <a:stretch/>
          </p:blipFill>
          <p:spPr>
            <a:xfrm>
              <a:off x="2324746" y="2345709"/>
              <a:ext cx="5455403" cy="3794765"/>
            </a:xfrm>
            <a:prstGeom prst="rect">
              <a:avLst/>
            </a:prstGeom>
          </p:spPr>
        </p:pic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24BD91E-E991-4051-9405-420B7DACAB37}"/>
              </a:ext>
            </a:extLst>
          </p:cNvPr>
          <p:cNvGrpSpPr/>
          <p:nvPr/>
        </p:nvGrpSpPr>
        <p:grpSpPr>
          <a:xfrm>
            <a:off x="9324762" y="969422"/>
            <a:ext cx="911425" cy="656305"/>
            <a:chOff x="4107050" y="1671614"/>
            <a:chExt cx="6865750" cy="4943125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01BCCE53-3408-4E30-8F46-991AF2B379EC}"/>
                </a:ext>
              </a:extLst>
            </p:cNvPr>
            <p:cNvSpPr/>
            <p:nvPr/>
          </p:nvSpPr>
          <p:spPr>
            <a:xfrm>
              <a:off x="4107050" y="1671614"/>
              <a:ext cx="6865750" cy="49431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1" name="Immagine 30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445983EE-643F-48BD-9505-860BA2FC0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6" t="7110" r="3400"/>
            <a:stretch/>
          </p:blipFill>
          <p:spPr>
            <a:xfrm>
              <a:off x="4351259" y="1976521"/>
              <a:ext cx="6214821" cy="4377975"/>
            </a:xfrm>
            <a:prstGeom prst="rect">
              <a:avLst/>
            </a:prstGeom>
          </p:spPr>
        </p:pic>
      </p:grpSp>
      <p:sp>
        <p:nvSpPr>
          <p:cNvPr id="33" name="TextBox 13">
            <a:extLst>
              <a:ext uri="{FF2B5EF4-FFF2-40B4-BE49-F238E27FC236}">
                <a16:creationId xmlns:a16="http://schemas.microsoft.com/office/drawing/2014/main" id="{EB84F885-1D9E-48C3-A417-EDD32F7B1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41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85808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9146F022-0A2A-460E-9DE7-75B10B191963}"/>
              </a:ext>
            </a:extLst>
          </p:cNvPr>
          <p:cNvSpPr/>
          <p:nvPr/>
        </p:nvSpPr>
        <p:spPr>
          <a:xfrm>
            <a:off x="3703413" y="4080578"/>
            <a:ext cx="3811311" cy="128738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684834B7-C755-4641-831A-BA4273786946}"/>
              </a:ext>
            </a:extLst>
          </p:cNvPr>
          <p:cNvSpPr/>
          <p:nvPr/>
        </p:nvSpPr>
        <p:spPr>
          <a:xfrm>
            <a:off x="6296334" y="4216404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9459295-6B55-4B0B-B76E-F60D19A9DBF9}"/>
              </a:ext>
            </a:extLst>
          </p:cNvPr>
          <p:cNvSpPr/>
          <p:nvPr/>
        </p:nvSpPr>
        <p:spPr>
          <a:xfrm>
            <a:off x="6458143" y="4424650"/>
            <a:ext cx="616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</a:t>
            </a:r>
            <a:endParaRPr lang="it-IT" sz="1600" dirty="0">
              <a:latin typeface="Montserrat" panose="00000500000000000000" pitchFamily="2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FE65173-8E01-47C1-85AC-A98316500A49}"/>
              </a:ext>
            </a:extLst>
          </p:cNvPr>
          <p:cNvSpPr/>
          <p:nvPr/>
        </p:nvSpPr>
        <p:spPr>
          <a:xfrm>
            <a:off x="4248313" y="4506056"/>
            <a:ext cx="2045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2000" b="1" spc="6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DOC2VEC</a:t>
            </a:r>
            <a:endParaRPr lang="it-IT" sz="2000" b="1" spc="600" dirty="0">
              <a:latin typeface="Montserrat" panose="00000500000000000000" pitchFamily="2" charset="0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AC38C2C-07D4-4982-9C40-B7C637E419E2}"/>
              </a:ext>
            </a:extLst>
          </p:cNvPr>
          <p:cNvSpPr/>
          <p:nvPr/>
        </p:nvSpPr>
        <p:spPr>
          <a:xfrm>
            <a:off x="3768731" y="2402794"/>
            <a:ext cx="2695575" cy="56545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7689B338-270A-4A7F-A9A0-A89FDB0621AE}"/>
              </a:ext>
            </a:extLst>
          </p:cNvPr>
          <p:cNvSpPr/>
          <p:nvPr/>
        </p:nvSpPr>
        <p:spPr>
          <a:xfrm>
            <a:off x="3703413" y="2378622"/>
            <a:ext cx="3811311" cy="128738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D7F01B-B004-44B7-B4D9-04588D0A64A4}"/>
              </a:ext>
            </a:extLst>
          </p:cNvPr>
          <p:cNvSpPr txBox="1"/>
          <p:nvPr/>
        </p:nvSpPr>
        <p:spPr>
          <a:xfrm>
            <a:off x="5603603" y="806192"/>
            <a:ext cx="47792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word </a:t>
            </a:r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embedding</a:t>
            </a:r>
            <a:endParaRPr lang="it-IT" sz="2800" spc="300" dirty="0">
              <a:solidFill>
                <a:srgbClr val="F64060"/>
              </a:solidFill>
              <a:latin typeface="Futura Bk BT" panose="020B0502020204020303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2641C65-1957-49CD-A7DE-5FCFC41A652C}"/>
              </a:ext>
            </a:extLst>
          </p:cNvPr>
          <p:cNvGrpSpPr/>
          <p:nvPr/>
        </p:nvGrpSpPr>
        <p:grpSpPr>
          <a:xfrm rot="5400000">
            <a:off x="7818079" y="2358269"/>
            <a:ext cx="7237329" cy="1815310"/>
            <a:chOff x="2468373" y="1611824"/>
            <a:chExt cx="7237329" cy="18597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CCFBA667-29DF-4639-A298-866CAADA4781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911A286A-A7B0-471F-9D4F-A65011F90D9F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" name="Immagine 1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35011BCD-36C7-4A8E-AEC6-61450DBA5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120" y="262449"/>
            <a:ext cx="2182067" cy="2182067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FDD2F135-A22C-4995-BE7D-E1FD44878D0C}"/>
              </a:ext>
            </a:extLst>
          </p:cNvPr>
          <p:cNvSpPr/>
          <p:nvPr/>
        </p:nvSpPr>
        <p:spPr>
          <a:xfrm>
            <a:off x="4931537" y="2793196"/>
            <a:ext cx="2828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WORD2VEC</a:t>
            </a:r>
            <a:endParaRPr lang="it-IT" sz="2000" b="1" spc="600" dirty="0">
              <a:latin typeface="Montserrat" panose="00000500000000000000" pitchFamily="2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427859F8-AF15-4291-9866-9F197260AF77}"/>
              </a:ext>
            </a:extLst>
          </p:cNvPr>
          <p:cNvSpPr/>
          <p:nvPr/>
        </p:nvSpPr>
        <p:spPr>
          <a:xfrm>
            <a:off x="3894826" y="2521644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E119ECF-B24C-4561-924A-647C59F8FFF1}"/>
              </a:ext>
            </a:extLst>
          </p:cNvPr>
          <p:cNvSpPr/>
          <p:nvPr/>
        </p:nvSpPr>
        <p:spPr>
          <a:xfrm>
            <a:off x="4105202" y="2736992"/>
            <a:ext cx="523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1</a:t>
            </a:r>
            <a:endParaRPr lang="it-IT" sz="1600" dirty="0">
              <a:latin typeface="Montserrat" panose="00000500000000000000" pitchFamily="2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B9E97E2-8169-46A7-A359-427AFBD2A4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" y="6053301"/>
            <a:ext cx="733658" cy="733658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4A65D1FE-5397-4076-ABBE-21ED28165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801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0017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56FF5F96-021E-403E-B5FC-7CAA5AC19F14}"/>
              </a:ext>
            </a:extLst>
          </p:cNvPr>
          <p:cNvSpPr/>
          <p:nvPr/>
        </p:nvSpPr>
        <p:spPr>
          <a:xfrm>
            <a:off x="2205927" y="1541357"/>
            <a:ext cx="2779322" cy="367115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9A80E17F-0F60-4D92-9141-0EF281B330D7}"/>
              </a:ext>
            </a:extLst>
          </p:cNvPr>
          <p:cNvSpPr/>
          <p:nvPr/>
        </p:nvSpPr>
        <p:spPr>
          <a:xfrm>
            <a:off x="2679382" y="2579165"/>
            <a:ext cx="1854162" cy="69535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596113D5-759C-4992-838F-6723C9A545F4}"/>
              </a:ext>
            </a:extLst>
          </p:cNvPr>
          <p:cNvSpPr/>
          <p:nvPr/>
        </p:nvSpPr>
        <p:spPr>
          <a:xfrm>
            <a:off x="2679382" y="3583484"/>
            <a:ext cx="1854162" cy="69535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331AAE0F-B01A-4E04-9B7E-A4E0E0D1CC68}"/>
              </a:ext>
            </a:extLst>
          </p:cNvPr>
          <p:cNvSpPr/>
          <p:nvPr/>
        </p:nvSpPr>
        <p:spPr>
          <a:xfrm>
            <a:off x="2990749" y="2724348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spc="600">
                <a:solidFill>
                  <a:schemeClr val="bg1"/>
                </a:solidFill>
                <a:latin typeface="Montserrat" panose="00000500000000000000" pitchFamily="2" charset="0"/>
              </a:rPr>
              <a:t>MEAN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C6C53118-4B59-420A-8B1D-650FB9BEAC4C}"/>
              </a:ext>
            </a:extLst>
          </p:cNvPr>
          <p:cNvSpPr/>
          <p:nvPr/>
        </p:nvSpPr>
        <p:spPr>
          <a:xfrm>
            <a:off x="2679382" y="3746494"/>
            <a:ext cx="185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spc="600">
                <a:solidFill>
                  <a:schemeClr val="bg1"/>
                </a:solidFill>
                <a:latin typeface="Montserrat" panose="00000500000000000000" pitchFamily="2" charset="0"/>
              </a:rPr>
              <a:t>TF-IDF</a:t>
            </a:r>
            <a:endParaRPr lang="it-IT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E8721174-6498-4771-872A-CAD863534B1E}"/>
              </a:ext>
            </a:extLst>
          </p:cNvPr>
          <p:cNvSpPr/>
          <p:nvPr/>
        </p:nvSpPr>
        <p:spPr>
          <a:xfrm>
            <a:off x="2435864" y="1809365"/>
            <a:ext cx="2456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sintetization</a:t>
            </a:r>
          </a:p>
          <a:p>
            <a:pPr algn="ctr"/>
            <a:r>
              <a:rPr lang="it-IT" sz="1600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strategies</a:t>
            </a:r>
            <a:endParaRPr lang="it-IT" sz="1600" spc="600" dirty="0">
              <a:latin typeface="Montserrat" panose="00000500000000000000" pitchFamily="2" charset="0"/>
            </a:endParaRP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7689B338-270A-4A7F-A9A0-A89FDB0621AE}"/>
              </a:ext>
            </a:extLst>
          </p:cNvPr>
          <p:cNvSpPr/>
          <p:nvPr/>
        </p:nvSpPr>
        <p:spPr>
          <a:xfrm>
            <a:off x="442402" y="262449"/>
            <a:ext cx="5653598" cy="618013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DD2F135-A22C-4995-BE7D-E1FD44878D0C}"/>
              </a:ext>
            </a:extLst>
          </p:cNvPr>
          <p:cNvSpPr/>
          <p:nvPr/>
        </p:nvSpPr>
        <p:spPr>
          <a:xfrm>
            <a:off x="1635181" y="415413"/>
            <a:ext cx="2828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WORD2VEC</a:t>
            </a:r>
            <a:endParaRPr lang="it-IT" sz="2000" b="1" spc="600" dirty="0">
              <a:latin typeface="Montserrat" panose="00000500000000000000" pitchFamily="2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427859F8-AF15-4291-9866-9F197260AF77}"/>
              </a:ext>
            </a:extLst>
          </p:cNvPr>
          <p:cNvSpPr/>
          <p:nvPr/>
        </p:nvSpPr>
        <p:spPr>
          <a:xfrm>
            <a:off x="633815" y="405471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E119ECF-B24C-4561-924A-647C59F8FFF1}"/>
              </a:ext>
            </a:extLst>
          </p:cNvPr>
          <p:cNvSpPr/>
          <p:nvPr/>
        </p:nvSpPr>
        <p:spPr>
          <a:xfrm>
            <a:off x="844191" y="620819"/>
            <a:ext cx="523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1</a:t>
            </a:r>
            <a:endParaRPr lang="it-IT" sz="1600" dirty="0">
              <a:latin typeface="Montserrat" panose="00000500000000000000" pitchFamily="2" charset="0"/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CE60EFB7-47ED-4BC5-A5EC-CBA23788F7CD}"/>
              </a:ext>
            </a:extLst>
          </p:cNvPr>
          <p:cNvSpPr/>
          <p:nvPr/>
        </p:nvSpPr>
        <p:spPr>
          <a:xfrm>
            <a:off x="1577937" y="2864461"/>
            <a:ext cx="3407312" cy="11901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CD9A28A-B54B-4BF2-80BE-19C044B05A16}"/>
              </a:ext>
            </a:extLst>
          </p:cNvPr>
          <p:cNvSpPr/>
          <p:nvPr/>
        </p:nvSpPr>
        <p:spPr>
          <a:xfrm>
            <a:off x="1577938" y="3116904"/>
            <a:ext cx="3407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spc="6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TRANSFER LEARNING</a:t>
            </a:r>
            <a:endParaRPr lang="it-IT" b="1" spc="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2BD9A273-2486-4058-89D0-CDCC000355EB}"/>
              </a:ext>
            </a:extLst>
          </p:cNvPr>
          <p:cNvSpPr/>
          <p:nvPr/>
        </p:nvSpPr>
        <p:spPr>
          <a:xfrm>
            <a:off x="8373365" y="5773502"/>
            <a:ext cx="2490787" cy="8220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DE188820-F7B0-46D2-80E3-E99D8F57FE3F}"/>
              </a:ext>
            </a:extLst>
          </p:cNvPr>
          <p:cNvSpPr/>
          <p:nvPr/>
        </p:nvSpPr>
        <p:spPr>
          <a:xfrm>
            <a:off x="10096252" y="5831872"/>
            <a:ext cx="649490" cy="64949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8DE1B00-1E86-4255-96AB-8A7F2472D2A2}"/>
              </a:ext>
            </a:extLst>
          </p:cNvPr>
          <p:cNvSpPr/>
          <p:nvPr/>
        </p:nvSpPr>
        <p:spPr>
          <a:xfrm>
            <a:off x="10236245" y="5954871"/>
            <a:ext cx="4258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</a:t>
            </a:r>
            <a:endParaRPr lang="it-IT" sz="1600" dirty="0">
              <a:latin typeface="Montserrat" panose="00000500000000000000" pitchFamily="2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BAFA4435-ECF1-47D9-9AA2-11B0C4A89354}"/>
              </a:ext>
            </a:extLst>
          </p:cNvPr>
          <p:cNvSpPr/>
          <p:nvPr/>
        </p:nvSpPr>
        <p:spPr>
          <a:xfrm>
            <a:off x="8373365" y="6027444"/>
            <a:ext cx="1722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b="1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DOC2VEC</a:t>
            </a:r>
            <a:endParaRPr lang="it-IT" sz="1400" b="1" spc="600" dirty="0">
              <a:latin typeface="Montserrat" panose="00000500000000000000" pitchFamily="2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34E3FFA-C1C3-4531-B770-BBC6A7C09CD1}"/>
              </a:ext>
            </a:extLst>
          </p:cNvPr>
          <p:cNvSpPr txBox="1"/>
          <p:nvPr/>
        </p:nvSpPr>
        <p:spPr>
          <a:xfrm>
            <a:off x="6060804" y="806192"/>
            <a:ext cx="47792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word </a:t>
            </a:r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embedding</a:t>
            </a:r>
            <a:endParaRPr lang="it-IT" sz="2800" spc="300" dirty="0">
              <a:solidFill>
                <a:srgbClr val="F64060"/>
              </a:solidFill>
              <a:latin typeface="Futura Bk BT" panose="020B0502020204020303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95148E10-0813-4B4A-8074-C967B28101B0}"/>
              </a:ext>
            </a:extLst>
          </p:cNvPr>
          <p:cNvGrpSpPr/>
          <p:nvPr/>
        </p:nvGrpSpPr>
        <p:grpSpPr>
          <a:xfrm rot="5400000">
            <a:off x="8237956" y="2358269"/>
            <a:ext cx="7237329" cy="1815310"/>
            <a:chOff x="2468373" y="1611824"/>
            <a:chExt cx="7237329" cy="185979"/>
          </a:xfrm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E28AFF2-C323-44D4-8619-CA8C8F05F612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5FA86B1C-A59B-4125-9C7F-2F922D5958E1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4" name="Immagine 33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8E1AA098-7A0E-455C-BE49-790F6945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687" y="262449"/>
            <a:ext cx="2182067" cy="218206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A8AE1D97-D2E9-4118-A679-CBB45FAD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" y="6053301"/>
            <a:ext cx="733658" cy="733658"/>
          </a:xfrm>
          <a:prstGeom prst="rect">
            <a:avLst/>
          </a:prstGeom>
        </p:spPr>
      </p:pic>
      <p:sp>
        <p:nvSpPr>
          <p:cNvPr id="41" name="TextBox 13">
            <a:extLst>
              <a:ext uri="{FF2B5EF4-FFF2-40B4-BE49-F238E27FC236}">
                <a16:creationId xmlns:a16="http://schemas.microsoft.com/office/drawing/2014/main" id="{36C4C5B5-F81C-43BE-99B1-BA71C98E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680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1193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751F15D6-9A45-4305-B0A0-F7FAF6C33E1B}"/>
              </a:ext>
            </a:extLst>
          </p:cNvPr>
          <p:cNvSpPr/>
          <p:nvPr/>
        </p:nvSpPr>
        <p:spPr>
          <a:xfrm>
            <a:off x="6096000" y="1541357"/>
            <a:ext cx="2779322" cy="367115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5756F6F1-473B-47AD-92E8-4CEA0AAC65E4}"/>
              </a:ext>
            </a:extLst>
          </p:cNvPr>
          <p:cNvSpPr/>
          <p:nvPr/>
        </p:nvSpPr>
        <p:spPr>
          <a:xfrm>
            <a:off x="6569455" y="2579165"/>
            <a:ext cx="1854162" cy="69535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FD99F5B3-86CC-4DAC-983D-F6DA6EBA1555}"/>
              </a:ext>
            </a:extLst>
          </p:cNvPr>
          <p:cNvSpPr/>
          <p:nvPr/>
        </p:nvSpPr>
        <p:spPr>
          <a:xfrm>
            <a:off x="6569455" y="3583484"/>
            <a:ext cx="1854162" cy="69535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A6E428F-DC11-4C90-A43A-5064B74804AD}"/>
              </a:ext>
            </a:extLst>
          </p:cNvPr>
          <p:cNvSpPr/>
          <p:nvPr/>
        </p:nvSpPr>
        <p:spPr>
          <a:xfrm>
            <a:off x="6880822" y="2724348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spc="600">
                <a:solidFill>
                  <a:schemeClr val="bg1"/>
                </a:solidFill>
                <a:latin typeface="Montserrat" panose="00000500000000000000" pitchFamily="2" charset="0"/>
              </a:rPr>
              <a:t>MEAN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E7864A9-5151-476A-A4BE-6D375A28A0B8}"/>
              </a:ext>
            </a:extLst>
          </p:cNvPr>
          <p:cNvSpPr/>
          <p:nvPr/>
        </p:nvSpPr>
        <p:spPr>
          <a:xfrm>
            <a:off x="6569455" y="3746494"/>
            <a:ext cx="185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spc="600">
                <a:solidFill>
                  <a:schemeClr val="bg1"/>
                </a:solidFill>
                <a:latin typeface="Montserrat" panose="00000500000000000000" pitchFamily="2" charset="0"/>
              </a:rPr>
              <a:t>TF-IDF</a:t>
            </a:r>
            <a:endParaRPr lang="it-IT" b="1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FA47117-7E17-4EDA-A48B-7F2676B44D1F}"/>
              </a:ext>
            </a:extLst>
          </p:cNvPr>
          <p:cNvSpPr/>
          <p:nvPr/>
        </p:nvSpPr>
        <p:spPr>
          <a:xfrm>
            <a:off x="6325937" y="1809365"/>
            <a:ext cx="2456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sintetization</a:t>
            </a:r>
          </a:p>
          <a:p>
            <a:pPr algn="ctr"/>
            <a:r>
              <a:rPr lang="it-IT" sz="1600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strategies</a:t>
            </a:r>
            <a:endParaRPr lang="it-IT" sz="1600" spc="600" dirty="0">
              <a:latin typeface="Montserrat" panose="00000500000000000000" pitchFamily="2" charset="0"/>
            </a:endParaRP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7689B338-270A-4A7F-A9A0-A89FDB0621AE}"/>
              </a:ext>
            </a:extLst>
          </p:cNvPr>
          <p:cNvSpPr/>
          <p:nvPr/>
        </p:nvSpPr>
        <p:spPr>
          <a:xfrm>
            <a:off x="442402" y="262449"/>
            <a:ext cx="5653598" cy="618013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2641C65-1957-49CD-A7DE-5FCFC41A652C}"/>
              </a:ext>
            </a:extLst>
          </p:cNvPr>
          <p:cNvGrpSpPr/>
          <p:nvPr/>
        </p:nvGrpSpPr>
        <p:grpSpPr>
          <a:xfrm rot="5400000">
            <a:off x="8194667" y="2597506"/>
            <a:ext cx="7237329" cy="1336835"/>
            <a:chOff x="2468373" y="1611824"/>
            <a:chExt cx="7237329" cy="18597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CCFBA667-29DF-4639-A298-866CAADA4781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911A286A-A7B0-471F-9D4F-A65011F90D9F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1" name="Rettangolo 20">
            <a:extLst>
              <a:ext uri="{FF2B5EF4-FFF2-40B4-BE49-F238E27FC236}">
                <a16:creationId xmlns:a16="http://schemas.microsoft.com/office/drawing/2014/main" id="{FDD2F135-A22C-4995-BE7D-E1FD44878D0C}"/>
              </a:ext>
            </a:extLst>
          </p:cNvPr>
          <p:cNvSpPr/>
          <p:nvPr/>
        </p:nvSpPr>
        <p:spPr>
          <a:xfrm>
            <a:off x="1635181" y="415413"/>
            <a:ext cx="2828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WORD2VEC</a:t>
            </a:r>
            <a:endParaRPr lang="it-IT" sz="2000" b="1" spc="600" dirty="0">
              <a:latin typeface="Montserrat" panose="00000500000000000000" pitchFamily="2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427859F8-AF15-4291-9866-9F197260AF77}"/>
              </a:ext>
            </a:extLst>
          </p:cNvPr>
          <p:cNvSpPr/>
          <p:nvPr/>
        </p:nvSpPr>
        <p:spPr>
          <a:xfrm>
            <a:off x="633815" y="405471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E119ECF-B24C-4561-924A-647C59F8FFF1}"/>
              </a:ext>
            </a:extLst>
          </p:cNvPr>
          <p:cNvSpPr/>
          <p:nvPr/>
        </p:nvSpPr>
        <p:spPr>
          <a:xfrm>
            <a:off x="844191" y="620819"/>
            <a:ext cx="523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1</a:t>
            </a:r>
            <a:endParaRPr lang="it-IT" sz="1600" dirty="0">
              <a:latin typeface="Montserrat" panose="00000500000000000000" pitchFamily="2" charset="0"/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CE60EFB7-47ED-4BC5-A5EC-CBA23788F7CD}"/>
              </a:ext>
            </a:extLst>
          </p:cNvPr>
          <p:cNvSpPr/>
          <p:nvPr/>
        </p:nvSpPr>
        <p:spPr>
          <a:xfrm>
            <a:off x="1950279" y="1431076"/>
            <a:ext cx="2390519" cy="8349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CD9A28A-B54B-4BF2-80BE-19C044B05A16}"/>
              </a:ext>
            </a:extLst>
          </p:cNvPr>
          <p:cNvSpPr/>
          <p:nvPr/>
        </p:nvSpPr>
        <p:spPr>
          <a:xfrm>
            <a:off x="2039055" y="1601055"/>
            <a:ext cx="2212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b="1" spc="6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TRANSFER LEARNING</a:t>
            </a:r>
            <a:endParaRPr lang="it-IT" sz="1400" b="1" spc="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5F0EC3C-214D-4CBC-B41F-3E0BFAC313F5}"/>
              </a:ext>
            </a:extLst>
          </p:cNvPr>
          <p:cNvSpPr txBox="1"/>
          <p:nvPr/>
        </p:nvSpPr>
        <p:spPr>
          <a:xfrm>
            <a:off x="5740019" y="815522"/>
            <a:ext cx="508534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word </a:t>
            </a:r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embedding</a:t>
            </a:r>
            <a:endParaRPr lang="it-IT" sz="2800" spc="300" dirty="0">
              <a:solidFill>
                <a:srgbClr val="F64060"/>
              </a:solidFill>
              <a:latin typeface="Futura Bk BT" panose="020B0502020204020303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33" name="Immagine 32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519C707E-E075-439B-829D-BC9799BBC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84" y="262449"/>
            <a:ext cx="2182067" cy="2182067"/>
          </a:xfrm>
          <a:prstGeom prst="rect">
            <a:avLst/>
          </a:prstGeom>
        </p:spPr>
      </p:pic>
      <p:pic>
        <p:nvPicPr>
          <p:cNvPr id="5" name="Immagine 4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D05E53DB-D3A2-49A8-8864-7B89AFB64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80" y="1796497"/>
            <a:ext cx="834999" cy="834999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B24964DA-8318-4192-B948-BCF782AD8EB9}"/>
              </a:ext>
            </a:extLst>
          </p:cNvPr>
          <p:cNvSpPr/>
          <p:nvPr/>
        </p:nvSpPr>
        <p:spPr>
          <a:xfrm>
            <a:off x="1291027" y="3120597"/>
            <a:ext cx="3811311" cy="181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2800" b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CBOW</a:t>
            </a:r>
          </a:p>
          <a:p>
            <a:pPr lvl="0" algn="ctr">
              <a:lnSpc>
                <a:spcPct val="80000"/>
              </a:lnSpc>
            </a:pPr>
            <a:endParaRPr lang="en-US" sz="2800" b="1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Window size - 5</a:t>
            </a:r>
          </a:p>
          <a:p>
            <a:pPr lvl="0" algn="ctr">
              <a:lnSpc>
                <a:spcPct val="80000"/>
              </a:lnSpc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Feature dim - 300</a:t>
            </a:r>
          </a:p>
          <a:p>
            <a:pPr lvl="0" algn="ctr">
              <a:lnSpc>
                <a:spcPct val="80000"/>
              </a:lnSpc>
            </a:pPr>
            <a:r>
              <a:rPr lang="en-US" sz="280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Epochs - 10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143393D8-ADED-46FC-AAF7-D9A2E40CBB76}"/>
              </a:ext>
            </a:extLst>
          </p:cNvPr>
          <p:cNvGrpSpPr/>
          <p:nvPr/>
        </p:nvGrpSpPr>
        <p:grpSpPr>
          <a:xfrm>
            <a:off x="-3235074" y="3559641"/>
            <a:ext cx="3129622" cy="1931478"/>
            <a:chOff x="545150" y="2444516"/>
            <a:chExt cx="5979476" cy="3690294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BA281638-7351-4BAC-9D8C-2CED53C0B8BA}"/>
                </a:ext>
              </a:extLst>
            </p:cNvPr>
            <p:cNvSpPr/>
            <p:nvPr/>
          </p:nvSpPr>
          <p:spPr>
            <a:xfrm>
              <a:off x="545150" y="2444516"/>
              <a:ext cx="5979476" cy="369029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8" name="Picture 12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927C3D33-DF66-4058-BFA6-8B5AA41CD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14" y="2768865"/>
              <a:ext cx="5502590" cy="3056994"/>
            </a:xfrm>
            <a:prstGeom prst="rect">
              <a:avLst/>
            </a:prstGeom>
            <a:ln w="76200">
              <a:noFill/>
            </a:ln>
          </p:spPr>
        </p:pic>
      </p:grpSp>
      <p:pic>
        <p:nvPicPr>
          <p:cNvPr id="39" name="Immagine 38">
            <a:extLst>
              <a:ext uri="{FF2B5EF4-FFF2-40B4-BE49-F238E27FC236}">
                <a16:creationId xmlns:a16="http://schemas.microsoft.com/office/drawing/2014/main" id="{90BABB59-A970-436E-A34A-499622F76A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" y="6053301"/>
            <a:ext cx="733658" cy="733658"/>
          </a:xfrm>
          <a:prstGeom prst="rect">
            <a:avLst/>
          </a:prstGeom>
        </p:spPr>
      </p:pic>
      <p:sp>
        <p:nvSpPr>
          <p:cNvPr id="35" name="TextBox 13">
            <a:extLst>
              <a:ext uri="{FF2B5EF4-FFF2-40B4-BE49-F238E27FC236}">
                <a16:creationId xmlns:a16="http://schemas.microsoft.com/office/drawing/2014/main" id="{0356BA12-0E18-4C30-B8A3-D1268E868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192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15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B2F97CEA-1AA3-43BA-877B-FCD7C7B4131C}"/>
              </a:ext>
            </a:extLst>
          </p:cNvPr>
          <p:cNvSpPr/>
          <p:nvPr/>
        </p:nvSpPr>
        <p:spPr>
          <a:xfrm>
            <a:off x="8373365" y="5773502"/>
            <a:ext cx="2490787" cy="82204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F17031D7-7798-4DB4-A0B3-171C112186AF}"/>
              </a:ext>
            </a:extLst>
          </p:cNvPr>
          <p:cNvSpPr/>
          <p:nvPr/>
        </p:nvSpPr>
        <p:spPr>
          <a:xfrm>
            <a:off x="10096252" y="5831872"/>
            <a:ext cx="649490" cy="649490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82E95919-E2EC-4C4C-AEA4-7166BC19188B}"/>
              </a:ext>
            </a:extLst>
          </p:cNvPr>
          <p:cNvSpPr/>
          <p:nvPr/>
        </p:nvSpPr>
        <p:spPr>
          <a:xfrm>
            <a:off x="10236245" y="5954871"/>
            <a:ext cx="4258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</a:t>
            </a:r>
            <a:endParaRPr lang="it-IT" sz="1600" dirty="0">
              <a:latin typeface="Montserrat" panose="00000500000000000000" pitchFamily="2" charset="0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333452AD-8D05-4AC3-9DFE-B8AD9408F859}"/>
              </a:ext>
            </a:extLst>
          </p:cNvPr>
          <p:cNvSpPr/>
          <p:nvPr/>
        </p:nvSpPr>
        <p:spPr>
          <a:xfrm>
            <a:off x="8373365" y="6027444"/>
            <a:ext cx="1722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400" b="1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DOC2VEC</a:t>
            </a:r>
            <a:endParaRPr lang="it-IT" sz="1400" b="1" spc="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0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64BB57-DCF9-4DB0-B1FB-38EC30FF40F2}"/>
              </a:ext>
            </a:extLst>
          </p:cNvPr>
          <p:cNvSpPr txBox="1"/>
          <p:nvPr/>
        </p:nvSpPr>
        <p:spPr>
          <a:xfrm>
            <a:off x="1281311" y="309679"/>
            <a:ext cx="1112285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introduction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34FACF6-7C94-4120-995C-8C0CA118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94" y="108287"/>
            <a:ext cx="1894826" cy="1894826"/>
          </a:xfrm>
          <a:prstGeom prst="rect">
            <a:avLst/>
          </a:prstGeom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6B9FE71D-2F65-40A5-A7D1-3FF061E60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724" y="456618"/>
            <a:ext cx="231130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Light"/>
                <a:cs typeface="Montserrat Light"/>
              </a:rPr>
              <a:t>available in </a:t>
            </a:r>
            <a:r>
              <a:rPr lang="en-GB" altLang="it-IT" sz="14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Light"/>
                <a:cs typeface="Montserrat Light"/>
              </a:rPr>
              <a:t>186 </a:t>
            </a:r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Light"/>
                <a:cs typeface="Montserrat Light"/>
              </a:rPr>
              <a:t>countries</a:t>
            </a:r>
          </a:p>
          <a:p>
            <a:pPr algn="r"/>
            <a:r>
              <a:rPr lang="en-GB" altLang="it-IT" sz="14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Light"/>
                <a:cs typeface="Montserrat Light"/>
              </a:rPr>
              <a:t>40 millions</a:t>
            </a:r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Light"/>
                <a:cs typeface="Montserrat Light"/>
              </a:rPr>
              <a:t> users</a:t>
            </a:r>
          </a:p>
          <a:p>
            <a:pPr algn="r"/>
            <a:r>
              <a:rPr lang="en-GB" altLang="it-IT" sz="14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320k</a:t>
            </a:r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active groups</a:t>
            </a:r>
          </a:p>
          <a:p>
            <a:pPr algn="r"/>
            <a:r>
              <a:rPr lang="en-GB" altLang="it-IT" sz="14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12k </a:t>
            </a:r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daily events</a:t>
            </a:r>
          </a:p>
          <a:p>
            <a:pPr algn="r"/>
            <a:endParaRPr lang="en-GB" altLang="it-IT" sz="14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Immagine 10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9B14E4D-0D7B-4A9E-B8CD-0432F9300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34" y="2295905"/>
            <a:ext cx="1336845" cy="133684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A9F2DA-2582-4F82-8AC5-52FF882E3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79" y="2600943"/>
            <a:ext cx="1441284" cy="133684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20194B1-CBA3-41A3-8CC3-68DA46910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21" y="4715571"/>
            <a:ext cx="1336845" cy="133684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2F4891F-9D6B-45CC-856A-4F076380A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96" y="4874931"/>
            <a:ext cx="1441284" cy="14591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C06FCB7-313D-4C40-A452-C513646D6D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370" y="3230434"/>
            <a:ext cx="707353" cy="70735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213A61E-978E-4018-B312-633566C87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97" y="3584110"/>
            <a:ext cx="707353" cy="70735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DBBD9E9-3365-4660-B919-516C973E0B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41" y="3760949"/>
            <a:ext cx="707353" cy="707353"/>
          </a:xfrm>
          <a:prstGeom prst="rect">
            <a:avLst/>
          </a:prstGeom>
        </p:spPr>
      </p:pic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8E188C26-6539-4B12-8B02-09483AAC4994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2729201" y="4165274"/>
            <a:ext cx="1446208" cy="991231"/>
          </a:xfrm>
          <a:prstGeom prst="curved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DBC410E-F260-434B-A45C-AA805514A502}"/>
              </a:ext>
            </a:extLst>
          </p:cNvPr>
          <p:cNvSpPr/>
          <p:nvPr/>
        </p:nvSpPr>
        <p:spPr>
          <a:xfrm>
            <a:off x="3568479" y="2474311"/>
            <a:ext cx="2528239" cy="490018"/>
          </a:xfrm>
          <a:custGeom>
            <a:avLst/>
            <a:gdLst>
              <a:gd name="connsiteX0" fmla="*/ 0 w 2524836"/>
              <a:gd name="connsiteY0" fmla="*/ 386286 h 604650"/>
              <a:gd name="connsiteX1" fmla="*/ 1146412 w 2524836"/>
              <a:gd name="connsiteY1" fmla="*/ 4149 h 604650"/>
              <a:gd name="connsiteX2" fmla="*/ 2524836 w 2524836"/>
              <a:gd name="connsiteY2" fmla="*/ 604650 h 604650"/>
              <a:gd name="connsiteX0" fmla="*/ 0 w 2524836"/>
              <a:gd name="connsiteY0" fmla="*/ 290898 h 509262"/>
              <a:gd name="connsiteX1" fmla="*/ 1173671 w 2524836"/>
              <a:gd name="connsiteY1" fmla="*/ 6827 h 509262"/>
              <a:gd name="connsiteX2" fmla="*/ 2524836 w 2524836"/>
              <a:gd name="connsiteY2" fmla="*/ 509262 h 509262"/>
              <a:gd name="connsiteX0" fmla="*/ 0 w 2524836"/>
              <a:gd name="connsiteY0" fmla="*/ 284919 h 503283"/>
              <a:gd name="connsiteX1" fmla="*/ 1173671 w 2524836"/>
              <a:gd name="connsiteY1" fmla="*/ 848 h 503283"/>
              <a:gd name="connsiteX2" fmla="*/ 2524836 w 2524836"/>
              <a:gd name="connsiteY2" fmla="*/ 503283 h 503283"/>
              <a:gd name="connsiteX0" fmla="*/ 0 w 2524836"/>
              <a:gd name="connsiteY0" fmla="*/ 284643 h 503007"/>
              <a:gd name="connsiteX1" fmla="*/ 1173671 w 2524836"/>
              <a:gd name="connsiteY1" fmla="*/ 572 h 503007"/>
              <a:gd name="connsiteX2" fmla="*/ 2524836 w 2524836"/>
              <a:gd name="connsiteY2" fmla="*/ 503007 h 50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836" h="503007">
                <a:moveTo>
                  <a:pt x="0" y="284643"/>
                </a:moveTo>
                <a:cubicBezTo>
                  <a:pt x="362803" y="75377"/>
                  <a:pt x="793753" y="-7803"/>
                  <a:pt x="1173671" y="572"/>
                </a:cubicBezTo>
                <a:cubicBezTo>
                  <a:pt x="1553589" y="8947"/>
                  <a:pt x="2313296" y="307389"/>
                  <a:pt x="2524836" y="503007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342D7C3A-BC37-4BC7-9B30-8151AC882674}"/>
              </a:ext>
            </a:extLst>
          </p:cNvPr>
          <p:cNvSpPr/>
          <p:nvPr/>
        </p:nvSpPr>
        <p:spPr>
          <a:xfrm rot="242747" flipV="1">
            <a:off x="5219834" y="5739875"/>
            <a:ext cx="1738280" cy="128588"/>
          </a:xfrm>
          <a:custGeom>
            <a:avLst/>
            <a:gdLst>
              <a:gd name="connsiteX0" fmla="*/ 0 w 2524836"/>
              <a:gd name="connsiteY0" fmla="*/ 386286 h 604650"/>
              <a:gd name="connsiteX1" fmla="*/ 1146412 w 2524836"/>
              <a:gd name="connsiteY1" fmla="*/ 4149 h 604650"/>
              <a:gd name="connsiteX2" fmla="*/ 2524836 w 2524836"/>
              <a:gd name="connsiteY2" fmla="*/ 604650 h 604650"/>
              <a:gd name="connsiteX0" fmla="*/ 0 w 2524836"/>
              <a:gd name="connsiteY0" fmla="*/ 290898 h 509262"/>
              <a:gd name="connsiteX1" fmla="*/ 1173671 w 2524836"/>
              <a:gd name="connsiteY1" fmla="*/ 6827 h 509262"/>
              <a:gd name="connsiteX2" fmla="*/ 2524836 w 2524836"/>
              <a:gd name="connsiteY2" fmla="*/ 509262 h 509262"/>
              <a:gd name="connsiteX0" fmla="*/ 0 w 2524836"/>
              <a:gd name="connsiteY0" fmla="*/ 284919 h 503283"/>
              <a:gd name="connsiteX1" fmla="*/ 1173671 w 2524836"/>
              <a:gd name="connsiteY1" fmla="*/ 848 h 503283"/>
              <a:gd name="connsiteX2" fmla="*/ 2524836 w 2524836"/>
              <a:gd name="connsiteY2" fmla="*/ 503283 h 503283"/>
              <a:gd name="connsiteX0" fmla="*/ 0 w 2524836"/>
              <a:gd name="connsiteY0" fmla="*/ 284643 h 503007"/>
              <a:gd name="connsiteX1" fmla="*/ 1173671 w 2524836"/>
              <a:gd name="connsiteY1" fmla="*/ 572 h 503007"/>
              <a:gd name="connsiteX2" fmla="*/ 2524836 w 2524836"/>
              <a:gd name="connsiteY2" fmla="*/ 503007 h 50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836" h="503007">
                <a:moveTo>
                  <a:pt x="0" y="284643"/>
                </a:moveTo>
                <a:cubicBezTo>
                  <a:pt x="362803" y="75377"/>
                  <a:pt x="793753" y="-7803"/>
                  <a:pt x="1173671" y="572"/>
                </a:cubicBezTo>
                <a:cubicBezTo>
                  <a:pt x="1553589" y="8947"/>
                  <a:pt x="2313296" y="307389"/>
                  <a:pt x="2524836" y="503007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44D67814-680B-4AC6-8198-9235C4104286}"/>
              </a:ext>
            </a:extLst>
          </p:cNvPr>
          <p:cNvSpPr/>
          <p:nvPr/>
        </p:nvSpPr>
        <p:spPr>
          <a:xfrm rot="242747">
            <a:off x="7435333" y="3445087"/>
            <a:ext cx="1444790" cy="101208"/>
          </a:xfrm>
          <a:custGeom>
            <a:avLst/>
            <a:gdLst>
              <a:gd name="connsiteX0" fmla="*/ 0 w 2524836"/>
              <a:gd name="connsiteY0" fmla="*/ 386286 h 604650"/>
              <a:gd name="connsiteX1" fmla="*/ 1146412 w 2524836"/>
              <a:gd name="connsiteY1" fmla="*/ 4149 h 604650"/>
              <a:gd name="connsiteX2" fmla="*/ 2524836 w 2524836"/>
              <a:gd name="connsiteY2" fmla="*/ 604650 h 604650"/>
              <a:gd name="connsiteX0" fmla="*/ 0 w 2524836"/>
              <a:gd name="connsiteY0" fmla="*/ 290898 h 509262"/>
              <a:gd name="connsiteX1" fmla="*/ 1173671 w 2524836"/>
              <a:gd name="connsiteY1" fmla="*/ 6827 h 509262"/>
              <a:gd name="connsiteX2" fmla="*/ 2524836 w 2524836"/>
              <a:gd name="connsiteY2" fmla="*/ 509262 h 509262"/>
              <a:gd name="connsiteX0" fmla="*/ 0 w 2524836"/>
              <a:gd name="connsiteY0" fmla="*/ 284919 h 503283"/>
              <a:gd name="connsiteX1" fmla="*/ 1173671 w 2524836"/>
              <a:gd name="connsiteY1" fmla="*/ 848 h 503283"/>
              <a:gd name="connsiteX2" fmla="*/ 2524836 w 2524836"/>
              <a:gd name="connsiteY2" fmla="*/ 503283 h 503283"/>
              <a:gd name="connsiteX0" fmla="*/ 0 w 2524836"/>
              <a:gd name="connsiteY0" fmla="*/ 284643 h 503007"/>
              <a:gd name="connsiteX1" fmla="*/ 1173671 w 2524836"/>
              <a:gd name="connsiteY1" fmla="*/ 572 h 503007"/>
              <a:gd name="connsiteX2" fmla="*/ 2524836 w 2524836"/>
              <a:gd name="connsiteY2" fmla="*/ 503007 h 50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836" h="503007">
                <a:moveTo>
                  <a:pt x="0" y="284643"/>
                </a:moveTo>
                <a:cubicBezTo>
                  <a:pt x="362803" y="75377"/>
                  <a:pt x="793753" y="-7803"/>
                  <a:pt x="1173671" y="572"/>
                </a:cubicBezTo>
                <a:cubicBezTo>
                  <a:pt x="1553589" y="8947"/>
                  <a:pt x="2313296" y="307389"/>
                  <a:pt x="2524836" y="503007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E4B95E36-F07A-450E-B9EF-57FDD496B626}"/>
              </a:ext>
            </a:extLst>
          </p:cNvPr>
          <p:cNvSpPr/>
          <p:nvPr/>
        </p:nvSpPr>
        <p:spPr>
          <a:xfrm rot="8220293">
            <a:off x="5121689" y="4495689"/>
            <a:ext cx="1224154" cy="194677"/>
          </a:xfrm>
          <a:custGeom>
            <a:avLst/>
            <a:gdLst>
              <a:gd name="connsiteX0" fmla="*/ 0 w 2524836"/>
              <a:gd name="connsiteY0" fmla="*/ 386286 h 604650"/>
              <a:gd name="connsiteX1" fmla="*/ 1146412 w 2524836"/>
              <a:gd name="connsiteY1" fmla="*/ 4149 h 604650"/>
              <a:gd name="connsiteX2" fmla="*/ 2524836 w 2524836"/>
              <a:gd name="connsiteY2" fmla="*/ 604650 h 604650"/>
              <a:gd name="connsiteX0" fmla="*/ 0 w 2524836"/>
              <a:gd name="connsiteY0" fmla="*/ 290898 h 509262"/>
              <a:gd name="connsiteX1" fmla="*/ 1173671 w 2524836"/>
              <a:gd name="connsiteY1" fmla="*/ 6827 h 509262"/>
              <a:gd name="connsiteX2" fmla="*/ 2524836 w 2524836"/>
              <a:gd name="connsiteY2" fmla="*/ 509262 h 509262"/>
              <a:gd name="connsiteX0" fmla="*/ 0 w 2524836"/>
              <a:gd name="connsiteY0" fmla="*/ 284919 h 503283"/>
              <a:gd name="connsiteX1" fmla="*/ 1173671 w 2524836"/>
              <a:gd name="connsiteY1" fmla="*/ 848 h 503283"/>
              <a:gd name="connsiteX2" fmla="*/ 2524836 w 2524836"/>
              <a:gd name="connsiteY2" fmla="*/ 503283 h 503283"/>
              <a:gd name="connsiteX0" fmla="*/ 0 w 2524836"/>
              <a:gd name="connsiteY0" fmla="*/ 284643 h 503007"/>
              <a:gd name="connsiteX1" fmla="*/ 1173671 w 2524836"/>
              <a:gd name="connsiteY1" fmla="*/ 572 h 503007"/>
              <a:gd name="connsiteX2" fmla="*/ 2524836 w 2524836"/>
              <a:gd name="connsiteY2" fmla="*/ 503007 h 50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836" h="503007">
                <a:moveTo>
                  <a:pt x="0" y="284643"/>
                </a:moveTo>
                <a:cubicBezTo>
                  <a:pt x="362803" y="75377"/>
                  <a:pt x="793753" y="-7803"/>
                  <a:pt x="1173671" y="572"/>
                </a:cubicBezTo>
                <a:cubicBezTo>
                  <a:pt x="1553589" y="8947"/>
                  <a:pt x="2313296" y="307389"/>
                  <a:pt x="2524836" y="503007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8A918843-F5C4-4E61-9100-572690A30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44" y="2144509"/>
            <a:ext cx="1173934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Montserrat Semi"/>
                <a:cs typeface="Montserrat Semi"/>
              </a:rPr>
              <a:t>member of</a:t>
            </a:r>
          </a:p>
          <a:p>
            <a:pPr algn="ctr" eaLnBrk="1" hangingPunct="1">
              <a:lnSpc>
                <a:spcPct val="150000"/>
              </a:lnSpc>
            </a:pPr>
            <a:endParaRPr lang="en-GB" altLang="it-IT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  <a:ea typeface="Montserrat Semi"/>
              <a:cs typeface="Montserrat Semi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97E68543-A5CB-4661-A116-D8D821988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655" y="3098496"/>
            <a:ext cx="1173934" cy="59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Montserrat Semi"/>
                <a:cs typeface="Montserrat Semi"/>
              </a:rPr>
              <a:t>deals with</a:t>
            </a:r>
          </a:p>
          <a:p>
            <a:pPr algn="ctr" eaLnBrk="1" hangingPunct="1">
              <a:lnSpc>
                <a:spcPct val="150000"/>
              </a:lnSpc>
            </a:pPr>
            <a:endParaRPr lang="en-GB" altLang="it-IT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  <a:ea typeface="Montserrat Semi"/>
              <a:cs typeface="Montserrat Semi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B18F6A4B-E3AB-46F0-B891-3B13EB590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541" y="5477345"/>
            <a:ext cx="1173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Montserrat Semi"/>
                <a:cs typeface="Montserrat Semi"/>
              </a:rPr>
              <a:t>hosted at</a:t>
            </a: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F50E88A3-DF9A-4A25-8C38-7EF0FB49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227" y="4599523"/>
            <a:ext cx="1201389" cy="80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Montserrat Semi"/>
                <a:cs typeface="Montserrat Semi"/>
              </a:rPr>
              <a:t>hosted event</a:t>
            </a:r>
          </a:p>
          <a:p>
            <a:pPr eaLnBrk="1" hangingPunct="1">
              <a:lnSpc>
                <a:spcPct val="150000"/>
              </a:lnSpc>
            </a:pPr>
            <a:endParaRPr lang="en-GB" altLang="it-IT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  <a:ea typeface="Montserrat Semi"/>
              <a:cs typeface="Montserrat Semi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A9B44FE7-A5E5-4A32-B309-FA6C49E93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865" y="4820010"/>
            <a:ext cx="1336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Montserrat Semi"/>
                <a:cs typeface="Montserrat Semi"/>
              </a:rPr>
              <a:t>will participate</a:t>
            </a:r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BDB1A200-01F7-4FA1-A32A-5C7EDCBE938E}"/>
              </a:ext>
            </a:extLst>
          </p:cNvPr>
          <p:cNvSpPr/>
          <p:nvPr/>
        </p:nvSpPr>
        <p:spPr>
          <a:xfrm rot="242747" flipV="1">
            <a:off x="3351277" y="1767134"/>
            <a:ext cx="5738466" cy="1297971"/>
          </a:xfrm>
          <a:custGeom>
            <a:avLst/>
            <a:gdLst>
              <a:gd name="connsiteX0" fmla="*/ 0 w 2524836"/>
              <a:gd name="connsiteY0" fmla="*/ 386286 h 604650"/>
              <a:gd name="connsiteX1" fmla="*/ 1146412 w 2524836"/>
              <a:gd name="connsiteY1" fmla="*/ 4149 h 604650"/>
              <a:gd name="connsiteX2" fmla="*/ 2524836 w 2524836"/>
              <a:gd name="connsiteY2" fmla="*/ 604650 h 604650"/>
              <a:gd name="connsiteX0" fmla="*/ 0 w 2524836"/>
              <a:gd name="connsiteY0" fmla="*/ 290898 h 509262"/>
              <a:gd name="connsiteX1" fmla="*/ 1173671 w 2524836"/>
              <a:gd name="connsiteY1" fmla="*/ 6827 h 509262"/>
              <a:gd name="connsiteX2" fmla="*/ 2524836 w 2524836"/>
              <a:gd name="connsiteY2" fmla="*/ 509262 h 509262"/>
              <a:gd name="connsiteX0" fmla="*/ 0 w 2524836"/>
              <a:gd name="connsiteY0" fmla="*/ 284919 h 503283"/>
              <a:gd name="connsiteX1" fmla="*/ 1173671 w 2524836"/>
              <a:gd name="connsiteY1" fmla="*/ 848 h 503283"/>
              <a:gd name="connsiteX2" fmla="*/ 2524836 w 2524836"/>
              <a:gd name="connsiteY2" fmla="*/ 503283 h 503283"/>
              <a:gd name="connsiteX0" fmla="*/ 0 w 2524836"/>
              <a:gd name="connsiteY0" fmla="*/ 284643 h 503007"/>
              <a:gd name="connsiteX1" fmla="*/ 1173671 w 2524836"/>
              <a:gd name="connsiteY1" fmla="*/ 572 h 503007"/>
              <a:gd name="connsiteX2" fmla="*/ 2524836 w 2524836"/>
              <a:gd name="connsiteY2" fmla="*/ 503007 h 503007"/>
              <a:gd name="connsiteX0" fmla="*/ 0 w 2624093"/>
              <a:gd name="connsiteY0" fmla="*/ 25220 h 1761057"/>
              <a:gd name="connsiteX1" fmla="*/ 1272928 w 2624093"/>
              <a:gd name="connsiteY1" fmla="*/ 1258622 h 1761057"/>
              <a:gd name="connsiteX2" fmla="*/ 2624093 w 2624093"/>
              <a:gd name="connsiteY2" fmla="*/ 1761057 h 1761057"/>
              <a:gd name="connsiteX0" fmla="*/ 0 w 2624093"/>
              <a:gd name="connsiteY0" fmla="*/ 12714 h 2574870"/>
              <a:gd name="connsiteX1" fmla="*/ 1278908 w 2624093"/>
              <a:gd name="connsiteY1" fmla="*/ 2531744 h 2574870"/>
              <a:gd name="connsiteX2" fmla="*/ 2624093 w 2624093"/>
              <a:gd name="connsiteY2" fmla="*/ 1748551 h 2574870"/>
              <a:gd name="connsiteX0" fmla="*/ 0 w 8223127"/>
              <a:gd name="connsiteY0" fmla="*/ 1860428 h 4401555"/>
              <a:gd name="connsiteX1" fmla="*/ 1278908 w 8223127"/>
              <a:gd name="connsiteY1" fmla="*/ 4379458 h 4401555"/>
              <a:gd name="connsiteX2" fmla="*/ 8223126 w 8223127"/>
              <a:gd name="connsiteY2" fmla="*/ 6533 h 4401555"/>
              <a:gd name="connsiteX0" fmla="*/ 0 w 8223126"/>
              <a:gd name="connsiteY0" fmla="*/ 1860060 h 4663828"/>
              <a:gd name="connsiteX1" fmla="*/ 4352246 w 8223126"/>
              <a:gd name="connsiteY1" fmla="*/ 4643401 h 4663828"/>
              <a:gd name="connsiteX2" fmla="*/ 8223126 w 8223126"/>
              <a:gd name="connsiteY2" fmla="*/ 6165 h 4663828"/>
              <a:gd name="connsiteX0" fmla="*/ 0 w 8223126"/>
              <a:gd name="connsiteY0" fmla="*/ 1860173 h 4577824"/>
              <a:gd name="connsiteX1" fmla="*/ 3897448 w 8223126"/>
              <a:gd name="connsiteY1" fmla="*/ 4556879 h 4577824"/>
              <a:gd name="connsiteX2" fmla="*/ 8223126 w 8223126"/>
              <a:gd name="connsiteY2" fmla="*/ 6278 h 4577824"/>
              <a:gd name="connsiteX0" fmla="*/ 0 w 8223126"/>
              <a:gd name="connsiteY0" fmla="*/ 1859516 h 4564027"/>
              <a:gd name="connsiteX1" fmla="*/ 3897448 w 8223126"/>
              <a:gd name="connsiteY1" fmla="*/ 4556222 h 4564027"/>
              <a:gd name="connsiteX2" fmla="*/ 8223126 w 8223126"/>
              <a:gd name="connsiteY2" fmla="*/ 5621 h 4564027"/>
              <a:gd name="connsiteX0" fmla="*/ 0 w 7897340"/>
              <a:gd name="connsiteY0" fmla="*/ 48635 h 4556505"/>
              <a:gd name="connsiteX1" fmla="*/ 3571662 w 7897340"/>
              <a:gd name="connsiteY1" fmla="*/ 4556496 h 4556505"/>
              <a:gd name="connsiteX2" fmla="*/ 7897340 w 7897340"/>
              <a:gd name="connsiteY2" fmla="*/ 5895 h 4556505"/>
              <a:gd name="connsiteX0" fmla="*/ 0 w 7897340"/>
              <a:gd name="connsiteY0" fmla="*/ 47872 h 5276491"/>
              <a:gd name="connsiteX1" fmla="*/ 2578968 w 7897340"/>
              <a:gd name="connsiteY1" fmla="*/ 5276484 h 5276491"/>
              <a:gd name="connsiteX2" fmla="*/ 7897340 w 7897340"/>
              <a:gd name="connsiteY2" fmla="*/ 5132 h 5276491"/>
              <a:gd name="connsiteX0" fmla="*/ 1 w 8241694"/>
              <a:gd name="connsiteY0" fmla="*/ 1052841 h 5281486"/>
              <a:gd name="connsiteX1" fmla="*/ 2923322 w 8241694"/>
              <a:gd name="connsiteY1" fmla="*/ 5276644 h 5281486"/>
              <a:gd name="connsiteX2" fmla="*/ 8241694 w 8241694"/>
              <a:gd name="connsiteY2" fmla="*/ 5292 h 5281486"/>
              <a:gd name="connsiteX0" fmla="*/ 0 w 8241693"/>
              <a:gd name="connsiteY0" fmla="*/ 1052841 h 5282879"/>
              <a:gd name="connsiteX1" fmla="*/ 2923321 w 8241693"/>
              <a:gd name="connsiteY1" fmla="*/ 5276644 h 5282879"/>
              <a:gd name="connsiteX2" fmla="*/ 8241693 w 8241693"/>
              <a:gd name="connsiteY2" fmla="*/ 5292 h 5282879"/>
              <a:gd name="connsiteX0" fmla="*/ 0 w 8241693"/>
              <a:gd name="connsiteY0" fmla="*/ 1053987 h 4318067"/>
              <a:gd name="connsiteX1" fmla="*/ 4021877 w 8241693"/>
              <a:gd name="connsiteY1" fmla="*/ 4309601 h 4318067"/>
              <a:gd name="connsiteX2" fmla="*/ 8241693 w 8241693"/>
              <a:gd name="connsiteY2" fmla="*/ 6438 h 4318067"/>
              <a:gd name="connsiteX0" fmla="*/ 0 w 8241693"/>
              <a:gd name="connsiteY0" fmla="*/ 1054061 h 4267773"/>
              <a:gd name="connsiteX1" fmla="*/ 4599516 w 8241693"/>
              <a:gd name="connsiteY1" fmla="*/ 4259147 h 4267773"/>
              <a:gd name="connsiteX2" fmla="*/ 8241693 w 8241693"/>
              <a:gd name="connsiteY2" fmla="*/ 6512 h 4267773"/>
              <a:gd name="connsiteX0" fmla="*/ 0 w 8241693"/>
              <a:gd name="connsiteY0" fmla="*/ 1054949 h 4365278"/>
              <a:gd name="connsiteX1" fmla="*/ 4599516 w 8241693"/>
              <a:gd name="connsiteY1" fmla="*/ 4260035 h 4365278"/>
              <a:gd name="connsiteX2" fmla="*/ 8241693 w 8241693"/>
              <a:gd name="connsiteY2" fmla="*/ 7400 h 4365278"/>
              <a:gd name="connsiteX0" fmla="*/ 0 w 8241693"/>
              <a:gd name="connsiteY0" fmla="*/ 1055888 h 3943397"/>
              <a:gd name="connsiteX1" fmla="*/ 4551384 w 8241693"/>
              <a:gd name="connsiteY1" fmla="*/ 3823641 h 3943397"/>
              <a:gd name="connsiteX2" fmla="*/ 8241693 w 8241693"/>
              <a:gd name="connsiteY2" fmla="*/ 8339 h 3943397"/>
              <a:gd name="connsiteX0" fmla="*/ 0 w 8241693"/>
              <a:gd name="connsiteY0" fmla="*/ 1054980 h 3847437"/>
              <a:gd name="connsiteX1" fmla="*/ 4551384 w 8241693"/>
              <a:gd name="connsiteY1" fmla="*/ 3822733 h 3847437"/>
              <a:gd name="connsiteX2" fmla="*/ 8241693 w 8241693"/>
              <a:gd name="connsiteY2" fmla="*/ 7431 h 3847437"/>
              <a:gd name="connsiteX0" fmla="*/ 0 w 8241693"/>
              <a:gd name="connsiteY0" fmla="*/ 1055187 h 3866566"/>
              <a:gd name="connsiteX1" fmla="*/ 4551384 w 8241693"/>
              <a:gd name="connsiteY1" fmla="*/ 3822940 h 3866566"/>
              <a:gd name="connsiteX2" fmla="*/ 8241693 w 8241693"/>
              <a:gd name="connsiteY2" fmla="*/ 7638 h 3866566"/>
              <a:gd name="connsiteX0" fmla="*/ 0 w 8254280"/>
              <a:gd name="connsiteY0" fmla="*/ 1533398 h 4321791"/>
              <a:gd name="connsiteX1" fmla="*/ 4551384 w 8254280"/>
              <a:gd name="connsiteY1" fmla="*/ 4301151 h 4321791"/>
              <a:gd name="connsiteX2" fmla="*/ 8254281 w 8254280"/>
              <a:gd name="connsiteY2" fmla="*/ 6569 h 4321791"/>
              <a:gd name="connsiteX0" fmla="*/ 0 w 8254281"/>
              <a:gd name="connsiteY0" fmla="*/ 1526830 h 4315223"/>
              <a:gd name="connsiteX1" fmla="*/ 4551384 w 8254281"/>
              <a:gd name="connsiteY1" fmla="*/ 4294583 h 4315223"/>
              <a:gd name="connsiteX2" fmla="*/ 8254281 w 8254281"/>
              <a:gd name="connsiteY2" fmla="*/ 1 h 4315223"/>
              <a:gd name="connsiteX0" fmla="*/ 0 w 8254281"/>
              <a:gd name="connsiteY0" fmla="*/ 1526830 h 3620801"/>
              <a:gd name="connsiteX1" fmla="*/ 4232012 w 8254281"/>
              <a:gd name="connsiteY1" fmla="*/ 3591504 h 3620801"/>
              <a:gd name="connsiteX2" fmla="*/ 8254281 w 8254281"/>
              <a:gd name="connsiteY2" fmla="*/ 1 h 3620801"/>
              <a:gd name="connsiteX0" fmla="*/ 0 w 8254281"/>
              <a:gd name="connsiteY0" fmla="*/ 1526830 h 3592519"/>
              <a:gd name="connsiteX1" fmla="*/ 4232012 w 8254281"/>
              <a:gd name="connsiteY1" fmla="*/ 3591504 h 3592519"/>
              <a:gd name="connsiteX2" fmla="*/ 8254281 w 8254281"/>
              <a:gd name="connsiteY2" fmla="*/ 1 h 3592519"/>
              <a:gd name="connsiteX0" fmla="*/ 0 w 8254281"/>
              <a:gd name="connsiteY0" fmla="*/ 1526830 h 3640884"/>
              <a:gd name="connsiteX1" fmla="*/ 4232012 w 8254281"/>
              <a:gd name="connsiteY1" fmla="*/ 3591504 h 3640884"/>
              <a:gd name="connsiteX2" fmla="*/ 8254281 w 8254281"/>
              <a:gd name="connsiteY2" fmla="*/ 1 h 3640884"/>
              <a:gd name="connsiteX0" fmla="*/ 0 w 8254281"/>
              <a:gd name="connsiteY0" fmla="*/ 1526830 h 3609641"/>
              <a:gd name="connsiteX1" fmla="*/ 4232012 w 8254281"/>
              <a:gd name="connsiteY1" fmla="*/ 3591504 h 3609641"/>
              <a:gd name="connsiteX2" fmla="*/ 8254281 w 8254281"/>
              <a:gd name="connsiteY2" fmla="*/ 1 h 3609641"/>
              <a:gd name="connsiteX0" fmla="*/ 0 w 8539507"/>
              <a:gd name="connsiteY0" fmla="*/ 1793622 h 3636969"/>
              <a:gd name="connsiteX1" fmla="*/ 4517238 w 8539507"/>
              <a:gd name="connsiteY1" fmla="*/ 3591504 h 3636969"/>
              <a:gd name="connsiteX2" fmla="*/ 8539507 w 8539507"/>
              <a:gd name="connsiteY2" fmla="*/ 1 h 3636969"/>
              <a:gd name="connsiteX0" fmla="*/ 0 w 8539507"/>
              <a:gd name="connsiteY0" fmla="*/ 1793622 h 3711500"/>
              <a:gd name="connsiteX1" fmla="*/ 4517238 w 8539507"/>
              <a:gd name="connsiteY1" fmla="*/ 3591504 h 3711500"/>
              <a:gd name="connsiteX2" fmla="*/ 8539507 w 8539507"/>
              <a:gd name="connsiteY2" fmla="*/ 1 h 3711500"/>
              <a:gd name="connsiteX0" fmla="*/ 0 w 8539507"/>
              <a:gd name="connsiteY0" fmla="*/ 1793622 h 4805940"/>
              <a:gd name="connsiteX1" fmla="*/ 4208236 w 8539507"/>
              <a:gd name="connsiteY1" fmla="*/ 4763608 h 4805940"/>
              <a:gd name="connsiteX2" fmla="*/ 8539507 w 8539507"/>
              <a:gd name="connsiteY2" fmla="*/ 1 h 4805940"/>
              <a:gd name="connsiteX0" fmla="*/ 0 w 8539507"/>
              <a:gd name="connsiteY0" fmla="*/ 1793622 h 4768230"/>
              <a:gd name="connsiteX1" fmla="*/ 4208236 w 8539507"/>
              <a:gd name="connsiteY1" fmla="*/ 4763608 h 4768230"/>
              <a:gd name="connsiteX2" fmla="*/ 8539507 w 8539507"/>
              <a:gd name="connsiteY2" fmla="*/ 1 h 4768230"/>
              <a:gd name="connsiteX0" fmla="*/ 0 w 8539507"/>
              <a:gd name="connsiteY0" fmla="*/ 1793622 h 5250865"/>
              <a:gd name="connsiteX1" fmla="*/ 4215424 w 8539507"/>
              <a:gd name="connsiteY1" fmla="*/ 5246662 h 5250865"/>
              <a:gd name="connsiteX2" fmla="*/ 8539507 w 8539507"/>
              <a:gd name="connsiteY2" fmla="*/ 1 h 5250865"/>
              <a:gd name="connsiteX0" fmla="*/ 0 w 8539507"/>
              <a:gd name="connsiteY0" fmla="*/ 1793622 h 5303388"/>
              <a:gd name="connsiteX1" fmla="*/ 4215424 w 8539507"/>
              <a:gd name="connsiteY1" fmla="*/ 5246662 h 5303388"/>
              <a:gd name="connsiteX2" fmla="*/ 8539507 w 8539507"/>
              <a:gd name="connsiteY2" fmla="*/ 1 h 5303388"/>
              <a:gd name="connsiteX0" fmla="*/ 0 w 8559281"/>
              <a:gd name="connsiteY0" fmla="*/ 1789854 h 5279182"/>
              <a:gd name="connsiteX1" fmla="*/ 4235198 w 8559281"/>
              <a:gd name="connsiteY1" fmla="*/ 5246662 h 5279182"/>
              <a:gd name="connsiteX2" fmla="*/ 8559281 w 8559281"/>
              <a:gd name="connsiteY2" fmla="*/ 1 h 5279182"/>
              <a:gd name="connsiteX0" fmla="*/ 0 w 8559281"/>
              <a:gd name="connsiteY0" fmla="*/ 1789854 h 5542886"/>
              <a:gd name="connsiteX1" fmla="*/ 4235198 w 8559281"/>
              <a:gd name="connsiteY1" fmla="*/ 5246662 h 5542886"/>
              <a:gd name="connsiteX2" fmla="*/ 8559281 w 8559281"/>
              <a:gd name="connsiteY2" fmla="*/ 1 h 5542886"/>
              <a:gd name="connsiteX0" fmla="*/ 0 w 8559281"/>
              <a:gd name="connsiteY0" fmla="*/ 1789854 h 5719596"/>
              <a:gd name="connsiteX1" fmla="*/ 4924486 w 8559281"/>
              <a:gd name="connsiteY1" fmla="*/ 5485006 h 5719596"/>
              <a:gd name="connsiteX2" fmla="*/ 8559281 w 8559281"/>
              <a:gd name="connsiteY2" fmla="*/ 1 h 5719596"/>
              <a:gd name="connsiteX0" fmla="*/ 0 w 8559281"/>
              <a:gd name="connsiteY0" fmla="*/ 1789854 h 5738200"/>
              <a:gd name="connsiteX1" fmla="*/ 4924486 w 8559281"/>
              <a:gd name="connsiteY1" fmla="*/ 5485006 h 5738200"/>
              <a:gd name="connsiteX2" fmla="*/ 8559281 w 8559281"/>
              <a:gd name="connsiteY2" fmla="*/ 1 h 5738200"/>
              <a:gd name="connsiteX0" fmla="*/ 0 w 8543703"/>
              <a:gd name="connsiteY0" fmla="*/ 1953382 h 5895211"/>
              <a:gd name="connsiteX1" fmla="*/ 4924486 w 8543703"/>
              <a:gd name="connsiteY1" fmla="*/ 5648534 h 5895211"/>
              <a:gd name="connsiteX2" fmla="*/ 8543703 w 8543703"/>
              <a:gd name="connsiteY2" fmla="*/ 2 h 5895211"/>
              <a:gd name="connsiteX0" fmla="*/ 0 w 8625597"/>
              <a:gd name="connsiteY0" fmla="*/ 2044820 h 5993408"/>
              <a:gd name="connsiteX1" fmla="*/ 4924486 w 8625597"/>
              <a:gd name="connsiteY1" fmla="*/ 5739972 h 5993408"/>
              <a:gd name="connsiteX2" fmla="*/ 8625597 w 8625597"/>
              <a:gd name="connsiteY2" fmla="*/ -1 h 5993408"/>
              <a:gd name="connsiteX0" fmla="*/ 0 w 8625597"/>
              <a:gd name="connsiteY0" fmla="*/ 2044820 h 5993408"/>
              <a:gd name="connsiteX1" fmla="*/ 4924486 w 8625597"/>
              <a:gd name="connsiteY1" fmla="*/ 5739972 h 5993408"/>
              <a:gd name="connsiteX2" fmla="*/ 8625597 w 8625597"/>
              <a:gd name="connsiteY2" fmla="*/ -1 h 599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5597" h="5993408">
                <a:moveTo>
                  <a:pt x="0" y="2044820"/>
                </a:moveTo>
                <a:cubicBezTo>
                  <a:pt x="1742544" y="6808165"/>
                  <a:pt x="3486887" y="6080775"/>
                  <a:pt x="4924486" y="5739972"/>
                </a:cubicBezTo>
                <a:cubicBezTo>
                  <a:pt x="6362085" y="5399169"/>
                  <a:pt x="8571233" y="1386419"/>
                  <a:pt x="8625597" y="-1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640FDFCD-93D1-4CAA-9A2B-1AD2E064C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489" y="1506264"/>
            <a:ext cx="1173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Montserrat Semi"/>
                <a:cs typeface="Montserrat Semi"/>
              </a:rPr>
              <a:t>interest in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2FF27259-0AF8-4A22-BCBD-45487A5B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945" y="3614045"/>
            <a:ext cx="1173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400" b="1" spc="300" dirty="0">
                <a:solidFill>
                  <a:schemeClr val="bg2">
                    <a:lumMod val="75000"/>
                  </a:schemeClr>
                </a:solidFill>
                <a:latin typeface="Montserrat Light"/>
                <a:ea typeface="Montserrat Semi"/>
                <a:cs typeface="Montserrat Semi"/>
              </a:rPr>
              <a:t>DARIO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25738CFD-9AB1-42CB-B261-0DB599C9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478" y="4291557"/>
            <a:ext cx="17403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400" b="1" spc="300" dirty="0">
                <a:solidFill>
                  <a:schemeClr val="bg2">
                    <a:lumMod val="75000"/>
                  </a:schemeClr>
                </a:solidFill>
                <a:latin typeface="Montserrat Light"/>
                <a:ea typeface="Montserrat Semi"/>
                <a:cs typeface="Montserrat Semi"/>
              </a:rPr>
              <a:t>TECH</a:t>
            </a:r>
          </a:p>
          <a:p>
            <a:pPr algn="ctr" eaLnBrk="1" hangingPunct="1"/>
            <a:r>
              <a:rPr lang="en-GB" altLang="it-IT" sz="1400" b="1" spc="300" dirty="0">
                <a:solidFill>
                  <a:schemeClr val="bg2">
                    <a:lumMod val="75000"/>
                  </a:schemeClr>
                </a:solidFill>
                <a:latin typeface="Montserrat Light"/>
                <a:ea typeface="Montserrat Semi"/>
                <a:cs typeface="Montserrat Semi"/>
              </a:rPr>
              <a:t>DATA MINING</a:t>
            </a:r>
          </a:p>
          <a:p>
            <a:pPr algn="ctr" eaLnBrk="1" hangingPunct="1"/>
            <a:r>
              <a:rPr lang="en-GB" altLang="it-IT" sz="1400" b="1" spc="300" dirty="0">
                <a:solidFill>
                  <a:schemeClr val="bg2">
                    <a:lumMod val="75000"/>
                  </a:schemeClr>
                </a:solidFill>
                <a:latin typeface="Montserrat Light"/>
                <a:ea typeface="Montserrat Semi"/>
                <a:cs typeface="Montserrat Semi"/>
              </a:rPr>
              <a:t>PYTHON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E299A265-F3A1-4FA2-AA69-A1246474A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251" y="3888650"/>
            <a:ext cx="27154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400" b="1" spc="300" dirty="0">
                <a:solidFill>
                  <a:schemeClr val="bg2">
                    <a:lumMod val="75000"/>
                  </a:schemeClr>
                </a:solidFill>
                <a:latin typeface="Montserrat Light"/>
                <a:ea typeface="Montserrat Semi"/>
                <a:cs typeface="Montserrat Semi"/>
              </a:rPr>
              <a:t>MILANO DATA SCIENCE #ODSC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195719D9-B292-496B-A5FA-B5EAE8BAE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3154" y="6330719"/>
            <a:ext cx="27737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400" b="1" spc="300" dirty="0">
                <a:solidFill>
                  <a:schemeClr val="bg2">
                    <a:lumMod val="75000"/>
                  </a:schemeClr>
                </a:solidFill>
                <a:latin typeface="Montserrat Light"/>
                <a:ea typeface="Montserrat Semi"/>
                <a:cs typeface="Montserrat Semi"/>
              </a:rPr>
              <a:t>MICROSOFT HOUSE, MI</a:t>
            </a: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84B97071-21BB-4250-AF31-C77E65019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702" y="6069109"/>
            <a:ext cx="27158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400" b="1" spc="300" dirty="0">
                <a:solidFill>
                  <a:schemeClr val="bg2">
                    <a:lumMod val="75000"/>
                  </a:schemeClr>
                </a:solidFill>
                <a:latin typeface="Montserrat Light"/>
                <a:ea typeface="Montserrat Semi"/>
                <a:cs typeface="Montserrat Semi"/>
              </a:rPr>
              <a:t>INTRODUZIONE ALLE GAN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2DF8E12-C47E-47B8-B4D4-6CD53B47605D}"/>
              </a:ext>
            </a:extLst>
          </p:cNvPr>
          <p:cNvGrpSpPr/>
          <p:nvPr/>
        </p:nvGrpSpPr>
        <p:grpSpPr>
          <a:xfrm rot="5400000">
            <a:off x="-3118618" y="2731353"/>
            <a:ext cx="7237329" cy="1069139"/>
            <a:chOff x="2468373" y="1611824"/>
            <a:chExt cx="7237329" cy="185979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508277F2-7BFA-47CC-9F32-9D997223BC7D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823FA63B-6CEB-4CC5-8220-8781BA188829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2" name="TextBox 13">
            <a:extLst>
              <a:ext uri="{FF2B5EF4-FFF2-40B4-BE49-F238E27FC236}">
                <a16:creationId xmlns:a16="http://schemas.microsoft.com/office/drawing/2014/main" id="{D5E8713F-A5CC-443E-9DBD-FAE543DA2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523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2</a:t>
            </a:r>
            <a:endParaRPr lang="en-GB" altLang="it-IT" sz="1600" b="1" spc="3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  <a:ea typeface="Montserrat Semi"/>
              <a:cs typeface="Montserrat Semi"/>
            </a:endParaRPr>
          </a:p>
        </p:txBody>
      </p:sp>
    </p:spTree>
    <p:extLst>
      <p:ext uri="{BB962C8B-B14F-4D97-AF65-F5344CB8AC3E}">
        <p14:creationId xmlns:p14="http://schemas.microsoft.com/office/powerpoint/2010/main" val="85615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85A8325B-9EC0-4CFA-87F7-D3E1869399DC}"/>
              </a:ext>
            </a:extLst>
          </p:cNvPr>
          <p:cNvSpPr/>
          <p:nvPr/>
        </p:nvSpPr>
        <p:spPr>
          <a:xfrm>
            <a:off x="830565" y="2768865"/>
            <a:ext cx="2695575" cy="27940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F7FB2789-EC3D-4093-9334-F81E81DB22CC}"/>
              </a:ext>
            </a:extLst>
          </p:cNvPr>
          <p:cNvSpPr/>
          <p:nvPr/>
        </p:nvSpPr>
        <p:spPr>
          <a:xfrm>
            <a:off x="7327722" y="4243567"/>
            <a:ext cx="1281890" cy="9844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A94D56EC-5734-42DA-8E6D-D92E1E802D9D}"/>
              </a:ext>
            </a:extLst>
          </p:cNvPr>
          <p:cNvSpPr/>
          <p:nvPr/>
        </p:nvSpPr>
        <p:spPr>
          <a:xfrm>
            <a:off x="7327722" y="4561271"/>
            <a:ext cx="1281890" cy="9844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B69EE469-490E-4A56-B723-A78D389929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" y="6053301"/>
            <a:ext cx="733658" cy="733658"/>
          </a:xfrm>
          <a:prstGeom prst="rect">
            <a:avLst/>
          </a:prstGeom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9146F022-0A2A-460E-9DE7-75B10B191963}"/>
              </a:ext>
            </a:extLst>
          </p:cNvPr>
          <p:cNvSpPr/>
          <p:nvPr/>
        </p:nvSpPr>
        <p:spPr>
          <a:xfrm>
            <a:off x="376078" y="1426663"/>
            <a:ext cx="10313658" cy="50343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C12819F-E5F1-4E1D-A630-67AC61A68015}"/>
              </a:ext>
            </a:extLst>
          </p:cNvPr>
          <p:cNvGrpSpPr/>
          <p:nvPr/>
        </p:nvGrpSpPr>
        <p:grpSpPr>
          <a:xfrm>
            <a:off x="1044298" y="2054402"/>
            <a:ext cx="5979476" cy="3690294"/>
            <a:chOff x="545150" y="2444516"/>
            <a:chExt cx="5979476" cy="3690294"/>
          </a:xfrm>
        </p:grpSpPr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3A467111-1721-4516-A4D1-CE4F545F087D}"/>
                </a:ext>
              </a:extLst>
            </p:cNvPr>
            <p:cNvSpPr/>
            <p:nvPr/>
          </p:nvSpPr>
          <p:spPr>
            <a:xfrm>
              <a:off x="545150" y="2444516"/>
              <a:ext cx="5979476" cy="369029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Picture 12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370C53-062C-483E-A138-E9FD48D7A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14" y="2768865"/>
              <a:ext cx="5502590" cy="3056994"/>
            </a:xfrm>
            <a:prstGeom prst="rect">
              <a:avLst/>
            </a:prstGeom>
            <a:ln w="76200">
              <a:noFill/>
            </a:ln>
          </p:spPr>
        </p:pic>
      </p:grp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7689B338-270A-4A7F-A9A0-A89FDB0621AE}"/>
              </a:ext>
            </a:extLst>
          </p:cNvPr>
          <p:cNvSpPr/>
          <p:nvPr/>
        </p:nvSpPr>
        <p:spPr>
          <a:xfrm>
            <a:off x="442403" y="262449"/>
            <a:ext cx="3215198" cy="88442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D7F01B-B004-44B7-B4D9-04588D0A64A4}"/>
              </a:ext>
            </a:extLst>
          </p:cNvPr>
          <p:cNvSpPr txBox="1"/>
          <p:nvPr/>
        </p:nvSpPr>
        <p:spPr>
          <a:xfrm>
            <a:off x="5951215" y="737541"/>
            <a:ext cx="47139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word </a:t>
            </a:r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embedding</a:t>
            </a:r>
            <a:endParaRPr lang="it-IT" sz="2800" spc="300" dirty="0">
              <a:solidFill>
                <a:srgbClr val="F64060"/>
              </a:solidFill>
              <a:latin typeface="Futura Bk BT" panose="020B0502020204020303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2641C65-1957-49CD-A7DE-5FCFC41A652C}"/>
              </a:ext>
            </a:extLst>
          </p:cNvPr>
          <p:cNvGrpSpPr/>
          <p:nvPr/>
        </p:nvGrpSpPr>
        <p:grpSpPr>
          <a:xfrm rot="5400000">
            <a:off x="8194667" y="2597506"/>
            <a:ext cx="7237329" cy="1336835"/>
            <a:chOff x="2468373" y="1611824"/>
            <a:chExt cx="7237329" cy="18597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CCFBA667-29DF-4639-A298-866CAADA4781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911A286A-A7B0-471F-9D4F-A65011F90D9F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" name="Immagine 1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35011BCD-36C7-4A8E-AEC6-61450DBA5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84" y="262449"/>
            <a:ext cx="2182067" cy="2182067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FDD2F135-A22C-4995-BE7D-E1FD44878D0C}"/>
              </a:ext>
            </a:extLst>
          </p:cNvPr>
          <p:cNvSpPr/>
          <p:nvPr/>
        </p:nvSpPr>
        <p:spPr>
          <a:xfrm>
            <a:off x="1366640" y="523136"/>
            <a:ext cx="2828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WORD2VEC</a:t>
            </a:r>
            <a:endParaRPr lang="it-IT" sz="1600" b="1" spc="600" dirty="0">
              <a:latin typeface="Montserrat" panose="00000500000000000000" pitchFamily="2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427859F8-AF15-4291-9866-9F197260AF77}"/>
              </a:ext>
            </a:extLst>
          </p:cNvPr>
          <p:cNvSpPr/>
          <p:nvPr/>
        </p:nvSpPr>
        <p:spPr>
          <a:xfrm>
            <a:off x="633815" y="376301"/>
            <a:ext cx="570668" cy="5706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E119ECF-B24C-4561-924A-647C59F8FFF1}"/>
              </a:ext>
            </a:extLst>
          </p:cNvPr>
          <p:cNvSpPr/>
          <p:nvPr/>
        </p:nvSpPr>
        <p:spPr>
          <a:xfrm>
            <a:off x="690510" y="461580"/>
            <a:ext cx="523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1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684834B7-C755-4641-831A-BA4273786946}"/>
              </a:ext>
            </a:extLst>
          </p:cNvPr>
          <p:cNvSpPr/>
          <p:nvPr/>
        </p:nvSpPr>
        <p:spPr>
          <a:xfrm>
            <a:off x="9585455" y="5195097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9459295-6B55-4B0B-B76E-F60D19A9DBF9}"/>
              </a:ext>
            </a:extLst>
          </p:cNvPr>
          <p:cNvSpPr/>
          <p:nvPr/>
        </p:nvSpPr>
        <p:spPr>
          <a:xfrm>
            <a:off x="9747264" y="5403343"/>
            <a:ext cx="616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</a:t>
            </a:r>
            <a:endParaRPr lang="it-IT" sz="1600" dirty="0">
              <a:latin typeface="Montserrat" panose="00000500000000000000" pitchFamily="2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FE65173-8E01-47C1-85AC-A98316500A49}"/>
              </a:ext>
            </a:extLst>
          </p:cNvPr>
          <p:cNvSpPr/>
          <p:nvPr/>
        </p:nvSpPr>
        <p:spPr>
          <a:xfrm>
            <a:off x="7507078" y="5464898"/>
            <a:ext cx="2045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2000" b="1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DOC2VEC</a:t>
            </a:r>
            <a:endParaRPr lang="it-IT" sz="2000" b="1" spc="600" dirty="0">
              <a:latin typeface="Montserrat" panose="00000500000000000000" pitchFamily="2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A4610036-4763-4ED1-B760-AD4878AF3E4B}"/>
              </a:ext>
            </a:extLst>
          </p:cNvPr>
          <p:cNvSpPr/>
          <p:nvPr/>
        </p:nvSpPr>
        <p:spPr>
          <a:xfrm>
            <a:off x="-3410815" y="2071572"/>
            <a:ext cx="2390519" cy="8349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2DB0DC40-946A-463A-A0AB-6AAD6B7FDA0D}"/>
              </a:ext>
            </a:extLst>
          </p:cNvPr>
          <p:cNvSpPr/>
          <p:nvPr/>
        </p:nvSpPr>
        <p:spPr>
          <a:xfrm>
            <a:off x="-3410815" y="2323321"/>
            <a:ext cx="2390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spc="6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PV-DM</a:t>
            </a:r>
            <a:endParaRPr lang="it-IT" sz="1600" b="1" spc="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47" name="Immagine 46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E6260DEC-8E04-40B5-AFFC-481B21E72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3814" y="2436993"/>
            <a:ext cx="834999" cy="834999"/>
          </a:xfrm>
          <a:prstGeom prst="rect">
            <a:avLst/>
          </a:prstGeom>
        </p:spPr>
      </p:pic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F4ABF530-A21F-4D54-BB5E-79DE978EA4F7}"/>
              </a:ext>
            </a:extLst>
          </p:cNvPr>
          <p:cNvSpPr/>
          <p:nvPr/>
        </p:nvSpPr>
        <p:spPr>
          <a:xfrm>
            <a:off x="-3410815" y="3561563"/>
            <a:ext cx="2390519" cy="8349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C098DF43-526E-4095-8F45-113258067C6F}"/>
              </a:ext>
            </a:extLst>
          </p:cNvPr>
          <p:cNvSpPr/>
          <p:nvPr/>
        </p:nvSpPr>
        <p:spPr>
          <a:xfrm>
            <a:off x="-3388254" y="3575358"/>
            <a:ext cx="2390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spc="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PV-DM</a:t>
            </a:r>
          </a:p>
          <a:p>
            <a:pPr algn="ctr"/>
            <a:r>
              <a:rPr lang="it-IT" sz="1600" spc="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conctenate</a:t>
            </a:r>
            <a:endParaRPr lang="it-IT" sz="1600" spc="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it-IT" sz="1600" b="1" spc="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PV-DBOW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684F0E61-948A-47B7-841B-DE95ABD6A0F4}"/>
              </a:ext>
            </a:extLst>
          </p:cNvPr>
          <p:cNvSpPr/>
          <p:nvPr/>
        </p:nvSpPr>
        <p:spPr>
          <a:xfrm>
            <a:off x="-3410815" y="4946857"/>
            <a:ext cx="2390519" cy="8349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9345AACC-78D1-405A-999F-0093A1FC1839}"/>
              </a:ext>
            </a:extLst>
          </p:cNvPr>
          <p:cNvSpPr/>
          <p:nvPr/>
        </p:nvSpPr>
        <p:spPr>
          <a:xfrm>
            <a:off x="-3410815" y="5186854"/>
            <a:ext cx="2390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spc="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PV-DBOW</a:t>
            </a:r>
          </a:p>
        </p:txBody>
      </p:sp>
      <p:pic>
        <p:nvPicPr>
          <p:cNvPr id="53" name="Immagine 5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3A8A5510-3189-4555-A60B-E3E369C8C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0703" y="3916900"/>
            <a:ext cx="834999" cy="834999"/>
          </a:xfrm>
          <a:prstGeom prst="rect">
            <a:avLst/>
          </a:prstGeom>
        </p:spPr>
      </p:pic>
      <p:pic>
        <p:nvPicPr>
          <p:cNvPr id="54" name="Immagine 53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81AE6098-5379-4C83-ADFB-81192B1E8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781" y="5220937"/>
            <a:ext cx="1093937" cy="1093937"/>
          </a:xfrm>
          <a:prstGeom prst="rect">
            <a:avLst/>
          </a:prstGeom>
        </p:spPr>
      </p:pic>
      <p:sp>
        <p:nvSpPr>
          <p:cNvPr id="32" name="TextBox 13">
            <a:extLst>
              <a:ext uri="{FF2B5EF4-FFF2-40B4-BE49-F238E27FC236}">
                <a16:creationId xmlns:a16="http://schemas.microsoft.com/office/drawing/2014/main" id="{63312233-618E-4ACA-B549-86D0DDDA2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1451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5198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magine 36">
            <a:extLst>
              <a:ext uri="{FF2B5EF4-FFF2-40B4-BE49-F238E27FC236}">
                <a16:creationId xmlns:a16="http://schemas.microsoft.com/office/drawing/2014/main" id="{7DCE7676-0D97-4989-B7CE-54F332FA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" y="6053301"/>
            <a:ext cx="733658" cy="733658"/>
          </a:xfrm>
          <a:prstGeom prst="rect">
            <a:avLst/>
          </a:prstGeom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9146F022-0A2A-460E-9DE7-75B10B191963}"/>
              </a:ext>
            </a:extLst>
          </p:cNvPr>
          <p:cNvSpPr/>
          <p:nvPr/>
        </p:nvSpPr>
        <p:spPr>
          <a:xfrm>
            <a:off x="370504" y="1399747"/>
            <a:ext cx="10313658" cy="50343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7689B338-270A-4A7F-A9A0-A89FDB0621AE}"/>
              </a:ext>
            </a:extLst>
          </p:cNvPr>
          <p:cNvSpPr/>
          <p:nvPr/>
        </p:nvSpPr>
        <p:spPr>
          <a:xfrm>
            <a:off x="442403" y="262449"/>
            <a:ext cx="3215198" cy="88442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D7F01B-B004-44B7-B4D9-04588D0A64A4}"/>
              </a:ext>
            </a:extLst>
          </p:cNvPr>
          <p:cNvSpPr txBox="1"/>
          <p:nvPr/>
        </p:nvSpPr>
        <p:spPr>
          <a:xfrm>
            <a:off x="6165298" y="815522"/>
            <a:ext cx="46600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28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word </a:t>
            </a:r>
            <a:r>
              <a:rPr lang="it-IT" sz="2800" spc="300" dirty="0" err="1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embedding</a:t>
            </a:r>
            <a:endParaRPr lang="it-IT" sz="2800" spc="300" dirty="0">
              <a:solidFill>
                <a:srgbClr val="F64060"/>
              </a:solidFill>
              <a:latin typeface="Futura Bk BT" panose="020B0502020204020303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2641C65-1957-49CD-A7DE-5FCFC41A652C}"/>
              </a:ext>
            </a:extLst>
          </p:cNvPr>
          <p:cNvGrpSpPr/>
          <p:nvPr/>
        </p:nvGrpSpPr>
        <p:grpSpPr>
          <a:xfrm rot="5400000">
            <a:off x="8194667" y="2597506"/>
            <a:ext cx="7237329" cy="1336835"/>
            <a:chOff x="2468373" y="1611824"/>
            <a:chExt cx="7237329" cy="18597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CCFBA667-29DF-4639-A298-866CAADA4781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911A286A-A7B0-471F-9D4F-A65011F90D9F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0" name="Immagine 1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35011BCD-36C7-4A8E-AEC6-61450DBA5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84" y="262449"/>
            <a:ext cx="2182067" cy="2182067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FDD2F135-A22C-4995-BE7D-E1FD44878D0C}"/>
              </a:ext>
            </a:extLst>
          </p:cNvPr>
          <p:cNvSpPr/>
          <p:nvPr/>
        </p:nvSpPr>
        <p:spPr>
          <a:xfrm>
            <a:off x="1366640" y="523136"/>
            <a:ext cx="2828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WORD2VEC</a:t>
            </a:r>
            <a:endParaRPr lang="it-IT" sz="1600" b="1" spc="600" dirty="0">
              <a:latin typeface="Montserrat" panose="00000500000000000000" pitchFamily="2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427859F8-AF15-4291-9866-9F197260AF77}"/>
              </a:ext>
            </a:extLst>
          </p:cNvPr>
          <p:cNvSpPr/>
          <p:nvPr/>
        </p:nvSpPr>
        <p:spPr>
          <a:xfrm>
            <a:off x="633815" y="376301"/>
            <a:ext cx="570668" cy="5706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E119ECF-B24C-4561-924A-647C59F8FFF1}"/>
              </a:ext>
            </a:extLst>
          </p:cNvPr>
          <p:cNvSpPr/>
          <p:nvPr/>
        </p:nvSpPr>
        <p:spPr>
          <a:xfrm>
            <a:off x="690510" y="461580"/>
            <a:ext cx="523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1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684834B7-C755-4641-831A-BA4273786946}"/>
              </a:ext>
            </a:extLst>
          </p:cNvPr>
          <p:cNvSpPr/>
          <p:nvPr/>
        </p:nvSpPr>
        <p:spPr>
          <a:xfrm>
            <a:off x="9585455" y="5195097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9459295-6B55-4B0B-B76E-F60D19A9DBF9}"/>
              </a:ext>
            </a:extLst>
          </p:cNvPr>
          <p:cNvSpPr/>
          <p:nvPr/>
        </p:nvSpPr>
        <p:spPr>
          <a:xfrm>
            <a:off x="9747264" y="5403343"/>
            <a:ext cx="616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</a:t>
            </a:r>
            <a:endParaRPr lang="it-IT" sz="1600" dirty="0">
              <a:latin typeface="Montserrat" panose="00000500000000000000" pitchFamily="2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FE65173-8E01-47C1-85AC-A98316500A49}"/>
              </a:ext>
            </a:extLst>
          </p:cNvPr>
          <p:cNvSpPr/>
          <p:nvPr/>
        </p:nvSpPr>
        <p:spPr>
          <a:xfrm>
            <a:off x="7507078" y="5464898"/>
            <a:ext cx="2045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2000" b="1" spc="60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DOC2VEC</a:t>
            </a:r>
            <a:endParaRPr lang="it-IT" sz="2000" b="1" spc="600" dirty="0">
              <a:latin typeface="Montserrat" panose="00000500000000000000" pitchFamily="2" charset="0"/>
            </a:endParaRP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AEF74038-4827-4BB8-A36A-915330546BB4}"/>
              </a:ext>
            </a:extLst>
          </p:cNvPr>
          <p:cNvSpPr/>
          <p:nvPr/>
        </p:nvSpPr>
        <p:spPr>
          <a:xfrm>
            <a:off x="787182" y="2071572"/>
            <a:ext cx="2390519" cy="8349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48A2125-87B2-4012-AEC5-3150AA53C17A}"/>
              </a:ext>
            </a:extLst>
          </p:cNvPr>
          <p:cNvSpPr/>
          <p:nvPr/>
        </p:nvSpPr>
        <p:spPr>
          <a:xfrm>
            <a:off x="787182" y="2323321"/>
            <a:ext cx="2390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spc="6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PV-DM</a:t>
            </a:r>
            <a:endParaRPr lang="it-IT" sz="1600" b="1" spc="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32" name="Immagine 3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399A5F52-8F8B-494C-8C7F-20C79EF33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83" y="2436993"/>
            <a:ext cx="834999" cy="834999"/>
          </a:xfrm>
          <a:prstGeom prst="rect">
            <a:avLst/>
          </a:prstGeom>
        </p:spPr>
      </p:pic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253CEFD4-D7DF-4935-8E1D-1EE56D55B594}"/>
              </a:ext>
            </a:extLst>
          </p:cNvPr>
          <p:cNvSpPr/>
          <p:nvPr/>
        </p:nvSpPr>
        <p:spPr>
          <a:xfrm>
            <a:off x="787182" y="3561563"/>
            <a:ext cx="2390519" cy="8349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3FFFD5BD-E40C-44F8-B9D0-D15CB9478237}"/>
              </a:ext>
            </a:extLst>
          </p:cNvPr>
          <p:cNvSpPr/>
          <p:nvPr/>
        </p:nvSpPr>
        <p:spPr>
          <a:xfrm>
            <a:off x="809743" y="3575358"/>
            <a:ext cx="2390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spc="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PV-DM</a:t>
            </a:r>
          </a:p>
          <a:p>
            <a:pPr algn="ctr"/>
            <a:r>
              <a:rPr lang="it-IT" sz="1600" spc="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conctenate</a:t>
            </a:r>
            <a:endParaRPr lang="it-IT" sz="1600" spc="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it-IT" sz="1600" b="1" spc="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PV-DBOW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9705CE3D-88EC-4A27-9C9E-F4F8A277D761}"/>
              </a:ext>
            </a:extLst>
          </p:cNvPr>
          <p:cNvSpPr/>
          <p:nvPr/>
        </p:nvSpPr>
        <p:spPr>
          <a:xfrm>
            <a:off x="787182" y="4946857"/>
            <a:ext cx="2390519" cy="8349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9BD83B7-EB05-4863-BDEB-6A3091206880}"/>
              </a:ext>
            </a:extLst>
          </p:cNvPr>
          <p:cNvSpPr/>
          <p:nvPr/>
        </p:nvSpPr>
        <p:spPr>
          <a:xfrm>
            <a:off x="787182" y="5186854"/>
            <a:ext cx="2390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spc="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PV-DBOW</a:t>
            </a:r>
          </a:p>
        </p:txBody>
      </p:sp>
      <p:pic>
        <p:nvPicPr>
          <p:cNvPr id="46" name="Immagine 45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4AB9F15D-CAF7-49B1-B9EC-60F4DDA31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94" y="3916900"/>
            <a:ext cx="834999" cy="834999"/>
          </a:xfrm>
          <a:prstGeom prst="rect">
            <a:avLst/>
          </a:prstGeom>
        </p:spPr>
      </p:pic>
      <p:pic>
        <p:nvPicPr>
          <p:cNvPr id="4" name="Immagine 3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184810DC-F620-4328-9C2B-E8902FE93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16" y="5220937"/>
            <a:ext cx="1093937" cy="1093937"/>
          </a:xfrm>
          <a:prstGeom prst="rect">
            <a:avLst/>
          </a:prstGeom>
        </p:spPr>
      </p:pic>
      <p:sp>
        <p:nvSpPr>
          <p:cNvPr id="47" name="Rettangolo 46">
            <a:extLst>
              <a:ext uri="{FF2B5EF4-FFF2-40B4-BE49-F238E27FC236}">
                <a16:creationId xmlns:a16="http://schemas.microsoft.com/office/drawing/2014/main" id="{21DCFAE5-E69B-433E-8EDE-4FA2E1C091AE}"/>
              </a:ext>
            </a:extLst>
          </p:cNvPr>
          <p:cNvSpPr/>
          <p:nvPr/>
        </p:nvSpPr>
        <p:spPr>
          <a:xfrm>
            <a:off x="4482050" y="2922825"/>
            <a:ext cx="3811311" cy="1473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PV-DBOW</a:t>
            </a:r>
          </a:p>
          <a:p>
            <a:pPr lvl="0" algn="ctr">
              <a:lnSpc>
                <a:spcPct val="80000"/>
              </a:lnSpc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Feature dim - 300</a:t>
            </a:r>
          </a:p>
          <a:p>
            <a:pPr lvl="0" algn="ctr">
              <a:lnSpc>
                <a:spcPct val="80000"/>
              </a:lnSpc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Epochs - 10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CC033F1-E847-49EB-AADC-807816B22A3A}"/>
              </a:ext>
            </a:extLst>
          </p:cNvPr>
          <p:cNvGrpSpPr/>
          <p:nvPr/>
        </p:nvGrpSpPr>
        <p:grpSpPr>
          <a:xfrm>
            <a:off x="2350887" y="7594754"/>
            <a:ext cx="1710466" cy="1055631"/>
            <a:chOff x="545150" y="2444516"/>
            <a:chExt cx="5979476" cy="3690294"/>
          </a:xfrm>
        </p:grpSpPr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AD3CCB7A-D115-48C4-B1B5-821CFF7683C1}"/>
                </a:ext>
              </a:extLst>
            </p:cNvPr>
            <p:cNvSpPr/>
            <p:nvPr/>
          </p:nvSpPr>
          <p:spPr>
            <a:xfrm>
              <a:off x="545150" y="2444516"/>
              <a:ext cx="5979476" cy="369029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6" name="Picture 12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2C952D03-D3A8-4A04-A01B-CD953ECC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14" y="2768865"/>
              <a:ext cx="5502590" cy="3056994"/>
            </a:xfrm>
            <a:prstGeom prst="rect">
              <a:avLst/>
            </a:prstGeom>
            <a:ln w="76200">
              <a:noFill/>
            </a:ln>
          </p:spPr>
        </p:pic>
      </p:grpSp>
      <p:sp>
        <p:nvSpPr>
          <p:cNvPr id="39" name="TextBox 13">
            <a:extLst>
              <a:ext uri="{FF2B5EF4-FFF2-40B4-BE49-F238E27FC236}">
                <a16:creationId xmlns:a16="http://schemas.microsoft.com/office/drawing/2014/main" id="{3D0C83C4-5127-465C-9068-DEAE0BB2D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7282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2053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152B2B-56AE-406F-BE60-5758D780240F}"/>
              </a:ext>
            </a:extLst>
          </p:cNvPr>
          <p:cNvSpPr txBox="1"/>
          <p:nvPr/>
        </p:nvSpPr>
        <p:spPr>
          <a:xfrm>
            <a:off x="5408913" y="4759069"/>
            <a:ext cx="55392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4800" b="1" spc="300">
                <a:solidFill>
                  <a:srgbClr val="F64060"/>
                </a:solidFill>
                <a:latin typeface="Futura Md BT" panose="020B0602020204020303" pitchFamily="34" charset="0"/>
                <a:ea typeface="Source Sans Pro" panose="020B0503030403020204" pitchFamily="34" charset="0"/>
              </a:rPr>
              <a:t>CLASSIFICATION</a:t>
            </a:r>
            <a:endParaRPr lang="it-IT" sz="4800" b="1" spc="300" dirty="0">
              <a:solidFill>
                <a:srgbClr val="F64060"/>
              </a:solidFill>
              <a:latin typeface="Futura Md BT" panose="020B0602020204020303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26AA3C6-2B3A-42B3-9B8B-983D8D0E72DF}"/>
              </a:ext>
            </a:extLst>
          </p:cNvPr>
          <p:cNvCxnSpPr>
            <a:cxnSpLocks/>
          </p:cNvCxnSpPr>
          <p:nvPr/>
        </p:nvCxnSpPr>
        <p:spPr>
          <a:xfrm>
            <a:off x="11031416" y="2701003"/>
            <a:ext cx="0" cy="3587262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867D5E7-7F30-4A7F-B0E2-F946C8AD071F}"/>
              </a:ext>
            </a:extLst>
          </p:cNvPr>
          <p:cNvCxnSpPr>
            <a:cxnSpLocks/>
          </p:cNvCxnSpPr>
          <p:nvPr/>
        </p:nvCxnSpPr>
        <p:spPr>
          <a:xfrm flipH="1">
            <a:off x="6105380" y="5579961"/>
            <a:ext cx="4926036" cy="0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B9FF9AB8-04A1-450A-B1CA-8A3DB2D587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80" y="1018823"/>
            <a:ext cx="3598500" cy="35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7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05D1B8EE-62FE-43BA-88DF-575E2D3878A4}"/>
              </a:ext>
            </a:extLst>
          </p:cNvPr>
          <p:cNvSpPr/>
          <p:nvPr/>
        </p:nvSpPr>
        <p:spPr>
          <a:xfrm>
            <a:off x="2610068" y="2314092"/>
            <a:ext cx="3591662" cy="3573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3638C075-6B7D-4C73-83D8-C6052D0C39C9}"/>
              </a:ext>
            </a:extLst>
          </p:cNvPr>
          <p:cNvSpPr/>
          <p:nvPr/>
        </p:nvSpPr>
        <p:spPr>
          <a:xfrm>
            <a:off x="3045731" y="2489287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pic>
        <p:nvPicPr>
          <p:cNvPr id="27" name="Immagine 18">
            <a:extLst>
              <a:ext uri="{FF2B5EF4-FFF2-40B4-BE49-F238E27FC236}">
                <a16:creationId xmlns:a16="http://schemas.microsoft.com/office/drawing/2014/main" id="{A115B7F0-738C-4B4B-9F44-DC6A02892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15" y="1996833"/>
            <a:ext cx="1039292" cy="1039292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F9613186-1C66-4FBD-9B3A-7A1E729C8277}"/>
              </a:ext>
            </a:extLst>
          </p:cNvPr>
          <p:cNvSpPr/>
          <p:nvPr/>
        </p:nvSpPr>
        <p:spPr>
          <a:xfrm>
            <a:off x="3201569" y="2760839"/>
            <a:ext cx="727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RF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303C0D1-CA28-42DB-A664-66D1805B4B0C}"/>
              </a:ext>
            </a:extLst>
          </p:cNvPr>
          <p:cNvSpPr/>
          <p:nvPr/>
        </p:nvSpPr>
        <p:spPr>
          <a:xfrm>
            <a:off x="2603889" y="3697407"/>
            <a:ext cx="3591662" cy="161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default</a:t>
            </a:r>
          </a:p>
          <a:p>
            <a:pPr lvl="0" algn="ctr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parameters</a:t>
            </a:r>
          </a:p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(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n_estimator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– 100)</a:t>
            </a:r>
          </a:p>
          <a:p>
            <a:pPr lvl="0" algn="ctr">
              <a:lnSpc>
                <a:spcPct val="150000"/>
              </a:lnSpc>
            </a:pPr>
            <a:endParaRPr lang="en-US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31E4BA1D-8FA2-44A0-A342-FD87DE351565}"/>
              </a:ext>
            </a:extLst>
          </p:cNvPr>
          <p:cNvSpPr/>
          <p:nvPr/>
        </p:nvSpPr>
        <p:spPr>
          <a:xfrm>
            <a:off x="7775881" y="2883159"/>
            <a:ext cx="2489972" cy="242943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64BB57-DCF9-4DB0-B1FB-38EC30FF40F2}"/>
              </a:ext>
            </a:extLst>
          </p:cNvPr>
          <p:cNvSpPr txBox="1"/>
          <p:nvPr/>
        </p:nvSpPr>
        <p:spPr>
          <a:xfrm>
            <a:off x="2682728" y="1028068"/>
            <a:ext cx="31376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classifier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2DF8E12-C47E-47B8-B4D4-6CD53B47605D}"/>
              </a:ext>
            </a:extLst>
          </p:cNvPr>
          <p:cNvGrpSpPr/>
          <p:nvPr/>
        </p:nvGrpSpPr>
        <p:grpSpPr>
          <a:xfrm rot="5400000">
            <a:off x="-2869540" y="2423492"/>
            <a:ext cx="7237329" cy="1684866"/>
            <a:chOff x="2468373" y="1611824"/>
            <a:chExt cx="7237329" cy="185979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508277F2-7BFA-47CC-9F32-9D997223BC7D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823FA63B-6CEB-4CC5-8220-8781BA188829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A34FACF6-7C94-4120-995C-8C0CA118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42" name="TextBox 13">
            <a:extLst>
              <a:ext uri="{FF2B5EF4-FFF2-40B4-BE49-F238E27FC236}">
                <a16:creationId xmlns:a16="http://schemas.microsoft.com/office/drawing/2014/main" id="{0FCC9775-A69E-4968-A002-D3E16EDE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17</a:t>
            </a: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C423DE02-B6BB-4019-96D2-52BDB7922BFF}"/>
              </a:ext>
            </a:extLst>
          </p:cNvPr>
          <p:cNvSpPr/>
          <p:nvPr/>
        </p:nvSpPr>
        <p:spPr>
          <a:xfrm>
            <a:off x="7350438" y="2314092"/>
            <a:ext cx="3591662" cy="3573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11A25AE-0489-44CA-9C2A-8561591AAB94}"/>
              </a:ext>
            </a:extLst>
          </p:cNvPr>
          <p:cNvSpPr/>
          <p:nvPr/>
        </p:nvSpPr>
        <p:spPr>
          <a:xfrm>
            <a:off x="7805562" y="2516479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4E587A8-7042-4CB3-A843-3712ECA28371}"/>
              </a:ext>
            </a:extLst>
          </p:cNvPr>
          <p:cNvSpPr/>
          <p:nvPr/>
        </p:nvSpPr>
        <p:spPr>
          <a:xfrm>
            <a:off x="7941939" y="2760839"/>
            <a:ext cx="803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NN</a:t>
            </a:r>
          </a:p>
        </p:txBody>
      </p:sp>
      <p:pic>
        <p:nvPicPr>
          <p:cNvPr id="32" name="Immagine 31" descr="Immagine che contiene segnale, luce&#10;&#10;Descrizione generata automaticamente">
            <a:extLst>
              <a:ext uri="{FF2B5EF4-FFF2-40B4-BE49-F238E27FC236}">
                <a16:creationId xmlns:a16="http://schemas.microsoft.com/office/drawing/2014/main" id="{CEA0E112-4590-4C98-8C8B-2E7508DDA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44" y="1949803"/>
            <a:ext cx="1243501" cy="1243501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530D79CC-3D1A-4099-8808-372431CE2F73}"/>
              </a:ext>
            </a:extLst>
          </p:cNvPr>
          <p:cNvSpPr/>
          <p:nvPr/>
        </p:nvSpPr>
        <p:spPr>
          <a:xfrm>
            <a:off x="7350438" y="3697407"/>
            <a:ext cx="3591662" cy="129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hyper-parameters</a:t>
            </a:r>
          </a:p>
          <a:p>
            <a:pPr lvl="0" algn="ctr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optimization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 algn="ctr">
              <a:lnSpc>
                <a:spcPct val="150000"/>
              </a:lnSpc>
            </a:pPr>
            <a:endParaRPr lang="en-US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9A02CA9-7C15-416E-878B-B8594D071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387" y="697343"/>
            <a:ext cx="2182341" cy="218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7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05D1B8EE-62FE-43BA-88DF-575E2D3878A4}"/>
              </a:ext>
            </a:extLst>
          </p:cNvPr>
          <p:cNvSpPr/>
          <p:nvPr/>
        </p:nvSpPr>
        <p:spPr>
          <a:xfrm>
            <a:off x="2610068" y="2314092"/>
            <a:ext cx="3591662" cy="3573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3638C075-6B7D-4C73-83D8-C6052D0C39C9}"/>
              </a:ext>
            </a:extLst>
          </p:cNvPr>
          <p:cNvSpPr/>
          <p:nvPr/>
        </p:nvSpPr>
        <p:spPr>
          <a:xfrm>
            <a:off x="3045731" y="2489287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pic>
        <p:nvPicPr>
          <p:cNvPr id="27" name="Immagine 18">
            <a:extLst>
              <a:ext uri="{FF2B5EF4-FFF2-40B4-BE49-F238E27FC236}">
                <a16:creationId xmlns:a16="http://schemas.microsoft.com/office/drawing/2014/main" id="{A115B7F0-738C-4B4B-9F44-DC6A02892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15" y="2360730"/>
            <a:ext cx="1039292" cy="1039292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F9613186-1C66-4FBD-9B3A-7A1E729C8277}"/>
              </a:ext>
            </a:extLst>
          </p:cNvPr>
          <p:cNvSpPr/>
          <p:nvPr/>
        </p:nvSpPr>
        <p:spPr>
          <a:xfrm>
            <a:off x="3201569" y="2760839"/>
            <a:ext cx="727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RF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303C0D1-CA28-42DB-A664-66D1805B4B0C}"/>
              </a:ext>
            </a:extLst>
          </p:cNvPr>
          <p:cNvSpPr/>
          <p:nvPr/>
        </p:nvSpPr>
        <p:spPr>
          <a:xfrm>
            <a:off x="2603889" y="3697407"/>
            <a:ext cx="3591662" cy="161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default</a:t>
            </a:r>
          </a:p>
          <a:p>
            <a:pPr lvl="0" algn="ctr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parameters</a:t>
            </a:r>
          </a:p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(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n_estimator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– 100)</a:t>
            </a:r>
          </a:p>
          <a:p>
            <a:pPr lvl="0" algn="ctr">
              <a:lnSpc>
                <a:spcPct val="150000"/>
              </a:lnSpc>
            </a:pPr>
            <a:endParaRPr lang="en-US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E5B90B0-5A71-40C9-836C-B790EE1E2396}"/>
              </a:ext>
            </a:extLst>
          </p:cNvPr>
          <p:cNvSpPr/>
          <p:nvPr/>
        </p:nvSpPr>
        <p:spPr>
          <a:xfrm>
            <a:off x="2256910" y="2314092"/>
            <a:ext cx="5093528" cy="3573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64BB57-DCF9-4DB0-B1FB-38EC30FF40F2}"/>
              </a:ext>
            </a:extLst>
          </p:cNvPr>
          <p:cNvSpPr txBox="1"/>
          <p:nvPr/>
        </p:nvSpPr>
        <p:spPr>
          <a:xfrm>
            <a:off x="2513297" y="792128"/>
            <a:ext cx="31376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classifier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2DF8E12-C47E-47B8-B4D4-6CD53B47605D}"/>
              </a:ext>
            </a:extLst>
          </p:cNvPr>
          <p:cNvGrpSpPr/>
          <p:nvPr/>
        </p:nvGrpSpPr>
        <p:grpSpPr>
          <a:xfrm rot="5400000">
            <a:off x="-2869540" y="2423492"/>
            <a:ext cx="7237329" cy="1684866"/>
            <a:chOff x="2468373" y="1611824"/>
            <a:chExt cx="7237329" cy="185979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508277F2-7BFA-47CC-9F32-9D997223BC7D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823FA63B-6CEB-4CC5-8220-8781BA188829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C423DE02-B6BB-4019-96D2-52BDB7922BFF}"/>
              </a:ext>
            </a:extLst>
          </p:cNvPr>
          <p:cNvSpPr/>
          <p:nvPr/>
        </p:nvSpPr>
        <p:spPr>
          <a:xfrm>
            <a:off x="7350438" y="2314092"/>
            <a:ext cx="3591662" cy="3573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11A25AE-0489-44CA-9C2A-8561591AAB94}"/>
              </a:ext>
            </a:extLst>
          </p:cNvPr>
          <p:cNvSpPr/>
          <p:nvPr/>
        </p:nvSpPr>
        <p:spPr>
          <a:xfrm>
            <a:off x="7805562" y="2516479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4E587A8-7042-4CB3-A843-3712ECA28371}"/>
              </a:ext>
            </a:extLst>
          </p:cNvPr>
          <p:cNvSpPr/>
          <p:nvPr/>
        </p:nvSpPr>
        <p:spPr>
          <a:xfrm>
            <a:off x="7941939" y="2760839"/>
            <a:ext cx="803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NN</a:t>
            </a:r>
          </a:p>
        </p:txBody>
      </p:sp>
      <p:pic>
        <p:nvPicPr>
          <p:cNvPr id="32" name="Immagine 31" descr="Immagine che contiene segnale, luce&#10;&#10;Descrizione generata automaticamente">
            <a:extLst>
              <a:ext uri="{FF2B5EF4-FFF2-40B4-BE49-F238E27FC236}">
                <a16:creationId xmlns:a16="http://schemas.microsoft.com/office/drawing/2014/main" id="{CEA0E112-4590-4C98-8C8B-2E7508DDA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44" y="1949803"/>
            <a:ext cx="1243501" cy="1243501"/>
          </a:xfrm>
          <a:prstGeom prst="rect">
            <a:avLst/>
          </a:prstGeom>
        </p:spPr>
      </p:pic>
      <p:sp>
        <p:nvSpPr>
          <p:cNvPr id="43" name="Rettangolo 42">
            <a:extLst>
              <a:ext uri="{FF2B5EF4-FFF2-40B4-BE49-F238E27FC236}">
                <a16:creationId xmlns:a16="http://schemas.microsoft.com/office/drawing/2014/main" id="{530D79CC-3D1A-4099-8808-372431CE2F73}"/>
              </a:ext>
            </a:extLst>
          </p:cNvPr>
          <p:cNvSpPr/>
          <p:nvPr/>
        </p:nvSpPr>
        <p:spPr>
          <a:xfrm>
            <a:off x="2256910" y="3004403"/>
            <a:ext cx="5093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Random Forest – model surrogate</a:t>
            </a:r>
          </a:p>
          <a:p>
            <a:pPr lvl="0"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LCB – activate function</a:t>
            </a:r>
          </a:p>
          <a:p>
            <a:pPr lvl="0" algn="ctr"/>
            <a:endParaRPr lang="en-US" sz="12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Cross Validation (5-folds)</a:t>
            </a:r>
          </a:p>
          <a:p>
            <a:pPr lvl="0" algn="ctr"/>
            <a:endParaRPr lang="en-US" sz="12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100 iterations – budget</a:t>
            </a:r>
          </a:p>
          <a:p>
            <a:pPr lvl="0" algn="ctr"/>
            <a:endParaRPr lang="en-US" sz="12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 algn="ctr"/>
            <a:endParaRPr lang="en-US" sz="12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29A862-947E-4118-9E9B-3A3AE0AD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98" y="2459838"/>
            <a:ext cx="2401070" cy="49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A024D55-2390-4BD5-ACB0-2959C1AA614E}"/>
              </a:ext>
            </a:extLst>
          </p:cNvPr>
          <p:cNvSpPr/>
          <p:nvPr/>
        </p:nvSpPr>
        <p:spPr>
          <a:xfrm>
            <a:off x="2425245" y="4288707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parameters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FC1548D-F0EE-40B2-B9B2-28B7878F55AB}"/>
              </a:ext>
            </a:extLst>
          </p:cNvPr>
          <p:cNvSpPr/>
          <p:nvPr/>
        </p:nvSpPr>
        <p:spPr>
          <a:xfrm>
            <a:off x="2513297" y="4652849"/>
            <a:ext cx="4407195" cy="1066815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D8D35A5-3D47-4C5F-B5CE-52EA54681D90}"/>
              </a:ext>
            </a:extLst>
          </p:cNvPr>
          <p:cNvSpPr/>
          <p:nvPr/>
        </p:nvSpPr>
        <p:spPr>
          <a:xfrm>
            <a:off x="2482849" y="4781149"/>
            <a:ext cx="44030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neurons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(layer dense)</a:t>
            </a:r>
          </a:p>
          <a:p>
            <a:pPr lvl="0"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rate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(dropout layer)</a:t>
            </a:r>
          </a:p>
          <a:p>
            <a:pPr lvl="0"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optimizer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and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learning rate</a:t>
            </a:r>
          </a:p>
          <a:p>
            <a:pPr lvl="0" algn="ctr"/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activation layer 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(</a:t>
            </a:r>
            <a:r>
              <a:rPr lang="en-US" sz="105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ReLU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or </a:t>
            </a:r>
            <a:r>
              <a:rPr lang="en-US" sz="105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LeakyReLU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)</a:t>
            </a:r>
          </a:p>
          <a:p>
            <a:pPr lvl="0" algn="ctr"/>
            <a:endParaRPr lang="en-US" sz="105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 algn="ctr"/>
            <a:endParaRPr lang="en-US" sz="105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B9BB9759-117A-4DEC-8BF2-A68A1DA78FF7}"/>
              </a:ext>
            </a:extLst>
          </p:cNvPr>
          <p:cNvSpPr/>
          <p:nvPr/>
        </p:nvSpPr>
        <p:spPr>
          <a:xfrm>
            <a:off x="7506073" y="4103407"/>
            <a:ext cx="3258540" cy="6516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F75929D-485A-4567-82AF-0467AB3CA3BD}"/>
              </a:ext>
            </a:extLst>
          </p:cNvPr>
          <p:cNvSpPr/>
          <p:nvPr/>
        </p:nvSpPr>
        <p:spPr>
          <a:xfrm>
            <a:off x="7441030" y="4202054"/>
            <a:ext cx="3407312" cy="41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1 − average macro f-measure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8890A6DE-3005-4767-B094-FDFE9856A444}"/>
              </a:ext>
            </a:extLst>
          </p:cNvPr>
          <p:cNvSpPr/>
          <p:nvPr/>
        </p:nvSpPr>
        <p:spPr>
          <a:xfrm>
            <a:off x="8499146" y="3736629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objective function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34FACF6-7C94-4120-995C-8C0CA11804A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35" name="TextBox 13">
            <a:extLst>
              <a:ext uri="{FF2B5EF4-FFF2-40B4-BE49-F238E27FC236}">
                <a16:creationId xmlns:a16="http://schemas.microsoft.com/office/drawing/2014/main" id="{E36C2186-C7A4-4217-A4CA-4E93E828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17</a:t>
            </a:r>
          </a:p>
        </p:txBody>
      </p:sp>
      <p:pic>
        <p:nvPicPr>
          <p:cNvPr id="36" name="Elemento grafico 35">
            <a:extLst>
              <a:ext uri="{FF2B5EF4-FFF2-40B4-BE49-F238E27FC236}">
                <a16:creationId xmlns:a16="http://schemas.microsoft.com/office/drawing/2014/main" id="{13A617FE-0C36-4349-9EC5-B7FDBFE53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906" y="613975"/>
            <a:ext cx="1973304" cy="19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152B2B-56AE-406F-BE60-5758D780240F}"/>
              </a:ext>
            </a:extLst>
          </p:cNvPr>
          <p:cNvSpPr txBox="1"/>
          <p:nvPr/>
        </p:nvSpPr>
        <p:spPr>
          <a:xfrm>
            <a:off x="6282397" y="4759069"/>
            <a:ext cx="466578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4800" b="1" spc="300">
                <a:solidFill>
                  <a:srgbClr val="F64060"/>
                </a:solidFill>
                <a:latin typeface="Futura Md BT" panose="020B0602020204020303" pitchFamily="34" charset="0"/>
                <a:ea typeface="Source Sans Pro" panose="020B0503030403020204" pitchFamily="34" charset="0"/>
              </a:rPr>
              <a:t>RESULTS</a:t>
            </a:r>
            <a:endParaRPr lang="it-IT" sz="4800" b="1" spc="300" dirty="0">
              <a:solidFill>
                <a:srgbClr val="F64060"/>
              </a:solidFill>
              <a:latin typeface="Futura Md BT" panose="020B0602020204020303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26AA3C6-2B3A-42B3-9B8B-983D8D0E72DF}"/>
              </a:ext>
            </a:extLst>
          </p:cNvPr>
          <p:cNvCxnSpPr>
            <a:cxnSpLocks/>
          </p:cNvCxnSpPr>
          <p:nvPr/>
        </p:nvCxnSpPr>
        <p:spPr>
          <a:xfrm>
            <a:off x="11031416" y="2701003"/>
            <a:ext cx="0" cy="3587262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867D5E7-7F30-4A7F-B0E2-F946C8AD071F}"/>
              </a:ext>
            </a:extLst>
          </p:cNvPr>
          <p:cNvCxnSpPr>
            <a:cxnSpLocks/>
          </p:cNvCxnSpPr>
          <p:nvPr/>
        </p:nvCxnSpPr>
        <p:spPr>
          <a:xfrm flipH="1">
            <a:off x="6105380" y="5579961"/>
            <a:ext cx="4926036" cy="0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6D790C96-F725-418A-B41F-1D5B9622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80" y="1018823"/>
            <a:ext cx="3598500" cy="35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9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Elemento grafico 69">
            <a:extLst>
              <a:ext uri="{FF2B5EF4-FFF2-40B4-BE49-F238E27FC236}">
                <a16:creationId xmlns:a16="http://schemas.microsoft.com/office/drawing/2014/main" id="{914B0674-ACDD-43F5-979F-6121EBA96A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3720" y="4572652"/>
            <a:ext cx="364591" cy="364591"/>
          </a:xfrm>
          <a:prstGeom prst="rect">
            <a:avLst/>
          </a:prstGeom>
        </p:spPr>
      </p:pic>
      <p:cxnSp>
        <p:nvCxnSpPr>
          <p:cNvPr id="59" name="Connettore 2 60">
            <a:extLst>
              <a:ext uri="{FF2B5EF4-FFF2-40B4-BE49-F238E27FC236}">
                <a16:creationId xmlns:a16="http://schemas.microsoft.com/office/drawing/2014/main" id="{08EE63BB-834F-4DAF-8200-8FB01B263801}"/>
              </a:ext>
            </a:extLst>
          </p:cNvPr>
          <p:cNvCxnSpPr>
            <a:cxnSpLocks/>
          </p:cNvCxnSpPr>
          <p:nvPr/>
        </p:nvCxnSpPr>
        <p:spPr>
          <a:xfrm>
            <a:off x="4436336" y="4040258"/>
            <a:ext cx="77014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78B24599-A6B2-423B-9FE6-2BCD5AF4E8D1}"/>
              </a:ext>
            </a:extLst>
          </p:cNvPr>
          <p:cNvSpPr/>
          <p:nvPr/>
        </p:nvSpPr>
        <p:spPr>
          <a:xfrm>
            <a:off x="2283495" y="2267440"/>
            <a:ext cx="3676229" cy="38161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E8644C48-E9B0-4802-8CFA-F5AE8A0E35E0}"/>
              </a:ext>
            </a:extLst>
          </p:cNvPr>
          <p:cNvSpPr/>
          <p:nvPr/>
        </p:nvSpPr>
        <p:spPr>
          <a:xfrm>
            <a:off x="2066017" y="2061748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20BB30A-134B-428A-B6AD-E5ACE6FDBE60}"/>
              </a:ext>
            </a:extLst>
          </p:cNvPr>
          <p:cNvSpPr/>
          <p:nvPr/>
        </p:nvSpPr>
        <p:spPr>
          <a:xfrm>
            <a:off x="2355723" y="2248547"/>
            <a:ext cx="727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543064E-8749-4FC5-8C2C-2B8FBDBB4ED9}"/>
              </a:ext>
            </a:extLst>
          </p:cNvPr>
          <p:cNvSpPr/>
          <p:nvPr/>
        </p:nvSpPr>
        <p:spPr>
          <a:xfrm>
            <a:off x="2283494" y="3358581"/>
            <a:ext cx="3676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test each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text representation</a:t>
            </a:r>
          </a:p>
          <a:p>
            <a:pPr lvl="0" algn="ctr"/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7C8444F-C0FE-41F4-A8B4-B3D2A15201E2}"/>
              </a:ext>
            </a:extLst>
          </p:cNvPr>
          <p:cNvSpPr txBox="1"/>
          <p:nvPr/>
        </p:nvSpPr>
        <p:spPr>
          <a:xfrm>
            <a:off x="2355723" y="743329"/>
            <a:ext cx="45723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first evaluation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CEE12A11-6A76-4F30-8C94-F6CE06B2FAA8}"/>
              </a:ext>
            </a:extLst>
          </p:cNvPr>
          <p:cNvGrpSpPr/>
          <p:nvPr/>
        </p:nvGrpSpPr>
        <p:grpSpPr>
          <a:xfrm rot="5400000">
            <a:off x="-2869540" y="2423492"/>
            <a:ext cx="7237329" cy="1684866"/>
            <a:chOff x="2468373" y="1611824"/>
            <a:chExt cx="7237329" cy="185979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A7AD36CB-6E0C-4401-87AB-F564EA0123FB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E2D5DF49-039F-44F2-B549-0834CCAE5C8B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7" name="Immagine 46">
            <a:extLst>
              <a:ext uri="{FF2B5EF4-FFF2-40B4-BE49-F238E27FC236}">
                <a16:creationId xmlns:a16="http://schemas.microsoft.com/office/drawing/2014/main" id="{DC42A47D-2331-4AAA-9B6F-59F1F55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48" name="TextBox 13">
            <a:extLst>
              <a:ext uri="{FF2B5EF4-FFF2-40B4-BE49-F238E27FC236}">
                <a16:creationId xmlns:a16="http://schemas.microsoft.com/office/drawing/2014/main" id="{51E56318-1AC7-4EA7-83B6-FFA2532C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19</a:t>
            </a:r>
          </a:p>
        </p:txBody>
      </p:sp>
      <p:pic>
        <p:nvPicPr>
          <p:cNvPr id="49" name="Immagine 18">
            <a:extLst>
              <a:ext uri="{FF2B5EF4-FFF2-40B4-BE49-F238E27FC236}">
                <a16:creationId xmlns:a16="http://schemas.microsoft.com/office/drawing/2014/main" id="{1F7379F8-6043-4C91-98AF-7B2BFDAA6D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16" y="1915933"/>
            <a:ext cx="1039292" cy="1039292"/>
          </a:xfrm>
          <a:prstGeom prst="rect">
            <a:avLst/>
          </a:prstGeom>
        </p:spPr>
      </p:pic>
      <p:sp>
        <p:nvSpPr>
          <p:cNvPr id="50" name="Rettangolo 49">
            <a:extLst>
              <a:ext uri="{FF2B5EF4-FFF2-40B4-BE49-F238E27FC236}">
                <a16:creationId xmlns:a16="http://schemas.microsoft.com/office/drawing/2014/main" id="{7E63DC6F-EC03-4A89-8B69-D1D77312F6B1}"/>
              </a:ext>
            </a:extLst>
          </p:cNvPr>
          <p:cNvSpPr/>
          <p:nvPr/>
        </p:nvSpPr>
        <p:spPr>
          <a:xfrm>
            <a:off x="4591081" y="2256008"/>
            <a:ext cx="939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RF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46039D4B-B30C-43BB-BD16-66CF0704114B}"/>
              </a:ext>
            </a:extLst>
          </p:cNvPr>
          <p:cNvSpPr/>
          <p:nvPr/>
        </p:nvSpPr>
        <p:spPr>
          <a:xfrm>
            <a:off x="2724539" y="4161453"/>
            <a:ext cx="2817845" cy="1334277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02E33989-FE84-4C2E-BEA9-B55769A0845A}"/>
              </a:ext>
            </a:extLst>
          </p:cNvPr>
          <p:cNvSpPr/>
          <p:nvPr/>
        </p:nvSpPr>
        <p:spPr>
          <a:xfrm>
            <a:off x="2724539" y="4237691"/>
            <a:ext cx="2817845" cy="103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Stemming</a:t>
            </a:r>
          </a:p>
          <a:p>
            <a:pPr lvl="0" algn="ctr">
              <a:lnSpc>
                <a:spcPct val="150000"/>
              </a:lnSpc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Stemming + </a:t>
            </a:r>
            <a:r>
              <a:rPr lang="en-US" sz="105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Badwords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Removal</a:t>
            </a:r>
          </a:p>
          <a:p>
            <a:pPr lvl="0" algn="ctr">
              <a:lnSpc>
                <a:spcPct val="150000"/>
              </a:lnSpc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Lemmatization</a:t>
            </a:r>
          </a:p>
          <a:p>
            <a:pPr lvl="0" algn="ctr">
              <a:lnSpc>
                <a:spcPct val="150000"/>
              </a:lnSpc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Lemmatization + </a:t>
            </a:r>
            <a:r>
              <a:rPr lang="en-US" sz="105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Badwords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Removal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6699DF4E-BD7A-494F-991A-DB5ABC57F7F1}"/>
              </a:ext>
            </a:extLst>
          </p:cNvPr>
          <p:cNvSpPr/>
          <p:nvPr/>
        </p:nvSpPr>
        <p:spPr>
          <a:xfrm>
            <a:off x="3838295" y="5469823"/>
            <a:ext cx="1909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processing method</a:t>
            </a:r>
            <a:endParaRPr lang="it-IT" sz="1400" dirty="0"/>
          </a:p>
        </p:txBody>
      </p:sp>
      <p:cxnSp>
        <p:nvCxnSpPr>
          <p:cNvPr id="54" name="Connettore 2 60">
            <a:extLst>
              <a:ext uri="{FF2B5EF4-FFF2-40B4-BE49-F238E27FC236}">
                <a16:creationId xmlns:a16="http://schemas.microsoft.com/office/drawing/2014/main" id="{CF2F3D97-6470-4559-BA14-703B7CD748BA}"/>
              </a:ext>
            </a:extLst>
          </p:cNvPr>
          <p:cNvCxnSpPr>
            <a:cxnSpLocks/>
          </p:cNvCxnSpPr>
          <p:nvPr/>
        </p:nvCxnSpPr>
        <p:spPr>
          <a:xfrm>
            <a:off x="4121608" y="3699552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Elemento grafico 57">
            <a:extLst>
              <a:ext uri="{FF2B5EF4-FFF2-40B4-BE49-F238E27FC236}">
                <a16:creationId xmlns:a16="http://schemas.microsoft.com/office/drawing/2014/main" id="{1C78C442-0827-4499-90BD-7196773A5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51496">
            <a:off x="822026" y="437600"/>
            <a:ext cx="1299197" cy="1299197"/>
          </a:xfrm>
          <a:prstGeom prst="rect">
            <a:avLst/>
          </a:prstGeom>
        </p:spPr>
      </p:pic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1F6DF0C6-F517-4FAA-AF17-F5D332896D45}"/>
              </a:ext>
            </a:extLst>
          </p:cNvPr>
          <p:cNvSpPr/>
          <p:nvPr/>
        </p:nvSpPr>
        <p:spPr>
          <a:xfrm>
            <a:off x="12794955" y="2248547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1" name="Immagine 60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4A40E06A-ABDA-4AB2-B7AD-B37ED6EF3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929" y="3496873"/>
            <a:ext cx="670862" cy="670862"/>
          </a:xfrm>
          <a:prstGeom prst="rect">
            <a:avLst/>
          </a:prstGeom>
        </p:spPr>
      </p:pic>
      <p:sp>
        <p:nvSpPr>
          <p:cNvPr id="62" name="Rettangolo 61">
            <a:extLst>
              <a:ext uri="{FF2B5EF4-FFF2-40B4-BE49-F238E27FC236}">
                <a16:creationId xmlns:a16="http://schemas.microsoft.com/office/drawing/2014/main" id="{B791A55A-4206-45D2-8B3E-3488505FC811}"/>
              </a:ext>
            </a:extLst>
          </p:cNvPr>
          <p:cNvSpPr/>
          <p:nvPr/>
        </p:nvSpPr>
        <p:spPr>
          <a:xfrm>
            <a:off x="12970351" y="2359491"/>
            <a:ext cx="3100529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Stemming +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</p:txBody>
      </p:sp>
      <p:cxnSp>
        <p:nvCxnSpPr>
          <p:cNvPr id="63" name="Connettore 2 60">
            <a:extLst>
              <a:ext uri="{FF2B5EF4-FFF2-40B4-BE49-F238E27FC236}">
                <a16:creationId xmlns:a16="http://schemas.microsoft.com/office/drawing/2014/main" id="{1A313F4B-FB1E-4536-86F7-1EC19B4B2FEA}"/>
              </a:ext>
            </a:extLst>
          </p:cNvPr>
          <p:cNvCxnSpPr>
            <a:cxnSpLocks/>
          </p:cNvCxnSpPr>
          <p:nvPr/>
        </p:nvCxnSpPr>
        <p:spPr>
          <a:xfrm>
            <a:off x="14497887" y="2860840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CA60351C-43C5-4124-BEE6-6975A15D0FA3}"/>
              </a:ext>
            </a:extLst>
          </p:cNvPr>
          <p:cNvSpPr/>
          <p:nvPr/>
        </p:nvSpPr>
        <p:spPr>
          <a:xfrm>
            <a:off x="13724278" y="3392813"/>
            <a:ext cx="154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BOW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tf-idf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W2V</a:t>
            </a:r>
            <a:endParaRPr lang="it-IT" dirty="0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937F7868-4E1B-483E-9956-07B8C1CF1648}"/>
              </a:ext>
            </a:extLst>
          </p:cNvPr>
          <p:cNvSpPr/>
          <p:nvPr/>
        </p:nvSpPr>
        <p:spPr>
          <a:xfrm>
            <a:off x="12766773" y="4381095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6" name="Immagine 6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7B4081D8-311D-4FCE-AF99-10E9379A2E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929" y="5591505"/>
            <a:ext cx="670862" cy="670862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4BE5FE02-D914-453A-A3B2-4120C619D3F6}"/>
              </a:ext>
            </a:extLst>
          </p:cNvPr>
          <p:cNvSpPr/>
          <p:nvPr/>
        </p:nvSpPr>
        <p:spPr>
          <a:xfrm>
            <a:off x="12766773" y="4454123"/>
            <a:ext cx="3507692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Lemmatization +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</p:txBody>
      </p:sp>
      <p:cxnSp>
        <p:nvCxnSpPr>
          <p:cNvPr id="68" name="Connettore 2 60">
            <a:extLst>
              <a:ext uri="{FF2B5EF4-FFF2-40B4-BE49-F238E27FC236}">
                <a16:creationId xmlns:a16="http://schemas.microsoft.com/office/drawing/2014/main" id="{2DF5F9C4-58D2-4EA5-8E31-6E86E14FBB03}"/>
              </a:ext>
            </a:extLst>
          </p:cNvPr>
          <p:cNvCxnSpPr>
            <a:cxnSpLocks/>
          </p:cNvCxnSpPr>
          <p:nvPr/>
        </p:nvCxnSpPr>
        <p:spPr>
          <a:xfrm>
            <a:off x="14497887" y="4955472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>
            <a:extLst>
              <a:ext uri="{FF2B5EF4-FFF2-40B4-BE49-F238E27FC236}">
                <a16:creationId xmlns:a16="http://schemas.microsoft.com/office/drawing/2014/main" id="{42EA8EC6-9BEC-44DD-8D90-395DC3E0D0A2}"/>
              </a:ext>
            </a:extLst>
          </p:cNvPr>
          <p:cNvSpPr/>
          <p:nvPr/>
        </p:nvSpPr>
        <p:spPr>
          <a:xfrm>
            <a:off x="13661760" y="5487445"/>
            <a:ext cx="1672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BOW (count)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D2V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52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hlinkClick r:id="rId2" action="ppaction://hlinksldjump"/>
            <a:extLst>
              <a:ext uri="{FF2B5EF4-FFF2-40B4-BE49-F238E27FC236}">
                <a16:creationId xmlns:a16="http://schemas.microsoft.com/office/drawing/2014/main" id="{FF321247-2D51-4ECA-9280-8D922A48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3395" y="4572652"/>
            <a:ext cx="364591" cy="364591"/>
          </a:xfrm>
          <a:prstGeom prst="rect">
            <a:avLst/>
          </a:prstGeom>
        </p:spPr>
      </p:pic>
      <p:cxnSp>
        <p:nvCxnSpPr>
          <p:cNvPr id="18" name="Connettore 2 60">
            <a:extLst>
              <a:ext uri="{FF2B5EF4-FFF2-40B4-BE49-F238E27FC236}">
                <a16:creationId xmlns:a16="http://schemas.microsoft.com/office/drawing/2014/main" id="{60A705D2-6637-4F9B-BC4D-0736B4B7C8E1}"/>
              </a:ext>
            </a:extLst>
          </p:cNvPr>
          <p:cNvCxnSpPr>
            <a:cxnSpLocks/>
          </p:cNvCxnSpPr>
          <p:nvPr/>
        </p:nvCxnSpPr>
        <p:spPr>
          <a:xfrm>
            <a:off x="6451751" y="4040258"/>
            <a:ext cx="77014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05D1B8EE-62FE-43BA-88DF-575E2D3878A4}"/>
              </a:ext>
            </a:extLst>
          </p:cNvPr>
          <p:cNvSpPr/>
          <p:nvPr/>
        </p:nvSpPr>
        <p:spPr>
          <a:xfrm>
            <a:off x="2283495" y="2267440"/>
            <a:ext cx="3676229" cy="38161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3638C075-6B7D-4C73-83D8-C6052D0C39C9}"/>
              </a:ext>
            </a:extLst>
          </p:cNvPr>
          <p:cNvSpPr/>
          <p:nvPr/>
        </p:nvSpPr>
        <p:spPr>
          <a:xfrm>
            <a:off x="2066017" y="2061748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9613186-1C66-4FBD-9B3A-7A1E729C8277}"/>
              </a:ext>
            </a:extLst>
          </p:cNvPr>
          <p:cNvSpPr/>
          <p:nvPr/>
        </p:nvSpPr>
        <p:spPr>
          <a:xfrm>
            <a:off x="2355723" y="2248547"/>
            <a:ext cx="727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303C0D1-CA28-42DB-A664-66D1805B4B0C}"/>
              </a:ext>
            </a:extLst>
          </p:cNvPr>
          <p:cNvSpPr/>
          <p:nvPr/>
        </p:nvSpPr>
        <p:spPr>
          <a:xfrm>
            <a:off x="2283494" y="3358581"/>
            <a:ext cx="3676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test each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text representation</a:t>
            </a:r>
          </a:p>
          <a:p>
            <a:pPr lvl="0" algn="ctr"/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2DF8E12-C47E-47B8-B4D4-6CD53B47605D}"/>
              </a:ext>
            </a:extLst>
          </p:cNvPr>
          <p:cNvGrpSpPr/>
          <p:nvPr/>
        </p:nvGrpSpPr>
        <p:grpSpPr>
          <a:xfrm rot="5400000">
            <a:off x="-2869540" y="2423492"/>
            <a:ext cx="7237329" cy="1684866"/>
            <a:chOff x="2468373" y="1611824"/>
            <a:chExt cx="7237329" cy="185979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508277F2-7BFA-47CC-9F32-9D997223BC7D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823FA63B-6CEB-4CC5-8220-8781BA188829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A34FACF6-7C94-4120-995C-8C0CA11804A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pic>
        <p:nvPicPr>
          <p:cNvPr id="20" name="Immagine 18">
            <a:extLst>
              <a:ext uri="{FF2B5EF4-FFF2-40B4-BE49-F238E27FC236}">
                <a16:creationId xmlns:a16="http://schemas.microsoft.com/office/drawing/2014/main" id="{2FCA7E75-9123-400A-B396-486EE48C5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16" y="1915933"/>
            <a:ext cx="1039292" cy="1039292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2CECC5A2-4517-4827-B638-D0630A225779}"/>
              </a:ext>
            </a:extLst>
          </p:cNvPr>
          <p:cNvSpPr/>
          <p:nvPr/>
        </p:nvSpPr>
        <p:spPr>
          <a:xfrm>
            <a:off x="4591081" y="2256008"/>
            <a:ext cx="939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RF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F82C679D-5326-40FF-9197-71D9D110BDA0}"/>
              </a:ext>
            </a:extLst>
          </p:cNvPr>
          <p:cNvSpPr/>
          <p:nvPr/>
        </p:nvSpPr>
        <p:spPr>
          <a:xfrm>
            <a:off x="2724539" y="4161453"/>
            <a:ext cx="2817845" cy="1334277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4E627F0-99D6-475B-B590-C00E769C7CA4}"/>
              </a:ext>
            </a:extLst>
          </p:cNvPr>
          <p:cNvSpPr/>
          <p:nvPr/>
        </p:nvSpPr>
        <p:spPr>
          <a:xfrm>
            <a:off x="2724539" y="4237691"/>
            <a:ext cx="2817845" cy="103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Stemming</a:t>
            </a:r>
          </a:p>
          <a:p>
            <a:pPr lvl="0" algn="ctr">
              <a:lnSpc>
                <a:spcPct val="150000"/>
              </a:lnSpc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Stemming + </a:t>
            </a:r>
            <a:r>
              <a:rPr lang="en-US" sz="105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Badwords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Removal</a:t>
            </a:r>
          </a:p>
          <a:p>
            <a:pPr lvl="0" algn="ctr">
              <a:lnSpc>
                <a:spcPct val="150000"/>
              </a:lnSpc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Lemmatization</a:t>
            </a:r>
          </a:p>
          <a:p>
            <a:pPr lvl="0" algn="ctr">
              <a:lnSpc>
                <a:spcPct val="150000"/>
              </a:lnSpc>
            </a:pP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Lemmatization + </a:t>
            </a:r>
            <a:r>
              <a:rPr lang="en-US" sz="105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Badwords</a:t>
            </a:r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Removal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1A8A802-8220-49F8-9040-CA4B2EDA9A5F}"/>
              </a:ext>
            </a:extLst>
          </p:cNvPr>
          <p:cNvSpPr/>
          <p:nvPr/>
        </p:nvSpPr>
        <p:spPr>
          <a:xfrm>
            <a:off x="3838295" y="5469823"/>
            <a:ext cx="1909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processing method</a:t>
            </a:r>
            <a:endParaRPr lang="it-IT" sz="1400" dirty="0"/>
          </a:p>
        </p:txBody>
      </p:sp>
      <p:cxnSp>
        <p:nvCxnSpPr>
          <p:cNvPr id="29" name="Connettore 2 60">
            <a:extLst>
              <a:ext uri="{FF2B5EF4-FFF2-40B4-BE49-F238E27FC236}">
                <a16:creationId xmlns:a16="http://schemas.microsoft.com/office/drawing/2014/main" id="{9732E322-5ED4-4AC9-8FE7-855CCD6AF7F5}"/>
              </a:ext>
            </a:extLst>
          </p:cNvPr>
          <p:cNvCxnSpPr>
            <a:cxnSpLocks/>
          </p:cNvCxnSpPr>
          <p:nvPr/>
        </p:nvCxnSpPr>
        <p:spPr>
          <a:xfrm>
            <a:off x="4121608" y="3699552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24301B07-2929-4B0C-99F7-BEDD94656105}"/>
              </a:ext>
            </a:extLst>
          </p:cNvPr>
          <p:cNvSpPr/>
          <p:nvPr/>
        </p:nvSpPr>
        <p:spPr>
          <a:xfrm>
            <a:off x="7859840" y="2248547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0270F6F7-3366-475A-87F5-4323331AD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14" y="3496873"/>
            <a:ext cx="670862" cy="670862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AED2F05-8F21-4683-A093-D3E07A36E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751496">
            <a:off x="822026" y="437600"/>
            <a:ext cx="1299197" cy="1299197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0A33F56D-CF3A-49A4-9EE8-5368F1AE1671}"/>
              </a:ext>
            </a:extLst>
          </p:cNvPr>
          <p:cNvSpPr/>
          <p:nvPr/>
        </p:nvSpPr>
        <p:spPr>
          <a:xfrm>
            <a:off x="8035236" y="2359491"/>
            <a:ext cx="3100529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Stemming +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</p:txBody>
      </p:sp>
      <p:cxnSp>
        <p:nvCxnSpPr>
          <p:cNvPr id="30" name="Connettore 2 60">
            <a:extLst>
              <a:ext uri="{FF2B5EF4-FFF2-40B4-BE49-F238E27FC236}">
                <a16:creationId xmlns:a16="http://schemas.microsoft.com/office/drawing/2014/main" id="{6AD5C7EA-836C-4CD1-8E22-D2BCAE35F604}"/>
              </a:ext>
            </a:extLst>
          </p:cNvPr>
          <p:cNvCxnSpPr>
            <a:cxnSpLocks/>
          </p:cNvCxnSpPr>
          <p:nvPr/>
        </p:nvCxnSpPr>
        <p:spPr>
          <a:xfrm>
            <a:off x="9562772" y="2860840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165FAE85-74BA-48BA-8E5D-0F02C332A645}"/>
              </a:ext>
            </a:extLst>
          </p:cNvPr>
          <p:cNvSpPr/>
          <p:nvPr/>
        </p:nvSpPr>
        <p:spPr>
          <a:xfrm>
            <a:off x="8789163" y="3392813"/>
            <a:ext cx="154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BOW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tf-idf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W2V</a:t>
            </a:r>
            <a:endParaRPr lang="it-IT" dirty="0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DF5612F-3C0A-4A04-A3B0-71A80D3EEC22}"/>
              </a:ext>
            </a:extLst>
          </p:cNvPr>
          <p:cNvSpPr/>
          <p:nvPr/>
        </p:nvSpPr>
        <p:spPr>
          <a:xfrm>
            <a:off x="7831658" y="4381095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2" name="Immagine 31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76B402BF-F072-4410-BD70-A24775501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14" y="5591505"/>
            <a:ext cx="670862" cy="670862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5FFE061C-7887-40A9-B8FD-7262CE89B7CF}"/>
              </a:ext>
            </a:extLst>
          </p:cNvPr>
          <p:cNvSpPr/>
          <p:nvPr/>
        </p:nvSpPr>
        <p:spPr>
          <a:xfrm>
            <a:off x="7831658" y="4454123"/>
            <a:ext cx="3507692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Lemmatization +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</p:txBody>
      </p:sp>
      <p:cxnSp>
        <p:nvCxnSpPr>
          <p:cNvPr id="35" name="Connettore 2 60">
            <a:extLst>
              <a:ext uri="{FF2B5EF4-FFF2-40B4-BE49-F238E27FC236}">
                <a16:creationId xmlns:a16="http://schemas.microsoft.com/office/drawing/2014/main" id="{F19E4438-3408-4089-A153-D55365F85042}"/>
              </a:ext>
            </a:extLst>
          </p:cNvPr>
          <p:cNvCxnSpPr>
            <a:cxnSpLocks/>
          </p:cNvCxnSpPr>
          <p:nvPr/>
        </p:nvCxnSpPr>
        <p:spPr>
          <a:xfrm>
            <a:off x="9562772" y="4955472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BB38A95-BC17-4156-9C68-CEBB8CB1E276}"/>
              </a:ext>
            </a:extLst>
          </p:cNvPr>
          <p:cNvSpPr/>
          <p:nvPr/>
        </p:nvSpPr>
        <p:spPr>
          <a:xfrm>
            <a:off x="8726645" y="5487445"/>
            <a:ext cx="1672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BOW (count)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D2V</a:t>
            </a:r>
            <a:endParaRPr lang="it-IT" dirty="0"/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2810D416-A7E9-43DE-9144-C9A54AAF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19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9F8522-B5AC-47DC-9997-502DE54814A2}"/>
              </a:ext>
            </a:extLst>
          </p:cNvPr>
          <p:cNvSpPr txBox="1"/>
          <p:nvPr/>
        </p:nvSpPr>
        <p:spPr>
          <a:xfrm>
            <a:off x="2355723" y="743329"/>
            <a:ext cx="45723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first evaluation</a:t>
            </a:r>
          </a:p>
        </p:txBody>
      </p:sp>
    </p:spTree>
    <p:extLst>
      <p:ext uri="{BB962C8B-B14F-4D97-AF65-F5344CB8AC3E}">
        <p14:creationId xmlns:p14="http://schemas.microsoft.com/office/powerpoint/2010/main" val="68078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Elemento grafico 45">
            <a:extLst>
              <a:ext uri="{FF2B5EF4-FFF2-40B4-BE49-F238E27FC236}">
                <a16:creationId xmlns:a16="http://schemas.microsoft.com/office/drawing/2014/main" id="{1C1820AA-2749-4BC6-8616-7D614128D1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3720" y="4572652"/>
            <a:ext cx="364591" cy="364591"/>
          </a:xfrm>
          <a:prstGeom prst="rect">
            <a:avLst/>
          </a:prstGeom>
        </p:spPr>
      </p:pic>
      <p:cxnSp>
        <p:nvCxnSpPr>
          <p:cNvPr id="18" name="Connettore 2 60">
            <a:extLst>
              <a:ext uri="{FF2B5EF4-FFF2-40B4-BE49-F238E27FC236}">
                <a16:creationId xmlns:a16="http://schemas.microsoft.com/office/drawing/2014/main" id="{60A705D2-6637-4F9B-BC4D-0736B4B7C8E1}"/>
              </a:ext>
            </a:extLst>
          </p:cNvPr>
          <p:cNvCxnSpPr>
            <a:cxnSpLocks/>
          </p:cNvCxnSpPr>
          <p:nvPr/>
        </p:nvCxnSpPr>
        <p:spPr>
          <a:xfrm>
            <a:off x="4902868" y="4040258"/>
            <a:ext cx="77014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05D1B8EE-62FE-43BA-88DF-575E2D3878A4}"/>
              </a:ext>
            </a:extLst>
          </p:cNvPr>
          <p:cNvSpPr/>
          <p:nvPr/>
        </p:nvSpPr>
        <p:spPr>
          <a:xfrm>
            <a:off x="2278614" y="2317657"/>
            <a:ext cx="3676229" cy="38161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3638C075-6B7D-4C73-83D8-C6052D0C39C9}"/>
              </a:ext>
            </a:extLst>
          </p:cNvPr>
          <p:cNvSpPr/>
          <p:nvPr/>
        </p:nvSpPr>
        <p:spPr>
          <a:xfrm>
            <a:off x="2066017" y="2061748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9613186-1C66-4FBD-9B3A-7A1E729C8277}"/>
              </a:ext>
            </a:extLst>
          </p:cNvPr>
          <p:cNvSpPr/>
          <p:nvPr/>
        </p:nvSpPr>
        <p:spPr>
          <a:xfrm>
            <a:off x="2327730" y="2229885"/>
            <a:ext cx="727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303C0D1-CA28-42DB-A664-66D1805B4B0C}"/>
              </a:ext>
            </a:extLst>
          </p:cNvPr>
          <p:cNvSpPr/>
          <p:nvPr/>
        </p:nvSpPr>
        <p:spPr>
          <a:xfrm>
            <a:off x="2283494" y="3069332"/>
            <a:ext cx="3676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best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processing method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best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text representation</a:t>
            </a:r>
          </a:p>
          <a:p>
            <a:pPr lvl="0" algn="ctr"/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64BB57-DCF9-4DB0-B1FB-38EC30FF40F2}"/>
              </a:ext>
            </a:extLst>
          </p:cNvPr>
          <p:cNvSpPr txBox="1"/>
          <p:nvPr/>
        </p:nvSpPr>
        <p:spPr>
          <a:xfrm>
            <a:off x="2360336" y="859848"/>
            <a:ext cx="53044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evaluation model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2DF8E12-C47E-47B8-B4D4-6CD53B47605D}"/>
              </a:ext>
            </a:extLst>
          </p:cNvPr>
          <p:cNvGrpSpPr/>
          <p:nvPr/>
        </p:nvGrpSpPr>
        <p:grpSpPr>
          <a:xfrm rot="5400000">
            <a:off x="-2869540" y="2423492"/>
            <a:ext cx="7237329" cy="1684866"/>
            <a:chOff x="2468373" y="1611824"/>
            <a:chExt cx="7237329" cy="185979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508277F2-7BFA-47CC-9F32-9D997223BC7D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823FA63B-6CEB-4CC5-8220-8781BA188829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A34FACF6-7C94-4120-995C-8C0CA11804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pic>
        <p:nvPicPr>
          <p:cNvPr id="20" name="Immagine 18">
            <a:extLst>
              <a:ext uri="{FF2B5EF4-FFF2-40B4-BE49-F238E27FC236}">
                <a16:creationId xmlns:a16="http://schemas.microsoft.com/office/drawing/2014/main" id="{2FCA7E75-9123-400A-B396-486EE48C5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37" y="4381095"/>
            <a:ext cx="645534" cy="645534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2CECC5A2-4517-4827-B638-D0630A225779}"/>
              </a:ext>
            </a:extLst>
          </p:cNvPr>
          <p:cNvSpPr/>
          <p:nvPr/>
        </p:nvSpPr>
        <p:spPr>
          <a:xfrm>
            <a:off x="2773047" y="5065219"/>
            <a:ext cx="939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RF</a:t>
            </a:r>
          </a:p>
        </p:txBody>
      </p:sp>
      <p:cxnSp>
        <p:nvCxnSpPr>
          <p:cNvPr id="29" name="Connettore 2 60">
            <a:extLst>
              <a:ext uri="{FF2B5EF4-FFF2-40B4-BE49-F238E27FC236}">
                <a16:creationId xmlns:a16="http://schemas.microsoft.com/office/drawing/2014/main" id="{9732E322-5ED4-4AC9-8FE7-855CCD6AF7F5}"/>
              </a:ext>
            </a:extLst>
          </p:cNvPr>
          <p:cNvCxnSpPr>
            <a:cxnSpLocks/>
          </p:cNvCxnSpPr>
          <p:nvPr/>
        </p:nvCxnSpPr>
        <p:spPr>
          <a:xfrm>
            <a:off x="4116728" y="3857161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24301B07-2929-4B0C-99F7-BEDD94656105}"/>
              </a:ext>
            </a:extLst>
          </p:cNvPr>
          <p:cNvSpPr/>
          <p:nvPr/>
        </p:nvSpPr>
        <p:spPr>
          <a:xfrm>
            <a:off x="7859840" y="-4432166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0270F6F7-3366-475A-87F5-4323331AD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14" y="-3183840"/>
            <a:ext cx="670862" cy="670862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AED2F05-8F21-4683-A093-D3E07A36E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51496">
            <a:off x="822026" y="437600"/>
            <a:ext cx="1299197" cy="1299197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0A33F56D-CF3A-49A4-9EE8-5368F1AE1671}"/>
              </a:ext>
            </a:extLst>
          </p:cNvPr>
          <p:cNvSpPr/>
          <p:nvPr/>
        </p:nvSpPr>
        <p:spPr>
          <a:xfrm>
            <a:off x="8035236" y="-4321222"/>
            <a:ext cx="3100529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Stemming +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</p:txBody>
      </p:sp>
      <p:cxnSp>
        <p:nvCxnSpPr>
          <p:cNvPr id="30" name="Connettore 2 60">
            <a:extLst>
              <a:ext uri="{FF2B5EF4-FFF2-40B4-BE49-F238E27FC236}">
                <a16:creationId xmlns:a16="http://schemas.microsoft.com/office/drawing/2014/main" id="{6AD5C7EA-836C-4CD1-8E22-D2BCAE35F604}"/>
              </a:ext>
            </a:extLst>
          </p:cNvPr>
          <p:cNvCxnSpPr>
            <a:cxnSpLocks/>
          </p:cNvCxnSpPr>
          <p:nvPr/>
        </p:nvCxnSpPr>
        <p:spPr>
          <a:xfrm>
            <a:off x="9562772" y="-3819873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165FAE85-74BA-48BA-8E5D-0F02C332A645}"/>
              </a:ext>
            </a:extLst>
          </p:cNvPr>
          <p:cNvSpPr/>
          <p:nvPr/>
        </p:nvSpPr>
        <p:spPr>
          <a:xfrm>
            <a:off x="8789163" y="-3287900"/>
            <a:ext cx="154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BOW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tf-idf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W2V</a:t>
            </a:r>
            <a:endParaRPr lang="it-IT" dirty="0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DF5612F-3C0A-4A04-A3B0-71A80D3EEC22}"/>
              </a:ext>
            </a:extLst>
          </p:cNvPr>
          <p:cNvSpPr/>
          <p:nvPr/>
        </p:nvSpPr>
        <p:spPr>
          <a:xfrm>
            <a:off x="7831658" y="-2299618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2" name="Immagine 31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76B402BF-F072-4410-BD70-A24775501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14" y="-1089208"/>
            <a:ext cx="670862" cy="670862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5FFE061C-7887-40A9-B8FD-7262CE89B7CF}"/>
              </a:ext>
            </a:extLst>
          </p:cNvPr>
          <p:cNvSpPr/>
          <p:nvPr/>
        </p:nvSpPr>
        <p:spPr>
          <a:xfrm>
            <a:off x="7831658" y="-2226590"/>
            <a:ext cx="3507692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Lemmatization +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</p:txBody>
      </p:sp>
      <p:cxnSp>
        <p:nvCxnSpPr>
          <p:cNvPr id="35" name="Connettore 2 60">
            <a:extLst>
              <a:ext uri="{FF2B5EF4-FFF2-40B4-BE49-F238E27FC236}">
                <a16:creationId xmlns:a16="http://schemas.microsoft.com/office/drawing/2014/main" id="{F19E4438-3408-4089-A153-D55365F85042}"/>
              </a:ext>
            </a:extLst>
          </p:cNvPr>
          <p:cNvCxnSpPr>
            <a:cxnSpLocks/>
          </p:cNvCxnSpPr>
          <p:nvPr/>
        </p:nvCxnSpPr>
        <p:spPr>
          <a:xfrm>
            <a:off x="9562772" y="-1725241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BB38A95-BC17-4156-9C68-CEBB8CB1E276}"/>
              </a:ext>
            </a:extLst>
          </p:cNvPr>
          <p:cNvSpPr/>
          <p:nvPr/>
        </p:nvSpPr>
        <p:spPr>
          <a:xfrm>
            <a:off x="8726645" y="-1193268"/>
            <a:ext cx="1672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BOW (count)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D2V</a:t>
            </a:r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B96F9CD-F9F1-4359-9972-ECF2DF8492C9}"/>
              </a:ext>
            </a:extLst>
          </p:cNvPr>
          <p:cNvSpPr/>
          <p:nvPr/>
        </p:nvSpPr>
        <p:spPr>
          <a:xfrm>
            <a:off x="4399816" y="5063916"/>
            <a:ext cx="1011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NN</a:t>
            </a:r>
          </a:p>
        </p:txBody>
      </p:sp>
      <p:pic>
        <p:nvPicPr>
          <p:cNvPr id="38" name="Immagine 37" descr="Immagine che contiene segnale, luce&#10;&#10;Descrizione generata automaticamente">
            <a:extLst>
              <a:ext uri="{FF2B5EF4-FFF2-40B4-BE49-F238E27FC236}">
                <a16:creationId xmlns:a16="http://schemas.microsoft.com/office/drawing/2014/main" id="{20B06900-E407-44E4-B194-78A155FD03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46" y="4321131"/>
            <a:ext cx="765462" cy="765462"/>
          </a:xfrm>
          <a:prstGeom prst="rect">
            <a:avLst/>
          </a:prstGeom>
        </p:spPr>
      </p:pic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6B4A296-95C1-4F59-939E-56182FC46B45}"/>
              </a:ext>
            </a:extLst>
          </p:cNvPr>
          <p:cNvSpPr/>
          <p:nvPr/>
        </p:nvSpPr>
        <p:spPr>
          <a:xfrm>
            <a:off x="12648799" y="2577950"/>
            <a:ext cx="3449681" cy="29246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4" name="Immagine 43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2EA14068-A030-4634-B1F4-79E3BC3F7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380" y="5000021"/>
            <a:ext cx="670862" cy="670862"/>
          </a:xfrm>
          <a:prstGeom prst="rect">
            <a:avLst/>
          </a:prstGeom>
        </p:spPr>
      </p:pic>
      <p:sp>
        <p:nvSpPr>
          <p:cNvPr id="45" name="Rettangolo 44">
            <a:extLst>
              <a:ext uri="{FF2B5EF4-FFF2-40B4-BE49-F238E27FC236}">
                <a16:creationId xmlns:a16="http://schemas.microsoft.com/office/drawing/2014/main" id="{F215351C-262A-4474-B449-87190452D003}"/>
              </a:ext>
            </a:extLst>
          </p:cNvPr>
          <p:cNvSpPr/>
          <p:nvPr/>
        </p:nvSpPr>
        <p:spPr>
          <a:xfrm>
            <a:off x="12620617" y="2987475"/>
            <a:ext cx="3507692" cy="702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Lemmatization +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D2V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2AC7999F-5561-4787-8369-D9DC0A7B8C28}"/>
              </a:ext>
            </a:extLst>
          </p:cNvPr>
          <p:cNvSpPr/>
          <p:nvPr/>
        </p:nvSpPr>
        <p:spPr>
          <a:xfrm>
            <a:off x="13919655" y="4660729"/>
            <a:ext cx="1011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NN</a:t>
            </a:r>
          </a:p>
        </p:txBody>
      </p:sp>
      <p:pic>
        <p:nvPicPr>
          <p:cNvPr id="54" name="Immagine 53" descr="Immagine che contiene segnale, luce&#10;&#10;Descrizione generata automaticamente">
            <a:extLst>
              <a:ext uri="{FF2B5EF4-FFF2-40B4-BE49-F238E27FC236}">
                <a16:creationId xmlns:a16="http://schemas.microsoft.com/office/drawing/2014/main" id="{33299BA6-CFE2-4722-92BE-C9576DC878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908" y="3822846"/>
            <a:ext cx="765462" cy="765462"/>
          </a:xfrm>
          <a:prstGeom prst="rect">
            <a:avLst/>
          </a:prstGeom>
        </p:spPr>
      </p:pic>
      <p:sp>
        <p:nvSpPr>
          <p:cNvPr id="47" name="TextBox 13">
            <a:extLst>
              <a:ext uri="{FF2B5EF4-FFF2-40B4-BE49-F238E27FC236}">
                <a16:creationId xmlns:a16="http://schemas.microsoft.com/office/drawing/2014/main" id="{B88AE279-5075-4708-A728-ABE34E808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985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Elemento grafico 54">
            <a:hlinkClick r:id="rId2" action="ppaction://hlinksldjump"/>
            <a:extLst>
              <a:ext uri="{FF2B5EF4-FFF2-40B4-BE49-F238E27FC236}">
                <a16:creationId xmlns:a16="http://schemas.microsoft.com/office/drawing/2014/main" id="{60AA302C-72D1-4546-9294-41A1D76F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3395" y="4572652"/>
            <a:ext cx="364591" cy="364591"/>
          </a:xfrm>
          <a:prstGeom prst="rect">
            <a:avLst/>
          </a:prstGeom>
        </p:spPr>
      </p:pic>
      <p:cxnSp>
        <p:nvCxnSpPr>
          <p:cNvPr id="18" name="Connettore 2 60">
            <a:extLst>
              <a:ext uri="{FF2B5EF4-FFF2-40B4-BE49-F238E27FC236}">
                <a16:creationId xmlns:a16="http://schemas.microsoft.com/office/drawing/2014/main" id="{60A705D2-6637-4F9B-BC4D-0736B4B7C8E1}"/>
              </a:ext>
            </a:extLst>
          </p:cNvPr>
          <p:cNvCxnSpPr>
            <a:cxnSpLocks/>
          </p:cNvCxnSpPr>
          <p:nvPr/>
        </p:nvCxnSpPr>
        <p:spPr>
          <a:xfrm>
            <a:off x="6451751" y="4040258"/>
            <a:ext cx="77014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05D1B8EE-62FE-43BA-88DF-575E2D3878A4}"/>
              </a:ext>
            </a:extLst>
          </p:cNvPr>
          <p:cNvSpPr/>
          <p:nvPr/>
        </p:nvSpPr>
        <p:spPr>
          <a:xfrm>
            <a:off x="2278614" y="2317657"/>
            <a:ext cx="3676229" cy="38161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3638C075-6B7D-4C73-83D8-C6052D0C39C9}"/>
              </a:ext>
            </a:extLst>
          </p:cNvPr>
          <p:cNvSpPr/>
          <p:nvPr/>
        </p:nvSpPr>
        <p:spPr>
          <a:xfrm>
            <a:off x="2066017" y="2061748"/>
            <a:ext cx="939713" cy="9397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9613186-1C66-4FBD-9B3A-7A1E729C8277}"/>
              </a:ext>
            </a:extLst>
          </p:cNvPr>
          <p:cNvSpPr/>
          <p:nvPr/>
        </p:nvSpPr>
        <p:spPr>
          <a:xfrm>
            <a:off x="2327730" y="2229885"/>
            <a:ext cx="727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303C0D1-CA28-42DB-A664-66D1805B4B0C}"/>
              </a:ext>
            </a:extLst>
          </p:cNvPr>
          <p:cNvSpPr/>
          <p:nvPr/>
        </p:nvSpPr>
        <p:spPr>
          <a:xfrm>
            <a:off x="2283494" y="3069332"/>
            <a:ext cx="3676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best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processing method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best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text representation</a:t>
            </a:r>
          </a:p>
          <a:p>
            <a:pPr lvl="0" algn="ctr"/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2DF8E12-C47E-47B8-B4D4-6CD53B47605D}"/>
              </a:ext>
            </a:extLst>
          </p:cNvPr>
          <p:cNvGrpSpPr/>
          <p:nvPr/>
        </p:nvGrpSpPr>
        <p:grpSpPr>
          <a:xfrm rot="5400000">
            <a:off x="-2869540" y="2423492"/>
            <a:ext cx="7237329" cy="1684866"/>
            <a:chOff x="2468373" y="1611824"/>
            <a:chExt cx="7237329" cy="185979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508277F2-7BFA-47CC-9F32-9D997223BC7D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823FA63B-6CEB-4CC5-8220-8781BA188829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A34FACF6-7C94-4120-995C-8C0CA11804A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pic>
        <p:nvPicPr>
          <p:cNvPr id="20" name="Immagine 18">
            <a:extLst>
              <a:ext uri="{FF2B5EF4-FFF2-40B4-BE49-F238E27FC236}">
                <a16:creationId xmlns:a16="http://schemas.microsoft.com/office/drawing/2014/main" id="{2FCA7E75-9123-400A-B396-486EE48C5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37" y="4381095"/>
            <a:ext cx="645534" cy="645534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2CECC5A2-4517-4827-B638-D0630A225779}"/>
              </a:ext>
            </a:extLst>
          </p:cNvPr>
          <p:cNvSpPr/>
          <p:nvPr/>
        </p:nvSpPr>
        <p:spPr>
          <a:xfrm>
            <a:off x="2773047" y="5065219"/>
            <a:ext cx="939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RF</a:t>
            </a:r>
          </a:p>
        </p:txBody>
      </p:sp>
      <p:cxnSp>
        <p:nvCxnSpPr>
          <p:cNvPr id="29" name="Connettore 2 60">
            <a:extLst>
              <a:ext uri="{FF2B5EF4-FFF2-40B4-BE49-F238E27FC236}">
                <a16:creationId xmlns:a16="http://schemas.microsoft.com/office/drawing/2014/main" id="{9732E322-5ED4-4AC9-8FE7-855CCD6AF7F5}"/>
              </a:ext>
            </a:extLst>
          </p:cNvPr>
          <p:cNvCxnSpPr>
            <a:cxnSpLocks/>
          </p:cNvCxnSpPr>
          <p:nvPr/>
        </p:nvCxnSpPr>
        <p:spPr>
          <a:xfrm>
            <a:off x="4116728" y="3857161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24301B07-2929-4B0C-99F7-BEDD94656105}"/>
              </a:ext>
            </a:extLst>
          </p:cNvPr>
          <p:cNvSpPr/>
          <p:nvPr/>
        </p:nvSpPr>
        <p:spPr>
          <a:xfrm>
            <a:off x="7859840" y="-4432166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0270F6F7-3366-475A-87F5-4323331AD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14" y="-3183840"/>
            <a:ext cx="670862" cy="670862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AED2F05-8F21-4683-A093-D3E07A36E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751496">
            <a:off x="822026" y="437600"/>
            <a:ext cx="1299197" cy="1299197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0A33F56D-CF3A-49A4-9EE8-5368F1AE1671}"/>
              </a:ext>
            </a:extLst>
          </p:cNvPr>
          <p:cNvSpPr/>
          <p:nvPr/>
        </p:nvSpPr>
        <p:spPr>
          <a:xfrm>
            <a:off x="8035236" y="-4321222"/>
            <a:ext cx="3100529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Stemming +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</p:txBody>
      </p:sp>
      <p:cxnSp>
        <p:nvCxnSpPr>
          <p:cNvPr id="30" name="Connettore 2 60">
            <a:extLst>
              <a:ext uri="{FF2B5EF4-FFF2-40B4-BE49-F238E27FC236}">
                <a16:creationId xmlns:a16="http://schemas.microsoft.com/office/drawing/2014/main" id="{6AD5C7EA-836C-4CD1-8E22-D2BCAE35F604}"/>
              </a:ext>
            </a:extLst>
          </p:cNvPr>
          <p:cNvCxnSpPr>
            <a:cxnSpLocks/>
          </p:cNvCxnSpPr>
          <p:nvPr/>
        </p:nvCxnSpPr>
        <p:spPr>
          <a:xfrm>
            <a:off x="9562772" y="-3819873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165FAE85-74BA-48BA-8E5D-0F02C332A645}"/>
              </a:ext>
            </a:extLst>
          </p:cNvPr>
          <p:cNvSpPr/>
          <p:nvPr/>
        </p:nvSpPr>
        <p:spPr>
          <a:xfrm>
            <a:off x="8789163" y="-3287900"/>
            <a:ext cx="1547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BOW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tf-idf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W2V</a:t>
            </a:r>
            <a:endParaRPr lang="it-IT" dirty="0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DF5612F-3C0A-4A04-A3B0-71A80D3EEC22}"/>
              </a:ext>
            </a:extLst>
          </p:cNvPr>
          <p:cNvSpPr/>
          <p:nvPr/>
        </p:nvSpPr>
        <p:spPr>
          <a:xfrm>
            <a:off x="7831658" y="-2299618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2" name="Immagine 31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76B402BF-F072-4410-BD70-A24775501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14" y="-1089208"/>
            <a:ext cx="670862" cy="670862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5FFE061C-7887-40A9-B8FD-7262CE89B7CF}"/>
              </a:ext>
            </a:extLst>
          </p:cNvPr>
          <p:cNvSpPr/>
          <p:nvPr/>
        </p:nvSpPr>
        <p:spPr>
          <a:xfrm>
            <a:off x="7831658" y="-2226590"/>
            <a:ext cx="3507692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Lemmatization +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</p:txBody>
      </p:sp>
      <p:cxnSp>
        <p:nvCxnSpPr>
          <p:cNvPr id="35" name="Connettore 2 60">
            <a:extLst>
              <a:ext uri="{FF2B5EF4-FFF2-40B4-BE49-F238E27FC236}">
                <a16:creationId xmlns:a16="http://schemas.microsoft.com/office/drawing/2014/main" id="{F19E4438-3408-4089-A153-D55365F85042}"/>
              </a:ext>
            </a:extLst>
          </p:cNvPr>
          <p:cNvCxnSpPr>
            <a:cxnSpLocks/>
          </p:cNvCxnSpPr>
          <p:nvPr/>
        </p:nvCxnSpPr>
        <p:spPr>
          <a:xfrm>
            <a:off x="9562772" y="-1725241"/>
            <a:ext cx="0" cy="35464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BB38A95-BC17-4156-9C68-CEBB8CB1E276}"/>
              </a:ext>
            </a:extLst>
          </p:cNvPr>
          <p:cNvSpPr/>
          <p:nvPr/>
        </p:nvSpPr>
        <p:spPr>
          <a:xfrm>
            <a:off x="8726645" y="-1193268"/>
            <a:ext cx="1672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BOW (count)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D2V</a:t>
            </a:r>
            <a:endParaRPr lang="it-IT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B96F9CD-F9F1-4359-9972-ECF2DF8492C9}"/>
              </a:ext>
            </a:extLst>
          </p:cNvPr>
          <p:cNvSpPr/>
          <p:nvPr/>
        </p:nvSpPr>
        <p:spPr>
          <a:xfrm>
            <a:off x="4399816" y="5063916"/>
            <a:ext cx="1011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NN</a:t>
            </a:r>
          </a:p>
        </p:txBody>
      </p:sp>
      <p:pic>
        <p:nvPicPr>
          <p:cNvPr id="38" name="Immagine 37" descr="Immagine che contiene segnale, luce&#10;&#10;Descrizione generata automaticamente">
            <a:extLst>
              <a:ext uri="{FF2B5EF4-FFF2-40B4-BE49-F238E27FC236}">
                <a16:creationId xmlns:a16="http://schemas.microsoft.com/office/drawing/2014/main" id="{20B06900-E407-44E4-B194-78A155FD03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46" y="4321131"/>
            <a:ext cx="765462" cy="765462"/>
          </a:xfrm>
          <a:prstGeom prst="rect">
            <a:avLst/>
          </a:prstGeom>
        </p:spPr>
      </p:pic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6B4A296-95C1-4F59-939E-56182FC46B45}"/>
              </a:ext>
            </a:extLst>
          </p:cNvPr>
          <p:cNvSpPr/>
          <p:nvPr/>
        </p:nvSpPr>
        <p:spPr>
          <a:xfrm>
            <a:off x="7622322" y="2577950"/>
            <a:ext cx="3449681" cy="29246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4" name="Immagine 43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2EA14068-A030-4634-B1F4-79E3BC3F7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903" y="5000021"/>
            <a:ext cx="670862" cy="670862"/>
          </a:xfrm>
          <a:prstGeom prst="rect">
            <a:avLst/>
          </a:prstGeom>
        </p:spPr>
      </p:pic>
      <p:sp>
        <p:nvSpPr>
          <p:cNvPr id="45" name="Rettangolo 44">
            <a:extLst>
              <a:ext uri="{FF2B5EF4-FFF2-40B4-BE49-F238E27FC236}">
                <a16:creationId xmlns:a16="http://schemas.microsoft.com/office/drawing/2014/main" id="{F215351C-262A-4474-B449-87190452D003}"/>
              </a:ext>
            </a:extLst>
          </p:cNvPr>
          <p:cNvSpPr/>
          <p:nvPr/>
        </p:nvSpPr>
        <p:spPr>
          <a:xfrm>
            <a:off x="7594140" y="2987475"/>
            <a:ext cx="3507692" cy="702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Lemmatization +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  <a:p>
            <a:pPr lvl="0" algn="ctr"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D2V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2AC7999F-5561-4787-8369-D9DC0A7B8C28}"/>
              </a:ext>
            </a:extLst>
          </p:cNvPr>
          <p:cNvSpPr/>
          <p:nvPr/>
        </p:nvSpPr>
        <p:spPr>
          <a:xfrm>
            <a:off x="8893178" y="4660729"/>
            <a:ext cx="1011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NN</a:t>
            </a:r>
          </a:p>
        </p:txBody>
      </p:sp>
      <p:pic>
        <p:nvPicPr>
          <p:cNvPr id="54" name="Immagine 53" descr="Immagine che contiene segnale, luce&#10;&#10;Descrizione generata automaticamente">
            <a:extLst>
              <a:ext uri="{FF2B5EF4-FFF2-40B4-BE49-F238E27FC236}">
                <a16:creationId xmlns:a16="http://schemas.microsoft.com/office/drawing/2014/main" id="{33299BA6-CFE2-4722-92BE-C9576DC878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431" y="3822846"/>
            <a:ext cx="765462" cy="765462"/>
          </a:xfrm>
          <a:prstGeom prst="rect">
            <a:avLst/>
          </a:prstGeom>
        </p:spPr>
      </p:pic>
      <p:sp>
        <p:nvSpPr>
          <p:cNvPr id="56" name="TextBox 13">
            <a:extLst>
              <a:ext uri="{FF2B5EF4-FFF2-40B4-BE49-F238E27FC236}">
                <a16:creationId xmlns:a16="http://schemas.microsoft.com/office/drawing/2014/main" id="{F82E84E8-5537-452A-AE39-7F1627E4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082" y="5561908"/>
            <a:ext cx="2743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40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79,6%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B57B93C-E9B5-4D28-A902-25C14B10015B}"/>
              </a:ext>
            </a:extLst>
          </p:cNvPr>
          <p:cNvSpPr/>
          <p:nvPr/>
        </p:nvSpPr>
        <p:spPr>
          <a:xfrm>
            <a:off x="7646151" y="6127045"/>
            <a:ext cx="2800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Macro F-</a:t>
            </a:r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measure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E6188B63-5036-49F3-BB35-5F31C1CC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20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DA8BD15-4B42-4F3B-9526-B90412F2A2BC}"/>
              </a:ext>
            </a:extLst>
          </p:cNvPr>
          <p:cNvSpPr txBox="1"/>
          <p:nvPr/>
        </p:nvSpPr>
        <p:spPr>
          <a:xfrm>
            <a:off x="2360336" y="859848"/>
            <a:ext cx="53044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evaluation model</a:t>
            </a:r>
          </a:p>
        </p:txBody>
      </p:sp>
    </p:spTree>
    <p:extLst>
      <p:ext uri="{BB962C8B-B14F-4D97-AF65-F5344CB8AC3E}">
        <p14:creationId xmlns:p14="http://schemas.microsoft.com/office/powerpoint/2010/main" val="120368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64BB57-DCF9-4DB0-B1FB-38EC30FF40F2}"/>
              </a:ext>
            </a:extLst>
          </p:cNvPr>
          <p:cNvSpPr txBox="1"/>
          <p:nvPr/>
        </p:nvSpPr>
        <p:spPr>
          <a:xfrm>
            <a:off x="2714723" y="1382903"/>
            <a:ext cx="17969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goal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C06FCB7-313D-4C40-A452-C513646D6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42" y="3169653"/>
            <a:ext cx="707353" cy="70735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213A61E-978E-4018-B312-633566C8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65" y="3494846"/>
            <a:ext cx="707353" cy="70735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DBBD9E9-3365-4660-B919-516C973E0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74" y="3133681"/>
            <a:ext cx="707353" cy="707353"/>
          </a:xfrm>
          <a:prstGeom prst="rect">
            <a:avLst/>
          </a:prstGeom>
        </p:spPr>
      </p:pic>
      <p:sp>
        <p:nvSpPr>
          <p:cNvPr id="31" name="TextBox 13">
            <a:extLst>
              <a:ext uri="{FF2B5EF4-FFF2-40B4-BE49-F238E27FC236}">
                <a16:creationId xmlns:a16="http://schemas.microsoft.com/office/drawing/2014/main" id="{25738CFD-9AB1-42CB-B261-0DB599C9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079" y="4166227"/>
            <a:ext cx="28025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8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text classification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2DF8E12-C47E-47B8-B4D4-6CD53B47605D}"/>
              </a:ext>
            </a:extLst>
          </p:cNvPr>
          <p:cNvGrpSpPr/>
          <p:nvPr/>
        </p:nvGrpSpPr>
        <p:grpSpPr>
          <a:xfrm rot="5400000">
            <a:off x="-2984773" y="2597506"/>
            <a:ext cx="7237329" cy="1336835"/>
            <a:chOff x="2468373" y="1611824"/>
            <a:chExt cx="7237329" cy="185979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508277F2-7BFA-47CC-9F32-9D997223BC7D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823FA63B-6CEB-4CC5-8220-8781BA188829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A34FACF6-7C94-4120-995C-8C0CA11804A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B741212-9B8E-47B6-AE4E-D5CD14CD0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891" y="0"/>
            <a:ext cx="2065381" cy="2065381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DE71C014-7FA1-431E-9FDF-13833B5F1710}"/>
              </a:ext>
            </a:extLst>
          </p:cNvPr>
          <p:cNvSpPr/>
          <p:nvPr/>
        </p:nvSpPr>
        <p:spPr>
          <a:xfrm>
            <a:off x="5796882" y="3756365"/>
            <a:ext cx="1281193" cy="353677"/>
          </a:xfrm>
          <a:prstGeom prst="rightArrow">
            <a:avLst>
              <a:gd name="adj1" fmla="val 21753"/>
              <a:gd name="adj2" fmla="val 7542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0883F2BB-4DF5-4056-9679-71FA11D4D1CC}"/>
              </a:ext>
            </a:extLst>
          </p:cNvPr>
          <p:cNvSpPr/>
          <p:nvPr/>
        </p:nvSpPr>
        <p:spPr>
          <a:xfrm>
            <a:off x="7565651" y="2568500"/>
            <a:ext cx="3854154" cy="27209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C1B23435-8E09-44C2-B673-4DB285EA0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652" y="3421153"/>
            <a:ext cx="38541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8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Single-Label</a:t>
            </a:r>
          </a:p>
          <a:p>
            <a:pPr algn="ctr" eaLnBrk="1" hangingPunct="1"/>
            <a:r>
              <a:rPr lang="en-GB" altLang="it-IT" sz="18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Multi-Class</a:t>
            </a:r>
          </a:p>
          <a:p>
            <a:pPr algn="ctr" eaLnBrk="1" hangingPunct="1"/>
            <a:r>
              <a:rPr lang="en-GB" altLang="it-IT" sz="18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(SLMC)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D97574C0-1420-4D17-88DD-A4D423E77026}"/>
              </a:ext>
            </a:extLst>
          </p:cNvPr>
          <p:cNvSpPr/>
          <p:nvPr/>
        </p:nvSpPr>
        <p:spPr>
          <a:xfrm>
            <a:off x="1917065" y="2572719"/>
            <a:ext cx="3392241" cy="2720971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106F630F-D8BD-4AB6-A66A-003096A93FBC}"/>
              </a:ext>
            </a:extLst>
          </p:cNvPr>
          <p:cNvSpPr/>
          <p:nvPr/>
        </p:nvSpPr>
        <p:spPr>
          <a:xfrm>
            <a:off x="3189402" y="5271621"/>
            <a:ext cx="264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topic</a:t>
            </a:r>
            <a:endParaRPr lang="it-IT" spc="300" dirty="0">
              <a:latin typeface="Montserrat ExtraLight" panose="00000300000000000000" pitchFamily="2" charset="0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0FCC9775-A69E-4968-A002-D3E16EDE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47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3</a:t>
            </a:r>
            <a:endParaRPr lang="en-GB" altLang="it-IT" sz="1600" b="1" spc="3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  <a:ea typeface="Montserrat Semi"/>
              <a:cs typeface="Montserrat Semi"/>
            </a:endParaRPr>
          </a:p>
        </p:txBody>
      </p:sp>
    </p:spTree>
    <p:extLst>
      <p:ext uri="{BB962C8B-B14F-4D97-AF65-F5344CB8AC3E}">
        <p14:creationId xmlns:p14="http://schemas.microsoft.com/office/powerpoint/2010/main" val="271563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64BB57-DCF9-4DB0-B1FB-38EC30FF40F2}"/>
              </a:ext>
            </a:extLst>
          </p:cNvPr>
          <p:cNvSpPr txBox="1"/>
          <p:nvPr/>
        </p:nvSpPr>
        <p:spPr>
          <a:xfrm>
            <a:off x="1143502" y="579930"/>
            <a:ext cx="60278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final analysis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2DF8E12-C47E-47B8-B4D4-6CD53B47605D}"/>
              </a:ext>
            </a:extLst>
          </p:cNvPr>
          <p:cNvGrpSpPr/>
          <p:nvPr/>
        </p:nvGrpSpPr>
        <p:grpSpPr>
          <a:xfrm rot="5400000">
            <a:off x="-3410716" y="2423492"/>
            <a:ext cx="7237329" cy="1684866"/>
            <a:chOff x="2468373" y="1611824"/>
            <a:chExt cx="7237329" cy="185979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508277F2-7BFA-47CC-9F32-9D997223BC7D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823FA63B-6CEB-4CC5-8220-8781BA188829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A34FACF6-7C94-4120-995C-8C0CA118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42" name="TextBox 13">
            <a:extLst>
              <a:ext uri="{FF2B5EF4-FFF2-40B4-BE49-F238E27FC236}">
                <a16:creationId xmlns:a16="http://schemas.microsoft.com/office/drawing/2014/main" id="{0FCC9775-A69E-4968-A002-D3E16EDE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491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21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7795AEEC-161C-4C44-A3CF-ED283AB33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10368">
            <a:off x="-85487" y="524332"/>
            <a:ext cx="1565052" cy="1565052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FEE92562-7457-45B6-82D5-E5CA87AE35C5}"/>
              </a:ext>
            </a:extLst>
          </p:cNvPr>
          <p:cNvGrpSpPr/>
          <p:nvPr/>
        </p:nvGrpSpPr>
        <p:grpSpPr>
          <a:xfrm>
            <a:off x="5384709" y="132112"/>
            <a:ext cx="6362972" cy="6593776"/>
            <a:chOff x="5456861" y="148684"/>
            <a:chExt cx="6362972" cy="6593776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94011962-18A0-492A-A794-04798DD56BD2}"/>
                </a:ext>
              </a:extLst>
            </p:cNvPr>
            <p:cNvSpPr/>
            <p:nvPr/>
          </p:nvSpPr>
          <p:spPr>
            <a:xfrm>
              <a:off x="5456861" y="148684"/>
              <a:ext cx="6362972" cy="6593776"/>
            </a:xfrm>
            <a:prstGeom prst="roundRect">
              <a:avLst>
                <a:gd name="adj" fmla="val 759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0D84A0A1-88B1-43A4-8BC0-3F24B31C7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861" y="297278"/>
              <a:ext cx="6222461" cy="6445182"/>
            </a:xfrm>
            <a:prstGeom prst="rect">
              <a:avLst/>
            </a:prstGeom>
          </p:spPr>
        </p:pic>
      </p:grp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C814DE6-5F1B-4A24-A81C-E1ABA8B692BF}"/>
              </a:ext>
            </a:extLst>
          </p:cNvPr>
          <p:cNvSpPr/>
          <p:nvPr/>
        </p:nvSpPr>
        <p:spPr>
          <a:xfrm>
            <a:off x="1516407" y="7888553"/>
            <a:ext cx="2641038" cy="6464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5B517837-077C-4A0A-9BFE-3879999EF0CF}"/>
              </a:ext>
            </a:extLst>
          </p:cNvPr>
          <p:cNvSpPr/>
          <p:nvPr/>
        </p:nvSpPr>
        <p:spPr>
          <a:xfrm>
            <a:off x="5906277" y="10496935"/>
            <a:ext cx="550506" cy="270588"/>
          </a:xfrm>
          <a:prstGeom prst="roundRect">
            <a:avLst/>
          </a:prstGeom>
          <a:noFill/>
          <a:ln w="38100">
            <a:solidFill>
              <a:srgbClr val="F6406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CDDD436-347F-4F13-BF5C-A7ADBA8076D4}"/>
              </a:ext>
            </a:extLst>
          </p:cNvPr>
          <p:cNvSpPr/>
          <p:nvPr/>
        </p:nvSpPr>
        <p:spPr>
          <a:xfrm>
            <a:off x="1516407" y="8011801"/>
            <a:ext cx="2641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most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confusing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category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0" algn="ctr"/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A46B32FA-67DC-453D-B54B-8DF1A362018F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rot="10800000">
            <a:off x="4157445" y="8273411"/>
            <a:ext cx="1748832" cy="2358818"/>
          </a:xfrm>
          <a:prstGeom prst="bentConnector3">
            <a:avLst>
              <a:gd name="adj1" fmla="val 50000"/>
            </a:avLst>
          </a:prstGeom>
          <a:ln w="19050">
            <a:solidFill>
              <a:srgbClr val="F6406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7CE73D4D-454F-4684-AE05-A2A4C997BC85}"/>
              </a:ext>
            </a:extLst>
          </p:cNvPr>
          <p:cNvSpPr/>
          <p:nvPr/>
        </p:nvSpPr>
        <p:spPr>
          <a:xfrm>
            <a:off x="1560899" y="7671963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socializing</a:t>
            </a:r>
            <a:endParaRPr lang="it-IT" sz="1100" dirty="0"/>
          </a:p>
        </p:txBody>
      </p:sp>
      <p:pic>
        <p:nvPicPr>
          <p:cNvPr id="23" name="Elemento grafico 22">
            <a:extLst>
              <a:ext uri="{FF2B5EF4-FFF2-40B4-BE49-F238E27FC236}">
                <a16:creationId xmlns:a16="http://schemas.microsoft.com/office/drawing/2014/main" id="{3543AB37-9906-4C4B-95D7-D94807914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3208" y="7545035"/>
            <a:ext cx="427652" cy="4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2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D8FAB7E-E2E9-4115-B7C4-FB0ED8ACCAB4}"/>
              </a:ext>
            </a:extLst>
          </p:cNvPr>
          <p:cNvSpPr/>
          <p:nvPr/>
        </p:nvSpPr>
        <p:spPr>
          <a:xfrm>
            <a:off x="1535069" y="2327512"/>
            <a:ext cx="2641038" cy="6464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2DF8E12-C47E-47B8-B4D4-6CD53B47605D}"/>
              </a:ext>
            </a:extLst>
          </p:cNvPr>
          <p:cNvGrpSpPr/>
          <p:nvPr/>
        </p:nvGrpSpPr>
        <p:grpSpPr>
          <a:xfrm rot="5400000">
            <a:off x="-3410716" y="2423492"/>
            <a:ext cx="7237329" cy="1684866"/>
            <a:chOff x="2468373" y="1611824"/>
            <a:chExt cx="7237329" cy="185979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508277F2-7BFA-47CC-9F32-9D997223BC7D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823FA63B-6CEB-4CC5-8220-8781BA188829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A34FACF6-7C94-4120-995C-8C0CA118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7795AEEC-161C-4C44-A3CF-ED283AB33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10368">
            <a:off x="-85487" y="524332"/>
            <a:ext cx="1565052" cy="1565052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FEE92562-7457-45B6-82D5-E5CA87AE35C5}"/>
              </a:ext>
            </a:extLst>
          </p:cNvPr>
          <p:cNvGrpSpPr/>
          <p:nvPr/>
        </p:nvGrpSpPr>
        <p:grpSpPr>
          <a:xfrm>
            <a:off x="5384709" y="132112"/>
            <a:ext cx="6362972" cy="6593776"/>
            <a:chOff x="5456861" y="148684"/>
            <a:chExt cx="6362972" cy="6593776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94011962-18A0-492A-A794-04798DD56BD2}"/>
                </a:ext>
              </a:extLst>
            </p:cNvPr>
            <p:cNvSpPr/>
            <p:nvPr/>
          </p:nvSpPr>
          <p:spPr>
            <a:xfrm>
              <a:off x="5456861" y="148684"/>
              <a:ext cx="6362972" cy="6593776"/>
            </a:xfrm>
            <a:prstGeom prst="roundRect">
              <a:avLst>
                <a:gd name="adj" fmla="val 759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0D84A0A1-88B1-43A4-8BC0-3F24B31C7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861" y="297278"/>
              <a:ext cx="6222461" cy="6445182"/>
            </a:xfrm>
            <a:prstGeom prst="rect">
              <a:avLst/>
            </a:prstGeom>
          </p:spPr>
        </p:pic>
      </p:grp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B936BB0-A811-466B-B995-A613AB06D359}"/>
              </a:ext>
            </a:extLst>
          </p:cNvPr>
          <p:cNvSpPr/>
          <p:nvPr/>
        </p:nvSpPr>
        <p:spPr>
          <a:xfrm rot="18782739">
            <a:off x="9798495" y="5985781"/>
            <a:ext cx="550506" cy="148790"/>
          </a:xfrm>
          <a:prstGeom prst="roundRect">
            <a:avLst/>
          </a:prstGeom>
          <a:noFill/>
          <a:ln w="38100">
            <a:solidFill>
              <a:srgbClr val="F6406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E99870A-8996-4C71-B28D-FBF289197562}"/>
              </a:ext>
            </a:extLst>
          </p:cNvPr>
          <p:cNvSpPr/>
          <p:nvPr/>
        </p:nvSpPr>
        <p:spPr>
          <a:xfrm>
            <a:off x="1535069" y="2450760"/>
            <a:ext cx="2641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most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confusing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category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0" algn="ctr"/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D0BF858A-66FF-42E9-B09E-98851B409123}"/>
              </a:ext>
            </a:extLst>
          </p:cNvPr>
          <p:cNvCxnSpPr>
            <a:cxnSpLocks/>
            <a:stCxn id="2" idx="1"/>
            <a:endCxn id="17" idx="3"/>
          </p:cNvCxnSpPr>
          <p:nvPr/>
        </p:nvCxnSpPr>
        <p:spPr>
          <a:xfrm rot="5400000" flipH="1">
            <a:off x="5256505" y="1631973"/>
            <a:ext cx="3548964" cy="5709759"/>
          </a:xfrm>
          <a:prstGeom prst="bentConnector4">
            <a:avLst>
              <a:gd name="adj1" fmla="val -6441"/>
              <a:gd name="adj2" fmla="val 50765"/>
            </a:avLst>
          </a:prstGeom>
          <a:ln w="19050">
            <a:solidFill>
              <a:srgbClr val="F6406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5185B631-663C-46C2-AB9A-2362BA572160}"/>
              </a:ext>
            </a:extLst>
          </p:cNvPr>
          <p:cNvSpPr/>
          <p:nvPr/>
        </p:nvSpPr>
        <p:spPr>
          <a:xfrm>
            <a:off x="1579561" y="2110922"/>
            <a:ext cx="9637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socializing</a:t>
            </a:r>
            <a:endParaRPr lang="it-IT" sz="1100" b="1" dirty="0">
              <a:latin typeface="Montserrat" panose="00000500000000000000" pitchFamily="2" charset="0"/>
            </a:endParaRPr>
          </a:p>
        </p:txBody>
      </p:sp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81DECBE2-0793-463B-9E63-A8743E1E28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1870" y="1983994"/>
            <a:ext cx="427652" cy="427652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B9A14D5B-2F73-4F46-B113-4EC4C146B04B}"/>
              </a:ext>
            </a:extLst>
          </p:cNvPr>
          <p:cNvSpPr/>
          <p:nvPr/>
        </p:nvSpPr>
        <p:spPr>
          <a:xfrm>
            <a:off x="-3560016" y="3553544"/>
            <a:ext cx="825759" cy="270588"/>
          </a:xfrm>
          <a:prstGeom prst="roundRect">
            <a:avLst/>
          </a:prstGeom>
          <a:noFill/>
          <a:ln w="38100">
            <a:solidFill>
              <a:srgbClr val="00B4C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5372D97-4E95-460E-BEC2-6160EDB04DF5}"/>
              </a:ext>
            </a:extLst>
          </p:cNvPr>
          <p:cNvSpPr/>
          <p:nvPr/>
        </p:nvSpPr>
        <p:spPr>
          <a:xfrm rot="18903008">
            <a:off x="-1600435" y="6044051"/>
            <a:ext cx="746293" cy="190309"/>
          </a:xfrm>
          <a:prstGeom prst="roundRect">
            <a:avLst/>
          </a:prstGeom>
          <a:noFill/>
          <a:ln w="38100">
            <a:solidFill>
              <a:srgbClr val="00B4C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D2F0774-7F28-4E70-97E6-70EB8BFA15D5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 flipV="1">
            <a:off x="-5033594" y="3688838"/>
            <a:ext cx="1473578" cy="1132058"/>
          </a:xfrm>
          <a:prstGeom prst="bentConnector3">
            <a:avLst>
              <a:gd name="adj1" fmla="val 50000"/>
            </a:avLst>
          </a:prstGeom>
          <a:ln w="19050">
            <a:solidFill>
              <a:srgbClr val="00B4CC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A1E1A117-DA35-4096-BF0B-4A1C3BC4788E}"/>
              </a:ext>
            </a:extLst>
          </p:cNvPr>
          <p:cNvSpPr/>
          <p:nvPr/>
        </p:nvSpPr>
        <p:spPr>
          <a:xfrm>
            <a:off x="-7674632" y="4328316"/>
            <a:ext cx="2641038" cy="99720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E6397AAC-FADB-4100-9633-3F7AC0EA3A49}"/>
              </a:ext>
            </a:extLst>
          </p:cNvPr>
          <p:cNvSpPr/>
          <p:nvPr/>
        </p:nvSpPr>
        <p:spPr>
          <a:xfrm>
            <a:off x="-7674632" y="4451564"/>
            <a:ext cx="26410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new age/spirituality</a:t>
            </a:r>
          </a:p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misclassified</a:t>
            </a:r>
          </a:p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health/wellbeing</a:t>
            </a:r>
          </a:p>
        </p:txBody>
      </p: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38212C0B-2C62-47FA-8C28-29E6B55FC32C}"/>
              </a:ext>
            </a:extLst>
          </p:cNvPr>
          <p:cNvCxnSpPr>
            <a:cxnSpLocks/>
            <a:stCxn id="33" idx="1"/>
            <a:endCxn id="37" idx="2"/>
          </p:cNvCxnSpPr>
          <p:nvPr/>
        </p:nvCxnSpPr>
        <p:spPr>
          <a:xfrm rot="10800000">
            <a:off x="-6354113" y="5325525"/>
            <a:ext cx="4862740" cy="1077305"/>
          </a:xfrm>
          <a:prstGeom prst="bentConnector2">
            <a:avLst/>
          </a:prstGeom>
          <a:ln w="19050">
            <a:solidFill>
              <a:srgbClr val="00B4CC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5706FB5D-4459-4C3B-BB32-E6D3F8899B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7768844" y="4282912"/>
            <a:ext cx="427652" cy="427652"/>
          </a:xfrm>
          <a:prstGeom prst="rect">
            <a:avLst/>
          </a:prstGeom>
        </p:spPr>
      </p:pic>
      <p:sp>
        <p:nvSpPr>
          <p:cNvPr id="28" name="TextBox 13">
            <a:extLst>
              <a:ext uri="{FF2B5EF4-FFF2-40B4-BE49-F238E27FC236}">
                <a16:creationId xmlns:a16="http://schemas.microsoft.com/office/drawing/2014/main" id="{80B6AF40-EBB0-4017-8EA9-94B5D05C6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491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21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2883855-7B1B-4837-9B1F-F42F278849D5}"/>
              </a:ext>
            </a:extLst>
          </p:cNvPr>
          <p:cNvSpPr txBox="1"/>
          <p:nvPr/>
        </p:nvSpPr>
        <p:spPr>
          <a:xfrm>
            <a:off x="1143502" y="579930"/>
            <a:ext cx="60278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final analysis</a:t>
            </a:r>
          </a:p>
        </p:txBody>
      </p:sp>
    </p:spTree>
    <p:extLst>
      <p:ext uri="{BB962C8B-B14F-4D97-AF65-F5344CB8AC3E}">
        <p14:creationId xmlns:p14="http://schemas.microsoft.com/office/powerpoint/2010/main" val="1200171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D8FAB7E-E2E9-4115-B7C4-FB0ED8ACCAB4}"/>
              </a:ext>
            </a:extLst>
          </p:cNvPr>
          <p:cNvSpPr/>
          <p:nvPr/>
        </p:nvSpPr>
        <p:spPr>
          <a:xfrm>
            <a:off x="1535069" y="2327512"/>
            <a:ext cx="2641038" cy="6464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2DF8E12-C47E-47B8-B4D4-6CD53B47605D}"/>
              </a:ext>
            </a:extLst>
          </p:cNvPr>
          <p:cNvGrpSpPr/>
          <p:nvPr/>
        </p:nvGrpSpPr>
        <p:grpSpPr>
          <a:xfrm rot="5400000">
            <a:off x="-3410716" y="2423492"/>
            <a:ext cx="7237329" cy="1684866"/>
            <a:chOff x="2468373" y="1611824"/>
            <a:chExt cx="7237329" cy="185979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508277F2-7BFA-47CC-9F32-9D997223BC7D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823FA63B-6CEB-4CC5-8220-8781BA188829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A34FACF6-7C94-4120-995C-8C0CA118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7795AEEC-161C-4C44-A3CF-ED283AB33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10368">
            <a:off x="-85487" y="524332"/>
            <a:ext cx="1565052" cy="1565052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FEE92562-7457-45B6-82D5-E5CA87AE35C5}"/>
              </a:ext>
            </a:extLst>
          </p:cNvPr>
          <p:cNvGrpSpPr/>
          <p:nvPr/>
        </p:nvGrpSpPr>
        <p:grpSpPr>
          <a:xfrm>
            <a:off x="5384709" y="132112"/>
            <a:ext cx="6362972" cy="6593776"/>
            <a:chOff x="5456861" y="148684"/>
            <a:chExt cx="6362972" cy="6593776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94011962-18A0-492A-A794-04798DD56BD2}"/>
                </a:ext>
              </a:extLst>
            </p:cNvPr>
            <p:cNvSpPr/>
            <p:nvPr/>
          </p:nvSpPr>
          <p:spPr>
            <a:xfrm>
              <a:off x="5456861" y="148684"/>
              <a:ext cx="6362972" cy="6593776"/>
            </a:xfrm>
            <a:prstGeom prst="roundRect">
              <a:avLst>
                <a:gd name="adj" fmla="val 759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0D84A0A1-88B1-43A4-8BC0-3F24B31C7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861" y="297278"/>
              <a:ext cx="6222461" cy="6445182"/>
            </a:xfrm>
            <a:prstGeom prst="rect">
              <a:avLst/>
            </a:prstGeom>
          </p:spPr>
        </p:pic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2E99870A-8996-4C71-B28D-FBF289197562}"/>
              </a:ext>
            </a:extLst>
          </p:cNvPr>
          <p:cNvSpPr/>
          <p:nvPr/>
        </p:nvSpPr>
        <p:spPr>
          <a:xfrm>
            <a:off x="1535069" y="2450760"/>
            <a:ext cx="2641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most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confusing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category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0" algn="ctr"/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185B631-663C-46C2-AB9A-2362BA572160}"/>
              </a:ext>
            </a:extLst>
          </p:cNvPr>
          <p:cNvSpPr/>
          <p:nvPr/>
        </p:nvSpPr>
        <p:spPr>
          <a:xfrm>
            <a:off x="1579561" y="2110922"/>
            <a:ext cx="9637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socializing</a:t>
            </a:r>
            <a:endParaRPr lang="it-IT" sz="1100" b="1" dirty="0">
              <a:latin typeface="Montserrat" panose="00000500000000000000" pitchFamily="2" charset="0"/>
            </a:endParaRPr>
          </a:p>
        </p:txBody>
      </p:sp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81DECBE2-0793-463B-9E63-A8743E1E28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1870" y="1983994"/>
            <a:ext cx="427652" cy="427652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B9A14D5B-2F73-4F46-B113-4EC4C146B04B}"/>
              </a:ext>
            </a:extLst>
          </p:cNvPr>
          <p:cNvSpPr/>
          <p:nvPr/>
        </p:nvSpPr>
        <p:spPr>
          <a:xfrm>
            <a:off x="5649685" y="3553544"/>
            <a:ext cx="825759" cy="270588"/>
          </a:xfrm>
          <a:prstGeom prst="roundRect">
            <a:avLst/>
          </a:prstGeom>
          <a:noFill/>
          <a:ln w="38100">
            <a:solidFill>
              <a:srgbClr val="00B4C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5372D97-4E95-460E-BEC2-6160EDB04DF5}"/>
              </a:ext>
            </a:extLst>
          </p:cNvPr>
          <p:cNvSpPr/>
          <p:nvPr/>
        </p:nvSpPr>
        <p:spPr>
          <a:xfrm rot="18903008">
            <a:off x="7609266" y="6044051"/>
            <a:ext cx="746293" cy="190309"/>
          </a:xfrm>
          <a:prstGeom prst="roundRect">
            <a:avLst/>
          </a:prstGeom>
          <a:noFill/>
          <a:ln w="38100">
            <a:solidFill>
              <a:srgbClr val="00B4C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D2F0774-7F28-4E70-97E6-70EB8BFA15D5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rot="10800000" flipV="1">
            <a:off x="4176107" y="3688838"/>
            <a:ext cx="1473578" cy="1085892"/>
          </a:xfrm>
          <a:prstGeom prst="bentConnector3">
            <a:avLst>
              <a:gd name="adj1" fmla="val 50000"/>
            </a:avLst>
          </a:prstGeom>
          <a:ln w="19050">
            <a:solidFill>
              <a:srgbClr val="00B4CC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A1E1A117-DA35-4096-BF0B-4A1C3BC4788E}"/>
              </a:ext>
            </a:extLst>
          </p:cNvPr>
          <p:cNvSpPr/>
          <p:nvPr/>
        </p:nvSpPr>
        <p:spPr>
          <a:xfrm>
            <a:off x="1535069" y="4328316"/>
            <a:ext cx="2500526" cy="87816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E6397AAC-FADB-4100-9633-3F7AC0EA3A49}"/>
              </a:ext>
            </a:extLst>
          </p:cNvPr>
          <p:cNvSpPr/>
          <p:nvPr/>
        </p:nvSpPr>
        <p:spPr>
          <a:xfrm>
            <a:off x="1535069" y="4451564"/>
            <a:ext cx="2641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new age/spirituality</a:t>
            </a:r>
          </a:p>
          <a:p>
            <a:pPr lvl="0"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misclassified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health/wellbeing</a:t>
            </a:r>
          </a:p>
        </p:txBody>
      </p: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38212C0B-2C62-47FA-8C28-29E6B55FC32C}"/>
              </a:ext>
            </a:extLst>
          </p:cNvPr>
          <p:cNvCxnSpPr>
            <a:cxnSpLocks/>
            <a:stCxn id="33" idx="1"/>
            <a:endCxn id="37" idx="2"/>
          </p:cNvCxnSpPr>
          <p:nvPr/>
        </p:nvCxnSpPr>
        <p:spPr>
          <a:xfrm rot="10800000">
            <a:off x="2785332" y="5206483"/>
            <a:ext cx="4932996" cy="1196347"/>
          </a:xfrm>
          <a:prstGeom prst="bentConnector2">
            <a:avLst/>
          </a:prstGeom>
          <a:ln w="19050">
            <a:solidFill>
              <a:srgbClr val="00B4CC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5706FB5D-4459-4C3B-BB32-E6D3F8899B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0857" y="4282912"/>
            <a:ext cx="427652" cy="427652"/>
          </a:xfrm>
          <a:prstGeom prst="rect">
            <a:avLst/>
          </a:prstGeom>
        </p:spPr>
      </p:pic>
      <p:sp>
        <p:nvSpPr>
          <p:cNvPr id="26" name="TextBox 13">
            <a:extLst>
              <a:ext uri="{FF2B5EF4-FFF2-40B4-BE49-F238E27FC236}">
                <a16:creationId xmlns:a16="http://schemas.microsoft.com/office/drawing/2014/main" id="{3DF8BB71-F53B-4050-82F3-2A60825F3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491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21</a:t>
            </a: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A1DA63D-2E7B-434B-8E50-3C2836B7CA41}"/>
              </a:ext>
            </a:extLst>
          </p:cNvPr>
          <p:cNvSpPr/>
          <p:nvPr/>
        </p:nvSpPr>
        <p:spPr>
          <a:xfrm rot="18782739">
            <a:off x="9798495" y="5985781"/>
            <a:ext cx="550506" cy="148790"/>
          </a:xfrm>
          <a:prstGeom prst="roundRect">
            <a:avLst/>
          </a:prstGeom>
          <a:noFill/>
          <a:ln w="38100">
            <a:solidFill>
              <a:srgbClr val="F6406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D8E3CE9D-328A-4491-A8CF-ACB825A4F523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rot="5400000" flipH="1">
            <a:off x="5256505" y="1631973"/>
            <a:ext cx="3548964" cy="5709759"/>
          </a:xfrm>
          <a:prstGeom prst="bentConnector4">
            <a:avLst>
              <a:gd name="adj1" fmla="val -6441"/>
              <a:gd name="adj2" fmla="val 50765"/>
            </a:avLst>
          </a:prstGeom>
          <a:ln w="19050">
            <a:solidFill>
              <a:srgbClr val="F6406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20D71D7-C80D-4153-8A46-95ABF309E0F0}"/>
              </a:ext>
            </a:extLst>
          </p:cNvPr>
          <p:cNvSpPr txBox="1"/>
          <p:nvPr/>
        </p:nvSpPr>
        <p:spPr>
          <a:xfrm>
            <a:off x="1143502" y="579930"/>
            <a:ext cx="60278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final analysis</a:t>
            </a:r>
          </a:p>
        </p:txBody>
      </p:sp>
    </p:spTree>
    <p:extLst>
      <p:ext uri="{BB962C8B-B14F-4D97-AF65-F5344CB8AC3E}">
        <p14:creationId xmlns:p14="http://schemas.microsoft.com/office/powerpoint/2010/main" val="1223333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152B2B-56AE-406F-BE60-5758D780240F}"/>
              </a:ext>
            </a:extLst>
          </p:cNvPr>
          <p:cNvSpPr txBox="1"/>
          <p:nvPr/>
        </p:nvSpPr>
        <p:spPr>
          <a:xfrm>
            <a:off x="5626363" y="4759069"/>
            <a:ext cx="532182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4800" b="1" spc="300" dirty="0">
                <a:solidFill>
                  <a:srgbClr val="F64060"/>
                </a:solidFill>
                <a:latin typeface="Futura Md BT" panose="020B0602020204020303" pitchFamily="34" charset="0"/>
                <a:ea typeface="Source Sans Pro" panose="020B0503030403020204" pitchFamily="34" charset="0"/>
              </a:rPr>
              <a:t>CONCLUSIONS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26AA3C6-2B3A-42B3-9B8B-983D8D0E72DF}"/>
              </a:ext>
            </a:extLst>
          </p:cNvPr>
          <p:cNvCxnSpPr>
            <a:cxnSpLocks/>
          </p:cNvCxnSpPr>
          <p:nvPr/>
        </p:nvCxnSpPr>
        <p:spPr>
          <a:xfrm>
            <a:off x="11031416" y="2701003"/>
            <a:ext cx="0" cy="3587262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867D5E7-7F30-4A7F-B0E2-F946C8AD071F}"/>
              </a:ext>
            </a:extLst>
          </p:cNvPr>
          <p:cNvCxnSpPr>
            <a:cxnSpLocks/>
          </p:cNvCxnSpPr>
          <p:nvPr/>
        </p:nvCxnSpPr>
        <p:spPr>
          <a:xfrm flipH="1">
            <a:off x="6105380" y="5579961"/>
            <a:ext cx="4926036" cy="0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6D790C96-F725-418A-B41F-1D5B9622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80" y="1018823"/>
            <a:ext cx="3598500" cy="35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48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78B24599-A6B2-423B-9FE6-2BCD5AF4E8D1}"/>
              </a:ext>
            </a:extLst>
          </p:cNvPr>
          <p:cNvSpPr/>
          <p:nvPr/>
        </p:nvSpPr>
        <p:spPr>
          <a:xfrm>
            <a:off x="2115657" y="2355827"/>
            <a:ext cx="3676229" cy="148968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543064E-8749-4FC5-8C2C-2B8FBDBB4ED9}"/>
              </a:ext>
            </a:extLst>
          </p:cNvPr>
          <p:cNvSpPr/>
          <p:nvPr/>
        </p:nvSpPr>
        <p:spPr>
          <a:xfrm>
            <a:off x="2115656" y="2469459"/>
            <a:ext cx="3676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lemmatization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and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  <a:p>
            <a:pPr lvl="0" algn="ctr"/>
            <a:endParaRPr lang="en-US" sz="12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CEE12A11-6A76-4F30-8C94-F6CE06B2FAA8}"/>
              </a:ext>
            </a:extLst>
          </p:cNvPr>
          <p:cNvGrpSpPr/>
          <p:nvPr/>
        </p:nvGrpSpPr>
        <p:grpSpPr>
          <a:xfrm rot="5400000">
            <a:off x="-2869540" y="2423492"/>
            <a:ext cx="7237329" cy="1684866"/>
            <a:chOff x="2468373" y="1611824"/>
            <a:chExt cx="7237329" cy="185979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A7AD36CB-6E0C-4401-87AB-F564EA0123FB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E2D5DF49-039F-44F2-B549-0834CCAE5C8B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7" name="Immagine 46">
            <a:extLst>
              <a:ext uri="{FF2B5EF4-FFF2-40B4-BE49-F238E27FC236}">
                <a16:creationId xmlns:a16="http://schemas.microsoft.com/office/drawing/2014/main" id="{DC42A47D-2331-4AAA-9B6F-59F1F55443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48" name="TextBox 13">
            <a:extLst>
              <a:ext uri="{FF2B5EF4-FFF2-40B4-BE49-F238E27FC236}">
                <a16:creationId xmlns:a16="http://schemas.microsoft.com/office/drawing/2014/main" id="{51E56318-1AC7-4EA7-83B6-FFA2532C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23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7E63DC6F-EC03-4A89-8B69-D1D77312F6B1}"/>
              </a:ext>
            </a:extLst>
          </p:cNvPr>
          <p:cNvSpPr/>
          <p:nvPr/>
        </p:nvSpPr>
        <p:spPr>
          <a:xfrm>
            <a:off x="2115656" y="3260732"/>
            <a:ext cx="367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NN</a:t>
            </a:r>
          </a:p>
        </p:txBody>
      </p: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1F6DF0C6-F517-4FAA-AF17-F5D332896D45}"/>
              </a:ext>
            </a:extLst>
          </p:cNvPr>
          <p:cNvSpPr/>
          <p:nvPr/>
        </p:nvSpPr>
        <p:spPr>
          <a:xfrm>
            <a:off x="12794955" y="2248547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937F7868-4E1B-483E-9956-07B8C1CF1648}"/>
              </a:ext>
            </a:extLst>
          </p:cNvPr>
          <p:cNvSpPr/>
          <p:nvPr/>
        </p:nvSpPr>
        <p:spPr>
          <a:xfrm>
            <a:off x="12766773" y="4381095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2" name="Immagine 31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1D2432B0-E62E-474B-92A3-A3BE17BB8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78" y="2248547"/>
            <a:ext cx="670862" cy="670862"/>
          </a:xfrm>
          <a:prstGeom prst="rect">
            <a:avLst/>
          </a:prstGeom>
        </p:spPr>
      </p:pic>
      <p:sp>
        <p:nvSpPr>
          <p:cNvPr id="33" name="Rettangolo 32">
            <a:extLst>
              <a:ext uri="{FF2B5EF4-FFF2-40B4-BE49-F238E27FC236}">
                <a16:creationId xmlns:a16="http://schemas.microsoft.com/office/drawing/2014/main" id="{EC083FB2-ED03-47B0-950D-4AD1AFB28946}"/>
              </a:ext>
            </a:extLst>
          </p:cNvPr>
          <p:cNvSpPr/>
          <p:nvPr/>
        </p:nvSpPr>
        <p:spPr>
          <a:xfrm>
            <a:off x="2115656" y="2880383"/>
            <a:ext cx="3676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doc2vec</a:t>
            </a:r>
          </a:p>
          <a:p>
            <a:pPr lvl="0" algn="ctr"/>
            <a:endParaRPr lang="en-US" sz="12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59C328EB-081C-47C7-A00E-30D89D59A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37314" y="170987"/>
            <a:ext cx="1876653" cy="1876653"/>
          </a:xfrm>
          <a:prstGeom prst="rect">
            <a:avLst/>
          </a:prstGeom>
        </p:spPr>
      </p:pic>
      <p:pic>
        <p:nvPicPr>
          <p:cNvPr id="39" name="Immagine 38" descr="Immagine che contiene segnale, luce&#10;&#10;Descrizione generata automaticamente">
            <a:extLst>
              <a:ext uri="{FF2B5EF4-FFF2-40B4-BE49-F238E27FC236}">
                <a16:creationId xmlns:a16="http://schemas.microsoft.com/office/drawing/2014/main" id="{E3EBECF7-1DD3-47F1-8032-1BDAB167DD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092">
            <a:off x="4378353" y="3222507"/>
            <a:ext cx="495543" cy="495543"/>
          </a:xfrm>
          <a:prstGeom prst="rect">
            <a:avLst/>
          </a:prstGeom>
        </p:spPr>
      </p:pic>
      <p:sp>
        <p:nvSpPr>
          <p:cNvPr id="40" name="TextBox 13">
            <a:extLst>
              <a:ext uri="{FF2B5EF4-FFF2-40B4-BE49-F238E27FC236}">
                <a16:creationId xmlns:a16="http://schemas.microsoft.com/office/drawing/2014/main" id="{9824C7EB-1851-4139-80B9-7840E93FA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937" y="3845507"/>
            <a:ext cx="2743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40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78,4%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8B299E9E-12FE-44B9-AE7C-004CA666089A}"/>
              </a:ext>
            </a:extLst>
          </p:cNvPr>
          <p:cNvSpPr/>
          <p:nvPr/>
        </p:nvSpPr>
        <p:spPr>
          <a:xfrm>
            <a:off x="2070709" y="4399504"/>
            <a:ext cx="2800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Top-1 </a:t>
            </a:r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accuracy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790207EB-CCDA-47C2-9F90-70D9BBF68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071" y="4606577"/>
            <a:ext cx="2743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4000" b="1" spc="3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94,1%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E7E775CE-18EB-4334-A08C-EE6F0844C3D2}"/>
              </a:ext>
            </a:extLst>
          </p:cNvPr>
          <p:cNvSpPr/>
          <p:nvPr/>
        </p:nvSpPr>
        <p:spPr>
          <a:xfrm>
            <a:off x="2454222" y="5171714"/>
            <a:ext cx="2800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Top-3 </a:t>
            </a:r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accuracy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3539CED8-3DE6-4FAE-B85D-E73968094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95570" flipH="1">
            <a:off x="4494433" y="4092466"/>
            <a:ext cx="1081250" cy="1081250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90F2875-6FCF-4AA1-A485-58E6F36E479E}"/>
              </a:ext>
            </a:extLst>
          </p:cNvPr>
          <p:cNvSpPr txBox="1"/>
          <p:nvPr/>
        </p:nvSpPr>
        <p:spPr>
          <a:xfrm>
            <a:off x="3062687" y="1313861"/>
            <a:ext cx="342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final method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5C8B3A3D-D41F-491F-93C5-5AF7F33136E8}"/>
              </a:ext>
            </a:extLst>
          </p:cNvPr>
          <p:cNvSpPr/>
          <p:nvPr/>
        </p:nvSpPr>
        <p:spPr>
          <a:xfrm>
            <a:off x="14232821" y="1059418"/>
            <a:ext cx="288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spc="6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improvements</a:t>
            </a:r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3D9AA5B2-32D5-44D8-BA9F-636A8152E073}"/>
              </a:ext>
            </a:extLst>
          </p:cNvPr>
          <p:cNvSpPr/>
          <p:nvPr/>
        </p:nvSpPr>
        <p:spPr>
          <a:xfrm>
            <a:off x="12842338" y="1428750"/>
            <a:ext cx="4407195" cy="4371885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" name="Elemento grafico 70">
            <a:extLst>
              <a:ext uri="{FF2B5EF4-FFF2-40B4-BE49-F238E27FC236}">
                <a16:creationId xmlns:a16="http://schemas.microsoft.com/office/drawing/2014/main" id="{770FDAF5-D0C9-44B4-9A35-E0D4D24DE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237881" y="1842577"/>
            <a:ext cx="994940" cy="994940"/>
          </a:xfrm>
          <a:prstGeom prst="rect">
            <a:avLst/>
          </a:prstGeom>
        </p:spPr>
      </p:pic>
      <p:sp>
        <p:nvSpPr>
          <p:cNvPr id="72" name="Rettangolo 71">
            <a:extLst>
              <a:ext uri="{FF2B5EF4-FFF2-40B4-BE49-F238E27FC236}">
                <a16:creationId xmlns:a16="http://schemas.microsoft.com/office/drawing/2014/main" id="{80192222-228F-47E4-8E73-B6D245A5D9BA}"/>
              </a:ext>
            </a:extLst>
          </p:cNvPr>
          <p:cNvSpPr/>
          <p:nvPr/>
        </p:nvSpPr>
        <p:spPr>
          <a:xfrm>
            <a:off x="14221751" y="2090522"/>
            <a:ext cx="178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more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data</a:t>
            </a:r>
          </a:p>
          <a:p>
            <a:pPr lvl="0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(under-represented categories)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6B9D169D-0C8D-496B-BE0B-6E8128F9AB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550" y="3029560"/>
            <a:ext cx="985066" cy="985066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8F5CC721-452A-4BF9-B6F2-CAD39E380307}"/>
              </a:ext>
            </a:extLst>
          </p:cNvPr>
          <p:cNvSpPr/>
          <p:nvPr/>
        </p:nvSpPr>
        <p:spPr>
          <a:xfrm>
            <a:off x="13216867" y="3158247"/>
            <a:ext cx="25186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more 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in-depth LDA analysis</a:t>
            </a:r>
          </a:p>
          <a:p>
            <a:pPr algn="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(varying number of produced cluster to select better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badwords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)</a:t>
            </a:r>
          </a:p>
          <a:p>
            <a:pPr lvl="0" algn="r"/>
            <a:endParaRPr lang="en-US" sz="1200" b="1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pic>
        <p:nvPicPr>
          <p:cNvPr id="75" name="Immagine 7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AB571E3-53CC-4A6F-994C-5C06418F1B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378" y="4403298"/>
            <a:ext cx="953046" cy="953046"/>
          </a:xfrm>
          <a:prstGeom prst="rect">
            <a:avLst/>
          </a:prstGeom>
        </p:spPr>
      </p:pic>
      <p:sp>
        <p:nvSpPr>
          <p:cNvPr id="76" name="Rettangolo 75">
            <a:extLst>
              <a:ext uri="{FF2B5EF4-FFF2-40B4-BE49-F238E27FC236}">
                <a16:creationId xmlns:a16="http://schemas.microsoft.com/office/drawing/2014/main" id="{8839CA91-9AF4-4A3C-8579-DE0212BF79B5}"/>
              </a:ext>
            </a:extLst>
          </p:cNvPr>
          <p:cNvSpPr/>
          <p:nvPr/>
        </p:nvSpPr>
        <p:spPr>
          <a:xfrm>
            <a:off x="13585885" y="4972971"/>
            <a:ext cx="1460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spc="-300" dirty="0">
                <a:solidFill>
                  <a:schemeClr val="bg1"/>
                </a:solidFill>
                <a:latin typeface="Montserrat" panose="00000500000000000000" pitchFamily="2" charset="0"/>
              </a:rPr>
              <a:t>BERT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DD3D55B4-91D4-40A7-9538-036B349036FD}"/>
              </a:ext>
            </a:extLst>
          </p:cNvPr>
          <p:cNvSpPr/>
          <p:nvPr/>
        </p:nvSpPr>
        <p:spPr>
          <a:xfrm>
            <a:off x="14315910" y="4508292"/>
            <a:ext cx="229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test another algorithm to 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improve embeddings</a:t>
            </a:r>
            <a:endParaRPr lang="en-US" sz="1200" b="1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/>
            <a:endParaRPr lang="en-US" sz="1200" b="1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52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78B24599-A6B2-423B-9FE6-2BCD5AF4E8D1}"/>
              </a:ext>
            </a:extLst>
          </p:cNvPr>
          <p:cNvSpPr/>
          <p:nvPr/>
        </p:nvSpPr>
        <p:spPr>
          <a:xfrm>
            <a:off x="2115657" y="2355827"/>
            <a:ext cx="3676229" cy="148968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543064E-8749-4FC5-8C2C-2B8FBDBB4ED9}"/>
              </a:ext>
            </a:extLst>
          </p:cNvPr>
          <p:cNvSpPr/>
          <p:nvPr/>
        </p:nvSpPr>
        <p:spPr>
          <a:xfrm>
            <a:off x="2115656" y="2469459"/>
            <a:ext cx="3676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lemmatization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and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badwords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removal</a:t>
            </a:r>
          </a:p>
          <a:p>
            <a:pPr lvl="0" algn="ctr"/>
            <a:endParaRPr lang="en-US" sz="12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CEE12A11-6A76-4F30-8C94-F6CE06B2FAA8}"/>
              </a:ext>
            </a:extLst>
          </p:cNvPr>
          <p:cNvGrpSpPr/>
          <p:nvPr/>
        </p:nvGrpSpPr>
        <p:grpSpPr>
          <a:xfrm rot="5400000">
            <a:off x="-2869540" y="2423492"/>
            <a:ext cx="7237329" cy="1684866"/>
            <a:chOff x="2468373" y="1611824"/>
            <a:chExt cx="7237329" cy="185979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A7AD36CB-6E0C-4401-87AB-F564EA0123FB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E2D5DF49-039F-44F2-B549-0834CCAE5C8B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47" name="Immagine 46">
            <a:extLst>
              <a:ext uri="{FF2B5EF4-FFF2-40B4-BE49-F238E27FC236}">
                <a16:creationId xmlns:a16="http://schemas.microsoft.com/office/drawing/2014/main" id="{DC42A47D-2331-4AAA-9B6F-59F1F55443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48" name="TextBox 13">
            <a:extLst>
              <a:ext uri="{FF2B5EF4-FFF2-40B4-BE49-F238E27FC236}">
                <a16:creationId xmlns:a16="http://schemas.microsoft.com/office/drawing/2014/main" id="{51E56318-1AC7-4EA7-83B6-FFA2532C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96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23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7E63DC6F-EC03-4A89-8B69-D1D77312F6B1}"/>
              </a:ext>
            </a:extLst>
          </p:cNvPr>
          <p:cNvSpPr/>
          <p:nvPr/>
        </p:nvSpPr>
        <p:spPr>
          <a:xfrm>
            <a:off x="2115656" y="3260732"/>
            <a:ext cx="3676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spc="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NN</a:t>
            </a:r>
          </a:p>
        </p:txBody>
      </p: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1F6DF0C6-F517-4FAA-AF17-F5D332896D45}"/>
              </a:ext>
            </a:extLst>
          </p:cNvPr>
          <p:cNvSpPr/>
          <p:nvPr/>
        </p:nvSpPr>
        <p:spPr>
          <a:xfrm>
            <a:off x="12794955" y="2248547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937F7868-4E1B-483E-9956-07B8C1CF1648}"/>
              </a:ext>
            </a:extLst>
          </p:cNvPr>
          <p:cNvSpPr/>
          <p:nvPr/>
        </p:nvSpPr>
        <p:spPr>
          <a:xfrm>
            <a:off x="12766773" y="4381095"/>
            <a:ext cx="3449681" cy="1858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2" name="Immagine 31" descr="Immagine che contiene segnale&#10;&#10;Descrizione generata automaticamente">
            <a:extLst>
              <a:ext uri="{FF2B5EF4-FFF2-40B4-BE49-F238E27FC236}">
                <a16:creationId xmlns:a16="http://schemas.microsoft.com/office/drawing/2014/main" id="{1D2432B0-E62E-474B-92A3-A3BE17BB8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78" y="2248547"/>
            <a:ext cx="670862" cy="670862"/>
          </a:xfrm>
          <a:prstGeom prst="rect">
            <a:avLst/>
          </a:prstGeom>
        </p:spPr>
      </p:pic>
      <p:sp>
        <p:nvSpPr>
          <p:cNvPr id="33" name="Rettangolo 32">
            <a:extLst>
              <a:ext uri="{FF2B5EF4-FFF2-40B4-BE49-F238E27FC236}">
                <a16:creationId xmlns:a16="http://schemas.microsoft.com/office/drawing/2014/main" id="{EC083FB2-ED03-47B0-950D-4AD1AFB28946}"/>
              </a:ext>
            </a:extLst>
          </p:cNvPr>
          <p:cNvSpPr/>
          <p:nvPr/>
        </p:nvSpPr>
        <p:spPr>
          <a:xfrm>
            <a:off x="2115656" y="2880383"/>
            <a:ext cx="3676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doc2vec</a:t>
            </a:r>
          </a:p>
          <a:p>
            <a:pPr lvl="0" algn="ctr"/>
            <a:endParaRPr lang="en-US" sz="12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59C328EB-081C-47C7-A00E-30D89D59A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37314" y="170987"/>
            <a:ext cx="1876653" cy="1876653"/>
          </a:xfrm>
          <a:prstGeom prst="rect">
            <a:avLst/>
          </a:prstGeom>
        </p:spPr>
      </p:pic>
      <p:pic>
        <p:nvPicPr>
          <p:cNvPr id="39" name="Immagine 38" descr="Immagine che contiene segnale, luce&#10;&#10;Descrizione generata automaticamente">
            <a:extLst>
              <a:ext uri="{FF2B5EF4-FFF2-40B4-BE49-F238E27FC236}">
                <a16:creationId xmlns:a16="http://schemas.microsoft.com/office/drawing/2014/main" id="{E3EBECF7-1DD3-47F1-8032-1BDAB167DD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092">
            <a:off x="4378353" y="3222507"/>
            <a:ext cx="495543" cy="495543"/>
          </a:xfrm>
          <a:prstGeom prst="rect">
            <a:avLst/>
          </a:prstGeom>
        </p:spPr>
      </p:pic>
      <p:sp>
        <p:nvSpPr>
          <p:cNvPr id="40" name="TextBox 13">
            <a:extLst>
              <a:ext uri="{FF2B5EF4-FFF2-40B4-BE49-F238E27FC236}">
                <a16:creationId xmlns:a16="http://schemas.microsoft.com/office/drawing/2014/main" id="{9824C7EB-1851-4139-80B9-7840E93FA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937" y="3845507"/>
            <a:ext cx="2743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40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78,4%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8B299E9E-12FE-44B9-AE7C-004CA666089A}"/>
              </a:ext>
            </a:extLst>
          </p:cNvPr>
          <p:cNvSpPr/>
          <p:nvPr/>
        </p:nvSpPr>
        <p:spPr>
          <a:xfrm>
            <a:off x="2070709" y="4399504"/>
            <a:ext cx="2800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Top-1 </a:t>
            </a:r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accuracy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790207EB-CCDA-47C2-9F90-70D9BBF68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071" y="4606577"/>
            <a:ext cx="2743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4000" b="1" spc="3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94,1%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E7E775CE-18EB-4334-A08C-EE6F0844C3D2}"/>
              </a:ext>
            </a:extLst>
          </p:cNvPr>
          <p:cNvSpPr/>
          <p:nvPr/>
        </p:nvSpPr>
        <p:spPr>
          <a:xfrm>
            <a:off x="2454222" y="5171714"/>
            <a:ext cx="2800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Top-3 </a:t>
            </a:r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accuracy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3539CED8-3DE6-4FAE-B85D-E739680948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95570" flipH="1">
            <a:off x="4494433" y="4092466"/>
            <a:ext cx="1081250" cy="1081250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90F2875-6FCF-4AA1-A485-58E6F36E479E}"/>
              </a:ext>
            </a:extLst>
          </p:cNvPr>
          <p:cNvSpPr txBox="1"/>
          <p:nvPr/>
        </p:nvSpPr>
        <p:spPr>
          <a:xfrm>
            <a:off x="3062687" y="1313861"/>
            <a:ext cx="34235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final method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2298A86-C772-4984-A09C-0C6804C7EF24}"/>
              </a:ext>
            </a:extLst>
          </p:cNvPr>
          <p:cNvSpPr/>
          <p:nvPr/>
        </p:nvSpPr>
        <p:spPr>
          <a:xfrm>
            <a:off x="8460671" y="1059418"/>
            <a:ext cx="288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spc="6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improvements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4D437F85-733B-4B78-BE84-FE1DA4476DD9}"/>
              </a:ext>
            </a:extLst>
          </p:cNvPr>
          <p:cNvSpPr/>
          <p:nvPr/>
        </p:nvSpPr>
        <p:spPr>
          <a:xfrm>
            <a:off x="7070188" y="1428750"/>
            <a:ext cx="4407195" cy="4371885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226C7C67-4C3C-4732-BD2E-BD25CB028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5731" y="1842577"/>
            <a:ext cx="994940" cy="994940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81CD1256-757C-4678-8093-416D8AA5785B}"/>
              </a:ext>
            </a:extLst>
          </p:cNvPr>
          <p:cNvSpPr/>
          <p:nvPr/>
        </p:nvSpPr>
        <p:spPr>
          <a:xfrm>
            <a:off x="8449601" y="2090522"/>
            <a:ext cx="1788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more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 data</a:t>
            </a:r>
          </a:p>
          <a:p>
            <a:pPr lvl="0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(under-represented categories)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E9B28B2F-9D1F-4773-9DA3-B25CD61E13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400" y="3029560"/>
            <a:ext cx="985066" cy="985066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091A7BAC-ACB9-4F17-9DF8-651D3FE40E16}"/>
              </a:ext>
            </a:extLst>
          </p:cNvPr>
          <p:cNvSpPr/>
          <p:nvPr/>
        </p:nvSpPr>
        <p:spPr>
          <a:xfrm>
            <a:off x="7444717" y="3158247"/>
            <a:ext cx="25186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more 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in-depth LDA analysis</a:t>
            </a:r>
          </a:p>
          <a:p>
            <a:pPr algn="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(varying number of produced cluster to select better 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badwords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)</a:t>
            </a:r>
          </a:p>
          <a:p>
            <a:pPr lvl="0" algn="r"/>
            <a:endParaRPr lang="en-US" sz="1200" b="1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  <p:pic>
        <p:nvPicPr>
          <p:cNvPr id="10" name="Immagine 9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9A662C9-9DC4-4F58-A6EB-391AE5BD40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28" y="4403298"/>
            <a:ext cx="953046" cy="953046"/>
          </a:xfrm>
          <a:prstGeom prst="rect">
            <a:avLst/>
          </a:prstGeom>
        </p:spPr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DA532BEB-7A14-4973-B477-50B45DC79C0E}"/>
              </a:ext>
            </a:extLst>
          </p:cNvPr>
          <p:cNvSpPr/>
          <p:nvPr/>
        </p:nvSpPr>
        <p:spPr>
          <a:xfrm>
            <a:off x="7813735" y="4972971"/>
            <a:ext cx="1460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spc="-300" dirty="0">
                <a:solidFill>
                  <a:schemeClr val="bg1"/>
                </a:solidFill>
                <a:latin typeface="Montserrat" panose="00000500000000000000" pitchFamily="2" charset="0"/>
              </a:rPr>
              <a:t>BERT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F081B90E-6DA7-4D58-BF2C-9D316BE16006}"/>
              </a:ext>
            </a:extLst>
          </p:cNvPr>
          <p:cNvSpPr/>
          <p:nvPr/>
        </p:nvSpPr>
        <p:spPr>
          <a:xfrm>
            <a:off x="8543760" y="4508292"/>
            <a:ext cx="229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test another algorithm to 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improve embeddings</a:t>
            </a:r>
            <a:endParaRPr lang="en-US" sz="1200" b="1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lvl="0"/>
            <a:endParaRPr lang="en-US" sz="1200" b="1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3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4A5A77-57A9-4804-B022-532EFA3AC004}"/>
              </a:ext>
            </a:extLst>
          </p:cNvPr>
          <p:cNvSpPr txBox="1"/>
          <p:nvPr/>
        </p:nvSpPr>
        <p:spPr>
          <a:xfrm>
            <a:off x="2468374" y="2650255"/>
            <a:ext cx="725525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i="0" u="none" strike="noStrike" kern="1200" cap="none" spc="6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Futura Bk BT" panose="020B0502020204020303" pitchFamily="34" charset="0"/>
                <a:ea typeface="Source Sans Pro Light" panose="020B0403030403020204" pitchFamily="34" charset="0"/>
              </a:rPr>
              <a:t>THANK YOU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5A01A8D-CA26-4053-83F1-86202575EEA7}"/>
              </a:ext>
            </a:extLst>
          </p:cNvPr>
          <p:cNvCxnSpPr>
            <a:cxnSpLocks/>
          </p:cNvCxnSpPr>
          <p:nvPr/>
        </p:nvCxnSpPr>
        <p:spPr>
          <a:xfrm>
            <a:off x="2468374" y="3481252"/>
            <a:ext cx="7237329" cy="0"/>
          </a:xfrm>
          <a:prstGeom prst="line">
            <a:avLst/>
          </a:prstGeom>
          <a:ln w="127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7DEB42C-7CBC-4A91-9CD2-71EA35C22E1F}"/>
              </a:ext>
            </a:extLst>
          </p:cNvPr>
          <p:cNvCxnSpPr>
            <a:cxnSpLocks/>
          </p:cNvCxnSpPr>
          <p:nvPr/>
        </p:nvCxnSpPr>
        <p:spPr>
          <a:xfrm>
            <a:off x="6043745" y="3481252"/>
            <a:ext cx="3661958" cy="0"/>
          </a:xfrm>
          <a:prstGeom prst="line">
            <a:avLst/>
          </a:prstGeom>
          <a:ln w="12700">
            <a:solidFill>
              <a:srgbClr val="F64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801A96-B287-4097-88A9-6C290A63C1A1}"/>
              </a:ext>
            </a:extLst>
          </p:cNvPr>
          <p:cNvSpPr txBox="1"/>
          <p:nvPr/>
        </p:nvSpPr>
        <p:spPr>
          <a:xfrm>
            <a:off x="2468374" y="3453095"/>
            <a:ext cx="72373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5400" b="1" spc="600">
                <a:solidFill>
                  <a:srgbClr val="F64060">
                    <a:alpha val="15000"/>
                  </a:srgbClr>
                </a:solidFill>
                <a:latin typeface="Futura Md BT" panose="020B0602020204020303" pitchFamily="34" charset="0"/>
                <a:ea typeface="Source Sans Pro Black" panose="020B0803030403020204" pitchFamily="34" charset="0"/>
              </a:rPr>
              <a:t>MEETUP</a:t>
            </a:r>
            <a:r>
              <a:rPr lang="it-IT" sz="5400" b="1" spc="600">
                <a:solidFill>
                  <a:schemeClr val="bg2">
                    <a:lumMod val="75000"/>
                    <a:alpha val="15000"/>
                  </a:schemeClr>
                </a:solidFill>
                <a:latin typeface="Futura Md BT" panose="020B0602020204020303" pitchFamily="34" charset="0"/>
                <a:ea typeface="Source Sans Pro Black" panose="020B0803030403020204" pitchFamily="34" charset="0"/>
              </a:rPr>
              <a:t> </a:t>
            </a:r>
            <a:r>
              <a:rPr lang="it-IT" sz="5400" b="1" spc="600">
                <a:solidFill>
                  <a:srgbClr val="00B4CC">
                    <a:alpha val="15000"/>
                  </a:srgbClr>
                </a:solidFill>
                <a:latin typeface="Futura Md BT" panose="020B0602020204020303" pitchFamily="34" charset="0"/>
                <a:ea typeface="Source Sans Pro Black" panose="020B0803030403020204" pitchFamily="34" charset="0"/>
              </a:rPr>
              <a:t>TOPICS</a:t>
            </a:r>
            <a:endParaRPr lang="it-IT" sz="5400" b="1" spc="600" dirty="0">
              <a:solidFill>
                <a:srgbClr val="00B4CC">
                  <a:alpha val="15000"/>
                </a:srgbClr>
              </a:solidFill>
              <a:latin typeface="Futura Md BT" panose="020B0602020204020303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6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hlinkClick r:id="rId2" action="ppaction://hlinksldjump"/>
            <a:extLst>
              <a:ext uri="{FF2B5EF4-FFF2-40B4-BE49-F238E27FC236}">
                <a16:creationId xmlns:a16="http://schemas.microsoft.com/office/drawing/2014/main" id="{4FB76D75-5793-4468-8394-6EAAB852B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02" y="8872"/>
            <a:ext cx="668998" cy="66899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BF5B2E-503A-4A7A-9F89-65D7E5FA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304387"/>
            <a:ext cx="5880100" cy="801182"/>
          </a:xfrm>
          <a:prstGeom prst="rect">
            <a:avLst/>
          </a:prstGeom>
        </p:spPr>
      </p:pic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224198D0-7285-46C6-B91F-51EEB0A7F466}"/>
              </a:ext>
            </a:extLst>
          </p:cNvPr>
          <p:cNvSpPr/>
          <p:nvPr/>
        </p:nvSpPr>
        <p:spPr>
          <a:xfrm rot="16200000">
            <a:off x="3726559" y="1556872"/>
            <a:ext cx="349762" cy="343408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ABC8A79-628C-4F96-8470-8EFE35F07BB5}"/>
              </a:ext>
            </a:extLst>
          </p:cNvPr>
          <p:cNvSpPr/>
          <p:nvPr/>
        </p:nvSpPr>
        <p:spPr>
          <a:xfrm rot="16200000">
            <a:off x="3790629" y="2112877"/>
            <a:ext cx="333387" cy="427735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A01A4AB-8EC5-4F9A-BD9F-8FA1D53EA41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02605" y="1828659"/>
            <a:ext cx="1" cy="76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680EBB-3CA0-443C-9C8B-600EA61DCEF5}"/>
              </a:ext>
            </a:extLst>
          </p:cNvPr>
          <p:cNvSpPr txBox="1"/>
          <p:nvPr/>
        </p:nvSpPr>
        <p:spPr>
          <a:xfrm>
            <a:off x="294641" y="1459327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corpus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0E8EDCF-C8B3-48C5-B349-7A3725E7B783}"/>
              </a:ext>
            </a:extLst>
          </p:cNvPr>
          <p:cNvCxnSpPr>
            <a:cxnSpLocks/>
          </p:cNvCxnSpPr>
          <p:nvPr/>
        </p:nvCxnSpPr>
        <p:spPr>
          <a:xfrm flipV="1">
            <a:off x="1110570" y="2149750"/>
            <a:ext cx="0" cy="43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ACF51E-19BC-4E61-82E5-517FBD8DBBE3}"/>
              </a:ext>
            </a:extLst>
          </p:cNvPr>
          <p:cNvSpPr txBox="1"/>
          <p:nvPr/>
        </p:nvSpPr>
        <p:spPr>
          <a:xfrm>
            <a:off x="701041" y="1845407"/>
            <a:ext cx="17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distr</a:t>
            </a:r>
            <a:r>
              <a:rPr lang="it-IT" dirty="0"/>
              <a:t>. </a:t>
            </a:r>
            <a:r>
              <a:rPr lang="it-IT" dirty="0" err="1"/>
              <a:t>parameters</a:t>
            </a:r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7DEEB76-D649-4FE1-B8A4-D52BF6ADF042}"/>
              </a:ext>
            </a:extLst>
          </p:cNvPr>
          <p:cNvCxnSpPr/>
          <p:nvPr/>
        </p:nvCxnSpPr>
        <p:spPr>
          <a:xfrm flipH="1" flipV="1">
            <a:off x="3942079" y="2130588"/>
            <a:ext cx="15240" cy="42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15A885-7545-44E5-8EA9-60F9AD8F643F}"/>
              </a:ext>
            </a:extLst>
          </p:cNvPr>
          <p:cNvSpPr txBox="1"/>
          <p:nvPr/>
        </p:nvSpPr>
        <p:spPr>
          <a:xfrm>
            <a:off x="3549354" y="185985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topic</a:t>
            </a:r>
            <a:endParaRPr lang="it-IT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A8148A6-E83D-49E6-B194-607E18CAE097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415947" y="1828659"/>
            <a:ext cx="479244" cy="76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F6401E7-FCBE-427C-B982-B376688BEFFD}"/>
              </a:ext>
            </a:extLst>
          </p:cNvPr>
          <p:cNvSpPr txBox="1"/>
          <p:nvPr/>
        </p:nvSpPr>
        <p:spPr>
          <a:xfrm>
            <a:off x="1146186" y="1459327"/>
            <a:ext cx="349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Dirac-like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mixture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BBF96F8-F496-4E85-AF84-A4DBDDAA957B}"/>
              </a:ext>
            </a:extLst>
          </p:cNvPr>
          <p:cNvCxnSpPr>
            <a:cxnSpLocks/>
          </p:cNvCxnSpPr>
          <p:nvPr/>
        </p:nvCxnSpPr>
        <p:spPr>
          <a:xfrm flipV="1">
            <a:off x="4922519" y="2002355"/>
            <a:ext cx="297379" cy="50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3C17B3A-F9AE-4AAB-821D-46796DACDC41}"/>
              </a:ext>
            </a:extLst>
          </p:cNvPr>
          <p:cNvSpPr txBox="1"/>
          <p:nvPr/>
        </p:nvSpPr>
        <p:spPr>
          <a:xfrm>
            <a:off x="4514554" y="1514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6738A057-DAEC-46D0-8CD2-BA21E35DB4BD}"/>
              </a:ext>
            </a:extLst>
          </p:cNvPr>
          <p:cNvSpPr/>
          <p:nvPr/>
        </p:nvSpPr>
        <p:spPr>
          <a:xfrm>
            <a:off x="6888480" y="34045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joint distribution of a topic mixture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</a:p>
          <a:p>
            <a:r>
              <a:rPr lang="en-US" dirty="0">
                <a:latin typeface="Times New Roman" panose="02020603050405020304" pitchFamily="18" charset="0"/>
              </a:rPr>
              <a:t>a set of </a:t>
            </a:r>
            <a:r>
              <a:rPr lang="en-US" i="1" dirty="0">
                <a:latin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</a:rPr>
              <a:t>topics </a:t>
            </a:r>
            <a:r>
              <a:rPr lang="en-US" b="1" dirty="0">
                <a:latin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</a:rPr>
              <a:t>, and a set of </a:t>
            </a:r>
            <a:r>
              <a:rPr lang="en-US" i="1" dirty="0">
                <a:latin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</a:rPr>
              <a:t>words </a:t>
            </a:r>
            <a:r>
              <a:rPr lang="en-US" b="1" dirty="0">
                <a:latin typeface="Times New Roman" panose="02020603050405020304" pitchFamily="18" charset="0"/>
              </a:rPr>
              <a:t>w</a:t>
            </a:r>
            <a:endParaRPr lang="it-IT" dirty="0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12DB0D5-A699-4459-8C56-DBAD9EF92591}"/>
              </a:ext>
            </a:extLst>
          </p:cNvPr>
          <p:cNvCxnSpPr>
            <a:cxnSpLocks/>
          </p:cNvCxnSpPr>
          <p:nvPr/>
        </p:nvCxnSpPr>
        <p:spPr>
          <a:xfrm flipV="1">
            <a:off x="3901440" y="3470271"/>
            <a:ext cx="298704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9DCB24C-B6C7-4BBE-9723-259C730EB203}"/>
              </a:ext>
            </a:extLst>
          </p:cNvPr>
          <p:cNvCxnSpPr>
            <a:cxnSpLocks/>
          </p:cNvCxnSpPr>
          <p:nvPr/>
        </p:nvCxnSpPr>
        <p:spPr>
          <a:xfrm>
            <a:off x="3955681" y="4462296"/>
            <a:ext cx="2942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E562E3C9-9834-43B9-824A-26B7333D6328}"/>
              </a:ext>
            </a:extLst>
          </p:cNvPr>
          <p:cNvSpPr/>
          <p:nvPr/>
        </p:nvSpPr>
        <p:spPr>
          <a:xfrm>
            <a:off x="6898640" y="4437430"/>
            <a:ext cx="411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</a:rPr>
              <a:t>marginal</a:t>
            </a:r>
            <a:r>
              <a:rPr lang="it-IT" dirty="0">
                <a:latin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</a:rPr>
              <a:t>distribution</a:t>
            </a:r>
            <a:r>
              <a:rPr lang="it-IT" dirty="0">
                <a:latin typeface="Times New Roman" panose="02020603050405020304" pitchFamily="18" charset="0"/>
              </a:rPr>
              <a:t> of a single </a:t>
            </a:r>
            <a:r>
              <a:rPr lang="it-IT" dirty="0" err="1">
                <a:latin typeface="Times New Roman" panose="02020603050405020304" pitchFamily="18" charset="0"/>
              </a:rPr>
              <a:t>document</a:t>
            </a:r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11F23ED-E937-41CD-92F2-E51CA74102FD}"/>
              </a:ext>
            </a:extLst>
          </p:cNvPr>
          <p:cNvSpPr/>
          <p:nvPr/>
        </p:nvSpPr>
        <p:spPr>
          <a:xfrm>
            <a:off x="294641" y="45945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</a:rPr>
              <a:t>probability</a:t>
            </a:r>
            <a:r>
              <a:rPr lang="it-IT" dirty="0">
                <a:latin typeface="Times New Roman" panose="02020603050405020304" pitchFamily="18" charset="0"/>
              </a:rPr>
              <a:t> of the </a:t>
            </a:r>
            <a:r>
              <a:rPr lang="it-IT" dirty="0" err="1">
                <a:latin typeface="Times New Roman" panose="02020603050405020304" pitchFamily="18" charset="0"/>
              </a:rPr>
              <a:t>entire</a:t>
            </a:r>
            <a:r>
              <a:rPr lang="it-IT" dirty="0">
                <a:latin typeface="Times New Roman" panose="02020603050405020304" pitchFamily="18" charset="0"/>
              </a:rPr>
              <a:t> corpus</a:t>
            </a:r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632D01B-432B-4E47-9F5F-B4C2FD40A1D6}"/>
              </a:ext>
            </a:extLst>
          </p:cNvPr>
          <p:cNvSpPr txBox="1"/>
          <p:nvPr/>
        </p:nvSpPr>
        <p:spPr>
          <a:xfrm>
            <a:off x="4997896" y="1692658"/>
            <a:ext cx="288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n-</a:t>
            </a:r>
            <a:r>
              <a:rPr lang="it-IT" dirty="0" err="1"/>
              <a:t>th</a:t>
            </a:r>
            <a:r>
              <a:rPr lang="it-IT" dirty="0"/>
              <a:t> word for d-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document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31DD652-3BDC-4C49-B42F-D816CC3EFCE7}"/>
              </a:ext>
            </a:extLst>
          </p:cNvPr>
          <p:cNvSpPr txBox="1"/>
          <p:nvPr/>
        </p:nvSpPr>
        <p:spPr>
          <a:xfrm>
            <a:off x="361950" y="719090"/>
            <a:ext cx="25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By de </a:t>
            </a:r>
            <a:r>
              <a:rPr lang="it-IT" dirty="0" err="1"/>
              <a:t>Finetti’s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:  </a:t>
            </a:r>
          </a:p>
        </p:txBody>
      </p:sp>
      <p:pic>
        <p:nvPicPr>
          <p:cNvPr id="48" name="Immagine 47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45D13308-7FF5-4911-AC49-CB4ED0B3E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77" y="531026"/>
            <a:ext cx="4064062" cy="735065"/>
          </a:xfrm>
          <a:prstGeom prst="rect">
            <a:avLst/>
          </a:prstGeom>
        </p:spPr>
      </p:pic>
      <p:sp>
        <p:nvSpPr>
          <p:cNvPr id="49" name="Rettangolo 48">
            <a:extLst>
              <a:ext uri="{FF2B5EF4-FFF2-40B4-BE49-F238E27FC236}">
                <a16:creationId xmlns:a16="http://schemas.microsoft.com/office/drawing/2014/main" id="{9042E896-BAD0-4930-B0BC-E0E45601736F}"/>
              </a:ext>
            </a:extLst>
          </p:cNvPr>
          <p:cNvSpPr/>
          <p:nvPr/>
        </p:nvSpPr>
        <p:spPr>
          <a:xfrm>
            <a:off x="710454" y="127893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exchangeability</a:t>
            </a:r>
            <a:r>
              <a:rPr lang="it-IT" dirty="0"/>
              <a:t>) </a:t>
            </a:r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D2F57FDE-FE4A-4A9E-A047-0D003DFE6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39" y="101356"/>
            <a:ext cx="2911338" cy="434631"/>
          </a:xfrm>
          <a:prstGeom prst="rect">
            <a:avLst/>
          </a:prstGeom>
        </p:spPr>
      </p:pic>
      <p:pic>
        <p:nvPicPr>
          <p:cNvPr id="53" name="Immagine 52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87CFB8A0-38D0-4CE6-8FC2-41600EFD0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50" y="3120713"/>
            <a:ext cx="1591470" cy="367262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8E8CF008-28E6-4A7E-AA06-78E125583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38" y="4071869"/>
            <a:ext cx="1240950" cy="443196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C13F079-56B6-42E2-8553-DFDECA296B92}"/>
              </a:ext>
            </a:extLst>
          </p:cNvPr>
          <p:cNvSpPr txBox="1"/>
          <p:nvPr/>
        </p:nvSpPr>
        <p:spPr>
          <a:xfrm>
            <a:off x="335314" y="5375526"/>
            <a:ext cx="45846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Inference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 err="1"/>
              <a:t>producing</a:t>
            </a:r>
            <a:r>
              <a:rPr lang="it-IT" dirty="0"/>
              <a:t> the </a:t>
            </a:r>
            <a:r>
              <a:rPr lang="it-IT" dirty="0" err="1"/>
              <a:t>intractable</a:t>
            </a:r>
            <a:r>
              <a:rPr lang="it-IT" dirty="0"/>
              <a:t> </a:t>
            </a:r>
            <a:r>
              <a:rPr lang="it-IT" dirty="0" err="1"/>
              <a:t>eq</a:t>
            </a:r>
            <a:r>
              <a:rPr lang="it-IT" dirty="0"/>
              <a:t> (</a:t>
            </a:r>
            <a:r>
              <a:rPr lang="it-IT" dirty="0" err="1"/>
              <a:t>coupled</a:t>
            </a:r>
            <a:r>
              <a:rPr lang="it-IT" dirty="0"/>
              <a:t>!)</a:t>
            </a:r>
          </a:p>
          <a:p>
            <a:r>
              <a:rPr lang="it-IT" dirty="0" err="1"/>
              <a:t>need</a:t>
            </a:r>
            <a:r>
              <a:rPr lang="it-IT" dirty="0"/>
              <a:t> for </a:t>
            </a:r>
            <a:r>
              <a:rPr lang="it-IT" dirty="0" err="1"/>
              <a:t>variational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to solve (</a:t>
            </a:r>
            <a:r>
              <a:rPr lang="it-IT" dirty="0" err="1"/>
              <a:t>approx</a:t>
            </a:r>
            <a:r>
              <a:rPr lang="it-IT" dirty="0"/>
              <a:t>) </a:t>
            </a:r>
          </a:p>
          <a:p>
            <a:r>
              <a:rPr lang="it-IT" dirty="0"/>
              <a:t>-&gt; decoupling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F31284F-0BF9-4D67-B6E8-08B5A91E53BD}"/>
              </a:ext>
            </a:extLst>
          </p:cNvPr>
          <p:cNvCxnSpPr>
            <a:cxnSpLocks/>
          </p:cNvCxnSpPr>
          <p:nvPr/>
        </p:nvCxnSpPr>
        <p:spPr>
          <a:xfrm>
            <a:off x="859520" y="2864164"/>
            <a:ext cx="0" cy="165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magine 60">
            <a:extLst>
              <a:ext uri="{FF2B5EF4-FFF2-40B4-BE49-F238E27FC236}">
                <a16:creationId xmlns:a16="http://schemas.microsoft.com/office/drawing/2014/main" id="{EC0C9273-691F-4A9C-9F55-E6C92CA1A5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51" y="5244037"/>
            <a:ext cx="3606602" cy="805195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832038DD-30A7-4058-9F17-12D8DD57D0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66" y="6019808"/>
            <a:ext cx="5932501" cy="812274"/>
          </a:xfrm>
          <a:prstGeom prst="rect">
            <a:avLst/>
          </a:prstGeom>
        </p:spPr>
      </p:pic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ED7C4D4D-7DB3-4ED1-BD49-2D1520086DA5}"/>
              </a:ext>
            </a:extLst>
          </p:cNvPr>
          <p:cNvCxnSpPr>
            <a:cxnSpLocks/>
          </p:cNvCxnSpPr>
          <p:nvPr/>
        </p:nvCxnSpPr>
        <p:spPr>
          <a:xfrm>
            <a:off x="3178206" y="312559"/>
            <a:ext cx="1521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F02E4074-38AD-4C49-B9DF-90A1CC8B229C}"/>
              </a:ext>
            </a:extLst>
          </p:cNvPr>
          <p:cNvCxnSpPr>
            <a:cxnSpLocks/>
          </p:cNvCxnSpPr>
          <p:nvPr/>
        </p:nvCxnSpPr>
        <p:spPr>
          <a:xfrm>
            <a:off x="3179687" y="891089"/>
            <a:ext cx="1521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422E10F1-0478-4E5C-A6EE-B5DC9001E7CE}"/>
              </a:ext>
            </a:extLst>
          </p:cNvPr>
          <p:cNvCxnSpPr>
            <a:cxnSpLocks/>
          </p:cNvCxnSpPr>
          <p:nvPr/>
        </p:nvCxnSpPr>
        <p:spPr>
          <a:xfrm>
            <a:off x="2627640" y="5571101"/>
            <a:ext cx="1521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5170775E-38CD-4655-ADE8-9C4FF8F8A8B4}"/>
              </a:ext>
            </a:extLst>
          </p:cNvPr>
          <p:cNvCxnSpPr>
            <a:cxnSpLocks/>
          </p:cNvCxnSpPr>
          <p:nvPr/>
        </p:nvCxnSpPr>
        <p:spPr>
          <a:xfrm>
            <a:off x="4261282" y="6114190"/>
            <a:ext cx="1357198" cy="13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68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0FF6E90-2E1C-4786-89D0-C520DE77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5" y="1623527"/>
            <a:ext cx="9328489" cy="3032546"/>
          </a:xfrm>
          <a:prstGeom prst="rect">
            <a:avLst/>
          </a:prstGeom>
        </p:spPr>
      </p:pic>
      <p:pic>
        <p:nvPicPr>
          <p:cNvPr id="41" name="Immagine 40">
            <a:hlinkClick r:id="rId3" action="ppaction://hlinksldjump"/>
            <a:extLst>
              <a:ext uri="{FF2B5EF4-FFF2-40B4-BE49-F238E27FC236}">
                <a16:creationId xmlns:a16="http://schemas.microsoft.com/office/drawing/2014/main" id="{C43EA509-4394-4B40-A90F-2A1605830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02" y="8872"/>
            <a:ext cx="668998" cy="6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1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2C15F14-24C6-43AF-96DC-A0E40AF0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91" y="2061093"/>
            <a:ext cx="9186018" cy="2735813"/>
          </a:xfrm>
          <a:prstGeom prst="rect">
            <a:avLst/>
          </a:prstGeom>
        </p:spPr>
      </p:pic>
      <p:pic>
        <p:nvPicPr>
          <p:cNvPr id="37" name="Immagine 36">
            <a:hlinkClick r:id="rId3" action="ppaction://hlinksldjump"/>
            <a:extLst>
              <a:ext uri="{FF2B5EF4-FFF2-40B4-BE49-F238E27FC236}">
                <a16:creationId xmlns:a16="http://schemas.microsoft.com/office/drawing/2014/main" id="{E152554A-5AD1-4980-8183-0FA5CC5A0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02" y="8872"/>
            <a:ext cx="668998" cy="6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8746F7CE-64B2-4406-A5C8-D6B07259BA22}"/>
              </a:ext>
            </a:extLst>
          </p:cNvPr>
          <p:cNvSpPr/>
          <p:nvPr/>
        </p:nvSpPr>
        <p:spPr>
          <a:xfrm>
            <a:off x="943256" y="2486721"/>
            <a:ext cx="10543087" cy="383148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5C0301B-E645-42F2-AFF2-D4D14B76D5B4}"/>
              </a:ext>
            </a:extLst>
          </p:cNvPr>
          <p:cNvSpPr txBox="1">
            <a:spLocks/>
          </p:cNvSpPr>
          <p:nvPr/>
        </p:nvSpPr>
        <p:spPr>
          <a:xfrm>
            <a:off x="7702112" y="1256088"/>
            <a:ext cx="1947146" cy="97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from event descriptions predict the event category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D1488AD-B23C-44CA-8CBF-931BBB14289B}"/>
              </a:ext>
            </a:extLst>
          </p:cNvPr>
          <p:cNvSpPr txBox="1"/>
          <p:nvPr/>
        </p:nvSpPr>
        <p:spPr>
          <a:xfrm>
            <a:off x="1988558" y="1309775"/>
            <a:ext cx="26864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40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pipeline</a:t>
            </a:r>
          </a:p>
        </p:txBody>
      </p:sp>
      <p:pic>
        <p:nvPicPr>
          <p:cNvPr id="8" name="Immagine 18">
            <a:extLst>
              <a:ext uri="{FF2B5EF4-FFF2-40B4-BE49-F238E27FC236}">
                <a16:creationId xmlns:a16="http://schemas.microsoft.com/office/drawing/2014/main" id="{17A6724A-4DC7-488D-AB86-8B2D42277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703" y="3416580"/>
            <a:ext cx="1039292" cy="1039292"/>
          </a:xfrm>
          <a:prstGeom prst="rect">
            <a:avLst/>
          </a:prstGeom>
        </p:spPr>
      </p:pic>
      <p:pic>
        <p:nvPicPr>
          <p:cNvPr id="9" name="Immagine 19">
            <a:extLst>
              <a:ext uri="{FF2B5EF4-FFF2-40B4-BE49-F238E27FC236}">
                <a16:creationId xmlns:a16="http://schemas.microsoft.com/office/drawing/2014/main" id="{99519D31-63E1-47B6-B57C-4AC4DCCB8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11" y="3307501"/>
            <a:ext cx="692817" cy="692817"/>
          </a:xfrm>
          <a:prstGeom prst="rect">
            <a:avLst/>
          </a:prstGeom>
        </p:spPr>
      </p:pic>
      <p:pic>
        <p:nvPicPr>
          <p:cNvPr id="10" name="Immagine 21" descr="Immagine che contiene bigliettodavisita, testo, grafica vettoriale&#10;&#10;Descrizione generata automaticamente">
            <a:extLst>
              <a:ext uri="{FF2B5EF4-FFF2-40B4-BE49-F238E27FC236}">
                <a16:creationId xmlns:a16="http://schemas.microsoft.com/office/drawing/2014/main" id="{E57DB0D4-ADC7-4CF1-898C-97F0CD51F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55" y="4205302"/>
            <a:ext cx="677131" cy="677131"/>
          </a:xfrm>
          <a:prstGeom prst="rect">
            <a:avLst/>
          </a:prstGeom>
        </p:spPr>
      </p:pic>
      <p:sp>
        <p:nvSpPr>
          <p:cNvPr id="11" name="Rettangolo 22">
            <a:extLst>
              <a:ext uri="{FF2B5EF4-FFF2-40B4-BE49-F238E27FC236}">
                <a16:creationId xmlns:a16="http://schemas.microsoft.com/office/drawing/2014/main" id="{B62CCD6B-DECB-4C59-95C9-43BAF0788400}"/>
              </a:ext>
            </a:extLst>
          </p:cNvPr>
          <p:cNvSpPr/>
          <p:nvPr/>
        </p:nvSpPr>
        <p:spPr>
          <a:xfrm>
            <a:off x="4905348" y="3431702"/>
            <a:ext cx="23072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Source Sans Pro Light" panose="020B0403030403020204" pitchFamily="34" charset="0"/>
              </a:rPr>
              <a:t>BAG-OF-WORDS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12" name="Rettangolo 24">
            <a:extLst>
              <a:ext uri="{FF2B5EF4-FFF2-40B4-BE49-F238E27FC236}">
                <a16:creationId xmlns:a16="http://schemas.microsoft.com/office/drawing/2014/main" id="{56E4B8C0-0333-48C6-8918-4FA8FCB6623C}"/>
              </a:ext>
            </a:extLst>
          </p:cNvPr>
          <p:cNvSpPr/>
          <p:nvPr/>
        </p:nvSpPr>
        <p:spPr>
          <a:xfrm>
            <a:off x="1577443" y="2755204"/>
            <a:ext cx="2170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2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Source Sans Pro Light" panose="020B0403030403020204" pitchFamily="34" charset="0"/>
              </a:rPr>
              <a:t>PRE-PROCESSING</a:t>
            </a:r>
            <a:endParaRPr lang="it-IT" sz="1200" b="1" spc="300" dirty="0">
              <a:latin typeface="Montserrat" panose="00000500000000000000" pitchFamily="2" charset="0"/>
            </a:endParaRPr>
          </a:p>
        </p:txBody>
      </p:sp>
      <p:sp>
        <p:nvSpPr>
          <p:cNvPr id="13" name="Rettangolo con angoli arrotondati 25">
            <a:extLst>
              <a:ext uri="{FF2B5EF4-FFF2-40B4-BE49-F238E27FC236}">
                <a16:creationId xmlns:a16="http://schemas.microsoft.com/office/drawing/2014/main" id="{F45FA137-C17B-4F60-8774-6492781292EA}"/>
              </a:ext>
            </a:extLst>
          </p:cNvPr>
          <p:cNvSpPr/>
          <p:nvPr/>
        </p:nvSpPr>
        <p:spPr>
          <a:xfrm>
            <a:off x="1359903" y="3162900"/>
            <a:ext cx="2598275" cy="2830979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27">
            <a:extLst>
              <a:ext uri="{FF2B5EF4-FFF2-40B4-BE49-F238E27FC236}">
                <a16:creationId xmlns:a16="http://schemas.microsoft.com/office/drawing/2014/main" id="{5329D8CA-D0E6-4311-BF9A-6A3413FB7E15}"/>
              </a:ext>
            </a:extLst>
          </p:cNvPr>
          <p:cNvSpPr/>
          <p:nvPr/>
        </p:nvSpPr>
        <p:spPr>
          <a:xfrm>
            <a:off x="4407178" y="3162901"/>
            <a:ext cx="3583851" cy="2830979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28">
            <a:extLst>
              <a:ext uri="{FF2B5EF4-FFF2-40B4-BE49-F238E27FC236}">
                <a16:creationId xmlns:a16="http://schemas.microsoft.com/office/drawing/2014/main" id="{7F978E1B-A741-4563-8C02-A67CCFA796A6}"/>
              </a:ext>
            </a:extLst>
          </p:cNvPr>
          <p:cNvSpPr/>
          <p:nvPr/>
        </p:nvSpPr>
        <p:spPr>
          <a:xfrm>
            <a:off x="8436176" y="3110337"/>
            <a:ext cx="2639877" cy="2830979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29">
            <a:extLst>
              <a:ext uri="{FF2B5EF4-FFF2-40B4-BE49-F238E27FC236}">
                <a16:creationId xmlns:a16="http://schemas.microsoft.com/office/drawing/2014/main" id="{48D94198-1B8C-4DF9-8A80-A3506514758A}"/>
              </a:ext>
            </a:extLst>
          </p:cNvPr>
          <p:cNvSpPr/>
          <p:nvPr/>
        </p:nvSpPr>
        <p:spPr>
          <a:xfrm>
            <a:off x="1980834" y="4260649"/>
            <a:ext cx="91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20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language</a:t>
            </a:r>
          </a:p>
          <a:p>
            <a:pPr algn="r"/>
            <a:r>
              <a:rPr lang="it-IT" sz="120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detection</a:t>
            </a:r>
            <a:endParaRPr lang="it-IT" sz="1200"/>
          </a:p>
        </p:txBody>
      </p:sp>
      <p:cxnSp>
        <p:nvCxnSpPr>
          <p:cNvPr id="22" name="Connettore 2 60">
            <a:extLst>
              <a:ext uri="{FF2B5EF4-FFF2-40B4-BE49-F238E27FC236}">
                <a16:creationId xmlns:a16="http://schemas.microsoft.com/office/drawing/2014/main" id="{DE3CEE2C-02DC-457A-ADAC-5265FF0749D1}"/>
              </a:ext>
            </a:extLst>
          </p:cNvPr>
          <p:cNvCxnSpPr>
            <a:cxnSpLocks/>
          </p:cNvCxnSpPr>
          <p:nvPr/>
        </p:nvCxnSpPr>
        <p:spPr>
          <a:xfrm>
            <a:off x="3982202" y="4584016"/>
            <a:ext cx="424819" cy="1151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BCCE7B62-BFE5-4931-9C60-4937B7F1E701}"/>
              </a:ext>
            </a:extLst>
          </p:cNvPr>
          <p:cNvSpPr/>
          <p:nvPr/>
        </p:nvSpPr>
        <p:spPr>
          <a:xfrm>
            <a:off x="4463667" y="2744985"/>
            <a:ext cx="3583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TEXT REPRESENTATION</a:t>
            </a:r>
            <a:endParaRPr lang="it-IT" sz="1200" b="1" spc="300" dirty="0">
              <a:latin typeface="Montserrat" panose="00000500000000000000" pitchFamily="2" charset="0"/>
            </a:endParaRPr>
          </a:p>
        </p:txBody>
      </p:sp>
      <p:sp>
        <p:nvSpPr>
          <p:cNvPr id="27" name="Bolla: nuvola 26">
            <a:extLst>
              <a:ext uri="{FF2B5EF4-FFF2-40B4-BE49-F238E27FC236}">
                <a16:creationId xmlns:a16="http://schemas.microsoft.com/office/drawing/2014/main" id="{1067F605-634E-417B-9C6E-7971FBE0A733}"/>
              </a:ext>
            </a:extLst>
          </p:cNvPr>
          <p:cNvSpPr/>
          <p:nvPr/>
        </p:nvSpPr>
        <p:spPr>
          <a:xfrm rot="1257323">
            <a:off x="9500403" y="218758"/>
            <a:ext cx="2597401" cy="1725752"/>
          </a:xfrm>
          <a:prstGeom prst="cloudCallou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F1E647BF-6CC5-4DDC-854E-219F47BEC028}"/>
              </a:ext>
            </a:extLst>
          </p:cNvPr>
          <p:cNvSpPr/>
          <p:nvPr/>
        </p:nvSpPr>
        <p:spPr>
          <a:xfrm>
            <a:off x="9887973" y="514189"/>
            <a:ext cx="2222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 panose="00000300000000000000" pitchFamily="2" charset="0"/>
              </a:rPr>
              <a:t>tech</a:t>
            </a:r>
            <a:endParaRPr lang="it-I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52AD76F-A133-45CE-9CAD-BA259D7FEBA7}"/>
              </a:ext>
            </a:extLst>
          </p:cNvPr>
          <p:cNvSpPr/>
          <p:nvPr/>
        </p:nvSpPr>
        <p:spPr>
          <a:xfrm>
            <a:off x="10226164" y="926001"/>
            <a:ext cx="2222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 panose="00000300000000000000" pitchFamily="2" charset="0"/>
              </a:rPr>
              <a:t>business</a:t>
            </a:r>
            <a:endParaRPr lang="it-I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0BCBAB3-95BF-4E84-B80F-9FA51389173B}"/>
              </a:ext>
            </a:extLst>
          </p:cNvPr>
          <p:cNvSpPr/>
          <p:nvPr/>
        </p:nvSpPr>
        <p:spPr>
          <a:xfrm>
            <a:off x="9163106" y="1011641"/>
            <a:ext cx="2222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 panose="00000300000000000000" pitchFamily="2" charset="0"/>
              </a:rPr>
              <a:t>outodoor</a:t>
            </a:r>
            <a:endParaRPr lang="it-I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B874188-4DB0-4E9A-BBB0-339DAAF539E9}"/>
              </a:ext>
            </a:extLst>
          </p:cNvPr>
          <p:cNvSpPr/>
          <p:nvPr/>
        </p:nvSpPr>
        <p:spPr>
          <a:xfrm>
            <a:off x="9887973" y="1313518"/>
            <a:ext cx="2222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 panose="00000300000000000000" pitchFamily="2" charset="0"/>
              </a:rPr>
              <a:t>socializing</a:t>
            </a:r>
            <a:endParaRPr lang="it-I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C06217D-7CCC-4A6F-91C0-DC9C14F27AB5}"/>
              </a:ext>
            </a:extLst>
          </p:cNvPr>
          <p:cNvSpPr/>
          <p:nvPr/>
        </p:nvSpPr>
        <p:spPr>
          <a:xfrm>
            <a:off x="9263634" y="649002"/>
            <a:ext cx="2222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 panose="00000300000000000000" pitchFamily="2" charset="0"/>
              </a:rPr>
              <a:t>media</a:t>
            </a:r>
            <a:endParaRPr lang="it-IT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B9D3C6E1-79CD-49D3-854F-5286BC38300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B4C91D72-1024-44C7-9161-69B9DDD2FAB0}"/>
              </a:ext>
            </a:extLst>
          </p:cNvPr>
          <p:cNvGrpSpPr/>
          <p:nvPr/>
        </p:nvGrpSpPr>
        <p:grpSpPr>
          <a:xfrm rot="5400000">
            <a:off x="-3584036" y="2597506"/>
            <a:ext cx="7237329" cy="1336835"/>
            <a:chOff x="2468373" y="1611824"/>
            <a:chExt cx="7237329" cy="185979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B426CD08-FA74-4435-A4D5-4D924ECD53B6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75ECB337-A42D-4B05-8968-D4FDD044B1FD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7" name="Rettangolo 29">
            <a:extLst>
              <a:ext uri="{FF2B5EF4-FFF2-40B4-BE49-F238E27FC236}">
                <a16:creationId xmlns:a16="http://schemas.microsoft.com/office/drawing/2014/main" id="{F28AC1E6-E17E-4C6C-A2F2-C0B946D26E54}"/>
              </a:ext>
            </a:extLst>
          </p:cNvPr>
          <p:cNvSpPr/>
          <p:nvPr/>
        </p:nvSpPr>
        <p:spPr>
          <a:xfrm>
            <a:off x="2396617" y="3335804"/>
            <a:ext cx="981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stemming</a:t>
            </a:r>
            <a:endParaRPr lang="it-IT" sz="1200" dirty="0"/>
          </a:p>
        </p:txBody>
      </p:sp>
      <p:sp>
        <p:nvSpPr>
          <p:cNvPr id="38" name="Rettangolo 29">
            <a:extLst>
              <a:ext uri="{FF2B5EF4-FFF2-40B4-BE49-F238E27FC236}">
                <a16:creationId xmlns:a16="http://schemas.microsoft.com/office/drawing/2014/main" id="{FD903A7F-FED8-430E-B4F3-E775CB56CB4F}"/>
              </a:ext>
            </a:extLst>
          </p:cNvPr>
          <p:cNvSpPr/>
          <p:nvPr/>
        </p:nvSpPr>
        <p:spPr>
          <a:xfrm>
            <a:off x="2504196" y="3570202"/>
            <a:ext cx="1290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20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lemmatization</a:t>
            </a:r>
            <a:endParaRPr lang="it-IT" sz="1200"/>
          </a:p>
        </p:txBody>
      </p:sp>
      <p:sp>
        <p:nvSpPr>
          <p:cNvPr id="39" name="Rettangolo 29">
            <a:extLst>
              <a:ext uri="{FF2B5EF4-FFF2-40B4-BE49-F238E27FC236}">
                <a16:creationId xmlns:a16="http://schemas.microsoft.com/office/drawing/2014/main" id="{59E085EE-1081-451E-BF87-44D8CC3115A7}"/>
              </a:ext>
            </a:extLst>
          </p:cNvPr>
          <p:cNvSpPr/>
          <p:nvPr/>
        </p:nvSpPr>
        <p:spPr>
          <a:xfrm>
            <a:off x="2268932" y="3831041"/>
            <a:ext cx="1122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20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tokenization</a:t>
            </a:r>
            <a:endParaRPr lang="it-IT" sz="1200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CE9E212F-A4A8-474E-A362-118B14315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73" y="5006809"/>
            <a:ext cx="773123" cy="773123"/>
          </a:xfrm>
          <a:prstGeom prst="rect">
            <a:avLst/>
          </a:prstGeom>
        </p:spPr>
      </p:pic>
      <p:sp>
        <p:nvSpPr>
          <p:cNvPr id="43" name="Rettangolo 29">
            <a:extLst>
              <a:ext uri="{FF2B5EF4-FFF2-40B4-BE49-F238E27FC236}">
                <a16:creationId xmlns:a16="http://schemas.microsoft.com/office/drawing/2014/main" id="{70B95EAA-E1FA-4692-B028-E616981B865F}"/>
              </a:ext>
            </a:extLst>
          </p:cNvPr>
          <p:cNvSpPr/>
          <p:nvPr/>
        </p:nvSpPr>
        <p:spPr>
          <a:xfrm>
            <a:off x="2496796" y="5082008"/>
            <a:ext cx="939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LDA</a:t>
            </a:r>
          </a:p>
          <a:p>
            <a:r>
              <a:rPr lang="it-IT" sz="120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clustering</a:t>
            </a:r>
            <a:endParaRPr lang="it-IT" sz="1200"/>
          </a:p>
        </p:txBody>
      </p:sp>
      <p:sp>
        <p:nvSpPr>
          <p:cNvPr id="51" name="Rettangolo 22">
            <a:extLst>
              <a:ext uri="{FF2B5EF4-FFF2-40B4-BE49-F238E27FC236}">
                <a16:creationId xmlns:a16="http://schemas.microsoft.com/office/drawing/2014/main" id="{56AA1E94-4114-4A59-A26C-E1C2A4F7955D}"/>
              </a:ext>
            </a:extLst>
          </p:cNvPr>
          <p:cNvSpPr/>
          <p:nvPr/>
        </p:nvSpPr>
        <p:spPr>
          <a:xfrm>
            <a:off x="4839726" y="4846202"/>
            <a:ext cx="2635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Source Sans Pro Light" panose="020B0403030403020204" pitchFamily="34" charset="0"/>
              </a:rPr>
              <a:t>WORD EMBEDDING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A07CAF53-7F07-47C9-B8CE-5D18DF00C4D3}"/>
              </a:ext>
            </a:extLst>
          </p:cNvPr>
          <p:cNvSpPr/>
          <p:nvPr/>
        </p:nvSpPr>
        <p:spPr>
          <a:xfrm>
            <a:off x="4696310" y="3427519"/>
            <a:ext cx="616636" cy="616636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00B4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7FC1133-D799-437F-A60B-B5B8F5BB2F85}"/>
              </a:ext>
            </a:extLst>
          </p:cNvPr>
          <p:cNvSpPr/>
          <p:nvPr/>
        </p:nvSpPr>
        <p:spPr>
          <a:xfrm>
            <a:off x="4856498" y="3518092"/>
            <a:ext cx="343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1</a:t>
            </a:r>
            <a:endParaRPr lang="it-IT" sz="1400" dirty="0">
              <a:latin typeface="Montserrat" panose="00000500000000000000" pitchFamily="2" charset="0"/>
            </a:endParaRP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01566A8D-7BC5-4DCB-B252-D4962AA4D1B3}"/>
              </a:ext>
            </a:extLst>
          </p:cNvPr>
          <p:cNvSpPr/>
          <p:nvPr/>
        </p:nvSpPr>
        <p:spPr>
          <a:xfrm>
            <a:off x="7104580" y="4619504"/>
            <a:ext cx="616636" cy="616636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rgbClr val="F6406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18ADD6F5-0FAF-49F8-B708-3390886F63A6}"/>
              </a:ext>
            </a:extLst>
          </p:cNvPr>
          <p:cNvSpPr/>
          <p:nvPr/>
        </p:nvSpPr>
        <p:spPr>
          <a:xfrm>
            <a:off x="7234311" y="471007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400" b="1" spc="3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2</a:t>
            </a:r>
            <a:endParaRPr lang="it-IT" sz="1400" dirty="0">
              <a:latin typeface="Montserrat" panose="00000500000000000000" pitchFamily="2" charset="0"/>
            </a:endParaRPr>
          </a:p>
        </p:txBody>
      </p:sp>
      <p:sp>
        <p:nvSpPr>
          <p:cNvPr id="64" name="Rettangolo 29">
            <a:extLst>
              <a:ext uri="{FF2B5EF4-FFF2-40B4-BE49-F238E27FC236}">
                <a16:creationId xmlns:a16="http://schemas.microsoft.com/office/drawing/2014/main" id="{6AB40B98-B35A-4189-B85B-61800001478B}"/>
              </a:ext>
            </a:extLst>
          </p:cNvPr>
          <p:cNvSpPr/>
          <p:nvPr/>
        </p:nvSpPr>
        <p:spPr>
          <a:xfrm>
            <a:off x="5314699" y="3682599"/>
            <a:ext cx="546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tf-idf</a:t>
            </a:r>
            <a:endParaRPr lang="it-IT" sz="1200" dirty="0"/>
          </a:p>
        </p:txBody>
      </p:sp>
      <p:sp>
        <p:nvSpPr>
          <p:cNvPr id="65" name="Rettangolo 29">
            <a:extLst>
              <a:ext uri="{FF2B5EF4-FFF2-40B4-BE49-F238E27FC236}">
                <a16:creationId xmlns:a16="http://schemas.microsoft.com/office/drawing/2014/main" id="{3F06B9A4-FFF9-427A-97FD-4C2A0815A227}"/>
              </a:ext>
            </a:extLst>
          </p:cNvPr>
          <p:cNvSpPr/>
          <p:nvPr/>
        </p:nvSpPr>
        <p:spPr>
          <a:xfrm>
            <a:off x="5334717" y="3913187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frequency </a:t>
            </a:r>
            <a:r>
              <a:rPr lang="it-IT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count</a:t>
            </a:r>
            <a:endParaRPr lang="it-IT" sz="1200" dirty="0"/>
          </a:p>
        </p:txBody>
      </p:sp>
      <p:sp>
        <p:nvSpPr>
          <p:cNvPr id="66" name="Rettangolo 29">
            <a:extLst>
              <a:ext uri="{FF2B5EF4-FFF2-40B4-BE49-F238E27FC236}">
                <a16:creationId xmlns:a16="http://schemas.microsoft.com/office/drawing/2014/main" id="{1FF9FC54-7326-4EE6-B478-B510CF7FDE4A}"/>
              </a:ext>
            </a:extLst>
          </p:cNvPr>
          <p:cNvSpPr/>
          <p:nvPr/>
        </p:nvSpPr>
        <p:spPr>
          <a:xfrm>
            <a:off x="5229811" y="5093954"/>
            <a:ext cx="1986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Word2Vec (</a:t>
            </a:r>
            <a:r>
              <a:rPr lang="it-IT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mean</a:t>
            </a:r>
            <a:r>
              <a:rPr lang="it-IT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, </a:t>
            </a:r>
            <a:r>
              <a:rPr lang="it-IT" sz="12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tf-idf</a:t>
            </a:r>
            <a:r>
              <a:rPr lang="it-IT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)</a:t>
            </a:r>
            <a:endParaRPr lang="it-IT" sz="1200" dirty="0"/>
          </a:p>
        </p:txBody>
      </p:sp>
      <p:sp>
        <p:nvSpPr>
          <p:cNvPr id="67" name="Rettangolo 29">
            <a:extLst>
              <a:ext uri="{FF2B5EF4-FFF2-40B4-BE49-F238E27FC236}">
                <a16:creationId xmlns:a16="http://schemas.microsoft.com/office/drawing/2014/main" id="{D9DBB18C-A86F-422B-8CC1-C67F725AA6F3}"/>
              </a:ext>
            </a:extLst>
          </p:cNvPr>
          <p:cNvSpPr/>
          <p:nvPr/>
        </p:nvSpPr>
        <p:spPr>
          <a:xfrm>
            <a:off x="6531180" y="5322660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2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Doc2Vec</a:t>
            </a:r>
            <a:endParaRPr lang="it-IT" sz="1200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4E4BD52-FFF3-45DF-A192-8FF892A14C05}"/>
              </a:ext>
            </a:extLst>
          </p:cNvPr>
          <p:cNvSpPr/>
          <p:nvPr/>
        </p:nvSpPr>
        <p:spPr>
          <a:xfrm>
            <a:off x="8619805" y="2744984"/>
            <a:ext cx="2222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CLASSIFICATION</a:t>
            </a:r>
            <a:endParaRPr lang="it-IT" sz="1200" b="1" spc="300" dirty="0">
              <a:latin typeface="Montserrat" panose="00000500000000000000" pitchFamily="2" charset="0"/>
            </a:endParaRPr>
          </a:p>
        </p:txBody>
      </p:sp>
      <p:pic>
        <p:nvPicPr>
          <p:cNvPr id="72" name="Immagine 71" descr="Immagine che contiene segnale, luce&#10;&#10;Descrizione generata automaticamente">
            <a:extLst>
              <a:ext uri="{FF2B5EF4-FFF2-40B4-BE49-F238E27FC236}">
                <a16:creationId xmlns:a16="http://schemas.microsoft.com/office/drawing/2014/main" id="{80FBC50D-DE59-478F-B008-F7F970FF7A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978" y="4380597"/>
            <a:ext cx="1336836" cy="1336836"/>
          </a:xfrm>
          <a:prstGeom prst="rect">
            <a:avLst/>
          </a:prstGeom>
        </p:spPr>
      </p:pic>
      <p:sp>
        <p:nvSpPr>
          <p:cNvPr id="74" name="Rettangolo 22">
            <a:extLst>
              <a:ext uri="{FF2B5EF4-FFF2-40B4-BE49-F238E27FC236}">
                <a16:creationId xmlns:a16="http://schemas.microsoft.com/office/drawing/2014/main" id="{6363DCE4-0098-4A22-B842-CD1BFDAAC2CD}"/>
              </a:ext>
            </a:extLst>
          </p:cNvPr>
          <p:cNvSpPr/>
          <p:nvPr/>
        </p:nvSpPr>
        <p:spPr>
          <a:xfrm>
            <a:off x="9731160" y="3736446"/>
            <a:ext cx="12796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Source Sans Pro Light" panose="020B0403030403020204" pitchFamily="34" charset="0"/>
              </a:rPr>
              <a:t>Random</a:t>
            </a:r>
          </a:p>
          <a:p>
            <a:r>
              <a:rPr lang="it-IT" sz="16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Source Sans Pro Light" panose="020B0403030403020204" pitchFamily="34" charset="0"/>
              </a:rPr>
              <a:t>Forest</a:t>
            </a:r>
            <a:endParaRPr lang="it-IT" sz="1600" dirty="0">
              <a:latin typeface="Montserrat" panose="00000500000000000000" pitchFamily="2" charset="0"/>
            </a:endParaRPr>
          </a:p>
        </p:txBody>
      </p:sp>
      <p:sp>
        <p:nvSpPr>
          <p:cNvPr id="75" name="Rettangolo 22">
            <a:extLst>
              <a:ext uri="{FF2B5EF4-FFF2-40B4-BE49-F238E27FC236}">
                <a16:creationId xmlns:a16="http://schemas.microsoft.com/office/drawing/2014/main" id="{FC80697A-8E4D-4F3D-8F5D-2799F48940FB}"/>
              </a:ext>
            </a:extLst>
          </p:cNvPr>
          <p:cNvSpPr/>
          <p:nvPr/>
        </p:nvSpPr>
        <p:spPr>
          <a:xfrm>
            <a:off x="8094420" y="4798489"/>
            <a:ext cx="1689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6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Source Sans Pro Light" panose="020B0403030403020204" pitchFamily="34" charset="0"/>
              </a:rPr>
              <a:t>Neural</a:t>
            </a:r>
            <a:endParaRPr lang="it-IT" sz="16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Source Sans Pro Light" panose="020B0403030403020204" pitchFamily="34" charset="0"/>
            </a:endParaRPr>
          </a:p>
          <a:p>
            <a:pPr algn="r"/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Source Sans Pro Light" panose="020B0403030403020204" pitchFamily="34" charset="0"/>
              </a:rPr>
              <a:t>Network</a:t>
            </a:r>
            <a:endParaRPr lang="it-IT" sz="1600" dirty="0">
              <a:latin typeface="Montserrat" panose="00000500000000000000" pitchFamily="2" charset="0"/>
            </a:endParaRPr>
          </a:p>
        </p:txBody>
      </p:sp>
      <p:pic>
        <p:nvPicPr>
          <p:cNvPr id="78" name="Immagine 77" descr="Immagine che contiene segnale, recinto&#10;&#10;Descrizione generata automaticamente">
            <a:extLst>
              <a:ext uri="{FF2B5EF4-FFF2-40B4-BE49-F238E27FC236}">
                <a16:creationId xmlns:a16="http://schemas.microsoft.com/office/drawing/2014/main" id="{07E76B8F-95AC-4B80-8044-6280C0A660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3" y="308478"/>
            <a:ext cx="1627987" cy="1627987"/>
          </a:xfrm>
          <a:prstGeom prst="rect">
            <a:avLst/>
          </a:prstGeom>
        </p:spPr>
      </p:pic>
      <p:cxnSp>
        <p:nvCxnSpPr>
          <p:cNvPr id="83" name="Connettore 2 60">
            <a:extLst>
              <a:ext uri="{FF2B5EF4-FFF2-40B4-BE49-F238E27FC236}">
                <a16:creationId xmlns:a16="http://schemas.microsoft.com/office/drawing/2014/main" id="{B10D4FFB-A029-4127-BA77-A62391A98515}"/>
              </a:ext>
            </a:extLst>
          </p:cNvPr>
          <p:cNvCxnSpPr>
            <a:cxnSpLocks/>
          </p:cNvCxnSpPr>
          <p:nvPr/>
        </p:nvCxnSpPr>
        <p:spPr>
          <a:xfrm>
            <a:off x="8011949" y="4578389"/>
            <a:ext cx="424819" cy="1151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13">
            <a:extLst>
              <a:ext uri="{FF2B5EF4-FFF2-40B4-BE49-F238E27FC236}">
                <a16:creationId xmlns:a16="http://schemas.microsoft.com/office/drawing/2014/main" id="{CE2C6F5A-8C57-4BE1-832F-DA79F18E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0981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4</a:t>
            </a:r>
            <a:endParaRPr lang="en-GB" altLang="it-IT" sz="1600" b="1" spc="300" dirty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  <a:ea typeface="Montserrat Semi"/>
              <a:cs typeface="Montserrat Semi"/>
            </a:endParaRPr>
          </a:p>
        </p:txBody>
      </p:sp>
    </p:spTree>
    <p:extLst>
      <p:ext uri="{BB962C8B-B14F-4D97-AF65-F5344CB8AC3E}">
        <p14:creationId xmlns:p14="http://schemas.microsoft.com/office/powerpoint/2010/main" val="597014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152B2B-56AE-406F-BE60-5758D780240F}"/>
              </a:ext>
            </a:extLst>
          </p:cNvPr>
          <p:cNvSpPr txBox="1"/>
          <p:nvPr/>
        </p:nvSpPr>
        <p:spPr>
          <a:xfrm>
            <a:off x="6282397" y="4759069"/>
            <a:ext cx="466578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4800" b="1" spc="300">
                <a:solidFill>
                  <a:srgbClr val="F64060"/>
                </a:solidFill>
                <a:latin typeface="Futura Md BT" panose="020B0602020204020303" pitchFamily="34" charset="0"/>
                <a:ea typeface="Source Sans Pro" panose="020B0503030403020204" pitchFamily="34" charset="0"/>
              </a:rPr>
              <a:t>DATASET</a:t>
            </a:r>
            <a:endParaRPr lang="it-IT" sz="4800" b="1" spc="300" dirty="0">
              <a:solidFill>
                <a:srgbClr val="F64060"/>
              </a:solidFill>
              <a:latin typeface="Futura Md BT" panose="020B0602020204020303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26AA3C6-2B3A-42B3-9B8B-983D8D0E72DF}"/>
              </a:ext>
            </a:extLst>
          </p:cNvPr>
          <p:cNvCxnSpPr>
            <a:cxnSpLocks/>
          </p:cNvCxnSpPr>
          <p:nvPr/>
        </p:nvCxnSpPr>
        <p:spPr>
          <a:xfrm>
            <a:off x="11031416" y="2701003"/>
            <a:ext cx="0" cy="3587262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867D5E7-7F30-4A7F-B0E2-F946C8AD071F}"/>
              </a:ext>
            </a:extLst>
          </p:cNvPr>
          <p:cNvCxnSpPr>
            <a:cxnSpLocks/>
          </p:cNvCxnSpPr>
          <p:nvPr/>
        </p:nvCxnSpPr>
        <p:spPr>
          <a:xfrm flipH="1">
            <a:off x="6105380" y="5579961"/>
            <a:ext cx="4926036" cy="0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AE202E7B-217A-4EAF-9BCB-1DAD3A32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80" y="1018823"/>
            <a:ext cx="3598500" cy="35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23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B4C91D72-1024-44C7-9161-69B9DDD2FAB0}"/>
              </a:ext>
            </a:extLst>
          </p:cNvPr>
          <p:cNvGrpSpPr/>
          <p:nvPr/>
        </p:nvGrpSpPr>
        <p:grpSpPr>
          <a:xfrm rot="5400000">
            <a:off x="-3686675" y="2597506"/>
            <a:ext cx="7237329" cy="1336835"/>
            <a:chOff x="2468373" y="1611824"/>
            <a:chExt cx="7237329" cy="185979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B426CD08-FA74-4435-A4D5-4D924ECD53B6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75ECB337-A42D-4B05-8968-D4FDD044B1FD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4" name="TextBox 13">
            <a:extLst>
              <a:ext uri="{FF2B5EF4-FFF2-40B4-BE49-F238E27FC236}">
                <a16:creationId xmlns:a16="http://schemas.microsoft.com/office/drawing/2014/main" id="{CE2C6F5A-8C57-4BE1-832F-DA79F18E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3620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D1488AD-B23C-44CA-8CBF-931BBB14289B}"/>
              </a:ext>
            </a:extLst>
          </p:cNvPr>
          <p:cNvSpPr txBox="1"/>
          <p:nvPr/>
        </p:nvSpPr>
        <p:spPr>
          <a:xfrm>
            <a:off x="1319690" y="1323853"/>
            <a:ext cx="26864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32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data</a:t>
            </a:r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6C04944A-3B7D-41FA-81E9-7C6B54C13A47}"/>
              </a:ext>
            </a:extLst>
          </p:cNvPr>
          <p:cNvSpPr/>
          <p:nvPr/>
        </p:nvSpPr>
        <p:spPr>
          <a:xfrm>
            <a:off x="1319690" y="2984811"/>
            <a:ext cx="2533651" cy="165576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2AB3D46E-91A7-4AD7-B132-F76351D9F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690" y="2615479"/>
            <a:ext cx="2533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8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variables</a:t>
            </a: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BD29CBF1-84A5-450F-8E72-4A4B51C1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690" y="3250615"/>
            <a:ext cx="25336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4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description</a:t>
            </a:r>
          </a:p>
          <a:p>
            <a:pPr algn="ctr" eaLnBrk="1" hangingPunct="1"/>
            <a:r>
              <a:rPr lang="en-GB" altLang="it-IT" sz="1400" spc="3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event_id</a:t>
            </a:r>
            <a:endParaRPr lang="en-GB" altLang="it-IT" sz="1400" spc="3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Montserrat Semi"/>
              <a:cs typeface="Montserrat Semi"/>
            </a:endParaRPr>
          </a:p>
          <a:p>
            <a:pPr algn="ctr" eaLnBrk="1" hangingPunct="1"/>
            <a:r>
              <a:rPr lang="en-GB" altLang="it-IT" sz="1400" spc="3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event_name</a:t>
            </a:r>
            <a:endParaRPr lang="en-GB" altLang="it-IT" sz="1400" spc="3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Montserrat Semi"/>
              <a:cs typeface="Montserrat Semi"/>
            </a:endParaRPr>
          </a:p>
          <a:p>
            <a:pPr algn="ctr" eaLnBrk="1" hangingPunct="1"/>
            <a:r>
              <a:rPr lang="en-GB" altLang="it-IT" sz="14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category</a:t>
            </a:r>
          </a:p>
        </p:txBody>
      </p:sp>
      <p:sp>
        <p:nvSpPr>
          <p:cNvPr id="60" name="Freccia a destra 59">
            <a:extLst>
              <a:ext uri="{FF2B5EF4-FFF2-40B4-BE49-F238E27FC236}">
                <a16:creationId xmlns:a16="http://schemas.microsoft.com/office/drawing/2014/main" id="{94057410-98EC-48ED-B5D5-5FCCE9561671}"/>
              </a:ext>
            </a:extLst>
          </p:cNvPr>
          <p:cNvSpPr/>
          <p:nvPr/>
        </p:nvSpPr>
        <p:spPr>
          <a:xfrm>
            <a:off x="4135249" y="3635852"/>
            <a:ext cx="965868" cy="353677"/>
          </a:xfrm>
          <a:prstGeom prst="rightArrow">
            <a:avLst>
              <a:gd name="adj1" fmla="val 21753"/>
              <a:gd name="adj2" fmla="val 592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C3F7AC0B-BF88-4DCC-9A6E-01F35D91A523}"/>
              </a:ext>
            </a:extLst>
          </p:cNvPr>
          <p:cNvSpPr/>
          <p:nvPr/>
        </p:nvSpPr>
        <p:spPr>
          <a:xfrm>
            <a:off x="5538823" y="3250615"/>
            <a:ext cx="2644489" cy="1153104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740990F3-A12B-454C-BF2E-FCD180DE1A1B}"/>
              </a:ext>
            </a:extLst>
          </p:cNvPr>
          <p:cNvSpPr/>
          <p:nvPr/>
        </p:nvSpPr>
        <p:spPr>
          <a:xfrm>
            <a:off x="5538824" y="3551079"/>
            <a:ext cx="2644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NA </a:t>
            </a:r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values</a:t>
            </a:r>
            <a:endParaRPr lang="it-IT" sz="1400" spc="3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  <a:ea typeface="Source Sans Pro Light" panose="020B0403030403020204" pitchFamily="34" charset="0"/>
            </a:endParaRPr>
          </a:p>
          <a:p>
            <a:pPr algn="ctr"/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duplicates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F07D4FC-85E0-4F7E-B260-528482E52626}"/>
              </a:ext>
            </a:extLst>
          </p:cNvPr>
          <p:cNvSpPr/>
          <p:nvPr/>
        </p:nvSpPr>
        <p:spPr>
          <a:xfrm>
            <a:off x="6210088" y="2846849"/>
            <a:ext cx="130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pc="3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Source Sans Pro Light" panose="020B0403030403020204" pitchFamily="34" charset="0"/>
              </a:rPr>
              <a:t>remove</a:t>
            </a:r>
            <a:endParaRPr lang="it-IT" spc="3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Source Sans Pro Light" panose="020B0403030403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C52DA2-1889-426C-9E1E-43E5F090B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426" y="504156"/>
            <a:ext cx="1817535" cy="1817535"/>
          </a:xfrm>
          <a:prstGeom prst="rect">
            <a:avLst/>
          </a:prstGeom>
        </p:spPr>
      </p:pic>
      <p:pic>
        <p:nvPicPr>
          <p:cNvPr id="69" name="Immagine 68">
            <a:extLst>
              <a:ext uri="{FF2B5EF4-FFF2-40B4-BE49-F238E27FC236}">
                <a16:creationId xmlns:a16="http://schemas.microsoft.com/office/drawing/2014/main" id="{1CC51F8E-B9A1-486A-9965-FA046FC7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71" name="Freccia a destra 70">
            <a:extLst>
              <a:ext uri="{FF2B5EF4-FFF2-40B4-BE49-F238E27FC236}">
                <a16:creationId xmlns:a16="http://schemas.microsoft.com/office/drawing/2014/main" id="{D2DFD751-7B99-4CC3-B2B1-8F4B846CE1B6}"/>
              </a:ext>
            </a:extLst>
          </p:cNvPr>
          <p:cNvSpPr/>
          <p:nvPr/>
        </p:nvSpPr>
        <p:spPr>
          <a:xfrm>
            <a:off x="8469124" y="3606422"/>
            <a:ext cx="965868" cy="353677"/>
          </a:xfrm>
          <a:prstGeom prst="rightArrow">
            <a:avLst>
              <a:gd name="adj1" fmla="val 21753"/>
              <a:gd name="adj2" fmla="val 592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TextBox 13">
            <a:extLst>
              <a:ext uri="{FF2B5EF4-FFF2-40B4-BE49-F238E27FC236}">
                <a16:creationId xmlns:a16="http://schemas.microsoft.com/office/drawing/2014/main" id="{0ACED0FF-0D00-4815-B095-D773BE99C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2172" y="3093291"/>
            <a:ext cx="15492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134k</a:t>
            </a:r>
          </a:p>
        </p:txBody>
      </p:sp>
      <p:sp>
        <p:nvSpPr>
          <p:cNvPr id="77" name="TextBox 13">
            <a:extLst>
              <a:ext uri="{FF2B5EF4-FFF2-40B4-BE49-F238E27FC236}">
                <a16:creationId xmlns:a16="http://schemas.microsoft.com/office/drawing/2014/main" id="{D6027548-52AB-47EC-A7AA-013E9C367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2171" y="3785686"/>
            <a:ext cx="17239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32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516B26D-EB34-4698-8641-76221E03CF88}"/>
              </a:ext>
            </a:extLst>
          </p:cNvPr>
          <p:cNvSpPr/>
          <p:nvPr/>
        </p:nvSpPr>
        <p:spPr>
          <a:xfrm>
            <a:off x="10784833" y="3366175"/>
            <a:ext cx="1145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record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D7511B0-4E83-45D1-9495-EF204FFF3E73}"/>
              </a:ext>
            </a:extLst>
          </p:cNvPr>
          <p:cNvSpPr/>
          <p:nvPr/>
        </p:nvSpPr>
        <p:spPr>
          <a:xfrm>
            <a:off x="10191405" y="4050606"/>
            <a:ext cx="1145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class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A75FF20-A0B0-412E-9B9A-70422660A7D3}"/>
              </a:ext>
            </a:extLst>
          </p:cNvPr>
          <p:cNvGrpSpPr/>
          <p:nvPr/>
        </p:nvGrpSpPr>
        <p:grpSpPr>
          <a:xfrm>
            <a:off x="811278" y="6009142"/>
            <a:ext cx="1016824" cy="649726"/>
            <a:chOff x="2295435" y="70730"/>
            <a:chExt cx="9964990" cy="6367391"/>
          </a:xfrm>
        </p:grpSpPr>
        <p:sp>
          <p:nvSpPr>
            <p:cNvPr id="76" name="Rettangolo con angoli arrotondati 75">
              <a:extLst>
                <a:ext uri="{FF2B5EF4-FFF2-40B4-BE49-F238E27FC236}">
                  <a16:creationId xmlns:a16="http://schemas.microsoft.com/office/drawing/2014/main" id="{8746F7CE-64B2-4406-A5C8-D6B07259BA22}"/>
                </a:ext>
              </a:extLst>
            </p:cNvPr>
            <p:cNvSpPr/>
            <p:nvPr/>
          </p:nvSpPr>
          <p:spPr>
            <a:xfrm>
              <a:off x="2295435" y="70730"/>
              <a:ext cx="9964990" cy="6367391"/>
            </a:xfrm>
            <a:prstGeom prst="roundRect">
              <a:avLst>
                <a:gd name="adj" fmla="val 934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53B0341F-E2CA-48A2-B9C1-78AEC4BE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186" y="223857"/>
              <a:ext cx="9278948" cy="6061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58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B4C91D72-1024-44C7-9161-69B9DDD2FAB0}"/>
              </a:ext>
            </a:extLst>
          </p:cNvPr>
          <p:cNvGrpSpPr/>
          <p:nvPr/>
        </p:nvGrpSpPr>
        <p:grpSpPr>
          <a:xfrm rot="5400000">
            <a:off x="-3839075" y="2597506"/>
            <a:ext cx="7237329" cy="1336835"/>
            <a:chOff x="2468373" y="1611824"/>
            <a:chExt cx="7237329" cy="185979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B426CD08-FA74-4435-A4D5-4D924ECD53B6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75ECB337-A42D-4B05-8968-D4FDD044B1FD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4" name="TextBox 13">
            <a:extLst>
              <a:ext uri="{FF2B5EF4-FFF2-40B4-BE49-F238E27FC236}">
                <a16:creationId xmlns:a16="http://schemas.microsoft.com/office/drawing/2014/main" id="{CE2C6F5A-8C57-4BE1-832F-DA79F18E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46020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7</a:t>
            </a:r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6C04944A-3B7D-41FA-81E9-7C6B54C13A47}"/>
              </a:ext>
            </a:extLst>
          </p:cNvPr>
          <p:cNvSpPr/>
          <p:nvPr/>
        </p:nvSpPr>
        <p:spPr>
          <a:xfrm>
            <a:off x="2062640" y="2984811"/>
            <a:ext cx="2533651" cy="165576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2AB3D46E-91A7-4AD7-B132-F76351D9F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690" y="2615479"/>
            <a:ext cx="2533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8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variables</a:t>
            </a: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BD29CBF1-84A5-450F-8E72-4A4B51C1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640" y="3250615"/>
            <a:ext cx="25336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4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description</a:t>
            </a:r>
          </a:p>
          <a:p>
            <a:pPr algn="ctr" eaLnBrk="1" hangingPunct="1"/>
            <a:r>
              <a:rPr lang="en-GB" altLang="it-IT" sz="1400" spc="3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event_id</a:t>
            </a:r>
            <a:endParaRPr lang="en-GB" altLang="it-IT" sz="1400" spc="3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Montserrat Semi"/>
              <a:cs typeface="Montserrat Semi"/>
            </a:endParaRPr>
          </a:p>
          <a:p>
            <a:pPr algn="ctr" eaLnBrk="1" hangingPunct="1"/>
            <a:r>
              <a:rPr lang="en-GB" altLang="it-IT" sz="1400" spc="3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event_name</a:t>
            </a:r>
            <a:endParaRPr lang="en-GB" altLang="it-IT" sz="1400" spc="3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Montserrat Semi"/>
              <a:cs typeface="Montserrat Semi"/>
            </a:endParaRPr>
          </a:p>
          <a:p>
            <a:pPr algn="ctr" eaLnBrk="1" hangingPunct="1"/>
            <a:r>
              <a:rPr lang="en-GB" altLang="it-IT" sz="14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category</a:t>
            </a:r>
          </a:p>
        </p:txBody>
      </p:sp>
      <p:sp>
        <p:nvSpPr>
          <p:cNvPr id="60" name="Freccia a destra 59">
            <a:extLst>
              <a:ext uri="{FF2B5EF4-FFF2-40B4-BE49-F238E27FC236}">
                <a16:creationId xmlns:a16="http://schemas.microsoft.com/office/drawing/2014/main" id="{94057410-98EC-48ED-B5D5-5FCCE9561671}"/>
              </a:ext>
            </a:extLst>
          </p:cNvPr>
          <p:cNvSpPr/>
          <p:nvPr/>
        </p:nvSpPr>
        <p:spPr>
          <a:xfrm>
            <a:off x="4135249" y="3635852"/>
            <a:ext cx="965868" cy="353677"/>
          </a:xfrm>
          <a:prstGeom prst="rightArrow">
            <a:avLst>
              <a:gd name="adj1" fmla="val 21753"/>
              <a:gd name="adj2" fmla="val 592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C3F7AC0B-BF88-4DCC-9A6E-01F35D91A523}"/>
              </a:ext>
            </a:extLst>
          </p:cNvPr>
          <p:cNvSpPr/>
          <p:nvPr/>
        </p:nvSpPr>
        <p:spPr>
          <a:xfrm>
            <a:off x="5538823" y="3250615"/>
            <a:ext cx="2644489" cy="1153104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740990F3-A12B-454C-BF2E-FCD180DE1A1B}"/>
              </a:ext>
            </a:extLst>
          </p:cNvPr>
          <p:cNvSpPr/>
          <p:nvPr/>
        </p:nvSpPr>
        <p:spPr>
          <a:xfrm>
            <a:off x="5538824" y="3551079"/>
            <a:ext cx="2644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NA </a:t>
            </a:r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values</a:t>
            </a:r>
            <a:endParaRPr lang="it-IT" sz="1400" spc="3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  <a:ea typeface="Source Sans Pro Light" panose="020B0403030403020204" pitchFamily="34" charset="0"/>
            </a:endParaRPr>
          </a:p>
          <a:p>
            <a:pPr algn="ctr"/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duplicates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F07D4FC-85E0-4F7E-B260-528482E52626}"/>
              </a:ext>
            </a:extLst>
          </p:cNvPr>
          <p:cNvSpPr/>
          <p:nvPr/>
        </p:nvSpPr>
        <p:spPr>
          <a:xfrm>
            <a:off x="6210088" y="2846849"/>
            <a:ext cx="130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pc="300" dirty="0" err="1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Source Sans Pro Light" panose="020B0403030403020204" pitchFamily="34" charset="0"/>
              </a:rPr>
              <a:t>remove</a:t>
            </a:r>
            <a:endParaRPr lang="it-IT" spc="300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Source Sans Pro Light" panose="020B0403030403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C52DA2-1889-426C-9E1E-43E5F090B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648" y="246312"/>
            <a:ext cx="1817535" cy="1817535"/>
          </a:xfrm>
          <a:prstGeom prst="rect">
            <a:avLst/>
          </a:prstGeom>
        </p:spPr>
      </p:pic>
      <p:pic>
        <p:nvPicPr>
          <p:cNvPr id="69" name="Immagine 68">
            <a:extLst>
              <a:ext uri="{FF2B5EF4-FFF2-40B4-BE49-F238E27FC236}">
                <a16:creationId xmlns:a16="http://schemas.microsoft.com/office/drawing/2014/main" id="{1CC51F8E-B9A1-486A-9965-FA046FC7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71" name="Freccia a destra 70">
            <a:extLst>
              <a:ext uri="{FF2B5EF4-FFF2-40B4-BE49-F238E27FC236}">
                <a16:creationId xmlns:a16="http://schemas.microsoft.com/office/drawing/2014/main" id="{D2DFD751-7B99-4CC3-B2B1-8F4B846CE1B6}"/>
              </a:ext>
            </a:extLst>
          </p:cNvPr>
          <p:cNvSpPr/>
          <p:nvPr/>
        </p:nvSpPr>
        <p:spPr>
          <a:xfrm>
            <a:off x="8469124" y="3606422"/>
            <a:ext cx="965868" cy="353677"/>
          </a:xfrm>
          <a:prstGeom prst="rightArrow">
            <a:avLst>
              <a:gd name="adj1" fmla="val 21753"/>
              <a:gd name="adj2" fmla="val 592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TextBox 13">
            <a:extLst>
              <a:ext uri="{FF2B5EF4-FFF2-40B4-BE49-F238E27FC236}">
                <a16:creationId xmlns:a16="http://schemas.microsoft.com/office/drawing/2014/main" id="{0ACED0FF-0D00-4815-B095-D773BE99C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2172" y="3093291"/>
            <a:ext cx="15492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134k</a:t>
            </a:r>
          </a:p>
        </p:txBody>
      </p:sp>
      <p:sp>
        <p:nvSpPr>
          <p:cNvPr id="77" name="TextBox 13">
            <a:extLst>
              <a:ext uri="{FF2B5EF4-FFF2-40B4-BE49-F238E27FC236}">
                <a16:creationId xmlns:a16="http://schemas.microsoft.com/office/drawing/2014/main" id="{D6027548-52AB-47EC-A7AA-013E9C367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2171" y="3785686"/>
            <a:ext cx="17239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32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516B26D-EB34-4698-8641-76221E03CF88}"/>
              </a:ext>
            </a:extLst>
          </p:cNvPr>
          <p:cNvSpPr/>
          <p:nvPr/>
        </p:nvSpPr>
        <p:spPr>
          <a:xfrm>
            <a:off x="10784833" y="3366175"/>
            <a:ext cx="1145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record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D7511B0-4E83-45D1-9495-EF204FFF3E73}"/>
              </a:ext>
            </a:extLst>
          </p:cNvPr>
          <p:cNvSpPr/>
          <p:nvPr/>
        </p:nvSpPr>
        <p:spPr>
          <a:xfrm>
            <a:off x="10191405" y="4050606"/>
            <a:ext cx="1145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class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A75FF20-A0B0-412E-9B9A-70422660A7D3}"/>
              </a:ext>
            </a:extLst>
          </p:cNvPr>
          <p:cNvGrpSpPr/>
          <p:nvPr/>
        </p:nvGrpSpPr>
        <p:grpSpPr>
          <a:xfrm>
            <a:off x="1861678" y="246312"/>
            <a:ext cx="9922577" cy="6340287"/>
            <a:chOff x="2295435" y="70730"/>
            <a:chExt cx="9964990" cy="6367391"/>
          </a:xfrm>
        </p:grpSpPr>
        <p:sp>
          <p:nvSpPr>
            <p:cNvPr id="76" name="Rettangolo con angoli arrotondati 75">
              <a:extLst>
                <a:ext uri="{FF2B5EF4-FFF2-40B4-BE49-F238E27FC236}">
                  <a16:creationId xmlns:a16="http://schemas.microsoft.com/office/drawing/2014/main" id="{8746F7CE-64B2-4406-A5C8-D6B07259BA22}"/>
                </a:ext>
              </a:extLst>
            </p:cNvPr>
            <p:cNvSpPr/>
            <p:nvPr/>
          </p:nvSpPr>
          <p:spPr>
            <a:xfrm>
              <a:off x="2295435" y="70730"/>
              <a:ext cx="9964990" cy="6367391"/>
            </a:xfrm>
            <a:prstGeom prst="roundRect">
              <a:avLst>
                <a:gd name="adj" fmla="val 93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53B0341F-E2CA-48A2-B9C1-78AEC4BE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186" y="223857"/>
              <a:ext cx="9278948" cy="6061136"/>
            </a:xfrm>
            <a:prstGeom prst="rect">
              <a:avLst/>
            </a:prstGeom>
          </p:spPr>
        </p:pic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D1488AD-B23C-44CA-8CBF-931BBB14289B}"/>
              </a:ext>
            </a:extLst>
          </p:cNvPr>
          <p:cNvSpPr txBox="1"/>
          <p:nvPr/>
        </p:nvSpPr>
        <p:spPr>
          <a:xfrm>
            <a:off x="660140" y="45642"/>
            <a:ext cx="15608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40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23360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B4C91D72-1024-44C7-9161-69B9DDD2FAB0}"/>
              </a:ext>
            </a:extLst>
          </p:cNvPr>
          <p:cNvGrpSpPr/>
          <p:nvPr/>
        </p:nvGrpSpPr>
        <p:grpSpPr>
          <a:xfrm rot="5400000">
            <a:off x="-3071085" y="2637493"/>
            <a:ext cx="7408979" cy="1336835"/>
            <a:chOff x="2468373" y="1611824"/>
            <a:chExt cx="7237329" cy="185979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B426CD08-FA74-4435-A4D5-4D924ECD53B6}"/>
                </a:ext>
              </a:extLst>
            </p:cNvPr>
            <p:cNvSpPr/>
            <p:nvPr/>
          </p:nvSpPr>
          <p:spPr>
            <a:xfrm>
              <a:off x="2468373" y="1611824"/>
              <a:ext cx="7237329" cy="185979"/>
            </a:xfrm>
            <a:prstGeom prst="rect">
              <a:avLst/>
            </a:prstGeom>
            <a:solidFill>
              <a:srgbClr val="00B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75ECB337-A42D-4B05-8968-D4FDD044B1FD}"/>
                </a:ext>
              </a:extLst>
            </p:cNvPr>
            <p:cNvSpPr/>
            <p:nvPr/>
          </p:nvSpPr>
          <p:spPr>
            <a:xfrm>
              <a:off x="6043745" y="1611824"/>
              <a:ext cx="3661957" cy="185979"/>
            </a:xfrm>
            <a:prstGeom prst="rect">
              <a:avLst/>
            </a:prstGeom>
            <a:solidFill>
              <a:srgbClr val="F6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4" name="TextBox 13">
            <a:extLst>
              <a:ext uri="{FF2B5EF4-FFF2-40B4-BE49-F238E27FC236}">
                <a16:creationId xmlns:a16="http://schemas.microsoft.com/office/drawing/2014/main" id="{CE2C6F5A-8C57-4BE1-832F-DA79F18E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05" y="6534060"/>
            <a:ext cx="1069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it-IT" sz="1600" b="1" spc="300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8</a:t>
            </a:r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C3F7AC0B-BF88-4DCC-9A6E-01F35D91A523}"/>
              </a:ext>
            </a:extLst>
          </p:cNvPr>
          <p:cNvSpPr/>
          <p:nvPr/>
        </p:nvSpPr>
        <p:spPr>
          <a:xfrm>
            <a:off x="2429218" y="3080099"/>
            <a:ext cx="2644489" cy="1923621"/>
          </a:xfrm>
          <a:prstGeom prst="round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740990F3-A12B-454C-BF2E-FCD180DE1A1B}"/>
              </a:ext>
            </a:extLst>
          </p:cNvPr>
          <p:cNvSpPr/>
          <p:nvPr/>
        </p:nvSpPr>
        <p:spPr>
          <a:xfrm>
            <a:off x="2429219" y="3380564"/>
            <a:ext cx="2644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unbalanced</a:t>
            </a:r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 </a:t>
            </a:r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category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F07D4FC-85E0-4F7E-B260-528482E52626}"/>
              </a:ext>
            </a:extLst>
          </p:cNvPr>
          <p:cNvSpPr/>
          <p:nvPr/>
        </p:nvSpPr>
        <p:spPr>
          <a:xfrm>
            <a:off x="3226319" y="2723959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Source Sans Pro Light" panose="020B0403030403020204" pitchFamily="34" charset="0"/>
              </a:rPr>
              <a:t>union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C52DA2-1889-426C-9E1E-43E5F090B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1" y="465215"/>
            <a:ext cx="1817535" cy="1817535"/>
          </a:xfrm>
          <a:prstGeom prst="rect">
            <a:avLst/>
          </a:prstGeom>
        </p:spPr>
      </p:pic>
      <p:pic>
        <p:nvPicPr>
          <p:cNvPr id="69" name="Immagine 68">
            <a:extLst>
              <a:ext uri="{FF2B5EF4-FFF2-40B4-BE49-F238E27FC236}">
                <a16:creationId xmlns:a16="http://schemas.microsoft.com/office/drawing/2014/main" id="{1CC51F8E-B9A1-486A-9965-FA046FC7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52" y="6053611"/>
            <a:ext cx="733658" cy="733658"/>
          </a:xfrm>
          <a:prstGeom prst="rect">
            <a:avLst/>
          </a:prstGeom>
        </p:spPr>
      </p:pic>
      <p:sp>
        <p:nvSpPr>
          <p:cNvPr id="71" name="Freccia a destra 70">
            <a:extLst>
              <a:ext uri="{FF2B5EF4-FFF2-40B4-BE49-F238E27FC236}">
                <a16:creationId xmlns:a16="http://schemas.microsoft.com/office/drawing/2014/main" id="{D2DFD751-7B99-4CC3-B2B1-8F4B846CE1B6}"/>
              </a:ext>
            </a:extLst>
          </p:cNvPr>
          <p:cNvSpPr/>
          <p:nvPr/>
        </p:nvSpPr>
        <p:spPr>
          <a:xfrm>
            <a:off x="5307710" y="3412596"/>
            <a:ext cx="965868" cy="353677"/>
          </a:xfrm>
          <a:prstGeom prst="rightArrow">
            <a:avLst>
              <a:gd name="adj1" fmla="val 21753"/>
              <a:gd name="adj2" fmla="val 5926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A75FF20-A0B0-412E-9B9A-70422660A7D3}"/>
              </a:ext>
            </a:extLst>
          </p:cNvPr>
          <p:cNvGrpSpPr/>
          <p:nvPr/>
        </p:nvGrpSpPr>
        <p:grpSpPr>
          <a:xfrm>
            <a:off x="12738448" y="1953626"/>
            <a:ext cx="4617932" cy="2950747"/>
            <a:chOff x="2295435" y="70730"/>
            <a:chExt cx="9964990" cy="6367391"/>
          </a:xfrm>
        </p:grpSpPr>
        <p:sp>
          <p:nvSpPr>
            <p:cNvPr id="76" name="Rettangolo con angoli arrotondati 75">
              <a:extLst>
                <a:ext uri="{FF2B5EF4-FFF2-40B4-BE49-F238E27FC236}">
                  <a16:creationId xmlns:a16="http://schemas.microsoft.com/office/drawing/2014/main" id="{8746F7CE-64B2-4406-A5C8-D6B07259BA22}"/>
                </a:ext>
              </a:extLst>
            </p:cNvPr>
            <p:cNvSpPr/>
            <p:nvPr/>
          </p:nvSpPr>
          <p:spPr>
            <a:xfrm>
              <a:off x="2295435" y="70730"/>
              <a:ext cx="9964990" cy="6367391"/>
            </a:xfrm>
            <a:prstGeom prst="roundRect">
              <a:avLst>
                <a:gd name="adj" fmla="val 93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53B0341F-E2CA-48A2-B9C1-78AEC4BE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0186" y="223857"/>
              <a:ext cx="9278948" cy="6061136"/>
            </a:xfrm>
            <a:prstGeom prst="rect">
              <a:avLst/>
            </a:prstGeom>
          </p:spPr>
        </p:pic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D1488AD-B23C-44CA-8CBF-931BBB14289B}"/>
              </a:ext>
            </a:extLst>
          </p:cNvPr>
          <p:cNvSpPr txBox="1"/>
          <p:nvPr/>
        </p:nvSpPr>
        <p:spPr>
          <a:xfrm>
            <a:off x="1803140" y="1020039"/>
            <a:ext cx="15608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4000" spc="300" dirty="0">
                <a:solidFill>
                  <a:srgbClr val="F64060"/>
                </a:solidFill>
                <a:latin typeface="Futura Bk BT" panose="020B0502020204020303" pitchFamily="34" charset="0"/>
                <a:ea typeface="Source Sans Pro Light" panose="020B0403030403020204" pitchFamily="34" charset="0"/>
              </a:rPr>
              <a:t>data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D852948A-3A44-4CA8-911C-5FD9B8F0658A}"/>
              </a:ext>
            </a:extLst>
          </p:cNvPr>
          <p:cNvSpPr/>
          <p:nvPr/>
        </p:nvSpPr>
        <p:spPr>
          <a:xfrm>
            <a:off x="6736976" y="2282750"/>
            <a:ext cx="3854154" cy="27209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9E3D7DB7-19D0-459A-820C-693D0B6CD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977" y="2631626"/>
            <a:ext cx="38541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it-IT" sz="18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Single-Label</a:t>
            </a:r>
          </a:p>
          <a:p>
            <a:pPr algn="ctr" eaLnBrk="1" hangingPunct="1"/>
            <a:r>
              <a:rPr lang="en-GB" altLang="it-IT" sz="18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Multi-Class</a:t>
            </a:r>
          </a:p>
          <a:p>
            <a:pPr algn="ctr" eaLnBrk="1" hangingPunct="1"/>
            <a:r>
              <a:rPr lang="en-GB" altLang="it-IT" sz="1800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(SLMC)</a:t>
            </a:r>
          </a:p>
        </p:txBody>
      </p:sp>
      <p:sp>
        <p:nvSpPr>
          <p:cNvPr id="77" name="TextBox 13">
            <a:extLst>
              <a:ext uri="{FF2B5EF4-FFF2-40B4-BE49-F238E27FC236}">
                <a16:creationId xmlns:a16="http://schemas.microsoft.com/office/drawing/2014/main" id="{D6027548-52AB-47EC-A7AA-013E9C367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555" y="3817705"/>
            <a:ext cx="17239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it-IT" sz="4800" b="1" spc="300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  <a:ea typeface="Montserrat Semi"/>
                <a:cs typeface="Montserrat Semi"/>
              </a:rPr>
              <a:t>24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D7511B0-4E83-45D1-9495-EF204FFF3E73}"/>
              </a:ext>
            </a:extLst>
          </p:cNvPr>
          <p:cNvSpPr/>
          <p:nvPr/>
        </p:nvSpPr>
        <p:spPr>
          <a:xfrm>
            <a:off x="8626598" y="4252253"/>
            <a:ext cx="1145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  <a:ea typeface="Source Sans Pro Light" panose="020B0403030403020204" pitchFamily="34" charset="0"/>
              </a:rPr>
              <a:t>class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6781CF12-C331-47E1-B6E2-9091C7F8A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840" y="2156770"/>
            <a:ext cx="923330" cy="92333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8E1A3CEA-455D-45BB-A200-903BBFE3117C}"/>
              </a:ext>
            </a:extLst>
          </p:cNvPr>
          <p:cNvSpPr/>
          <p:nvPr/>
        </p:nvSpPr>
        <p:spPr>
          <a:xfrm>
            <a:off x="2419693" y="4078334"/>
            <a:ext cx="2644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similar</a:t>
            </a:r>
            <a:endParaRPr lang="it-IT" sz="1400" spc="300" dirty="0">
              <a:solidFill>
                <a:schemeClr val="bg2">
                  <a:lumMod val="75000"/>
                </a:schemeClr>
              </a:solidFill>
              <a:latin typeface="Montserrat ExtraLight" panose="00000300000000000000" pitchFamily="2" charset="0"/>
            </a:endParaRPr>
          </a:p>
          <a:p>
            <a:pPr algn="ctr"/>
            <a:r>
              <a:rPr lang="it-IT" sz="1400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topic</a:t>
            </a:r>
            <a:endParaRPr lang="it-IT" sz="1400" spc="300" dirty="0">
              <a:latin typeface="Montserrat ExtraLight" panose="00000300000000000000" pitchFamily="2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B04B0275-DA35-42AC-BBA6-FD6253B19A93}"/>
              </a:ext>
            </a:extLst>
          </p:cNvPr>
          <p:cNvSpPr/>
          <p:nvPr/>
        </p:nvSpPr>
        <p:spPr>
          <a:xfrm>
            <a:off x="2419693" y="4614735"/>
            <a:ext cx="26444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00" i="1" spc="300" dirty="0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e.g. singles to </a:t>
            </a:r>
            <a:r>
              <a:rPr lang="it-IT" sz="900" i="1" spc="300" dirty="0" err="1">
                <a:solidFill>
                  <a:schemeClr val="bg2">
                    <a:lumMod val="75000"/>
                  </a:schemeClr>
                </a:solidFill>
                <a:latin typeface="Montserrat ExtraLight" panose="00000300000000000000" pitchFamily="2" charset="0"/>
              </a:rPr>
              <a:t>socializing</a:t>
            </a:r>
            <a:endParaRPr lang="it-IT" sz="900" i="1" spc="300" dirty="0">
              <a:latin typeface="Montserrat Extra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4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152B2B-56AE-406F-BE60-5758D780240F}"/>
              </a:ext>
            </a:extLst>
          </p:cNvPr>
          <p:cNvSpPr txBox="1"/>
          <p:nvPr/>
        </p:nvSpPr>
        <p:spPr>
          <a:xfrm>
            <a:off x="4633995" y="4759069"/>
            <a:ext cx="63141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t-IT" sz="4800" b="1" spc="300">
                <a:solidFill>
                  <a:srgbClr val="F64060"/>
                </a:solidFill>
                <a:latin typeface="Futura Md BT" panose="020B0602020204020303" pitchFamily="34" charset="0"/>
                <a:ea typeface="Source Sans Pro" panose="020B0503030403020204" pitchFamily="34" charset="0"/>
              </a:rPr>
              <a:t>PRE-PROCESSING</a:t>
            </a:r>
            <a:endParaRPr lang="it-IT" sz="4800" b="1" spc="300" dirty="0">
              <a:solidFill>
                <a:srgbClr val="F64060"/>
              </a:solidFill>
              <a:latin typeface="Futura Md BT" panose="020B0602020204020303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26AA3C6-2B3A-42B3-9B8B-983D8D0E72DF}"/>
              </a:ext>
            </a:extLst>
          </p:cNvPr>
          <p:cNvCxnSpPr>
            <a:cxnSpLocks/>
          </p:cNvCxnSpPr>
          <p:nvPr/>
        </p:nvCxnSpPr>
        <p:spPr>
          <a:xfrm>
            <a:off x="11031416" y="2701003"/>
            <a:ext cx="0" cy="3587262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867D5E7-7F30-4A7F-B0E2-F946C8AD071F}"/>
              </a:ext>
            </a:extLst>
          </p:cNvPr>
          <p:cNvCxnSpPr>
            <a:cxnSpLocks/>
          </p:cNvCxnSpPr>
          <p:nvPr/>
        </p:nvCxnSpPr>
        <p:spPr>
          <a:xfrm flipH="1">
            <a:off x="6105380" y="5579961"/>
            <a:ext cx="4926036" cy="0"/>
          </a:xfrm>
          <a:prstGeom prst="line">
            <a:avLst/>
          </a:prstGeom>
          <a:ln w="38100">
            <a:solidFill>
              <a:srgbClr val="00B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965601D9-3FB1-46BF-A84F-E0116B6E56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80" y="1018823"/>
            <a:ext cx="3598500" cy="35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0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1080</Words>
  <Application>Microsoft Office PowerPoint</Application>
  <PresentationFormat>Widescreen</PresentationFormat>
  <Paragraphs>413</Paragraphs>
  <Slides>39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52" baseType="lpstr">
      <vt:lpstr>Arial</vt:lpstr>
      <vt:lpstr>Calibri</vt:lpstr>
      <vt:lpstr>Calibri Light</vt:lpstr>
      <vt:lpstr>Futura Bk BT</vt:lpstr>
      <vt:lpstr>Futura Lt BT</vt:lpstr>
      <vt:lpstr>Futura Md BT</vt:lpstr>
      <vt:lpstr>Montserrat</vt:lpstr>
      <vt:lpstr>Montserrat ExtraLight</vt:lpstr>
      <vt:lpstr>Montserrat Light</vt:lpstr>
      <vt:lpstr>Source Sans Pro Semibold</vt:lpstr>
      <vt:lpstr>Symbol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m.perletti2@campus.unimib.it</dc:creator>
  <cp:lastModifiedBy>Fabrizio D'Intinosante</cp:lastModifiedBy>
  <cp:revision>176</cp:revision>
  <dcterms:created xsi:type="dcterms:W3CDTF">2019-07-06T15:34:32Z</dcterms:created>
  <dcterms:modified xsi:type="dcterms:W3CDTF">2020-02-19T13:11:33Z</dcterms:modified>
</cp:coreProperties>
</file>