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PT Sans"/>
      <p:regular r:id="rId28"/>
      <p:bold r:id="rId29"/>
      <p:italic r:id="rId30"/>
      <p:boldItalic r:id="rId31"/>
    </p:embeddedFont>
    <p:embeddedFont>
      <p:font typeface="Manjari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PTSans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6.xml"/><Relationship Id="rId33" Type="http://schemas.openxmlformats.org/officeDocument/2006/relationships/font" Target="fonts/Manjari-bold.fntdata"/><Relationship Id="rId10" Type="http://schemas.openxmlformats.org/officeDocument/2006/relationships/slide" Target="slides/slide5.xml"/><Relationship Id="rId32" Type="http://schemas.openxmlformats.org/officeDocument/2006/relationships/font" Target="fonts/Manjari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ce4c7861e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ce4c7861e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d04d054be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d04d054be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e4c7861e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ce4c7861e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ce4c7861e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ce4c7861e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ce4c7861e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ce4c7861e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ce4c7861e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ce4c7861e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ce4c7861e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ce4c7861e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ce4c7861e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ce4c7861e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d04d054be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d04d054be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1b4e0d1e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1b4e0d1e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f3c66ac3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f3c66ac3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c47e1cce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c47e1cce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d04d054be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d04d054be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d04d054be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d04d054b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ce4c7861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ce4c7861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ce4c7861e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ce4c7861e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ce4c7861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ce4c7861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5825" y="967888"/>
            <a:ext cx="6153900" cy="26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90125" y="3602188"/>
            <a:ext cx="615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53175" y="3084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hasCustomPrompt="1" type="title"/>
          </p:nvPr>
        </p:nvSpPr>
        <p:spPr>
          <a:xfrm>
            <a:off x="1284000" y="1672814"/>
            <a:ext cx="65760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1284000" y="2973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720000" y="969550"/>
            <a:ext cx="2478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2" type="title"/>
          </p:nvPr>
        </p:nvSpPr>
        <p:spPr>
          <a:xfrm>
            <a:off x="3419276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3419276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3" type="title"/>
          </p:nvPr>
        </p:nvSpPr>
        <p:spPr>
          <a:xfrm>
            <a:off x="6118548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3"/>
          <p:cNvSpPr txBox="1"/>
          <p:nvPr>
            <p:ph idx="4" type="subTitle"/>
          </p:nvPr>
        </p:nvSpPr>
        <p:spPr>
          <a:xfrm>
            <a:off x="6118545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5" type="title"/>
          </p:nvPr>
        </p:nvSpPr>
        <p:spPr>
          <a:xfrm>
            <a:off x="341928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3"/>
          <p:cNvSpPr txBox="1"/>
          <p:nvPr>
            <p:ph idx="6" type="subTitle"/>
          </p:nvPr>
        </p:nvSpPr>
        <p:spPr>
          <a:xfrm>
            <a:off x="3419276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7" type="title"/>
          </p:nvPr>
        </p:nvSpPr>
        <p:spPr>
          <a:xfrm>
            <a:off x="611855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13"/>
          <p:cNvSpPr txBox="1"/>
          <p:nvPr>
            <p:ph idx="8" type="subTitle"/>
          </p:nvPr>
        </p:nvSpPr>
        <p:spPr>
          <a:xfrm>
            <a:off x="6118545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9" type="title"/>
          </p:nvPr>
        </p:nvSpPr>
        <p:spPr>
          <a:xfrm>
            <a:off x="720005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3" type="subTitle"/>
          </p:nvPr>
        </p:nvSpPr>
        <p:spPr>
          <a:xfrm>
            <a:off x="720000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14" type="title"/>
          </p:nvPr>
        </p:nvSpPr>
        <p:spPr>
          <a:xfrm>
            <a:off x="720005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15" type="title"/>
          </p:nvPr>
        </p:nvSpPr>
        <p:spPr>
          <a:xfrm>
            <a:off x="341925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16" type="title"/>
          </p:nvPr>
        </p:nvSpPr>
        <p:spPr>
          <a:xfrm>
            <a:off x="341925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17" type="title"/>
          </p:nvPr>
        </p:nvSpPr>
        <p:spPr>
          <a:xfrm>
            <a:off x="611850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18" type="title"/>
          </p:nvPr>
        </p:nvSpPr>
        <p:spPr>
          <a:xfrm>
            <a:off x="611850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 rot="387207">
            <a:off x="-152994" y="233087"/>
            <a:ext cx="723652" cy="1310473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8885050" y="17347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8654850" y="4786196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20600" y="1599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14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20000" y="4165225"/>
            <a:ext cx="106500" cy="10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15"/>
          <p:cNvSpPr/>
          <p:nvPr/>
        </p:nvSpPr>
        <p:spPr>
          <a:xfrm>
            <a:off x="-191550" y="34304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859800" y="-1095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>
            <a:off x="8158600" y="8132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>
            <a:off x="8367425" y="46041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>
            <a:off x="212375" y="43898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590100" y="4634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flipH="1">
            <a:off x="266900" y="896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>
            <a:off x="7550125" y="47973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flipH="1">
            <a:off x="8392200" y="414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flipH="1">
            <a:off x="428900" y="3008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264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97500" y="26248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flipH="1">
            <a:off x="-32550" y="-744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582088"/>
            <a:ext cx="3338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875650"/>
            <a:ext cx="33381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979450" y="4716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871700" y="442695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53075" y="1376475"/>
            <a:ext cx="3676200" cy="30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type="title"/>
          </p:nvPr>
        </p:nvSpPr>
        <p:spPr>
          <a:xfrm>
            <a:off x="753075" y="698025"/>
            <a:ext cx="36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 flipH="1">
            <a:off x="8601123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82552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flipH="1">
            <a:off x="2288998" y="3894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167248" y="18985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flipH="1" rot="435347">
            <a:off x="8651302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flipH="1">
            <a:off x="8743323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flipH="1">
            <a:off x="7711201" y="411675"/>
            <a:ext cx="407700" cy="40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flipH="1">
            <a:off x="641850" y="4705475"/>
            <a:ext cx="275100" cy="2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flipH="1">
            <a:off x="7386223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713100" y="1874700"/>
            <a:ext cx="35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721100" y="2447400"/>
            <a:ext cx="35814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83800" y="4539425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900400" y="4773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274825" y="326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7200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2" type="body"/>
          </p:nvPr>
        </p:nvSpPr>
        <p:spPr>
          <a:xfrm>
            <a:off x="46945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0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2233075"/>
            <a:ext cx="42819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20000" y="1011775"/>
            <a:ext cx="42819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3674275"/>
            <a:ext cx="4281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969250" y="460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4500040">
            <a:off x="-193135" y="-40864"/>
            <a:ext cx="2133261" cy="1640276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7131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2" type="body"/>
          </p:nvPr>
        </p:nvSpPr>
        <p:spPr>
          <a:xfrm>
            <a:off x="46945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6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1847988" y="3774799"/>
            <a:ext cx="2262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2" type="title"/>
          </p:nvPr>
        </p:nvSpPr>
        <p:spPr>
          <a:xfrm>
            <a:off x="1845138" y="3312421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3" type="subTitle"/>
          </p:nvPr>
        </p:nvSpPr>
        <p:spPr>
          <a:xfrm>
            <a:off x="5028287" y="3774799"/>
            <a:ext cx="22677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4" type="title"/>
          </p:nvPr>
        </p:nvSpPr>
        <p:spPr>
          <a:xfrm>
            <a:off x="5031149" y="3312421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2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211575" y="-2688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51675" y="142355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01675" y="42498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8509050" y="1125050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7131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2" type="title"/>
          </p:nvPr>
        </p:nvSpPr>
        <p:spPr>
          <a:xfrm>
            <a:off x="5394875" y="371962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5394875" y="41526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title"/>
          </p:nvPr>
        </p:nvSpPr>
        <p:spPr>
          <a:xfrm>
            <a:off x="5394875" y="137957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394875" y="18125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5" type="title"/>
          </p:nvPr>
        </p:nvSpPr>
        <p:spPr>
          <a:xfrm>
            <a:off x="5394875" y="2549613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5394875" y="2982538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-22487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24"/>
          <p:cNvSpPr txBox="1"/>
          <p:nvPr>
            <p:ph idx="2" type="title"/>
          </p:nvPr>
        </p:nvSpPr>
        <p:spPr>
          <a:xfrm>
            <a:off x="6159001" y="2835346"/>
            <a:ext cx="22719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718750" y="3308875"/>
            <a:ext cx="22620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3" type="title"/>
          </p:nvPr>
        </p:nvSpPr>
        <p:spPr>
          <a:xfrm>
            <a:off x="713100" y="2835346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3433175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5" type="title"/>
          </p:nvPr>
        </p:nvSpPr>
        <p:spPr>
          <a:xfrm>
            <a:off x="3433237" y="2835346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6161100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4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2" type="title"/>
          </p:nvPr>
        </p:nvSpPr>
        <p:spPr>
          <a:xfrm>
            <a:off x="2125113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25"/>
          <p:cNvSpPr txBox="1"/>
          <p:nvPr>
            <p:ph idx="1" type="subTitle"/>
          </p:nvPr>
        </p:nvSpPr>
        <p:spPr>
          <a:xfrm>
            <a:off x="2125113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5"/>
          <p:cNvSpPr txBox="1"/>
          <p:nvPr>
            <p:ph idx="3" type="title"/>
          </p:nvPr>
        </p:nvSpPr>
        <p:spPr>
          <a:xfrm>
            <a:off x="5040691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25"/>
          <p:cNvSpPr txBox="1"/>
          <p:nvPr>
            <p:ph idx="4" type="subTitle"/>
          </p:nvPr>
        </p:nvSpPr>
        <p:spPr>
          <a:xfrm>
            <a:off x="5040689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5" type="title"/>
          </p:nvPr>
        </p:nvSpPr>
        <p:spPr>
          <a:xfrm>
            <a:off x="2125113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5"/>
          <p:cNvSpPr txBox="1"/>
          <p:nvPr>
            <p:ph idx="6" type="subTitle"/>
          </p:nvPr>
        </p:nvSpPr>
        <p:spPr>
          <a:xfrm>
            <a:off x="2125113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7" type="title"/>
          </p:nvPr>
        </p:nvSpPr>
        <p:spPr>
          <a:xfrm>
            <a:off x="5040691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5"/>
          <p:cNvSpPr txBox="1"/>
          <p:nvPr>
            <p:ph idx="8" type="subTitle"/>
          </p:nvPr>
        </p:nvSpPr>
        <p:spPr>
          <a:xfrm>
            <a:off x="5040689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/>
          <p:nvPr/>
        </p:nvSpPr>
        <p:spPr>
          <a:xfrm flipH="1">
            <a:off x="7364400" y="466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flipH="1">
            <a:off x="374025" y="242185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26"/>
          <p:cNvSpPr txBox="1"/>
          <p:nvPr>
            <p:ph idx="2" type="title"/>
          </p:nvPr>
        </p:nvSpPr>
        <p:spPr>
          <a:xfrm>
            <a:off x="110117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6"/>
          <p:cNvSpPr txBox="1"/>
          <p:nvPr>
            <p:ph idx="1" type="subTitle"/>
          </p:nvPr>
        </p:nvSpPr>
        <p:spPr>
          <a:xfrm>
            <a:off x="1101175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3" type="title"/>
          </p:nvPr>
        </p:nvSpPr>
        <p:spPr>
          <a:xfrm>
            <a:off x="3578947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6"/>
          <p:cNvSpPr txBox="1"/>
          <p:nvPr>
            <p:ph idx="4" type="subTitle"/>
          </p:nvPr>
        </p:nvSpPr>
        <p:spPr>
          <a:xfrm>
            <a:off x="3578998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6"/>
          <p:cNvSpPr txBox="1"/>
          <p:nvPr>
            <p:ph idx="5" type="title"/>
          </p:nvPr>
        </p:nvSpPr>
        <p:spPr>
          <a:xfrm>
            <a:off x="110117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6"/>
          <p:cNvSpPr txBox="1"/>
          <p:nvPr>
            <p:ph idx="6" type="subTitle"/>
          </p:nvPr>
        </p:nvSpPr>
        <p:spPr>
          <a:xfrm>
            <a:off x="1101175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6"/>
          <p:cNvSpPr txBox="1"/>
          <p:nvPr>
            <p:ph idx="7" type="title"/>
          </p:nvPr>
        </p:nvSpPr>
        <p:spPr>
          <a:xfrm>
            <a:off x="3578947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26"/>
          <p:cNvSpPr txBox="1"/>
          <p:nvPr>
            <p:ph idx="8" type="subTitle"/>
          </p:nvPr>
        </p:nvSpPr>
        <p:spPr>
          <a:xfrm>
            <a:off x="3578998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9" type="title"/>
          </p:nvPr>
        </p:nvSpPr>
        <p:spPr>
          <a:xfrm>
            <a:off x="605672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6"/>
          <p:cNvSpPr txBox="1"/>
          <p:nvPr>
            <p:ph idx="13" type="subTitle"/>
          </p:nvPr>
        </p:nvSpPr>
        <p:spPr>
          <a:xfrm>
            <a:off x="6056727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14" type="title"/>
          </p:nvPr>
        </p:nvSpPr>
        <p:spPr>
          <a:xfrm>
            <a:off x="605672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6"/>
          <p:cNvSpPr txBox="1"/>
          <p:nvPr>
            <p:ph idx="15" type="subTitle"/>
          </p:nvPr>
        </p:nvSpPr>
        <p:spPr>
          <a:xfrm>
            <a:off x="6056827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hasCustomPrompt="1" type="title"/>
          </p:nvPr>
        </p:nvSpPr>
        <p:spPr>
          <a:xfrm>
            <a:off x="2223600" y="69235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2223600" y="146125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hasCustomPrompt="1" idx="2" type="title"/>
          </p:nvPr>
        </p:nvSpPr>
        <p:spPr>
          <a:xfrm>
            <a:off x="2223600" y="199007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27"/>
          <p:cNvSpPr txBox="1"/>
          <p:nvPr>
            <p:ph idx="3" type="subTitle"/>
          </p:nvPr>
        </p:nvSpPr>
        <p:spPr>
          <a:xfrm>
            <a:off x="2223600" y="275896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hasCustomPrompt="1" idx="4" type="title"/>
          </p:nvPr>
        </p:nvSpPr>
        <p:spPr>
          <a:xfrm>
            <a:off x="2223600" y="328776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27"/>
          <p:cNvSpPr txBox="1"/>
          <p:nvPr>
            <p:ph idx="5" type="subTitle"/>
          </p:nvPr>
        </p:nvSpPr>
        <p:spPr>
          <a:xfrm>
            <a:off x="2223600" y="4056646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5" name="Google Shape;335;p27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58403" y="940625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864692" y="22467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4658764" y="375275"/>
            <a:ext cx="3765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4651200" y="1357950"/>
            <a:ext cx="37653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8"/>
          <p:cNvSpPr txBox="1"/>
          <p:nvPr/>
        </p:nvSpPr>
        <p:spPr>
          <a:xfrm>
            <a:off x="4658100" y="349645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688975" y="695109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 flipH="1">
            <a:off x="-32550" y="-1453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title"/>
          </p:nvPr>
        </p:nvSpPr>
        <p:spPr>
          <a:xfrm>
            <a:off x="1656225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4745472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4745475" y="306160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655925" y="3061597"/>
            <a:ext cx="2743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>
            <a:off x="-326250" y="2775475"/>
            <a:ext cx="710250" cy="193367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7898250" y="364820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254900"/>
            <a:ext cx="7704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7"/>
          <p:cNvSpPr/>
          <p:nvPr/>
        </p:nvSpPr>
        <p:spPr>
          <a:xfrm flipH="1" rot="435347">
            <a:off x="8605339" y="2807319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flipH="1">
            <a:off x="-306840" y="-167862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flipH="1">
            <a:off x="8697361" y="26969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281486" y="13018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281473" y="2140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591761" y="48691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8392236" y="313963"/>
            <a:ext cx="305100" cy="30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8583961" y="467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424375" y="1307100"/>
            <a:ext cx="6295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512625" y="4673750"/>
            <a:ext cx="195300" cy="19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241450" y="143933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41450" y="2527285"/>
            <a:ext cx="46611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088900" y="3400800"/>
            <a:ext cx="49662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/>
        </p:nvSpPr>
        <p:spPr>
          <a:xfrm flipH="1">
            <a:off x="-224875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>
            <a:off x="136186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>
            <a:off x="-15275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852052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 flipH="1">
            <a:off x="8653175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 flipH="1">
            <a:off x="8235075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flipH="1">
            <a:off x="8237000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1796963" y="2731175"/>
            <a:ext cx="5550063" cy="106617"/>
          </a:xfrm>
          <a:custGeom>
            <a:rect b="b" l="l" r="r" t="t"/>
            <a:pathLst>
              <a:path extrusionOk="0" h="8555" w="256680">
                <a:moveTo>
                  <a:pt x="0" y="8555"/>
                </a:moveTo>
                <a:cubicBezTo>
                  <a:pt x="55116" y="-2474"/>
                  <a:pt x="112220" y="382"/>
                  <a:pt x="168429" y="382"/>
                </a:cubicBezTo>
                <a:cubicBezTo>
                  <a:pt x="186916" y="382"/>
                  <a:pt x="205442" y="580"/>
                  <a:pt x="223862" y="2159"/>
                </a:cubicBezTo>
                <a:cubicBezTo>
                  <a:pt x="230370" y="2717"/>
                  <a:pt x="236885" y="3197"/>
                  <a:pt x="243405" y="3580"/>
                </a:cubicBezTo>
                <a:cubicBezTo>
                  <a:pt x="246724" y="3775"/>
                  <a:pt x="256680" y="4291"/>
                  <a:pt x="253355" y="42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Google Shape;386;p31"/>
          <p:cNvSpPr txBox="1"/>
          <p:nvPr>
            <p:ph type="ctrTitle"/>
          </p:nvPr>
        </p:nvSpPr>
        <p:spPr>
          <a:xfrm>
            <a:off x="1495050" y="1708387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Microsoft Excel</a:t>
            </a:r>
            <a:endParaRPr sz="6000"/>
          </a:p>
        </p:txBody>
      </p:sp>
      <p:sp>
        <p:nvSpPr>
          <p:cNvPr id="387" name="Google Shape;387;p31"/>
          <p:cNvSpPr/>
          <p:nvPr/>
        </p:nvSpPr>
        <p:spPr>
          <a:xfrm>
            <a:off x="8032425" y="4346400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1301825" y="2982100"/>
            <a:ext cx="6730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 1B-1F     |     Informatica      |   Prof.ssa Fabretti     |     a.s. 2023/24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8</a:t>
            </a:r>
            <a:r>
              <a:rPr lang="en" sz="2000">
                <a:solidFill>
                  <a:schemeClr val="dk2"/>
                </a:solidFill>
              </a:rPr>
              <a:t>. Imposta la le intestazioni di colonna come testo a capo, stile colore 2, 12 pt, grassetto, centrato orizzontalmente e verticalmente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56" name="Google Shape;4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00" y="1752600"/>
            <a:ext cx="50768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4325" y="1170125"/>
            <a:ext cx="3237275" cy="3747688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0"/>
          <p:cNvSpPr/>
          <p:nvPr/>
        </p:nvSpPr>
        <p:spPr>
          <a:xfrm>
            <a:off x="1614350" y="21832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1614350" y="26554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60" name="Google Shape;460;p40"/>
          <p:cNvSpPr/>
          <p:nvPr/>
        </p:nvSpPr>
        <p:spPr>
          <a:xfrm>
            <a:off x="6768625" y="426307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Current result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66" name="Google Shape;4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450" y="1314900"/>
            <a:ext cx="47815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9. Imposta le intestazioni di riga (A2:A8) come stile “20% colore 6”, font ERAS DEMI ITC, 12 pt blu.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72" name="Google Shape;4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125" y="1507900"/>
            <a:ext cx="49541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10. Imposta i dati della tabella (B2:D8) come centrati.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Formatta C3:D8 come formato numeri soldi (non so come sia tradotto in italiano scusate). 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78" name="Google Shape;4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475" y="1845675"/>
            <a:ext cx="3238500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3"/>
          <p:cNvSpPr/>
          <p:nvPr/>
        </p:nvSpPr>
        <p:spPr>
          <a:xfrm>
            <a:off x="1670225" y="394180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80" name="Google Shape;48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375" y="1520975"/>
            <a:ext cx="4676225" cy="342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11. Imposta tutte le colonne dei dati con un bordo esterno.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86" name="Google Shape;486;p44"/>
          <p:cNvSpPr txBox="1"/>
          <p:nvPr/>
        </p:nvSpPr>
        <p:spPr>
          <a:xfrm>
            <a:off x="320475" y="966800"/>
            <a:ext cx="43425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Seleziona una colonna per volta (es. B3:B8)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Imposta i “bordi esterni”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87" name="Google Shape;4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313" y="1717400"/>
            <a:ext cx="210482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4"/>
          <p:cNvSpPr/>
          <p:nvPr/>
        </p:nvSpPr>
        <p:spPr>
          <a:xfrm>
            <a:off x="1439325" y="24459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89" name="Google Shape;489;p44"/>
          <p:cNvSpPr/>
          <p:nvPr/>
        </p:nvSpPr>
        <p:spPr>
          <a:xfrm>
            <a:off x="1439325" y="390117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90" name="Google Shape;49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987" y="1999737"/>
            <a:ext cx="4328592" cy="32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12. Imposta la riga dei totali come stile colore 2, grassetto, centrato.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96" name="Google Shape;4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37025" y="1371700"/>
            <a:ext cx="5162251" cy="32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5"/>
          <p:cNvSpPr/>
          <p:nvPr/>
        </p:nvSpPr>
        <p:spPr>
          <a:xfrm>
            <a:off x="1980575" y="33586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98" name="Google Shape;49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901" y="1263875"/>
            <a:ext cx="48577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13. Calcola l’importo bimestrale, che è la metà dell’importo annuale, con una formula.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04" name="Google Shape;5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900" y="1232250"/>
            <a:ext cx="44702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14. Imposta la casella D8 come “riempimento con motivo grigio 50%”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50" y="1804358"/>
            <a:ext cx="1780950" cy="3401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500" y="1618098"/>
            <a:ext cx="2443725" cy="992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5025" y="2171000"/>
            <a:ext cx="3310550" cy="3193074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7"/>
          <p:cNvSpPr txBox="1"/>
          <p:nvPr/>
        </p:nvSpPr>
        <p:spPr>
          <a:xfrm>
            <a:off x="1018775" y="1279263"/>
            <a:ext cx="612000" cy="4002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 </a:t>
            </a:r>
            <a:endParaRPr/>
          </a:p>
        </p:txBody>
      </p:sp>
      <p:sp>
        <p:nvSpPr>
          <p:cNvPr id="514" name="Google Shape;514;p47"/>
          <p:cNvSpPr txBox="1"/>
          <p:nvPr/>
        </p:nvSpPr>
        <p:spPr>
          <a:xfrm>
            <a:off x="3072025" y="1017713"/>
            <a:ext cx="612000" cy="4002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. </a:t>
            </a:r>
            <a:endParaRPr/>
          </a:p>
        </p:txBody>
      </p:sp>
      <p:sp>
        <p:nvSpPr>
          <p:cNvPr id="515" name="Google Shape;515;p47"/>
          <p:cNvSpPr txBox="1"/>
          <p:nvPr/>
        </p:nvSpPr>
        <p:spPr>
          <a:xfrm>
            <a:off x="5317500" y="1804338"/>
            <a:ext cx="612000" cy="4002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r>
              <a:rPr lang="en">
                <a:solidFill>
                  <a:schemeClr val="lt1"/>
                </a:solidFill>
              </a:rPr>
              <a:t>. </a:t>
            </a:r>
            <a:endParaRPr/>
          </a:p>
        </p:txBody>
      </p:sp>
      <p:sp>
        <p:nvSpPr>
          <p:cNvPr id="516" name="Google Shape;516;p47"/>
          <p:cNvSpPr/>
          <p:nvPr/>
        </p:nvSpPr>
        <p:spPr>
          <a:xfrm>
            <a:off x="1191375" y="20541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17" name="Google Shape;517;p47"/>
          <p:cNvSpPr/>
          <p:nvPr/>
        </p:nvSpPr>
        <p:spPr>
          <a:xfrm>
            <a:off x="489450" y="460410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18" name="Google Shape;518;p47"/>
          <p:cNvSpPr/>
          <p:nvPr/>
        </p:nvSpPr>
        <p:spPr>
          <a:xfrm>
            <a:off x="3478050" y="201042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19" name="Google Shape;519;p47"/>
          <p:cNvSpPr/>
          <p:nvPr/>
        </p:nvSpPr>
        <p:spPr>
          <a:xfrm>
            <a:off x="5317500" y="250650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20" name="Google Shape;520;p47"/>
          <p:cNvSpPr/>
          <p:nvPr/>
        </p:nvSpPr>
        <p:spPr>
          <a:xfrm>
            <a:off x="5317500" y="309657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21" name="Google Shape;521;p47"/>
          <p:cNvSpPr/>
          <p:nvPr/>
        </p:nvSpPr>
        <p:spPr>
          <a:xfrm>
            <a:off x="5646650" y="460410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522" name="Google Shape;52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2963" y="1421787"/>
            <a:ext cx="2075881" cy="8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7"/>
          <p:cNvSpPr txBox="1"/>
          <p:nvPr/>
        </p:nvSpPr>
        <p:spPr>
          <a:xfrm>
            <a:off x="7812000" y="1017713"/>
            <a:ext cx="612000" cy="4002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14. Imposta la casella D8 come “riempimento con motivo grigio 50%”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29" name="Google Shape;5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700" y="1213200"/>
            <a:ext cx="54197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Impariamo facendo.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1625350" y="1215750"/>
            <a:ext cx="589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A FINE LEZIONE, OGNI VOLTA CHE SPEGNETE IL PC, CARICATE I VOSTRI LAVORI SUL VOSTRO GOOGLE DRIVE.</a:t>
            </a:r>
            <a:endParaRPr b="1" sz="2400"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Apri Excel e crea un nuovo file. Salvalo come “EXCEL-ESERCIZIO 2 NOME  COGNOME”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2. Inserisci i seguenti dati nel foglio.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05" name="Google Shape;4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025" y="1931875"/>
            <a:ext cx="42291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4"/>
          <p:cNvSpPr txBox="1"/>
          <p:nvPr/>
        </p:nvSpPr>
        <p:spPr>
          <a:xfrm>
            <a:off x="3721800" y="21148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mensile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3. Calcola, nelle celle B8 e C8, i totali delle ore pagate e della paga mensile, utilizzando una formula adatta.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12" name="Google Shape;4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1725050"/>
            <a:ext cx="38576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4.</a:t>
            </a:r>
            <a:r>
              <a:rPr lang="en" sz="2000">
                <a:solidFill>
                  <a:schemeClr val="dk2"/>
                </a:solidFill>
              </a:rPr>
              <a:t> Calcola, nelle celle D2;D8, la retribuzione oraria di ciascun operaio con una formula adatta.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18" name="Google Shape;4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1888900"/>
            <a:ext cx="41910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5. </a:t>
            </a:r>
            <a:r>
              <a:rPr lang="en" sz="2000">
                <a:solidFill>
                  <a:schemeClr val="dk2"/>
                </a:solidFill>
              </a:rPr>
              <a:t> Modifica le dimensioni delle colonne e delle righe. Puoi farlo trascinandone i bordi, ma richiedo di impostare precisamente: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Larghezza colonne: A 16, B 10 , C 11, D 13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Altezza righe: 1-&gt;36, 2 e 8 -&gt; 30, le altre 21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24" name="Google Shape;4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550" y="2132388"/>
            <a:ext cx="28384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7"/>
          <p:cNvSpPr/>
          <p:nvPr/>
        </p:nvSpPr>
        <p:spPr>
          <a:xfrm>
            <a:off x="5436475" y="2484613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26" name="Google Shape;426;p37"/>
          <p:cNvSpPr txBox="1"/>
          <p:nvPr/>
        </p:nvSpPr>
        <p:spPr>
          <a:xfrm>
            <a:off x="55013" y="2296550"/>
            <a:ext cx="4986000" cy="104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Clicca col destro sul numero della riga o sulla lettera della colonna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Seleziona “larghezza righe” o “larghezza colonne”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Inserisci la dimensione desiderata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7" name="Google Shape;427;p37"/>
          <p:cNvSpPr/>
          <p:nvPr/>
        </p:nvSpPr>
        <p:spPr>
          <a:xfrm>
            <a:off x="6036125" y="4599988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28" name="Google Shape;4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90" y="3693550"/>
            <a:ext cx="4105474" cy="31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6</a:t>
            </a:r>
            <a:r>
              <a:rPr lang="en" sz="2000">
                <a:solidFill>
                  <a:schemeClr val="dk2"/>
                </a:solidFill>
              </a:rPr>
              <a:t>. Unisci le celle A1:D1 e centra il testo.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34" name="Google Shape;4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64" y="966800"/>
            <a:ext cx="4868842" cy="23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8"/>
          <p:cNvSpPr/>
          <p:nvPr/>
        </p:nvSpPr>
        <p:spPr>
          <a:xfrm>
            <a:off x="489450" y="2470820"/>
            <a:ext cx="282900" cy="29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6" name="Google Shape;436;p38"/>
          <p:cNvSpPr/>
          <p:nvPr/>
        </p:nvSpPr>
        <p:spPr>
          <a:xfrm>
            <a:off x="4130158" y="1608908"/>
            <a:ext cx="282900" cy="29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7" name="Google Shape;437;p38"/>
          <p:cNvSpPr txBox="1"/>
          <p:nvPr/>
        </p:nvSpPr>
        <p:spPr>
          <a:xfrm>
            <a:off x="3011798" y="2693610"/>
            <a:ext cx="1898100" cy="14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Clicca sulla cella di partenza e trascina fino alla cella di arrivo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38"/>
          <p:cNvSpPr txBox="1"/>
          <p:nvPr/>
        </p:nvSpPr>
        <p:spPr>
          <a:xfrm>
            <a:off x="5223546" y="1017729"/>
            <a:ext cx="18981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Clicca su questo simbolo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39" name="Google Shape;43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756" y="2216629"/>
            <a:ext cx="3332193" cy="2431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7. Imposta la cella del titolo come centrata verticalmente e cambia lo stile in “Titolo”.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45" name="Google Shape;4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5" y="1322525"/>
            <a:ext cx="320006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867" y="1246325"/>
            <a:ext cx="381000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9"/>
          <p:cNvSpPr/>
          <p:nvPr/>
        </p:nvSpPr>
        <p:spPr>
          <a:xfrm>
            <a:off x="211225" y="27036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6108350" y="148837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411300" y="2067388"/>
            <a:ext cx="30000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Cambiare lo stile: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5724925" y="2257063"/>
            <a:ext cx="30000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Testo centrato in verticale e orizzontale: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yperglycemia in an Elderly Patient Clinical Case by Slidesgo">
  <a:themeElements>
    <a:clrScheme name="Simple Light">
      <a:dk1>
        <a:srgbClr val="FF9999"/>
      </a:dk1>
      <a:lt1>
        <a:srgbClr val="FFFFFF"/>
      </a:lt1>
      <a:dk2>
        <a:srgbClr val="191919"/>
      </a:dk2>
      <a:lt2>
        <a:srgbClr val="FFEBEB"/>
      </a:lt2>
      <a:accent1>
        <a:srgbClr val="C3A2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