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PT Sans"/>
      <p:regular r:id="rId29"/>
      <p:bold r:id="rId30"/>
      <p:italic r:id="rId31"/>
      <p:boldItalic r:id="rId32"/>
    </p:embeddedFont>
    <p:embeddedFont>
      <p:font typeface="Manjari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6.xml"/><Relationship Id="rId33" Type="http://schemas.openxmlformats.org/officeDocument/2006/relationships/font" Target="fonts/Manjari-regular.fntdata"/><Relationship Id="rId10" Type="http://schemas.openxmlformats.org/officeDocument/2006/relationships/slide" Target="slides/slide5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anjari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ce4c7861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ce4c7861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ce4c7861e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ce4c7861e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ce4c7861e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ce4c7861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ce4c7861e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ce4c7861e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ce4c7861e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ce4c7861e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ce4c7861e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ce4c7861e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ce4c7861e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ce4c7861e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e4c7861e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ce4c7861e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ce4c7861e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ce4c7861e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d04db85e5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d04db85e5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b1b4e0d1e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b1b4e0d1e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f3c66ac35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f3c66ac35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c47e1cce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c47e1cce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d04db85e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d04db85e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d04db85e5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d04db85e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d04db85e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d04db85e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d04db85e5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d04db85e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ce4c7861e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ce4c7861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5825" y="967888"/>
            <a:ext cx="6153900" cy="26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90125" y="3602188"/>
            <a:ext cx="6153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53175" y="3084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hasCustomPrompt="1" type="title"/>
          </p:nvPr>
        </p:nvSpPr>
        <p:spPr>
          <a:xfrm>
            <a:off x="1284000" y="1672814"/>
            <a:ext cx="6576000" cy="13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1284000" y="29735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1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720000" y="969550"/>
            <a:ext cx="24780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2" type="title"/>
          </p:nvPr>
        </p:nvSpPr>
        <p:spPr>
          <a:xfrm>
            <a:off x="3419276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3"/>
          <p:cNvSpPr txBox="1"/>
          <p:nvPr>
            <p:ph idx="1" type="subTitle"/>
          </p:nvPr>
        </p:nvSpPr>
        <p:spPr>
          <a:xfrm>
            <a:off x="3419276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3" type="title"/>
          </p:nvPr>
        </p:nvSpPr>
        <p:spPr>
          <a:xfrm>
            <a:off x="6118548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13"/>
          <p:cNvSpPr txBox="1"/>
          <p:nvPr>
            <p:ph idx="4" type="subTitle"/>
          </p:nvPr>
        </p:nvSpPr>
        <p:spPr>
          <a:xfrm>
            <a:off x="6118545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5" type="title"/>
          </p:nvPr>
        </p:nvSpPr>
        <p:spPr>
          <a:xfrm>
            <a:off x="341928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13"/>
          <p:cNvSpPr txBox="1"/>
          <p:nvPr>
            <p:ph idx="6" type="subTitle"/>
          </p:nvPr>
        </p:nvSpPr>
        <p:spPr>
          <a:xfrm>
            <a:off x="3419276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7" type="title"/>
          </p:nvPr>
        </p:nvSpPr>
        <p:spPr>
          <a:xfrm>
            <a:off x="611855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" name="Google Shape;126;p13"/>
          <p:cNvSpPr txBox="1"/>
          <p:nvPr>
            <p:ph idx="8" type="subTitle"/>
          </p:nvPr>
        </p:nvSpPr>
        <p:spPr>
          <a:xfrm>
            <a:off x="6118545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9" type="title"/>
          </p:nvPr>
        </p:nvSpPr>
        <p:spPr>
          <a:xfrm>
            <a:off x="720005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13"/>
          <p:cNvSpPr txBox="1"/>
          <p:nvPr>
            <p:ph idx="13" type="subTitle"/>
          </p:nvPr>
        </p:nvSpPr>
        <p:spPr>
          <a:xfrm>
            <a:off x="720000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hasCustomPrompt="1" idx="14" type="title"/>
          </p:nvPr>
        </p:nvSpPr>
        <p:spPr>
          <a:xfrm>
            <a:off x="720005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hasCustomPrompt="1" idx="15" type="title"/>
          </p:nvPr>
        </p:nvSpPr>
        <p:spPr>
          <a:xfrm>
            <a:off x="341925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hasCustomPrompt="1" idx="16" type="title"/>
          </p:nvPr>
        </p:nvSpPr>
        <p:spPr>
          <a:xfrm>
            <a:off x="341925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hasCustomPrompt="1" idx="17" type="title"/>
          </p:nvPr>
        </p:nvSpPr>
        <p:spPr>
          <a:xfrm>
            <a:off x="611850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hasCustomPrompt="1" idx="18" type="title"/>
          </p:nvPr>
        </p:nvSpPr>
        <p:spPr>
          <a:xfrm>
            <a:off x="611850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/>
          <p:nvPr/>
        </p:nvSpPr>
        <p:spPr>
          <a:xfrm rot="387207">
            <a:off x="-152994" y="233087"/>
            <a:ext cx="723652" cy="1310473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8885050" y="17347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8654850" y="4786196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920600" y="1599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14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720000" y="4165225"/>
            <a:ext cx="106500" cy="10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15"/>
          <p:cNvSpPr/>
          <p:nvPr/>
        </p:nvSpPr>
        <p:spPr>
          <a:xfrm>
            <a:off x="-191550" y="34304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859800" y="-1095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>
            <a:off x="8158600" y="8132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>
            <a:off x="8367425" y="46041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flipH="1">
            <a:off x="212375" y="43898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>
            <a:off x="590100" y="4634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flipH="1">
            <a:off x="266900" y="896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flipH="1">
            <a:off x="7550125" y="4797350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 flipH="1">
            <a:off x="8392200" y="414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 flipH="1">
            <a:off x="428900" y="3008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26400" y="311566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" type="subTitle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97500" y="26248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flipH="1">
            <a:off x="-32550" y="-744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1582088"/>
            <a:ext cx="3338100" cy="1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720000" y="2875650"/>
            <a:ext cx="33381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2979450" y="4716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871700" y="442695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4"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753075" y="1376475"/>
            <a:ext cx="3676200" cy="30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9" name="Google Shape;189;p18"/>
          <p:cNvSpPr txBox="1"/>
          <p:nvPr>
            <p:ph type="title"/>
          </p:nvPr>
        </p:nvSpPr>
        <p:spPr>
          <a:xfrm>
            <a:off x="753075" y="698025"/>
            <a:ext cx="36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 flipH="1">
            <a:off x="8601123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flipH="1">
            <a:off x="-82552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flipH="1">
            <a:off x="2288998" y="3894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flipH="1">
            <a:off x="167248" y="18985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flipH="1" rot="435347">
            <a:off x="8651302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 flipH="1">
            <a:off x="8743323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flipH="1">
            <a:off x="7711201" y="411675"/>
            <a:ext cx="407700" cy="40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 flipH="1">
            <a:off x="641850" y="4705475"/>
            <a:ext cx="275100" cy="2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 flipH="1">
            <a:off x="7386223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713100" y="1874700"/>
            <a:ext cx="35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" type="subTitle"/>
          </p:nvPr>
        </p:nvSpPr>
        <p:spPr>
          <a:xfrm>
            <a:off x="721100" y="2447400"/>
            <a:ext cx="35814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283800" y="4539425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1900400" y="4773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2274825" y="326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7200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2" type="body"/>
          </p:nvPr>
        </p:nvSpPr>
        <p:spPr>
          <a:xfrm>
            <a:off x="46945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5" name="Google Shape;21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20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20000" y="2233075"/>
            <a:ext cx="4281900" cy="12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720000" y="1011775"/>
            <a:ext cx="4281900" cy="10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20000" y="3674275"/>
            <a:ext cx="42819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969250" y="460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-4500040">
            <a:off x="-193135" y="-40864"/>
            <a:ext cx="2133261" cy="1640276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7131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8" name="Google Shape;228;p21"/>
          <p:cNvSpPr txBox="1"/>
          <p:nvPr>
            <p:ph idx="2" type="body"/>
          </p:nvPr>
        </p:nvSpPr>
        <p:spPr>
          <a:xfrm>
            <a:off x="46945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2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6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1" type="subTitle"/>
          </p:nvPr>
        </p:nvSpPr>
        <p:spPr>
          <a:xfrm>
            <a:off x="1847988" y="3774799"/>
            <a:ext cx="22620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2" type="title"/>
          </p:nvPr>
        </p:nvSpPr>
        <p:spPr>
          <a:xfrm>
            <a:off x="1845138" y="3312421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3" type="subTitle"/>
          </p:nvPr>
        </p:nvSpPr>
        <p:spPr>
          <a:xfrm>
            <a:off x="5028287" y="3774799"/>
            <a:ext cx="22677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2"/>
          <p:cNvSpPr txBox="1"/>
          <p:nvPr>
            <p:ph idx="4" type="title"/>
          </p:nvPr>
        </p:nvSpPr>
        <p:spPr>
          <a:xfrm>
            <a:off x="5031149" y="3312421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22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-211575" y="-2688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351675" y="142355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501675" y="42498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8509050" y="1125050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7131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idx="2" type="title"/>
          </p:nvPr>
        </p:nvSpPr>
        <p:spPr>
          <a:xfrm>
            <a:off x="5394875" y="371962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1" type="subTitle"/>
          </p:nvPr>
        </p:nvSpPr>
        <p:spPr>
          <a:xfrm>
            <a:off x="5394875" y="41526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3" type="title"/>
          </p:nvPr>
        </p:nvSpPr>
        <p:spPr>
          <a:xfrm>
            <a:off x="5394875" y="137957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4" type="subTitle"/>
          </p:nvPr>
        </p:nvSpPr>
        <p:spPr>
          <a:xfrm>
            <a:off x="5394875" y="18125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5" type="title"/>
          </p:nvPr>
        </p:nvSpPr>
        <p:spPr>
          <a:xfrm>
            <a:off x="5394875" y="2549613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6" type="subTitle"/>
          </p:nvPr>
        </p:nvSpPr>
        <p:spPr>
          <a:xfrm>
            <a:off x="5394875" y="2982538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-22487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24"/>
          <p:cNvSpPr txBox="1"/>
          <p:nvPr>
            <p:ph idx="2" type="title"/>
          </p:nvPr>
        </p:nvSpPr>
        <p:spPr>
          <a:xfrm>
            <a:off x="6159001" y="2835346"/>
            <a:ext cx="22719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24"/>
          <p:cNvSpPr txBox="1"/>
          <p:nvPr>
            <p:ph idx="1" type="subTitle"/>
          </p:nvPr>
        </p:nvSpPr>
        <p:spPr>
          <a:xfrm>
            <a:off x="718750" y="3308875"/>
            <a:ext cx="22620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3" type="title"/>
          </p:nvPr>
        </p:nvSpPr>
        <p:spPr>
          <a:xfrm>
            <a:off x="713100" y="2835346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3433175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idx="5" type="title"/>
          </p:nvPr>
        </p:nvSpPr>
        <p:spPr>
          <a:xfrm>
            <a:off x="3433237" y="2835346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6161100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4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6" name="Google Shape;286;p25"/>
          <p:cNvSpPr txBox="1"/>
          <p:nvPr>
            <p:ph idx="2" type="title"/>
          </p:nvPr>
        </p:nvSpPr>
        <p:spPr>
          <a:xfrm>
            <a:off x="2125113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25"/>
          <p:cNvSpPr txBox="1"/>
          <p:nvPr>
            <p:ph idx="1" type="subTitle"/>
          </p:nvPr>
        </p:nvSpPr>
        <p:spPr>
          <a:xfrm>
            <a:off x="2125113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5"/>
          <p:cNvSpPr txBox="1"/>
          <p:nvPr>
            <p:ph idx="3" type="title"/>
          </p:nvPr>
        </p:nvSpPr>
        <p:spPr>
          <a:xfrm>
            <a:off x="5040691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25"/>
          <p:cNvSpPr txBox="1"/>
          <p:nvPr>
            <p:ph idx="4" type="subTitle"/>
          </p:nvPr>
        </p:nvSpPr>
        <p:spPr>
          <a:xfrm>
            <a:off x="5040689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5" type="title"/>
          </p:nvPr>
        </p:nvSpPr>
        <p:spPr>
          <a:xfrm>
            <a:off x="2125113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25"/>
          <p:cNvSpPr txBox="1"/>
          <p:nvPr>
            <p:ph idx="6" type="subTitle"/>
          </p:nvPr>
        </p:nvSpPr>
        <p:spPr>
          <a:xfrm>
            <a:off x="2125113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7" type="title"/>
          </p:nvPr>
        </p:nvSpPr>
        <p:spPr>
          <a:xfrm>
            <a:off x="5040691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25"/>
          <p:cNvSpPr txBox="1"/>
          <p:nvPr>
            <p:ph idx="8" type="subTitle"/>
          </p:nvPr>
        </p:nvSpPr>
        <p:spPr>
          <a:xfrm>
            <a:off x="5040689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/>
          <p:nvPr/>
        </p:nvSpPr>
        <p:spPr>
          <a:xfrm flipH="1">
            <a:off x="7364400" y="466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 flipH="1">
            <a:off x="374025" y="242185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" name="Google Shape;306;p26"/>
          <p:cNvSpPr txBox="1"/>
          <p:nvPr>
            <p:ph idx="2" type="title"/>
          </p:nvPr>
        </p:nvSpPr>
        <p:spPr>
          <a:xfrm>
            <a:off x="110117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7" name="Google Shape;307;p26"/>
          <p:cNvSpPr txBox="1"/>
          <p:nvPr>
            <p:ph idx="1" type="subTitle"/>
          </p:nvPr>
        </p:nvSpPr>
        <p:spPr>
          <a:xfrm>
            <a:off x="1101175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6"/>
          <p:cNvSpPr txBox="1"/>
          <p:nvPr>
            <p:ph idx="3" type="title"/>
          </p:nvPr>
        </p:nvSpPr>
        <p:spPr>
          <a:xfrm>
            <a:off x="3578947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9" name="Google Shape;309;p26"/>
          <p:cNvSpPr txBox="1"/>
          <p:nvPr>
            <p:ph idx="4" type="subTitle"/>
          </p:nvPr>
        </p:nvSpPr>
        <p:spPr>
          <a:xfrm>
            <a:off x="3578998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6"/>
          <p:cNvSpPr txBox="1"/>
          <p:nvPr>
            <p:ph idx="5" type="title"/>
          </p:nvPr>
        </p:nvSpPr>
        <p:spPr>
          <a:xfrm>
            <a:off x="110117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" name="Google Shape;311;p26"/>
          <p:cNvSpPr txBox="1"/>
          <p:nvPr>
            <p:ph idx="6" type="subTitle"/>
          </p:nvPr>
        </p:nvSpPr>
        <p:spPr>
          <a:xfrm>
            <a:off x="1101175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6"/>
          <p:cNvSpPr txBox="1"/>
          <p:nvPr>
            <p:ph idx="7" type="title"/>
          </p:nvPr>
        </p:nvSpPr>
        <p:spPr>
          <a:xfrm>
            <a:off x="3578947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26"/>
          <p:cNvSpPr txBox="1"/>
          <p:nvPr>
            <p:ph idx="8" type="subTitle"/>
          </p:nvPr>
        </p:nvSpPr>
        <p:spPr>
          <a:xfrm>
            <a:off x="3578998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6"/>
          <p:cNvSpPr txBox="1"/>
          <p:nvPr>
            <p:ph idx="9" type="title"/>
          </p:nvPr>
        </p:nvSpPr>
        <p:spPr>
          <a:xfrm>
            <a:off x="605672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26"/>
          <p:cNvSpPr txBox="1"/>
          <p:nvPr>
            <p:ph idx="13" type="subTitle"/>
          </p:nvPr>
        </p:nvSpPr>
        <p:spPr>
          <a:xfrm>
            <a:off x="6056727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6"/>
          <p:cNvSpPr txBox="1"/>
          <p:nvPr>
            <p:ph idx="14" type="title"/>
          </p:nvPr>
        </p:nvSpPr>
        <p:spPr>
          <a:xfrm>
            <a:off x="605672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26"/>
          <p:cNvSpPr txBox="1"/>
          <p:nvPr>
            <p:ph idx="15" type="subTitle"/>
          </p:nvPr>
        </p:nvSpPr>
        <p:spPr>
          <a:xfrm>
            <a:off x="6056827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6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hasCustomPrompt="1" type="title"/>
          </p:nvPr>
        </p:nvSpPr>
        <p:spPr>
          <a:xfrm>
            <a:off x="2223600" y="692350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2223600" y="146125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1" name="Google Shape;331;p27"/>
          <p:cNvSpPr txBox="1"/>
          <p:nvPr>
            <p:ph hasCustomPrompt="1" idx="2" type="title"/>
          </p:nvPr>
        </p:nvSpPr>
        <p:spPr>
          <a:xfrm>
            <a:off x="2223600" y="199007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2" name="Google Shape;332;p27"/>
          <p:cNvSpPr txBox="1"/>
          <p:nvPr>
            <p:ph idx="3" type="subTitle"/>
          </p:nvPr>
        </p:nvSpPr>
        <p:spPr>
          <a:xfrm>
            <a:off x="2223600" y="275896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3" name="Google Shape;333;p27"/>
          <p:cNvSpPr txBox="1"/>
          <p:nvPr>
            <p:ph hasCustomPrompt="1" idx="4" type="title"/>
          </p:nvPr>
        </p:nvSpPr>
        <p:spPr>
          <a:xfrm>
            <a:off x="2223600" y="328776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27"/>
          <p:cNvSpPr txBox="1"/>
          <p:nvPr>
            <p:ph idx="5" type="subTitle"/>
          </p:nvPr>
        </p:nvSpPr>
        <p:spPr>
          <a:xfrm>
            <a:off x="2223600" y="4056646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5" name="Google Shape;335;p27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558403" y="940625"/>
            <a:ext cx="394500" cy="39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864692" y="22467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4658764" y="375275"/>
            <a:ext cx="3765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8" name="Google Shape;348;p28"/>
          <p:cNvSpPr txBox="1"/>
          <p:nvPr>
            <p:ph idx="1" type="subTitle"/>
          </p:nvPr>
        </p:nvSpPr>
        <p:spPr>
          <a:xfrm>
            <a:off x="4651200" y="1357950"/>
            <a:ext cx="37653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8"/>
          <p:cNvSpPr txBox="1"/>
          <p:nvPr/>
        </p:nvSpPr>
        <p:spPr>
          <a:xfrm>
            <a:off x="4658100" y="3496450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,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"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/>
          <p:nvPr/>
        </p:nvSpPr>
        <p:spPr>
          <a:xfrm>
            <a:off x="688975" y="695109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"/>
          <p:cNvSpPr/>
          <p:nvPr/>
        </p:nvSpPr>
        <p:spPr>
          <a:xfrm flipH="1">
            <a:off x="-32550" y="-1453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title"/>
          </p:nvPr>
        </p:nvSpPr>
        <p:spPr>
          <a:xfrm>
            <a:off x="1656225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title"/>
          </p:nvPr>
        </p:nvSpPr>
        <p:spPr>
          <a:xfrm>
            <a:off x="4745472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4745475" y="306160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1655925" y="3061597"/>
            <a:ext cx="2743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6"/>
          <p:cNvSpPr/>
          <p:nvPr/>
        </p:nvSpPr>
        <p:spPr>
          <a:xfrm>
            <a:off x="-326250" y="2775475"/>
            <a:ext cx="710250" cy="193367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7898250" y="364820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0000" y="1254900"/>
            <a:ext cx="7704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7"/>
          <p:cNvSpPr/>
          <p:nvPr/>
        </p:nvSpPr>
        <p:spPr>
          <a:xfrm flipH="1" rot="435347">
            <a:off x="8605339" y="2807319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 flipH="1">
            <a:off x="-306840" y="-167862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 flipH="1">
            <a:off x="8697361" y="26969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281486" y="13018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281473" y="2140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 flipH="1">
            <a:off x="591761" y="48691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 flipH="1">
            <a:off x="8392236" y="313963"/>
            <a:ext cx="305100" cy="30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flipH="1">
            <a:off x="8583961" y="467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1424375" y="1307100"/>
            <a:ext cx="6295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8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4512625" y="4673750"/>
            <a:ext cx="195300" cy="19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2241450" y="1439338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2241450" y="2527285"/>
            <a:ext cx="46611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088900" y="3400800"/>
            <a:ext cx="49662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/>
        </p:nvSpPr>
        <p:spPr>
          <a:xfrm flipH="1">
            <a:off x="-224875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 flipH="1">
            <a:off x="136186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 flipH="1">
            <a:off x="-15275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 flipH="1">
            <a:off x="852052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 flipH="1">
            <a:off x="8653175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 flipH="1">
            <a:off x="8235075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 flipH="1">
            <a:off x="8237000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/>
          <p:nvPr/>
        </p:nvSpPr>
        <p:spPr>
          <a:xfrm>
            <a:off x="1796963" y="2731175"/>
            <a:ext cx="5550063" cy="106617"/>
          </a:xfrm>
          <a:custGeom>
            <a:rect b="b" l="l" r="r" t="t"/>
            <a:pathLst>
              <a:path extrusionOk="0" h="8555" w="256680">
                <a:moveTo>
                  <a:pt x="0" y="8555"/>
                </a:moveTo>
                <a:cubicBezTo>
                  <a:pt x="55116" y="-2474"/>
                  <a:pt x="112220" y="382"/>
                  <a:pt x="168429" y="382"/>
                </a:cubicBezTo>
                <a:cubicBezTo>
                  <a:pt x="186916" y="382"/>
                  <a:pt x="205442" y="580"/>
                  <a:pt x="223862" y="2159"/>
                </a:cubicBezTo>
                <a:cubicBezTo>
                  <a:pt x="230370" y="2717"/>
                  <a:pt x="236885" y="3197"/>
                  <a:pt x="243405" y="3580"/>
                </a:cubicBezTo>
                <a:cubicBezTo>
                  <a:pt x="246724" y="3775"/>
                  <a:pt x="256680" y="4291"/>
                  <a:pt x="253355" y="429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" name="Google Shape;386;p31"/>
          <p:cNvSpPr txBox="1"/>
          <p:nvPr>
            <p:ph type="ctrTitle"/>
          </p:nvPr>
        </p:nvSpPr>
        <p:spPr>
          <a:xfrm>
            <a:off x="1495050" y="1708387"/>
            <a:ext cx="61539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Microsoft Excel</a:t>
            </a:r>
            <a:endParaRPr sz="6000"/>
          </a:p>
        </p:txBody>
      </p:sp>
      <p:sp>
        <p:nvSpPr>
          <p:cNvPr id="387" name="Google Shape;387;p31"/>
          <p:cNvSpPr/>
          <p:nvPr/>
        </p:nvSpPr>
        <p:spPr>
          <a:xfrm>
            <a:off x="8032425" y="4346400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 txBox="1"/>
          <p:nvPr>
            <p:ph idx="1" type="subTitle"/>
          </p:nvPr>
        </p:nvSpPr>
        <p:spPr>
          <a:xfrm>
            <a:off x="1301825" y="2982100"/>
            <a:ext cx="6730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 1B-1F     |     Informatica      |   Prof.ssa Fabretti     |     a.s. 2023/24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risultato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4538050" y="157205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45" name="Google Shape;4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288" y="1017725"/>
            <a:ext cx="42254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3</a:t>
            </a:r>
            <a:r>
              <a:rPr lang="en" sz="2000">
                <a:solidFill>
                  <a:schemeClr val="dk2"/>
                </a:solidFill>
              </a:rPr>
              <a:t>. Unisci le celle A1:F1 e centra il testo.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51" name="Google Shape;4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88" y="966800"/>
            <a:ext cx="769502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1"/>
          <p:cNvSpPr/>
          <p:nvPr/>
        </p:nvSpPr>
        <p:spPr>
          <a:xfrm>
            <a:off x="489450" y="341077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3" name="Google Shape;453;p41"/>
          <p:cNvSpPr/>
          <p:nvPr/>
        </p:nvSpPr>
        <p:spPr>
          <a:xfrm>
            <a:off x="6243450" y="201020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4" name="Google Shape;454;p41"/>
          <p:cNvSpPr txBox="1"/>
          <p:nvPr/>
        </p:nvSpPr>
        <p:spPr>
          <a:xfrm>
            <a:off x="4475925" y="3772800"/>
            <a:ext cx="3000000" cy="83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Clicca sulla cella di partenza e trascina fino alla cella di arrivo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5" name="Google Shape;455;p41"/>
          <p:cNvSpPr txBox="1"/>
          <p:nvPr/>
        </p:nvSpPr>
        <p:spPr>
          <a:xfrm>
            <a:off x="5572525" y="1483463"/>
            <a:ext cx="30000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2. Clicca su questo simbolo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4. Imposta la cellona del titolo con il stile Titolo e centrato sia orizzontalmente che verticalmente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61" name="Google Shape;4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25" y="1322525"/>
            <a:ext cx="320006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867" y="1246325"/>
            <a:ext cx="381000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2167" y="3084650"/>
            <a:ext cx="3055698" cy="20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2"/>
          <p:cNvSpPr/>
          <p:nvPr/>
        </p:nvSpPr>
        <p:spPr>
          <a:xfrm>
            <a:off x="211225" y="274805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65" name="Google Shape;465;p42"/>
          <p:cNvSpPr/>
          <p:nvPr/>
        </p:nvSpPr>
        <p:spPr>
          <a:xfrm>
            <a:off x="6108350" y="148837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66" name="Google Shape;466;p42"/>
          <p:cNvSpPr/>
          <p:nvPr/>
        </p:nvSpPr>
        <p:spPr>
          <a:xfrm>
            <a:off x="6378925" y="344225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411300" y="2067388"/>
            <a:ext cx="30000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Cambiare lo stile: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8" name="Google Shape;468;p42"/>
          <p:cNvSpPr txBox="1"/>
          <p:nvPr/>
        </p:nvSpPr>
        <p:spPr>
          <a:xfrm>
            <a:off x="5724925" y="2257063"/>
            <a:ext cx="3000000" cy="61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Testo centrato in verticale e orizzontale: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9" name="Google Shape;469;p42"/>
          <p:cNvSpPr txBox="1"/>
          <p:nvPr/>
        </p:nvSpPr>
        <p:spPr>
          <a:xfrm>
            <a:off x="6108350" y="4112013"/>
            <a:ext cx="30000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Modifiche allo stile del testo: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4. Risultato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75" name="Google Shape;4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325" y="1017725"/>
            <a:ext cx="433675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5</a:t>
            </a:r>
            <a:r>
              <a:rPr lang="en" sz="2000">
                <a:solidFill>
                  <a:schemeClr val="dk2"/>
                </a:solidFill>
              </a:rPr>
              <a:t>. Imposta la le intestazioni di colonna come testo a capo, stile “output”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81" name="Google Shape;4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00" y="1752600"/>
            <a:ext cx="50768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4325" y="1170125"/>
            <a:ext cx="3237275" cy="3747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6</a:t>
            </a:r>
            <a:r>
              <a:rPr lang="en" sz="2000">
                <a:solidFill>
                  <a:schemeClr val="dk2"/>
                </a:solidFill>
              </a:rPr>
              <a:t>. Imposta le celle B4:F15 come stile colore 3 20%, e impostare i bordi per ogni colonna.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88" name="Google Shape;4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900" y="1878975"/>
            <a:ext cx="410028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9</a:t>
            </a:r>
            <a:r>
              <a:rPr lang="en" sz="2000">
                <a:solidFill>
                  <a:schemeClr val="dk2"/>
                </a:solidFill>
              </a:rPr>
              <a:t>. Imposta le intestazioni di riga con stile “Colore 1”, grassetto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94" name="Google Shape;4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400" y="1746050"/>
            <a:ext cx="422142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10. Imposta le righe dei totali e delle medie con stile “calcolo”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00" name="Google Shape;5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200" y="1613150"/>
            <a:ext cx="409964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10. Seleziona i dati (B3:E14) e imposta la formattazione condizionale “Barre blu”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06" name="Google Shape;50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650" y="1635300"/>
            <a:ext cx="413892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10. Seleziona le presenze mensili per camera e seleziona la formattazione condizionale “icone-&gt;stelline”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12" name="Google Shape;51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100" y="1558950"/>
            <a:ext cx="4914325" cy="462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Impariamo facendo.</a:t>
            </a:r>
            <a:endParaRPr/>
          </a:p>
        </p:txBody>
      </p:sp>
      <p:sp>
        <p:nvSpPr>
          <p:cNvPr id="394" name="Google Shape;394;p32"/>
          <p:cNvSpPr txBox="1"/>
          <p:nvPr>
            <p:ph idx="1" type="body"/>
          </p:nvPr>
        </p:nvSpPr>
        <p:spPr>
          <a:xfrm>
            <a:off x="1625350" y="1215750"/>
            <a:ext cx="589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A FINE LEZIONE, OGNI VOLTA CHE SPEGNETE IL PC, CARICATE I VOSTRI LAVORI SUL VOSTRO GOOGLE DRIVE.</a:t>
            </a:r>
            <a:endParaRPr b="1" sz="2400">
              <a:solidFill>
                <a:schemeClr val="dk2"/>
              </a:solidFill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Apri Excel e crea un nuovo file. Salvalo come “EXCEL-ESERCIZIO 1 NOME  COGNOME”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2. Scarica da Google Classroom il file di partenza.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05" name="Google Shape;4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900" y="966800"/>
            <a:ext cx="545853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3. Calcola, con la formula opportuna, la somma delle presenze di ogni settimana per ogni camera.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11" name="Google Shape;4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300" y="1322525"/>
            <a:ext cx="496654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4. Calcola, con la formula opportuna, il totale delle presenze per ogni settimana.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17" name="Google Shape;4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250" y="1676775"/>
            <a:ext cx="527402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5</a:t>
            </a:r>
            <a:r>
              <a:rPr lang="en" sz="2000">
                <a:solidFill>
                  <a:schemeClr val="dk2"/>
                </a:solidFill>
              </a:rPr>
              <a:t>. Calcola, con la formula opportuna, la presenza media per ogni settimana.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23" name="Google Shape;4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025" y="1556150"/>
            <a:ext cx="518907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6</a:t>
            </a:r>
            <a:r>
              <a:rPr lang="en" sz="2000">
                <a:solidFill>
                  <a:schemeClr val="dk2"/>
                </a:solidFill>
              </a:rPr>
              <a:t>. Calcola, con la formula opportuna, il totale di presenze in tutte le classi e in tutto il mese e scrivila nella cella B18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29" name="Google Shape;4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000" y="1322525"/>
            <a:ext cx="499156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2. Modifica le dimensioni delle colonne e delle righe. Puoi farlo trascinandone i bordi, ma richiedo di impostare precisamente: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Colonne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A e F 16, le altre 10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Righe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1 -&gt; 40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2,15, e 16 -&gt; 35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17 -&gt; 21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" sz="2000">
                <a:solidFill>
                  <a:schemeClr val="dk2"/>
                </a:solidFill>
              </a:rPr>
              <a:t>Le altre 18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35" name="Google Shape;4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125" y="1219825"/>
            <a:ext cx="283843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9"/>
          <p:cNvSpPr/>
          <p:nvPr/>
        </p:nvSpPr>
        <p:spPr>
          <a:xfrm>
            <a:off x="4538050" y="1572050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37" name="Google Shape;437;p39"/>
          <p:cNvSpPr txBox="1"/>
          <p:nvPr/>
        </p:nvSpPr>
        <p:spPr>
          <a:xfrm>
            <a:off x="1172600" y="3757500"/>
            <a:ext cx="3000000" cy="169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Clicca col destro sul numero della riga o sulla lettera della colonna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Seleziona “larghezza righe” o “larghezza colonne”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Inserisci la dimensione desiderata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5137700" y="3687425"/>
            <a:ext cx="4473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yperglycemia in an Elderly Patient Clinical Case by Slidesgo">
  <a:themeElements>
    <a:clrScheme name="Simple Light">
      <a:dk1>
        <a:srgbClr val="FF9999"/>
      </a:dk1>
      <a:lt1>
        <a:srgbClr val="FFFFFF"/>
      </a:lt1>
      <a:dk2>
        <a:srgbClr val="191919"/>
      </a:dk2>
      <a:lt2>
        <a:srgbClr val="FFEBEB"/>
      </a:lt2>
      <a:accent1>
        <a:srgbClr val="C3A2A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