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PT Sans"/>
      <p:regular r:id="rId35"/>
      <p:bold r:id="rId36"/>
      <p:italic r:id="rId37"/>
      <p:boldItalic r:id="rId38"/>
    </p:embeddedFont>
    <p:embeddedFont>
      <p:font typeface="Manjari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njari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PTSans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PTSans-italic.fntdata"/><Relationship Id="rId14" Type="http://schemas.openxmlformats.org/officeDocument/2006/relationships/slide" Target="slides/slide9.xml"/><Relationship Id="rId36" Type="http://schemas.openxmlformats.org/officeDocument/2006/relationships/font" Target="fonts/PTSans-bold.fntdata"/><Relationship Id="rId17" Type="http://schemas.openxmlformats.org/officeDocument/2006/relationships/slide" Target="slides/slide12.xml"/><Relationship Id="rId39" Type="http://schemas.openxmlformats.org/officeDocument/2006/relationships/font" Target="fonts/Manjari-regular.fntdata"/><Relationship Id="rId16" Type="http://schemas.openxmlformats.org/officeDocument/2006/relationships/slide" Target="slides/slide11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abb2e8a5c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abb2e8a5c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bb2e8a5c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abb2e8a5c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bb2e8a5c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bb2e8a5c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abb2e8a5c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abb2e8a5c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d79c945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ad79c945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bb2e8a5c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abb2e8a5c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ad79c9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ad79c9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abb2e8a5c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abb2e8a5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ae21f6c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ae21f6c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ae21f6cf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ae21f6cf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43d5b908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43d5b908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add4bb78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add4bb7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949f3e5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949f3e5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b694d8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b694d8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ab694d87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ab694d87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ab694d87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ab694d87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ac09402d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ac09402d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bb2e8a5c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bb2e8a5c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abb2e8a5c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abb2e8a5c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bb2e8a5c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abb2e8a5c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abb2e8a5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abb2e8a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abb2e8a5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abb2e8a5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bb2e8a5c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bb2e8a5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abb2e8a5c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abb2e8a5c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ail.google.com/mail/u/0/#inbox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fabiola.fabretti@marcopolovr.edu.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fabiola.fabretti@marcopolovr.edu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Gmail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 non buoni: cosa non va?</a:t>
            </a:r>
            <a:endParaRPr/>
          </a:p>
        </p:txBody>
      </p:sp>
      <p:pic>
        <p:nvPicPr>
          <p:cNvPr id="467" name="Google Shape;4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563" y="1805700"/>
            <a:ext cx="7115169" cy="2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0"/>
          <p:cNvSpPr/>
          <p:nvPr/>
        </p:nvSpPr>
        <p:spPr>
          <a:xfrm>
            <a:off x="959575" y="2611725"/>
            <a:ext cx="5121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563" y="1805700"/>
            <a:ext cx="7115169" cy="2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1"/>
          <p:cNvSpPr txBox="1"/>
          <p:nvPr/>
        </p:nvSpPr>
        <p:spPr>
          <a:xfrm>
            <a:off x="713100" y="1416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CC0000"/>
                </a:highlight>
                <a:latin typeface="Manjari"/>
                <a:ea typeface="Manjari"/>
                <a:cs typeface="Manjari"/>
                <a:sym typeface="Manjari"/>
              </a:rPr>
              <a:t>Oggetto???</a:t>
            </a:r>
            <a:endParaRPr sz="1900">
              <a:solidFill>
                <a:schemeClr val="lt1"/>
              </a:solidFill>
              <a:highlight>
                <a:srgbClr val="CC0000"/>
              </a:highlight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5836900" y="1124875"/>
            <a:ext cx="3000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CC0000"/>
                </a:highlight>
                <a:latin typeface="Manjari"/>
                <a:ea typeface="Manjari"/>
                <a:cs typeface="Manjari"/>
                <a:sym typeface="Manjari"/>
              </a:rPr>
              <a:t>E’ tutto appiccicato, non ci sono a capi</a:t>
            </a:r>
            <a:endParaRPr sz="1900">
              <a:solidFill>
                <a:schemeClr val="lt1"/>
              </a:solidFill>
              <a:highlight>
                <a:srgbClr val="CC0000"/>
              </a:highlight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228000" y="3891825"/>
            <a:ext cx="3485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CC0000"/>
                </a:highlight>
                <a:latin typeface="Manjari"/>
                <a:ea typeface="Manjari"/>
                <a:cs typeface="Manjari"/>
                <a:sym typeface="Manjari"/>
              </a:rPr>
              <a:t>Manca quasi del tutto la punteggiatura</a:t>
            </a:r>
            <a:endParaRPr sz="1900">
              <a:solidFill>
                <a:schemeClr val="lt1"/>
              </a:solidFill>
              <a:highlight>
                <a:srgbClr val="CC0000"/>
              </a:highlight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7586675" y="3320150"/>
            <a:ext cx="147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CC0000"/>
                </a:highlight>
                <a:latin typeface="Manjari"/>
                <a:ea typeface="Manjari"/>
                <a:cs typeface="Manjari"/>
                <a:sym typeface="Manjari"/>
              </a:rPr>
              <a:t>Piccolo errrore di ortografia</a:t>
            </a:r>
            <a:endParaRPr sz="1900">
              <a:solidFill>
                <a:schemeClr val="lt1"/>
              </a:solidFill>
              <a:highlight>
                <a:srgbClr val="CC0000"/>
              </a:highlight>
            </a:endParaRPr>
          </a:p>
        </p:txBody>
      </p:sp>
      <p:sp>
        <p:nvSpPr>
          <p:cNvPr id="478" name="Google Shape;47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 non buoni: cosa non va?</a:t>
            </a:r>
            <a:endParaRPr/>
          </a:p>
        </p:txBody>
      </p:sp>
      <p:sp>
        <p:nvSpPr>
          <p:cNvPr id="479" name="Google Shape;479;p41"/>
          <p:cNvSpPr/>
          <p:nvPr/>
        </p:nvSpPr>
        <p:spPr>
          <a:xfrm>
            <a:off x="6538925" y="3207550"/>
            <a:ext cx="1345500" cy="238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959575" y="2611725"/>
            <a:ext cx="5121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727713"/>
            <a:ext cx="723900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 non buoni: cosa non va?</a:t>
            </a:r>
            <a:endParaRPr/>
          </a:p>
        </p:txBody>
      </p:sp>
      <p:sp>
        <p:nvSpPr>
          <p:cNvPr id="487" name="Google Shape;487;p42"/>
          <p:cNvSpPr/>
          <p:nvPr/>
        </p:nvSpPr>
        <p:spPr>
          <a:xfrm>
            <a:off x="970225" y="2480575"/>
            <a:ext cx="682500" cy="6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727713"/>
            <a:ext cx="723900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 non buoni: cosa non va?</a:t>
            </a:r>
            <a:endParaRPr/>
          </a:p>
        </p:txBody>
      </p:sp>
      <p:sp>
        <p:nvSpPr>
          <p:cNvPr id="494" name="Google Shape;494;p43"/>
          <p:cNvSpPr txBox="1"/>
          <p:nvPr/>
        </p:nvSpPr>
        <p:spPr>
          <a:xfrm>
            <a:off x="713100" y="1416825"/>
            <a:ext cx="38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CC0000"/>
                </a:highlight>
                <a:latin typeface="Manjari"/>
                <a:ea typeface="Manjari"/>
                <a:cs typeface="Manjari"/>
                <a:sym typeface="Manjari"/>
              </a:rPr>
              <a:t>Errore di battitura nell’oggetto</a:t>
            </a:r>
            <a:endParaRPr sz="1900">
              <a:solidFill>
                <a:schemeClr val="lt1"/>
              </a:solidFill>
              <a:highlight>
                <a:srgbClr val="CC0000"/>
              </a:highlight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2752725" y="1993125"/>
            <a:ext cx="1357500" cy="238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96" name="Google Shape;496;p43"/>
          <p:cNvSpPr txBox="1"/>
          <p:nvPr/>
        </p:nvSpPr>
        <p:spPr>
          <a:xfrm>
            <a:off x="2752725" y="2747950"/>
            <a:ext cx="38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CC0000"/>
                </a:highlight>
                <a:latin typeface="Manjari"/>
                <a:ea typeface="Manjari"/>
                <a:cs typeface="Manjari"/>
                <a:sym typeface="Manjari"/>
              </a:rPr>
              <a:t>Manca l’a capo</a:t>
            </a:r>
            <a:endParaRPr sz="1900">
              <a:solidFill>
                <a:schemeClr val="lt1"/>
              </a:solidFill>
              <a:highlight>
                <a:srgbClr val="CC0000"/>
              </a:highlight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494025" y="4008950"/>
            <a:ext cx="38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CC0000"/>
                </a:highlight>
                <a:latin typeface="Manjari"/>
                <a:ea typeface="Manjari"/>
                <a:cs typeface="Manjari"/>
                <a:sym typeface="Manjari"/>
              </a:rPr>
              <a:t>Mancano saluto finale e firma</a:t>
            </a:r>
            <a:endParaRPr sz="1900">
              <a:solidFill>
                <a:schemeClr val="lt1"/>
              </a:solidFill>
              <a:highlight>
                <a:srgbClr val="CC0000"/>
              </a:highlight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5039850" y="3889900"/>
            <a:ext cx="3801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CC0000"/>
                </a:highlight>
                <a:latin typeface="Manjari"/>
                <a:ea typeface="Manjari"/>
                <a:cs typeface="Manjari"/>
                <a:sym typeface="Manjari"/>
              </a:rPr>
              <a:t>Manca la punteggiatura, è tutto attaccato</a:t>
            </a:r>
            <a:endParaRPr sz="1900">
              <a:solidFill>
                <a:schemeClr val="lt1"/>
              </a:solidFill>
              <a:highlight>
                <a:srgbClr val="CC0000"/>
              </a:highlight>
            </a:endParaRPr>
          </a:p>
        </p:txBody>
      </p:sp>
      <p:sp>
        <p:nvSpPr>
          <p:cNvPr id="499" name="Google Shape;499;p43"/>
          <p:cNvSpPr/>
          <p:nvPr/>
        </p:nvSpPr>
        <p:spPr>
          <a:xfrm>
            <a:off x="970225" y="2480575"/>
            <a:ext cx="682500" cy="6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 non buoni :(</a:t>
            </a:r>
            <a:endParaRPr/>
          </a:p>
        </p:txBody>
      </p:sp>
      <p:pic>
        <p:nvPicPr>
          <p:cNvPr id="505" name="Google Shape;5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050" y="1377775"/>
            <a:ext cx="68294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 non buoni :(</a:t>
            </a:r>
            <a:endParaRPr/>
          </a:p>
        </p:txBody>
      </p:sp>
      <p:pic>
        <p:nvPicPr>
          <p:cNvPr id="511" name="Google Shape;5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75" y="1368425"/>
            <a:ext cx="77914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 non buoni :(</a:t>
            </a:r>
            <a:endParaRPr/>
          </a:p>
        </p:txBody>
      </p:sp>
      <p:pic>
        <p:nvPicPr>
          <p:cNvPr id="517" name="Google Shape;5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83" y="1279674"/>
            <a:ext cx="5388266" cy="28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6"/>
          <p:cNvSpPr/>
          <p:nvPr/>
        </p:nvSpPr>
        <p:spPr>
          <a:xfrm>
            <a:off x="1449450" y="1561025"/>
            <a:ext cx="1044600" cy="100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 non buoni :(</a:t>
            </a:r>
            <a:endParaRPr/>
          </a:p>
        </p:txBody>
      </p:sp>
      <p:pic>
        <p:nvPicPr>
          <p:cNvPr id="524" name="Google Shape;5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83" y="1279674"/>
            <a:ext cx="5388266" cy="28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7"/>
          <p:cNvSpPr txBox="1"/>
          <p:nvPr/>
        </p:nvSpPr>
        <p:spPr>
          <a:xfrm>
            <a:off x="4404050" y="3143225"/>
            <a:ext cx="38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CC0000"/>
                </a:highlight>
                <a:latin typeface="Manjari"/>
                <a:ea typeface="Manjari"/>
                <a:cs typeface="Manjari"/>
                <a:sym typeface="Manjari"/>
              </a:rPr>
              <a:t>!!!! errore grave di ortografia !!!!</a:t>
            </a:r>
            <a:endParaRPr sz="1900">
              <a:solidFill>
                <a:schemeClr val="lt1"/>
              </a:solidFill>
              <a:highlight>
                <a:srgbClr val="CC0000"/>
              </a:highlight>
            </a:endParaRPr>
          </a:p>
        </p:txBody>
      </p:sp>
      <p:sp>
        <p:nvSpPr>
          <p:cNvPr id="526" name="Google Shape;526;p47"/>
          <p:cNvSpPr/>
          <p:nvPr/>
        </p:nvSpPr>
        <p:spPr>
          <a:xfrm>
            <a:off x="1449450" y="1561025"/>
            <a:ext cx="1044600" cy="100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 non buoni :(</a:t>
            </a:r>
            <a:endParaRPr/>
          </a:p>
        </p:txBody>
      </p:sp>
      <p:pic>
        <p:nvPicPr>
          <p:cNvPr id="532" name="Google Shape;5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00" y="1648550"/>
            <a:ext cx="5683899" cy="23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8"/>
          <p:cNvSpPr/>
          <p:nvPr/>
        </p:nvSpPr>
        <p:spPr>
          <a:xfrm>
            <a:off x="1538000" y="2749400"/>
            <a:ext cx="276000" cy="26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 non buoni :(</a:t>
            </a:r>
            <a:endParaRPr/>
          </a:p>
        </p:txBody>
      </p:sp>
      <p:pic>
        <p:nvPicPr>
          <p:cNvPr id="539" name="Google Shape;5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00" y="1648550"/>
            <a:ext cx="5683899" cy="23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/>
          <p:nvPr/>
        </p:nvSpPr>
        <p:spPr>
          <a:xfrm>
            <a:off x="1538000" y="2749400"/>
            <a:ext cx="276000" cy="26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41" name="Google Shape;541;p49"/>
          <p:cNvSpPr txBox="1"/>
          <p:nvPr/>
        </p:nvSpPr>
        <p:spPr>
          <a:xfrm>
            <a:off x="1462550" y="3237700"/>
            <a:ext cx="525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highlight>
                  <a:srgbClr val="CC0000"/>
                </a:highlight>
                <a:latin typeface="Manjari"/>
                <a:ea typeface="Manjari"/>
                <a:cs typeface="Manjari"/>
                <a:sym typeface="Manjari"/>
              </a:rPr>
              <a:t>!!! il corpo della mail è tutto nel titolo… !!!</a:t>
            </a:r>
            <a:endParaRPr sz="1900">
              <a:solidFill>
                <a:schemeClr val="lt1"/>
              </a:solidFill>
              <a:highlight>
                <a:srgbClr val="CC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Valutazione del laboratorio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881748" y="1183400"/>
            <a:ext cx="73905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Ogni laboratorio vi assegnerò uno o più compiti da consegnare su classroom.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Io vi consiglio di caricarli e svolgerli direttamente in classe, ma se non riuscite potete farlo anche da casa </a:t>
            </a:r>
            <a:r>
              <a:rPr b="1" lang="en" sz="1900"/>
              <a:t>entro e non oltre la domenica successiva.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chemeClr val="lt2"/>
                </a:highlight>
              </a:rPr>
              <a:t>Ciascun compito verrà valutato in presenza e correttezza, e sommerò i risultati di tutti i compiti per assegnarvi un voto di laboratorio.</a:t>
            </a:r>
            <a:endParaRPr b="1" sz="19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Esempio bonus! </a:t>
            </a:r>
            <a:r>
              <a:rPr lang="en"/>
              <a:t>💀</a:t>
            </a:r>
            <a:endParaRPr/>
          </a:p>
        </p:txBody>
      </p:sp>
      <p:pic>
        <p:nvPicPr>
          <p:cNvPr id="547" name="Google Shape;5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00" y="1366849"/>
            <a:ext cx="8248826" cy="219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8" name="Google Shape;548;p50"/>
          <p:cNvCxnSpPr/>
          <p:nvPr/>
        </p:nvCxnSpPr>
        <p:spPr>
          <a:xfrm>
            <a:off x="6048366" y="1591425"/>
            <a:ext cx="21750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2. </a:t>
            </a:r>
            <a:r>
              <a:rPr lang="en" sz="7400"/>
              <a:t>Utilizzo della posta</a:t>
            </a:r>
            <a:endParaRPr sz="7400"/>
          </a:p>
        </p:txBody>
      </p:sp>
      <p:sp>
        <p:nvSpPr>
          <p:cNvPr id="554" name="Google Shape;554;p51"/>
          <p:cNvSpPr/>
          <p:nvPr/>
        </p:nvSpPr>
        <p:spPr>
          <a:xfrm>
            <a:off x="3241725" y="84510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1"/>
          <p:cNvSpPr/>
          <p:nvPr/>
        </p:nvSpPr>
        <p:spPr>
          <a:xfrm>
            <a:off x="1824725" y="286675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Accesso alla posta</a:t>
            </a:r>
            <a:endParaRPr/>
          </a:p>
        </p:txBody>
      </p:sp>
      <p:sp>
        <p:nvSpPr>
          <p:cNvPr id="561" name="Google Shape;561;p52"/>
          <p:cNvSpPr txBox="1"/>
          <p:nvPr>
            <p:ph idx="1" type="body"/>
          </p:nvPr>
        </p:nvSpPr>
        <p:spPr>
          <a:xfrm>
            <a:off x="876750" y="1694575"/>
            <a:ext cx="7390500" cy="3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Per accedere alla posta, colleghiamoci all’indirizzo 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https://mail.google.com/mail/u/0/#inbox</a:t>
            </a:r>
            <a:r>
              <a:rPr lang="en" sz="1900"/>
              <a:t> 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(o cercando “Gmail” nella barra di ricerca)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Facciamo l’accesso con le nostre credenziali istituzionali.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88" y="783125"/>
            <a:ext cx="830402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3"/>
          <p:cNvSpPr/>
          <p:nvPr/>
        </p:nvSpPr>
        <p:spPr>
          <a:xfrm>
            <a:off x="2267138" y="1382863"/>
            <a:ext cx="6380700" cy="2996100"/>
          </a:xfrm>
          <a:prstGeom prst="roundRect">
            <a:avLst>
              <a:gd fmla="val 7879" name="adj"/>
            </a:avLst>
          </a:prstGeom>
          <a:solidFill>
            <a:srgbClr val="FF9999">
              <a:alpha val="253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chemeClr val="lt1"/>
                </a:highlight>
                <a:latin typeface="Manjari"/>
                <a:ea typeface="Manjari"/>
                <a:cs typeface="Manjari"/>
                <a:sym typeface="Manjari"/>
              </a:rPr>
              <a:t>Inbox</a:t>
            </a:r>
            <a:endParaRPr b="1" sz="2400">
              <a:highlight>
                <a:schemeClr val="lt1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Contiene tutte le mail </a:t>
            </a:r>
            <a:br>
              <a:rPr b="1" lang="en" sz="1900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</a:br>
            <a:r>
              <a:rPr b="1" lang="en" sz="1900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che abbiamo ricevuto</a:t>
            </a:r>
            <a:endParaRPr b="1" sz="1900">
              <a:solidFill>
                <a:schemeClr val="lt1"/>
              </a:solidFill>
              <a:highlight>
                <a:schemeClr val="dk2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68" name="Google Shape;568;p53"/>
          <p:cNvSpPr/>
          <p:nvPr/>
        </p:nvSpPr>
        <p:spPr>
          <a:xfrm>
            <a:off x="520413" y="2699225"/>
            <a:ext cx="1253700" cy="1952700"/>
          </a:xfrm>
          <a:prstGeom prst="roundRect">
            <a:avLst>
              <a:gd fmla="val 7879" name="adj"/>
            </a:avLst>
          </a:prstGeom>
          <a:solidFill>
            <a:srgbClr val="FF9999">
              <a:alpha val="410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chemeClr val="lt1"/>
                </a:highlight>
                <a:latin typeface="Manjari"/>
                <a:ea typeface="Manjari"/>
                <a:cs typeface="Manjari"/>
                <a:sym typeface="Manjari"/>
              </a:rPr>
              <a:t>Etichette</a:t>
            </a:r>
            <a:endParaRPr b="1" sz="1900">
              <a:highlight>
                <a:schemeClr val="lt1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Sono le categorie in cui abbiamo deciso di dividere le mail</a:t>
            </a:r>
            <a:endParaRPr b="1" sz="1000">
              <a:solidFill>
                <a:schemeClr val="lt1"/>
              </a:solidFill>
              <a:highlight>
                <a:schemeClr val="dk2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69" name="Google Shape;569;p53"/>
          <p:cNvSpPr/>
          <p:nvPr/>
        </p:nvSpPr>
        <p:spPr>
          <a:xfrm>
            <a:off x="499988" y="1438050"/>
            <a:ext cx="1253700" cy="1167300"/>
          </a:xfrm>
          <a:prstGeom prst="roundRect">
            <a:avLst>
              <a:gd fmla="val 7879" name="adj"/>
            </a:avLst>
          </a:prstGeom>
          <a:solidFill>
            <a:srgbClr val="FF9999">
              <a:alpha val="410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chemeClr val="lt1"/>
                </a:highlight>
                <a:latin typeface="Manjari"/>
                <a:ea typeface="Manjari"/>
                <a:cs typeface="Manjari"/>
                <a:sym typeface="Manjari"/>
              </a:rPr>
              <a:t>Cartelle</a:t>
            </a:r>
            <a:endParaRPr b="1" sz="1900">
              <a:highlight>
                <a:schemeClr val="lt1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Contengono diversi tipi di mail</a:t>
            </a:r>
            <a:endParaRPr b="1" sz="900">
              <a:solidFill>
                <a:schemeClr val="lt1"/>
              </a:solidFill>
              <a:highlight>
                <a:schemeClr val="dk2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70" name="Google Shape;570;p53"/>
          <p:cNvSpPr txBox="1"/>
          <p:nvPr/>
        </p:nvSpPr>
        <p:spPr>
          <a:xfrm>
            <a:off x="3526875" y="17287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hlink"/>
                </a:solidFill>
                <a:highlight>
                  <a:schemeClr val="lt1"/>
                </a:highlight>
                <a:latin typeface="Manjari"/>
                <a:ea typeface="Manjari"/>
                <a:cs typeface="Manjari"/>
                <a:sym typeface="Manjari"/>
              </a:rPr>
              <a:t>Ricerca nelle email</a:t>
            </a:r>
            <a:endParaRPr/>
          </a:p>
        </p:txBody>
      </p:sp>
      <p:sp>
        <p:nvSpPr>
          <p:cNvPr id="571" name="Google Shape;571;p53"/>
          <p:cNvSpPr txBox="1"/>
          <p:nvPr/>
        </p:nvSpPr>
        <p:spPr>
          <a:xfrm>
            <a:off x="274125" y="25467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hlink"/>
                </a:solidFill>
                <a:highlight>
                  <a:schemeClr val="lt1"/>
                </a:highlight>
                <a:latin typeface="Manjari"/>
                <a:ea typeface="Manjari"/>
                <a:cs typeface="Manjari"/>
                <a:sym typeface="Manjari"/>
              </a:rPr>
              <a:t>Scrivere una nuova mail</a:t>
            </a:r>
            <a:endParaRPr/>
          </a:p>
        </p:txBody>
      </p:sp>
      <p:cxnSp>
        <p:nvCxnSpPr>
          <p:cNvPr id="572" name="Google Shape;572;p53"/>
          <p:cNvCxnSpPr>
            <a:stCxn id="571" idx="2"/>
          </p:cNvCxnSpPr>
          <p:nvPr/>
        </p:nvCxnSpPr>
        <p:spPr>
          <a:xfrm flipH="1">
            <a:off x="1094025" y="731675"/>
            <a:ext cx="680100" cy="53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53"/>
          <p:cNvCxnSpPr/>
          <p:nvPr/>
        </p:nvCxnSpPr>
        <p:spPr>
          <a:xfrm flipH="1">
            <a:off x="3834625" y="533775"/>
            <a:ext cx="961200" cy="36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Scrivere un messaggio</a:t>
            </a:r>
            <a:endParaRPr/>
          </a:p>
        </p:txBody>
      </p:sp>
      <p:pic>
        <p:nvPicPr>
          <p:cNvPr id="579" name="Google Shape;5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538" y="1098550"/>
            <a:ext cx="414293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4"/>
          <p:cNvSpPr txBox="1"/>
          <p:nvPr/>
        </p:nvSpPr>
        <p:spPr>
          <a:xfrm>
            <a:off x="438700" y="1342950"/>
            <a:ext cx="159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Destinatario</a:t>
            </a:r>
            <a:endParaRPr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sp>
        <p:nvSpPr>
          <p:cNvPr id="581" name="Google Shape;581;p54"/>
          <p:cNvSpPr txBox="1"/>
          <p:nvPr/>
        </p:nvSpPr>
        <p:spPr>
          <a:xfrm>
            <a:off x="294600" y="1931925"/>
            <a:ext cx="2403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Titolo della email</a:t>
            </a:r>
            <a:br>
              <a:rPr b="1" lang="en" sz="1900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</a:br>
            <a:r>
              <a:rPr lang="en" sz="1900">
                <a:solidFill>
                  <a:schemeClr val="hlink"/>
                </a:solidFill>
                <a:highlight>
                  <a:schemeClr val="lt1"/>
                </a:highlight>
                <a:latin typeface="Manjari"/>
                <a:ea typeface="Manjari"/>
                <a:cs typeface="Manjari"/>
                <a:sym typeface="Manjari"/>
              </a:rPr>
              <a:t>(verrà mostrato nella Inbox del destinatario/i)</a:t>
            </a:r>
            <a:endParaRPr/>
          </a:p>
        </p:txBody>
      </p:sp>
      <p:sp>
        <p:nvSpPr>
          <p:cNvPr id="582" name="Google Shape;582;p54"/>
          <p:cNvSpPr txBox="1"/>
          <p:nvPr/>
        </p:nvSpPr>
        <p:spPr>
          <a:xfrm rot="-2489105">
            <a:off x="2928808" y="2770475"/>
            <a:ext cx="2999887" cy="477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hlink"/>
                </a:solidFill>
                <a:highlight>
                  <a:schemeClr val="lt1"/>
                </a:highlight>
                <a:latin typeface="Manjari"/>
                <a:ea typeface="Manjari"/>
                <a:cs typeface="Manjari"/>
                <a:sym typeface="Manjari"/>
              </a:rPr>
              <a:t>Testo della email</a:t>
            </a:r>
            <a:endParaRPr/>
          </a:p>
        </p:txBody>
      </p:sp>
      <p:sp>
        <p:nvSpPr>
          <p:cNvPr id="583" name="Google Shape;583;p54"/>
          <p:cNvSpPr txBox="1"/>
          <p:nvPr/>
        </p:nvSpPr>
        <p:spPr>
          <a:xfrm>
            <a:off x="6741000" y="728300"/>
            <a:ext cx="2403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900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CC e CCn</a:t>
            </a:r>
            <a:endParaRPr b="1">
              <a:solidFill>
                <a:schemeClr val="hlink"/>
              </a:solidFill>
              <a:highlight>
                <a:schemeClr val="lt1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584" name="Google Shape;584;p54"/>
          <p:cNvCxnSpPr>
            <a:stCxn id="580" idx="3"/>
          </p:cNvCxnSpPr>
          <p:nvPr/>
        </p:nvCxnSpPr>
        <p:spPr>
          <a:xfrm flipH="1" rot="10800000">
            <a:off x="2035000" y="1525650"/>
            <a:ext cx="552000" cy="5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54"/>
          <p:cNvCxnSpPr/>
          <p:nvPr/>
        </p:nvCxnSpPr>
        <p:spPr>
          <a:xfrm flipH="1" rot="10800000">
            <a:off x="1809950" y="1883725"/>
            <a:ext cx="726000" cy="18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54"/>
          <p:cNvCxnSpPr/>
          <p:nvPr/>
        </p:nvCxnSpPr>
        <p:spPr>
          <a:xfrm flipH="1">
            <a:off x="6544475" y="1095375"/>
            <a:ext cx="887400" cy="46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54"/>
          <p:cNvSpPr txBox="1"/>
          <p:nvPr/>
        </p:nvSpPr>
        <p:spPr>
          <a:xfrm>
            <a:off x="153400" y="3521625"/>
            <a:ext cx="25005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Impostazioni di formattazione</a:t>
            </a:r>
            <a:endParaRPr b="1">
              <a:solidFill>
                <a:schemeClr val="lt1"/>
              </a:solidFill>
              <a:highlight>
                <a:schemeClr val="dk2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Manjari"/>
                <a:ea typeface="Manjari"/>
                <a:cs typeface="Manjari"/>
                <a:sym typeface="Manjari"/>
              </a:rPr>
              <a:t>Permettono di cambiare colore, forma e altre impostazioni riguardanti il testo.</a:t>
            </a:r>
            <a:endParaRPr sz="1300">
              <a:solidFill>
                <a:schemeClr val="hlink"/>
              </a:solidFill>
              <a:highlight>
                <a:schemeClr val="lt1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588" name="Google Shape;588;p54"/>
          <p:cNvCxnSpPr/>
          <p:nvPr/>
        </p:nvCxnSpPr>
        <p:spPr>
          <a:xfrm>
            <a:off x="2116700" y="3938925"/>
            <a:ext cx="1349700" cy="65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54"/>
          <p:cNvSpPr txBox="1"/>
          <p:nvPr/>
        </p:nvSpPr>
        <p:spPr>
          <a:xfrm>
            <a:off x="6810275" y="3852525"/>
            <a:ext cx="24030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Allegati</a:t>
            </a:r>
            <a:endParaRPr b="1">
              <a:solidFill>
                <a:schemeClr val="lt1"/>
              </a:solidFill>
              <a:highlight>
                <a:schemeClr val="dk2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highlight>
                  <a:schemeClr val="lt1"/>
                </a:highlight>
                <a:latin typeface="Manjari"/>
                <a:ea typeface="Manjari"/>
                <a:cs typeface="Manjari"/>
                <a:sym typeface="Manjari"/>
              </a:rPr>
              <a:t>Permette di inviare dei file insieme alla mail</a:t>
            </a:r>
            <a:endParaRPr>
              <a:solidFill>
                <a:schemeClr val="hlink"/>
              </a:solidFill>
              <a:highlight>
                <a:schemeClr val="lt1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590" name="Google Shape;590;p54"/>
          <p:cNvCxnSpPr/>
          <p:nvPr/>
        </p:nvCxnSpPr>
        <p:spPr>
          <a:xfrm flipH="1">
            <a:off x="3947025" y="4020725"/>
            <a:ext cx="3681300" cy="68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54"/>
          <p:cNvCxnSpPr/>
          <p:nvPr/>
        </p:nvCxnSpPr>
        <p:spPr>
          <a:xfrm>
            <a:off x="2208750" y="3642375"/>
            <a:ext cx="889500" cy="47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Esercizi</a:t>
            </a:r>
            <a:endParaRPr sz="3200"/>
          </a:p>
        </p:txBody>
      </p:sp>
      <p:sp>
        <p:nvSpPr>
          <p:cNvPr id="597" name="Google Shape;597;p55"/>
          <p:cNvSpPr txBox="1"/>
          <p:nvPr>
            <p:ph idx="1" type="body"/>
          </p:nvPr>
        </p:nvSpPr>
        <p:spPr>
          <a:xfrm>
            <a:off x="356400" y="1252325"/>
            <a:ext cx="8431200" cy="3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Mandare le seguenti 3 email. IL TITOLO DELLA MAIL DEVE ESSERE “COGNOME NOME COMPITO N_COMPITO” , ES. “FABRETTI FABIOLA COMPITO 1”</a:t>
            </a:r>
            <a:endParaRPr sz="17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700"/>
              <a:t>Scrivi una </a:t>
            </a:r>
            <a:r>
              <a:rPr lang="en" sz="1700"/>
              <a:t>mail </a:t>
            </a:r>
            <a:r>
              <a:rPr b="1" lang="en" sz="1700"/>
              <a:t>formale indirizzata </a:t>
            </a:r>
            <a:r>
              <a:rPr b="1" lang="en" sz="1700"/>
              <a:t>alla professoressa </a:t>
            </a:r>
            <a:r>
              <a:rPr lang="en" sz="1500"/>
              <a:t>(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fabiola.fabretti@marcopolovr.edu.it</a:t>
            </a:r>
            <a:r>
              <a:rPr lang="en" sz="1500"/>
              <a:t>)</a:t>
            </a:r>
            <a:r>
              <a:rPr lang="en" sz="1600"/>
              <a:t> </a:t>
            </a:r>
            <a:r>
              <a:rPr lang="en" sz="1700"/>
              <a:t>in cui racconti cosa hai fatto durante le vacanze</a:t>
            </a:r>
            <a:r>
              <a:rPr lang="en" sz="1700"/>
              <a:t>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Scrivi una mail </a:t>
            </a:r>
            <a:r>
              <a:rPr b="1" lang="en" sz="1700"/>
              <a:t>formale indirizzata </a:t>
            </a:r>
            <a:r>
              <a:rPr b="1" lang="en" sz="1700"/>
              <a:t>alla professoressa </a:t>
            </a:r>
            <a:r>
              <a:rPr lang="en" sz="1700"/>
              <a:t>in cui dici qual è il tuo animale preferito</a:t>
            </a:r>
            <a:r>
              <a:rPr b="1" lang="en" sz="1700"/>
              <a:t>,</a:t>
            </a:r>
            <a:r>
              <a:rPr lang="en" sz="1700"/>
              <a:t> e </a:t>
            </a:r>
            <a:r>
              <a:rPr b="1" lang="en" sz="1700">
                <a:highlight>
                  <a:schemeClr val="lt2"/>
                </a:highlight>
              </a:rPr>
              <a:t>aggiungi in </a:t>
            </a:r>
            <a:r>
              <a:rPr b="1" lang="en" sz="1700">
                <a:highlight>
                  <a:srgbClr val="FF9999"/>
                </a:highlight>
              </a:rPr>
              <a:t>copia conoscenza</a:t>
            </a:r>
            <a:r>
              <a:rPr b="1" lang="en" sz="1700">
                <a:highlight>
                  <a:schemeClr val="lt2"/>
                </a:highlight>
              </a:rPr>
              <a:t> anche</a:t>
            </a:r>
            <a:r>
              <a:rPr b="1" lang="en" sz="1700" u="sng">
                <a:highlight>
                  <a:schemeClr val="lt2"/>
                </a:highlight>
              </a:rPr>
              <a:t> due persone</a:t>
            </a:r>
            <a:r>
              <a:rPr b="1" lang="en" sz="1700">
                <a:highlight>
                  <a:schemeClr val="lt2"/>
                </a:highlight>
              </a:rPr>
              <a:t> a tua scelta della la classe</a:t>
            </a:r>
            <a:r>
              <a:rPr b="1" lang="en" sz="1700"/>
              <a:t>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AutoNum type="arabicPeriod"/>
            </a:pPr>
            <a:r>
              <a:rPr lang="en" sz="1700"/>
              <a:t>Scrivi una mail </a:t>
            </a:r>
            <a:r>
              <a:rPr b="1" lang="en" sz="1700"/>
              <a:t>formale indirizzata alla professoressa</a:t>
            </a:r>
            <a:r>
              <a:rPr lang="en" sz="1700"/>
              <a:t> in cui scrivi il voto che ti aspetti in pagella e il voto che ti assegneresti in autovalutazione, </a:t>
            </a:r>
            <a:r>
              <a:rPr lang="en" sz="1700">
                <a:highlight>
                  <a:schemeClr val="lt2"/>
                </a:highlight>
              </a:rPr>
              <a:t>e </a:t>
            </a:r>
            <a:r>
              <a:rPr b="1" lang="en" sz="1700">
                <a:highlight>
                  <a:schemeClr val="lt2"/>
                </a:highlight>
              </a:rPr>
              <a:t>aggiungi in </a:t>
            </a:r>
            <a:r>
              <a:rPr b="1" lang="en" sz="1700">
                <a:highlight>
                  <a:srgbClr val="FF9999"/>
                </a:highlight>
              </a:rPr>
              <a:t>copia conoscenza NASCOSTA</a:t>
            </a:r>
            <a:r>
              <a:rPr b="1" lang="en" sz="1700">
                <a:highlight>
                  <a:schemeClr val="lt2"/>
                </a:highlight>
              </a:rPr>
              <a:t> anche</a:t>
            </a:r>
            <a:r>
              <a:rPr b="1" lang="en" sz="1700" u="sng">
                <a:highlight>
                  <a:schemeClr val="lt2"/>
                </a:highlight>
              </a:rPr>
              <a:t> una persona a scelta </a:t>
            </a:r>
            <a:r>
              <a:rPr b="1" lang="en" sz="1700">
                <a:highlight>
                  <a:schemeClr val="lt2"/>
                </a:highlight>
              </a:rPr>
              <a:t>nella tua classe</a:t>
            </a:r>
            <a:r>
              <a:rPr lang="en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Cos’è una e-mail?</a:t>
            </a:r>
            <a:endParaRPr/>
          </a:p>
        </p:txBody>
      </p:sp>
      <p:sp>
        <p:nvSpPr>
          <p:cNvPr id="400" name="Google Shape;400;p3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L'email, abbreviazione di "electronic mail" (posta elettronica), è una forma di </a:t>
            </a:r>
            <a:r>
              <a:rPr b="1" lang="en" sz="2000"/>
              <a:t>comunicazione elettronica</a:t>
            </a:r>
            <a:r>
              <a:rPr lang="en" sz="2000"/>
              <a:t> che consente agli utenti di </a:t>
            </a:r>
            <a:r>
              <a:rPr b="1" lang="en" sz="2000"/>
              <a:t>inviare e ricevere messaggi digitali</a:t>
            </a:r>
            <a:r>
              <a:rPr lang="en" sz="2000"/>
              <a:t> attraverso reti di computer.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Questi messaggi possono contenere </a:t>
            </a:r>
            <a:r>
              <a:rPr b="1" lang="en" sz="2000"/>
              <a:t>testo, allegati, immagini o altri file</a:t>
            </a:r>
            <a:r>
              <a:rPr lang="en" sz="2000"/>
              <a:t> e vengono consegnati attraverso server di posta elettronica.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/>
              <a:t>Gli utenti possono accedere alle loro caselle di posta elettronica tramite client di posta, webmail o altri programmi appositi.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Cos’è una e-mail?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720000" y="1215750"/>
            <a:ext cx="36282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un’email individuiamo i seguenti campi: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Destinatari</a:t>
            </a:r>
            <a:r>
              <a:rPr lang="en" sz="2000"/>
              <a:t>:</a:t>
            </a:r>
            <a:br>
              <a:rPr lang="en" sz="2000"/>
            </a:br>
            <a:r>
              <a:rPr lang="en" sz="2000"/>
              <a:t>a chi verrà mandata la email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Oggetto</a:t>
            </a:r>
            <a:r>
              <a:rPr lang="en" sz="2000"/>
              <a:t>:</a:t>
            </a:r>
            <a:br>
              <a:rPr lang="en" sz="2000"/>
            </a:br>
            <a:r>
              <a:rPr lang="en" sz="2000"/>
              <a:t>il titolo della email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b="1" lang="en" sz="2000"/>
              <a:t>Corpo</a:t>
            </a:r>
            <a:r>
              <a:rPr lang="en" sz="2000"/>
              <a:t>:</a:t>
            </a:r>
            <a:br>
              <a:rPr lang="en" sz="2000"/>
            </a:br>
            <a:r>
              <a:rPr lang="en" sz="2000"/>
              <a:t>il contenuto della email</a:t>
            </a:r>
            <a:endParaRPr sz="2000"/>
          </a:p>
        </p:txBody>
      </p:sp>
      <p:pic>
        <p:nvPicPr>
          <p:cNvPr id="407" name="Google Shape;4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975" y="966800"/>
            <a:ext cx="4377549" cy="407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34"/>
          <p:cNvCxnSpPr/>
          <p:nvPr/>
        </p:nvCxnSpPr>
        <p:spPr>
          <a:xfrm flipH="1" rot="10800000">
            <a:off x="2752725" y="1861950"/>
            <a:ext cx="3024300" cy="40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4"/>
          <p:cNvCxnSpPr/>
          <p:nvPr/>
        </p:nvCxnSpPr>
        <p:spPr>
          <a:xfrm flipH="1" rot="10800000">
            <a:off x="2371725" y="2505100"/>
            <a:ext cx="3048300" cy="79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4"/>
          <p:cNvCxnSpPr/>
          <p:nvPr/>
        </p:nvCxnSpPr>
        <p:spPr>
          <a:xfrm flipH="1" rot="10800000">
            <a:off x="2216950" y="3398100"/>
            <a:ext cx="4095600" cy="67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destinatari: A, CC, CCn</a:t>
            </a:r>
            <a:endParaRPr/>
          </a:p>
        </p:txBody>
      </p:sp>
      <p:sp>
        <p:nvSpPr>
          <p:cNvPr id="416" name="Google Shape;416;p35"/>
          <p:cNvSpPr txBox="1"/>
          <p:nvPr>
            <p:ph idx="1" type="body"/>
          </p:nvPr>
        </p:nvSpPr>
        <p:spPr>
          <a:xfrm>
            <a:off x="720000" y="1215750"/>
            <a:ext cx="7866900" cy="1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highlight>
                  <a:srgbClr val="FF9999"/>
                </a:highlight>
              </a:rPr>
              <a:t>A</a:t>
            </a:r>
            <a:br>
              <a:rPr lang="en" sz="1800"/>
            </a:br>
            <a:r>
              <a:rPr lang="en" sz="1800"/>
              <a:t>Sono i destinatari veri e propri, quelli a cui è indirizzato il messaggio.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highlight>
                  <a:srgbClr val="FF9999"/>
                </a:highlight>
              </a:rPr>
              <a:t>CC</a:t>
            </a:r>
            <a:br>
              <a:rPr lang="en" sz="1800"/>
            </a:br>
            <a:r>
              <a:rPr lang="en" sz="1800"/>
              <a:t>Sta per “copia conoscenza”; sono indirizzi a cui vogliamo che la mail sia inoltrata (oltre ai destinatari veri e propri) affinché siano a conoscenza del contenuto. Tutti gli indirizzi in CC vedono tutta la lista di CC.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>
                <a:highlight>
                  <a:srgbClr val="FF9999"/>
                </a:highlight>
              </a:rPr>
              <a:t>CCn</a:t>
            </a:r>
            <a:br>
              <a:rPr lang="en" sz="1800"/>
            </a:br>
            <a:r>
              <a:rPr lang="en" sz="1800"/>
              <a:t>Sta per “copia conoscenza nascosta”; ha la stessa funzione di CC, ma in questo modo ciascun indirizzo in CCn non può vedere gli altri indirizzi CCn a cui è stata mandata la email.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942025" y="1307100"/>
            <a:ext cx="7260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La “netiquette”</a:t>
            </a:r>
            <a:endParaRPr sz="7400"/>
          </a:p>
        </p:txBody>
      </p:sp>
      <p:sp>
        <p:nvSpPr>
          <p:cNvPr id="422" name="Google Shape;422;p36"/>
          <p:cNvSpPr/>
          <p:nvPr/>
        </p:nvSpPr>
        <p:spPr>
          <a:xfrm>
            <a:off x="3241725" y="84510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1824725" y="286675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La “netiquette”: come scrivere il messaggio</a:t>
            </a:r>
            <a:endParaRPr sz="2800"/>
          </a:p>
        </p:txBody>
      </p:sp>
      <p:sp>
        <p:nvSpPr>
          <p:cNvPr id="429" name="Google Shape;429;p37"/>
          <p:cNvSpPr txBox="1"/>
          <p:nvPr>
            <p:ph idx="1" type="body"/>
          </p:nvPr>
        </p:nvSpPr>
        <p:spPr>
          <a:xfrm>
            <a:off x="876750" y="1132125"/>
            <a:ext cx="73905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Ci sono una serie di regole non scritte da rispettare quando si scrive una mail, soprattutto se questa è una mail formale da mandare - per esempio - a una professoressa.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Oggetto chiaro e conciso</a:t>
            </a:r>
            <a:r>
              <a:rPr lang="en" sz="1500"/>
              <a:t>: </a:t>
            </a:r>
            <a:br>
              <a:rPr lang="en" sz="1500"/>
            </a:br>
            <a:r>
              <a:rPr lang="en" sz="1500"/>
              <a:t>L’oggetto dovrebbe essere informativo e riflettere il contenuto della mail. </a:t>
            </a:r>
            <a:r>
              <a:rPr b="1" lang="en" sz="1500">
                <a:highlight>
                  <a:schemeClr val="lt2"/>
                </a:highlight>
              </a:rPr>
              <a:t>Non deve essere vuoto</a:t>
            </a:r>
            <a:r>
              <a:rPr lang="en" sz="1500">
                <a:highlight>
                  <a:schemeClr val="lt2"/>
                </a:highlight>
              </a:rPr>
              <a:t>!!</a:t>
            </a:r>
            <a:endParaRPr sz="1500">
              <a:highlight>
                <a:schemeClr val="lt2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Saluto appropriato</a:t>
            </a:r>
            <a:r>
              <a:rPr lang="en" sz="1500"/>
              <a:t>:</a:t>
            </a:r>
            <a:br>
              <a:rPr lang="en" sz="1500">
                <a:highlight>
                  <a:srgbClr val="EFEFEF"/>
                </a:highlight>
              </a:rPr>
            </a:br>
            <a:r>
              <a:rPr lang="en" sz="1500">
                <a:highlight>
                  <a:schemeClr val="lt2"/>
                </a:highlight>
              </a:rPr>
              <a:t>Il saluto </a:t>
            </a:r>
            <a:r>
              <a:rPr b="1" lang="en" sz="1500">
                <a:highlight>
                  <a:schemeClr val="lt2"/>
                </a:highlight>
              </a:rPr>
              <a:t>deve essere presente</a:t>
            </a:r>
            <a:r>
              <a:rPr lang="en" sz="1500">
                <a:highlight>
                  <a:schemeClr val="lt2"/>
                </a:highlight>
              </a:rPr>
              <a:t> in ogni nuova fila di mail</a:t>
            </a:r>
            <a:r>
              <a:rPr lang="en" sz="1500"/>
              <a:t>, e </a:t>
            </a:r>
            <a:r>
              <a:rPr b="1" lang="en" sz="1500"/>
              <a:t>deve essere del tono giusto</a:t>
            </a:r>
            <a:r>
              <a:rPr lang="en" sz="1500"/>
              <a:t>: “Buongiorno” se è unx professoressx, “Ciao” se è un amico, etc.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/>
              <a:t>!!! DOPO IL SALUTO SI DEVE METTERE UNA VIRGOLA, ANDARE A CAPO E ANDARE AVANTI A SCRIVERE (IN MINUSCOLO) !!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La “netiquette”: come scrivere il messaggio</a:t>
            </a:r>
            <a:endParaRPr sz="2800"/>
          </a:p>
        </p:txBody>
      </p:sp>
      <p:sp>
        <p:nvSpPr>
          <p:cNvPr id="435" name="Google Shape;435;p38"/>
          <p:cNvSpPr txBox="1"/>
          <p:nvPr>
            <p:ph idx="1" type="body"/>
          </p:nvPr>
        </p:nvSpPr>
        <p:spPr>
          <a:xfrm>
            <a:off x="876750" y="1286900"/>
            <a:ext cx="73905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Corpo del messaggio</a:t>
            </a:r>
            <a:br>
              <a:rPr b="1" lang="en" sz="1600"/>
            </a:br>
            <a:r>
              <a:rPr lang="en" sz="1600"/>
              <a:t>Il contenuto della mail deve essere </a:t>
            </a:r>
            <a:r>
              <a:rPr b="1" lang="en" sz="1600"/>
              <a:t>chiaro </a:t>
            </a:r>
            <a:r>
              <a:rPr lang="en" sz="1600"/>
              <a:t>e </a:t>
            </a:r>
            <a:r>
              <a:rPr lang="en" sz="1600">
                <a:highlight>
                  <a:schemeClr val="lt2"/>
                </a:highlight>
              </a:rPr>
              <a:t>non bisogna scrivere in tutto maiuscolo</a:t>
            </a:r>
            <a:r>
              <a:rPr lang="en" sz="1600"/>
              <a:t> PERCHè ALTRIMENTI è COME SE STESTE URLANDO. </a:t>
            </a:r>
            <a:br>
              <a:rPr lang="en" sz="1600"/>
            </a:br>
            <a:r>
              <a:rPr lang="en" sz="1600"/>
              <a:t>Vanno usate le maiuscole dopo i punti, e va usata la punteggiatura. </a:t>
            </a:r>
            <a:r>
              <a:rPr b="1" lang="en" sz="1600">
                <a:highlight>
                  <a:schemeClr val="lt2"/>
                </a:highlight>
              </a:rPr>
              <a:t>Bisogna fare attenzione all’ortografia.</a:t>
            </a:r>
            <a:endParaRPr b="1" sz="1600">
              <a:highlight>
                <a:schemeClr val="lt2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Conclusione appropriata</a:t>
            </a:r>
            <a:br>
              <a:rPr lang="en" sz="1600"/>
            </a:br>
            <a:r>
              <a:rPr lang="en" sz="1600"/>
              <a:t>La mail deve chiudersi con un </a:t>
            </a:r>
            <a:r>
              <a:rPr b="1" lang="en" sz="1600">
                <a:highlight>
                  <a:schemeClr val="lt2"/>
                </a:highlight>
              </a:rPr>
              <a:t>saluto appropriato</a:t>
            </a:r>
            <a:r>
              <a:rPr lang="en" sz="1600"/>
              <a:t>, ad esempio “Cordiali saluti” per una professoressa.</a:t>
            </a:r>
            <a:br>
              <a:rPr lang="en" sz="1600"/>
            </a:br>
            <a:r>
              <a:rPr b="1" lang="en" sz="1600">
                <a:highlight>
                  <a:schemeClr val="lt2"/>
                </a:highlight>
              </a:rPr>
              <a:t>In genere è sempre bene aggiungere la propria “firma”</a:t>
            </a:r>
            <a:r>
              <a:rPr lang="en" sz="1600"/>
              <a:t>, che digitalmente consiste solo nello scrivere il nome e cognome oppure le inziali.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720000" y="445025"/>
            <a:ext cx="811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La “netiquette”: esempio di buona mail formale</a:t>
            </a:r>
            <a:endParaRPr sz="2800"/>
          </a:p>
        </p:txBody>
      </p:sp>
      <p:sp>
        <p:nvSpPr>
          <p:cNvPr id="441" name="Google Shape;441;p39"/>
          <p:cNvSpPr txBox="1"/>
          <p:nvPr>
            <p:ph idx="1" type="body"/>
          </p:nvPr>
        </p:nvSpPr>
        <p:spPr>
          <a:xfrm>
            <a:off x="1412250" y="1089375"/>
            <a:ext cx="5837400" cy="3943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fabiola.fabretti@marcopolovr.edu.it</a:t>
            </a:r>
            <a:br>
              <a:rPr lang="en" sz="1600"/>
            </a:br>
            <a:r>
              <a:rPr lang="en" sz="1600"/>
              <a:t>Oggetto: “Richiesta voto alto in verifica”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600"/>
            </a:br>
            <a:r>
              <a:rPr lang="en" sz="1600"/>
              <a:t>Gentile Professoressa Fabretti,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spero di non disturbarla. Volevo domandarle se potrebbe gentilmente mettermi un bel 10 nella prossima verifica.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Eventualmente potrei anche fare una ricerca in più per convincerla, oppure le porto i biscotti che ha fatto mia mamma.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Cordiali Saluti,</a:t>
            </a:r>
            <a:br>
              <a:rPr lang="en" sz="1600"/>
            </a:br>
            <a:r>
              <a:rPr lang="en" sz="1600"/>
              <a:t>Alunno Pazzerello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42" name="Google Shape;442;p39"/>
          <p:cNvSpPr txBox="1"/>
          <p:nvPr/>
        </p:nvSpPr>
        <p:spPr>
          <a:xfrm>
            <a:off x="-112700" y="1768674"/>
            <a:ext cx="1237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rgbClr val="1155CC"/>
                </a:highlight>
                <a:latin typeface="Manjari"/>
                <a:ea typeface="Manjari"/>
                <a:cs typeface="Manjari"/>
                <a:sym typeface="Manjari"/>
              </a:rPr>
              <a:t>Saluto formale di apertura</a:t>
            </a:r>
            <a:endParaRPr>
              <a:solidFill>
                <a:schemeClr val="lt1"/>
              </a:solidFill>
              <a:highlight>
                <a:srgbClr val="1155CC"/>
              </a:highlight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7522074" y="2962975"/>
            <a:ext cx="14880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2"/>
                </a:highlight>
                <a:latin typeface="Manjari"/>
                <a:ea typeface="Manjari"/>
                <a:cs typeface="Manjari"/>
                <a:sym typeface="Manjari"/>
              </a:rPr>
              <a:t>Corpo chiaro, diviso in paragrafi e senza errori di ortografia</a:t>
            </a:r>
            <a:endParaRPr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56256" y="3281582"/>
            <a:ext cx="13137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rgbClr val="38761D"/>
                </a:highlight>
                <a:latin typeface="Manjari"/>
                <a:ea typeface="Manjari"/>
                <a:cs typeface="Manjari"/>
                <a:sym typeface="Manjari"/>
              </a:rPr>
              <a:t>Saluto formale di chiusura, virgola e a capo</a:t>
            </a:r>
            <a:endParaRPr>
              <a:solidFill>
                <a:schemeClr val="lt1"/>
              </a:solidFill>
              <a:highlight>
                <a:srgbClr val="38761D"/>
              </a:highlight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7005204" y="1768685"/>
            <a:ext cx="1237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rgbClr val="990000"/>
                </a:highlight>
                <a:latin typeface="Manjari"/>
                <a:ea typeface="Manjari"/>
                <a:cs typeface="Manjari"/>
                <a:sym typeface="Manjari"/>
              </a:rPr>
              <a:t>Virgola, a capo e minuscola</a:t>
            </a:r>
            <a:endParaRPr>
              <a:solidFill>
                <a:schemeClr val="lt1"/>
              </a:solidFill>
              <a:highlight>
                <a:srgbClr val="990000"/>
              </a:highlight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3617230" y="4235263"/>
            <a:ext cx="123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rgbClr val="E69138"/>
                </a:highlight>
                <a:latin typeface="Manjari"/>
                <a:ea typeface="Manjari"/>
                <a:cs typeface="Manjari"/>
                <a:sym typeface="Manjari"/>
              </a:rPr>
              <a:t>“firma”</a:t>
            </a:r>
            <a:endParaRPr>
              <a:solidFill>
                <a:schemeClr val="lt1"/>
              </a:solidFill>
              <a:highlight>
                <a:srgbClr val="E69138"/>
              </a:highlight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1398773" y="2106475"/>
            <a:ext cx="3082500" cy="3147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448" name="Google Shape;448;p39"/>
          <p:cNvCxnSpPr>
            <a:endCxn id="447" idx="1"/>
          </p:cNvCxnSpPr>
          <p:nvPr/>
        </p:nvCxnSpPr>
        <p:spPr>
          <a:xfrm>
            <a:off x="1025573" y="1940725"/>
            <a:ext cx="373200" cy="3231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39"/>
          <p:cNvSpPr/>
          <p:nvPr/>
        </p:nvSpPr>
        <p:spPr>
          <a:xfrm>
            <a:off x="1500688" y="2566116"/>
            <a:ext cx="122400" cy="212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4269750" y="2208483"/>
            <a:ext cx="122400" cy="212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451" name="Google Shape;451;p39"/>
          <p:cNvCxnSpPr>
            <a:stCxn id="450" idx="3"/>
          </p:cNvCxnSpPr>
          <p:nvPr/>
        </p:nvCxnSpPr>
        <p:spPr>
          <a:xfrm flipH="1" rot="10800000">
            <a:off x="4392150" y="2056233"/>
            <a:ext cx="2811300" cy="2586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9"/>
          <p:cNvCxnSpPr>
            <a:stCxn id="449" idx="3"/>
          </p:cNvCxnSpPr>
          <p:nvPr/>
        </p:nvCxnSpPr>
        <p:spPr>
          <a:xfrm flipH="1" rot="10800000">
            <a:off x="1623088" y="2198766"/>
            <a:ext cx="5704800" cy="4737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9"/>
          <p:cNvSpPr/>
          <p:nvPr/>
        </p:nvSpPr>
        <p:spPr>
          <a:xfrm>
            <a:off x="6594600" y="2547250"/>
            <a:ext cx="122400" cy="1692600"/>
          </a:xfrm>
          <a:prstGeom prst="rightBracket">
            <a:avLst>
              <a:gd fmla="val 8333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454" name="Google Shape;454;p39"/>
          <p:cNvCxnSpPr>
            <a:stCxn id="453" idx="2"/>
          </p:cNvCxnSpPr>
          <p:nvPr/>
        </p:nvCxnSpPr>
        <p:spPr>
          <a:xfrm>
            <a:off x="6717000" y="3393550"/>
            <a:ext cx="967200" cy="25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9"/>
          <p:cNvSpPr/>
          <p:nvPr/>
        </p:nvSpPr>
        <p:spPr>
          <a:xfrm>
            <a:off x="1460175" y="4169500"/>
            <a:ext cx="1488000" cy="2613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1460173" y="4473450"/>
            <a:ext cx="1677300" cy="2613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457" name="Google Shape;457;p39"/>
          <p:cNvCxnSpPr>
            <a:stCxn id="456" idx="3"/>
          </p:cNvCxnSpPr>
          <p:nvPr/>
        </p:nvCxnSpPr>
        <p:spPr>
          <a:xfrm flipH="1" rot="10800000">
            <a:off x="3137473" y="4479300"/>
            <a:ext cx="612000" cy="124800"/>
          </a:xfrm>
          <a:prstGeom prst="straightConnector1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9"/>
          <p:cNvCxnSpPr>
            <a:stCxn id="455" idx="1"/>
          </p:cNvCxnSpPr>
          <p:nvPr/>
        </p:nvCxnSpPr>
        <p:spPr>
          <a:xfrm rot="10800000">
            <a:off x="1257075" y="3874150"/>
            <a:ext cx="203100" cy="4260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9"/>
          <p:cNvSpPr txBox="1"/>
          <p:nvPr/>
        </p:nvSpPr>
        <p:spPr>
          <a:xfrm>
            <a:off x="5553472" y="1109500"/>
            <a:ext cx="1968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rgbClr val="45818E"/>
                </a:highlight>
                <a:latin typeface="Manjari"/>
                <a:ea typeface="Manjari"/>
                <a:cs typeface="Manjari"/>
                <a:sym typeface="Manjari"/>
              </a:rPr>
              <a:t>Titolo presente e efficace</a:t>
            </a:r>
            <a:endParaRPr>
              <a:solidFill>
                <a:schemeClr val="lt1"/>
              </a:solidFill>
              <a:highlight>
                <a:srgbClr val="45818E"/>
              </a:highlight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348125" y="1450900"/>
            <a:ext cx="2879100" cy="261300"/>
          </a:xfrm>
          <a:prstGeom prst="rect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461" name="Google Shape;461;p39"/>
          <p:cNvCxnSpPr>
            <a:stCxn id="460" idx="3"/>
          </p:cNvCxnSpPr>
          <p:nvPr/>
        </p:nvCxnSpPr>
        <p:spPr>
          <a:xfrm flipH="1" rot="10800000">
            <a:off x="5227225" y="1506250"/>
            <a:ext cx="516300" cy="7530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