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Nunito"/>
      <p:regular r:id="rId44"/>
      <p:bold r:id="rId45"/>
      <p:italic r:id="rId46"/>
      <p:boldItalic r:id="rId47"/>
    </p:embeddedFont>
    <p:embeddedFont>
      <p:font typeface="PT Sans"/>
      <p:regular r:id="rId48"/>
      <p:bold r:id="rId49"/>
      <p:italic r:id="rId50"/>
      <p:boldItalic r:id="rId51"/>
    </p:embeddedFont>
    <p:embeddedFont>
      <p:font typeface="Manjari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89F017-A3D8-44BA-8DAD-4F85E636F7EC}">
  <a:tblStyle styleId="{B489F017-A3D8-44BA-8DAD-4F85E636F7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Nunito-regular.fntdata"/><Relationship Id="rId43" Type="http://schemas.openxmlformats.org/officeDocument/2006/relationships/slide" Target="slides/slide37.xml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TSans-regular.fntdata"/><Relationship Id="rId47" Type="http://schemas.openxmlformats.org/officeDocument/2006/relationships/font" Target="fonts/Nunito-boldItalic.fntdata"/><Relationship Id="rId49" Type="http://schemas.openxmlformats.org/officeDocument/2006/relationships/font" Target="fonts/PT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TSans-boldItalic.fntdata"/><Relationship Id="rId50" Type="http://schemas.openxmlformats.org/officeDocument/2006/relationships/font" Target="fonts/PTSans-italic.fntdata"/><Relationship Id="rId53" Type="http://schemas.openxmlformats.org/officeDocument/2006/relationships/font" Target="fonts/Manjari-bold.fntdata"/><Relationship Id="rId52" Type="http://schemas.openxmlformats.org/officeDocument/2006/relationships/font" Target="fonts/Manjari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b1b4e0d1e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b1b4e0d1e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b1b4e0d1e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b1b4e0d1e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b1b4e0d1e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b1b4e0d1e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b1b4e0d1e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b1b4e0d1e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b1b4e0d1e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b1b4e0d1e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b1b4e0d1e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b1b4e0d1e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b1b4e0d1e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b1b4e0d1e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b1b4e0d1e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b1b4e0d1e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b1b4e0d1e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b1b4e0d1e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b1b4e0d1e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b1b4e0d1e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943d5b908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943d5b908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b1b4e0d1e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b1b4e0d1e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b1b4e0d1e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b1b4e0d1e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b1b4e0d1e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b1b4e0d1e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b1b4e0d1e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b1b4e0d1e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b1b4e0d1e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b1b4e0d1e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b3472fe9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b3472fe9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b3472fe9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b3472fe9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b3472fe97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b3472fe97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b3472fe97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b3472fe97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b3472fe9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b3472fe9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b1b4e0d1e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b1b4e0d1e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f3c66ac3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f3c66ac3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f3c66ac3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f3c66ac3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f3c66ac3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f3c66ac3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f3c66ac35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f3c66ac35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f3c66ac35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f3c66ac35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f3c66ac35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f3c66ac35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f3c66ac35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f3c66ac35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f3c66ac3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f3c66ac3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b1b4e0d1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b1b4e0d1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b1b4e0d1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b1b4e0d1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b1b4e0d1e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b1b4e0d1e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b1b4e0d1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b1b4e0d1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b1b4e0d1e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b1b4e0d1e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b1b4e0d1e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b1b4e0d1e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5825" y="967888"/>
            <a:ext cx="6153900" cy="26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90125" y="3602188"/>
            <a:ext cx="615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53175" y="3084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hasCustomPrompt="1" type="title"/>
          </p:nvPr>
        </p:nvSpPr>
        <p:spPr>
          <a:xfrm>
            <a:off x="1284000" y="1672814"/>
            <a:ext cx="65760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1284000" y="2973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720000" y="969550"/>
            <a:ext cx="2478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2" type="title"/>
          </p:nvPr>
        </p:nvSpPr>
        <p:spPr>
          <a:xfrm>
            <a:off x="3419276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3419276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3" type="title"/>
          </p:nvPr>
        </p:nvSpPr>
        <p:spPr>
          <a:xfrm>
            <a:off x="6118548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4" type="subTitle"/>
          </p:nvPr>
        </p:nvSpPr>
        <p:spPr>
          <a:xfrm>
            <a:off x="6118545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5" type="title"/>
          </p:nvPr>
        </p:nvSpPr>
        <p:spPr>
          <a:xfrm>
            <a:off x="341928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3"/>
          <p:cNvSpPr txBox="1"/>
          <p:nvPr>
            <p:ph idx="6" type="subTitle"/>
          </p:nvPr>
        </p:nvSpPr>
        <p:spPr>
          <a:xfrm>
            <a:off x="3419276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7" type="title"/>
          </p:nvPr>
        </p:nvSpPr>
        <p:spPr>
          <a:xfrm>
            <a:off x="611855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idx="8" type="subTitle"/>
          </p:nvPr>
        </p:nvSpPr>
        <p:spPr>
          <a:xfrm>
            <a:off x="6118545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9" type="title"/>
          </p:nvPr>
        </p:nvSpPr>
        <p:spPr>
          <a:xfrm>
            <a:off x="720005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3" type="subTitle"/>
          </p:nvPr>
        </p:nvSpPr>
        <p:spPr>
          <a:xfrm>
            <a:off x="720000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4" type="title"/>
          </p:nvPr>
        </p:nvSpPr>
        <p:spPr>
          <a:xfrm>
            <a:off x="720005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15" type="title"/>
          </p:nvPr>
        </p:nvSpPr>
        <p:spPr>
          <a:xfrm>
            <a:off x="341925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16" type="title"/>
          </p:nvPr>
        </p:nvSpPr>
        <p:spPr>
          <a:xfrm>
            <a:off x="341925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17" type="title"/>
          </p:nvPr>
        </p:nvSpPr>
        <p:spPr>
          <a:xfrm>
            <a:off x="611850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18" type="title"/>
          </p:nvPr>
        </p:nvSpPr>
        <p:spPr>
          <a:xfrm>
            <a:off x="611850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 rot="387207">
            <a:off x="-152994" y="233087"/>
            <a:ext cx="723652" cy="1310473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885050" y="17347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8654850" y="4786196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20600" y="1599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4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20000" y="4165225"/>
            <a:ext cx="106500" cy="10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15"/>
          <p:cNvSpPr/>
          <p:nvPr/>
        </p:nvSpPr>
        <p:spPr>
          <a:xfrm>
            <a:off x="-191550" y="34304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859800" y="-1095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8158600" y="8132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8367425" y="46041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212375" y="43898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590100" y="4634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>
            <a:off x="266900" y="896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>
            <a:off x="7550125" y="47973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>
            <a:off x="8392200" y="414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flipH="1">
            <a:off x="428900" y="3008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264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97500" y="26248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-32550" y="-744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582088"/>
            <a:ext cx="3338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875650"/>
            <a:ext cx="33381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979450" y="4716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871700" y="442695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53075" y="1376475"/>
            <a:ext cx="3676200" cy="30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753075" y="698025"/>
            <a:ext cx="36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 flipH="1">
            <a:off x="8601123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82552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flipH="1">
            <a:off x="2288998" y="3894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167248" y="18985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flipH="1" rot="435347">
            <a:off x="8651302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flipH="1">
            <a:off x="8743323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flipH="1">
            <a:off x="7711201" y="411675"/>
            <a:ext cx="407700" cy="40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flipH="1">
            <a:off x="641850" y="4705475"/>
            <a:ext cx="275100" cy="2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flipH="1">
            <a:off x="7386223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713100" y="1874700"/>
            <a:ext cx="35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721100" y="2447400"/>
            <a:ext cx="35814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83800" y="4539425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900400" y="4773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274825" y="326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7200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2" type="body"/>
          </p:nvPr>
        </p:nvSpPr>
        <p:spPr>
          <a:xfrm>
            <a:off x="46945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0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233075"/>
            <a:ext cx="42819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20000" y="1011775"/>
            <a:ext cx="42819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674275"/>
            <a:ext cx="4281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69250" y="460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4500040">
            <a:off x="-193135" y="-40864"/>
            <a:ext cx="2133261" cy="1640276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7131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2" type="body"/>
          </p:nvPr>
        </p:nvSpPr>
        <p:spPr>
          <a:xfrm>
            <a:off x="46945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6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1847988" y="3774799"/>
            <a:ext cx="2262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2" type="title"/>
          </p:nvPr>
        </p:nvSpPr>
        <p:spPr>
          <a:xfrm>
            <a:off x="1845138" y="3312421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3" type="subTitle"/>
          </p:nvPr>
        </p:nvSpPr>
        <p:spPr>
          <a:xfrm>
            <a:off x="5028287" y="3774799"/>
            <a:ext cx="22677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4" type="title"/>
          </p:nvPr>
        </p:nvSpPr>
        <p:spPr>
          <a:xfrm>
            <a:off x="5031149" y="3312421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2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211575" y="-2688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51675" y="142355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01675" y="42498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8509050" y="1125050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7131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2" type="title"/>
          </p:nvPr>
        </p:nvSpPr>
        <p:spPr>
          <a:xfrm>
            <a:off x="5394875" y="371962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5394875" y="41526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title"/>
          </p:nvPr>
        </p:nvSpPr>
        <p:spPr>
          <a:xfrm>
            <a:off x="5394875" y="137957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394875" y="18125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5" type="title"/>
          </p:nvPr>
        </p:nvSpPr>
        <p:spPr>
          <a:xfrm>
            <a:off x="5394875" y="2549613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5394875" y="2982538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-22487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24"/>
          <p:cNvSpPr txBox="1"/>
          <p:nvPr>
            <p:ph idx="2" type="title"/>
          </p:nvPr>
        </p:nvSpPr>
        <p:spPr>
          <a:xfrm>
            <a:off x="6159001" y="2835346"/>
            <a:ext cx="22719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718750" y="3308875"/>
            <a:ext cx="22620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3" type="title"/>
          </p:nvPr>
        </p:nvSpPr>
        <p:spPr>
          <a:xfrm>
            <a:off x="713100" y="2835346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3433175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5" type="title"/>
          </p:nvPr>
        </p:nvSpPr>
        <p:spPr>
          <a:xfrm>
            <a:off x="3433237" y="2835346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6161100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4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2" type="title"/>
          </p:nvPr>
        </p:nvSpPr>
        <p:spPr>
          <a:xfrm>
            <a:off x="2125113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25"/>
          <p:cNvSpPr txBox="1"/>
          <p:nvPr>
            <p:ph idx="1" type="subTitle"/>
          </p:nvPr>
        </p:nvSpPr>
        <p:spPr>
          <a:xfrm>
            <a:off x="2125113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3" type="title"/>
          </p:nvPr>
        </p:nvSpPr>
        <p:spPr>
          <a:xfrm>
            <a:off x="5040691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25"/>
          <p:cNvSpPr txBox="1"/>
          <p:nvPr>
            <p:ph idx="4" type="subTitle"/>
          </p:nvPr>
        </p:nvSpPr>
        <p:spPr>
          <a:xfrm>
            <a:off x="5040689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5" type="title"/>
          </p:nvPr>
        </p:nvSpPr>
        <p:spPr>
          <a:xfrm>
            <a:off x="2125113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5"/>
          <p:cNvSpPr txBox="1"/>
          <p:nvPr>
            <p:ph idx="6" type="subTitle"/>
          </p:nvPr>
        </p:nvSpPr>
        <p:spPr>
          <a:xfrm>
            <a:off x="2125113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7" type="title"/>
          </p:nvPr>
        </p:nvSpPr>
        <p:spPr>
          <a:xfrm>
            <a:off x="5040691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5"/>
          <p:cNvSpPr txBox="1"/>
          <p:nvPr>
            <p:ph idx="8" type="subTitle"/>
          </p:nvPr>
        </p:nvSpPr>
        <p:spPr>
          <a:xfrm>
            <a:off x="5040689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 flipH="1">
            <a:off x="7364400" y="466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flipH="1">
            <a:off x="374025" y="242185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26"/>
          <p:cNvSpPr txBox="1"/>
          <p:nvPr>
            <p:ph idx="2" type="title"/>
          </p:nvPr>
        </p:nvSpPr>
        <p:spPr>
          <a:xfrm>
            <a:off x="110117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6"/>
          <p:cNvSpPr txBox="1"/>
          <p:nvPr>
            <p:ph idx="1" type="subTitle"/>
          </p:nvPr>
        </p:nvSpPr>
        <p:spPr>
          <a:xfrm>
            <a:off x="1101175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3" type="title"/>
          </p:nvPr>
        </p:nvSpPr>
        <p:spPr>
          <a:xfrm>
            <a:off x="3578947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6"/>
          <p:cNvSpPr txBox="1"/>
          <p:nvPr>
            <p:ph idx="4" type="subTitle"/>
          </p:nvPr>
        </p:nvSpPr>
        <p:spPr>
          <a:xfrm>
            <a:off x="3578998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6"/>
          <p:cNvSpPr txBox="1"/>
          <p:nvPr>
            <p:ph idx="5" type="title"/>
          </p:nvPr>
        </p:nvSpPr>
        <p:spPr>
          <a:xfrm>
            <a:off x="110117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6"/>
          <p:cNvSpPr txBox="1"/>
          <p:nvPr>
            <p:ph idx="6" type="subTitle"/>
          </p:nvPr>
        </p:nvSpPr>
        <p:spPr>
          <a:xfrm>
            <a:off x="1101175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6"/>
          <p:cNvSpPr txBox="1"/>
          <p:nvPr>
            <p:ph idx="7" type="title"/>
          </p:nvPr>
        </p:nvSpPr>
        <p:spPr>
          <a:xfrm>
            <a:off x="3578947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26"/>
          <p:cNvSpPr txBox="1"/>
          <p:nvPr>
            <p:ph idx="8" type="subTitle"/>
          </p:nvPr>
        </p:nvSpPr>
        <p:spPr>
          <a:xfrm>
            <a:off x="3578998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9" type="title"/>
          </p:nvPr>
        </p:nvSpPr>
        <p:spPr>
          <a:xfrm>
            <a:off x="605672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6"/>
          <p:cNvSpPr txBox="1"/>
          <p:nvPr>
            <p:ph idx="13" type="subTitle"/>
          </p:nvPr>
        </p:nvSpPr>
        <p:spPr>
          <a:xfrm>
            <a:off x="6056727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4" type="title"/>
          </p:nvPr>
        </p:nvSpPr>
        <p:spPr>
          <a:xfrm>
            <a:off x="605672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6"/>
          <p:cNvSpPr txBox="1"/>
          <p:nvPr>
            <p:ph idx="15" type="subTitle"/>
          </p:nvPr>
        </p:nvSpPr>
        <p:spPr>
          <a:xfrm>
            <a:off x="6056827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hasCustomPrompt="1" type="title"/>
          </p:nvPr>
        </p:nvSpPr>
        <p:spPr>
          <a:xfrm>
            <a:off x="2223600" y="6923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2223600" y="146125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hasCustomPrompt="1" idx="2" type="title"/>
          </p:nvPr>
        </p:nvSpPr>
        <p:spPr>
          <a:xfrm>
            <a:off x="2223600" y="199007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27"/>
          <p:cNvSpPr txBox="1"/>
          <p:nvPr>
            <p:ph idx="3" type="subTitle"/>
          </p:nvPr>
        </p:nvSpPr>
        <p:spPr>
          <a:xfrm>
            <a:off x="2223600" y="275896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hasCustomPrompt="1" idx="4" type="title"/>
          </p:nvPr>
        </p:nvSpPr>
        <p:spPr>
          <a:xfrm>
            <a:off x="2223600" y="328776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27"/>
          <p:cNvSpPr txBox="1"/>
          <p:nvPr>
            <p:ph idx="5" type="subTitle"/>
          </p:nvPr>
        </p:nvSpPr>
        <p:spPr>
          <a:xfrm>
            <a:off x="2223600" y="4056646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5" name="Google Shape;335;p27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58403" y="940625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864692" y="22467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4658764" y="375275"/>
            <a:ext cx="3765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4651200" y="1357950"/>
            <a:ext cx="37653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8"/>
          <p:cNvSpPr txBox="1"/>
          <p:nvPr/>
        </p:nvSpPr>
        <p:spPr>
          <a:xfrm>
            <a:off x="4658100" y="349645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688975" y="695109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 flipH="1">
            <a:off x="-32550" y="-1453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title"/>
          </p:nvPr>
        </p:nvSpPr>
        <p:spPr>
          <a:xfrm>
            <a:off x="1656225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4745472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4745475" y="306160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655925" y="3061597"/>
            <a:ext cx="2743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-326250" y="2775475"/>
            <a:ext cx="710250" cy="193367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7898250" y="364820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254900"/>
            <a:ext cx="7704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7"/>
          <p:cNvSpPr/>
          <p:nvPr/>
        </p:nvSpPr>
        <p:spPr>
          <a:xfrm flipH="1" rot="435347">
            <a:off x="8605339" y="2807319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flipH="1">
            <a:off x="-306840" y="-167862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flipH="1">
            <a:off x="8697361" y="26969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281486" y="13018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281473" y="2140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591761" y="48691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8392236" y="313963"/>
            <a:ext cx="305100" cy="3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8583961" y="467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424375" y="1307100"/>
            <a:ext cx="6295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512625" y="4673750"/>
            <a:ext cx="195300" cy="19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241450" y="143933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41450" y="2527285"/>
            <a:ext cx="46611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088900" y="3400800"/>
            <a:ext cx="49662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/>
        </p:nvSpPr>
        <p:spPr>
          <a:xfrm flipH="1">
            <a:off x="-224875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>
            <a:off x="136186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>
            <a:off x="-15275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852052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 flipH="1">
            <a:off x="8653175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 flipH="1">
            <a:off x="8235075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8237000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nS7dNVHnZayVoVJVrF-XxI74v0-8JQGbsYa6JUGVsNo/edit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1796963" y="2731175"/>
            <a:ext cx="5550063" cy="106617"/>
          </a:xfrm>
          <a:custGeom>
            <a:rect b="b" l="l" r="r" t="t"/>
            <a:pathLst>
              <a:path extrusionOk="0" h="8555" w="256680">
                <a:moveTo>
                  <a:pt x="0" y="8555"/>
                </a:moveTo>
                <a:cubicBezTo>
                  <a:pt x="55116" y="-2474"/>
                  <a:pt x="112220" y="382"/>
                  <a:pt x="168429" y="382"/>
                </a:cubicBezTo>
                <a:cubicBezTo>
                  <a:pt x="186916" y="382"/>
                  <a:pt x="205442" y="580"/>
                  <a:pt x="223862" y="2159"/>
                </a:cubicBezTo>
                <a:cubicBezTo>
                  <a:pt x="230370" y="2717"/>
                  <a:pt x="236885" y="3197"/>
                  <a:pt x="243405" y="3580"/>
                </a:cubicBezTo>
                <a:cubicBezTo>
                  <a:pt x="246724" y="3775"/>
                  <a:pt x="256680" y="4291"/>
                  <a:pt x="253355" y="42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Google Shape;386;p31"/>
          <p:cNvSpPr txBox="1"/>
          <p:nvPr>
            <p:ph type="ctrTitle"/>
          </p:nvPr>
        </p:nvSpPr>
        <p:spPr>
          <a:xfrm>
            <a:off x="1495050" y="1708387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Microsoft Word</a:t>
            </a:r>
            <a:endParaRPr sz="6000"/>
          </a:p>
        </p:txBody>
      </p:sp>
      <p:sp>
        <p:nvSpPr>
          <p:cNvPr id="387" name="Google Shape;387;p31"/>
          <p:cNvSpPr/>
          <p:nvPr/>
        </p:nvSpPr>
        <p:spPr>
          <a:xfrm>
            <a:off x="8032425" y="4346400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1301825" y="2982100"/>
            <a:ext cx="6730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 1B-1F     |     Informatica      |   Prof.ssa Fabretti     |     a.s. 2023/24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"/>
          <p:cNvSpPr txBox="1"/>
          <p:nvPr>
            <p:ph idx="1" type="body"/>
          </p:nvPr>
        </p:nvSpPr>
        <p:spPr>
          <a:xfrm>
            <a:off x="881748" y="1183400"/>
            <a:ext cx="73905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Creare un nuovo documento</a:t>
            </a:r>
            <a:br>
              <a:rPr b="1" lang="en" sz="1900"/>
            </a:br>
            <a:r>
              <a:rPr lang="en" sz="1900"/>
              <a:t>File→Nuovo→Documento, oppure CTRL+N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Aprire un documento: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Doppio click sul documento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File→Apri→Trovte il vostro documento → Apri</a:t>
            </a:r>
            <a:endParaRPr sz="1900"/>
          </a:p>
        </p:txBody>
      </p:sp>
      <p:sp>
        <p:nvSpPr>
          <p:cNvPr id="482" name="Google Shape;482;p40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Operazioni di base sui file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Operazioni di base sui file</a:t>
            </a:r>
            <a:endParaRPr/>
          </a:p>
        </p:txBody>
      </p:sp>
      <p:graphicFrame>
        <p:nvGraphicFramePr>
          <p:cNvPr id="488" name="Google Shape;488;p41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2183425"/>
                <a:gridCol w="2265150"/>
                <a:gridCol w="2205150"/>
                <a:gridCol w="179845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Salvare un nuovo documento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Consiste nel dare un nome al file e salvarlo sulla memoria secondaria, in una posizione a piacere.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File→Salva con nome→Selezionare la cartella, il nome e premere salva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 +Maiusc</a:t>
                      </a:r>
                      <a:b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</a:b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+S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Salvare un documento 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Consiste nel salvare tutte le nuove modifiche in un file già salvato da qualche parte in memoria secondaria.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File→Salva </a:t>
                      </a:r>
                      <a:b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</a:b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Oppure icona “Salva” nella barra di accesso rapido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CTRL+S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/>
          <p:nvPr>
            <p:ph idx="4294967295" type="ctrTitle"/>
          </p:nvPr>
        </p:nvSpPr>
        <p:spPr>
          <a:xfrm>
            <a:off x="1495050" y="1495662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Primo esercizio</a:t>
            </a:r>
            <a:endParaRPr sz="7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Impariamo facendo.</a:t>
            </a:r>
            <a:endParaRPr/>
          </a:p>
        </p:txBody>
      </p:sp>
      <p:sp>
        <p:nvSpPr>
          <p:cNvPr id="499" name="Google Shape;499;p43"/>
          <p:cNvSpPr txBox="1"/>
          <p:nvPr>
            <p:ph idx="1" type="body"/>
          </p:nvPr>
        </p:nvSpPr>
        <p:spPr>
          <a:xfrm>
            <a:off x="1625350" y="1215750"/>
            <a:ext cx="589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A FINE LEZIONE, OGNI VOLTA CHE SPEGNETE IL PC, CARICATE I VOSTRI LAVORI SUL VOSTRO GOOGLE DRIVE.</a:t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ctr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lang="en" sz="2400">
                <a:solidFill>
                  <a:srgbClr val="FF0000"/>
                </a:solidFill>
              </a:rPr>
              <a:t>SEGUIRE LE ISTRUZIONI </a:t>
            </a:r>
            <a:r>
              <a:rPr lang="en" sz="190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https://docs.google.com/document/d/1nS7dNVHnZayVoVJVrF-XxI74v0-8JQGbsYa6JUGVsNo/edit?usp=sharing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4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Primo esercizio - margini e allineamento</a:t>
            </a:r>
            <a:endParaRPr sz="3000"/>
          </a:p>
        </p:txBody>
      </p:sp>
      <p:graphicFrame>
        <p:nvGraphicFramePr>
          <p:cNvPr id="505" name="Google Shape;505;p44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2108925"/>
                <a:gridCol w="2187850"/>
                <a:gridCol w="2647125"/>
                <a:gridCol w="121985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4. Modificare l’impostazione della pagina con margine sinistro uguale a 3 cm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Layout→ Margini → Margini personalizzati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5. Selezionare il titolo e allinealo al centro della pagina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Seleziona il titolo trascinando con il tasto sinistro, e poi clicca su 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06" name="Google Shape;5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050" y="4223534"/>
            <a:ext cx="2321725" cy="8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4"/>
          <p:cNvSpPr/>
          <p:nvPr/>
        </p:nvSpPr>
        <p:spPr>
          <a:xfrm>
            <a:off x="5151575" y="4396088"/>
            <a:ext cx="509700" cy="496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5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formattare il testo</a:t>
            </a:r>
            <a:endParaRPr/>
          </a:p>
        </p:txBody>
      </p:sp>
      <p:graphicFrame>
        <p:nvGraphicFramePr>
          <p:cNvPr id="513" name="Google Shape;513;p45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6. Impostare il titolo a grassetto, corsivo, colore carattere a scelta e dimensione 20 pt.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Grassetto: </a:t>
                      </a: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CTRL+G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Corsivo: </a:t>
                      </a: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CTRL+I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14" name="Google Shape;5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100" y="1799925"/>
            <a:ext cx="3471975" cy="327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formattare il testo</a:t>
            </a:r>
            <a:endParaRPr/>
          </a:p>
        </p:txBody>
      </p:sp>
      <p:graphicFrame>
        <p:nvGraphicFramePr>
          <p:cNvPr id="520" name="Google Shape;520;p46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.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Trasformare il titolo tutto in maiuscolo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CTRL+E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21" name="Google Shape;5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651" y="1841850"/>
            <a:ext cx="4100018" cy="16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Primo esercizio - formattare i paragrafi</a:t>
            </a:r>
            <a:endParaRPr sz="3200"/>
          </a:p>
        </p:txBody>
      </p:sp>
      <p:graphicFrame>
        <p:nvGraphicFramePr>
          <p:cNvPr id="527" name="Google Shape;527;p47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. 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Mettere un bordo nero intorno al titolo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28" name="Google Shape;5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725" y="1102900"/>
            <a:ext cx="3386600" cy="40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digitazione</a:t>
            </a:r>
            <a:endParaRPr/>
          </a:p>
        </p:txBody>
      </p:sp>
      <p:graphicFrame>
        <p:nvGraphicFramePr>
          <p:cNvPr id="534" name="Google Shape;534;p48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9. 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Inserire due righe vuote fra titolo e testo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Spostare il cursore fra titolo e testo e premere invio 2 volte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9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selezione</a:t>
            </a:r>
            <a:endParaRPr/>
          </a:p>
        </p:txBody>
      </p:sp>
      <p:graphicFrame>
        <p:nvGraphicFramePr>
          <p:cNvPr id="540" name="Google Shape;540;p49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10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. 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Selezionare tutto il testo tranne il titolo →→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Trascinare il cursore da subito dopo il titolo alla fine del testo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Valutazione del laboratorio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881748" y="1183400"/>
            <a:ext cx="73905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Ogni laboratorio vi assegnerò uno o più compiti da consegnare su classroom.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Io vi consiglio di caricarli e svolgerli direttamente in classe, ma se non riuscite potete farlo anche da casa </a:t>
            </a:r>
            <a:r>
              <a:rPr b="1" lang="en" sz="1900"/>
              <a:t>entro e non oltre la domenica successiva.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highlight>
                  <a:schemeClr val="lt2"/>
                </a:highlight>
              </a:rPr>
              <a:t>Ciascun compito verrà valutato in presenza e correttezza, e sommerò i risultati di tutti i compiti per assegnarvi un voto di laboratorio.</a:t>
            </a:r>
            <a:endParaRPr b="1" sz="19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0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opzioni interlinea</a:t>
            </a:r>
            <a:endParaRPr/>
          </a:p>
        </p:txBody>
      </p:sp>
      <p:graphicFrame>
        <p:nvGraphicFramePr>
          <p:cNvPr id="546" name="Google Shape;546;p50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10. Impostare una spaziatura dopo ogni paragrafo di 18 pt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47" name="Google Shape;5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551" y="1820400"/>
            <a:ext cx="4600556" cy="25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363" y="2103075"/>
            <a:ext cx="258127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0"/>
          <p:cNvSpPr/>
          <p:nvPr/>
        </p:nvSpPr>
        <p:spPr>
          <a:xfrm>
            <a:off x="4335250" y="2657825"/>
            <a:ext cx="986700" cy="4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1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rientro paragrafo</a:t>
            </a:r>
            <a:endParaRPr/>
          </a:p>
        </p:txBody>
      </p:sp>
      <p:graphicFrame>
        <p:nvGraphicFramePr>
          <p:cNvPr id="555" name="Google Shape;555;p51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11. Rientrare di 1 cm le prime righe di ogni paragrafo.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56" name="Google Shape;5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47" y="2866799"/>
            <a:ext cx="2412909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900" y="2987961"/>
            <a:ext cx="6365098" cy="16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2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Primo esercizio - formattazione testo</a:t>
            </a:r>
            <a:endParaRPr sz="3100"/>
          </a:p>
        </p:txBody>
      </p:sp>
      <p:graphicFrame>
        <p:nvGraphicFramePr>
          <p:cNvPr id="563" name="Google Shape;563;p52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12. 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Mettere in grassetto le parole DATO, INFORMAZIONI, E SISTEMA INFORMATIVO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! Per trovare le parole: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Selezionare le parole e premere “G” nel pannello carattere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CTRL+G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64" name="Google Shape;56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700" y="2486949"/>
            <a:ext cx="3403900" cy="11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050" y="3740088"/>
            <a:ext cx="4332706" cy="1728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6" name="Google Shape;566;p52"/>
          <p:cNvCxnSpPr/>
          <p:nvPr/>
        </p:nvCxnSpPr>
        <p:spPr>
          <a:xfrm flipH="1" rot="10800000">
            <a:off x="1811100" y="4282225"/>
            <a:ext cx="3260100" cy="42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3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Primo esercizio - sillabazione automatica</a:t>
            </a:r>
            <a:endParaRPr sz="3000"/>
          </a:p>
        </p:txBody>
      </p:sp>
      <p:graphicFrame>
        <p:nvGraphicFramePr>
          <p:cNvPr id="572" name="Google Shape;572;p53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13. 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Usare la sillabazione automatica sul testo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Layout→Sillabazione→Automatica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73" name="Google Shape;57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125" y="2524825"/>
            <a:ext cx="3628350" cy="18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4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 1</a:t>
            </a:r>
            <a:endParaRPr/>
          </a:p>
        </p:txBody>
      </p:sp>
      <p:sp>
        <p:nvSpPr>
          <p:cNvPr id="579" name="Google Shape;579;p54"/>
          <p:cNvSpPr txBox="1"/>
          <p:nvPr/>
        </p:nvSpPr>
        <p:spPr>
          <a:xfrm>
            <a:off x="791525" y="1464975"/>
            <a:ext cx="7861500" cy="2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SALVARE LE MODIFICHE!!!</a:t>
            </a:r>
            <a:endParaRPr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580" name="Google Shape;58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089" y="1143000"/>
            <a:ext cx="5767836" cy="3853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5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scelta del font</a:t>
            </a:r>
            <a:endParaRPr/>
          </a:p>
        </p:txBody>
      </p:sp>
      <p:graphicFrame>
        <p:nvGraphicFramePr>
          <p:cNvPr id="586" name="Google Shape;586;p55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14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. Selezionare tutto il corpo e impostare il carattere Courier New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87" name="Google Shape;58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000" y="1874550"/>
            <a:ext cx="4089750" cy="33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6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formattazione</a:t>
            </a:r>
            <a:endParaRPr/>
          </a:p>
        </p:txBody>
      </p:sp>
      <p:graphicFrame>
        <p:nvGraphicFramePr>
          <p:cNvPr id="593" name="Google Shape;593;p56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2108925"/>
                <a:gridCol w="1802475"/>
                <a:gridCol w="2375150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15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. Selezionare nel secondo paragrafo la parola “post-industriale” e sottolinearla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Font → Premere sulla S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CTRL+S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16. Sostituire “Tecnologie dell’informazione” con “tecnologie informatiche”, metterla in grassetto e farla diventare del colore del titolo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Font → Premere sulla G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Poi premere la A colorata e scegliere il colore del titolo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CTRL+G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94" name="Google Shape;59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663" y="3478488"/>
            <a:ext cx="279082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6"/>
          <p:cNvSpPr/>
          <p:nvPr/>
        </p:nvSpPr>
        <p:spPr>
          <a:xfrm>
            <a:off x="7580825" y="3909438"/>
            <a:ext cx="743100" cy="6813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7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pié di pagina</a:t>
            </a:r>
            <a:endParaRPr/>
          </a:p>
        </p:txBody>
      </p:sp>
      <p:graphicFrame>
        <p:nvGraphicFramePr>
          <p:cNvPr id="601" name="Google Shape;601;p57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2108925"/>
                <a:gridCol w="382850"/>
                <a:gridCol w="4785550"/>
                <a:gridCol w="886425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17. Inserire “La società dell’informazione” a pié di pagina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900"/>
                        <a:buFont typeface="Manjari"/>
                        <a:buChar char="●"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Fare doppio click sul fondo del foglio; dovrebbe apparire una linea tratteggiata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900"/>
                        <a:buFont typeface="Manjari"/>
                        <a:buChar char="●"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Digitare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900"/>
                        <a:buFont typeface="Manjari"/>
                        <a:buChar char="●"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Cliccare su “Chiudi intestazione e piè di pagina”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02" name="Google Shape;60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5" y="4110863"/>
            <a:ext cx="5499248" cy="9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375" y="3648063"/>
            <a:ext cx="30480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8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Primo esercizio - inserire un’immagine</a:t>
            </a:r>
            <a:endParaRPr sz="3200"/>
          </a:p>
        </p:txBody>
      </p:sp>
      <p:graphicFrame>
        <p:nvGraphicFramePr>
          <p:cNvPr id="609" name="Google Shape;609;p58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2314300"/>
                <a:gridCol w="382850"/>
                <a:gridCol w="56060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18. 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Inserire alla fine del documento un‘immagine, presa da internet, relativa all’informazione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700"/>
                        <a:buFont typeface="Manjari"/>
                        <a:buChar char="●"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Andare su Google Immagini e cercare un’immagine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700"/>
                        <a:buFont typeface="Manjari"/>
                        <a:buChar char="●"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Cliccare col tasto sinistro sull’immagine scelta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700"/>
                        <a:buFont typeface="Manjari"/>
                        <a:buChar char="●"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Cliccare col tasto destro sull’immagine scelta e selezionare “Copia immagine”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700"/>
                        <a:buFont typeface="Manjari"/>
                        <a:buChar char="●"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Tornare su Word, cliccare il fondo del foglio col tasto destro e selezionare l’icona “incolla” (oppure premere CTRL+V)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700"/>
                        <a:buFont typeface="Manjari"/>
                        <a:buChar char="●"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Ridimensionare l’immagine affinché c’entri in una pagina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9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 2</a:t>
            </a:r>
            <a:endParaRPr/>
          </a:p>
        </p:txBody>
      </p:sp>
      <p:pic>
        <p:nvPicPr>
          <p:cNvPr id="615" name="Google Shape;6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700" y="1119200"/>
            <a:ext cx="3016400" cy="38579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ATTENZIONE</a:t>
            </a:r>
            <a:endParaRPr/>
          </a:p>
        </p:txBody>
      </p:sp>
      <p:sp>
        <p:nvSpPr>
          <p:cNvPr id="400" name="Google Shape;400;p33"/>
          <p:cNvSpPr txBox="1"/>
          <p:nvPr>
            <p:ph idx="1" type="body"/>
          </p:nvPr>
        </p:nvSpPr>
        <p:spPr>
          <a:xfrm>
            <a:off x="881750" y="1183400"/>
            <a:ext cx="7390500" cy="24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dk2"/>
                </a:highlight>
              </a:rPr>
              <a:t>PER QUESTO MODULO POTETE USARE IL LIBRO!!!</a:t>
            </a:r>
            <a:endParaRPr b="1" sz="4800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0" name="Google Shape;620;p60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1381525"/>
                <a:gridCol w="1471425"/>
                <a:gridCol w="3861425"/>
                <a:gridCol w="158875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19. Posizionare il cursore subito dopo l’immagine e inserire un’interruzione di pagina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CTRL+Invio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21" name="Google Shape;62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975" y="1728413"/>
            <a:ext cx="38195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" name="Google Shape;626;p61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1381525"/>
                <a:gridCol w="1471425"/>
                <a:gridCol w="3861425"/>
                <a:gridCol w="158875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20. Nella nuova pagina inserire una tabella con 3 righe e 2 colonne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27" name="Google Shape;62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749" y="379600"/>
            <a:ext cx="3701988" cy="460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2" name="Google Shape;632;p62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1381525"/>
                <a:gridCol w="1471425"/>
                <a:gridCol w="3861425"/>
                <a:gridCol w="158875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21. Nelle celle inserire: Dato, Informazione, Elaborazione, Rappresentazione, Insiemi di dati, Processo.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Cliccare sulla cella e digitare…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7" name="Google Shape;637;p63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1381525"/>
                <a:gridCol w="1471425"/>
                <a:gridCol w="3861425"/>
                <a:gridCol w="158875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22. Modificare la larghezza delle colonne riducendola del 50 %, circa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Cliccare sulla colonna quando compare un simboletto diverso dallo standard, e trascinarla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2" name="Google Shape;642;p64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1381525"/>
                <a:gridCol w="1471425"/>
                <a:gridCol w="3861425"/>
                <a:gridCol w="158875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23. Selezionare tutta la tabella e centrarla nella pagina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43" name="Google Shape;64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675" y="2076450"/>
            <a:ext cx="12858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100" y="2076450"/>
            <a:ext cx="30480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9" name="Google Shape;649;p65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1381525"/>
                <a:gridCol w="1471425"/>
                <a:gridCol w="3861425"/>
                <a:gridCol w="158875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24. Selezionare la prima riga della tabella e impostare uno sfondo di colore a piacere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50" name="Google Shape;65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075" y="869388"/>
            <a:ext cx="5597374" cy="34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" name="Google Shape;655;p66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1381525"/>
                <a:gridCol w="1471425"/>
                <a:gridCol w="1890575"/>
                <a:gridCol w="35596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25. Impostare il bordo di tutta la tabella con un colore a piacere e uno spessore di 1 e 1/2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Selezionare tutta la tabella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Nella tab “stile tabella”, scegliere il formato deiderato dei bordi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Cliccare su “bordi” e selezionare “tutti”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56" name="Google Shape;65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648" y="1226204"/>
            <a:ext cx="3724600" cy="3194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1" name="Google Shape;661;p67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1381525"/>
                <a:gridCol w="1471425"/>
                <a:gridCol w="1890575"/>
                <a:gridCol w="35596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26. Modificare l’orientamento della pagina a orizzontale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62" name="Google Shape;66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275" y="1543788"/>
            <a:ext cx="66294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processor</a:t>
            </a:r>
            <a:endParaRPr/>
          </a:p>
        </p:txBody>
      </p:sp>
      <p:sp>
        <p:nvSpPr>
          <p:cNvPr id="406" name="Google Shape;406;p34"/>
          <p:cNvSpPr txBox="1"/>
          <p:nvPr>
            <p:ph idx="1" type="body"/>
          </p:nvPr>
        </p:nvSpPr>
        <p:spPr>
          <a:xfrm>
            <a:off x="881748" y="1183400"/>
            <a:ext cx="73905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Il word processing è l’attività di scrittura, modifica, elaborazione, memorizzazione e stampa di documenti mediante il computer.</a:t>
            </a:r>
            <a:endParaRPr b="1" sz="1900">
              <a:highlight>
                <a:schemeClr val="lt2"/>
              </a:highlight>
            </a:endParaRPr>
          </a:p>
        </p:txBody>
      </p:sp>
      <p:pic>
        <p:nvPicPr>
          <p:cNvPr descr="Word 2013 word - Icone Files e Folders" id="407" name="Google Shape;4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675" y="2164900"/>
            <a:ext cx="1654375" cy="1654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docs - Free logo icons" id="408" name="Google Shape;4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275" y="2949725"/>
            <a:ext cx="1654375" cy="16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4"/>
          <p:cNvSpPr txBox="1"/>
          <p:nvPr>
            <p:ph idx="1" type="body"/>
          </p:nvPr>
        </p:nvSpPr>
        <p:spPr>
          <a:xfrm>
            <a:off x="4087100" y="2215800"/>
            <a:ext cx="4343700" cy="23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classe impareremo ad usare…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Microsoft Office Word, parte del pacchetto Microsoft Office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Google Docs, parte della suite GSuite </a:t>
            </a:r>
            <a:endParaRPr b="1" sz="19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idx="4294967295" type="ctrTitle"/>
          </p:nvPr>
        </p:nvSpPr>
        <p:spPr>
          <a:xfrm>
            <a:off x="1495050" y="1495662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Microsoft Word</a:t>
            </a:r>
            <a:endParaRPr sz="7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Aprire Word</a:t>
            </a:r>
            <a:endParaRPr/>
          </a:p>
        </p:txBody>
      </p:sp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575" y="1162025"/>
            <a:ext cx="4282901" cy="35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/>
          <p:nvPr/>
        </p:nvSpPr>
        <p:spPr>
          <a:xfrm>
            <a:off x="1139525" y="3519125"/>
            <a:ext cx="20724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jari"/>
              <a:buAutoNum type="arabicPeriod"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Click sulla lente di ingrandimento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4873850" y="4355725"/>
            <a:ext cx="2072400" cy="399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njari"/>
                <a:ea typeface="Manjari"/>
                <a:cs typeface="Manjari"/>
                <a:sym typeface="Manjari"/>
              </a:rPr>
              <a:t>  2. </a:t>
            </a:r>
            <a:r>
              <a:rPr lang="en">
                <a:latin typeface="Manjari"/>
                <a:ea typeface="Manjari"/>
                <a:cs typeface="Manjari"/>
                <a:sym typeface="Manjari"/>
              </a:rPr>
              <a:t>Cerchiamo “Word” 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4610375" y="1811625"/>
            <a:ext cx="2072400" cy="399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njari"/>
                <a:ea typeface="Manjari"/>
                <a:cs typeface="Manjari"/>
                <a:sym typeface="Manjari"/>
              </a:rPr>
              <a:t>  3.</a:t>
            </a:r>
            <a:r>
              <a:rPr lang="en">
                <a:latin typeface="Manjari"/>
                <a:ea typeface="Manjari"/>
                <a:cs typeface="Manjari"/>
                <a:sym typeface="Manjari"/>
              </a:rPr>
              <a:t> Click su “Word”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424" name="Google Shape;424;p36"/>
          <p:cNvCxnSpPr>
            <a:stCxn id="421" idx="2"/>
          </p:cNvCxnSpPr>
          <p:nvPr/>
        </p:nvCxnSpPr>
        <p:spPr>
          <a:xfrm>
            <a:off x="2175725" y="4091825"/>
            <a:ext cx="1215600" cy="56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6"/>
          <p:cNvCxnSpPr>
            <a:stCxn id="422" idx="1"/>
          </p:cNvCxnSpPr>
          <p:nvPr/>
        </p:nvCxnSpPr>
        <p:spPr>
          <a:xfrm rot="10800000">
            <a:off x="3981650" y="4470925"/>
            <a:ext cx="892200" cy="8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6"/>
          <p:cNvCxnSpPr>
            <a:stCxn id="423" idx="1"/>
          </p:cNvCxnSpPr>
          <p:nvPr/>
        </p:nvCxnSpPr>
        <p:spPr>
          <a:xfrm rot="10800000">
            <a:off x="4021775" y="1801125"/>
            <a:ext cx="588600" cy="21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type="title"/>
          </p:nvPr>
        </p:nvSpPr>
        <p:spPr>
          <a:xfrm>
            <a:off x="720000" y="145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L’interfaccia</a:t>
            </a:r>
            <a:endParaRPr/>
          </a:p>
        </p:txBody>
      </p:sp>
      <p:pic>
        <p:nvPicPr>
          <p:cNvPr id="432" name="Google Shape;4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50" y="1315225"/>
            <a:ext cx="8017099" cy="35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7"/>
          <p:cNvSpPr txBox="1"/>
          <p:nvPr/>
        </p:nvSpPr>
        <p:spPr>
          <a:xfrm>
            <a:off x="2066350" y="765488"/>
            <a:ext cx="2200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FF9999"/>
                </a:highlight>
                <a:latin typeface="Manjari"/>
                <a:ea typeface="Manjari"/>
                <a:cs typeface="Manjari"/>
                <a:sym typeface="Manjari"/>
              </a:rPr>
              <a:t>Barra di accesso rapido</a:t>
            </a:r>
            <a:endParaRPr b="1">
              <a:solidFill>
                <a:schemeClr val="dk2"/>
              </a:solidFill>
              <a:highlight>
                <a:srgbClr val="FF999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4" name="Google Shape;434;p37"/>
          <p:cNvSpPr txBox="1"/>
          <p:nvPr/>
        </p:nvSpPr>
        <p:spPr>
          <a:xfrm>
            <a:off x="5496100" y="466588"/>
            <a:ext cx="2200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FF9999"/>
                </a:highlight>
                <a:latin typeface="Manjari"/>
                <a:ea typeface="Manjari"/>
                <a:cs typeface="Manjari"/>
                <a:sym typeface="Manjari"/>
              </a:rPr>
              <a:t>Barrra del titolo</a:t>
            </a:r>
            <a:endParaRPr b="1">
              <a:solidFill>
                <a:schemeClr val="dk2"/>
              </a:solidFill>
              <a:highlight>
                <a:srgbClr val="FF999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1856150" y="1315213"/>
            <a:ext cx="2200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FF9999"/>
                </a:highlight>
                <a:latin typeface="Manjari"/>
                <a:ea typeface="Manjari"/>
                <a:cs typeface="Manjari"/>
                <a:sym typeface="Manjari"/>
              </a:rPr>
              <a:t>Schede dei comandi</a:t>
            </a:r>
            <a:endParaRPr b="1">
              <a:solidFill>
                <a:schemeClr val="dk2"/>
              </a:solidFill>
              <a:highlight>
                <a:srgbClr val="FF999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36" name="Google Shape;4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600" y="3085425"/>
            <a:ext cx="65306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7"/>
          <p:cNvSpPr txBox="1"/>
          <p:nvPr/>
        </p:nvSpPr>
        <p:spPr>
          <a:xfrm>
            <a:off x="2330525" y="3809850"/>
            <a:ext cx="108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FF9999"/>
                </a:highlight>
                <a:latin typeface="Manjari"/>
                <a:ea typeface="Manjari"/>
                <a:cs typeface="Manjari"/>
                <a:sym typeface="Manjari"/>
              </a:rPr>
              <a:t>Cursore</a:t>
            </a:r>
            <a:endParaRPr b="1">
              <a:solidFill>
                <a:schemeClr val="dk2"/>
              </a:solidFill>
              <a:highlight>
                <a:srgbClr val="FF999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>
            <a:off x="4325800" y="3168463"/>
            <a:ext cx="2762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FF9999"/>
                </a:highlight>
                <a:latin typeface="Manjari"/>
                <a:ea typeface="Manjari"/>
                <a:cs typeface="Manjari"/>
                <a:sym typeface="Manjari"/>
              </a:rPr>
              <a:t>Apertura di finestra di dialogo</a:t>
            </a:r>
            <a:endParaRPr b="1">
              <a:solidFill>
                <a:schemeClr val="dk2"/>
              </a:solidFill>
              <a:highlight>
                <a:srgbClr val="FF999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4266550" y="4039050"/>
            <a:ext cx="2294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FF9999"/>
                </a:highlight>
                <a:latin typeface="Manjari"/>
                <a:ea typeface="Manjari"/>
                <a:cs typeface="Manjari"/>
                <a:sym typeface="Manjari"/>
              </a:rPr>
              <a:t>Pulsanti di visualizzazione</a:t>
            </a:r>
            <a:endParaRPr b="1">
              <a:solidFill>
                <a:schemeClr val="dk2"/>
              </a:solidFill>
              <a:highlight>
                <a:srgbClr val="FF999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40" name="Google Shape;440;p37"/>
          <p:cNvSpPr txBox="1"/>
          <p:nvPr/>
        </p:nvSpPr>
        <p:spPr>
          <a:xfrm>
            <a:off x="6766250" y="3809850"/>
            <a:ext cx="2294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FF9999"/>
                </a:highlight>
                <a:latin typeface="Manjari"/>
                <a:ea typeface="Manjari"/>
                <a:cs typeface="Manjari"/>
                <a:sym typeface="Manjari"/>
              </a:rPr>
              <a:t>Controllo zoom</a:t>
            </a:r>
            <a:endParaRPr b="1">
              <a:solidFill>
                <a:schemeClr val="dk2"/>
              </a:solidFill>
              <a:highlight>
                <a:srgbClr val="FF999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713100" y="3889600"/>
            <a:ext cx="2294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FF9999"/>
                </a:highlight>
                <a:latin typeface="Manjari"/>
                <a:ea typeface="Manjari"/>
                <a:cs typeface="Manjari"/>
                <a:sym typeface="Manjari"/>
              </a:rPr>
              <a:t>Barra di stato</a:t>
            </a:r>
            <a:endParaRPr b="1">
              <a:solidFill>
                <a:schemeClr val="dk2"/>
              </a:solidFill>
              <a:highlight>
                <a:srgbClr val="FF999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42" name="Google Shape;442;p37"/>
          <p:cNvSpPr/>
          <p:nvPr/>
        </p:nvSpPr>
        <p:spPr>
          <a:xfrm>
            <a:off x="509800" y="1263750"/>
            <a:ext cx="1261200" cy="402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43" name="Google Shape;443;p37"/>
          <p:cNvSpPr/>
          <p:nvPr/>
        </p:nvSpPr>
        <p:spPr>
          <a:xfrm>
            <a:off x="509800" y="1599125"/>
            <a:ext cx="5594400" cy="241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44" name="Google Shape;444;p37"/>
          <p:cNvSpPr/>
          <p:nvPr/>
        </p:nvSpPr>
        <p:spPr>
          <a:xfrm>
            <a:off x="2330525" y="3251025"/>
            <a:ext cx="433200" cy="368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45" name="Google Shape;445;p37"/>
          <p:cNvSpPr/>
          <p:nvPr/>
        </p:nvSpPr>
        <p:spPr>
          <a:xfrm>
            <a:off x="496500" y="4704725"/>
            <a:ext cx="2951400" cy="241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46" name="Google Shape;446;p37"/>
          <p:cNvSpPr/>
          <p:nvPr/>
        </p:nvSpPr>
        <p:spPr>
          <a:xfrm>
            <a:off x="6104200" y="4704725"/>
            <a:ext cx="984000" cy="241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47" name="Google Shape;447;p37"/>
          <p:cNvSpPr/>
          <p:nvPr/>
        </p:nvSpPr>
        <p:spPr>
          <a:xfrm>
            <a:off x="7151575" y="4704725"/>
            <a:ext cx="1336800" cy="241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448" name="Google Shape;448;p37"/>
          <p:cNvCxnSpPr>
            <a:endCxn id="445" idx="0"/>
          </p:cNvCxnSpPr>
          <p:nvPr/>
        </p:nvCxnSpPr>
        <p:spPr>
          <a:xfrm>
            <a:off x="1502400" y="4201625"/>
            <a:ext cx="469800" cy="50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7"/>
          <p:cNvCxnSpPr>
            <a:endCxn id="444" idx="2"/>
          </p:cNvCxnSpPr>
          <p:nvPr/>
        </p:nvCxnSpPr>
        <p:spPr>
          <a:xfrm rot="10800000">
            <a:off x="2547125" y="3619425"/>
            <a:ext cx="82200" cy="24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7"/>
          <p:cNvCxnSpPr>
            <a:stCxn id="440" idx="2"/>
            <a:endCxn id="447" idx="0"/>
          </p:cNvCxnSpPr>
          <p:nvPr/>
        </p:nvCxnSpPr>
        <p:spPr>
          <a:xfrm flipH="1">
            <a:off x="7820000" y="4212450"/>
            <a:ext cx="93300" cy="49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37"/>
          <p:cNvCxnSpPr>
            <a:endCxn id="446" idx="1"/>
          </p:cNvCxnSpPr>
          <p:nvPr/>
        </p:nvCxnSpPr>
        <p:spPr>
          <a:xfrm>
            <a:off x="5714800" y="4362875"/>
            <a:ext cx="389400" cy="46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37"/>
          <p:cNvSpPr/>
          <p:nvPr/>
        </p:nvSpPr>
        <p:spPr>
          <a:xfrm>
            <a:off x="3353875" y="2387050"/>
            <a:ext cx="293400" cy="241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3" name="Google Shape;453;p37"/>
          <p:cNvSpPr/>
          <p:nvPr/>
        </p:nvSpPr>
        <p:spPr>
          <a:xfrm>
            <a:off x="4821000" y="2387050"/>
            <a:ext cx="293400" cy="241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4" name="Google Shape;454;p37"/>
          <p:cNvSpPr/>
          <p:nvPr/>
        </p:nvSpPr>
        <p:spPr>
          <a:xfrm>
            <a:off x="6858175" y="2387050"/>
            <a:ext cx="293400" cy="241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5" name="Google Shape;455;p37"/>
          <p:cNvSpPr/>
          <p:nvPr/>
        </p:nvSpPr>
        <p:spPr>
          <a:xfrm>
            <a:off x="993700" y="2387050"/>
            <a:ext cx="293400" cy="241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456" name="Google Shape;456;p37"/>
          <p:cNvCxnSpPr>
            <a:endCxn id="455" idx="3"/>
          </p:cNvCxnSpPr>
          <p:nvPr/>
        </p:nvCxnSpPr>
        <p:spPr>
          <a:xfrm rot="10800000">
            <a:off x="1287100" y="2507800"/>
            <a:ext cx="3220500" cy="74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7"/>
          <p:cNvCxnSpPr>
            <a:endCxn id="453" idx="2"/>
          </p:cNvCxnSpPr>
          <p:nvPr/>
        </p:nvCxnSpPr>
        <p:spPr>
          <a:xfrm rot="10800000">
            <a:off x="4967700" y="2628550"/>
            <a:ext cx="291000" cy="62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37"/>
          <p:cNvCxnSpPr>
            <a:endCxn id="454" idx="1"/>
          </p:cNvCxnSpPr>
          <p:nvPr/>
        </p:nvCxnSpPr>
        <p:spPr>
          <a:xfrm flipH="1" rot="10800000">
            <a:off x="6305275" y="2507800"/>
            <a:ext cx="552900" cy="75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37"/>
          <p:cNvCxnSpPr>
            <a:endCxn id="452" idx="2"/>
          </p:cNvCxnSpPr>
          <p:nvPr/>
        </p:nvCxnSpPr>
        <p:spPr>
          <a:xfrm rot="10800000">
            <a:off x="3500575" y="2628550"/>
            <a:ext cx="980400" cy="59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37"/>
          <p:cNvCxnSpPr/>
          <p:nvPr/>
        </p:nvCxnSpPr>
        <p:spPr>
          <a:xfrm flipH="1">
            <a:off x="5111250" y="767375"/>
            <a:ext cx="912300" cy="6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7"/>
          <p:cNvCxnSpPr>
            <a:endCxn id="442" idx="0"/>
          </p:cNvCxnSpPr>
          <p:nvPr/>
        </p:nvCxnSpPr>
        <p:spPr>
          <a:xfrm flipH="1">
            <a:off x="1140400" y="1075950"/>
            <a:ext cx="1287900" cy="18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schermata di salvataggio</a:t>
            </a:r>
            <a:endParaRPr/>
          </a:p>
        </p:txBody>
      </p:sp>
      <p:pic>
        <p:nvPicPr>
          <p:cNvPr id="467" name="Google Shape;4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125" y="1065500"/>
            <a:ext cx="5902134" cy="38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8"/>
          <p:cNvSpPr txBox="1"/>
          <p:nvPr/>
        </p:nvSpPr>
        <p:spPr>
          <a:xfrm>
            <a:off x="3355975" y="3232250"/>
            <a:ext cx="1991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FF9999"/>
                </a:highlight>
                <a:latin typeface="Manjari"/>
                <a:ea typeface="Manjari"/>
                <a:cs typeface="Manjari"/>
                <a:sym typeface="Manjari"/>
              </a:rPr>
              <a:t>Nome da dare al file</a:t>
            </a:r>
            <a:endParaRPr b="1">
              <a:solidFill>
                <a:schemeClr val="dk2"/>
              </a:solidFill>
              <a:highlight>
                <a:srgbClr val="FF999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69" name="Google Shape;469;p38"/>
          <p:cNvSpPr txBox="1"/>
          <p:nvPr/>
        </p:nvSpPr>
        <p:spPr>
          <a:xfrm>
            <a:off x="3857200" y="3773700"/>
            <a:ext cx="1991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FF9999"/>
                </a:highlight>
                <a:latin typeface="Manjari"/>
                <a:ea typeface="Manjari"/>
                <a:cs typeface="Manjari"/>
                <a:sym typeface="Manjari"/>
              </a:rPr>
              <a:t>Estensione del file </a:t>
            </a:r>
            <a:endParaRPr b="1">
              <a:solidFill>
                <a:schemeClr val="dk2"/>
              </a:solidFill>
              <a:highlight>
                <a:srgbClr val="FF999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70" name="Google Shape;470;p38"/>
          <p:cNvSpPr txBox="1"/>
          <p:nvPr/>
        </p:nvSpPr>
        <p:spPr>
          <a:xfrm rot="-770398">
            <a:off x="1548184" y="1898299"/>
            <a:ext cx="5740032" cy="402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2"/>
                </a:solidFill>
                <a:highlight>
                  <a:srgbClr val="FF9999"/>
                </a:highlight>
                <a:latin typeface="Manjari"/>
                <a:ea typeface="Manjari"/>
                <a:cs typeface="Manjari"/>
                <a:sym typeface="Manjari"/>
              </a:rPr>
              <a:t>Cartella dove salvare il file</a:t>
            </a:r>
            <a:endParaRPr b="1" sz="3400">
              <a:solidFill>
                <a:schemeClr val="dk2"/>
              </a:solidFill>
              <a:highlight>
                <a:srgbClr val="FF999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"/>
          <p:cNvSpPr txBox="1"/>
          <p:nvPr>
            <p:ph type="title"/>
          </p:nvPr>
        </p:nvSpPr>
        <p:spPr>
          <a:xfrm>
            <a:off x="720000" y="472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estensioni dei file di testo</a:t>
            </a:r>
            <a:endParaRPr/>
          </a:p>
        </p:txBody>
      </p:sp>
      <p:graphicFrame>
        <p:nvGraphicFramePr>
          <p:cNvPr id="476" name="Google Shape;476;p39"/>
          <p:cNvGraphicFramePr/>
          <p:nvPr/>
        </p:nvGraphicFramePr>
        <p:xfrm>
          <a:off x="557200" y="121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{B489F017-A3D8-44BA-8DAD-4F85E636F7EC}</a:tableStyleId>
              </a:tblPr>
              <a:tblGrid>
                <a:gridCol w="1663200"/>
                <a:gridCol w="518050"/>
                <a:gridCol w="2865800"/>
                <a:gridCol w="1671725"/>
                <a:gridCol w="14450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DOCX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PDF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TXT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ODT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L</a:t>
                      </a: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’estensione fondamentale e nativa di Word; salva tutte le informazioni, e permette la massima flessibilità nelle modifiche successive.</a:t>
                      </a:r>
                      <a:endParaRPr sz="13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E’ l’estensione più usata per condividere i file online e per assicurarsi che essi appaiano uguali su ogni computer; dopo il salvataggio con questa estensione, però, il file non è più (nativamente) modificabile in Word.</a:t>
                      </a:r>
                      <a:endParaRPr b="1"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Salva solamente le parole digitate, cancellando ogni formattazione o immagine allegata.</a:t>
                      </a:r>
                      <a:endParaRPr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E’ l’equivalente del formato DOCX ma per la suite open source “LibreOffice”.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yperglycemia in an Elderly Patient Clinical Case by Slidesgo">
  <a:themeElements>
    <a:clrScheme name="Simple Light">
      <a:dk1>
        <a:srgbClr val="FF9999"/>
      </a:dk1>
      <a:lt1>
        <a:srgbClr val="FFFFFF"/>
      </a:lt1>
      <a:dk2>
        <a:srgbClr val="191919"/>
      </a:dk2>
      <a:lt2>
        <a:srgbClr val="FFEBEB"/>
      </a:lt2>
      <a:accent1>
        <a:srgbClr val="C3A2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