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PT Sans"/>
      <p:regular r:id="rId37"/>
      <p:bold r:id="rId38"/>
      <p:italic r:id="rId39"/>
      <p:boldItalic r:id="rId40"/>
    </p:embeddedFont>
    <p:embeddedFont>
      <p:font typeface="Manjari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3C8BF8-19BE-4E0E-9B02-7B6E8AA2F4AE}">
  <a:tblStyle styleId="{FB3C8BF8-19BE-4E0E-9B02-7B6E8AA2F4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Italic.fntdata"/><Relationship Id="rId20" Type="http://schemas.openxmlformats.org/officeDocument/2006/relationships/slide" Target="slides/slide14.xml"/><Relationship Id="rId42" Type="http://schemas.openxmlformats.org/officeDocument/2006/relationships/font" Target="fonts/Manjari-bold.fntdata"/><Relationship Id="rId41" Type="http://schemas.openxmlformats.org/officeDocument/2006/relationships/font" Target="fonts/Manjari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italic.fntdata"/><Relationship Id="rId12" Type="http://schemas.openxmlformats.org/officeDocument/2006/relationships/slide" Target="slides/slide6.xml"/><Relationship Id="rId34" Type="http://schemas.openxmlformats.org/officeDocument/2006/relationships/font" Target="fonts/Nunito-bold.fntdata"/><Relationship Id="rId15" Type="http://schemas.openxmlformats.org/officeDocument/2006/relationships/slide" Target="slides/slide9.xml"/><Relationship Id="rId37" Type="http://schemas.openxmlformats.org/officeDocument/2006/relationships/font" Target="fonts/PTSans-regular.fntdata"/><Relationship Id="rId14" Type="http://schemas.openxmlformats.org/officeDocument/2006/relationships/slide" Target="slides/slide8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1.xml"/><Relationship Id="rId39" Type="http://schemas.openxmlformats.org/officeDocument/2006/relationships/font" Target="fonts/PTSans-italic.fntdata"/><Relationship Id="rId16" Type="http://schemas.openxmlformats.org/officeDocument/2006/relationships/slide" Target="slides/slide10.xml"/><Relationship Id="rId38" Type="http://schemas.openxmlformats.org/officeDocument/2006/relationships/font" Target="fonts/PT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b1b4e0d1e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b1b4e0d1e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b1b4e0d1e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b1b4e0d1e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c554fa49e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c554fa49e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c554fa49eb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c554fa49eb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c554fa49eb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c554fa49eb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c554fa49eb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c554fa49eb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b1b4e0d1e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b1b4e0d1e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c56262e5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c56262e5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c554fa49e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c554fa49e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c554fa49eb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c554fa49eb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943d5b908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943d5b908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c554fa49eb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c554fa49e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c554fa49eb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c554fa49e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c554fa49e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c554fa49e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c554fa49eb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c554fa49eb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c554fa49e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c554fa49e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c554fa49eb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c554fa49e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c554fa49eb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c554fa49eb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b1b4e0d1e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b1b4e0d1e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b1b4e0d1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b1b4e0d1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b1b4e0d1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b1b4e0d1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b1b4e0d1e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b1b4e0d1e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b1b4e0d1e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b1b4e0d1e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b1b4e0d1e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b1b4e0d1e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b1b4e0d1e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b1b4e0d1e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5825" y="967888"/>
            <a:ext cx="6153900" cy="26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90125" y="3602188"/>
            <a:ext cx="6153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53175" y="3084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hasCustomPrompt="1" type="title"/>
          </p:nvPr>
        </p:nvSpPr>
        <p:spPr>
          <a:xfrm>
            <a:off x="1284000" y="1672814"/>
            <a:ext cx="6576000" cy="13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1284000" y="29735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720000" y="969550"/>
            <a:ext cx="2478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2" type="title"/>
          </p:nvPr>
        </p:nvSpPr>
        <p:spPr>
          <a:xfrm>
            <a:off x="3419276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3419276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3" type="title"/>
          </p:nvPr>
        </p:nvSpPr>
        <p:spPr>
          <a:xfrm>
            <a:off x="6118548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13"/>
          <p:cNvSpPr txBox="1"/>
          <p:nvPr>
            <p:ph idx="4" type="subTitle"/>
          </p:nvPr>
        </p:nvSpPr>
        <p:spPr>
          <a:xfrm>
            <a:off x="6118545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5" type="title"/>
          </p:nvPr>
        </p:nvSpPr>
        <p:spPr>
          <a:xfrm>
            <a:off x="341928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13"/>
          <p:cNvSpPr txBox="1"/>
          <p:nvPr>
            <p:ph idx="6" type="subTitle"/>
          </p:nvPr>
        </p:nvSpPr>
        <p:spPr>
          <a:xfrm>
            <a:off x="3419276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7" type="title"/>
          </p:nvPr>
        </p:nvSpPr>
        <p:spPr>
          <a:xfrm>
            <a:off x="611855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13"/>
          <p:cNvSpPr txBox="1"/>
          <p:nvPr>
            <p:ph idx="8" type="subTitle"/>
          </p:nvPr>
        </p:nvSpPr>
        <p:spPr>
          <a:xfrm>
            <a:off x="6118545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9" type="title"/>
          </p:nvPr>
        </p:nvSpPr>
        <p:spPr>
          <a:xfrm>
            <a:off x="720005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13"/>
          <p:cNvSpPr txBox="1"/>
          <p:nvPr>
            <p:ph idx="13" type="subTitle"/>
          </p:nvPr>
        </p:nvSpPr>
        <p:spPr>
          <a:xfrm>
            <a:off x="720000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hasCustomPrompt="1" idx="14" type="title"/>
          </p:nvPr>
        </p:nvSpPr>
        <p:spPr>
          <a:xfrm>
            <a:off x="720005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15" type="title"/>
          </p:nvPr>
        </p:nvSpPr>
        <p:spPr>
          <a:xfrm>
            <a:off x="341925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16" type="title"/>
          </p:nvPr>
        </p:nvSpPr>
        <p:spPr>
          <a:xfrm>
            <a:off x="341925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17" type="title"/>
          </p:nvPr>
        </p:nvSpPr>
        <p:spPr>
          <a:xfrm>
            <a:off x="611850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18" type="title"/>
          </p:nvPr>
        </p:nvSpPr>
        <p:spPr>
          <a:xfrm>
            <a:off x="611850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/>
          <p:nvPr/>
        </p:nvSpPr>
        <p:spPr>
          <a:xfrm rot="387207">
            <a:off x="-152994" y="233087"/>
            <a:ext cx="723652" cy="1310473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8885050" y="17347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8654850" y="4786196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920600" y="1599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14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720000" y="4165225"/>
            <a:ext cx="106500" cy="10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15"/>
          <p:cNvSpPr/>
          <p:nvPr/>
        </p:nvSpPr>
        <p:spPr>
          <a:xfrm>
            <a:off x="-191550" y="34304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859800" y="-1095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>
            <a:off x="8158600" y="8132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>
            <a:off x="8367425" y="46041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flipH="1">
            <a:off x="212375" y="43898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>
            <a:off x="590100" y="4634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flipH="1">
            <a:off x="266900" y="896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flipH="1">
            <a:off x="7550125" y="4797350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 flipH="1">
            <a:off x="8392200" y="414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 flipH="1">
            <a:off x="428900" y="3008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264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97500" y="26248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flipH="1">
            <a:off x="-32550" y="-744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1582088"/>
            <a:ext cx="33381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0" y="2875650"/>
            <a:ext cx="33381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2979450" y="4716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871700" y="442695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753075" y="1376475"/>
            <a:ext cx="3676200" cy="30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type="title"/>
          </p:nvPr>
        </p:nvSpPr>
        <p:spPr>
          <a:xfrm>
            <a:off x="753075" y="698025"/>
            <a:ext cx="36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 flipH="1">
            <a:off x="8601123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-82552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flipH="1">
            <a:off x="2288998" y="3894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flipH="1">
            <a:off x="167248" y="18985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flipH="1" rot="435347">
            <a:off x="8651302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 flipH="1">
            <a:off x="8743323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flipH="1">
            <a:off x="7711201" y="411675"/>
            <a:ext cx="407700" cy="40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 flipH="1">
            <a:off x="641850" y="4705475"/>
            <a:ext cx="275100" cy="2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 flipH="1">
            <a:off x="7386223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713100" y="1874700"/>
            <a:ext cx="35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" type="subTitle"/>
          </p:nvPr>
        </p:nvSpPr>
        <p:spPr>
          <a:xfrm>
            <a:off x="721100" y="2447400"/>
            <a:ext cx="35814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83800" y="4539425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900400" y="4773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2274825" y="326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7200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2" type="body"/>
          </p:nvPr>
        </p:nvSpPr>
        <p:spPr>
          <a:xfrm>
            <a:off x="46945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0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20000" y="2233075"/>
            <a:ext cx="4281900" cy="12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20000" y="1011775"/>
            <a:ext cx="4281900" cy="10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0000" y="3674275"/>
            <a:ext cx="4281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969250" y="460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-4500040">
            <a:off x="-193135" y="-40864"/>
            <a:ext cx="2133261" cy="1640276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7131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2" type="body"/>
          </p:nvPr>
        </p:nvSpPr>
        <p:spPr>
          <a:xfrm>
            <a:off x="46945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6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1" type="subTitle"/>
          </p:nvPr>
        </p:nvSpPr>
        <p:spPr>
          <a:xfrm>
            <a:off x="1847988" y="3774799"/>
            <a:ext cx="2262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2" type="title"/>
          </p:nvPr>
        </p:nvSpPr>
        <p:spPr>
          <a:xfrm>
            <a:off x="1845138" y="3312421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3" type="subTitle"/>
          </p:nvPr>
        </p:nvSpPr>
        <p:spPr>
          <a:xfrm>
            <a:off x="5028287" y="3774799"/>
            <a:ext cx="22677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2"/>
          <p:cNvSpPr txBox="1"/>
          <p:nvPr>
            <p:ph idx="4" type="title"/>
          </p:nvPr>
        </p:nvSpPr>
        <p:spPr>
          <a:xfrm>
            <a:off x="5031149" y="3312421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22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-211575" y="-2688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351675" y="142355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501675" y="42498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8509050" y="1125050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7131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2" type="title"/>
          </p:nvPr>
        </p:nvSpPr>
        <p:spPr>
          <a:xfrm>
            <a:off x="5394875" y="371962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1" type="subTitle"/>
          </p:nvPr>
        </p:nvSpPr>
        <p:spPr>
          <a:xfrm>
            <a:off x="5394875" y="41526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title"/>
          </p:nvPr>
        </p:nvSpPr>
        <p:spPr>
          <a:xfrm>
            <a:off x="5394875" y="137957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5394875" y="18125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5" type="title"/>
          </p:nvPr>
        </p:nvSpPr>
        <p:spPr>
          <a:xfrm>
            <a:off x="5394875" y="2549613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5394875" y="2982538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-22487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24"/>
          <p:cNvSpPr txBox="1"/>
          <p:nvPr>
            <p:ph idx="2" type="title"/>
          </p:nvPr>
        </p:nvSpPr>
        <p:spPr>
          <a:xfrm>
            <a:off x="6159001" y="2835346"/>
            <a:ext cx="22719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718750" y="3308875"/>
            <a:ext cx="22620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3" type="title"/>
          </p:nvPr>
        </p:nvSpPr>
        <p:spPr>
          <a:xfrm>
            <a:off x="713100" y="2835346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3433175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5" type="title"/>
          </p:nvPr>
        </p:nvSpPr>
        <p:spPr>
          <a:xfrm>
            <a:off x="3433237" y="2835346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6161100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4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6" name="Google Shape;286;p25"/>
          <p:cNvSpPr txBox="1"/>
          <p:nvPr>
            <p:ph idx="2" type="title"/>
          </p:nvPr>
        </p:nvSpPr>
        <p:spPr>
          <a:xfrm>
            <a:off x="2125113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25"/>
          <p:cNvSpPr txBox="1"/>
          <p:nvPr>
            <p:ph idx="1" type="subTitle"/>
          </p:nvPr>
        </p:nvSpPr>
        <p:spPr>
          <a:xfrm>
            <a:off x="2125113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5"/>
          <p:cNvSpPr txBox="1"/>
          <p:nvPr>
            <p:ph idx="3" type="title"/>
          </p:nvPr>
        </p:nvSpPr>
        <p:spPr>
          <a:xfrm>
            <a:off x="5040691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25"/>
          <p:cNvSpPr txBox="1"/>
          <p:nvPr>
            <p:ph idx="4" type="subTitle"/>
          </p:nvPr>
        </p:nvSpPr>
        <p:spPr>
          <a:xfrm>
            <a:off x="5040689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5" type="title"/>
          </p:nvPr>
        </p:nvSpPr>
        <p:spPr>
          <a:xfrm>
            <a:off x="2125113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25"/>
          <p:cNvSpPr txBox="1"/>
          <p:nvPr>
            <p:ph idx="6" type="subTitle"/>
          </p:nvPr>
        </p:nvSpPr>
        <p:spPr>
          <a:xfrm>
            <a:off x="2125113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7" type="title"/>
          </p:nvPr>
        </p:nvSpPr>
        <p:spPr>
          <a:xfrm>
            <a:off x="5040691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25"/>
          <p:cNvSpPr txBox="1"/>
          <p:nvPr>
            <p:ph idx="8" type="subTitle"/>
          </p:nvPr>
        </p:nvSpPr>
        <p:spPr>
          <a:xfrm>
            <a:off x="5040689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/>
          <p:nvPr/>
        </p:nvSpPr>
        <p:spPr>
          <a:xfrm flipH="1">
            <a:off x="7364400" y="466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 flipH="1">
            <a:off x="374025" y="242185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26"/>
          <p:cNvSpPr txBox="1"/>
          <p:nvPr>
            <p:ph idx="2" type="title"/>
          </p:nvPr>
        </p:nvSpPr>
        <p:spPr>
          <a:xfrm>
            <a:off x="110117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" name="Google Shape;307;p26"/>
          <p:cNvSpPr txBox="1"/>
          <p:nvPr>
            <p:ph idx="1" type="subTitle"/>
          </p:nvPr>
        </p:nvSpPr>
        <p:spPr>
          <a:xfrm>
            <a:off x="1101175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6"/>
          <p:cNvSpPr txBox="1"/>
          <p:nvPr>
            <p:ph idx="3" type="title"/>
          </p:nvPr>
        </p:nvSpPr>
        <p:spPr>
          <a:xfrm>
            <a:off x="3578947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26"/>
          <p:cNvSpPr txBox="1"/>
          <p:nvPr>
            <p:ph idx="4" type="subTitle"/>
          </p:nvPr>
        </p:nvSpPr>
        <p:spPr>
          <a:xfrm>
            <a:off x="3578998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6"/>
          <p:cNvSpPr txBox="1"/>
          <p:nvPr>
            <p:ph idx="5" type="title"/>
          </p:nvPr>
        </p:nvSpPr>
        <p:spPr>
          <a:xfrm>
            <a:off x="110117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26"/>
          <p:cNvSpPr txBox="1"/>
          <p:nvPr>
            <p:ph idx="6" type="subTitle"/>
          </p:nvPr>
        </p:nvSpPr>
        <p:spPr>
          <a:xfrm>
            <a:off x="1101175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6"/>
          <p:cNvSpPr txBox="1"/>
          <p:nvPr>
            <p:ph idx="7" type="title"/>
          </p:nvPr>
        </p:nvSpPr>
        <p:spPr>
          <a:xfrm>
            <a:off x="3578947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26"/>
          <p:cNvSpPr txBox="1"/>
          <p:nvPr>
            <p:ph idx="8" type="subTitle"/>
          </p:nvPr>
        </p:nvSpPr>
        <p:spPr>
          <a:xfrm>
            <a:off x="3578998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6"/>
          <p:cNvSpPr txBox="1"/>
          <p:nvPr>
            <p:ph idx="9" type="title"/>
          </p:nvPr>
        </p:nvSpPr>
        <p:spPr>
          <a:xfrm>
            <a:off x="605672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26"/>
          <p:cNvSpPr txBox="1"/>
          <p:nvPr>
            <p:ph idx="13" type="subTitle"/>
          </p:nvPr>
        </p:nvSpPr>
        <p:spPr>
          <a:xfrm>
            <a:off x="6056727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idx="14" type="title"/>
          </p:nvPr>
        </p:nvSpPr>
        <p:spPr>
          <a:xfrm>
            <a:off x="605672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6"/>
          <p:cNvSpPr txBox="1"/>
          <p:nvPr>
            <p:ph idx="15" type="subTitle"/>
          </p:nvPr>
        </p:nvSpPr>
        <p:spPr>
          <a:xfrm>
            <a:off x="6056827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6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hasCustomPrompt="1" type="title"/>
          </p:nvPr>
        </p:nvSpPr>
        <p:spPr>
          <a:xfrm>
            <a:off x="2223600" y="692350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2223600" y="146125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hasCustomPrompt="1" idx="2" type="title"/>
          </p:nvPr>
        </p:nvSpPr>
        <p:spPr>
          <a:xfrm>
            <a:off x="2223600" y="199007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27"/>
          <p:cNvSpPr txBox="1"/>
          <p:nvPr>
            <p:ph idx="3" type="subTitle"/>
          </p:nvPr>
        </p:nvSpPr>
        <p:spPr>
          <a:xfrm>
            <a:off x="2223600" y="275896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hasCustomPrompt="1" idx="4" type="title"/>
          </p:nvPr>
        </p:nvSpPr>
        <p:spPr>
          <a:xfrm>
            <a:off x="2223600" y="328776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27"/>
          <p:cNvSpPr txBox="1"/>
          <p:nvPr>
            <p:ph idx="5" type="subTitle"/>
          </p:nvPr>
        </p:nvSpPr>
        <p:spPr>
          <a:xfrm>
            <a:off x="2223600" y="4056646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5" name="Google Shape;335;p27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558403" y="940625"/>
            <a:ext cx="394500" cy="3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864692" y="22467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4658764" y="375275"/>
            <a:ext cx="3765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4651200" y="1357950"/>
            <a:ext cx="37653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8"/>
          <p:cNvSpPr txBox="1"/>
          <p:nvPr/>
        </p:nvSpPr>
        <p:spPr>
          <a:xfrm>
            <a:off x="4658100" y="349645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688975" y="695109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 flipH="1">
            <a:off x="-32550" y="-1453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title"/>
          </p:nvPr>
        </p:nvSpPr>
        <p:spPr>
          <a:xfrm>
            <a:off x="1656225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4745472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4745475" y="306160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1655925" y="3061597"/>
            <a:ext cx="2743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>
            <a:off x="-326250" y="2775475"/>
            <a:ext cx="710250" cy="193367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7898250" y="364820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0000" y="1254900"/>
            <a:ext cx="7704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7"/>
          <p:cNvSpPr/>
          <p:nvPr/>
        </p:nvSpPr>
        <p:spPr>
          <a:xfrm flipH="1" rot="435347">
            <a:off x="8605339" y="2807319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flipH="1">
            <a:off x="-306840" y="-167862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flipH="1">
            <a:off x="8697361" y="26969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281486" y="13018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281473" y="2140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591761" y="48691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8392236" y="313963"/>
            <a:ext cx="305100" cy="30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8583961" y="467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1424375" y="1307100"/>
            <a:ext cx="6295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8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512625" y="4673750"/>
            <a:ext cx="195300" cy="19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2241450" y="1439338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2241450" y="2527285"/>
            <a:ext cx="46611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088900" y="3400800"/>
            <a:ext cx="49662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/>
        </p:nvSpPr>
        <p:spPr>
          <a:xfrm flipH="1">
            <a:off x="-224875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 flipH="1">
            <a:off x="136186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 flipH="1">
            <a:off x="-15275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 flipH="1">
            <a:off x="852052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 flipH="1">
            <a:off x="8653175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 flipH="1">
            <a:off x="8235075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 flipH="1">
            <a:off x="8237000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lab.research.google.com/drive/1SS5ixwgAuzUY5iGt-yfNImCJrMF1qG8-?authuser=1#scrollTo=UqLkt6N1m9P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>
            <a:off x="1796963" y="2731175"/>
            <a:ext cx="5550063" cy="106617"/>
          </a:xfrm>
          <a:custGeom>
            <a:rect b="b" l="l" r="r" t="t"/>
            <a:pathLst>
              <a:path extrusionOk="0" h="8555" w="256680">
                <a:moveTo>
                  <a:pt x="0" y="8555"/>
                </a:moveTo>
                <a:cubicBezTo>
                  <a:pt x="55116" y="-2474"/>
                  <a:pt x="112220" y="382"/>
                  <a:pt x="168429" y="382"/>
                </a:cubicBezTo>
                <a:cubicBezTo>
                  <a:pt x="186916" y="382"/>
                  <a:pt x="205442" y="580"/>
                  <a:pt x="223862" y="2159"/>
                </a:cubicBezTo>
                <a:cubicBezTo>
                  <a:pt x="230370" y="2717"/>
                  <a:pt x="236885" y="3197"/>
                  <a:pt x="243405" y="3580"/>
                </a:cubicBezTo>
                <a:cubicBezTo>
                  <a:pt x="246724" y="3775"/>
                  <a:pt x="256680" y="4291"/>
                  <a:pt x="253355" y="429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Google Shape;386;p31"/>
          <p:cNvSpPr txBox="1"/>
          <p:nvPr>
            <p:ph type="ctrTitle"/>
          </p:nvPr>
        </p:nvSpPr>
        <p:spPr>
          <a:xfrm>
            <a:off x="1495050" y="1708387"/>
            <a:ext cx="61539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Excel</a:t>
            </a:r>
            <a:endParaRPr sz="6000"/>
          </a:p>
        </p:txBody>
      </p:sp>
      <p:sp>
        <p:nvSpPr>
          <p:cNvPr id="387" name="Google Shape;387;p31"/>
          <p:cNvSpPr/>
          <p:nvPr/>
        </p:nvSpPr>
        <p:spPr>
          <a:xfrm>
            <a:off x="8032425" y="4346400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 txBox="1"/>
          <p:nvPr>
            <p:ph idx="1" type="subTitle"/>
          </p:nvPr>
        </p:nvSpPr>
        <p:spPr>
          <a:xfrm>
            <a:off x="1301825" y="2982100"/>
            <a:ext cx="6730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 1B-1F     |     Informatica      |   Prof.ssa Fabretti     |     a.s. 2023/24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 txBox="1"/>
          <p:nvPr>
            <p:ph idx="1" type="body"/>
          </p:nvPr>
        </p:nvSpPr>
        <p:spPr>
          <a:xfrm>
            <a:off x="881748" y="1183400"/>
            <a:ext cx="73905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Creare un nuovo documento</a:t>
            </a:r>
            <a:br>
              <a:rPr b="1" lang="en" sz="1900"/>
            </a:br>
            <a:r>
              <a:rPr lang="en" sz="1900"/>
              <a:t>File→Nuovo→Documento, oppure CTRL+N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Aprire un documento: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Doppio click sul documento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File→Apri→Trovte il vostro documento → Apri</a:t>
            </a:r>
            <a:endParaRPr sz="1900"/>
          </a:p>
        </p:txBody>
      </p:sp>
      <p:sp>
        <p:nvSpPr>
          <p:cNvPr id="451" name="Google Shape;451;p40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Operazioni di base sui file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Operazioni di base sui file</a:t>
            </a:r>
            <a:endParaRPr/>
          </a:p>
        </p:txBody>
      </p:sp>
      <p:graphicFrame>
        <p:nvGraphicFramePr>
          <p:cNvPr id="457" name="Google Shape;457;p41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{FB3C8BF8-19BE-4E0E-9B02-7B6E8AA2F4AE}</a:tableStyleId>
              </a:tblPr>
              <a:tblGrid>
                <a:gridCol w="2183425"/>
                <a:gridCol w="2265150"/>
                <a:gridCol w="2205150"/>
                <a:gridCol w="179845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Salvare un nuovo documento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Consiste nel dare un nome al file e salvarlo sulla memoria secondaria, in una posizione a piacere.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File→Salva con nome→Selezionare la cartella, il nome e premere salva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CTRL +Maiusc</a:t>
                      </a:r>
                      <a:b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</a:b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+S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Salvare un documento 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Consiste nel salvare tutte le nuove modifiche in un file già salvato da qualche parte in memoria secondaria.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File→Salva </a:t>
                      </a:r>
                      <a:b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</a:b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Oppure icona “Salva” nella barra di accesso rapido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CTRL+S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nostra unità di base: le celle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3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Formule e valori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4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Formattazione dei valori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Righe e colonne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6"/>
          <p:cNvSpPr txBox="1"/>
          <p:nvPr>
            <p:ph idx="4294967295" type="ctrTitle"/>
          </p:nvPr>
        </p:nvSpPr>
        <p:spPr>
          <a:xfrm>
            <a:off x="1495050" y="1495662"/>
            <a:ext cx="61539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Fondamenta matematiche</a:t>
            </a:r>
            <a:endParaRPr sz="7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:)</a:t>
            </a:r>
            <a:endParaRPr sz="7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7"/>
          <p:cNvSpPr txBox="1"/>
          <p:nvPr>
            <p:ph idx="4294967295" type="ctrTitle"/>
          </p:nvPr>
        </p:nvSpPr>
        <p:spPr>
          <a:xfrm>
            <a:off x="1495050" y="1495662"/>
            <a:ext cx="61539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https://colab.research.google.com/drive/1SS5ixwgAuzUY5iGt-yfNImCJrMF1qG8-?authuser=1#scrollTo=UqLkt6N1m9Pw</a:t>
            </a:r>
            <a:r>
              <a:rPr lang="en" sz="2000"/>
              <a:t>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:)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 condizionale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Valutazione del laboratorio</a:t>
            </a:r>
            <a:endParaRPr/>
          </a:p>
        </p:txBody>
      </p:sp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881748" y="1183400"/>
            <a:ext cx="73905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Ogni laboratorio vi assegnerò uno o più compiti da consegnare su classroom.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Io vi consiglio di caricarli e svolgerli direttamente in classe, ma se non riuscite potete farlo anche da casa </a:t>
            </a:r>
            <a:r>
              <a:rPr b="1" lang="en" sz="1900"/>
              <a:t>entro e non oltre la domenica successiva.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highlight>
                  <a:schemeClr val="lt2"/>
                </a:highlight>
              </a:rPr>
              <a:t>Ciascun compito verrà valutato in presenza e correttezza, e sommerò i risultati di tutti i compiti per assegnarvi un voto di laboratorio.</a:t>
            </a:r>
            <a:endParaRPr b="1" sz="190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1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2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3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4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5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Varianza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6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Deviazione standard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ATTENZIONE</a:t>
            </a:r>
            <a:endParaRPr/>
          </a:p>
        </p:txBody>
      </p:sp>
      <p:sp>
        <p:nvSpPr>
          <p:cNvPr id="400" name="Google Shape;400;p33"/>
          <p:cNvSpPr txBox="1"/>
          <p:nvPr>
            <p:ph idx="1" type="body"/>
          </p:nvPr>
        </p:nvSpPr>
        <p:spPr>
          <a:xfrm>
            <a:off x="881750" y="1183400"/>
            <a:ext cx="7390500" cy="24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dk2"/>
                </a:highlight>
              </a:rPr>
              <a:t>PER QUESTO MODULO POTETE USARE IL LIBRO!!!</a:t>
            </a:r>
            <a:endParaRPr b="1" sz="4800"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type="title"/>
          </p:nvPr>
        </p:nvSpPr>
        <p:spPr>
          <a:xfrm>
            <a:off x="720000" y="445025"/>
            <a:ext cx="820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Gestione di fogli di calcolo elettronici</a:t>
            </a:r>
            <a:endParaRPr/>
          </a:p>
        </p:txBody>
      </p:sp>
      <p:sp>
        <p:nvSpPr>
          <p:cNvPr id="406" name="Google Shape;406;p34"/>
          <p:cNvSpPr txBox="1"/>
          <p:nvPr>
            <p:ph idx="1" type="body"/>
          </p:nvPr>
        </p:nvSpPr>
        <p:spPr>
          <a:xfrm>
            <a:off x="881748" y="1183400"/>
            <a:ext cx="73905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Il word processing è l’attività di scrittura, modifica, elaborazione, memorizzazione e stampa di documenti mediante il computer.</a:t>
            </a:r>
            <a:endParaRPr b="1" sz="1900">
              <a:highlight>
                <a:schemeClr val="lt2"/>
              </a:highlight>
            </a:endParaRPr>
          </a:p>
        </p:txBody>
      </p:sp>
      <p:sp>
        <p:nvSpPr>
          <p:cNvPr id="407" name="Google Shape;407;p34"/>
          <p:cNvSpPr txBox="1"/>
          <p:nvPr>
            <p:ph idx="1" type="body"/>
          </p:nvPr>
        </p:nvSpPr>
        <p:spPr>
          <a:xfrm>
            <a:off x="4502975" y="2215800"/>
            <a:ext cx="4343700" cy="23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 classe impareremo ad usare…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Microsoft Office Excel, parte del pacchetto Microsoft Office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Google Sheets, parte della suite GSuite </a:t>
            </a:r>
            <a:endParaRPr b="1" sz="1900">
              <a:highlight>
                <a:schemeClr val="lt2"/>
              </a:highlight>
            </a:endParaRPr>
          </a:p>
        </p:txBody>
      </p:sp>
      <p:pic>
        <p:nvPicPr>
          <p:cNvPr id="408" name="Google Shape;4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577" y="2068213"/>
            <a:ext cx="2739125" cy="26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78" y="1992981"/>
            <a:ext cx="1650699" cy="15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idx="4294967295" type="ctrTitle"/>
          </p:nvPr>
        </p:nvSpPr>
        <p:spPr>
          <a:xfrm>
            <a:off x="1495050" y="1495662"/>
            <a:ext cx="61539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Microsoft Word</a:t>
            </a:r>
            <a:endParaRPr sz="7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Aprire Word</a:t>
            </a:r>
            <a:endParaRPr/>
          </a:p>
        </p:txBody>
      </p:sp>
      <p:pic>
        <p:nvPicPr>
          <p:cNvPr id="420" name="Google Shape;4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575" y="1162025"/>
            <a:ext cx="4282901" cy="35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/>
          <p:nvPr/>
        </p:nvSpPr>
        <p:spPr>
          <a:xfrm>
            <a:off x="1139525" y="3519125"/>
            <a:ext cx="20724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jari"/>
              <a:buAutoNum type="arabicPeriod"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Click sulla lente di ingrandimento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4873850" y="4355725"/>
            <a:ext cx="2072400" cy="399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njari"/>
                <a:ea typeface="Manjari"/>
                <a:cs typeface="Manjari"/>
                <a:sym typeface="Manjari"/>
              </a:rPr>
              <a:t>  2. </a:t>
            </a:r>
            <a:r>
              <a:rPr lang="en">
                <a:latin typeface="Manjari"/>
                <a:ea typeface="Manjari"/>
                <a:cs typeface="Manjari"/>
                <a:sym typeface="Manjari"/>
              </a:rPr>
              <a:t>Cerchiamo “Word” 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4610375" y="1811625"/>
            <a:ext cx="2072400" cy="399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njari"/>
                <a:ea typeface="Manjari"/>
                <a:cs typeface="Manjari"/>
                <a:sym typeface="Manjari"/>
              </a:rPr>
              <a:t>  3.</a:t>
            </a:r>
            <a:r>
              <a:rPr lang="en">
                <a:latin typeface="Manjari"/>
                <a:ea typeface="Manjari"/>
                <a:cs typeface="Manjari"/>
                <a:sym typeface="Manjari"/>
              </a:rPr>
              <a:t> Click su “Word”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424" name="Google Shape;424;p36"/>
          <p:cNvCxnSpPr>
            <a:stCxn id="421" idx="2"/>
          </p:cNvCxnSpPr>
          <p:nvPr/>
        </p:nvCxnSpPr>
        <p:spPr>
          <a:xfrm>
            <a:off x="2175725" y="4091825"/>
            <a:ext cx="1215600" cy="56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36"/>
          <p:cNvCxnSpPr>
            <a:stCxn id="422" idx="1"/>
          </p:cNvCxnSpPr>
          <p:nvPr/>
        </p:nvCxnSpPr>
        <p:spPr>
          <a:xfrm rot="10800000">
            <a:off x="3981650" y="4470925"/>
            <a:ext cx="892200" cy="8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36"/>
          <p:cNvCxnSpPr>
            <a:stCxn id="423" idx="1"/>
          </p:cNvCxnSpPr>
          <p:nvPr/>
        </p:nvCxnSpPr>
        <p:spPr>
          <a:xfrm rot="10800000">
            <a:off x="4021775" y="1801125"/>
            <a:ext cx="588600" cy="21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/>
          <p:nvPr>
            <p:ph type="title"/>
          </p:nvPr>
        </p:nvSpPr>
        <p:spPr>
          <a:xfrm>
            <a:off x="720000" y="145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L’interfaccia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schermata di salvataggio</a:t>
            </a:r>
            <a:endParaRPr/>
          </a:p>
        </p:txBody>
      </p:sp>
      <p:pic>
        <p:nvPicPr>
          <p:cNvPr id="437" name="Google Shape;4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125" y="1065500"/>
            <a:ext cx="5902134" cy="38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8"/>
          <p:cNvSpPr txBox="1"/>
          <p:nvPr/>
        </p:nvSpPr>
        <p:spPr>
          <a:xfrm>
            <a:off x="3355975" y="3232250"/>
            <a:ext cx="19914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rgbClr val="FF9999"/>
                </a:highlight>
                <a:latin typeface="Manjari"/>
                <a:ea typeface="Manjari"/>
                <a:cs typeface="Manjari"/>
                <a:sym typeface="Manjari"/>
              </a:rPr>
              <a:t>Nome da dare al file</a:t>
            </a:r>
            <a:endParaRPr b="1">
              <a:solidFill>
                <a:schemeClr val="dk2"/>
              </a:solidFill>
              <a:highlight>
                <a:srgbClr val="FF999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3857200" y="3773700"/>
            <a:ext cx="19914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rgbClr val="FF9999"/>
                </a:highlight>
                <a:latin typeface="Manjari"/>
                <a:ea typeface="Manjari"/>
                <a:cs typeface="Manjari"/>
                <a:sym typeface="Manjari"/>
              </a:rPr>
              <a:t>Estensione del file </a:t>
            </a:r>
            <a:endParaRPr b="1">
              <a:solidFill>
                <a:schemeClr val="dk2"/>
              </a:solidFill>
              <a:highlight>
                <a:srgbClr val="FF999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40" name="Google Shape;440;p38"/>
          <p:cNvSpPr txBox="1"/>
          <p:nvPr/>
        </p:nvSpPr>
        <p:spPr>
          <a:xfrm rot="-770398">
            <a:off x="1548184" y="1898299"/>
            <a:ext cx="5740032" cy="402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2"/>
                </a:solidFill>
                <a:highlight>
                  <a:srgbClr val="FF9999"/>
                </a:highlight>
                <a:latin typeface="Manjari"/>
                <a:ea typeface="Manjari"/>
                <a:cs typeface="Manjari"/>
                <a:sym typeface="Manjari"/>
              </a:rPr>
              <a:t>Cartella dove salvare il file</a:t>
            </a:r>
            <a:endParaRPr b="1" sz="3400">
              <a:solidFill>
                <a:schemeClr val="dk2"/>
              </a:solidFill>
              <a:highlight>
                <a:srgbClr val="FF999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/>
          <p:nvPr>
            <p:ph type="title"/>
          </p:nvPr>
        </p:nvSpPr>
        <p:spPr>
          <a:xfrm>
            <a:off x="720000" y="472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estensioni dei file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yperglycemia in an Elderly Patient Clinical Case by Slidesgo">
  <a:themeElements>
    <a:clrScheme name="Simple Light">
      <a:dk1>
        <a:srgbClr val="FF9999"/>
      </a:dk1>
      <a:lt1>
        <a:srgbClr val="FFFFFF"/>
      </a:lt1>
      <a:dk2>
        <a:srgbClr val="191919"/>
      </a:dk2>
      <a:lt2>
        <a:srgbClr val="FFEBEB"/>
      </a:lt2>
      <a:accent1>
        <a:srgbClr val="C3A2A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