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92" r:id="rId3"/>
    <p:sldId id="305" r:id="rId4"/>
    <p:sldId id="310" r:id="rId5"/>
    <p:sldId id="311" r:id="rId6"/>
    <p:sldId id="298" r:id="rId7"/>
    <p:sldId id="299" r:id="rId8"/>
    <p:sldId id="300" r:id="rId9"/>
    <p:sldId id="301" r:id="rId10"/>
    <p:sldId id="303" r:id="rId11"/>
    <p:sldId id="304" r:id="rId12"/>
    <p:sldId id="306" r:id="rId13"/>
    <p:sldId id="307" r:id="rId14"/>
    <p:sldId id="302" r:id="rId15"/>
    <p:sldId id="277" r:id="rId16"/>
    <p:sldId id="30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00FF"/>
    <a:srgbClr val="009900"/>
    <a:srgbClr val="CC99FF"/>
    <a:srgbClr val="0000CC"/>
    <a:srgbClr val="00CC00"/>
    <a:srgbClr val="006600"/>
    <a:srgbClr val="000099"/>
    <a:srgbClr val="0099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3" d="100"/>
          <a:sy n="73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831FE-A931-3AEC-8078-439CEE7C3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13E0D-3AC3-118E-B3BE-1FCC6C13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C3181-9151-ABC1-6D39-63947436C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C725F-DAB3-7BBD-6A21-0C250D7CD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F29C-933B-8615-F75C-8FC37BFF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47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18D72-9EA3-6E98-40B3-F6A20D6BF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A226B3-1F34-C735-53C6-647D1EDE7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EBEBD3-85A5-EB75-9C2D-841EF8435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19EC5-E2A3-85EB-69BB-D0E47EC6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CF4B5-0BDA-013D-3C91-554DA8AB2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52665-A893-5CA5-706D-B50B39AE1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126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84B0-A7D6-CFE2-15E9-EAF32B40B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D87D3A-B98D-1509-C9BF-FAB60AA4B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298AF-3E66-1C10-D5A9-0C6415E2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00F50-7A80-311A-9697-590B1B2B3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2462A-3C62-125A-722D-2ABC6E4D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41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E42C90-C245-0CB5-D403-E2BB139D83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51B38-A056-3FA8-DA56-DED5572CF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C87-8450-D7F4-9E84-F3BDBA66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4AFED-0C36-CEF1-F43A-063991799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AC00A-FE7B-101C-3FB1-C6570AC1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78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86B8-58F2-407E-F7FF-D82A9895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BAC0-15D7-B7CD-B1E3-FAB6C0B0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8300-52FB-9967-A203-0B7302F2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A51C-828F-5A62-3464-21182C84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F6F7-163B-F6A9-06A1-05B9335C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875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B86B8-58F2-407E-F7FF-D82A9895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5BAC0-15D7-B7CD-B1E3-FAB6C0B06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C8300-52FB-9967-A203-0B7302F26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7A51C-828F-5A62-3464-21182C84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0F6F7-163B-F6A9-06A1-05B9335C8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399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9B64B-DBB6-96DC-B6E3-5BB6832D1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929B6-7F62-6CBC-9421-8B56F5650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CEF6-5BC3-25CF-4332-45D974BC4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6F3D5-1A6F-AE7F-821B-7798D0D6C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E98C-85B9-9BFA-40EA-3A8A7207F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98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00593-00AE-6A5C-20EE-F9D5762F3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21DC-2A59-4B16-919C-6DC943ECF4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9CD1AB-795C-68EF-68A8-6B0D19282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36ED6-49A6-7B8C-FD2B-F7A34CFB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5C8B09-F66C-A42D-8861-EFC3D5048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B5160-7745-AFDA-EE97-3EFF0A7A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35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24D7-47EE-2D61-F754-BD4BFF00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4360-E66B-0CAA-E927-5DB351BFB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2F8E3D-C911-530C-D112-90560D51A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9816F1-827C-DDA1-DF56-BCED39413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D629F-E879-64E8-6815-37823E268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10FBD-9AC9-703D-8454-D0AC69444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58A8E7-D332-5205-DD92-B8DA705AF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2F967A-DEB1-AEAA-7901-B56BF669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78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3253E-4EC6-EB73-09DD-A15D21A1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668565-23CD-C1F0-3BDF-397534B8C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9BA2F1-E283-6CB9-7AB3-969CEE116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03FF5-79A7-116E-2DDE-AD2E554A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150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E453EF-28E6-4252-153B-AE29F248E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46EA8-6C7C-89CA-1F88-8067B0BD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3FB8E-79E2-664B-45C2-EDB02224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2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3900-C22C-1360-C223-10447A7A8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494BB-3E6A-54C1-0C82-AEF1AA2E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82D24-3DCB-6BA8-31FE-A372C2AF7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E1168A-2CB9-44C7-EB03-54C03728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9AB85-EAE0-5BB0-8EF7-9FC8D837D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9BACC-346C-0D4E-1B6C-A8D9840B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8797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74B59-3841-4E12-2A48-0397CC3FA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7C14B-1FF0-5869-D289-C208C0C2F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0831-9A20-08FC-F14B-E67619848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3503D-DF0E-4AC7-A838-A463424059BE}" type="datetimeFigureOut">
              <a:rPr lang="en-GB" smtClean="0"/>
              <a:t>17/02/2023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29A6F-1FB6-8DD4-F28F-B940C1E3E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38384-CC1C-6E6D-1DE1-C6FB55033D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D14DC-3349-4023-8162-A857CB9483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47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0.emf"/><Relationship Id="rId4" Type="http://schemas.openxmlformats.org/officeDocument/2006/relationships/image" Target="../media/image4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10.emf"/><Relationship Id="rId4" Type="http://schemas.openxmlformats.org/officeDocument/2006/relationships/image" Target="../media/image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2.emf"/><Relationship Id="rId7" Type="http://schemas.openxmlformats.org/officeDocument/2006/relationships/image" Target="../media/image3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9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3.emf"/><Relationship Id="rId7" Type="http://schemas.openxmlformats.org/officeDocument/2006/relationships/image" Target="../media/image1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2.emf"/><Relationship Id="rId5" Type="http://schemas.openxmlformats.org/officeDocument/2006/relationships/image" Target="../media/image11.emf"/><Relationship Id="rId10" Type="http://schemas.openxmlformats.org/officeDocument/2006/relationships/image" Target="../media/image8.emf"/><Relationship Id="rId4" Type="http://schemas.openxmlformats.org/officeDocument/2006/relationships/image" Target="../media/image9.emf"/><Relationship Id="rId9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3.emf"/><Relationship Id="rId7" Type="http://schemas.openxmlformats.org/officeDocument/2006/relationships/image" Target="../media/image10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2.emf"/><Relationship Id="rId5" Type="http://schemas.openxmlformats.org/officeDocument/2006/relationships/image" Target="../media/image11.emf"/><Relationship Id="rId10" Type="http://schemas.openxmlformats.org/officeDocument/2006/relationships/image" Target="../media/image8.emf"/><Relationship Id="rId4" Type="http://schemas.openxmlformats.org/officeDocument/2006/relationships/image" Target="../media/image9.emf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F18B-D1B5-309A-BCE2-E407364D80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258" y="1122363"/>
            <a:ext cx="10449426" cy="2387600"/>
          </a:xfrm>
        </p:spPr>
        <p:txBody>
          <a:bodyPr>
            <a:noAutofit/>
          </a:bodyPr>
          <a:lstStyle/>
          <a:p>
            <a:br>
              <a:rPr lang="en-US" sz="4000" dirty="0"/>
            </a:br>
            <a:r>
              <a:rPr lang="en-US" sz="4000" dirty="0"/>
              <a:t>hub-spoke with RS in the spoke </a:t>
            </a:r>
            <a:r>
              <a:rPr lang="en-US" sz="4000" dirty="0" err="1"/>
              <a:t>vnets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1BB636-D86A-DC3D-D6AF-4224FC14F9F9}"/>
              </a:ext>
            </a:extLst>
          </p:cNvPr>
          <p:cNvSpPr txBox="1"/>
          <p:nvPr/>
        </p:nvSpPr>
        <p:spPr>
          <a:xfrm>
            <a:off x="109873" y="6366942"/>
            <a:ext cx="27770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[Feb-08-2023, Feb-12-2023]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139089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44F71-FC25-F047-027C-F26DA6AC0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869" y="84275"/>
            <a:ext cx="10515600" cy="379458"/>
          </a:xfrm>
        </p:spPr>
        <p:txBody>
          <a:bodyPr>
            <a:normAutofit fontScale="90000"/>
          </a:bodyPr>
          <a:lstStyle/>
          <a:p>
            <a:r>
              <a:rPr lang="en-US" dirty="0"/>
              <a:t>Route server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AB6BF9-DB5F-1B1C-2C5A-5FAEEA034D29}"/>
              </a:ext>
            </a:extLst>
          </p:cNvPr>
          <p:cNvSpPr txBox="1"/>
          <p:nvPr/>
        </p:nvSpPr>
        <p:spPr>
          <a:xfrm>
            <a:off x="421278" y="547696"/>
            <a:ext cx="9323614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</a:defRPr>
            </a:lvl1pPr>
          </a:lstStyle>
          <a:p>
            <a:r>
              <a:rPr lang="en-GB" sz="1000" b="1" noProof="1">
                <a:solidFill>
                  <a:srgbClr val="0000CC"/>
                </a:solidFill>
              </a:rPr>
              <a:t>Get-AzRouteServerPeerLearnedRoute -ResourceGroupName SEA-Cust33 -RouteServerName SEA-Cust33-rsspoke4 -PeerName bgp-conn2 | ft</a:t>
            </a:r>
          </a:p>
          <a:p>
            <a:endParaRPr lang="en-GB" sz="1000" noProof="1"/>
          </a:p>
          <a:p>
            <a:r>
              <a:rPr lang="en-GB" sz="1000" b="1" noProof="1"/>
              <a:t>LocalAddress Network     NextHop     SourcePeer  Origin AsPath                  Weight</a:t>
            </a:r>
          </a:p>
          <a:p>
            <a:r>
              <a:rPr lang="en-GB" sz="1000" b="1" noProof="1"/>
              <a:t>------------ -------     -------     ----------  ------ ------                  ------</a:t>
            </a:r>
          </a:p>
          <a:p>
            <a:r>
              <a:rPr lang="en-GB" sz="1000" b="1" noProof="1"/>
              <a:t>10.0.4.5     </a:t>
            </a:r>
            <a:r>
              <a:rPr lang="en-GB" sz="1000" b="1" noProof="1">
                <a:highlight>
                  <a:srgbClr val="00FFFF"/>
                </a:highlight>
              </a:rPr>
              <a:t>0.0.0.0/0</a:t>
            </a:r>
            <a:r>
              <a:rPr lang="en-GB" sz="1000" b="1" noProof="1"/>
              <a:t>   </a:t>
            </a:r>
            <a:r>
              <a:rPr lang="en-GB" sz="1000" b="1" noProof="1">
                <a:highlight>
                  <a:srgbClr val="00FFFF"/>
                </a:highlight>
              </a:rPr>
              <a:t>10.100.0.10</a:t>
            </a:r>
            <a:r>
              <a:rPr lang="en-GB" sz="1000" b="1" noProof="1"/>
              <a:t> 10.17.33.11 EBgp   65001                    32768</a:t>
            </a:r>
          </a:p>
          <a:p>
            <a:r>
              <a:rPr lang="en-GB" sz="1000" b="1" noProof="1"/>
              <a:t>10.0.4.5     </a:t>
            </a:r>
            <a:r>
              <a:rPr lang="en-GB" sz="1000" b="1" noProof="1">
                <a:highlight>
                  <a:srgbClr val="FFFF00"/>
                </a:highlight>
              </a:rPr>
              <a:t>10.0.0.0/8</a:t>
            </a:r>
            <a:r>
              <a:rPr lang="en-GB" sz="1000" b="1" noProof="1"/>
              <a:t>  </a:t>
            </a:r>
            <a:r>
              <a:rPr lang="en-GB" sz="1000" b="1" noProof="1">
                <a:highlight>
                  <a:srgbClr val="FFFF00"/>
                </a:highlight>
              </a:rPr>
              <a:t>10.17.33.68</a:t>
            </a:r>
            <a:r>
              <a:rPr lang="en-GB" sz="1000" b="1" noProof="1"/>
              <a:t> 10.17.33.11 EBgp   </a:t>
            </a:r>
            <a:r>
              <a:rPr lang="en-GB" sz="1000" b="1" noProof="1">
                <a:solidFill>
                  <a:srgbClr val="FF0000"/>
                </a:solidFill>
              </a:rPr>
              <a:t>65001-65001-12076-65020</a:t>
            </a:r>
            <a:r>
              <a:rPr lang="en-GB" sz="1000" b="1" noProof="1"/>
              <a:t>  32768</a:t>
            </a:r>
          </a:p>
          <a:p>
            <a:r>
              <a:rPr lang="en-GB" sz="1000" b="1" noProof="1"/>
              <a:t>10.0.4.5     </a:t>
            </a:r>
            <a:r>
              <a:rPr lang="en-GB" sz="1000" b="1" noProof="1">
                <a:highlight>
                  <a:srgbClr val="00FF00"/>
                </a:highlight>
              </a:rPr>
              <a:t>10.0.4.0/22</a:t>
            </a:r>
            <a:r>
              <a:rPr lang="en-GB" sz="1000" b="1" noProof="1"/>
              <a:t> </a:t>
            </a:r>
            <a:r>
              <a:rPr lang="en-GB" sz="1000" b="1" noProof="1">
                <a:highlight>
                  <a:srgbClr val="00FF00"/>
                </a:highlight>
              </a:rPr>
              <a:t>10.17.33.11</a:t>
            </a:r>
            <a:r>
              <a:rPr lang="en-GB" sz="1000" b="1" noProof="1"/>
              <a:t> 10.17.33.11 EBgp   65001                    32768</a:t>
            </a:r>
          </a:p>
          <a:p>
            <a:r>
              <a:rPr lang="en-GB" sz="1000" b="1" noProof="1"/>
              <a:t>10.0.4.4     </a:t>
            </a:r>
            <a:r>
              <a:rPr lang="en-GB" sz="1000" b="1" noProof="1">
                <a:highlight>
                  <a:srgbClr val="00FFFF"/>
                </a:highlight>
              </a:rPr>
              <a:t>0.0.0.0/0</a:t>
            </a:r>
            <a:r>
              <a:rPr lang="en-GB" sz="1000" b="1" noProof="1"/>
              <a:t>   </a:t>
            </a:r>
            <a:r>
              <a:rPr lang="en-GB" sz="1000" b="1" noProof="1">
                <a:highlight>
                  <a:srgbClr val="00FFFF"/>
                </a:highlight>
              </a:rPr>
              <a:t>10.100.0.10</a:t>
            </a:r>
            <a:r>
              <a:rPr lang="en-GB" sz="1000" b="1" noProof="1"/>
              <a:t> 10.17.33.11 EBgp   65001                    32768</a:t>
            </a:r>
          </a:p>
          <a:p>
            <a:r>
              <a:rPr lang="en-GB" sz="1000" b="1" noProof="1"/>
              <a:t>10.0.4.4     </a:t>
            </a:r>
            <a:r>
              <a:rPr lang="en-GB" sz="1000" b="1" noProof="1">
                <a:highlight>
                  <a:srgbClr val="FFFF00"/>
                </a:highlight>
              </a:rPr>
              <a:t>10.0.0.0/8</a:t>
            </a:r>
            <a:r>
              <a:rPr lang="en-GB" sz="1000" b="1" noProof="1"/>
              <a:t>  </a:t>
            </a:r>
            <a:r>
              <a:rPr lang="en-GB" sz="1000" b="1" noProof="1">
                <a:highlight>
                  <a:srgbClr val="FFFF00"/>
                </a:highlight>
              </a:rPr>
              <a:t>10.17.33.68</a:t>
            </a:r>
            <a:r>
              <a:rPr lang="en-GB" sz="1000" b="1" noProof="1"/>
              <a:t> 10.17.33.11 EBgp   </a:t>
            </a:r>
            <a:r>
              <a:rPr lang="en-GB" sz="1000" b="1" noProof="1">
                <a:solidFill>
                  <a:srgbClr val="FF0000"/>
                </a:solidFill>
              </a:rPr>
              <a:t>65001-65001-12076-65020</a:t>
            </a:r>
            <a:r>
              <a:rPr lang="en-GB" sz="1000" b="1" noProof="1"/>
              <a:t>  32768</a:t>
            </a:r>
          </a:p>
          <a:p>
            <a:r>
              <a:rPr lang="en-GB" sz="1000" b="1" noProof="1"/>
              <a:t>10.0.4.4     </a:t>
            </a:r>
            <a:r>
              <a:rPr lang="en-GB" sz="1000" b="1" noProof="1">
                <a:highlight>
                  <a:srgbClr val="00FF00"/>
                </a:highlight>
              </a:rPr>
              <a:t>10.0.4.0/22</a:t>
            </a:r>
            <a:r>
              <a:rPr lang="en-GB" sz="1000" b="1" noProof="1"/>
              <a:t> </a:t>
            </a:r>
            <a:r>
              <a:rPr lang="en-GB" sz="1000" b="1" noProof="1">
                <a:highlight>
                  <a:srgbClr val="00FF00"/>
                </a:highlight>
              </a:rPr>
              <a:t>10.17.33.11</a:t>
            </a:r>
            <a:r>
              <a:rPr lang="en-GB" sz="1000" b="1" noProof="1"/>
              <a:t> 10.17.33.11 EBgp   65001                    32768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2F9FC-873A-1116-F060-137E6A2A735B}"/>
              </a:ext>
            </a:extLst>
          </p:cNvPr>
          <p:cNvSpPr txBox="1"/>
          <p:nvPr/>
        </p:nvSpPr>
        <p:spPr>
          <a:xfrm>
            <a:off x="427859" y="2238416"/>
            <a:ext cx="9323614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latin typeface="Consolas" panose="020B0609020204030204" pitchFamily="49" charset="0"/>
              </a:defRPr>
            </a:lvl1pPr>
          </a:lstStyle>
          <a:p>
            <a:r>
              <a:rPr lang="en-GB" b="1" noProof="1">
                <a:solidFill>
                  <a:srgbClr val="0000CC"/>
                </a:solidFill>
              </a:rPr>
              <a:t>Get-AzRouteServerPeerAdvertisedRoute -ResourceGroupName SEA-Cust33 -RouteServerName SEA-Cust33-rsspoke4 -PeerName bgp-conn2 | ft</a:t>
            </a:r>
          </a:p>
          <a:p>
            <a:endParaRPr lang="en-GB" b="1" noProof="1">
              <a:solidFill>
                <a:srgbClr val="0000CC"/>
              </a:solidFill>
            </a:endParaRPr>
          </a:p>
          <a:p>
            <a:r>
              <a:rPr lang="en-GB" b="1" noProof="1"/>
              <a:t>LocalAddress Network     NextHop  SourcePeer Origin AsPath Weight</a:t>
            </a:r>
          </a:p>
          <a:p>
            <a:r>
              <a:rPr lang="en-GB" b="1" noProof="1"/>
              <a:t>------------ -------     -------  ---------- ------ ------ ------</a:t>
            </a:r>
          </a:p>
          <a:p>
            <a:r>
              <a:rPr lang="en-GB" b="1" noProof="1"/>
              <a:t>10.0.4.5     10.0.4.0/24 10.0.4.5            Igp    65515       0</a:t>
            </a:r>
          </a:p>
          <a:p>
            <a:r>
              <a:rPr lang="en-GB" b="1" noProof="1"/>
              <a:t>10.0.4.4     10.0.4.0/24 10.0.4.4            Igp    65515      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6ACFC2-FAA8-F735-0E38-1E605CBF56B9}"/>
              </a:ext>
            </a:extLst>
          </p:cNvPr>
          <p:cNvSpPr txBox="1"/>
          <p:nvPr/>
        </p:nvSpPr>
        <p:spPr>
          <a:xfrm>
            <a:off x="421278" y="3583064"/>
            <a:ext cx="9330195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Get-AzRouteServerPeerLearnedRoute -ResourceGroupName SEA-Cust33 -RouteServerName SEA-Cust33-rsspoke5 -PeerName bgp-conn2 | ft   </a:t>
            </a:r>
          </a:p>
          <a:p>
            <a:endParaRPr lang="en-GB" noProof="1">
              <a:solidFill>
                <a:schemeClr val="tx1"/>
              </a:solidFill>
            </a:endParaRPr>
          </a:p>
          <a:p>
            <a:r>
              <a:rPr lang="en-GB" noProof="1">
                <a:solidFill>
                  <a:schemeClr val="tx1"/>
                </a:solidFill>
              </a:rPr>
              <a:t>LocalAddress Network     NextHop     SourcePeer  Origin AsPath                 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-------     ----------  ------ ------                 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10.0.5.5     </a:t>
            </a:r>
            <a:r>
              <a:rPr lang="en-GB" noProof="1">
                <a:solidFill>
                  <a:schemeClr val="tx1"/>
                </a:solidFill>
                <a:highlight>
                  <a:srgbClr val="00FFFF"/>
                </a:highlight>
              </a:rPr>
              <a:t>0.0.0.0/0</a:t>
            </a:r>
            <a:r>
              <a:rPr lang="en-GB" noProof="1">
                <a:solidFill>
                  <a:schemeClr val="tx1"/>
                </a:solidFill>
              </a:rPr>
              <a:t>   </a:t>
            </a:r>
            <a:r>
              <a:rPr lang="en-GB" noProof="1">
                <a:solidFill>
                  <a:schemeClr val="tx1"/>
                </a:solidFill>
                <a:highlight>
                  <a:srgbClr val="00FFFF"/>
                </a:highlight>
              </a:rPr>
              <a:t>10.100.0.10</a:t>
            </a:r>
            <a:r>
              <a:rPr lang="en-GB" noProof="1">
                <a:solidFill>
                  <a:schemeClr val="tx1"/>
                </a:solidFill>
              </a:rPr>
              <a:t> 10.17.33.11 EBgp   65001      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10.0.5.5 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10.0.0.0/8</a:t>
            </a:r>
            <a:r>
              <a:rPr lang="en-GB" noProof="1">
                <a:solidFill>
                  <a:schemeClr val="tx1"/>
                </a:solidFill>
              </a:rPr>
              <a:t>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10.17.33.68</a:t>
            </a:r>
            <a:r>
              <a:rPr lang="en-GB" noProof="1">
                <a:solidFill>
                  <a:schemeClr val="tx1"/>
                </a:solidFill>
              </a:rPr>
              <a:t> 10.17.33.11 EBgp   </a:t>
            </a:r>
            <a:r>
              <a:rPr lang="en-GB" noProof="1">
                <a:solidFill>
                  <a:srgbClr val="FF0000"/>
                </a:solidFill>
              </a:rPr>
              <a:t>65001-65001-12076-65020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10.0.5.5 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10.0.4.0/22</a:t>
            </a:r>
            <a:r>
              <a:rPr lang="en-GB" noProof="1">
                <a:solidFill>
                  <a:schemeClr val="tx1"/>
                </a:solidFill>
              </a:rPr>
              <a:t>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10.17.33.11</a:t>
            </a:r>
            <a:r>
              <a:rPr lang="en-GB" noProof="1">
                <a:solidFill>
                  <a:schemeClr val="tx1"/>
                </a:solidFill>
              </a:rPr>
              <a:t> 10.17.33.11 EBgp   65001      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10.0.5.4     </a:t>
            </a:r>
            <a:r>
              <a:rPr lang="en-GB" noProof="1">
                <a:solidFill>
                  <a:schemeClr val="tx1"/>
                </a:solidFill>
                <a:highlight>
                  <a:srgbClr val="00FFFF"/>
                </a:highlight>
              </a:rPr>
              <a:t>0.0.0.0/0</a:t>
            </a:r>
            <a:r>
              <a:rPr lang="en-GB" noProof="1">
                <a:solidFill>
                  <a:schemeClr val="tx1"/>
                </a:solidFill>
              </a:rPr>
              <a:t>   </a:t>
            </a:r>
            <a:r>
              <a:rPr lang="en-GB" noProof="1">
                <a:solidFill>
                  <a:schemeClr val="tx1"/>
                </a:solidFill>
                <a:highlight>
                  <a:srgbClr val="00FFFF"/>
                </a:highlight>
              </a:rPr>
              <a:t>10.100.0.10</a:t>
            </a:r>
            <a:r>
              <a:rPr lang="en-GB" noProof="1">
                <a:solidFill>
                  <a:schemeClr val="tx1"/>
                </a:solidFill>
              </a:rPr>
              <a:t> 10.17.33.11 EBgp   65001      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10.0.5.4 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10.0.0.0/8</a:t>
            </a:r>
            <a:r>
              <a:rPr lang="en-GB" noProof="1">
                <a:solidFill>
                  <a:schemeClr val="tx1"/>
                </a:solidFill>
              </a:rPr>
              <a:t>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10.17.33.68</a:t>
            </a:r>
            <a:r>
              <a:rPr lang="en-GB" noProof="1">
                <a:solidFill>
                  <a:schemeClr val="tx1"/>
                </a:solidFill>
              </a:rPr>
              <a:t> 10.17.33.11 EBgp   </a:t>
            </a:r>
            <a:r>
              <a:rPr lang="en-GB" noProof="1">
                <a:solidFill>
                  <a:srgbClr val="FF0000"/>
                </a:solidFill>
              </a:rPr>
              <a:t>65001-65001-12076-65020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10.0.5.4 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10.0.4.0/22</a:t>
            </a:r>
            <a:r>
              <a:rPr lang="en-GB" noProof="1">
                <a:solidFill>
                  <a:schemeClr val="tx1"/>
                </a:solidFill>
              </a:rPr>
              <a:t>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10.17.33.11</a:t>
            </a:r>
            <a:r>
              <a:rPr lang="en-GB" noProof="1">
                <a:solidFill>
                  <a:schemeClr val="tx1"/>
                </a:solidFill>
              </a:rPr>
              <a:t> 10.17.33.11 EBgp   65001                    32768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92D48-3FBC-39F5-1B4E-1C1AD8AB8878}"/>
              </a:ext>
            </a:extLst>
          </p:cNvPr>
          <p:cNvSpPr txBox="1"/>
          <p:nvPr/>
        </p:nvSpPr>
        <p:spPr>
          <a:xfrm>
            <a:off x="421278" y="5336509"/>
            <a:ext cx="9330195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Get-AzRouteServerPeerAdvertisedRoute -ResourceGroupName SEA-Cust33 -RouteServerName SEA-Cust33-rsspoke5 -PeerName bgp-conn1 | ft</a:t>
            </a:r>
          </a:p>
          <a:p>
            <a:endParaRPr lang="en-GB" noProof="1">
              <a:solidFill>
                <a:schemeClr val="tx1"/>
              </a:solidFill>
            </a:endParaRPr>
          </a:p>
          <a:p>
            <a:r>
              <a:rPr lang="en-GB" noProof="1">
                <a:solidFill>
                  <a:schemeClr val="tx1"/>
                </a:solidFill>
              </a:rPr>
              <a:t>LocalAddress Network     NextHop  SourcePeer Origin AsPath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-------  ---------- ------ ------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10.0.5.5     10.0.5.0/24 10.0.5.5            Igp    65515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10.0.5.4     10.0.5.0/24 10.0.5.4            Igp    65515       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264D54-5057-EDA7-A21D-54E7ED54EF2F}"/>
              </a:ext>
            </a:extLst>
          </p:cNvPr>
          <p:cNvSpPr txBox="1"/>
          <p:nvPr/>
        </p:nvSpPr>
        <p:spPr>
          <a:xfrm>
            <a:off x="10128155" y="4795004"/>
            <a:ext cx="1779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CC"/>
                </a:solidFill>
              </a:rPr>
              <a:t>SEA-Cust33-rsspoke5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0B51FCC-CE1E-F0F6-214E-431F4CE6D79E}"/>
              </a:ext>
            </a:extLst>
          </p:cNvPr>
          <p:cNvSpPr/>
          <p:nvPr/>
        </p:nvSpPr>
        <p:spPr>
          <a:xfrm>
            <a:off x="9882051" y="3583064"/>
            <a:ext cx="209006" cy="2769108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A389CF-3EB5-D49B-F57A-848FAF5C8C57}"/>
              </a:ext>
            </a:extLst>
          </p:cNvPr>
          <p:cNvSpPr txBox="1"/>
          <p:nvPr/>
        </p:nvSpPr>
        <p:spPr>
          <a:xfrm>
            <a:off x="10049711" y="1614744"/>
            <a:ext cx="1779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CC"/>
                </a:solidFill>
              </a:rPr>
              <a:t>SEA-Cust33-rsspoke4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DC61EA22-1F3C-0C6B-62C9-50E598C1DBFF}"/>
              </a:ext>
            </a:extLst>
          </p:cNvPr>
          <p:cNvSpPr/>
          <p:nvPr/>
        </p:nvSpPr>
        <p:spPr>
          <a:xfrm>
            <a:off x="9829799" y="610225"/>
            <a:ext cx="209006" cy="264385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F5E5667-43D8-4C1A-D9A0-5C7EDE55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1241" y="742514"/>
            <a:ext cx="298931" cy="29893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A34A70B-8C65-8B80-1B20-5F0D2DEFA663}"/>
              </a:ext>
            </a:extLst>
          </p:cNvPr>
          <p:cNvSpPr txBox="1"/>
          <p:nvPr/>
        </p:nvSpPr>
        <p:spPr>
          <a:xfrm>
            <a:off x="9882051" y="466800"/>
            <a:ext cx="1893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SEA-Cust33-csr1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D09A499-9D9B-56F2-0DFD-2E7050F79CB0}"/>
              </a:ext>
            </a:extLst>
          </p:cNvPr>
          <p:cNvCxnSpPr>
            <a:cxnSpLocks/>
          </p:cNvCxnSpPr>
          <p:nvPr/>
        </p:nvCxnSpPr>
        <p:spPr>
          <a:xfrm>
            <a:off x="10719904" y="928078"/>
            <a:ext cx="666848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4821E00-589F-479E-81A0-CDC466A458FA}"/>
              </a:ext>
            </a:extLst>
          </p:cNvPr>
          <p:cNvSpPr txBox="1"/>
          <p:nvPr/>
        </p:nvSpPr>
        <p:spPr>
          <a:xfrm>
            <a:off x="11222447" y="110298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EF517-E2D2-3B68-494B-958120467C2B}"/>
              </a:ext>
            </a:extLst>
          </p:cNvPr>
          <p:cNvSpPr txBox="1"/>
          <p:nvPr/>
        </p:nvSpPr>
        <p:spPr>
          <a:xfrm>
            <a:off x="10999045" y="472245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SEA-Cust33-rspsoke4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164394-8E90-CF23-ABFD-8380AD8A4C4B}"/>
              </a:ext>
            </a:extLst>
          </p:cNvPr>
          <p:cNvSpPr txBox="1"/>
          <p:nvPr/>
        </p:nvSpPr>
        <p:spPr>
          <a:xfrm>
            <a:off x="10065425" y="104144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BCE20AD-2439-0B6B-CB6F-44C379819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4666" y="774942"/>
            <a:ext cx="336151" cy="3062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7F53D31-26B6-DD65-9F8A-DB703FAC5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688" y="2347501"/>
            <a:ext cx="298931" cy="298931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F75BFF-8E72-164B-7662-9E4E75B3021B}"/>
              </a:ext>
            </a:extLst>
          </p:cNvPr>
          <p:cNvCxnSpPr>
            <a:cxnSpLocks/>
          </p:cNvCxnSpPr>
          <p:nvPr/>
        </p:nvCxnSpPr>
        <p:spPr>
          <a:xfrm flipH="1">
            <a:off x="10773457" y="2513471"/>
            <a:ext cx="561204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7F9D1C-1852-EFF4-7D9F-44092D7C9F8C}"/>
              </a:ext>
            </a:extLst>
          </p:cNvPr>
          <p:cNvSpPr txBox="1"/>
          <p:nvPr/>
        </p:nvSpPr>
        <p:spPr>
          <a:xfrm>
            <a:off x="11322364" y="2693538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A904E3E-B383-CF31-C7A4-D87431BE9641}"/>
              </a:ext>
            </a:extLst>
          </p:cNvPr>
          <p:cNvSpPr txBox="1"/>
          <p:nvPr/>
        </p:nvSpPr>
        <p:spPr>
          <a:xfrm>
            <a:off x="10118451" y="2626912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DC2D070-C22F-E7A4-9E47-455E70E55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0113" y="2379929"/>
            <a:ext cx="336151" cy="30627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B547F94-C8D0-474A-789F-65E9E6897411}"/>
              </a:ext>
            </a:extLst>
          </p:cNvPr>
          <p:cNvSpPr txBox="1"/>
          <p:nvPr/>
        </p:nvSpPr>
        <p:spPr>
          <a:xfrm>
            <a:off x="10973635" y="2098941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SEA-Cust33-rspsoke4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F240D1E-3AEE-9551-04EC-5252B9D6D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301" y="3764033"/>
            <a:ext cx="298931" cy="298931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5208FA0-C1FF-1054-D25A-7D8D5A87E677}"/>
              </a:ext>
            </a:extLst>
          </p:cNvPr>
          <p:cNvCxnSpPr>
            <a:cxnSpLocks/>
          </p:cNvCxnSpPr>
          <p:nvPr/>
        </p:nvCxnSpPr>
        <p:spPr>
          <a:xfrm>
            <a:off x="10769964" y="3949597"/>
            <a:ext cx="666848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365F855-F34F-C4C7-BDB7-7F4F1EF68CF3}"/>
              </a:ext>
            </a:extLst>
          </p:cNvPr>
          <p:cNvSpPr txBox="1"/>
          <p:nvPr/>
        </p:nvSpPr>
        <p:spPr>
          <a:xfrm>
            <a:off x="11272507" y="4124508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53736A-3C70-A5C5-97A8-8209D136B9F2}"/>
              </a:ext>
            </a:extLst>
          </p:cNvPr>
          <p:cNvSpPr txBox="1"/>
          <p:nvPr/>
        </p:nvSpPr>
        <p:spPr>
          <a:xfrm>
            <a:off x="11049105" y="3493764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SEA-Cust33-rspsoke5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884822E-CCDF-CED1-2321-46558142C3EA}"/>
              </a:ext>
            </a:extLst>
          </p:cNvPr>
          <p:cNvSpPr txBox="1"/>
          <p:nvPr/>
        </p:nvSpPr>
        <p:spPr>
          <a:xfrm>
            <a:off x="10115485" y="406296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B554FAF-6D6E-8192-1679-A61A2C26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4726" y="3796461"/>
            <a:ext cx="336151" cy="30627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F868388-288E-1759-3A78-3ECF17AB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1864" y="5624945"/>
            <a:ext cx="298931" cy="298931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7313431-EE10-A399-01B5-B0D19E4B5EF7}"/>
              </a:ext>
            </a:extLst>
          </p:cNvPr>
          <p:cNvCxnSpPr>
            <a:cxnSpLocks/>
          </p:cNvCxnSpPr>
          <p:nvPr/>
        </p:nvCxnSpPr>
        <p:spPr>
          <a:xfrm flipH="1">
            <a:off x="10818633" y="5790915"/>
            <a:ext cx="561204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57C4C43-C4A5-D7C5-F90B-F4A416C0DFAA}"/>
              </a:ext>
            </a:extLst>
          </p:cNvPr>
          <p:cNvSpPr txBox="1"/>
          <p:nvPr/>
        </p:nvSpPr>
        <p:spPr>
          <a:xfrm>
            <a:off x="11367540" y="5970982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1EF4A2-199D-1047-6326-5E9FE1A742E6}"/>
              </a:ext>
            </a:extLst>
          </p:cNvPr>
          <p:cNvSpPr txBox="1"/>
          <p:nvPr/>
        </p:nvSpPr>
        <p:spPr>
          <a:xfrm>
            <a:off x="10163627" y="590435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45DBD68C-4733-42AB-0BAE-5D6712CED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5289" y="5657373"/>
            <a:ext cx="336151" cy="306271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F397E90-2324-C209-7911-AF34107453CA}"/>
              </a:ext>
            </a:extLst>
          </p:cNvPr>
          <p:cNvSpPr txBox="1"/>
          <p:nvPr/>
        </p:nvSpPr>
        <p:spPr>
          <a:xfrm>
            <a:off x="11004508" y="5365032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SEA-Cust33-rspsoke5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4077F-63D1-2735-8FE3-BF4D1B2639FE}"/>
              </a:ext>
            </a:extLst>
          </p:cNvPr>
          <p:cNvSpPr txBox="1"/>
          <p:nvPr/>
        </p:nvSpPr>
        <p:spPr>
          <a:xfrm>
            <a:off x="10029723" y="2094836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SEA-Cust33-csr1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85181E-7247-A0C7-DF8F-7E51B179F530}"/>
              </a:ext>
            </a:extLst>
          </p:cNvPr>
          <p:cNvSpPr txBox="1"/>
          <p:nvPr/>
        </p:nvSpPr>
        <p:spPr>
          <a:xfrm>
            <a:off x="10000786" y="3524717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SEA-Cust33-csr1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66216-E9A6-ACA0-C104-A6D5B12A725F}"/>
              </a:ext>
            </a:extLst>
          </p:cNvPr>
          <p:cNvSpPr txBox="1"/>
          <p:nvPr/>
        </p:nvSpPr>
        <p:spPr>
          <a:xfrm>
            <a:off x="10065924" y="5364940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SEA-Cust33-csr1</a:t>
            </a:r>
          </a:p>
        </p:txBody>
      </p:sp>
    </p:spTree>
    <p:extLst>
      <p:ext uri="{BB962C8B-B14F-4D97-AF65-F5344CB8AC3E}">
        <p14:creationId xmlns:p14="http://schemas.microsoft.com/office/powerpoint/2010/main" val="2827199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F934E-9415-E7AC-A78E-C994F092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707" y="33418"/>
            <a:ext cx="10515600" cy="349415"/>
          </a:xfrm>
        </p:spPr>
        <p:txBody>
          <a:bodyPr>
            <a:noAutofit/>
          </a:bodyPr>
          <a:lstStyle/>
          <a:p>
            <a:r>
              <a:rPr lang="en-US" sz="2400" dirty="0"/>
              <a:t>Route server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9F3FC8-3EBE-3F11-8BE1-079898D301D4}"/>
              </a:ext>
            </a:extLst>
          </p:cNvPr>
          <p:cNvSpPr txBox="1"/>
          <p:nvPr/>
        </p:nvSpPr>
        <p:spPr>
          <a:xfrm>
            <a:off x="344419" y="563029"/>
            <a:ext cx="9354638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Get-AzRouteServerPeerLearnedRoute -ResourceGroupName SEA-Cust33 -RouteServerName SEA-Cust33-rsspoke6 -PeerName bgp-conn2 | ft   </a:t>
            </a:r>
          </a:p>
          <a:p>
            <a:endParaRPr lang="en-GB" noProof="1"/>
          </a:p>
          <a:p>
            <a:r>
              <a:rPr lang="en-GB" noProof="1">
                <a:solidFill>
                  <a:schemeClr val="tx1"/>
                </a:solidFill>
              </a:rPr>
              <a:t>LocalAddress Network     NextHop     SourcePeer  Origin AsPath                 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-------     ----------  ------ ------                 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10.0.6.5     </a:t>
            </a:r>
            <a:r>
              <a:rPr lang="en-GB" noProof="1">
                <a:solidFill>
                  <a:schemeClr val="tx1"/>
                </a:solidFill>
                <a:highlight>
                  <a:srgbClr val="00FFFF"/>
                </a:highlight>
              </a:rPr>
              <a:t>0.0.0.0/0</a:t>
            </a:r>
            <a:r>
              <a:rPr lang="en-GB" noProof="1">
                <a:solidFill>
                  <a:schemeClr val="tx1"/>
                </a:solidFill>
              </a:rPr>
              <a:t>   </a:t>
            </a:r>
            <a:r>
              <a:rPr lang="en-GB" noProof="1">
                <a:solidFill>
                  <a:schemeClr val="tx1"/>
                </a:solidFill>
                <a:highlight>
                  <a:srgbClr val="00FFFF"/>
                </a:highlight>
              </a:rPr>
              <a:t>10.100.0.10</a:t>
            </a:r>
            <a:r>
              <a:rPr lang="en-GB" noProof="1">
                <a:solidFill>
                  <a:schemeClr val="tx1"/>
                </a:solidFill>
              </a:rPr>
              <a:t> 10.17.33.11 EBgp   65001      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10.0.6.5 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10.0.0.0/8</a:t>
            </a:r>
            <a:r>
              <a:rPr lang="en-GB" noProof="1">
                <a:solidFill>
                  <a:schemeClr val="tx1"/>
                </a:solidFill>
              </a:rPr>
              <a:t>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10.17.33.68</a:t>
            </a:r>
            <a:r>
              <a:rPr lang="en-GB" noProof="1">
                <a:solidFill>
                  <a:schemeClr val="tx1"/>
                </a:solidFill>
              </a:rPr>
              <a:t> 10.17.33.11 EBgp   </a:t>
            </a:r>
            <a:r>
              <a:rPr lang="en-GB" noProof="1">
                <a:solidFill>
                  <a:srgbClr val="FF0000"/>
                </a:solidFill>
              </a:rPr>
              <a:t>65001-65001-12076-65020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10.0.6.5 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10.0.4.0/22</a:t>
            </a:r>
            <a:r>
              <a:rPr lang="en-GB" noProof="1">
                <a:solidFill>
                  <a:schemeClr val="tx1"/>
                </a:solidFill>
              </a:rPr>
              <a:t>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10.17.33.11</a:t>
            </a:r>
            <a:r>
              <a:rPr lang="en-GB" noProof="1">
                <a:solidFill>
                  <a:schemeClr val="tx1"/>
                </a:solidFill>
              </a:rPr>
              <a:t> 10.17.33.11 EBgp   65001      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10.0.6.4     </a:t>
            </a:r>
            <a:r>
              <a:rPr lang="en-GB" noProof="1">
                <a:solidFill>
                  <a:schemeClr val="tx1"/>
                </a:solidFill>
                <a:highlight>
                  <a:srgbClr val="00FFFF"/>
                </a:highlight>
              </a:rPr>
              <a:t>0.0.0.0/0 </a:t>
            </a:r>
            <a:r>
              <a:rPr lang="en-GB" noProof="1">
                <a:solidFill>
                  <a:schemeClr val="tx1"/>
                </a:solidFill>
              </a:rPr>
              <a:t>  </a:t>
            </a:r>
            <a:r>
              <a:rPr lang="en-GB" noProof="1">
                <a:solidFill>
                  <a:schemeClr val="tx1"/>
                </a:solidFill>
                <a:highlight>
                  <a:srgbClr val="00FFFF"/>
                </a:highlight>
              </a:rPr>
              <a:t>10.100.0.10</a:t>
            </a:r>
            <a:r>
              <a:rPr lang="en-GB" noProof="1">
                <a:solidFill>
                  <a:schemeClr val="tx1"/>
                </a:solidFill>
              </a:rPr>
              <a:t> 10.17.33.11 EBgp   65001      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10.0.6.4 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10.0.0.0/8</a:t>
            </a:r>
            <a:r>
              <a:rPr lang="en-GB" noProof="1">
                <a:solidFill>
                  <a:schemeClr val="tx1"/>
                </a:solidFill>
              </a:rPr>
              <a:t>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10.17.33.68</a:t>
            </a:r>
            <a:r>
              <a:rPr lang="en-GB" noProof="1">
                <a:solidFill>
                  <a:schemeClr val="tx1"/>
                </a:solidFill>
              </a:rPr>
              <a:t> 10.17.33.11 EBgp   </a:t>
            </a:r>
            <a:r>
              <a:rPr lang="en-GB" noProof="1">
                <a:solidFill>
                  <a:srgbClr val="FF0000"/>
                </a:solidFill>
              </a:rPr>
              <a:t>65001-65001-12076-65020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10.0.6.4   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10.0.4.0/22</a:t>
            </a:r>
            <a:r>
              <a:rPr lang="en-GB" noProof="1">
                <a:solidFill>
                  <a:schemeClr val="tx1"/>
                </a:solidFill>
              </a:rPr>
              <a:t>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10.17.33.11</a:t>
            </a:r>
            <a:r>
              <a:rPr lang="en-GB" noProof="1">
                <a:solidFill>
                  <a:schemeClr val="tx1"/>
                </a:solidFill>
              </a:rPr>
              <a:t> 10.17.33.11 EBgp   65001                    32768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9EB37D-CC99-9D54-DD0D-29102E004AAC}"/>
              </a:ext>
            </a:extLst>
          </p:cNvPr>
          <p:cNvSpPr txBox="1"/>
          <p:nvPr/>
        </p:nvSpPr>
        <p:spPr>
          <a:xfrm>
            <a:off x="344419" y="2273556"/>
            <a:ext cx="9362507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Get-AzRouteServerPeerAdvertisedRoute -ResourceGroupName SEA-Cust33 -RouteServerName SEA-Cust33-rsspoke6 -PeerName bgp-conn2 | ft</a:t>
            </a:r>
          </a:p>
          <a:p>
            <a:endParaRPr lang="en-GB" noProof="1">
              <a:solidFill>
                <a:schemeClr val="tx1"/>
              </a:solidFill>
            </a:endParaRPr>
          </a:p>
          <a:p>
            <a:r>
              <a:rPr lang="en-GB" noProof="1">
                <a:solidFill>
                  <a:schemeClr val="tx1"/>
                </a:solidFill>
              </a:rPr>
              <a:t>LocalAddress Network     NextHop  SourcePeer Origin AsPath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-------  ---------- ------ ------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10.0.6.5     10.0.6.0/24 10.0.6.5            Igp    65515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10.0.6.4     10.0.6.0/24 10.0.6.4            Igp    65515      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ECA0F8-125B-E226-7EAA-326BA5AEFC80}"/>
              </a:ext>
            </a:extLst>
          </p:cNvPr>
          <p:cNvSpPr txBox="1"/>
          <p:nvPr/>
        </p:nvSpPr>
        <p:spPr>
          <a:xfrm>
            <a:off x="10046931" y="1898803"/>
            <a:ext cx="1779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CC"/>
                </a:solidFill>
              </a:rPr>
              <a:t>SEA-Cust33-rsspoke6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EBC5FD9F-2FD5-27A7-94A2-83F7BE1EDFF3}"/>
              </a:ext>
            </a:extLst>
          </p:cNvPr>
          <p:cNvSpPr/>
          <p:nvPr/>
        </p:nvSpPr>
        <p:spPr>
          <a:xfrm>
            <a:off x="9820410" y="563030"/>
            <a:ext cx="209006" cy="2728810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1A633B-0B61-3946-CF32-2C9FA41F7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929" y="1127822"/>
            <a:ext cx="298931" cy="2989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D7520C6-3F48-3892-A836-7E1EBF0740A3}"/>
              </a:ext>
            </a:extLst>
          </p:cNvPr>
          <p:cNvCxnSpPr>
            <a:cxnSpLocks/>
          </p:cNvCxnSpPr>
          <p:nvPr/>
        </p:nvCxnSpPr>
        <p:spPr>
          <a:xfrm>
            <a:off x="10737592" y="1313386"/>
            <a:ext cx="666848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F8321A5-DC67-4D5E-880E-F0CAE6CACCF1}"/>
              </a:ext>
            </a:extLst>
          </p:cNvPr>
          <p:cNvSpPr txBox="1"/>
          <p:nvPr/>
        </p:nvSpPr>
        <p:spPr>
          <a:xfrm>
            <a:off x="11240135" y="148829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B87899-3000-BA56-CF8C-36F2EDCDF04B}"/>
              </a:ext>
            </a:extLst>
          </p:cNvPr>
          <p:cNvSpPr txBox="1"/>
          <p:nvPr/>
        </p:nvSpPr>
        <p:spPr>
          <a:xfrm>
            <a:off x="11016733" y="857553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SEA-Cust33-rspsoke6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1FA560-FB7D-C9D1-D0DD-7B3CF0516F9A}"/>
              </a:ext>
            </a:extLst>
          </p:cNvPr>
          <p:cNvSpPr txBox="1"/>
          <p:nvPr/>
        </p:nvSpPr>
        <p:spPr>
          <a:xfrm>
            <a:off x="10083113" y="1426753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A89764C-1CE6-730B-3AA3-986A67D48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2354" y="1160250"/>
            <a:ext cx="336151" cy="3062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3ADA9D-5CF1-9BED-ED2A-C12363EC3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4376" y="2732809"/>
            <a:ext cx="298931" cy="29893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4F7ECD-AF8A-9429-17D5-FAC7D11D11E3}"/>
              </a:ext>
            </a:extLst>
          </p:cNvPr>
          <p:cNvCxnSpPr>
            <a:cxnSpLocks/>
          </p:cNvCxnSpPr>
          <p:nvPr/>
        </p:nvCxnSpPr>
        <p:spPr>
          <a:xfrm flipH="1">
            <a:off x="10791145" y="2898779"/>
            <a:ext cx="561204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06DF3D3-3EDD-DC41-D547-9CA2CE143302}"/>
              </a:ext>
            </a:extLst>
          </p:cNvPr>
          <p:cNvSpPr txBox="1"/>
          <p:nvPr/>
        </p:nvSpPr>
        <p:spPr>
          <a:xfrm>
            <a:off x="11340052" y="3078846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4BD0D-6F53-34E5-CCF7-E137D38BBD53}"/>
              </a:ext>
            </a:extLst>
          </p:cNvPr>
          <p:cNvSpPr txBox="1"/>
          <p:nvPr/>
        </p:nvSpPr>
        <p:spPr>
          <a:xfrm>
            <a:off x="10136139" y="3012220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52B8E2-BFE6-5645-43F2-3C3AEC155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7801" y="2765237"/>
            <a:ext cx="336151" cy="30627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220220D-1C76-8777-D43F-EEE3B4C3AA16}"/>
              </a:ext>
            </a:extLst>
          </p:cNvPr>
          <p:cNvSpPr txBox="1"/>
          <p:nvPr/>
        </p:nvSpPr>
        <p:spPr>
          <a:xfrm>
            <a:off x="10977020" y="2472896"/>
            <a:ext cx="11929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SEA-Cust33-rspsoke6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926E92-FA02-B72C-83F5-25821ECF08BA}"/>
              </a:ext>
            </a:extLst>
          </p:cNvPr>
          <p:cNvSpPr txBox="1"/>
          <p:nvPr/>
        </p:nvSpPr>
        <p:spPr>
          <a:xfrm>
            <a:off x="9997351" y="857553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SEA-Cust33-csr1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0A7CEC-9435-8BC5-C74A-2E635F9039D4}"/>
              </a:ext>
            </a:extLst>
          </p:cNvPr>
          <p:cNvSpPr txBox="1"/>
          <p:nvPr/>
        </p:nvSpPr>
        <p:spPr>
          <a:xfrm>
            <a:off x="10045219" y="2462433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SEA-Cust33-csr1</a:t>
            </a:r>
          </a:p>
        </p:txBody>
      </p:sp>
    </p:spTree>
    <p:extLst>
      <p:ext uri="{BB962C8B-B14F-4D97-AF65-F5344CB8AC3E}">
        <p14:creationId xmlns:p14="http://schemas.microsoft.com/office/powerpoint/2010/main" val="3624811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25F9-1DE3-DDA3-C619-604FFEBA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064" y="116932"/>
            <a:ext cx="10515600" cy="230832"/>
          </a:xfrm>
        </p:spPr>
        <p:txBody>
          <a:bodyPr>
            <a:noAutofit/>
          </a:bodyPr>
          <a:lstStyle/>
          <a:p>
            <a:r>
              <a:rPr lang="en-US" sz="2400" dirty="0"/>
              <a:t>Route server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C5580B-AC0E-0994-2E03-6E337CA58264}"/>
              </a:ext>
            </a:extLst>
          </p:cNvPr>
          <p:cNvSpPr txBox="1"/>
          <p:nvPr/>
        </p:nvSpPr>
        <p:spPr>
          <a:xfrm>
            <a:off x="272975" y="799450"/>
            <a:ext cx="9354639" cy="178510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Get-AzRouteServerPeerLearnedRoute -ResourceGroupName SEA-Cust33 -RouteServerName SEA-Cust33-rshub -PeerName bgp-conn2 | ft</a:t>
            </a:r>
          </a:p>
          <a:p>
            <a:endParaRPr lang="en-GB" noProof="1"/>
          </a:p>
          <a:p>
            <a:r>
              <a:rPr lang="en-GB" noProof="1">
                <a:solidFill>
                  <a:schemeClr val="tx1"/>
                </a:solidFill>
              </a:rPr>
              <a:t>LocalAddress Network     NextHop     SourcePeer  Origin AsPath                 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-------     ----------  ------ ------                 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10.17.33.69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10.0.0.0/8</a:t>
            </a:r>
            <a:r>
              <a:rPr lang="en-GB" noProof="1">
                <a:solidFill>
                  <a:schemeClr val="tx1"/>
                </a:solidFill>
              </a:rPr>
              <a:t>  10.17.33.68 10.17.33.11 EBgp   </a:t>
            </a:r>
            <a:r>
              <a:rPr lang="en-GB" noProof="1">
                <a:solidFill>
                  <a:srgbClr val="FF0000"/>
                </a:solidFill>
              </a:rPr>
              <a:t>65001-65001-12076-65020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10.17.33.69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10.0.6.0/24</a:t>
            </a:r>
            <a:r>
              <a:rPr lang="en-GB" noProof="1">
                <a:solidFill>
                  <a:schemeClr val="tx1"/>
                </a:solidFill>
              </a:rPr>
              <a:t> 10.0.6.4    10.17.33.11 EBgp   65001-65001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10.17.33.69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10.0.5.0/24</a:t>
            </a:r>
            <a:r>
              <a:rPr lang="en-GB" noProof="1">
                <a:solidFill>
                  <a:schemeClr val="tx1"/>
                </a:solidFill>
              </a:rPr>
              <a:t> 10.0.5.4    10.17.33.11 EBgp   65001-65001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10.17.33.69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10.0.4.0/24</a:t>
            </a:r>
            <a:r>
              <a:rPr lang="en-GB" noProof="1">
                <a:solidFill>
                  <a:schemeClr val="tx1"/>
                </a:solidFill>
              </a:rPr>
              <a:t> 10.0.4.4    10.17.33.11 EBgp   65001-65001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10.17.33.68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10.0.6.0/24</a:t>
            </a:r>
            <a:r>
              <a:rPr lang="en-GB" noProof="1">
                <a:solidFill>
                  <a:schemeClr val="tx1"/>
                </a:solidFill>
              </a:rPr>
              <a:t> 10.0.6.4    10.17.33.11 EBgp   65001-65001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10.17.33.68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10.0.5.0/24</a:t>
            </a:r>
            <a:r>
              <a:rPr lang="en-GB" noProof="1">
                <a:solidFill>
                  <a:schemeClr val="tx1"/>
                </a:solidFill>
              </a:rPr>
              <a:t> 10.0.5.4    10.17.33.11 EBgp   65001-65001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10.17.33.68 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10.0.4.0/24</a:t>
            </a:r>
            <a:r>
              <a:rPr lang="en-GB" noProof="1">
                <a:solidFill>
                  <a:schemeClr val="tx1"/>
                </a:solidFill>
              </a:rPr>
              <a:t> 10.0.4.4    10.17.33.11 EBgp   65001-65001              32768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2DEDE-7DFC-E75C-9762-C354280B26E4}"/>
              </a:ext>
            </a:extLst>
          </p:cNvPr>
          <p:cNvSpPr txBox="1"/>
          <p:nvPr/>
        </p:nvSpPr>
        <p:spPr>
          <a:xfrm>
            <a:off x="272976" y="2712805"/>
            <a:ext cx="9354638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Get-AzRouteServerPeerAdvertisedRoute  -ResourceGroupName SEA-Cust33 -RouteServerName SEA-Cust33-rshub -PeerName bgp-conn2 | ft</a:t>
            </a:r>
          </a:p>
          <a:p>
            <a:endParaRPr lang="en-GB" noProof="1"/>
          </a:p>
          <a:p>
            <a:r>
              <a:rPr lang="en-GB" noProof="1">
                <a:solidFill>
                  <a:schemeClr val="tx1"/>
                </a:solidFill>
              </a:rPr>
              <a:t>LocalAddress Network         NextHop     SourcePeer Origin AsPath           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    -------     ---------- ------ ------           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10.17.33.69  10.17.33.0/24   10.17.33.69            Igp    65515           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10.17.33.69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10.0.0.0/8</a:t>
            </a:r>
            <a:r>
              <a:rPr lang="en-GB" noProof="1">
                <a:solidFill>
                  <a:schemeClr val="tx1"/>
                </a:solidFill>
              </a:rPr>
              <a:t>  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10.17.33.69</a:t>
            </a:r>
            <a:r>
              <a:rPr lang="en-GB" noProof="1">
                <a:solidFill>
                  <a:schemeClr val="tx1"/>
                </a:solidFill>
              </a:rPr>
              <a:t>            Igp    </a:t>
            </a:r>
            <a:r>
              <a:rPr lang="en-GB" noProof="1">
                <a:solidFill>
                  <a:srgbClr val="FF0000"/>
                </a:solidFill>
              </a:rPr>
              <a:t>65515-12076-65020</a:t>
            </a:r>
            <a:r>
              <a:rPr lang="en-GB" noProof="1">
                <a:solidFill>
                  <a:schemeClr val="tx1"/>
                </a:solidFill>
              </a:rPr>
              <a:t>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10.17.33.69  192.168.33.2/31 10.17.33.69            Igp    65515-12076-65020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10.17.33.69  192.168.33.0/31 10.17.33.69            Igp    65515-12076-65020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10.17.33.68  10.17.33.0/24   10.17.33.68            Igp    65515           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10.17.33.68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10.0.0.0/8</a:t>
            </a:r>
            <a:r>
              <a:rPr lang="en-GB" noProof="1">
                <a:solidFill>
                  <a:schemeClr val="tx1"/>
                </a:solidFill>
              </a:rPr>
              <a:t>  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10.17.33.68</a:t>
            </a:r>
            <a:r>
              <a:rPr lang="en-GB" noProof="1">
                <a:solidFill>
                  <a:schemeClr val="tx1"/>
                </a:solidFill>
              </a:rPr>
              <a:t>            Igp    </a:t>
            </a:r>
            <a:r>
              <a:rPr lang="en-GB" noProof="1">
                <a:solidFill>
                  <a:srgbClr val="FF0000"/>
                </a:solidFill>
              </a:rPr>
              <a:t>65515-12076-65020 </a:t>
            </a:r>
            <a:r>
              <a:rPr lang="en-GB" noProof="1">
                <a:solidFill>
                  <a:schemeClr val="tx1"/>
                </a:solidFill>
              </a:rPr>
              <a:t>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10.17.33.68  192.168.33.2/31 10.17.33.68            Igp    65515-12076-65020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10.17.33.68  192.168.33.0/31 10.17.33.68            Igp    65515-12076-65020      0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FFCFFA0-0F71-19CC-19D8-A326909DA0D5}"/>
              </a:ext>
            </a:extLst>
          </p:cNvPr>
          <p:cNvSpPr/>
          <p:nvPr/>
        </p:nvSpPr>
        <p:spPr>
          <a:xfrm>
            <a:off x="9835425" y="799451"/>
            <a:ext cx="209006" cy="380520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5E33AA-FF7E-E055-16E9-E95D54F33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698" y="1463554"/>
            <a:ext cx="298931" cy="29893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36D979-C4FB-FB83-463E-204E8E3BAFB1}"/>
              </a:ext>
            </a:extLst>
          </p:cNvPr>
          <p:cNvSpPr txBox="1"/>
          <p:nvPr/>
        </p:nvSpPr>
        <p:spPr>
          <a:xfrm>
            <a:off x="9926508" y="1187840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SEA-Cust33-nva1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9A69B8-2E8F-9DEB-85D3-63306BA871C1}"/>
              </a:ext>
            </a:extLst>
          </p:cNvPr>
          <p:cNvCxnSpPr>
            <a:cxnSpLocks/>
          </p:cNvCxnSpPr>
          <p:nvPr/>
        </p:nvCxnSpPr>
        <p:spPr>
          <a:xfrm>
            <a:off x="10764361" y="1649118"/>
            <a:ext cx="666848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61A80F4-A3F6-A753-DBDA-24CC3F5327EF}"/>
              </a:ext>
            </a:extLst>
          </p:cNvPr>
          <p:cNvSpPr txBox="1"/>
          <p:nvPr/>
        </p:nvSpPr>
        <p:spPr>
          <a:xfrm>
            <a:off x="11266904" y="182402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AF07D-02B2-F6C7-6118-24E4B98908AF}"/>
              </a:ext>
            </a:extLst>
          </p:cNvPr>
          <p:cNvSpPr txBox="1"/>
          <p:nvPr/>
        </p:nvSpPr>
        <p:spPr>
          <a:xfrm>
            <a:off x="11043502" y="1193285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SEA-Cust33-rshub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FDF803-5F42-2539-3411-9A71B3666C3F}"/>
              </a:ext>
            </a:extLst>
          </p:cNvPr>
          <p:cNvSpPr txBox="1"/>
          <p:nvPr/>
        </p:nvSpPr>
        <p:spPr>
          <a:xfrm>
            <a:off x="10109882" y="1762485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F702F0B-22D5-B0AF-A9EE-DCC762178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123" y="1495982"/>
            <a:ext cx="336151" cy="30627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253631-F4BC-848D-75A0-4365DA2D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5698" y="3507390"/>
            <a:ext cx="298931" cy="2989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4A9C83A-A448-4275-1DF8-C0F260C16226}"/>
              </a:ext>
            </a:extLst>
          </p:cNvPr>
          <p:cNvSpPr txBox="1"/>
          <p:nvPr/>
        </p:nvSpPr>
        <p:spPr>
          <a:xfrm>
            <a:off x="9926508" y="3231676"/>
            <a:ext cx="9941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SEA-Cust33-nva1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CB9A51-5C48-5030-B98A-766506FC5BA6}"/>
              </a:ext>
            </a:extLst>
          </p:cNvPr>
          <p:cNvCxnSpPr>
            <a:cxnSpLocks/>
          </p:cNvCxnSpPr>
          <p:nvPr/>
        </p:nvCxnSpPr>
        <p:spPr>
          <a:xfrm flipH="1">
            <a:off x="10732467" y="3673360"/>
            <a:ext cx="561204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8B61C54-E370-F9D2-5552-04B78E2D24A1}"/>
              </a:ext>
            </a:extLst>
          </p:cNvPr>
          <p:cNvSpPr txBox="1"/>
          <p:nvPr/>
        </p:nvSpPr>
        <p:spPr>
          <a:xfrm>
            <a:off x="11281374" y="385342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99704-0E24-FC71-026F-E532154165DE}"/>
              </a:ext>
            </a:extLst>
          </p:cNvPr>
          <p:cNvSpPr txBox="1"/>
          <p:nvPr/>
        </p:nvSpPr>
        <p:spPr>
          <a:xfrm>
            <a:off x="10077461" y="3786801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AS:65001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1CF00B-8AA5-E26A-FFB5-12D4F35C8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9123" y="3539818"/>
            <a:ext cx="336151" cy="30627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B26ECA-4B2C-8660-0CCC-432CF42D2142}"/>
              </a:ext>
            </a:extLst>
          </p:cNvPr>
          <p:cNvSpPr txBox="1"/>
          <p:nvPr/>
        </p:nvSpPr>
        <p:spPr>
          <a:xfrm>
            <a:off x="10965933" y="3245932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SEA-Cust33-rshub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FE7233-1D59-7EF7-3B72-6A95C9DFF3F0}"/>
              </a:ext>
            </a:extLst>
          </p:cNvPr>
          <p:cNvSpPr txBox="1"/>
          <p:nvPr/>
        </p:nvSpPr>
        <p:spPr>
          <a:xfrm>
            <a:off x="10109882" y="2581679"/>
            <a:ext cx="17798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rgbClr val="0000CC"/>
                </a:solidFill>
              </a:rPr>
              <a:t>SEA-Cust33-rshub</a:t>
            </a:r>
          </a:p>
        </p:txBody>
      </p:sp>
    </p:spTree>
    <p:extLst>
      <p:ext uri="{BB962C8B-B14F-4D97-AF65-F5344CB8AC3E}">
        <p14:creationId xmlns:p14="http://schemas.microsoft.com/office/powerpoint/2010/main" val="1397632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7F1C7-D66F-2A6A-3CA8-B6096D515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5" y="143058"/>
            <a:ext cx="10515600" cy="315912"/>
          </a:xfrm>
        </p:spPr>
        <p:txBody>
          <a:bodyPr>
            <a:noAutofit/>
          </a:bodyPr>
          <a:lstStyle/>
          <a:p>
            <a:r>
              <a:rPr lang="en-US" sz="1800" dirty="0"/>
              <a:t>ER GTW</a:t>
            </a:r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AC1C7-3BA5-7514-3114-5465E6780DFF}"/>
              </a:ext>
            </a:extLst>
          </p:cNvPr>
          <p:cNvSpPr txBox="1"/>
          <p:nvPr/>
        </p:nvSpPr>
        <p:spPr>
          <a:xfrm>
            <a:off x="298270" y="818481"/>
            <a:ext cx="10171609" cy="240065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Get-AzVirtualNetworkGatewayLearnedRoute -VirtualNetworkGatewayName SEA-Cust33-hub-gw-er -ResourceGroupName SEA-Cust33 | ft</a:t>
            </a:r>
          </a:p>
          <a:p>
            <a:endParaRPr lang="en-GB" noProof="1"/>
          </a:p>
          <a:p>
            <a:r>
              <a:rPr lang="en-GB" noProof="1">
                <a:solidFill>
                  <a:schemeClr val="tx1"/>
                </a:solidFill>
              </a:rPr>
              <a:t>LocalAddress Network         NextHop      SourcePeer   Origin  AsPath     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    -------      ----------   ------  ------     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10.17.33.0/24                10.17.33.204 Network            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10.0.0.0/8</a:t>
            </a:r>
            <a:r>
              <a:rPr lang="en-GB" noProof="1">
                <a:solidFill>
                  <a:schemeClr val="tx1"/>
                </a:solidFill>
              </a:rPr>
              <a:t>      10.17.33.196 10.17.33.196 EBgp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12076-65020</a:t>
            </a:r>
            <a:r>
              <a:rPr lang="en-GB" noProof="1">
                <a:solidFill>
                  <a:schemeClr val="tx1"/>
                </a:solidFill>
              </a:rPr>
              <a:t>  32769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10.0.0.0/8</a:t>
            </a:r>
            <a:r>
              <a:rPr lang="en-GB" noProof="1">
                <a:solidFill>
                  <a:schemeClr val="tx1"/>
                </a:solidFill>
              </a:rPr>
              <a:t>      10.17.33.197 10.17.33.197 EBgp    </a:t>
            </a:r>
            <a:r>
              <a:rPr lang="en-GB" noProof="1">
                <a:solidFill>
                  <a:schemeClr val="tx1"/>
                </a:solidFill>
                <a:highlight>
                  <a:srgbClr val="FFFF00"/>
                </a:highlight>
              </a:rPr>
              <a:t>12076-65020</a:t>
            </a:r>
            <a:r>
              <a:rPr lang="en-GB" noProof="1">
                <a:solidFill>
                  <a:schemeClr val="tx1"/>
                </a:solidFill>
              </a:rPr>
              <a:t>  32769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10.0.4.0/24</a:t>
            </a:r>
            <a:r>
              <a:rPr lang="en-GB" noProof="1">
                <a:solidFill>
                  <a:schemeClr val="tx1"/>
                </a:solidFill>
              </a:rPr>
              <a:t>     10.0.4.4     10.17.33.68  IBgp    </a:t>
            </a:r>
            <a:r>
              <a:rPr lang="en-GB" noProof="1">
                <a:solidFill>
                  <a:srgbClr val="FF0000"/>
                </a:solidFill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10.0.4.0/24</a:t>
            </a:r>
            <a:r>
              <a:rPr lang="en-GB" noProof="1">
                <a:solidFill>
                  <a:schemeClr val="tx1"/>
                </a:solidFill>
              </a:rPr>
              <a:t>     10.0.4.4     10.17.33.69  IBgp    </a:t>
            </a:r>
            <a:r>
              <a:rPr lang="en-GB" noProof="1">
                <a:solidFill>
                  <a:srgbClr val="FF0000"/>
                </a:solidFill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10.0.5.0/24</a:t>
            </a:r>
            <a:r>
              <a:rPr lang="en-GB" noProof="1">
                <a:solidFill>
                  <a:schemeClr val="tx1"/>
                </a:solidFill>
              </a:rPr>
              <a:t>     10.0.5.4     10.17.33.68  IBgp    </a:t>
            </a:r>
            <a:r>
              <a:rPr lang="en-GB" noProof="1">
                <a:solidFill>
                  <a:srgbClr val="FF0000"/>
                </a:solidFill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10.0.5.0/24</a:t>
            </a:r>
            <a:r>
              <a:rPr lang="en-GB" noProof="1">
                <a:solidFill>
                  <a:schemeClr val="tx1"/>
                </a:solidFill>
              </a:rPr>
              <a:t>     10.0.5.4     10.17.33.69  IBgp    </a:t>
            </a:r>
            <a:r>
              <a:rPr lang="en-GB" noProof="1">
                <a:solidFill>
                  <a:srgbClr val="FF0000"/>
                </a:solidFill>
              </a:rPr>
              <a:t>65001-65001</a:t>
            </a:r>
            <a:r>
              <a:rPr lang="en-GB" noProof="1">
                <a:solidFill>
                  <a:schemeClr val="tx1"/>
                </a:solidFill>
              </a:rPr>
              <a:t>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10.17.33.204 192.168.33.0/31 10.17.33.197 10.17.33.197 EBgp    12076-65020  32769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10.17.33.204 192.168.33.2/31 10.17.33.196 10.17.33.196 EBgp    12076-65020  32769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10.0.6.0/24</a:t>
            </a:r>
            <a:r>
              <a:rPr lang="en-GB" noProof="1">
                <a:solidFill>
                  <a:schemeClr val="tx1"/>
                </a:solidFill>
              </a:rPr>
              <a:t>     10.0.6.4     10.17.33.68  IBgp    65001-65001  32768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</a:t>
            </a:r>
            <a:r>
              <a:rPr lang="en-GB" noProof="1">
                <a:solidFill>
                  <a:schemeClr val="tx1"/>
                </a:solidFill>
                <a:highlight>
                  <a:srgbClr val="00FF00"/>
                </a:highlight>
              </a:rPr>
              <a:t>10.0.6.0/24</a:t>
            </a:r>
            <a:r>
              <a:rPr lang="en-GB" noProof="1">
                <a:solidFill>
                  <a:schemeClr val="tx1"/>
                </a:solidFill>
              </a:rPr>
              <a:t>     10.0.6.4     10.17.33.69  IBgp    65001-65001  32768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965C36-6E9A-DED6-F8F1-CC28C750D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66" y="5200492"/>
            <a:ext cx="276880" cy="359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7DA374-7161-1F4A-8AC1-7C1AC1C697D6}"/>
              </a:ext>
            </a:extLst>
          </p:cNvPr>
          <p:cNvSpPr txBox="1"/>
          <p:nvPr/>
        </p:nvSpPr>
        <p:spPr>
          <a:xfrm>
            <a:off x="5015266" y="4958494"/>
            <a:ext cx="1260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SEA-Cust33-hub-gw-er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EDFDE9-64D1-306B-C98F-2A9D31FD3527}"/>
              </a:ext>
            </a:extLst>
          </p:cNvPr>
          <p:cNvCxnSpPr>
            <a:cxnSpLocks/>
          </p:cNvCxnSpPr>
          <p:nvPr/>
        </p:nvCxnSpPr>
        <p:spPr>
          <a:xfrm flipH="1">
            <a:off x="6230491" y="5374296"/>
            <a:ext cx="582076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C4668F-B293-C1FA-9F21-25BD69091559}"/>
              </a:ext>
            </a:extLst>
          </p:cNvPr>
          <p:cNvSpPr txBox="1"/>
          <p:nvPr/>
        </p:nvSpPr>
        <p:spPr>
          <a:xfrm>
            <a:off x="6529825" y="4944688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SEA-Cust33-rshub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A09B67-D57D-285F-2B09-75D1B5D72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133" y="4829817"/>
            <a:ext cx="815340" cy="81534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148D30-DD9B-BAA0-8D85-9584CA66286F}"/>
              </a:ext>
            </a:extLst>
          </p:cNvPr>
          <p:cNvCxnSpPr>
            <a:cxnSpLocks/>
          </p:cNvCxnSpPr>
          <p:nvPr/>
        </p:nvCxnSpPr>
        <p:spPr>
          <a:xfrm flipH="1" flipV="1">
            <a:off x="3494084" y="5368335"/>
            <a:ext cx="2151923" cy="1192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FC9B40A-D5D2-BFFD-4035-58D490A0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384" y="5390231"/>
            <a:ext cx="223191" cy="22319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B2C6230-1FC9-BBA1-1C11-8E32E630AC9C}"/>
              </a:ext>
            </a:extLst>
          </p:cNvPr>
          <p:cNvSpPr txBox="1"/>
          <p:nvPr/>
        </p:nvSpPr>
        <p:spPr>
          <a:xfrm>
            <a:off x="4056793" y="5560940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SEA-Cust33-hub-gw-er-conn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9AEF50-9DE0-6432-A645-E0CA68248375}"/>
              </a:ext>
            </a:extLst>
          </p:cNvPr>
          <p:cNvCxnSpPr>
            <a:cxnSpLocks/>
          </p:cNvCxnSpPr>
          <p:nvPr/>
        </p:nvCxnSpPr>
        <p:spPr>
          <a:xfrm>
            <a:off x="4237625" y="5831676"/>
            <a:ext cx="523517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1FC422F-8EE0-9B51-C4E1-87EEC2E5574F}"/>
              </a:ext>
            </a:extLst>
          </p:cNvPr>
          <p:cNvSpPr txBox="1"/>
          <p:nvPr/>
        </p:nvSpPr>
        <p:spPr>
          <a:xfrm>
            <a:off x="3422120" y="5035799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AS:12076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E66D6-428A-B3F9-24F6-02D62C0BBA61}"/>
              </a:ext>
            </a:extLst>
          </p:cNvPr>
          <p:cNvSpPr txBox="1"/>
          <p:nvPr/>
        </p:nvSpPr>
        <p:spPr>
          <a:xfrm>
            <a:off x="7087871" y="5236407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5DEEE6-BA4B-39E3-C437-74EC7F5AF665}"/>
              </a:ext>
            </a:extLst>
          </p:cNvPr>
          <p:cNvSpPr txBox="1"/>
          <p:nvPr/>
        </p:nvSpPr>
        <p:spPr>
          <a:xfrm>
            <a:off x="6275547" y="5677954"/>
            <a:ext cx="171910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10.0.4.0/24</a:t>
            </a:r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 {65001 65001}</a:t>
            </a:r>
          </a:p>
          <a:p>
            <a:r>
              <a:rPr lang="en-GB" sz="1100" b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10.0.5.0/24</a:t>
            </a:r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 {65001 65001}</a:t>
            </a:r>
            <a:endParaRPr lang="en-GB" sz="1100" dirty="0"/>
          </a:p>
          <a:p>
            <a:r>
              <a:rPr lang="en-GB" sz="1100" b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10.0.6.0/24</a:t>
            </a:r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 {65001 65001}</a:t>
            </a:r>
            <a:endParaRPr lang="en-GB" sz="11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13A46F-FA80-CF2E-C24D-825C3001A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1538" y="5209502"/>
            <a:ext cx="388620" cy="35052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3CF4AE-D13B-CD0B-579A-53E36BBEE326}"/>
              </a:ext>
            </a:extLst>
          </p:cNvPr>
          <p:cNvSpPr txBox="1"/>
          <p:nvPr/>
        </p:nvSpPr>
        <p:spPr>
          <a:xfrm>
            <a:off x="1750342" y="5514773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dirty="0"/>
              <a:t>On-prem network</a:t>
            </a:r>
          </a:p>
          <a:p>
            <a:r>
              <a:rPr lang="en-GB" sz="1000" dirty="0">
                <a:solidFill>
                  <a:srgbClr val="C00000"/>
                </a:solidFill>
              </a:rPr>
              <a:t>10.1.33.0/25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4DDB81-7172-738B-4783-E22639AB39E5}"/>
              </a:ext>
            </a:extLst>
          </p:cNvPr>
          <p:cNvCxnSpPr>
            <a:cxnSpLocks/>
          </p:cNvCxnSpPr>
          <p:nvPr/>
        </p:nvCxnSpPr>
        <p:spPr>
          <a:xfrm flipH="1">
            <a:off x="6117308" y="5620976"/>
            <a:ext cx="477458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7AE3FA7-D367-F545-7BCA-0A53B777C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016" y="5216224"/>
            <a:ext cx="336151" cy="30627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A99EA81-D058-850C-10D8-96E17301B73D}"/>
              </a:ext>
            </a:extLst>
          </p:cNvPr>
          <p:cNvSpPr txBox="1"/>
          <p:nvPr/>
        </p:nvSpPr>
        <p:spPr>
          <a:xfrm>
            <a:off x="3550538" y="5851139"/>
            <a:ext cx="20263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10.0.0.0/8 {12076-65020}</a:t>
            </a:r>
            <a:endParaRPr lang="en-GB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AB856E-7ECF-CF97-951D-B30014AE448C}"/>
              </a:ext>
            </a:extLst>
          </p:cNvPr>
          <p:cNvSpPr txBox="1"/>
          <p:nvPr/>
        </p:nvSpPr>
        <p:spPr>
          <a:xfrm>
            <a:off x="298270" y="3319949"/>
            <a:ext cx="10171610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rgbClr val="0000CC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GB" noProof="1"/>
              <a:t>Get-AzVirtualNetworkGatewayAdvertisedRoute -VirtualNetworkGatewayName SEA-Cust33-hub-gw-er -ResourceGroupName SEA-Cust33 -Peer 10.17.33.68 | ft</a:t>
            </a:r>
          </a:p>
          <a:p>
            <a:endParaRPr lang="en-GB" noProof="1"/>
          </a:p>
          <a:p>
            <a:r>
              <a:rPr lang="en-GB" noProof="1">
                <a:solidFill>
                  <a:schemeClr val="tx1"/>
                </a:solidFill>
              </a:rPr>
              <a:t>LocalAddress Network         NextHop      SourcePeer Origin AsPath      Weight</a:t>
            </a:r>
          </a:p>
          <a:p>
            <a:r>
              <a:rPr lang="en-GB" noProof="1">
                <a:solidFill>
                  <a:schemeClr val="tx1"/>
                </a:solidFill>
              </a:rPr>
              <a:t>------------ -------         -------      ---------- ------ ------      ------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10.17.33.0/24   10.17.33.204            Igp               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10.0.0.0/8      10.17.33.196            Igp    12076-65020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10.17.33.204 192.168.33.0/31 10.17.33.197            Igp    12076-65020      0</a:t>
            </a:r>
          </a:p>
          <a:p>
            <a:r>
              <a:rPr lang="en-GB" noProof="1">
                <a:solidFill>
                  <a:schemeClr val="tx1"/>
                </a:solidFill>
              </a:rPr>
              <a:t>10.17.33.204 192.168.33.2/31 10.17.33.196            Igp    12076-65020      0</a:t>
            </a:r>
          </a:p>
        </p:txBody>
      </p:sp>
    </p:spTree>
    <p:extLst>
      <p:ext uri="{BB962C8B-B14F-4D97-AF65-F5344CB8AC3E}">
        <p14:creationId xmlns:p14="http://schemas.microsoft.com/office/powerpoint/2010/main" val="4023659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F667-383B-5BEE-729F-5A0EDB9DC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7" y="57866"/>
            <a:ext cx="10515600" cy="603295"/>
          </a:xfrm>
        </p:spPr>
        <p:txBody>
          <a:bodyPr>
            <a:normAutofit fontScale="90000"/>
          </a:bodyPr>
          <a:lstStyle/>
          <a:p>
            <a:r>
              <a:rPr lang="en-US" dirty="0"/>
              <a:t>ER circuit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B139AE-2082-04E5-7C6B-27F93A34A67A}"/>
              </a:ext>
            </a:extLst>
          </p:cNvPr>
          <p:cNvSpPr txBox="1"/>
          <p:nvPr/>
        </p:nvSpPr>
        <p:spPr>
          <a:xfrm>
            <a:off x="289368" y="809275"/>
            <a:ext cx="1518364" cy="230832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az_ea_font"/>
              </a:rPr>
              <a:t>SEA-Cust33-ER  primary link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88ACD0-C998-9CEC-FF58-493A4C691D67}"/>
              </a:ext>
            </a:extLst>
          </p:cNvPr>
          <p:cNvCxnSpPr/>
          <p:nvPr/>
        </p:nvCxnSpPr>
        <p:spPr>
          <a:xfrm flipH="1">
            <a:off x="4339330" y="1334587"/>
            <a:ext cx="66620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933DE8-1AE4-C5F2-2EAB-EE78A8CA1E84}"/>
              </a:ext>
            </a:extLst>
          </p:cNvPr>
          <p:cNvSpPr txBox="1"/>
          <p:nvPr/>
        </p:nvSpPr>
        <p:spPr>
          <a:xfrm>
            <a:off x="4970442" y="1156231"/>
            <a:ext cx="3866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GB" sz="1400" b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10.0.0.0/8</a:t>
            </a:r>
            <a:r>
              <a:rPr lang="en-GB" sz="1400" b="0" u="none" strike="noStrike" dirty="0">
                <a:solidFill>
                  <a:srgbClr val="000000"/>
                </a:solidFill>
                <a:effectLst/>
              </a:rPr>
              <a:t> is the on-prem network</a:t>
            </a:r>
            <a:endParaRPr lang="en-GB" sz="1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8F8BEB0E-B543-54CE-0A0B-00EEF47C1A6D}"/>
              </a:ext>
            </a:extLst>
          </p:cNvPr>
          <p:cNvSpPr/>
          <p:nvPr/>
        </p:nvSpPr>
        <p:spPr>
          <a:xfrm>
            <a:off x="4339330" y="1497182"/>
            <a:ext cx="121636" cy="1034199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52D943-9943-696E-10B7-FF9425E98454}"/>
              </a:ext>
            </a:extLst>
          </p:cNvPr>
          <p:cNvCxnSpPr/>
          <p:nvPr/>
        </p:nvCxnSpPr>
        <p:spPr>
          <a:xfrm flipH="1">
            <a:off x="4619479" y="1978290"/>
            <a:ext cx="66620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8DA69DA-7421-5134-0115-821C4E75DA80}"/>
              </a:ext>
            </a:extLst>
          </p:cNvPr>
          <p:cNvSpPr txBox="1"/>
          <p:nvPr/>
        </p:nvSpPr>
        <p:spPr>
          <a:xfrm>
            <a:off x="5253537" y="1775625"/>
            <a:ext cx="21378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GB" sz="1400" b="0" u="none" strike="noStrike" noProof="1">
                <a:solidFill>
                  <a:srgbClr val="000000"/>
                </a:solidFill>
                <a:effectLst/>
              </a:rPr>
              <a:t>spoke vnets address space</a:t>
            </a:r>
            <a:endParaRPr lang="en-GB" sz="1400" b="0" i="0" u="none" strike="noStrike" noProof="1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64642F-D485-C0CE-5346-F0F9E5C8367B}"/>
              </a:ext>
            </a:extLst>
          </p:cNvPr>
          <p:cNvCxnSpPr/>
          <p:nvPr/>
        </p:nvCxnSpPr>
        <p:spPr>
          <a:xfrm flipH="1">
            <a:off x="4649431" y="2687553"/>
            <a:ext cx="66620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8501B9-4835-A6A4-9BE6-626C1E305F10}"/>
              </a:ext>
            </a:extLst>
          </p:cNvPr>
          <p:cNvSpPr txBox="1"/>
          <p:nvPr/>
        </p:nvSpPr>
        <p:spPr>
          <a:xfrm>
            <a:off x="5315636" y="2522112"/>
            <a:ext cx="38666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"/>
            <a:r>
              <a:rPr lang="en-GB" sz="1400" b="0" u="none" strike="noStrike" noProof="1">
                <a:solidFill>
                  <a:srgbClr val="000000"/>
                </a:solidFill>
                <a:effectLst/>
              </a:rPr>
              <a:t>10.17.33.0/24</a:t>
            </a:r>
            <a:r>
              <a:rPr lang="en-GB" sz="1400" noProof="1">
                <a:solidFill>
                  <a:srgbClr val="000000"/>
                </a:solidFill>
                <a:latin typeface="Calibri" panose="020F0502020204030204" pitchFamily="34" charset="0"/>
              </a:rPr>
              <a:t> i</a:t>
            </a:r>
            <a:r>
              <a:rPr lang="en-GB" sz="1400" b="0" u="none" strike="noStrike" noProof="1">
                <a:solidFill>
                  <a:srgbClr val="000000"/>
                </a:solidFill>
                <a:effectLst/>
              </a:rPr>
              <a:t>s the address space of the hub vnet</a:t>
            </a:r>
            <a:endParaRPr lang="en-GB" sz="1400" b="0" i="0" u="none" strike="noStrike" noProof="1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3C9B7FE-8C34-4577-5C3A-A4DF98EE3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2589"/>
              </p:ext>
            </p:extLst>
          </p:nvPr>
        </p:nvGraphicFramePr>
        <p:xfrm>
          <a:off x="289560" y="1068682"/>
          <a:ext cx="3937000" cy="20116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3324966044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58167557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13868502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263122400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137606414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Network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LocPrf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Weight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Path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552207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10.0.0.0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192.168.33.17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65020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3120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10.0.4.0/24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10.17.33.205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65515 65001 65001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94317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10.0.4.0/24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10.17.33.204*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65515 65001 65001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6956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10.0.5.0/24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10.17.33.205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65515 65001 65001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41601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10.0.5.0/24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10.17.33.204*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65515 65001 65001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51109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10.0.6.0/24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10.17.33.205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65515 65001 65001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9845717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10.0.6.0/24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10.17.33.204*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65515 65001 65001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813513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10.17.33.204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65515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62904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10.17.33.205*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65515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43340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192.168.33.2/31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192.168.33.17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65020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0236254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0128A7D1-55C7-F427-66BE-B80D5B300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95" y="3538437"/>
            <a:ext cx="276880" cy="3595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FED70C5-396F-0DE6-D4A2-2BD3855BD545}"/>
              </a:ext>
            </a:extLst>
          </p:cNvPr>
          <p:cNvSpPr txBox="1"/>
          <p:nvPr/>
        </p:nvSpPr>
        <p:spPr>
          <a:xfrm>
            <a:off x="3811295" y="3289199"/>
            <a:ext cx="12602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SEA-Cust33-hub-gw-er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8ECC0D-A366-B87A-5538-9D77D609DD97}"/>
              </a:ext>
            </a:extLst>
          </p:cNvPr>
          <p:cNvCxnSpPr>
            <a:cxnSpLocks/>
          </p:cNvCxnSpPr>
          <p:nvPr/>
        </p:nvCxnSpPr>
        <p:spPr>
          <a:xfrm flipH="1">
            <a:off x="4872420" y="3700582"/>
            <a:ext cx="865361" cy="11659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4CA796B-F3B6-C2C0-E6F3-2E490627B23E}"/>
              </a:ext>
            </a:extLst>
          </p:cNvPr>
          <p:cNvSpPr txBox="1"/>
          <p:nvPr/>
        </p:nvSpPr>
        <p:spPr>
          <a:xfrm>
            <a:off x="5171754" y="3282633"/>
            <a:ext cx="10374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SEA-Cust33-rshub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E5FA3F18-8D96-E05C-D0BE-A3092E3D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062" y="3167762"/>
            <a:ext cx="815340" cy="81534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7368D82-4EC4-E824-1BE4-2FD4F1E5D085}"/>
              </a:ext>
            </a:extLst>
          </p:cNvPr>
          <p:cNvCxnSpPr>
            <a:cxnSpLocks/>
          </p:cNvCxnSpPr>
          <p:nvPr/>
        </p:nvCxnSpPr>
        <p:spPr>
          <a:xfrm flipH="1" flipV="1">
            <a:off x="2136013" y="3706280"/>
            <a:ext cx="2151923" cy="11922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5D2E89BD-1342-9E1C-48E4-F71F15CA1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643" y="3427552"/>
            <a:ext cx="223191" cy="223191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C0B07F8-5F4A-CA5C-7562-60D2C291A38E}"/>
              </a:ext>
            </a:extLst>
          </p:cNvPr>
          <p:cNvSpPr txBox="1"/>
          <p:nvPr/>
        </p:nvSpPr>
        <p:spPr>
          <a:xfrm>
            <a:off x="2608622" y="3742345"/>
            <a:ext cx="15888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SEA-Cust33-hub-gw-er-conn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37AA492-0D72-539F-0BE2-0D121C98FE59}"/>
              </a:ext>
            </a:extLst>
          </p:cNvPr>
          <p:cNvCxnSpPr>
            <a:cxnSpLocks/>
          </p:cNvCxnSpPr>
          <p:nvPr/>
        </p:nvCxnSpPr>
        <p:spPr>
          <a:xfrm flipH="1">
            <a:off x="1564750" y="4008627"/>
            <a:ext cx="1142525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D3EC110-8570-A529-1FA6-65BE0589BCB9}"/>
              </a:ext>
            </a:extLst>
          </p:cNvPr>
          <p:cNvSpPr txBox="1"/>
          <p:nvPr/>
        </p:nvSpPr>
        <p:spPr>
          <a:xfrm>
            <a:off x="2064049" y="3373744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AS:12076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E7BE298-5951-67BB-3A47-3D678189CCA6}"/>
              </a:ext>
            </a:extLst>
          </p:cNvPr>
          <p:cNvSpPr txBox="1"/>
          <p:nvPr/>
        </p:nvSpPr>
        <p:spPr>
          <a:xfrm>
            <a:off x="6154588" y="3575432"/>
            <a:ext cx="7841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195C133-08C8-151A-4993-45D10D245E57}"/>
              </a:ext>
            </a:extLst>
          </p:cNvPr>
          <p:cNvSpPr txBox="1"/>
          <p:nvPr/>
        </p:nvSpPr>
        <p:spPr>
          <a:xfrm>
            <a:off x="5449950" y="4014301"/>
            <a:ext cx="253729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10.0.4.0/24</a:t>
            </a:r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 {65515 65001 65001}</a:t>
            </a:r>
          </a:p>
          <a:p>
            <a:r>
              <a:rPr lang="en-GB" sz="1100" b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10.0.5.0/24</a:t>
            </a:r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 {65515 65001 65001}</a:t>
            </a:r>
            <a:endParaRPr lang="en-GB" sz="1100" dirty="0"/>
          </a:p>
          <a:p>
            <a:r>
              <a:rPr lang="en-GB" sz="1100" b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10.0.6.0/24</a:t>
            </a:r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 {65515 65001 65001}</a:t>
            </a:r>
            <a:endParaRPr lang="en-GB" sz="1100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8822158-AD67-3370-CF6D-1EDFBF3559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547447"/>
            <a:ext cx="388620" cy="35052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5CAF241-BECD-1A32-177F-6E1A052EA601}"/>
              </a:ext>
            </a:extLst>
          </p:cNvPr>
          <p:cNvSpPr txBox="1"/>
          <p:nvPr/>
        </p:nvSpPr>
        <p:spPr>
          <a:xfrm>
            <a:off x="392271" y="3852718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dirty="0"/>
              <a:t>On-prem network</a:t>
            </a:r>
          </a:p>
          <a:p>
            <a:r>
              <a:rPr lang="en-GB" sz="1000" dirty="0">
                <a:solidFill>
                  <a:srgbClr val="C00000"/>
                </a:solidFill>
              </a:rPr>
              <a:t>10.1.33.0/25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B90D426-0C75-04BE-CC98-549D7CC384A6}"/>
              </a:ext>
            </a:extLst>
          </p:cNvPr>
          <p:cNvCxnSpPr>
            <a:cxnSpLocks/>
          </p:cNvCxnSpPr>
          <p:nvPr/>
        </p:nvCxnSpPr>
        <p:spPr>
          <a:xfrm flipH="1">
            <a:off x="5336178" y="3957704"/>
            <a:ext cx="477458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A71E2AB3-8481-C9F1-DFCC-581AB06C5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5743" y="3547447"/>
            <a:ext cx="336151" cy="306271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57C0C5F-3057-E01C-4EC2-259BA88610B1}"/>
              </a:ext>
            </a:extLst>
          </p:cNvPr>
          <p:cNvSpPr txBox="1"/>
          <p:nvPr/>
        </p:nvSpPr>
        <p:spPr>
          <a:xfrm>
            <a:off x="849314" y="4648788"/>
            <a:ext cx="1430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tx1"/>
                </a:solidFill>
                <a:highlight>
                  <a:srgbClr val="FFFF00"/>
                </a:highlight>
              </a:rPr>
              <a:t>10.0.0.0/8 {65020}</a:t>
            </a:r>
            <a:endParaRPr lang="en-GB" sz="12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8B660B-AEBA-D20D-A2BB-2C218D3DD930}"/>
              </a:ext>
            </a:extLst>
          </p:cNvPr>
          <p:cNvCxnSpPr>
            <a:cxnSpLocks/>
          </p:cNvCxnSpPr>
          <p:nvPr/>
        </p:nvCxnSpPr>
        <p:spPr>
          <a:xfrm>
            <a:off x="1180247" y="4614465"/>
            <a:ext cx="769006" cy="0"/>
          </a:xfrm>
          <a:prstGeom prst="straightConnector1">
            <a:avLst/>
          </a:prstGeom>
          <a:ln w="2540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Brace 56">
            <a:extLst>
              <a:ext uri="{FF2B5EF4-FFF2-40B4-BE49-F238E27FC236}">
                <a16:creationId xmlns:a16="http://schemas.microsoft.com/office/drawing/2014/main" id="{BD8CC114-82D5-AFF5-EFAD-7162EA8BD483}"/>
              </a:ext>
            </a:extLst>
          </p:cNvPr>
          <p:cNvSpPr/>
          <p:nvPr/>
        </p:nvSpPr>
        <p:spPr>
          <a:xfrm>
            <a:off x="4339330" y="2543762"/>
            <a:ext cx="167356" cy="307778"/>
          </a:xfrm>
          <a:prstGeom prst="righ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3CE2D3-67AE-8351-1598-C54706B3D403}"/>
              </a:ext>
            </a:extLst>
          </p:cNvPr>
          <p:cNvSpPr txBox="1"/>
          <p:nvPr/>
        </p:nvSpPr>
        <p:spPr>
          <a:xfrm>
            <a:off x="1689898" y="4025041"/>
            <a:ext cx="2537297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10.0.4.0/24</a:t>
            </a:r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 {65515 65001 65001}</a:t>
            </a:r>
          </a:p>
          <a:p>
            <a:r>
              <a:rPr lang="en-GB" sz="1100" b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10.0.5.0/24</a:t>
            </a:r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 {65515 65001 65001}</a:t>
            </a:r>
            <a:endParaRPr lang="en-GB" sz="1100" dirty="0"/>
          </a:p>
          <a:p>
            <a:r>
              <a:rPr lang="en-GB" sz="1100" b="0" u="none" strike="noStrike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10.0.6.0/24</a:t>
            </a:r>
            <a:r>
              <a:rPr lang="en-GB" sz="1100" dirty="0">
                <a:solidFill>
                  <a:schemeClr val="tx1"/>
                </a:solidFill>
                <a:highlight>
                  <a:srgbClr val="00FF00"/>
                </a:highlight>
              </a:rPr>
              <a:t> {65515 65001 65001}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2715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9D6D5-0D42-3B60-E9AF-DA4FE59B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119" y="44019"/>
            <a:ext cx="10333411" cy="447769"/>
          </a:xfrm>
        </p:spPr>
        <p:txBody>
          <a:bodyPr>
            <a:normAutofit/>
          </a:bodyPr>
          <a:lstStyle/>
          <a:p>
            <a:r>
              <a:rPr lang="en-US" sz="1800" b="1" dirty="0"/>
              <a:t>Check data plane spoke4</a:t>
            </a:r>
            <a:r>
              <a:rPr lang="en-US" sz="1800" b="1" dirty="0">
                <a:sym typeface="Wingdings" panose="05000000000000000000" pitchFamily="2" charset="2"/>
              </a:rPr>
              <a:t></a:t>
            </a:r>
            <a:r>
              <a:rPr lang="en-US" sz="1800" b="1" dirty="0"/>
              <a:t> on-premises</a:t>
            </a:r>
            <a:endParaRPr lang="en-GB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EA9D87-9CF9-D0EB-0135-D839BC0F7B78}"/>
              </a:ext>
            </a:extLst>
          </p:cNvPr>
          <p:cNvSpPr txBox="1"/>
          <p:nvPr/>
        </p:nvSpPr>
        <p:spPr>
          <a:xfrm>
            <a:off x="7512231" y="1096048"/>
            <a:ext cx="4570912" cy="11695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GB" sz="1400" dirty="0">
                <a:latin typeface="Consolas" panose="020B0609020204030204" pitchFamily="49" charset="0"/>
              </a:rPr>
              <a:t>root@SEA-Cust33-spoke4vm1:~# curl 10.1.33.10:8080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&lt;style&gt; h1 { </a:t>
            </a:r>
            <a:r>
              <a:rPr lang="en-GB" sz="1400" dirty="0" err="1">
                <a:latin typeface="Consolas" panose="020B0609020204030204" pitchFamily="49" charset="0"/>
              </a:rPr>
              <a:t>color</a:t>
            </a:r>
            <a:r>
              <a:rPr lang="en-GB" sz="1400" dirty="0">
                <a:latin typeface="Consolas" panose="020B0609020204030204" pitchFamily="49" charset="0"/>
              </a:rPr>
              <a:t>: blue; } &lt;/style&gt; &lt;h1&gt;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SEA-ER-33-VM01</a:t>
            </a:r>
          </a:p>
          <a:p>
            <a:r>
              <a:rPr lang="en-GB" sz="1400" dirty="0">
                <a:latin typeface="Consolas" panose="020B0609020204030204" pitchFamily="49" charset="0"/>
              </a:rPr>
              <a:t> &lt;/h1&gt;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59987-7271-66BD-E28F-DD4FE586DF50}"/>
              </a:ext>
            </a:extLst>
          </p:cNvPr>
          <p:cNvSpPr txBox="1"/>
          <p:nvPr/>
        </p:nvSpPr>
        <p:spPr>
          <a:xfrm>
            <a:off x="7512231" y="859048"/>
            <a:ext cx="1311578" cy="230832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chemeClr val="bg1"/>
                </a:solidFill>
              </a:rPr>
              <a:t>SEA-Cust34-spoke4vm1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306B01-EA58-87F1-4428-CDEA9A344193}"/>
              </a:ext>
            </a:extLst>
          </p:cNvPr>
          <p:cNvSpPr txBox="1"/>
          <p:nvPr/>
        </p:nvSpPr>
        <p:spPr>
          <a:xfrm>
            <a:off x="6505315" y="6535821"/>
            <a:ext cx="57924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ighlight>
                  <a:srgbClr val="00FFFF"/>
                </a:highlight>
              </a:rPr>
              <a:t>captures show no traffic spoke </a:t>
            </a:r>
            <a:r>
              <a:rPr lang="en-US" sz="1200" dirty="0" err="1">
                <a:highlight>
                  <a:srgbClr val="00FFFF"/>
                </a:highlight>
              </a:rPr>
              <a:t>vnet</a:t>
            </a:r>
            <a:r>
              <a:rPr lang="en-US" sz="1200" dirty="0">
                <a:highlight>
                  <a:srgbClr val="00FFFF"/>
                </a:highlight>
              </a:rPr>
              <a:t> </a:t>
            </a:r>
            <a:r>
              <a:rPr lang="en-US" sz="1200" dirty="0">
                <a:highlight>
                  <a:srgbClr val="00FFFF"/>
                </a:highlight>
                <a:sym typeface="Wingdings" panose="05000000000000000000" pitchFamily="2" charset="2"/>
              </a:rPr>
              <a:t> on-premises </a:t>
            </a:r>
            <a:r>
              <a:rPr lang="en-US" sz="1200" dirty="0">
                <a:highlight>
                  <a:srgbClr val="00FFFF"/>
                </a:highlight>
              </a:rPr>
              <a:t>in transit in transit through the nva1</a:t>
            </a:r>
            <a:endParaRPr lang="en-GB" sz="1200" dirty="0">
              <a:highlight>
                <a:srgbClr val="00FFFF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957C1-318F-C359-5958-FC087B799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671" y="2762215"/>
            <a:ext cx="470956" cy="28116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BF9FE4-5F33-F4C4-932F-A5C5FD962F3D}"/>
              </a:ext>
            </a:extLst>
          </p:cNvPr>
          <p:cNvSpPr/>
          <p:nvPr/>
        </p:nvSpPr>
        <p:spPr>
          <a:xfrm>
            <a:off x="7308971" y="2364198"/>
            <a:ext cx="1478554" cy="103595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E2937C-7656-1A9C-E0FA-ED457287D50A}"/>
              </a:ext>
            </a:extLst>
          </p:cNvPr>
          <p:cNvSpPr txBox="1"/>
          <p:nvPr/>
        </p:nvSpPr>
        <p:spPr>
          <a:xfrm>
            <a:off x="7404501" y="3033516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spoke4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E18349A-B616-7AF6-3C76-439543D28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4902" y="2769257"/>
            <a:ext cx="470956" cy="281168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D642A8-D4F8-BFF2-9DE3-0CFC8CF4969E}"/>
              </a:ext>
            </a:extLst>
          </p:cNvPr>
          <p:cNvSpPr/>
          <p:nvPr/>
        </p:nvSpPr>
        <p:spPr>
          <a:xfrm>
            <a:off x="8876213" y="2336780"/>
            <a:ext cx="1275293" cy="1063373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DFB793-9FA1-414C-70E8-3045C092E4C3}"/>
              </a:ext>
            </a:extLst>
          </p:cNvPr>
          <p:cNvSpPr txBox="1"/>
          <p:nvPr/>
        </p:nvSpPr>
        <p:spPr>
          <a:xfrm>
            <a:off x="9042160" y="3015092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spoke5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284533-4788-32CB-19FD-538B51C759E8}"/>
              </a:ext>
            </a:extLst>
          </p:cNvPr>
          <p:cNvSpPr/>
          <p:nvPr/>
        </p:nvSpPr>
        <p:spPr>
          <a:xfrm>
            <a:off x="7868628" y="3865832"/>
            <a:ext cx="3603448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AE6499A-9A8C-F4D1-EFA5-C6E36F36E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61" y="3904559"/>
            <a:ext cx="470956" cy="2811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F47F30-74A5-4E3C-F479-151C004F8460}"/>
              </a:ext>
            </a:extLst>
          </p:cNvPr>
          <p:cNvSpPr txBox="1"/>
          <p:nvPr/>
        </p:nvSpPr>
        <p:spPr>
          <a:xfrm>
            <a:off x="7943475" y="4128255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hub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5A93E1F-5A29-EFBC-5FE5-332E603D14E6}"/>
              </a:ext>
            </a:extLst>
          </p:cNvPr>
          <p:cNvCxnSpPr>
            <a:cxnSpLocks/>
          </p:cNvCxnSpPr>
          <p:nvPr/>
        </p:nvCxnSpPr>
        <p:spPr>
          <a:xfrm>
            <a:off x="8331853" y="3390680"/>
            <a:ext cx="16125" cy="41720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2B21C-080F-B388-4EA2-C034F09F2C75}"/>
              </a:ext>
            </a:extLst>
          </p:cNvPr>
          <p:cNvCxnSpPr>
            <a:cxnSpLocks/>
          </p:cNvCxnSpPr>
          <p:nvPr/>
        </p:nvCxnSpPr>
        <p:spPr>
          <a:xfrm>
            <a:off x="9865839" y="3418055"/>
            <a:ext cx="3530" cy="460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2C509CD-C545-96BF-632F-90FA9B98A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8377" y="4285298"/>
            <a:ext cx="227129" cy="29492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FD0415E-A634-5133-2DC8-F56898CC07C0}"/>
              </a:ext>
            </a:extLst>
          </p:cNvPr>
          <p:cNvSpPr txBox="1"/>
          <p:nvPr/>
        </p:nvSpPr>
        <p:spPr>
          <a:xfrm>
            <a:off x="7560375" y="3365958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9AD9392-EAAD-2611-D9D2-0B82B1DD21B0}"/>
              </a:ext>
            </a:extLst>
          </p:cNvPr>
          <p:cNvSpPr txBox="1"/>
          <p:nvPr/>
        </p:nvSpPr>
        <p:spPr>
          <a:xfrm>
            <a:off x="9816735" y="3402160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D56831-1026-06DA-DBC6-4B317693E04C}"/>
              </a:ext>
            </a:extLst>
          </p:cNvPr>
          <p:cNvCxnSpPr>
            <a:cxnSpLocks/>
          </p:cNvCxnSpPr>
          <p:nvPr/>
        </p:nvCxnSpPr>
        <p:spPr>
          <a:xfrm flipH="1" flipV="1">
            <a:off x="8988236" y="4551215"/>
            <a:ext cx="735335" cy="86245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05A0F3E-7360-4D55-9611-0007214597DD}"/>
              </a:ext>
            </a:extLst>
          </p:cNvPr>
          <p:cNvSpPr txBox="1"/>
          <p:nvPr/>
        </p:nvSpPr>
        <p:spPr>
          <a:xfrm>
            <a:off x="9909840" y="5413667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US" sz="900" dirty="0"/>
              <a:t>ER circuit</a:t>
            </a:r>
            <a:endParaRPr lang="en-GB" sz="9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CEF72EC-F4C8-836E-C08A-85221D2C6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9534" y="4826510"/>
            <a:ext cx="223191" cy="22319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392AD1F-E94E-10CF-6906-B07E2F2A28A0}"/>
              </a:ext>
            </a:extLst>
          </p:cNvPr>
          <p:cNvSpPr txBox="1"/>
          <p:nvPr/>
        </p:nvSpPr>
        <p:spPr>
          <a:xfrm>
            <a:off x="9001874" y="4214117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ER GW1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2E27A2-C76C-0C79-2C00-889F50112CEB}"/>
              </a:ext>
            </a:extLst>
          </p:cNvPr>
          <p:cNvSpPr txBox="1"/>
          <p:nvPr/>
        </p:nvSpPr>
        <p:spPr>
          <a:xfrm>
            <a:off x="9581985" y="4783906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ER connection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FDAAA31-B797-1B70-7AE6-97A77EC10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5474" y="2769257"/>
            <a:ext cx="470956" cy="281168"/>
          </a:xfrm>
          <a:prstGeom prst="rect">
            <a:avLst/>
          </a:prstGeom>
        </p:spPr>
      </p:pic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96BC07A-389C-6255-7E6F-3BDC894080C8}"/>
              </a:ext>
            </a:extLst>
          </p:cNvPr>
          <p:cNvSpPr/>
          <p:nvPr/>
        </p:nvSpPr>
        <p:spPr>
          <a:xfrm>
            <a:off x="10346785" y="2364198"/>
            <a:ext cx="1275293" cy="1035955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924726-035D-4930-A499-86A94415DFEE}"/>
              </a:ext>
            </a:extLst>
          </p:cNvPr>
          <p:cNvSpPr txBox="1"/>
          <p:nvPr/>
        </p:nvSpPr>
        <p:spPr>
          <a:xfrm>
            <a:off x="10512732" y="3015092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spoke6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E8C714C-12C9-BD53-117A-783C0A5025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4648" y="2900445"/>
            <a:ext cx="253352" cy="23083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A601665-6BC3-4422-73A8-28E8A8970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5336" y="2891628"/>
            <a:ext cx="253352" cy="2308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2D08812-FB74-D1A2-093A-7CAA66C66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4371" y="2959085"/>
            <a:ext cx="253352" cy="23083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6452815-1A01-EF48-2C45-88790A753F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2149" y="4054645"/>
            <a:ext cx="253352" cy="23083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025EA76A-5708-9113-6403-DDC7941B9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32362" y="4004119"/>
            <a:ext cx="445899" cy="44589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7465832-E5F3-99F7-D250-8D61A63851ED}"/>
              </a:ext>
            </a:extLst>
          </p:cNvPr>
          <p:cNvSpPr txBox="1"/>
          <p:nvPr/>
        </p:nvSpPr>
        <p:spPr>
          <a:xfrm>
            <a:off x="8434295" y="2744099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rs4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295A830-5527-0E66-46B6-DE84988E3F5F}"/>
              </a:ext>
            </a:extLst>
          </p:cNvPr>
          <p:cNvSpPr txBox="1"/>
          <p:nvPr/>
        </p:nvSpPr>
        <p:spPr>
          <a:xfrm>
            <a:off x="9686534" y="2708120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rs5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00855-026A-2031-BB22-A1B3557F0525}"/>
              </a:ext>
            </a:extLst>
          </p:cNvPr>
          <p:cNvSpPr txBox="1"/>
          <p:nvPr/>
        </p:nvSpPr>
        <p:spPr>
          <a:xfrm>
            <a:off x="11088878" y="2713167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rs6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EBB59D-BDBC-0F42-B01F-8E7D0E03BF2C}"/>
              </a:ext>
            </a:extLst>
          </p:cNvPr>
          <p:cNvCxnSpPr>
            <a:cxnSpLocks/>
          </p:cNvCxnSpPr>
          <p:nvPr/>
        </p:nvCxnSpPr>
        <p:spPr>
          <a:xfrm>
            <a:off x="10899878" y="3386801"/>
            <a:ext cx="3530" cy="460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D234EC0-2763-4426-0AB8-1C74AE34079F}"/>
              </a:ext>
            </a:extLst>
          </p:cNvPr>
          <p:cNvSpPr txBox="1"/>
          <p:nvPr/>
        </p:nvSpPr>
        <p:spPr>
          <a:xfrm>
            <a:off x="10887995" y="4061821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rshub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86CD29-89DC-9B66-1AC7-710E30BBEAD5}"/>
              </a:ext>
            </a:extLst>
          </p:cNvPr>
          <p:cNvCxnSpPr>
            <a:cxnSpLocks/>
          </p:cNvCxnSpPr>
          <p:nvPr/>
        </p:nvCxnSpPr>
        <p:spPr>
          <a:xfrm>
            <a:off x="10078261" y="4153244"/>
            <a:ext cx="553458" cy="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D6160C1-05DB-05BD-4578-515B637798FD}"/>
              </a:ext>
            </a:extLst>
          </p:cNvPr>
          <p:cNvCxnSpPr>
            <a:cxnSpLocks/>
          </p:cNvCxnSpPr>
          <p:nvPr/>
        </p:nvCxnSpPr>
        <p:spPr>
          <a:xfrm flipV="1">
            <a:off x="10036613" y="3189917"/>
            <a:ext cx="1078035" cy="864728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72B23C7-1FD5-28ED-D459-D259C676630D}"/>
              </a:ext>
            </a:extLst>
          </p:cNvPr>
          <p:cNvCxnSpPr>
            <a:cxnSpLocks/>
          </p:cNvCxnSpPr>
          <p:nvPr/>
        </p:nvCxnSpPr>
        <p:spPr>
          <a:xfrm flipV="1">
            <a:off x="9755246" y="3164789"/>
            <a:ext cx="6738" cy="8524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434F3B1-62AD-4005-4E96-27CF4FC858B4}"/>
              </a:ext>
            </a:extLst>
          </p:cNvPr>
          <p:cNvSpPr txBox="1"/>
          <p:nvPr/>
        </p:nvSpPr>
        <p:spPr>
          <a:xfrm>
            <a:off x="10886845" y="3404953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1A329B1-731D-0B9C-7F15-B39D99175860}"/>
              </a:ext>
            </a:extLst>
          </p:cNvPr>
          <p:cNvCxnSpPr>
            <a:cxnSpLocks/>
            <a:endCxn id="33" idx="2"/>
          </p:cNvCxnSpPr>
          <p:nvPr/>
        </p:nvCxnSpPr>
        <p:spPr>
          <a:xfrm flipH="1" flipV="1">
            <a:off x="8581047" y="3189917"/>
            <a:ext cx="1058961" cy="87190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3FEA251-AC50-A123-727D-514A9CF67082}"/>
              </a:ext>
            </a:extLst>
          </p:cNvPr>
          <p:cNvSpPr txBox="1"/>
          <p:nvPr/>
        </p:nvSpPr>
        <p:spPr>
          <a:xfrm>
            <a:off x="9914442" y="4344634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nva1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28A3E521-1392-7D2A-4283-FC00BDD71C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63481" y="5214093"/>
            <a:ext cx="815340" cy="81534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5885D650-AFA0-BFB8-5646-E48101A885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4195" y="2499945"/>
            <a:ext cx="298931" cy="29893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3ED60BF-2784-0B28-D80C-91E999B5F5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1132" y="2454741"/>
            <a:ext cx="298931" cy="298931"/>
          </a:xfrm>
          <a:prstGeom prst="rect">
            <a:avLst/>
          </a:prstGeom>
        </p:spPr>
      </p:pic>
      <p:sp>
        <p:nvSpPr>
          <p:cNvPr id="55" name="Free-form: Shape 54">
            <a:extLst>
              <a:ext uri="{FF2B5EF4-FFF2-40B4-BE49-F238E27FC236}">
                <a16:creationId xmlns:a16="http://schemas.microsoft.com/office/drawing/2014/main" id="{30CBACEF-D7FF-EFD3-6D67-6E38C7E1D91F}"/>
              </a:ext>
            </a:extLst>
          </p:cNvPr>
          <p:cNvSpPr/>
          <p:nvPr/>
        </p:nvSpPr>
        <p:spPr>
          <a:xfrm>
            <a:off x="8170817" y="2808514"/>
            <a:ext cx="1677371" cy="3219995"/>
          </a:xfrm>
          <a:custGeom>
            <a:avLst/>
            <a:gdLst>
              <a:gd name="connsiteX0" fmla="*/ 0 w 1677371"/>
              <a:gd name="connsiteY0" fmla="*/ 0 h 3219995"/>
              <a:gd name="connsiteX1" fmla="*/ 280852 w 1677371"/>
              <a:gd name="connsiteY1" fmla="*/ 633549 h 3219995"/>
              <a:gd name="connsiteX2" fmla="*/ 1423852 w 1677371"/>
              <a:gd name="connsiteY2" fmla="*/ 1332412 h 3219995"/>
              <a:gd name="connsiteX3" fmla="*/ 1090749 w 1677371"/>
              <a:gd name="connsiteY3" fmla="*/ 1750423 h 3219995"/>
              <a:gd name="connsiteX4" fmla="*/ 1260566 w 1677371"/>
              <a:gd name="connsiteY4" fmla="*/ 2540726 h 3219995"/>
              <a:gd name="connsiteX5" fmla="*/ 1619794 w 1677371"/>
              <a:gd name="connsiteY5" fmla="*/ 3102429 h 3219995"/>
              <a:gd name="connsiteX6" fmla="*/ 1672046 w 1677371"/>
              <a:gd name="connsiteY6" fmla="*/ 3219995 h 3219995"/>
              <a:gd name="connsiteX0" fmla="*/ 0 w 1677371"/>
              <a:gd name="connsiteY0" fmla="*/ 0 h 3219995"/>
              <a:gd name="connsiteX1" fmla="*/ 280852 w 1677371"/>
              <a:gd name="connsiteY1" fmla="*/ 633549 h 3219995"/>
              <a:gd name="connsiteX2" fmla="*/ 1554480 w 1677371"/>
              <a:gd name="connsiteY2" fmla="*/ 1397727 h 3219995"/>
              <a:gd name="connsiteX3" fmla="*/ 1090749 w 1677371"/>
              <a:gd name="connsiteY3" fmla="*/ 1750423 h 3219995"/>
              <a:gd name="connsiteX4" fmla="*/ 1260566 w 1677371"/>
              <a:gd name="connsiteY4" fmla="*/ 2540726 h 3219995"/>
              <a:gd name="connsiteX5" fmla="*/ 1619794 w 1677371"/>
              <a:gd name="connsiteY5" fmla="*/ 3102429 h 3219995"/>
              <a:gd name="connsiteX6" fmla="*/ 1672046 w 1677371"/>
              <a:gd name="connsiteY6" fmla="*/ 3219995 h 3219995"/>
              <a:gd name="connsiteX0" fmla="*/ 0 w 1677371"/>
              <a:gd name="connsiteY0" fmla="*/ 0 h 3219995"/>
              <a:gd name="connsiteX1" fmla="*/ 280852 w 1677371"/>
              <a:gd name="connsiteY1" fmla="*/ 633549 h 3219995"/>
              <a:gd name="connsiteX2" fmla="*/ 1554480 w 1677371"/>
              <a:gd name="connsiteY2" fmla="*/ 1397727 h 3219995"/>
              <a:gd name="connsiteX3" fmla="*/ 855618 w 1677371"/>
              <a:gd name="connsiteY3" fmla="*/ 1711235 h 3219995"/>
              <a:gd name="connsiteX4" fmla="*/ 1260566 w 1677371"/>
              <a:gd name="connsiteY4" fmla="*/ 2540726 h 3219995"/>
              <a:gd name="connsiteX5" fmla="*/ 1619794 w 1677371"/>
              <a:gd name="connsiteY5" fmla="*/ 3102429 h 3219995"/>
              <a:gd name="connsiteX6" fmla="*/ 1672046 w 1677371"/>
              <a:gd name="connsiteY6" fmla="*/ 3219995 h 3219995"/>
              <a:gd name="connsiteX0" fmla="*/ 0 w 1677371"/>
              <a:gd name="connsiteY0" fmla="*/ 0 h 3219995"/>
              <a:gd name="connsiteX1" fmla="*/ 280852 w 1677371"/>
              <a:gd name="connsiteY1" fmla="*/ 633549 h 3219995"/>
              <a:gd name="connsiteX2" fmla="*/ 1554480 w 1677371"/>
              <a:gd name="connsiteY2" fmla="*/ 1397727 h 3219995"/>
              <a:gd name="connsiteX3" fmla="*/ 855618 w 1677371"/>
              <a:gd name="connsiteY3" fmla="*/ 1711235 h 3219995"/>
              <a:gd name="connsiteX4" fmla="*/ 1345474 w 1677371"/>
              <a:gd name="connsiteY4" fmla="*/ 2534194 h 3219995"/>
              <a:gd name="connsiteX5" fmla="*/ 1619794 w 1677371"/>
              <a:gd name="connsiteY5" fmla="*/ 3102429 h 3219995"/>
              <a:gd name="connsiteX6" fmla="*/ 1672046 w 1677371"/>
              <a:gd name="connsiteY6" fmla="*/ 3219995 h 3219995"/>
              <a:gd name="connsiteX0" fmla="*/ 0 w 1677371"/>
              <a:gd name="connsiteY0" fmla="*/ 0 h 3219995"/>
              <a:gd name="connsiteX1" fmla="*/ 280852 w 1677371"/>
              <a:gd name="connsiteY1" fmla="*/ 633549 h 3219995"/>
              <a:gd name="connsiteX2" fmla="*/ 751115 w 1677371"/>
              <a:gd name="connsiteY2" fmla="*/ 1404258 h 3219995"/>
              <a:gd name="connsiteX3" fmla="*/ 855618 w 1677371"/>
              <a:gd name="connsiteY3" fmla="*/ 1711235 h 3219995"/>
              <a:gd name="connsiteX4" fmla="*/ 1345474 w 1677371"/>
              <a:gd name="connsiteY4" fmla="*/ 2534194 h 3219995"/>
              <a:gd name="connsiteX5" fmla="*/ 1619794 w 1677371"/>
              <a:gd name="connsiteY5" fmla="*/ 3102429 h 3219995"/>
              <a:gd name="connsiteX6" fmla="*/ 1672046 w 1677371"/>
              <a:gd name="connsiteY6" fmla="*/ 3219995 h 3219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7371" h="3219995">
                <a:moveTo>
                  <a:pt x="0" y="0"/>
                </a:moveTo>
                <a:cubicBezTo>
                  <a:pt x="21771" y="205740"/>
                  <a:pt x="155666" y="399506"/>
                  <a:pt x="280852" y="633549"/>
                </a:cubicBezTo>
                <a:cubicBezTo>
                  <a:pt x="406038" y="867592"/>
                  <a:pt x="655321" y="1224644"/>
                  <a:pt x="751115" y="1404258"/>
                </a:cubicBezTo>
                <a:cubicBezTo>
                  <a:pt x="846909" y="1583872"/>
                  <a:pt x="756558" y="1522912"/>
                  <a:pt x="855618" y="1711235"/>
                </a:cubicBezTo>
                <a:cubicBezTo>
                  <a:pt x="954678" y="1899558"/>
                  <a:pt x="1218111" y="2302329"/>
                  <a:pt x="1345474" y="2534194"/>
                </a:cubicBezTo>
                <a:cubicBezTo>
                  <a:pt x="1472837" y="2766059"/>
                  <a:pt x="1551214" y="2989218"/>
                  <a:pt x="1619794" y="3102429"/>
                </a:cubicBezTo>
                <a:cubicBezTo>
                  <a:pt x="1688374" y="3215640"/>
                  <a:pt x="1680210" y="3217817"/>
                  <a:pt x="1672046" y="3219995"/>
                </a:cubicBezTo>
              </a:path>
            </a:pathLst>
          </a:custGeom>
          <a:noFill/>
          <a:ln w="19050">
            <a:solidFill>
              <a:srgbClr val="99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6C7F82-7C4D-369E-F909-B89E04B695D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1220" y="6028074"/>
            <a:ext cx="388620" cy="35052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85EB9AB2-E0DA-522C-5603-3D3D916736C4}"/>
              </a:ext>
            </a:extLst>
          </p:cNvPr>
          <p:cNvSpPr txBox="1"/>
          <p:nvPr/>
        </p:nvSpPr>
        <p:spPr>
          <a:xfrm>
            <a:off x="10079933" y="5738791"/>
            <a:ext cx="114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10.1.33.10</a:t>
            </a:r>
          </a:p>
          <a:p>
            <a:r>
              <a:rPr lang="en-GB" dirty="0">
                <a:solidFill>
                  <a:srgbClr val="0070C0"/>
                </a:solidFill>
              </a:rPr>
              <a:t>Web server: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10.1.33.10:8080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10.1.33.10:8081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10.1.33.10:8082</a:t>
            </a:r>
          </a:p>
        </p:txBody>
      </p:sp>
      <p:sp>
        <p:nvSpPr>
          <p:cNvPr id="59" name="Free-form: Shape 58">
            <a:extLst>
              <a:ext uri="{FF2B5EF4-FFF2-40B4-BE49-F238E27FC236}">
                <a16:creationId xmlns:a16="http://schemas.microsoft.com/office/drawing/2014/main" id="{84A29233-3CAA-EAEE-BA86-2FC394D6FD5E}"/>
              </a:ext>
            </a:extLst>
          </p:cNvPr>
          <p:cNvSpPr/>
          <p:nvPr/>
        </p:nvSpPr>
        <p:spPr>
          <a:xfrm>
            <a:off x="7982122" y="2775857"/>
            <a:ext cx="1599484" cy="3272246"/>
          </a:xfrm>
          <a:custGeom>
            <a:avLst/>
            <a:gdLst>
              <a:gd name="connsiteX0" fmla="*/ 1599484 w 1599484"/>
              <a:gd name="connsiteY0" fmla="*/ 3272246 h 3290532"/>
              <a:gd name="connsiteX1" fmla="*/ 1416604 w 1599484"/>
              <a:gd name="connsiteY1" fmla="*/ 3056709 h 3290532"/>
              <a:gd name="connsiteX2" fmla="*/ 815712 w 1599484"/>
              <a:gd name="connsiteY2" fmla="*/ 1626326 h 3290532"/>
              <a:gd name="connsiteX3" fmla="*/ 423827 w 1599484"/>
              <a:gd name="connsiteY3" fmla="*/ 862149 h 3290532"/>
              <a:gd name="connsiteX4" fmla="*/ 51535 w 1599484"/>
              <a:gd name="connsiteY4" fmla="*/ 261257 h 3290532"/>
              <a:gd name="connsiteX5" fmla="*/ 12347 w 1599484"/>
              <a:gd name="connsiteY5" fmla="*/ 0 h 3290532"/>
              <a:gd name="connsiteX0" fmla="*/ 1599484 w 1599484"/>
              <a:gd name="connsiteY0" fmla="*/ 3272246 h 3272246"/>
              <a:gd name="connsiteX1" fmla="*/ 1416604 w 1599484"/>
              <a:gd name="connsiteY1" fmla="*/ 3056709 h 3272246"/>
              <a:gd name="connsiteX2" fmla="*/ 815712 w 1599484"/>
              <a:gd name="connsiteY2" fmla="*/ 1626326 h 3272246"/>
              <a:gd name="connsiteX3" fmla="*/ 423827 w 1599484"/>
              <a:gd name="connsiteY3" fmla="*/ 862149 h 3272246"/>
              <a:gd name="connsiteX4" fmla="*/ 51535 w 1599484"/>
              <a:gd name="connsiteY4" fmla="*/ 261257 h 3272246"/>
              <a:gd name="connsiteX5" fmla="*/ 12347 w 1599484"/>
              <a:gd name="connsiteY5" fmla="*/ 0 h 3272246"/>
              <a:gd name="connsiteX0" fmla="*/ 1599484 w 1599484"/>
              <a:gd name="connsiteY0" fmla="*/ 3272246 h 3272246"/>
              <a:gd name="connsiteX1" fmla="*/ 1220661 w 1599484"/>
              <a:gd name="connsiteY1" fmla="*/ 2651760 h 3272246"/>
              <a:gd name="connsiteX2" fmla="*/ 815712 w 1599484"/>
              <a:gd name="connsiteY2" fmla="*/ 1626326 h 3272246"/>
              <a:gd name="connsiteX3" fmla="*/ 423827 w 1599484"/>
              <a:gd name="connsiteY3" fmla="*/ 862149 h 3272246"/>
              <a:gd name="connsiteX4" fmla="*/ 51535 w 1599484"/>
              <a:gd name="connsiteY4" fmla="*/ 261257 h 3272246"/>
              <a:gd name="connsiteX5" fmla="*/ 12347 w 1599484"/>
              <a:gd name="connsiteY5" fmla="*/ 0 h 327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99484" h="3272246">
                <a:moveTo>
                  <a:pt x="1599484" y="3272246"/>
                </a:moveTo>
                <a:cubicBezTo>
                  <a:pt x="1455792" y="3138351"/>
                  <a:pt x="1351290" y="2926080"/>
                  <a:pt x="1220661" y="2651760"/>
                </a:cubicBezTo>
                <a:cubicBezTo>
                  <a:pt x="1090032" y="2377440"/>
                  <a:pt x="948518" y="1924594"/>
                  <a:pt x="815712" y="1626326"/>
                </a:cubicBezTo>
                <a:cubicBezTo>
                  <a:pt x="682906" y="1328058"/>
                  <a:pt x="551190" y="1089660"/>
                  <a:pt x="423827" y="862149"/>
                </a:cubicBezTo>
                <a:cubicBezTo>
                  <a:pt x="296464" y="634637"/>
                  <a:pt x="120115" y="404949"/>
                  <a:pt x="51535" y="261257"/>
                </a:cubicBezTo>
                <a:cubicBezTo>
                  <a:pt x="-17045" y="117565"/>
                  <a:pt x="-2349" y="58782"/>
                  <a:pt x="12347" y="0"/>
                </a:cubicBezTo>
              </a:path>
            </a:pathLst>
          </a:custGeom>
          <a:noFill/>
          <a:ln w="19050">
            <a:solidFill>
              <a:srgbClr val="99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CFE61ED-430A-DDEA-F125-8F37179E1F13}"/>
              </a:ext>
            </a:extLst>
          </p:cNvPr>
          <p:cNvSpPr/>
          <p:nvPr/>
        </p:nvSpPr>
        <p:spPr>
          <a:xfrm>
            <a:off x="8817169" y="3874674"/>
            <a:ext cx="251757" cy="201394"/>
          </a:xfrm>
          <a:prstGeom prst="ellipse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GB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4C86884-8752-A028-EBEB-196E9F4DE8D0}"/>
              </a:ext>
            </a:extLst>
          </p:cNvPr>
          <p:cNvSpPr/>
          <p:nvPr/>
        </p:nvSpPr>
        <p:spPr>
          <a:xfrm>
            <a:off x="8897444" y="5322313"/>
            <a:ext cx="246993" cy="201394"/>
          </a:xfrm>
          <a:prstGeom prst="ellipse">
            <a:avLst/>
          </a:prstGeom>
          <a:solidFill>
            <a:srgbClr val="9900FF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6481E-35A6-F3EE-8C75-F9382966D63C}"/>
              </a:ext>
            </a:extLst>
          </p:cNvPr>
          <p:cNvSpPr txBox="1"/>
          <p:nvPr/>
        </p:nvSpPr>
        <p:spPr>
          <a:xfrm>
            <a:off x="61109" y="455544"/>
            <a:ext cx="7009679" cy="2292935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ip</a:t>
            </a:r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 access-list extended BUF-FILTER</a:t>
            </a:r>
          </a:p>
          <a:p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 10 permit </a:t>
            </a:r>
            <a:r>
              <a:rPr lang="en-GB" sz="11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ip</a:t>
            </a:r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 10.0.4.0 0.0.0.255 any</a:t>
            </a:r>
          </a:p>
          <a:p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 20 permit </a:t>
            </a:r>
            <a:r>
              <a:rPr lang="en-GB" sz="11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ip</a:t>
            </a:r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 10.0.5.0 0.0.0.255 any</a:t>
            </a:r>
          </a:p>
          <a:p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 30 permit </a:t>
            </a:r>
            <a:r>
              <a:rPr lang="en-GB" sz="11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ip</a:t>
            </a:r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 10.0.6.0 0.0.0.255 any</a:t>
            </a:r>
          </a:p>
          <a:p>
            <a:r>
              <a:rPr lang="en-GB" sz="1100" b="1" dirty="0">
                <a:latin typeface="Consolas" panose="020B0609020204030204" pitchFamily="49" charset="0"/>
              </a:rPr>
              <a:t>!</a:t>
            </a:r>
          </a:p>
          <a:p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monitor capture CAP buffer size 5 access-list BUF-FILTER interface </a:t>
            </a:r>
            <a:r>
              <a:rPr lang="en-GB" sz="1100" b="1" dirty="0" err="1">
                <a:solidFill>
                  <a:srgbClr val="0033CC"/>
                </a:solidFill>
                <a:latin typeface="Consolas" panose="020B0609020204030204" pitchFamily="49" charset="0"/>
              </a:rPr>
              <a:t>gigabitEthernet</a:t>
            </a:r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 2 both</a:t>
            </a:r>
          </a:p>
          <a:p>
            <a:r>
              <a:rPr lang="en-GB" sz="1100" b="1" dirty="0">
                <a:latin typeface="Consolas" panose="020B0609020204030204" pitchFamily="49" charset="0"/>
              </a:rPr>
              <a:t>!</a:t>
            </a:r>
          </a:p>
          <a:p>
            <a:r>
              <a:rPr lang="en-GB" sz="1100" b="1" dirty="0">
                <a:latin typeface="Consolas" panose="020B0609020204030204" pitchFamily="49" charset="0"/>
              </a:rPr>
              <a:t>! start the capture</a:t>
            </a:r>
          </a:p>
          <a:p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monitor capture CAP start</a:t>
            </a:r>
            <a:br>
              <a:rPr lang="en-GB" sz="1100" b="1" dirty="0">
                <a:latin typeface="Consolas" panose="020B0609020204030204" pitchFamily="49" charset="0"/>
              </a:rPr>
            </a:br>
            <a:r>
              <a:rPr lang="en-GB" sz="1100" b="1" dirty="0">
                <a:latin typeface="Consolas" panose="020B0609020204030204" pitchFamily="49" charset="0"/>
              </a:rPr>
              <a:t>! stop the capture</a:t>
            </a:r>
          </a:p>
          <a:p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monitor capture CAP stop</a:t>
            </a:r>
            <a:br>
              <a:rPr lang="en-GB" sz="1100" b="1" dirty="0">
                <a:latin typeface="Consolas" panose="020B0609020204030204" pitchFamily="49" charset="0"/>
              </a:rPr>
            </a:br>
            <a:r>
              <a:rPr lang="en-GB" sz="1100" b="1" dirty="0">
                <a:latin typeface="Consolas" panose="020B0609020204030204" pitchFamily="49" charset="0"/>
              </a:rPr>
              <a:t>! show the content of the capture buffer</a:t>
            </a:r>
          </a:p>
          <a:p>
            <a:r>
              <a:rPr lang="en-GB" sz="1100" b="1" dirty="0">
                <a:solidFill>
                  <a:srgbClr val="0033CC"/>
                </a:solidFill>
                <a:latin typeface="Consolas" panose="020B0609020204030204" pitchFamily="49" charset="0"/>
              </a:rPr>
              <a:t>show monitor capture CAP buffer brief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E303A8F-66FF-BA1D-0290-334903F1F884}"/>
              </a:ext>
            </a:extLst>
          </p:cNvPr>
          <p:cNvSpPr txBox="1"/>
          <p:nvPr/>
        </p:nvSpPr>
        <p:spPr>
          <a:xfrm>
            <a:off x="173917" y="2824855"/>
            <a:ext cx="6119948" cy="1938992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 b="1"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SEA-Cust33-csr1#show monitor capture CAP buffer brief</a:t>
            </a:r>
          </a:p>
          <a:p>
            <a:r>
              <a:rPr lang="en-GB" dirty="0"/>
              <a:t> ----------------------------------------------------------------------------</a:t>
            </a:r>
          </a:p>
          <a:p>
            <a:r>
              <a:rPr lang="en-GB" dirty="0"/>
              <a:t> #   size   timestamp     source             destination      </a:t>
            </a:r>
            <a:r>
              <a:rPr lang="en-GB" dirty="0" err="1"/>
              <a:t>dscp</a:t>
            </a:r>
            <a:r>
              <a:rPr lang="en-GB" dirty="0"/>
              <a:t>    protocol</a:t>
            </a:r>
          </a:p>
          <a:p>
            <a:r>
              <a:rPr lang="en-GB" dirty="0"/>
              <a:t> ----------------------------------------------------------------------------</a:t>
            </a:r>
          </a:p>
          <a:p>
            <a:r>
              <a:rPr lang="en-GB" dirty="0"/>
              <a:t>   0   54    0.000000   10.0.4.4         -&gt;  10.17.33.11      0  BE   TCP</a:t>
            </a:r>
          </a:p>
          <a:p>
            <a:r>
              <a:rPr lang="en-GB" dirty="0"/>
              <a:t>   1   73    3.659014   10.0.4.4         -&gt;  10.17.33.11      0  BE   TCP</a:t>
            </a:r>
          </a:p>
          <a:p>
            <a:r>
              <a:rPr lang="en-GB" dirty="0"/>
              <a:t>   2   73    3.690018   10.0.4.4         -&gt;  10.17.33.11      0  BE   TCP</a:t>
            </a:r>
          </a:p>
          <a:p>
            <a:r>
              <a:rPr lang="en-GB" dirty="0"/>
              <a:t>   3   73    6.074993   10.0.4.5         -&gt;  10.17.33.11      0  BE   TCP</a:t>
            </a:r>
          </a:p>
          <a:p>
            <a:r>
              <a:rPr lang="en-GB" dirty="0"/>
              <a:t>   4   73    6.105997   10.0.4.5         -&gt;  10.17.33.11      0  BE   TCP</a:t>
            </a:r>
          </a:p>
          <a:p>
            <a:r>
              <a:rPr lang="en-GB" dirty="0"/>
              <a:t>   5   73    7.658022   10.0.6.4         -&gt;  10.17.33.11      0  BE   TCP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63808D2-6C2C-4259-CC02-3E31E1D19109}"/>
              </a:ext>
            </a:extLst>
          </p:cNvPr>
          <p:cNvSpPr txBox="1"/>
          <p:nvPr/>
        </p:nvSpPr>
        <p:spPr>
          <a:xfrm>
            <a:off x="134405" y="4740463"/>
            <a:ext cx="6100138" cy="2031325"/>
          </a:xfrm>
          <a:prstGeom prst="rect">
            <a:avLst/>
          </a:prstGeom>
          <a:noFill/>
          <a:ln>
            <a:solidFill>
              <a:srgbClr val="9900FF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GB" sz="900" b="1" dirty="0">
                <a:latin typeface="Consolas" panose="020B0609020204030204" pitchFamily="49" charset="0"/>
              </a:rPr>
              <a:t>SEA-Cust33-csr1#show monitor capture CAP buffer brief</a:t>
            </a:r>
          </a:p>
          <a:p>
            <a:r>
              <a:rPr lang="en-GB" sz="900" b="1" dirty="0">
                <a:latin typeface="Consolas" panose="020B0609020204030204" pitchFamily="49" charset="0"/>
              </a:rPr>
              <a:t> ----------------------------------------------------------------------------</a:t>
            </a:r>
          </a:p>
          <a:p>
            <a:r>
              <a:rPr lang="en-GB" sz="900" b="1" dirty="0">
                <a:latin typeface="Consolas" panose="020B0609020204030204" pitchFamily="49" charset="0"/>
              </a:rPr>
              <a:t> #   size   timestamp     source             destination      </a:t>
            </a:r>
            <a:r>
              <a:rPr lang="en-GB" sz="900" b="1" dirty="0" err="1">
                <a:latin typeface="Consolas" panose="020B0609020204030204" pitchFamily="49" charset="0"/>
              </a:rPr>
              <a:t>dscp</a:t>
            </a:r>
            <a:r>
              <a:rPr lang="en-GB" sz="900" b="1" dirty="0">
                <a:latin typeface="Consolas" panose="020B0609020204030204" pitchFamily="49" charset="0"/>
              </a:rPr>
              <a:t>    protocol</a:t>
            </a:r>
          </a:p>
          <a:p>
            <a:r>
              <a:rPr lang="en-GB" sz="900" b="1" dirty="0">
                <a:latin typeface="Consolas" panose="020B0609020204030204" pitchFamily="49" charset="0"/>
              </a:rPr>
              <a:t> ----------------------------------------------------------------------------</a:t>
            </a:r>
          </a:p>
          <a:p>
            <a:r>
              <a:rPr lang="en-GB" sz="900" b="1" dirty="0">
                <a:latin typeface="Consolas" panose="020B0609020204030204" pitchFamily="49" charset="0"/>
              </a:rPr>
              <a:t>   0   54    0.000000   10.0.6.5         -&gt;  10.17.33.11      0  BE   TCP</a:t>
            </a:r>
          </a:p>
          <a:p>
            <a:r>
              <a:rPr lang="en-GB" sz="900" b="1" dirty="0">
                <a:latin typeface="Consolas" panose="020B0609020204030204" pitchFamily="49" charset="0"/>
              </a:rPr>
              <a:t>   1   54    1.023985   10.0.5.4         -&gt;  10.17.33.11      0  BE   TCP</a:t>
            </a:r>
          </a:p>
          <a:p>
            <a:r>
              <a:rPr lang="en-GB" sz="900" b="1" dirty="0">
                <a:highlight>
                  <a:srgbClr val="FFFF00"/>
                </a:highlight>
                <a:latin typeface="Consolas" panose="020B0609020204030204" pitchFamily="49" charset="0"/>
              </a:rPr>
              <a:t>   2   98    3.579016   10.0.4.150       -&gt;  10.0.5.150       0  BE   ICMP</a:t>
            </a:r>
          </a:p>
          <a:p>
            <a:r>
              <a:rPr lang="en-GB" sz="900" b="1" dirty="0">
                <a:highlight>
                  <a:srgbClr val="FFFF00"/>
                </a:highlight>
                <a:latin typeface="Consolas" panose="020B0609020204030204" pitchFamily="49" charset="0"/>
              </a:rPr>
              <a:t>   3   98    4.580008   10.0.4.150       -&gt;  10.0.5.150       0  BE   ICMP</a:t>
            </a:r>
          </a:p>
          <a:p>
            <a:r>
              <a:rPr lang="en-GB" sz="900" b="1" dirty="0">
                <a:latin typeface="Consolas" panose="020B0609020204030204" pitchFamily="49" charset="0"/>
              </a:rPr>
              <a:t>   4   73    5.168042   10.0.5.5         -&gt;  10.17.33.11      0  BE   TCP</a:t>
            </a:r>
          </a:p>
          <a:p>
            <a:r>
              <a:rPr lang="en-GB" sz="900" b="1" dirty="0">
                <a:latin typeface="Consolas" panose="020B0609020204030204" pitchFamily="49" charset="0"/>
              </a:rPr>
              <a:t>   5   73    5.199031   10.0.5.5         -&gt;  10.17.33.11      0  BE   TCP</a:t>
            </a:r>
          </a:p>
          <a:p>
            <a:r>
              <a:rPr lang="en-GB" sz="900" b="1" dirty="0">
                <a:latin typeface="Consolas" panose="020B0609020204030204" pitchFamily="49" charset="0"/>
              </a:rPr>
              <a:t>   </a:t>
            </a:r>
            <a:r>
              <a:rPr lang="en-GB" sz="900" b="1" dirty="0">
                <a:highlight>
                  <a:srgbClr val="FFFF00"/>
                </a:highlight>
                <a:latin typeface="Consolas" panose="020B0609020204030204" pitchFamily="49" charset="0"/>
              </a:rPr>
              <a:t>6   98    5.581015   10.0.4.150       -&gt;  10.0.5.150       0  BE   ICMP</a:t>
            </a:r>
          </a:p>
          <a:p>
            <a:r>
              <a:rPr lang="en-GB" sz="900" b="1" dirty="0">
                <a:highlight>
                  <a:srgbClr val="FFFF00"/>
                </a:highlight>
                <a:latin typeface="Consolas" panose="020B0609020204030204" pitchFamily="49" charset="0"/>
              </a:rPr>
              <a:t>   7   98    6.603017   10.0.4.150       -&gt;  10.0.5.150       0  BE   ICMP</a:t>
            </a:r>
          </a:p>
          <a:p>
            <a:r>
              <a:rPr lang="en-GB" sz="900" b="1" dirty="0">
                <a:latin typeface="Consolas" panose="020B0609020204030204" pitchFamily="49" charset="0"/>
              </a:rPr>
              <a:t>   8   54   13.311025   10.0.5.5         -&gt;  10.17.33.11      0  BE   TCP</a:t>
            </a:r>
          </a:p>
          <a:p>
            <a:r>
              <a:rPr lang="en-GB" sz="900" b="1" dirty="0">
                <a:latin typeface="Consolas" panose="020B0609020204030204" pitchFamily="49" charset="0"/>
              </a:rPr>
              <a:t>   9   54   13.323033   10.0.4.5         -&gt;  10.17.33.11      0  BE   TCP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AA53EEF1-1336-E337-54B6-6443377E02B2}"/>
              </a:ext>
            </a:extLst>
          </p:cNvPr>
          <p:cNvSpPr/>
          <p:nvPr/>
        </p:nvSpPr>
        <p:spPr>
          <a:xfrm>
            <a:off x="5166360" y="3429000"/>
            <a:ext cx="137160" cy="785117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4889B37-97C9-BD04-4D6C-3698A5A72BE1}"/>
              </a:ext>
            </a:extLst>
          </p:cNvPr>
          <p:cNvSpPr txBox="1"/>
          <p:nvPr/>
        </p:nvSpPr>
        <p:spPr>
          <a:xfrm>
            <a:off x="5430196" y="3677083"/>
            <a:ext cx="797013" cy="261610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BGP traffic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96318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489BC-5C43-8A27-AD48-C04ECFDE8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12115"/>
          </a:xfrm>
        </p:spPr>
        <p:txBody>
          <a:bodyPr>
            <a:noAutofit/>
          </a:bodyPr>
          <a:lstStyle/>
          <a:p>
            <a:r>
              <a:rPr lang="en-US" sz="2800" dirty="0"/>
              <a:t>Cisco CSR Version </a:t>
            </a:r>
            <a:endParaRPr lang="en-GB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85118-BD75-41A5-7934-A5DDB3F600DF}"/>
              </a:ext>
            </a:extLst>
          </p:cNvPr>
          <p:cNvSpPr txBox="1"/>
          <p:nvPr/>
        </p:nvSpPr>
        <p:spPr>
          <a:xfrm>
            <a:off x="553538" y="1120676"/>
            <a:ext cx="6097088" cy="21236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GB" sz="1600" dirty="0">
                <a:latin typeface="Consolas" panose="020B0609020204030204" pitchFamily="49" charset="0"/>
              </a:rPr>
              <a:t>SEA-Cust33-csr1#show </a:t>
            </a:r>
            <a:r>
              <a:rPr lang="en-GB" sz="1600" dirty="0" err="1">
                <a:latin typeface="Consolas" panose="020B0609020204030204" pitchFamily="49" charset="0"/>
              </a:rPr>
              <a:t>ver</a:t>
            </a:r>
            <a:endParaRPr lang="en-GB" sz="1600" dirty="0">
              <a:latin typeface="Consolas" panose="020B0609020204030204" pitchFamily="49" charset="0"/>
            </a:endParaRPr>
          </a:p>
          <a:p>
            <a:r>
              <a:rPr lang="en-GB" sz="1600" dirty="0">
                <a:latin typeface="Consolas" panose="020B0609020204030204" pitchFamily="49" charset="0"/>
              </a:rPr>
              <a:t>Cisco IOS XE Software, </a:t>
            </a:r>
            <a:r>
              <a:rPr lang="en-GB" sz="1600" dirty="0">
                <a:highlight>
                  <a:srgbClr val="FFFF00"/>
                </a:highlight>
                <a:latin typeface="Consolas" panose="020B0609020204030204" pitchFamily="49" charset="0"/>
              </a:rPr>
              <a:t>Version 17.03.04a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Cisco IOS Software [Amsterdam], Virtual XE Software (X86_64_LINUX_IOSD-UNIVERSALK9-M), Version 17.3.4a, RELEASE SOFTWARE (fc3)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Technical Support: http://www.cisco.com/techsupport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Copyright (c) 1986-2021 by Cisco Systems, Inc.</a:t>
            </a:r>
          </a:p>
          <a:p>
            <a:r>
              <a:rPr lang="en-GB" sz="1600" dirty="0">
                <a:latin typeface="Consolas" panose="020B0609020204030204" pitchFamily="49" charset="0"/>
              </a:rPr>
              <a:t>Compiled Tue 20-Jul-21 04:59 by </a:t>
            </a:r>
            <a:r>
              <a:rPr lang="en-GB" sz="1600" dirty="0" err="1">
                <a:latin typeface="Consolas" panose="020B0609020204030204" pitchFamily="49" charset="0"/>
              </a:rPr>
              <a:t>mcpre</a:t>
            </a:r>
            <a:endParaRPr lang="en-GB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06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090B1-75E6-CECD-DA26-E8A08EDB7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308" y="306117"/>
            <a:ext cx="10515600" cy="516291"/>
          </a:xfrm>
        </p:spPr>
        <p:txBody>
          <a:bodyPr>
            <a:noAutofit/>
          </a:bodyPr>
          <a:lstStyle/>
          <a:p>
            <a:r>
              <a:rPr lang="en-US" sz="3600" dirty="0"/>
              <a:t>High level diagram</a:t>
            </a:r>
            <a:endParaRPr lang="en-GB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12B12C-AF31-2B3A-C806-B51362A5B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943" y="2528857"/>
            <a:ext cx="373627" cy="223061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9B65CC8-3EF3-7CC8-8938-2472F59CEDFE}"/>
              </a:ext>
            </a:extLst>
          </p:cNvPr>
          <p:cNvSpPr/>
          <p:nvPr/>
        </p:nvSpPr>
        <p:spPr>
          <a:xfrm>
            <a:off x="3557829" y="2438316"/>
            <a:ext cx="1275293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672D5-1405-FB23-EBA4-60DA8DD1B3BC}"/>
              </a:ext>
            </a:extLst>
          </p:cNvPr>
          <p:cNvSpPr txBox="1"/>
          <p:nvPr/>
        </p:nvSpPr>
        <p:spPr>
          <a:xfrm>
            <a:off x="3723776" y="2774692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spoke4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A76542-C61D-EEC3-D02B-BBAB08869E4D}"/>
              </a:ext>
            </a:extLst>
          </p:cNvPr>
          <p:cNvSpPr/>
          <p:nvPr/>
        </p:nvSpPr>
        <p:spPr>
          <a:xfrm>
            <a:off x="4921811" y="2438316"/>
            <a:ext cx="1275293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D7479-72EA-E1C8-308B-5869D3A4DEEF}"/>
              </a:ext>
            </a:extLst>
          </p:cNvPr>
          <p:cNvSpPr txBox="1"/>
          <p:nvPr/>
        </p:nvSpPr>
        <p:spPr>
          <a:xfrm>
            <a:off x="4850503" y="2658174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spoke5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5641491-5690-7CEA-75C0-A3BFC625A19C}"/>
              </a:ext>
            </a:extLst>
          </p:cNvPr>
          <p:cNvSpPr/>
          <p:nvPr/>
        </p:nvSpPr>
        <p:spPr>
          <a:xfrm>
            <a:off x="4251484" y="3625432"/>
            <a:ext cx="3266189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761C55-15DF-CD06-A3B7-255FE7F6F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166" y="3631676"/>
            <a:ext cx="470956" cy="2811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7475EE-C0ED-4B19-B168-673A48983F0D}"/>
              </a:ext>
            </a:extLst>
          </p:cNvPr>
          <p:cNvSpPr txBox="1"/>
          <p:nvPr/>
        </p:nvSpPr>
        <p:spPr>
          <a:xfrm>
            <a:off x="4746645" y="3643315"/>
            <a:ext cx="3722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hub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855E6E9-2053-0F88-552D-C1070390C950}"/>
              </a:ext>
            </a:extLst>
          </p:cNvPr>
          <p:cNvCxnSpPr>
            <a:cxnSpLocks/>
          </p:cNvCxnSpPr>
          <p:nvPr/>
        </p:nvCxnSpPr>
        <p:spPr>
          <a:xfrm>
            <a:off x="4377451" y="3150280"/>
            <a:ext cx="8063" cy="45673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23226D6-4975-65E6-845B-91F6FC633804}"/>
              </a:ext>
            </a:extLst>
          </p:cNvPr>
          <p:cNvCxnSpPr>
            <a:cxnSpLocks/>
          </p:cNvCxnSpPr>
          <p:nvPr/>
        </p:nvCxnSpPr>
        <p:spPr>
          <a:xfrm>
            <a:off x="5716764" y="3178165"/>
            <a:ext cx="3530" cy="460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71E4FFF-8797-A603-326B-A969BD022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975" y="4044898"/>
            <a:ext cx="227129" cy="2949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3CF521-608A-E834-0734-B4E0EBDA54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571" y="4970975"/>
            <a:ext cx="815340" cy="81534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E3DD4F9-8B37-9046-924C-F07D102459DD}"/>
              </a:ext>
            </a:extLst>
          </p:cNvPr>
          <p:cNvSpPr txBox="1"/>
          <p:nvPr/>
        </p:nvSpPr>
        <p:spPr>
          <a:xfrm>
            <a:off x="3636250" y="3261349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DC6DDC-2A44-138C-8053-9E4C795AC6F5}"/>
              </a:ext>
            </a:extLst>
          </p:cNvPr>
          <p:cNvSpPr txBox="1"/>
          <p:nvPr/>
        </p:nvSpPr>
        <p:spPr>
          <a:xfrm>
            <a:off x="5002553" y="3188601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A6D9CBA-52FC-2B0E-2CFF-0E651F05E773}"/>
              </a:ext>
            </a:extLst>
          </p:cNvPr>
          <p:cNvCxnSpPr>
            <a:cxnSpLocks/>
          </p:cNvCxnSpPr>
          <p:nvPr/>
        </p:nvCxnSpPr>
        <p:spPr>
          <a:xfrm flipH="1" flipV="1">
            <a:off x="5033834" y="4310815"/>
            <a:ext cx="735335" cy="86245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F32B35-BC6D-A7D8-E886-94E84B2DC591}"/>
              </a:ext>
            </a:extLst>
          </p:cNvPr>
          <p:cNvSpPr txBox="1"/>
          <p:nvPr/>
        </p:nvSpPr>
        <p:spPr>
          <a:xfrm>
            <a:off x="5955438" y="5173267"/>
            <a:ext cx="6303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US" sz="900" dirty="0"/>
              <a:t>ER circuit</a:t>
            </a:r>
            <a:endParaRPr lang="en-GB" sz="900" dirty="0"/>
          </a:p>
        </p:txBody>
      </p:sp>
      <p:sp>
        <p:nvSpPr>
          <p:cNvPr id="36" name="Free-form: Shape 35">
            <a:extLst>
              <a:ext uri="{FF2B5EF4-FFF2-40B4-BE49-F238E27FC236}">
                <a16:creationId xmlns:a16="http://schemas.microsoft.com/office/drawing/2014/main" id="{4E6D2E41-664E-4009-9409-76F447D796B5}"/>
              </a:ext>
            </a:extLst>
          </p:cNvPr>
          <p:cNvSpPr/>
          <p:nvPr/>
        </p:nvSpPr>
        <p:spPr>
          <a:xfrm>
            <a:off x="4300590" y="2825072"/>
            <a:ext cx="1413778" cy="2806017"/>
          </a:xfrm>
          <a:custGeom>
            <a:avLst/>
            <a:gdLst>
              <a:gd name="connsiteX0" fmla="*/ 0 w 1473221"/>
              <a:gd name="connsiteY0" fmla="*/ 0 h 2808514"/>
              <a:gd name="connsiteX1" fmla="*/ 816428 w 1473221"/>
              <a:gd name="connsiteY1" fmla="*/ 1691640 h 2808514"/>
              <a:gd name="connsiteX2" fmla="*/ 1384662 w 1473221"/>
              <a:gd name="connsiteY2" fmla="*/ 2344783 h 2808514"/>
              <a:gd name="connsiteX3" fmla="*/ 1463040 w 1473221"/>
              <a:gd name="connsiteY3" fmla="*/ 2808514 h 2808514"/>
              <a:gd name="connsiteX0" fmla="*/ 0 w 1473221"/>
              <a:gd name="connsiteY0" fmla="*/ 0 h 2808514"/>
              <a:gd name="connsiteX1" fmla="*/ 942345 w 1473221"/>
              <a:gd name="connsiteY1" fmla="*/ 1646996 h 2808514"/>
              <a:gd name="connsiteX2" fmla="*/ 1384662 w 1473221"/>
              <a:gd name="connsiteY2" fmla="*/ 2344783 h 2808514"/>
              <a:gd name="connsiteX3" fmla="*/ 1463040 w 1473221"/>
              <a:gd name="connsiteY3" fmla="*/ 2808514 h 2808514"/>
              <a:gd name="connsiteX0" fmla="*/ 0 w 1473221"/>
              <a:gd name="connsiteY0" fmla="*/ 0 h 2808514"/>
              <a:gd name="connsiteX1" fmla="*/ 942345 w 1473221"/>
              <a:gd name="connsiteY1" fmla="*/ 1646996 h 2808514"/>
              <a:gd name="connsiteX2" fmla="*/ 1384662 w 1473221"/>
              <a:gd name="connsiteY2" fmla="*/ 2344783 h 2808514"/>
              <a:gd name="connsiteX3" fmla="*/ 1463040 w 1473221"/>
              <a:gd name="connsiteY3" fmla="*/ 2808514 h 2808514"/>
              <a:gd name="connsiteX0" fmla="*/ 0 w 1492965"/>
              <a:gd name="connsiteY0" fmla="*/ 0 h 2808514"/>
              <a:gd name="connsiteX1" fmla="*/ 942345 w 1492965"/>
              <a:gd name="connsiteY1" fmla="*/ 1646996 h 2808514"/>
              <a:gd name="connsiteX2" fmla="*/ 1429992 w 1492965"/>
              <a:gd name="connsiteY2" fmla="*/ 2285259 h 2808514"/>
              <a:gd name="connsiteX3" fmla="*/ 1463040 w 1492965"/>
              <a:gd name="connsiteY3" fmla="*/ 2808514 h 2808514"/>
              <a:gd name="connsiteX0" fmla="*/ 0 w 1495169"/>
              <a:gd name="connsiteY0" fmla="*/ 0 h 2922602"/>
              <a:gd name="connsiteX1" fmla="*/ 942345 w 1495169"/>
              <a:gd name="connsiteY1" fmla="*/ 1646996 h 2922602"/>
              <a:gd name="connsiteX2" fmla="*/ 1429992 w 1495169"/>
              <a:gd name="connsiteY2" fmla="*/ 2285259 h 2922602"/>
              <a:gd name="connsiteX3" fmla="*/ 1468077 w 1495169"/>
              <a:gd name="connsiteY3" fmla="*/ 2922602 h 2922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95169" h="2922602">
                <a:moveTo>
                  <a:pt x="0" y="0"/>
                </a:moveTo>
                <a:cubicBezTo>
                  <a:pt x="292825" y="650421"/>
                  <a:pt x="704013" y="1266120"/>
                  <a:pt x="942345" y="1646996"/>
                </a:cubicBezTo>
                <a:cubicBezTo>
                  <a:pt x="1180677" y="2027872"/>
                  <a:pt x="1322223" y="2099113"/>
                  <a:pt x="1429992" y="2285259"/>
                </a:cubicBezTo>
                <a:cubicBezTo>
                  <a:pt x="1537761" y="2471405"/>
                  <a:pt x="1482772" y="2783809"/>
                  <a:pt x="1468077" y="2922602"/>
                </a:cubicBezTo>
              </a:path>
            </a:pathLst>
          </a:custGeom>
          <a:noFill/>
          <a:ln w="19050">
            <a:solidFill>
              <a:srgbClr val="9900FF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F55F1246-87E2-82B8-4B4F-4E277E53F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3902" y="4473359"/>
            <a:ext cx="223191" cy="2231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4055C52-2171-EB81-CCA1-C45D0187253F}"/>
              </a:ext>
            </a:extLst>
          </p:cNvPr>
          <p:cNvSpPr txBox="1"/>
          <p:nvPr/>
        </p:nvSpPr>
        <p:spPr>
          <a:xfrm>
            <a:off x="4376178" y="4112233"/>
            <a:ext cx="5677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ER GW1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333BAC-509A-7D46-EE75-B1A9361FEE05}"/>
              </a:ext>
            </a:extLst>
          </p:cNvPr>
          <p:cNvSpPr txBox="1"/>
          <p:nvPr/>
        </p:nvSpPr>
        <p:spPr>
          <a:xfrm>
            <a:off x="4498981" y="4661078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ER connection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43D897C-A5A8-1695-0F15-2B8963A9D591}"/>
              </a:ext>
            </a:extLst>
          </p:cNvPr>
          <p:cNvSpPr/>
          <p:nvPr/>
        </p:nvSpPr>
        <p:spPr>
          <a:xfrm>
            <a:off x="6392383" y="2438316"/>
            <a:ext cx="1275293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AB44F2-357E-3A56-F251-BD5B48AA1584}"/>
              </a:ext>
            </a:extLst>
          </p:cNvPr>
          <p:cNvSpPr txBox="1"/>
          <p:nvPr/>
        </p:nvSpPr>
        <p:spPr>
          <a:xfrm>
            <a:off x="7217959" y="2658174"/>
            <a:ext cx="52770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spoke6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7E67ECD-D471-D69B-255A-D52AA7917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2737" y="2655262"/>
            <a:ext cx="253352" cy="2308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C6AC7166-062D-A83C-49D0-3FE3D9ABB3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934" y="2651228"/>
            <a:ext cx="253352" cy="23083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C02C189-3DB2-E8F1-1225-F5E1ECDCBA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9969" y="2718685"/>
            <a:ext cx="253352" cy="230832"/>
          </a:xfrm>
          <a:prstGeom prst="rect">
            <a:avLst/>
          </a:prstGeom>
        </p:spPr>
      </p:pic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4131FB5-68FC-ABE0-2104-831BAF9BCB05}"/>
              </a:ext>
            </a:extLst>
          </p:cNvPr>
          <p:cNvSpPr/>
          <p:nvPr/>
        </p:nvSpPr>
        <p:spPr>
          <a:xfrm>
            <a:off x="4220393" y="1368594"/>
            <a:ext cx="2865646" cy="721437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AB8BB7-EA0E-E733-0A3D-BCAF51AF38FF}"/>
              </a:ext>
            </a:extLst>
          </p:cNvPr>
          <p:cNvSpPr txBox="1"/>
          <p:nvPr/>
        </p:nvSpPr>
        <p:spPr>
          <a:xfrm>
            <a:off x="6628359" y="1461171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fw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CCA22466-831E-0805-54D8-E869D20DD8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3975" y="1500690"/>
            <a:ext cx="381576" cy="381576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4AB4ADC9-B133-A32D-B366-3066BB47EB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298" y="3886967"/>
            <a:ext cx="253352" cy="2308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F1119042-6D27-B3A1-07B2-59F81728CE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77960" y="3763719"/>
            <a:ext cx="445899" cy="445899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1B5655F0-F6CB-6AB0-6BC3-5E2A16E17ABD}"/>
              </a:ext>
            </a:extLst>
          </p:cNvPr>
          <p:cNvSpPr txBox="1"/>
          <p:nvPr/>
        </p:nvSpPr>
        <p:spPr>
          <a:xfrm>
            <a:off x="4479893" y="2503699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rs4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1692AB3-05B2-647E-DA27-D78D2724E03C}"/>
              </a:ext>
            </a:extLst>
          </p:cNvPr>
          <p:cNvSpPr txBox="1"/>
          <p:nvPr/>
        </p:nvSpPr>
        <p:spPr>
          <a:xfrm>
            <a:off x="5732132" y="2467720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rs5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EB2628B-B74F-0D0C-72BB-828236562078}"/>
              </a:ext>
            </a:extLst>
          </p:cNvPr>
          <p:cNvSpPr txBox="1"/>
          <p:nvPr/>
        </p:nvSpPr>
        <p:spPr>
          <a:xfrm>
            <a:off x="6470375" y="2453752"/>
            <a:ext cx="3305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rs6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0388B52-F323-8D02-96EF-5058C8A0BFCC}"/>
              </a:ext>
            </a:extLst>
          </p:cNvPr>
          <p:cNvCxnSpPr>
            <a:cxnSpLocks/>
          </p:cNvCxnSpPr>
          <p:nvPr/>
        </p:nvCxnSpPr>
        <p:spPr>
          <a:xfrm>
            <a:off x="6945476" y="3146401"/>
            <a:ext cx="3530" cy="46061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478EADF-45B2-F1F1-090F-41948BA995E8}"/>
              </a:ext>
            </a:extLst>
          </p:cNvPr>
          <p:cNvCxnSpPr>
            <a:cxnSpLocks/>
          </p:cNvCxnSpPr>
          <p:nvPr/>
        </p:nvCxnSpPr>
        <p:spPr>
          <a:xfrm>
            <a:off x="5653216" y="2105259"/>
            <a:ext cx="0" cy="333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464FCFD-495E-5023-4E86-C738F4F58F02}"/>
              </a:ext>
            </a:extLst>
          </p:cNvPr>
          <p:cNvCxnSpPr>
            <a:cxnSpLocks/>
          </p:cNvCxnSpPr>
          <p:nvPr/>
        </p:nvCxnSpPr>
        <p:spPr>
          <a:xfrm>
            <a:off x="6834423" y="2110915"/>
            <a:ext cx="0" cy="306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C88D1BD-B1CC-1F92-6C92-CA5B24F16F64}"/>
              </a:ext>
            </a:extLst>
          </p:cNvPr>
          <p:cNvCxnSpPr>
            <a:cxnSpLocks/>
          </p:cNvCxnSpPr>
          <p:nvPr/>
        </p:nvCxnSpPr>
        <p:spPr>
          <a:xfrm>
            <a:off x="4499969" y="2122800"/>
            <a:ext cx="0" cy="3065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845B1A25-0D9E-7FED-4585-92B84992EBBD}"/>
              </a:ext>
            </a:extLst>
          </p:cNvPr>
          <p:cNvSpPr txBox="1"/>
          <p:nvPr/>
        </p:nvSpPr>
        <p:spPr>
          <a:xfrm>
            <a:off x="6830502" y="3714102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rshub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74E8A73-A181-152C-DFAC-44BB6BA393A0}"/>
              </a:ext>
            </a:extLst>
          </p:cNvPr>
          <p:cNvCxnSpPr>
            <a:cxnSpLocks/>
          </p:cNvCxnSpPr>
          <p:nvPr/>
        </p:nvCxnSpPr>
        <p:spPr>
          <a:xfrm>
            <a:off x="6100413" y="3986150"/>
            <a:ext cx="780885" cy="526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F258D9D-BBF8-F92D-1BFC-89DC046655C4}"/>
              </a:ext>
            </a:extLst>
          </p:cNvPr>
          <p:cNvCxnSpPr>
            <a:cxnSpLocks/>
          </p:cNvCxnSpPr>
          <p:nvPr/>
        </p:nvCxnSpPr>
        <p:spPr>
          <a:xfrm flipV="1">
            <a:off x="6082211" y="2991011"/>
            <a:ext cx="448233" cy="82323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7CF8EB6-44F5-7EA7-6C09-95CE65AB0CAD}"/>
              </a:ext>
            </a:extLst>
          </p:cNvPr>
          <p:cNvCxnSpPr>
            <a:cxnSpLocks/>
          </p:cNvCxnSpPr>
          <p:nvPr/>
        </p:nvCxnSpPr>
        <p:spPr>
          <a:xfrm flipV="1">
            <a:off x="5800844" y="2924389"/>
            <a:ext cx="6738" cy="85248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0C747D61-44BF-9D8F-C637-07F5B429B70B}"/>
              </a:ext>
            </a:extLst>
          </p:cNvPr>
          <p:cNvSpPr txBox="1"/>
          <p:nvPr/>
        </p:nvSpPr>
        <p:spPr>
          <a:xfrm>
            <a:off x="6932443" y="3164553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5D8D6AC-1097-8F24-3CB8-3FD17CD29011}"/>
              </a:ext>
            </a:extLst>
          </p:cNvPr>
          <p:cNvSpPr txBox="1"/>
          <p:nvPr/>
        </p:nvSpPr>
        <p:spPr>
          <a:xfrm>
            <a:off x="6835970" y="2121840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8F721A2-6083-596D-0578-211347AFD541}"/>
              </a:ext>
            </a:extLst>
          </p:cNvPr>
          <p:cNvSpPr txBox="1"/>
          <p:nvPr/>
        </p:nvSpPr>
        <p:spPr>
          <a:xfrm>
            <a:off x="5764786" y="2126647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E73FF23-D476-01C5-CD28-2A7A03C2EC85}"/>
              </a:ext>
            </a:extLst>
          </p:cNvPr>
          <p:cNvSpPr txBox="1"/>
          <p:nvPr/>
        </p:nvSpPr>
        <p:spPr>
          <a:xfrm>
            <a:off x="4554488" y="2140237"/>
            <a:ext cx="8050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vnet peering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2F53698-01FC-F6F1-540B-A1E2C2BABF0E}"/>
              </a:ext>
            </a:extLst>
          </p:cNvPr>
          <p:cNvSpPr txBox="1"/>
          <p:nvPr/>
        </p:nvSpPr>
        <p:spPr>
          <a:xfrm>
            <a:off x="5228892" y="1405811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fw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ED0715-127F-FBF0-8F41-41923DB5158B}"/>
              </a:ext>
            </a:extLst>
          </p:cNvPr>
          <p:cNvCxnSpPr>
            <a:cxnSpLocks/>
          </p:cNvCxnSpPr>
          <p:nvPr/>
        </p:nvCxnSpPr>
        <p:spPr>
          <a:xfrm flipH="1" flipV="1">
            <a:off x="4626645" y="2989447"/>
            <a:ext cx="1030805" cy="954101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282D68-E4D4-202B-3F7E-1EC5591DFF16}"/>
              </a:ext>
            </a:extLst>
          </p:cNvPr>
          <p:cNvCxnSpPr>
            <a:cxnSpLocks/>
          </p:cNvCxnSpPr>
          <p:nvPr/>
        </p:nvCxnSpPr>
        <p:spPr>
          <a:xfrm flipV="1">
            <a:off x="3614824" y="1831776"/>
            <a:ext cx="1452671" cy="23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19661EE-B6F8-9823-7BF2-BC84FDBB15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49559" y="1489905"/>
            <a:ext cx="823033" cy="4441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9AF366-65B7-6503-5262-EFBCB42516D2}"/>
              </a:ext>
            </a:extLst>
          </p:cNvPr>
          <p:cNvSpPr txBox="1"/>
          <p:nvPr/>
        </p:nvSpPr>
        <p:spPr>
          <a:xfrm>
            <a:off x="3399809" y="1634293"/>
            <a:ext cx="647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internet</a:t>
            </a:r>
            <a:endParaRPr lang="en-GB" sz="105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66AC04E-8D97-CBC0-1B38-768F7D49FDFF}"/>
              </a:ext>
            </a:extLst>
          </p:cNvPr>
          <p:cNvSpPr txBox="1"/>
          <p:nvPr/>
        </p:nvSpPr>
        <p:spPr>
          <a:xfrm>
            <a:off x="5731934" y="4136652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nva1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578040A-41F8-A84D-9722-B910E8B11D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35002" y="2578055"/>
            <a:ext cx="298931" cy="2989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645C1E5-65CC-7F16-BE65-146279AF16BE}"/>
              </a:ext>
            </a:extLst>
          </p:cNvPr>
          <p:cNvSpPr txBox="1"/>
          <p:nvPr/>
        </p:nvSpPr>
        <p:spPr>
          <a:xfrm>
            <a:off x="2741188" y="13126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E5213DC-AEA3-CA22-237E-A0EDAE06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157" y="2490253"/>
            <a:ext cx="373627" cy="2230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40DFC14-B2C7-51A1-5F6C-D99F3EE6B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202" y="2458163"/>
            <a:ext cx="373627" cy="22306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C23E2AC-B82C-FD0F-65CF-7B5175F44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01" y="1655014"/>
            <a:ext cx="373627" cy="22306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3ED68958-2199-9733-0AF4-423EC0A68D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409497" y="2558601"/>
            <a:ext cx="298931" cy="29893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69C0FE3-9C27-2B25-141A-898FDF9056B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35719" y="2515259"/>
            <a:ext cx="298931" cy="298931"/>
          </a:xfrm>
          <a:prstGeom prst="rect">
            <a:avLst/>
          </a:prstGeom>
        </p:spPr>
      </p:pic>
      <p:sp>
        <p:nvSpPr>
          <p:cNvPr id="47" name="Free-form: Shape 46">
            <a:extLst>
              <a:ext uri="{FF2B5EF4-FFF2-40B4-BE49-F238E27FC236}">
                <a16:creationId xmlns:a16="http://schemas.microsoft.com/office/drawing/2014/main" id="{B74B3C0D-C4AF-9145-DEF3-FFC805B739E0}"/>
              </a:ext>
            </a:extLst>
          </p:cNvPr>
          <p:cNvSpPr/>
          <p:nvPr/>
        </p:nvSpPr>
        <p:spPr>
          <a:xfrm>
            <a:off x="5157733" y="2879718"/>
            <a:ext cx="729144" cy="2728913"/>
          </a:xfrm>
          <a:custGeom>
            <a:avLst/>
            <a:gdLst>
              <a:gd name="connsiteX0" fmla="*/ 361977 w 729116"/>
              <a:gd name="connsiteY0" fmla="*/ 0 h 2728913"/>
              <a:gd name="connsiteX1" fmla="*/ 490564 w 729116"/>
              <a:gd name="connsiteY1" fmla="*/ 657225 h 2728913"/>
              <a:gd name="connsiteX2" fmla="*/ 27 w 729116"/>
              <a:gd name="connsiteY2" fmla="*/ 1133475 h 2728913"/>
              <a:gd name="connsiteX3" fmla="*/ 514377 w 729116"/>
              <a:gd name="connsiteY3" fmla="*/ 2024063 h 2728913"/>
              <a:gd name="connsiteX4" fmla="*/ 695352 w 729116"/>
              <a:gd name="connsiteY4" fmla="*/ 2443163 h 2728913"/>
              <a:gd name="connsiteX5" fmla="*/ 728689 w 729116"/>
              <a:gd name="connsiteY5" fmla="*/ 2728913 h 2728913"/>
              <a:gd name="connsiteX0" fmla="*/ 442939 w 729116"/>
              <a:gd name="connsiteY0" fmla="*/ 0 h 2728913"/>
              <a:gd name="connsiteX1" fmla="*/ 490564 w 729116"/>
              <a:gd name="connsiteY1" fmla="*/ 657225 h 2728913"/>
              <a:gd name="connsiteX2" fmla="*/ 27 w 729116"/>
              <a:gd name="connsiteY2" fmla="*/ 1133475 h 2728913"/>
              <a:gd name="connsiteX3" fmla="*/ 514377 w 729116"/>
              <a:gd name="connsiteY3" fmla="*/ 2024063 h 2728913"/>
              <a:gd name="connsiteX4" fmla="*/ 695352 w 729116"/>
              <a:gd name="connsiteY4" fmla="*/ 2443163 h 2728913"/>
              <a:gd name="connsiteX5" fmla="*/ 728689 w 729116"/>
              <a:gd name="connsiteY5" fmla="*/ 2728913 h 2728913"/>
              <a:gd name="connsiteX0" fmla="*/ 442939 w 729116"/>
              <a:gd name="connsiteY0" fmla="*/ 0 h 2728913"/>
              <a:gd name="connsiteX1" fmla="*/ 490564 w 729116"/>
              <a:gd name="connsiteY1" fmla="*/ 657225 h 2728913"/>
              <a:gd name="connsiteX2" fmla="*/ 27 w 729116"/>
              <a:gd name="connsiteY2" fmla="*/ 1133475 h 2728913"/>
              <a:gd name="connsiteX3" fmla="*/ 514377 w 729116"/>
              <a:gd name="connsiteY3" fmla="*/ 2024063 h 2728913"/>
              <a:gd name="connsiteX4" fmla="*/ 695352 w 729116"/>
              <a:gd name="connsiteY4" fmla="*/ 2443163 h 2728913"/>
              <a:gd name="connsiteX5" fmla="*/ 728689 w 729116"/>
              <a:gd name="connsiteY5" fmla="*/ 2728913 h 2728913"/>
              <a:gd name="connsiteX0" fmla="*/ 442967 w 729144"/>
              <a:gd name="connsiteY0" fmla="*/ 0 h 2728913"/>
              <a:gd name="connsiteX1" fmla="*/ 481067 w 729144"/>
              <a:gd name="connsiteY1" fmla="*/ 681037 h 2728913"/>
              <a:gd name="connsiteX2" fmla="*/ 55 w 729144"/>
              <a:gd name="connsiteY2" fmla="*/ 1133475 h 2728913"/>
              <a:gd name="connsiteX3" fmla="*/ 514405 w 729144"/>
              <a:gd name="connsiteY3" fmla="*/ 2024063 h 2728913"/>
              <a:gd name="connsiteX4" fmla="*/ 695380 w 729144"/>
              <a:gd name="connsiteY4" fmla="*/ 2443163 h 2728913"/>
              <a:gd name="connsiteX5" fmla="*/ 728717 w 729144"/>
              <a:gd name="connsiteY5" fmla="*/ 2728913 h 2728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9144" h="2728913">
                <a:moveTo>
                  <a:pt x="442967" y="0"/>
                </a:moveTo>
                <a:cubicBezTo>
                  <a:pt x="494560" y="253206"/>
                  <a:pt x="554886" y="492125"/>
                  <a:pt x="481067" y="681037"/>
                </a:cubicBezTo>
                <a:cubicBezTo>
                  <a:pt x="407248" y="869949"/>
                  <a:pt x="-5501" y="909637"/>
                  <a:pt x="55" y="1133475"/>
                </a:cubicBezTo>
                <a:cubicBezTo>
                  <a:pt x="5611" y="1357313"/>
                  <a:pt x="398518" y="1805782"/>
                  <a:pt x="514405" y="2024063"/>
                </a:cubicBezTo>
                <a:cubicBezTo>
                  <a:pt x="630292" y="2242344"/>
                  <a:pt x="659661" y="2325688"/>
                  <a:pt x="695380" y="2443163"/>
                </a:cubicBezTo>
                <a:cubicBezTo>
                  <a:pt x="731099" y="2560638"/>
                  <a:pt x="729908" y="2644775"/>
                  <a:pt x="728717" y="2728913"/>
                </a:cubicBezTo>
              </a:path>
            </a:pathLst>
          </a:custGeom>
          <a:noFill/>
          <a:ln w="19050">
            <a:solidFill>
              <a:srgbClr val="009900"/>
            </a:solidFill>
            <a:prstDash val="sys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Free-form: Shape 48">
            <a:extLst>
              <a:ext uri="{FF2B5EF4-FFF2-40B4-BE49-F238E27FC236}">
                <a16:creationId xmlns:a16="http://schemas.microsoft.com/office/drawing/2014/main" id="{DB89275C-60DA-C7B4-23A2-DD9A320E4D5E}"/>
              </a:ext>
            </a:extLst>
          </p:cNvPr>
          <p:cNvSpPr/>
          <p:nvPr/>
        </p:nvSpPr>
        <p:spPr>
          <a:xfrm>
            <a:off x="4095749" y="1731956"/>
            <a:ext cx="1017253" cy="828674"/>
          </a:xfrm>
          <a:custGeom>
            <a:avLst/>
            <a:gdLst>
              <a:gd name="connsiteX0" fmla="*/ 247650 w 988684"/>
              <a:gd name="connsiteY0" fmla="*/ 842962 h 842962"/>
              <a:gd name="connsiteX1" fmla="*/ 271463 w 988684"/>
              <a:gd name="connsiteY1" fmla="*/ 433387 h 842962"/>
              <a:gd name="connsiteX2" fmla="*/ 890588 w 988684"/>
              <a:gd name="connsiteY2" fmla="*/ 280987 h 842962"/>
              <a:gd name="connsiteX3" fmla="*/ 895350 w 988684"/>
              <a:gd name="connsiteY3" fmla="*/ 95250 h 842962"/>
              <a:gd name="connsiteX4" fmla="*/ 0 w 988684"/>
              <a:gd name="connsiteY4" fmla="*/ 0 h 842962"/>
              <a:gd name="connsiteX0" fmla="*/ 166688 w 988684"/>
              <a:gd name="connsiteY0" fmla="*/ 847724 h 847724"/>
              <a:gd name="connsiteX1" fmla="*/ 271463 w 988684"/>
              <a:gd name="connsiteY1" fmla="*/ 433387 h 847724"/>
              <a:gd name="connsiteX2" fmla="*/ 890588 w 988684"/>
              <a:gd name="connsiteY2" fmla="*/ 280987 h 847724"/>
              <a:gd name="connsiteX3" fmla="*/ 895350 w 988684"/>
              <a:gd name="connsiteY3" fmla="*/ 95250 h 847724"/>
              <a:gd name="connsiteX4" fmla="*/ 0 w 988684"/>
              <a:gd name="connsiteY4" fmla="*/ 0 h 847724"/>
              <a:gd name="connsiteX0" fmla="*/ 166688 w 988684"/>
              <a:gd name="connsiteY0" fmla="*/ 847724 h 847724"/>
              <a:gd name="connsiteX1" fmla="*/ 271463 w 988684"/>
              <a:gd name="connsiteY1" fmla="*/ 433387 h 847724"/>
              <a:gd name="connsiteX2" fmla="*/ 890588 w 988684"/>
              <a:gd name="connsiteY2" fmla="*/ 280987 h 847724"/>
              <a:gd name="connsiteX3" fmla="*/ 895350 w 988684"/>
              <a:gd name="connsiteY3" fmla="*/ 95250 h 847724"/>
              <a:gd name="connsiteX4" fmla="*/ 0 w 988684"/>
              <a:gd name="connsiteY4" fmla="*/ 0 h 847724"/>
              <a:gd name="connsiteX0" fmla="*/ 166688 w 983785"/>
              <a:gd name="connsiteY0" fmla="*/ 847724 h 847724"/>
              <a:gd name="connsiteX1" fmla="*/ 361950 w 983785"/>
              <a:gd name="connsiteY1" fmla="*/ 361949 h 847724"/>
              <a:gd name="connsiteX2" fmla="*/ 890588 w 983785"/>
              <a:gd name="connsiteY2" fmla="*/ 280987 h 847724"/>
              <a:gd name="connsiteX3" fmla="*/ 895350 w 983785"/>
              <a:gd name="connsiteY3" fmla="*/ 95250 h 847724"/>
              <a:gd name="connsiteX4" fmla="*/ 0 w 983785"/>
              <a:gd name="connsiteY4" fmla="*/ 0 h 847724"/>
              <a:gd name="connsiteX0" fmla="*/ 276225 w 983785"/>
              <a:gd name="connsiteY0" fmla="*/ 828674 h 828674"/>
              <a:gd name="connsiteX1" fmla="*/ 361950 w 983785"/>
              <a:gd name="connsiteY1" fmla="*/ 361949 h 828674"/>
              <a:gd name="connsiteX2" fmla="*/ 890588 w 983785"/>
              <a:gd name="connsiteY2" fmla="*/ 280987 h 828674"/>
              <a:gd name="connsiteX3" fmla="*/ 895350 w 983785"/>
              <a:gd name="connsiteY3" fmla="*/ 95250 h 828674"/>
              <a:gd name="connsiteX4" fmla="*/ 0 w 983785"/>
              <a:gd name="connsiteY4" fmla="*/ 0 h 828674"/>
              <a:gd name="connsiteX0" fmla="*/ 276225 w 1017253"/>
              <a:gd name="connsiteY0" fmla="*/ 828674 h 828674"/>
              <a:gd name="connsiteX1" fmla="*/ 361950 w 1017253"/>
              <a:gd name="connsiteY1" fmla="*/ 361949 h 828674"/>
              <a:gd name="connsiteX2" fmla="*/ 890588 w 1017253"/>
              <a:gd name="connsiteY2" fmla="*/ 280987 h 828674"/>
              <a:gd name="connsiteX3" fmla="*/ 942975 w 1017253"/>
              <a:gd name="connsiteY3" fmla="*/ 47625 h 828674"/>
              <a:gd name="connsiteX4" fmla="*/ 0 w 1017253"/>
              <a:gd name="connsiteY4" fmla="*/ 0 h 828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253" h="828674">
                <a:moveTo>
                  <a:pt x="276225" y="828674"/>
                </a:moveTo>
                <a:cubicBezTo>
                  <a:pt x="272653" y="627854"/>
                  <a:pt x="259556" y="453230"/>
                  <a:pt x="361950" y="361949"/>
                </a:cubicBezTo>
                <a:cubicBezTo>
                  <a:pt x="464344" y="270668"/>
                  <a:pt x="793751" y="333374"/>
                  <a:pt x="890588" y="280987"/>
                </a:cubicBezTo>
                <a:cubicBezTo>
                  <a:pt x="987425" y="228600"/>
                  <a:pt x="1091406" y="94456"/>
                  <a:pt x="942975" y="47625"/>
                </a:cubicBezTo>
                <a:cubicBezTo>
                  <a:pt x="794544" y="794"/>
                  <a:pt x="373459" y="24209"/>
                  <a:pt x="0" y="0"/>
                </a:cubicBezTo>
              </a:path>
            </a:pathLst>
          </a:custGeom>
          <a:noFill/>
          <a:ln w="19050">
            <a:solidFill>
              <a:srgbClr val="9900FF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Free-form: Shape 49">
            <a:extLst>
              <a:ext uri="{FF2B5EF4-FFF2-40B4-BE49-F238E27FC236}">
                <a16:creationId xmlns:a16="http://schemas.microsoft.com/office/drawing/2014/main" id="{D9E0B156-A24F-3CB7-F135-49EF0AA4A2B5}"/>
              </a:ext>
            </a:extLst>
          </p:cNvPr>
          <p:cNvSpPr/>
          <p:nvPr/>
        </p:nvSpPr>
        <p:spPr>
          <a:xfrm>
            <a:off x="4032916" y="1640563"/>
            <a:ext cx="1583780" cy="985903"/>
          </a:xfrm>
          <a:custGeom>
            <a:avLst/>
            <a:gdLst>
              <a:gd name="connsiteX0" fmla="*/ 1552575 w 1590751"/>
              <a:gd name="connsiteY0" fmla="*/ 985903 h 985903"/>
              <a:gd name="connsiteX1" fmla="*/ 1543050 w 1590751"/>
              <a:gd name="connsiteY1" fmla="*/ 819215 h 985903"/>
              <a:gd name="connsiteX2" fmla="*/ 1581150 w 1590751"/>
              <a:gd name="connsiteY2" fmla="*/ 309628 h 985903"/>
              <a:gd name="connsiteX3" fmla="*/ 1338263 w 1590751"/>
              <a:gd name="connsiteY3" fmla="*/ 28640 h 985903"/>
              <a:gd name="connsiteX4" fmla="*/ 0 w 1590751"/>
              <a:gd name="connsiteY4" fmla="*/ 23878 h 985903"/>
              <a:gd name="connsiteX0" fmla="*/ 1552575 w 1595814"/>
              <a:gd name="connsiteY0" fmla="*/ 985903 h 985903"/>
              <a:gd name="connsiteX1" fmla="*/ 1566863 w 1595814"/>
              <a:gd name="connsiteY1" fmla="*/ 819215 h 985903"/>
              <a:gd name="connsiteX2" fmla="*/ 1581150 w 1595814"/>
              <a:gd name="connsiteY2" fmla="*/ 309628 h 985903"/>
              <a:gd name="connsiteX3" fmla="*/ 1338263 w 1595814"/>
              <a:gd name="connsiteY3" fmla="*/ 28640 h 985903"/>
              <a:gd name="connsiteX4" fmla="*/ 0 w 1595814"/>
              <a:gd name="connsiteY4" fmla="*/ 23878 h 985903"/>
              <a:gd name="connsiteX0" fmla="*/ 1552575 w 1595814"/>
              <a:gd name="connsiteY0" fmla="*/ 985903 h 985903"/>
              <a:gd name="connsiteX1" fmla="*/ 1566863 w 1595814"/>
              <a:gd name="connsiteY1" fmla="*/ 819215 h 985903"/>
              <a:gd name="connsiteX2" fmla="*/ 1581150 w 1595814"/>
              <a:gd name="connsiteY2" fmla="*/ 281053 h 985903"/>
              <a:gd name="connsiteX3" fmla="*/ 1338263 w 1595814"/>
              <a:gd name="connsiteY3" fmla="*/ 28640 h 985903"/>
              <a:gd name="connsiteX4" fmla="*/ 0 w 1595814"/>
              <a:gd name="connsiteY4" fmla="*/ 23878 h 985903"/>
              <a:gd name="connsiteX0" fmla="*/ 1552575 w 1583780"/>
              <a:gd name="connsiteY0" fmla="*/ 985903 h 985903"/>
              <a:gd name="connsiteX1" fmla="*/ 1566863 w 1583780"/>
              <a:gd name="connsiteY1" fmla="*/ 819215 h 985903"/>
              <a:gd name="connsiteX2" fmla="*/ 1581150 w 1583780"/>
              <a:gd name="connsiteY2" fmla="*/ 281053 h 985903"/>
              <a:gd name="connsiteX3" fmla="*/ 1338263 w 1583780"/>
              <a:gd name="connsiteY3" fmla="*/ 28640 h 985903"/>
              <a:gd name="connsiteX4" fmla="*/ 0 w 1583780"/>
              <a:gd name="connsiteY4" fmla="*/ 23878 h 985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83780" h="985903">
                <a:moveTo>
                  <a:pt x="1552575" y="985903"/>
                </a:moveTo>
                <a:cubicBezTo>
                  <a:pt x="1545431" y="958915"/>
                  <a:pt x="1562101" y="936690"/>
                  <a:pt x="1566863" y="819215"/>
                </a:cubicBezTo>
                <a:cubicBezTo>
                  <a:pt x="1571625" y="701740"/>
                  <a:pt x="1590675" y="422341"/>
                  <a:pt x="1581150" y="281053"/>
                </a:cubicBezTo>
                <a:cubicBezTo>
                  <a:pt x="1571625" y="139765"/>
                  <a:pt x="1601788" y="76265"/>
                  <a:pt x="1338263" y="28640"/>
                </a:cubicBezTo>
                <a:cubicBezTo>
                  <a:pt x="1074738" y="-18985"/>
                  <a:pt x="537369" y="2446"/>
                  <a:pt x="0" y="23878"/>
                </a:cubicBezTo>
              </a:path>
            </a:pathLst>
          </a:custGeom>
          <a:noFill/>
          <a:ln w="19050">
            <a:solidFill>
              <a:srgbClr val="009900"/>
            </a:solidFill>
            <a:prstDash val="sysDot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8AABE181-9420-21E6-9F26-6B82DC3BC8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643258" y="5627043"/>
            <a:ext cx="328647" cy="296427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06DA829E-D06E-1480-86F1-0DA845E6D764}"/>
              </a:ext>
            </a:extLst>
          </p:cNvPr>
          <p:cNvSpPr txBox="1"/>
          <p:nvPr/>
        </p:nvSpPr>
        <p:spPr>
          <a:xfrm>
            <a:off x="5956494" y="5715813"/>
            <a:ext cx="7291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on-prem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35A3EA-DBD5-B2FA-D3BE-ABAF28C6178B}"/>
              </a:ext>
            </a:extLst>
          </p:cNvPr>
          <p:cNvSpPr txBox="1"/>
          <p:nvPr/>
        </p:nvSpPr>
        <p:spPr>
          <a:xfrm>
            <a:off x="4652747" y="3334888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100" dirty="0">
                <a:solidFill>
                  <a:srgbClr val="FF0000"/>
                </a:solidFill>
              </a:rPr>
              <a:t>eBGP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D2269E-4DD5-A9A6-B1CF-02F20A4F92CE}"/>
              </a:ext>
            </a:extLst>
          </p:cNvPr>
          <p:cNvSpPr txBox="1"/>
          <p:nvPr/>
        </p:nvSpPr>
        <p:spPr>
          <a:xfrm>
            <a:off x="6247064" y="331806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100" dirty="0">
                <a:solidFill>
                  <a:srgbClr val="FF0000"/>
                </a:solidFill>
              </a:rPr>
              <a:t>eBGP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46E2EE-8D05-FA85-F46C-0CF50C75B501}"/>
              </a:ext>
            </a:extLst>
          </p:cNvPr>
          <p:cNvSpPr txBox="1"/>
          <p:nvPr/>
        </p:nvSpPr>
        <p:spPr>
          <a:xfrm>
            <a:off x="6206520" y="3960175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100" dirty="0">
                <a:solidFill>
                  <a:srgbClr val="FF0000"/>
                </a:solidFill>
              </a:rPr>
              <a:t>eBGP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EFA05A5-50D1-E699-C80D-A823DF4F777B}"/>
              </a:ext>
            </a:extLst>
          </p:cNvPr>
          <p:cNvSpPr txBox="1"/>
          <p:nvPr/>
        </p:nvSpPr>
        <p:spPr>
          <a:xfrm>
            <a:off x="5785478" y="3191476"/>
            <a:ext cx="4988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100" dirty="0">
                <a:solidFill>
                  <a:srgbClr val="FF0000"/>
                </a:solidFill>
              </a:rPr>
              <a:t>eBGP</a:t>
            </a:r>
          </a:p>
        </p:txBody>
      </p:sp>
    </p:spTree>
    <p:extLst>
      <p:ext uri="{BB962C8B-B14F-4D97-AF65-F5344CB8AC3E}">
        <p14:creationId xmlns:p14="http://schemas.microsoft.com/office/powerpoint/2010/main" val="1841823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339209D-B767-74C1-1A05-CB07470C51C4}"/>
              </a:ext>
            </a:extLst>
          </p:cNvPr>
          <p:cNvCxnSpPr>
            <a:cxnSpLocks/>
          </p:cNvCxnSpPr>
          <p:nvPr/>
        </p:nvCxnSpPr>
        <p:spPr>
          <a:xfrm>
            <a:off x="4051349" y="674963"/>
            <a:ext cx="653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8AC4C3-4DB5-FFA3-7E80-0EFC88A2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87" y="11412"/>
            <a:ext cx="1825238" cy="296277"/>
          </a:xfrm>
        </p:spPr>
        <p:txBody>
          <a:bodyPr>
            <a:noAutofit/>
          </a:bodyPr>
          <a:lstStyle/>
          <a:p>
            <a:r>
              <a:rPr lang="en-US" sz="1800" dirty="0"/>
              <a:t>Network diagram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5457B-DB63-5571-9F7E-38AE16DA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92" y="3987070"/>
            <a:ext cx="369452" cy="2205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F1B413-9997-6479-E9E5-8D6A3D34DCA9}"/>
              </a:ext>
            </a:extLst>
          </p:cNvPr>
          <p:cNvSpPr/>
          <p:nvPr/>
        </p:nvSpPr>
        <p:spPr>
          <a:xfrm>
            <a:off x="3539129" y="3600072"/>
            <a:ext cx="5312674" cy="263591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90EF3-93CB-CABB-7217-63E90F08D7BE}"/>
              </a:ext>
            </a:extLst>
          </p:cNvPr>
          <p:cNvSpPr txBox="1"/>
          <p:nvPr/>
        </p:nvSpPr>
        <p:spPr>
          <a:xfrm>
            <a:off x="1573362" y="6215473"/>
            <a:ext cx="883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SEA-Cust33-ER</a:t>
            </a:r>
          </a:p>
          <a:p>
            <a:r>
              <a:rPr lang="en-GB" sz="900" dirty="0"/>
              <a:t>Seattle</a:t>
            </a:r>
          </a:p>
          <a:p>
            <a:r>
              <a:rPr lang="en-GB" sz="900" dirty="0"/>
              <a:t>50Mbps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6DC9D4-4219-FAE2-B82B-F9EDCA80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62" y="5597067"/>
            <a:ext cx="815340" cy="815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5189F2-3981-6F59-6D94-B04BE541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766" y="4853818"/>
            <a:ext cx="298931" cy="2989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51DB06-6205-9C35-EE43-594C55FF31CE}"/>
              </a:ext>
            </a:extLst>
          </p:cNvPr>
          <p:cNvCxnSpPr>
            <a:cxnSpLocks/>
          </p:cNvCxnSpPr>
          <p:nvPr/>
        </p:nvCxnSpPr>
        <p:spPr>
          <a:xfrm>
            <a:off x="4089553" y="5785026"/>
            <a:ext cx="437214" cy="47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98B3FA-664B-C050-0F9E-1ED85AEB1240}"/>
              </a:ext>
            </a:extLst>
          </p:cNvPr>
          <p:cNvCxnSpPr>
            <a:cxnSpLocks/>
          </p:cNvCxnSpPr>
          <p:nvPr/>
        </p:nvCxnSpPr>
        <p:spPr>
          <a:xfrm flipV="1">
            <a:off x="4340058" y="5308339"/>
            <a:ext cx="1358571" cy="3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91EA03-5C44-B9F5-422F-35F4D5D3E896}"/>
              </a:ext>
            </a:extLst>
          </p:cNvPr>
          <p:cNvCxnSpPr>
            <a:cxnSpLocks/>
          </p:cNvCxnSpPr>
          <p:nvPr/>
        </p:nvCxnSpPr>
        <p:spPr>
          <a:xfrm>
            <a:off x="5019742" y="5109056"/>
            <a:ext cx="0" cy="20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8482B-8B3D-A11E-07D2-EDA94EE0FEB2}"/>
              </a:ext>
            </a:extLst>
          </p:cNvPr>
          <p:cNvCxnSpPr>
            <a:cxnSpLocks/>
          </p:cNvCxnSpPr>
          <p:nvPr/>
        </p:nvCxnSpPr>
        <p:spPr>
          <a:xfrm>
            <a:off x="6388745" y="5280360"/>
            <a:ext cx="8659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5B2D6A-CC0D-5C1C-C0B0-1994E185DE03}"/>
              </a:ext>
            </a:extLst>
          </p:cNvPr>
          <p:cNvCxnSpPr>
            <a:cxnSpLocks/>
          </p:cNvCxnSpPr>
          <p:nvPr/>
        </p:nvCxnSpPr>
        <p:spPr>
          <a:xfrm>
            <a:off x="6699406" y="5083602"/>
            <a:ext cx="0" cy="19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FF8BCB-54A8-3D3E-42E5-A54D16CAFF44}"/>
              </a:ext>
            </a:extLst>
          </p:cNvPr>
          <p:cNvSpPr txBox="1"/>
          <p:nvPr/>
        </p:nvSpPr>
        <p:spPr>
          <a:xfrm>
            <a:off x="2578498" y="425595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SEA-Cust33-hub</a:t>
            </a:r>
          </a:p>
          <a:p>
            <a:r>
              <a:rPr lang="en-GB" sz="900" dirty="0"/>
              <a:t>[</a:t>
            </a:r>
            <a:r>
              <a:rPr lang="en-GB" sz="900" dirty="0">
                <a:solidFill>
                  <a:srgbClr val="0070C0"/>
                </a:solidFill>
              </a:rPr>
              <a:t>10.17.33.0/24</a:t>
            </a:r>
            <a:r>
              <a:rPr lang="en-GB" sz="900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EE9056-6DA7-CAEF-3CD3-D58845B12F66}"/>
              </a:ext>
            </a:extLst>
          </p:cNvPr>
          <p:cNvSpPr txBox="1"/>
          <p:nvPr/>
        </p:nvSpPr>
        <p:spPr>
          <a:xfrm>
            <a:off x="3671875" y="486023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tenantSubnet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10.17.33.16/28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0868753-5E8E-CF10-7BCF-475B72C0B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732" y="5126358"/>
            <a:ext cx="357102" cy="3571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E58DC68-DB69-CE1C-CA06-1A3003EB2AEE}"/>
              </a:ext>
            </a:extLst>
          </p:cNvPr>
          <p:cNvSpPr txBox="1"/>
          <p:nvPr/>
        </p:nvSpPr>
        <p:spPr>
          <a:xfrm>
            <a:off x="6255147" y="52495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10.17.33.64/26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2BFC4D-DB7A-1FB2-362F-075C4C35DD6C}"/>
              </a:ext>
            </a:extLst>
          </p:cNvPr>
          <p:cNvSpPr txBox="1"/>
          <p:nvPr/>
        </p:nvSpPr>
        <p:spPr>
          <a:xfrm>
            <a:off x="4716264" y="556500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GatewaySubnet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10.17.33.192/26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9A06602-E346-D653-B797-81DED6A44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374" y="5606513"/>
            <a:ext cx="357102" cy="3571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DCD50DF-FD77-6318-4D5D-F41953E2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42" y="1577538"/>
            <a:ext cx="470956" cy="281168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FD1D4FD-2A68-A3FE-84BD-21D036558AF8}"/>
              </a:ext>
            </a:extLst>
          </p:cNvPr>
          <p:cNvSpPr/>
          <p:nvPr/>
        </p:nvSpPr>
        <p:spPr>
          <a:xfrm>
            <a:off x="2526479" y="1835913"/>
            <a:ext cx="2161229" cy="10336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0065C0B-F6FD-C623-EFDA-7C3449DB03E7}"/>
              </a:ext>
            </a:extLst>
          </p:cNvPr>
          <p:cNvCxnSpPr>
            <a:cxnSpLocks/>
          </p:cNvCxnSpPr>
          <p:nvPr/>
        </p:nvCxnSpPr>
        <p:spPr>
          <a:xfrm>
            <a:off x="2920113" y="2541634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BBE5AB1-7C01-8ABF-48E6-EC2641AAA8A7}"/>
              </a:ext>
            </a:extLst>
          </p:cNvPr>
          <p:cNvSpPr txBox="1"/>
          <p:nvPr/>
        </p:nvSpPr>
        <p:spPr>
          <a:xfrm>
            <a:off x="3051949" y="1503279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SEA-Cust33-spoke4</a:t>
            </a:r>
            <a:br>
              <a:rPr lang="en-GB" sz="900" dirty="0"/>
            </a:br>
            <a:r>
              <a:rPr lang="en-GB" sz="900" dirty="0"/>
              <a:t>10.0.4.0/24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A002D79-758C-0999-0F83-447ECEB01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750" y="2348402"/>
            <a:ext cx="357102" cy="35710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FFF9957-42C3-D4B2-AC25-B519E2C72EE6}"/>
              </a:ext>
            </a:extLst>
          </p:cNvPr>
          <p:cNvSpPr txBox="1"/>
          <p:nvPr/>
        </p:nvSpPr>
        <p:spPr>
          <a:xfrm>
            <a:off x="4447427" y="4662322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SEA-Cust33-vm1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5D50CA-3F09-07F0-F0CA-5D067C5FA8CA}"/>
              </a:ext>
            </a:extLst>
          </p:cNvPr>
          <p:cNvSpPr txBox="1"/>
          <p:nvPr/>
        </p:nvSpPr>
        <p:spPr>
          <a:xfrm>
            <a:off x="498288" y="5787576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dirty="0"/>
              <a:t>On-prem network</a:t>
            </a:r>
          </a:p>
          <a:p>
            <a:r>
              <a:rPr lang="en-GB" sz="1000" dirty="0">
                <a:solidFill>
                  <a:srgbClr val="C00000"/>
                </a:solidFill>
              </a:rPr>
              <a:t>10.1.33.0/25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2F975F-7656-E0D0-55CF-31ED348A5E18}"/>
              </a:ext>
            </a:extLst>
          </p:cNvPr>
          <p:cNvSpPr txBox="1"/>
          <p:nvPr/>
        </p:nvSpPr>
        <p:spPr>
          <a:xfrm>
            <a:off x="1809011" y="5449585"/>
            <a:ext cx="1531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/>
              <a:t>SEA-Cust33-VNet01-gw-er-conn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CEA19D8-021C-9638-A3D4-B0B0B355F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6588" y="5695384"/>
            <a:ext cx="223191" cy="223191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5A42CCC-09FF-03EC-A0C7-98E49E2F7E91}"/>
              </a:ext>
            </a:extLst>
          </p:cNvPr>
          <p:cNvCxnSpPr>
            <a:cxnSpLocks/>
          </p:cNvCxnSpPr>
          <p:nvPr/>
        </p:nvCxnSpPr>
        <p:spPr>
          <a:xfrm flipV="1">
            <a:off x="2083597" y="5934337"/>
            <a:ext cx="1825150" cy="146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4CC8EEC-DAB5-78FF-3B6F-E0159CE7D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053" y="5479800"/>
            <a:ext cx="388620" cy="3505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AD6265A-A810-C567-6E86-3F6D7A1DDCF4}"/>
              </a:ext>
            </a:extLst>
          </p:cNvPr>
          <p:cNvSpPr txBox="1"/>
          <p:nvPr/>
        </p:nvSpPr>
        <p:spPr>
          <a:xfrm>
            <a:off x="1046764" y="5141408"/>
            <a:ext cx="114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10.1.33.10</a:t>
            </a:r>
          </a:p>
          <a:p>
            <a:r>
              <a:rPr lang="en-GB" dirty="0">
                <a:solidFill>
                  <a:srgbClr val="0070C0"/>
                </a:solidFill>
              </a:rPr>
              <a:t>Web server: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10.1.33.10:8080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10.1.33.10:8081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10.1.33.10:8082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FBF586-B744-2617-4BE8-D501D5A42129}"/>
              </a:ext>
            </a:extLst>
          </p:cNvPr>
          <p:cNvCxnSpPr>
            <a:cxnSpLocks/>
          </p:cNvCxnSpPr>
          <p:nvPr/>
        </p:nvCxnSpPr>
        <p:spPr>
          <a:xfrm>
            <a:off x="4348538" y="4512570"/>
            <a:ext cx="10674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6B5E3BE-77DA-CC30-EA12-23DF7E0BBB3B}"/>
              </a:ext>
            </a:extLst>
          </p:cNvPr>
          <p:cNvSpPr txBox="1"/>
          <p:nvPr/>
        </p:nvSpPr>
        <p:spPr>
          <a:xfrm>
            <a:off x="3645682" y="4352377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nvaSubnet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10.17.33.0/28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27A67FA9-D662-9B74-C809-B9EE60AC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110" y="2099555"/>
            <a:ext cx="298931" cy="298931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3A8EC22-3E8F-A70A-E5AD-8AFD44095DAC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3057576" y="2398486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3253D1-1999-49B7-406E-CFB9F50F2949}"/>
              </a:ext>
            </a:extLst>
          </p:cNvPr>
          <p:cNvSpPr txBox="1"/>
          <p:nvPr/>
        </p:nvSpPr>
        <p:spPr>
          <a:xfrm>
            <a:off x="7796106" y="3037499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4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AFEEBD-DAA4-FFA1-BAF4-8CBB1A7D470E}"/>
              </a:ext>
            </a:extLst>
          </p:cNvPr>
          <p:cNvSpPr txBox="1"/>
          <p:nvPr/>
        </p:nvSpPr>
        <p:spPr>
          <a:xfrm>
            <a:off x="2770004" y="2543687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noProof="1"/>
              <a:t>tenantSubnet</a:t>
            </a:r>
            <a:br>
              <a:rPr lang="en-GB" noProof="1"/>
            </a:br>
            <a:r>
              <a:rPr lang="en-GB" noProof="1"/>
              <a:t>10.0.4.128/25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F1A6AA-30A9-FA04-E676-74569BB532CC}"/>
              </a:ext>
            </a:extLst>
          </p:cNvPr>
          <p:cNvCxnSpPr>
            <a:cxnSpLocks/>
          </p:cNvCxnSpPr>
          <p:nvPr/>
        </p:nvCxnSpPr>
        <p:spPr>
          <a:xfrm>
            <a:off x="4253785" y="2872583"/>
            <a:ext cx="0" cy="72927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5CE0AB6-E24A-7034-BC2D-C8CF4EF0CADE}"/>
              </a:ext>
            </a:extLst>
          </p:cNvPr>
          <p:cNvSpPr txBox="1"/>
          <p:nvPr/>
        </p:nvSpPr>
        <p:spPr>
          <a:xfrm>
            <a:off x="3757599" y="3718458"/>
            <a:ext cx="99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SEA-Cust33-nva1</a:t>
            </a:r>
          </a:p>
          <a:p>
            <a:r>
              <a:rPr lang="en-GB" sz="900" dirty="0"/>
              <a:t>AS: 65001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2C8BBCE-B67B-AAF4-4349-C412AC33C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190" y="4005586"/>
            <a:ext cx="364213" cy="364213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67D5DB7-0543-154E-F1A4-8C5A6CA025E4}"/>
              </a:ext>
            </a:extLst>
          </p:cNvPr>
          <p:cNvCxnSpPr>
            <a:cxnSpLocks/>
          </p:cNvCxnSpPr>
          <p:nvPr/>
        </p:nvCxnSpPr>
        <p:spPr>
          <a:xfrm>
            <a:off x="5410075" y="4323181"/>
            <a:ext cx="0" cy="20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A24E0CD-6B1D-922D-5D2C-21D5F5EDA1C7}"/>
              </a:ext>
            </a:extLst>
          </p:cNvPr>
          <p:cNvSpPr txBox="1"/>
          <p:nvPr/>
        </p:nvSpPr>
        <p:spPr>
          <a:xfrm>
            <a:off x="4002152" y="4030946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.10</a:t>
            </a:r>
            <a:endParaRPr lang="en-GB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4E500B-2EED-40EA-A6CD-FCEB6FDCF552}"/>
              </a:ext>
            </a:extLst>
          </p:cNvPr>
          <p:cNvSpPr txBox="1"/>
          <p:nvPr/>
        </p:nvSpPr>
        <p:spPr>
          <a:xfrm>
            <a:off x="6702194" y="2983370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702CFD-8EC2-38D3-1E75-9AAC89DB29CC}"/>
              </a:ext>
            </a:extLst>
          </p:cNvPr>
          <p:cNvCxnSpPr>
            <a:cxnSpLocks/>
            <a:endCxn id="112" idx="0"/>
          </p:cNvCxnSpPr>
          <p:nvPr/>
        </p:nvCxnSpPr>
        <p:spPr>
          <a:xfrm flipH="1">
            <a:off x="5474297" y="2171411"/>
            <a:ext cx="903952" cy="1834175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6A7FFB-0F2F-00A7-544C-12E031BC1A18}"/>
              </a:ext>
            </a:extLst>
          </p:cNvPr>
          <p:cNvSpPr txBox="1"/>
          <p:nvPr/>
        </p:nvSpPr>
        <p:spPr>
          <a:xfrm>
            <a:off x="7022971" y="4368096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SEA-Cust33-rshub</a:t>
            </a:r>
          </a:p>
          <a:p>
            <a:r>
              <a:rPr lang="en-GB" sz="9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BF127D-C66F-3232-5A48-2347F4339A24}"/>
              </a:ext>
            </a:extLst>
          </p:cNvPr>
          <p:cNvSpPr txBox="1"/>
          <p:nvPr/>
        </p:nvSpPr>
        <p:spPr>
          <a:xfrm>
            <a:off x="4151020" y="5876977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SEA-Cust34-VNet01-gw-er</a:t>
            </a:r>
          </a:p>
          <a:p>
            <a:r>
              <a:rPr lang="en-GB" dirty="0"/>
              <a:t>SKU: standard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92AD21-9F61-D5D7-AD1B-71A1DC9FFB62}"/>
              </a:ext>
            </a:extLst>
          </p:cNvPr>
          <p:cNvSpPr txBox="1"/>
          <p:nvPr/>
        </p:nvSpPr>
        <p:spPr>
          <a:xfrm>
            <a:off x="2541537" y="1841357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SEA-Cust33-spoke4vm1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08F50-910E-4586-9EE6-72C349EF5610}"/>
              </a:ext>
            </a:extLst>
          </p:cNvPr>
          <p:cNvSpPr txBox="1"/>
          <p:nvPr/>
        </p:nvSpPr>
        <p:spPr>
          <a:xfrm>
            <a:off x="7876499" y="363483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westus2</a:t>
            </a:r>
            <a:endParaRPr lang="en-GB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2C6EDC-A56D-1720-1FF2-FADD04C8B9C0}"/>
              </a:ext>
            </a:extLst>
          </p:cNvPr>
          <p:cNvCxnSpPr>
            <a:cxnSpLocks/>
          </p:cNvCxnSpPr>
          <p:nvPr/>
        </p:nvCxnSpPr>
        <p:spPr>
          <a:xfrm>
            <a:off x="3874042" y="2505338"/>
            <a:ext cx="7094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D07D6C-74C4-4ED8-2D84-0B943D2EC0FD}"/>
              </a:ext>
            </a:extLst>
          </p:cNvPr>
          <p:cNvSpPr txBox="1"/>
          <p:nvPr/>
        </p:nvSpPr>
        <p:spPr>
          <a:xfrm>
            <a:off x="3531971" y="2506909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10.0.4.0/26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7ABFD9-2512-1422-AB2D-3DD2A3ECA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0269" y="2031187"/>
            <a:ext cx="336151" cy="30627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B9D962-7E63-4F60-A1EF-C940E1C66B9F}"/>
              </a:ext>
            </a:extLst>
          </p:cNvPr>
          <p:cNvCxnSpPr>
            <a:cxnSpLocks/>
          </p:cNvCxnSpPr>
          <p:nvPr/>
        </p:nvCxnSpPr>
        <p:spPr>
          <a:xfrm flipV="1">
            <a:off x="4226520" y="2349190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550562BF-DE26-4DD7-0EAA-13B7BCFF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19" y="1549661"/>
            <a:ext cx="470956" cy="281168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0436705-B8D4-28F0-2092-312F60E7F0C8}"/>
              </a:ext>
            </a:extLst>
          </p:cNvPr>
          <p:cNvSpPr/>
          <p:nvPr/>
        </p:nvSpPr>
        <p:spPr>
          <a:xfrm>
            <a:off x="4898555" y="1808036"/>
            <a:ext cx="2273811" cy="10336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30F6342-B841-8988-FE9C-38CEA18023BA}"/>
              </a:ext>
            </a:extLst>
          </p:cNvPr>
          <p:cNvCxnSpPr>
            <a:cxnSpLocks/>
          </p:cNvCxnSpPr>
          <p:nvPr/>
        </p:nvCxnSpPr>
        <p:spPr>
          <a:xfrm>
            <a:off x="5292190" y="2513757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0530F33-B5BE-1744-EB5B-70609E6AFD7E}"/>
              </a:ext>
            </a:extLst>
          </p:cNvPr>
          <p:cNvSpPr txBox="1"/>
          <p:nvPr/>
        </p:nvSpPr>
        <p:spPr>
          <a:xfrm>
            <a:off x="5424026" y="147540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SEA-Cust33-spoke5</a:t>
            </a:r>
            <a:br>
              <a:rPr lang="en-GB" sz="900" dirty="0"/>
            </a:br>
            <a:r>
              <a:rPr lang="en-GB" sz="900" dirty="0"/>
              <a:t>10.0.5.0/24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706FE27-AD1A-EBF6-950E-FA9B90A24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827" y="2320525"/>
            <a:ext cx="357102" cy="35710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14BBB56-6B19-B57B-514C-CA39F5ECD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56" y="2050957"/>
            <a:ext cx="298931" cy="298931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FFBA66-1F88-A12E-FA50-E31D5D986465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5655622" y="2349888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14EFDD4-9751-809C-FCCC-E2F86875B1AC}"/>
              </a:ext>
            </a:extLst>
          </p:cNvPr>
          <p:cNvSpPr txBox="1"/>
          <p:nvPr/>
        </p:nvSpPr>
        <p:spPr>
          <a:xfrm>
            <a:off x="5142081" y="251581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noProof="1"/>
              <a:t>tenantSubnet</a:t>
            </a:r>
            <a:br>
              <a:rPr lang="en-GB" noProof="1"/>
            </a:br>
            <a:r>
              <a:rPr lang="en-GB" noProof="1"/>
              <a:t>10.0.5.128/25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D68D4-D8A8-ACCA-F1B7-92F8E88F3594}"/>
              </a:ext>
            </a:extLst>
          </p:cNvPr>
          <p:cNvSpPr txBox="1"/>
          <p:nvPr/>
        </p:nvSpPr>
        <p:spPr>
          <a:xfrm>
            <a:off x="4922856" y="1813795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SEA-Cust33-spoke5vm1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A61187-E2E1-B0FA-F733-0588A880AAF7}"/>
              </a:ext>
            </a:extLst>
          </p:cNvPr>
          <p:cNvCxnSpPr>
            <a:cxnSpLocks/>
          </p:cNvCxnSpPr>
          <p:nvPr/>
        </p:nvCxnSpPr>
        <p:spPr>
          <a:xfrm>
            <a:off x="6246119" y="2477461"/>
            <a:ext cx="7094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BCB1A54-F414-BD08-31EF-F41357604754}"/>
              </a:ext>
            </a:extLst>
          </p:cNvPr>
          <p:cNvSpPr txBox="1"/>
          <p:nvPr/>
        </p:nvSpPr>
        <p:spPr>
          <a:xfrm>
            <a:off x="6133977" y="249665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10.0.5.0/26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193AB11-F12A-A2A4-ED9F-80BE3C985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346" y="2003310"/>
            <a:ext cx="336151" cy="306271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F16BCFE-7E9C-89F4-79AC-7344190135B8}"/>
              </a:ext>
            </a:extLst>
          </p:cNvPr>
          <p:cNvCxnSpPr>
            <a:cxnSpLocks/>
          </p:cNvCxnSpPr>
          <p:nvPr/>
        </p:nvCxnSpPr>
        <p:spPr>
          <a:xfrm flipV="1">
            <a:off x="6598597" y="2321313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16A826-AD1C-C06F-A6B4-94B1BDDB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253" y="1448995"/>
            <a:ext cx="470956" cy="281168"/>
          </a:xfrm>
          <a:prstGeom prst="rect">
            <a:avLst/>
          </a:prstGeom>
        </p:spPr>
      </p:pic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D4CC0EF-3D73-FB12-A38C-0D70573350F4}"/>
              </a:ext>
            </a:extLst>
          </p:cNvPr>
          <p:cNvSpPr/>
          <p:nvPr/>
        </p:nvSpPr>
        <p:spPr>
          <a:xfrm>
            <a:off x="7281268" y="1808036"/>
            <a:ext cx="2384253" cy="10336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D1EF527-C0C1-9307-EF37-EDF09B454408}"/>
              </a:ext>
            </a:extLst>
          </p:cNvPr>
          <p:cNvCxnSpPr>
            <a:cxnSpLocks/>
          </p:cNvCxnSpPr>
          <p:nvPr/>
        </p:nvCxnSpPr>
        <p:spPr>
          <a:xfrm>
            <a:off x="7674902" y="2513757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C4A9EF7-9E65-BEDD-A080-E5E200D5AD66}"/>
              </a:ext>
            </a:extLst>
          </p:cNvPr>
          <p:cNvSpPr txBox="1"/>
          <p:nvPr/>
        </p:nvSpPr>
        <p:spPr>
          <a:xfrm>
            <a:off x="8720747" y="143171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SEA-Cust33-spoke6</a:t>
            </a:r>
            <a:br>
              <a:rPr lang="en-GB" sz="900" dirty="0"/>
            </a:br>
            <a:r>
              <a:rPr lang="en-GB" sz="900" dirty="0"/>
              <a:t>10.0.6.0/24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897883D-B20D-448F-BE52-78A45AF08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5539" y="2320525"/>
            <a:ext cx="357102" cy="357102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8DE26A44-C77B-63EB-AC05-3B478A33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868" y="2050957"/>
            <a:ext cx="298931" cy="298931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CC04082-9408-1681-CF26-4CC8D46FD84D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8038334" y="2349888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758618E-62C3-9613-F2D4-50064358590F}"/>
              </a:ext>
            </a:extLst>
          </p:cNvPr>
          <p:cNvSpPr txBox="1"/>
          <p:nvPr/>
        </p:nvSpPr>
        <p:spPr>
          <a:xfrm>
            <a:off x="7374731" y="2521614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noProof="1"/>
              <a:t>tenantSubnet</a:t>
            </a:r>
            <a:br>
              <a:rPr lang="en-GB" noProof="1"/>
            </a:br>
            <a:r>
              <a:rPr lang="en-GB" noProof="1"/>
              <a:t>10.0.6.128/25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BD80D9-5ADF-B237-E86A-78B5587940A9}"/>
              </a:ext>
            </a:extLst>
          </p:cNvPr>
          <p:cNvSpPr txBox="1"/>
          <p:nvPr/>
        </p:nvSpPr>
        <p:spPr>
          <a:xfrm>
            <a:off x="7317253" y="1843461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SEA-Cust33-spoke6vm1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2A79C4-EA5F-54E8-E849-8700B59B5750}"/>
              </a:ext>
            </a:extLst>
          </p:cNvPr>
          <p:cNvCxnSpPr>
            <a:cxnSpLocks/>
          </p:cNvCxnSpPr>
          <p:nvPr/>
        </p:nvCxnSpPr>
        <p:spPr>
          <a:xfrm>
            <a:off x="8618419" y="2508902"/>
            <a:ext cx="7094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826075C-EC5A-1AD4-C99F-F147E63858F5}"/>
              </a:ext>
            </a:extLst>
          </p:cNvPr>
          <p:cNvSpPr txBox="1"/>
          <p:nvPr/>
        </p:nvSpPr>
        <p:spPr>
          <a:xfrm>
            <a:off x="8473394" y="249296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10.0.6.0/26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3AEC9B5A-657A-A68C-CC00-1565DC7E0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2124" y="2024191"/>
            <a:ext cx="336151" cy="306271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47F3733-F6CB-5DD6-7D66-3356E3DE70AF}"/>
              </a:ext>
            </a:extLst>
          </p:cNvPr>
          <p:cNvCxnSpPr>
            <a:cxnSpLocks/>
          </p:cNvCxnSpPr>
          <p:nvPr/>
        </p:nvCxnSpPr>
        <p:spPr>
          <a:xfrm flipV="1">
            <a:off x="8978082" y="2348402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41BE1B4-0365-5C9B-30EA-59F29B6DC9A0}"/>
              </a:ext>
            </a:extLst>
          </p:cNvPr>
          <p:cNvCxnSpPr>
            <a:cxnSpLocks/>
          </p:cNvCxnSpPr>
          <p:nvPr/>
        </p:nvCxnSpPr>
        <p:spPr>
          <a:xfrm flipH="1">
            <a:off x="5271648" y="2848805"/>
            <a:ext cx="6171" cy="73363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6CDE91F-C6E4-2503-3E15-8CCF9FD89C71}"/>
              </a:ext>
            </a:extLst>
          </p:cNvPr>
          <p:cNvCxnSpPr>
            <a:cxnSpLocks/>
          </p:cNvCxnSpPr>
          <p:nvPr/>
        </p:nvCxnSpPr>
        <p:spPr>
          <a:xfrm>
            <a:off x="7849743" y="2840052"/>
            <a:ext cx="972" cy="75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A1ABDDC-9357-888A-F512-D247C0295EDB}"/>
              </a:ext>
            </a:extLst>
          </p:cNvPr>
          <p:cNvSpPr txBox="1"/>
          <p:nvPr/>
        </p:nvSpPr>
        <p:spPr>
          <a:xfrm>
            <a:off x="3784971" y="1841508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3089469-95E9-14A2-9694-8048CB8EC711}"/>
              </a:ext>
            </a:extLst>
          </p:cNvPr>
          <p:cNvSpPr txBox="1"/>
          <p:nvPr/>
        </p:nvSpPr>
        <p:spPr>
          <a:xfrm>
            <a:off x="6170941" y="179432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88A301B-C525-FC15-B2BD-AF2773681BDF}"/>
              </a:ext>
            </a:extLst>
          </p:cNvPr>
          <p:cNvSpPr txBox="1"/>
          <p:nvPr/>
        </p:nvSpPr>
        <p:spPr>
          <a:xfrm>
            <a:off x="8548827" y="1799976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SEA-Cust33-rs6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7E60689-E6C4-9977-4C7F-94501CD628D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386420" y="2184323"/>
            <a:ext cx="970187" cy="1817243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AFDC1FA-1A6A-B063-FB32-2DF48DED2CE2}"/>
              </a:ext>
            </a:extLst>
          </p:cNvPr>
          <p:cNvCxnSpPr>
            <a:cxnSpLocks/>
          </p:cNvCxnSpPr>
          <p:nvPr/>
        </p:nvCxnSpPr>
        <p:spPr>
          <a:xfrm flipH="1">
            <a:off x="5673055" y="2394624"/>
            <a:ext cx="3139069" cy="160108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E1B9C0B-012C-968D-3438-C0AE333CEDD7}"/>
              </a:ext>
            </a:extLst>
          </p:cNvPr>
          <p:cNvSpPr txBox="1"/>
          <p:nvPr/>
        </p:nvSpPr>
        <p:spPr>
          <a:xfrm>
            <a:off x="3532655" y="301062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4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DBFB73-0D24-4736-F72F-D42A74678ADD}"/>
              </a:ext>
            </a:extLst>
          </p:cNvPr>
          <p:cNvSpPr txBox="1"/>
          <p:nvPr/>
        </p:nvSpPr>
        <p:spPr>
          <a:xfrm>
            <a:off x="5215001" y="2854540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400" noProof="1">
                <a:solidFill>
                  <a:srgbClr val="0070C0"/>
                </a:solidFill>
              </a:rPr>
              <a:t>peering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8813F8B-744A-47CC-A44B-921F1EB3A6CE}"/>
              </a:ext>
            </a:extLst>
          </p:cNvPr>
          <p:cNvCxnSpPr>
            <a:endCxn id="162" idx="0"/>
          </p:cNvCxnSpPr>
          <p:nvPr/>
        </p:nvCxnSpPr>
        <p:spPr>
          <a:xfrm>
            <a:off x="2377158" y="3010623"/>
            <a:ext cx="152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4CB8193-6B19-E7CD-3D72-4666A7EA6ABE}"/>
              </a:ext>
            </a:extLst>
          </p:cNvPr>
          <p:cNvSpPr txBox="1"/>
          <p:nvPr/>
        </p:nvSpPr>
        <p:spPr>
          <a:xfrm>
            <a:off x="1067514" y="2760976"/>
            <a:ext cx="130559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Remote Gateway transit: </a:t>
            </a:r>
            <a:r>
              <a:rPr lang="en-US" sz="1200" dirty="0">
                <a:solidFill>
                  <a:srgbClr val="FF0000"/>
                </a:solidFill>
              </a:rPr>
              <a:t>false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8DA77CC-DAD0-BB59-EDFB-32015BC9A2E3}"/>
              </a:ext>
            </a:extLst>
          </p:cNvPr>
          <p:cNvCxnSpPr>
            <a:cxnSpLocks/>
          </p:cNvCxnSpPr>
          <p:nvPr/>
        </p:nvCxnSpPr>
        <p:spPr>
          <a:xfrm flipH="1" flipV="1">
            <a:off x="5614892" y="4303434"/>
            <a:ext cx="941311" cy="493419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539B3BF2-6298-B9A8-0D99-F51C8D9A240F}"/>
              </a:ext>
            </a:extLst>
          </p:cNvPr>
          <p:cNvSpPr txBox="1"/>
          <p:nvPr/>
        </p:nvSpPr>
        <p:spPr>
          <a:xfrm>
            <a:off x="9611752" y="2758285"/>
            <a:ext cx="132131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Remote Gateway transit: </a:t>
            </a:r>
            <a:r>
              <a:rPr lang="en-US" sz="1200" dirty="0">
                <a:solidFill>
                  <a:srgbClr val="FF0000"/>
                </a:solidFill>
              </a:rPr>
              <a:t>false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E29C783-CB9C-EB4B-76B2-349B51C4828A}"/>
              </a:ext>
            </a:extLst>
          </p:cNvPr>
          <p:cNvCxnSpPr>
            <a:cxnSpLocks/>
          </p:cNvCxnSpPr>
          <p:nvPr/>
        </p:nvCxnSpPr>
        <p:spPr>
          <a:xfrm flipH="1" flipV="1">
            <a:off x="7888868" y="2991809"/>
            <a:ext cx="1711238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15CBB-CACB-C786-8D6A-C3EBFCC61073}"/>
              </a:ext>
            </a:extLst>
          </p:cNvPr>
          <p:cNvSpPr txBox="1"/>
          <p:nvPr/>
        </p:nvSpPr>
        <p:spPr>
          <a:xfrm>
            <a:off x="4326257" y="3015347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E3B23-1C17-B1F6-D768-957934A0A750}"/>
              </a:ext>
            </a:extLst>
          </p:cNvPr>
          <p:cNvSpPr txBox="1"/>
          <p:nvPr/>
        </p:nvSpPr>
        <p:spPr>
          <a:xfrm>
            <a:off x="6010641" y="3009533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DDA4E-FA9A-74B0-06FF-695AF188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81" y="319018"/>
            <a:ext cx="470956" cy="28116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DCFD4B-F218-148C-A62D-E1C4F830C584}"/>
              </a:ext>
            </a:extLst>
          </p:cNvPr>
          <p:cNvSpPr/>
          <p:nvPr/>
        </p:nvSpPr>
        <p:spPr>
          <a:xfrm>
            <a:off x="4886453" y="246866"/>
            <a:ext cx="2513569" cy="10336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1767EE-F800-7475-9E44-B88CB746A780}"/>
              </a:ext>
            </a:extLst>
          </p:cNvPr>
          <p:cNvCxnSpPr>
            <a:cxnSpLocks/>
          </p:cNvCxnSpPr>
          <p:nvPr/>
        </p:nvCxnSpPr>
        <p:spPr>
          <a:xfrm>
            <a:off x="5632427" y="952587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249B3-75D8-B908-EFE8-2CB87DB36364}"/>
              </a:ext>
            </a:extLst>
          </p:cNvPr>
          <p:cNvSpPr txBox="1"/>
          <p:nvPr/>
        </p:nvSpPr>
        <p:spPr>
          <a:xfrm>
            <a:off x="7496437" y="60025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SEA-Cust33-fw</a:t>
            </a:r>
          </a:p>
          <a:p>
            <a:r>
              <a:rPr lang="en-GB" sz="900" dirty="0"/>
              <a:t>10.0.6.0/24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61EE26-B0AB-38FB-C0A3-A9C6C93E7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64" y="759355"/>
            <a:ext cx="357102" cy="3571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C0B8F3-6433-8128-5CBD-62B738EED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393" y="489787"/>
            <a:ext cx="298931" cy="2989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14A394-DB3E-C90D-44B2-38808A09341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995859" y="788718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8A5BA9-772B-4A71-6DE5-A57670AF8F53}"/>
              </a:ext>
            </a:extLst>
          </p:cNvPr>
          <p:cNvSpPr txBox="1"/>
          <p:nvPr/>
        </p:nvSpPr>
        <p:spPr>
          <a:xfrm>
            <a:off x="5482318" y="95464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noProof="1"/>
              <a:t>tenantSubnet</a:t>
            </a:r>
            <a:br>
              <a:rPr lang="en-GB" noProof="1"/>
            </a:br>
            <a:r>
              <a:rPr lang="en-GB" noProof="1"/>
              <a:t>10.100.0.0/25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95-F0A3-89FC-51DC-B49B1CE5D7EE}"/>
              </a:ext>
            </a:extLst>
          </p:cNvPr>
          <p:cNvSpPr txBox="1"/>
          <p:nvPr/>
        </p:nvSpPr>
        <p:spPr>
          <a:xfrm>
            <a:off x="5274778" y="282291"/>
            <a:ext cx="10342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SEA-Cust33-fwvm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05B8DF-56C7-72EA-5B5E-AD093323B041}"/>
              </a:ext>
            </a:extLst>
          </p:cNvPr>
          <p:cNvCxnSpPr>
            <a:cxnSpLocks/>
          </p:cNvCxnSpPr>
          <p:nvPr/>
        </p:nvCxnSpPr>
        <p:spPr>
          <a:xfrm>
            <a:off x="6616700" y="813186"/>
            <a:ext cx="4709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9A3ABA-E109-700C-31E1-947F48395F27}"/>
              </a:ext>
            </a:extLst>
          </p:cNvPr>
          <p:cNvSpPr txBox="1"/>
          <p:nvPr/>
        </p:nvSpPr>
        <p:spPr>
          <a:xfrm>
            <a:off x="6319407" y="87882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AzureFirewallSubnet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10.100.0.192/26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2D0DF8-E4E9-08AA-1F2F-44F03B7C5235}"/>
              </a:ext>
            </a:extLst>
          </p:cNvPr>
          <p:cNvCxnSpPr>
            <a:cxnSpLocks/>
          </p:cNvCxnSpPr>
          <p:nvPr/>
        </p:nvCxnSpPr>
        <p:spPr>
          <a:xfrm flipH="1">
            <a:off x="4450247" y="912019"/>
            <a:ext cx="444488" cy="89953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971108-CE79-FEA0-813C-C9F19A830F63}"/>
              </a:ext>
            </a:extLst>
          </p:cNvPr>
          <p:cNvCxnSpPr>
            <a:cxnSpLocks/>
          </p:cNvCxnSpPr>
          <p:nvPr/>
        </p:nvCxnSpPr>
        <p:spPr>
          <a:xfrm flipH="1">
            <a:off x="6602708" y="1294215"/>
            <a:ext cx="13992" cy="50319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9C19A9-FF57-F174-2F09-5019F0287650}"/>
              </a:ext>
            </a:extLst>
          </p:cNvPr>
          <p:cNvCxnSpPr>
            <a:cxnSpLocks/>
          </p:cNvCxnSpPr>
          <p:nvPr/>
        </p:nvCxnSpPr>
        <p:spPr>
          <a:xfrm>
            <a:off x="7403842" y="968108"/>
            <a:ext cx="586705" cy="83970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7D273C6-1FB3-BAB1-5B1E-41F8EF1E2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180" y="634635"/>
            <a:ext cx="357102" cy="3571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8954BFB-1853-86DF-71DB-6E5C64724F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936" y="541692"/>
            <a:ext cx="241589" cy="20913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960FE6-2418-61BD-8D25-E65DE7DFDC71}"/>
              </a:ext>
            </a:extLst>
          </p:cNvPr>
          <p:cNvCxnSpPr>
            <a:stCxn id="61" idx="3"/>
            <a:endCxn id="20" idx="1"/>
          </p:cNvCxnSpPr>
          <p:nvPr/>
        </p:nvCxnSpPr>
        <p:spPr>
          <a:xfrm flipV="1">
            <a:off x="4879525" y="639253"/>
            <a:ext cx="966868" cy="70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2E13F6-66EE-F3E1-E7F0-6976E3F59647}"/>
              </a:ext>
            </a:extLst>
          </p:cNvPr>
          <p:cNvSpPr txBox="1"/>
          <p:nvPr/>
        </p:nvSpPr>
        <p:spPr>
          <a:xfrm>
            <a:off x="3615087" y="281843"/>
            <a:ext cx="13484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SEA-Cust33-fwvm-pubIP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92D4437-6BA4-C614-FE1B-F7AA7FFD0F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9063" y="467202"/>
            <a:ext cx="823033" cy="44411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22F59FD-6051-B1D6-FEE7-D88BBEE1DC9B}"/>
              </a:ext>
            </a:extLst>
          </p:cNvPr>
          <p:cNvSpPr txBox="1"/>
          <p:nvPr/>
        </p:nvSpPr>
        <p:spPr>
          <a:xfrm>
            <a:off x="3759313" y="61159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internet</a:t>
            </a:r>
            <a:endParaRPr lang="en-GB" sz="105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286D7A-9379-01C7-3084-982ED5E213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0592" y="5669529"/>
            <a:ext cx="276880" cy="35953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08E156D-5BC9-6FB3-521A-9C0C57D37686}"/>
              </a:ext>
            </a:extLst>
          </p:cNvPr>
          <p:cNvSpPr txBox="1"/>
          <p:nvPr/>
        </p:nvSpPr>
        <p:spPr>
          <a:xfrm>
            <a:off x="3516013" y="213460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10.0.4.4, </a:t>
            </a:r>
          </a:p>
          <a:p>
            <a:r>
              <a:rPr lang="en-GB" sz="900" dirty="0">
                <a:solidFill>
                  <a:srgbClr val="0070C0"/>
                </a:solidFill>
              </a:rPr>
              <a:t>10.0.4.5</a:t>
            </a:r>
            <a:endParaRPr lang="en-GB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7441247-1F84-114A-83EF-A0AEB32ABAA6}"/>
              </a:ext>
            </a:extLst>
          </p:cNvPr>
          <p:cNvSpPr txBox="1"/>
          <p:nvPr/>
        </p:nvSpPr>
        <p:spPr>
          <a:xfrm>
            <a:off x="6650056" y="21373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10.0.5.4, </a:t>
            </a:r>
          </a:p>
          <a:p>
            <a:r>
              <a:rPr lang="en-GB" sz="900" dirty="0">
                <a:solidFill>
                  <a:srgbClr val="0070C0"/>
                </a:solidFill>
              </a:rPr>
              <a:t>10.0.5.5</a:t>
            </a:r>
            <a:endParaRPr lang="en-GB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AA45F-CA63-4D38-F248-3C22F9AAB490}"/>
              </a:ext>
            </a:extLst>
          </p:cNvPr>
          <p:cNvSpPr txBox="1"/>
          <p:nvPr/>
        </p:nvSpPr>
        <p:spPr>
          <a:xfrm>
            <a:off x="9071309" y="21373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10.0.6.4, </a:t>
            </a:r>
          </a:p>
          <a:p>
            <a:r>
              <a:rPr lang="en-GB" sz="900" dirty="0">
                <a:solidFill>
                  <a:srgbClr val="0070C0"/>
                </a:solidFill>
              </a:rPr>
              <a:t>10.0.6.5</a:t>
            </a:r>
            <a:endParaRPr lang="en-GB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675D63-B310-CDF1-202C-C20978EA40E8}"/>
              </a:ext>
            </a:extLst>
          </p:cNvPr>
          <p:cNvSpPr txBox="1"/>
          <p:nvPr/>
        </p:nvSpPr>
        <p:spPr>
          <a:xfrm>
            <a:off x="7015465" y="46755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10.17.33.68, </a:t>
            </a:r>
          </a:p>
          <a:p>
            <a:r>
              <a:rPr lang="en-GB" sz="900" dirty="0">
                <a:solidFill>
                  <a:srgbClr val="0070C0"/>
                </a:solidFill>
              </a:rPr>
              <a:t>10.17.33.69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6D7416-CC64-B20A-D40F-916D2F9657E3}"/>
              </a:ext>
            </a:extLst>
          </p:cNvPr>
          <p:cNvSpPr txBox="1"/>
          <p:nvPr/>
        </p:nvSpPr>
        <p:spPr>
          <a:xfrm>
            <a:off x="2553782" y="2174137"/>
            <a:ext cx="476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</a:rPr>
              <a:t>.150</a:t>
            </a:r>
            <a:endParaRPr lang="en-GB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050FB-3118-B110-2453-3ED3B612466A}"/>
              </a:ext>
            </a:extLst>
          </p:cNvPr>
          <p:cNvSpPr txBox="1"/>
          <p:nvPr/>
        </p:nvSpPr>
        <p:spPr>
          <a:xfrm>
            <a:off x="5143091" y="2199372"/>
            <a:ext cx="476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</a:rPr>
              <a:t>.150</a:t>
            </a:r>
            <a:endParaRPr lang="en-GB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23934-E511-E42E-445C-0B5AEE960115}"/>
              </a:ext>
            </a:extLst>
          </p:cNvPr>
          <p:cNvSpPr txBox="1"/>
          <p:nvPr/>
        </p:nvSpPr>
        <p:spPr>
          <a:xfrm>
            <a:off x="7498059" y="2152385"/>
            <a:ext cx="476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</a:rPr>
              <a:t>.150</a:t>
            </a:r>
            <a:endParaRPr lang="en-GB" sz="1000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F63DC6D-BF7A-4BD9-3A2D-7177F7307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26" y="4037578"/>
            <a:ext cx="298931" cy="2989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3BAD49-6A22-1755-654B-637B821E060D}"/>
              </a:ext>
            </a:extLst>
          </p:cNvPr>
          <p:cNvSpPr txBox="1"/>
          <p:nvPr/>
        </p:nvSpPr>
        <p:spPr>
          <a:xfrm>
            <a:off x="5019205" y="4233614"/>
            <a:ext cx="421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.11</a:t>
            </a:r>
            <a:endParaRPr lang="en-GB" sz="12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EBF9A1-9FCE-E835-3B85-E934C624442D}"/>
              </a:ext>
            </a:extLst>
          </p:cNvPr>
          <p:cNvCxnSpPr>
            <a:cxnSpLocks/>
          </p:cNvCxnSpPr>
          <p:nvPr/>
        </p:nvCxnSpPr>
        <p:spPr>
          <a:xfrm>
            <a:off x="5568551" y="4340181"/>
            <a:ext cx="19716" cy="9647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34D99F6-C88A-3A2E-10A9-6F3FA652BB6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91592" y="4336509"/>
            <a:ext cx="0" cy="1760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BC6ECBA-BFD6-2EC6-DAFB-90C92F7654D4}"/>
              </a:ext>
            </a:extLst>
          </p:cNvPr>
          <p:cNvSpPr txBox="1"/>
          <p:nvPr/>
        </p:nvSpPr>
        <p:spPr>
          <a:xfrm>
            <a:off x="5516167" y="4643054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.21</a:t>
            </a:r>
            <a:endParaRPr lang="en-GB" sz="12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735C85-9008-C8A8-AA9D-B11B685F266E}"/>
              </a:ext>
            </a:extLst>
          </p:cNvPr>
          <p:cNvSpPr txBox="1"/>
          <p:nvPr/>
        </p:nvSpPr>
        <p:spPr>
          <a:xfrm>
            <a:off x="5740813" y="4015714"/>
            <a:ext cx="10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SEA-Cust33-csr1</a:t>
            </a:r>
          </a:p>
          <a:p>
            <a:r>
              <a:rPr lang="en-GB" dirty="0">
                <a:solidFill>
                  <a:srgbClr val="FF0000"/>
                </a:solidFill>
              </a:rPr>
              <a:t>65001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71E7A71-6CED-93F0-5010-B42819D26AE7}"/>
              </a:ext>
            </a:extLst>
          </p:cNvPr>
          <p:cNvSpPr txBox="1"/>
          <p:nvPr/>
        </p:nvSpPr>
        <p:spPr>
          <a:xfrm>
            <a:off x="6086452" y="479158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10.100.0.10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E92299-F92E-6686-AC79-FB7B53C6CA80}"/>
              </a:ext>
            </a:extLst>
          </p:cNvPr>
          <p:cNvCxnSpPr>
            <a:cxnSpLocks/>
          </p:cNvCxnSpPr>
          <p:nvPr/>
        </p:nvCxnSpPr>
        <p:spPr>
          <a:xfrm>
            <a:off x="2553782" y="6102350"/>
            <a:ext cx="1424810" cy="0"/>
          </a:xfrm>
          <a:prstGeom prst="straightConnector1">
            <a:avLst/>
          </a:prstGeom>
          <a:ln w="34925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D53A1-4502-769D-EE97-794885F2FFBA}"/>
              </a:ext>
            </a:extLst>
          </p:cNvPr>
          <p:cNvSpPr txBox="1"/>
          <p:nvPr/>
        </p:nvSpPr>
        <p:spPr>
          <a:xfrm>
            <a:off x="2539665" y="6104352"/>
            <a:ext cx="1011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9900FF"/>
                </a:solidFill>
              </a:rPr>
              <a:t>10.0.0.0/8</a:t>
            </a:r>
          </a:p>
          <a:p>
            <a:r>
              <a:rPr lang="en-GB" sz="1200" b="1" dirty="0">
                <a:solidFill>
                  <a:srgbClr val="9900FF"/>
                </a:solidFill>
              </a:rPr>
              <a:t>ASN: 65020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1A4AB3-7575-2B03-A72F-EB2B38E1FE3E}"/>
              </a:ext>
            </a:extLst>
          </p:cNvPr>
          <p:cNvSpPr txBox="1"/>
          <p:nvPr/>
        </p:nvSpPr>
        <p:spPr>
          <a:xfrm>
            <a:off x="4815249" y="5283453"/>
            <a:ext cx="476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</a:rPr>
              <a:t>.150</a:t>
            </a:r>
            <a:endParaRPr lang="en-GB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DA46F6-DB58-A736-C804-E415066ED21D}"/>
              </a:ext>
            </a:extLst>
          </p:cNvPr>
          <p:cNvSpPr txBox="1"/>
          <p:nvPr/>
        </p:nvSpPr>
        <p:spPr>
          <a:xfrm>
            <a:off x="4010787" y="103030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2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20C373-8360-2244-65C1-4C6B7E1B556F}"/>
              </a:ext>
            </a:extLst>
          </p:cNvPr>
          <p:cNvSpPr txBox="1"/>
          <p:nvPr/>
        </p:nvSpPr>
        <p:spPr>
          <a:xfrm>
            <a:off x="7660969" y="941071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200" noProof="1">
                <a:solidFill>
                  <a:srgbClr val="0070C0"/>
                </a:solidFill>
              </a:rPr>
              <a:t>peering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466B9F1-3461-5EF6-DE5A-4DF22B638A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6671" y="4765309"/>
            <a:ext cx="336151" cy="306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2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339209D-B767-74C1-1A05-CB07470C51C4}"/>
              </a:ext>
            </a:extLst>
          </p:cNvPr>
          <p:cNvCxnSpPr>
            <a:cxnSpLocks/>
          </p:cNvCxnSpPr>
          <p:nvPr/>
        </p:nvCxnSpPr>
        <p:spPr>
          <a:xfrm>
            <a:off x="4051349" y="674963"/>
            <a:ext cx="653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48AC4C3-4DB5-FFA3-7E80-0EFC88A2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187" y="11412"/>
            <a:ext cx="1825238" cy="296277"/>
          </a:xfrm>
        </p:spPr>
        <p:txBody>
          <a:bodyPr>
            <a:noAutofit/>
          </a:bodyPr>
          <a:lstStyle/>
          <a:p>
            <a:r>
              <a:rPr lang="en-US" sz="1800" dirty="0"/>
              <a:t>Network diagram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5457B-DB63-5571-9F7E-38AE16DA2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292" y="3987070"/>
            <a:ext cx="369452" cy="2205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F1B413-9997-6479-E9E5-8D6A3D34DCA9}"/>
              </a:ext>
            </a:extLst>
          </p:cNvPr>
          <p:cNvSpPr/>
          <p:nvPr/>
        </p:nvSpPr>
        <p:spPr>
          <a:xfrm>
            <a:off x="3539129" y="3600072"/>
            <a:ext cx="5312674" cy="2635918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B90EF3-93CB-CABB-7217-63E90F08D7BE}"/>
              </a:ext>
            </a:extLst>
          </p:cNvPr>
          <p:cNvSpPr txBox="1"/>
          <p:nvPr/>
        </p:nvSpPr>
        <p:spPr>
          <a:xfrm>
            <a:off x="1573362" y="6215473"/>
            <a:ext cx="88357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SEA-Cust33-ER</a:t>
            </a:r>
          </a:p>
          <a:p>
            <a:r>
              <a:rPr lang="en-GB" sz="900" dirty="0"/>
              <a:t>Seattle</a:t>
            </a:r>
          </a:p>
          <a:p>
            <a:r>
              <a:rPr lang="en-GB" sz="900" dirty="0"/>
              <a:t>50Mbps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6DC9D4-4219-FAE2-B82B-F9EDCA80C0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362" y="5597067"/>
            <a:ext cx="815340" cy="815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5189F2-3981-6F59-6D94-B04BE5411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8766" y="4853818"/>
            <a:ext cx="298931" cy="29893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B51DB06-6205-9C35-EE43-594C55FF31CE}"/>
              </a:ext>
            </a:extLst>
          </p:cNvPr>
          <p:cNvCxnSpPr>
            <a:cxnSpLocks/>
          </p:cNvCxnSpPr>
          <p:nvPr/>
        </p:nvCxnSpPr>
        <p:spPr>
          <a:xfrm>
            <a:off x="4089553" y="5785026"/>
            <a:ext cx="437214" cy="4739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A98B3FA-664B-C050-0F9E-1ED85AEB1240}"/>
              </a:ext>
            </a:extLst>
          </p:cNvPr>
          <p:cNvCxnSpPr>
            <a:cxnSpLocks/>
          </p:cNvCxnSpPr>
          <p:nvPr/>
        </p:nvCxnSpPr>
        <p:spPr>
          <a:xfrm flipV="1">
            <a:off x="4340058" y="5308339"/>
            <a:ext cx="1358571" cy="3597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91EA03-5C44-B9F5-422F-35F4D5D3E896}"/>
              </a:ext>
            </a:extLst>
          </p:cNvPr>
          <p:cNvCxnSpPr>
            <a:cxnSpLocks/>
          </p:cNvCxnSpPr>
          <p:nvPr/>
        </p:nvCxnSpPr>
        <p:spPr>
          <a:xfrm>
            <a:off x="5019742" y="5109056"/>
            <a:ext cx="0" cy="20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018482B-8B3D-A11E-07D2-EDA94EE0FEB2}"/>
              </a:ext>
            </a:extLst>
          </p:cNvPr>
          <p:cNvCxnSpPr>
            <a:cxnSpLocks/>
          </p:cNvCxnSpPr>
          <p:nvPr/>
        </p:nvCxnSpPr>
        <p:spPr>
          <a:xfrm>
            <a:off x="6388745" y="5280360"/>
            <a:ext cx="865909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5B2D6A-CC0D-5C1C-C0B0-1994E185DE03}"/>
              </a:ext>
            </a:extLst>
          </p:cNvPr>
          <p:cNvCxnSpPr>
            <a:cxnSpLocks/>
          </p:cNvCxnSpPr>
          <p:nvPr/>
        </p:nvCxnSpPr>
        <p:spPr>
          <a:xfrm>
            <a:off x="6699406" y="5083602"/>
            <a:ext cx="0" cy="1967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AFF8BCB-54A8-3D3E-42E5-A54D16CAFF44}"/>
              </a:ext>
            </a:extLst>
          </p:cNvPr>
          <p:cNvSpPr txBox="1"/>
          <p:nvPr/>
        </p:nvSpPr>
        <p:spPr>
          <a:xfrm>
            <a:off x="2578498" y="4255953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SEA-Cust33-hub</a:t>
            </a:r>
          </a:p>
          <a:p>
            <a:r>
              <a:rPr lang="en-GB" sz="900" dirty="0"/>
              <a:t>[</a:t>
            </a:r>
            <a:r>
              <a:rPr lang="en-GB" sz="900" dirty="0">
                <a:solidFill>
                  <a:srgbClr val="0070C0"/>
                </a:solidFill>
              </a:rPr>
              <a:t>10.17.33.0/24</a:t>
            </a:r>
            <a:r>
              <a:rPr lang="en-GB" sz="900" dirty="0"/>
              <a:t>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EE9056-6DA7-CAEF-3CD3-D58845B12F66}"/>
              </a:ext>
            </a:extLst>
          </p:cNvPr>
          <p:cNvSpPr txBox="1"/>
          <p:nvPr/>
        </p:nvSpPr>
        <p:spPr>
          <a:xfrm>
            <a:off x="3671875" y="4860230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tenantSubnet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10.17.33.16/28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F0868753-5E8E-CF10-7BCF-475B72C0B8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7732" y="5126358"/>
            <a:ext cx="357102" cy="35710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DE58DC68-DB69-CE1C-CA06-1A3003EB2AEE}"/>
              </a:ext>
            </a:extLst>
          </p:cNvPr>
          <p:cNvSpPr txBox="1"/>
          <p:nvPr/>
        </p:nvSpPr>
        <p:spPr>
          <a:xfrm>
            <a:off x="6255147" y="5249568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10.17.33.64/26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B2BFC4D-DB7A-1FB2-362F-075C4C35DD6C}"/>
              </a:ext>
            </a:extLst>
          </p:cNvPr>
          <p:cNvSpPr txBox="1"/>
          <p:nvPr/>
        </p:nvSpPr>
        <p:spPr>
          <a:xfrm>
            <a:off x="4716264" y="5565005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GatewaySubnet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10.17.33.192/26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D9A06602-E346-D653-B797-81DED6A44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5374" y="5606513"/>
            <a:ext cx="357102" cy="357102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DCD50DF-FD77-6318-4D5D-F41953E2C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042" y="1577538"/>
            <a:ext cx="470956" cy="281168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FFD1D4FD-2A68-A3FE-84BD-21D036558AF8}"/>
              </a:ext>
            </a:extLst>
          </p:cNvPr>
          <p:cNvSpPr/>
          <p:nvPr/>
        </p:nvSpPr>
        <p:spPr>
          <a:xfrm>
            <a:off x="2526479" y="1835913"/>
            <a:ext cx="2161229" cy="10336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0065C0B-F6FD-C623-EFDA-7C3449DB03E7}"/>
              </a:ext>
            </a:extLst>
          </p:cNvPr>
          <p:cNvCxnSpPr>
            <a:cxnSpLocks/>
          </p:cNvCxnSpPr>
          <p:nvPr/>
        </p:nvCxnSpPr>
        <p:spPr>
          <a:xfrm>
            <a:off x="2920113" y="2541634"/>
            <a:ext cx="40339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BBE5AB1-7C01-8ABF-48E6-EC2641AAA8A7}"/>
              </a:ext>
            </a:extLst>
          </p:cNvPr>
          <p:cNvSpPr txBox="1"/>
          <p:nvPr/>
        </p:nvSpPr>
        <p:spPr>
          <a:xfrm>
            <a:off x="3051949" y="1503279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SEA-Cust33-spoke4</a:t>
            </a:r>
            <a:br>
              <a:rPr lang="en-GB" sz="900" dirty="0"/>
            </a:br>
            <a:r>
              <a:rPr lang="en-GB" sz="900" dirty="0"/>
              <a:t>10.0.4.0/24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A002D79-758C-0999-0F83-447ECEB01F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750" y="2348402"/>
            <a:ext cx="357102" cy="35710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BFFF9957-42C3-D4B2-AC25-B519E2C72EE6}"/>
              </a:ext>
            </a:extLst>
          </p:cNvPr>
          <p:cNvSpPr txBox="1"/>
          <p:nvPr/>
        </p:nvSpPr>
        <p:spPr>
          <a:xfrm>
            <a:off x="4447427" y="4662322"/>
            <a:ext cx="9685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SEA-Cust33-vm1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B5D50CA-3F09-07F0-F0CA-5D067C5FA8CA}"/>
              </a:ext>
            </a:extLst>
          </p:cNvPr>
          <p:cNvSpPr txBox="1"/>
          <p:nvPr/>
        </p:nvSpPr>
        <p:spPr>
          <a:xfrm>
            <a:off x="498288" y="5787576"/>
            <a:ext cx="1138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000" dirty="0"/>
              <a:t>On-prem network</a:t>
            </a:r>
          </a:p>
          <a:p>
            <a:r>
              <a:rPr lang="en-GB" sz="1000" dirty="0">
                <a:solidFill>
                  <a:srgbClr val="C00000"/>
                </a:solidFill>
              </a:rPr>
              <a:t>10.1.33.0/25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52F975F-7656-E0D0-55CF-31ED348A5E18}"/>
              </a:ext>
            </a:extLst>
          </p:cNvPr>
          <p:cNvSpPr txBox="1"/>
          <p:nvPr/>
        </p:nvSpPr>
        <p:spPr>
          <a:xfrm>
            <a:off x="1809011" y="5449585"/>
            <a:ext cx="153118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/>
              <a:t>SEA-Cust33-VNet01-gw-er-conn</a:t>
            </a: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1CEA19D8-021C-9638-A3D4-B0B0B355F0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6588" y="5695384"/>
            <a:ext cx="223191" cy="223191"/>
          </a:xfrm>
          <a:prstGeom prst="rect">
            <a:avLst/>
          </a:prstGeom>
        </p:spPr>
      </p:pic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5A42CCC-09FF-03EC-A0C7-98E49E2F7E91}"/>
              </a:ext>
            </a:extLst>
          </p:cNvPr>
          <p:cNvCxnSpPr>
            <a:cxnSpLocks/>
          </p:cNvCxnSpPr>
          <p:nvPr/>
        </p:nvCxnSpPr>
        <p:spPr>
          <a:xfrm flipV="1">
            <a:off x="2083597" y="5934337"/>
            <a:ext cx="1825150" cy="1465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B4CC8EEC-DAB5-78FF-3B6F-E0159CE7DB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053" y="5479800"/>
            <a:ext cx="388620" cy="35052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2AD6265A-A810-C567-6E86-3F6D7A1DDCF4}"/>
              </a:ext>
            </a:extLst>
          </p:cNvPr>
          <p:cNvSpPr txBox="1"/>
          <p:nvPr/>
        </p:nvSpPr>
        <p:spPr>
          <a:xfrm>
            <a:off x="1046764" y="5141408"/>
            <a:ext cx="1145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10.1.33.10</a:t>
            </a:r>
          </a:p>
          <a:p>
            <a:r>
              <a:rPr lang="en-GB" dirty="0">
                <a:solidFill>
                  <a:srgbClr val="0070C0"/>
                </a:solidFill>
              </a:rPr>
              <a:t>Web server: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10.1.33.10:8080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10.1.33.10:8081</a:t>
            </a:r>
          </a:p>
          <a:p>
            <a:r>
              <a:rPr lang="en-GB" dirty="0">
                <a:solidFill>
                  <a:srgbClr val="0070C0"/>
                </a:solidFill>
              </a:rPr>
              <a:t>10.1.33.10:8082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FBF586-B744-2617-4BE8-D501D5A42129}"/>
              </a:ext>
            </a:extLst>
          </p:cNvPr>
          <p:cNvCxnSpPr>
            <a:cxnSpLocks/>
          </p:cNvCxnSpPr>
          <p:nvPr/>
        </p:nvCxnSpPr>
        <p:spPr>
          <a:xfrm>
            <a:off x="4348538" y="4512570"/>
            <a:ext cx="1067424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C6B5E3BE-77DA-CC30-EA12-23DF7E0BBB3B}"/>
              </a:ext>
            </a:extLst>
          </p:cNvPr>
          <p:cNvSpPr txBox="1"/>
          <p:nvPr/>
        </p:nvSpPr>
        <p:spPr>
          <a:xfrm>
            <a:off x="3645682" y="4352377"/>
            <a:ext cx="85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nvaSubnet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10.17.33.0/28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27A67FA9-D662-9B74-C809-B9EE60AC6D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8110" y="2099555"/>
            <a:ext cx="298931" cy="298931"/>
          </a:xfrm>
          <a:prstGeom prst="rect">
            <a:avLst/>
          </a:prstGeom>
        </p:spPr>
      </p:pic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3A8EC22-3E8F-A70A-E5AD-8AFD44095DAC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3057576" y="2398486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73253D1-1999-49B7-406E-CFB9F50F2949}"/>
              </a:ext>
            </a:extLst>
          </p:cNvPr>
          <p:cNvSpPr txBox="1"/>
          <p:nvPr/>
        </p:nvSpPr>
        <p:spPr>
          <a:xfrm>
            <a:off x="7796106" y="3037499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4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7AFEEBD-DAA4-FFA1-BAF4-8CBB1A7D470E}"/>
              </a:ext>
            </a:extLst>
          </p:cNvPr>
          <p:cNvSpPr txBox="1"/>
          <p:nvPr/>
        </p:nvSpPr>
        <p:spPr>
          <a:xfrm>
            <a:off x="2550540" y="2582029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noProof="1"/>
              <a:t>tenantSubnet</a:t>
            </a:r>
            <a:br>
              <a:rPr lang="en-GB" noProof="1"/>
            </a:br>
            <a:r>
              <a:rPr lang="en-GB" noProof="1"/>
              <a:t>10.0.4.128/25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79F1A6AA-30A9-FA04-E676-74569BB532CC}"/>
              </a:ext>
            </a:extLst>
          </p:cNvPr>
          <p:cNvCxnSpPr>
            <a:cxnSpLocks/>
          </p:cNvCxnSpPr>
          <p:nvPr/>
        </p:nvCxnSpPr>
        <p:spPr>
          <a:xfrm>
            <a:off x="4253785" y="2872583"/>
            <a:ext cx="0" cy="72927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05CE0AB6-E24A-7034-BC2D-C8CF4EF0CADE}"/>
              </a:ext>
            </a:extLst>
          </p:cNvPr>
          <p:cNvSpPr txBox="1"/>
          <p:nvPr/>
        </p:nvSpPr>
        <p:spPr>
          <a:xfrm>
            <a:off x="3597536" y="3718709"/>
            <a:ext cx="994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SEA-Cust33-nva1</a:t>
            </a:r>
          </a:p>
          <a:p>
            <a:r>
              <a:rPr lang="en-GB" sz="900" dirty="0">
                <a:solidFill>
                  <a:srgbClr val="FF0000"/>
                </a:solidFill>
              </a:rPr>
              <a:t>AS: 65001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2C8BBCE-B67B-AAF4-4349-C412AC33CC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190" y="4005586"/>
            <a:ext cx="364213" cy="364213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67D5DB7-0543-154E-F1A4-8C5A6CA025E4}"/>
              </a:ext>
            </a:extLst>
          </p:cNvPr>
          <p:cNvCxnSpPr>
            <a:cxnSpLocks/>
          </p:cNvCxnSpPr>
          <p:nvPr/>
        </p:nvCxnSpPr>
        <p:spPr>
          <a:xfrm>
            <a:off x="5410075" y="4323181"/>
            <a:ext cx="0" cy="202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6A24E0CD-6B1D-922D-5D2C-21D5F5EDA1C7}"/>
              </a:ext>
            </a:extLst>
          </p:cNvPr>
          <p:cNvSpPr txBox="1"/>
          <p:nvPr/>
        </p:nvSpPr>
        <p:spPr>
          <a:xfrm>
            <a:off x="4002152" y="4030946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.10</a:t>
            </a:r>
            <a:endParaRPr lang="en-GB" sz="1200" b="1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04E500B-2EED-40EA-A6CD-FCEB6FDCF552}"/>
              </a:ext>
            </a:extLst>
          </p:cNvPr>
          <p:cNvSpPr txBox="1"/>
          <p:nvPr/>
        </p:nvSpPr>
        <p:spPr>
          <a:xfrm>
            <a:off x="6936876" y="310822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702CFD-8EC2-38D3-1E75-9AAC89DB29CC}"/>
              </a:ext>
            </a:extLst>
          </p:cNvPr>
          <p:cNvCxnSpPr>
            <a:cxnSpLocks/>
            <a:stCxn id="101" idx="1"/>
          </p:cNvCxnSpPr>
          <p:nvPr/>
        </p:nvCxnSpPr>
        <p:spPr>
          <a:xfrm flipH="1">
            <a:off x="4676696" y="2156446"/>
            <a:ext cx="1745650" cy="1897614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936A7FFB-0F2F-00A7-544C-12E031BC1A18}"/>
              </a:ext>
            </a:extLst>
          </p:cNvPr>
          <p:cNvSpPr txBox="1"/>
          <p:nvPr/>
        </p:nvSpPr>
        <p:spPr>
          <a:xfrm>
            <a:off x="6987194" y="4378429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SEA-Cust33-rshub</a:t>
            </a:r>
          </a:p>
          <a:p>
            <a:r>
              <a:rPr lang="en-GB" sz="900" dirty="0">
                <a:solidFill>
                  <a:srgbClr val="FF0000"/>
                </a:solidFill>
              </a:rPr>
              <a:t>AS:65515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BF127D-C66F-3232-5A48-2347F4339A24}"/>
              </a:ext>
            </a:extLst>
          </p:cNvPr>
          <p:cNvSpPr txBox="1"/>
          <p:nvPr/>
        </p:nvSpPr>
        <p:spPr>
          <a:xfrm>
            <a:off x="4151020" y="5876977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SEA-Cust34-VNet01-gw-er</a:t>
            </a:r>
          </a:p>
          <a:p>
            <a:r>
              <a:rPr lang="en-GB" dirty="0"/>
              <a:t>SKU: standard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92AD21-9F61-D5D7-AD1B-71A1DC9FFB62}"/>
              </a:ext>
            </a:extLst>
          </p:cNvPr>
          <p:cNvSpPr txBox="1"/>
          <p:nvPr/>
        </p:nvSpPr>
        <p:spPr>
          <a:xfrm>
            <a:off x="2541537" y="1841357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SEA-Cust33-spoke4vm1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08F50-910E-4586-9EE6-72C349EF5610}"/>
              </a:ext>
            </a:extLst>
          </p:cNvPr>
          <p:cNvSpPr txBox="1"/>
          <p:nvPr/>
        </p:nvSpPr>
        <p:spPr>
          <a:xfrm>
            <a:off x="7876499" y="3634832"/>
            <a:ext cx="6575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westus2</a:t>
            </a:r>
            <a:endParaRPr lang="en-GB" sz="11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2C6EDC-A56D-1720-1FF2-FADD04C8B9C0}"/>
              </a:ext>
            </a:extLst>
          </p:cNvPr>
          <p:cNvCxnSpPr>
            <a:cxnSpLocks/>
          </p:cNvCxnSpPr>
          <p:nvPr/>
        </p:nvCxnSpPr>
        <p:spPr>
          <a:xfrm>
            <a:off x="3874042" y="2505338"/>
            <a:ext cx="7094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D07D6C-74C4-4ED8-2D84-0B943D2EC0FD}"/>
              </a:ext>
            </a:extLst>
          </p:cNvPr>
          <p:cNvSpPr txBox="1"/>
          <p:nvPr/>
        </p:nvSpPr>
        <p:spPr>
          <a:xfrm>
            <a:off x="3362409" y="250605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10.0.4.0/26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6A7ABFD9-2512-1422-AB2D-3DD2A3ECA3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50269" y="2031187"/>
            <a:ext cx="336151" cy="306271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B9D962-7E63-4F60-A1EF-C940E1C66B9F}"/>
              </a:ext>
            </a:extLst>
          </p:cNvPr>
          <p:cNvCxnSpPr>
            <a:cxnSpLocks/>
          </p:cNvCxnSpPr>
          <p:nvPr/>
        </p:nvCxnSpPr>
        <p:spPr>
          <a:xfrm flipV="1">
            <a:off x="4226520" y="2349190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550562BF-DE26-4DD7-0EAA-13B7BCFF1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119" y="1549661"/>
            <a:ext cx="470956" cy="281168"/>
          </a:xfrm>
          <a:prstGeom prst="rect">
            <a:avLst/>
          </a:prstGeom>
        </p:spPr>
      </p:pic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A0436705-B8D4-28F0-2092-312F60E7F0C8}"/>
              </a:ext>
            </a:extLst>
          </p:cNvPr>
          <p:cNvSpPr/>
          <p:nvPr/>
        </p:nvSpPr>
        <p:spPr>
          <a:xfrm>
            <a:off x="4898555" y="1808036"/>
            <a:ext cx="2273811" cy="10336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30F6342-B841-8988-FE9C-38CEA18023BA}"/>
              </a:ext>
            </a:extLst>
          </p:cNvPr>
          <p:cNvCxnSpPr>
            <a:cxnSpLocks/>
          </p:cNvCxnSpPr>
          <p:nvPr/>
        </p:nvCxnSpPr>
        <p:spPr>
          <a:xfrm>
            <a:off x="5292190" y="2513757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20530F33-B5BE-1744-EB5B-70609E6AFD7E}"/>
              </a:ext>
            </a:extLst>
          </p:cNvPr>
          <p:cNvSpPr txBox="1"/>
          <p:nvPr/>
        </p:nvSpPr>
        <p:spPr>
          <a:xfrm>
            <a:off x="5424026" y="1475402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SEA-Cust33-spoke5</a:t>
            </a:r>
            <a:br>
              <a:rPr lang="en-GB" sz="900" dirty="0"/>
            </a:br>
            <a:r>
              <a:rPr lang="en-GB" sz="900" dirty="0"/>
              <a:t>10.0.5.0/24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2706FE27-AD1A-EBF6-950E-FA9B90A24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827" y="2320525"/>
            <a:ext cx="357102" cy="357102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614BBB56-6B19-B57B-514C-CA39F5ECD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6156" y="2050957"/>
            <a:ext cx="298931" cy="298931"/>
          </a:xfrm>
          <a:prstGeom prst="rect">
            <a:avLst/>
          </a:prstGeom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8FFBA66-1F88-A12E-FA50-E31D5D986465}"/>
              </a:ext>
            </a:extLst>
          </p:cNvPr>
          <p:cNvCxnSpPr>
            <a:cxnSpLocks/>
            <a:endCxn id="87" idx="2"/>
          </p:cNvCxnSpPr>
          <p:nvPr/>
        </p:nvCxnSpPr>
        <p:spPr>
          <a:xfrm flipV="1">
            <a:off x="5655622" y="2349888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14EFDD4-9751-809C-FCCC-E2F86875B1AC}"/>
              </a:ext>
            </a:extLst>
          </p:cNvPr>
          <p:cNvSpPr txBox="1"/>
          <p:nvPr/>
        </p:nvSpPr>
        <p:spPr>
          <a:xfrm>
            <a:off x="4886453" y="2535977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noProof="1"/>
              <a:t>tenantSubnet</a:t>
            </a:r>
            <a:br>
              <a:rPr lang="en-GB" noProof="1"/>
            </a:br>
            <a:r>
              <a:rPr lang="en-GB" noProof="1"/>
              <a:t>10.0.5.128/25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11D68D4-D8A8-ACCA-F1B7-92F8E88F3594}"/>
              </a:ext>
            </a:extLst>
          </p:cNvPr>
          <p:cNvSpPr txBox="1"/>
          <p:nvPr/>
        </p:nvSpPr>
        <p:spPr>
          <a:xfrm>
            <a:off x="4922856" y="1813795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SEA-Cust33-spoke5vm1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B7A61187-E2E1-B0FA-F733-0588A880AAF7}"/>
              </a:ext>
            </a:extLst>
          </p:cNvPr>
          <p:cNvCxnSpPr>
            <a:cxnSpLocks/>
          </p:cNvCxnSpPr>
          <p:nvPr/>
        </p:nvCxnSpPr>
        <p:spPr>
          <a:xfrm>
            <a:off x="6246119" y="2477461"/>
            <a:ext cx="7094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BCB1A54-F414-BD08-31EF-F41357604754}"/>
              </a:ext>
            </a:extLst>
          </p:cNvPr>
          <p:cNvSpPr txBox="1"/>
          <p:nvPr/>
        </p:nvSpPr>
        <p:spPr>
          <a:xfrm>
            <a:off x="6133977" y="249665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10.0.5.0/26</a:t>
            </a:r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9193AB11-F12A-A2A4-ED9F-80BE3C9855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2346" y="2003310"/>
            <a:ext cx="336151" cy="306271"/>
          </a:xfrm>
          <a:prstGeom prst="rect">
            <a:avLst/>
          </a:prstGeom>
        </p:spPr>
      </p:pic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DF16BCFE-7E9C-89F4-79AC-7344190135B8}"/>
              </a:ext>
            </a:extLst>
          </p:cNvPr>
          <p:cNvCxnSpPr>
            <a:cxnSpLocks/>
          </p:cNvCxnSpPr>
          <p:nvPr/>
        </p:nvCxnSpPr>
        <p:spPr>
          <a:xfrm flipV="1">
            <a:off x="6598597" y="2321313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16A826-AD1C-C06F-A6B4-94B1BDDB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7253" y="1448995"/>
            <a:ext cx="470956" cy="281168"/>
          </a:xfrm>
          <a:prstGeom prst="rect">
            <a:avLst/>
          </a:prstGeom>
        </p:spPr>
      </p:pic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D4CC0EF-3D73-FB12-A38C-0D70573350F4}"/>
              </a:ext>
            </a:extLst>
          </p:cNvPr>
          <p:cNvSpPr/>
          <p:nvPr/>
        </p:nvSpPr>
        <p:spPr>
          <a:xfrm>
            <a:off x="7281268" y="1808036"/>
            <a:ext cx="2384253" cy="10336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D1EF527-C0C1-9307-EF37-EDF09B454408}"/>
              </a:ext>
            </a:extLst>
          </p:cNvPr>
          <p:cNvCxnSpPr>
            <a:cxnSpLocks/>
          </p:cNvCxnSpPr>
          <p:nvPr/>
        </p:nvCxnSpPr>
        <p:spPr>
          <a:xfrm>
            <a:off x="7660969" y="2462294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AC4A9EF7-9E65-BEDD-A080-E5E200D5AD66}"/>
              </a:ext>
            </a:extLst>
          </p:cNvPr>
          <p:cNvSpPr txBox="1"/>
          <p:nvPr/>
        </p:nvSpPr>
        <p:spPr>
          <a:xfrm>
            <a:off x="8720747" y="143171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SEA-Cust33-spoke6</a:t>
            </a:r>
            <a:br>
              <a:rPr lang="en-GB" sz="900" dirty="0"/>
            </a:br>
            <a:r>
              <a:rPr lang="en-GB" sz="900" dirty="0"/>
              <a:t>10.0.6.0/24</a:t>
            </a:r>
          </a:p>
        </p:txBody>
      </p:sp>
      <p:pic>
        <p:nvPicPr>
          <p:cNvPr id="121" name="Picture 120">
            <a:extLst>
              <a:ext uri="{FF2B5EF4-FFF2-40B4-BE49-F238E27FC236}">
                <a16:creationId xmlns:a16="http://schemas.microsoft.com/office/drawing/2014/main" id="{D897883D-B20D-448F-BE52-78A45AF08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7951" y="2283743"/>
            <a:ext cx="357102" cy="357102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8DE26A44-C77B-63EB-AC05-3B478A33A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868" y="2050957"/>
            <a:ext cx="298931" cy="298931"/>
          </a:xfrm>
          <a:prstGeom prst="rect">
            <a:avLst/>
          </a:prstGeom>
        </p:spPr>
      </p:pic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CC04082-9408-1681-CF26-4CC8D46FD84D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8038334" y="2349888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758618E-62C3-9613-F2D4-50064358590F}"/>
              </a:ext>
            </a:extLst>
          </p:cNvPr>
          <p:cNvSpPr txBox="1"/>
          <p:nvPr/>
        </p:nvSpPr>
        <p:spPr>
          <a:xfrm>
            <a:off x="7235700" y="248363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noProof="1"/>
              <a:t>tenantSubnet</a:t>
            </a:r>
            <a:br>
              <a:rPr lang="en-GB" noProof="1"/>
            </a:br>
            <a:r>
              <a:rPr lang="en-GB" noProof="1"/>
              <a:t>10.0.6.128/25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BD80D9-5ADF-B237-E86A-78B5587940A9}"/>
              </a:ext>
            </a:extLst>
          </p:cNvPr>
          <p:cNvSpPr txBox="1"/>
          <p:nvPr/>
        </p:nvSpPr>
        <p:spPr>
          <a:xfrm>
            <a:off x="7317253" y="1843461"/>
            <a:ext cx="13115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SEA-Cust33-spoke6vm1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572A79C4-EA5F-54E8-E849-8700B59B5750}"/>
              </a:ext>
            </a:extLst>
          </p:cNvPr>
          <p:cNvCxnSpPr>
            <a:cxnSpLocks/>
          </p:cNvCxnSpPr>
          <p:nvPr/>
        </p:nvCxnSpPr>
        <p:spPr>
          <a:xfrm>
            <a:off x="8618419" y="2508902"/>
            <a:ext cx="709428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826075C-EC5A-1AD4-C99F-F147E63858F5}"/>
              </a:ext>
            </a:extLst>
          </p:cNvPr>
          <p:cNvSpPr txBox="1"/>
          <p:nvPr/>
        </p:nvSpPr>
        <p:spPr>
          <a:xfrm>
            <a:off x="8473394" y="2492961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RouteServerSubnet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10.0.6.0/26</a:t>
            </a:r>
          </a:p>
        </p:txBody>
      </p:sp>
      <p:pic>
        <p:nvPicPr>
          <p:cNvPr id="132" name="Picture 131">
            <a:extLst>
              <a:ext uri="{FF2B5EF4-FFF2-40B4-BE49-F238E27FC236}">
                <a16:creationId xmlns:a16="http://schemas.microsoft.com/office/drawing/2014/main" id="{3AEC9B5A-657A-A68C-CC00-1565DC7E03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2124" y="2024191"/>
            <a:ext cx="336151" cy="306271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647F3733-F6CB-5DD6-7D66-3356E3DE70AF}"/>
              </a:ext>
            </a:extLst>
          </p:cNvPr>
          <p:cNvCxnSpPr>
            <a:cxnSpLocks/>
          </p:cNvCxnSpPr>
          <p:nvPr/>
        </p:nvCxnSpPr>
        <p:spPr>
          <a:xfrm flipV="1">
            <a:off x="8978082" y="2348402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41BE1B4-0365-5C9B-30EA-59F29B6DC9A0}"/>
              </a:ext>
            </a:extLst>
          </p:cNvPr>
          <p:cNvCxnSpPr>
            <a:cxnSpLocks/>
          </p:cNvCxnSpPr>
          <p:nvPr/>
        </p:nvCxnSpPr>
        <p:spPr>
          <a:xfrm flipH="1">
            <a:off x="5919373" y="2868221"/>
            <a:ext cx="6171" cy="73363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6CDE91F-C6E4-2503-3E15-8CCF9FD89C71}"/>
              </a:ext>
            </a:extLst>
          </p:cNvPr>
          <p:cNvCxnSpPr>
            <a:cxnSpLocks/>
          </p:cNvCxnSpPr>
          <p:nvPr/>
        </p:nvCxnSpPr>
        <p:spPr>
          <a:xfrm>
            <a:off x="7849743" y="2840052"/>
            <a:ext cx="972" cy="759796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A1ABDDC-9357-888A-F512-D247C0295EDB}"/>
              </a:ext>
            </a:extLst>
          </p:cNvPr>
          <p:cNvSpPr txBox="1"/>
          <p:nvPr/>
        </p:nvSpPr>
        <p:spPr>
          <a:xfrm>
            <a:off x="3784971" y="1841508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3089469-95E9-14A2-9694-8048CB8EC711}"/>
              </a:ext>
            </a:extLst>
          </p:cNvPr>
          <p:cNvSpPr txBox="1"/>
          <p:nvPr/>
        </p:nvSpPr>
        <p:spPr>
          <a:xfrm>
            <a:off x="6170941" y="1794327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SEA-Cust33-rs5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88A301B-C525-FC15-B2BD-AF2773681BDF}"/>
              </a:ext>
            </a:extLst>
          </p:cNvPr>
          <p:cNvSpPr txBox="1"/>
          <p:nvPr/>
        </p:nvSpPr>
        <p:spPr>
          <a:xfrm>
            <a:off x="8548827" y="1799976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SEA-Cust33-rs6</a:t>
            </a: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27E60689-E6C4-9977-4C7F-94501CD628D0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386420" y="2184323"/>
            <a:ext cx="140347" cy="183194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DAFDC1FA-1A6A-B063-FB32-2DF48DED2CE2}"/>
              </a:ext>
            </a:extLst>
          </p:cNvPr>
          <p:cNvCxnSpPr>
            <a:cxnSpLocks/>
            <a:endCxn id="39" idx="3"/>
          </p:cNvCxnSpPr>
          <p:nvPr/>
        </p:nvCxnSpPr>
        <p:spPr>
          <a:xfrm flipH="1">
            <a:off x="4641057" y="2394624"/>
            <a:ext cx="4171067" cy="1792420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2E1B9C0B-012C-968D-3438-C0AE333CEDD7}"/>
              </a:ext>
            </a:extLst>
          </p:cNvPr>
          <p:cNvSpPr txBox="1"/>
          <p:nvPr/>
        </p:nvSpPr>
        <p:spPr>
          <a:xfrm>
            <a:off x="3532655" y="3010623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4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EDBFB73-0D24-4736-F72F-D42A74678ADD}"/>
              </a:ext>
            </a:extLst>
          </p:cNvPr>
          <p:cNvSpPr txBox="1"/>
          <p:nvPr/>
        </p:nvSpPr>
        <p:spPr>
          <a:xfrm>
            <a:off x="5839749" y="2815170"/>
            <a:ext cx="7425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400" noProof="1">
                <a:solidFill>
                  <a:srgbClr val="0070C0"/>
                </a:solidFill>
              </a:rPr>
              <a:t>peering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A8813F8B-744A-47CC-A44B-921F1EB3A6CE}"/>
              </a:ext>
            </a:extLst>
          </p:cNvPr>
          <p:cNvCxnSpPr>
            <a:endCxn id="162" idx="0"/>
          </p:cNvCxnSpPr>
          <p:nvPr/>
        </p:nvCxnSpPr>
        <p:spPr>
          <a:xfrm>
            <a:off x="2377158" y="3010623"/>
            <a:ext cx="15267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F4CB8193-6B19-E7CD-3D72-4666A7EA6ABE}"/>
              </a:ext>
            </a:extLst>
          </p:cNvPr>
          <p:cNvSpPr txBox="1"/>
          <p:nvPr/>
        </p:nvSpPr>
        <p:spPr>
          <a:xfrm>
            <a:off x="1067514" y="2760976"/>
            <a:ext cx="1305598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Remote Gateway transit: </a:t>
            </a:r>
            <a:r>
              <a:rPr lang="en-US" sz="1200" dirty="0">
                <a:solidFill>
                  <a:srgbClr val="FF0000"/>
                </a:solidFill>
              </a:rPr>
              <a:t>false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1F0DAF80-8202-8CF9-74FE-6DB94E043EDE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4520505" y="4279786"/>
            <a:ext cx="2005703" cy="648116"/>
          </a:xfrm>
          <a:prstGeom prst="straightConnector1">
            <a:avLst/>
          </a:prstGeom>
          <a:ln w="254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539B3BF2-6298-B9A8-0D99-F51C8D9A240F}"/>
              </a:ext>
            </a:extLst>
          </p:cNvPr>
          <p:cNvSpPr txBox="1"/>
          <p:nvPr/>
        </p:nvSpPr>
        <p:spPr>
          <a:xfrm>
            <a:off x="9611752" y="2758285"/>
            <a:ext cx="1321310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Remote Gateway transit: </a:t>
            </a:r>
            <a:r>
              <a:rPr lang="en-US" sz="1200" dirty="0">
                <a:solidFill>
                  <a:srgbClr val="FF0000"/>
                </a:solidFill>
              </a:rPr>
              <a:t>false</a:t>
            </a:r>
            <a:endParaRPr lang="en-GB" sz="1200" dirty="0">
              <a:solidFill>
                <a:srgbClr val="FF0000"/>
              </a:solidFill>
            </a:endParaRP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3E29C783-CB9C-EB4B-76B2-349B51C4828A}"/>
              </a:ext>
            </a:extLst>
          </p:cNvPr>
          <p:cNvCxnSpPr>
            <a:cxnSpLocks/>
          </p:cNvCxnSpPr>
          <p:nvPr/>
        </p:nvCxnSpPr>
        <p:spPr>
          <a:xfrm flipH="1" flipV="1">
            <a:off x="7888868" y="2991809"/>
            <a:ext cx="1711238" cy="4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C15CBB-CACB-C786-8D6A-C3EBFCC61073}"/>
              </a:ext>
            </a:extLst>
          </p:cNvPr>
          <p:cNvSpPr txBox="1"/>
          <p:nvPr/>
        </p:nvSpPr>
        <p:spPr>
          <a:xfrm>
            <a:off x="4451761" y="3033228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DE3B23-1C17-B1F6-D768-957934A0A750}"/>
              </a:ext>
            </a:extLst>
          </p:cNvPr>
          <p:cNvSpPr txBox="1"/>
          <p:nvPr/>
        </p:nvSpPr>
        <p:spPr>
          <a:xfrm>
            <a:off x="4714414" y="3285211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8DDA4E-FA9A-74B0-06FF-695AF1884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81" y="319018"/>
            <a:ext cx="470956" cy="28116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8DCFD4B-F218-148C-A62D-E1C4F830C584}"/>
              </a:ext>
            </a:extLst>
          </p:cNvPr>
          <p:cNvSpPr/>
          <p:nvPr/>
        </p:nvSpPr>
        <p:spPr>
          <a:xfrm>
            <a:off x="4886453" y="246866"/>
            <a:ext cx="2513569" cy="1033696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1767EE-F800-7475-9E44-B88CB746A780}"/>
              </a:ext>
            </a:extLst>
          </p:cNvPr>
          <p:cNvCxnSpPr>
            <a:cxnSpLocks/>
          </p:cNvCxnSpPr>
          <p:nvPr/>
        </p:nvCxnSpPr>
        <p:spPr>
          <a:xfrm>
            <a:off x="5632427" y="952587"/>
            <a:ext cx="63129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F1249B3-75D8-B908-EFE8-2CB87DB36364}"/>
              </a:ext>
            </a:extLst>
          </p:cNvPr>
          <p:cNvSpPr txBox="1"/>
          <p:nvPr/>
        </p:nvSpPr>
        <p:spPr>
          <a:xfrm>
            <a:off x="7496437" y="600250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dirty="0"/>
              <a:t>SEA-Cust33-fw</a:t>
            </a:r>
          </a:p>
          <a:p>
            <a:r>
              <a:rPr lang="en-GB" sz="900" dirty="0"/>
              <a:t>10.0.6.0/24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A61EE26-B0AB-38FB-C0A3-A9C6C93E77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3064" y="759355"/>
            <a:ext cx="357102" cy="3571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C0B8F3-6433-8128-5CBD-62B738EEDA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393" y="489787"/>
            <a:ext cx="298931" cy="29893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D14A394-DB3E-C90D-44B2-38808A093416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5995859" y="788718"/>
            <a:ext cx="0" cy="14249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B8A5BA9-772B-4A71-6DE5-A57670AF8F53}"/>
              </a:ext>
            </a:extLst>
          </p:cNvPr>
          <p:cNvSpPr txBox="1"/>
          <p:nvPr/>
        </p:nvSpPr>
        <p:spPr>
          <a:xfrm>
            <a:off x="5482318" y="954640"/>
            <a:ext cx="772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noProof="1"/>
              <a:t>tenantSubnet</a:t>
            </a:r>
            <a:br>
              <a:rPr lang="en-GB" noProof="1"/>
            </a:br>
            <a:r>
              <a:rPr lang="en-GB" noProof="1"/>
              <a:t>10.100.0.0/25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9E10695-F0A3-89FC-51DC-B49B1CE5D7EE}"/>
              </a:ext>
            </a:extLst>
          </p:cNvPr>
          <p:cNvSpPr txBox="1"/>
          <p:nvPr/>
        </p:nvSpPr>
        <p:spPr>
          <a:xfrm>
            <a:off x="5274778" y="282291"/>
            <a:ext cx="10342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SEA-Cust33-fwvm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005B8DF-56C7-72EA-5B5E-AD093323B041}"/>
              </a:ext>
            </a:extLst>
          </p:cNvPr>
          <p:cNvCxnSpPr>
            <a:cxnSpLocks/>
          </p:cNvCxnSpPr>
          <p:nvPr/>
        </p:nvCxnSpPr>
        <p:spPr>
          <a:xfrm>
            <a:off x="6616700" y="813186"/>
            <a:ext cx="470977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79A3ABA-E109-700C-31E1-947F48395F27}"/>
              </a:ext>
            </a:extLst>
          </p:cNvPr>
          <p:cNvSpPr txBox="1"/>
          <p:nvPr/>
        </p:nvSpPr>
        <p:spPr>
          <a:xfrm>
            <a:off x="6319407" y="878824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900" noProof="1"/>
              <a:t>AzureFirewallSubnet</a:t>
            </a:r>
          </a:p>
          <a:p>
            <a:r>
              <a:rPr lang="en-GB" sz="900" noProof="1">
                <a:solidFill>
                  <a:srgbClr val="0070C0"/>
                </a:solidFill>
              </a:rPr>
              <a:t>10.100.0.192/26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D2D0DF8-E4E9-08AA-1F2F-44F03B7C5235}"/>
              </a:ext>
            </a:extLst>
          </p:cNvPr>
          <p:cNvCxnSpPr>
            <a:cxnSpLocks/>
          </p:cNvCxnSpPr>
          <p:nvPr/>
        </p:nvCxnSpPr>
        <p:spPr>
          <a:xfrm flipH="1">
            <a:off x="4450247" y="912019"/>
            <a:ext cx="444488" cy="899539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D971108-CE79-FEA0-813C-C9F19A830F63}"/>
              </a:ext>
            </a:extLst>
          </p:cNvPr>
          <p:cNvCxnSpPr>
            <a:cxnSpLocks/>
          </p:cNvCxnSpPr>
          <p:nvPr/>
        </p:nvCxnSpPr>
        <p:spPr>
          <a:xfrm flipH="1">
            <a:off x="6602708" y="1294215"/>
            <a:ext cx="13992" cy="50319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39C19A9-FF57-F174-2F09-5019F0287650}"/>
              </a:ext>
            </a:extLst>
          </p:cNvPr>
          <p:cNvCxnSpPr>
            <a:cxnSpLocks/>
          </p:cNvCxnSpPr>
          <p:nvPr/>
        </p:nvCxnSpPr>
        <p:spPr>
          <a:xfrm>
            <a:off x="7403842" y="968108"/>
            <a:ext cx="586705" cy="839702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7D273C6-1FB3-BAB1-5B1E-41F8EF1E2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2180" y="634635"/>
            <a:ext cx="357102" cy="357102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8954BFB-1853-86DF-71DB-6E5C64724F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37936" y="541692"/>
            <a:ext cx="241589" cy="209137"/>
          </a:xfrm>
          <a:prstGeom prst="rect">
            <a:avLst/>
          </a:prstGeom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960FE6-2418-61BD-8D25-E65DE7DFDC71}"/>
              </a:ext>
            </a:extLst>
          </p:cNvPr>
          <p:cNvCxnSpPr>
            <a:stCxn id="61" idx="3"/>
            <a:endCxn id="20" idx="1"/>
          </p:cNvCxnSpPr>
          <p:nvPr/>
        </p:nvCxnSpPr>
        <p:spPr>
          <a:xfrm flipV="1">
            <a:off x="4879525" y="639253"/>
            <a:ext cx="966868" cy="7008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72E13F6-66EE-F3E1-E7F0-6976E3F59647}"/>
              </a:ext>
            </a:extLst>
          </p:cNvPr>
          <p:cNvSpPr txBox="1"/>
          <p:nvPr/>
        </p:nvSpPr>
        <p:spPr>
          <a:xfrm>
            <a:off x="3615087" y="281843"/>
            <a:ext cx="13484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SEA-Cust33-fwvm-pubIP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B92D4437-6BA4-C614-FE1B-F7AA7FFD0FB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9063" y="467202"/>
            <a:ext cx="823033" cy="444111"/>
          </a:xfrm>
          <a:prstGeom prst="rect">
            <a:avLst/>
          </a:prstGeom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422F59FD-6051-B1D6-FEE7-D88BBEE1DC9B}"/>
              </a:ext>
            </a:extLst>
          </p:cNvPr>
          <p:cNvSpPr txBox="1"/>
          <p:nvPr/>
        </p:nvSpPr>
        <p:spPr>
          <a:xfrm>
            <a:off x="3759313" y="611590"/>
            <a:ext cx="6479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/>
              <a:t>internet</a:t>
            </a:r>
            <a:endParaRPr lang="en-GB" sz="1050" b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E286D7A-9379-01C7-3084-982ED5E213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0592" y="5669529"/>
            <a:ext cx="276880" cy="359530"/>
          </a:xfrm>
          <a:prstGeom prst="rect">
            <a:avLst/>
          </a:prstGeom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B08E156D-5BC9-6FB3-521A-9C0C57D37686}"/>
              </a:ext>
            </a:extLst>
          </p:cNvPr>
          <p:cNvSpPr txBox="1"/>
          <p:nvPr/>
        </p:nvSpPr>
        <p:spPr>
          <a:xfrm>
            <a:off x="3516013" y="213460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10.0.4.4, </a:t>
            </a:r>
          </a:p>
          <a:p>
            <a:r>
              <a:rPr lang="en-GB" sz="900" dirty="0">
                <a:solidFill>
                  <a:srgbClr val="0070C0"/>
                </a:solidFill>
              </a:rPr>
              <a:t>10.0.4.5</a:t>
            </a:r>
            <a:endParaRPr lang="en-GB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7441247-1F84-114A-83EF-A0AEB32ABAA6}"/>
              </a:ext>
            </a:extLst>
          </p:cNvPr>
          <p:cNvSpPr txBox="1"/>
          <p:nvPr/>
        </p:nvSpPr>
        <p:spPr>
          <a:xfrm>
            <a:off x="6650056" y="21373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10.0.5.4, </a:t>
            </a:r>
          </a:p>
          <a:p>
            <a:r>
              <a:rPr lang="en-GB" sz="900" dirty="0">
                <a:solidFill>
                  <a:srgbClr val="0070C0"/>
                </a:solidFill>
              </a:rPr>
              <a:t>10.0.5.5</a:t>
            </a:r>
            <a:endParaRPr lang="en-GB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39EAA45F-CA63-4D38-F248-3C22F9AAB490}"/>
              </a:ext>
            </a:extLst>
          </p:cNvPr>
          <p:cNvSpPr txBox="1"/>
          <p:nvPr/>
        </p:nvSpPr>
        <p:spPr>
          <a:xfrm>
            <a:off x="9071309" y="213736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10.0.6.4, </a:t>
            </a:r>
          </a:p>
          <a:p>
            <a:r>
              <a:rPr lang="en-GB" sz="900" dirty="0">
                <a:solidFill>
                  <a:srgbClr val="0070C0"/>
                </a:solidFill>
              </a:rPr>
              <a:t>10.0.6.5</a:t>
            </a:r>
            <a:endParaRPr lang="en-GB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7675D63-B310-CDF1-202C-C20978EA40E8}"/>
              </a:ext>
            </a:extLst>
          </p:cNvPr>
          <p:cNvSpPr txBox="1"/>
          <p:nvPr/>
        </p:nvSpPr>
        <p:spPr>
          <a:xfrm>
            <a:off x="7015465" y="467556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>
                <a:solidFill>
                  <a:srgbClr val="0070C0"/>
                </a:solidFill>
              </a:rPr>
              <a:t>10.17.33.68, </a:t>
            </a:r>
          </a:p>
          <a:p>
            <a:r>
              <a:rPr lang="en-GB" sz="900" dirty="0">
                <a:solidFill>
                  <a:srgbClr val="0070C0"/>
                </a:solidFill>
              </a:rPr>
              <a:t>10.17.33.69</a:t>
            </a:r>
            <a:endParaRPr lang="en-GB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46D7416-CC64-B20A-D40F-916D2F9657E3}"/>
              </a:ext>
            </a:extLst>
          </p:cNvPr>
          <p:cNvSpPr txBox="1"/>
          <p:nvPr/>
        </p:nvSpPr>
        <p:spPr>
          <a:xfrm>
            <a:off x="2553782" y="2174137"/>
            <a:ext cx="476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</a:rPr>
              <a:t>.150</a:t>
            </a:r>
            <a:endParaRPr lang="en-GB" sz="10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A050FB-3118-B110-2453-3ED3B612466A}"/>
              </a:ext>
            </a:extLst>
          </p:cNvPr>
          <p:cNvSpPr txBox="1"/>
          <p:nvPr/>
        </p:nvSpPr>
        <p:spPr>
          <a:xfrm>
            <a:off x="5143091" y="2199372"/>
            <a:ext cx="476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</a:rPr>
              <a:t>.150</a:t>
            </a:r>
            <a:endParaRPr lang="en-GB" sz="10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7623934-E511-E42E-445C-0B5AEE960115}"/>
              </a:ext>
            </a:extLst>
          </p:cNvPr>
          <p:cNvSpPr txBox="1"/>
          <p:nvPr/>
        </p:nvSpPr>
        <p:spPr>
          <a:xfrm>
            <a:off x="7498059" y="2152385"/>
            <a:ext cx="476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</a:rPr>
              <a:t>.150</a:t>
            </a:r>
            <a:endParaRPr lang="en-GB" sz="1000" b="1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F63DC6D-BF7A-4BD9-3A2D-7177F7307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126" y="4037578"/>
            <a:ext cx="298931" cy="29893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E3BAD49-6A22-1755-654B-637B821E060D}"/>
              </a:ext>
            </a:extLst>
          </p:cNvPr>
          <p:cNvSpPr txBox="1"/>
          <p:nvPr/>
        </p:nvSpPr>
        <p:spPr>
          <a:xfrm>
            <a:off x="5019343" y="4167309"/>
            <a:ext cx="4211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.11</a:t>
            </a:r>
            <a:endParaRPr lang="en-GB" sz="12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CEBF9A1-9FCE-E835-3B85-E934C624442D}"/>
              </a:ext>
            </a:extLst>
          </p:cNvPr>
          <p:cNvCxnSpPr>
            <a:cxnSpLocks/>
          </p:cNvCxnSpPr>
          <p:nvPr/>
        </p:nvCxnSpPr>
        <p:spPr>
          <a:xfrm>
            <a:off x="5568551" y="4340181"/>
            <a:ext cx="19716" cy="96472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34D99F6-C88A-3A2E-10A9-6F3FA652BB6D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4491592" y="4336509"/>
            <a:ext cx="0" cy="17606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BC6ECBA-BFD6-2EC6-DAFB-90C92F7654D4}"/>
              </a:ext>
            </a:extLst>
          </p:cNvPr>
          <p:cNvSpPr txBox="1"/>
          <p:nvPr/>
        </p:nvSpPr>
        <p:spPr>
          <a:xfrm>
            <a:off x="5582684" y="4948627"/>
            <a:ext cx="4769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70C0"/>
                </a:solidFill>
              </a:rPr>
              <a:t>.21</a:t>
            </a:r>
            <a:endParaRPr lang="en-GB" sz="12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8735C85-9008-C8A8-AA9D-B11B685F266E}"/>
              </a:ext>
            </a:extLst>
          </p:cNvPr>
          <p:cNvSpPr txBox="1"/>
          <p:nvPr/>
        </p:nvSpPr>
        <p:spPr>
          <a:xfrm>
            <a:off x="5632151" y="4044662"/>
            <a:ext cx="108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SEA-Cust33-csr1</a:t>
            </a:r>
          </a:p>
          <a:p>
            <a:r>
              <a:rPr lang="en-GB" dirty="0">
                <a:solidFill>
                  <a:srgbClr val="FF0000"/>
                </a:solidFill>
              </a:rPr>
              <a:t>AS: 65001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C71E7A71-6CED-93F0-5010-B42819D26AE7}"/>
              </a:ext>
            </a:extLst>
          </p:cNvPr>
          <p:cNvSpPr txBox="1"/>
          <p:nvPr/>
        </p:nvSpPr>
        <p:spPr>
          <a:xfrm>
            <a:off x="6086452" y="479158"/>
            <a:ext cx="7377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r>
              <a:rPr lang="en-GB" dirty="0"/>
              <a:t>10.100.0.10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E92299-F92E-6686-AC79-FB7B53C6CA80}"/>
              </a:ext>
            </a:extLst>
          </p:cNvPr>
          <p:cNvCxnSpPr>
            <a:cxnSpLocks/>
          </p:cNvCxnSpPr>
          <p:nvPr/>
        </p:nvCxnSpPr>
        <p:spPr>
          <a:xfrm>
            <a:off x="2553782" y="6102350"/>
            <a:ext cx="1424810" cy="0"/>
          </a:xfrm>
          <a:prstGeom prst="straightConnector1">
            <a:avLst/>
          </a:prstGeom>
          <a:ln w="34925">
            <a:solidFill>
              <a:srgbClr val="99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A4D53A1-4502-769D-EE97-794885F2FFBA}"/>
              </a:ext>
            </a:extLst>
          </p:cNvPr>
          <p:cNvSpPr txBox="1"/>
          <p:nvPr/>
        </p:nvSpPr>
        <p:spPr>
          <a:xfrm>
            <a:off x="2539665" y="6104352"/>
            <a:ext cx="10117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9900FF"/>
                </a:solidFill>
              </a:rPr>
              <a:t>10.0.0.0/8</a:t>
            </a:r>
          </a:p>
          <a:p>
            <a:r>
              <a:rPr lang="en-GB" sz="1200" b="1" dirty="0">
                <a:solidFill>
                  <a:srgbClr val="9900FF"/>
                </a:solidFill>
              </a:rPr>
              <a:t>ASN: 65020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F1A4AB3-7575-2B03-A72F-EB2B38E1FE3E}"/>
              </a:ext>
            </a:extLst>
          </p:cNvPr>
          <p:cNvSpPr txBox="1"/>
          <p:nvPr/>
        </p:nvSpPr>
        <p:spPr>
          <a:xfrm>
            <a:off x="4815249" y="5283453"/>
            <a:ext cx="47694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1" dirty="0">
                <a:solidFill>
                  <a:srgbClr val="0070C0"/>
                </a:solidFill>
              </a:rPr>
              <a:t>.150</a:t>
            </a:r>
            <a:endParaRPr lang="en-GB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DA46F6-DB58-A736-C804-E415066ED21D}"/>
              </a:ext>
            </a:extLst>
          </p:cNvPr>
          <p:cNvSpPr txBox="1"/>
          <p:nvPr/>
        </p:nvSpPr>
        <p:spPr>
          <a:xfrm>
            <a:off x="4010787" y="103030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200" noProof="1">
                <a:solidFill>
                  <a:srgbClr val="0070C0"/>
                </a:solidFill>
              </a:rPr>
              <a:t>peering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920C373-8360-2244-65C1-4C6B7E1B556F}"/>
              </a:ext>
            </a:extLst>
          </p:cNvPr>
          <p:cNvSpPr txBox="1"/>
          <p:nvPr/>
        </p:nvSpPr>
        <p:spPr>
          <a:xfrm>
            <a:off x="7660969" y="941071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noProof="1">
                <a:solidFill>
                  <a:srgbClr val="0070C0"/>
                </a:solidFill>
              </a:rPr>
              <a:t>vnet </a:t>
            </a:r>
          </a:p>
          <a:p>
            <a:pPr algn="ctr"/>
            <a:r>
              <a:rPr lang="en-US" sz="1200" noProof="1">
                <a:solidFill>
                  <a:srgbClr val="0070C0"/>
                </a:solidFill>
              </a:rPr>
              <a:t>peering</a:t>
            </a:r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E1A177D8-2AD8-3719-16CE-D5C55B1FD9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6208" y="4774766"/>
            <a:ext cx="336151" cy="306271"/>
          </a:xfrm>
          <a:prstGeom prst="rect">
            <a:avLst/>
          </a:prstGeom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7870FDCA-33A1-485F-828D-BC18529A129C}"/>
              </a:ext>
            </a:extLst>
          </p:cNvPr>
          <p:cNvSpPr txBox="1"/>
          <p:nvPr/>
        </p:nvSpPr>
        <p:spPr>
          <a:xfrm>
            <a:off x="5966391" y="4500014"/>
            <a:ext cx="527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800" b="1"/>
            </a:lvl1pPr>
          </a:lstStyle>
          <a:p>
            <a:r>
              <a:rPr lang="en-GB" sz="1200" dirty="0">
                <a:solidFill>
                  <a:srgbClr val="FF0000"/>
                </a:solidFill>
              </a:rPr>
              <a:t>eBGP</a:t>
            </a:r>
          </a:p>
        </p:txBody>
      </p:sp>
    </p:spTree>
    <p:extLst>
      <p:ext uri="{BB962C8B-B14F-4D97-AF65-F5344CB8AC3E}">
        <p14:creationId xmlns:p14="http://schemas.microsoft.com/office/powerpoint/2010/main" val="351899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B92BF-CD13-27B4-6A65-28ABEC64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045"/>
            <a:ext cx="10515600" cy="472915"/>
          </a:xfrm>
        </p:spPr>
        <p:txBody>
          <a:bodyPr>
            <a:noAutofit/>
          </a:bodyPr>
          <a:lstStyle/>
          <a:p>
            <a:r>
              <a:rPr lang="en-US" sz="2000" dirty="0"/>
              <a:t>route-map </a:t>
            </a:r>
            <a:r>
              <a:rPr lang="en-US" sz="2000"/>
              <a:t>in csr1</a:t>
            </a:r>
            <a:endParaRPr lang="en-GB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EC1DF6-812C-81B5-6F19-4F4001FCEC21}"/>
              </a:ext>
            </a:extLst>
          </p:cNvPr>
          <p:cNvCxnSpPr>
            <a:cxnSpLocks/>
            <a:endCxn id="30" idx="2"/>
          </p:cNvCxnSpPr>
          <p:nvPr/>
        </p:nvCxnSpPr>
        <p:spPr>
          <a:xfrm flipH="1" flipV="1">
            <a:off x="3974089" y="1381956"/>
            <a:ext cx="5357" cy="151725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D72B2C8-695A-C443-47DD-C4442B02601C}"/>
              </a:ext>
            </a:extLst>
          </p:cNvPr>
          <p:cNvSpPr txBox="1"/>
          <p:nvPr/>
        </p:nvSpPr>
        <p:spPr>
          <a:xfrm>
            <a:off x="5068242" y="1363830"/>
            <a:ext cx="4994684" cy="1384995"/>
          </a:xfrm>
          <a:prstGeom prst="rect">
            <a:avLst/>
          </a:prstGeom>
          <a:noFill/>
          <a:ln w="25400"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deny 10.0.4.0/24</a:t>
            </a:r>
            <a:endParaRPr lang="en-GB" sz="1400" b="0" dirty="0">
              <a:solidFill>
                <a:srgbClr val="9900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deny 10.0.5.0/24</a:t>
            </a: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deny 10.0.6.0/24</a:t>
            </a:r>
          </a:p>
          <a:p>
            <a:pPr marL="285750" indent="-285750">
              <a:buFont typeface="Consolas" panose="020B0609020204030204" pitchFamily="49" charset="0"/>
              <a:buChar char="√"/>
            </a:pPr>
            <a:r>
              <a:rPr lang="en-GB" sz="1400" b="0" dirty="0">
                <a:solidFill>
                  <a:srgbClr val="0033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permit 10.0.0.0/8</a:t>
            </a:r>
            <a:r>
              <a:rPr lang="en-GB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GB" sz="1400" b="0" dirty="0">
                <a:solidFill>
                  <a:srgbClr val="9900FF"/>
                </a:solidFill>
                <a:effectLst/>
                <a:latin typeface="Consolas" panose="020B0609020204030204" pitchFamily="49" charset="0"/>
              </a:rPr>
              <a:t>BGP next-hop: unchanged</a:t>
            </a:r>
            <a:endParaRPr lang="en-GB" sz="1400" b="0" dirty="0">
              <a:solidFill>
                <a:srgbClr val="0033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285750" indent="-285750">
              <a:buFont typeface="Consolas" panose="020B0609020204030204" pitchFamily="49" charset="0"/>
              <a:buChar char="√"/>
            </a:pPr>
            <a:r>
              <a:rPr lang="en-GB" sz="1400" b="0" dirty="0">
                <a:solidFill>
                  <a:srgbClr val="0033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permit 10.0.4.0/22</a:t>
            </a:r>
            <a:r>
              <a:rPr lang="en-GB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GB" sz="1400" b="0" dirty="0">
                <a:solidFill>
                  <a:srgbClr val="9900FF"/>
                </a:solidFill>
                <a:effectLst/>
                <a:latin typeface="Consolas" panose="020B0609020204030204" pitchFamily="49" charset="0"/>
              </a:rPr>
              <a:t>BGP next-hop: unchanged</a:t>
            </a:r>
          </a:p>
          <a:p>
            <a:pPr marL="285750" indent="-285750">
              <a:buFont typeface="Consolas" panose="020B0609020204030204" pitchFamily="49" charset="0"/>
              <a:buChar char="√"/>
            </a:pPr>
            <a:r>
              <a:rPr lang="en-GB" sz="1400" dirty="0">
                <a:solidFill>
                  <a:srgbClr val="0033C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permit 0.0.0.0/0</a:t>
            </a:r>
            <a:r>
              <a:rPr lang="en-GB" sz="1400" dirty="0">
                <a:solidFill>
                  <a:srgbClr val="0033CC"/>
                </a:solidFill>
                <a:latin typeface="Consolas" panose="020B0609020204030204" pitchFamily="49" charset="0"/>
              </a:rPr>
              <a:t>    </a:t>
            </a:r>
            <a:r>
              <a:rPr lang="en-GB" sz="1400" b="0" dirty="0">
                <a:solidFill>
                  <a:srgbClr val="9900FF"/>
                </a:solidFill>
                <a:effectLst/>
                <a:latin typeface="Consolas" panose="020B0609020204030204" pitchFamily="49" charset="0"/>
              </a:rPr>
              <a:t>BGP next-hop: </a:t>
            </a:r>
            <a:r>
              <a:rPr lang="en-GB" sz="1400" dirty="0">
                <a:solidFill>
                  <a:srgbClr val="9900FF"/>
                </a:solidFill>
                <a:latin typeface="Consolas" panose="020B0609020204030204" pitchFamily="49" charset="0"/>
              </a:rPr>
              <a:t>10.100.0.10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AD36B2-D397-F521-F2F4-9BF0ED544C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562" y="909041"/>
            <a:ext cx="519053" cy="472915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9099258-D114-D44C-4894-693A20B490F1}"/>
              </a:ext>
            </a:extLst>
          </p:cNvPr>
          <p:cNvSpPr txBox="1"/>
          <p:nvPr/>
        </p:nvSpPr>
        <p:spPr>
          <a:xfrm>
            <a:off x="4184105" y="776637"/>
            <a:ext cx="149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noProof="1"/>
              <a:t>Route Server in spoke vnet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01081E-3B11-2C55-7D89-5EBC04B6C3FB}"/>
              </a:ext>
            </a:extLst>
          </p:cNvPr>
          <p:cNvSpPr txBox="1"/>
          <p:nvPr/>
        </p:nvSpPr>
        <p:spPr>
          <a:xfrm>
            <a:off x="5014440" y="5018510"/>
            <a:ext cx="4151693" cy="738664"/>
          </a:xfrm>
          <a:prstGeom prst="rect">
            <a:avLst/>
          </a:prstGeom>
          <a:noFill/>
          <a:ln w="22225">
            <a:solidFill>
              <a:srgbClr val="0033CC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deny 0.0.0.0/8</a:t>
            </a:r>
            <a:endParaRPr lang="en-GB" sz="1400" b="0" dirty="0">
              <a:solidFill>
                <a:srgbClr val="9900FF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GB" sz="1400" b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deny 10.0.4.0/22</a:t>
            </a:r>
          </a:p>
          <a:p>
            <a:pPr marL="285750" indent="-285750">
              <a:buFont typeface="Consolas" panose="020B0609020204030204" pitchFamily="49" charset="0"/>
              <a:buChar char="√"/>
            </a:pPr>
            <a:r>
              <a:rPr lang="en-GB" sz="1400" b="0" dirty="0">
                <a:solidFill>
                  <a:srgbClr val="0033CC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permit any</a:t>
            </a:r>
            <a:r>
              <a:rPr lang="en-GB" sz="1400" b="0" dirty="0">
                <a:solidFill>
                  <a:srgbClr val="0033CC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GB" sz="1400" b="0" dirty="0">
                <a:solidFill>
                  <a:srgbClr val="9900FF"/>
                </a:solidFill>
                <a:effectLst/>
                <a:latin typeface="Consolas" panose="020B0609020204030204" pitchFamily="49" charset="0"/>
              </a:rPr>
              <a:t>BGP next-hop: unchanged</a:t>
            </a:r>
            <a:endParaRPr lang="en-GB" sz="1400" b="0" dirty="0">
              <a:solidFill>
                <a:srgbClr val="0033CC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525FD8F-600A-0E93-E340-6531DA1D50A7}"/>
              </a:ext>
            </a:extLst>
          </p:cNvPr>
          <p:cNvCxnSpPr>
            <a:cxnSpLocks/>
          </p:cNvCxnSpPr>
          <p:nvPr/>
        </p:nvCxnSpPr>
        <p:spPr>
          <a:xfrm flipV="1">
            <a:off x="4628816" y="4387141"/>
            <a:ext cx="3799363" cy="1365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BB24F92A-D933-1C7D-CB34-BA34283FB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3306" y="4190107"/>
            <a:ext cx="519053" cy="47291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A0CE51AF-58A3-DB54-52F1-6E5CAC67CD6C}"/>
              </a:ext>
            </a:extLst>
          </p:cNvPr>
          <p:cNvSpPr txBox="1"/>
          <p:nvPr/>
        </p:nvSpPr>
        <p:spPr>
          <a:xfrm>
            <a:off x="9182359" y="4139187"/>
            <a:ext cx="1497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 noProof="1"/>
              <a:t>Route Server in hub vnet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2D09FCD-AED5-60C5-B729-D261D7D279E0}"/>
              </a:ext>
            </a:extLst>
          </p:cNvPr>
          <p:cNvSpPr/>
          <p:nvPr/>
        </p:nvSpPr>
        <p:spPr>
          <a:xfrm>
            <a:off x="1548806" y="2920034"/>
            <a:ext cx="3352219" cy="2030462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17AB68-6B7C-8573-783A-99D1EABEDF85}"/>
              </a:ext>
            </a:extLst>
          </p:cNvPr>
          <p:cNvGrpSpPr/>
          <p:nvPr/>
        </p:nvGrpSpPr>
        <p:grpSpPr>
          <a:xfrm>
            <a:off x="2965750" y="2968049"/>
            <a:ext cx="1497625" cy="837478"/>
            <a:chOff x="8602717" y="835590"/>
            <a:chExt cx="1497625" cy="837478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FC0224D-3E7B-5941-0FD2-006ED1057EAA}"/>
                </a:ext>
              </a:extLst>
            </p:cNvPr>
            <p:cNvSpPr/>
            <p:nvPr/>
          </p:nvSpPr>
          <p:spPr>
            <a:xfrm>
              <a:off x="8602717" y="835590"/>
              <a:ext cx="1497624" cy="8374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718F22F-34D7-741E-9025-67AD2913E72F}"/>
                </a:ext>
              </a:extLst>
            </p:cNvPr>
            <p:cNvSpPr txBox="1"/>
            <p:nvPr/>
          </p:nvSpPr>
          <p:spPr>
            <a:xfrm>
              <a:off x="8602718" y="953294"/>
              <a:ext cx="149762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BGP filter out:</a:t>
              </a:r>
            </a:p>
            <a:p>
              <a:r>
                <a:rPr lang="en-GB" sz="1400" dirty="0">
                  <a:solidFill>
                    <a:schemeClr val="bg1"/>
                  </a:solidFill>
                </a:rPr>
                <a:t>route-map SPOUT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1FD7079-B50C-0171-1221-DF484948CB29}"/>
              </a:ext>
            </a:extLst>
          </p:cNvPr>
          <p:cNvGrpSpPr/>
          <p:nvPr/>
        </p:nvGrpSpPr>
        <p:grpSpPr>
          <a:xfrm>
            <a:off x="3046430" y="4007827"/>
            <a:ext cx="1497625" cy="837478"/>
            <a:chOff x="8602717" y="835590"/>
            <a:chExt cx="1497625" cy="837478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1B298B2-ADEB-948C-01B7-AF5CB5E5F9A3}"/>
                </a:ext>
              </a:extLst>
            </p:cNvPr>
            <p:cNvSpPr/>
            <p:nvPr/>
          </p:nvSpPr>
          <p:spPr>
            <a:xfrm>
              <a:off x="8602717" y="835590"/>
              <a:ext cx="1497624" cy="83747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8DDD755-20B0-C54B-AEEF-2CBF98F8ECCD}"/>
                </a:ext>
              </a:extLst>
            </p:cNvPr>
            <p:cNvSpPr txBox="1"/>
            <p:nvPr/>
          </p:nvSpPr>
          <p:spPr>
            <a:xfrm>
              <a:off x="8602718" y="953294"/>
              <a:ext cx="149762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</a:rPr>
                <a:t>BGP filter out:</a:t>
              </a:r>
            </a:p>
            <a:p>
              <a:r>
                <a:rPr lang="en-GB" sz="1400" dirty="0">
                  <a:solidFill>
                    <a:schemeClr val="bg1"/>
                  </a:solidFill>
                </a:rPr>
                <a:t>route-map RSOUT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D3E59E68-C990-A604-20E3-59FF1D199C17}"/>
              </a:ext>
            </a:extLst>
          </p:cNvPr>
          <p:cNvSpPr txBox="1"/>
          <p:nvPr/>
        </p:nvSpPr>
        <p:spPr>
          <a:xfrm>
            <a:off x="1548806" y="3331347"/>
            <a:ext cx="13500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BGP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AS 65001</a:t>
            </a:r>
            <a:endParaRPr lang="en-GB" sz="2400" dirty="0">
              <a:solidFill>
                <a:srgbClr val="FF000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206EB1-45BB-B16F-6F73-3991192F5954}"/>
              </a:ext>
            </a:extLst>
          </p:cNvPr>
          <p:cNvSpPr txBox="1"/>
          <p:nvPr/>
        </p:nvSpPr>
        <p:spPr>
          <a:xfrm>
            <a:off x="1820001" y="2920034"/>
            <a:ext cx="63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nva1</a:t>
            </a:r>
            <a:endParaRPr lang="en-GB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9AEC8CA-45C9-C97F-216E-F4F2426C9F1A}"/>
              </a:ext>
            </a:extLst>
          </p:cNvPr>
          <p:cNvCxnSpPr/>
          <p:nvPr/>
        </p:nvCxnSpPr>
        <p:spPr>
          <a:xfrm>
            <a:off x="5731239" y="4285019"/>
            <a:ext cx="10877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88BFAF7-B2E7-632D-D99D-D15A49457F17}"/>
              </a:ext>
            </a:extLst>
          </p:cNvPr>
          <p:cNvSpPr txBox="1"/>
          <p:nvPr/>
        </p:nvSpPr>
        <p:spPr>
          <a:xfrm>
            <a:off x="5614011" y="3255290"/>
            <a:ext cx="335393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BGP advertisements to the RS in the hub:</a:t>
            </a:r>
          </a:p>
          <a:p>
            <a:r>
              <a:rPr lang="en-US" sz="1400" b="1" dirty="0"/>
              <a:t>10.0.4.0/24  BGP next-hop: IP RS in spoke4</a:t>
            </a:r>
          </a:p>
          <a:p>
            <a:r>
              <a:rPr lang="en-US" sz="1400" b="1" dirty="0"/>
              <a:t>10.0.5.0/24  BGP next-hop: IP RS in spoke5</a:t>
            </a:r>
          </a:p>
          <a:p>
            <a:r>
              <a:rPr lang="en-US" sz="1400" b="1" dirty="0"/>
              <a:t>10.0.6.0/24  BGP next-hop: IP RS in spoke6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D0074C0-904C-8EA2-4560-17FF36057938}"/>
              </a:ext>
            </a:extLst>
          </p:cNvPr>
          <p:cNvSpPr txBox="1"/>
          <p:nvPr/>
        </p:nvSpPr>
        <p:spPr>
          <a:xfrm>
            <a:off x="317991" y="1654828"/>
            <a:ext cx="33965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BGP advertisements to the RS in the spoke:</a:t>
            </a:r>
          </a:p>
          <a:p>
            <a:r>
              <a:rPr lang="en-US" sz="1400" b="1" dirty="0"/>
              <a:t>10.0.0.0/8    BGP next-hop: IP RS in hub</a:t>
            </a:r>
          </a:p>
          <a:p>
            <a:r>
              <a:rPr lang="en-US" sz="1400" b="1" dirty="0"/>
              <a:t>10.0.4.0/22  BGP next-hop: IP NVA</a:t>
            </a:r>
          </a:p>
          <a:p>
            <a:r>
              <a:rPr lang="en-US" sz="1400" b="1" dirty="0"/>
              <a:t>0.0.0.0/0      BGP next-hop: IP FW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C6942C6-14A9-ACC3-B5BE-F42816C0183F}"/>
              </a:ext>
            </a:extLst>
          </p:cNvPr>
          <p:cNvCxnSpPr/>
          <p:nvPr/>
        </p:nvCxnSpPr>
        <p:spPr>
          <a:xfrm flipH="1">
            <a:off x="4233615" y="2572726"/>
            <a:ext cx="834627" cy="580691"/>
          </a:xfrm>
          <a:prstGeom prst="line">
            <a:avLst/>
          </a:prstGeom>
          <a:ln w="28575">
            <a:solidFill>
              <a:srgbClr val="0033C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E9A1F2F-2108-BA93-F767-B3C176BC0B48}"/>
              </a:ext>
            </a:extLst>
          </p:cNvPr>
          <p:cNvCxnSpPr>
            <a:cxnSpLocks/>
          </p:cNvCxnSpPr>
          <p:nvPr/>
        </p:nvCxnSpPr>
        <p:spPr>
          <a:xfrm flipH="1" flipV="1">
            <a:off x="4429613" y="4753728"/>
            <a:ext cx="568601" cy="438885"/>
          </a:xfrm>
          <a:prstGeom prst="line">
            <a:avLst/>
          </a:prstGeom>
          <a:ln w="28575">
            <a:solidFill>
              <a:srgbClr val="0033CC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516CEB1-967F-662F-385D-F0EFDB0F02E1}"/>
              </a:ext>
            </a:extLst>
          </p:cNvPr>
          <p:cNvCxnSpPr>
            <a:cxnSpLocks/>
          </p:cNvCxnSpPr>
          <p:nvPr/>
        </p:nvCxnSpPr>
        <p:spPr>
          <a:xfrm flipV="1">
            <a:off x="3795242" y="1707173"/>
            <a:ext cx="0" cy="698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28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7F7CF1-2B46-1A65-D395-558742F899DD}"/>
              </a:ext>
            </a:extLst>
          </p:cNvPr>
          <p:cNvSpPr txBox="1"/>
          <p:nvPr/>
        </p:nvSpPr>
        <p:spPr>
          <a:xfrm>
            <a:off x="184151" y="488950"/>
            <a:ext cx="487770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SEA-Cust33-csr1# </a:t>
            </a:r>
            <a:r>
              <a:rPr lang="en-GB" b="1" dirty="0">
                <a:solidFill>
                  <a:srgbClr val="0033CC"/>
                </a:solidFill>
              </a:rPr>
              <a:t>show </a:t>
            </a:r>
            <a:r>
              <a:rPr lang="en-GB" b="1" dirty="0" err="1">
                <a:solidFill>
                  <a:srgbClr val="0033CC"/>
                </a:solidFill>
              </a:rPr>
              <a:t>ip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bgp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neighbors</a:t>
            </a:r>
            <a:r>
              <a:rPr lang="en-GB" b="1" dirty="0">
                <a:solidFill>
                  <a:srgbClr val="0033CC"/>
                </a:solidFill>
              </a:rPr>
              <a:t> 10.0.4.4 advertised-routes</a:t>
            </a:r>
          </a:p>
          <a:p>
            <a:r>
              <a:rPr lang="en-GB" dirty="0"/>
              <a:t>BGP table version is 7, local router ID is 10.17.33.21</a:t>
            </a:r>
          </a:p>
          <a:p>
            <a:r>
              <a:rPr lang="en-GB" dirty="0"/>
              <a:t>Status codes: s suppressed, d damped, h history, * valid, &gt; best, i - internal,</a:t>
            </a:r>
          </a:p>
          <a:p>
            <a:r>
              <a:rPr lang="en-GB" dirty="0"/>
              <a:t>              r RIB-failure, S Stale, m multipath, b backup-path, f RT-Filter,</a:t>
            </a:r>
          </a:p>
          <a:p>
            <a:r>
              <a:rPr lang="en-GB" dirty="0"/>
              <a:t>              x best-external, a additional-path, c RIB-compressed,</a:t>
            </a:r>
          </a:p>
          <a:p>
            <a:r>
              <a:rPr lang="en-GB" dirty="0"/>
              <a:t>              t secondary path, L long-lived-stale,</a:t>
            </a:r>
          </a:p>
          <a:p>
            <a:r>
              <a:rPr lang="en-GB" dirty="0"/>
              <a:t>Origin codes: i - IGP, e - EGP, ? - incomplete</a:t>
            </a:r>
          </a:p>
          <a:p>
            <a:r>
              <a:rPr lang="en-GB" dirty="0"/>
              <a:t>RPKI validation codes: V valid, I invalid, N Not found</a:t>
            </a:r>
          </a:p>
          <a:p>
            <a:endParaRPr lang="en-GB" dirty="0"/>
          </a:p>
          <a:p>
            <a:r>
              <a:rPr lang="en-GB" dirty="0"/>
              <a:t>     Network          Next Hop            Metric </a:t>
            </a:r>
            <a:r>
              <a:rPr lang="en-GB" dirty="0" err="1"/>
              <a:t>LocPrf</a:t>
            </a:r>
            <a:r>
              <a:rPr lang="en-GB" dirty="0"/>
              <a:t> Weight Path</a:t>
            </a:r>
          </a:p>
          <a:p>
            <a:r>
              <a:rPr lang="en-GB" dirty="0"/>
              <a:t> *&gt;   </a:t>
            </a:r>
            <a:r>
              <a:rPr lang="en-GB" dirty="0">
                <a:highlight>
                  <a:srgbClr val="00FFFF"/>
                </a:highlight>
              </a:rPr>
              <a:t>0.0.0.0</a:t>
            </a:r>
            <a:r>
              <a:rPr lang="en-GB" dirty="0"/>
              <a:t>          10.17.33.17              0         32768 i</a:t>
            </a:r>
          </a:p>
          <a:p>
            <a:r>
              <a:rPr lang="en-GB" dirty="0"/>
              <a:t> *&gt;   </a:t>
            </a:r>
            <a:r>
              <a:rPr lang="en-GB" dirty="0">
                <a:highlight>
                  <a:srgbClr val="FFFF00"/>
                </a:highlight>
              </a:rPr>
              <a:t>10.0.0.0</a:t>
            </a:r>
            <a:r>
              <a:rPr lang="en-GB" dirty="0"/>
              <a:t>         10.17.33.68                            0 65515 12076 65020 i</a:t>
            </a:r>
          </a:p>
          <a:p>
            <a:r>
              <a:rPr lang="en-GB" dirty="0"/>
              <a:t> *&gt;   10.0.4.0/22      0.0.0.0                            32768 i</a:t>
            </a:r>
          </a:p>
          <a:p>
            <a:endParaRPr lang="en-GB" dirty="0"/>
          </a:p>
          <a:p>
            <a:r>
              <a:rPr lang="en-GB" dirty="0"/>
              <a:t>Total number of prefixes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A249EE-722C-06A7-E760-D2AFA50C9276}"/>
              </a:ext>
            </a:extLst>
          </p:cNvPr>
          <p:cNvSpPr txBox="1"/>
          <p:nvPr/>
        </p:nvSpPr>
        <p:spPr>
          <a:xfrm>
            <a:off x="5319849" y="487544"/>
            <a:ext cx="4877707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SEA-Cust33-csr1#</a:t>
            </a:r>
            <a:r>
              <a:rPr lang="en-GB" b="1" dirty="0">
                <a:solidFill>
                  <a:srgbClr val="0033CC"/>
                </a:solidFill>
              </a:rPr>
              <a:t>show </a:t>
            </a:r>
            <a:r>
              <a:rPr lang="en-GB" b="1" dirty="0" err="1">
                <a:solidFill>
                  <a:srgbClr val="0033CC"/>
                </a:solidFill>
              </a:rPr>
              <a:t>ip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bgp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neighbors</a:t>
            </a:r>
            <a:r>
              <a:rPr lang="en-GB" b="1" dirty="0">
                <a:solidFill>
                  <a:srgbClr val="0033CC"/>
                </a:solidFill>
              </a:rPr>
              <a:t> 10.0.4.4 received-routes</a:t>
            </a:r>
          </a:p>
          <a:p>
            <a:r>
              <a:rPr lang="en-GB" dirty="0"/>
              <a:t>BGP table version is 7, local router ID is 10.17.33.21</a:t>
            </a:r>
          </a:p>
          <a:p>
            <a:r>
              <a:rPr lang="en-GB" dirty="0"/>
              <a:t>Status codes: s suppressed, d damped, h history, * valid, &gt; best, i - internal,</a:t>
            </a:r>
          </a:p>
          <a:p>
            <a:r>
              <a:rPr lang="en-GB" dirty="0"/>
              <a:t>              r RIB-failure, S Stale, m multipath, b backup-path, f RT-Filter,</a:t>
            </a:r>
          </a:p>
          <a:p>
            <a:r>
              <a:rPr lang="en-GB" dirty="0"/>
              <a:t>              x best-external, a additional-path, c RIB-compressed,</a:t>
            </a:r>
          </a:p>
          <a:p>
            <a:r>
              <a:rPr lang="en-GB" dirty="0"/>
              <a:t>              t secondary path, L long-lived-stale,</a:t>
            </a:r>
          </a:p>
          <a:p>
            <a:r>
              <a:rPr lang="en-GB" dirty="0"/>
              <a:t>Origin codes: i - IGP, e - EGP, ? - incomplete</a:t>
            </a:r>
          </a:p>
          <a:p>
            <a:r>
              <a:rPr lang="en-GB" dirty="0"/>
              <a:t>RPKI validation codes: V valid, I invalid, N Not found</a:t>
            </a:r>
          </a:p>
          <a:p>
            <a:endParaRPr lang="en-GB" dirty="0"/>
          </a:p>
          <a:p>
            <a:r>
              <a:rPr lang="en-GB" dirty="0"/>
              <a:t>     Network          Next Hop            Metric </a:t>
            </a:r>
            <a:r>
              <a:rPr lang="en-GB" dirty="0" err="1"/>
              <a:t>LocPrf</a:t>
            </a:r>
            <a:r>
              <a:rPr lang="en-GB" dirty="0"/>
              <a:t> Weight Path</a:t>
            </a:r>
          </a:p>
          <a:p>
            <a:r>
              <a:rPr lang="en-GB" dirty="0"/>
              <a:t> *&gt;   10.0.4.0/24      10.0.4.4                               0 65515 i</a:t>
            </a:r>
          </a:p>
          <a:p>
            <a:endParaRPr lang="en-GB" dirty="0"/>
          </a:p>
          <a:p>
            <a:r>
              <a:rPr lang="en-GB" dirty="0"/>
              <a:t>Total number of prefixes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AFB36-B9EA-6CAD-1347-02A4CF0BDAED}"/>
              </a:ext>
            </a:extLst>
          </p:cNvPr>
          <p:cNvSpPr txBox="1"/>
          <p:nvPr/>
        </p:nvSpPr>
        <p:spPr>
          <a:xfrm>
            <a:off x="5319849" y="2549880"/>
            <a:ext cx="5122272" cy="169277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SEA-Cust33-csr1#</a:t>
            </a:r>
            <a:r>
              <a:rPr lang="en-GB" b="1" dirty="0">
                <a:solidFill>
                  <a:srgbClr val="0033CC"/>
                </a:solidFill>
              </a:rPr>
              <a:t>show </a:t>
            </a:r>
            <a:r>
              <a:rPr lang="en-GB" b="1" dirty="0" err="1">
                <a:solidFill>
                  <a:srgbClr val="0033CC"/>
                </a:solidFill>
              </a:rPr>
              <a:t>ip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bgp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neighbors</a:t>
            </a:r>
            <a:r>
              <a:rPr lang="en-GB" b="1" dirty="0">
                <a:solidFill>
                  <a:srgbClr val="0033CC"/>
                </a:solidFill>
              </a:rPr>
              <a:t> 10.0.5.4 received-routes</a:t>
            </a:r>
          </a:p>
          <a:p>
            <a:r>
              <a:rPr lang="en-GB" dirty="0"/>
              <a:t>BGP table version is 7, local router ID is 10.17.33.21</a:t>
            </a:r>
          </a:p>
          <a:p>
            <a:r>
              <a:rPr lang="en-GB" dirty="0"/>
              <a:t>Status codes: s suppressed, d damped, h history, * valid, &gt; best, i - internal,</a:t>
            </a:r>
          </a:p>
          <a:p>
            <a:r>
              <a:rPr lang="en-GB" dirty="0"/>
              <a:t>              r RIB-failure, S Stale, m multipath, b backup-path, f RT-Filter,</a:t>
            </a:r>
          </a:p>
          <a:p>
            <a:r>
              <a:rPr lang="en-GB" dirty="0"/>
              <a:t>              x best-external, a additional-path, c RIB-compressed,</a:t>
            </a:r>
          </a:p>
          <a:p>
            <a:r>
              <a:rPr lang="en-GB" dirty="0"/>
              <a:t>              t secondary path, L long-lived-stale,</a:t>
            </a:r>
          </a:p>
          <a:p>
            <a:r>
              <a:rPr lang="en-GB" dirty="0"/>
              <a:t>Origin codes: i - IGP, e - EGP, ? - incomplete</a:t>
            </a:r>
          </a:p>
          <a:p>
            <a:r>
              <a:rPr lang="en-GB" dirty="0"/>
              <a:t>RPKI validation codes: V valid, I invalid, N Not found</a:t>
            </a:r>
          </a:p>
          <a:p>
            <a:endParaRPr lang="en-GB" dirty="0"/>
          </a:p>
          <a:p>
            <a:r>
              <a:rPr lang="en-GB" dirty="0"/>
              <a:t>     Network          Next Hop            Metric </a:t>
            </a:r>
            <a:r>
              <a:rPr lang="en-GB" dirty="0" err="1"/>
              <a:t>LocPrf</a:t>
            </a:r>
            <a:r>
              <a:rPr lang="en-GB" dirty="0"/>
              <a:t> Weight Path</a:t>
            </a:r>
          </a:p>
          <a:p>
            <a:r>
              <a:rPr lang="en-GB" dirty="0"/>
              <a:t> *&gt;   10.0.5.0/24      10.0.5.4                               0 65515 i</a:t>
            </a:r>
          </a:p>
          <a:p>
            <a:endParaRPr lang="en-GB" dirty="0"/>
          </a:p>
          <a:p>
            <a:r>
              <a:rPr lang="en-GB" dirty="0"/>
              <a:t>Total number of prefixes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03618E-3427-221B-9F49-AC7C87F8A6BD}"/>
              </a:ext>
            </a:extLst>
          </p:cNvPr>
          <p:cNvSpPr txBox="1"/>
          <p:nvPr/>
        </p:nvSpPr>
        <p:spPr>
          <a:xfrm>
            <a:off x="184151" y="2549880"/>
            <a:ext cx="487770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SEA-Cust33-csr1#</a:t>
            </a:r>
            <a:r>
              <a:rPr lang="en-GB" b="1" dirty="0">
                <a:solidFill>
                  <a:srgbClr val="0033CC"/>
                </a:solidFill>
              </a:rPr>
              <a:t>show </a:t>
            </a:r>
            <a:r>
              <a:rPr lang="en-GB" b="1" dirty="0" err="1">
                <a:solidFill>
                  <a:srgbClr val="0033CC"/>
                </a:solidFill>
              </a:rPr>
              <a:t>ip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bgp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neighbors</a:t>
            </a:r>
            <a:r>
              <a:rPr lang="en-GB" b="1" dirty="0">
                <a:solidFill>
                  <a:srgbClr val="0033CC"/>
                </a:solidFill>
              </a:rPr>
              <a:t> 10.0.5.4 advertised-routes</a:t>
            </a:r>
          </a:p>
          <a:p>
            <a:r>
              <a:rPr lang="en-GB" dirty="0"/>
              <a:t>BGP table version is 7, local router ID is 10.17.33.21</a:t>
            </a:r>
          </a:p>
          <a:p>
            <a:r>
              <a:rPr lang="en-GB" dirty="0"/>
              <a:t>Status codes: s suppressed, d damped, h history, * valid, &gt; best, i - internal,</a:t>
            </a:r>
          </a:p>
          <a:p>
            <a:r>
              <a:rPr lang="en-GB" dirty="0"/>
              <a:t>              r RIB-failure, S Stale, m multipath, b backup-path, f RT-Filter,</a:t>
            </a:r>
          </a:p>
          <a:p>
            <a:r>
              <a:rPr lang="en-GB" dirty="0"/>
              <a:t>              x best-external, a additional-path, c RIB-compressed,</a:t>
            </a:r>
          </a:p>
          <a:p>
            <a:r>
              <a:rPr lang="en-GB" dirty="0"/>
              <a:t>              t secondary path, L long-lived-stale,</a:t>
            </a:r>
          </a:p>
          <a:p>
            <a:r>
              <a:rPr lang="en-GB" dirty="0"/>
              <a:t>Origin codes: i - IGP, e - EGP, ? - incomplete</a:t>
            </a:r>
          </a:p>
          <a:p>
            <a:r>
              <a:rPr lang="en-GB" dirty="0"/>
              <a:t>RPKI validation codes: V valid, I invalid, N Not found</a:t>
            </a:r>
          </a:p>
          <a:p>
            <a:endParaRPr lang="en-GB" dirty="0"/>
          </a:p>
          <a:p>
            <a:r>
              <a:rPr lang="en-GB" dirty="0"/>
              <a:t>     Network          Next Hop            Metric </a:t>
            </a:r>
            <a:r>
              <a:rPr lang="en-GB" dirty="0" err="1"/>
              <a:t>LocPrf</a:t>
            </a:r>
            <a:r>
              <a:rPr lang="en-GB" dirty="0"/>
              <a:t> Weight Path</a:t>
            </a:r>
          </a:p>
          <a:p>
            <a:r>
              <a:rPr lang="en-GB" dirty="0"/>
              <a:t> *&gt;   </a:t>
            </a:r>
            <a:r>
              <a:rPr lang="en-GB" dirty="0">
                <a:highlight>
                  <a:srgbClr val="00FFFF"/>
                </a:highlight>
              </a:rPr>
              <a:t>0.0.0.0 </a:t>
            </a:r>
            <a:r>
              <a:rPr lang="en-GB" dirty="0"/>
              <a:t>         10.17.33.17              0         32768 i</a:t>
            </a:r>
          </a:p>
          <a:p>
            <a:r>
              <a:rPr lang="en-GB" dirty="0"/>
              <a:t> *&gt;   10.0.0.0         10.17.33.68                            0 65515 12076 65020 i</a:t>
            </a:r>
          </a:p>
          <a:p>
            <a:r>
              <a:rPr lang="en-GB" dirty="0"/>
              <a:t> *&gt;   10.0.4.0/22      0.0.0.0                            32768 i</a:t>
            </a:r>
          </a:p>
          <a:p>
            <a:endParaRPr lang="en-GB" dirty="0"/>
          </a:p>
          <a:p>
            <a:r>
              <a:rPr lang="en-GB" dirty="0"/>
              <a:t>Total number of prefixes 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F90702-1B24-04E6-31F9-B3E0BBDA8086}"/>
              </a:ext>
            </a:extLst>
          </p:cNvPr>
          <p:cNvSpPr txBox="1"/>
          <p:nvPr/>
        </p:nvSpPr>
        <p:spPr>
          <a:xfrm>
            <a:off x="184151" y="4611368"/>
            <a:ext cx="4877707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SEA-Cust33-csr1#</a:t>
            </a:r>
            <a:r>
              <a:rPr lang="en-GB" b="1" dirty="0">
                <a:solidFill>
                  <a:srgbClr val="0033CC"/>
                </a:solidFill>
              </a:rPr>
              <a:t>show </a:t>
            </a:r>
            <a:r>
              <a:rPr lang="en-GB" b="1" dirty="0" err="1">
                <a:solidFill>
                  <a:srgbClr val="0033CC"/>
                </a:solidFill>
              </a:rPr>
              <a:t>ip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bgp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neighbors</a:t>
            </a:r>
            <a:r>
              <a:rPr lang="en-GB" b="1" dirty="0">
                <a:solidFill>
                  <a:srgbClr val="0033CC"/>
                </a:solidFill>
              </a:rPr>
              <a:t> 10.17.33.68 advertised-routes</a:t>
            </a:r>
          </a:p>
          <a:p>
            <a:r>
              <a:rPr lang="en-GB" dirty="0"/>
              <a:t>BGP table version is 7, local router ID is 10.17.33.21</a:t>
            </a:r>
          </a:p>
          <a:p>
            <a:r>
              <a:rPr lang="en-GB" dirty="0"/>
              <a:t>Status codes: s suppressed, d damped, h history, * valid, &gt; best, i - internal,</a:t>
            </a:r>
          </a:p>
          <a:p>
            <a:r>
              <a:rPr lang="en-GB" dirty="0"/>
              <a:t>              r RIB-failure, S Stale, m multipath, b backup-path, f RT-Filter,</a:t>
            </a:r>
          </a:p>
          <a:p>
            <a:r>
              <a:rPr lang="en-GB" dirty="0"/>
              <a:t>              x best-external, a additional-path, c RIB-compressed,</a:t>
            </a:r>
          </a:p>
          <a:p>
            <a:r>
              <a:rPr lang="en-GB" dirty="0"/>
              <a:t>              t secondary path, L long-lived-stale,</a:t>
            </a:r>
          </a:p>
          <a:p>
            <a:r>
              <a:rPr lang="en-GB" dirty="0"/>
              <a:t>Origin codes: i - IGP, e - EGP, ? - incomplete</a:t>
            </a:r>
          </a:p>
          <a:p>
            <a:r>
              <a:rPr lang="en-GB" dirty="0"/>
              <a:t>RPKI validation codes: V valid, I invalid, N Not found</a:t>
            </a:r>
          </a:p>
          <a:p>
            <a:endParaRPr lang="en-GB" dirty="0"/>
          </a:p>
          <a:p>
            <a:r>
              <a:rPr lang="en-GB" dirty="0"/>
              <a:t>     Network          Next Hop            Metric </a:t>
            </a:r>
            <a:r>
              <a:rPr lang="en-GB" dirty="0" err="1"/>
              <a:t>LocPrf</a:t>
            </a:r>
            <a:r>
              <a:rPr lang="en-GB" dirty="0"/>
              <a:t> Weight Path</a:t>
            </a:r>
          </a:p>
          <a:p>
            <a:r>
              <a:rPr lang="en-GB" dirty="0"/>
              <a:t> *&gt;   10.0.0.0         10.17.33.68                            0 65515 12076 65020 i</a:t>
            </a:r>
          </a:p>
          <a:p>
            <a:r>
              <a:rPr lang="en-GB" dirty="0"/>
              <a:t> *&gt;   </a:t>
            </a:r>
            <a:r>
              <a:rPr lang="en-GB" dirty="0">
                <a:highlight>
                  <a:srgbClr val="00FF00"/>
                </a:highlight>
              </a:rPr>
              <a:t>10.0.4.0/24</a:t>
            </a:r>
            <a:r>
              <a:rPr lang="en-GB" dirty="0"/>
              <a:t>      10.0.4.4                               0 65515 i</a:t>
            </a:r>
          </a:p>
          <a:p>
            <a:r>
              <a:rPr lang="en-GB" dirty="0"/>
              <a:t> *&gt;   </a:t>
            </a:r>
            <a:r>
              <a:rPr lang="en-GB" dirty="0">
                <a:highlight>
                  <a:srgbClr val="00FF00"/>
                </a:highlight>
              </a:rPr>
              <a:t>10.0.5.0/24</a:t>
            </a:r>
            <a:r>
              <a:rPr lang="en-GB" dirty="0"/>
              <a:t>      10.0.5.4                               0 65515 i</a:t>
            </a:r>
          </a:p>
          <a:p>
            <a:r>
              <a:rPr lang="en-GB" dirty="0"/>
              <a:t> *&gt;   </a:t>
            </a:r>
            <a:r>
              <a:rPr lang="en-GB" dirty="0">
                <a:highlight>
                  <a:srgbClr val="00FF00"/>
                </a:highlight>
              </a:rPr>
              <a:t>10.0.6.0/24</a:t>
            </a:r>
            <a:r>
              <a:rPr lang="en-GB" dirty="0"/>
              <a:t>      10.0.6.4                               0 65515 i</a:t>
            </a:r>
          </a:p>
          <a:p>
            <a:endParaRPr lang="en-GB" dirty="0"/>
          </a:p>
          <a:p>
            <a:r>
              <a:rPr lang="en-GB" dirty="0"/>
              <a:t>Total number of prefixes 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B2839F-D574-9561-DCCF-ADED862D11CD}"/>
              </a:ext>
            </a:extLst>
          </p:cNvPr>
          <p:cNvSpPr txBox="1"/>
          <p:nvPr/>
        </p:nvSpPr>
        <p:spPr>
          <a:xfrm>
            <a:off x="5386794" y="4772583"/>
            <a:ext cx="5122272" cy="206210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SEA-Cust33-csr1#</a:t>
            </a:r>
            <a:r>
              <a:rPr lang="en-GB" b="1" dirty="0">
                <a:solidFill>
                  <a:srgbClr val="0033CC"/>
                </a:solidFill>
              </a:rPr>
              <a:t>show </a:t>
            </a:r>
            <a:r>
              <a:rPr lang="en-GB" b="1" dirty="0" err="1">
                <a:solidFill>
                  <a:srgbClr val="0033CC"/>
                </a:solidFill>
              </a:rPr>
              <a:t>ip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bgp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neighbors</a:t>
            </a:r>
            <a:r>
              <a:rPr lang="en-GB" b="1" dirty="0">
                <a:solidFill>
                  <a:srgbClr val="0033CC"/>
                </a:solidFill>
              </a:rPr>
              <a:t> 10.17.33.68 received-routes</a:t>
            </a:r>
          </a:p>
          <a:p>
            <a:r>
              <a:rPr lang="en-GB" dirty="0"/>
              <a:t>BGP table version is 7, local router ID is 10.17.33.21</a:t>
            </a:r>
          </a:p>
          <a:p>
            <a:r>
              <a:rPr lang="en-GB" dirty="0"/>
              <a:t>Status codes: s suppressed, d damped, h history, * valid, &gt; best, i - internal,</a:t>
            </a:r>
          </a:p>
          <a:p>
            <a:r>
              <a:rPr lang="en-GB" dirty="0"/>
              <a:t>              r RIB-failure, S Stale, m multipath, b backup-path, f RT-Filter,</a:t>
            </a:r>
          </a:p>
          <a:p>
            <a:r>
              <a:rPr lang="en-GB" dirty="0"/>
              <a:t>              x best-external, a additional-path, c RIB-compressed,</a:t>
            </a:r>
          </a:p>
          <a:p>
            <a:r>
              <a:rPr lang="en-GB" dirty="0"/>
              <a:t>              t secondary path, L long-lived-stale,</a:t>
            </a:r>
          </a:p>
          <a:p>
            <a:r>
              <a:rPr lang="en-GB" dirty="0"/>
              <a:t>Origin codes: i - IGP, e - EGP, ? - incomplete</a:t>
            </a:r>
          </a:p>
          <a:p>
            <a:r>
              <a:rPr lang="en-GB" dirty="0"/>
              <a:t>RPKI validation codes: V valid, I invalid, N Not found</a:t>
            </a:r>
          </a:p>
          <a:p>
            <a:endParaRPr lang="en-GB" dirty="0"/>
          </a:p>
          <a:p>
            <a:r>
              <a:rPr lang="en-GB" dirty="0"/>
              <a:t>     Network          Next Hop            Metric </a:t>
            </a:r>
            <a:r>
              <a:rPr lang="en-GB" dirty="0" err="1"/>
              <a:t>LocPrf</a:t>
            </a:r>
            <a:r>
              <a:rPr lang="en-GB" dirty="0"/>
              <a:t> Weight Path</a:t>
            </a:r>
          </a:p>
          <a:p>
            <a:r>
              <a:rPr lang="en-GB" dirty="0"/>
              <a:t> *&gt;   </a:t>
            </a:r>
            <a:r>
              <a:rPr lang="en-GB" dirty="0">
                <a:highlight>
                  <a:srgbClr val="FFFF00"/>
                </a:highlight>
              </a:rPr>
              <a:t>10.0.0.0</a:t>
            </a:r>
            <a:r>
              <a:rPr lang="en-GB" dirty="0"/>
              <a:t>         10.17.33.68                            0 </a:t>
            </a:r>
            <a:r>
              <a:rPr lang="en-GB" dirty="0">
                <a:highlight>
                  <a:srgbClr val="FFFF00"/>
                </a:highlight>
              </a:rPr>
              <a:t>65515 12076 65020 i</a:t>
            </a:r>
          </a:p>
          <a:p>
            <a:r>
              <a:rPr lang="en-GB" dirty="0"/>
              <a:t> *    10.17.33.0/24    10.17.33.68                            0 65515 i</a:t>
            </a:r>
          </a:p>
          <a:p>
            <a:r>
              <a:rPr lang="en-GB" dirty="0"/>
              <a:t> *    192.168.33.0/31  10.17.33.68                            0 65515 12076 65020 i</a:t>
            </a:r>
          </a:p>
          <a:p>
            <a:r>
              <a:rPr lang="en-GB" dirty="0"/>
              <a:t> *    192.168.33.2/31  10.17.33.68                            0 65515 12076 65020 i</a:t>
            </a:r>
          </a:p>
          <a:p>
            <a:endParaRPr lang="en-GB" dirty="0"/>
          </a:p>
          <a:p>
            <a:r>
              <a:rPr lang="en-GB" dirty="0"/>
              <a:t>Total number of prefixes 4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60A80623-1CA2-A8E1-BE09-8798623A9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8255"/>
            <a:ext cx="10515600" cy="470695"/>
          </a:xfrm>
        </p:spPr>
        <p:txBody>
          <a:bodyPr>
            <a:noAutofit/>
          </a:bodyPr>
          <a:lstStyle/>
          <a:p>
            <a:r>
              <a:rPr lang="en-GB" sz="1800" dirty="0"/>
              <a:t>SEA-Cust33-csr1</a:t>
            </a:r>
          </a:p>
        </p:txBody>
      </p:sp>
    </p:spTree>
    <p:extLst>
      <p:ext uri="{BB962C8B-B14F-4D97-AF65-F5344CB8AC3E}">
        <p14:creationId xmlns:p14="http://schemas.microsoft.com/office/powerpoint/2010/main" val="609087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4363E77-6EB9-9086-9322-D7A97E02651F}"/>
              </a:ext>
            </a:extLst>
          </p:cNvPr>
          <p:cNvSpPr txBox="1"/>
          <p:nvPr/>
        </p:nvSpPr>
        <p:spPr>
          <a:xfrm>
            <a:off x="256903" y="671462"/>
            <a:ext cx="6097088" cy="25545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800">
                <a:latin typeface="Consolas" panose="020B0609020204030204" pitchFamily="49" charset="0"/>
              </a:defRPr>
            </a:lvl1pPr>
          </a:lstStyle>
          <a:p>
            <a:r>
              <a:rPr lang="en-GB" dirty="0"/>
              <a:t>SEA-Cust33-csr1#</a:t>
            </a:r>
            <a:r>
              <a:rPr lang="en-GB" b="1" dirty="0">
                <a:solidFill>
                  <a:srgbClr val="0033CC"/>
                </a:solidFill>
              </a:rPr>
              <a:t>show </a:t>
            </a:r>
            <a:r>
              <a:rPr lang="en-GB" b="1" dirty="0" err="1">
                <a:solidFill>
                  <a:srgbClr val="0033CC"/>
                </a:solidFill>
              </a:rPr>
              <a:t>ip</a:t>
            </a:r>
            <a:r>
              <a:rPr lang="en-GB" b="1" dirty="0">
                <a:solidFill>
                  <a:srgbClr val="0033CC"/>
                </a:solidFill>
              </a:rPr>
              <a:t> </a:t>
            </a:r>
            <a:r>
              <a:rPr lang="en-GB" b="1" dirty="0" err="1">
                <a:solidFill>
                  <a:srgbClr val="0033CC"/>
                </a:solidFill>
              </a:rPr>
              <a:t>bgp</a:t>
            </a:r>
            <a:endParaRPr lang="en-GB" b="1" dirty="0">
              <a:solidFill>
                <a:srgbClr val="0033CC"/>
              </a:solidFill>
            </a:endParaRPr>
          </a:p>
          <a:p>
            <a:r>
              <a:rPr lang="en-GB" dirty="0"/>
              <a:t>BGP table version is 7, local router ID is 10.17.33.21</a:t>
            </a:r>
          </a:p>
          <a:p>
            <a:r>
              <a:rPr lang="en-GB" dirty="0"/>
              <a:t>Status codes: s suppressed, d damped, h history, * valid, &gt; best, i - internal,</a:t>
            </a:r>
          </a:p>
          <a:p>
            <a:r>
              <a:rPr lang="en-GB" dirty="0"/>
              <a:t>              r RIB-failure, S Stale, m multipath, b backup-path, f RT-Filter,</a:t>
            </a:r>
          </a:p>
          <a:p>
            <a:r>
              <a:rPr lang="en-GB" dirty="0"/>
              <a:t>              x best-external, a additional-path, c RIB-compressed,</a:t>
            </a:r>
          </a:p>
          <a:p>
            <a:r>
              <a:rPr lang="en-GB" dirty="0"/>
              <a:t>              t secondary path, L long-lived-stale,</a:t>
            </a:r>
          </a:p>
          <a:p>
            <a:r>
              <a:rPr lang="en-GB" dirty="0"/>
              <a:t>Origin codes: i - IGP, e - EGP, ? - incomplete</a:t>
            </a:r>
          </a:p>
          <a:p>
            <a:r>
              <a:rPr lang="en-GB" dirty="0"/>
              <a:t>RPKI validation codes: V valid, I invalid, N Not found</a:t>
            </a:r>
          </a:p>
          <a:p>
            <a:endParaRPr lang="en-GB" dirty="0"/>
          </a:p>
          <a:p>
            <a:r>
              <a:rPr lang="en-GB" dirty="0"/>
              <a:t>     Network          Next Hop            Metric </a:t>
            </a:r>
            <a:r>
              <a:rPr lang="en-GB" dirty="0" err="1"/>
              <a:t>LocPrf</a:t>
            </a:r>
            <a:r>
              <a:rPr lang="en-GB" dirty="0"/>
              <a:t> Weight Path</a:t>
            </a:r>
          </a:p>
          <a:p>
            <a:r>
              <a:rPr lang="en-GB" dirty="0"/>
              <a:t> *&gt;   0.0.0.0          10.17.33.17              0         32768 i</a:t>
            </a:r>
          </a:p>
          <a:p>
            <a:r>
              <a:rPr lang="en-GB" dirty="0"/>
              <a:t> *&gt;   10.0.0.0         10.17.33.68                            0 65515 12076 65020 i</a:t>
            </a:r>
          </a:p>
          <a:p>
            <a:r>
              <a:rPr lang="en-GB" dirty="0"/>
              <a:t> *                     10.17.33.69                            0 65515 12076 65020 i</a:t>
            </a:r>
          </a:p>
          <a:p>
            <a:r>
              <a:rPr lang="en-GB" dirty="0"/>
              <a:t> *&gt;   10.0.4.0/24      10.0.4.4                               0 65515 i</a:t>
            </a:r>
          </a:p>
          <a:p>
            <a:r>
              <a:rPr lang="en-GB" dirty="0"/>
              <a:t> *                     10.0.4.5                               0 65515 i</a:t>
            </a:r>
          </a:p>
          <a:p>
            <a:r>
              <a:rPr lang="en-GB" dirty="0"/>
              <a:t> *&gt;   10.0.4.0/22      0.0.0.0                            32768 i</a:t>
            </a:r>
          </a:p>
          <a:p>
            <a:r>
              <a:rPr lang="en-GB" dirty="0"/>
              <a:t> *&gt;   10.0.5.0/24      10.0.5.4                               0 65515 i</a:t>
            </a:r>
          </a:p>
          <a:p>
            <a:r>
              <a:rPr lang="en-GB" dirty="0"/>
              <a:t> *                     10.0.5.5                               0 65515 i</a:t>
            </a:r>
          </a:p>
          <a:p>
            <a:r>
              <a:rPr lang="en-GB" dirty="0"/>
              <a:t> *    10.0.6.0/24      10.0.6.5                               0 65515 i</a:t>
            </a:r>
          </a:p>
          <a:p>
            <a:r>
              <a:rPr lang="en-GB" dirty="0"/>
              <a:t> *&gt;                    10.0.6.4                               0 65515 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2FFBA77-7A7F-E48B-BC98-9476012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" y="18255"/>
            <a:ext cx="10515600" cy="470695"/>
          </a:xfrm>
        </p:spPr>
        <p:txBody>
          <a:bodyPr>
            <a:noAutofit/>
          </a:bodyPr>
          <a:lstStyle/>
          <a:p>
            <a:r>
              <a:rPr lang="en-GB" sz="2800" dirty="0"/>
              <a:t>SEA-Cust33-csr1</a:t>
            </a:r>
          </a:p>
        </p:txBody>
      </p:sp>
    </p:spTree>
    <p:extLst>
      <p:ext uri="{BB962C8B-B14F-4D97-AF65-F5344CB8AC3E}">
        <p14:creationId xmlns:p14="http://schemas.microsoft.com/office/powerpoint/2010/main" val="911260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E176-96B7-2073-19F4-CA17018D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5" y="93770"/>
            <a:ext cx="10515600" cy="347399"/>
          </a:xfrm>
        </p:spPr>
        <p:txBody>
          <a:bodyPr>
            <a:noAutofit/>
          </a:bodyPr>
          <a:lstStyle/>
          <a:p>
            <a:r>
              <a:rPr lang="en-US" sz="2000" noProof="1"/>
              <a:t>Effective routes in the nic of the spoke VMs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AFF756-8C06-9D3C-81E5-42A849682D85}"/>
              </a:ext>
            </a:extLst>
          </p:cNvPr>
          <p:cNvSpPr txBox="1"/>
          <p:nvPr/>
        </p:nvSpPr>
        <p:spPr>
          <a:xfrm>
            <a:off x="272144" y="514528"/>
            <a:ext cx="1486304" cy="230832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az_ea_font"/>
              </a:rPr>
              <a:t>SEA-Cust33-spoke4vm1-nic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2FE955-5FC7-96EA-D79D-9B86B30927F2}"/>
              </a:ext>
            </a:extLst>
          </p:cNvPr>
          <p:cNvSpPr txBox="1"/>
          <p:nvPr/>
        </p:nvSpPr>
        <p:spPr>
          <a:xfrm>
            <a:off x="272144" y="2657299"/>
            <a:ext cx="1486304" cy="230832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az_ea_font"/>
              </a:rPr>
              <a:t>SEA-Cust33-spoke5vm1-nic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60DB1-75BB-D929-CBBB-D8CF8ED76F3A}"/>
              </a:ext>
            </a:extLst>
          </p:cNvPr>
          <p:cNvSpPr txBox="1"/>
          <p:nvPr/>
        </p:nvSpPr>
        <p:spPr>
          <a:xfrm>
            <a:off x="342538" y="4751579"/>
            <a:ext cx="1486304" cy="230832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/>
            </a:lvl1pPr>
          </a:lstStyle>
          <a:p>
            <a:pPr algn="l"/>
            <a:r>
              <a:rPr lang="en-GB" b="1" i="0" dirty="0">
                <a:solidFill>
                  <a:schemeClr val="bg1"/>
                </a:solidFill>
                <a:effectLst/>
                <a:latin typeface="az_ea_font"/>
              </a:rPr>
              <a:t>SEA-Cust33-spoke6vm1-nic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704E1A-3039-62E8-01CE-FED0B2A8758E}"/>
              </a:ext>
            </a:extLst>
          </p:cNvPr>
          <p:cNvCxnSpPr/>
          <p:nvPr/>
        </p:nvCxnSpPr>
        <p:spPr>
          <a:xfrm flipH="1">
            <a:off x="7378338" y="1879493"/>
            <a:ext cx="66620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9CB1673-CE75-D0EE-5914-33878B70A0B0}"/>
              </a:ext>
            </a:extLst>
          </p:cNvPr>
          <p:cNvSpPr txBox="1"/>
          <p:nvPr/>
        </p:nvSpPr>
        <p:spPr>
          <a:xfrm>
            <a:off x="8044543" y="1740993"/>
            <a:ext cx="26517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GB" sz="1200" b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10.0.0.0/8 </a:t>
            </a:r>
            <a:r>
              <a:rPr lang="en-GB" sz="1200" b="0" u="none" strike="noStrike" dirty="0">
                <a:solidFill>
                  <a:srgbClr val="000000"/>
                </a:solidFill>
                <a:effectLst/>
              </a:rPr>
              <a:t>is the on-prem network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085BF8-2150-BE2B-4537-EA773B0771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251900"/>
              </p:ext>
            </p:extLst>
          </p:nvPr>
        </p:nvGraphicFramePr>
        <p:xfrm>
          <a:off x="272144" y="728530"/>
          <a:ext cx="7106194" cy="144018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52153">
                  <a:extLst>
                    <a:ext uri="{9D8B030D-6E8A-4147-A177-3AD203B41FA5}">
                      <a16:colId xmlns:a16="http://schemas.microsoft.com/office/drawing/2014/main" val="1602146650"/>
                    </a:ext>
                  </a:extLst>
                </a:gridCol>
                <a:gridCol w="398417">
                  <a:extLst>
                    <a:ext uri="{9D8B030D-6E8A-4147-A177-3AD203B41FA5}">
                      <a16:colId xmlns:a16="http://schemas.microsoft.com/office/drawing/2014/main" val="176005898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893761695"/>
                    </a:ext>
                  </a:extLst>
                </a:gridCol>
                <a:gridCol w="1449977">
                  <a:extLst>
                    <a:ext uri="{9D8B030D-6E8A-4147-A177-3AD203B41FA5}">
                      <a16:colId xmlns:a16="http://schemas.microsoft.com/office/drawing/2014/main" val="3442057441"/>
                    </a:ext>
                  </a:extLst>
                </a:gridCol>
                <a:gridCol w="1125377">
                  <a:extLst>
                    <a:ext uri="{9D8B030D-6E8A-4147-A177-3AD203B41FA5}">
                      <a16:colId xmlns:a16="http://schemas.microsoft.com/office/drawing/2014/main" val="3643815456"/>
                    </a:ext>
                  </a:extLst>
                </a:gridCol>
                <a:gridCol w="1720150">
                  <a:extLst>
                    <a:ext uri="{9D8B030D-6E8A-4147-A177-3AD203B41FA5}">
                      <a16:colId xmlns:a16="http://schemas.microsoft.com/office/drawing/2014/main" val="19038428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Address Prefixes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IP Address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 Defined Route 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74789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10.0.4.0/24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45884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10.100.0.0/24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565941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283521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10.0.4.0/22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8498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10.0.0.0/8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10.17.33.68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32103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0.0.0.0/0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10.100.0.10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167217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401F8F5-18C4-5480-CC1C-62352DDEEC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21864"/>
              </p:ext>
            </p:extLst>
          </p:nvPr>
        </p:nvGraphicFramePr>
        <p:xfrm>
          <a:off x="272144" y="2888131"/>
          <a:ext cx="7035800" cy="12801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1145087563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45027053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4500017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04644728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1147098017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7763747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Address Prefixes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IP Address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 Defined Route 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110713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10.0.5.0/24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11257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10.100.0.0/24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14272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109872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10.0.4.0/22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126604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10.0.0.0/8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10.17.33.68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9865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0.0.0.0/0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10.100.0.10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529190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38F271-BAFF-6469-B435-047EAB6E6860}"/>
              </a:ext>
            </a:extLst>
          </p:cNvPr>
          <p:cNvCxnSpPr/>
          <p:nvPr/>
        </p:nvCxnSpPr>
        <p:spPr>
          <a:xfrm flipH="1">
            <a:off x="7382693" y="3868960"/>
            <a:ext cx="666205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A523FA7-085B-1C38-F029-33F98B418D19}"/>
              </a:ext>
            </a:extLst>
          </p:cNvPr>
          <p:cNvSpPr txBox="1"/>
          <p:nvPr/>
        </p:nvSpPr>
        <p:spPr>
          <a:xfrm>
            <a:off x="8044543" y="3730460"/>
            <a:ext cx="26517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GB" sz="1200" b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10.0.0.0/8 </a:t>
            </a:r>
            <a:r>
              <a:rPr lang="en-GB" sz="1200" b="0" u="none" strike="noStrike" dirty="0">
                <a:solidFill>
                  <a:srgbClr val="000000"/>
                </a:solidFill>
                <a:effectLst/>
              </a:rPr>
              <a:t>is the on-prem network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56D1A8-C05C-A60D-BF1B-96D846ABE595}"/>
              </a:ext>
            </a:extLst>
          </p:cNvPr>
          <p:cNvCxnSpPr>
            <a:cxnSpLocks/>
          </p:cNvCxnSpPr>
          <p:nvPr/>
        </p:nvCxnSpPr>
        <p:spPr>
          <a:xfrm flipH="1">
            <a:off x="7452360" y="1534886"/>
            <a:ext cx="659674" cy="1508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41D1BC5-C533-8DB5-2C1E-28BFB7ED777D}"/>
              </a:ext>
            </a:extLst>
          </p:cNvPr>
          <p:cNvSpPr txBox="1"/>
          <p:nvPr/>
        </p:nvSpPr>
        <p:spPr>
          <a:xfrm>
            <a:off x="8044543" y="1336693"/>
            <a:ext cx="3137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GB" sz="1200" b="0" u="none" strike="noStrike" noProof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10.0.4.0/22</a:t>
            </a:r>
            <a:r>
              <a:rPr lang="en-GB" sz="1200" b="0" u="none" strike="noStrike" noProof="1">
                <a:solidFill>
                  <a:srgbClr val="000000"/>
                </a:solidFill>
                <a:effectLst/>
              </a:rPr>
              <a:t> is the major network of spoke vnet</a:t>
            </a:r>
            <a:endParaRPr lang="en-GB" sz="1200" b="0" i="0" u="none" strike="noStrike" noProof="1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FF60A9-39CA-7636-06FB-E51B04A7C46E}"/>
              </a:ext>
            </a:extLst>
          </p:cNvPr>
          <p:cNvCxnSpPr>
            <a:cxnSpLocks/>
          </p:cNvCxnSpPr>
          <p:nvPr/>
        </p:nvCxnSpPr>
        <p:spPr>
          <a:xfrm flipH="1">
            <a:off x="7356566" y="3554473"/>
            <a:ext cx="659674" cy="15084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5B3A658-6B8F-9049-8B0F-498CA4F38105}"/>
              </a:ext>
            </a:extLst>
          </p:cNvPr>
          <p:cNvSpPr txBox="1"/>
          <p:nvPr/>
        </p:nvSpPr>
        <p:spPr>
          <a:xfrm>
            <a:off x="7968343" y="3390752"/>
            <a:ext cx="31372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GB" sz="1200" b="0" u="none" strike="noStrike" noProof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10.0.4.0/22</a:t>
            </a:r>
            <a:r>
              <a:rPr lang="en-GB" sz="1200" b="0" u="none" strike="noStrike" noProof="1">
                <a:solidFill>
                  <a:srgbClr val="000000"/>
                </a:solidFill>
                <a:effectLst/>
              </a:rPr>
              <a:t> is the major network of spoke vnet</a:t>
            </a:r>
            <a:endParaRPr lang="en-GB" sz="1200" b="0" i="0" u="none" strike="noStrike" noProof="1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BEFEB9-0657-2985-457B-9962CDD4EC24}"/>
              </a:ext>
            </a:extLst>
          </p:cNvPr>
          <p:cNvSpPr txBox="1"/>
          <p:nvPr/>
        </p:nvSpPr>
        <p:spPr>
          <a:xfrm>
            <a:off x="7356566" y="2000377"/>
            <a:ext cx="4697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/>
            <a:r>
              <a:rPr lang="en-GB" sz="1200" b="0" u="none" strike="noStrike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0.0.0.0/0 </a:t>
            </a:r>
            <a:r>
              <a:rPr lang="en-GB" sz="1200" b="0" u="none" strike="noStrike" dirty="0">
                <a:solidFill>
                  <a:srgbClr val="000000"/>
                </a:solidFill>
                <a:effectLst/>
              </a:rPr>
              <a:t>default route with next-hop the IP of the firewall 10.100.0.10</a:t>
            </a:r>
            <a:endParaRPr lang="en-GB" sz="12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02D0479-20BA-82F4-DC4C-FB3FA839B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47688"/>
              </p:ext>
            </p:extLst>
          </p:nvPr>
        </p:nvGraphicFramePr>
        <p:xfrm>
          <a:off x="342538" y="4982411"/>
          <a:ext cx="7035800" cy="128016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6758924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1930632232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340233476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1454383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281597230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338519501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Address Prefixes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IP Address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 Defined Route 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02662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10.0.6.0/24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22955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10.100.0.0/24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854666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081266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10.0.4.0/22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991917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10.0.0.0/8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10.17.33.68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53265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0.0.0.0/0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10.100.0.10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87045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43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5C9F9-56B8-AEB0-06E9-EA338C49D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06" y="105636"/>
            <a:ext cx="10515600" cy="57540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Effective routes in the </a:t>
            </a:r>
            <a:r>
              <a:rPr lang="en-US" sz="4400" dirty="0" err="1"/>
              <a:t>nic</a:t>
            </a:r>
            <a:r>
              <a:rPr lang="en-US" sz="4400" dirty="0"/>
              <a:t> of the hub VM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E0236-F3A0-BFBD-CFF3-AAF611EA4286}"/>
              </a:ext>
            </a:extLst>
          </p:cNvPr>
          <p:cNvSpPr txBox="1"/>
          <p:nvPr/>
        </p:nvSpPr>
        <p:spPr>
          <a:xfrm>
            <a:off x="418465" y="1066451"/>
            <a:ext cx="1143262" cy="230832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900" b="1" i="0">
                <a:solidFill>
                  <a:schemeClr val="bg1"/>
                </a:solidFill>
                <a:effectLst/>
                <a:latin typeface="az_ea_font"/>
              </a:defRPr>
            </a:lvl1pPr>
          </a:lstStyle>
          <a:p>
            <a:r>
              <a:rPr lang="en-GB" dirty="0"/>
              <a:t>SEA-Cust33-vm1-nic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49A502-DE96-9338-EF2E-8074A4A94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239666"/>
              </p:ext>
            </p:extLst>
          </p:nvPr>
        </p:nvGraphicFramePr>
        <p:xfrm>
          <a:off x="420768" y="1297283"/>
          <a:ext cx="7061200" cy="16459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15980078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366979919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173723125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83308627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451236524"/>
                    </a:ext>
                  </a:extLst>
                </a:gridCol>
                <a:gridCol w="1549400">
                  <a:extLst>
                    <a:ext uri="{9D8B030D-6E8A-4147-A177-3AD203B41FA5}">
                      <a16:colId xmlns:a16="http://schemas.microsoft.com/office/drawing/2014/main" val="143477629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Source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State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Address Prefixes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Type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Next Hop IP Address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User Defined Route Name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68323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10.17.33.0/24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45926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10.0.6.0/24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92814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10.0.5.0/24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131023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10.0.4.0/24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VNet peering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246844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10.0.0.0/8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10.3.129.52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191712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192.168.33.2/31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10.3.129.52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053062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192.168.33.0/31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Virtual network gateway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10.3.129.53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50714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Default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Active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FF"/>
                          </a:highlight>
                        </a:rPr>
                        <a:t>0.0.0.0/0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FF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Internet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3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051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3018</Words>
  <Application>Microsoft Office PowerPoint</Application>
  <PresentationFormat>Widescreen</PresentationFormat>
  <Paragraphs>781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az_ea_font</vt:lpstr>
      <vt:lpstr>Calibri</vt:lpstr>
      <vt:lpstr>Calibri Light</vt:lpstr>
      <vt:lpstr>Consolas</vt:lpstr>
      <vt:lpstr>Office Theme</vt:lpstr>
      <vt:lpstr> hub-spoke with RS in the spoke vnets</vt:lpstr>
      <vt:lpstr>High level diagram</vt:lpstr>
      <vt:lpstr>Network diagram</vt:lpstr>
      <vt:lpstr>Network diagram</vt:lpstr>
      <vt:lpstr>route-map in csr1</vt:lpstr>
      <vt:lpstr>SEA-Cust33-csr1</vt:lpstr>
      <vt:lpstr>SEA-Cust33-csr1</vt:lpstr>
      <vt:lpstr>Effective routes in the nic of the spoke VMs</vt:lpstr>
      <vt:lpstr>Effective routes in the nic of the hub VM</vt:lpstr>
      <vt:lpstr>Route server</vt:lpstr>
      <vt:lpstr>Route server</vt:lpstr>
      <vt:lpstr>Route server</vt:lpstr>
      <vt:lpstr>ER GTW</vt:lpstr>
      <vt:lpstr>ER circuit</vt:lpstr>
      <vt:lpstr>Check data plane spoke4 on-premises</vt:lpstr>
      <vt:lpstr>Cisco CSR Version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2023-02-17T20:39:44Z</dcterms:created>
  <dcterms:modified xsi:type="dcterms:W3CDTF">2023-02-17T20:39:56Z</dcterms:modified>
</cp:coreProperties>
</file>