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92" r:id="rId3"/>
    <p:sldId id="310" r:id="rId4"/>
    <p:sldId id="31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9B"/>
    <a:srgbClr val="0033CC"/>
    <a:srgbClr val="9900FF"/>
    <a:srgbClr val="009900"/>
    <a:srgbClr val="CC99FF"/>
    <a:srgbClr val="0000CC"/>
    <a:srgbClr val="00CC00"/>
    <a:srgbClr val="006600"/>
    <a:srgbClr val="000099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6" autoAdjust="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31FE-A931-3AEC-8078-439CEE7C3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13E0D-3AC3-118E-B3BE-1FCC6C133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C3181-9151-ABC1-6D39-63947436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503D-DF0E-4AC7-A838-A463424059B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C725F-DAB3-7BBD-6A21-0C250D7C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FF29C-933B-8615-F75C-8FC37BFF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14DC-3349-4023-8162-A857CB948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47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18D72-9EA3-6E98-40B3-F6A20D6B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A226B3-1F34-C735-53C6-647D1EDE7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BEBD3-85A5-EB75-9C2D-841EF8435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19EC5-E2A3-85EB-69BB-D0E47EC66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503D-DF0E-4AC7-A838-A463424059B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CF4B5-0BDA-013D-3C91-554DA8AB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52665-A893-5CA5-706D-B50B39AE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14DC-3349-4023-8162-A857CB948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12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84B0-A7D6-CFE2-15E9-EAF32B40B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87D3A-B98D-1509-C9BF-FAB60AA4B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298AF-3E66-1C10-D5A9-0C6415E2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503D-DF0E-4AC7-A838-A463424059B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00F50-7A80-311A-9697-590B1B2B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2462A-3C62-125A-722D-2ABC6E4D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14DC-3349-4023-8162-A857CB948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141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42C90-C245-0CB5-D403-E2BB139D8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51B38-A056-3FA8-DA56-DED5572CF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7C87-8450-D7F4-9E84-F3BDBA66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503D-DF0E-4AC7-A838-A463424059B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4AFED-0C36-CEF1-F43A-06399179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AC00A-FE7B-101C-3FB1-C6570AC1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14DC-3349-4023-8162-A857CB948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78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86B8-58F2-407E-F7FF-D82A9895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5BAC0-15D7-B7CD-B1E3-FAB6C0B06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C8300-52FB-9967-A203-0B7302F2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503D-DF0E-4AC7-A838-A463424059B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A51C-828F-5A62-3464-21182C84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0F6F7-163B-F6A9-06A1-05B9335C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14DC-3349-4023-8162-A857CB948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5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86B8-58F2-407E-F7FF-D82A9895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5BAC0-15D7-B7CD-B1E3-FAB6C0B06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C8300-52FB-9967-A203-0B7302F2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503D-DF0E-4AC7-A838-A463424059B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A51C-828F-5A62-3464-21182C84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0F6F7-163B-F6A9-06A1-05B9335C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14DC-3349-4023-8162-A857CB948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3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B64B-DBB6-96DC-B6E3-5BB6832D1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929B6-7F62-6CBC-9421-8B56F5650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0CEF6-5BC3-25CF-4332-45D974BC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503D-DF0E-4AC7-A838-A463424059B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6F3D5-1A6F-AE7F-821B-7798D0D6C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8E98C-85B9-9BFA-40EA-3A8A7207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14DC-3349-4023-8162-A857CB948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98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0593-00AE-6A5C-20EE-F9D5762F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D21DC-2A59-4B16-919C-6DC943ECF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CD1AB-795C-68EF-68A8-6B0D19282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36ED6-49A6-7B8C-FD2B-F7A34CFB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503D-DF0E-4AC7-A838-A463424059B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C8B09-F66C-A42D-8861-EFC3D504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B5160-7745-AFDA-EE97-3EFF0A7A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14DC-3349-4023-8162-A857CB948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35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24D7-47EE-2D61-F754-BD4BFF009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4360-E66B-0CAA-E927-5DB351BFB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F8E3D-C911-530C-D112-90560D51A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816F1-827C-DDA1-DF56-BCED39413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D629F-E879-64E8-6815-37823E268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F10FBD-9AC9-703D-8454-D0AC6944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503D-DF0E-4AC7-A838-A463424059B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58A8E7-D332-5205-DD92-B8DA705A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2F967A-DEB1-AEAA-7901-B56BF669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14DC-3349-4023-8162-A857CB948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78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3253E-4EC6-EB73-09DD-A15D21A1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68565-23CD-C1F0-3BDF-397534B8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503D-DF0E-4AC7-A838-A463424059B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BA2F1-E283-6CB9-7AB3-969CEE11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03FF5-79A7-116E-2DDE-AD2E554A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14DC-3349-4023-8162-A857CB948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15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453EF-28E6-4252-153B-AE29F248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503D-DF0E-4AC7-A838-A463424059B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46EA8-6C7C-89CA-1F88-8067B0BD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3FB8E-79E2-664B-45C2-EDB02224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14DC-3349-4023-8162-A857CB948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2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3900-C22C-1360-C223-10447A7A8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494BB-3E6A-54C1-0C82-AEF1AA2EC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82D24-3DCB-6BA8-31FE-A372C2AF7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1168A-2CB9-44C7-EB03-54C03728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503D-DF0E-4AC7-A838-A463424059B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9AB85-EAE0-5BB0-8EF7-9FC8D837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9BACC-346C-0D4E-1B6C-A8D9840B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14DC-3349-4023-8162-A857CB948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79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74B59-3841-4E12-2A48-0397CC3F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7C14B-1FF0-5869-D289-C208C0C2F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00831-9A20-08FC-F14B-E67619848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3503D-DF0E-4AC7-A838-A463424059B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29A6F-1FB6-8DD4-F28F-B940C1E3E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38384-CC1C-6E6D-1DE1-C6FB55033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14DC-3349-4023-8162-A857CB948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47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3.emf"/><Relationship Id="rId7" Type="http://schemas.openxmlformats.org/officeDocument/2006/relationships/image" Target="../media/image8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10.emf"/><Relationship Id="rId9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F18B-D1B5-309A-BCE2-E407364D8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258" y="1122363"/>
            <a:ext cx="10449426" cy="2387600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hub-spoke with RS in hub and firewall </a:t>
            </a:r>
            <a:r>
              <a:rPr lang="en-US" sz="4000" dirty="0" err="1"/>
              <a:t>vnet</a:t>
            </a:r>
            <a:endParaRPr lang="en-GB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BB636-D86A-DC3D-D6AF-4224FC14F9F9}"/>
              </a:ext>
            </a:extLst>
          </p:cNvPr>
          <p:cNvSpPr txBox="1"/>
          <p:nvPr/>
        </p:nvSpPr>
        <p:spPr>
          <a:xfrm>
            <a:off x="109873" y="6366942"/>
            <a:ext cx="277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[October-2024]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13908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90B1-75E6-CECD-DA26-E8A08EDB7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" y="225881"/>
            <a:ext cx="10515600" cy="516291"/>
          </a:xfrm>
        </p:spPr>
        <p:txBody>
          <a:bodyPr>
            <a:noAutofit/>
          </a:bodyPr>
          <a:lstStyle/>
          <a:p>
            <a:r>
              <a:rPr lang="en-US" sz="3600" dirty="0"/>
              <a:t>High level diagram</a:t>
            </a:r>
            <a:endParaRPr lang="en-GB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2B12C-AF31-2B3A-C806-B51362A5B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933" y="2977692"/>
            <a:ext cx="373627" cy="22306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B65CC8-3EF3-7CC8-8938-2472F59CEDFE}"/>
              </a:ext>
            </a:extLst>
          </p:cNvPr>
          <p:cNvSpPr/>
          <p:nvPr/>
        </p:nvSpPr>
        <p:spPr>
          <a:xfrm>
            <a:off x="4672178" y="2890037"/>
            <a:ext cx="2288947" cy="81321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F672D5-1405-FB23-EBA4-60DA8DD1B3BC}"/>
              </a:ext>
            </a:extLst>
          </p:cNvPr>
          <p:cNvSpPr txBox="1"/>
          <p:nvPr/>
        </p:nvSpPr>
        <p:spPr>
          <a:xfrm>
            <a:off x="5099920" y="2956428"/>
            <a:ext cx="5581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fw-vnet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641491-5690-7CEA-75C0-A3BFC625A19C}"/>
              </a:ext>
            </a:extLst>
          </p:cNvPr>
          <p:cNvSpPr/>
          <p:nvPr/>
        </p:nvSpPr>
        <p:spPr>
          <a:xfrm>
            <a:off x="4382112" y="4110221"/>
            <a:ext cx="3266189" cy="9659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761C55-15DF-CD06-A3B7-255FE7F6F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224" y="4215538"/>
            <a:ext cx="470956" cy="2811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7475EE-C0ED-4B19-B168-673A48983F0D}"/>
              </a:ext>
            </a:extLst>
          </p:cNvPr>
          <p:cNvSpPr txBox="1"/>
          <p:nvPr/>
        </p:nvSpPr>
        <p:spPr>
          <a:xfrm>
            <a:off x="4929428" y="4228177"/>
            <a:ext cx="3722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hub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55E6E9-2053-0F88-552D-C1070390C950}"/>
              </a:ext>
            </a:extLst>
          </p:cNvPr>
          <p:cNvCxnSpPr>
            <a:cxnSpLocks/>
          </p:cNvCxnSpPr>
          <p:nvPr/>
        </p:nvCxnSpPr>
        <p:spPr>
          <a:xfrm>
            <a:off x="5764324" y="3703248"/>
            <a:ext cx="6271" cy="4069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71E4FFF-8797-A603-326B-A969BD022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603" y="4774241"/>
            <a:ext cx="227129" cy="29492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03CF521-608A-E834-0734-B4E0EBDA5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732" y="4439036"/>
            <a:ext cx="815340" cy="8153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E3DD4F9-8B37-9046-924C-F07D102459DD}"/>
              </a:ext>
            </a:extLst>
          </p:cNvPr>
          <p:cNvSpPr txBox="1"/>
          <p:nvPr/>
        </p:nvSpPr>
        <p:spPr>
          <a:xfrm>
            <a:off x="4891414" y="3793446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vnet peering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6D9CBA-52FC-2B0E-2CFF-0E651F05E773}"/>
              </a:ext>
            </a:extLst>
          </p:cNvPr>
          <p:cNvCxnSpPr>
            <a:cxnSpLocks/>
          </p:cNvCxnSpPr>
          <p:nvPr/>
        </p:nvCxnSpPr>
        <p:spPr>
          <a:xfrm>
            <a:off x="3695700" y="4875444"/>
            <a:ext cx="1333207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0F32B35-BC6D-A7D8-E886-94E84B2DC591}"/>
              </a:ext>
            </a:extLst>
          </p:cNvPr>
          <p:cNvSpPr txBox="1"/>
          <p:nvPr/>
        </p:nvSpPr>
        <p:spPr>
          <a:xfrm>
            <a:off x="3210595" y="4396429"/>
            <a:ext cx="6303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US" sz="900" dirty="0"/>
              <a:t>ER circuit</a:t>
            </a:r>
            <a:endParaRPr lang="en-GB" sz="9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55F1246-87E2-82B8-4B4F-4E277E53F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0953" y="4917702"/>
            <a:ext cx="223191" cy="22319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4055C52-2171-EB81-CCA1-C45D0187253F}"/>
              </a:ext>
            </a:extLst>
          </p:cNvPr>
          <p:cNvSpPr txBox="1"/>
          <p:nvPr/>
        </p:nvSpPr>
        <p:spPr>
          <a:xfrm>
            <a:off x="4876946" y="4582022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ER GW1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333BAC-509A-7D46-EE75-B1A9361FEE05}"/>
              </a:ext>
            </a:extLst>
          </p:cNvPr>
          <p:cNvSpPr txBox="1"/>
          <p:nvPr/>
        </p:nvSpPr>
        <p:spPr>
          <a:xfrm>
            <a:off x="3860727" y="5167769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ER connection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C02C189-3DB2-E8F1-1225-F5E1ECDCBA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7689" y="3262180"/>
            <a:ext cx="253352" cy="23083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AB4ADC9-B133-A32D-B366-3066BB47EB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8480" y="4524055"/>
            <a:ext cx="253352" cy="23083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F1119042-6D27-B3A1-07B2-59F81728CE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5142" y="4400807"/>
            <a:ext cx="445899" cy="44589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1B5655F0-F6CB-6AB0-6BC3-5E2A16E17ABD}"/>
              </a:ext>
            </a:extLst>
          </p:cNvPr>
          <p:cNvSpPr txBox="1"/>
          <p:nvPr/>
        </p:nvSpPr>
        <p:spPr>
          <a:xfrm>
            <a:off x="6147613" y="3047194"/>
            <a:ext cx="4892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fw-rs1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45B1A25-0D9E-7FED-4585-92B84992EBBD}"/>
              </a:ext>
            </a:extLst>
          </p:cNvPr>
          <p:cNvSpPr txBox="1"/>
          <p:nvPr/>
        </p:nvSpPr>
        <p:spPr>
          <a:xfrm>
            <a:off x="7127684" y="4351190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hub-rs1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74E8A73-A181-152C-DFAC-44BB6BA393A0}"/>
              </a:ext>
            </a:extLst>
          </p:cNvPr>
          <p:cNvCxnSpPr>
            <a:cxnSpLocks/>
          </p:cNvCxnSpPr>
          <p:nvPr/>
        </p:nvCxnSpPr>
        <p:spPr>
          <a:xfrm>
            <a:off x="6397595" y="4623238"/>
            <a:ext cx="780885" cy="526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4ED0715-127F-FBF0-8F41-41923DB5158B}"/>
              </a:ext>
            </a:extLst>
          </p:cNvPr>
          <p:cNvCxnSpPr>
            <a:cxnSpLocks/>
          </p:cNvCxnSpPr>
          <p:nvPr/>
        </p:nvCxnSpPr>
        <p:spPr>
          <a:xfrm flipV="1">
            <a:off x="6246314" y="3533973"/>
            <a:ext cx="0" cy="866834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66AC04E-8D97-CBC0-1B38-768F7D49FDFF}"/>
              </a:ext>
            </a:extLst>
          </p:cNvPr>
          <p:cNvSpPr txBox="1"/>
          <p:nvPr/>
        </p:nvSpPr>
        <p:spPr>
          <a:xfrm>
            <a:off x="5975142" y="4833085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nva1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AABE181-9420-21E6-9F26-6B82DC3BC8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2240" y="4643090"/>
            <a:ext cx="328647" cy="29642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6DA829E-D06E-1480-86F1-0DA845E6D764}"/>
              </a:ext>
            </a:extLst>
          </p:cNvPr>
          <p:cNvSpPr txBox="1"/>
          <p:nvPr/>
        </p:nvSpPr>
        <p:spPr>
          <a:xfrm>
            <a:off x="2426689" y="4934074"/>
            <a:ext cx="7291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on-prem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35A3EA-DBD5-B2FA-D3BE-ABAF28C6178B}"/>
              </a:ext>
            </a:extLst>
          </p:cNvPr>
          <p:cNvSpPr txBox="1"/>
          <p:nvPr/>
        </p:nvSpPr>
        <p:spPr>
          <a:xfrm>
            <a:off x="6320467" y="387838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100" dirty="0">
                <a:solidFill>
                  <a:srgbClr val="FF0000"/>
                </a:solidFill>
              </a:rPr>
              <a:t>eBGP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46E2EE-8D05-FA85-F46C-0CF50C75B501}"/>
              </a:ext>
            </a:extLst>
          </p:cNvPr>
          <p:cNvSpPr txBox="1"/>
          <p:nvPr/>
        </p:nvSpPr>
        <p:spPr>
          <a:xfrm>
            <a:off x="6503702" y="459726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100" dirty="0">
                <a:solidFill>
                  <a:srgbClr val="FF0000"/>
                </a:solidFill>
              </a:rPr>
              <a:t>eBGP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B30C4CF-8CD9-3080-C4F6-3F8F8AC4C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545" y="1873770"/>
            <a:ext cx="373627" cy="223061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EB5F2B9-E3B3-2E42-1235-64F909041010}"/>
              </a:ext>
            </a:extLst>
          </p:cNvPr>
          <p:cNvSpPr/>
          <p:nvPr/>
        </p:nvSpPr>
        <p:spPr>
          <a:xfrm>
            <a:off x="5150431" y="1783229"/>
            <a:ext cx="1275293" cy="72143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315236-0B99-0931-4E9E-447E5C98A9B1}"/>
              </a:ext>
            </a:extLst>
          </p:cNvPr>
          <p:cNvSpPr txBox="1"/>
          <p:nvPr/>
        </p:nvSpPr>
        <p:spPr>
          <a:xfrm>
            <a:off x="5180875" y="2109470"/>
            <a:ext cx="5277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spoke1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CCD9F5F-D58B-3656-51FB-A989AE568F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66433" y="1970139"/>
            <a:ext cx="298931" cy="298931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35D4112-4C37-C81A-F63E-D0D156F3B09B}"/>
              </a:ext>
            </a:extLst>
          </p:cNvPr>
          <p:cNvCxnSpPr>
            <a:cxnSpLocks/>
          </p:cNvCxnSpPr>
          <p:nvPr/>
        </p:nvCxnSpPr>
        <p:spPr>
          <a:xfrm>
            <a:off x="5788077" y="2504666"/>
            <a:ext cx="0" cy="3853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B937E85-4874-AD4D-B4CE-D1CBA8B619A3}"/>
              </a:ext>
            </a:extLst>
          </p:cNvPr>
          <p:cNvSpPr txBox="1"/>
          <p:nvPr/>
        </p:nvSpPr>
        <p:spPr>
          <a:xfrm>
            <a:off x="5003843" y="2591484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vnet peering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5521307-6720-73B7-1347-13E8EC194CB4}"/>
              </a:ext>
            </a:extLst>
          </p:cNvPr>
          <p:cNvSpPr txBox="1"/>
          <p:nvPr/>
        </p:nvSpPr>
        <p:spPr>
          <a:xfrm>
            <a:off x="4862531" y="3264252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sz="1050" dirty="0"/>
              <a:t>fw1-az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D369DB55-CBC9-D5B6-B5A1-6C21E588BA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3123" y="3139565"/>
            <a:ext cx="538478" cy="53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2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C4C3-4DB5-FFA3-7E80-0EFC88A2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187" y="11412"/>
            <a:ext cx="1825238" cy="296277"/>
          </a:xfrm>
        </p:spPr>
        <p:txBody>
          <a:bodyPr>
            <a:noAutofit/>
          </a:bodyPr>
          <a:lstStyle/>
          <a:p>
            <a:r>
              <a:rPr lang="en-US" sz="1800" dirty="0"/>
              <a:t>Network diagram</a:t>
            </a:r>
            <a:endParaRPr lang="en-GB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5457B-DB63-5571-9F7E-38AE16DA2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332" y="3703717"/>
            <a:ext cx="369452" cy="22056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F1B413-9997-6479-E9E5-8D6A3D34DCA9}"/>
              </a:ext>
            </a:extLst>
          </p:cNvPr>
          <p:cNvSpPr/>
          <p:nvPr/>
        </p:nvSpPr>
        <p:spPr>
          <a:xfrm>
            <a:off x="3539129" y="3600072"/>
            <a:ext cx="4581182" cy="263591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B90EF3-93CB-CABB-7217-63E90F08D7BE}"/>
              </a:ext>
            </a:extLst>
          </p:cNvPr>
          <p:cNvSpPr txBox="1"/>
          <p:nvPr/>
        </p:nvSpPr>
        <p:spPr>
          <a:xfrm>
            <a:off x="1534890" y="6215473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pPr algn="ctr"/>
            <a:r>
              <a:rPr lang="en-GB" sz="1000" dirty="0"/>
              <a:t>SEA-Cust35-ER</a:t>
            </a:r>
          </a:p>
          <a:p>
            <a:pPr algn="ctr"/>
            <a:r>
              <a:rPr lang="en-GB" sz="1000" dirty="0"/>
              <a:t>50Mbps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6DC9D4-4219-FAE2-B82B-F9EDCA80C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362" y="5597067"/>
            <a:ext cx="815340" cy="81534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51DB06-6205-9C35-EE43-594C55FF31CE}"/>
              </a:ext>
            </a:extLst>
          </p:cNvPr>
          <p:cNvCxnSpPr>
            <a:cxnSpLocks/>
          </p:cNvCxnSpPr>
          <p:nvPr/>
        </p:nvCxnSpPr>
        <p:spPr>
          <a:xfrm>
            <a:off x="4089553" y="5785026"/>
            <a:ext cx="437214" cy="47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98B3FA-664B-C050-0F9E-1ED85AEB1240}"/>
              </a:ext>
            </a:extLst>
          </p:cNvPr>
          <p:cNvCxnSpPr>
            <a:cxnSpLocks/>
          </p:cNvCxnSpPr>
          <p:nvPr/>
        </p:nvCxnSpPr>
        <p:spPr>
          <a:xfrm flipV="1">
            <a:off x="4340058" y="5308339"/>
            <a:ext cx="1358571" cy="35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18482B-8B3D-A11E-07D2-EDA94EE0FEB2}"/>
              </a:ext>
            </a:extLst>
          </p:cNvPr>
          <p:cNvCxnSpPr>
            <a:cxnSpLocks/>
          </p:cNvCxnSpPr>
          <p:nvPr/>
        </p:nvCxnSpPr>
        <p:spPr>
          <a:xfrm>
            <a:off x="6302426" y="5813933"/>
            <a:ext cx="8659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5B2D6A-CC0D-5C1C-C0B0-1994E185DE03}"/>
              </a:ext>
            </a:extLst>
          </p:cNvPr>
          <p:cNvCxnSpPr>
            <a:cxnSpLocks/>
          </p:cNvCxnSpPr>
          <p:nvPr/>
        </p:nvCxnSpPr>
        <p:spPr>
          <a:xfrm>
            <a:off x="6613087" y="5617175"/>
            <a:ext cx="0" cy="196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AFF8BCB-54A8-3D3E-42E5-A54D16CAFF44}"/>
              </a:ext>
            </a:extLst>
          </p:cNvPr>
          <p:cNvSpPr txBox="1"/>
          <p:nvPr/>
        </p:nvSpPr>
        <p:spPr>
          <a:xfrm>
            <a:off x="3991218" y="3894068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/>
              <a:t>hub-vnet</a:t>
            </a:r>
          </a:p>
          <a:p>
            <a:r>
              <a:rPr lang="en-GB" sz="1200" dirty="0">
                <a:solidFill>
                  <a:srgbClr val="0070C0"/>
                </a:solidFill>
              </a:rPr>
              <a:t>10.50.0.0/24</a:t>
            </a:r>
            <a:endParaRPr lang="en-GB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EE9056-6DA7-CAEF-3CD3-D58845B12F66}"/>
              </a:ext>
            </a:extLst>
          </p:cNvPr>
          <p:cNvSpPr txBox="1"/>
          <p:nvPr/>
        </p:nvSpPr>
        <p:spPr>
          <a:xfrm>
            <a:off x="3692260" y="4772749"/>
            <a:ext cx="11512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100" noProof="1"/>
              <a:t>workloadSubnet</a:t>
            </a:r>
          </a:p>
          <a:p>
            <a:r>
              <a:rPr lang="en-GB" sz="1100" noProof="1">
                <a:solidFill>
                  <a:srgbClr val="0070C0"/>
                </a:solidFill>
              </a:rPr>
              <a:t>10.50.0.16/28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0868753-5E8E-CF10-7BCF-475B72C0B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732" y="5126358"/>
            <a:ext cx="357102" cy="35710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E58DC68-DB69-CE1C-CA06-1A3003EB2AEE}"/>
              </a:ext>
            </a:extLst>
          </p:cNvPr>
          <p:cNvSpPr txBox="1"/>
          <p:nvPr/>
        </p:nvSpPr>
        <p:spPr>
          <a:xfrm>
            <a:off x="6168828" y="5783141"/>
            <a:ext cx="122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000" noProof="1"/>
              <a:t>RouteServerSubnet</a:t>
            </a:r>
          </a:p>
          <a:p>
            <a:r>
              <a:rPr lang="en-GB" sz="1000" noProof="1">
                <a:solidFill>
                  <a:srgbClr val="0070C0"/>
                </a:solidFill>
              </a:rPr>
              <a:t>10.50.0.64/26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2BFC4D-DB7A-1FB2-362F-075C4C35DD6C}"/>
              </a:ext>
            </a:extLst>
          </p:cNvPr>
          <p:cNvSpPr txBox="1"/>
          <p:nvPr/>
        </p:nvSpPr>
        <p:spPr>
          <a:xfrm>
            <a:off x="4792634" y="5574854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000" noProof="1"/>
              <a:t>GatewaySubnet</a:t>
            </a:r>
          </a:p>
          <a:p>
            <a:r>
              <a:rPr lang="en-GB" sz="1000" noProof="1">
                <a:solidFill>
                  <a:srgbClr val="0070C0"/>
                </a:solidFill>
              </a:rPr>
              <a:t>10.50.0.192/26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9A06602-E346-D653-B797-81DED6A44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374" y="5606513"/>
            <a:ext cx="357102" cy="357102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5B5D50CA-3F09-07F0-F0CA-5D067C5FA8CA}"/>
              </a:ext>
            </a:extLst>
          </p:cNvPr>
          <p:cNvSpPr txBox="1"/>
          <p:nvPr/>
        </p:nvSpPr>
        <p:spPr>
          <a:xfrm>
            <a:off x="498288" y="5787576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000" dirty="0"/>
              <a:t>On-prem network</a:t>
            </a:r>
          </a:p>
          <a:p>
            <a:r>
              <a:rPr lang="en-GB" sz="1000" dirty="0">
                <a:solidFill>
                  <a:srgbClr val="C00000"/>
                </a:solidFill>
              </a:rPr>
              <a:t>10.1.35.0/25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52F975F-7656-E0D0-55CF-31ED348A5E18}"/>
              </a:ext>
            </a:extLst>
          </p:cNvPr>
          <p:cNvSpPr txBox="1"/>
          <p:nvPr/>
        </p:nvSpPr>
        <p:spPr>
          <a:xfrm>
            <a:off x="1929607" y="5404928"/>
            <a:ext cx="1701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SEA-Cust35-VNet01-gw-er-conn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1CEA19D8-021C-9638-A3D4-B0B0B355F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6588" y="5695384"/>
            <a:ext cx="223191" cy="223191"/>
          </a:xfrm>
          <a:prstGeom prst="rect">
            <a:avLst/>
          </a:prstGeom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5A42CCC-09FF-03EC-A0C7-98E49E2F7E91}"/>
              </a:ext>
            </a:extLst>
          </p:cNvPr>
          <p:cNvCxnSpPr>
            <a:cxnSpLocks/>
          </p:cNvCxnSpPr>
          <p:nvPr/>
        </p:nvCxnSpPr>
        <p:spPr>
          <a:xfrm flipV="1">
            <a:off x="2083597" y="5934337"/>
            <a:ext cx="1825150" cy="1465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B4CC8EEC-DAB5-78FF-3B6F-E0159CE7DB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053" y="5479800"/>
            <a:ext cx="388620" cy="35052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2AD6265A-A810-C567-6E86-3F6D7A1DDCF4}"/>
              </a:ext>
            </a:extLst>
          </p:cNvPr>
          <p:cNvSpPr txBox="1"/>
          <p:nvPr/>
        </p:nvSpPr>
        <p:spPr>
          <a:xfrm>
            <a:off x="1046764" y="5141408"/>
            <a:ext cx="1145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dirty="0">
                <a:solidFill>
                  <a:srgbClr val="0070C0"/>
                </a:solidFill>
              </a:rPr>
              <a:t>Web server:</a:t>
            </a:r>
          </a:p>
          <a:p>
            <a:r>
              <a:rPr lang="en-GB" dirty="0">
                <a:solidFill>
                  <a:srgbClr val="0070C0"/>
                </a:solidFill>
              </a:rPr>
              <a:t>10.1.35.11</a:t>
            </a:r>
          </a:p>
          <a:p>
            <a:r>
              <a:rPr lang="en-GB" dirty="0">
                <a:solidFill>
                  <a:srgbClr val="0070C0"/>
                </a:solidFill>
              </a:rPr>
              <a:t>10.1.35.12</a:t>
            </a:r>
          </a:p>
          <a:p>
            <a:r>
              <a:rPr lang="en-GB" dirty="0">
                <a:solidFill>
                  <a:srgbClr val="0070C0"/>
                </a:solidFill>
              </a:rPr>
              <a:t>10.1.35.13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5FBF586-B744-2617-4BE8-D501D5A42129}"/>
              </a:ext>
            </a:extLst>
          </p:cNvPr>
          <p:cNvCxnSpPr>
            <a:cxnSpLocks/>
          </p:cNvCxnSpPr>
          <p:nvPr/>
        </p:nvCxnSpPr>
        <p:spPr>
          <a:xfrm>
            <a:off x="6140389" y="4403716"/>
            <a:ext cx="106742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6B5E3BE-77DA-CC30-EA12-23DF7E0BBB3B}"/>
              </a:ext>
            </a:extLst>
          </p:cNvPr>
          <p:cNvSpPr txBox="1"/>
          <p:nvPr/>
        </p:nvSpPr>
        <p:spPr>
          <a:xfrm>
            <a:off x="7131057" y="4252603"/>
            <a:ext cx="890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000" noProof="1"/>
              <a:t>nvaSubnet</a:t>
            </a:r>
          </a:p>
          <a:p>
            <a:r>
              <a:rPr lang="en-GB" sz="1000" noProof="1">
                <a:solidFill>
                  <a:srgbClr val="0070C0"/>
                </a:solidFill>
              </a:rPr>
              <a:t>10.50.0.0/28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5CE0AB6-E24A-7034-BC2D-C8CF4EF0CADE}"/>
              </a:ext>
            </a:extLst>
          </p:cNvPr>
          <p:cNvSpPr txBox="1"/>
          <p:nvPr/>
        </p:nvSpPr>
        <p:spPr>
          <a:xfrm>
            <a:off x="5325475" y="3706872"/>
            <a:ext cx="896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/>
              <a:t>nva1</a:t>
            </a:r>
          </a:p>
          <a:p>
            <a:r>
              <a:rPr lang="en-GB" sz="1200" dirty="0">
                <a:solidFill>
                  <a:srgbClr val="FF0000"/>
                </a:solidFill>
              </a:rPr>
              <a:t>AS: 65001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A24E0CD-6B1D-922D-5D2C-21D5F5EDA1C7}"/>
              </a:ext>
            </a:extLst>
          </p:cNvPr>
          <p:cNvSpPr txBox="1"/>
          <p:nvPr/>
        </p:nvSpPr>
        <p:spPr>
          <a:xfrm>
            <a:off x="5835326" y="4140689"/>
            <a:ext cx="4769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.10</a:t>
            </a:r>
            <a:endParaRPr lang="en-GB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702CFD-8EC2-38D3-1E75-9AAC89DB29CC}"/>
              </a:ext>
            </a:extLst>
          </p:cNvPr>
          <p:cNvCxnSpPr>
            <a:cxnSpLocks/>
          </p:cNvCxnSpPr>
          <p:nvPr/>
        </p:nvCxnSpPr>
        <p:spPr>
          <a:xfrm flipH="1">
            <a:off x="6227470" y="2261734"/>
            <a:ext cx="23767" cy="1518524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36A7FFB-0F2F-00A7-544C-12E031BC1A18}"/>
              </a:ext>
            </a:extLst>
          </p:cNvPr>
          <p:cNvSpPr txBox="1"/>
          <p:nvPr/>
        </p:nvSpPr>
        <p:spPr>
          <a:xfrm>
            <a:off x="6727998" y="4985088"/>
            <a:ext cx="7360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100" dirty="0"/>
              <a:t>hub-rs1</a:t>
            </a:r>
          </a:p>
          <a:p>
            <a:r>
              <a:rPr lang="en-GB" sz="1100" dirty="0">
                <a:solidFill>
                  <a:srgbClr val="FF0000"/>
                </a:solidFill>
              </a:rPr>
              <a:t>AS:65515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BF127D-C66F-3232-5A48-2347F4339A24}"/>
              </a:ext>
            </a:extLst>
          </p:cNvPr>
          <p:cNvSpPr txBox="1"/>
          <p:nvPr/>
        </p:nvSpPr>
        <p:spPr>
          <a:xfrm>
            <a:off x="4151020" y="5876977"/>
            <a:ext cx="9749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sz="1050" dirty="0"/>
              <a:t>gw-er</a:t>
            </a:r>
          </a:p>
          <a:p>
            <a:r>
              <a:rPr lang="en-GB" sz="1050" dirty="0"/>
              <a:t>SKU: standard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550562BF-DE26-4DD7-0EAA-13B7BCFF1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963" y="1360606"/>
            <a:ext cx="470956" cy="281168"/>
          </a:xfrm>
          <a:prstGeom prst="rect">
            <a:avLst/>
          </a:prstGeom>
        </p:spPr>
      </p:pic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0436705-B8D4-28F0-2092-312F60E7F0C8}"/>
              </a:ext>
            </a:extLst>
          </p:cNvPr>
          <p:cNvSpPr/>
          <p:nvPr/>
        </p:nvSpPr>
        <p:spPr>
          <a:xfrm>
            <a:off x="2265713" y="1655485"/>
            <a:ext cx="4970696" cy="117397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30F6342-B841-8988-FE9C-38CEA18023BA}"/>
              </a:ext>
            </a:extLst>
          </p:cNvPr>
          <p:cNvCxnSpPr>
            <a:cxnSpLocks/>
          </p:cNvCxnSpPr>
          <p:nvPr/>
        </p:nvCxnSpPr>
        <p:spPr>
          <a:xfrm>
            <a:off x="2839938" y="2463992"/>
            <a:ext cx="6312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0530F33-B5BE-1744-EB5B-70609E6AFD7E}"/>
              </a:ext>
            </a:extLst>
          </p:cNvPr>
          <p:cNvSpPr txBox="1"/>
          <p:nvPr/>
        </p:nvSpPr>
        <p:spPr>
          <a:xfrm>
            <a:off x="4711373" y="1218505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/>
              <a:t>fw-vnet</a:t>
            </a:r>
          </a:p>
          <a:p>
            <a:r>
              <a:rPr lang="en-GB" sz="1200" dirty="0"/>
              <a:t>10.100.0.0/24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2706FE27-AD1A-EBF6-950E-FA9B90A24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575" y="2270760"/>
            <a:ext cx="357102" cy="35710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614BBB56-6B19-B57B-514C-CA39F5ECDE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3904" y="2001192"/>
            <a:ext cx="298931" cy="298931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8FFBA66-1F88-A12E-FA50-E31D5D986465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203370" y="2300123"/>
            <a:ext cx="0" cy="1424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14EFDD4-9751-809C-FCCC-E2F86875B1AC}"/>
              </a:ext>
            </a:extLst>
          </p:cNvPr>
          <p:cNvSpPr txBox="1"/>
          <p:nvPr/>
        </p:nvSpPr>
        <p:spPr>
          <a:xfrm>
            <a:off x="2434201" y="2486212"/>
            <a:ext cx="1064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000" noProof="1"/>
              <a:t>workloadSubnet</a:t>
            </a:r>
            <a:br>
              <a:rPr lang="en-GB" sz="1000" noProof="1"/>
            </a:br>
            <a:r>
              <a:rPr lang="en-GB" sz="1000" noProof="1"/>
              <a:t>10.100.0.64/26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1D68D4-D8A8-ACCA-F1B7-92F8E88F3594}"/>
              </a:ext>
            </a:extLst>
          </p:cNvPr>
          <p:cNvSpPr txBox="1"/>
          <p:nvPr/>
        </p:nvSpPr>
        <p:spPr>
          <a:xfrm>
            <a:off x="2873798" y="1785028"/>
            <a:ext cx="63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sz="1100" dirty="0"/>
              <a:t>fw-vm1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7A61187-E2E1-B0FA-F733-0588A880AAF7}"/>
              </a:ext>
            </a:extLst>
          </p:cNvPr>
          <p:cNvCxnSpPr>
            <a:cxnSpLocks/>
          </p:cNvCxnSpPr>
          <p:nvPr/>
        </p:nvCxnSpPr>
        <p:spPr>
          <a:xfrm>
            <a:off x="5292190" y="2477461"/>
            <a:ext cx="166335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BCB1A54-F414-BD08-31EF-F41357604754}"/>
              </a:ext>
            </a:extLst>
          </p:cNvPr>
          <p:cNvSpPr txBox="1"/>
          <p:nvPr/>
        </p:nvSpPr>
        <p:spPr>
          <a:xfrm>
            <a:off x="5111483" y="2475230"/>
            <a:ext cx="122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000" noProof="1"/>
              <a:t>RouteServerSubnet</a:t>
            </a:r>
          </a:p>
          <a:p>
            <a:r>
              <a:rPr lang="en-GB" sz="1000" noProof="1">
                <a:solidFill>
                  <a:srgbClr val="0070C0"/>
                </a:solidFill>
              </a:rPr>
              <a:t>10.100.0.0/26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9193AB11-F12A-A2A4-ED9F-80BE3C9855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7482" y="1972181"/>
            <a:ext cx="336151" cy="306271"/>
          </a:xfrm>
          <a:prstGeom prst="rect">
            <a:avLst/>
          </a:prstGeom>
        </p:spPr>
      </p:pic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F16BCFE-7E9C-89F4-79AC-7344190135B8}"/>
              </a:ext>
            </a:extLst>
          </p:cNvPr>
          <p:cNvCxnSpPr>
            <a:cxnSpLocks/>
          </p:cNvCxnSpPr>
          <p:nvPr/>
        </p:nvCxnSpPr>
        <p:spPr>
          <a:xfrm flipV="1">
            <a:off x="6315166" y="2308712"/>
            <a:ext cx="0" cy="1424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2516A826-AD1C-C06F-A6B4-94B1BDDBC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539" y="1545662"/>
            <a:ext cx="470956" cy="281168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AC4A9EF7-9E65-BEDD-A080-E5E200D5AD66}"/>
              </a:ext>
            </a:extLst>
          </p:cNvPr>
          <p:cNvSpPr txBox="1"/>
          <p:nvPr/>
        </p:nvSpPr>
        <p:spPr>
          <a:xfrm>
            <a:off x="9888047" y="1466162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/>
              <a:t>spoke1</a:t>
            </a:r>
            <a:br>
              <a:rPr lang="en-GB" sz="1200" dirty="0"/>
            </a:br>
            <a:r>
              <a:rPr lang="en-GB" sz="1200" dirty="0"/>
              <a:t>10.101.0.0/24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C41BE1B4-0365-5C9B-30EA-59F29B6DC9A0}"/>
              </a:ext>
            </a:extLst>
          </p:cNvPr>
          <p:cNvCxnSpPr>
            <a:cxnSpLocks/>
          </p:cNvCxnSpPr>
          <p:nvPr/>
        </p:nvCxnSpPr>
        <p:spPr>
          <a:xfrm flipH="1">
            <a:off x="5745489" y="2878576"/>
            <a:ext cx="6171" cy="733632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13089469-95E9-14A2-9694-8048CB8EC711}"/>
              </a:ext>
            </a:extLst>
          </p:cNvPr>
          <p:cNvSpPr txBox="1"/>
          <p:nvPr/>
        </p:nvSpPr>
        <p:spPr>
          <a:xfrm>
            <a:off x="5455308" y="1872995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sz="1200" dirty="0"/>
              <a:t>fw-rs1</a:t>
            </a:r>
          </a:p>
          <a:p>
            <a:r>
              <a:rPr lang="en-GB" sz="1200" dirty="0">
                <a:solidFill>
                  <a:srgbClr val="FF0000"/>
                </a:solidFill>
              </a:rPr>
              <a:t>AS:65515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EDBFB73-0D24-4736-F72F-D42A74678ADD}"/>
              </a:ext>
            </a:extLst>
          </p:cNvPr>
          <p:cNvSpPr txBox="1"/>
          <p:nvPr/>
        </p:nvSpPr>
        <p:spPr>
          <a:xfrm>
            <a:off x="4991095" y="2889051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noProof="1">
                <a:solidFill>
                  <a:srgbClr val="0070C0"/>
                </a:solidFill>
              </a:rPr>
              <a:t>vnet </a:t>
            </a:r>
          </a:p>
          <a:p>
            <a:pPr algn="ctr"/>
            <a:r>
              <a:rPr lang="en-US" sz="1400" noProof="1">
                <a:solidFill>
                  <a:srgbClr val="0070C0"/>
                </a:solidFill>
              </a:rPr>
              <a:t>peering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F0DAF80-8202-8CF9-74FE-6DB94E043EDE}"/>
              </a:ext>
            </a:extLst>
          </p:cNvPr>
          <p:cNvCxnSpPr>
            <a:cxnSpLocks/>
          </p:cNvCxnSpPr>
          <p:nvPr/>
        </p:nvCxnSpPr>
        <p:spPr>
          <a:xfrm flipH="1" flipV="1">
            <a:off x="6364047" y="4252603"/>
            <a:ext cx="100586" cy="1002804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E29C783-CB9C-EB4B-76B2-349B51C4828A}"/>
              </a:ext>
            </a:extLst>
          </p:cNvPr>
          <p:cNvCxnSpPr>
            <a:cxnSpLocks/>
          </p:cNvCxnSpPr>
          <p:nvPr/>
        </p:nvCxnSpPr>
        <p:spPr>
          <a:xfrm>
            <a:off x="4225088" y="3409140"/>
            <a:ext cx="1373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DE3B23-1C17-B1F6-D768-957934A0A750}"/>
              </a:ext>
            </a:extLst>
          </p:cNvPr>
          <p:cNvSpPr txBox="1"/>
          <p:nvPr/>
        </p:nvSpPr>
        <p:spPr>
          <a:xfrm>
            <a:off x="6394210" y="3028472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eBGP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DCFD4B-F218-148C-A62D-E1C4F830C584}"/>
              </a:ext>
            </a:extLst>
          </p:cNvPr>
          <p:cNvSpPr/>
          <p:nvPr/>
        </p:nvSpPr>
        <p:spPr>
          <a:xfrm>
            <a:off x="8146497" y="1911212"/>
            <a:ext cx="3618783" cy="117397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1767EE-F800-7475-9E44-B88CB746A780}"/>
              </a:ext>
            </a:extLst>
          </p:cNvPr>
          <p:cNvCxnSpPr>
            <a:cxnSpLocks/>
          </p:cNvCxnSpPr>
          <p:nvPr/>
        </p:nvCxnSpPr>
        <p:spPr>
          <a:xfrm>
            <a:off x="8617453" y="2616934"/>
            <a:ext cx="6312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7A61EE26-B0AB-38FB-C0A3-A9C6C93E7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090" y="2423702"/>
            <a:ext cx="357102" cy="3571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C0B8F3-6433-8128-5CBD-62B738EEDA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1419" y="2154134"/>
            <a:ext cx="298931" cy="29893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14A394-DB3E-C90D-44B2-38808A093416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8980885" y="2453065"/>
            <a:ext cx="0" cy="1424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B8A5BA9-772B-4A71-6DE5-A57670AF8F53}"/>
              </a:ext>
            </a:extLst>
          </p:cNvPr>
          <p:cNvSpPr txBox="1"/>
          <p:nvPr/>
        </p:nvSpPr>
        <p:spPr>
          <a:xfrm>
            <a:off x="8202184" y="2668465"/>
            <a:ext cx="10150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100" noProof="1"/>
              <a:t>spoke1Subnet</a:t>
            </a:r>
            <a:br>
              <a:rPr lang="en-GB" sz="1100" noProof="1"/>
            </a:br>
            <a:r>
              <a:rPr lang="en-GB" sz="1100" noProof="1"/>
              <a:t>10.101.0.0/25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E10695-F0A3-89FC-51DC-B49B1CE5D7EE}"/>
              </a:ext>
            </a:extLst>
          </p:cNvPr>
          <p:cNvSpPr txBox="1"/>
          <p:nvPr/>
        </p:nvSpPr>
        <p:spPr>
          <a:xfrm>
            <a:off x="9193535" y="2129178"/>
            <a:ext cx="712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spok1-vm1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05B8DF-56C7-72EA-5B5E-AD093323B041}"/>
              </a:ext>
            </a:extLst>
          </p:cNvPr>
          <p:cNvCxnSpPr>
            <a:cxnSpLocks/>
          </p:cNvCxnSpPr>
          <p:nvPr/>
        </p:nvCxnSpPr>
        <p:spPr>
          <a:xfrm>
            <a:off x="3974371" y="2451159"/>
            <a:ext cx="47097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79A3ABA-E109-700C-31E1-947F48395F27}"/>
              </a:ext>
            </a:extLst>
          </p:cNvPr>
          <p:cNvSpPr txBox="1"/>
          <p:nvPr/>
        </p:nvSpPr>
        <p:spPr>
          <a:xfrm>
            <a:off x="3783775" y="2471088"/>
            <a:ext cx="1290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000" noProof="1"/>
              <a:t>AzureFirewallSubnet</a:t>
            </a:r>
          </a:p>
          <a:p>
            <a:r>
              <a:rPr lang="en-GB" sz="1000" noProof="1">
                <a:solidFill>
                  <a:srgbClr val="0070C0"/>
                </a:solidFill>
              </a:rPr>
              <a:t>10.100.0.192/26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971108-CE79-FEA0-813C-C9F19A830F63}"/>
              </a:ext>
            </a:extLst>
          </p:cNvPr>
          <p:cNvCxnSpPr>
            <a:cxnSpLocks/>
          </p:cNvCxnSpPr>
          <p:nvPr/>
        </p:nvCxnSpPr>
        <p:spPr>
          <a:xfrm flipH="1" flipV="1">
            <a:off x="7223744" y="2386323"/>
            <a:ext cx="896567" cy="928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B7D273C6-1FB3-BAB1-5B1E-41F8EF1E2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233" y="2272608"/>
            <a:ext cx="357102" cy="357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286D7A-9379-01C7-3084-982ED5E213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0592" y="5669529"/>
            <a:ext cx="276880" cy="359530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A7441247-1F84-114A-83EF-A0AEB32ABAA6}"/>
              </a:ext>
            </a:extLst>
          </p:cNvPr>
          <p:cNvSpPr txBox="1"/>
          <p:nvPr/>
        </p:nvSpPr>
        <p:spPr>
          <a:xfrm>
            <a:off x="6464633" y="1944933"/>
            <a:ext cx="8739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sz="1100" dirty="0">
                <a:solidFill>
                  <a:srgbClr val="0070C0"/>
                </a:solidFill>
              </a:rPr>
              <a:t>10.100.0.4, </a:t>
            </a:r>
          </a:p>
          <a:p>
            <a:r>
              <a:rPr lang="en-GB" sz="1100" dirty="0">
                <a:solidFill>
                  <a:srgbClr val="0070C0"/>
                </a:solidFill>
              </a:rPr>
              <a:t>10.100.0.5</a:t>
            </a:r>
            <a:endParaRPr lang="en-GB" sz="11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7675D63-B310-CDF1-202C-C20978EA40E8}"/>
              </a:ext>
            </a:extLst>
          </p:cNvPr>
          <p:cNvSpPr txBox="1"/>
          <p:nvPr/>
        </p:nvSpPr>
        <p:spPr>
          <a:xfrm>
            <a:off x="6786286" y="5362275"/>
            <a:ext cx="8739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sz="1100" dirty="0">
                <a:solidFill>
                  <a:srgbClr val="0070C0"/>
                </a:solidFill>
              </a:rPr>
              <a:t>10.50.0.68, </a:t>
            </a:r>
          </a:p>
          <a:p>
            <a:r>
              <a:rPr lang="en-GB" sz="1100" dirty="0">
                <a:solidFill>
                  <a:srgbClr val="0070C0"/>
                </a:solidFill>
              </a:rPr>
              <a:t>10.50.0.69</a:t>
            </a:r>
            <a:endParaRPr lang="en-GB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A050FB-3118-B110-2453-3ED3B612466A}"/>
              </a:ext>
            </a:extLst>
          </p:cNvPr>
          <p:cNvSpPr txBox="1"/>
          <p:nvPr/>
        </p:nvSpPr>
        <p:spPr>
          <a:xfrm>
            <a:off x="2773499" y="2224229"/>
            <a:ext cx="4769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rgbClr val="0070C0"/>
                </a:solidFill>
              </a:rPr>
              <a:t>.100</a:t>
            </a:r>
            <a:endParaRPr lang="en-GB" sz="1000" b="1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F63DC6D-BF7A-4BD9-3A2D-7177F7307C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3977" y="3928724"/>
            <a:ext cx="298931" cy="298931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34D99F6-C88A-3A2E-10A9-6F3FA652BB6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283443" y="4227655"/>
            <a:ext cx="0" cy="17606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71E7A71-6CED-93F0-5010-B42819D26AE7}"/>
              </a:ext>
            </a:extLst>
          </p:cNvPr>
          <p:cNvSpPr txBox="1"/>
          <p:nvPr/>
        </p:nvSpPr>
        <p:spPr>
          <a:xfrm>
            <a:off x="8701854" y="1934531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sz="1100" dirty="0"/>
              <a:t>10.101.0.10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E92299-F92E-6686-AC79-FB7B53C6CA80}"/>
              </a:ext>
            </a:extLst>
          </p:cNvPr>
          <p:cNvCxnSpPr>
            <a:cxnSpLocks/>
          </p:cNvCxnSpPr>
          <p:nvPr/>
        </p:nvCxnSpPr>
        <p:spPr>
          <a:xfrm>
            <a:off x="2553782" y="6102350"/>
            <a:ext cx="1424810" cy="0"/>
          </a:xfrm>
          <a:prstGeom prst="straightConnector1">
            <a:avLst/>
          </a:prstGeom>
          <a:ln w="34925">
            <a:solidFill>
              <a:srgbClr val="99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D53A1-4502-769D-EE97-794885F2FFBA}"/>
              </a:ext>
            </a:extLst>
          </p:cNvPr>
          <p:cNvSpPr txBox="1"/>
          <p:nvPr/>
        </p:nvSpPr>
        <p:spPr>
          <a:xfrm>
            <a:off x="2539665" y="6104352"/>
            <a:ext cx="10117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9900FF"/>
                </a:solidFill>
              </a:rPr>
              <a:t>10.1.35.0/25</a:t>
            </a:r>
          </a:p>
          <a:p>
            <a:r>
              <a:rPr lang="en-GB" sz="1200" b="1" dirty="0">
                <a:solidFill>
                  <a:srgbClr val="9900FF"/>
                </a:solidFill>
              </a:rPr>
              <a:t>ASN: 65020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DA46F6-DB58-A736-C804-E415066ED21D}"/>
              </a:ext>
            </a:extLst>
          </p:cNvPr>
          <p:cNvSpPr txBox="1"/>
          <p:nvPr/>
        </p:nvSpPr>
        <p:spPr>
          <a:xfrm>
            <a:off x="7336004" y="1825463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noProof="1">
                <a:solidFill>
                  <a:srgbClr val="0070C0"/>
                </a:solidFill>
              </a:rPr>
              <a:t>vnet </a:t>
            </a:r>
          </a:p>
          <a:p>
            <a:pPr algn="ctr"/>
            <a:r>
              <a:rPr lang="en-US" sz="1200" noProof="1">
                <a:solidFill>
                  <a:srgbClr val="0070C0"/>
                </a:solidFill>
              </a:rPr>
              <a:t>peering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E1A177D8-2AD8-3719-16CE-D5C55B1FD9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9889" y="5308339"/>
            <a:ext cx="336151" cy="306271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7870FDCA-33A1-485F-828D-BC18529A129C}"/>
              </a:ext>
            </a:extLst>
          </p:cNvPr>
          <p:cNvSpPr txBox="1"/>
          <p:nvPr/>
        </p:nvSpPr>
        <p:spPr>
          <a:xfrm>
            <a:off x="5872333" y="4566533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eBGP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9D82E1-55EE-C4FE-17AA-E478B4AD893D}"/>
              </a:ext>
            </a:extLst>
          </p:cNvPr>
          <p:cNvSpPr txBox="1"/>
          <p:nvPr/>
        </p:nvSpPr>
        <p:spPr>
          <a:xfrm>
            <a:off x="4535684" y="1830985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sz="1100" dirty="0" err="1"/>
              <a:t>fw</a:t>
            </a:r>
            <a:endParaRPr lang="en-GB" sz="1100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5BFECEC-5E91-5A43-CC3C-5175E67357B8}"/>
              </a:ext>
            </a:extLst>
          </p:cNvPr>
          <p:cNvCxnSpPr>
            <a:cxnSpLocks/>
          </p:cNvCxnSpPr>
          <p:nvPr/>
        </p:nvCxnSpPr>
        <p:spPr>
          <a:xfrm flipH="1">
            <a:off x="4247385" y="2169743"/>
            <a:ext cx="22959" cy="25831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FBDC76C2-77AB-CABC-BADB-EB50F51F44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73795" y="1823356"/>
            <a:ext cx="538478" cy="538478"/>
          </a:xfrm>
          <a:prstGeom prst="rect">
            <a:avLst/>
          </a:prstGeom>
        </p:spPr>
      </p:pic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1EB88BD-9936-6C54-1D1E-8EB06E5BCA31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6381769" y="2278452"/>
            <a:ext cx="3789" cy="1496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Picture 145">
            <a:extLst>
              <a:ext uri="{FF2B5EF4-FFF2-40B4-BE49-F238E27FC236}">
                <a16:creationId xmlns:a16="http://schemas.microsoft.com/office/drawing/2014/main" id="{298D7AE8-E677-F706-E6AF-6E441D3AF9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5085" y="3939827"/>
            <a:ext cx="298931" cy="298931"/>
          </a:xfrm>
          <a:prstGeom prst="rect">
            <a:avLst/>
          </a:prstGeom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8FEA38F-C954-7EBF-D4EF-E52D7DA176D5}"/>
              </a:ext>
            </a:extLst>
          </p:cNvPr>
          <p:cNvCxnSpPr>
            <a:cxnSpLocks/>
          </p:cNvCxnSpPr>
          <p:nvPr/>
        </p:nvCxnSpPr>
        <p:spPr>
          <a:xfrm>
            <a:off x="6878186" y="4214626"/>
            <a:ext cx="0" cy="22599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7624DA24-9976-552B-3033-256C1562D5DD}"/>
              </a:ext>
            </a:extLst>
          </p:cNvPr>
          <p:cNvSpPr txBox="1"/>
          <p:nvPr/>
        </p:nvSpPr>
        <p:spPr>
          <a:xfrm>
            <a:off x="7048849" y="3657690"/>
            <a:ext cx="878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/>
              <a:t>nva2</a:t>
            </a:r>
          </a:p>
          <a:p>
            <a:r>
              <a:rPr lang="en-GB" sz="1200" dirty="0">
                <a:solidFill>
                  <a:srgbClr val="FF0000"/>
                </a:solidFill>
              </a:rPr>
              <a:t>AS: 65001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2E0BF44-C5B4-6E48-3CD6-2CA2906CADFE}"/>
              </a:ext>
            </a:extLst>
          </p:cNvPr>
          <p:cNvSpPr/>
          <p:nvPr/>
        </p:nvSpPr>
        <p:spPr>
          <a:xfrm>
            <a:off x="9178269" y="2425920"/>
            <a:ext cx="2433680" cy="415498"/>
          </a:xfrm>
          <a:prstGeom prst="rect">
            <a:avLst/>
          </a:prstGeom>
          <a:solidFill>
            <a:srgbClr val="FFE79B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spoke1-RT</a:t>
            </a:r>
          </a:p>
          <a:p>
            <a:r>
              <a:rPr lang="en-US" sz="1200" b="1" dirty="0"/>
              <a:t>Dest net: 0.0.0.0 next-hop: 10.100.0.196</a:t>
            </a:r>
            <a:endParaRPr lang="en-GB" sz="1200" b="1" dirty="0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5CD54F5-9FAB-B1D5-C0B5-9D3C56D308C0}"/>
              </a:ext>
            </a:extLst>
          </p:cNvPr>
          <p:cNvCxnSpPr>
            <a:cxnSpLocks/>
          </p:cNvCxnSpPr>
          <p:nvPr/>
        </p:nvCxnSpPr>
        <p:spPr>
          <a:xfrm flipH="1" flipV="1">
            <a:off x="6472387" y="4252603"/>
            <a:ext cx="107991" cy="950918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C3511670-5C71-5367-988C-403362B32AE1}"/>
              </a:ext>
            </a:extLst>
          </p:cNvPr>
          <p:cNvSpPr txBox="1"/>
          <p:nvPr/>
        </p:nvSpPr>
        <p:spPr>
          <a:xfrm>
            <a:off x="6912093" y="4131108"/>
            <a:ext cx="4769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.11</a:t>
            </a:r>
            <a:endParaRPr lang="en-GB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5CAAA-5168-492C-F779-9FCF50C3955F}"/>
              </a:ext>
            </a:extLst>
          </p:cNvPr>
          <p:cNvSpPr txBox="1"/>
          <p:nvPr/>
        </p:nvSpPr>
        <p:spPr>
          <a:xfrm>
            <a:off x="6657501" y="973418"/>
            <a:ext cx="214890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Remote Gateway transit: </a:t>
            </a:r>
            <a:r>
              <a:rPr lang="en-US" sz="1200" dirty="0">
                <a:solidFill>
                  <a:srgbClr val="FF0000"/>
                </a:solidFill>
              </a:rPr>
              <a:t>false</a:t>
            </a:r>
          </a:p>
          <a:p>
            <a:r>
              <a:rPr lang="en-GB" sz="1200" dirty="0"/>
              <a:t>Use Remote Gateways: </a:t>
            </a:r>
            <a:r>
              <a:rPr lang="en-GB" sz="12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8EAF2-16BD-3F0B-32C4-CC5330C4FD2D}"/>
              </a:ext>
            </a:extLst>
          </p:cNvPr>
          <p:cNvSpPr txBox="1"/>
          <p:nvPr/>
        </p:nvSpPr>
        <p:spPr>
          <a:xfrm>
            <a:off x="2060953" y="3003060"/>
            <a:ext cx="214890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Remote Gateway transit: </a:t>
            </a:r>
            <a:r>
              <a:rPr lang="en-US" sz="1200" dirty="0">
                <a:solidFill>
                  <a:srgbClr val="FF0000"/>
                </a:solidFill>
              </a:rPr>
              <a:t>false</a:t>
            </a:r>
          </a:p>
          <a:p>
            <a:r>
              <a:rPr lang="en-GB" sz="1200" dirty="0"/>
              <a:t>Use Remote Gateways: </a:t>
            </a:r>
            <a:r>
              <a:rPr lang="en-GB" sz="1200" dirty="0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2CAE60-7177-0B73-86C7-15A2EDF11875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7665582" y="1468502"/>
            <a:ext cx="6445" cy="35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AF475FE3-E3C6-E831-12DC-F86EE7F424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4966" y="4867539"/>
            <a:ext cx="298931" cy="298931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0FB282B-B59C-B599-49DC-F3981FE29507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5274432" y="5166470"/>
            <a:ext cx="0" cy="1424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0E58060-B590-9937-CDA2-BBD36591E8FD}"/>
              </a:ext>
            </a:extLst>
          </p:cNvPr>
          <p:cNvSpPr txBox="1"/>
          <p:nvPr/>
        </p:nvSpPr>
        <p:spPr>
          <a:xfrm>
            <a:off x="4897292" y="4605023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sz="1100" dirty="0"/>
              <a:t>hub-vm1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FDB33D-A897-44C7-F8C0-29E205EA8367}"/>
              </a:ext>
            </a:extLst>
          </p:cNvPr>
          <p:cNvSpPr txBox="1"/>
          <p:nvPr/>
        </p:nvSpPr>
        <p:spPr>
          <a:xfrm>
            <a:off x="4845807" y="5063890"/>
            <a:ext cx="4769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.20</a:t>
            </a:r>
            <a:endParaRPr lang="en-GB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9E3738-09E9-CCA7-CCB1-0BBDBF3D0E9F}"/>
              </a:ext>
            </a:extLst>
          </p:cNvPr>
          <p:cNvSpPr txBox="1"/>
          <p:nvPr/>
        </p:nvSpPr>
        <p:spPr>
          <a:xfrm>
            <a:off x="4464211" y="2206050"/>
            <a:ext cx="4769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.196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35189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92BF-CD13-27B4-6A65-28ABEC641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2" y="16204"/>
            <a:ext cx="10515600" cy="472915"/>
          </a:xfrm>
        </p:spPr>
        <p:txBody>
          <a:bodyPr>
            <a:noAutofit/>
          </a:bodyPr>
          <a:lstStyle/>
          <a:p>
            <a:r>
              <a:rPr lang="en-US" sz="2000" dirty="0"/>
              <a:t>route-map in nva1</a:t>
            </a:r>
            <a:endParaRPr lang="en-GB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EC1DF6-812C-81B5-6F19-4F4001FCEC21}"/>
              </a:ext>
            </a:extLst>
          </p:cNvPr>
          <p:cNvCxnSpPr>
            <a:cxnSpLocks/>
            <a:endCxn id="30" idx="2"/>
          </p:cNvCxnSpPr>
          <p:nvPr/>
        </p:nvCxnSpPr>
        <p:spPr>
          <a:xfrm flipH="1" flipV="1">
            <a:off x="4529872" y="1486731"/>
            <a:ext cx="5357" cy="151725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72B2C8-695A-C443-47DD-C4442B02601C}"/>
              </a:ext>
            </a:extLst>
          </p:cNvPr>
          <p:cNvSpPr txBox="1"/>
          <p:nvPr/>
        </p:nvSpPr>
        <p:spPr>
          <a:xfrm>
            <a:off x="5660277" y="2330279"/>
            <a:ext cx="4994684" cy="738664"/>
          </a:xfrm>
          <a:prstGeom prst="rect">
            <a:avLst/>
          </a:prstGeom>
          <a:noFill/>
          <a:ln w="22225">
            <a:solidFill>
              <a:srgbClr val="0033CC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sz="14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deny 10.101.0/24</a:t>
            </a:r>
            <a:endParaRPr lang="en-GB" sz="1400" b="0" dirty="0">
              <a:solidFill>
                <a:srgbClr val="9900FF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sz="14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deny 10.100.0.0/24</a:t>
            </a:r>
          </a:p>
          <a:p>
            <a:pPr marL="285750" indent="-285750">
              <a:buFont typeface="Consolas" panose="020B0609020204030204" pitchFamily="49" charset="0"/>
              <a:buChar char="√"/>
            </a:pPr>
            <a:r>
              <a:rPr lang="en-GB" sz="1400" b="0" dirty="0">
                <a:solidFill>
                  <a:srgbClr val="0033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permit 10.1.35.0/25</a:t>
            </a:r>
            <a:r>
              <a:rPr lang="en-GB" sz="1400" b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GB" sz="1400" b="0" dirty="0">
                <a:solidFill>
                  <a:srgbClr val="9900FF"/>
                </a:solidFill>
                <a:effectLst/>
                <a:latin typeface="Consolas" panose="020B0609020204030204" pitchFamily="49" charset="0"/>
              </a:rPr>
              <a:t>BGP next-hop: unchanged</a:t>
            </a:r>
            <a:endParaRPr lang="en-GB" sz="1400" b="0" dirty="0">
              <a:solidFill>
                <a:srgbClr val="0033CC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AD36B2-D397-F521-F2F4-9BF0ED544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45" y="1013816"/>
            <a:ext cx="519053" cy="47291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9099258-D114-D44C-4894-693A20B490F1}"/>
              </a:ext>
            </a:extLst>
          </p:cNvPr>
          <p:cNvSpPr txBox="1"/>
          <p:nvPr/>
        </p:nvSpPr>
        <p:spPr>
          <a:xfrm>
            <a:off x="4739888" y="881412"/>
            <a:ext cx="1497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noProof="1"/>
              <a:t>Route Server  </a:t>
            </a:r>
          </a:p>
          <a:p>
            <a:r>
              <a:rPr lang="en-GB" sz="1400" dirty="0"/>
              <a:t>fw-rs1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01081E-3B11-2C55-7D89-5EBC04B6C3FB}"/>
              </a:ext>
            </a:extLst>
          </p:cNvPr>
          <p:cNvSpPr txBox="1"/>
          <p:nvPr/>
        </p:nvSpPr>
        <p:spPr>
          <a:xfrm>
            <a:off x="5570224" y="5123285"/>
            <a:ext cx="5665542" cy="738664"/>
          </a:xfrm>
          <a:prstGeom prst="rect">
            <a:avLst/>
          </a:prstGeom>
          <a:noFill/>
          <a:ln w="22225">
            <a:solidFill>
              <a:srgbClr val="0033CC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sz="14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deny 10.100.0.0/24</a:t>
            </a:r>
            <a:endParaRPr lang="en-GB" sz="1400" b="0" dirty="0">
              <a:solidFill>
                <a:srgbClr val="9900FF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sz="14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deny 10.50.0.0/24</a:t>
            </a:r>
          </a:p>
          <a:p>
            <a:pPr marL="285750" indent="-285750">
              <a:buFont typeface="Consolas" panose="020B0609020204030204" pitchFamily="49" charset="0"/>
              <a:buChar char="√"/>
            </a:pPr>
            <a:r>
              <a:rPr lang="en-GB" sz="1400" b="0" dirty="0">
                <a:solidFill>
                  <a:srgbClr val="0033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permit 10.101.0.0/24</a:t>
            </a:r>
            <a:r>
              <a:rPr lang="en-GB" sz="1400" b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GB" sz="1400" b="0" dirty="0">
                <a:solidFill>
                  <a:srgbClr val="9900FF"/>
                </a:solidFill>
                <a:effectLst/>
                <a:latin typeface="Consolas" panose="020B0609020204030204" pitchFamily="49" charset="0"/>
              </a:rPr>
              <a:t>BGP next-hop: IP Az firewall</a:t>
            </a:r>
            <a:endParaRPr lang="en-GB" sz="1400" b="0" dirty="0">
              <a:solidFill>
                <a:srgbClr val="0033CC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525FD8F-600A-0E93-E340-6531DA1D50A7}"/>
              </a:ext>
            </a:extLst>
          </p:cNvPr>
          <p:cNvCxnSpPr>
            <a:cxnSpLocks/>
          </p:cNvCxnSpPr>
          <p:nvPr/>
        </p:nvCxnSpPr>
        <p:spPr>
          <a:xfrm flipV="1">
            <a:off x="5184599" y="4491916"/>
            <a:ext cx="3799363" cy="1365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BB24F92A-D933-1C7D-CB34-BA34283FB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9089" y="4294882"/>
            <a:ext cx="519053" cy="47291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0CE51AF-58A3-DB54-52F1-6E5CAC67CD6C}"/>
              </a:ext>
            </a:extLst>
          </p:cNvPr>
          <p:cNvSpPr txBox="1"/>
          <p:nvPr/>
        </p:nvSpPr>
        <p:spPr>
          <a:xfrm>
            <a:off x="9738142" y="4243962"/>
            <a:ext cx="1497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noProof="1"/>
              <a:t>Route Server </a:t>
            </a:r>
          </a:p>
          <a:p>
            <a:r>
              <a:rPr lang="en-GB" sz="1400" dirty="0"/>
              <a:t>hub-rs1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2D09FCD-AED5-60C5-B729-D261D7D279E0}"/>
              </a:ext>
            </a:extLst>
          </p:cNvPr>
          <p:cNvSpPr/>
          <p:nvPr/>
        </p:nvSpPr>
        <p:spPr>
          <a:xfrm>
            <a:off x="2104589" y="3024809"/>
            <a:ext cx="3352219" cy="2030462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917AB68-6B7C-8573-783A-99D1EABEDF85}"/>
              </a:ext>
            </a:extLst>
          </p:cNvPr>
          <p:cNvGrpSpPr/>
          <p:nvPr/>
        </p:nvGrpSpPr>
        <p:grpSpPr>
          <a:xfrm>
            <a:off x="3521532" y="3072824"/>
            <a:ext cx="1935275" cy="837478"/>
            <a:chOff x="8602716" y="835590"/>
            <a:chExt cx="1935275" cy="837478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FC0224D-3E7B-5941-0FD2-006ED1057EAA}"/>
                </a:ext>
              </a:extLst>
            </p:cNvPr>
            <p:cNvSpPr/>
            <p:nvPr/>
          </p:nvSpPr>
          <p:spPr>
            <a:xfrm>
              <a:off x="8602716" y="835590"/>
              <a:ext cx="1796751" cy="8374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718F22F-34D7-741E-9025-67AD2913E72F}"/>
                </a:ext>
              </a:extLst>
            </p:cNvPr>
            <p:cNvSpPr txBox="1"/>
            <p:nvPr/>
          </p:nvSpPr>
          <p:spPr>
            <a:xfrm>
              <a:off x="8669610" y="934404"/>
              <a:ext cx="186838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BGP filter out:</a:t>
              </a:r>
            </a:p>
            <a:p>
              <a:r>
                <a:rPr lang="en-GB" sz="1400" dirty="0">
                  <a:solidFill>
                    <a:schemeClr val="bg1"/>
                  </a:solidFill>
                </a:rPr>
                <a:t>route-map TO-RS-FW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1FD7079-B50C-0171-1221-DF484948CB29}"/>
              </a:ext>
            </a:extLst>
          </p:cNvPr>
          <p:cNvGrpSpPr/>
          <p:nvPr/>
        </p:nvGrpSpPr>
        <p:grpSpPr>
          <a:xfrm>
            <a:off x="3434997" y="4112602"/>
            <a:ext cx="1883286" cy="837478"/>
            <a:chOff x="8435501" y="835590"/>
            <a:chExt cx="1883286" cy="837478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51B298B2-ADEB-948C-01B7-AF5CB5E5F9A3}"/>
                </a:ext>
              </a:extLst>
            </p:cNvPr>
            <p:cNvSpPr/>
            <p:nvPr/>
          </p:nvSpPr>
          <p:spPr>
            <a:xfrm>
              <a:off x="8435501" y="835590"/>
              <a:ext cx="1883286" cy="8374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8DDD755-20B0-C54B-AEEF-2CBF98F8ECCD}"/>
                </a:ext>
              </a:extLst>
            </p:cNvPr>
            <p:cNvSpPr txBox="1"/>
            <p:nvPr/>
          </p:nvSpPr>
          <p:spPr>
            <a:xfrm>
              <a:off x="8449992" y="982419"/>
              <a:ext cx="185459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BGP filter out:</a:t>
              </a:r>
            </a:p>
            <a:p>
              <a:r>
                <a:rPr lang="en-GB" sz="1400" dirty="0">
                  <a:solidFill>
                    <a:schemeClr val="bg1"/>
                  </a:solidFill>
                </a:rPr>
                <a:t>route-map TO-RS-HUB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D3E59E68-C990-A604-20E3-59FF1D199C17}"/>
              </a:ext>
            </a:extLst>
          </p:cNvPr>
          <p:cNvSpPr txBox="1"/>
          <p:nvPr/>
        </p:nvSpPr>
        <p:spPr>
          <a:xfrm>
            <a:off x="2104589" y="3436122"/>
            <a:ext cx="1350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BGP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AS 65001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206EB1-45BB-B16F-6F73-3991192F5954}"/>
              </a:ext>
            </a:extLst>
          </p:cNvPr>
          <p:cNvSpPr txBox="1"/>
          <p:nvPr/>
        </p:nvSpPr>
        <p:spPr>
          <a:xfrm>
            <a:off x="2375784" y="3024809"/>
            <a:ext cx="6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nva1</a:t>
            </a:r>
            <a:endParaRPr lang="en-GB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9AEC8CA-45C9-C97F-216E-F4F2426C9F1A}"/>
              </a:ext>
            </a:extLst>
          </p:cNvPr>
          <p:cNvCxnSpPr/>
          <p:nvPr/>
        </p:nvCxnSpPr>
        <p:spPr>
          <a:xfrm>
            <a:off x="6287022" y="4389794"/>
            <a:ext cx="10877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88BFAF7-B2E7-632D-D99D-D15A49457F17}"/>
              </a:ext>
            </a:extLst>
          </p:cNvPr>
          <p:cNvSpPr txBox="1"/>
          <p:nvPr/>
        </p:nvSpPr>
        <p:spPr>
          <a:xfrm>
            <a:off x="5952945" y="3720742"/>
            <a:ext cx="3386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BGP advertisements to the RS in the hub:</a:t>
            </a:r>
          </a:p>
          <a:p>
            <a:r>
              <a:rPr lang="en-US" sz="1400" b="1" dirty="0"/>
              <a:t>10.101.0.0/24  BGP next-hop: IP Az firewall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D0074C0-904C-8EA2-4560-17FF36057938}"/>
              </a:ext>
            </a:extLst>
          </p:cNvPr>
          <p:cNvSpPr txBox="1"/>
          <p:nvPr/>
        </p:nvSpPr>
        <p:spPr>
          <a:xfrm>
            <a:off x="506093" y="1947150"/>
            <a:ext cx="38940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BGP advertisements to the RS in the firewall </a:t>
            </a:r>
            <a:r>
              <a:rPr lang="en-US" sz="1400" b="1" noProof="1"/>
              <a:t>vnet:</a:t>
            </a:r>
            <a:endParaRPr lang="en-US" sz="1400" b="1" dirty="0"/>
          </a:p>
          <a:p>
            <a:r>
              <a:rPr lang="en-US" sz="1400" b="1" dirty="0"/>
              <a:t>10.1.35.0/25    BGP next-hop: IP RS in hub</a:t>
            </a:r>
          </a:p>
          <a:p>
            <a:endParaRPr lang="en-US" sz="1400" b="1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C6942C6-14A9-ACC3-B5BE-F42816C0183F}"/>
              </a:ext>
            </a:extLst>
          </p:cNvPr>
          <p:cNvCxnSpPr/>
          <p:nvPr/>
        </p:nvCxnSpPr>
        <p:spPr>
          <a:xfrm flipH="1">
            <a:off x="4789398" y="2677501"/>
            <a:ext cx="834627" cy="580691"/>
          </a:xfrm>
          <a:prstGeom prst="line">
            <a:avLst/>
          </a:prstGeom>
          <a:ln w="28575">
            <a:solidFill>
              <a:srgbClr val="0033CC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E9A1F2F-2108-BA93-F767-B3C176BC0B48}"/>
              </a:ext>
            </a:extLst>
          </p:cNvPr>
          <p:cNvCxnSpPr>
            <a:cxnSpLocks/>
          </p:cNvCxnSpPr>
          <p:nvPr/>
        </p:nvCxnSpPr>
        <p:spPr>
          <a:xfrm flipH="1" flipV="1">
            <a:off x="4985396" y="4858503"/>
            <a:ext cx="568601" cy="438885"/>
          </a:xfrm>
          <a:prstGeom prst="line">
            <a:avLst/>
          </a:prstGeom>
          <a:ln w="28575">
            <a:solidFill>
              <a:srgbClr val="0033CC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516CEB1-967F-662F-385D-F0EFDB0F02E1}"/>
              </a:ext>
            </a:extLst>
          </p:cNvPr>
          <p:cNvCxnSpPr>
            <a:cxnSpLocks/>
          </p:cNvCxnSpPr>
          <p:nvPr/>
        </p:nvCxnSpPr>
        <p:spPr>
          <a:xfrm flipV="1">
            <a:off x="4351025" y="1811948"/>
            <a:ext cx="0" cy="698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22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Widescreen</PresentationFormat>
  <Paragraphs>107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 hub-spoke with RS in hub and firewall vnet</vt:lpstr>
      <vt:lpstr>High level diagram</vt:lpstr>
      <vt:lpstr>Network diagram</vt:lpstr>
      <vt:lpstr>route-map in nva1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2023-02-17T20:39:44Z</dcterms:created>
  <dcterms:modified xsi:type="dcterms:W3CDTF">2024-10-14T10:24:45Z</dcterms:modified>
</cp:coreProperties>
</file>