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70" r:id="rId3"/>
    <p:sldId id="286" r:id="rId4"/>
    <p:sldId id="295" r:id="rId5"/>
    <p:sldId id="274" r:id="rId6"/>
    <p:sldId id="300" r:id="rId7"/>
    <p:sldId id="281" r:id="rId8"/>
    <p:sldId id="282" r:id="rId9"/>
    <p:sldId id="283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000099"/>
    <a:srgbClr val="00CC00"/>
    <a:srgbClr val="0099FF"/>
    <a:srgbClr val="0000CC"/>
    <a:srgbClr val="000000"/>
    <a:srgbClr val="006600"/>
    <a:srgbClr val="3399FF"/>
    <a:srgbClr val="FFEEB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31FE-A931-3AEC-8078-439CEE7C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13E0D-3AC3-118E-B3BE-1FCC6C133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3181-9151-ABC1-6D39-63947436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C725F-DAB3-7BBD-6A21-0C250D7C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FF29C-933B-8615-F75C-8FC37BFF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47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8D72-9EA3-6E98-40B3-F6A20D6B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226B3-1F34-C735-53C6-647D1EDE7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BEBD3-85A5-EB75-9C2D-841EF8435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19EC5-E2A3-85EB-69BB-D0E47EC6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CF4B5-0BDA-013D-3C91-554DA8AB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52665-A893-5CA5-706D-B50B39AE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12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84B0-A7D6-CFE2-15E9-EAF32B40B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87D3A-B98D-1509-C9BF-FAB60AA4B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298AF-3E66-1C10-D5A9-0C6415E2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00F50-7A80-311A-9697-590B1B2B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462A-3C62-125A-722D-2ABC6E4D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141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42C90-C245-0CB5-D403-E2BB139D8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51B38-A056-3FA8-DA56-DED5572CF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C87-8450-D7F4-9E84-F3BDBA66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4AFED-0C36-CEF1-F43A-06399179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AC00A-FE7B-101C-3FB1-C6570AC1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78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86B8-58F2-407E-F7FF-D82A9895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BAC0-15D7-B7CD-B1E3-FAB6C0B06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8300-52FB-9967-A203-0B7302F2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A51C-828F-5A62-3464-21182C84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0F6F7-163B-F6A9-06A1-05B9335C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5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86B8-58F2-407E-F7FF-D82A9895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BAC0-15D7-B7CD-B1E3-FAB6C0B06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8300-52FB-9967-A203-0B7302F2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A51C-828F-5A62-3464-21182C84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0F6F7-163B-F6A9-06A1-05B9335C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B64B-DBB6-96DC-B6E3-5BB6832D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929B6-7F62-6CBC-9421-8B56F565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CEF6-5BC3-25CF-4332-45D974BC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6F3D5-1A6F-AE7F-821B-7798D0D6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E98C-85B9-9BFA-40EA-3A8A7207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98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0593-00AE-6A5C-20EE-F9D5762F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21DC-2A59-4B16-919C-6DC943ECF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D1AB-795C-68EF-68A8-6B0D19282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36ED6-49A6-7B8C-FD2B-F7A34CFB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C8B09-F66C-A42D-8861-EFC3D504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B5160-7745-AFDA-EE97-3EFF0A7A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35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24D7-47EE-2D61-F754-BD4BFF00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4360-E66B-0CAA-E927-5DB351BFB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F8E3D-C911-530C-D112-90560D51A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816F1-827C-DDA1-DF56-BCED39413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D629F-E879-64E8-6815-37823E268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10FBD-9AC9-703D-8454-D0AC6944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8A8E7-D332-5205-DD92-B8DA705A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F967A-DEB1-AEAA-7901-B56BF669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78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253E-4EC6-EB73-09DD-A15D21A1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68565-23CD-C1F0-3BDF-397534B8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BA2F1-E283-6CB9-7AB3-969CEE11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03FF5-79A7-116E-2DDE-AD2E554A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5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453EF-28E6-4252-153B-AE29F248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46EA8-6C7C-89CA-1F88-8067B0BD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3FB8E-79E2-664B-45C2-EDB02224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2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3900-C22C-1360-C223-10447A7A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94BB-3E6A-54C1-0C82-AEF1AA2EC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82D24-3DCB-6BA8-31FE-A372C2AF7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1168A-2CB9-44C7-EB03-54C03728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9AB85-EAE0-5BB0-8EF7-9FC8D837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9BACC-346C-0D4E-1B6C-A8D9840B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9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74B59-3841-4E12-2A48-0397CC3F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7C14B-1FF0-5869-D289-C208C0C2F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00831-9A20-08FC-F14B-E67619848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3503D-DF0E-4AC7-A838-A463424059B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29A6F-1FB6-8DD4-F28F-B940C1E3E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38384-CC1C-6E6D-1DE1-C6FB55033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47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2.emf"/><Relationship Id="rId4" Type="http://schemas.openxmlformats.org/officeDocument/2006/relationships/image" Target="../media/image5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.emf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5.emf"/><Relationship Id="rId4" Type="http://schemas.openxmlformats.org/officeDocument/2006/relationships/image" Target="../media/image3.emf"/><Relationship Id="rId9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90B1-75E6-CECD-DA26-E8A08EDB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8" y="306117"/>
            <a:ext cx="10515600" cy="51629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configuration aims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2B12C-AF31-2B3A-C806-B51362A5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20" y="1526437"/>
            <a:ext cx="470956" cy="28116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B65CC8-3EF3-7CC8-8938-2472F59CEDFE}"/>
              </a:ext>
            </a:extLst>
          </p:cNvPr>
          <p:cNvSpPr/>
          <p:nvPr/>
        </p:nvSpPr>
        <p:spPr>
          <a:xfrm>
            <a:off x="461931" y="1435896"/>
            <a:ext cx="1275293" cy="72143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672D5-1405-FB23-EBA4-60DA8DD1B3BC}"/>
              </a:ext>
            </a:extLst>
          </p:cNvPr>
          <p:cNvSpPr txBox="1"/>
          <p:nvPr/>
        </p:nvSpPr>
        <p:spPr>
          <a:xfrm>
            <a:off x="627878" y="1772272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spoke1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3215A-4CF4-EAAA-19E1-EE08FDDF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02" y="1526437"/>
            <a:ext cx="470956" cy="28116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A76542-C61D-EEC3-D02B-BBAB08869E4D}"/>
              </a:ext>
            </a:extLst>
          </p:cNvPr>
          <p:cNvSpPr/>
          <p:nvPr/>
        </p:nvSpPr>
        <p:spPr>
          <a:xfrm>
            <a:off x="1825913" y="1435896"/>
            <a:ext cx="1275293" cy="72143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D7479-72EA-E1C8-308B-5869D3A4DEEF}"/>
              </a:ext>
            </a:extLst>
          </p:cNvPr>
          <p:cNvSpPr txBox="1"/>
          <p:nvPr/>
        </p:nvSpPr>
        <p:spPr>
          <a:xfrm>
            <a:off x="1991860" y="1772272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spoke2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641491-5690-7CEA-75C0-A3BFC625A19C}"/>
              </a:ext>
            </a:extLst>
          </p:cNvPr>
          <p:cNvSpPr/>
          <p:nvPr/>
        </p:nvSpPr>
        <p:spPr>
          <a:xfrm>
            <a:off x="627879" y="2623012"/>
            <a:ext cx="1803002" cy="72143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761C55-15DF-CD06-A3B7-255FE7F6F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68" y="2629256"/>
            <a:ext cx="470956" cy="2811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7475EE-C0ED-4B19-B168-673A48983F0D}"/>
              </a:ext>
            </a:extLst>
          </p:cNvPr>
          <p:cNvSpPr txBox="1"/>
          <p:nvPr/>
        </p:nvSpPr>
        <p:spPr>
          <a:xfrm>
            <a:off x="1650747" y="2640895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hub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55E6E9-2053-0F88-552D-C1070390C950}"/>
              </a:ext>
            </a:extLst>
          </p:cNvPr>
          <p:cNvCxnSpPr>
            <a:cxnSpLocks/>
          </p:cNvCxnSpPr>
          <p:nvPr/>
        </p:nvCxnSpPr>
        <p:spPr>
          <a:xfrm>
            <a:off x="1061288" y="2155961"/>
            <a:ext cx="6041" cy="44531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3226D6-4975-65E6-845B-91F6FC633804}"/>
              </a:ext>
            </a:extLst>
          </p:cNvPr>
          <p:cNvCxnSpPr>
            <a:cxnSpLocks/>
          </p:cNvCxnSpPr>
          <p:nvPr/>
        </p:nvCxnSpPr>
        <p:spPr>
          <a:xfrm flipH="1">
            <a:off x="2060948" y="2172113"/>
            <a:ext cx="15716" cy="46878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EB8EAD-A8F0-5BAB-DDBC-9C2FC831ED20}"/>
              </a:ext>
            </a:extLst>
          </p:cNvPr>
          <p:cNvSpPr/>
          <p:nvPr/>
        </p:nvSpPr>
        <p:spPr>
          <a:xfrm>
            <a:off x="3063370" y="2624328"/>
            <a:ext cx="1275293" cy="72143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0C7A8-268F-82DD-CDFF-A9DB46B0D6F0}"/>
              </a:ext>
            </a:extLst>
          </p:cNvPr>
          <p:cNvSpPr txBox="1"/>
          <p:nvPr/>
        </p:nvSpPr>
        <p:spPr>
          <a:xfrm>
            <a:off x="3587257" y="2661235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US" sz="900" dirty="0"/>
              <a:t>vnet2</a:t>
            </a:r>
            <a:endParaRPr lang="en-GB" sz="9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8FE312-551C-2047-49B6-AFB50736A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13" y="2661235"/>
            <a:ext cx="470956" cy="2811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1E4FFF-8797-A603-326B-A969BD022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077" y="3042478"/>
            <a:ext cx="227129" cy="2949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318CCC-EACC-5C59-1351-59B58109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692" y="3024121"/>
            <a:ext cx="227129" cy="2949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3CF521-608A-E834-0734-B4E0EBDA5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673" y="3968555"/>
            <a:ext cx="815340" cy="8153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E3DD4F9-8B37-9046-924C-F07D102459DD}"/>
              </a:ext>
            </a:extLst>
          </p:cNvPr>
          <p:cNvSpPr txBox="1"/>
          <p:nvPr/>
        </p:nvSpPr>
        <p:spPr>
          <a:xfrm>
            <a:off x="304556" y="2281282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vnet peering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C6DDC-2A44-138C-8053-9E4C795AC6F5}"/>
              </a:ext>
            </a:extLst>
          </p:cNvPr>
          <p:cNvSpPr txBox="1"/>
          <p:nvPr/>
        </p:nvSpPr>
        <p:spPr>
          <a:xfrm>
            <a:off x="2133066" y="2276764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vnet peering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6D9CBA-52FC-2B0E-2CFF-0E651F05E773}"/>
              </a:ext>
            </a:extLst>
          </p:cNvPr>
          <p:cNvCxnSpPr>
            <a:cxnSpLocks/>
          </p:cNvCxnSpPr>
          <p:nvPr/>
        </p:nvCxnSpPr>
        <p:spPr>
          <a:xfrm flipH="1" flipV="1">
            <a:off x="1937936" y="3308395"/>
            <a:ext cx="735335" cy="862452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14DD72-115F-B3AB-4CE4-BE568C105138}"/>
              </a:ext>
            </a:extLst>
          </p:cNvPr>
          <p:cNvCxnSpPr>
            <a:cxnSpLocks/>
          </p:cNvCxnSpPr>
          <p:nvPr/>
        </p:nvCxnSpPr>
        <p:spPr>
          <a:xfrm flipV="1">
            <a:off x="2747125" y="3293473"/>
            <a:ext cx="792389" cy="877374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A7DB07A-5B12-833D-5D39-70962AE1B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2859" y="3521372"/>
            <a:ext cx="223191" cy="22319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0F32B35-BC6D-A7D8-E886-94E84B2DC591}"/>
              </a:ext>
            </a:extLst>
          </p:cNvPr>
          <p:cNvSpPr txBox="1"/>
          <p:nvPr/>
        </p:nvSpPr>
        <p:spPr>
          <a:xfrm>
            <a:off x="2385558" y="4577076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US" sz="900" dirty="0"/>
              <a:t>ER circuit</a:t>
            </a:r>
            <a:endParaRPr lang="en-GB" sz="9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70AC2F-A260-940A-9A23-42850577FE76}"/>
              </a:ext>
            </a:extLst>
          </p:cNvPr>
          <p:cNvCxnSpPr>
            <a:cxnSpLocks/>
            <a:stCxn id="17" idx="1"/>
            <a:endCxn id="10" idx="3"/>
          </p:cNvCxnSpPr>
          <p:nvPr/>
        </p:nvCxnSpPr>
        <p:spPr>
          <a:xfrm flipH="1" flipV="1">
            <a:off x="2430881" y="2983731"/>
            <a:ext cx="632489" cy="13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-form: Shape 35">
            <a:extLst>
              <a:ext uri="{FF2B5EF4-FFF2-40B4-BE49-F238E27FC236}">
                <a16:creationId xmlns:a16="http://schemas.microsoft.com/office/drawing/2014/main" id="{4E6D2E41-664E-4009-9409-76F447D796B5}"/>
              </a:ext>
            </a:extLst>
          </p:cNvPr>
          <p:cNvSpPr/>
          <p:nvPr/>
        </p:nvSpPr>
        <p:spPr>
          <a:xfrm>
            <a:off x="1268453" y="1744549"/>
            <a:ext cx="1473221" cy="2808514"/>
          </a:xfrm>
          <a:custGeom>
            <a:avLst/>
            <a:gdLst>
              <a:gd name="connsiteX0" fmla="*/ 0 w 1473221"/>
              <a:gd name="connsiteY0" fmla="*/ 0 h 2808514"/>
              <a:gd name="connsiteX1" fmla="*/ 816428 w 1473221"/>
              <a:gd name="connsiteY1" fmla="*/ 1691640 h 2808514"/>
              <a:gd name="connsiteX2" fmla="*/ 1384662 w 1473221"/>
              <a:gd name="connsiteY2" fmla="*/ 2344783 h 2808514"/>
              <a:gd name="connsiteX3" fmla="*/ 1463040 w 1473221"/>
              <a:gd name="connsiteY3" fmla="*/ 2808514 h 2808514"/>
              <a:gd name="connsiteX0" fmla="*/ 0 w 1473221"/>
              <a:gd name="connsiteY0" fmla="*/ 0 h 2808514"/>
              <a:gd name="connsiteX1" fmla="*/ 172738 w 1473221"/>
              <a:gd name="connsiteY1" fmla="*/ 1288582 h 2808514"/>
              <a:gd name="connsiteX2" fmla="*/ 1384662 w 1473221"/>
              <a:gd name="connsiteY2" fmla="*/ 2344783 h 2808514"/>
              <a:gd name="connsiteX3" fmla="*/ 1463040 w 1473221"/>
              <a:gd name="connsiteY3" fmla="*/ 2808514 h 2808514"/>
              <a:gd name="connsiteX0" fmla="*/ 0 w 1473221"/>
              <a:gd name="connsiteY0" fmla="*/ 0 h 2808514"/>
              <a:gd name="connsiteX1" fmla="*/ 172738 w 1473221"/>
              <a:gd name="connsiteY1" fmla="*/ 1288582 h 2808514"/>
              <a:gd name="connsiteX2" fmla="*/ 421563 w 1473221"/>
              <a:gd name="connsiteY2" fmla="*/ 1580019 h 2808514"/>
              <a:gd name="connsiteX3" fmla="*/ 1384662 w 1473221"/>
              <a:gd name="connsiteY3" fmla="*/ 2344783 h 2808514"/>
              <a:gd name="connsiteX4" fmla="*/ 1463040 w 1473221"/>
              <a:gd name="connsiteY4" fmla="*/ 2808514 h 2808514"/>
              <a:gd name="connsiteX0" fmla="*/ 0 w 1473221"/>
              <a:gd name="connsiteY0" fmla="*/ 0 h 2808514"/>
              <a:gd name="connsiteX1" fmla="*/ 172738 w 1473221"/>
              <a:gd name="connsiteY1" fmla="*/ 1288582 h 2808514"/>
              <a:gd name="connsiteX2" fmla="*/ 674226 w 1473221"/>
              <a:gd name="connsiteY2" fmla="*/ 1567987 h 2808514"/>
              <a:gd name="connsiteX3" fmla="*/ 1384662 w 1473221"/>
              <a:gd name="connsiteY3" fmla="*/ 2344783 h 2808514"/>
              <a:gd name="connsiteX4" fmla="*/ 1463040 w 1473221"/>
              <a:gd name="connsiteY4" fmla="*/ 2808514 h 2808514"/>
              <a:gd name="connsiteX0" fmla="*/ 0 w 1473221"/>
              <a:gd name="connsiteY0" fmla="*/ 0 h 2808514"/>
              <a:gd name="connsiteX1" fmla="*/ 148674 w 1473221"/>
              <a:gd name="connsiteY1" fmla="*/ 1288582 h 2808514"/>
              <a:gd name="connsiteX2" fmla="*/ 674226 w 1473221"/>
              <a:gd name="connsiteY2" fmla="*/ 1567987 h 2808514"/>
              <a:gd name="connsiteX3" fmla="*/ 1384662 w 1473221"/>
              <a:gd name="connsiteY3" fmla="*/ 2344783 h 2808514"/>
              <a:gd name="connsiteX4" fmla="*/ 1463040 w 1473221"/>
              <a:gd name="connsiteY4" fmla="*/ 2808514 h 2808514"/>
              <a:gd name="connsiteX0" fmla="*/ 0 w 1473221"/>
              <a:gd name="connsiteY0" fmla="*/ 0 h 2808514"/>
              <a:gd name="connsiteX1" fmla="*/ 148674 w 1473221"/>
              <a:gd name="connsiteY1" fmla="*/ 1288582 h 2808514"/>
              <a:gd name="connsiteX2" fmla="*/ 674226 w 1473221"/>
              <a:gd name="connsiteY2" fmla="*/ 1567987 h 2808514"/>
              <a:gd name="connsiteX3" fmla="*/ 1384662 w 1473221"/>
              <a:gd name="connsiteY3" fmla="*/ 2344783 h 2808514"/>
              <a:gd name="connsiteX4" fmla="*/ 1463040 w 1473221"/>
              <a:gd name="connsiteY4" fmla="*/ 2808514 h 2808514"/>
              <a:gd name="connsiteX0" fmla="*/ 0 w 1473221"/>
              <a:gd name="connsiteY0" fmla="*/ 0 h 2808514"/>
              <a:gd name="connsiteX1" fmla="*/ 148674 w 1473221"/>
              <a:gd name="connsiteY1" fmla="*/ 1288582 h 2808514"/>
              <a:gd name="connsiteX2" fmla="*/ 740400 w 1473221"/>
              <a:gd name="connsiteY2" fmla="*/ 1555955 h 2808514"/>
              <a:gd name="connsiteX3" fmla="*/ 1384662 w 1473221"/>
              <a:gd name="connsiteY3" fmla="*/ 2344783 h 2808514"/>
              <a:gd name="connsiteX4" fmla="*/ 1463040 w 1473221"/>
              <a:gd name="connsiteY4" fmla="*/ 2808514 h 2808514"/>
              <a:gd name="connsiteX0" fmla="*/ 0 w 1473221"/>
              <a:gd name="connsiteY0" fmla="*/ 0 h 2808514"/>
              <a:gd name="connsiteX1" fmla="*/ 148674 w 1473221"/>
              <a:gd name="connsiteY1" fmla="*/ 1288582 h 2808514"/>
              <a:gd name="connsiteX2" fmla="*/ 734384 w 1473221"/>
              <a:gd name="connsiteY2" fmla="*/ 1586034 h 2808514"/>
              <a:gd name="connsiteX3" fmla="*/ 1384662 w 1473221"/>
              <a:gd name="connsiteY3" fmla="*/ 2344783 h 2808514"/>
              <a:gd name="connsiteX4" fmla="*/ 1463040 w 1473221"/>
              <a:gd name="connsiteY4" fmla="*/ 2808514 h 280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221" h="2808514">
                <a:moveTo>
                  <a:pt x="0" y="0"/>
                </a:moveTo>
                <a:cubicBezTo>
                  <a:pt x="124383" y="674485"/>
                  <a:pt x="26277" y="1024243"/>
                  <a:pt x="148674" y="1288582"/>
                </a:cubicBezTo>
                <a:cubicBezTo>
                  <a:pt x="271071" y="1552921"/>
                  <a:pt x="532397" y="1410001"/>
                  <a:pt x="734384" y="1586034"/>
                </a:cubicBezTo>
                <a:cubicBezTo>
                  <a:pt x="936371" y="1762067"/>
                  <a:pt x="1211083" y="2140034"/>
                  <a:pt x="1384662" y="2344783"/>
                </a:cubicBezTo>
                <a:cubicBezTo>
                  <a:pt x="1492431" y="2530929"/>
                  <a:pt x="1477735" y="2669721"/>
                  <a:pt x="1463040" y="2808514"/>
                </a:cubicBezTo>
              </a:path>
            </a:pathLst>
          </a:custGeom>
          <a:noFill/>
          <a:ln w="19050">
            <a:solidFill>
              <a:srgbClr val="99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55F1246-87E2-82B8-4B4F-4E277E53F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650" y="3482440"/>
            <a:ext cx="223191" cy="22319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0A49DED-1942-0071-05F8-1743AF8C6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089" y="1526437"/>
            <a:ext cx="470956" cy="281168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E7BAAAF-502E-3990-9C81-D546BFC0ABA2}"/>
              </a:ext>
            </a:extLst>
          </p:cNvPr>
          <p:cNvSpPr/>
          <p:nvPr/>
        </p:nvSpPr>
        <p:spPr>
          <a:xfrm>
            <a:off x="6729400" y="1435896"/>
            <a:ext cx="1275293" cy="72143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06862B-B5B4-FAEB-1238-5FE718627FF7}"/>
              </a:ext>
            </a:extLst>
          </p:cNvPr>
          <p:cNvSpPr txBox="1"/>
          <p:nvPr/>
        </p:nvSpPr>
        <p:spPr>
          <a:xfrm>
            <a:off x="6895347" y="1772272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spoke1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1F41F56-2749-D5F2-5882-057DA3FE6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071" y="1526437"/>
            <a:ext cx="470956" cy="281168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9F0BBB4-4BC6-F9C4-96F0-C9022C25189A}"/>
              </a:ext>
            </a:extLst>
          </p:cNvPr>
          <p:cNvSpPr/>
          <p:nvPr/>
        </p:nvSpPr>
        <p:spPr>
          <a:xfrm>
            <a:off x="8093382" y="1435896"/>
            <a:ext cx="1275293" cy="72143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A49D2D-6F02-8426-D7E6-269734EFAFF4}"/>
              </a:ext>
            </a:extLst>
          </p:cNvPr>
          <p:cNvSpPr txBox="1"/>
          <p:nvPr/>
        </p:nvSpPr>
        <p:spPr>
          <a:xfrm>
            <a:off x="8259329" y="1772272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spoke2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3803F43-70C6-CC3D-4706-8C1B69A9C658}"/>
              </a:ext>
            </a:extLst>
          </p:cNvPr>
          <p:cNvSpPr/>
          <p:nvPr/>
        </p:nvSpPr>
        <p:spPr>
          <a:xfrm>
            <a:off x="6911062" y="2623012"/>
            <a:ext cx="1787288" cy="72143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BA9BA9E-D759-675B-7680-F39D2AC3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737" y="2629256"/>
            <a:ext cx="470956" cy="28116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9206E44-33F2-25FA-2A79-BF5C6971C70C}"/>
              </a:ext>
            </a:extLst>
          </p:cNvPr>
          <p:cNvSpPr txBox="1"/>
          <p:nvPr/>
        </p:nvSpPr>
        <p:spPr>
          <a:xfrm>
            <a:off x="7996392" y="2622281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hub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760C8B-BE28-D4F4-A091-6E7CE8B6EF1E}"/>
              </a:ext>
            </a:extLst>
          </p:cNvPr>
          <p:cNvCxnSpPr>
            <a:cxnSpLocks/>
          </p:cNvCxnSpPr>
          <p:nvPr/>
        </p:nvCxnSpPr>
        <p:spPr>
          <a:xfrm>
            <a:off x="7402990" y="2165034"/>
            <a:ext cx="0" cy="46422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1FBB4E-2EFE-BAC5-716C-06ADE24B4D8C}"/>
              </a:ext>
            </a:extLst>
          </p:cNvPr>
          <p:cNvCxnSpPr>
            <a:cxnSpLocks/>
          </p:cNvCxnSpPr>
          <p:nvPr/>
        </p:nvCxnSpPr>
        <p:spPr>
          <a:xfrm>
            <a:off x="8344195" y="2157333"/>
            <a:ext cx="0" cy="45779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1EE7ACA-88F2-9076-E9B3-A8E6E205324A}"/>
              </a:ext>
            </a:extLst>
          </p:cNvPr>
          <p:cNvSpPr/>
          <p:nvPr/>
        </p:nvSpPr>
        <p:spPr>
          <a:xfrm>
            <a:off x="9330839" y="2624328"/>
            <a:ext cx="1275293" cy="72143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2C5893-853D-8F74-921A-70D5D0DC615C}"/>
              </a:ext>
            </a:extLst>
          </p:cNvPr>
          <p:cNvSpPr txBox="1"/>
          <p:nvPr/>
        </p:nvSpPr>
        <p:spPr>
          <a:xfrm>
            <a:off x="9854726" y="2661235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US" sz="900" dirty="0"/>
              <a:t>vnet2</a:t>
            </a:r>
            <a:endParaRPr lang="en-GB" sz="9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C310BCD-AEE3-44E1-1FA8-F3EF069E4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482" y="2661235"/>
            <a:ext cx="470956" cy="28116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6D18253-6803-7000-1213-B62B83D36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546" y="3042478"/>
            <a:ext cx="227129" cy="29492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D15C669-650B-3C71-D61B-DDD93B770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161" y="3024121"/>
            <a:ext cx="227129" cy="29492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64781E3-DF45-BDFE-252E-39321964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142" y="3968555"/>
            <a:ext cx="815340" cy="81534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8AAA223-13E5-CA52-4707-F459D55F6020}"/>
              </a:ext>
            </a:extLst>
          </p:cNvPr>
          <p:cNvSpPr txBox="1"/>
          <p:nvPr/>
        </p:nvSpPr>
        <p:spPr>
          <a:xfrm>
            <a:off x="6619149" y="2269469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vnet peering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CB4E6C-F8A5-A85D-F05B-E59DE6052ED2}"/>
              </a:ext>
            </a:extLst>
          </p:cNvPr>
          <p:cNvSpPr txBox="1"/>
          <p:nvPr/>
        </p:nvSpPr>
        <p:spPr>
          <a:xfrm>
            <a:off x="8350930" y="2245737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vnet peering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2BDB48E-0085-C333-34BD-62B0934EB97D}"/>
              </a:ext>
            </a:extLst>
          </p:cNvPr>
          <p:cNvCxnSpPr>
            <a:cxnSpLocks/>
          </p:cNvCxnSpPr>
          <p:nvPr/>
        </p:nvCxnSpPr>
        <p:spPr>
          <a:xfrm flipV="1">
            <a:off x="9014594" y="3293473"/>
            <a:ext cx="792389" cy="877374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E8275BF0-63AA-ACA5-0B68-A55CE2875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3994" y="3572874"/>
            <a:ext cx="223191" cy="22319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1905281-035A-7DFE-3AE8-0EB1ACF658E2}"/>
              </a:ext>
            </a:extLst>
          </p:cNvPr>
          <p:cNvSpPr txBox="1"/>
          <p:nvPr/>
        </p:nvSpPr>
        <p:spPr>
          <a:xfrm>
            <a:off x="8653027" y="4577076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US" sz="900" dirty="0"/>
              <a:t>ER circuit</a:t>
            </a:r>
            <a:endParaRPr lang="en-GB" sz="9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3CBA84E-17E5-E6F9-DC8B-665001D783F0}"/>
              </a:ext>
            </a:extLst>
          </p:cNvPr>
          <p:cNvCxnSpPr>
            <a:cxnSpLocks/>
            <a:stCxn id="51" idx="1"/>
            <a:endCxn id="46" idx="3"/>
          </p:cNvCxnSpPr>
          <p:nvPr/>
        </p:nvCxnSpPr>
        <p:spPr>
          <a:xfrm flipH="1" flipV="1">
            <a:off x="8698350" y="2983731"/>
            <a:ext cx="632489" cy="13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-form: Shape 65">
            <a:extLst>
              <a:ext uri="{FF2B5EF4-FFF2-40B4-BE49-F238E27FC236}">
                <a16:creationId xmlns:a16="http://schemas.microsoft.com/office/drawing/2014/main" id="{5E5E53AA-F376-31E1-965C-D5E7FD2DFCB2}"/>
              </a:ext>
            </a:extLst>
          </p:cNvPr>
          <p:cNvSpPr/>
          <p:nvPr/>
        </p:nvSpPr>
        <p:spPr>
          <a:xfrm>
            <a:off x="7378088" y="1691024"/>
            <a:ext cx="2173636" cy="3141617"/>
          </a:xfrm>
          <a:custGeom>
            <a:avLst/>
            <a:gdLst>
              <a:gd name="connsiteX0" fmla="*/ 0 w 2173636"/>
              <a:gd name="connsiteY0" fmla="*/ 0 h 3141617"/>
              <a:gd name="connsiteX1" fmla="*/ 711926 w 2173636"/>
              <a:gd name="connsiteY1" fmla="*/ 1090748 h 3141617"/>
              <a:gd name="connsiteX2" fmla="*/ 2148840 w 2173636"/>
              <a:gd name="connsiteY2" fmla="*/ 1338943 h 3141617"/>
              <a:gd name="connsiteX3" fmla="*/ 1613263 w 2173636"/>
              <a:gd name="connsiteY3" fmla="*/ 2488474 h 3141617"/>
              <a:gd name="connsiteX4" fmla="*/ 1495698 w 2173636"/>
              <a:gd name="connsiteY4" fmla="*/ 3141617 h 3141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3636" h="3141617">
                <a:moveTo>
                  <a:pt x="0" y="0"/>
                </a:moveTo>
                <a:cubicBezTo>
                  <a:pt x="176893" y="433795"/>
                  <a:pt x="353786" y="867591"/>
                  <a:pt x="711926" y="1090748"/>
                </a:cubicBezTo>
                <a:cubicBezTo>
                  <a:pt x="1070066" y="1313905"/>
                  <a:pt x="1998617" y="1105989"/>
                  <a:pt x="2148840" y="1338943"/>
                </a:cubicBezTo>
                <a:cubicBezTo>
                  <a:pt x="2299063" y="1571897"/>
                  <a:pt x="1722120" y="2188028"/>
                  <a:pt x="1613263" y="2488474"/>
                </a:cubicBezTo>
                <a:cubicBezTo>
                  <a:pt x="1504406" y="2788920"/>
                  <a:pt x="1500052" y="2965268"/>
                  <a:pt x="1495698" y="3141617"/>
                </a:cubicBezTo>
              </a:path>
            </a:pathLst>
          </a:custGeom>
          <a:noFill/>
          <a:ln w="19050">
            <a:solidFill>
              <a:srgbClr val="99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D8BBEC90-E9BC-DEDC-B107-C20FA71494C0}"/>
              </a:ext>
            </a:extLst>
          </p:cNvPr>
          <p:cNvSpPr/>
          <p:nvPr/>
        </p:nvSpPr>
        <p:spPr>
          <a:xfrm>
            <a:off x="5142002" y="3417972"/>
            <a:ext cx="660133" cy="226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F40909-503D-1579-87DC-28898B135FD4}"/>
              </a:ext>
            </a:extLst>
          </p:cNvPr>
          <p:cNvCxnSpPr>
            <a:cxnSpLocks/>
          </p:cNvCxnSpPr>
          <p:nvPr/>
        </p:nvCxnSpPr>
        <p:spPr>
          <a:xfrm>
            <a:off x="7996392" y="3042413"/>
            <a:ext cx="441226" cy="43663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02623-E00F-8B9D-5DCC-47F6005FEF35}"/>
              </a:ext>
            </a:extLst>
          </p:cNvPr>
          <p:cNvCxnSpPr/>
          <p:nvPr/>
        </p:nvCxnSpPr>
        <p:spPr>
          <a:xfrm flipH="1">
            <a:off x="7920994" y="3042478"/>
            <a:ext cx="448875" cy="38265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20199F-4537-742C-022E-4DBD98B17605}"/>
              </a:ext>
            </a:extLst>
          </p:cNvPr>
          <p:cNvSpPr txBox="1"/>
          <p:nvPr/>
        </p:nvSpPr>
        <p:spPr>
          <a:xfrm>
            <a:off x="3700821" y="24701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553FC7-CC7A-83C7-DE9B-9B72B9B2774D}"/>
              </a:ext>
            </a:extLst>
          </p:cNvPr>
          <p:cNvCxnSpPr>
            <a:cxnSpLocks/>
          </p:cNvCxnSpPr>
          <p:nvPr/>
        </p:nvCxnSpPr>
        <p:spPr>
          <a:xfrm flipH="1" flipV="1">
            <a:off x="8145716" y="3300934"/>
            <a:ext cx="735335" cy="862452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9B3505E-835A-E97E-6F8C-568112B73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312" y="3695054"/>
            <a:ext cx="223191" cy="22319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29BE93-CB79-F310-BC70-F0626BFEC534}"/>
              </a:ext>
            </a:extLst>
          </p:cNvPr>
          <p:cNvCxnSpPr>
            <a:cxnSpLocks/>
          </p:cNvCxnSpPr>
          <p:nvPr/>
        </p:nvCxnSpPr>
        <p:spPr>
          <a:xfrm flipV="1">
            <a:off x="8259329" y="3589716"/>
            <a:ext cx="460741" cy="37752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6D9A9E-6411-55E5-6C11-27B17F8318FA}"/>
              </a:ext>
            </a:extLst>
          </p:cNvPr>
          <p:cNvCxnSpPr>
            <a:cxnSpLocks/>
          </p:cNvCxnSpPr>
          <p:nvPr/>
        </p:nvCxnSpPr>
        <p:spPr>
          <a:xfrm flipH="1" flipV="1">
            <a:off x="8282675" y="3643630"/>
            <a:ext cx="476660" cy="2472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708734D-19C7-0F9A-6E9E-B5F3A387213F}"/>
              </a:ext>
            </a:extLst>
          </p:cNvPr>
          <p:cNvSpPr txBox="1"/>
          <p:nvPr/>
        </p:nvSpPr>
        <p:spPr>
          <a:xfrm>
            <a:off x="6978919" y="3974392"/>
            <a:ext cx="1819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Remove the connection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1FE38C-04E8-26CE-8832-D93F02A3BB70}"/>
              </a:ext>
            </a:extLst>
          </p:cNvPr>
          <p:cNvSpPr txBox="1"/>
          <p:nvPr/>
        </p:nvSpPr>
        <p:spPr>
          <a:xfrm>
            <a:off x="6572785" y="3374652"/>
            <a:ext cx="1624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Remove the ER GTW</a:t>
            </a:r>
            <a:endParaRPr lang="en-GB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5E3C796-A24D-EDCD-D943-9D725A75D973}"/>
              </a:ext>
            </a:extLst>
          </p:cNvPr>
          <p:cNvSpPr txBox="1"/>
          <p:nvPr/>
        </p:nvSpPr>
        <p:spPr>
          <a:xfrm>
            <a:off x="9368764" y="2352800"/>
            <a:ext cx="102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/>
              <a:t>transit vnet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987E33-FD3E-7375-B957-76811660BFC6}"/>
              </a:ext>
            </a:extLst>
          </p:cNvPr>
          <p:cNvSpPr txBox="1"/>
          <p:nvPr/>
        </p:nvSpPr>
        <p:spPr>
          <a:xfrm>
            <a:off x="1124495" y="4976917"/>
            <a:ext cx="3638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Vnet2 is used only for transit in case the main ER GW1 and/or conn1 is down</a:t>
            </a:r>
            <a:endParaRPr lang="en-GB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055C52-2171-EB81-CCA1-C45D0187253F}"/>
              </a:ext>
            </a:extLst>
          </p:cNvPr>
          <p:cNvSpPr txBox="1"/>
          <p:nvPr/>
        </p:nvSpPr>
        <p:spPr>
          <a:xfrm>
            <a:off x="1895449" y="2985830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ER GW1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93B5F2-0FA9-5FEB-E851-B88080145E88}"/>
              </a:ext>
            </a:extLst>
          </p:cNvPr>
          <p:cNvSpPr txBox="1"/>
          <p:nvPr/>
        </p:nvSpPr>
        <p:spPr>
          <a:xfrm>
            <a:off x="3606050" y="3011498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ER GW2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58113-2B4A-987C-1625-D5B3F2E13D10}"/>
              </a:ext>
            </a:extLst>
          </p:cNvPr>
          <p:cNvSpPr txBox="1"/>
          <p:nvPr/>
        </p:nvSpPr>
        <p:spPr>
          <a:xfrm>
            <a:off x="3206555" y="3686756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conn2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137F40-0035-317A-92B9-97B7424192D9}"/>
              </a:ext>
            </a:extLst>
          </p:cNvPr>
          <p:cNvSpPr txBox="1"/>
          <p:nvPr/>
        </p:nvSpPr>
        <p:spPr>
          <a:xfrm>
            <a:off x="9534859" y="36701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conn2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333BAC-509A-7D46-EE75-B1A9361FEE05}"/>
              </a:ext>
            </a:extLst>
          </p:cNvPr>
          <p:cNvSpPr txBox="1"/>
          <p:nvPr/>
        </p:nvSpPr>
        <p:spPr>
          <a:xfrm>
            <a:off x="2352527" y="367977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conn1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08F781-C354-560F-E197-231F622E874C}"/>
              </a:ext>
            </a:extLst>
          </p:cNvPr>
          <p:cNvSpPr txBox="1"/>
          <p:nvPr/>
        </p:nvSpPr>
        <p:spPr>
          <a:xfrm>
            <a:off x="3171264" y="2328958"/>
            <a:ext cx="102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/>
              <a:t>transit vnet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00B879-4AF7-7D20-3CE6-C15AABC1B011}"/>
              </a:ext>
            </a:extLst>
          </p:cNvPr>
          <p:cNvSpPr txBox="1"/>
          <p:nvPr/>
        </p:nvSpPr>
        <p:spPr>
          <a:xfrm>
            <a:off x="7527235" y="306173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ER GW1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4ECF3BB-7F62-AC55-C7E5-92C49C400113}"/>
              </a:ext>
            </a:extLst>
          </p:cNvPr>
          <p:cNvSpPr txBox="1"/>
          <p:nvPr/>
        </p:nvSpPr>
        <p:spPr>
          <a:xfrm>
            <a:off x="9916520" y="3074526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ER GW2</a:t>
            </a:r>
          </a:p>
        </p:txBody>
      </p:sp>
    </p:spTree>
    <p:extLst>
      <p:ext uri="{BB962C8B-B14F-4D97-AF65-F5344CB8AC3E}">
        <p14:creationId xmlns:p14="http://schemas.microsoft.com/office/powerpoint/2010/main" val="184182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1D34-4F57-DEAE-1E20-F03560E4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2" y="92573"/>
            <a:ext cx="10515600" cy="588464"/>
          </a:xfrm>
        </p:spPr>
        <p:txBody>
          <a:bodyPr>
            <a:noAutofit/>
          </a:bodyPr>
          <a:lstStyle/>
          <a:p>
            <a:r>
              <a:rPr lang="en-US" sz="2800" dirty="0"/>
              <a:t>Routing ER circuit</a:t>
            </a:r>
            <a:endParaRPr lang="en-GB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EFDB3B-A260-F9CB-23C9-3523C6B0E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75731"/>
              </p:ext>
            </p:extLst>
          </p:nvPr>
        </p:nvGraphicFramePr>
        <p:xfrm>
          <a:off x="626343" y="1496617"/>
          <a:ext cx="4102100" cy="2194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61511583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3771445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613986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440564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552392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Network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Next hop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LocPrf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Path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52577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10.0.1.0/24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10.18.34.141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65515 65001 65001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69889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10.0.1.0/24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10.18.34.140*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65515 65001 65001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88114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10.0.2.0/24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10.18.34.140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65515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076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10.0.2.0/24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10.18.34.141*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65515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24556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10.0.50.0/24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10.18.34.141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65515 65001 65001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9489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10.0.50.0/24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10.18.34.140*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65515 65001 65001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8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10.1.34.0/25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192.168.34.17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65020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51263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10.17.34.0/24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10.18.34.141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65515 65001 65001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69260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10.17.34.0/24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10.18.34.140*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65515 65001 65001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13735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10.18.34.0/24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10.18.34.140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65515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9950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10.18.34.0/24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10.18.34.141*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65515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74812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295CC42-4EA8-B778-B786-C6948F15DA8D}"/>
              </a:ext>
            </a:extLst>
          </p:cNvPr>
          <p:cNvSpPr txBox="1"/>
          <p:nvPr/>
        </p:nvSpPr>
        <p:spPr>
          <a:xfrm>
            <a:off x="626343" y="1250587"/>
            <a:ext cx="1502334" cy="230832"/>
          </a:xfrm>
          <a:prstGeom prst="rect">
            <a:avLst/>
          </a:prstGeom>
          <a:solidFill>
            <a:srgbClr val="3399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SEA-Cust33-ER-primary link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BC541C-9D9E-CFE9-839C-EC1269E3031B}"/>
              </a:ext>
            </a:extLst>
          </p:cNvPr>
          <p:cNvCxnSpPr>
            <a:cxnSpLocks/>
          </p:cNvCxnSpPr>
          <p:nvPr/>
        </p:nvCxnSpPr>
        <p:spPr>
          <a:xfrm flipH="1">
            <a:off x="4748193" y="2475279"/>
            <a:ext cx="781213" cy="121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E19AC2-6D6A-543D-1AEB-4C175418D760}"/>
              </a:ext>
            </a:extLst>
          </p:cNvPr>
          <p:cNvCxnSpPr>
            <a:cxnSpLocks/>
          </p:cNvCxnSpPr>
          <p:nvPr/>
        </p:nvCxnSpPr>
        <p:spPr>
          <a:xfrm flipH="1">
            <a:off x="4720396" y="1289044"/>
            <a:ext cx="866153" cy="49529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5CEF29-DE8E-5243-6BAD-B7408DA3B071}"/>
              </a:ext>
            </a:extLst>
          </p:cNvPr>
          <p:cNvCxnSpPr>
            <a:cxnSpLocks/>
          </p:cNvCxnSpPr>
          <p:nvPr/>
        </p:nvCxnSpPr>
        <p:spPr>
          <a:xfrm flipH="1">
            <a:off x="4720519" y="1458554"/>
            <a:ext cx="894806" cy="50491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528ED4-A51C-1C0B-CF3E-504C929D67A1}"/>
              </a:ext>
            </a:extLst>
          </p:cNvPr>
          <p:cNvCxnSpPr>
            <a:cxnSpLocks/>
          </p:cNvCxnSpPr>
          <p:nvPr/>
        </p:nvCxnSpPr>
        <p:spPr>
          <a:xfrm flipH="1">
            <a:off x="4767722" y="1866859"/>
            <a:ext cx="895027" cy="30005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A30C7C-55BD-70FB-4FFB-95875B529F40}"/>
              </a:ext>
            </a:extLst>
          </p:cNvPr>
          <p:cNvCxnSpPr>
            <a:cxnSpLocks/>
          </p:cNvCxnSpPr>
          <p:nvPr/>
        </p:nvCxnSpPr>
        <p:spPr>
          <a:xfrm flipH="1">
            <a:off x="4748193" y="2019978"/>
            <a:ext cx="947323" cy="2919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009124-6595-7258-801A-53E6AAE4F321}"/>
              </a:ext>
            </a:extLst>
          </p:cNvPr>
          <p:cNvSpPr txBox="1"/>
          <p:nvPr/>
        </p:nvSpPr>
        <p:spPr>
          <a:xfrm>
            <a:off x="5553255" y="1249167"/>
            <a:ext cx="166455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noProof="1"/>
              <a:t>Address space hub vnet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C90F92-69B8-A947-16E1-08C6D9F4BD20}"/>
              </a:ext>
            </a:extLst>
          </p:cNvPr>
          <p:cNvCxnSpPr>
            <a:cxnSpLocks/>
          </p:cNvCxnSpPr>
          <p:nvPr/>
        </p:nvCxnSpPr>
        <p:spPr>
          <a:xfrm flipH="1">
            <a:off x="4748193" y="2662886"/>
            <a:ext cx="87956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06FCED-7886-7234-822A-F616942552F5}"/>
              </a:ext>
            </a:extLst>
          </p:cNvPr>
          <p:cNvCxnSpPr>
            <a:cxnSpLocks/>
          </p:cNvCxnSpPr>
          <p:nvPr/>
        </p:nvCxnSpPr>
        <p:spPr>
          <a:xfrm flipH="1">
            <a:off x="4720395" y="3642656"/>
            <a:ext cx="86615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9BB4BC-852B-389A-558E-6B7719FABD3C}"/>
              </a:ext>
            </a:extLst>
          </p:cNvPr>
          <p:cNvCxnSpPr>
            <a:cxnSpLocks/>
          </p:cNvCxnSpPr>
          <p:nvPr/>
        </p:nvCxnSpPr>
        <p:spPr>
          <a:xfrm flipH="1">
            <a:off x="4748193" y="3396639"/>
            <a:ext cx="86615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A2422B-51E4-E0E4-FA4D-24A23F434985}"/>
              </a:ext>
            </a:extLst>
          </p:cNvPr>
          <p:cNvSpPr txBox="1"/>
          <p:nvPr/>
        </p:nvSpPr>
        <p:spPr>
          <a:xfrm>
            <a:off x="5471944" y="3352623"/>
            <a:ext cx="256801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noProof="1"/>
              <a:t>Address space vnet02 (transitive vnet)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7FC7EE-2CAC-97FC-D92B-143ABB42C3CF}"/>
              </a:ext>
            </a:extLst>
          </p:cNvPr>
          <p:cNvCxnSpPr>
            <a:cxnSpLocks/>
          </p:cNvCxnSpPr>
          <p:nvPr/>
        </p:nvCxnSpPr>
        <p:spPr>
          <a:xfrm flipH="1">
            <a:off x="4720395" y="3238509"/>
            <a:ext cx="86615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35ADEE-3599-6D4E-9B5B-80E0B8920B46}"/>
              </a:ext>
            </a:extLst>
          </p:cNvPr>
          <p:cNvCxnSpPr>
            <a:cxnSpLocks/>
          </p:cNvCxnSpPr>
          <p:nvPr/>
        </p:nvCxnSpPr>
        <p:spPr>
          <a:xfrm flipH="1">
            <a:off x="4720395" y="3070869"/>
            <a:ext cx="86615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A2DA49-F1EE-7DBF-32FD-87682A1253F0}"/>
              </a:ext>
            </a:extLst>
          </p:cNvPr>
          <p:cNvSpPr txBox="1"/>
          <p:nvPr/>
        </p:nvSpPr>
        <p:spPr>
          <a:xfrm>
            <a:off x="5471944" y="2948476"/>
            <a:ext cx="166455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noProof="1"/>
              <a:t>Address space hub vnet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408FB9-8BCE-27B6-8354-89F042DC5AA0}"/>
              </a:ext>
            </a:extLst>
          </p:cNvPr>
          <p:cNvCxnSpPr>
            <a:cxnSpLocks/>
          </p:cNvCxnSpPr>
          <p:nvPr/>
        </p:nvCxnSpPr>
        <p:spPr>
          <a:xfrm flipH="1">
            <a:off x="4706983" y="2887516"/>
            <a:ext cx="367284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5FBF57-48A4-46BA-00E2-02917CAB12F6}"/>
              </a:ext>
            </a:extLst>
          </p:cNvPr>
          <p:cNvSpPr txBox="1"/>
          <p:nvPr/>
        </p:nvSpPr>
        <p:spPr>
          <a:xfrm>
            <a:off x="5554121" y="1791795"/>
            <a:ext cx="256801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noProof="1"/>
              <a:t>Address space vnet02 (transitive vnet)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3566D-E88F-580A-B6F8-DDFF77E486B5}"/>
              </a:ext>
            </a:extLst>
          </p:cNvPr>
          <p:cNvSpPr txBox="1"/>
          <p:nvPr/>
        </p:nvSpPr>
        <p:spPr>
          <a:xfrm>
            <a:off x="5529406" y="2236433"/>
            <a:ext cx="270695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noProof="1"/>
              <a:t>Spoke vnet is advertised with AS: 65001 </a:t>
            </a:r>
          </a:p>
          <a:p>
            <a:r>
              <a:rPr lang="en-US" sz="1200" noProof="1"/>
              <a:t>It is visible the AS override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A5674B-B90C-2BE9-B879-3FFEC710DF1B}"/>
              </a:ext>
            </a:extLst>
          </p:cNvPr>
          <p:cNvSpPr txBox="1"/>
          <p:nvPr/>
        </p:nvSpPr>
        <p:spPr>
          <a:xfrm>
            <a:off x="7394361" y="2767614"/>
            <a:ext cx="153651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On-premises network</a:t>
            </a:r>
          </a:p>
        </p:txBody>
      </p:sp>
    </p:spTree>
    <p:extLst>
      <p:ext uri="{BB962C8B-B14F-4D97-AF65-F5344CB8AC3E}">
        <p14:creationId xmlns:p14="http://schemas.microsoft.com/office/powerpoint/2010/main" val="50720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C4C3-4DB5-FFA3-7E80-0EFC88A2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528500"/>
          </a:xfrm>
        </p:spPr>
        <p:txBody>
          <a:bodyPr>
            <a:noAutofit/>
          </a:bodyPr>
          <a:lstStyle/>
          <a:p>
            <a:r>
              <a:rPr lang="en-US" sz="2800" dirty="0"/>
              <a:t>Full network diagram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5457B-DB63-5571-9F7E-38AE16DA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66" y="1221716"/>
            <a:ext cx="369452" cy="22056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F1B413-9997-6479-E9E5-8D6A3D34DCA9}"/>
              </a:ext>
            </a:extLst>
          </p:cNvPr>
          <p:cNvSpPr/>
          <p:nvPr/>
        </p:nvSpPr>
        <p:spPr>
          <a:xfrm>
            <a:off x="2577131" y="1494890"/>
            <a:ext cx="3881262" cy="288425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90EF3-93CB-CABB-7217-63E90F08D7BE}"/>
              </a:ext>
            </a:extLst>
          </p:cNvPr>
          <p:cNvSpPr txBox="1"/>
          <p:nvPr/>
        </p:nvSpPr>
        <p:spPr>
          <a:xfrm>
            <a:off x="6747765" y="5097516"/>
            <a:ext cx="8835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SEA-Cust33-ER</a:t>
            </a:r>
          </a:p>
          <a:p>
            <a:r>
              <a:rPr lang="en-GB" sz="900" dirty="0"/>
              <a:t>Seattle</a:t>
            </a:r>
          </a:p>
          <a:p>
            <a:r>
              <a:rPr lang="en-GB" sz="900" dirty="0"/>
              <a:t>50Mbps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6DC9D4-4219-FAE2-B82B-F9EDCA80C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30" y="4817736"/>
            <a:ext cx="815340" cy="815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5189F2-3981-6F59-6D94-B04BE5411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298" y="2837485"/>
            <a:ext cx="298931" cy="2989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286D7A-9379-01C7-3084-982ED5E21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643" y="3799239"/>
            <a:ext cx="276880" cy="35953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51DB06-6205-9C35-EE43-594C55FF31CE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4423587" y="3674757"/>
            <a:ext cx="586036" cy="1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98B3FA-664B-C050-0F9E-1ED85AEB1240}"/>
              </a:ext>
            </a:extLst>
          </p:cNvPr>
          <p:cNvCxnSpPr/>
          <p:nvPr/>
        </p:nvCxnSpPr>
        <p:spPr>
          <a:xfrm>
            <a:off x="3381431" y="3314840"/>
            <a:ext cx="8816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91EA03-5C44-B9F5-422F-35F4D5D3E896}"/>
              </a:ext>
            </a:extLst>
          </p:cNvPr>
          <p:cNvCxnSpPr>
            <a:cxnSpLocks/>
          </p:cNvCxnSpPr>
          <p:nvPr/>
        </p:nvCxnSpPr>
        <p:spPr>
          <a:xfrm>
            <a:off x="3801361" y="3129262"/>
            <a:ext cx="0" cy="20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18482B-8B3D-A11E-07D2-EDA94EE0FEB2}"/>
              </a:ext>
            </a:extLst>
          </p:cNvPr>
          <p:cNvCxnSpPr>
            <a:cxnSpLocks/>
          </p:cNvCxnSpPr>
          <p:nvPr/>
        </p:nvCxnSpPr>
        <p:spPr>
          <a:xfrm>
            <a:off x="5392267" y="3118126"/>
            <a:ext cx="8659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5B2D6A-CC0D-5C1C-C0B0-1994E185DE03}"/>
              </a:ext>
            </a:extLst>
          </p:cNvPr>
          <p:cNvCxnSpPr>
            <a:cxnSpLocks/>
          </p:cNvCxnSpPr>
          <p:nvPr/>
        </p:nvCxnSpPr>
        <p:spPr>
          <a:xfrm>
            <a:off x="5751579" y="2880727"/>
            <a:ext cx="0" cy="237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FF8BCB-54A8-3D3E-42E5-A54D16CAFF44}"/>
              </a:ext>
            </a:extLst>
          </p:cNvPr>
          <p:cNvSpPr txBox="1"/>
          <p:nvPr/>
        </p:nvSpPr>
        <p:spPr>
          <a:xfrm>
            <a:off x="3254318" y="109536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SEA-Cust34-VNet01</a:t>
            </a:r>
          </a:p>
          <a:p>
            <a:r>
              <a:rPr lang="en-GB" sz="900" dirty="0"/>
              <a:t>[</a:t>
            </a:r>
            <a:r>
              <a:rPr lang="en-GB" sz="900" dirty="0">
                <a:solidFill>
                  <a:srgbClr val="0070C0"/>
                </a:solidFill>
              </a:rPr>
              <a:t>10.17.34.0/24, 10.0.1.0/24</a:t>
            </a:r>
            <a:r>
              <a:rPr lang="en-GB" sz="900" dirty="0"/>
              <a:t>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EE9056-6DA7-CAEF-3CD3-D58845B12F66}"/>
              </a:ext>
            </a:extLst>
          </p:cNvPr>
          <p:cNvSpPr txBox="1"/>
          <p:nvPr/>
        </p:nvSpPr>
        <p:spPr>
          <a:xfrm>
            <a:off x="2713248" y="286313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tenantSubnet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10.17.34.32/27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0868753-5E8E-CF10-7BCF-475B72C0B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9105" y="3129262"/>
            <a:ext cx="357102" cy="35710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E58DC68-DB69-CE1C-CA06-1A3003EB2AEE}"/>
              </a:ext>
            </a:extLst>
          </p:cNvPr>
          <p:cNvSpPr txBox="1"/>
          <p:nvPr/>
        </p:nvSpPr>
        <p:spPr>
          <a:xfrm>
            <a:off x="5258669" y="308733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RouteServerSubnet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10.0.1.128/25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2BFC4D-DB7A-1FB2-362F-075C4C35DD6C}"/>
              </a:ext>
            </a:extLst>
          </p:cNvPr>
          <p:cNvSpPr txBox="1"/>
          <p:nvPr/>
        </p:nvSpPr>
        <p:spPr>
          <a:xfrm>
            <a:off x="5296525" y="355772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GatewaySubnet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10.17.34.128/25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5787CA-0E41-39E4-ECA8-0FA02A5A692E}"/>
              </a:ext>
            </a:extLst>
          </p:cNvPr>
          <p:cNvCxnSpPr>
            <a:cxnSpLocks/>
          </p:cNvCxnSpPr>
          <p:nvPr/>
        </p:nvCxnSpPr>
        <p:spPr>
          <a:xfrm>
            <a:off x="4772973" y="3674757"/>
            <a:ext cx="0" cy="11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9A06602-E346-D653-B797-81DED6A44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9623" y="3496206"/>
            <a:ext cx="357102" cy="35710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DCD50DF-FD77-6318-4D5D-F41953E2C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24" y="1857312"/>
            <a:ext cx="470956" cy="281168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FD1D4FD-2A68-A3FE-84BD-21D036558AF8}"/>
              </a:ext>
            </a:extLst>
          </p:cNvPr>
          <p:cNvSpPr/>
          <p:nvPr/>
        </p:nvSpPr>
        <p:spPr>
          <a:xfrm>
            <a:off x="459761" y="2115687"/>
            <a:ext cx="1275293" cy="10336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0065C0B-F6FD-C623-EFDA-7C3449DB03E7}"/>
              </a:ext>
            </a:extLst>
          </p:cNvPr>
          <p:cNvCxnSpPr>
            <a:cxnSpLocks/>
          </p:cNvCxnSpPr>
          <p:nvPr/>
        </p:nvCxnSpPr>
        <p:spPr>
          <a:xfrm>
            <a:off x="853395" y="2821408"/>
            <a:ext cx="6312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BBE5AB1-7C01-8ABF-48E6-EC2641AAA8A7}"/>
              </a:ext>
            </a:extLst>
          </p:cNvPr>
          <p:cNvSpPr txBox="1"/>
          <p:nvPr/>
        </p:nvSpPr>
        <p:spPr>
          <a:xfrm>
            <a:off x="985231" y="178305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spoke1</a:t>
            </a:r>
            <a:br>
              <a:rPr lang="en-GB" sz="900" dirty="0"/>
            </a:br>
            <a:r>
              <a:rPr lang="en-GB" sz="900" dirty="0"/>
              <a:t>10.0.50.0/24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A002D79-758C-0999-0F83-447ECEB01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032" y="2628176"/>
            <a:ext cx="357102" cy="35710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BFFF9957-42C3-D4B2-AC25-B519E2C72EE6}"/>
              </a:ext>
            </a:extLst>
          </p:cNvPr>
          <p:cNvSpPr txBox="1"/>
          <p:nvPr/>
        </p:nvSpPr>
        <p:spPr>
          <a:xfrm>
            <a:off x="3297804" y="2621155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SEA-Cust34-vm01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5D50CA-3F09-07F0-F0CA-5D067C5FA8CA}"/>
              </a:ext>
            </a:extLst>
          </p:cNvPr>
          <p:cNvSpPr txBox="1"/>
          <p:nvPr/>
        </p:nvSpPr>
        <p:spPr>
          <a:xfrm>
            <a:off x="5604277" y="5487868"/>
            <a:ext cx="11384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000" dirty="0"/>
              <a:t>On-prem network</a:t>
            </a:r>
          </a:p>
          <a:p>
            <a:r>
              <a:rPr lang="en-GB" sz="1000" dirty="0">
                <a:solidFill>
                  <a:srgbClr val="C00000"/>
                </a:solidFill>
              </a:rPr>
              <a:t>10.1.34.0/25</a:t>
            </a:r>
          </a:p>
          <a:p>
            <a:r>
              <a:rPr lang="en-GB" sz="1000" dirty="0">
                <a:solidFill>
                  <a:srgbClr val="C00000"/>
                </a:solidFill>
              </a:rPr>
              <a:t>ASN: 65020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2F975F-7656-E0D0-55CF-31ED348A5E18}"/>
              </a:ext>
            </a:extLst>
          </p:cNvPr>
          <p:cNvSpPr txBox="1"/>
          <p:nvPr/>
        </p:nvSpPr>
        <p:spPr>
          <a:xfrm>
            <a:off x="4486130" y="4800469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SEA-Cust34-VNet01-gw-er-conn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1CEA19D8-021C-9638-A3D4-B0B0B355F0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3538" y="4620751"/>
            <a:ext cx="223191" cy="223191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5A42CCC-09FF-03EC-A0C7-98E49E2F7E91}"/>
              </a:ext>
            </a:extLst>
          </p:cNvPr>
          <p:cNvCxnSpPr>
            <a:cxnSpLocks/>
          </p:cNvCxnSpPr>
          <p:nvPr/>
        </p:nvCxnSpPr>
        <p:spPr>
          <a:xfrm>
            <a:off x="4786630" y="4128004"/>
            <a:ext cx="1536292" cy="91942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4CC8EEC-DAB5-78FF-3B6F-E0159CE7DB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2017" y="5817206"/>
            <a:ext cx="388620" cy="35052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2AD6265A-A810-C567-6E86-3F6D7A1DDCF4}"/>
              </a:ext>
            </a:extLst>
          </p:cNvPr>
          <p:cNvSpPr txBox="1"/>
          <p:nvPr/>
        </p:nvSpPr>
        <p:spPr>
          <a:xfrm>
            <a:off x="6931669" y="5540030"/>
            <a:ext cx="11458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>
                <a:solidFill>
                  <a:srgbClr val="0070C0"/>
                </a:solidFill>
              </a:rPr>
              <a:t>10.1.33.10</a:t>
            </a:r>
          </a:p>
          <a:p>
            <a:r>
              <a:rPr lang="en-GB" sz="900" dirty="0">
                <a:solidFill>
                  <a:srgbClr val="0070C0"/>
                </a:solidFill>
              </a:rPr>
              <a:t>Web server:</a:t>
            </a:r>
          </a:p>
          <a:p>
            <a:r>
              <a:rPr lang="en-GB" sz="900" dirty="0">
                <a:solidFill>
                  <a:srgbClr val="0070C0"/>
                </a:solidFill>
              </a:rPr>
              <a:t>10.1.33.10:8080</a:t>
            </a:r>
          </a:p>
          <a:p>
            <a:r>
              <a:rPr lang="en-GB" sz="900" dirty="0">
                <a:solidFill>
                  <a:srgbClr val="0070C0"/>
                </a:solidFill>
              </a:rPr>
              <a:t>10.1.33.10:8081</a:t>
            </a:r>
          </a:p>
          <a:p>
            <a:r>
              <a:rPr lang="en-GB" sz="900" dirty="0">
                <a:solidFill>
                  <a:srgbClr val="0070C0"/>
                </a:solidFill>
              </a:rPr>
              <a:t>10.1.33.10:8082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513E80-59EE-59C7-F098-D0ACD210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172" y="1124212"/>
            <a:ext cx="369452" cy="22056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9514F0-91D1-A99B-FB8C-96A40E63BBDC}"/>
              </a:ext>
            </a:extLst>
          </p:cNvPr>
          <p:cNvSpPr/>
          <p:nvPr/>
        </p:nvSpPr>
        <p:spPr>
          <a:xfrm>
            <a:off x="7242302" y="1351856"/>
            <a:ext cx="3714210" cy="301047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95C433-73E9-D3D0-E45E-93BE505EB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442" y="1816756"/>
            <a:ext cx="298931" cy="2989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26E156-B3C7-5ACF-BF25-E022791F0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434" y="3710652"/>
            <a:ext cx="276880" cy="35953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45C9A0-8A78-7DCD-7D72-55DA55ACFD64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504588" y="3629661"/>
            <a:ext cx="1299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5FBAE2-AB60-A265-F804-1BEB668D6B74}"/>
              </a:ext>
            </a:extLst>
          </p:cNvPr>
          <p:cNvCxnSpPr>
            <a:cxnSpLocks/>
          </p:cNvCxnSpPr>
          <p:nvPr/>
        </p:nvCxnSpPr>
        <p:spPr>
          <a:xfrm>
            <a:off x="7889575" y="2294111"/>
            <a:ext cx="6979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4E50D2-ECD9-9286-65D6-191829118959}"/>
              </a:ext>
            </a:extLst>
          </p:cNvPr>
          <p:cNvCxnSpPr>
            <a:cxnSpLocks/>
          </p:cNvCxnSpPr>
          <p:nvPr/>
        </p:nvCxnSpPr>
        <p:spPr>
          <a:xfrm>
            <a:off x="8309505" y="2108533"/>
            <a:ext cx="0" cy="20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436D29-0DA4-6045-24B7-87D3009EA973}"/>
              </a:ext>
            </a:extLst>
          </p:cNvPr>
          <p:cNvCxnSpPr>
            <a:cxnSpLocks/>
          </p:cNvCxnSpPr>
          <p:nvPr/>
        </p:nvCxnSpPr>
        <p:spPr>
          <a:xfrm>
            <a:off x="9582207" y="3073030"/>
            <a:ext cx="8659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588F57-580A-E78B-5E7C-49B7D4ED1789}"/>
              </a:ext>
            </a:extLst>
          </p:cNvPr>
          <p:cNvCxnSpPr>
            <a:cxnSpLocks/>
          </p:cNvCxnSpPr>
          <p:nvPr/>
        </p:nvCxnSpPr>
        <p:spPr>
          <a:xfrm>
            <a:off x="9892868" y="2876272"/>
            <a:ext cx="0" cy="196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AC8958E-CC56-4D32-FE28-7881902BB63D}"/>
              </a:ext>
            </a:extLst>
          </p:cNvPr>
          <p:cNvSpPr txBox="1"/>
          <p:nvPr/>
        </p:nvSpPr>
        <p:spPr>
          <a:xfrm>
            <a:off x="8247815" y="1021702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SEA-Cust34-VNet02</a:t>
            </a:r>
          </a:p>
          <a:p>
            <a:r>
              <a:rPr lang="en-GB" sz="900" dirty="0"/>
              <a:t>[</a:t>
            </a:r>
            <a:r>
              <a:rPr lang="en-GB" sz="900" dirty="0">
                <a:solidFill>
                  <a:srgbClr val="0070C0"/>
                </a:solidFill>
              </a:rPr>
              <a:t>10.18.34.0/24,10.0.2.0/24</a:t>
            </a:r>
            <a:r>
              <a:rPr lang="en-GB" sz="900" dirty="0"/>
              <a:t>]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0ECA811-4503-E088-FB63-03BBC1917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7249" y="2108533"/>
            <a:ext cx="357102" cy="35710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A7A86E1-9041-E547-36E0-C23455B281E6}"/>
              </a:ext>
            </a:extLst>
          </p:cNvPr>
          <p:cNvSpPr txBox="1"/>
          <p:nvPr/>
        </p:nvSpPr>
        <p:spPr>
          <a:xfrm>
            <a:off x="9448609" y="304223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RouteServerSubnet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10.0.2.128/25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364586-6DB8-2693-0643-76ACF5056690}"/>
              </a:ext>
            </a:extLst>
          </p:cNvPr>
          <p:cNvSpPr txBox="1"/>
          <p:nvPr/>
        </p:nvSpPr>
        <p:spPr>
          <a:xfrm>
            <a:off x="9090539" y="351263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GatewaySubnet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10.18.34.128/25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849F7AE-C832-F7B1-9FBE-56129DECAEC1}"/>
              </a:ext>
            </a:extLst>
          </p:cNvPr>
          <p:cNvCxnSpPr>
            <a:cxnSpLocks/>
          </p:cNvCxnSpPr>
          <p:nvPr/>
        </p:nvCxnSpPr>
        <p:spPr>
          <a:xfrm>
            <a:off x="7649874" y="3626393"/>
            <a:ext cx="0" cy="11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EC43B21-A500-BE9F-D050-6EA4BFBE5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3637" y="3451110"/>
            <a:ext cx="357102" cy="3571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AD5CB87-D81D-917C-A0C3-CD0D8830902E}"/>
              </a:ext>
            </a:extLst>
          </p:cNvPr>
          <p:cNvSpPr txBox="1"/>
          <p:nvPr/>
        </p:nvSpPr>
        <p:spPr>
          <a:xfrm>
            <a:off x="7792420" y="1395042"/>
            <a:ext cx="994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SEA-Cust34-nva2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6D88B9C-0314-481D-478E-23F49A759FAC}"/>
              </a:ext>
            </a:extLst>
          </p:cNvPr>
          <p:cNvCxnSpPr>
            <a:cxnSpLocks/>
          </p:cNvCxnSpPr>
          <p:nvPr/>
        </p:nvCxnSpPr>
        <p:spPr>
          <a:xfrm>
            <a:off x="6458393" y="3149383"/>
            <a:ext cx="783909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5FBF586-B744-2617-4BE8-D501D5A42129}"/>
              </a:ext>
            </a:extLst>
          </p:cNvPr>
          <p:cNvCxnSpPr/>
          <p:nvPr/>
        </p:nvCxnSpPr>
        <p:spPr>
          <a:xfrm>
            <a:off x="5310750" y="2210433"/>
            <a:ext cx="8816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3CE6C34D-6039-3133-FA0A-6C344E98E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509" y="2065465"/>
            <a:ext cx="357102" cy="357102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28C904E-0BBE-150C-F59A-EF237BF8E7C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392875" y="4070182"/>
            <a:ext cx="1256999" cy="97909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6B5E3BE-77DA-CC30-EA12-23DF7E0BBB3B}"/>
              </a:ext>
            </a:extLst>
          </p:cNvPr>
          <p:cNvSpPr txBox="1"/>
          <p:nvPr/>
        </p:nvSpPr>
        <p:spPr>
          <a:xfrm>
            <a:off x="4682630" y="172498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nvaSubnet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10.0.1.0/25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8A3FCD-9FF2-F982-72BF-12682C945888}"/>
              </a:ext>
            </a:extLst>
          </p:cNvPr>
          <p:cNvSpPr txBox="1"/>
          <p:nvPr/>
        </p:nvSpPr>
        <p:spPr>
          <a:xfrm>
            <a:off x="7848203" y="229004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NVASubnet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10.0.2.0/25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27A67FA9-D662-9B74-C809-B9EE60AC6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361" y="2358608"/>
            <a:ext cx="298931" cy="298931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3A8EC22-3E8F-A70A-E5AD-8AFD44095DAC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1216827" y="2657539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73253D1-1999-49B7-406E-CFB9F50F2949}"/>
              </a:ext>
            </a:extLst>
          </p:cNvPr>
          <p:cNvSpPr txBox="1"/>
          <p:nvPr/>
        </p:nvSpPr>
        <p:spPr>
          <a:xfrm>
            <a:off x="6467621" y="2612484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noProof="1">
                <a:solidFill>
                  <a:srgbClr val="0070C0"/>
                </a:solidFill>
              </a:rPr>
              <a:t>vnet </a:t>
            </a:r>
          </a:p>
          <a:p>
            <a:pPr algn="ctr"/>
            <a:r>
              <a:rPr lang="en-GB" sz="1400" noProof="1">
                <a:solidFill>
                  <a:srgbClr val="0070C0"/>
                </a:solidFill>
              </a:rPr>
              <a:t>peering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6D76C48-A443-37CE-B5B0-2DBF0D143FDE}"/>
              </a:ext>
            </a:extLst>
          </p:cNvPr>
          <p:cNvSpPr txBox="1"/>
          <p:nvPr/>
        </p:nvSpPr>
        <p:spPr>
          <a:xfrm>
            <a:off x="1813919" y="2183899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noProof="1">
                <a:solidFill>
                  <a:srgbClr val="0070C0"/>
                </a:solidFill>
              </a:rPr>
              <a:t>vnet </a:t>
            </a:r>
          </a:p>
          <a:p>
            <a:pPr algn="ctr"/>
            <a:r>
              <a:rPr lang="en-GB" sz="1400" noProof="1">
                <a:solidFill>
                  <a:srgbClr val="0070C0"/>
                </a:solidFill>
              </a:rPr>
              <a:t>peering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7AFEEBD-DAA4-FFA1-BAF4-8CBB1A7D470E}"/>
              </a:ext>
            </a:extLst>
          </p:cNvPr>
          <p:cNvSpPr txBox="1"/>
          <p:nvPr/>
        </p:nvSpPr>
        <p:spPr>
          <a:xfrm>
            <a:off x="763013" y="2814171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dirty="0"/>
              <a:t>spoke1Subnet1</a:t>
            </a:r>
            <a:br>
              <a:rPr lang="en-GB" dirty="0"/>
            </a:br>
            <a:r>
              <a:rPr lang="en-GB" dirty="0"/>
              <a:t>10.0.50.0/25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9F1A6AA-30A9-FA04-E676-74569BB532CC}"/>
              </a:ext>
            </a:extLst>
          </p:cNvPr>
          <p:cNvCxnSpPr>
            <a:cxnSpLocks/>
          </p:cNvCxnSpPr>
          <p:nvPr/>
        </p:nvCxnSpPr>
        <p:spPr>
          <a:xfrm>
            <a:off x="1735054" y="2814171"/>
            <a:ext cx="83834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275CCFA-7ACE-10CC-D992-2328347BA5B7}"/>
              </a:ext>
            </a:extLst>
          </p:cNvPr>
          <p:cNvSpPr txBox="1"/>
          <p:nvPr/>
        </p:nvSpPr>
        <p:spPr>
          <a:xfrm>
            <a:off x="2665185" y="213874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fwSubnet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10.17.34.0/27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3B554D-4B15-D027-D747-C6E27192CD27}"/>
              </a:ext>
            </a:extLst>
          </p:cNvPr>
          <p:cNvCxnSpPr/>
          <p:nvPr/>
        </p:nvCxnSpPr>
        <p:spPr>
          <a:xfrm>
            <a:off x="3698546" y="2279711"/>
            <a:ext cx="8816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2692D53D-A7D8-C2A7-E620-8E87AAD3D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7655" y="2120251"/>
            <a:ext cx="357102" cy="35710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94D2BB77-1007-2257-5156-ADA337029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329" y="1807227"/>
            <a:ext cx="298931" cy="298931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DB7E6F7-47B9-B8E3-DCBF-A7ED72648B81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3992794" y="2106158"/>
            <a:ext cx="1" cy="1735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21FFB10-A9B0-1FCE-DAC0-3162EA393BCC}"/>
              </a:ext>
            </a:extLst>
          </p:cNvPr>
          <p:cNvSpPr txBox="1"/>
          <p:nvPr/>
        </p:nvSpPr>
        <p:spPr>
          <a:xfrm>
            <a:off x="264151" y="3127944"/>
            <a:ext cx="1787669" cy="646331"/>
          </a:xfrm>
          <a:prstGeom prst="rect">
            <a:avLst/>
          </a:prstGeom>
          <a:solidFill>
            <a:srgbClr val="FFEEB9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GB" sz="900" b="1" noProof="1">
                <a:latin typeface="Consolas" panose="020B0609020204030204" pitchFamily="49" charset="0"/>
              </a:rPr>
              <a:t>UDR-Spoke1</a:t>
            </a:r>
          </a:p>
          <a:p>
            <a:r>
              <a:rPr lang="en-GB" sz="900" b="1" noProof="1">
                <a:latin typeface="Consolas" panose="020B0609020204030204" pitchFamily="49" charset="0"/>
              </a:rPr>
              <a:t>DestNet    next-hop</a:t>
            </a:r>
          </a:p>
          <a:p>
            <a:r>
              <a:rPr lang="en-GB" sz="900" b="1" noProof="1">
                <a:latin typeface="Consolas" panose="020B0609020204030204" pitchFamily="49" charset="0"/>
              </a:rPr>
              <a:t>0.0.0.0/0  10.17.34.10</a:t>
            </a:r>
          </a:p>
          <a:p>
            <a:r>
              <a:rPr lang="en-GB" sz="900" b="1" noProof="1">
                <a:solidFill>
                  <a:srgbClr val="C00000"/>
                </a:solidFill>
                <a:latin typeface="Consolas" panose="020B0609020204030204" pitchFamily="49" charset="0"/>
              </a:rPr>
              <a:t>BGP propagation: disabled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612FB73-AA99-BC5F-670D-BAF9F856ED10}"/>
              </a:ext>
            </a:extLst>
          </p:cNvPr>
          <p:cNvSpPr txBox="1"/>
          <p:nvPr/>
        </p:nvSpPr>
        <p:spPr>
          <a:xfrm>
            <a:off x="3426025" y="1584510"/>
            <a:ext cx="10265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9900FF"/>
                </a:solidFill>
              </a:rPr>
              <a:t>IP forwarding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03164D3-5B8D-4057-E502-64745FD08EF9}"/>
              </a:ext>
            </a:extLst>
          </p:cNvPr>
          <p:cNvSpPr txBox="1"/>
          <p:nvPr/>
        </p:nvSpPr>
        <p:spPr>
          <a:xfrm>
            <a:off x="4019141" y="1976874"/>
            <a:ext cx="476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</a:rPr>
              <a:t>.10</a:t>
            </a:r>
            <a:endParaRPr lang="en-GB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CCACAED-A5C4-9287-3840-650B3B0780B2}"/>
              </a:ext>
            </a:extLst>
          </p:cNvPr>
          <p:cNvSpPr txBox="1"/>
          <p:nvPr/>
        </p:nvSpPr>
        <p:spPr>
          <a:xfrm>
            <a:off x="2662893" y="3581881"/>
            <a:ext cx="1787669" cy="507831"/>
          </a:xfrm>
          <a:prstGeom prst="rect">
            <a:avLst/>
          </a:prstGeom>
          <a:solidFill>
            <a:srgbClr val="FFEEB9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GB" sz="900" b="1" noProof="1">
                <a:latin typeface="Consolas" panose="020B0609020204030204" pitchFamily="49" charset="0"/>
              </a:rPr>
              <a:t>UDR-GTW1</a:t>
            </a:r>
          </a:p>
          <a:p>
            <a:r>
              <a:rPr lang="en-GB" sz="900" b="1" noProof="1">
                <a:latin typeface="Consolas" panose="020B0609020204030204" pitchFamily="49" charset="0"/>
              </a:rPr>
              <a:t>DestNet         next-hop</a:t>
            </a:r>
          </a:p>
          <a:p>
            <a:r>
              <a:rPr lang="en-GB" sz="900" b="1" noProof="1">
                <a:latin typeface="Consolas" panose="020B0609020204030204" pitchFamily="49" charset="0"/>
              </a:rPr>
              <a:t>10.0.50.0/24  10.17.33.10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54210F9-AAB6-2FE8-C5F7-64586240253D}"/>
              </a:ext>
            </a:extLst>
          </p:cNvPr>
          <p:cNvSpPr txBox="1"/>
          <p:nvPr/>
        </p:nvSpPr>
        <p:spPr>
          <a:xfrm>
            <a:off x="8292527" y="2051501"/>
            <a:ext cx="476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.10</a:t>
            </a:r>
            <a:endParaRPr lang="en-GB" sz="1200" b="1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1546F08-800E-C287-3425-851DA6DAD8B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954372" y="1934200"/>
            <a:ext cx="2123135" cy="79024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04E500B-2EED-40EA-A6CD-FCEB6FDCF552}"/>
              </a:ext>
            </a:extLst>
          </p:cNvPr>
          <p:cNvSpPr txBox="1"/>
          <p:nvPr/>
        </p:nvSpPr>
        <p:spPr>
          <a:xfrm>
            <a:off x="6620280" y="1962244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eBGP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9C3BEC9-A679-D51F-3688-CB9D1171B2D0}"/>
              </a:ext>
            </a:extLst>
          </p:cNvPr>
          <p:cNvCxnSpPr>
            <a:cxnSpLocks/>
          </p:cNvCxnSpPr>
          <p:nvPr/>
        </p:nvCxnSpPr>
        <p:spPr>
          <a:xfrm>
            <a:off x="8571282" y="1880967"/>
            <a:ext cx="1137680" cy="69359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0DAC661-7E8C-71F7-12DF-7D5B78A8B295}"/>
              </a:ext>
            </a:extLst>
          </p:cNvPr>
          <p:cNvSpPr txBox="1"/>
          <p:nvPr/>
        </p:nvSpPr>
        <p:spPr>
          <a:xfrm>
            <a:off x="9123235" y="198952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eBGP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7844185-8B1F-67DD-7B9B-E0A815340E6D}"/>
              </a:ext>
            </a:extLst>
          </p:cNvPr>
          <p:cNvSpPr txBox="1"/>
          <p:nvPr/>
        </p:nvSpPr>
        <p:spPr>
          <a:xfrm>
            <a:off x="8542511" y="1657201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AS:65001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9F98D8D-86BA-F7A6-CC8A-2EA7F724A6DF}"/>
              </a:ext>
            </a:extLst>
          </p:cNvPr>
          <p:cNvCxnSpPr>
            <a:cxnSpLocks/>
          </p:cNvCxnSpPr>
          <p:nvPr/>
        </p:nvCxnSpPr>
        <p:spPr>
          <a:xfrm>
            <a:off x="8536645" y="1984755"/>
            <a:ext cx="1097144" cy="72236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702CFD-8EC2-38D3-1E75-9AAC89DB29CC}"/>
              </a:ext>
            </a:extLst>
          </p:cNvPr>
          <p:cNvCxnSpPr>
            <a:cxnSpLocks/>
          </p:cNvCxnSpPr>
          <p:nvPr/>
        </p:nvCxnSpPr>
        <p:spPr>
          <a:xfrm flipV="1">
            <a:off x="5946474" y="1849524"/>
            <a:ext cx="2096182" cy="74596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B2D26DB-545A-BEBA-99CB-28312638D7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3683" y="4612985"/>
            <a:ext cx="223191" cy="223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A328BC-C969-C7FB-5163-27BC71E426D7}"/>
              </a:ext>
            </a:extLst>
          </p:cNvPr>
          <p:cNvSpPr txBox="1"/>
          <p:nvPr/>
        </p:nvSpPr>
        <p:spPr>
          <a:xfrm>
            <a:off x="6828275" y="4791662"/>
            <a:ext cx="1758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SEA-Cust34-VNet02-gw2-er-conn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AF9B75-7525-E653-201A-8495DFDC6388}"/>
              </a:ext>
            </a:extLst>
          </p:cNvPr>
          <p:cNvCxnSpPr>
            <a:cxnSpLocks/>
          </p:cNvCxnSpPr>
          <p:nvPr/>
        </p:nvCxnSpPr>
        <p:spPr>
          <a:xfrm flipV="1">
            <a:off x="9742135" y="4398436"/>
            <a:ext cx="0" cy="54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FD5A2BA-B26B-BC1B-9CA1-C70356B67056}"/>
              </a:ext>
            </a:extLst>
          </p:cNvPr>
          <p:cNvSpPr txBox="1"/>
          <p:nvPr/>
        </p:nvSpPr>
        <p:spPr>
          <a:xfrm>
            <a:off x="8523579" y="4919626"/>
            <a:ext cx="3054397" cy="46166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Requested to create a symmetric data path through the </a:t>
            </a:r>
            <a:r>
              <a:rPr lang="en-GB" sz="1200" dirty="0"/>
              <a:t>SEA-Cust34-fw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22A5EC-2BA9-70E3-4637-BB2B06ECEBD4}"/>
              </a:ext>
            </a:extLst>
          </p:cNvPr>
          <p:cNvSpPr txBox="1"/>
          <p:nvPr/>
        </p:nvSpPr>
        <p:spPr>
          <a:xfrm>
            <a:off x="3463996" y="1437758"/>
            <a:ext cx="885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SEA-Cust34-fw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6A7FFB-0F2F-00A7-544C-12E031BC1A18}"/>
              </a:ext>
            </a:extLst>
          </p:cNvPr>
          <p:cNvSpPr txBox="1"/>
          <p:nvPr/>
        </p:nvSpPr>
        <p:spPr>
          <a:xfrm>
            <a:off x="4966399" y="238142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SEA-Cust34-rs1</a:t>
            </a:r>
          </a:p>
          <a:p>
            <a:r>
              <a:rPr lang="en-GB" sz="9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1B6B8B-6F1B-876C-00C6-627B01F2E2B5}"/>
              </a:ext>
            </a:extLst>
          </p:cNvPr>
          <p:cNvSpPr txBox="1"/>
          <p:nvPr/>
        </p:nvSpPr>
        <p:spPr>
          <a:xfrm>
            <a:off x="9925638" y="220901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SEA-Cust34-rs2</a:t>
            </a:r>
          </a:p>
          <a:p>
            <a:r>
              <a:rPr lang="en-GB" sz="900" dirty="0">
                <a:solidFill>
                  <a:srgbClr val="FF0000"/>
                </a:solidFill>
              </a:rPr>
              <a:t>AS: 65515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BF127D-C66F-3232-5A48-2347F4339A24}"/>
              </a:ext>
            </a:extLst>
          </p:cNvPr>
          <p:cNvSpPr txBox="1"/>
          <p:nvPr/>
        </p:nvSpPr>
        <p:spPr>
          <a:xfrm>
            <a:off x="4866087" y="3951098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SEA-Cust34-VNet01-gw-er</a:t>
            </a:r>
          </a:p>
          <a:p>
            <a:r>
              <a:rPr lang="en-GB" dirty="0">
                <a:highlight>
                  <a:srgbClr val="FFFF00"/>
                </a:highlight>
              </a:rPr>
              <a:t>SKU: standard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31CA94-E596-29A1-7249-555AB76A8F23}"/>
              </a:ext>
            </a:extLst>
          </p:cNvPr>
          <p:cNvSpPr txBox="1"/>
          <p:nvPr/>
        </p:nvSpPr>
        <p:spPr>
          <a:xfrm>
            <a:off x="7607807" y="402316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SEA-Cust34-VNet02-gw-er</a:t>
            </a:r>
          </a:p>
          <a:p>
            <a:pPr algn="l"/>
            <a:r>
              <a:rPr lang="en-GB" dirty="0">
                <a:highlight>
                  <a:srgbClr val="FFFF00"/>
                </a:highlight>
              </a:rPr>
              <a:t>SKU: </a:t>
            </a:r>
            <a:r>
              <a:rPr lang="en-GB" dirty="0">
                <a:effectLst/>
                <a:highlight>
                  <a:srgbClr val="FFFF00"/>
                </a:highlight>
              </a:rPr>
              <a:t>ErGw1AZ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92AD21-9F61-D5D7-AD1B-71A1DC9FFB62}"/>
              </a:ext>
            </a:extLst>
          </p:cNvPr>
          <p:cNvSpPr txBox="1"/>
          <p:nvPr/>
        </p:nvSpPr>
        <p:spPr>
          <a:xfrm>
            <a:off x="495746" y="2151112"/>
            <a:ext cx="1311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SEA-Cust34-spoke1vm1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4B4A49-C6D3-6BA2-CEB8-1A1FFF2AAB35}"/>
              </a:ext>
            </a:extLst>
          </p:cNvPr>
          <p:cNvSpPr txBox="1"/>
          <p:nvPr/>
        </p:nvSpPr>
        <p:spPr>
          <a:xfrm>
            <a:off x="9999456" y="2690013"/>
            <a:ext cx="83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>
                <a:solidFill>
                  <a:srgbClr val="000099"/>
                </a:solidFill>
              </a:rPr>
              <a:t>10.0.2.132, 10.0.2.133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DFB2D7-FBC7-DE41-BB54-5B5C2C24FCE4}"/>
              </a:ext>
            </a:extLst>
          </p:cNvPr>
          <p:cNvSpPr txBox="1"/>
          <p:nvPr/>
        </p:nvSpPr>
        <p:spPr>
          <a:xfrm>
            <a:off x="4971344" y="2747658"/>
            <a:ext cx="8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sz="1000" dirty="0">
                <a:solidFill>
                  <a:srgbClr val="000099"/>
                </a:solidFill>
              </a:rPr>
              <a:t>10.0.1.132, 10.0.1.133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3F7A1D-FE03-6B89-2CE2-67593DB9BEE6}"/>
              </a:ext>
            </a:extLst>
          </p:cNvPr>
          <p:cNvSpPr txBox="1"/>
          <p:nvPr/>
        </p:nvSpPr>
        <p:spPr>
          <a:xfrm>
            <a:off x="7818780" y="1544846"/>
            <a:ext cx="10265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9900FF"/>
                </a:solidFill>
              </a:rPr>
              <a:t>IP forwarding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999EE5-336E-DD87-EE03-40AEB45AC53A}"/>
              </a:ext>
            </a:extLst>
          </p:cNvPr>
          <p:cNvSpPr txBox="1"/>
          <p:nvPr/>
        </p:nvSpPr>
        <p:spPr>
          <a:xfrm>
            <a:off x="1893230" y="4624145"/>
            <a:ext cx="2243713" cy="646331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Requested to create a symmetric data path to/from spoke vnets through </a:t>
            </a:r>
            <a:r>
              <a:rPr lang="en-GB" sz="1200" dirty="0"/>
              <a:t>SEA-Cust34-fw</a:t>
            </a:r>
            <a:endParaRPr lang="en-US" sz="1200" noProof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50B3FFF-1FA8-E109-4E0E-C4163DDC1990}"/>
              </a:ext>
            </a:extLst>
          </p:cNvPr>
          <p:cNvCxnSpPr>
            <a:cxnSpLocks/>
          </p:cNvCxnSpPr>
          <p:nvPr/>
        </p:nvCxnSpPr>
        <p:spPr>
          <a:xfrm flipV="1">
            <a:off x="3490034" y="4074708"/>
            <a:ext cx="0" cy="54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08F50-910E-4586-9EE6-72C349EF5610}"/>
              </a:ext>
            </a:extLst>
          </p:cNvPr>
          <p:cNvSpPr txBox="1"/>
          <p:nvPr/>
        </p:nvSpPr>
        <p:spPr>
          <a:xfrm>
            <a:off x="5405878" y="1183600"/>
            <a:ext cx="700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westus2</a:t>
            </a:r>
            <a:endParaRPr lang="en-GB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AA54D0-2A21-FB2E-BEED-73717E4ADB76}"/>
              </a:ext>
            </a:extLst>
          </p:cNvPr>
          <p:cNvSpPr txBox="1"/>
          <p:nvPr/>
        </p:nvSpPr>
        <p:spPr>
          <a:xfrm>
            <a:off x="10097635" y="1083216"/>
            <a:ext cx="700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westus3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52FF08-AEBD-7137-1F0F-199481469C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2823" y="2528005"/>
            <a:ext cx="357256" cy="325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F92A5-661E-801B-8D90-57706968EB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7116" y="2561697"/>
            <a:ext cx="357256" cy="325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3475991-F61C-99BD-0461-847718F0A36C}"/>
              </a:ext>
            </a:extLst>
          </p:cNvPr>
          <p:cNvSpPr txBox="1"/>
          <p:nvPr/>
        </p:nvSpPr>
        <p:spPr>
          <a:xfrm>
            <a:off x="9043228" y="3864429"/>
            <a:ext cx="1787669" cy="507831"/>
          </a:xfrm>
          <a:prstGeom prst="rect">
            <a:avLst/>
          </a:prstGeom>
          <a:solidFill>
            <a:srgbClr val="FFEEB9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GB" sz="900" b="1" noProof="1">
                <a:latin typeface="Consolas" panose="020B0609020204030204" pitchFamily="49" charset="0"/>
              </a:rPr>
              <a:t>UDR-GTW2</a:t>
            </a:r>
          </a:p>
          <a:p>
            <a:r>
              <a:rPr lang="en-GB" sz="900" b="1" noProof="1">
                <a:latin typeface="Consolas" panose="020B0609020204030204" pitchFamily="49" charset="0"/>
              </a:rPr>
              <a:t>DestNet         next-hop</a:t>
            </a:r>
          </a:p>
          <a:p>
            <a:r>
              <a:rPr lang="en-GB" sz="900" b="1" noProof="1">
                <a:latin typeface="Consolas" panose="020B0609020204030204" pitchFamily="49" charset="0"/>
              </a:rPr>
              <a:t>10.0.50.0/24  10.17.33.10</a:t>
            </a:r>
          </a:p>
        </p:txBody>
      </p:sp>
    </p:spTree>
    <p:extLst>
      <p:ext uri="{BB962C8B-B14F-4D97-AF65-F5344CB8AC3E}">
        <p14:creationId xmlns:p14="http://schemas.microsoft.com/office/powerpoint/2010/main" val="90910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C4C3-4DB5-FFA3-7E80-0EFC88A2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528500"/>
          </a:xfrm>
        </p:spPr>
        <p:txBody>
          <a:bodyPr>
            <a:noAutofit/>
          </a:bodyPr>
          <a:lstStyle/>
          <a:p>
            <a:r>
              <a:rPr lang="en-US" sz="2800" dirty="0"/>
              <a:t>Config: failover test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5457B-DB63-5571-9F7E-38AE16DA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213" y="1549076"/>
            <a:ext cx="369452" cy="22056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F1B413-9997-6479-E9E5-8D6A3D34DCA9}"/>
              </a:ext>
            </a:extLst>
          </p:cNvPr>
          <p:cNvSpPr/>
          <p:nvPr/>
        </p:nvSpPr>
        <p:spPr>
          <a:xfrm>
            <a:off x="2586462" y="1840119"/>
            <a:ext cx="3881262" cy="288425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90EF3-93CB-CABB-7217-63E90F08D7BE}"/>
              </a:ext>
            </a:extLst>
          </p:cNvPr>
          <p:cNvSpPr txBox="1"/>
          <p:nvPr/>
        </p:nvSpPr>
        <p:spPr>
          <a:xfrm>
            <a:off x="5353637" y="5214824"/>
            <a:ext cx="8835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SEA-Cust33-ER</a:t>
            </a:r>
          </a:p>
          <a:p>
            <a:r>
              <a:rPr lang="en-GB" sz="900" dirty="0"/>
              <a:t>Seattle</a:t>
            </a:r>
          </a:p>
          <a:p>
            <a:r>
              <a:rPr lang="en-GB" sz="900" dirty="0"/>
              <a:t>50Mbps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5189F2-3981-6F59-6D94-B04BE5411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629" y="3182714"/>
            <a:ext cx="298931" cy="2989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286D7A-9379-01C7-3084-982ED5E21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74" y="4144468"/>
            <a:ext cx="276880" cy="35953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51DB06-6205-9C35-EE43-594C55FF31CE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4432918" y="4019986"/>
            <a:ext cx="586036" cy="1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98B3FA-664B-C050-0F9E-1ED85AEB1240}"/>
              </a:ext>
            </a:extLst>
          </p:cNvPr>
          <p:cNvCxnSpPr/>
          <p:nvPr/>
        </p:nvCxnSpPr>
        <p:spPr>
          <a:xfrm>
            <a:off x="3390762" y="3660069"/>
            <a:ext cx="8816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91EA03-5C44-B9F5-422F-35F4D5D3E896}"/>
              </a:ext>
            </a:extLst>
          </p:cNvPr>
          <p:cNvCxnSpPr>
            <a:cxnSpLocks/>
          </p:cNvCxnSpPr>
          <p:nvPr/>
        </p:nvCxnSpPr>
        <p:spPr>
          <a:xfrm>
            <a:off x="3810692" y="3474491"/>
            <a:ext cx="0" cy="20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18482B-8B3D-A11E-07D2-EDA94EE0FEB2}"/>
              </a:ext>
            </a:extLst>
          </p:cNvPr>
          <p:cNvCxnSpPr>
            <a:cxnSpLocks/>
          </p:cNvCxnSpPr>
          <p:nvPr/>
        </p:nvCxnSpPr>
        <p:spPr>
          <a:xfrm>
            <a:off x="5401598" y="3463355"/>
            <a:ext cx="8659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5B2D6A-CC0D-5C1C-C0B0-1994E185DE03}"/>
              </a:ext>
            </a:extLst>
          </p:cNvPr>
          <p:cNvCxnSpPr>
            <a:cxnSpLocks/>
          </p:cNvCxnSpPr>
          <p:nvPr/>
        </p:nvCxnSpPr>
        <p:spPr>
          <a:xfrm>
            <a:off x="5771702" y="3235547"/>
            <a:ext cx="0" cy="196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FF8BCB-54A8-3D3E-42E5-A54D16CAFF44}"/>
              </a:ext>
            </a:extLst>
          </p:cNvPr>
          <p:cNvSpPr txBox="1"/>
          <p:nvPr/>
        </p:nvSpPr>
        <p:spPr>
          <a:xfrm>
            <a:off x="3927665" y="142272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SEA-Cust34-VNet01</a:t>
            </a:r>
          </a:p>
          <a:p>
            <a:r>
              <a:rPr lang="en-GB" sz="900" dirty="0"/>
              <a:t>[</a:t>
            </a:r>
            <a:r>
              <a:rPr lang="en-GB" sz="900" dirty="0">
                <a:solidFill>
                  <a:srgbClr val="0070C0"/>
                </a:solidFill>
              </a:rPr>
              <a:t>10.17.34.0/24, 10.0.1.0/24</a:t>
            </a:r>
            <a:r>
              <a:rPr lang="en-GB" sz="900" dirty="0"/>
              <a:t>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EE9056-6DA7-CAEF-3CD3-D58845B12F66}"/>
              </a:ext>
            </a:extLst>
          </p:cNvPr>
          <p:cNvSpPr txBox="1"/>
          <p:nvPr/>
        </p:nvSpPr>
        <p:spPr>
          <a:xfrm>
            <a:off x="2722579" y="32083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tenantSubnet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10.17.34.32/27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0868753-5E8E-CF10-7BCF-475B72C0B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436" y="3474491"/>
            <a:ext cx="357102" cy="35710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E58DC68-DB69-CE1C-CA06-1A3003EB2AEE}"/>
              </a:ext>
            </a:extLst>
          </p:cNvPr>
          <p:cNvSpPr txBox="1"/>
          <p:nvPr/>
        </p:nvSpPr>
        <p:spPr>
          <a:xfrm>
            <a:off x="5268000" y="343256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RouteServerSubnet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10.0.1.128/25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2BFC4D-DB7A-1FB2-362F-075C4C35DD6C}"/>
              </a:ext>
            </a:extLst>
          </p:cNvPr>
          <p:cNvSpPr txBox="1"/>
          <p:nvPr/>
        </p:nvSpPr>
        <p:spPr>
          <a:xfrm>
            <a:off x="5305856" y="390295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GatewaySubnet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10.17.34.128/25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5787CA-0E41-39E4-ECA8-0FA02A5A692E}"/>
              </a:ext>
            </a:extLst>
          </p:cNvPr>
          <p:cNvCxnSpPr>
            <a:cxnSpLocks/>
          </p:cNvCxnSpPr>
          <p:nvPr/>
        </p:nvCxnSpPr>
        <p:spPr>
          <a:xfrm>
            <a:off x="4782304" y="4019986"/>
            <a:ext cx="0" cy="11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9A06602-E346-D653-B797-81DED6A44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954" y="3841435"/>
            <a:ext cx="357102" cy="35710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DCD50DF-FD77-6318-4D5D-F41953E2C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55" y="2202541"/>
            <a:ext cx="470956" cy="281168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FD1D4FD-2A68-A3FE-84BD-21D036558AF8}"/>
              </a:ext>
            </a:extLst>
          </p:cNvPr>
          <p:cNvSpPr/>
          <p:nvPr/>
        </p:nvSpPr>
        <p:spPr>
          <a:xfrm>
            <a:off x="469092" y="2460916"/>
            <a:ext cx="1275293" cy="10336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0065C0B-F6FD-C623-EFDA-7C3449DB03E7}"/>
              </a:ext>
            </a:extLst>
          </p:cNvPr>
          <p:cNvCxnSpPr>
            <a:cxnSpLocks/>
          </p:cNvCxnSpPr>
          <p:nvPr/>
        </p:nvCxnSpPr>
        <p:spPr>
          <a:xfrm>
            <a:off x="862726" y="3166637"/>
            <a:ext cx="6312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BBE5AB1-7C01-8ABF-48E6-EC2641AAA8A7}"/>
              </a:ext>
            </a:extLst>
          </p:cNvPr>
          <p:cNvSpPr txBox="1"/>
          <p:nvPr/>
        </p:nvSpPr>
        <p:spPr>
          <a:xfrm>
            <a:off x="994562" y="212828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spoke1</a:t>
            </a:r>
            <a:br>
              <a:rPr lang="en-GB" sz="900" dirty="0"/>
            </a:br>
            <a:r>
              <a:rPr lang="en-GB" sz="900" dirty="0"/>
              <a:t>10.0.50.0/24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A002D79-758C-0999-0F83-447ECEB01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63" y="2973405"/>
            <a:ext cx="357102" cy="35710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BFFF9957-42C3-D4B2-AC25-B519E2C72EE6}"/>
              </a:ext>
            </a:extLst>
          </p:cNvPr>
          <p:cNvSpPr txBox="1"/>
          <p:nvPr/>
        </p:nvSpPr>
        <p:spPr>
          <a:xfrm>
            <a:off x="3307135" y="296638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SEA-Cust34-vm01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5D50CA-3F09-07F0-F0CA-5D067C5FA8CA}"/>
              </a:ext>
            </a:extLst>
          </p:cNvPr>
          <p:cNvSpPr txBox="1"/>
          <p:nvPr/>
        </p:nvSpPr>
        <p:spPr>
          <a:xfrm>
            <a:off x="5613608" y="5833097"/>
            <a:ext cx="11384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000" dirty="0"/>
              <a:t>On-prem network</a:t>
            </a:r>
          </a:p>
          <a:p>
            <a:r>
              <a:rPr lang="en-GB" sz="1000" dirty="0">
                <a:solidFill>
                  <a:srgbClr val="C00000"/>
                </a:solidFill>
              </a:rPr>
              <a:t>10.1.34.0/25</a:t>
            </a:r>
          </a:p>
          <a:p>
            <a:r>
              <a:rPr lang="en-GB" sz="1000" dirty="0">
                <a:solidFill>
                  <a:srgbClr val="C00000"/>
                </a:solidFill>
              </a:rPr>
              <a:t>ASN: 65020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4CC8EEC-DAB5-78FF-3B6F-E0159CE7D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1348" y="6162435"/>
            <a:ext cx="388620" cy="35052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2AD6265A-A810-C567-6E86-3F6D7A1DDCF4}"/>
              </a:ext>
            </a:extLst>
          </p:cNvPr>
          <p:cNvSpPr txBox="1"/>
          <p:nvPr/>
        </p:nvSpPr>
        <p:spPr>
          <a:xfrm>
            <a:off x="6933490" y="6033152"/>
            <a:ext cx="114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dirty="0">
                <a:solidFill>
                  <a:srgbClr val="0070C0"/>
                </a:solidFill>
              </a:rPr>
              <a:t>10.1.33.10</a:t>
            </a:r>
          </a:p>
          <a:p>
            <a:r>
              <a:rPr lang="en-GB" dirty="0">
                <a:solidFill>
                  <a:srgbClr val="0070C0"/>
                </a:solidFill>
              </a:rPr>
              <a:t>Web server:</a:t>
            </a:r>
          </a:p>
          <a:p>
            <a:r>
              <a:rPr lang="en-GB" dirty="0">
                <a:solidFill>
                  <a:srgbClr val="0070C0"/>
                </a:solidFill>
              </a:rPr>
              <a:t>10.1.33.10:8080</a:t>
            </a:r>
          </a:p>
          <a:p>
            <a:r>
              <a:rPr lang="en-GB" dirty="0">
                <a:solidFill>
                  <a:srgbClr val="0070C0"/>
                </a:solidFill>
              </a:rPr>
              <a:t>10.1.33.10:8081</a:t>
            </a:r>
          </a:p>
          <a:p>
            <a:r>
              <a:rPr lang="en-GB" dirty="0">
                <a:solidFill>
                  <a:srgbClr val="0070C0"/>
                </a:solidFill>
              </a:rPr>
              <a:t>10.1.33.10:8082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513E80-59EE-59C7-F098-D0ACD210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503" y="1469441"/>
            <a:ext cx="369452" cy="22056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9514F0-91D1-A99B-FB8C-96A40E63BBDC}"/>
              </a:ext>
            </a:extLst>
          </p:cNvPr>
          <p:cNvSpPr/>
          <p:nvPr/>
        </p:nvSpPr>
        <p:spPr>
          <a:xfrm>
            <a:off x="7251632" y="1697085"/>
            <a:ext cx="3881261" cy="301047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95C433-73E9-D3D0-E45E-93BE505EB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773" y="2161985"/>
            <a:ext cx="298931" cy="2989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26E156-B3C7-5ACF-BF25-E022791F0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856" y="4080109"/>
            <a:ext cx="276880" cy="35953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45C9A0-8A78-7DCD-7D72-55DA55ACFD64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8005005" y="3974890"/>
            <a:ext cx="807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5FBAE2-AB60-A265-F804-1BEB668D6B74}"/>
              </a:ext>
            </a:extLst>
          </p:cNvPr>
          <p:cNvCxnSpPr>
            <a:cxnSpLocks/>
          </p:cNvCxnSpPr>
          <p:nvPr/>
        </p:nvCxnSpPr>
        <p:spPr>
          <a:xfrm>
            <a:off x="7898906" y="2639340"/>
            <a:ext cx="6979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4E50D2-ECD9-9286-65D6-191829118959}"/>
              </a:ext>
            </a:extLst>
          </p:cNvPr>
          <p:cNvCxnSpPr>
            <a:cxnSpLocks/>
          </p:cNvCxnSpPr>
          <p:nvPr/>
        </p:nvCxnSpPr>
        <p:spPr>
          <a:xfrm>
            <a:off x="8318836" y="2453762"/>
            <a:ext cx="0" cy="20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436D29-0DA4-6045-24B7-87D3009EA973}"/>
              </a:ext>
            </a:extLst>
          </p:cNvPr>
          <p:cNvCxnSpPr>
            <a:cxnSpLocks/>
          </p:cNvCxnSpPr>
          <p:nvPr/>
        </p:nvCxnSpPr>
        <p:spPr>
          <a:xfrm>
            <a:off x="9591538" y="3418259"/>
            <a:ext cx="8659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588F57-580A-E78B-5E7C-49B7D4ED1789}"/>
              </a:ext>
            </a:extLst>
          </p:cNvPr>
          <p:cNvCxnSpPr>
            <a:cxnSpLocks/>
          </p:cNvCxnSpPr>
          <p:nvPr/>
        </p:nvCxnSpPr>
        <p:spPr>
          <a:xfrm>
            <a:off x="9902199" y="3221501"/>
            <a:ext cx="0" cy="196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AC8958E-CC56-4D32-FE28-7881902BB63D}"/>
              </a:ext>
            </a:extLst>
          </p:cNvPr>
          <p:cNvSpPr txBox="1"/>
          <p:nvPr/>
        </p:nvSpPr>
        <p:spPr>
          <a:xfrm>
            <a:off x="8257146" y="1366931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SEA-Cust34-VNet02</a:t>
            </a:r>
          </a:p>
          <a:p>
            <a:r>
              <a:rPr lang="en-GB" sz="900" dirty="0"/>
              <a:t>[</a:t>
            </a:r>
            <a:r>
              <a:rPr lang="en-GB" sz="900" dirty="0">
                <a:solidFill>
                  <a:srgbClr val="0070C0"/>
                </a:solidFill>
              </a:rPr>
              <a:t>10.18.34.0/24,10.0.2.0/24</a:t>
            </a:r>
            <a:r>
              <a:rPr lang="en-GB" sz="900" dirty="0"/>
              <a:t>]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0ECA811-4503-E088-FB63-03BBC1917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580" y="2453762"/>
            <a:ext cx="357102" cy="35710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A7A86E1-9041-E547-36E0-C23455B281E6}"/>
              </a:ext>
            </a:extLst>
          </p:cNvPr>
          <p:cNvSpPr txBox="1"/>
          <p:nvPr/>
        </p:nvSpPr>
        <p:spPr>
          <a:xfrm>
            <a:off x="9457940" y="338746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RouteServerSubnet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10.0.2.128/25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364586-6DB8-2693-0643-76ACF5056690}"/>
              </a:ext>
            </a:extLst>
          </p:cNvPr>
          <p:cNvSpPr txBox="1"/>
          <p:nvPr/>
        </p:nvSpPr>
        <p:spPr>
          <a:xfrm>
            <a:off x="7868784" y="362752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GatewaySubnet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10.18.34.128/25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849F7AE-C832-F7B1-9FBE-56129DECAEC1}"/>
              </a:ext>
            </a:extLst>
          </p:cNvPr>
          <p:cNvCxnSpPr>
            <a:cxnSpLocks/>
          </p:cNvCxnSpPr>
          <p:nvPr/>
        </p:nvCxnSpPr>
        <p:spPr>
          <a:xfrm>
            <a:off x="8298843" y="3977814"/>
            <a:ext cx="0" cy="11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EC43B21-A500-BE9F-D050-6EA4BFBE5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2968" y="3796339"/>
            <a:ext cx="357102" cy="3571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AD5CB87-D81D-917C-A0C3-CD0D8830902E}"/>
              </a:ext>
            </a:extLst>
          </p:cNvPr>
          <p:cNvSpPr txBox="1"/>
          <p:nvPr/>
        </p:nvSpPr>
        <p:spPr>
          <a:xfrm>
            <a:off x="7801751" y="1740271"/>
            <a:ext cx="994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SEA-Cust34-nva2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6D88B9C-0314-481D-478E-23F49A759FAC}"/>
              </a:ext>
            </a:extLst>
          </p:cNvPr>
          <p:cNvCxnSpPr>
            <a:cxnSpLocks/>
          </p:cNvCxnSpPr>
          <p:nvPr/>
        </p:nvCxnSpPr>
        <p:spPr>
          <a:xfrm>
            <a:off x="6447024" y="3413093"/>
            <a:ext cx="783909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5FBF586-B744-2617-4BE8-D501D5A42129}"/>
              </a:ext>
            </a:extLst>
          </p:cNvPr>
          <p:cNvCxnSpPr/>
          <p:nvPr/>
        </p:nvCxnSpPr>
        <p:spPr>
          <a:xfrm>
            <a:off x="5320081" y="2555662"/>
            <a:ext cx="8816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3CE6C34D-6039-3133-FA0A-6C344E98E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840" y="2410694"/>
            <a:ext cx="357102" cy="357102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28C904E-0BBE-150C-F59A-EF237BF8E7CF}"/>
              </a:ext>
            </a:extLst>
          </p:cNvPr>
          <p:cNvCxnSpPr>
            <a:cxnSpLocks/>
          </p:cNvCxnSpPr>
          <p:nvPr/>
        </p:nvCxnSpPr>
        <p:spPr>
          <a:xfrm flipH="1">
            <a:off x="6402206" y="4408528"/>
            <a:ext cx="1816549" cy="98597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6B5E3BE-77DA-CC30-EA12-23DF7E0BBB3B}"/>
              </a:ext>
            </a:extLst>
          </p:cNvPr>
          <p:cNvSpPr txBox="1"/>
          <p:nvPr/>
        </p:nvSpPr>
        <p:spPr>
          <a:xfrm>
            <a:off x="4691961" y="207021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nvaSubnet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10.0.1.0/25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8A3FCD-9FF2-F982-72BF-12682C945888}"/>
              </a:ext>
            </a:extLst>
          </p:cNvPr>
          <p:cNvSpPr txBox="1"/>
          <p:nvPr/>
        </p:nvSpPr>
        <p:spPr>
          <a:xfrm>
            <a:off x="7857534" y="263527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 err="1"/>
              <a:t>NVASubnet</a:t>
            </a:r>
            <a:endParaRPr lang="en-GB" sz="900" dirty="0"/>
          </a:p>
          <a:p>
            <a:r>
              <a:rPr lang="en-GB" sz="900" dirty="0">
                <a:solidFill>
                  <a:srgbClr val="0070C0"/>
                </a:solidFill>
              </a:rPr>
              <a:t>10.0.2.0/25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27A67FA9-D662-9B74-C809-B9EE60AC6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92" y="2703837"/>
            <a:ext cx="298931" cy="298931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3A8EC22-3E8F-A70A-E5AD-8AFD44095DAC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1226158" y="3002768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73253D1-1999-49B7-406E-CFB9F50F2949}"/>
              </a:ext>
            </a:extLst>
          </p:cNvPr>
          <p:cNvSpPr txBox="1"/>
          <p:nvPr/>
        </p:nvSpPr>
        <p:spPr>
          <a:xfrm>
            <a:off x="6516235" y="288365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noProof="1">
                <a:solidFill>
                  <a:srgbClr val="0070C0"/>
                </a:solidFill>
              </a:rPr>
              <a:t>vnet </a:t>
            </a:r>
          </a:p>
          <a:p>
            <a:pPr algn="ctr"/>
            <a:r>
              <a:rPr lang="en-US" sz="1400" noProof="1">
                <a:solidFill>
                  <a:srgbClr val="0070C0"/>
                </a:solidFill>
              </a:rPr>
              <a:t>peering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6D76C48-A443-37CE-B5B0-2DBF0D143FDE}"/>
              </a:ext>
            </a:extLst>
          </p:cNvPr>
          <p:cNvSpPr txBox="1"/>
          <p:nvPr/>
        </p:nvSpPr>
        <p:spPr>
          <a:xfrm>
            <a:off x="1805290" y="2653624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noProof="1">
                <a:solidFill>
                  <a:srgbClr val="0070C0"/>
                </a:solidFill>
              </a:rPr>
              <a:t>vnet </a:t>
            </a:r>
          </a:p>
          <a:p>
            <a:pPr algn="ctr"/>
            <a:r>
              <a:rPr lang="en-US" sz="1400" noProof="1">
                <a:solidFill>
                  <a:srgbClr val="0070C0"/>
                </a:solidFill>
              </a:rPr>
              <a:t>peering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7AFEEBD-DAA4-FFA1-BAF4-8CBB1A7D470E}"/>
              </a:ext>
            </a:extLst>
          </p:cNvPr>
          <p:cNvSpPr txBox="1"/>
          <p:nvPr/>
        </p:nvSpPr>
        <p:spPr>
          <a:xfrm>
            <a:off x="772344" y="3159400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dirty="0"/>
              <a:t>spoke1Subnet1</a:t>
            </a:r>
            <a:br>
              <a:rPr lang="en-GB" dirty="0"/>
            </a:br>
            <a:r>
              <a:rPr lang="en-GB" dirty="0"/>
              <a:t>10.0.50.0/25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9F1A6AA-30A9-FA04-E676-74569BB532CC}"/>
              </a:ext>
            </a:extLst>
          </p:cNvPr>
          <p:cNvCxnSpPr>
            <a:cxnSpLocks/>
          </p:cNvCxnSpPr>
          <p:nvPr/>
        </p:nvCxnSpPr>
        <p:spPr>
          <a:xfrm>
            <a:off x="1744385" y="3159400"/>
            <a:ext cx="83834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275CCFA-7ACE-10CC-D992-2328347BA5B7}"/>
              </a:ext>
            </a:extLst>
          </p:cNvPr>
          <p:cNvSpPr txBox="1"/>
          <p:nvPr/>
        </p:nvSpPr>
        <p:spPr>
          <a:xfrm>
            <a:off x="2674516" y="248397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fwSubnet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10.17.34.0/27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5CE0AB6-E24A-7034-BC2D-C8CF4EF0CADE}"/>
              </a:ext>
            </a:extLst>
          </p:cNvPr>
          <p:cNvSpPr txBox="1"/>
          <p:nvPr/>
        </p:nvSpPr>
        <p:spPr>
          <a:xfrm>
            <a:off x="5386244" y="1912993"/>
            <a:ext cx="994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SEA-Cust34-nva1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F2C8BBCE-B67B-AAF4-4349-C412AC33C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37" y="2178189"/>
            <a:ext cx="298931" cy="298931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67D5DB7-0543-154E-F1A4-8C5A6CA025E4}"/>
              </a:ext>
            </a:extLst>
          </p:cNvPr>
          <p:cNvCxnSpPr>
            <a:cxnSpLocks/>
          </p:cNvCxnSpPr>
          <p:nvPr/>
        </p:nvCxnSpPr>
        <p:spPr>
          <a:xfrm>
            <a:off x="5756123" y="2346222"/>
            <a:ext cx="0" cy="20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3B554D-4B15-D027-D747-C6E27192CD27}"/>
              </a:ext>
            </a:extLst>
          </p:cNvPr>
          <p:cNvCxnSpPr/>
          <p:nvPr/>
        </p:nvCxnSpPr>
        <p:spPr>
          <a:xfrm>
            <a:off x="3707877" y="2624940"/>
            <a:ext cx="8816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2692D53D-A7D8-C2A7-E620-8E87AAD3D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986" y="2465480"/>
            <a:ext cx="357102" cy="35710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94D2BB77-1007-2257-5156-ADA337029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660" y="2152456"/>
            <a:ext cx="298931" cy="298931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DB7E6F7-47B9-B8E3-DCBF-A7ED72648B81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4002125" y="2451387"/>
            <a:ext cx="1" cy="1735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21FFB10-A9B0-1FCE-DAC0-3162EA393BCC}"/>
              </a:ext>
            </a:extLst>
          </p:cNvPr>
          <p:cNvSpPr txBox="1"/>
          <p:nvPr/>
        </p:nvSpPr>
        <p:spPr>
          <a:xfrm>
            <a:off x="127369" y="3473140"/>
            <a:ext cx="1787669" cy="646331"/>
          </a:xfrm>
          <a:prstGeom prst="rect">
            <a:avLst/>
          </a:prstGeom>
          <a:solidFill>
            <a:srgbClr val="FFEEB9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GB" sz="900" b="1" noProof="1">
                <a:latin typeface="Consolas" panose="020B0609020204030204" pitchFamily="49" charset="0"/>
              </a:rPr>
              <a:t>UDR-Spoke1</a:t>
            </a:r>
          </a:p>
          <a:p>
            <a:r>
              <a:rPr lang="en-GB" sz="900" b="1" noProof="1">
                <a:latin typeface="Consolas" panose="020B0609020204030204" pitchFamily="49" charset="0"/>
              </a:rPr>
              <a:t>DestNet    next-hop</a:t>
            </a:r>
          </a:p>
          <a:p>
            <a:r>
              <a:rPr lang="en-GB" sz="900" b="1" noProof="1">
                <a:latin typeface="Consolas" panose="020B0609020204030204" pitchFamily="49" charset="0"/>
              </a:rPr>
              <a:t>0.0.0.0/0  10.17.34.10</a:t>
            </a:r>
          </a:p>
          <a:p>
            <a:r>
              <a:rPr lang="en-GB" sz="900" b="1" noProof="1">
                <a:solidFill>
                  <a:srgbClr val="C00000"/>
                </a:solidFill>
                <a:latin typeface="Consolas" panose="020B0609020204030204" pitchFamily="49" charset="0"/>
              </a:rPr>
              <a:t>BGP propagation: disabled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612FB73-AA99-BC5F-670D-BAF9F856ED10}"/>
              </a:ext>
            </a:extLst>
          </p:cNvPr>
          <p:cNvSpPr txBox="1"/>
          <p:nvPr/>
        </p:nvSpPr>
        <p:spPr>
          <a:xfrm>
            <a:off x="3435356" y="1929739"/>
            <a:ext cx="10265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9900FF"/>
                </a:solidFill>
              </a:rPr>
              <a:t>IP forwarding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03164D3-5B8D-4057-E502-64745FD08EF9}"/>
              </a:ext>
            </a:extLst>
          </p:cNvPr>
          <p:cNvSpPr txBox="1"/>
          <p:nvPr/>
        </p:nvSpPr>
        <p:spPr>
          <a:xfrm>
            <a:off x="4028472" y="2322103"/>
            <a:ext cx="476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</a:rPr>
              <a:t>.10</a:t>
            </a:r>
            <a:endParaRPr lang="en-GB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54210F9-AAB6-2FE8-C5F7-64586240253D}"/>
              </a:ext>
            </a:extLst>
          </p:cNvPr>
          <p:cNvSpPr txBox="1"/>
          <p:nvPr/>
        </p:nvSpPr>
        <p:spPr>
          <a:xfrm>
            <a:off x="8301858" y="2396730"/>
            <a:ext cx="476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</a:rPr>
              <a:t>.10</a:t>
            </a:r>
            <a:endParaRPr lang="en-GB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A24E0CD-6B1D-922D-5D2C-21D5F5EDA1C7}"/>
              </a:ext>
            </a:extLst>
          </p:cNvPr>
          <p:cNvSpPr txBox="1"/>
          <p:nvPr/>
        </p:nvSpPr>
        <p:spPr>
          <a:xfrm>
            <a:off x="5384920" y="2320901"/>
            <a:ext cx="4344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</a:rPr>
              <a:t>.10</a:t>
            </a:r>
            <a:endParaRPr lang="en-GB" sz="1200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1546F08-800E-C287-3425-851DA6DAD8BB}"/>
              </a:ext>
            </a:extLst>
          </p:cNvPr>
          <p:cNvCxnSpPr>
            <a:cxnSpLocks/>
          </p:cNvCxnSpPr>
          <p:nvPr/>
        </p:nvCxnSpPr>
        <p:spPr>
          <a:xfrm flipV="1">
            <a:off x="5956061" y="2258702"/>
            <a:ext cx="2149681" cy="66108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04E500B-2EED-40EA-A6CD-FCEB6FDCF552}"/>
              </a:ext>
            </a:extLst>
          </p:cNvPr>
          <p:cNvSpPr txBox="1"/>
          <p:nvPr/>
        </p:nvSpPr>
        <p:spPr>
          <a:xfrm>
            <a:off x="6594900" y="2202541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eBGP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9C3BEC9-A679-D51F-3688-CB9D1171B2D0}"/>
              </a:ext>
            </a:extLst>
          </p:cNvPr>
          <p:cNvCxnSpPr>
            <a:cxnSpLocks/>
          </p:cNvCxnSpPr>
          <p:nvPr/>
        </p:nvCxnSpPr>
        <p:spPr>
          <a:xfrm>
            <a:off x="8580613" y="2226196"/>
            <a:ext cx="1137680" cy="69359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0DAC661-7E8C-71F7-12DF-7D5B78A8B295}"/>
              </a:ext>
            </a:extLst>
          </p:cNvPr>
          <p:cNvSpPr txBox="1"/>
          <p:nvPr/>
        </p:nvSpPr>
        <p:spPr>
          <a:xfrm>
            <a:off x="9132566" y="233475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eBGP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7844185-8B1F-67DD-7B9B-E0A815340E6D}"/>
              </a:ext>
            </a:extLst>
          </p:cNvPr>
          <p:cNvSpPr txBox="1"/>
          <p:nvPr/>
        </p:nvSpPr>
        <p:spPr>
          <a:xfrm>
            <a:off x="8551842" y="2002430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AS:65001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9F98D8D-86BA-F7A6-CC8A-2EA7F724A6DF}"/>
              </a:ext>
            </a:extLst>
          </p:cNvPr>
          <p:cNvCxnSpPr>
            <a:cxnSpLocks/>
          </p:cNvCxnSpPr>
          <p:nvPr/>
        </p:nvCxnSpPr>
        <p:spPr>
          <a:xfrm>
            <a:off x="8545976" y="2329984"/>
            <a:ext cx="1097144" cy="72236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702CFD-8EC2-38D3-1E75-9AAC89DB29CC}"/>
              </a:ext>
            </a:extLst>
          </p:cNvPr>
          <p:cNvCxnSpPr>
            <a:cxnSpLocks/>
          </p:cNvCxnSpPr>
          <p:nvPr/>
        </p:nvCxnSpPr>
        <p:spPr>
          <a:xfrm flipV="1">
            <a:off x="5942110" y="2148459"/>
            <a:ext cx="2149681" cy="66108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B2D26DB-545A-BEBA-99CB-28312638D7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8884" y="4996987"/>
            <a:ext cx="223191" cy="223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A328BC-C969-C7FB-5163-27BC71E426D7}"/>
              </a:ext>
            </a:extLst>
          </p:cNvPr>
          <p:cNvSpPr txBox="1"/>
          <p:nvPr/>
        </p:nvSpPr>
        <p:spPr>
          <a:xfrm>
            <a:off x="7422075" y="5015896"/>
            <a:ext cx="1582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dirty="0"/>
              <a:t>SEA-Cust34-VNet02-gw2-er-conn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22A5EC-2BA9-70E3-4637-BB2B06ECEBD4}"/>
              </a:ext>
            </a:extLst>
          </p:cNvPr>
          <p:cNvSpPr txBox="1"/>
          <p:nvPr/>
        </p:nvSpPr>
        <p:spPr>
          <a:xfrm>
            <a:off x="3473327" y="1782987"/>
            <a:ext cx="885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SEA-Cust34-fw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6A7FFB-0F2F-00A7-544C-12E031BC1A18}"/>
              </a:ext>
            </a:extLst>
          </p:cNvPr>
          <p:cNvSpPr txBox="1"/>
          <p:nvPr/>
        </p:nvSpPr>
        <p:spPr>
          <a:xfrm>
            <a:off x="4864673" y="279183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SEA-Cust34-rs1</a:t>
            </a:r>
          </a:p>
          <a:p>
            <a:r>
              <a:rPr lang="en-GB" sz="9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1B6B8B-6F1B-876C-00C6-627B01F2E2B5}"/>
              </a:ext>
            </a:extLst>
          </p:cNvPr>
          <p:cNvSpPr txBox="1"/>
          <p:nvPr/>
        </p:nvSpPr>
        <p:spPr>
          <a:xfrm>
            <a:off x="9962792" y="262149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SEA-Cust34-rs2</a:t>
            </a:r>
          </a:p>
          <a:p>
            <a:r>
              <a:rPr lang="en-GB" sz="900" dirty="0">
                <a:solidFill>
                  <a:srgbClr val="FF0000"/>
                </a:solidFill>
              </a:rPr>
              <a:t>AS: 65515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BF127D-C66F-3232-5A48-2347F4339A24}"/>
              </a:ext>
            </a:extLst>
          </p:cNvPr>
          <p:cNvSpPr txBox="1"/>
          <p:nvPr/>
        </p:nvSpPr>
        <p:spPr>
          <a:xfrm>
            <a:off x="4875418" y="4296327"/>
            <a:ext cx="1430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SEA-Cust34-VNet01-gw-er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31CA94-E596-29A1-7249-555AB76A8F23}"/>
              </a:ext>
            </a:extLst>
          </p:cNvPr>
          <p:cNvSpPr txBox="1"/>
          <p:nvPr/>
        </p:nvSpPr>
        <p:spPr>
          <a:xfrm>
            <a:off x="8079328" y="4439639"/>
            <a:ext cx="1430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noProof="1"/>
              <a:t>SEA-Cust34-VNet02-gw-er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92AD21-9F61-D5D7-AD1B-71A1DC9FFB62}"/>
              </a:ext>
            </a:extLst>
          </p:cNvPr>
          <p:cNvSpPr txBox="1"/>
          <p:nvPr/>
        </p:nvSpPr>
        <p:spPr>
          <a:xfrm>
            <a:off x="505077" y="2496341"/>
            <a:ext cx="1311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SEA-Cust34-spoke1vm1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4B4A49-C6D3-6BA2-CEB8-1A1FFF2AAB35}"/>
              </a:ext>
            </a:extLst>
          </p:cNvPr>
          <p:cNvSpPr txBox="1"/>
          <p:nvPr/>
        </p:nvSpPr>
        <p:spPr>
          <a:xfrm>
            <a:off x="10068570" y="3033531"/>
            <a:ext cx="83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>
                <a:solidFill>
                  <a:srgbClr val="000099"/>
                </a:solidFill>
              </a:rPr>
              <a:t>10.0.2.132, 10.0.2.133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DFB2D7-FBC7-DE41-BB54-5B5C2C24FCE4}"/>
              </a:ext>
            </a:extLst>
          </p:cNvPr>
          <p:cNvSpPr txBox="1"/>
          <p:nvPr/>
        </p:nvSpPr>
        <p:spPr>
          <a:xfrm>
            <a:off x="4951150" y="3078628"/>
            <a:ext cx="80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>
                <a:solidFill>
                  <a:srgbClr val="000099"/>
                </a:solidFill>
              </a:rPr>
              <a:t>10.0.1.132, 10.0.1.133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3F7A1D-FE03-6B89-2CE2-67593DB9BEE6}"/>
              </a:ext>
            </a:extLst>
          </p:cNvPr>
          <p:cNvSpPr txBox="1"/>
          <p:nvPr/>
        </p:nvSpPr>
        <p:spPr>
          <a:xfrm>
            <a:off x="7828111" y="1890075"/>
            <a:ext cx="10265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9900FF"/>
                </a:solidFill>
              </a:rPr>
              <a:t>IP forwarding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C59784-9964-1B79-E88A-C615C88D9D3F}"/>
              </a:ext>
            </a:extLst>
          </p:cNvPr>
          <p:cNvSpPr txBox="1"/>
          <p:nvPr/>
        </p:nvSpPr>
        <p:spPr>
          <a:xfrm>
            <a:off x="7318683" y="2972523"/>
            <a:ext cx="1787669" cy="507831"/>
          </a:xfrm>
          <a:prstGeom prst="rect">
            <a:avLst/>
          </a:prstGeom>
          <a:solidFill>
            <a:srgbClr val="FFEEB9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b="1" noProof="1">
                <a:latin typeface="Consolas" panose="020B0609020204030204" pitchFamily="49" charset="0"/>
              </a:rPr>
              <a:t>UDR-nva2</a:t>
            </a:r>
          </a:p>
          <a:p>
            <a:r>
              <a:rPr lang="en-US" sz="900" b="1" noProof="1">
                <a:latin typeface="Consolas" panose="020B0609020204030204" pitchFamily="49" charset="0"/>
              </a:rPr>
              <a:t>DestNet         next-hop</a:t>
            </a:r>
          </a:p>
          <a:p>
            <a:r>
              <a:rPr lang="en-US" sz="900" b="1" noProof="1">
                <a:latin typeface="Consolas" panose="020B0609020204030204" pitchFamily="49" charset="0"/>
              </a:rPr>
              <a:t>10.0.50.0/24  10.17.33.10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6DC9D4-4219-FAE2-B82B-F9EDCA80C0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6061" y="5162965"/>
            <a:ext cx="815340" cy="8153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81AD76D-ACAA-B3C0-8DA0-B8108FF756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0333" y="2953725"/>
            <a:ext cx="357256" cy="325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C43A96-1DBA-5F75-6A3D-F278DADD59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00965" y="2905047"/>
            <a:ext cx="357256" cy="325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39D85-CD8A-AAF8-C394-F2C8AD6BA067}"/>
              </a:ext>
            </a:extLst>
          </p:cNvPr>
          <p:cNvSpPr txBox="1"/>
          <p:nvPr/>
        </p:nvSpPr>
        <p:spPr>
          <a:xfrm>
            <a:off x="9094548" y="3807852"/>
            <a:ext cx="1787669" cy="507831"/>
          </a:xfrm>
          <a:prstGeom prst="rect">
            <a:avLst/>
          </a:prstGeom>
          <a:solidFill>
            <a:srgbClr val="FFEEB9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GB" sz="900" b="1" noProof="1">
                <a:latin typeface="Consolas" panose="020B0609020204030204" pitchFamily="49" charset="0"/>
              </a:rPr>
              <a:t>UDR-GTW2</a:t>
            </a:r>
          </a:p>
          <a:p>
            <a:r>
              <a:rPr lang="en-GB" sz="900" b="1" noProof="1">
                <a:latin typeface="Consolas" panose="020B0609020204030204" pitchFamily="49" charset="0"/>
              </a:rPr>
              <a:t>DestNet         next-hop</a:t>
            </a:r>
          </a:p>
          <a:p>
            <a:r>
              <a:rPr lang="en-GB" sz="900" b="1" noProof="1">
                <a:latin typeface="Consolas" panose="020B0609020204030204" pitchFamily="49" charset="0"/>
              </a:rPr>
              <a:t>10.0.50.0/24  10.17.33.10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2F652-B33E-5B1C-AE4C-B421FAB62FF9}"/>
              </a:ext>
            </a:extLst>
          </p:cNvPr>
          <p:cNvSpPr txBox="1"/>
          <p:nvPr/>
        </p:nvSpPr>
        <p:spPr>
          <a:xfrm>
            <a:off x="2702085" y="3887467"/>
            <a:ext cx="1787669" cy="507831"/>
          </a:xfrm>
          <a:prstGeom prst="rect">
            <a:avLst/>
          </a:prstGeom>
          <a:solidFill>
            <a:srgbClr val="FFEEB9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GB" sz="900" b="1" noProof="1">
                <a:latin typeface="Consolas" panose="020B0609020204030204" pitchFamily="49" charset="0"/>
              </a:rPr>
              <a:t>UDR-GTW1</a:t>
            </a:r>
          </a:p>
          <a:p>
            <a:r>
              <a:rPr lang="en-GB" sz="900" b="1" noProof="1">
                <a:latin typeface="Consolas" panose="020B0609020204030204" pitchFamily="49" charset="0"/>
              </a:rPr>
              <a:t>DestNet         next-hop</a:t>
            </a:r>
          </a:p>
          <a:p>
            <a:r>
              <a:rPr lang="en-GB" sz="900" b="1" noProof="1">
                <a:latin typeface="Consolas" panose="020B0609020204030204" pitchFamily="49" charset="0"/>
              </a:rPr>
              <a:t>10.0.50.0/24  10.17.33.10</a:t>
            </a:r>
          </a:p>
        </p:txBody>
      </p:sp>
    </p:spTree>
    <p:extLst>
      <p:ext uri="{BB962C8B-B14F-4D97-AF65-F5344CB8AC3E}">
        <p14:creationId xmlns:p14="http://schemas.microsoft.com/office/powerpoint/2010/main" val="152776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Azure Route Server: super powers for your Network Virtual Appliance ...">
            <a:extLst>
              <a:ext uri="{FF2B5EF4-FFF2-40B4-BE49-F238E27FC236}">
                <a16:creationId xmlns:a16="http://schemas.microsoft.com/office/drawing/2014/main" id="{87337A7E-4495-D4D3-CCD0-E700842FE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7" t="21630" r="21565" b="18407"/>
          <a:stretch/>
        </p:blipFill>
        <p:spPr bwMode="auto">
          <a:xfrm>
            <a:off x="5553208" y="2908649"/>
            <a:ext cx="363434" cy="35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 descr="Azure Route Server: super powers for your Network Virtual Appliance ...">
            <a:extLst>
              <a:ext uri="{FF2B5EF4-FFF2-40B4-BE49-F238E27FC236}">
                <a16:creationId xmlns:a16="http://schemas.microsoft.com/office/drawing/2014/main" id="{7E0AB0F0-7C83-9513-6B45-C0F4A4B99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7" t="21630" r="21565" b="18407"/>
          <a:stretch/>
        </p:blipFill>
        <p:spPr bwMode="auto">
          <a:xfrm>
            <a:off x="9707286" y="2846575"/>
            <a:ext cx="363434" cy="35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AC4C3-4DB5-FFA3-7E80-0EFC88A2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11040969" cy="528500"/>
          </a:xfrm>
        </p:spPr>
        <p:txBody>
          <a:bodyPr>
            <a:noAutofit/>
          </a:bodyPr>
          <a:lstStyle/>
          <a:p>
            <a:r>
              <a:rPr lang="en-US" sz="2800" dirty="0"/>
              <a:t>data path is symmetric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5457B-DB63-5571-9F7E-38AE16DA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197" y="1566945"/>
            <a:ext cx="369452" cy="22056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F1B413-9997-6479-E9E5-8D6A3D34DCA9}"/>
              </a:ext>
            </a:extLst>
          </p:cNvPr>
          <p:cNvSpPr/>
          <p:nvPr/>
        </p:nvSpPr>
        <p:spPr>
          <a:xfrm>
            <a:off x="2586462" y="1840119"/>
            <a:ext cx="3881262" cy="288425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90EF3-93CB-CABB-7217-63E90F08D7BE}"/>
              </a:ext>
            </a:extLst>
          </p:cNvPr>
          <p:cNvSpPr txBox="1"/>
          <p:nvPr/>
        </p:nvSpPr>
        <p:spPr>
          <a:xfrm>
            <a:off x="6757096" y="5442745"/>
            <a:ext cx="8835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SEA-Cust33-ER</a:t>
            </a:r>
          </a:p>
          <a:p>
            <a:r>
              <a:rPr lang="en-GB" sz="900" dirty="0"/>
              <a:t>Seattle</a:t>
            </a:r>
          </a:p>
          <a:p>
            <a:r>
              <a:rPr lang="en-GB" sz="900" dirty="0"/>
              <a:t>50Mbps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6DC9D4-4219-FAE2-B82B-F9EDCA80C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61" y="5162965"/>
            <a:ext cx="815340" cy="815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5189F2-3981-6F59-6D94-B04BE5411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962" y="3221474"/>
            <a:ext cx="298931" cy="2989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286D7A-9379-01C7-3084-982ED5E21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5974" y="4144468"/>
            <a:ext cx="276880" cy="35953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51DB06-6205-9C35-EE43-594C55FF31CE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4432918" y="4019986"/>
            <a:ext cx="586036" cy="1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98B3FA-664B-C050-0F9E-1ED85AEB1240}"/>
              </a:ext>
            </a:extLst>
          </p:cNvPr>
          <p:cNvCxnSpPr/>
          <p:nvPr/>
        </p:nvCxnSpPr>
        <p:spPr>
          <a:xfrm>
            <a:off x="3390762" y="3660069"/>
            <a:ext cx="8816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91EA03-5C44-B9F5-422F-35F4D5D3E896}"/>
              </a:ext>
            </a:extLst>
          </p:cNvPr>
          <p:cNvCxnSpPr>
            <a:cxnSpLocks/>
          </p:cNvCxnSpPr>
          <p:nvPr/>
        </p:nvCxnSpPr>
        <p:spPr>
          <a:xfrm>
            <a:off x="3774780" y="3473140"/>
            <a:ext cx="0" cy="20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18482B-8B3D-A11E-07D2-EDA94EE0FEB2}"/>
              </a:ext>
            </a:extLst>
          </p:cNvPr>
          <p:cNvCxnSpPr>
            <a:cxnSpLocks/>
          </p:cNvCxnSpPr>
          <p:nvPr/>
        </p:nvCxnSpPr>
        <p:spPr>
          <a:xfrm>
            <a:off x="5401598" y="3463355"/>
            <a:ext cx="8659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5B2D6A-CC0D-5C1C-C0B0-1994E185DE03}"/>
              </a:ext>
            </a:extLst>
          </p:cNvPr>
          <p:cNvCxnSpPr>
            <a:cxnSpLocks/>
          </p:cNvCxnSpPr>
          <p:nvPr/>
        </p:nvCxnSpPr>
        <p:spPr>
          <a:xfrm>
            <a:off x="5712259" y="3266597"/>
            <a:ext cx="0" cy="196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FF8BCB-54A8-3D3E-42E5-A54D16CAFF44}"/>
              </a:ext>
            </a:extLst>
          </p:cNvPr>
          <p:cNvSpPr txBox="1"/>
          <p:nvPr/>
        </p:nvSpPr>
        <p:spPr>
          <a:xfrm>
            <a:off x="3263649" y="1440592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SEA-Cust34-VNet01</a:t>
            </a:r>
          </a:p>
          <a:p>
            <a:r>
              <a:rPr lang="en-GB" sz="900" dirty="0"/>
              <a:t>[</a:t>
            </a:r>
            <a:r>
              <a:rPr lang="en-GB" sz="900" dirty="0">
                <a:solidFill>
                  <a:srgbClr val="0070C0"/>
                </a:solidFill>
              </a:rPr>
              <a:t>10.17.34.0/24, 10.0.1.0/24</a:t>
            </a:r>
            <a:r>
              <a:rPr lang="en-GB" sz="900" dirty="0"/>
              <a:t>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EE9056-6DA7-CAEF-3CD3-D58845B12F66}"/>
              </a:ext>
            </a:extLst>
          </p:cNvPr>
          <p:cNvSpPr txBox="1"/>
          <p:nvPr/>
        </p:nvSpPr>
        <p:spPr>
          <a:xfrm>
            <a:off x="2722579" y="32083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tenantSubnet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10.17.34.32/27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0868753-5E8E-CF10-7BCF-475B72C0B8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8436" y="3474491"/>
            <a:ext cx="357102" cy="35710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E58DC68-DB69-CE1C-CA06-1A3003EB2AEE}"/>
              </a:ext>
            </a:extLst>
          </p:cNvPr>
          <p:cNvSpPr txBox="1"/>
          <p:nvPr/>
        </p:nvSpPr>
        <p:spPr>
          <a:xfrm>
            <a:off x="5268000" y="343256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RouteServerSubnet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10.0.1.128/25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2BFC4D-DB7A-1FB2-362F-075C4C35DD6C}"/>
              </a:ext>
            </a:extLst>
          </p:cNvPr>
          <p:cNvSpPr txBox="1"/>
          <p:nvPr/>
        </p:nvSpPr>
        <p:spPr>
          <a:xfrm>
            <a:off x="5305856" y="390295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 err="1"/>
              <a:t>GatewaySubnet</a:t>
            </a:r>
            <a:endParaRPr lang="en-GB" sz="900" dirty="0"/>
          </a:p>
          <a:p>
            <a:r>
              <a:rPr lang="en-GB" sz="900" dirty="0">
                <a:solidFill>
                  <a:srgbClr val="0070C0"/>
                </a:solidFill>
              </a:rPr>
              <a:t>10.17.34.128/25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5787CA-0E41-39E4-ECA8-0FA02A5A692E}"/>
              </a:ext>
            </a:extLst>
          </p:cNvPr>
          <p:cNvCxnSpPr>
            <a:cxnSpLocks/>
          </p:cNvCxnSpPr>
          <p:nvPr/>
        </p:nvCxnSpPr>
        <p:spPr>
          <a:xfrm>
            <a:off x="4782304" y="4019986"/>
            <a:ext cx="0" cy="11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9A06602-E346-D653-B797-81DED6A44C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8954" y="3841435"/>
            <a:ext cx="357102" cy="35710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DCD50DF-FD77-6318-4D5D-F41953E2C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55" y="2202541"/>
            <a:ext cx="470956" cy="281168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FD1D4FD-2A68-A3FE-84BD-21D036558AF8}"/>
              </a:ext>
            </a:extLst>
          </p:cNvPr>
          <p:cNvSpPr/>
          <p:nvPr/>
        </p:nvSpPr>
        <p:spPr>
          <a:xfrm>
            <a:off x="469092" y="2460916"/>
            <a:ext cx="1275293" cy="10336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0065C0B-F6FD-C623-EFDA-7C3449DB03E7}"/>
              </a:ext>
            </a:extLst>
          </p:cNvPr>
          <p:cNvCxnSpPr>
            <a:cxnSpLocks/>
          </p:cNvCxnSpPr>
          <p:nvPr/>
        </p:nvCxnSpPr>
        <p:spPr>
          <a:xfrm>
            <a:off x="862726" y="3166637"/>
            <a:ext cx="6312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BBE5AB1-7C01-8ABF-48E6-EC2641AAA8A7}"/>
              </a:ext>
            </a:extLst>
          </p:cNvPr>
          <p:cNvSpPr txBox="1"/>
          <p:nvPr/>
        </p:nvSpPr>
        <p:spPr>
          <a:xfrm>
            <a:off x="994562" y="212828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spoke1</a:t>
            </a:r>
            <a:br>
              <a:rPr lang="en-GB" sz="900" dirty="0"/>
            </a:br>
            <a:r>
              <a:rPr lang="en-GB" sz="900" dirty="0"/>
              <a:t>10.0.50.0/24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A002D79-758C-0999-0F83-447ECEB01F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363" y="2973405"/>
            <a:ext cx="357102" cy="35710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BFFF9957-42C3-D4B2-AC25-B519E2C72EE6}"/>
              </a:ext>
            </a:extLst>
          </p:cNvPr>
          <p:cNvSpPr txBox="1"/>
          <p:nvPr/>
        </p:nvSpPr>
        <p:spPr>
          <a:xfrm>
            <a:off x="3268994" y="3022786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SEA-Cust34-vm01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5D50CA-3F09-07F0-F0CA-5D067C5FA8CA}"/>
              </a:ext>
            </a:extLst>
          </p:cNvPr>
          <p:cNvSpPr txBox="1"/>
          <p:nvPr/>
        </p:nvSpPr>
        <p:spPr>
          <a:xfrm>
            <a:off x="5613608" y="5833097"/>
            <a:ext cx="11384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000" dirty="0"/>
              <a:t>On-prem network</a:t>
            </a:r>
          </a:p>
          <a:p>
            <a:r>
              <a:rPr lang="en-GB" sz="1000" dirty="0">
                <a:solidFill>
                  <a:srgbClr val="C00000"/>
                </a:solidFill>
              </a:rPr>
              <a:t>10.1.34.0/25</a:t>
            </a:r>
          </a:p>
          <a:p>
            <a:r>
              <a:rPr lang="en-GB" sz="1000" dirty="0">
                <a:solidFill>
                  <a:srgbClr val="C00000"/>
                </a:solidFill>
              </a:rPr>
              <a:t>ASN: 65020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4CC8EEC-DAB5-78FF-3B6F-E0159CE7DB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1348" y="6162435"/>
            <a:ext cx="388620" cy="35052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2AD6265A-A810-C567-6E86-3F6D7A1DDCF4}"/>
              </a:ext>
            </a:extLst>
          </p:cNvPr>
          <p:cNvSpPr txBox="1"/>
          <p:nvPr/>
        </p:nvSpPr>
        <p:spPr>
          <a:xfrm>
            <a:off x="6941000" y="5950576"/>
            <a:ext cx="114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dirty="0">
                <a:solidFill>
                  <a:srgbClr val="0070C0"/>
                </a:solidFill>
              </a:rPr>
              <a:t>10.1.33.10</a:t>
            </a:r>
          </a:p>
          <a:p>
            <a:r>
              <a:rPr lang="en-GB" dirty="0">
                <a:solidFill>
                  <a:srgbClr val="0070C0"/>
                </a:solidFill>
              </a:rPr>
              <a:t>Web server:</a:t>
            </a:r>
          </a:p>
          <a:p>
            <a:r>
              <a:rPr lang="en-GB" dirty="0">
                <a:solidFill>
                  <a:srgbClr val="0070C0"/>
                </a:solidFill>
              </a:rPr>
              <a:t>10.1.33.10:8080</a:t>
            </a:r>
          </a:p>
          <a:p>
            <a:r>
              <a:rPr lang="en-GB" dirty="0">
                <a:solidFill>
                  <a:srgbClr val="0070C0"/>
                </a:solidFill>
              </a:rPr>
              <a:t>10.1.33.10:8081</a:t>
            </a:r>
          </a:p>
          <a:p>
            <a:r>
              <a:rPr lang="en-GB" dirty="0">
                <a:solidFill>
                  <a:srgbClr val="0070C0"/>
                </a:solidFill>
              </a:rPr>
              <a:t>10.1.33.10:8082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513E80-59EE-59C7-F098-D0ACD210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503" y="1469441"/>
            <a:ext cx="369452" cy="22056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9514F0-91D1-A99B-FB8C-96A40E63BBDC}"/>
              </a:ext>
            </a:extLst>
          </p:cNvPr>
          <p:cNvSpPr/>
          <p:nvPr/>
        </p:nvSpPr>
        <p:spPr>
          <a:xfrm>
            <a:off x="7251632" y="1697085"/>
            <a:ext cx="3881261" cy="301047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95C433-73E9-D3D0-E45E-93BE505EB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773" y="2161985"/>
            <a:ext cx="298931" cy="2989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26E156-B3C7-5ACF-BF25-E022791F0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0765" y="4055881"/>
            <a:ext cx="276880" cy="35953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45C9A0-8A78-7DCD-7D72-55DA55ACFD64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513919" y="3974890"/>
            <a:ext cx="1299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5FBAE2-AB60-A265-F804-1BEB668D6B74}"/>
              </a:ext>
            </a:extLst>
          </p:cNvPr>
          <p:cNvCxnSpPr>
            <a:cxnSpLocks/>
          </p:cNvCxnSpPr>
          <p:nvPr/>
        </p:nvCxnSpPr>
        <p:spPr>
          <a:xfrm>
            <a:off x="7898906" y="2639340"/>
            <a:ext cx="6979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4E50D2-ECD9-9286-65D6-191829118959}"/>
              </a:ext>
            </a:extLst>
          </p:cNvPr>
          <p:cNvCxnSpPr>
            <a:cxnSpLocks/>
          </p:cNvCxnSpPr>
          <p:nvPr/>
        </p:nvCxnSpPr>
        <p:spPr>
          <a:xfrm>
            <a:off x="8318836" y="2453762"/>
            <a:ext cx="0" cy="20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436D29-0DA4-6045-24B7-87D3009EA973}"/>
              </a:ext>
            </a:extLst>
          </p:cNvPr>
          <p:cNvCxnSpPr>
            <a:cxnSpLocks/>
          </p:cNvCxnSpPr>
          <p:nvPr/>
        </p:nvCxnSpPr>
        <p:spPr>
          <a:xfrm>
            <a:off x="9591538" y="3418259"/>
            <a:ext cx="8659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588F57-580A-E78B-5E7C-49B7D4ED1789}"/>
              </a:ext>
            </a:extLst>
          </p:cNvPr>
          <p:cNvCxnSpPr>
            <a:cxnSpLocks/>
          </p:cNvCxnSpPr>
          <p:nvPr/>
        </p:nvCxnSpPr>
        <p:spPr>
          <a:xfrm>
            <a:off x="9902199" y="3221501"/>
            <a:ext cx="0" cy="196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AC8958E-CC56-4D32-FE28-7881902BB63D}"/>
              </a:ext>
            </a:extLst>
          </p:cNvPr>
          <p:cNvSpPr txBox="1"/>
          <p:nvPr/>
        </p:nvSpPr>
        <p:spPr>
          <a:xfrm>
            <a:off x="8257146" y="1366931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SEA-Cust34-VNet02</a:t>
            </a:r>
          </a:p>
          <a:p>
            <a:r>
              <a:rPr lang="en-GB" sz="900" dirty="0"/>
              <a:t>[</a:t>
            </a:r>
            <a:r>
              <a:rPr lang="en-GB" sz="900" dirty="0">
                <a:solidFill>
                  <a:srgbClr val="0070C0"/>
                </a:solidFill>
              </a:rPr>
              <a:t>10.18.34.0/24,10.0.2.0/24</a:t>
            </a:r>
            <a:r>
              <a:rPr lang="en-GB" sz="900" dirty="0"/>
              <a:t>]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0ECA811-4503-E088-FB63-03BBC1917A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6580" y="2453762"/>
            <a:ext cx="357102" cy="35710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A7A86E1-9041-E547-36E0-C23455B281E6}"/>
              </a:ext>
            </a:extLst>
          </p:cNvPr>
          <p:cNvSpPr txBox="1"/>
          <p:nvPr/>
        </p:nvSpPr>
        <p:spPr>
          <a:xfrm>
            <a:off x="9457940" y="338746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RouteServerSubnet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10.0.2.128/25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364586-6DB8-2693-0643-76ACF5056690}"/>
              </a:ext>
            </a:extLst>
          </p:cNvPr>
          <p:cNvSpPr txBox="1"/>
          <p:nvPr/>
        </p:nvSpPr>
        <p:spPr>
          <a:xfrm>
            <a:off x="7873148" y="360202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GatewaySubnet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10.18.34.128/25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849F7AE-C832-F7B1-9FBE-56129DECAEC1}"/>
              </a:ext>
            </a:extLst>
          </p:cNvPr>
          <p:cNvCxnSpPr>
            <a:cxnSpLocks/>
          </p:cNvCxnSpPr>
          <p:nvPr/>
        </p:nvCxnSpPr>
        <p:spPr>
          <a:xfrm>
            <a:off x="7659205" y="3971622"/>
            <a:ext cx="0" cy="11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EC43B21-A500-BE9F-D050-6EA4BFBE5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2968" y="3796339"/>
            <a:ext cx="357102" cy="3571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AD5CB87-D81D-917C-A0C3-CD0D8830902E}"/>
              </a:ext>
            </a:extLst>
          </p:cNvPr>
          <p:cNvSpPr txBox="1"/>
          <p:nvPr/>
        </p:nvSpPr>
        <p:spPr>
          <a:xfrm>
            <a:off x="7801751" y="1740271"/>
            <a:ext cx="994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SEA-Cust34-nva2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6D88B9C-0314-481D-478E-23F49A759FAC}"/>
              </a:ext>
            </a:extLst>
          </p:cNvPr>
          <p:cNvCxnSpPr>
            <a:cxnSpLocks/>
          </p:cNvCxnSpPr>
          <p:nvPr/>
        </p:nvCxnSpPr>
        <p:spPr>
          <a:xfrm>
            <a:off x="6467724" y="3387467"/>
            <a:ext cx="783909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5FBF586-B744-2617-4BE8-D501D5A42129}"/>
              </a:ext>
            </a:extLst>
          </p:cNvPr>
          <p:cNvCxnSpPr/>
          <p:nvPr/>
        </p:nvCxnSpPr>
        <p:spPr>
          <a:xfrm>
            <a:off x="5320081" y="2555662"/>
            <a:ext cx="8816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3CE6C34D-6039-3133-FA0A-6C344E98ED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0840" y="2410694"/>
            <a:ext cx="357102" cy="357102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28C904E-0BBE-150C-F59A-EF237BF8E7C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402206" y="4415411"/>
            <a:ext cx="1256999" cy="97909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6B5E3BE-77DA-CC30-EA12-23DF7E0BBB3B}"/>
              </a:ext>
            </a:extLst>
          </p:cNvPr>
          <p:cNvSpPr txBox="1"/>
          <p:nvPr/>
        </p:nvSpPr>
        <p:spPr>
          <a:xfrm>
            <a:off x="4691961" y="207021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nvaSubnet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10.0.1.0/25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8A3FCD-9FF2-F982-72BF-12682C945888}"/>
              </a:ext>
            </a:extLst>
          </p:cNvPr>
          <p:cNvSpPr txBox="1"/>
          <p:nvPr/>
        </p:nvSpPr>
        <p:spPr>
          <a:xfrm>
            <a:off x="7857534" y="263527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NVASubnet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10.0.2.0/25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27A67FA9-D662-9B74-C809-B9EE60AC6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692" y="2703837"/>
            <a:ext cx="298931" cy="298931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3A8EC22-3E8F-A70A-E5AD-8AFD44095DAC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1226158" y="3002768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73253D1-1999-49B7-406E-CFB9F50F2949}"/>
              </a:ext>
            </a:extLst>
          </p:cNvPr>
          <p:cNvSpPr txBox="1"/>
          <p:nvPr/>
        </p:nvSpPr>
        <p:spPr>
          <a:xfrm>
            <a:off x="6488422" y="2778098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noProof="1">
                <a:solidFill>
                  <a:srgbClr val="0070C0"/>
                </a:solidFill>
              </a:rPr>
              <a:t>vnet </a:t>
            </a:r>
          </a:p>
          <a:p>
            <a:pPr algn="ctr"/>
            <a:r>
              <a:rPr lang="en-GB" sz="1400" noProof="1">
                <a:solidFill>
                  <a:srgbClr val="0070C0"/>
                </a:solidFill>
              </a:rPr>
              <a:t>peering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6D76C48-A443-37CE-B5B0-2DBF0D143FDE}"/>
              </a:ext>
            </a:extLst>
          </p:cNvPr>
          <p:cNvSpPr txBox="1"/>
          <p:nvPr/>
        </p:nvSpPr>
        <p:spPr>
          <a:xfrm>
            <a:off x="1823250" y="2529128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noProof="1">
                <a:solidFill>
                  <a:srgbClr val="0070C0"/>
                </a:solidFill>
              </a:rPr>
              <a:t>vnet </a:t>
            </a:r>
          </a:p>
          <a:p>
            <a:pPr algn="ctr"/>
            <a:r>
              <a:rPr lang="en-GB" sz="1400" noProof="1">
                <a:solidFill>
                  <a:srgbClr val="0070C0"/>
                </a:solidFill>
              </a:rPr>
              <a:t>peering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7AFEEBD-DAA4-FFA1-BAF4-8CBB1A7D470E}"/>
              </a:ext>
            </a:extLst>
          </p:cNvPr>
          <p:cNvSpPr txBox="1"/>
          <p:nvPr/>
        </p:nvSpPr>
        <p:spPr>
          <a:xfrm>
            <a:off x="772344" y="3159400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dirty="0"/>
              <a:t>spoke1Subnet1</a:t>
            </a:r>
            <a:br>
              <a:rPr lang="en-GB" dirty="0"/>
            </a:br>
            <a:r>
              <a:rPr lang="en-GB" dirty="0"/>
              <a:t>10.0.50.0/25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9F1A6AA-30A9-FA04-E676-74569BB532CC}"/>
              </a:ext>
            </a:extLst>
          </p:cNvPr>
          <p:cNvCxnSpPr>
            <a:cxnSpLocks/>
          </p:cNvCxnSpPr>
          <p:nvPr/>
        </p:nvCxnSpPr>
        <p:spPr>
          <a:xfrm>
            <a:off x="1744385" y="3159400"/>
            <a:ext cx="83834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275CCFA-7ACE-10CC-D992-2328347BA5B7}"/>
              </a:ext>
            </a:extLst>
          </p:cNvPr>
          <p:cNvSpPr txBox="1"/>
          <p:nvPr/>
        </p:nvSpPr>
        <p:spPr>
          <a:xfrm>
            <a:off x="2674516" y="248397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fwSubnet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10.17.34.0/27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5CE0AB6-E24A-7034-BC2D-C8CF4EF0CADE}"/>
              </a:ext>
            </a:extLst>
          </p:cNvPr>
          <p:cNvSpPr txBox="1"/>
          <p:nvPr/>
        </p:nvSpPr>
        <p:spPr>
          <a:xfrm>
            <a:off x="5386244" y="1912993"/>
            <a:ext cx="994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SEA-Cust34-nva1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F2C8BBCE-B67B-AAF4-4349-C412AC33C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2237" y="2178189"/>
            <a:ext cx="298931" cy="298931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67D5DB7-0543-154E-F1A4-8C5A6CA025E4}"/>
              </a:ext>
            </a:extLst>
          </p:cNvPr>
          <p:cNvCxnSpPr>
            <a:cxnSpLocks/>
          </p:cNvCxnSpPr>
          <p:nvPr/>
        </p:nvCxnSpPr>
        <p:spPr>
          <a:xfrm>
            <a:off x="5785075" y="2386365"/>
            <a:ext cx="0" cy="20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3B554D-4B15-D027-D747-C6E27192CD27}"/>
              </a:ext>
            </a:extLst>
          </p:cNvPr>
          <p:cNvCxnSpPr/>
          <p:nvPr/>
        </p:nvCxnSpPr>
        <p:spPr>
          <a:xfrm>
            <a:off x="3707877" y="2624940"/>
            <a:ext cx="8816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2692D53D-A7D8-C2A7-E620-8E87AAD3DD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986" y="2465480"/>
            <a:ext cx="357102" cy="35710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94D2BB77-1007-2257-5156-ADA337029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660" y="2152456"/>
            <a:ext cx="298931" cy="298931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DB7E6F7-47B9-B8E3-DCBF-A7ED72648B81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4002125" y="2451387"/>
            <a:ext cx="1" cy="1735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21FFB10-A9B0-1FCE-DAC0-3162EA393BCC}"/>
              </a:ext>
            </a:extLst>
          </p:cNvPr>
          <p:cNvSpPr txBox="1"/>
          <p:nvPr/>
        </p:nvSpPr>
        <p:spPr>
          <a:xfrm>
            <a:off x="127369" y="3473140"/>
            <a:ext cx="1787669" cy="646331"/>
          </a:xfrm>
          <a:prstGeom prst="rect">
            <a:avLst/>
          </a:prstGeom>
          <a:solidFill>
            <a:srgbClr val="FFEEB9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GB" sz="900" b="1" noProof="1">
                <a:latin typeface="Consolas" panose="020B0609020204030204" pitchFamily="49" charset="0"/>
              </a:rPr>
              <a:t>UDR-Spoke1</a:t>
            </a:r>
          </a:p>
          <a:p>
            <a:r>
              <a:rPr lang="en-GB" sz="900" b="1" noProof="1">
                <a:latin typeface="Consolas" panose="020B0609020204030204" pitchFamily="49" charset="0"/>
              </a:rPr>
              <a:t>DestNet    next-hop</a:t>
            </a:r>
          </a:p>
          <a:p>
            <a:r>
              <a:rPr lang="en-GB" sz="900" b="1" noProof="1">
                <a:latin typeface="Consolas" panose="020B0609020204030204" pitchFamily="49" charset="0"/>
              </a:rPr>
              <a:t>0.0.0.0/0  10.17.34.10</a:t>
            </a:r>
          </a:p>
          <a:p>
            <a:r>
              <a:rPr lang="en-GB" sz="900" b="1" noProof="1">
                <a:solidFill>
                  <a:srgbClr val="C00000"/>
                </a:solidFill>
                <a:latin typeface="Consolas" panose="020B0609020204030204" pitchFamily="49" charset="0"/>
              </a:rPr>
              <a:t>BGP propagation: disabled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612FB73-AA99-BC5F-670D-BAF9F856ED10}"/>
              </a:ext>
            </a:extLst>
          </p:cNvPr>
          <p:cNvSpPr txBox="1"/>
          <p:nvPr/>
        </p:nvSpPr>
        <p:spPr>
          <a:xfrm>
            <a:off x="3435356" y="1929739"/>
            <a:ext cx="10265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9900FF"/>
                </a:solidFill>
              </a:rPr>
              <a:t>IP forwarding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03164D3-5B8D-4057-E502-64745FD08EF9}"/>
              </a:ext>
            </a:extLst>
          </p:cNvPr>
          <p:cNvSpPr txBox="1"/>
          <p:nvPr/>
        </p:nvSpPr>
        <p:spPr>
          <a:xfrm>
            <a:off x="4028472" y="2322103"/>
            <a:ext cx="476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</a:rPr>
              <a:t>.10</a:t>
            </a:r>
            <a:endParaRPr lang="en-GB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CCACAED-A5C4-9287-3840-650B3B0780B2}"/>
              </a:ext>
            </a:extLst>
          </p:cNvPr>
          <p:cNvSpPr txBox="1"/>
          <p:nvPr/>
        </p:nvSpPr>
        <p:spPr>
          <a:xfrm>
            <a:off x="2672224" y="3927110"/>
            <a:ext cx="1787669" cy="507831"/>
          </a:xfrm>
          <a:prstGeom prst="rect">
            <a:avLst/>
          </a:prstGeom>
          <a:solidFill>
            <a:srgbClr val="FFEEB9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GB" sz="900" b="1" noProof="1">
                <a:latin typeface="Consolas" panose="020B0609020204030204" pitchFamily="49" charset="0"/>
              </a:rPr>
              <a:t>UDR-GTW1</a:t>
            </a:r>
          </a:p>
          <a:p>
            <a:r>
              <a:rPr lang="en-GB" sz="900" b="1" noProof="1">
                <a:latin typeface="Consolas" panose="020B0609020204030204" pitchFamily="49" charset="0"/>
              </a:rPr>
              <a:t>DestNet         next-hop</a:t>
            </a:r>
          </a:p>
          <a:p>
            <a:r>
              <a:rPr lang="en-GB" sz="900" b="1" noProof="1">
                <a:latin typeface="Consolas" panose="020B0609020204030204" pitchFamily="49" charset="0"/>
              </a:rPr>
              <a:t>10.0.50.0/24  10.17.33.10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54210F9-AAB6-2FE8-C5F7-64586240253D}"/>
              </a:ext>
            </a:extLst>
          </p:cNvPr>
          <p:cNvSpPr txBox="1"/>
          <p:nvPr/>
        </p:nvSpPr>
        <p:spPr>
          <a:xfrm>
            <a:off x="8301858" y="2396730"/>
            <a:ext cx="476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</a:rPr>
              <a:t>.10</a:t>
            </a:r>
            <a:endParaRPr lang="en-GB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A24E0CD-6B1D-922D-5D2C-21D5F5EDA1C7}"/>
              </a:ext>
            </a:extLst>
          </p:cNvPr>
          <p:cNvSpPr txBox="1"/>
          <p:nvPr/>
        </p:nvSpPr>
        <p:spPr>
          <a:xfrm>
            <a:off x="5318484" y="2294612"/>
            <a:ext cx="476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</a:rPr>
              <a:t>.10</a:t>
            </a:r>
            <a:endParaRPr lang="en-GB" sz="1200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1546F08-800E-C287-3425-851DA6DAD8BB}"/>
              </a:ext>
            </a:extLst>
          </p:cNvPr>
          <p:cNvCxnSpPr>
            <a:cxnSpLocks/>
          </p:cNvCxnSpPr>
          <p:nvPr/>
        </p:nvCxnSpPr>
        <p:spPr>
          <a:xfrm flipV="1">
            <a:off x="5956061" y="2258702"/>
            <a:ext cx="2149681" cy="66108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04E500B-2EED-40EA-A6CD-FCEB6FDCF552}"/>
              </a:ext>
            </a:extLst>
          </p:cNvPr>
          <p:cNvSpPr txBox="1"/>
          <p:nvPr/>
        </p:nvSpPr>
        <p:spPr>
          <a:xfrm>
            <a:off x="6594900" y="2202541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eBGP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9C3BEC9-A679-D51F-3688-CB9D1171B2D0}"/>
              </a:ext>
            </a:extLst>
          </p:cNvPr>
          <p:cNvCxnSpPr>
            <a:cxnSpLocks/>
          </p:cNvCxnSpPr>
          <p:nvPr/>
        </p:nvCxnSpPr>
        <p:spPr>
          <a:xfrm>
            <a:off x="8580613" y="2226196"/>
            <a:ext cx="1137680" cy="69359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0DAC661-7E8C-71F7-12DF-7D5B78A8B295}"/>
              </a:ext>
            </a:extLst>
          </p:cNvPr>
          <p:cNvSpPr txBox="1"/>
          <p:nvPr/>
        </p:nvSpPr>
        <p:spPr>
          <a:xfrm>
            <a:off x="9132566" y="233475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eBGP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7844185-8B1F-67DD-7B9B-E0A815340E6D}"/>
              </a:ext>
            </a:extLst>
          </p:cNvPr>
          <p:cNvSpPr txBox="1"/>
          <p:nvPr/>
        </p:nvSpPr>
        <p:spPr>
          <a:xfrm>
            <a:off x="8551842" y="2002430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AS:65001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9F98D8D-86BA-F7A6-CC8A-2EA7F724A6DF}"/>
              </a:ext>
            </a:extLst>
          </p:cNvPr>
          <p:cNvCxnSpPr>
            <a:cxnSpLocks/>
          </p:cNvCxnSpPr>
          <p:nvPr/>
        </p:nvCxnSpPr>
        <p:spPr>
          <a:xfrm>
            <a:off x="8545976" y="2329984"/>
            <a:ext cx="1097144" cy="72236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702CFD-8EC2-38D3-1E75-9AAC89DB29CC}"/>
              </a:ext>
            </a:extLst>
          </p:cNvPr>
          <p:cNvCxnSpPr>
            <a:cxnSpLocks/>
          </p:cNvCxnSpPr>
          <p:nvPr/>
        </p:nvCxnSpPr>
        <p:spPr>
          <a:xfrm flipV="1">
            <a:off x="5942110" y="2148459"/>
            <a:ext cx="2149681" cy="66108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B2D26DB-545A-BEBA-99CB-28312638D7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3415" y="4854043"/>
            <a:ext cx="223191" cy="223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A328BC-C969-C7FB-5163-27BC71E426D7}"/>
              </a:ext>
            </a:extLst>
          </p:cNvPr>
          <p:cNvSpPr txBox="1"/>
          <p:nvPr/>
        </p:nvSpPr>
        <p:spPr>
          <a:xfrm>
            <a:off x="7037092" y="5089767"/>
            <a:ext cx="1582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dirty="0"/>
              <a:t>SEA-Cust34-VNet02-gw2-er-conn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22A5EC-2BA9-70E3-4637-BB2B06ECEBD4}"/>
              </a:ext>
            </a:extLst>
          </p:cNvPr>
          <p:cNvSpPr txBox="1"/>
          <p:nvPr/>
        </p:nvSpPr>
        <p:spPr>
          <a:xfrm>
            <a:off x="3473327" y="1782987"/>
            <a:ext cx="885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SEA-Cust34-fw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6A7FFB-0F2F-00A7-544C-12E031BC1A18}"/>
              </a:ext>
            </a:extLst>
          </p:cNvPr>
          <p:cNvSpPr txBox="1"/>
          <p:nvPr/>
        </p:nvSpPr>
        <p:spPr>
          <a:xfrm>
            <a:off x="4761596" y="278204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SEA-Cust34-rs1</a:t>
            </a:r>
          </a:p>
          <a:p>
            <a:r>
              <a:rPr lang="en-GB" sz="9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1B6B8B-6F1B-876C-00C6-627B01F2E2B5}"/>
              </a:ext>
            </a:extLst>
          </p:cNvPr>
          <p:cNvSpPr txBox="1"/>
          <p:nvPr/>
        </p:nvSpPr>
        <p:spPr>
          <a:xfrm>
            <a:off x="10133348" y="264746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SEA-Cust34-rs2</a:t>
            </a:r>
          </a:p>
          <a:p>
            <a:r>
              <a:rPr lang="en-GB" sz="900" dirty="0">
                <a:solidFill>
                  <a:srgbClr val="FF0000"/>
                </a:solidFill>
              </a:rPr>
              <a:t>AS: 65515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BF127D-C66F-3232-5A48-2347F4339A24}"/>
              </a:ext>
            </a:extLst>
          </p:cNvPr>
          <p:cNvSpPr txBox="1"/>
          <p:nvPr/>
        </p:nvSpPr>
        <p:spPr>
          <a:xfrm>
            <a:off x="4875418" y="4296327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SEA-Cust34-VNet01-gw-er</a:t>
            </a:r>
          </a:p>
          <a:p>
            <a:r>
              <a:rPr lang="en-GB" dirty="0">
                <a:highlight>
                  <a:srgbClr val="FFFF00"/>
                </a:highlight>
              </a:rPr>
              <a:t>SKU: standard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31CA94-E596-29A1-7249-555AB76A8F23}"/>
              </a:ext>
            </a:extLst>
          </p:cNvPr>
          <p:cNvSpPr txBox="1"/>
          <p:nvPr/>
        </p:nvSpPr>
        <p:spPr>
          <a:xfrm>
            <a:off x="7617138" y="4368394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SEA-Cust34-VNet02-gw-er</a:t>
            </a:r>
          </a:p>
          <a:p>
            <a:pPr algn="l"/>
            <a:r>
              <a:rPr lang="en-GB" dirty="0">
                <a:highlight>
                  <a:srgbClr val="FFFF00"/>
                </a:highlight>
              </a:rPr>
              <a:t>SKU: </a:t>
            </a:r>
            <a:r>
              <a:rPr lang="en-GB" dirty="0">
                <a:effectLst/>
                <a:highlight>
                  <a:srgbClr val="FFFF00"/>
                </a:highlight>
              </a:rPr>
              <a:t>ErGw1AZ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92AD21-9F61-D5D7-AD1B-71A1DC9FFB62}"/>
              </a:ext>
            </a:extLst>
          </p:cNvPr>
          <p:cNvSpPr txBox="1"/>
          <p:nvPr/>
        </p:nvSpPr>
        <p:spPr>
          <a:xfrm>
            <a:off x="505077" y="2496341"/>
            <a:ext cx="1311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SEA-Cust34-spoke1vm1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4B4A49-C6D3-6BA2-CEB8-1A1FFF2AAB35}"/>
              </a:ext>
            </a:extLst>
          </p:cNvPr>
          <p:cNvSpPr txBox="1"/>
          <p:nvPr/>
        </p:nvSpPr>
        <p:spPr>
          <a:xfrm>
            <a:off x="9971446" y="3119192"/>
            <a:ext cx="12314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10.0.2.132, 10.0.2.133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DFB2D7-FBC7-DE41-BB54-5B5C2C24FCE4}"/>
              </a:ext>
            </a:extLst>
          </p:cNvPr>
          <p:cNvSpPr txBox="1"/>
          <p:nvPr/>
        </p:nvSpPr>
        <p:spPr>
          <a:xfrm>
            <a:off x="4499010" y="3193077"/>
            <a:ext cx="12314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10.0.1.132, 10.0.1.133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3F7A1D-FE03-6B89-2CE2-67593DB9BEE6}"/>
              </a:ext>
            </a:extLst>
          </p:cNvPr>
          <p:cNvSpPr txBox="1"/>
          <p:nvPr/>
        </p:nvSpPr>
        <p:spPr>
          <a:xfrm>
            <a:off x="7828111" y="1890075"/>
            <a:ext cx="10265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9900FF"/>
                </a:solidFill>
              </a:rPr>
              <a:t>IP forwarding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08F50-910E-4586-9EE6-72C349EF5610}"/>
              </a:ext>
            </a:extLst>
          </p:cNvPr>
          <p:cNvSpPr txBox="1"/>
          <p:nvPr/>
        </p:nvSpPr>
        <p:spPr>
          <a:xfrm>
            <a:off x="5005753" y="1482458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westus2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AA54D0-2A21-FB2E-BEED-73717E4ADB76}"/>
              </a:ext>
            </a:extLst>
          </p:cNvPr>
          <p:cNvSpPr txBox="1"/>
          <p:nvPr/>
        </p:nvSpPr>
        <p:spPr>
          <a:xfrm>
            <a:off x="9880489" y="1387853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westus3</a:t>
            </a:r>
            <a:endParaRPr lang="en-GB" dirty="0"/>
          </a:p>
        </p:txBody>
      </p:sp>
      <p:sp>
        <p:nvSpPr>
          <p:cNvPr id="73" name="Free-form: Shape 72">
            <a:extLst>
              <a:ext uri="{FF2B5EF4-FFF2-40B4-BE49-F238E27FC236}">
                <a16:creationId xmlns:a16="http://schemas.microsoft.com/office/drawing/2014/main" id="{B9E85023-2FC2-4655-CE4B-BC71A796F748}"/>
              </a:ext>
            </a:extLst>
          </p:cNvPr>
          <p:cNvSpPr/>
          <p:nvPr/>
        </p:nvSpPr>
        <p:spPr>
          <a:xfrm>
            <a:off x="4107886" y="2493627"/>
            <a:ext cx="3731869" cy="3619306"/>
          </a:xfrm>
          <a:custGeom>
            <a:avLst/>
            <a:gdLst>
              <a:gd name="connsiteX0" fmla="*/ 2827867 w 4070582"/>
              <a:gd name="connsiteY0" fmla="*/ 3649133 h 3649133"/>
              <a:gd name="connsiteX1" fmla="*/ 2497667 w 4070582"/>
              <a:gd name="connsiteY1" fmla="*/ 2954867 h 3649133"/>
              <a:gd name="connsiteX2" fmla="*/ 3708400 w 4070582"/>
              <a:gd name="connsiteY2" fmla="*/ 1845733 h 3649133"/>
              <a:gd name="connsiteX3" fmla="*/ 3826933 w 4070582"/>
              <a:gd name="connsiteY3" fmla="*/ 1337733 h 3649133"/>
              <a:gd name="connsiteX4" fmla="*/ 677333 w 4070582"/>
              <a:gd name="connsiteY4" fmla="*/ 1100667 h 3649133"/>
              <a:gd name="connsiteX5" fmla="*/ 0 w 4070582"/>
              <a:gd name="connsiteY5" fmla="*/ 0 h 3649133"/>
              <a:gd name="connsiteX0" fmla="*/ 2827867 w 3978956"/>
              <a:gd name="connsiteY0" fmla="*/ 3649133 h 3649133"/>
              <a:gd name="connsiteX1" fmla="*/ 2497667 w 3978956"/>
              <a:gd name="connsiteY1" fmla="*/ 2954867 h 3649133"/>
              <a:gd name="connsiteX2" fmla="*/ 3708400 w 3978956"/>
              <a:gd name="connsiteY2" fmla="*/ 1845733 h 3649133"/>
              <a:gd name="connsiteX3" fmla="*/ 3699933 w 3978956"/>
              <a:gd name="connsiteY3" fmla="*/ 1397000 h 3649133"/>
              <a:gd name="connsiteX4" fmla="*/ 677333 w 3978956"/>
              <a:gd name="connsiteY4" fmla="*/ 1100667 h 3649133"/>
              <a:gd name="connsiteX5" fmla="*/ 0 w 3978956"/>
              <a:gd name="connsiteY5" fmla="*/ 0 h 364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8956" h="3649133">
                <a:moveTo>
                  <a:pt x="2827867" y="3649133"/>
                </a:moveTo>
                <a:cubicBezTo>
                  <a:pt x="2589389" y="3452283"/>
                  <a:pt x="2350911" y="3255434"/>
                  <a:pt x="2497667" y="2954867"/>
                </a:cubicBezTo>
                <a:cubicBezTo>
                  <a:pt x="2644423" y="2654300"/>
                  <a:pt x="3508022" y="2105377"/>
                  <a:pt x="3708400" y="1845733"/>
                </a:cubicBezTo>
                <a:cubicBezTo>
                  <a:pt x="3908778" y="1586089"/>
                  <a:pt x="4205111" y="1521178"/>
                  <a:pt x="3699933" y="1397000"/>
                </a:cubicBezTo>
                <a:cubicBezTo>
                  <a:pt x="3194755" y="1272822"/>
                  <a:pt x="1315155" y="1323622"/>
                  <a:pt x="677333" y="1100667"/>
                </a:cubicBezTo>
                <a:cubicBezTo>
                  <a:pt x="39511" y="877712"/>
                  <a:pt x="19755" y="438856"/>
                  <a:pt x="0" y="0"/>
                </a:cubicBezTo>
              </a:path>
            </a:pathLst>
          </a:custGeom>
          <a:noFill/>
          <a:ln w="25400">
            <a:solidFill>
              <a:srgbClr val="99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5BFB1C-8422-DA62-17E1-B365125C2E1E}"/>
              </a:ext>
            </a:extLst>
          </p:cNvPr>
          <p:cNvSpPr txBox="1"/>
          <p:nvPr/>
        </p:nvSpPr>
        <p:spPr>
          <a:xfrm>
            <a:off x="9124507" y="3802988"/>
            <a:ext cx="1787669" cy="507831"/>
          </a:xfrm>
          <a:prstGeom prst="rect">
            <a:avLst/>
          </a:prstGeom>
          <a:solidFill>
            <a:srgbClr val="FFEEB9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GB" sz="900" b="1" noProof="1">
                <a:latin typeface="Consolas" panose="020B0609020204030204" pitchFamily="49" charset="0"/>
              </a:rPr>
              <a:t>UDR-GTW2</a:t>
            </a:r>
          </a:p>
          <a:p>
            <a:r>
              <a:rPr lang="en-GB" sz="900" b="1" noProof="1">
                <a:latin typeface="Consolas" panose="020B0609020204030204" pitchFamily="49" charset="0"/>
              </a:rPr>
              <a:t>DestNet         next-hop</a:t>
            </a:r>
          </a:p>
          <a:p>
            <a:r>
              <a:rPr lang="en-GB" sz="900" b="1" noProof="1">
                <a:latin typeface="Consolas" panose="020B0609020204030204" pitchFamily="49" charset="0"/>
              </a:rPr>
              <a:t>10.0.50.0/24  10.17.33.10</a:t>
            </a:r>
          </a:p>
        </p:txBody>
      </p:sp>
      <p:sp>
        <p:nvSpPr>
          <p:cNvPr id="24" name="Free-form: Shape 23">
            <a:extLst>
              <a:ext uri="{FF2B5EF4-FFF2-40B4-BE49-F238E27FC236}">
                <a16:creationId xmlns:a16="http://schemas.microsoft.com/office/drawing/2014/main" id="{AE4A3230-436C-8BEB-30C1-98A426D52C17}"/>
              </a:ext>
            </a:extLst>
          </p:cNvPr>
          <p:cNvSpPr/>
          <p:nvPr/>
        </p:nvSpPr>
        <p:spPr>
          <a:xfrm>
            <a:off x="1380929" y="2481942"/>
            <a:ext cx="2565919" cy="625236"/>
          </a:xfrm>
          <a:custGeom>
            <a:avLst/>
            <a:gdLst>
              <a:gd name="connsiteX0" fmla="*/ 2556588 w 2556588"/>
              <a:gd name="connsiteY0" fmla="*/ 0 h 811778"/>
              <a:gd name="connsiteX1" fmla="*/ 2071396 w 2556588"/>
              <a:gd name="connsiteY1" fmla="*/ 559837 h 811778"/>
              <a:gd name="connsiteX2" fmla="*/ 485192 w 2556588"/>
              <a:gd name="connsiteY2" fmla="*/ 811763 h 811778"/>
              <a:gd name="connsiteX3" fmla="*/ 0 w 2556588"/>
              <a:gd name="connsiteY3" fmla="*/ 550506 h 811778"/>
              <a:gd name="connsiteX0" fmla="*/ 2556588 w 2556588"/>
              <a:gd name="connsiteY0" fmla="*/ 0 h 636184"/>
              <a:gd name="connsiteX1" fmla="*/ 2071396 w 2556588"/>
              <a:gd name="connsiteY1" fmla="*/ 559837 h 636184"/>
              <a:gd name="connsiteX2" fmla="*/ 634482 w 2556588"/>
              <a:gd name="connsiteY2" fmla="*/ 625150 h 636184"/>
              <a:gd name="connsiteX3" fmla="*/ 0 w 2556588"/>
              <a:gd name="connsiteY3" fmla="*/ 550506 h 636184"/>
              <a:gd name="connsiteX0" fmla="*/ 2565919 w 2565919"/>
              <a:gd name="connsiteY0" fmla="*/ 0 h 632905"/>
              <a:gd name="connsiteX1" fmla="*/ 2080727 w 2565919"/>
              <a:gd name="connsiteY1" fmla="*/ 559837 h 632905"/>
              <a:gd name="connsiteX2" fmla="*/ 643813 w 2565919"/>
              <a:gd name="connsiteY2" fmla="*/ 625150 h 632905"/>
              <a:gd name="connsiteX3" fmla="*/ 0 w 2565919"/>
              <a:gd name="connsiteY3" fmla="*/ 485191 h 632905"/>
              <a:gd name="connsiteX0" fmla="*/ 2565919 w 2565919"/>
              <a:gd name="connsiteY0" fmla="*/ 0 h 625236"/>
              <a:gd name="connsiteX1" fmla="*/ 1996752 w 2565919"/>
              <a:gd name="connsiteY1" fmla="*/ 503853 h 625236"/>
              <a:gd name="connsiteX2" fmla="*/ 643813 w 2565919"/>
              <a:gd name="connsiteY2" fmla="*/ 625150 h 625236"/>
              <a:gd name="connsiteX3" fmla="*/ 0 w 2565919"/>
              <a:gd name="connsiteY3" fmla="*/ 485191 h 62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919" h="625236">
                <a:moveTo>
                  <a:pt x="2565919" y="0"/>
                </a:moveTo>
                <a:cubicBezTo>
                  <a:pt x="2495939" y="212271"/>
                  <a:pt x="2317103" y="399661"/>
                  <a:pt x="1996752" y="503853"/>
                </a:cubicBezTo>
                <a:cubicBezTo>
                  <a:pt x="1676401" y="608045"/>
                  <a:pt x="989046" y="626705"/>
                  <a:pt x="643813" y="625150"/>
                </a:cubicBezTo>
                <a:cubicBezTo>
                  <a:pt x="298580" y="623595"/>
                  <a:pt x="69979" y="615042"/>
                  <a:pt x="0" y="485191"/>
                </a:cubicBezTo>
              </a:path>
            </a:pathLst>
          </a:custGeom>
          <a:noFill/>
          <a:ln w="25400">
            <a:solidFill>
              <a:srgbClr val="99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-form: Shape 24">
            <a:extLst>
              <a:ext uri="{FF2B5EF4-FFF2-40B4-BE49-F238E27FC236}">
                <a16:creationId xmlns:a16="http://schemas.microsoft.com/office/drawing/2014/main" id="{45E38236-3650-08BB-E50E-AB9446DEF1CD}"/>
              </a:ext>
            </a:extLst>
          </p:cNvPr>
          <p:cNvSpPr/>
          <p:nvPr/>
        </p:nvSpPr>
        <p:spPr>
          <a:xfrm>
            <a:off x="1278294" y="2576749"/>
            <a:ext cx="2738250" cy="752923"/>
          </a:xfrm>
          <a:custGeom>
            <a:avLst/>
            <a:gdLst>
              <a:gd name="connsiteX0" fmla="*/ 0 w 2565918"/>
              <a:gd name="connsiteY0" fmla="*/ 223935 h 454341"/>
              <a:gd name="connsiteX1" fmla="*/ 1091682 w 2565918"/>
              <a:gd name="connsiteY1" fmla="*/ 447869 h 454341"/>
              <a:gd name="connsiteX2" fmla="*/ 2565918 w 2565918"/>
              <a:gd name="connsiteY2" fmla="*/ 0 h 454341"/>
              <a:gd name="connsiteX3" fmla="*/ 2565918 w 2565918"/>
              <a:gd name="connsiteY3" fmla="*/ 0 h 454341"/>
              <a:gd name="connsiteX0" fmla="*/ 0 w 2658724"/>
              <a:gd name="connsiteY0" fmla="*/ 460361 h 690767"/>
              <a:gd name="connsiteX1" fmla="*/ 1091682 w 2658724"/>
              <a:gd name="connsiteY1" fmla="*/ 684295 h 690767"/>
              <a:gd name="connsiteX2" fmla="*/ 2565918 w 2658724"/>
              <a:gd name="connsiteY2" fmla="*/ 236426 h 690767"/>
              <a:gd name="connsiteX3" fmla="*/ 2658724 w 2658724"/>
              <a:gd name="connsiteY3" fmla="*/ 0 h 690767"/>
              <a:gd name="connsiteX0" fmla="*/ 0 w 2658724"/>
              <a:gd name="connsiteY0" fmla="*/ 460361 h 688569"/>
              <a:gd name="connsiteX1" fmla="*/ 1091682 w 2658724"/>
              <a:gd name="connsiteY1" fmla="*/ 684295 h 688569"/>
              <a:gd name="connsiteX2" fmla="*/ 2482393 w 2658724"/>
              <a:gd name="connsiteY2" fmla="*/ 287089 h 688569"/>
              <a:gd name="connsiteX3" fmla="*/ 2658724 w 2658724"/>
              <a:gd name="connsiteY3" fmla="*/ 0 h 688569"/>
              <a:gd name="connsiteX0" fmla="*/ 0 w 2658724"/>
              <a:gd name="connsiteY0" fmla="*/ 460361 h 616567"/>
              <a:gd name="connsiteX1" fmla="*/ 1119524 w 2658724"/>
              <a:gd name="connsiteY1" fmla="*/ 608301 h 616567"/>
              <a:gd name="connsiteX2" fmla="*/ 2482393 w 2658724"/>
              <a:gd name="connsiteY2" fmla="*/ 287089 h 616567"/>
              <a:gd name="connsiteX3" fmla="*/ 2658724 w 2658724"/>
              <a:gd name="connsiteY3" fmla="*/ 0 h 616567"/>
              <a:gd name="connsiteX0" fmla="*/ 0 w 2658724"/>
              <a:gd name="connsiteY0" fmla="*/ 460361 h 664087"/>
              <a:gd name="connsiteX1" fmla="*/ 1082402 w 2658724"/>
              <a:gd name="connsiteY1" fmla="*/ 658964 h 664087"/>
              <a:gd name="connsiteX2" fmla="*/ 2482393 w 2658724"/>
              <a:gd name="connsiteY2" fmla="*/ 287089 h 664087"/>
              <a:gd name="connsiteX3" fmla="*/ 2658724 w 2658724"/>
              <a:gd name="connsiteY3" fmla="*/ 0 h 664087"/>
              <a:gd name="connsiteX0" fmla="*/ 0 w 2658724"/>
              <a:gd name="connsiteY0" fmla="*/ 460361 h 659013"/>
              <a:gd name="connsiteX1" fmla="*/ 1082402 w 2658724"/>
              <a:gd name="connsiteY1" fmla="*/ 658964 h 659013"/>
              <a:gd name="connsiteX2" fmla="*/ 1999800 w 2658724"/>
              <a:gd name="connsiteY2" fmla="*/ 481296 h 659013"/>
              <a:gd name="connsiteX3" fmla="*/ 2658724 w 2658724"/>
              <a:gd name="connsiteY3" fmla="*/ 0 h 659013"/>
              <a:gd name="connsiteX0" fmla="*/ 0 w 2658724"/>
              <a:gd name="connsiteY0" fmla="*/ 460361 h 659013"/>
              <a:gd name="connsiteX1" fmla="*/ 1082402 w 2658724"/>
              <a:gd name="connsiteY1" fmla="*/ 658964 h 659013"/>
              <a:gd name="connsiteX2" fmla="*/ 1999800 w 2658724"/>
              <a:gd name="connsiteY2" fmla="*/ 481296 h 659013"/>
              <a:gd name="connsiteX3" fmla="*/ 2658724 w 2658724"/>
              <a:gd name="connsiteY3" fmla="*/ 0 h 659013"/>
              <a:gd name="connsiteX0" fmla="*/ 0 w 2695847"/>
              <a:gd name="connsiteY0" fmla="*/ 443473 h 642125"/>
              <a:gd name="connsiteX1" fmla="*/ 1082402 w 2695847"/>
              <a:gd name="connsiteY1" fmla="*/ 642076 h 642125"/>
              <a:gd name="connsiteX2" fmla="*/ 1999800 w 2695847"/>
              <a:gd name="connsiteY2" fmla="*/ 464408 h 642125"/>
              <a:gd name="connsiteX3" fmla="*/ 2695847 w 2695847"/>
              <a:gd name="connsiteY3" fmla="*/ 0 h 642125"/>
              <a:gd name="connsiteX0" fmla="*/ 0 w 2695847"/>
              <a:gd name="connsiteY0" fmla="*/ 443473 h 642125"/>
              <a:gd name="connsiteX1" fmla="*/ 1082402 w 2695847"/>
              <a:gd name="connsiteY1" fmla="*/ 642076 h 642125"/>
              <a:gd name="connsiteX2" fmla="*/ 1999800 w 2695847"/>
              <a:gd name="connsiteY2" fmla="*/ 464408 h 642125"/>
              <a:gd name="connsiteX3" fmla="*/ 2695847 w 2695847"/>
              <a:gd name="connsiteY3" fmla="*/ 0 h 642125"/>
              <a:gd name="connsiteX0" fmla="*/ 0 w 2668005"/>
              <a:gd name="connsiteY0" fmla="*/ 468804 h 667456"/>
              <a:gd name="connsiteX1" fmla="*/ 1082402 w 2668005"/>
              <a:gd name="connsiteY1" fmla="*/ 667407 h 667456"/>
              <a:gd name="connsiteX2" fmla="*/ 1999800 w 2668005"/>
              <a:gd name="connsiteY2" fmla="*/ 489739 h 667456"/>
              <a:gd name="connsiteX3" fmla="*/ 2668005 w 2668005"/>
              <a:gd name="connsiteY3" fmla="*/ 0 h 66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05" h="667456">
                <a:moveTo>
                  <a:pt x="0" y="468804"/>
                </a:moveTo>
                <a:cubicBezTo>
                  <a:pt x="332014" y="599432"/>
                  <a:pt x="749102" y="663918"/>
                  <a:pt x="1082402" y="667407"/>
                </a:cubicBezTo>
                <a:cubicBezTo>
                  <a:pt x="1415702" y="670896"/>
                  <a:pt x="1999800" y="489739"/>
                  <a:pt x="1999800" y="489739"/>
                </a:cubicBezTo>
                <a:cubicBezTo>
                  <a:pt x="2414334" y="354639"/>
                  <a:pt x="2485486" y="211095"/>
                  <a:pt x="2668005" y="0"/>
                </a:cubicBezTo>
              </a:path>
            </a:pathLst>
          </a:custGeom>
          <a:noFill/>
          <a:ln w="25400">
            <a:solidFill>
              <a:srgbClr val="99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-form: Shape 25">
            <a:extLst>
              <a:ext uri="{FF2B5EF4-FFF2-40B4-BE49-F238E27FC236}">
                <a16:creationId xmlns:a16="http://schemas.microsoft.com/office/drawing/2014/main" id="{9C227FA2-D899-7B05-2014-AE19CE870F8F}"/>
              </a:ext>
            </a:extLst>
          </p:cNvPr>
          <p:cNvSpPr/>
          <p:nvPr/>
        </p:nvSpPr>
        <p:spPr>
          <a:xfrm>
            <a:off x="4024989" y="2733869"/>
            <a:ext cx="3502671" cy="3359021"/>
          </a:xfrm>
          <a:custGeom>
            <a:avLst/>
            <a:gdLst>
              <a:gd name="connsiteX0" fmla="*/ 27544 w 3524379"/>
              <a:gd name="connsiteY0" fmla="*/ 0 h 3359021"/>
              <a:gd name="connsiteX1" fmla="*/ 92859 w 3524379"/>
              <a:gd name="connsiteY1" fmla="*/ 475862 h 3359021"/>
              <a:gd name="connsiteX2" fmla="*/ 792655 w 3524379"/>
              <a:gd name="connsiteY2" fmla="*/ 1082351 h 3359021"/>
              <a:gd name="connsiteX3" fmla="*/ 3349242 w 3524379"/>
              <a:gd name="connsiteY3" fmla="*/ 1278294 h 3359021"/>
              <a:gd name="connsiteX4" fmla="*/ 3190622 w 3524379"/>
              <a:gd name="connsiteY4" fmla="*/ 1782147 h 3359021"/>
              <a:gd name="connsiteX5" fmla="*/ 2313544 w 3524379"/>
              <a:gd name="connsiteY5" fmla="*/ 2631233 h 3359021"/>
              <a:gd name="connsiteX6" fmla="*/ 2509487 w 3524379"/>
              <a:gd name="connsiteY6" fmla="*/ 3359021 h 3359021"/>
              <a:gd name="connsiteX0" fmla="*/ 14921 w 3511756"/>
              <a:gd name="connsiteY0" fmla="*/ 0 h 3359021"/>
              <a:gd name="connsiteX1" fmla="*/ 80236 w 3511756"/>
              <a:gd name="connsiteY1" fmla="*/ 475862 h 3359021"/>
              <a:gd name="connsiteX2" fmla="*/ 780032 w 3511756"/>
              <a:gd name="connsiteY2" fmla="*/ 1082351 h 3359021"/>
              <a:gd name="connsiteX3" fmla="*/ 3336619 w 3511756"/>
              <a:gd name="connsiteY3" fmla="*/ 1278294 h 3359021"/>
              <a:gd name="connsiteX4" fmla="*/ 3177999 w 3511756"/>
              <a:gd name="connsiteY4" fmla="*/ 1782147 h 3359021"/>
              <a:gd name="connsiteX5" fmla="*/ 2300921 w 3511756"/>
              <a:gd name="connsiteY5" fmla="*/ 2631233 h 3359021"/>
              <a:gd name="connsiteX6" fmla="*/ 2496864 w 3511756"/>
              <a:gd name="connsiteY6" fmla="*/ 3359021 h 3359021"/>
              <a:gd name="connsiteX0" fmla="*/ 5836 w 3502671"/>
              <a:gd name="connsiteY0" fmla="*/ 0 h 3359021"/>
              <a:gd name="connsiteX1" fmla="*/ 155127 w 3502671"/>
              <a:gd name="connsiteY1" fmla="*/ 625152 h 3359021"/>
              <a:gd name="connsiteX2" fmla="*/ 770947 w 3502671"/>
              <a:gd name="connsiteY2" fmla="*/ 1082351 h 3359021"/>
              <a:gd name="connsiteX3" fmla="*/ 3327534 w 3502671"/>
              <a:gd name="connsiteY3" fmla="*/ 1278294 h 3359021"/>
              <a:gd name="connsiteX4" fmla="*/ 3168914 w 3502671"/>
              <a:gd name="connsiteY4" fmla="*/ 1782147 h 3359021"/>
              <a:gd name="connsiteX5" fmla="*/ 2291836 w 3502671"/>
              <a:gd name="connsiteY5" fmla="*/ 2631233 h 3359021"/>
              <a:gd name="connsiteX6" fmla="*/ 2487779 w 3502671"/>
              <a:gd name="connsiteY6" fmla="*/ 3359021 h 335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2671" h="3359021">
                <a:moveTo>
                  <a:pt x="5836" y="0"/>
                </a:moveTo>
                <a:cubicBezTo>
                  <a:pt x="-25266" y="147735"/>
                  <a:pt x="74261" y="444760"/>
                  <a:pt x="155127" y="625152"/>
                </a:cubicBezTo>
                <a:cubicBezTo>
                  <a:pt x="235993" y="805544"/>
                  <a:pt x="242213" y="973494"/>
                  <a:pt x="770947" y="1082351"/>
                </a:cubicBezTo>
                <a:cubicBezTo>
                  <a:pt x="1299682" y="1191208"/>
                  <a:pt x="2927873" y="1161661"/>
                  <a:pt x="3327534" y="1278294"/>
                </a:cubicBezTo>
                <a:cubicBezTo>
                  <a:pt x="3727195" y="1394927"/>
                  <a:pt x="3341530" y="1556657"/>
                  <a:pt x="3168914" y="1782147"/>
                </a:cubicBezTo>
                <a:cubicBezTo>
                  <a:pt x="2996298" y="2007637"/>
                  <a:pt x="2405358" y="2368421"/>
                  <a:pt x="2291836" y="2631233"/>
                </a:cubicBezTo>
                <a:cubicBezTo>
                  <a:pt x="2178314" y="2894045"/>
                  <a:pt x="2333046" y="3126533"/>
                  <a:pt x="2487779" y="3359021"/>
                </a:cubicBezTo>
              </a:path>
            </a:pathLst>
          </a:custGeom>
          <a:noFill/>
          <a:ln w="25400">
            <a:solidFill>
              <a:srgbClr val="99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1DC183-29A9-1664-9EC8-1BB75ECDE824}"/>
              </a:ext>
            </a:extLst>
          </p:cNvPr>
          <p:cNvSpPr/>
          <p:nvPr/>
        </p:nvSpPr>
        <p:spPr>
          <a:xfrm>
            <a:off x="2147171" y="3342970"/>
            <a:ext cx="282208" cy="260340"/>
          </a:xfrm>
          <a:prstGeom prst="ellipse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DD2EEE-B424-549E-7B31-CB625A1FE257}"/>
              </a:ext>
            </a:extLst>
          </p:cNvPr>
          <p:cNvSpPr/>
          <p:nvPr/>
        </p:nvSpPr>
        <p:spPr>
          <a:xfrm>
            <a:off x="6771711" y="4387682"/>
            <a:ext cx="282208" cy="260340"/>
          </a:xfrm>
          <a:prstGeom prst="ellipse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5F4CFB-D73D-8E87-36BB-02300A4013CC}"/>
              </a:ext>
            </a:extLst>
          </p:cNvPr>
          <p:cNvSpPr/>
          <p:nvPr/>
        </p:nvSpPr>
        <p:spPr>
          <a:xfrm>
            <a:off x="6771711" y="3561500"/>
            <a:ext cx="282208" cy="260340"/>
          </a:xfrm>
          <a:prstGeom prst="ellipse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9891CD7-DA7A-6F63-3054-63C2C8FA2E59}"/>
              </a:ext>
            </a:extLst>
          </p:cNvPr>
          <p:cNvSpPr/>
          <p:nvPr/>
        </p:nvSpPr>
        <p:spPr>
          <a:xfrm>
            <a:off x="2629121" y="2781208"/>
            <a:ext cx="282208" cy="260340"/>
          </a:xfrm>
          <a:prstGeom prst="ellipse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01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D4B6-730C-A0BD-4551-5CC93950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96683"/>
            <a:ext cx="10515600" cy="392864"/>
          </a:xfrm>
        </p:spPr>
        <p:txBody>
          <a:bodyPr>
            <a:noAutofit/>
          </a:bodyPr>
          <a:lstStyle/>
          <a:p>
            <a:r>
              <a:rPr lang="en-US" sz="2800" dirty="0"/>
              <a:t>Routing with single connection ER circuit </a:t>
            </a:r>
            <a:r>
              <a:rPr lang="en-US" sz="2800" dirty="0">
                <a:sym typeface="Wingdings" panose="05000000000000000000" pitchFamily="2" charset="2"/>
              </a:rPr>
              <a:t></a:t>
            </a:r>
            <a:r>
              <a:rPr lang="en-US" sz="2800" dirty="0"/>
              <a:t>vnet02 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75031-2D7E-25D9-3E2F-3456C72ACDD8}"/>
              </a:ext>
            </a:extLst>
          </p:cNvPr>
          <p:cNvSpPr txBox="1"/>
          <p:nvPr/>
        </p:nvSpPr>
        <p:spPr>
          <a:xfrm>
            <a:off x="575963" y="75138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Connection deleted</a:t>
            </a:r>
          </a:p>
          <a:p>
            <a:r>
              <a:rPr lang="en-GB" sz="900" dirty="0"/>
              <a:t>SEA-Cust34-VNet01-gw-er-conn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7264C-8F92-A100-78FF-E59AAE27CC29}"/>
              </a:ext>
            </a:extLst>
          </p:cNvPr>
          <p:cNvSpPr txBox="1"/>
          <p:nvPr/>
        </p:nvSpPr>
        <p:spPr>
          <a:xfrm>
            <a:off x="2669126" y="751388"/>
            <a:ext cx="19527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SEA-Cust34-VNet02-gw2-er-conn: 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C16CA-D871-1105-828B-71ED26E7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2" y="774557"/>
            <a:ext cx="223191" cy="223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EC6007-66F2-E20C-0B74-17C41AFF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35" y="743641"/>
            <a:ext cx="223191" cy="223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33611D-18EA-4686-B536-E43E6D514CD3}"/>
              </a:ext>
            </a:extLst>
          </p:cNvPr>
          <p:cNvSpPr txBox="1"/>
          <p:nvPr/>
        </p:nvSpPr>
        <p:spPr>
          <a:xfrm>
            <a:off x="352772" y="1373428"/>
            <a:ext cx="1486304" cy="230832"/>
          </a:xfrm>
          <a:prstGeom prst="rect">
            <a:avLst/>
          </a:prstGeom>
          <a:solidFill>
            <a:srgbClr val="3399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>
                <a:solidFill>
                  <a:schemeClr val="bg1"/>
                </a:solidFill>
              </a:rPr>
              <a:t>SEA-Cust34-spoke1vm1-nic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453A0-DDAF-3FCB-C3A6-E604FE83E413}"/>
              </a:ext>
            </a:extLst>
          </p:cNvPr>
          <p:cNvSpPr txBox="1"/>
          <p:nvPr/>
        </p:nvSpPr>
        <p:spPr>
          <a:xfrm>
            <a:off x="223956" y="2827357"/>
            <a:ext cx="8406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VM in spoke </a:t>
            </a:r>
            <a:r>
              <a:rPr lang="en-US" sz="1400" dirty="0" err="1"/>
              <a:t>vnet</a:t>
            </a:r>
            <a:r>
              <a:rPr lang="en-US" sz="1400" dirty="0"/>
              <a:t> does not see the on-premises network</a:t>
            </a:r>
          </a:p>
          <a:p>
            <a:r>
              <a:rPr lang="en-US" sz="1400" dirty="0"/>
              <a:t>All traffic with destination different from address space vnet1 is managed goes to virtual appliance </a:t>
            </a:r>
            <a:r>
              <a:rPr lang="en-US" sz="1400" dirty="0">
                <a:solidFill>
                  <a:srgbClr val="C00000"/>
                </a:solidFill>
              </a:rPr>
              <a:t>10.17.34.10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4EBB5-072F-8DD1-FE53-973A5C635D5D}"/>
              </a:ext>
            </a:extLst>
          </p:cNvPr>
          <p:cNvSpPr txBox="1"/>
          <p:nvPr/>
        </p:nvSpPr>
        <p:spPr>
          <a:xfrm>
            <a:off x="352772" y="3700635"/>
            <a:ext cx="1143262" cy="230832"/>
          </a:xfrm>
          <a:prstGeom prst="rect">
            <a:avLst/>
          </a:prstGeom>
          <a:solidFill>
            <a:srgbClr val="3399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>
                <a:solidFill>
                  <a:schemeClr val="bg1"/>
                </a:solidFill>
              </a:rPr>
              <a:t>SEA-Cust34-vm1-nic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206FEE-8768-A654-6E1A-A79B9B182DAC}"/>
              </a:ext>
            </a:extLst>
          </p:cNvPr>
          <p:cNvSpPr txBox="1"/>
          <p:nvPr/>
        </p:nvSpPr>
        <p:spPr>
          <a:xfrm>
            <a:off x="352771" y="5903893"/>
            <a:ext cx="695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SEA-Cust34-fw (</a:t>
            </a:r>
            <a:r>
              <a:rPr lang="en-US" sz="1400" dirty="0">
                <a:solidFill>
                  <a:srgbClr val="C00000"/>
                </a:solidFill>
              </a:rPr>
              <a:t>10.17.34.10</a:t>
            </a:r>
            <a:r>
              <a:rPr lang="en-GB" sz="1400" dirty="0"/>
              <a:t>) has in the on-premises network </a:t>
            </a:r>
            <a:r>
              <a:rPr lang="en-GB" sz="1400" b="0" u="none" strike="noStrike" dirty="0">
                <a:solidFill>
                  <a:srgbClr val="000000"/>
                </a:solidFill>
                <a:effectLst/>
              </a:rPr>
              <a:t>10.1.34.0/25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1400" dirty="0"/>
              <a:t>The on-premises route has next-hop, the IP address the route server (</a:t>
            </a:r>
            <a:r>
              <a:rPr lang="en-US" sz="1400" dirty="0">
                <a:solidFill>
                  <a:srgbClr val="C00000"/>
                </a:solidFill>
              </a:rPr>
              <a:t>10.0.2.132</a:t>
            </a:r>
            <a:r>
              <a:rPr lang="en-GB" sz="1400" dirty="0"/>
              <a:t>) in vnet02 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B11299-3597-441F-8E82-D4F497CA1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91319"/>
              </p:ext>
            </p:extLst>
          </p:nvPr>
        </p:nvGraphicFramePr>
        <p:xfrm>
          <a:off x="352772" y="1629375"/>
          <a:ext cx="5778500" cy="10896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4472143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5548245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66352511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1567327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241479155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660937913"/>
                    </a:ext>
                  </a:extLst>
                </a:gridCol>
              </a:tblGrid>
              <a:tr h="15623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Source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Address Prefixes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Next Hop Type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Next Hop IP Address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User Defined Route Name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0950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10.0.50.0/24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7869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10.17.34.0/24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VNet peering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0496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10.0.1.0/24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VNet peering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93724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Invalid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0.0.0.0/0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Internet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02483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0.0.0.0/0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appliance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10.17.34.10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to-</a:t>
                      </a:r>
                      <a:r>
                        <a:rPr lang="en-GB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fwVM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88798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B15CDA9-E0BE-141B-55AC-9B0A04B63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75701"/>
              </p:ext>
            </p:extLst>
          </p:nvPr>
        </p:nvGraphicFramePr>
        <p:xfrm>
          <a:off x="352772" y="3942802"/>
          <a:ext cx="7035800" cy="1463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57567753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9107383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4265776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35805413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74027991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69415989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Source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Address Prefixes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Next Hop Type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Next Hop IP Address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User Defined Route Name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07602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10.17.34.0/24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72539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10.0.1.0/24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5603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10.0.50.0/24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VNet peering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4020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10.1.34.0/25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10.0.2.132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44649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0.0.0.0/0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Internet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9451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10.18.34.0/24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VNetGlobalPeering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49938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10.0.2.0/24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VNetGlobalPeering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372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04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C1EB-5ACA-90DA-3004-C2DDAAB3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0BA26-D937-8749-2F24-61193A55C578}"/>
              </a:ext>
            </a:extLst>
          </p:cNvPr>
          <p:cNvSpPr txBox="1"/>
          <p:nvPr/>
        </p:nvSpPr>
        <p:spPr>
          <a:xfrm>
            <a:off x="838200" y="2200742"/>
            <a:ext cx="1168910" cy="230832"/>
          </a:xfrm>
          <a:prstGeom prst="rect">
            <a:avLst/>
          </a:prstGeom>
          <a:solidFill>
            <a:srgbClr val="3399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az_ea_font"/>
              </a:rPr>
              <a:t>SEA-Cust34-nva2-nic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89B638-6DD5-42A9-DB5B-F9A2B829F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812161"/>
              </p:ext>
            </p:extLst>
          </p:nvPr>
        </p:nvGraphicFramePr>
        <p:xfrm>
          <a:off x="838200" y="2431574"/>
          <a:ext cx="7035800" cy="1463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3727851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46672104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4542809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2672335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309414824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8859543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Source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Address Prefixes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Next Hop Type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Next Hop IP Address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User Defined Route Name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30398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10.18.34.0/24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04241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10.0.2.0/24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18747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10.1.34.0/25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10.3.129.52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65646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10.0.50.0/24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10.0.1.132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06826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0.0.0.0/0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Internet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8979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10.17.34.0/24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VNetGlobalPeering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19274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10.0.1.0/24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VNetGlobalPeering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0985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78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EFDA-8C6A-6D00-F718-D0BD5CF0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97337"/>
            <a:ext cx="10515600" cy="568870"/>
          </a:xfrm>
        </p:spPr>
        <p:txBody>
          <a:bodyPr>
            <a:normAutofit fontScale="90000"/>
          </a:bodyPr>
          <a:lstStyle/>
          <a:p>
            <a:r>
              <a:rPr lang="en-US" dirty="0"/>
              <a:t>Route server rs1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4A94E-9E4C-4990-811E-46071837A344}"/>
              </a:ext>
            </a:extLst>
          </p:cNvPr>
          <p:cNvSpPr txBox="1"/>
          <p:nvPr/>
        </p:nvSpPr>
        <p:spPr>
          <a:xfrm>
            <a:off x="175045" y="1220699"/>
            <a:ext cx="8946695" cy="17081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Consolas" panose="020B0609020204030204" pitchFamily="49" charset="0"/>
              </a:defRPr>
            </a:lvl1pPr>
          </a:lstStyle>
          <a:p>
            <a:r>
              <a:rPr lang="en-GB" noProof="1">
                <a:solidFill>
                  <a:srgbClr val="0000CC"/>
                </a:solidFill>
              </a:rPr>
              <a:t>Get-AzRouteServerPeerLearnedRoute -ResourceGroupName SEA-Cust34 -RouteServerName SEA-Cust34-rs1 -PeerName bgp-conn1 | ft</a:t>
            </a:r>
          </a:p>
          <a:p>
            <a:endParaRPr lang="en-GB" noProof="1"/>
          </a:p>
          <a:p>
            <a:r>
              <a:rPr lang="en-GB" noProof="1"/>
              <a:t>LocalAddress Network       NextHop    SourcePeer Origin AsPath                  Weight</a:t>
            </a:r>
          </a:p>
          <a:p>
            <a:r>
              <a:rPr lang="en-GB" noProof="1"/>
              <a:t>------------ -------       -------    ---------- ------ ------                  ------</a:t>
            </a:r>
          </a:p>
          <a:p>
            <a:r>
              <a:rPr lang="en-GB" noProof="1"/>
              <a:t>10.0.1.133   10.0.2.0/24   10.0.2.132 10.0.2.10  EBgp   65001-65001              32768</a:t>
            </a:r>
          </a:p>
          <a:p>
            <a:r>
              <a:rPr lang="en-GB" noProof="1"/>
              <a:t>10.0.1.133   10.18.34.0/24 10.0.2.132 10.0.2.10  EBgp   65001-65001              32768</a:t>
            </a:r>
          </a:p>
          <a:p>
            <a:r>
              <a:rPr lang="en-GB" noProof="1"/>
              <a:t>10.0.1.133   </a:t>
            </a:r>
            <a:r>
              <a:rPr lang="en-GB" noProof="1">
                <a:highlight>
                  <a:srgbClr val="FFFF00"/>
                </a:highlight>
              </a:rPr>
              <a:t>10.1.34.0/25</a:t>
            </a:r>
            <a:r>
              <a:rPr lang="en-GB" noProof="1"/>
              <a:t>  10.0.2.132 10.0.2.10  EBgp   </a:t>
            </a:r>
            <a:r>
              <a:rPr lang="en-GB" noProof="1">
                <a:highlight>
                  <a:srgbClr val="FFFF00"/>
                </a:highlight>
              </a:rPr>
              <a:t>65001-65001-12076-65020</a:t>
            </a:r>
            <a:r>
              <a:rPr lang="en-GB" noProof="1"/>
              <a:t>  32768</a:t>
            </a:r>
          </a:p>
          <a:p>
            <a:r>
              <a:rPr lang="en-GB" noProof="1"/>
              <a:t>10.0.1.132   10.18.34.0/24 10.0.2.132 10.0.2.10  EBgp   65001-65001              32768</a:t>
            </a:r>
          </a:p>
          <a:p>
            <a:r>
              <a:rPr lang="en-GB" noProof="1"/>
              <a:t>10.0.1.132   10.0.2.0/24   10.0.2.132 10.0.2.10  EBgp   65001-65001              32768</a:t>
            </a:r>
          </a:p>
          <a:p>
            <a:r>
              <a:rPr lang="en-GB" noProof="1"/>
              <a:t>10.0.1.132   </a:t>
            </a:r>
            <a:r>
              <a:rPr lang="en-GB" noProof="1">
                <a:highlight>
                  <a:srgbClr val="FFFF00"/>
                </a:highlight>
              </a:rPr>
              <a:t>10.1.34.0/25 </a:t>
            </a:r>
            <a:r>
              <a:rPr lang="en-GB" noProof="1"/>
              <a:t> 10.0.2.132 10.0.2.10  EBgp   </a:t>
            </a:r>
            <a:r>
              <a:rPr lang="en-GB" noProof="1">
                <a:highlight>
                  <a:srgbClr val="FFFF00"/>
                </a:highlight>
              </a:rPr>
              <a:t>65001-65001-12076-65020</a:t>
            </a:r>
            <a:r>
              <a:rPr lang="en-GB" noProof="1"/>
              <a:t>  32768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A7C18-5637-B66F-ACD6-9B2729061F31}"/>
              </a:ext>
            </a:extLst>
          </p:cNvPr>
          <p:cNvSpPr txBox="1"/>
          <p:nvPr/>
        </p:nvSpPr>
        <p:spPr>
          <a:xfrm>
            <a:off x="158931" y="3037608"/>
            <a:ext cx="9199261" cy="17081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00CC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Get-AzRouteServerPeerAdvertisedRoute -ResourceGroupName SEA-Cust34 -RouteServerName SEA-Cust34-rs1 -PeerName bgp-conn1 | ft</a:t>
            </a:r>
          </a:p>
          <a:p>
            <a:endParaRPr lang="en-GB" noProof="1">
              <a:solidFill>
                <a:schemeClr val="tx1"/>
              </a:solidFill>
            </a:endParaRPr>
          </a:p>
          <a:p>
            <a:r>
              <a:rPr lang="en-GB" noProof="1">
                <a:solidFill>
                  <a:schemeClr val="tx1"/>
                </a:solidFill>
              </a:rPr>
              <a:t>LocalAddress Network       NextHop    SourcePeer Origin AsPath Weight</a:t>
            </a:r>
          </a:p>
          <a:p>
            <a:r>
              <a:rPr lang="en-GB" noProof="1">
                <a:solidFill>
                  <a:schemeClr val="tx1"/>
                </a:solidFill>
              </a:rPr>
              <a:t>------------ -------       -------    ---------- ------ ------ ------</a:t>
            </a:r>
          </a:p>
          <a:p>
            <a:r>
              <a:rPr lang="en-GB" noProof="1">
                <a:solidFill>
                  <a:schemeClr val="tx1"/>
                </a:solidFill>
              </a:rPr>
              <a:t>10.0.1.133   10.17.34.0/24 10.0.1.133            Igp    65515 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10.0.1.133   10.0.1.0/24   10.0.1.133            Igp    65515 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10.0.1.133 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10.0.50.0/24</a:t>
            </a:r>
            <a:r>
              <a:rPr lang="en-GB" noProof="1">
                <a:solidFill>
                  <a:schemeClr val="tx1"/>
                </a:solidFill>
              </a:rPr>
              <a:t>  10.0.1.133            Igp  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65515</a:t>
            </a:r>
            <a:r>
              <a:rPr lang="en-GB" noProof="1">
                <a:solidFill>
                  <a:schemeClr val="tx1"/>
                </a:solidFill>
              </a:rPr>
              <a:t> 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10.0.1.132   10.17.34.0/24 10.0.1.132            Igp    65515 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10.0.1.132   10.0.1.0/24   10.0.1.132            Igp    65515 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10.0.1.132 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10.0.50.0/24</a:t>
            </a:r>
            <a:r>
              <a:rPr lang="en-GB" noProof="1">
                <a:solidFill>
                  <a:schemeClr val="tx1"/>
                </a:solidFill>
              </a:rPr>
              <a:t>  10.0.1.132            Igp  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65515</a:t>
            </a:r>
            <a:r>
              <a:rPr lang="en-GB" noProof="1">
                <a:solidFill>
                  <a:schemeClr val="tx1"/>
                </a:solidFill>
              </a:rPr>
              <a:t>       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BE25A5-E0F5-BC3E-28D8-239A0492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641" y="2188693"/>
            <a:ext cx="298931" cy="2989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9BD3E1-852A-CBF4-2A29-27CA6F5402F7}"/>
              </a:ext>
            </a:extLst>
          </p:cNvPr>
          <p:cNvSpPr txBox="1"/>
          <p:nvPr/>
        </p:nvSpPr>
        <p:spPr>
          <a:xfrm>
            <a:off x="10882950" y="1950498"/>
            <a:ext cx="994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SEA-Cust34-nva2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ABFE2D-0F6B-012C-396C-B8BB89A7C2C2}"/>
              </a:ext>
            </a:extLst>
          </p:cNvPr>
          <p:cNvCxnSpPr>
            <a:cxnSpLocks/>
          </p:cNvCxnSpPr>
          <p:nvPr/>
        </p:nvCxnSpPr>
        <p:spPr>
          <a:xfrm flipH="1">
            <a:off x="10222132" y="2314885"/>
            <a:ext cx="820507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1FB949-DA6A-030A-CE33-1E27E9E49054}"/>
              </a:ext>
            </a:extLst>
          </p:cNvPr>
          <p:cNvSpPr txBox="1"/>
          <p:nvPr/>
        </p:nvSpPr>
        <p:spPr>
          <a:xfrm>
            <a:off x="9358192" y="2543110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55F8AA-F629-8AE4-AD85-E4850EB31F4E}"/>
              </a:ext>
            </a:extLst>
          </p:cNvPr>
          <p:cNvSpPr txBox="1"/>
          <p:nvPr/>
        </p:nvSpPr>
        <p:spPr>
          <a:xfrm>
            <a:off x="9314511" y="1815222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SEA-Cust34-rs1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043AB1-64BE-C169-A344-0B517113671C}"/>
              </a:ext>
            </a:extLst>
          </p:cNvPr>
          <p:cNvSpPr txBox="1"/>
          <p:nvPr/>
        </p:nvSpPr>
        <p:spPr>
          <a:xfrm>
            <a:off x="11036038" y="2510120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AS:65001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333499C-7CA1-A5C0-C05C-B63EF083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235" y="4206847"/>
            <a:ext cx="298931" cy="29893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686FF90-0014-2920-69A2-9F2BD0E49411}"/>
              </a:ext>
            </a:extLst>
          </p:cNvPr>
          <p:cNvSpPr txBox="1"/>
          <p:nvPr/>
        </p:nvSpPr>
        <p:spPr>
          <a:xfrm>
            <a:off x="11079608" y="3861446"/>
            <a:ext cx="994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SEA-Cust34-nva2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1467C5-BFA9-7CDC-17BA-798AB9CB6DA1}"/>
              </a:ext>
            </a:extLst>
          </p:cNvPr>
          <p:cNvCxnSpPr>
            <a:cxnSpLocks/>
          </p:cNvCxnSpPr>
          <p:nvPr/>
        </p:nvCxnSpPr>
        <p:spPr>
          <a:xfrm>
            <a:off x="10273295" y="4357971"/>
            <a:ext cx="890337" cy="4689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FF7BF5B-C041-5BC0-768B-D91826781143}"/>
              </a:ext>
            </a:extLst>
          </p:cNvPr>
          <p:cNvSpPr txBox="1"/>
          <p:nvPr/>
        </p:nvSpPr>
        <p:spPr>
          <a:xfrm>
            <a:off x="9485786" y="4561264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C62D3D-D9C6-5A01-260D-460C6ED16BFC}"/>
              </a:ext>
            </a:extLst>
          </p:cNvPr>
          <p:cNvSpPr txBox="1"/>
          <p:nvPr/>
        </p:nvSpPr>
        <p:spPr>
          <a:xfrm>
            <a:off x="9442105" y="3833376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SEA-Cust34-rs1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144BD1-A300-27D6-17F6-DBD929145DDF}"/>
              </a:ext>
            </a:extLst>
          </p:cNvPr>
          <p:cNvSpPr txBox="1"/>
          <p:nvPr/>
        </p:nvSpPr>
        <p:spPr>
          <a:xfrm>
            <a:off x="11163632" y="4528274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AS:65001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72B0BC-7C87-3038-A74C-C05DF976A973}"/>
              </a:ext>
            </a:extLst>
          </p:cNvPr>
          <p:cNvCxnSpPr>
            <a:cxnSpLocks/>
          </p:cNvCxnSpPr>
          <p:nvPr/>
        </p:nvCxnSpPr>
        <p:spPr>
          <a:xfrm flipH="1">
            <a:off x="10385751" y="1844256"/>
            <a:ext cx="873719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FE15880-E224-515E-B6DD-FF97DC8A55D4}"/>
              </a:ext>
            </a:extLst>
          </p:cNvPr>
          <p:cNvSpPr txBox="1"/>
          <p:nvPr/>
        </p:nvSpPr>
        <p:spPr>
          <a:xfrm>
            <a:off x="9511350" y="1581133"/>
            <a:ext cx="27431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tx1"/>
                </a:solidFill>
                <a:highlight>
                  <a:srgbClr val="FFFF00"/>
                </a:highlight>
              </a:rPr>
              <a:t>10.1.34.0/25 {</a:t>
            </a:r>
            <a:r>
              <a:rPr lang="en-GB" sz="1100" dirty="0">
                <a:highlight>
                  <a:srgbClr val="FFFF00"/>
                </a:highlight>
              </a:rPr>
              <a:t>65001-65001-12076-65020</a:t>
            </a:r>
            <a:r>
              <a:rPr lang="en-GB" sz="1100" dirty="0">
                <a:solidFill>
                  <a:schemeClr val="tx1"/>
                </a:solidFill>
                <a:highlight>
                  <a:srgbClr val="FFFF00"/>
                </a:highlight>
              </a:rPr>
              <a:t>}</a:t>
            </a:r>
            <a:endParaRPr lang="en-GB" sz="11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FC9632-BF95-E1B3-FE94-55E051903284}"/>
              </a:ext>
            </a:extLst>
          </p:cNvPr>
          <p:cNvSpPr txBox="1"/>
          <p:nvPr/>
        </p:nvSpPr>
        <p:spPr>
          <a:xfrm>
            <a:off x="9405385" y="3415518"/>
            <a:ext cx="15430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tx1"/>
                </a:solidFill>
                <a:highlight>
                  <a:srgbClr val="00FF00"/>
                </a:highlight>
              </a:rPr>
              <a:t>10.0.50.0/24   {65515}</a:t>
            </a:r>
            <a:endParaRPr lang="en-GB" sz="1100" dirty="0">
              <a:highlight>
                <a:srgbClr val="00FF00"/>
              </a:highlight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584C38-5DD1-9743-C347-C60273E0C159}"/>
              </a:ext>
            </a:extLst>
          </p:cNvPr>
          <p:cNvCxnSpPr>
            <a:cxnSpLocks/>
          </p:cNvCxnSpPr>
          <p:nvPr/>
        </p:nvCxnSpPr>
        <p:spPr>
          <a:xfrm>
            <a:off x="10052185" y="3738921"/>
            <a:ext cx="761519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920CDD2-414C-9F92-C742-F56B031E9168}"/>
              </a:ext>
            </a:extLst>
          </p:cNvPr>
          <p:cNvSpPr txBox="1"/>
          <p:nvPr/>
        </p:nvSpPr>
        <p:spPr>
          <a:xfrm>
            <a:off x="9422781" y="3037608"/>
            <a:ext cx="16446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tx1"/>
                </a:solidFill>
              </a:rPr>
              <a:t>10.17.34.0/24 {65515}</a:t>
            </a:r>
          </a:p>
          <a:p>
            <a:r>
              <a:rPr lang="en-GB" sz="1100" dirty="0"/>
              <a:t>10.0.1.0/24     {65515}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70BA1E-2597-FF1E-E933-B2137F78D24A}"/>
              </a:ext>
            </a:extLst>
          </p:cNvPr>
          <p:cNvSpPr txBox="1"/>
          <p:nvPr/>
        </p:nvSpPr>
        <p:spPr>
          <a:xfrm>
            <a:off x="10193848" y="1206991"/>
            <a:ext cx="188711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/>
              <a:t>10.18.34.0/24 {65001-65001}</a:t>
            </a:r>
          </a:p>
          <a:p>
            <a:pPr algn="r"/>
            <a:r>
              <a:rPr lang="en-GB" sz="1100" dirty="0"/>
              <a:t>10.0.2.0/24     {65001-65001}</a:t>
            </a:r>
          </a:p>
        </p:txBody>
      </p:sp>
      <p:pic>
        <p:nvPicPr>
          <p:cNvPr id="6" name="Picture 5" descr="Azure Route Server: super powers for your Network Virtual Appliance ...">
            <a:extLst>
              <a:ext uri="{FF2B5EF4-FFF2-40B4-BE49-F238E27FC236}">
                <a16:creationId xmlns:a16="http://schemas.microsoft.com/office/drawing/2014/main" id="{B6A6F3D8-0AC1-EA1D-55FA-37EB689F3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7" t="21630" r="21565" b="18407"/>
          <a:stretch/>
        </p:blipFill>
        <p:spPr bwMode="auto">
          <a:xfrm>
            <a:off x="9568569" y="2097618"/>
            <a:ext cx="363434" cy="35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Azure Route Server: super powers for your Network Virtual Appliance ...">
            <a:extLst>
              <a:ext uri="{FF2B5EF4-FFF2-40B4-BE49-F238E27FC236}">
                <a16:creationId xmlns:a16="http://schemas.microsoft.com/office/drawing/2014/main" id="{493289B9-71C3-A66C-EDF1-2FCB5F21BD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7" t="21630" r="21565" b="18407"/>
          <a:stretch/>
        </p:blipFill>
        <p:spPr bwMode="auto">
          <a:xfrm>
            <a:off x="9687737" y="4144957"/>
            <a:ext cx="363434" cy="35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EFDA-8C6A-6D00-F718-D0BD5CF0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97337"/>
            <a:ext cx="10515600" cy="568870"/>
          </a:xfrm>
        </p:spPr>
        <p:txBody>
          <a:bodyPr>
            <a:normAutofit fontScale="90000"/>
          </a:bodyPr>
          <a:lstStyle/>
          <a:p>
            <a:r>
              <a:rPr lang="en-US" dirty="0"/>
              <a:t>Route server rs2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E2040-4C56-2840-7EBA-E05DCD5B94BA}"/>
              </a:ext>
            </a:extLst>
          </p:cNvPr>
          <p:cNvSpPr txBox="1"/>
          <p:nvPr/>
        </p:nvSpPr>
        <p:spPr>
          <a:xfrm>
            <a:off x="158931" y="914638"/>
            <a:ext cx="9215847" cy="17081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00CC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Get-AzRouteServerPeerLearnedRoute -ResourceGroupName SEA-Cust34 -RouteServerName SEA-Cust34-rs2 -PeerName bgp-conn1 | ft   </a:t>
            </a:r>
          </a:p>
          <a:p>
            <a:endParaRPr lang="en-GB" noProof="1"/>
          </a:p>
          <a:p>
            <a:r>
              <a:rPr lang="en-GB" noProof="1">
                <a:solidFill>
                  <a:schemeClr val="tx1"/>
                </a:solidFill>
              </a:rPr>
              <a:t>LocalAddress Network       NextHop    SourcePeer Origin AsPath      Weight</a:t>
            </a:r>
          </a:p>
          <a:p>
            <a:r>
              <a:rPr lang="en-GB" noProof="1">
                <a:solidFill>
                  <a:schemeClr val="tx1"/>
                </a:solidFill>
              </a:rPr>
              <a:t>------------ -------       -------    ---------- ------ ------      ------</a:t>
            </a:r>
          </a:p>
          <a:p>
            <a:r>
              <a:rPr lang="en-GB" noProof="1">
                <a:solidFill>
                  <a:schemeClr val="tx1"/>
                </a:solidFill>
              </a:rPr>
              <a:t>10.0.2.132 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10.0.50.0/24</a:t>
            </a:r>
            <a:r>
              <a:rPr lang="en-GB" noProof="1">
                <a:solidFill>
                  <a:schemeClr val="tx1"/>
                </a:solidFill>
              </a:rPr>
              <a:t>  </a:t>
            </a:r>
            <a:r>
              <a:rPr lang="en-GB" noProof="1">
                <a:solidFill>
                  <a:srgbClr val="FF0000"/>
                </a:solidFill>
              </a:rPr>
              <a:t>10.0.1.132</a:t>
            </a:r>
            <a:r>
              <a:rPr lang="en-GB" noProof="1">
                <a:solidFill>
                  <a:schemeClr val="tx1"/>
                </a:solidFill>
              </a:rPr>
              <a:t> 10.0.2.10  EBgp 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65001-65001</a:t>
            </a:r>
            <a:r>
              <a:rPr lang="en-GB" noProof="1">
                <a:solidFill>
                  <a:schemeClr val="tx1"/>
                </a:solidFill>
              </a:rPr>
              <a:t>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10.0.2.132 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10.0.1.0/24</a:t>
            </a:r>
            <a:r>
              <a:rPr lang="en-GB" noProof="1">
                <a:solidFill>
                  <a:schemeClr val="tx1"/>
                </a:solidFill>
              </a:rPr>
              <a:t>   </a:t>
            </a:r>
            <a:r>
              <a:rPr lang="en-GB" noProof="1">
                <a:solidFill>
                  <a:srgbClr val="FF0000"/>
                </a:solidFill>
              </a:rPr>
              <a:t>10.0.1.132</a:t>
            </a:r>
            <a:r>
              <a:rPr lang="en-GB" noProof="1">
                <a:solidFill>
                  <a:schemeClr val="tx1"/>
                </a:solidFill>
              </a:rPr>
              <a:t> 10.0.2.10  EBgp 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65001-65001</a:t>
            </a:r>
            <a:r>
              <a:rPr lang="en-GB" noProof="1">
                <a:solidFill>
                  <a:schemeClr val="tx1"/>
                </a:solidFill>
              </a:rPr>
              <a:t>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10.0.2.132 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10.17.34.0/24</a:t>
            </a:r>
            <a:r>
              <a:rPr lang="en-GB" noProof="1">
                <a:solidFill>
                  <a:schemeClr val="tx1"/>
                </a:solidFill>
              </a:rPr>
              <a:t> </a:t>
            </a:r>
            <a:r>
              <a:rPr lang="en-GB" noProof="1">
                <a:solidFill>
                  <a:srgbClr val="FF0000"/>
                </a:solidFill>
              </a:rPr>
              <a:t>10.0.1.132</a:t>
            </a:r>
            <a:r>
              <a:rPr lang="en-GB" noProof="1">
                <a:solidFill>
                  <a:schemeClr val="tx1"/>
                </a:solidFill>
              </a:rPr>
              <a:t> 10.0.2.10  EBgp 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65001-65001</a:t>
            </a:r>
            <a:r>
              <a:rPr lang="en-GB" noProof="1">
                <a:solidFill>
                  <a:schemeClr val="tx1"/>
                </a:solidFill>
              </a:rPr>
              <a:t>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10.0.2.133   10.0.50.0/24  10.0.1.132 10.0.2.10  EBgp   65001-65001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10.0.2.133   10.0.1.0/24   10.0.1.132 10.0.2.10  EBgp   65001-65001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10.0.2.133   10.17.34.0/24 10.0.1.132 10.0.2.10  EBgp   65001-65001  32768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472A9-8A06-D0CA-D145-AEBDE4F75730}"/>
              </a:ext>
            </a:extLst>
          </p:cNvPr>
          <p:cNvSpPr txBox="1"/>
          <p:nvPr/>
        </p:nvSpPr>
        <p:spPr>
          <a:xfrm>
            <a:off x="178555" y="2753428"/>
            <a:ext cx="9241973" cy="17081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00CC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Get-AzRouteServerPeerAdvertisedRoute -ResourceGroupName SEA-Cust34 -RouteServerName SEA-Cust34-rs2 -PeerName bgp-conn1 | ft</a:t>
            </a:r>
          </a:p>
          <a:p>
            <a:endParaRPr lang="en-GB" noProof="1"/>
          </a:p>
          <a:p>
            <a:r>
              <a:rPr lang="en-GB" noProof="1">
                <a:solidFill>
                  <a:schemeClr val="tx1"/>
                </a:solidFill>
              </a:rPr>
              <a:t>LocalAddress Network       NextHop    SourcePeer Origin AsPath            Weight</a:t>
            </a:r>
          </a:p>
          <a:p>
            <a:r>
              <a:rPr lang="en-GB" noProof="1">
                <a:solidFill>
                  <a:schemeClr val="tx1"/>
                </a:solidFill>
              </a:rPr>
              <a:t>------------ -------       -------    ---------- ------ ------            ------</a:t>
            </a:r>
          </a:p>
          <a:p>
            <a:r>
              <a:rPr lang="en-GB" noProof="1">
                <a:solidFill>
                  <a:schemeClr val="tx1"/>
                </a:solidFill>
              </a:rPr>
              <a:t>10.0.2.132   10.18.34.0/24 10.0.2.132            Igp    65515            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10.0.2.132   10.0.2.0/24   10.0.2.132            Igp    65515            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10.0.2.132 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10.1.34.0/25</a:t>
            </a:r>
            <a:r>
              <a:rPr lang="en-GB" noProof="1">
                <a:solidFill>
                  <a:schemeClr val="tx1"/>
                </a:solidFill>
              </a:rPr>
              <a:t>  10.0.2.132            Igp  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65515-12076-65020</a:t>
            </a:r>
            <a:r>
              <a:rPr lang="en-GB" noProof="1">
                <a:solidFill>
                  <a:schemeClr val="tx1"/>
                </a:solidFill>
              </a:rPr>
              <a:t>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10.0.2.133   10.18.34.0/24 10.0.2.133            Igp    65515            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10.0.2.133   10.0.2.0/24   10.0.2.133            Igp    65515            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10.0.2.133 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10.1.34.0/25</a:t>
            </a:r>
            <a:r>
              <a:rPr lang="en-GB" noProof="1">
                <a:solidFill>
                  <a:schemeClr val="tx1"/>
                </a:solidFill>
              </a:rPr>
              <a:t>  10.0.2.133            Igp  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65515-12076-65020</a:t>
            </a:r>
            <a:r>
              <a:rPr lang="en-GB" noProof="1">
                <a:solidFill>
                  <a:schemeClr val="tx1"/>
                </a:solidFill>
              </a:rPr>
              <a:t>      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E29271-89DA-3A1B-404C-97D4CCE9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831" y="3581075"/>
            <a:ext cx="298931" cy="2989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D8450E-C1ED-D9E9-2E87-A595B751C007}"/>
              </a:ext>
            </a:extLst>
          </p:cNvPr>
          <p:cNvSpPr txBox="1"/>
          <p:nvPr/>
        </p:nvSpPr>
        <p:spPr>
          <a:xfrm>
            <a:off x="9453641" y="3305361"/>
            <a:ext cx="994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SEA-Cust34-nva2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2EC05E-8FB3-25E9-742F-A12A8332D495}"/>
              </a:ext>
            </a:extLst>
          </p:cNvPr>
          <p:cNvCxnSpPr>
            <a:cxnSpLocks/>
          </p:cNvCxnSpPr>
          <p:nvPr/>
        </p:nvCxnSpPr>
        <p:spPr>
          <a:xfrm flipH="1" flipV="1">
            <a:off x="10350623" y="3782013"/>
            <a:ext cx="660672" cy="6687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5336B0-A4F2-797F-592A-00B6F7B950EC}"/>
              </a:ext>
            </a:extLst>
          </p:cNvPr>
          <p:cNvSpPr txBox="1"/>
          <p:nvPr/>
        </p:nvSpPr>
        <p:spPr>
          <a:xfrm>
            <a:off x="10882519" y="3969875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1A3F26-5031-3D59-8439-26BEDAC97284}"/>
              </a:ext>
            </a:extLst>
          </p:cNvPr>
          <p:cNvSpPr txBox="1"/>
          <p:nvPr/>
        </p:nvSpPr>
        <p:spPr>
          <a:xfrm>
            <a:off x="10759087" y="3291031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SEA-Cust34-rs2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331C72-2568-1D85-23E9-99D67A9F89FB}"/>
              </a:ext>
            </a:extLst>
          </p:cNvPr>
          <p:cNvSpPr txBox="1"/>
          <p:nvPr/>
        </p:nvSpPr>
        <p:spPr>
          <a:xfrm>
            <a:off x="9608101" y="3896020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AS:65001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C803022-D228-308A-591D-DF6C09024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229" y="1896944"/>
            <a:ext cx="298931" cy="29893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C3080A-5110-66FB-E622-3122B7D55012}"/>
              </a:ext>
            </a:extLst>
          </p:cNvPr>
          <p:cNvSpPr txBox="1"/>
          <p:nvPr/>
        </p:nvSpPr>
        <p:spPr>
          <a:xfrm>
            <a:off x="9403039" y="1621230"/>
            <a:ext cx="994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SEA-Cust34-nva2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48B34E-76AD-FC36-4D37-80ABA336B858}"/>
              </a:ext>
            </a:extLst>
          </p:cNvPr>
          <p:cNvCxnSpPr>
            <a:cxnSpLocks/>
          </p:cNvCxnSpPr>
          <p:nvPr/>
        </p:nvCxnSpPr>
        <p:spPr>
          <a:xfrm>
            <a:off x="10240892" y="2082508"/>
            <a:ext cx="666848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2563FC7-5F58-D358-985A-BBD35944C463}"/>
              </a:ext>
            </a:extLst>
          </p:cNvPr>
          <p:cNvSpPr txBox="1"/>
          <p:nvPr/>
        </p:nvSpPr>
        <p:spPr>
          <a:xfrm>
            <a:off x="10759086" y="2263541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4AB887-8684-25A4-B386-29C2D32F4C0D}"/>
              </a:ext>
            </a:extLst>
          </p:cNvPr>
          <p:cNvSpPr txBox="1"/>
          <p:nvPr/>
        </p:nvSpPr>
        <p:spPr>
          <a:xfrm>
            <a:off x="10719920" y="1624053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SEA-Cust34-rs2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F56250-9801-C419-BF62-3F4682CE6BF0}"/>
              </a:ext>
            </a:extLst>
          </p:cNvPr>
          <p:cNvSpPr txBox="1"/>
          <p:nvPr/>
        </p:nvSpPr>
        <p:spPr>
          <a:xfrm>
            <a:off x="9580201" y="2219614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AS:65001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551E6-2BD3-FE68-5590-C653E7A42826}"/>
              </a:ext>
            </a:extLst>
          </p:cNvPr>
          <p:cNvSpPr txBox="1"/>
          <p:nvPr/>
        </p:nvSpPr>
        <p:spPr>
          <a:xfrm>
            <a:off x="9409663" y="905726"/>
            <a:ext cx="204160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highlight>
                  <a:srgbClr val="00FF00"/>
                </a:highlight>
              </a:rPr>
              <a:t>10.0.1.0/24</a:t>
            </a:r>
            <a:r>
              <a:rPr lang="en-GB" sz="1100" noProof="1"/>
              <a:t>        </a:t>
            </a:r>
            <a:r>
              <a:rPr lang="en-GB" sz="1100" dirty="0">
                <a:highlight>
                  <a:srgbClr val="00FF00"/>
                </a:highlight>
              </a:rPr>
              <a:t>{65001-65001}</a:t>
            </a:r>
          </a:p>
          <a:p>
            <a:r>
              <a:rPr lang="en-GB" sz="1100" noProof="1">
                <a:solidFill>
                  <a:schemeClr val="tx1"/>
                </a:solidFill>
                <a:highlight>
                  <a:srgbClr val="00FF00"/>
                </a:highlight>
              </a:rPr>
              <a:t>10.17.34.0/24</a:t>
            </a:r>
            <a:r>
              <a:rPr lang="en-GB" sz="1100" noProof="1">
                <a:solidFill>
                  <a:schemeClr val="tx1"/>
                </a:solidFill>
              </a:rPr>
              <a:t>   </a:t>
            </a:r>
            <a:r>
              <a:rPr lang="en-GB" sz="1100" dirty="0">
                <a:highlight>
                  <a:srgbClr val="00FF00"/>
                </a:highlight>
              </a:rPr>
              <a:t>{65001-65001}</a:t>
            </a:r>
          </a:p>
          <a:p>
            <a:r>
              <a:rPr lang="en-GB" sz="1100" dirty="0">
                <a:highlight>
                  <a:srgbClr val="00FF00"/>
                </a:highlight>
              </a:rPr>
              <a:t>10.0.50.0/24 </a:t>
            </a:r>
            <a:r>
              <a:rPr lang="en-GB" sz="1100" dirty="0"/>
              <a:t>     </a:t>
            </a:r>
            <a:r>
              <a:rPr lang="en-GB" sz="1100" dirty="0">
                <a:highlight>
                  <a:srgbClr val="00FF00"/>
                </a:highlight>
              </a:rPr>
              <a:t>{65001-65001}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70E353-F355-6CA0-1447-04C3C7F49317}"/>
              </a:ext>
            </a:extLst>
          </p:cNvPr>
          <p:cNvCxnSpPr>
            <a:cxnSpLocks/>
          </p:cNvCxnSpPr>
          <p:nvPr/>
        </p:nvCxnSpPr>
        <p:spPr>
          <a:xfrm>
            <a:off x="10118997" y="1570953"/>
            <a:ext cx="666848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E7D151-E5B0-4BCA-7197-F68C84E61376}"/>
              </a:ext>
            </a:extLst>
          </p:cNvPr>
          <p:cNvSpPr txBox="1"/>
          <p:nvPr/>
        </p:nvSpPr>
        <p:spPr>
          <a:xfrm>
            <a:off x="9660928" y="2971499"/>
            <a:ext cx="21963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tx1"/>
                </a:solidFill>
                <a:highlight>
                  <a:srgbClr val="FFFF00"/>
                </a:highlight>
              </a:rPr>
              <a:t>10.1.34.0/25 {65515-12076-65020}</a:t>
            </a:r>
            <a:endParaRPr lang="en-GB" sz="1100" dirty="0">
              <a:highlight>
                <a:srgbClr val="FFFF00"/>
              </a:highlight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1339E7-E23C-4B59-A1F6-5060008B9704}"/>
              </a:ext>
            </a:extLst>
          </p:cNvPr>
          <p:cNvCxnSpPr>
            <a:cxnSpLocks/>
          </p:cNvCxnSpPr>
          <p:nvPr/>
        </p:nvCxnSpPr>
        <p:spPr>
          <a:xfrm flipH="1">
            <a:off x="10539207" y="3291031"/>
            <a:ext cx="563193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zure Route Server: super powers for your Network Virtual Appliance ...">
            <a:extLst>
              <a:ext uri="{FF2B5EF4-FFF2-40B4-BE49-F238E27FC236}">
                <a16:creationId xmlns:a16="http://schemas.microsoft.com/office/drawing/2014/main" id="{8832C89F-D0C7-2E2E-C637-6EFAD219B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7" t="21630" r="21565" b="18407"/>
          <a:stretch/>
        </p:blipFill>
        <p:spPr bwMode="auto">
          <a:xfrm>
            <a:off x="10936303" y="1896944"/>
            <a:ext cx="363434" cy="35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zure Route Server: super powers for your Network Virtual Appliance ...">
            <a:extLst>
              <a:ext uri="{FF2B5EF4-FFF2-40B4-BE49-F238E27FC236}">
                <a16:creationId xmlns:a16="http://schemas.microsoft.com/office/drawing/2014/main" id="{548B4065-91C0-3924-F4D7-30FE4A929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7" t="21630" r="21565" b="18407"/>
          <a:stretch/>
        </p:blipFill>
        <p:spPr bwMode="auto">
          <a:xfrm>
            <a:off x="11084134" y="3610564"/>
            <a:ext cx="363434" cy="35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29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E38B-F61D-12B4-7386-1B69A996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53" y="71604"/>
            <a:ext cx="10515600" cy="325673"/>
          </a:xfrm>
        </p:spPr>
        <p:txBody>
          <a:bodyPr>
            <a:noAutofit/>
          </a:bodyPr>
          <a:lstStyle/>
          <a:p>
            <a:r>
              <a:rPr lang="en-US" sz="2800" dirty="0"/>
              <a:t>ER gateway in vnet02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493C8-08B3-6FCE-A302-4DF3EF85E5FD}"/>
              </a:ext>
            </a:extLst>
          </p:cNvPr>
          <p:cNvSpPr txBox="1"/>
          <p:nvPr/>
        </p:nvSpPr>
        <p:spPr>
          <a:xfrm>
            <a:off x="457199" y="3461191"/>
            <a:ext cx="11020926" cy="15465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00CC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Get-AzVirtualNetworkGatewayAdvertisedRoute -VirtualNetworkGatewayName SEA-Cust34-VNet02-gw-er -ResourceGroupName SEA-Cust34 -Peer 10.18.34.132 | ft</a:t>
            </a:r>
          </a:p>
          <a:p>
            <a:endParaRPr lang="en-GB" noProof="1">
              <a:solidFill>
                <a:schemeClr val="tx1"/>
              </a:solidFill>
            </a:endParaRPr>
          </a:p>
          <a:p>
            <a:r>
              <a:rPr lang="en-GB" noProof="1">
                <a:solidFill>
                  <a:schemeClr val="tx1"/>
                </a:solidFill>
              </a:rPr>
              <a:t>LocalAddress Network       NextHop      SourcePeer Origin AsPath            Weight</a:t>
            </a:r>
          </a:p>
          <a:p>
            <a:r>
              <a:rPr lang="en-GB" noProof="1">
                <a:solidFill>
                  <a:schemeClr val="tx1"/>
                </a:solidFill>
              </a:rPr>
              <a:t>------------ -------       -------      ---------- ------ ------            ------</a:t>
            </a:r>
          </a:p>
          <a:p>
            <a:r>
              <a:rPr lang="en-GB" noProof="1">
                <a:solidFill>
                  <a:schemeClr val="tx1"/>
                </a:solidFill>
              </a:rPr>
              <a:t>10.18.34.141 10.18.34.0/24 10.18.34.141            Igp    65515            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10.18.34.141 10.0.2.0/24   10.18.34.141            Igp    65515            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10.18.34.141 10.0.50.0/24  10.18.34.141            Igp    65515-65001-65001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10.18.34.141 10.17.34.0/24 10.18.34.141            Igp    65515-65001-65001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10.18.34.141 10.0.1.0/24   10.18.34.141            Igp    65515-65001-65001      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14E7D9-F0A5-CB48-55E5-B6CD9221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080" y="2003465"/>
            <a:ext cx="276880" cy="3595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0A90DC-DCE4-936B-A3B7-C800B3ADAAF9}"/>
              </a:ext>
            </a:extLst>
          </p:cNvPr>
          <p:cNvSpPr txBox="1"/>
          <p:nvPr/>
        </p:nvSpPr>
        <p:spPr>
          <a:xfrm>
            <a:off x="7361743" y="2399338"/>
            <a:ext cx="1430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SEA-Cust34-VNet02-gw-er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E089AD-AD97-2631-0F71-90FDEDDEC4D9}"/>
              </a:ext>
            </a:extLst>
          </p:cNvPr>
          <p:cNvCxnSpPr>
            <a:cxnSpLocks/>
          </p:cNvCxnSpPr>
          <p:nvPr/>
        </p:nvCxnSpPr>
        <p:spPr>
          <a:xfrm flipH="1">
            <a:off x="8813511" y="2221189"/>
            <a:ext cx="582076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B0B300-509D-C9E1-7954-FD28BAAE76E7}"/>
              </a:ext>
            </a:extLst>
          </p:cNvPr>
          <p:cNvSpPr txBox="1"/>
          <p:nvPr/>
        </p:nvSpPr>
        <p:spPr>
          <a:xfrm>
            <a:off x="9798436" y="2120000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SEA-Cust34-rs2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ED8236-9E6D-B6D2-D525-14C18FD1E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838" y="1971772"/>
            <a:ext cx="223191" cy="223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A2A55F-4C42-98B9-3449-3DC18C8CFFB4}"/>
              </a:ext>
            </a:extLst>
          </p:cNvPr>
          <p:cNvSpPr txBox="1"/>
          <p:nvPr/>
        </p:nvSpPr>
        <p:spPr>
          <a:xfrm>
            <a:off x="6593671" y="1713096"/>
            <a:ext cx="1758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SEA-Cust34-VNet02-gw2-er-conn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680EF8-9AFB-630D-72F7-6C5FD33C4DB1}"/>
              </a:ext>
            </a:extLst>
          </p:cNvPr>
          <p:cNvCxnSpPr>
            <a:cxnSpLocks/>
          </p:cNvCxnSpPr>
          <p:nvPr/>
        </p:nvCxnSpPr>
        <p:spPr>
          <a:xfrm>
            <a:off x="8229201" y="2720982"/>
            <a:ext cx="523517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DE1FB25-3D81-D540-2423-BE5018B86600}"/>
              </a:ext>
            </a:extLst>
          </p:cNvPr>
          <p:cNvSpPr txBox="1"/>
          <p:nvPr/>
        </p:nvSpPr>
        <p:spPr>
          <a:xfrm>
            <a:off x="9224465" y="1805428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AS:65515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B211B83-A03B-75CE-2F17-241710D9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693" y="4446213"/>
            <a:ext cx="276880" cy="35953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317F655-F878-44BD-ABE9-CB54FF6F1F4C}"/>
              </a:ext>
            </a:extLst>
          </p:cNvPr>
          <p:cNvSpPr txBox="1"/>
          <p:nvPr/>
        </p:nvSpPr>
        <p:spPr>
          <a:xfrm>
            <a:off x="7656593" y="4204215"/>
            <a:ext cx="1430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SEA-Cust34-VNet02-gw-er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65C302-1397-58D6-E712-718EE3C8205B}"/>
              </a:ext>
            </a:extLst>
          </p:cNvPr>
          <p:cNvCxnSpPr>
            <a:cxnSpLocks/>
          </p:cNvCxnSpPr>
          <p:nvPr/>
        </p:nvCxnSpPr>
        <p:spPr>
          <a:xfrm>
            <a:off x="8792635" y="4662417"/>
            <a:ext cx="693887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A5A6409-4A37-599C-7735-934FBCDAC876}"/>
              </a:ext>
            </a:extLst>
          </p:cNvPr>
          <p:cNvSpPr txBox="1"/>
          <p:nvPr/>
        </p:nvSpPr>
        <p:spPr>
          <a:xfrm>
            <a:off x="9171152" y="4190409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SEA-Cust34-rs2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EECEF4-3BF0-174B-F08F-F6A1FEFC682D}"/>
              </a:ext>
            </a:extLst>
          </p:cNvPr>
          <p:cNvSpPr txBox="1"/>
          <p:nvPr/>
        </p:nvSpPr>
        <p:spPr>
          <a:xfrm>
            <a:off x="9829542" y="4640860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FB316-3715-06C4-80C4-64EA6EC9CB5C}"/>
              </a:ext>
            </a:extLst>
          </p:cNvPr>
          <p:cNvSpPr txBox="1"/>
          <p:nvPr/>
        </p:nvSpPr>
        <p:spPr>
          <a:xfrm>
            <a:off x="7221763" y="2747108"/>
            <a:ext cx="1978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highlight>
                  <a:srgbClr val="FFFF00"/>
                </a:highlight>
              </a:defRPr>
            </a:lvl1pPr>
          </a:lstStyle>
          <a:p>
            <a:r>
              <a:rPr lang="en-GB" dirty="0"/>
              <a:t>10.1.34.0/25 {12076-65020}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5D954B-C939-A68C-343D-005F0466D3F3}"/>
              </a:ext>
            </a:extLst>
          </p:cNvPr>
          <p:cNvSpPr txBox="1"/>
          <p:nvPr/>
        </p:nvSpPr>
        <p:spPr>
          <a:xfrm>
            <a:off x="8986077" y="2619472"/>
            <a:ext cx="21184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tx1"/>
                </a:solidFill>
                <a:highlight>
                  <a:srgbClr val="00FF00"/>
                </a:highlight>
              </a:rPr>
              <a:t>10.0.50.0/24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tx1"/>
                </a:solidFill>
                <a:highlight>
                  <a:srgbClr val="00FF00"/>
                </a:highlight>
              </a:rPr>
              <a:t>{65001-65001}</a:t>
            </a:r>
          </a:p>
          <a:p>
            <a:r>
              <a:rPr lang="en-GB" sz="1100" dirty="0">
                <a:solidFill>
                  <a:schemeClr val="tx1"/>
                </a:solidFill>
                <a:highlight>
                  <a:srgbClr val="00FF00"/>
                </a:highlight>
              </a:rPr>
              <a:t>10.17.34.0/24</a:t>
            </a:r>
            <a:r>
              <a:rPr lang="en-GB" sz="1100" dirty="0"/>
              <a:t> </a:t>
            </a:r>
            <a:r>
              <a:rPr lang="en-GB" sz="1100" dirty="0">
                <a:solidFill>
                  <a:schemeClr val="tx1"/>
                </a:solidFill>
              </a:rPr>
              <a:t>   </a:t>
            </a:r>
            <a:r>
              <a:rPr lang="en-GB" sz="1100" dirty="0">
                <a:solidFill>
                  <a:schemeClr val="tx1"/>
                </a:solidFill>
                <a:highlight>
                  <a:srgbClr val="00FF00"/>
                </a:highlight>
              </a:rPr>
              <a:t>{65001-65001}</a:t>
            </a:r>
            <a:endParaRPr lang="en-GB" sz="1100" dirty="0">
              <a:highlight>
                <a:srgbClr val="00FF00"/>
              </a:highlight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6448DA-E3CC-923F-A030-958E04AD96B3}"/>
              </a:ext>
            </a:extLst>
          </p:cNvPr>
          <p:cNvCxnSpPr>
            <a:cxnSpLocks/>
          </p:cNvCxnSpPr>
          <p:nvPr/>
        </p:nvCxnSpPr>
        <p:spPr>
          <a:xfrm flipH="1">
            <a:off x="9005608" y="2518372"/>
            <a:ext cx="477458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1785DB-4873-EA89-6FC4-76372624D2F8}"/>
              </a:ext>
            </a:extLst>
          </p:cNvPr>
          <p:cNvSpPr txBox="1"/>
          <p:nvPr/>
        </p:nvSpPr>
        <p:spPr>
          <a:xfrm>
            <a:off x="457199" y="655899"/>
            <a:ext cx="10647288" cy="26776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00CC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Get-AzVirtualNetworkGatewayLearnedRoute -VirtualNetworkGatewayName SEA-Cust34-VNet02-gw-er -ResourceGroupName SEA-Cust34 | ft</a:t>
            </a:r>
          </a:p>
          <a:p>
            <a:endParaRPr lang="en-GB" noProof="1">
              <a:solidFill>
                <a:schemeClr val="tx1"/>
              </a:solidFill>
            </a:endParaRPr>
          </a:p>
          <a:p>
            <a:r>
              <a:rPr lang="en-GB" noProof="1">
                <a:solidFill>
                  <a:schemeClr val="tx1"/>
                </a:solidFill>
              </a:rPr>
              <a:t>LocalAddress Network       NextHop      SourcePeer   Origin  AsPath      Weight</a:t>
            </a:r>
          </a:p>
          <a:p>
            <a:r>
              <a:rPr lang="en-GB" noProof="1">
                <a:solidFill>
                  <a:schemeClr val="tx1"/>
                </a:solidFill>
              </a:rPr>
              <a:t>------------ -------       -------      ----------   ------  ------      ------</a:t>
            </a:r>
          </a:p>
          <a:p>
            <a:r>
              <a:rPr lang="en-GB" noProof="1">
                <a:solidFill>
                  <a:schemeClr val="tx1"/>
                </a:solidFill>
              </a:rPr>
              <a:t>10.18.34.141 10.18.34.0/24              10.18.34.141 Network            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10.18.34.141 10.0.2.0/24                10.18.34.141 Network            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10.18.34.141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10.1.34.0/25</a:t>
            </a:r>
            <a:r>
              <a:rPr lang="en-GB" noProof="1">
                <a:solidFill>
                  <a:schemeClr val="tx1"/>
                </a:solidFill>
              </a:rPr>
              <a:t>  10.18.34.132 10.18.34.132 EBgp  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12076-65020</a:t>
            </a:r>
            <a:r>
              <a:rPr lang="en-GB" noProof="1">
                <a:solidFill>
                  <a:schemeClr val="tx1"/>
                </a:solidFill>
              </a:rPr>
              <a:t>  32769</a:t>
            </a:r>
          </a:p>
          <a:p>
            <a:r>
              <a:rPr lang="en-GB" noProof="1">
                <a:solidFill>
                  <a:schemeClr val="tx1"/>
                </a:solidFill>
              </a:rPr>
              <a:t>10.18.34.141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10.1.34.0/25</a:t>
            </a:r>
            <a:r>
              <a:rPr lang="en-GB" noProof="1">
                <a:solidFill>
                  <a:schemeClr val="tx1"/>
                </a:solidFill>
              </a:rPr>
              <a:t>  10.18.34.133 10.18.34.133 EBgp  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12076-65020</a:t>
            </a:r>
            <a:r>
              <a:rPr lang="en-GB" noProof="1">
                <a:solidFill>
                  <a:schemeClr val="tx1"/>
                </a:solidFill>
              </a:rPr>
              <a:t>  32769</a:t>
            </a:r>
          </a:p>
          <a:p>
            <a:r>
              <a:rPr lang="en-GB" noProof="1">
                <a:solidFill>
                  <a:schemeClr val="tx1"/>
                </a:solidFill>
              </a:rPr>
              <a:t>10.18.34.141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10.0.50.0/24</a:t>
            </a:r>
            <a:r>
              <a:rPr lang="en-GB" noProof="1">
                <a:solidFill>
                  <a:schemeClr val="tx1"/>
                </a:solidFill>
              </a:rPr>
              <a:t>  10.0.1.132   10.0.2.132   IBgp  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65001-65001</a:t>
            </a:r>
            <a:r>
              <a:rPr lang="en-GB" noProof="1">
                <a:solidFill>
                  <a:schemeClr val="tx1"/>
                </a:solidFill>
              </a:rPr>
              <a:t>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10.18.34.141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10.0.50.0/24</a:t>
            </a:r>
            <a:r>
              <a:rPr lang="en-GB" noProof="1">
                <a:solidFill>
                  <a:schemeClr val="tx1"/>
                </a:solidFill>
              </a:rPr>
              <a:t>  10.0.1.132   10.0.2.133   IBgp  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65001-65001</a:t>
            </a:r>
            <a:r>
              <a:rPr lang="en-GB" noProof="1">
                <a:solidFill>
                  <a:schemeClr val="tx1"/>
                </a:solidFill>
              </a:rPr>
              <a:t>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10.18.34.141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10.17.34.0/24</a:t>
            </a:r>
            <a:r>
              <a:rPr lang="en-GB" noProof="1">
                <a:solidFill>
                  <a:schemeClr val="tx1"/>
                </a:solidFill>
              </a:rPr>
              <a:t> 10.0.1.132   10.0.2.132   IBgp  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65001-65001</a:t>
            </a:r>
            <a:r>
              <a:rPr lang="en-GB" noProof="1">
                <a:solidFill>
                  <a:schemeClr val="tx1"/>
                </a:solidFill>
              </a:rPr>
              <a:t>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10.18.34.141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10.17.34.0/24</a:t>
            </a:r>
            <a:r>
              <a:rPr lang="en-GB" noProof="1">
                <a:solidFill>
                  <a:schemeClr val="tx1"/>
                </a:solidFill>
              </a:rPr>
              <a:t> 10.0.1.132   10.0.2.133   IBgp  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65001-65001</a:t>
            </a:r>
            <a:r>
              <a:rPr lang="en-GB" noProof="1">
                <a:solidFill>
                  <a:schemeClr val="tx1"/>
                </a:solidFill>
              </a:rPr>
              <a:t>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10.18.34.141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10.0.1.0/24</a:t>
            </a:r>
            <a:r>
              <a:rPr lang="en-GB" noProof="1">
                <a:solidFill>
                  <a:schemeClr val="tx1"/>
                </a:solidFill>
              </a:rPr>
              <a:t>   10.0.1.132   10.0.2.132   IBgp  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65001-65001</a:t>
            </a:r>
            <a:r>
              <a:rPr lang="en-GB" noProof="1">
                <a:solidFill>
                  <a:schemeClr val="tx1"/>
                </a:solidFill>
              </a:rPr>
              <a:t>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10.18.34.141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10.0.1.0/24 </a:t>
            </a:r>
            <a:r>
              <a:rPr lang="en-GB" noProof="1">
                <a:solidFill>
                  <a:schemeClr val="tx1"/>
                </a:solidFill>
              </a:rPr>
              <a:t>  10.0.1.132   10.0.2.133   IBgp  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65001-65001</a:t>
            </a:r>
            <a:r>
              <a:rPr lang="en-GB" noProof="1">
                <a:solidFill>
                  <a:schemeClr val="tx1"/>
                </a:solidFill>
              </a:rPr>
              <a:t>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10.18.34.141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10.1.34.0/25</a:t>
            </a:r>
            <a:r>
              <a:rPr lang="en-GB" noProof="1">
                <a:solidFill>
                  <a:schemeClr val="tx1"/>
                </a:solidFill>
              </a:rPr>
              <a:t>  10.18.34.132 10.0.2.132   IBgp  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12076-65020</a:t>
            </a:r>
            <a:r>
              <a:rPr lang="en-GB" noProof="1">
                <a:solidFill>
                  <a:schemeClr val="tx1"/>
                </a:solidFill>
              </a:rPr>
              <a:t>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10.18.34.141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10.1.34.0/25</a:t>
            </a:r>
            <a:r>
              <a:rPr lang="en-GB" noProof="1">
                <a:solidFill>
                  <a:schemeClr val="tx1"/>
                </a:solidFill>
              </a:rPr>
              <a:t>  10.18.34.132 10.0.2.133   IBgp  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12076-65020</a:t>
            </a:r>
            <a:r>
              <a:rPr lang="en-GB" noProof="1">
                <a:solidFill>
                  <a:schemeClr val="tx1"/>
                </a:solidFill>
              </a:rPr>
              <a:t>  32768</a:t>
            </a:r>
          </a:p>
        </p:txBody>
      </p:sp>
      <p:pic>
        <p:nvPicPr>
          <p:cNvPr id="40" name="Picture 39" descr="Azure Route Server: super powers for your Network Virtual Appliance ...">
            <a:extLst>
              <a:ext uri="{FF2B5EF4-FFF2-40B4-BE49-F238E27FC236}">
                <a16:creationId xmlns:a16="http://schemas.microsoft.com/office/drawing/2014/main" id="{16F0265D-CAB1-4EB4-3985-B2B369F2D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7" t="21630" r="21565" b="18407"/>
          <a:stretch/>
        </p:blipFill>
        <p:spPr bwMode="auto">
          <a:xfrm>
            <a:off x="9395587" y="2028875"/>
            <a:ext cx="363434" cy="35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Azure Route Server: super powers for your Network Virtual Appliance ...">
            <a:extLst>
              <a:ext uri="{FF2B5EF4-FFF2-40B4-BE49-F238E27FC236}">
                <a16:creationId xmlns:a16="http://schemas.microsoft.com/office/drawing/2014/main" id="{D7FBE6D7-A269-42FC-E273-E8BF0C6766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7" t="21630" r="21565" b="18407"/>
          <a:stretch/>
        </p:blipFill>
        <p:spPr bwMode="auto">
          <a:xfrm>
            <a:off x="9478854" y="4446213"/>
            <a:ext cx="363434" cy="35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CC01B2-8FD0-84FE-85B3-E04CAA82A8F8}"/>
              </a:ext>
            </a:extLst>
          </p:cNvPr>
          <p:cNvCxnSpPr>
            <a:cxnSpLocks/>
          </p:cNvCxnSpPr>
          <p:nvPr/>
        </p:nvCxnSpPr>
        <p:spPr>
          <a:xfrm flipH="1">
            <a:off x="7038779" y="2219148"/>
            <a:ext cx="1172191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63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1300</Words>
  <Application>Microsoft Office PowerPoint</Application>
  <PresentationFormat>Widescreen</PresentationFormat>
  <Paragraphs>525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az_ea_font</vt:lpstr>
      <vt:lpstr>Calibri</vt:lpstr>
      <vt:lpstr>Calibri Light</vt:lpstr>
      <vt:lpstr>Consolas</vt:lpstr>
      <vt:lpstr>Office Theme</vt:lpstr>
      <vt:lpstr>What configuration aims</vt:lpstr>
      <vt:lpstr>Full network diagram</vt:lpstr>
      <vt:lpstr>Config: failover test</vt:lpstr>
      <vt:lpstr>data path is symmetric</vt:lpstr>
      <vt:lpstr>Routing with single connection ER circuit vnet02 </vt:lpstr>
      <vt:lpstr>PowerPoint Presentation</vt:lpstr>
      <vt:lpstr>Route server rs1</vt:lpstr>
      <vt:lpstr>Route server rs2</vt:lpstr>
      <vt:lpstr>ER gateway in vnet02</vt:lpstr>
      <vt:lpstr>Routing ER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P2S VPN</dc:title>
  <dc:creator>Fabrizio Ferri</dc:creator>
  <cp:lastModifiedBy>Fabrizio Ferri</cp:lastModifiedBy>
  <cp:revision>158</cp:revision>
  <dcterms:created xsi:type="dcterms:W3CDTF">2023-01-25T17:42:00Z</dcterms:created>
  <dcterms:modified xsi:type="dcterms:W3CDTF">2023-02-14T20:39:38Z</dcterms:modified>
</cp:coreProperties>
</file>