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6" r:id="rId8"/>
    <p:sldId id="262" r:id="rId9"/>
    <p:sldId id="264" r:id="rId10"/>
    <p:sldId id="263" r:id="rId11"/>
    <p:sldId id="267" r:id="rId12"/>
    <p:sldId id="268" r:id="rId13"/>
    <p:sldId id="270" r:id="rId14"/>
    <p:sldId id="272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  <a:srgbClr val="FFE0C1"/>
    <a:srgbClr val="FFCC99"/>
    <a:srgbClr val="FFFFCC"/>
    <a:srgbClr val="F1F5FB"/>
    <a:srgbClr val="EFF5FB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33" autoAdjust="0"/>
    <p:restoredTop sz="94660"/>
  </p:normalViewPr>
  <p:slideViewPr>
    <p:cSldViewPr snapToGrid="0">
      <p:cViewPr>
        <p:scale>
          <a:sx n="80" d="100"/>
          <a:sy n="80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4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0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0ED6E-2DD7-4228-9745-F887DF8E8C3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Elastic collisions of balls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389120" y="2594968"/>
            <a:ext cx="2847703" cy="1610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01001" y="1866652"/>
            <a:ext cx="2556579" cy="2395751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159650" y="3056813"/>
            <a:ext cx="1150939" cy="1402965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28324" y="35077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u’2y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81145" y="383604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u’2x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5151694" y="3047773"/>
            <a:ext cx="1478537" cy="82511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783121" y="3037100"/>
            <a:ext cx="352563" cy="631315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45770" y="440460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u’2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469927" y="2982347"/>
            <a:ext cx="4052956" cy="889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120480" y="3010355"/>
            <a:ext cx="1525761" cy="4645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783121" y="3004989"/>
            <a:ext cx="337359" cy="5367"/>
          </a:xfrm>
          <a:prstGeom prst="line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83122" y="3004989"/>
            <a:ext cx="7421" cy="63614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608020" y="2963021"/>
            <a:ext cx="14151" cy="7921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87209" y="2650676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u’2x* </a:t>
            </a:r>
            <a:r>
              <a:rPr lang="en-US" b="1" dirty="0" err="1">
                <a:solidFill>
                  <a:srgbClr val="0000CC"/>
                </a:solidFill>
              </a:rPr>
              <a:t>cos</a:t>
            </a:r>
            <a:r>
              <a:rPr lang="en-US" b="1" dirty="0">
                <a:solidFill>
                  <a:srgbClr val="0000CC"/>
                </a:solidFill>
                <a:latin typeface="Symbol" panose="05050102010706020507" pitchFamily="18" charset="2"/>
              </a:rPr>
              <a:t>(F)</a:t>
            </a:r>
            <a:endParaRPr lang="en-US" b="1" baseline="-25000" dirty="0">
              <a:solidFill>
                <a:srgbClr val="0000CC"/>
              </a:solidFill>
              <a:latin typeface="Symbol" panose="05050102010706020507" pitchFamily="18" charset="2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4942272" y="2493729"/>
            <a:ext cx="23517" cy="46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42779" y="4775842"/>
            <a:ext cx="518443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sz="2400" dirty="0">
                <a:solidFill>
                  <a:srgbClr val="0000CC"/>
                </a:solidFill>
              </a:rPr>
              <a:t>u2x=u’2x * </a:t>
            </a:r>
            <a:r>
              <a:rPr lang="en-US" sz="2800" dirty="0" err="1">
                <a:solidFill>
                  <a:srgbClr val="0000CC"/>
                </a:solidFill>
              </a:rPr>
              <a:t>cos</a:t>
            </a:r>
            <a:r>
              <a:rPr lang="en-US" sz="2800" dirty="0">
                <a:solidFill>
                  <a:srgbClr val="0000CC"/>
                </a:solidFill>
              </a:rPr>
              <a:t>(</a:t>
            </a:r>
            <a:r>
              <a:rPr lang="en-US" sz="2800" dirty="0">
                <a:solidFill>
                  <a:srgbClr val="0000CC"/>
                </a:solidFill>
                <a:latin typeface="Symbol" panose="05050102010706020507" pitchFamily="18" charset="2"/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) + u’2y * </a:t>
            </a:r>
            <a:r>
              <a:rPr lang="en-US" sz="2400" dirty="0" err="1">
                <a:solidFill>
                  <a:srgbClr val="0000CC"/>
                </a:solidFill>
              </a:rPr>
              <a:t>cos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dirty="0">
                <a:solidFill>
                  <a:srgbClr val="0000CC"/>
                </a:solidFill>
                <a:latin typeface="Symbol" panose="05050102010706020507" pitchFamily="18" charset="2"/>
              </a:rPr>
              <a:t>p</a:t>
            </a:r>
            <a:r>
              <a:rPr lang="en-US" sz="2400" dirty="0">
                <a:solidFill>
                  <a:srgbClr val="0000CC"/>
                </a:solidFill>
              </a:rPr>
              <a:t>/2+</a:t>
            </a:r>
            <a:r>
              <a:rPr lang="en-US" sz="2400" dirty="0">
                <a:solidFill>
                  <a:srgbClr val="0000CC"/>
                </a:solidFill>
                <a:latin typeface="Symbol" panose="05050102010706020507" pitchFamily="18" charset="2"/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67193" y="2094357"/>
            <a:ext cx="182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u’2y* </a:t>
            </a:r>
            <a:r>
              <a:rPr lang="en-US" b="1" dirty="0" err="1">
                <a:solidFill>
                  <a:srgbClr val="0000CC"/>
                </a:solidFill>
              </a:rPr>
              <a:t>cos</a:t>
            </a:r>
            <a:r>
              <a:rPr lang="en-US" b="1" dirty="0">
                <a:solidFill>
                  <a:srgbClr val="0000CC"/>
                </a:solidFill>
                <a:latin typeface="Symbol" panose="05050102010706020507" pitchFamily="18" charset="2"/>
              </a:rPr>
              <a:t>(p/2+F)</a:t>
            </a:r>
            <a:endParaRPr lang="en-US" b="1" baseline="-25000" dirty="0">
              <a:solidFill>
                <a:srgbClr val="0000CC"/>
              </a:solidFill>
              <a:latin typeface="Symbol" panose="05050102010706020507" pitchFamily="18" charset="2"/>
            </a:endParaRPr>
          </a:p>
        </p:txBody>
      </p:sp>
      <p:sp>
        <p:nvSpPr>
          <p:cNvPr id="67" name="Arc 66"/>
          <p:cNvSpPr/>
          <p:nvPr/>
        </p:nvSpPr>
        <p:spPr>
          <a:xfrm>
            <a:off x="3658355" y="1371083"/>
            <a:ext cx="2326803" cy="2839405"/>
          </a:xfrm>
          <a:prstGeom prst="arc">
            <a:avLst>
              <a:gd name="adj1" fmla="val 721018"/>
              <a:gd name="adj2" fmla="val 19494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4737" y="313053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3590" y="346839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anose="05050102010706020507" pitchFamily="18" charset="2"/>
              </a:rPr>
              <a:t>F+p</a:t>
            </a:r>
            <a:r>
              <a:rPr lang="en-US" dirty="0">
                <a:latin typeface="Symbol" panose="05050102010706020507" pitchFamily="18" charset="2"/>
              </a:rPr>
              <a:t>/2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24" name="Arc 23"/>
          <p:cNvSpPr/>
          <p:nvPr/>
        </p:nvSpPr>
        <p:spPr>
          <a:xfrm>
            <a:off x="4745859" y="2594967"/>
            <a:ext cx="785088" cy="799257"/>
          </a:xfrm>
          <a:prstGeom prst="arc">
            <a:avLst>
              <a:gd name="adj1" fmla="val 217712"/>
              <a:gd name="adj2" fmla="val 68396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526972" y="2129245"/>
            <a:ext cx="4163685" cy="233957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01001" y="1866652"/>
            <a:ext cx="2556579" cy="2395751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159650" y="3056813"/>
            <a:ext cx="1150939" cy="1402965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05223" y="368993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</a:t>
            </a:r>
            <a:r>
              <a:rPr lang="en-US" b="1" baseline="-25000" dirty="0">
                <a:solidFill>
                  <a:srgbClr val="0000CC"/>
                </a:solidFill>
              </a:rPr>
              <a:t>2y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81145" y="383604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u'</a:t>
            </a:r>
            <a:r>
              <a:rPr lang="en-US" b="1" baseline="-25000" dirty="0">
                <a:solidFill>
                  <a:srgbClr val="0000CC"/>
                </a:solidFill>
              </a:rPr>
              <a:t>2x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5151694" y="3047773"/>
            <a:ext cx="1478537" cy="82511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783121" y="3037100"/>
            <a:ext cx="352563" cy="631315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61489" y="441478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</a:t>
            </a:r>
            <a:r>
              <a:rPr lang="en-US" b="1" baseline="-25000" dirty="0">
                <a:solidFill>
                  <a:srgbClr val="0000CC"/>
                </a:solidFill>
              </a:rPr>
              <a:t>2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469927" y="2982347"/>
            <a:ext cx="4550667" cy="1147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85947" y="348099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anose="05050102010706020507" pitchFamily="18" charset="2"/>
              </a:rPr>
              <a:t>F+p</a:t>
            </a:r>
            <a:r>
              <a:rPr lang="en-US" dirty="0">
                <a:latin typeface="Symbol" panose="05050102010706020507" pitchFamily="18" charset="2"/>
              </a:rPr>
              <a:t>/2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40" name="Arc 39"/>
          <p:cNvSpPr/>
          <p:nvPr/>
        </p:nvSpPr>
        <p:spPr>
          <a:xfrm>
            <a:off x="3658355" y="1371083"/>
            <a:ext cx="2404870" cy="2891320"/>
          </a:xfrm>
          <a:prstGeom prst="arc">
            <a:avLst>
              <a:gd name="adj1" fmla="val 721018"/>
              <a:gd name="adj2" fmla="val 19494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755570" y="3010355"/>
            <a:ext cx="2090" cy="631037"/>
          </a:xfrm>
          <a:prstGeom prst="line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635670" y="3064527"/>
            <a:ext cx="17781" cy="821390"/>
          </a:xfrm>
          <a:prstGeom prst="line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34001" y="3249335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u'</a:t>
            </a:r>
            <a:r>
              <a:rPr lang="en-US" b="1" baseline="-25000" dirty="0">
                <a:solidFill>
                  <a:srgbClr val="0000CC"/>
                </a:solidFill>
              </a:rPr>
              <a:t>2x</a:t>
            </a:r>
            <a:r>
              <a:rPr lang="en-US" b="1" dirty="0">
                <a:solidFill>
                  <a:srgbClr val="0000CC"/>
                </a:solidFill>
              </a:rPr>
              <a:t>* sin(</a:t>
            </a:r>
            <a:r>
              <a:rPr lang="en-US" b="1" dirty="0">
                <a:solidFill>
                  <a:srgbClr val="0000CC"/>
                </a:solidFill>
                <a:latin typeface="Symbol" panose="05050102010706020507" pitchFamily="18" charset="2"/>
              </a:rPr>
              <a:t>F)</a:t>
            </a:r>
            <a:endParaRPr lang="en-US" b="1" baseline="-25000" dirty="0">
              <a:solidFill>
                <a:srgbClr val="0000CC"/>
              </a:solidFill>
              <a:latin typeface="Symbol" panose="05050102010706020507" pitchFamily="18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19045" y="4884672"/>
            <a:ext cx="483497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sz="2400" dirty="0">
                <a:solidFill>
                  <a:srgbClr val="0000CC"/>
                </a:solidFill>
              </a:rPr>
              <a:t>u</a:t>
            </a:r>
            <a:r>
              <a:rPr lang="en-US" sz="2400" baseline="-25000" dirty="0">
                <a:solidFill>
                  <a:srgbClr val="0000CC"/>
                </a:solidFill>
              </a:rPr>
              <a:t>2y</a:t>
            </a:r>
            <a:r>
              <a:rPr lang="en-US" sz="2400" dirty="0">
                <a:solidFill>
                  <a:srgbClr val="0000CC"/>
                </a:solidFill>
              </a:rPr>
              <a:t>=u’</a:t>
            </a:r>
            <a:r>
              <a:rPr lang="en-US" sz="2400" baseline="-25000" dirty="0">
                <a:solidFill>
                  <a:srgbClr val="0000CC"/>
                </a:solidFill>
              </a:rPr>
              <a:t>2x</a:t>
            </a:r>
            <a:r>
              <a:rPr lang="en-US" sz="2400" dirty="0">
                <a:solidFill>
                  <a:srgbClr val="0000CC"/>
                </a:solidFill>
              </a:rPr>
              <a:t> * sin (</a:t>
            </a:r>
            <a:r>
              <a:rPr lang="en-US" sz="2400" dirty="0">
                <a:solidFill>
                  <a:srgbClr val="0000CC"/>
                </a:solidFill>
                <a:latin typeface="Symbol" panose="05050102010706020507" pitchFamily="18" charset="2"/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) + u’</a:t>
            </a:r>
            <a:r>
              <a:rPr lang="en-US" sz="2400" baseline="-25000" dirty="0">
                <a:solidFill>
                  <a:srgbClr val="0000CC"/>
                </a:solidFill>
              </a:rPr>
              <a:t>2y</a:t>
            </a:r>
            <a:r>
              <a:rPr lang="en-US" sz="2400" dirty="0">
                <a:solidFill>
                  <a:srgbClr val="0000CC"/>
                </a:solidFill>
              </a:rPr>
              <a:t> * sin(</a:t>
            </a:r>
            <a:r>
              <a:rPr lang="en-US" sz="2400" dirty="0">
                <a:solidFill>
                  <a:srgbClr val="0000CC"/>
                </a:solidFill>
                <a:latin typeface="Symbol" panose="05050102010706020507" pitchFamily="18" charset="2"/>
              </a:rPr>
              <a:t>p</a:t>
            </a:r>
            <a:r>
              <a:rPr lang="en-US" sz="2400" dirty="0">
                <a:solidFill>
                  <a:srgbClr val="0000CC"/>
                </a:solidFill>
              </a:rPr>
              <a:t>/2+</a:t>
            </a:r>
            <a:r>
              <a:rPr lang="en-US" sz="2400" dirty="0">
                <a:solidFill>
                  <a:srgbClr val="0000CC"/>
                </a:solidFill>
                <a:latin typeface="Symbol" panose="05050102010706020507" pitchFamily="18" charset="2"/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88801" y="312984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9431" y="3143282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u'</a:t>
            </a:r>
            <a:r>
              <a:rPr lang="en-US" b="1" baseline="-25000" dirty="0">
                <a:solidFill>
                  <a:srgbClr val="0000CC"/>
                </a:solidFill>
              </a:rPr>
              <a:t>2y</a:t>
            </a:r>
            <a:r>
              <a:rPr lang="en-US" b="1" dirty="0">
                <a:solidFill>
                  <a:srgbClr val="0000CC"/>
                </a:solidFill>
              </a:rPr>
              <a:t>* sin(</a:t>
            </a:r>
            <a:r>
              <a:rPr lang="en-US" b="1" dirty="0">
                <a:solidFill>
                  <a:srgbClr val="0000CC"/>
                </a:solidFill>
                <a:latin typeface="Symbol" panose="05050102010706020507" pitchFamily="18" charset="2"/>
              </a:rPr>
              <a:t>p/2+F)</a:t>
            </a:r>
            <a:endParaRPr lang="en-US" b="1" baseline="-25000" dirty="0">
              <a:solidFill>
                <a:srgbClr val="0000CC"/>
              </a:solidFill>
              <a:latin typeface="Symbol" panose="05050102010706020507" pitchFamily="18" charset="2"/>
            </a:endParaRPr>
          </a:p>
        </p:txBody>
      </p:sp>
      <p:sp>
        <p:nvSpPr>
          <p:cNvPr id="22" name="Arc 21"/>
          <p:cNvSpPr/>
          <p:nvPr/>
        </p:nvSpPr>
        <p:spPr>
          <a:xfrm>
            <a:off x="4318359" y="2291378"/>
            <a:ext cx="1324969" cy="1170621"/>
          </a:xfrm>
          <a:prstGeom prst="arc">
            <a:avLst>
              <a:gd name="adj1" fmla="val 721018"/>
              <a:gd name="adj2" fmla="val 56006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94999" y="2259622"/>
            <a:ext cx="6289133" cy="34338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951869" y="3368881"/>
            <a:ext cx="2556579" cy="2395751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00957" y="2154249"/>
            <a:ext cx="2556579" cy="239575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14854" y="767457"/>
            <a:ext cx="581508" cy="254059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72218" y="64844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210518" y="4559042"/>
            <a:ext cx="1150939" cy="1402965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09070" y="1600543"/>
            <a:ext cx="1015389" cy="1734890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92906" y="2473528"/>
            <a:ext cx="1605983" cy="869909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0602" y="1973344"/>
            <a:ext cx="922675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65412" y="1524995"/>
            <a:ext cx="927687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52400" y="4756542"/>
            <a:ext cx="922675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u’2x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88871" y="4819619"/>
            <a:ext cx="927687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u’2y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7202562" y="4550002"/>
            <a:ext cx="1478537" cy="82511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833989" y="4539329"/>
            <a:ext cx="352563" cy="631315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86952" y="59977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u2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10777" y="29897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46" name="Straight Connector 45"/>
          <p:cNvCxnSpPr>
            <a:endCxn id="12" idx="6"/>
          </p:cNvCxnSpPr>
          <p:nvPr/>
        </p:nvCxnSpPr>
        <p:spPr>
          <a:xfrm>
            <a:off x="3392906" y="3335433"/>
            <a:ext cx="2864630" cy="166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61938" y="289352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p/2-F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186552" y="4522573"/>
            <a:ext cx="0" cy="1457150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4508" y="4536570"/>
            <a:ext cx="1174904" cy="30186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968255" y="735818"/>
            <a:ext cx="36066" cy="2595461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438750" y="3342103"/>
            <a:ext cx="620881" cy="158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63506" y="69241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u1y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84045" y="3421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u1x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0110" y="41897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u2x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51100" y="600017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u2y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0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74517" y="2578531"/>
            <a:ext cx="2737928" cy="508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CleanBalls()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42244" y="3086702"/>
            <a:ext cx="7690" cy="4360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888629" y="5470450"/>
            <a:ext cx="2737927" cy="9285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 </a:t>
            </a:r>
            <a:r>
              <a:rPr lang="en-US" b="1" dirty="0">
                <a:solidFill>
                  <a:srgbClr val="CC0000"/>
                </a:solidFill>
              </a:rPr>
              <a:t>RenderFrame() </a:t>
            </a:r>
            <a:r>
              <a:rPr lang="en-US" b="1" dirty="0">
                <a:solidFill>
                  <a:schemeClr val="tx1"/>
                </a:solidFill>
              </a:rPr>
              <a:t>callback to the </a:t>
            </a:r>
          </a:p>
          <a:p>
            <a:pPr algn="ctr"/>
            <a:r>
              <a:rPr lang="en-US" b="1" dirty="0">
                <a:solidFill>
                  <a:srgbClr val="CC0000"/>
                </a:solidFill>
              </a:rPr>
              <a:t>Render </a:t>
            </a:r>
            <a:r>
              <a:rPr lang="en-US" b="1" dirty="0">
                <a:solidFill>
                  <a:schemeClr val="tx1"/>
                </a:solidFill>
              </a:rPr>
              <a:t>event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74517" y="1185725"/>
            <a:ext cx="2737927" cy="9285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Remove </a:t>
            </a:r>
            <a:r>
              <a:rPr lang="en-US" b="1" dirty="0">
                <a:solidFill>
                  <a:srgbClr val="CC0000"/>
                </a:solidFill>
              </a:rPr>
              <a:t>RenderFrame() </a:t>
            </a:r>
            <a:r>
              <a:rPr lang="en-US" b="1" dirty="0">
                <a:solidFill>
                  <a:schemeClr val="tx1"/>
                </a:solidFill>
              </a:rPr>
              <a:t>callback from the </a:t>
            </a:r>
          </a:p>
          <a:p>
            <a:pPr algn="ctr"/>
            <a:r>
              <a:rPr lang="en-US" b="1" dirty="0">
                <a:solidFill>
                  <a:srgbClr val="CC0000"/>
                </a:solidFill>
              </a:rPr>
              <a:t>Render </a:t>
            </a:r>
            <a:r>
              <a:rPr lang="en-US" b="1" dirty="0">
                <a:solidFill>
                  <a:schemeClr val="tx1"/>
                </a:solidFill>
              </a:rPr>
              <a:t>event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49934" y="2178512"/>
            <a:ext cx="7690" cy="4360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874517" y="3497593"/>
            <a:ext cx="2737928" cy="508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Resize the array balls[]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34554" y="4033963"/>
            <a:ext cx="7690" cy="4360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874517" y="4472315"/>
            <a:ext cx="2737928" cy="508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StartDraw()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53748" y="5007433"/>
            <a:ext cx="7690" cy="4360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10294" y="795281"/>
            <a:ext cx="7690" cy="4360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874517" y="391344"/>
            <a:ext cx="2737928" cy="508171"/>
          </a:xfrm>
          <a:prstGeom prst="roundRect">
            <a:avLst/>
          </a:prstGeom>
          <a:solidFill>
            <a:srgbClr val="FFE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click-on StartButton (event)</a:t>
            </a:r>
          </a:p>
        </p:txBody>
      </p:sp>
    </p:spTree>
    <p:extLst>
      <p:ext uri="{BB962C8B-B14F-4D97-AF65-F5344CB8AC3E}">
        <p14:creationId xmlns:p14="http://schemas.microsoft.com/office/powerpoint/2010/main" val="400769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1" y="807719"/>
            <a:ext cx="6191280" cy="565678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52160" y="540893"/>
            <a:ext cx="57430" cy="59236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852167" y="3347308"/>
            <a:ext cx="728637" cy="46588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63261" y="2099836"/>
            <a:ext cx="444459" cy="319572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18802" y="1533671"/>
            <a:ext cx="363476" cy="406379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42710" y="1214099"/>
            <a:ext cx="241943" cy="40638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73019" y="940526"/>
            <a:ext cx="117074" cy="39064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409389" y="807719"/>
            <a:ext cx="79744" cy="542327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543812" y="1135846"/>
            <a:ext cx="206884" cy="40952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997234" y="1533671"/>
            <a:ext cx="269705" cy="383479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718773" y="2099836"/>
            <a:ext cx="484907" cy="239679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453780" y="1999971"/>
            <a:ext cx="438978" cy="33954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097766" y="2819041"/>
            <a:ext cx="406154" cy="173194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860604" y="2819041"/>
            <a:ext cx="324049" cy="253341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292196" y="2259622"/>
            <a:ext cx="239233" cy="375203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5635759" y="2099836"/>
            <a:ext cx="36162" cy="427282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4878972" y="1620480"/>
            <a:ext cx="209378" cy="479356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4374930" y="2099836"/>
            <a:ext cx="209210" cy="347388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2433838" y="3024276"/>
            <a:ext cx="430839" cy="142153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000728" y="4026826"/>
            <a:ext cx="453052" cy="2604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656107" y="3950206"/>
            <a:ext cx="453052" cy="2604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194202" y="3873809"/>
            <a:ext cx="453052" cy="2604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931917" y="4555060"/>
            <a:ext cx="390706" cy="160631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328336" y="4815720"/>
            <a:ext cx="411486" cy="221422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089882" y="2845993"/>
            <a:ext cx="488383" cy="178283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3761443" y="2751640"/>
            <a:ext cx="432760" cy="23289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4306254" y="3020514"/>
            <a:ext cx="432760" cy="23289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4819040" y="2313476"/>
            <a:ext cx="308991" cy="412634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5601283" y="1545366"/>
            <a:ext cx="52890" cy="45460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6211924" y="1533671"/>
            <a:ext cx="119632" cy="430492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6798219" y="1772668"/>
            <a:ext cx="241732" cy="43302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7231204" y="2419408"/>
            <a:ext cx="292706" cy="269272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7618286" y="3279990"/>
            <a:ext cx="489949" cy="134636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129717" y="4909412"/>
            <a:ext cx="394193" cy="355681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616448" y="5292983"/>
            <a:ext cx="242687" cy="376297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774596" y="4398404"/>
            <a:ext cx="410057" cy="28147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741894" y="5021814"/>
            <a:ext cx="410057" cy="28147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102691" y="4312634"/>
            <a:ext cx="458835" cy="8577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459614" y="4175335"/>
            <a:ext cx="458835" cy="8577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8179853" y="3502696"/>
            <a:ext cx="558599" cy="55037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979624" y="3735341"/>
            <a:ext cx="554753" cy="49418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291690" y="5574781"/>
            <a:ext cx="325518" cy="392646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633719" y="5920178"/>
            <a:ext cx="140877" cy="362206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261117" y="4788533"/>
            <a:ext cx="150695" cy="374018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5909590" y="5481131"/>
            <a:ext cx="12063" cy="439047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6087812" y="6072476"/>
            <a:ext cx="32024" cy="392024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5364028" y="5969782"/>
            <a:ext cx="105526" cy="494718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4639899" y="5853922"/>
            <a:ext cx="185460" cy="428462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3892758" y="5455049"/>
            <a:ext cx="354256" cy="31605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4322623" y="5021814"/>
            <a:ext cx="354256" cy="31605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4511005" y="4404014"/>
            <a:ext cx="452526" cy="259177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5389670" y="4864347"/>
            <a:ext cx="146108" cy="400746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5023731" y="5370358"/>
            <a:ext cx="146108" cy="400746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Arc 173"/>
          <p:cNvSpPr/>
          <p:nvPr/>
        </p:nvSpPr>
        <p:spPr>
          <a:xfrm>
            <a:off x="5051282" y="3071830"/>
            <a:ext cx="1372565" cy="1034591"/>
          </a:xfrm>
          <a:prstGeom prst="arc">
            <a:avLst>
              <a:gd name="adj1" fmla="val 17453119"/>
              <a:gd name="adj2" fmla="val 20653129"/>
            </a:avLst>
          </a:prstGeom>
          <a:ln w="254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1854926" y="540893"/>
            <a:ext cx="67066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2088001" y="463700"/>
            <a:ext cx="26188" cy="548910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214776" y="286828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Symbol" panose="05050102010706020507" pitchFamily="18" charset="2"/>
              </a:rPr>
              <a:t>q</a:t>
            </a:r>
            <a:endParaRPr lang="en-US" sz="2400" baseline="-25000" dirty="0">
              <a:solidFill>
                <a:srgbClr val="0000CC"/>
              </a:solidFill>
              <a:latin typeface="Symbol" panose="05050102010706020507" pitchFamily="18" charset="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392395" y="62305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2196991" y="558860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 flipV="1">
            <a:off x="4825359" y="3300602"/>
            <a:ext cx="1051338" cy="51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172621" y="3152492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00CC"/>
                </a:solidFill>
                <a:latin typeface="Symbol" panose="05050102010706020507" pitchFamily="18" charset="2"/>
              </a:defRPr>
            </a:lvl1pPr>
          </a:lstStyle>
          <a:p>
            <a:r>
              <a:rPr lang="en-US" dirty="0">
                <a:latin typeface="+mn-lt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354276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507899" y="933841"/>
            <a:ext cx="4012944" cy="4628144"/>
          </a:xfrm>
          <a:prstGeom prst="rect">
            <a:avLst/>
          </a:prstGeom>
          <a:pattFill prst="pct60">
            <a:fgClr>
              <a:srgbClr val="F1F5FB"/>
            </a:fgClr>
            <a:bgClr>
              <a:schemeClr val="bg1"/>
            </a:bgClr>
          </a:pattFill>
          <a:ln w="31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427512" y="4535056"/>
            <a:ext cx="6459" cy="458593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10874" y="3129908"/>
            <a:ext cx="7159" cy="49039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290526" y="2904436"/>
            <a:ext cx="1742739" cy="543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RenderFrame()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86032" y="2700449"/>
            <a:ext cx="3741623" cy="508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colliding()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86033" y="1142130"/>
            <a:ext cx="3741623" cy="445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balls[k].p = balls[k].p + balls[k].v;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32907" y="447904"/>
            <a:ext cx="3694749" cy="363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k=0,1,2,….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TotNumCircles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423997" y="811460"/>
            <a:ext cx="0" cy="3306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37611" y="2337536"/>
            <a:ext cx="0" cy="3306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4305585" y="165434"/>
            <a:ext cx="2708280" cy="2758272"/>
          </a:xfrm>
          <a:custGeom>
            <a:avLst/>
            <a:gdLst>
              <a:gd name="connsiteX0" fmla="*/ 0 w 2429692"/>
              <a:gd name="connsiteY0" fmla="*/ 1854963 h 1854963"/>
              <a:gd name="connsiteX1" fmla="*/ 209006 w 2429692"/>
              <a:gd name="connsiteY1" fmla="*/ 1018940 h 1854963"/>
              <a:gd name="connsiteX2" fmla="*/ 757646 w 2429692"/>
              <a:gd name="connsiteY2" fmla="*/ 261294 h 1854963"/>
              <a:gd name="connsiteX3" fmla="*/ 1463040 w 2429692"/>
              <a:gd name="connsiteY3" fmla="*/ 37 h 1854963"/>
              <a:gd name="connsiteX4" fmla="*/ 2116183 w 2429692"/>
              <a:gd name="connsiteY4" fmla="*/ 274357 h 1854963"/>
              <a:gd name="connsiteX5" fmla="*/ 2429692 w 2429692"/>
              <a:gd name="connsiteY5" fmla="*/ 718494 h 1854963"/>
              <a:gd name="connsiteX0" fmla="*/ 0 w 2429692"/>
              <a:gd name="connsiteY0" fmla="*/ 1855041 h 1855041"/>
              <a:gd name="connsiteX1" fmla="*/ 209006 w 2429692"/>
              <a:gd name="connsiteY1" fmla="*/ 1019018 h 1855041"/>
              <a:gd name="connsiteX2" fmla="*/ 757646 w 2429692"/>
              <a:gd name="connsiteY2" fmla="*/ 261372 h 1855041"/>
              <a:gd name="connsiteX3" fmla="*/ 1463040 w 2429692"/>
              <a:gd name="connsiteY3" fmla="*/ 115 h 1855041"/>
              <a:gd name="connsiteX4" fmla="*/ 2103120 w 2429692"/>
              <a:gd name="connsiteY4" fmla="*/ 235247 h 1855041"/>
              <a:gd name="connsiteX5" fmla="*/ 2429692 w 2429692"/>
              <a:gd name="connsiteY5" fmla="*/ 718572 h 1855041"/>
              <a:gd name="connsiteX0" fmla="*/ 0 w 2429692"/>
              <a:gd name="connsiteY0" fmla="*/ 1855205 h 1855205"/>
              <a:gd name="connsiteX1" fmla="*/ 209006 w 2429692"/>
              <a:gd name="connsiteY1" fmla="*/ 1019182 h 1855205"/>
              <a:gd name="connsiteX2" fmla="*/ 757646 w 2429692"/>
              <a:gd name="connsiteY2" fmla="*/ 261536 h 1855205"/>
              <a:gd name="connsiteX3" fmla="*/ 1463040 w 2429692"/>
              <a:gd name="connsiteY3" fmla="*/ 279 h 1855205"/>
              <a:gd name="connsiteX4" fmla="*/ 2090058 w 2429692"/>
              <a:gd name="connsiteY4" fmla="*/ 222348 h 1855205"/>
              <a:gd name="connsiteX5" fmla="*/ 2429692 w 2429692"/>
              <a:gd name="connsiteY5" fmla="*/ 718736 h 1855205"/>
              <a:gd name="connsiteX0" fmla="*/ 0 w 2090058"/>
              <a:gd name="connsiteY0" fmla="*/ 1855205 h 1855205"/>
              <a:gd name="connsiteX1" fmla="*/ 209006 w 2090058"/>
              <a:gd name="connsiteY1" fmla="*/ 1019182 h 1855205"/>
              <a:gd name="connsiteX2" fmla="*/ 757646 w 2090058"/>
              <a:gd name="connsiteY2" fmla="*/ 261536 h 1855205"/>
              <a:gd name="connsiteX3" fmla="*/ 1463040 w 2090058"/>
              <a:gd name="connsiteY3" fmla="*/ 279 h 1855205"/>
              <a:gd name="connsiteX4" fmla="*/ 2090058 w 2090058"/>
              <a:gd name="connsiteY4" fmla="*/ 222348 h 1855205"/>
              <a:gd name="connsiteX0" fmla="*/ 0 w 2080528"/>
              <a:gd name="connsiteY0" fmla="*/ 1855857 h 1855857"/>
              <a:gd name="connsiteX1" fmla="*/ 209006 w 2080528"/>
              <a:gd name="connsiteY1" fmla="*/ 1019834 h 1855857"/>
              <a:gd name="connsiteX2" fmla="*/ 757646 w 2080528"/>
              <a:gd name="connsiteY2" fmla="*/ 262188 h 1855857"/>
              <a:gd name="connsiteX3" fmla="*/ 1463040 w 2080528"/>
              <a:gd name="connsiteY3" fmla="*/ 931 h 1855857"/>
              <a:gd name="connsiteX4" fmla="*/ 2080528 w 2080528"/>
              <a:gd name="connsiteY4" fmla="*/ 196507 h 1855857"/>
              <a:gd name="connsiteX0" fmla="*/ 0 w 1975705"/>
              <a:gd name="connsiteY0" fmla="*/ 1864688 h 1864688"/>
              <a:gd name="connsiteX1" fmla="*/ 104183 w 1975705"/>
              <a:gd name="connsiteY1" fmla="*/ 1019834 h 1864688"/>
              <a:gd name="connsiteX2" fmla="*/ 652823 w 1975705"/>
              <a:gd name="connsiteY2" fmla="*/ 262188 h 1864688"/>
              <a:gd name="connsiteX3" fmla="*/ 1358217 w 1975705"/>
              <a:gd name="connsiteY3" fmla="*/ 931 h 1864688"/>
              <a:gd name="connsiteX4" fmla="*/ 1975705 w 1975705"/>
              <a:gd name="connsiteY4" fmla="*/ 196507 h 1864688"/>
              <a:gd name="connsiteX0" fmla="*/ 0 w 1975705"/>
              <a:gd name="connsiteY0" fmla="*/ 1864688 h 1864688"/>
              <a:gd name="connsiteX1" fmla="*/ 170889 w 1975705"/>
              <a:gd name="connsiteY1" fmla="*/ 869707 h 1864688"/>
              <a:gd name="connsiteX2" fmla="*/ 652823 w 1975705"/>
              <a:gd name="connsiteY2" fmla="*/ 262188 h 1864688"/>
              <a:gd name="connsiteX3" fmla="*/ 1358217 w 1975705"/>
              <a:gd name="connsiteY3" fmla="*/ 931 h 1864688"/>
              <a:gd name="connsiteX4" fmla="*/ 1975705 w 1975705"/>
              <a:gd name="connsiteY4" fmla="*/ 196507 h 1864688"/>
              <a:gd name="connsiteX0" fmla="*/ 0 w 1975705"/>
              <a:gd name="connsiteY0" fmla="*/ 1864688 h 1864688"/>
              <a:gd name="connsiteX1" fmla="*/ 170889 w 1975705"/>
              <a:gd name="connsiteY1" fmla="*/ 869707 h 1864688"/>
              <a:gd name="connsiteX2" fmla="*/ 652823 w 1975705"/>
              <a:gd name="connsiteY2" fmla="*/ 262188 h 1864688"/>
              <a:gd name="connsiteX3" fmla="*/ 1358217 w 1975705"/>
              <a:gd name="connsiteY3" fmla="*/ 931 h 1864688"/>
              <a:gd name="connsiteX4" fmla="*/ 1975705 w 1975705"/>
              <a:gd name="connsiteY4" fmla="*/ 196507 h 18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705" h="1864688">
                <a:moveTo>
                  <a:pt x="0" y="1864688"/>
                </a:moveTo>
                <a:cubicBezTo>
                  <a:pt x="3248" y="1570651"/>
                  <a:pt x="62085" y="1136790"/>
                  <a:pt x="170889" y="869707"/>
                </a:cubicBezTo>
                <a:cubicBezTo>
                  <a:pt x="279693" y="602624"/>
                  <a:pt x="454935" y="406984"/>
                  <a:pt x="652823" y="262188"/>
                </a:cubicBezTo>
                <a:cubicBezTo>
                  <a:pt x="850711" y="117392"/>
                  <a:pt x="1137737" y="11878"/>
                  <a:pt x="1358217" y="931"/>
                </a:cubicBezTo>
                <a:cubicBezTo>
                  <a:pt x="1578697" y="-10016"/>
                  <a:pt x="1814596" y="76764"/>
                  <a:pt x="1975705" y="196507"/>
                </a:cubicBezTo>
              </a:path>
            </a:pathLst>
          </a:cu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6873646" y="3708746"/>
            <a:ext cx="1084217" cy="85310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45492" y="3876412"/>
            <a:ext cx="94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Check collision</a:t>
            </a:r>
          </a:p>
        </p:txBody>
      </p:sp>
      <p:sp>
        <p:nvSpPr>
          <p:cNvPr id="39" name="Arc 38"/>
          <p:cNvSpPr/>
          <p:nvPr/>
        </p:nvSpPr>
        <p:spPr>
          <a:xfrm>
            <a:off x="2952757" y="3098394"/>
            <a:ext cx="914400" cy="914400"/>
          </a:xfrm>
          <a:prstGeom prst="arc">
            <a:avLst>
              <a:gd name="adj1" fmla="val 21371153"/>
              <a:gd name="adj2" fmla="val 15052298"/>
            </a:avLst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75744" y="4094847"/>
            <a:ext cx="1812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Render </a:t>
            </a:r>
            <a:r>
              <a:rPr lang="en-US" dirty="0"/>
              <a:t>event</a:t>
            </a:r>
          </a:p>
          <a:p>
            <a:pPr algn="ctr"/>
            <a:r>
              <a:rPr lang="en-US" dirty="0"/>
              <a:t>(invoked at any </a:t>
            </a:r>
          </a:p>
          <a:p>
            <a:pPr algn="ctr"/>
            <a:r>
              <a:rPr lang="en-US" dirty="0"/>
              <a:t>frame redrawing)</a:t>
            </a:r>
          </a:p>
        </p:txBody>
      </p:sp>
      <p:sp>
        <p:nvSpPr>
          <p:cNvPr id="41" name="Arc 40"/>
          <p:cNvSpPr/>
          <p:nvPr/>
        </p:nvSpPr>
        <p:spPr>
          <a:xfrm>
            <a:off x="4367918" y="1031966"/>
            <a:ext cx="4101659" cy="5003074"/>
          </a:xfrm>
          <a:prstGeom prst="arc">
            <a:avLst>
              <a:gd name="adj1" fmla="val 5320348"/>
              <a:gd name="adj2" fmla="val 10906382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525814" y="4431589"/>
            <a:ext cx="633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YES</a:t>
            </a:r>
          </a:p>
        </p:txBody>
      </p:sp>
      <p:sp>
        <p:nvSpPr>
          <p:cNvPr id="45" name="Arc 44"/>
          <p:cNvSpPr/>
          <p:nvPr/>
        </p:nvSpPr>
        <p:spPr>
          <a:xfrm flipV="1">
            <a:off x="5878286" y="4094847"/>
            <a:ext cx="3174273" cy="2020265"/>
          </a:xfrm>
          <a:prstGeom prst="arc">
            <a:avLst>
              <a:gd name="adj1" fmla="val 7165981"/>
              <a:gd name="adj2" fmla="val 12985308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586034" y="1883477"/>
            <a:ext cx="3741623" cy="445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Check balls[k].p vs canvas boundaries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(check on canvas width &amp; canvas height)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410874" y="1635213"/>
            <a:ext cx="0" cy="3306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90393" y="3796340"/>
            <a:ext cx="633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435252" y="5755519"/>
            <a:ext cx="2090057" cy="4471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 of cycle on 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480280" y="5402439"/>
            <a:ext cx="0" cy="37780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79519" y="4949301"/>
            <a:ext cx="2090057" cy="508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resolveCollision()</a:t>
            </a:r>
          </a:p>
        </p:txBody>
      </p:sp>
    </p:spTree>
    <p:extLst>
      <p:ext uri="{BB962C8B-B14F-4D97-AF65-F5344CB8AC3E}">
        <p14:creationId xmlns:p14="http://schemas.microsoft.com/office/powerpoint/2010/main" val="334574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28686" y="3258750"/>
            <a:ext cx="1132300" cy="106221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94836" y="3258750"/>
            <a:ext cx="1104091" cy="531109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216" y="1432527"/>
            <a:ext cx="26126" cy="215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76216" y="1406401"/>
            <a:ext cx="352697" cy="267788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56979" y="2289708"/>
            <a:ext cx="1132300" cy="1062217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416694" y="2512275"/>
            <a:ext cx="3089365" cy="151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84653" y="1955041"/>
            <a:ext cx="386" cy="156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60986" y="2800205"/>
            <a:ext cx="2041356" cy="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04043" y="3789858"/>
            <a:ext cx="1094884" cy="9314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863943" y="2790891"/>
            <a:ext cx="1094884" cy="9314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" idx="0"/>
          </p:cNvCxnSpPr>
          <p:nvPr/>
        </p:nvCxnSpPr>
        <p:spPr>
          <a:xfrm flipH="1" flipV="1">
            <a:off x="1894836" y="3258750"/>
            <a:ext cx="9207" cy="540423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967216" y="2261586"/>
            <a:ext cx="9207" cy="540423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57770" y="422609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balls[k]</a:t>
            </a:r>
            <a:endParaRPr lang="en-US" sz="1400" b="1" dirty="0"/>
          </a:p>
        </p:txBody>
      </p:sp>
      <p:sp>
        <p:nvSpPr>
          <p:cNvPr id="46" name="Rectangle 45"/>
          <p:cNvSpPr/>
          <p:nvPr/>
        </p:nvSpPr>
        <p:spPr>
          <a:xfrm>
            <a:off x="2577938" y="3838387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balls[k].v.X</a:t>
            </a:r>
            <a:endParaRPr lang="en-US" sz="1400" b="1" dirty="0"/>
          </a:p>
        </p:txBody>
      </p:sp>
      <p:sp>
        <p:nvSpPr>
          <p:cNvPr id="48" name="Rectangle 47"/>
          <p:cNvSpPr/>
          <p:nvPr/>
        </p:nvSpPr>
        <p:spPr>
          <a:xfrm>
            <a:off x="3923129" y="854994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Canvas.Width</a:t>
            </a:r>
            <a:endParaRPr lang="en-US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640036" y="2923249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balls[k].v.Y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27391" y="1899930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balls[k].v.Y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612901" y="2068853"/>
            <a:ext cx="1132300" cy="106221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219104" y="2613589"/>
            <a:ext cx="859237" cy="60857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485335" y="1232693"/>
            <a:ext cx="0" cy="631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5400000">
            <a:off x="8543053" y="3063496"/>
            <a:ext cx="352697" cy="267788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83838" y="3163873"/>
            <a:ext cx="1132300" cy="1062217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8786629" y="2766613"/>
            <a:ext cx="6882" cy="1381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64324" y="2274159"/>
            <a:ext cx="2242728" cy="149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188258" y="2599961"/>
            <a:ext cx="1094884" cy="9314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7219816" y="2628734"/>
            <a:ext cx="9207" cy="540423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841985" y="3036193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balls[k]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7763313" y="2191008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balls[k].v.X</a:t>
            </a:r>
            <a:endParaRPr lang="en-US" sz="1400" b="1" dirty="0"/>
          </a:p>
        </p:txBody>
      </p:sp>
      <p:sp>
        <p:nvSpPr>
          <p:cNvPr id="74" name="Rectangle 73"/>
          <p:cNvSpPr/>
          <p:nvPr/>
        </p:nvSpPr>
        <p:spPr>
          <a:xfrm>
            <a:off x="10058345" y="4212939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Canvas.Height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6756121" y="4904797"/>
            <a:ext cx="3887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balls[k].v.Y = -1 * balls[k].v.Y;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924251" y="1733352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balls[k].v.Y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9244391" y="4212939"/>
            <a:ext cx="1334458" cy="1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8782025" y="3164112"/>
            <a:ext cx="9207" cy="540423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8779746" y="3679092"/>
            <a:ext cx="1094884" cy="9314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44505" y="4904798"/>
            <a:ext cx="34387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balls[k].v.X=-1*balls[k].v.X;</a:t>
            </a:r>
          </a:p>
        </p:txBody>
      </p:sp>
    </p:spTree>
    <p:extLst>
      <p:ext uri="{BB962C8B-B14F-4D97-AF65-F5344CB8AC3E}">
        <p14:creationId xmlns:p14="http://schemas.microsoft.com/office/powerpoint/2010/main" val="20863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603669" y="2949199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332" y="2072640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4041" y="1776549"/>
            <a:ext cx="0" cy="2121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36011" y="2861275"/>
            <a:ext cx="1328120" cy="2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853150" y="3688100"/>
            <a:ext cx="4012225" cy="62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8707" y="2810817"/>
            <a:ext cx="0" cy="2121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3949209" y="3397618"/>
            <a:ext cx="757299" cy="708725"/>
          </a:xfrm>
          <a:prstGeom prst="arc">
            <a:avLst>
              <a:gd name="adj1" fmla="val 1237117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62821" y="18226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72731" y="321276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50256" y="31050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rgbClr val="3333FF"/>
                </a:solidFill>
                <a:latin typeface="Symbol" panose="05050102010706020507" pitchFamily="18" charset="2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75713" y="250821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27" name="Arc 26"/>
          <p:cNvSpPr/>
          <p:nvPr/>
        </p:nvSpPr>
        <p:spPr>
          <a:xfrm>
            <a:off x="2559993" y="2483218"/>
            <a:ext cx="914400" cy="914400"/>
          </a:xfrm>
          <a:prstGeom prst="arc">
            <a:avLst>
              <a:gd name="adj1" fmla="val 19030163"/>
              <a:gd name="adj2" fmla="val 211502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1815474" y="1776550"/>
            <a:ext cx="3148412" cy="3331027"/>
          </a:xfrm>
          <a:prstGeom prst="arc">
            <a:avLst>
              <a:gd name="adj1" fmla="val 10303782"/>
              <a:gd name="adj2" fmla="val 132619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8877" y="267660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2920638" y="3265177"/>
            <a:ext cx="1469669" cy="450026"/>
          </a:xfrm>
          <a:prstGeom prst="straightConnector1">
            <a:avLst/>
          </a:prstGeom>
          <a:ln w="31750">
            <a:solidFill>
              <a:srgbClr val="3333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00071" y="2059448"/>
            <a:ext cx="1384214" cy="8150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89873" y="2238004"/>
            <a:ext cx="3762103" cy="21945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72651" y="4048293"/>
            <a:ext cx="1164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r>
              <a:rPr lang="en-US" dirty="0"/>
              <a:t>= phi</a:t>
            </a:r>
          </a:p>
          <a:p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sz="1200" b="1" dirty="0">
                <a:latin typeface="Symbol" panose="05050102010706020507" pitchFamily="18" charset="2"/>
              </a:rPr>
              <a:t>1</a:t>
            </a:r>
            <a:r>
              <a:rPr lang="en-US" dirty="0"/>
              <a:t>= theta1</a:t>
            </a:r>
          </a:p>
          <a:p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sz="1200" b="1" dirty="0">
                <a:latin typeface="Symbol" panose="05050102010706020507" pitchFamily="18" charset="2"/>
              </a:rPr>
              <a:t>2</a:t>
            </a:r>
            <a:r>
              <a:rPr lang="en-US" dirty="0"/>
              <a:t>= theta2</a:t>
            </a:r>
          </a:p>
        </p:txBody>
      </p:sp>
      <p:sp>
        <p:nvSpPr>
          <p:cNvPr id="33" name="Arc 32"/>
          <p:cNvSpPr/>
          <p:nvPr/>
        </p:nvSpPr>
        <p:spPr>
          <a:xfrm>
            <a:off x="1815474" y="1340081"/>
            <a:ext cx="3911698" cy="4203963"/>
          </a:xfrm>
          <a:prstGeom prst="arc">
            <a:avLst>
              <a:gd name="adj1" fmla="val 508881"/>
              <a:gd name="adj2" fmla="val 16578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87084" y="397853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53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90542" y="1414234"/>
            <a:ext cx="4323734" cy="4156655"/>
            <a:chOff x="2590542" y="1414234"/>
            <a:chExt cx="4323734" cy="415665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164748" y="1597140"/>
              <a:ext cx="0" cy="157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383280" y="3171200"/>
              <a:ext cx="32918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21674" y="274447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rgbClr val="0000CC"/>
                  </a:solidFill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4245" y="1546045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29085" y="3171200"/>
              <a:ext cx="2365141" cy="611394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164748" y="1597140"/>
              <a:ext cx="603195" cy="1569704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>
              <a:off x="2726618" y="1597140"/>
              <a:ext cx="3148412" cy="3331027"/>
            </a:xfrm>
            <a:prstGeom prst="arc">
              <a:avLst>
                <a:gd name="adj1" fmla="val 21437754"/>
                <a:gd name="adj2" fmla="val 849369"/>
              </a:avLst>
            </a:prstGeom>
            <a:ln w="952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69310" y="3680352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</a:rPr>
                <a:t>x'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9744" y="141423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</a:rPr>
                <a:t>y'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7854" y="3241110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F</a:t>
              </a:r>
              <a:endParaRPr lang="en-US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4153989" y="2370973"/>
              <a:ext cx="1384214" cy="81502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94262" y="1840959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F</a:t>
              </a:r>
              <a:endParaRPr lang="en-US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2590542" y="2239862"/>
              <a:ext cx="3148412" cy="3331027"/>
            </a:xfrm>
            <a:prstGeom prst="arc">
              <a:avLst>
                <a:gd name="adj1" fmla="val 16199918"/>
                <a:gd name="adj2" fmla="val 16961495"/>
              </a:avLst>
            </a:prstGeom>
            <a:ln w="952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552002" y="2120515"/>
              <a:ext cx="986201" cy="284119"/>
            </a:xfrm>
            <a:prstGeom prst="straightConnector1">
              <a:avLst/>
            </a:prstGeom>
            <a:ln>
              <a:solidFill>
                <a:srgbClr val="0000C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120281" y="2421691"/>
              <a:ext cx="382750" cy="1012364"/>
            </a:xfrm>
            <a:prstGeom prst="straightConnector1">
              <a:avLst/>
            </a:prstGeom>
            <a:ln>
              <a:solidFill>
                <a:srgbClr val="0000C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078002" y="3228550"/>
              <a:ext cx="16014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F</a:t>
              </a:r>
              <a:r>
                <a:rPr lang="en-US" dirty="0"/>
                <a:t>= phi</a:t>
              </a:r>
            </a:p>
            <a:p>
              <a:r>
                <a:rPr lang="en-US" dirty="0">
                  <a:latin typeface="Symbol" panose="05050102010706020507" pitchFamily="18" charset="2"/>
                </a:rPr>
                <a:t>q</a:t>
              </a:r>
              <a:r>
                <a:rPr lang="en-US" dirty="0"/>
                <a:t>=theta</a:t>
              </a:r>
            </a:p>
            <a:p>
              <a:r>
                <a:rPr lang="en-US" dirty="0"/>
                <a:t>x'=v*cos(</a:t>
              </a:r>
              <a:r>
                <a:rPr lang="en-US" dirty="0">
                  <a:latin typeface="Symbol" panose="05050102010706020507" pitchFamily="18" charset="2"/>
                </a:rPr>
                <a:t>q </a:t>
              </a:r>
              <a:r>
                <a:rPr lang="en-US" dirty="0"/>
                <a:t>-</a:t>
              </a:r>
              <a:r>
                <a:rPr lang="en-US" dirty="0">
                  <a:latin typeface="Symbol" panose="05050102010706020507" pitchFamily="18" charset="2"/>
                </a:rPr>
                <a:t> F</a:t>
              </a:r>
              <a:r>
                <a:rPr lang="en-US" dirty="0"/>
                <a:t>)</a:t>
              </a:r>
            </a:p>
            <a:p>
              <a:r>
                <a:rPr lang="en-US" dirty="0"/>
                <a:t>y'=v*sin(</a:t>
              </a:r>
              <a:r>
                <a:rPr lang="en-US" dirty="0">
                  <a:latin typeface="Symbol" panose="05050102010706020507" pitchFamily="18" charset="2"/>
                </a:rPr>
                <a:t>q </a:t>
              </a:r>
              <a:r>
                <a:rPr lang="en-US" dirty="0"/>
                <a:t>-</a:t>
              </a:r>
              <a:r>
                <a:rPr lang="en-US" dirty="0">
                  <a:latin typeface="Symbol" panose="05050102010706020507" pitchFamily="18" charset="2"/>
                </a:rPr>
                <a:t> F</a:t>
              </a:r>
              <a:r>
                <a:rPr lang="en-US" dirty="0"/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25522" y="279466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Symbol" panose="05050102010706020507" pitchFamily="18" charset="2"/>
                </a:rPr>
                <a:t>q</a:t>
              </a:r>
              <a:endParaRPr lang="en-US" baseline="-25000" dirty="0">
                <a:solidFill>
                  <a:srgbClr val="FF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" name="Arc 34"/>
            <p:cNvSpPr/>
            <p:nvPr/>
          </p:nvSpPr>
          <p:spPr>
            <a:xfrm>
              <a:off x="3534793" y="2684190"/>
              <a:ext cx="1420111" cy="988574"/>
            </a:xfrm>
            <a:prstGeom prst="arc">
              <a:avLst>
                <a:gd name="adj1" fmla="val 19668198"/>
                <a:gd name="adj2" fmla="val 2913"/>
              </a:avLst>
            </a:prstGeom>
            <a:ln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98927" y="2019192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v</a:t>
              </a:r>
              <a:endParaRPr lang="en-US" b="1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35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>
            <a:off x="6673840" y="2799267"/>
            <a:ext cx="3762103" cy="21945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11383" y="2480789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39590" y="3318733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73085" y="2503713"/>
            <a:ext cx="1384214" cy="8150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 flipV="1">
            <a:off x="2629092" y="2480789"/>
            <a:ext cx="22304" cy="85379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 flipV="1">
            <a:off x="2673085" y="3318733"/>
            <a:ext cx="1384214" cy="1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79358" y="3642401"/>
            <a:ext cx="419" cy="491351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560880" y="3701086"/>
            <a:ext cx="1478552" cy="417048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534754" y="4124756"/>
            <a:ext cx="1522545" cy="8996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010959" y="4246964"/>
            <a:ext cx="162630" cy="294227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857891" y="3550896"/>
            <a:ext cx="1315697" cy="740617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47202" y="2742078"/>
            <a:ext cx="3762103" cy="21945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304328" y="3412223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4442" y="2585803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676608" y="2585803"/>
            <a:ext cx="1384214" cy="8150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681050" y="2231826"/>
            <a:ext cx="649534" cy="118039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717230" y="3390873"/>
            <a:ext cx="658482" cy="36753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69656" y="211145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85332" y="34496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99038" y="292647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26153" y="204790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30132" y="418813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63488" y="374686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50084" y="337048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92053" y="32497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65625" y="19512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027534" y="23542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01293" y="345773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0084" y="1544464"/>
            <a:ext cx="340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new Cartesian coordinate system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7665037" y="3842598"/>
            <a:ext cx="1478552" cy="417048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810991" y="45828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cxnSp>
        <p:nvCxnSpPr>
          <p:cNvPr id="37" name="Straight Connector 36"/>
          <p:cNvCxnSpPr>
            <a:endCxn id="54" idx="2"/>
          </p:cNvCxnSpPr>
          <p:nvPr/>
        </p:nvCxnSpPr>
        <p:spPr>
          <a:xfrm>
            <a:off x="2641484" y="2458261"/>
            <a:ext cx="1333517" cy="2252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016850" y="2571537"/>
            <a:ext cx="18146" cy="76992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95858" y="3643744"/>
            <a:ext cx="1480300" cy="2336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37370" y="3701308"/>
            <a:ext cx="9390" cy="46714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12079" y="2215591"/>
            <a:ext cx="756765" cy="404546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335026" y="2596818"/>
            <a:ext cx="711480" cy="120837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699248" y="3506644"/>
            <a:ext cx="180599" cy="335954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6" idx="0"/>
          </p:cNvCxnSpPr>
          <p:nvPr/>
        </p:nvCxnSpPr>
        <p:spPr>
          <a:xfrm>
            <a:off x="7668088" y="3907934"/>
            <a:ext cx="1410765" cy="67490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5405558" y="3036604"/>
            <a:ext cx="785716" cy="38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696110" y="2114003"/>
            <a:ext cx="1884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Changing </a:t>
            </a:r>
          </a:p>
          <a:p>
            <a:pPr algn="ctr"/>
            <a:r>
              <a:rPr lang="en-US" i="1" dirty="0"/>
              <a:t>Cartesian </a:t>
            </a:r>
          </a:p>
          <a:p>
            <a:pPr algn="ctr"/>
            <a:r>
              <a:rPr lang="en-US" i="1" dirty="0"/>
              <a:t>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9506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685656" y="2589399"/>
            <a:ext cx="3762103" cy="21945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809931" y="2318425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38138" y="3156369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45750" y="2579714"/>
            <a:ext cx="3247516" cy="181922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316144" y="3202355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76258" y="2375935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72443" y="329629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9047" y="42993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56662" y="417719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59873" y="431679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26884" y="246553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66441" y="192416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6335" y="296485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95039" y="17088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8809" y="1971673"/>
            <a:ext cx="649534" cy="118039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68809" y="3142666"/>
            <a:ext cx="704986" cy="388944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8199733" y="4058201"/>
            <a:ext cx="986195" cy="547643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685656" y="2596967"/>
            <a:ext cx="1027331" cy="591875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701711" y="3263309"/>
            <a:ext cx="1315697" cy="740617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906101" y="4017629"/>
            <a:ext cx="162630" cy="294227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022600" y="4057210"/>
            <a:ext cx="162630" cy="294227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725292" y="1999200"/>
            <a:ext cx="649534" cy="118039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47584" y="1292040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Before collision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12987" y="1324114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 i="1"/>
            </a:lvl1pPr>
          </a:lstStyle>
          <a:p>
            <a:r>
              <a:rPr lang="en-US" dirty="0"/>
              <a:t>After collision</a:t>
            </a:r>
          </a:p>
        </p:txBody>
      </p:sp>
    </p:spTree>
    <p:extLst>
      <p:ext uri="{BB962C8B-B14F-4D97-AF65-F5344CB8AC3E}">
        <p14:creationId xmlns:p14="http://schemas.microsoft.com/office/powerpoint/2010/main" val="32212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62588" y="2948614"/>
            <a:ext cx="4023095" cy="233633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54068" y="3703340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14182" y="2876920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280630" y="1926319"/>
            <a:ext cx="371985" cy="172858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4782" y="1796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059213" y="4513111"/>
            <a:ext cx="790924" cy="78007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86341" y="3176219"/>
            <a:ext cx="3656212" cy="21087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07513" y="4531270"/>
            <a:ext cx="4894" cy="906648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807384" y="4525164"/>
            <a:ext cx="866947" cy="0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910938" y="3703340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1052" y="2876920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572563" y="183511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49466" y="535904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49740" y="348012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u'</a:t>
            </a:r>
            <a:r>
              <a:rPr lang="en-US" b="1" baseline="-25000" dirty="0">
                <a:solidFill>
                  <a:srgbClr val="FF0000"/>
                </a:solidFill>
              </a:rPr>
              <a:t>1x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4919" y="2538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u'</a:t>
            </a:r>
            <a:r>
              <a:rPr lang="en-US" b="1" baseline="-25000" dirty="0">
                <a:solidFill>
                  <a:srgbClr val="FF0000"/>
                </a:solidFill>
              </a:rPr>
              <a:t>1y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04309" y="433369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u'</a:t>
            </a:r>
            <a:r>
              <a:rPr lang="en-US" b="1" baseline="-25000" dirty="0">
                <a:solidFill>
                  <a:srgbClr val="3333FF"/>
                </a:solidFill>
              </a:rPr>
              <a:t>2x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26515" y="446580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u'</a:t>
            </a:r>
            <a:r>
              <a:rPr lang="en-US" b="1" baseline="-25000" dirty="0">
                <a:solidFill>
                  <a:srgbClr val="3333FF"/>
                </a:solidFill>
              </a:rPr>
              <a:t>2y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80474" y="53333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97773" y="478243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</a:t>
            </a:r>
            <a:r>
              <a:rPr lang="en-US" b="1" baseline="-25000" dirty="0">
                <a:solidFill>
                  <a:srgbClr val="3333FF"/>
                </a:solidFill>
              </a:rPr>
              <a:t>2y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24427" y="413993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</a:t>
            </a:r>
            <a:r>
              <a:rPr lang="en-US" b="1" baseline="-25000" dirty="0">
                <a:solidFill>
                  <a:srgbClr val="3333FF"/>
                </a:solidFill>
              </a:rPr>
              <a:t>2x</a:t>
            </a:r>
          </a:p>
        </p:txBody>
      </p:sp>
      <p:sp>
        <p:nvSpPr>
          <p:cNvPr id="66" name="Arc 65"/>
          <p:cNvSpPr/>
          <p:nvPr/>
        </p:nvSpPr>
        <p:spPr>
          <a:xfrm>
            <a:off x="7718278" y="3087256"/>
            <a:ext cx="2326803" cy="2839405"/>
          </a:xfrm>
          <a:prstGeom prst="arc">
            <a:avLst>
              <a:gd name="adj1" fmla="val 177720"/>
              <a:gd name="adj2" fmla="val 18977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009041" y="47203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9484986" y="4512759"/>
            <a:ext cx="748169" cy="124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6990892" y="2029305"/>
            <a:ext cx="371985" cy="172858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368170" y="2026178"/>
            <a:ext cx="25152" cy="1698154"/>
          </a:xfrm>
          <a:prstGeom prst="line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31142" y="3738179"/>
            <a:ext cx="429517" cy="1"/>
          </a:xfrm>
          <a:prstGeom prst="line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24042" y="381833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baseline="-25000" dirty="0">
                <a:solidFill>
                  <a:srgbClr val="FF0000"/>
                </a:solidFill>
              </a:rPr>
              <a:t>1x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28729" y="191430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baseline="-25000" dirty="0">
                <a:solidFill>
                  <a:srgbClr val="FF0000"/>
                </a:solidFill>
              </a:rPr>
              <a:t>1y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04279" y="2057073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=u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3333FF"/>
                </a:solidFill>
              </a:rPr>
              <a:t>u'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=u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641776" y="3093287"/>
            <a:ext cx="1027331" cy="591875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681412" y="2495520"/>
            <a:ext cx="649534" cy="118039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054123" y="4486667"/>
            <a:ext cx="986195" cy="547643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891116" y="4494912"/>
            <a:ext cx="162630" cy="294227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8812407" y="4602478"/>
            <a:ext cx="790924" cy="78007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5145089" y="3521423"/>
            <a:ext cx="785716" cy="26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61078" y="2557521"/>
            <a:ext cx="1884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Changing back</a:t>
            </a:r>
          </a:p>
          <a:p>
            <a:pPr algn="ctr"/>
            <a:r>
              <a:rPr lang="en-US" i="1" dirty="0"/>
              <a:t>Cartesian </a:t>
            </a:r>
          </a:p>
          <a:p>
            <a:pPr algn="ctr"/>
            <a:r>
              <a:rPr lang="en-US" i="1" dirty="0"/>
              <a:t>coordinate system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65338" y="1656846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 i="1"/>
            </a:lvl1pPr>
          </a:lstStyle>
          <a:p>
            <a:r>
              <a:rPr lang="en-US" dirty="0"/>
              <a:t>After collision</a:t>
            </a:r>
          </a:p>
        </p:txBody>
      </p:sp>
    </p:spTree>
    <p:extLst>
      <p:ext uri="{BB962C8B-B14F-4D97-AF65-F5344CB8AC3E}">
        <p14:creationId xmlns:p14="http://schemas.microsoft.com/office/powerpoint/2010/main" val="26466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94999" y="2259622"/>
            <a:ext cx="6289133" cy="34338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951869" y="3368881"/>
            <a:ext cx="2556579" cy="2395751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00957" y="2154249"/>
            <a:ext cx="2556579" cy="239575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14854" y="767457"/>
            <a:ext cx="581508" cy="254059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47824" y="509451"/>
            <a:ext cx="757286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210518" y="4559042"/>
            <a:ext cx="1150939" cy="1402965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09070" y="1600543"/>
            <a:ext cx="1015389" cy="1734890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92906" y="2473528"/>
            <a:ext cx="1605983" cy="869909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0602" y="1973344"/>
            <a:ext cx="922675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65412" y="1524995"/>
            <a:ext cx="927687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52400" y="4756542"/>
            <a:ext cx="922675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u’2x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30956" y="4989111"/>
            <a:ext cx="927687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u’2y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7202562" y="4550002"/>
            <a:ext cx="1478537" cy="82511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833989" y="4539329"/>
            <a:ext cx="352563" cy="631315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86952" y="5997792"/>
            <a:ext cx="757286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u’2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10777" y="29897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46" name="Straight Connector 45"/>
          <p:cNvCxnSpPr>
            <a:endCxn id="12" idx="6"/>
          </p:cNvCxnSpPr>
          <p:nvPr/>
        </p:nvCxnSpPr>
        <p:spPr>
          <a:xfrm>
            <a:off x="3392906" y="3335433"/>
            <a:ext cx="2864630" cy="166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61938" y="289352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p/2-F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04278" y="191631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999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94999" y="2259622"/>
            <a:ext cx="3601744" cy="19204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00957" y="2154249"/>
            <a:ext cx="2556579" cy="239575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14854" y="767457"/>
            <a:ext cx="581508" cy="254059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47824" y="509451"/>
            <a:ext cx="757286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009070" y="1600543"/>
            <a:ext cx="1015389" cy="1734890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92906" y="2473528"/>
            <a:ext cx="1605983" cy="869909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0602" y="1973344"/>
            <a:ext cx="922675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65412" y="1524995"/>
            <a:ext cx="927687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10777" y="29897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618783" y="3327998"/>
            <a:ext cx="4173650" cy="64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402116" y="2331455"/>
            <a:ext cx="7898" cy="122164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19224" y="3367545"/>
            <a:ext cx="1626345" cy="27894"/>
          </a:xfrm>
          <a:prstGeom prst="line">
            <a:avLst/>
          </a:prstGeom>
          <a:ln w="317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49423" y="3399233"/>
            <a:ext cx="12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u’1x* </a:t>
            </a:r>
            <a:r>
              <a:rPr lang="en-US" b="1" dirty="0" err="1">
                <a:solidFill>
                  <a:srgbClr val="FF0000"/>
                </a:solidFill>
              </a:rPr>
              <a:t>cos</a:t>
            </a:r>
            <a:r>
              <a:rPr lang="en-US" b="1" dirty="0" err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endParaRPr lang="en-US" b="1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121992" y="3365773"/>
            <a:ext cx="933753" cy="425"/>
          </a:xfrm>
          <a:prstGeom prst="line">
            <a:avLst/>
          </a:prstGeom>
          <a:ln w="317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012194" y="1620610"/>
            <a:ext cx="49213" cy="17384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11816" y="248648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p/2+F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99024" y="3562970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u’1y* </a:t>
            </a:r>
            <a:r>
              <a:rPr lang="en-US" b="1" dirty="0" err="1">
                <a:solidFill>
                  <a:srgbClr val="FF0000"/>
                </a:solidFill>
              </a:rPr>
              <a:t>cos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(p</a:t>
            </a:r>
            <a:r>
              <a:rPr lang="en-US" b="1" dirty="0">
                <a:solidFill>
                  <a:srgbClr val="FF0000"/>
                </a:solidFill>
              </a:rPr>
              <a:t>/2+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F)</a:t>
            </a:r>
            <a:endParaRPr lang="en-US" b="1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704278" y="3395439"/>
            <a:ext cx="724977" cy="38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66195" y="4696572"/>
            <a:ext cx="479195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sz="2400" dirty="0"/>
              <a:t>u1x=u’1x*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>
                <a:latin typeface="Symbol" panose="05050102010706020507" pitchFamily="18" charset="2"/>
              </a:rPr>
              <a:t>F)</a:t>
            </a:r>
            <a:r>
              <a:rPr lang="en-US" sz="2400" dirty="0"/>
              <a:t>+u’1y*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>
                <a:latin typeface="Symbol" panose="05050102010706020507" pitchFamily="18" charset="2"/>
              </a:rPr>
              <a:t>p</a:t>
            </a:r>
            <a:r>
              <a:rPr lang="en-US" sz="2400" dirty="0"/>
              <a:t>/2+</a:t>
            </a:r>
            <a:r>
              <a:rPr lang="en-US" sz="2400" dirty="0">
                <a:latin typeface="Symbol" panose="05050102010706020507" pitchFamily="18" charset="2"/>
              </a:rPr>
              <a:t>F</a:t>
            </a:r>
            <a:r>
              <a:rPr lang="en-US" sz="2400" dirty="0"/>
              <a:t>)</a:t>
            </a:r>
          </a:p>
        </p:txBody>
      </p:sp>
      <p:sp>
        <p:nvSpPr>
          <p:cNvPr id="72" name="Arc 71"/>
          <p:cNvSpPr/>
          <p:nvPr/>
        </p:nvSpPr>
        <p:spPr>
          <a:xfrm>
            <a:off x="4023655" y="1888346"/>
            <a:ext cx="3279046" cy="2839405"/>
          </a:xfrm>
          <a:prstGeom prst="arc">
            <a:avLst>
              <a:gd name="adj1" fmla="val 10707043"/>
              <a:gd name="adj2" fmla="val 117747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>
            <a:off x="4481465" y="2774132"/>
            <a:ext cx="1170807" cy="1165888"/>
          </a:xfrm>
          <a:prstGeom prst="arc">
            <a:avLst>
              <a:gd name="adj1" fmla="val 10999491"/>
              <a:gd name="adj2" fmla="val 176551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94999" y="2259622"/>
            <a:ext cx="3601744" cy="19204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00957" y="2154249"/>
            <a:ext cx="2556579" cy="239575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14854" y="767457"/>
            <a:ext cx="581508" cy="254059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4653" y="723510"/>
            <a:ext cx="757286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009070" y="1600543"/>
            <a:ext cx="1015389" cy="1734890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92906" y="2473528"/>
            <a:ext cx="1605983" cy="869909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0602" y="1973344"/>
            <a:ext cx="922675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61939" y="1186649"/>
            <a:ext cx="59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3837" y="298279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730140" y="3335433"/>
            <a:ext cx="3597955" cy="80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383661" y="2486740"/>
            <a:ext cx="28719" cy="853085"/>
          </a:xfrm>
          <a:prstGeom prst="line">
            <a:avLst/>
          </a:prstGeom>
          <a:ln w="317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19010" y="274984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u’1x* sin(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F)</a:t>
            </a:r>
            <a:endParaRPr lang="en-US" b="1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065274" y="1639513"/>
            <a:ext cx="2484" cy="1695920"/>
          </a:xfrm>
          <a:prstGeom prst="line">
            <a:avLst/>
          </a:prstGeom>
          <a:ln w="317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05134" y="253915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p/2+F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34640" y="2098656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u’1y* sin(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/2+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F)</a:t>
            </a:r>
            <a:endParaRPr lang="en-US" b="1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2234" y="4710966"/>
            <a:ext cx="508985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u1y=u’1x * sin(</a:t>
            </a:r>
            <a:r>
              <a:rPr lang="en-US" sz="2400" b="1" dirty="0">
                <a:solidFill>
                  <a:srgbClr val="FF0000"/>
                </a:solidFill>
                <a:latin typeface="Symbol" panose="05050102010706020507" pitchFamily="18" charset="2"/>
              </a:rPr>
              <a:t>F)  + </a:t>
            </a:r>
            <a:r>
              <a:rPr lang="en-US" sz="2400" b="1" dirty="0">
                <a:solidFill>
                  <a:srgbClr val="FF0000"/>
                </a:solidFill>
              </a:rPr>
              <a:t>u’1y * sin</a:t>
            </a:r>
            <a:r>
              <a:rPr lang="en-US" sz="2400" b="1" dirty="0">
                <a:solidFill>
                  <a:srgbClr val="FF0000"/>
                </a:solidFill>
                <a:latin typeface="Symbol" panose="05050102010706020507" pitchFamily="18" charset="2"/>
              </a:rPr>
              <a:t>(p</a:t>
            </a:r>
            <a:r>
              <a:rPr lang="en-US" sz="2400" b="1" dirty="0">
                <a:solidFill>
                  <a:srgbClr val="FF0000"/>
                </a:solidFill>
              </a:rPr>
              <a:t>/2+</a:t>
            </a:r>
            <a:r>
              <a:rPr lang="en-US" sz="2400" b="1" dirty="0">
                <a:solidFill>
                  <a:srgbClr val="FF0000"/>
                </a:solidFill>
                <a:latin typeface="Symbol" panose="05050102010706020507" pitchFamily="18" charset="2"/>
              </a:rPr>
              <a:t>F)</a:t>
            </a:r>
            <a:endParaRPr lang="en-US" sz="2400" b="1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>
            <a:off x="4206157" y="2045972"/>
            <a:ext cx="4846403" cy="2802730"/>
          </a:xfrm>
          <a:prstGeom prst="arc">
            <a:avLst>
              <a:gd name="adj1" fmla="val 11007312"/>
              <a:gd name="adj2" fmla="val 114838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4453786" y="2925785"/>
            <a:ext cx="931238" cy="940750"/>
          </a:xfrm>
          <a:prstGeom prst="arc">
            <a:avLst>
              <a:gd name="adj1" fmla="val 11148415"/>
              <a:gd name="adj2" fmla="val 18108656"/>
            </a:avLst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8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497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Symbol</vt:lpstr>
      <vt:lpstr>Office Theme</vt:lpstr>
      <vt:lpstr>Elastic collisions of balls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Fabrizio Ferri</dc:creator>
  <cp:lastModifiedBy>Fabrizio Ferri</cp:lastModifiedBy>
  <cp:revision>123</cp:revision>
  <dcterms:created xsi:type="dcterms:W3CDTF">2012-12-24T13:42:21Z</dcterms:created>
  <dcterms:modified xsi:type="dcterms:W3CDTF">2023-08-13T21:28:50Z</dcterms:modified>
</cp:coreProperties>
</file>