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E66B00"/>
    <a:srgbClr val="FDD846"/>
    <a:srgbClr val="FFFFFF"/>
    <a:srgbClr val="3281C8"/>
    <a:srgbClr val="00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rgbClr val="FDD846"/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Dificuldade</c:v>
                </c:pt>
                <c:pt idx="1">
                  <c:v>Legibilidade</c:v>
                </c:pt>
                <c:pt idx="2">
                  <c:v>Tamanho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96-47AE-A426-F9BF5E272818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rgbClr val="E66B00"/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Dificuldade</c:v>
                </c:pt>
                <c:pt idx="1">
                  <c:v>Legibilidade</c:v>
                </c:pt>
                <c:pt idx="2">
                  <c:v>Tamanho</c:v>
                </c:pt>
              </c:strCache>
            </c:strRef>
          </c:cat>
          <c:val>
            <c:numRef>
              <c:f>Planilha1!$C$2:$C$4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96-47AE-A426-F9BF5E272818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rgbClr val="FEFEFE"/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Dificuldade</c:v>
                </c:pt>
                <c:pt idx="1">
                  <c:v>Legibilidade</c:v>
                </c:pt>
                <c:pt idx="2">
                  <c:v>Tamanho</c:v>
                </c:pt>
              </c:strCache>
            </c:strRef>
          </c:cat>
          <c:val>
            <c:numRef>
              <c:f>Planilha1!$D$2:$D$4</c:f>
              <c:numCache>
                <c:formatCode>General</c:formatCode>
                <c:ptCount val="3"/>
                <c:pt idx="0">
                  <c:v>4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96-47AE-A426-F9BF5E272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16319"/>
        <c:axId val="9514239"/>
      </c:barChart>
      <c:catAx>
        <c:axId val="9516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514239"/>
        <c:crosses val="autoZero"/>
        <c:auto val="1"/>
        <c:lblAlgn val="ctr"/>
        <c:lblOffset val="100"/>
        <c:noMultiLvlLbl val="0"/>
      </c:catAx>
      <c:valAx>
        <c:axId val="951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516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FD4F7-61F3-4431-BBA7-4904010A7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60030A-9C35-4041-8CDD-09D546F5D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40C277-0E19-4803-B27F-74ECC88B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5881-7053-4BCF-8899-F47F51D3783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6863A6-42CF-4D89-BE5F-1E965A63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59F93-3970-40D2-8F58-D6C178C1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D6EA-551F-40C0-A1AB-18C993D94D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14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3C2D7-436D-4E3B-B992-6859E239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F7DC23-B4E6-497C-9C57-36E1BCC4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70B19A-BEE9-4A0B-B697-CE2D5BF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5881-7053-4BCF-8899-F47F51D3783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268241-A8D7-4B6F-BF55-F04A4494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D7E34B-B391-45B7-BBF5-61726818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D6EA-551F-40C0-A1AB-18C993D94D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9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0EE911-C1B5-4858-AD6B-6368289B6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F95CDC-C152-46F4-BC8E-41A0B57D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62948F-6033-409C-8D61-F6741774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5881-7053-4BCF-8899-F47F51D3783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09FA2A-343B-44E8-827C-F2643AE1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348C35-7789-4E02-8382-195416D1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D6EA-551F-40C0-A1AB-18C993D94D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36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61CB7-CB5A-4789-853C-8E7DB832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91D10-9152-43A2-8016-E3E046FD9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AE2044-FB2D-49C1-813A-A9DB1C4F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5881-7053-4BCF-8899-F47F51D3783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6106B-8B27-4862-B9EF-480DCE0A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872E14-7F13-498B-8D9A-FE1157AF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D6EA-551F-40C0-A1AB-18C993D94D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75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7A225-D9D6-4340-B2F1-AAE33EDC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8DB3F0-A9F7-40BB-9B22-9B4F732F8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31546A-3A30-47F9-BFE1-9DEACBBB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5881-7053-4BCF-8899-F47F51D3783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8361EC-A725-4C23-9186-C97ACF3E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7B78D-A564-4290-B19D-51AFD3DD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D6EA-551F-40C0-A1AB-18C993D94D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96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F82AE-3647-4138-9F75-30EC430B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4E839F-1471-4608-ABAA-AD8220845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487DDA-4F05-4E3B-9FB5-DADD9702E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E1FBC1-51FA-4326-8B85-20E70280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5881-7053-4BCF-8899-F47F51D3783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F494A7-9AEB-4FB7-BD6B-E6F6E952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FA42C2-3252-424A-960C-8918F458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D6EA-551F-40C0-A1AB-18C993D94D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57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DE81D-124D-449E-A0C3-C10DEAE1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92FE3E-E4DB-4690-A6F6-8CCDFC2DF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0F0077-3E12-40A2-8555-E7B3ABB37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6B9B51-AB91-4D7A-BC86-2B1180A8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43ED14-83BA-4A86-AE8E-4DF757090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355916-6D7E-423E-BB08-65FEE902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5881-7053-4BCF-8899-F47F51D3783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FDE2BF-C01E-4748-BB4A-4399387C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41C2C8-AA78-449E-A5F1-ECAAFCD9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D6EA-551F-40C0-A1AB-18C993D94D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9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2C106-7F55-41C6-9772-0843E460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C87F57-0483-4ED7-93C8-C008574F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5881-7053-4BCF-8899-F47F51D3783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F2AD8A-B5E0-491F-BC49-F05BB8CE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5F3A33-36B3-4972-9577-F4FC6FB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D6EA-551F-40C0-A1AB-18C993D94D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53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8A719E-89AA-431C-B9E1-569868D7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5881-7053-4BCF-8899-F47F51D3783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B4F908-30D1-4368-BD14-3F81BBFE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4BC3A1-848B-4435-A443-4CB811B9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D6EA-551F-40C0-A1AB-18C993D94D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29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6CCEF-291E-4733-AA9A-D446DCFD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F0D6C-2CA1-42CB-B09C-691AA837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B4A7B6-E531-489C-8A7E-2D241174C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DBC3E3-8BDB-4E43-979E-ED0193E5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5881-7053-4BCF-8899-F47F51D3783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C3266C-FA84-4F10-80B0-2CA8081F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173B2A-8949-435A-BFE0-0A6442FC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D6EA-551F-40C0-A1AB-18C993D94D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02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26982-E676-4BB8-B75A-49AF1759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0B4D46-437B-4D4D-ACC2-D3C251988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D7D879-3E8B-47CB-9727-16AAF1444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2EA4A5-DB19-4BE6-9CEF-7190B71F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5881-7053-4BCF-8899-F47F51D3783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43E874-26AE-4206-A401-AD6F4F43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B07CCD-CA0D-4854-98B1-EC643DBB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D6EA-551F-40C0-A1AB-18C993D94D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59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889D76-14BB-4F33-89B7-6B3CD0B4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5ABC8C-9103-449B-BD9D-085171FB3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206009-9D87-4805-99D1-3A8B0BFFB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D5881-7053-4BCF-8899-F47F51D37834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45F1D5-683B-41A1-8A88-20D82AA32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59ED2E-69BE-4C05-9530-72F3C0CC9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FD6EA-551F-40C0-A1AB-18C993D94D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5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microsoft.com/office/2007/relationships/hdphoto" Target="../media/hdphoto4.wdp"/><Relationship Id="rId10" Type="http://schemas.microsoft.com/office/2007/relationships/hdphoto" Target="../media/hdphoto3.wdp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7E5D7AA-4B5A-4F61-9EEF-FFDC4E7A85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595160-8449-4CE8-9C26-F32E4E3F3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55" y="2395249"/>
            <a:ext cx="8143707" cy="446275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5A808E-0ED4-4783-8B93-72DA258A4C1F}"/>
              </a:ext>
            </a:extLst>
          </p:cNvPr>
          <p:cNvSpPr txBox="1"/>
          <p:nvPr/>
        </p:nvSpPr>
        <p:spPr>
          <a:xfrm>
            <a:off x="204054" y="5398891"/>
            <a:ext cx="2748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- Anna Alicia</a:t>
            </a:r>
          </a:p>
          <a:p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- Caio Andrade</a:t>
            </a:r>
          </a:p>
          <a:p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- Fabrizio Honda</a:t>
            </a:r>
          </a:p>
          <a:p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- José Jordan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185F4C7-CA8F-446C-AEBE-4BA9C14975A0}"/>
              </a:ext>
            </a:extLst>
          </p:cNvPr>
          <p:cNvCxnSpPr/>
          <p:nvPr/>
        </p:nvCxnSpPr>
        <p:spPr>
          <a:xfrm>
            <a:off x="1578060" y="1197625"/>
            <a:ext cx="9035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0E97C973-1BC3-4A79-A534-477917772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4108483-0B5F-45FB-866E-E5E63BECB6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95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35E27BC-6A84-48B7-B7B0-D0C1D4D0C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91"/>
          <a:stretch/>
        </p:blipFill>
        <p:spPr>
          <a:xfrm rot="16200000">
            <a:off x="10096955" y="6062271"/>
            <a:ext cx="652596" cy="93886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44A0CCC-A030-479E-B203-3D85930EA7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95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459AC57-747E-43F3-8196-94F563140AF9}"/>
              </a:ext>
            </a:extLst>
          </p:cNvPr>
          <p:cNvSpPr txBox="1"/>
          <p:nvPr/>
        </p:nvSpPr>
        <p:spPr>
          <a:xfrm>
            <a:off x="2241029" y="1343665"/>
            <a:ext cx="7668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ahnschrift" panose="020B0502040204020203" pitchFamily="34" charset="0"/>
              </a:rPr>
              <a:t>Paradigmas de Linguagens de Programação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A98CA1-6467-418D-A1E6-C1FD2E413EC5}"/>
              </a:ext>
            </a:extLst>
          </p:cNvPr>
          <p:cNvSpPr txBox="1"/>
          <p:nvPr/>
        </p:nvSpPr>
        <p:spPr>
          <a:xfrm>
            <a:off x="0" y="354931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dirty="0">
                <a:solidFill>
                  <a:schemeClr val="bg2">
                    <a:lumMod val="10000"/>
                  </a:schemeClr>
                </a:solidFill>
                <a:latin typeface="Barlow SemiBold" panose="00000700000000000000" pitchFamily="2" charset="0"/>
              </a:rPr>
              <a:t>AT</a:t>
            </a:r>
            <a:r>
              <a:rPr lang="pt-BR" sz="3800" dirty="0">
                <a:solidFill>
                  <a:schemeClr val="bg1"/>
                </a:solidFill>
                <a:latin typeface="Barlow SemiBold" panose="00000700000000000000" pitchFamily="2" charset="0"/>
              </a:rPr>
              <a:t>IVIDADE 002:  DAWKINS’ WEASEL PROGRAM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67B878CE-EECD-454F-8397-6364500FB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164" y="5876750"/>
            <a:ext cx="903178" cy="8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9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7E5D7AA-4B5A-4F61-9EEF-FFDC4E7A85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E97C973-1BC3-4A79-A534-477917772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4108483-0B5F-45FB-866E-E5E63BECB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95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35E27BC-6A84-48B7-B7B0-D0C1D4D0C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1"/>
          <a:stretch/>
        </p:blipFill>
        <p:spPr>
          <a:xfrm rot="16200000">
            <a:off x="10096955" y="6062271"/>
            <a:ext cx="652596" cy="93886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44A0CCC-A030-479E-B203-3D85930EA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95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1A98CA1-6467-418D-A1E6-C1FD2E413EC5}"/>
              </a:ext>
            </a:extLst>
          </p:cNvPr>
          <p:cNvSpPr txBox="1"/>
          <p:nvPr/>
        </p:nvSpPr>
        <p:spPr>
          <a:xfrm>
            <a:off x="164892" y="354931"/>
            <a:ext cx="75250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dirty="0">
                <a:solidFill>
                  <a:schemeClr val="bg2">
                    <a:lumMod val="10000"/>
                  </a:schemeClr>
                </a:solidFill>
                <a:latin typeface="Barlow SemiBold" panose="00000700000000000000" pitchFamily="2" charset="0"/>
              </a:rPr>
              <a:t>O QUE </a:t>
            </a:r>
            <a:r>
              <a:rPr lang="pt-BR" sz="3800" dirty="0">
                <a:solidFill>
                  <a:schemeClr val="bg1"/>
                </a:solidFill>
                <a:latin typeface="Barlow SemiBold" panose="00000700000000000000" pitchFamily="2" charset="0"/>
              </a:rPr>
              <a:t>É TEORIA DA EVOLUÇÃO?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B3C933-E516-4AD3-9461-E0A24624052A}"/>
              </a:ext>
            </a:extLst>
          </p:cNvPr>
          <p:cNvSpPr txBox="1"/>
          <p:nvPr/>
        </p:nvSpPr>
        <p:spPr>
          <a:xfrm>
            <a:off x="652596" y="1741901"/>
            <a:ext cx="79667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Os seres adaptam-se ao meio;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Sobrevivência e reprodução;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Mudança nos genes (DNA);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Geração de novas espécies (mutação);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Tiktaalik</a:t>
            </a:r>
            <a:r>
              <a:rPr lang="pt-BR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 (tetrápode).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CE62F4-B1DF-40B7-A31B-871D4EE8B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63" b="95994" l="9753" r="89973">
                        <a14:foregroundMark x1="22527" y1="70442" x2="46154" y2="54144"/>
                        <a14:foregroundMark x1="33104" y1="83287" x2="71566" y2="77624"/>
                        <a14:foregroundMark x1="68269" y1="87293" x2="34890" y2="80249"/>
                        <a14:foregroundMark x1="36951" y1="83425" x2="55357" y2="85497"/>
                        <a14:foregroundMark x1="55357" y1="85497" x2="70742" y2="83978"/>
                        <a14:foregroundMark x1="71841" y1="88674" x2="79533" y2="84669"/>
                        <a14:foregroundMark x1="87225" y1="83702" x2="64286" y2="92265"/>
                        <a14:foregroundMark x1="39286" y1="58978" x2="60714" y2="22238"/>
                        <a14:foregroundMark x1="64286" y1="26105" x2="70742" y2="62017"/>
                        <a14:foregroundMark x1="52473" y1="9530" x2="49038" y2="6215"/>
                        <a14:foregroundMark x1="41621" y1="12983" x2="51648" y2="5801"/>
                        <a14:foregroundMark x1="54396" y1="61602" x2="39011" y2="74309"/>
                        <a14:foregroundMark x1="53846" y1="77210" x2="60714" y2="69337"/>
                        <a14:foregroundMark x1="48764" y1="95994" x2="61676" y2="955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06540" y="5668883"/>
            <a:ext cx="1126029" cy="111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3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7E5D7AA-4B5A-4F61-9EEF-FFDC4E7A85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E97C973-1BC3-4A79-A534-477917772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4108483-0B5F-45FB-866E-E5E63BECB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95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35E27BC-6A84-48B7-B7B0-D0C1D4D0C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1"/>
          <a:stretch/>
        </p:blipFill>
        <p:spPr>
          <a:xfrm rot="16200000">
            <a:off x="10096955" y="6062271"/>
            <a:ext cx="652596" cy="93886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44A0CCC-A030-479E-B203-3D85930EA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95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1A98CA1-6467-418D-A1E6-C1FD2E413EC5}"/>
              </a:ext>
            </a:extLst>
          </p:cNvPr>
          <p:cNvSpPr txBox="1"/>
          <p:nvPr/>
        </p:nvSpPr>
        <p:spPr>
          <a:xfrm>
            <a:off x="164892" y="354931"/>
            <a:ext cx="74950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dirty="0">
                <a:solidFill>
                  <a:schemeClr val="bg2">
                    <a:lumMod val="10000"/>
                  </a:schemeClr>
                </a:solidFill>
                <a:latin typeface="Barlow SemiBold" panose="00000700000000000000" pitchFamily="2" charset="0"/>
              </a:rPr>
              <a:t>DAWK</a:t>
            </a:r>
            <a:r>
              <a:rPr lang="pt-BR" sz="3800" dirty="0">
                <a:solidFill>
                  <a:schemeClr val="bg1"/>
                </a:solidFill>
                <a:latin typeface="Barlow SemiBold" panose="00000700000000000000" pitchFamily="2" charset="0"/>
              </a:rPr>
              <a:t>INS’ WEASEL PROGRAM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B3C933-E516-4AD3-9461-E0A24624052A}"/>
              </a:ext>
            </a:extLst>
          </p:cNvPr>
          <p:cNvSpPr txBox="1"/>
          <p:nvPr/>
        </p:nvSpPr>
        <p:spPr>
          <a:xfrm>
            <a:off x="652596" y="1741901"/>
            <a:ext cx="91959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Inicie com uma sequência aleatória de 28 caracteres (frase).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Faça 100 cópias da sequência inicial de caracteres (reprodução).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Para cada caracteres, em cada uma das 100 cópias, substituía (mutação), com uma probabilidade de 5%, o caracteres por um novo caractere aleatório.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Compare cada nova sequência de caracteres com a frase alvo "METHINKS IT IS LIKE A WEASEL", e dê a cada cópia gerada uma pontuação (número de letras na sequência e na posição correta).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Se alguma das novas sequências de caracteres (frases) tiver uma pontuação perfeita (28, todas as letras na sequência e posição corretas), pare. Caso contrário, pegue a frase de maior pontuação e recomece da etapa 2.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F4CA75-83C1-4F5A-BE3C-FDD97DA5CD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03" t="21328" r="5050" b="19912"/>
          <a:stretch/>
        </p:blipFill>
        <p:spPr>
          <a:xfrm>
            <a:off x="10764981" y="5708073"/>
            <a:ext cx="1427019" cy="11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1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7E5D7AA-4B5A-4F61-9EEF-FFDC4E7A85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E97C973-1BC3-4A79-A534-477917772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4108483-0B5F-45FB-866E-E5E63BECB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95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35E27BC-6A84-48B7-B7B0-D0C1D4D0C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1"/>
          <a:stretch/>
        </p:blipFill>
        <p:spPr>
          <a:xfrm rot="16200000">
            <a:off x="10096955" y="6062271"/>
            <a:ext cx="652596" cy="93886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44A0CCC-A030-479E-B203-3D85930EA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95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1A98CA1-6467-418D-A1E6-C1FD2E413EC5}"/>
              </a:ext>
            </a:extLst>
          </p:cNvPr>
          <p:cNvSpPr txBox="1"/>
          <p:nvPr/>
        </p:nvSpPr>
        <p:spPr>
          <a:xfrm>
            <a:off x="164892" y="354931"/>
            <a:ext cx="74950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dirty="0">
                <a:solidFill>
                  <a:schemeClr val="bg2">
                    <a:lumMod val="10000"/>
                  </a:schemeClr>
                </a:solidFill>
                <a:latin typeface="Barlow SemiBold" panose="00000700000000000000" pitchFamily="2" charset="0"/>
              </a:rPr>
              <a:t>IMPLE</a:t>
            </a:r>
            <a:r>
              <a:rPr lang="pt-BR" sz="3800" dirty="0">
                <a:solidFill>
                  <a:schemeClr val="bg1"/>
                </a:solidFill>
                <a:latin typeface="Barlow SemiBold" panose="00000700000000000000" pitchFamily="2" charset="0"/>
              </a:rPr>
              <a:t>MENTAÇÃO: PYTHON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8AC82-931B-46C9-B5B8-8A29FB9B8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 bwMode="auto">
          <a:xfrm>
            <a:off x="1280851" y="1588438"/>
            <a:ext cx="4386673" cy="40824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4FE6351-3F7C-4AB3-9ECB-266E950A51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7" r="3574"/>
          <a:stretch/>
        </p:blipFill>
        <p:spPr bwMode="auto">
          <a:xfrm>
            <a:off x="5855103" y="1588437"/>
            <a:ext cx="4568150" cy="40824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F82FE0-2D2B-4082-9FF0-4764C3155C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1970" b="86970" l="23000" r="77000">
                        <a14:foregroundMark x1="23111" y1="53636" x2="44778" y2="40606"/>
                        <a14:foregroundMark x1="44778" y1="40606" x2="57333" y2="21364"/>
                        <a14:foregroundMark x1="57333" y1="21364" x2="50333" y2="16970"/>
                        <a14:foregroundMark x1="50333" y1="16970" x2="36000" y2="21515"/>
                        <a14:foregroundMark x1="63444" y1="34848" x2="63889" y2="44091"/>
                        <a14:foregroundMark x1="68333" y1="30455" x2="74667" y2="40152"/>
                        <a14:foregroundMark x1="74667" y1="40152" x2="76667" y2="48939"/>
                        <a14:foregroundMark x1="76667" y1="48939" x2="76111" y2="56061"/>
                        <a14:foregroundMark x1="76111" y1="56061" x2="71667" y2="62424"/>
                        <a14:foregroundMark x1="71667" y1="62424" x2="62444" y2="71970"/>
                        <a14:foregroundMark x1="62444" y1="71970" x2="60111" y2="80000"/>
                        <a14:foregroundMark x1="60111" y1="80000" x2="56333" y2="85000"/>
                        <a14:foregroundMark x1="56333" y1="85000" x2="48889" y2="85000"/>
                        <a14:foregroundMark x1="48889" y1="85000" x2="42000" y2="81515"/>
                        <a14:foregroundMark x1="42000" y1="81515" x2="38222" y2="76212"/>
                        <a14:foregroundMark x1="38222" y1="76212" x2="37111" y2="66364"/>
                        <a14:foregroundMark x1="37111" y1="66364" x2="31778" y2="66667"/>
                        <a14:foregroundMark x1="31778" y1="66667" x2="24778" y2="59545"/>
                        <a14:foregroundMark x1="24778" y1="59545" x2="23444" y2="52121"/>
                        <a14:foregroundMark x1="23444" y1="52121" x2="24000" y2="43939"/>
                        <a14:foregroundMark x1="24000" y1="43939" x2="27000" y2="36212"/>
                        <a14:foregroundMark x1="27000" y1="36212" x2="35000" y2="31364"/>
                        <a14:foregroundMark x1="37209" y1="21364" x2="37778" y2="18788"/>
                        <a14:foregroundMark x1="37109" y1="21818" x2="37209" y2="21364"/>
                        <a14:foregroundMark x1="36138" y1="26212" x2="37109" y2="21818"/>
                        <a14:foregroundMark x1="35000" y1="31364" x2="35147" y2="30697"/>
                        <a14:foregroundMark x1="37778" y1="18788" x2="45444" y2="14394"/>
                        <a14:foregroundMark x1="45444" y1="14394" x2="52556" y2="14091"/>
                        <a14:foregroundMark x1="52556" y1="14091" x2="58889" y2="17121"/>
                        <a14:foregroundMark x1="58889" y1="17121" x2="62444" y2="23485"/>
                        <a14:foregroundMark x1="62444" y1="23485" x2="63556" y2="35000"/>
                        <a14:foregroundMark x1="63556" y1="35000" x2="59667" y2="44545"/>
                        <a14:foregroundMark x1="59667" y1="44545" x2="38222" y2="52727"/>
                        <a14:foregroundMark x1="38222" y1="52727" x2="38000" y2="62121"/>
                        <a14:foregroundMark x1="38000" y1="62121" x2="39444" y2="64394"/>
                        <a14:foregroundMark x1="45000" y1="51061" x2="67667" y2="44697"/>
                        <a14:foregroundMark x1="50111" y1="67879" x2="57333" y2="68182"/>
                        <a14:foregroundMark x1="63667" y1="67879" x2="70000" y2="66061"/>
                        <a14:foregroundMark x1="70444" y1="67576" x2="73222" y2="64394"/>
                        <a14:foregroundMark x1="74778" y1="63182" x2="76889" y2="48939"/>
                        <a14:foregroundMark x1="77444" y1="46364" x2="75778" y2="39394"/>
                        <a14:foregroundMark x1="74333" y1="33333" x2="72778" y2="32121"/>
                        <a14:foregroundMark x1="75333" y1="38485" x2="73667" y2="35303"/>
                        <a14:foregroundMark x1="72778" y1="34545" x2="66778" y2="31364"/>
                        <a14:foregroundMark x1="66778" y1="31364" x2="63000" y2="26818"/>
                        <a14:foregroundMark x1="63000" y1="26818" x2="62778" y2="23485"/>
                        <a14:foregroundMark x1="62667" y1="20909" x2="63222" y2="23485"/>
                        <a14:foregroundMark x1="69667" y1="31818" x2="71333" y2="32424"/>
                        <a14:foregroundMark x1="71556" y1="32121" x2="70222" y2="30758"/>
                        <a14:foregroundMark x1="57556" y1="14242" x2="60444" y2="18030"/>
                        <a14:foregroundMark x1="62667" y1="18333" x2="60889" y2="16515"/>
                        <a14:foregroundMark x1="62000" y1="19091" x2="58000" y2="13939"/>
                        <a14:foregroundMark x1="58000" y1="13939" x2="57889" y2="13939"/>
                        <a14:foregroundMark x1="58778" y1="14545" x2="54333" y2="12424"/>
                        <a14:foregroundMark x1="59667" y1="14848" x2="47778" y2="12121"/>
                        <a14:foregroundMark x1="49000" y1="13030" x2="39667" y2="15000"/>
                        <a14:foregroundMark x1="43222" y1="12424" x2="37111" y2="18333"/>
                        <a14:foregroundMark x1="49444" y1="13333" x2="42889" y2="13636"/>
                        <a14:foregroundMark x1="46889" y1="14848" x2="40667" y2="26364"/>
                        <a14:foregroundMark x1="46444" y1="19394" x2="37556" y2="38485"/>
                        <a14:foregroundMark x1="52444" y1="31364" x2="38333" y2="30758"/>
                        <a14:foregroundMark x1="50444" y1="31364" x2="29000" y2="34242"/>
                        <a14:foregroundMark x1="29000" y1="34242" x2="29000" y2="34242"/>
                        <a14:foregroundMark x1="33889" y1="31364" x2="26720" y2="32052"/>
                        <a14:foregroundMark x1="27556" y1="34545" x2="23333" y2="41515"/>
                        <a14:foregroundMark x1="25444" y1="38333" x2="24556" y2="56515"/>
                        <a14:foregroundMark x1="24333" y1="60000" x2="31333" y2="66364"/>
                        <a14:foregroundMark x1="32222" y1="66667" x2="38333" y2="67576"/>
                        <a14:foregroundMark x1="36889" y1="54242" x2="37111" y2="64394"/>
                        <a14:foregroundMark x1="26667" y1="65455" x2="31778" y2="67879"/>
                        <a14:foregroundMark x1="26222" y1="35303" x2="25889" y2="33333"/>
                        <a14:foregroundMark x1="35778" y1="69848" x2="38667" y2="79545"/>
                        <a14:foregroundMark x1="38667" y1="79545" x2="45000" y2="83939"/>
                        <a14:foregroundMark x1="45000" y1="83939" x2="46444" y2="84091"/>
                        <a14:foregroundMark x1="46667" y1="85455" x2="54778" y2="83788"/>
                        <a14:foregroundMark x1="60111" y1="61667" x2="56000" y2="79394"/>
                        <a14:foregroundMark x1="63222" y1="74545" x2="58667" y2="81970"/>
                        <a14:foregroundMark x1="58667" y1="81970" x2="57556" y2="82576"/>
                        <a14:foregroundMark x1="39222" y1="80000" x2="41333" y2="82273"/>
                        <a14:foregroundMark x1="39222" y1="80303" x2="42000" y2="84394"/>
                        <a14:foregroundMark x1="37778" y1="78788" x2="41333" y2="82576"/>
                        <a14:foregroundMark x1="38333" y1="81212" x2="47222" y2="85909"/>
                        <a14:foregroundMark x1="47222" y1="85909" x2="52000" y2="86667"/>
                        <a14:foregroundMark x1="52667" y1="86970" x2="60667" y2="83182"/>
                        <a14:foregroundMark x1="62444" y1="80303" x2="62778" y2="77727"/>
                        <a14:foregroundMark x1="35778" y1="29848" x2="32222" y2="30303"/>
                        <a14:foregroundMark x1="28556" y1="31970" x2="26889" y2="32576"/>
                        <a14:foregroundMark x1="33556" y1="30152" x2="28556" y2="31970"/>
                        <a14:foregroundMark x1="26929" y1="33333" x2="26556" y2="33788"/>
                        <a14:foregroundMark x1="27177" y1="33030" x2="26929" y2="33333"/>
                        <a14:foregroundMark x1="28046" y1="31970" x2="27177" y2="33030"/>
                        <a14:foregroundMark x1="28667" y1="31212" x2="28046" y2="31970"/>
                        <a14:foregroundMark x1="36222" y1="21667" x2="36222" y2="21667"/>
                        <a14:foregroundMark x1="36333" y1="26364" x2="36222" y2="26667"/>
                        <a14:foregroundMark x1="36333" y1="27121" x2="36333" y2="27121"/>
                        <a14:foregroundMark x1="36222" y1="27121" x2="36222" y2="27121"/>
                        <a14:foregroundMark x1="36111" y1="27121" x2="36111" y2="27121"/>
                        <a14:foregroundMark x1="36222" y1="26818" x2="36222" y2="26818"/>
                        <a14:foregroundMark x1="36222" y1="26970" x2="36222" y2="26970"/>
                        <a14:foregroundMark x1="35778" y1="30000" x2="35778" y2="30000"/>
                        <a14:foregroundMark x1="35889" y1="29848" x2="35889" y2="29848"/>
                        <a14:backgroundMark x1="35667" y1="29848" x2="35667" y2="28636"/>
                        <a14:backgroundMark x1="35222" y1="27576" x2="35778" y2="28333"/>
                        <a14:backgroundMark x1="36000" y1="27273" x2="35345" y2="28978"/>
                        <a14:backgroundMark x1="24667" y1="34394" x2="26889" y2="31515"/>
                        <a14:backgroundMark x1="27000" y1="31970" x2="27000" y2="31970"/>
                        <a14:backgroundMark x1="26000" y1="33030" x2="26000" y2="33030"/>
                        <a14:backgroundMark x1="26778" y1="32121" x2="26778" y2="32121"/>
                        <a14:backgroundMark x1="25889" y1="33333" x2="25889" y2="33333"/>
                        <a14:backgroundMark x1="35778" y1="26818" x2="35778" y2="26818"/>
                        <a14:backgroundMark x1="36000" y1="26818" x2="36000" y2="27273"/>
                        <a14:backgroundMark x1="36000" y1="26526" x2="36000" y2="26818"/>
                        <a14:backgroundMark x1="35444" y1="29545" x2="35444" y2="29545"/>
                        <a14:backgroundMark x1="35889" y1="29697" x2="35889" y2="29697"/>
                        <a14:backgroundMark x1="36000" y1="21818" x2="36000" y2="21818"/>
                        <a14:backgroundMark x1="36000" y1="21667" x2="36000" y2="21667"/>
                        <a14:backgroundMark x1="36000" y1="21364" x2="36000" y2="21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10435" r="19580" b="9516"/>
          <a:stretch/>
        </p:blipFill>
        <p:spPr>
          <a:xfrm>
            <a:off x="10965350" y="5793988"/>
            <a:ext cx="960019" cy="9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0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7E5D7AA-4B5A-4F61-9EEF-FFDC4E7A85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E97C973-1BC3-4A79-A534-477917772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4108483-0B5F-45FB-866E-E5E63BECB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95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35E27BC-6A84-48B7-B7B0-D0C1D4D0C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1"/>
          <a:stretch/>
        </p:blipFill>
        <p:spPr>
          <a:xfrm rot="16200000">
            <a:off x="10096955" y="6062271"/>
            <a:ext cx="652596" cy="93886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44A0CCC-A030-479E-B203-3D85930EA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95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1A98CA1-6467-418D-A1E6-C1FD2E413EC5}"/>
              </a:ext>
            </a:extLst>
          </p:cNvPr>
          <p:cNvSpPr txBox="1"/>
          <p:nvPr/>
        </p:nvSpPr>
        <p:spPr>
          <a:xfrm>
            <a:off x="164892" y="354931"/>
            <a:ext cx="74950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dirty="0">
                <a:solidFill>
                  <a:schemeClr val="bg2">
                    <a:lumMod val="10000"/>
                  </a:schemeClr>
                </a:solidFill>
                <a:latin typeface="Barlow SemiBold" panose="00000700000000000000" pitchFamily="2" charset="0"/>
              </a:rPr>
              <a:t>IMPLE</a:t>
            </a:r>
            <a:r>
              <a:rPr lang="pt-BR" sz="3800" dirty="0">
                <a:solidFill>
                  <a:schemeClr val="bg1"/>
                </a:solidFill>
                <a:latin typeface="Barlow SemiBold" panose="00000700000000000000" pitchFamily="2" charset="0"/>
              </a:rPr>
              <a:t>MENTAÇÃO: JAVA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0A668C-E925-4710-A268-A77782DD74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1600" l="33333" r="68000">
                        <a14:foregroundMark x1="54889" y1="8000" x2="55667" y2="10600"/>
                        <a14:foregroundMark x1="67667" y1="59200" x2="67444" y2="55800"/>
                        <a14:foregroundMark x1="34333" y1="82800" x2="33889" y2="85600"/>
                        <a14:foregroundMark x1="39556" y1="89200" x2="48222" y2="91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51" r="27616"/>
          <a:stretch/>
        </p:blipFill>
        <p:spPr>
          <a:xfrm>
            <a:off x="10921183" y="5591543"/>
            <a:ext cx="952464" cy="122395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DCA617B-0336-4DD1-BB39-87837FEA3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86" y="1885338"/>
            <a:ext cx="5317284" cy="370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6AE8F7C-77C4-44D3-93D6-2823B1660D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9364" y="1885338"/>
            <a:ext cx="3578787" cy="370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9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7E5D7AA-4B5A-4F61-9EEF-FFDC4E7A85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E97C973-1BC3-4A79-A534-477917772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4108483-0B5F-45FB-866E-E5E63BECB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95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35E27BC-6A84-48B7-B7B0-D0C1D4D0C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1"/>
          <a:stretch/>
        </p:blipFill>
        <p:spPr>
          <a:xfrm rot="16200000">
            <a:off x="10096955" y="6062271"/>
            <a:ext cx="652596" cy="93886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1A98CA1-6467-418D-A1E6-C1FD2E413EC5}"/>
              </a:ext>
            </a:extLst>
          </p:cNvPr>
          <p:cNvSpPr txBox="1"/>
          <p:nvPr/>
        </p:nvSpPr>
        <p:spPr>
          <a:xfrm>
            <a:off x="164892" y="354931"/>
            <a:ext cx="74950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dirty="0">
                <a:solidFill>
                  <a:schemeClr val="bg2">
                    <a:lumMod val="10000"/>
                  </a:schemeClr>
                </a:solidFill>
                <a:latin typeface="Barlow SemiBold" panose="00000700000000000000" pitchFamily="2" charset="0"/>
              </a:rPr>
              <a:t>IMPLE</a:t>
            </a:r>
            <a:r>
              <a:rPr lang="pt-BR" sz="3800" dirty="0">
                <a:solidFill>
                  <a:schemeClr val="bg1"/>
                </a:solidFill>
                <a:latin typeface="Barlow SemiBold" panose="00000700000000000000" pitchFamily="2" charset="0"/>
              </a:rPr>
              <a:t>MENTAÇÃO: C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2BF7394-4868-4DD7-9BF1-8F265EA9E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95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B718A3CE-9973-40B2-A04A-A1EEF166D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33" b="90000" l="10000" r="90000">
                        <a14:foregroundMark x1="13667" y1="44500" x2="14667" y2="33000"/>
                        <a14:foregroundMark x1="15667" y1="30333" x2="30667" y2="20500"/>
                        <a14:foregroundMark x1="30167" y1="20500" x2="44500" y2="14333"/>
                        <a14:foregroundMark x1="44500" y1="14333" x2="57667" y2="13167"/>
                        <a14:foregroundMark x1="57667" y1="13167" x2="83333" y2="29333"/>
                        <a14:foregroundMark x1="83333" y1="29333" x2="83667" y2="29667"/>
                        <a14:foregroundMark x1="85000" y1="31000" x2="85833" y2="54000"/>
                        <a14:foregroundMark x1="40333" y1="15167" x2="51333" y2="10667"/>
                        <a14:foregroundMark x1="85833" y1="53167" x2="85500" y2="67167"/>
                        <a14:foregroundMark x1="14167" y1="44333" x2="14167" y2="53167"/>
                        <a14:foregroundMark x1="18333" y1="73667" x2="34667" y2="80500"/>
                        <a14:foregroundMark x1="39333" y1="83667" x2="45833" y2="86833"/>
                        <a14:foregroundMark x1="49833" y1="89667" x2="67667" y2="80833"/>
                        <a14:foregroundMark x1="72833" y1="78333" x2="82167" y2="71000"/>
                        <a14:foregroundMark x1="13667" y1="56667" x2="15000" y2="70000"/>
                        <a14:foregroundMark x1="43833" y1="20667" x2="33833" y2="66333"/>
                        <a14:foregroundMark x1="28833" y1="53667" x2="55667" y2="30167"/>
                        <a14:foregroundMark x1="21500" y1="38333" x2="59833" y2="33000"/>
                        <a14:foregroundMark x1="41500" y1="33000" x2="68500" y2="39833"/>
                        <a14:foregroundMark x1="53167" y1="22833" x2="65500" y2="44833"/>
                        <a14:foregroundMark x1="40833" y1="62333" x2="53333" y2="64000"/>
                        <a14:foregroundMark x1="53333" y1="64000" x2="68667" y2="63667"/>
                        <a14:foregroundMark x1="40833" y1="70333" x2="70833" y2="58667"/>
                        <a14:foregroundMark x1="51667" y1="9333" x2="51667" y2="9333"/>
                        <a14:foregroundMark x1="49833" y1="9167" x2="55000" y2="11000"/>
                        <a14:foregroundMark x1="54833" y1="10167" x2="48500" y2="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714" y="5686464"/>
            <a:ext cx="1156546" cy="11565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AA7048-269A-479A-9C09-5AE65F00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24" y="1466966"/>
            <a:ext cx="4738440" cy="473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3A0F766-3B80-4D2C-B64D-F8BE2FB8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37" y="1466966"/>
            <a:ext cx="3864216" cy="473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44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7E5D7AA-4B5A-4F61-9EEF-FFDC4E7A85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E97C973-1BC3-4A79-A534-477917772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4108483-0B5F-45FB-866E-E5E63BECB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95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35E27BC-6A84-48B7-B7B0-D0C1D4D0C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1"/>
          <a:stretch/>
        </p:blipFill>
        <p:spPr>
          <a:xfrm rot="16200000">
            <a:off x="10096955" y="6062271"/>
            <a:ext cx="652596" cy="93886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1A98CA1-6467-418D-A1E6-C1FD2E413EC5}"/>
              </a:ext>
            </a:extLst>
          </p:cNvPr>
          <p:cNvSpPr txBox="1"/>
          <p:nvPr/>
        </p:nvSpPr>
        <p:spPr>
          <a:xfrm>
            <a:off x="164892" y="354931"/>
            <a:ext cx="85893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dirty="0">
                <a:solidFill>
                  <a:schemeClr val="bg2">
                    <a:lumMod val="10000"/>
                  </a:schemeClr>
                </a:solidFill>
                <a:latin typeface="Barlow SemiBold" panose="00000700000000000000" pitchFamily="2" charset="0"/>
              </a:rPr>
              <a:t>COMPA</a:t>
            </a:r>
            <a:r>
              <a:rPr lang="pt-BR" sz="3800" dirty="0">
                <a:solidFill>
                  <a:schemeClr val="bg1"/>
                </a:solidFill>
                <a:latin typeface="Barlow SemiBold" panose="00000700000000000000" pitchFamily="2" charset="0"/>
              </a:rPr>
              <a:t>RAÇÃO ENTRE LINGUAGENS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2BF7394-4868-4DD7-9BF1-8F265EA9E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95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B718A3CE-9973-40B2-A04A-A1EEF166D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33" b="90000" l="10000" r="90000">
                        <a14:foregroundMark x1="13667" y1="44500" x2="14667" y2="33000"/>
                        <a14:foregroundMark x1="15667" y1="30333" x2="30667" y2="20500"/>
                        <a14:foregroundMark x1="30167" y1="20500" x2="44500" y2="14333"/>
                        <a14:foregroundMark x1="44500" y1="14333" x2="57667" y2="13167"/>
                        <a14:foregroundMark x1="57667" y1="13167" x2="83333" y2="29333"/>
                        <a14:foregroundMark x1="83333" y1="29333" x2="83667" y2="29667"/>
                        <a14:foregroundMark x1="85000" y1="31000" x2="85833" y2="54000"/>
                        <a14:foregroundMark x1="40333" y1="15167" x2="51333" y2="10667"/>
                        <a14:foregroundMark x1="85833" y1="53167" x2="85500" y2="67167"/>
                        <a14:foregroundMark x1="14167" y1="44333" x2="14167" y2="53167"/>
                        <a14:foregroundMark x1="18333" y1="73667" x2="34667" y2="80500"/>
                        <a14:foregroundMark x1="39333" y1="83667" x2="45833" y2="86833"/>
                        <a14:foregroundMark x1="49833" y1="89667" x2="67667" y2="80833"/>
                        <a14:foregroundMark x1="72833" y1="78333" x2="82167" y2="71000"/>
                        <a14:foregroundMark x1="13667" y1="56667" x2="15000" y2="70000"/>
                        <a14:foregroundMark x1="43833" y1="20667" x2="33833" y2="66333"/>
                        <a14:foregroundMark x1="28833" y1="53667" x2="55667" y2="30167"/>
                        <a14:foregroundMark x1="21500" y1="38333" x2="59833" y2="33000"/>
                        <a14:foregroundMark x1="41500" y1="33000" x2="68500" y2="39833"/>
                        <a14:foregroundMark x1="53167" y1="22833" x2="65500" y2="44833"/>
                        <a14:foregroundMark x1="40833" y1="62333" x2="53333" y2="64000"/>
                        <a14:foregroundMark x1="53333" y1="64000" x2="68667" y2="63667"/>
                        <a14:foregroundMark x1="40833" y1="70333" x2="70833" y2="58667"/>
                        <a14:foregroundMark x1="51667" y1="9333" x2="51667" y2="9333"/>
                        <a14:foregroundMark x1="49833" y1="9167" x2="55000" y2="11000"/>
                        <a14:foregroundMark x1="54833" y1="10167" x2="48500" y2="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778" y="5879968"/>
            <a:ext cx="791984" cy="791984"/>
          </a:xfrm>
          <a:prstGeom prst="rect">
            <a:avLst/>
          </a:prstGeom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B50862C7-13E9-4785-88DC-E7483CC6E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440395"/>
              </p:ext>
            </p:extLst>
          </p:nvPr>
        </p:nvGraphicFramePr>
        <p:xfrm>
          <a:off x="1753849" y="1395004"/>
          <a:ext cx="7625525" cy="4511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6" name="Imagem 15">
            <a:extLst>
              <a:ext uri="{FF2B5EF4-FFF2-40B4-BE49-F238E27FC236}">
                <a16:creationId xmlns:a16="http://schemas.microsoft.com/office/drawing/2014/main" id="{0C615056-7405-4F62-A0EB-4540FD293AC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1970" b="86970" l="23000" r="77000">
                        <a14:foregroundMark x1="23111" y1="53636" x2="44778" y2="40606"/>
                        <a14:foregroundMark x1="44778" y1="40606" x2="57333" y2="21364"/>
                        <a14:foregroundMark x1="57333" y1="21364" x2="50333" y2="16970"/>
                        <a14:foregroundMark x1="50333" y1="16970" x2="36000" y2="21515"/>
                        <a14:foregroundMark x1="63444" y1="34848" x2="63889" y2="44091"/>
                        <a14:foregroundMark x1="68333" y1="30455" x2="74667" y2="40152"/>
                        <a14:foregroundMark x1="74667" y1="40152" x2="76667" y2="48939"/>
                        <a14:foregroundMark x1="76667" y1="48939" x2="76111" y2="56061"/>
                        <a14:foregroundMark x1="76111" y1="56061" x2="71667" y2="62424"/>
                        <a14:foregroundMark x1="71667" y1="62424" x2="62444" y2="71970"/>
                        <a14:foregroundMark x1="62444" y1="71970" x2="60111" y2="80000"/>
                        <a14:foregroundMark x1="60111" y1="80000" x2="56333" y2="85000"/>
                        <a14:foregroundMark x1="56333" y1="85000" x2="48889" y2="85000"/>
                        <a14:foregroundMark x1="48889" y1="85000" x2="42000" y2="81515"/>
                        <a14:foregroundMark x1="42000" y1="81515" x2="38222" y2="76212"/>
                        <a14:foregroundMark x1="38222" y1="76212" x2="37111" y2="66364"/>
                        <a14:foregroundMark x1="37111" y1="66364" x2="31778" y2="66667"/>
                        <a14:foregroundMark x1="31778" y1="66667" x2="24778" y2="59545"/>
                        <a14:foregroundMark x1="24778" y1="59545" x2="23444" y2="52121"/>
                        <a14:foregroundMark x1="23444" y1="52121" x2="24000" y2="43939"/>
                        <a14:foregroundMark x1="24000" y1="43939" x2="27000" y2="36212"/>
                        <a14:foregroundMark x1="27000" y1="36212" x2="35000" y2="31364"/>
                        <a14:foregroundMark x1="37209" y1="21364" x2="37778" y2="18788"/>
                        <a14:foregroundMark x1="37109" y1="21818" x2="37209" y2="21364"/>
                        <a14:foregroundMark x1="36138" y1="26212" x2="37109" y2="21818"/>
                        <a14:foregroundMark x1="35000" y1="31364" x2="35147" y2="30697"/>
                        <a14:foregroundMark x1="37778" y1="18788" x2="45444" y2="14394"/>
                        <a14:foregroundMark x1="45444" y1="14394" x2="52556" y2="14091"/>
                        <a14:foregroundMark x1="52556" y1="14091" x2="58889" y2="17121"/>
                        <a14:foregroundMark x1="58889" y1="17121" x2="62444" y2="23485"/>
                        <a14:foregroundMark x1="62444" y1="23485" x2="63556" y2="35000"/>
                        <a14:foregroundMark x1="63556" y1="35000" x2="59667" y2="44545"/>
                        <a14:foregroundMark x1="59667" y1="44545" x2="38222" y2="52727"/>
                        <a14:foregroundMark x1="38222" y1="52727" x2="38000" y2="62121"/>
                        <a14:foregroundMark x1="38000" y1="62121" x2="39444" y2="64394"/>
                        <a14:foregroundMark x1="45000" y1="51061" x2="67667" y2="44697"/>
                        <a14:foregroundMark x1="50111" y1="67879" x2="57333" y2="68182"/>
                        <a14:foregroundMark x1="63667" y1="67879" x2="70000" y2="66061"/>
                        <a14:foregroundMark x1="70444" y1="67576" x2="73222" y2="64394"/>
                        <a14:foregroundMark x1="74778" y1="63182" x2="76889" y2="48939"/>
                        <a14:foregroundMark x1="77444" y1="46364" x2="75778" y2="39394"/>
                        <a14:foregroundMark x1="74333" y1="33333" x2="72778" y2="32121"/>
                        <a14:foregroundMark x1="75333" y1="38485" x2="73667" y2="35303"/>
                        <a14:foregroundMark x1="72778" y1="34545" x2="66778" y2="31364"/>
                        <a14:foregroundMark x1="66778" y1="31364" x2="63000" y2="26818"/>
                        <a14:foregroundMark x1="63000" y1="26818" x2="62778" y2="23485"/>
                        <a14:foregroundMark x1="62667" y1="20909" x2="63222" y2="23485"/>
                        <a14:foregroundMark x1="69667" y1="31818" x2="71333" y2="32424"/>
                        <a14:foregroundMark x1="71556" y1="32121" x2="70222" y2="30758"/>
                        <a14:foregroundMark x1="57556" y1="14242" x2="60444" y2="18030"/>
                        <a14:foregroundMark x1="62667" y1="18333" x2="60889" y2="16515"/>
                        <a14:foregroundMark x1="62000" y1="19091" x2="58000" y2="13939"/>
                        <a14:foregroundMark x1="58000" y1="13939" x2="57889" y2="13939"/>
                        <a14:foregroundMark x1="58778" y1="14545" x2="54333" y2="12424"/>
                        <a14:foregroundMark x1="59667" y1="14848" x2="47778" y2="12121"/>
                        <a14:foregroundMark x1="49000" y1="13030" x2="39667" y2="15000"/>
                        <a14:foregroundMark x1="43222" y1="12424" x2="37111" y2="18333"/>
                        <a14:foregroundMark x1="49444" y1="13333" x2="42889" y2="13636"/>
                        <a14:foregroundMark x1="46889" y1="14848" x2="40667" y2="26364"/>
                        <a14:foregroundMark x1="46444" y1="19394" x2="37556" y2="38485"/>
                        <a14:foregroundMark x1="52444" y1="31364" x2="38333" y2="30758"/>
                        <a14:foregroundMark x1="50444" y1="31364" x2="29000" y2="34242"/>
                        <a14:foregroundMark x1="29000" y1="34242" x2="29000" y2="34242"/>
                        <a14:foregroundMark x1="33889" y1="31364" x2="26720" y2="32052"/>
                        <a14:foregroundMark x1="27556" y1="34545" x2="23333" y2="41515"/>
                        <a14:foregroundMark x1="25444" y1="38333" x2="24556" y2="56515"/>
                        <a14:foregroundMark x1="24333" y1="60000" x2="31333" y2="66364"/>
                        <a14:foregroundMark x1="32222" y1="66667" x2="38333" y2="67576"/>
                        <a14:foregroundMark x1="36889" y1="54242" x2="37111" y2="64394"/>
                        <a14:foregroundMark x1="26667" y1="65455" x2="31778" y2="67879"/>
                        <a14:foregroundMark x1="26222" y1="35303" x2="25889" y2="33333"/>
                        <a14:foregroundMark x1="35778" y1="69848" x2="38667" y2="79545"/>
                        <a14:foregroundMark x1="38667" y1="79545" x2="45000" y2="83939"/>
                        <a14:foregroundMark x1="45000" y1="83939" x2="46444" y2="84091"/>
                        <a14:foregroundMark x1="46667" y1="85455" x2="54778" y2="83788"/>
                        <a14:foregroundMark x1="60111" y1="61667" x2="56000" y2="79394"/>
                        <a14:foregroundMark x1="63222" y1="74545" x2="58667" y2="81970"/>
                        <a14:foregroundMark x1="58667" y1="81970" x2="57556" y2="82576"/>
                        <a14:foregroundMark x1="39222" y1="80000" x2="41333" y2="82273"/>
                        <a14:foregroundMark x1="39222" y1="80303" x2="42000" y2="84394"/>
                        <a14:foregroundMark x1="37778" y1="78788" x2="41333" y2="82576"/>
                        <a14:foregroundMark x1="38333" y1="81212" x2="47222" y2="85909"/>
                        <a14:foregroundMark x1="47222" y1="85909" x2="52000" y2="86667"/>
                        <a14:foregroundMark x1="52667" y1="86970" x2="60667" y2="83182"/>
                        <a14:foregroundMark x1="62444" y1="80303" x2="62778" y2="77727"/>
                        <a14:foregroundMark x1="35778" y1="29848" x2="32222" y2="30303"/>
                        <a14:foregroundMark x1="28556" y1="31970" x2="26889" y2="32576"/>
                        <a14:foregroundMark x1="33556" y1="30152" x2="28556" y2="31970"/>
                        <a14:foregroundMark x1="26929" y1="33333" x2="26556" y2="33788"/>
                        <a14:foregroundMark x1="27177" y1="33030" x2="26929" y2="33333"/>
                        <a14:foregroundMark x1="28046" y1="31970" x2="27177" y2="33030"/>
                        <a14:foregroundMark x1="28667" y1="31212" x2="28046" y2="31970"/>
                        <a14:foregroundMark x1="36222" y1="21667" x2="36222" y2="21667"/>
                        <a14:foregroundMark x1="36333" y1="26364" x2="36222" y2="26667"/>
                        <a14:foregroundMark x1="36333" y1="27121" x2="36333" y2="27121"/>
                        <a14:foregroundMark x1="36222" y1="27121" x2="36222" y2="27121"/>
                        <a14:foregroundMark x1="36111" y1="27121" x2="36111" y2="27121"/>
                        <a14:foregroundMark x1="36222" y1="26818" x2="36222" y2="26818"/>
                        <a14:foregroundMark x1="36222" y1="26970" x2="36222" y2="26970"/>
                        <a14:foregroundMark x1="35778" y1="30000" x2="35778" y2="30000"/>
                        <a14:foregroundMark x1="35889" y1="29848" x2="35889" y2="29848"/>
                        <a14:backgroundMark x1="35667" y1="29848" x2="35667" y2="28636"/>
                        <a14:backgroundMark x1="35222" y1="27576" x2="35778" y2="28333"/>
                        <a14:backgroundMark x1="36000" y1="27273" x2="35345" y2="28978"/>
                        <a14:backgroundMark x1="24667" y1="34394" x2="26889" y2="31515"/>
                        <a14:backgroundMark x1="27000" y1="31970" x2="27000" y2="31970"/>
                        <a14:backgroundMark x1="26000" y1="33030" x2="26000" y2="33030"/>
                        <a14:backgroundMark x1="26778" y1="32121" x2="26778" y2="32121"/>
                        <a14:backgroundMark x1="25889" y1="33333" x2="25889" y2="33333"/>
                        <a14:backgroundMark x1="35778" y1="26818" x2="35778" y2="26818"/>
                        <a14:backgroundMark x1="36000" y1="26818" x2="36000" y2="27273"/>
                        <a14:backgroundMark x1="36000" y1="26526" x2="36000" y2="26818"/>
                        <a14:backgroundMark x1="35444" y1="29545" x2="35444" y2="29545"/>
                        <a14:backgroundMark x1="35889" y1="29697" x2="35889" y2="29697"/>
                        <a14:backgroundMark x1="36000" y1="21818" x2="36000" y2="21818"/>
                        <a14:backgroundMark x1="36000" y1="21667" x2="36000" y2="21667"/>
                        <a14:backgroundMark x1="36000" y1="21364" x2="36000" y2="21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10435" r="19580" b="9516"/>
          <a:stretch/>
        </p:blipFill>
        <p:spPr>
          <a:xfrm>
            <a:off x="11272845" y="6178226"/>
            <a:ext cx="651671" cy="65259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A124FB7-D28B-4E5B-80D0-D3526D35CDB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000" b="91600" l="33333" r="68000">
                        <a14:foregroundMark x1="54889" y1="8000" x2="55667" y2="10600"/>
                        <a14:foregroundMark x1="67667" y1="59200" x2="67444" y2="55800"/>
                        <a14:foregroundMark x1="34333" y1="82800" x2="33889" y2="85600"/>
                        <a14:foregroundMark x1="39556" y1="89200" x2="48222" y2="91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51" r="27616"/>
          <a:stretch/>
        </p:blipFill>
        <p:spPr>
          <a:xfrm>
            <a:off x="11133770" y="5471029"/>
            <a:ext cx="743012" cy="95479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800900-8AFD-4CE9-8E28-0F40045A99B6}"/>
              </a:ext>
            </a:extLst>
          </p:cNvPr>
          <p:cNvSpPr txBox="1"/>
          <p:nvPr/>
        </p:nvSpPr>
        <p:spPr>
          <a:xfrm>
            <a:off x="1094877" y="5948428"/>
            <a:ext cx="8943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Observações: Na linguagem Python houve mais facilidade em produzir as 100 cópias com um comando simples, já em C e Java o processo foi mais complexo.</a:t>
            </a:r>
          </a:p>
        </p:txBody>
      </p:sp>
    </p:spTree>
    <p:extLst>
      <p:ext uri="{BB962C8B-B14F-4D97-AF65-F5344CB8AC3E}">
        <p14:creationId xmlns:p14="http://schemas.microsoft.com/office/powerpoint/2010/main" val="72017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7E5D7AA-4B5A-4F61-9EEF-FFDC4E7A85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E97C973-1BC3-4A79-A534-477917772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4108483-0B5F-45FB-866E-E5E63BECB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95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35E27BC-6A84-48B7-B7B0-D0C1D4D0C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1"/>
          <a:stretch/>
        </p:blipFill>
        <p:spPr>
          <a:xfrm rot="16200000">
            <a:off x="10096955" y="6062271"/>
            <a:ext cx="652596" cy="93886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1A98CA1-6467-418D-A1E6-C1FD2E413EC5}"/>
              </a:ext>
            </a:extLst>
          </p:cNvPr>
          <p:cNvSpPr txBox="1"/>
          <p:nvPr/>
        </p:nvSpPr>
        <p:spPr>
          <a:xfrm>
            <a:off x="164892" y="354931"/>
            <a:ext cx="74950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dirty="0">
                <a:solidFill>
                  <a:schemeClr val="bg2">
                    <a:lumMod val="10000"/>
                  </a:schemeClr>
                </a:solidFill>
                <a:latin typeface="Barlow SemiBold" panose="00000700000000000000" pitchFamily="2" charset="0"/>
              </a:rPr>
              <a:t>OBRIG</a:t>
            </a:r>
            <a:r>
              <a:rPr lang="pt-BR" sz="3800" dirty="0">
                <a:solidFill>
                  <a:schemeClr val="bg1"/>
                </a:solidFill>
                <a:latin typeface="Barlow SemiBold" panose="00000700000000000000" pitchFamily="2" charset="0"/>
              </a:rPr>
              <a:t>ADO PELA ATENÇÃO!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2BF7394-4868-4DD7-9BF1-8F265EA9E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95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23545D2-161A-4100-A2C4-5876B0444A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844" l="29348" r="69783">
                        <a14:foregroundMark x1="30435" y1="50000" x2="29348" y2="48828"/>
                        <a14:foregroundMark x1="47826" y1="28516" x2="49565" y2="61719"/>
                        <a14:foregroundMark x1="49565" y1="72852" x2="57065" y2="35938"/>
                        <a14:foregroundMark x1="49891" y1="71289" x2="57283" y2="42773"/>
                        <a14:foregroundMark x1="68370" y1="43555" x2="69783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66" t="8127" r="26626" b="8127"/>
          <a:stretch/>
        </p:blipFill>
        <p:spPr>
          <a:xfrm>
            <a:off x="10892686" y="5790491"/>
            <a:ext cx="1004342" cy="98319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D42145-AD6B-4B23-ABC4-BBB595B738DF}"/>
              </a:ext>
            </a:extLst>
          </p:cNvPr>
          <p:cNvSpPr txBox="1"/>
          <p:nvPr/>
        </p:nvSpPr>
        <p:spPr>
          <a:xfrm>
            <a:off x="652596" y="3078490"/>
            <a:ext cx="109828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Link do GitHub: </a:t>
            </a:r>
            <a:r>
              <a:rPr lang="pt-BR" sz="28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https://github.com/aliciamilani/DawkinsWeaselProgram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94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251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Bahnschrift</vt:lpstr>
      <vt:lpstr>Bahnschrift Light</vt:lpstr>
      <vt:lpstr>Barlow SemiBold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Fabrizio Honda</dc:creator>
  <cp:lastModifiedBy>Fabrizio Honda</cp:lastModifiedBy>
  <cp:revision>28</cp:revision>
  <dcterms:created xsi:type="dcterms:W3CDTF">2021-05-11T22:14:01Z</dcterms:created>
  <dcterms:modified xsi:type="dcterms:W3CDTF">2021-05-12T22:03:41Z</dcterms:modified>
</cp:coreProperties>
</file>