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2" r:id="rId9"/>
  </p:sldIdLst>
  <p:sldSz cx="12192000" cy="6858000"/>
  <p:notesSz cx="6858000" cy="9144000"/>
  <p:embeddedFontLst>
    <p:embeddedFont>
      <p:font typeface="Barlow" panose="00000500000000000000" pitchFamily="2" charset="0"/>
      <p:regular r:id="rId11"/>
      <p:bold r:id="rId12"/>
    </p:embeddedFont>
    <p:embeddedFont>
      <p:font typeface="Barlow SemiBold" panose="00000700000000000000" pitchFamily="2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 snapToGrid="0">
      <p:cViewPr>
        <p:scale>
          <a:sx n="64" d="100"/>
          <a:sy n="64" d="100"/>
        </p:scale>
        <p:origin x="95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92b69c62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7" name="Google Shape;97;gd92b69c62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0010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6588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8183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9786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3255" y="2395249"/>
            <a:ext cx="8143707" cy="44627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127999" y="5697594"/>
            <a:ext cx="32517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Fabrizio Honda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dirty="0">
                <a:solidFill>
                  <a:schemeClr val="lt1"/>
                </a:solidFill>
              </a:rPr>
              <a:t>1715280006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Lic. em Computação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>
            <a:off x="1578060" y="1197625"/>
            <a:ext cx="903587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8" name="Google Shape;88;p13"/>
          <p:cNvPicPr preferRelativeResize="0"/>
          <p:nvPr/>
        </p:nvPicPr>
        <p:blipFill rotWithShape="1">
          <a:blip r:embed="rId4">
            <a:alphaModFix/>
          </a:blip>
          <a:srcRect l="30491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5">
            <a:alphaModFix/>
          </a:blip>
          <a:srcRect l="21394" t="37837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l="30491"/>
          <a:stretch/>
        </p:blipFill>
        <p:spPr>
          <a:xfrm rot="-5400000">
            <a:off x="10096955" y="6062271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5">
            <a:alphaModFix/>
          </a:blip>
          <a:srcRect l="21394" t="37837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2241029" y="1343665"/>
            <a:ext cx="7668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Paradigmas de Linguagens de Programação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0" y="354931"/>
            <a:ext cx="121920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AT</a:t>
            </a:r>
            <a:r>
              <a:rPr lang="pt-BR" sz="3800" b="0" i="0" u="none" strike="noStrike" cap="none" dirty="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IVIDADE 00</a:t>
            </a:r>
            <a:r>
              <a:rPr lang="pt-BR" sz="3800" dirty="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7</a:t>
            </a:r>
            <a:r>
              <a:rPr lang="pt-BR" sz="3800" b="0" i="0" u="none" strike="noStrike" cap="none" dirty="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: </a:t>
            </a:r>
            <a:r>
              <a:rPr lang="pt-BR" sz="3800" dirty="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Recursão em cauda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71164" y="5876750"/>
            <a:ext cx="903178" cy="845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l="30492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l="21396" t="37838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l="30492"/>
          <a:stretch/>
        </p:blipFill>
        <p:spPr>
          <a:xfrm rot="-5400000">
            <a:off x="10096955" y="6062271"/>
            <a:ext cx="652596" cy="93886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652596" y="1804444"/>
            <a:ext cx="10779000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2700" dirty="0">
                <a:solidFill>
                  <a:schemeClr val="lt1"/>
                </a:solidFill>
                <a:latin typeface="Barlow" panose="00000500000000000000" pitchFamily="2" charset="0"/>
                <a:ea typeface="Barlow SemiBold"/>
                <a:cs typeface="Barlow SemiBold"/>
                <a:sym typeface="Barlow SemiBold"/>
              </a:rPr>
              <a:t>Crie em </a:t>
            </a:r>
            <a:r>
              <a:rPr lang="pt-BR" sz="2700" dirty="0" err="1">
                <a:solidFill>
                  <a:schemeClr val="lt1"/>
                </a:solidFill>
                <a:latin typeface="Barlow" panose="00000500000000000000" pitchFamily="2" charset="0"/>
                <a:ea typeface="Barlow SemiBold"/>
                <a:cs typeface="Barlow SemiBold"/>
                <a:sym typeface="Barlow SemiBold"/>
              </a:rPr>
              <a:t>Haskell</a:t>
            </a:r>
            <a:r>
              <a:rPr lang="pt-BR" sz="2700" dirty="0">
                <a:solidFill>
                  <a:schemeClr val="lt1"/>
                </a:solidFill>
                <a:latin typeface="Barlow" panose="00000500000000000000" pitchFamily="2" charset="0"/>
                <a:ea typeface="Barlow SemiBold"/>
                <a:cs typeface="Barlow SemiBold"/>
                <a:sym typeface="Barlow SemiBold"/>
              </a:rPr>
              <a:t>:</a:t>
            </a:r>
          </a:p>
          <a:p>
            <a:pPr lvl="1">
              <a:buSzPts val="3800"/>
            </a:pPr>
            <a:r>
              <a:rPr lang="pt-BR" sz="2700" dirty="0">
                <a:solidFill>
                  <a:schemeClr val="lt1"/>
                </a:solidFill>
                <a:latin typeface="Barlow" panose="00000500000000000000" pitchFamily="2" charset="0"/>
                <a:ea typeface="Barlow SemiBold"/>
                <a:cs typeface="Barlow SemiBold"/>
                <a:sym typeface="Barlow SemiBold"/>
              </a:rPr>
              <a:t>	- uma função fibonacci recursiva</a:t>
            </a:r>
          </a:p>
          <a:p>
            <a:pPr lvl="1">
              <a:buSzPts val="3800"/>
            </a:pPr>
            <a:r>
              <a:rPr lang="pt-BR" sz="2700" dirty="0">
                <a:solidFill>
                  <a:schemeClr val="lt1"/>
                </a:solidFill>
                <a:latin typeface="Barlow" panose="00000500000000000000" pitchFamily="2" charset="0"/>
                <a:ea typeface="Barlow SemiBold"/>
                <a:cs typeface="Barlow SemiBold"/>
                <a:sym typeface="Barlow SemiBold"/>
              </a:rPr>
              <a:t>	- uma função fibonacci recursiva com cauda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2700" dirty="0">
                <a:solidFill>
                  <a:schemeClr val="lt1"/>
                </a:solidFill>
                <a:latin typeface="Barlow" panose="00000500000000000000" pitchFamily="2" charset="0"/>
                <a:ea typeface="Barlow SemiBold"/>
                <a:cs typeface="Barlow SemiBold"/>
                <a:sym typeface="Barlow SemiBold"/>
              </a:rPr>
              <a:t>Usando os comandos PS e TIME meça o tempo de execução e o uso de memória rodando cada programa para os valores: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2700" dirty="0">
                <a:solidFill>
                  <a:schemeClr val="lt1"/>
                </a:solidFill>
                <a:latin typeface="Barlow" panose="00000500000000000000" pitchFamily="2" charset="0"/>
                <a:ea typeface="Barlow SemiBold"/>
                <a:cs typeface="Barlow SemiBold"/>
                <a:sym typeface="Barlow SemiBold"/>
              </a:rPr>
              <a:t>	- 10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2700" dirty="0">
                <a:solidFill>
                  <a:schemeClr val="lt1"/>
                </a:solidFill>
                <a:latin typeface="Barlow" panose="00000500000000000000" pitchFamily="2" charset="0"/>
                <a:ea typeface="Barlow SemiBold"/>
                <a:cs typeface="Barlow SemiBold"/>
                <a:sym typeface="Barlow SemiBold"/>
              </a:rPr>
              <a:t>	- 20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2700" dirty="0">
                <a:solidFill>
                  <a:schemeClr val="lt1"/>
                </a:solidFill>
                <a:latin typeface="Barlow" panose="00000500000000000000" pitchFamily="2" charset="0"/>
                <a:ea typeface="Barlow SemiBold"/>
                <a:cs typeface="Barlow SemiBold"/>
                <a:sym typeface="Barlow SemiBold"/>
              </a:rPr>
              <a:t>	- 30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2700" dirty="0">
                <a:solidFill>
                  <a:schemeClr val="lt1"/>
                </a:solidFill>
                <a:latin typeface="Barlow" panose="00000500000000000000" pitchFamily="2" charset="0"/>
                <a:ea typeface="Barlow SemiBold"/>
                <a:cs typeface="Barlow SemiBold"/>
                <a:sym typeface="Barlow SemiBold"/>
              </a:rPr>
              <a:t>	- 100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2700" dirty="0">
                <a:solidFill>
                  <a:schemeClr val="lt1"/>
                </a:solidFill>
                <a:latin typeface="Barlow" panose="00000500000000000000" pitchFamily="2" charset="0"/>
                <a:ea typeface="Barlow SemiBold"/>
                <a:cs typeface="Barlow SemiBold"/>
                <a:sym typeface="Barlow SemiBold"/>
              </a:rPr>
              <a:t>	- 1000</a:t>
            </a: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l="21396" t="37838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164892" y="354931"/>
            <a:ext cx="7495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dirty="0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DESCR</a:t>
            </a:r>
            <a:r>
              <a:rPr lang="pt-BR" sz="3800" dirty="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IÇÃO DA ATIVIDADE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E10C57E-6439-4568-BF6B-7027891E2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1" b="89844" l="1172" r="97266">
                        <a14:foregroundMark x1="30664" y1="45508" x2="30664" y2="45508"/>
                        <a14:foregroundMark x1="84375" y1="40430" x2="84375" y2="40430"/>
                        <a14:foregroundMark x1="87695" y1="61914" x2="87695" y2="61914"/>
                        <a14:foregroundMark x1="97266" y1="45508" x2="97266" y2="45508"/>
                        <a14:foregroundMark x1="16016" y1="33984" x2="16016" y2="33984"/>
                        <a14:foregroundMark x1="18750" y1="29297" x2="18750" y2="29297"/>
                        <a14:foregroundMark x1="20703" y1="23633" x2="27930" y2="38086"/>
                        <a14:foregroundMark x1="10352" y1="21289" x2="5664" y2="17773"/>
                        <a14:foregroundMark x1="78125" y1="38867" x2="89258" y2="38867"/>
                        <a14:foregroundMark x1="87305" y1="60742" x2="94727" y2="59570"/>
                        <a14:foregroundMark x1="1172" y1="15234" x2="1172" y2="15234"/>
                        <a14:foregroundMark x1="24219" y1="47070" x2="25586" y2="55859"/>
                        <a14:foregroundMark x1="23828" y1="66602" x2="33398" y2="474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74872" y="5670579"/>
            <a:ext cx="1209320" cy="12093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l="30491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4">
            <a:alphaModFix/>
          </a:blip>
          <a:srcRect l="21394" t="37837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l="30491"/>
          <a:stretch/>
        </p:blipFill>
        <p:spPr>
          <a:xfrm rot="-5400000">
            <a:off x="10096955" y="6062271"/>
            <a:ext cx="652596" cy="93886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164892" y="354931"/>
            <a:ext cx="7495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IMPLE</a:t>
            </a:r>
            <a:r>
              <a:rPr lang="pt-BR" sz="3800" b="0" i="0" u="none" strike="noStrike" cap="none" dirty="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MENTAÇÃO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4">
            <a:alphaModFix/>
          </a:blip>
          <a:srcRect l="21394" t="37837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D4AE46E-18CC-459E-9A13-A250675FE0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669"/>
          <a:stretch/>
        </p:blipFill>
        <p:spPr>
          <a:xfrm>
            <a:off x="2125398" y="1877524"/>
            <a:ext cx="7941204" cy="3102952"/>
          </a:xfrm>
          <a:prstGeom prst="rect">
            <a:avLst/>
          </a:prstGeom>
        </p:spPr>
      </p:pic>
      <p:sp>
        <p:nvSpPr>
          <p:cNvPr id="19" name="Google Shape;103;p14">
            <a:extLst>
              <a:ext uri="{FF2B5EF4-FFF2-40B4-BE49-F238E27FC236}">
                <a16:creationId xmlns:a16="http://schemas.microsoft.com/office/drawing/2014/main" id="{B32BCFAB-E78F-4CAF-A072-7ECD8C0E5E8E}"/>
              </a:ext>
            </a:extLst>
          </p:cNvPr>
          <p:cNvSpPr txBox="1"/>
          <p:nvPr/>
        </p:nvSpPr>
        <p:spPr>
          <a:xfrm>
            <a:off x="3461049" y="5082223"/>
            <a:ext cx="526990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2000" dirty="0">
                <a:solidFill>
                  <a:schemeClr val="lt1"/>
                </a:solidFill>
                <a:latin typeface="Barlow" panose="00000500000000000000" pitchFamily="2" charset="0"/>
                <a:ea typeface="Barlow SemiBold"/>
                <a:cs typeface="Barlow SemiBold"/>
                <a:sym typeface="Barlow SemiBold"/>
              </a:rPr>
              <a:t>Fibonacci recursiva (sem cauda)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A300266-CCD6-4A0A-B856-CF5AB535F37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224" y1="28711" x2="46875" y2="20801"/>
                      </a14:backgroundRemoval>
                    </a14:imgEffect>
                  </a14:imgLayer>
                </a14:imgProps>
              </a:ext>
            </a:extLst>
          </a:blip>
          <a:srcRect b="28970"/>
          <a:stretch/>
        </p:blipFill>
        <p:spPr>
          <a:xfrm>
            <a:off x="10745831" y="5471029"/>
            <a:ext cx="1464495" cy="13869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l="30491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4">
            <a:alphaModFix/>
          </a:blip>
          <a:srcRect l="21394" t="37837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l="30491"/>
          <a:stretch/>
        </p:blipFill>
        <p:spPr>
          <a:xfrm rot="-5400000">
            <a:off x="10096955" y="6062271"/>
            <a:ext cx="652596" cy="93886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164892" y="354931"/>
            <a:ext cx="7495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IMPLE</a:t>
            </a:r>
            <a:r>
              <a:rPr lang="pt-BR" sz="3800" b="0" i="0" u="none" strike="noStrike" cap="none" dirty="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MENTAÇÃO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4">
            <a:alphaModFix/>
          </a:blip>
          <a:srcRect l="21394" t="37837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C147126-DB18-4E56-AD07-17BA27F2E6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67" b="1867"/>
          <a:stretch/>
        </p:blipFill>
        <p:spPr>
          <a:xfrm>
            <a:off x="2125398" y="1877524"/>
            <a:ext cx="7941204" cy="3102952"/>
          </a:xfrm>
          <a:prstGeom prst="rect">
            <a:avLst/>
          </a:prstGeom>
        </p:spPr>
      </p:pic>
      <p:sp>
        <p:nvSpPr>
          <p:cNvPr id="16" name="Google Shape;103;p14">
            <a:extLst>
              <a:ext uri="{FF2B5EF4-FFF2-40B4-BE49-F238E27FC236}">
                <a16:creationId xmlns:a16="http://schemas.microsoft.com/office/drawing/2014/main" id="{FB8D4F9B-5B89-4E37-8828-7488530402DF}"/>
              </a:ext>
            </a:extLst>
          </p:cNvPr>
          <p:cNvSpPr txBox="1"/>
          <p:nvPr/>
        </p:nvSpPr>
        <p:spPr>
          <a:xfrm>
            <a:off x="3461049" y="5082223"/>
            <a:ext cx="526990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2000" dirty="0">
                <a:solidFill>
                  <a:schemeClr val="lt1"/>
                </a:solidFill>
                <a:latin typeface="Barlow" panose="00000500000000000000" pitchFamily="2" charset="0"/>
                <a:ea typeface="Barlow SemiBold"/>
                <a:cs typeface="Barlow SemiBold"/>
                <a:sym typeface="Barlow SemiBold"/>
              </a:rPr>
              <a:t>Fibonacci recursiva (com cauda)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280C390-0DF3-45D1-B4F1-97080DA6897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224" y1="28711" x2="46875" y2="20801"/>
                      </a14:backgroundRemoval>
                    </a14:imgEffect>
                  </a14:imgLayer>
                </a14:imgProps>
              </a:ext>
            </a:extLst>
          </a:blip>
          <a:srcRect b="28970"/>
          <a:stretch/>
        </p:blipFill>
        <p:spPr>
          <a:xfrm>
            <a:off x="10745831" y="5471029"/>
            <a:ext cx="1464495" cy="138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8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l="30491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4">
            <a:alphaModFix/>
          </a:blip>
          <a:srcRect l="21394" t="37837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l="30491"/>
          <a:stretch/>
        </p:blipFill>
        <p:spPr>
          <a:xfrm rot="-5400000">
            <a:off x="10096955" y="6062271"/>
            <a:ext cx="652596" cy="93886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164892" y="354931"/>
            <a:ext cx="7495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TEMP</a:t>
            </a:r>
            <a:r>
              <a:rPr lang="pt-BR" sz="3800" b="0" i="0" u="none" strike="noStrike" cap="none" dirty="0">
                <a:solidFill>
                  <a:schemeClr val="tx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O</a:t>
            </a:r>
            <a:r>
              <a:rPr lang="pt-BR" sz="3800" b="0" i="0" u="none" strike="noStrike" cap="none" dirty="0">
                <a:solidFill>
                  <a:schemeClr val="bg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 E MEMÓRIA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4">
            <a:alphaModFix/>
          </a:blip>
          <a:srcRect l="21394" t="37837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F8A695A-FB09-40BC-BE15-EC85F9F4DC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194"/>
          <a:stretch/>
        </p:blipFill>
        <p:spPr>
          <a:xfrm>
            <a:off x="6236137" y="2033300"/>
            <a:ext cx="4809394" cy="2665991"/>
          </a:xfrm>
          <a:prstGeom prst="rect">
            <a:avLst/>
          </a:prstGeom>
        </p:spPr>
      </p:pic>
      <p:sp>
        <p:nvSpPr>
          <p:cNvPr id="11" name="Google Shape;103;p14">
            <a:extLst>
              <a:ext uri="{FF2B5EF4-FFF2-40B4-BE49-F238E27FC236}">
                <a16:creationId xmlns:a16="http://schemas.microsoft.com/office/drawing/2014/main" id="{6E08125E-38FB-4445-9C1C-97443951D8FC}"/>
              </a:ext>
            </a:extLst>
          </p:cNvPr>
          <p:cNvSpPr txBox="1"/>
          <p:nvPr/>
        </p:nvSpPr>
        <p:spPr>
          <a:xfrm>
            <a:off x="5918206" y="4880476"/>
            <a:ext cx="526990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1800" dirty="0">
                <a:solidFill>
                  <a:schemeClr val="lt1"/>
                </a:solidFill>
                <a:latin typeface="Barlow" panose="00000500000000000000" pitchFamily="2" charset="0"/>
                <a:ea typeface="Barlow SemiBold"/>
                <a:cs typeface="Barlow SemiBold"/>
                <a:sym typeface="Barlow SemiBold"/>
              </a:rPr>
              <a:t>Fibonacci recursiva (com cauda)</a:t>
            </a:r>
          </a:p>
        </p:txBody>
      </p:sp>
      <p:sp>
        <p:nvSpPr>
          <p:cNvPr id="16" name="Google Shape;103;p14">
            <a:extLst>
              <a:ext uri="{FF2B5EF4-FFF2-40B4-BE49-F238E27FC236}">
                <a16:creationId xmlns:a16="http://schemas.microsoft.com/office/drawing/2014/main" id="{B70040AF-4120-4D4B-B9D9-62CD7D1E0BC8}"/>
              </a:ext>
            </a:extLst>
          </p:cNvPr>
          <p:cNvSpPr txBox="1"/>
          <p:nvPr/>
        </p:nvSpPr>
        <p:spPr>
          <a:xfrm>
            <a:off x="790881" y="4880476"/>
            <a:ext cx="526990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1800" dirty="0">
                <a:solidFill>
                  <a:schemeClr val="lt1"/>
                </a:solidFill>
                <a:latin typeface="Barlow" panose="00000500000000000000" pitchFamily="2" charset="0"/>
                <a:ea typeface="Barlow SemiBold"/>
                <a:cs typeface="Barlow SemiBold"/>
                <a:sym typeface="Barlow SemiBold"/>
              </a:rPr>
              <a:t>Fibonacci recursiva (sem cauda)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FC35E8-1963-47D3-AF7E-751EE3A2F7B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1803"/>
          <a:stretch/>
        </p:blipFill>
        <p:spPr>
          <a:xfrm>
            <a:off x="1108813" y="2033299"/>
            <a:ext cx="4809394" cy="266599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50F4061-5D09-4DD0-AAF4-31CB830C6A2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473"/>
          <a:stretch/>
        </p:blipFill>
        <p:spPr>
          <a:xfrm>
            <a:off x="10817530" y="5659958"/>
            <a:ext cx="1299314" cy="13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8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l="30491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4">
            <a:alphaModFix/>
          </a:blip>
          <a:srcRect l="21394" t="37837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l="30491"/>
          <a:stretch/>
        </p:blipFill>
        <p:spPr>
          <a:xfrm rot="-5400000">
            <a:off x="10096955" y="6062271"/>
            <a:ext cx="652596" cy="93886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164892" y="354931"/>
            <a:ext cx="7495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TEMP</a:t>
            </a:r>
            <a:r>
              <a:rPr lang="pt-BR" sz="3800" b="0" i="0" u="none" strike="noStrike" cap="none" dirty="0">
                <a:solidFill>
                  <a:schemeClr val="tx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O</a:t>
            </a:r>
            <a:r>
              <a:rPr lang="pt-BR" sz="3800" b="0" i="0" u="none" strike="noStrike" cap="none" dirty="0">
                <a:solidFill>
                  <a:schemeClr val="bg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 E MEMÓRIA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4">
            <a:alphaModFix/>
          </a:blip>
          <a:srcRect l="21394" t="37837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CBDC5266-340E-46A0-ACD3-8DC2F9460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654019"/>
              </p:ext>
            </p:extLst>
          </p:nvPr>
        </p:nvGraphicFramePr>
        <p:xfrm>
          <a:off x="1001519" y="1974012"/>
          <a:ext cx="10576191" cy="30963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1836">
                  <a:extLst>
                    <a:ext uri="{9D8B030D-6E8A-4147-A177-3AD203B41FA5}">
                      <a16:colId xmlns:a16="http://schemas.microsoft.com/office/drawing/2014/main" val="2766168047"/>
                    </a:ext>
                  </a:extLst>
                </a:gridCol>
                <a:gridCol w="1438871">
                  <a:extLst>
                    <a:ext uri="{9D8B030D-6E8A-4147-A177-3AD203B41FA5}">
                      <a16:colId xmlns:a16="http://schemas.microsoft.com/office/drawing/2014/main" val="3122014807"/>
                    </a:ext>
                  </a:extLst>
                </a:gridCol>
                <a:gridCol w="1438871">
                  <a:extLst>
                    <a:ext uri="{9D8B030D-6E8A-4147-A177-3AD203B41FA5}">
                      <a16:colId xmlns:a16="http://schemas.microsoft.com/office/drawing/2014/main" val="2601072137"/>
                    </a:ext>
                  </a:extLst>
                </a:gridCol>
                <a:gridCol w="1438871">
                  <a:extLst>
                    <a:ext uri="{9D8B030D-6E8A-4147-A177-3AD203B41FA5}">
                      <a16:colId xmlns:a16="http://schemas.microsoft.com/office/drawing/2014/main" val="1534140127"/>
                    </a:ext>
                  </a:extLst>
                </a:gridCol>
                <a:gridCol w="1438871">
                  <a:extLst>
                    <a:ext uri="{9D8B030D-6E8A-4147-A177-3AD203B41FA5}">
                      <a16:colId xmlns:a16="http://schemas.microsoft.com/office/drawing/2014/main" val="3158615091"/>
                    </a:ext>
                  </a:extLst>
                </a:gridCol>
                <a:gridCol w="1438871">
                  <a:extLst>
                    <a:ext uri="{9D8B030D-6E8A-4147-A177-3AD203B41FA5}">
                      <a16:colId xmlns:a16="http://schemas.microsoft.com/office/drawing/2014/main" val="4200698388"/>
                    </a:ext>
                  </a:extLst>
                </a:gridCol>
              </a:tblGrid>
              <a:tr h="60936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rlow SemiBold" panose="00000700000000000000" pitchFamily="2" charset="0"/>
                        </a:rPr>
                        <a:t>Implementação</a:t>
                      </a:r>
                    </a:p>
                  </a:txBody>
                  <a:tcPr marL="104012" marR="104012" marT="52006" marB="520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Barlow SemiBold" panose="00000700000000000000" pitchFamily="2" charset="0"/>
                        </a:rPr>
                        <a:t>Fib</a:t>
                      </a:r>
                      <a:r>
                        <a:rPr lang="pt-BR" sz="1600" dirty="0">
                          <a:latin typeface="Barlow SemiBold" panose="00000700000000000000" pitchFamily="2" charset="0"/>
                        </a:rPr>
                        <a:t> 10</a:t>
                      </a:r>
                    </a:p>
                  </a:txBody>
                  <a:tcPr marL="104012" marR="104012" marT="52006" marB="520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Barlow SemiBold" panose="00000700000000000000" pitchFamily="2" charset="0"/>
                        </a:rPr>
                        <a:t>Fib</a:t>
                      </a:r>
                      <a:r>
                        <a:rPr lang="pt-BR" sz="1600" dirty="0">
                          <a:latin typeface="Barlow SemiBold" panose="00000700000000000000" pitchFamily="2" charset="0"/>
                        </a:rPr>
                        <a:t> 20</a:t>
                      </a:r>
                    </a:p>
                  </a:txBody>
                  <a:tcPr marL="104012" marR="104012" marT="52006" marB="520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Barlow SemiBold" panose="00000700000000000000" pitchFamily="2" charset="0"/>
                        </a:rPr>
                        <a:t>Fib</a:t>
                      </a:r>
                      <a:r>
                        <a:rPr lang="pt-BR" sz="1600" dirty="0">
                          <a:latin typeface="Barlow SemiBold" panose="00000700000000000000" pitchFamily="2" charset="0"/>
                        </a:rPr>
                        <a:t> 30</a:t>
                      </a:r>
                    </a:p>
                  </a:txBody>
                  <a:tcPr marL="104012" marR="104012" marT="52006" marB="520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Barlow SemiBold" panose="00000700000000000000" pitchFamily="2" charset="0"/>
                        </a:rPr>
                        <a:t>Fib</a:t>
                      </a:r>
                      <a:r>
                        <a:rPr lang="pt-BR" sz="1600" dirty="0">
                          <a:latin typeface="Barlow SemiBold" panose="00000700000000000000" pitchFamily="2" charset="0"/>
                        </a:rPr>
                        <a:t> 100</a:t>
                      </a:r>
                    </a:p>
                  </a:txBody>
                  <a:tcPr marL="104012" marR="104012" marT="52006" marB="520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Barlow SemiBold" panose="00000700000000000000" pitchFamily="2" charset="0"/>
                        </a:rPr>
                        <a:t>Fib</a:t>
                      </a:r>
                      <a:r>
                        <a:rPr lang="pt-BR" sz="1600" dirty="0">
                          <a:latin typeface="Barlow SemiBold" panose="00000700000000000000" pitchFamily="2" charset="0"/>
                        </a:rPr>
                        <a:t> 1000</a:t>
                      </a:r>
                    </a:p>
                  </a:txBody>
                  <a:tcPr marL="104012" marR="104012" marT="52006" marB="52006" anchor="ctr"/>
                </a:tc>
                <a:extLst>
                  <a:ext uri="{0D108BD9-81ED-4DB2-BD59-A6C34878D82A}">
                    <a16:rowId xmlns:a16="http://schemas.microsoft.com/office/drawing/2014/main" val="3683354306"/>
                  </a:ext>
                </a:extLst>
              </a:tr>
              <a:tr h="1243474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Barlow" panose="00000500000000000000" pitchFamily="2" charset="0"/>
                        </a:rPr>
                        <a:t>Fibonacci com cauda</a:t>
                      </a:r>
                    </a:p>
                  </a:txBody>
                  <a:tcPr marL="104012" marR="104012" marT="52006" marB="52006"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Barlow" panose="00000500000000000000" pitchFamily="2" charset="0"/>
                        </a:rPr>
                        <a:t>0.02s</a:t>
                      </a:r>
                    </a:p>
                    <a:p>
                      <a:r>
                        <a:rPr lang="pt-BR" sz="1600" dirty="0">
                          <a:latin typeface="Barlow" panose="00000500000000000000" pitchFamily="2" charset="0"/>
                        </a:rPr>
                        <a:t>74,176 bytes</a:t>
                      </a:r>
                    </a:p>
                  </a:txBody>
                  <a:tcPr marL="104012" marR="104012" marT="52006" marB="52006"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Barlow" panose="00000500000000000000" pitchFamily="2" charset="0"/>
                        </a:rPr>
                        <a:t>0.02s</a:t>
                      </a:r>
                    </a:p>
                    <a:p>
                      <a:r>
                        <a:rPr lang="pt-BR" sz="1600" dirty="0">
                          <a:latin typeface="Barlow" panose="00000500000000000000" pitchFamily="2" charset="0"/>
                        </a:rPr>
                        <a:t>78,040 bytes</a:t>
                      </a:r>
                    </a:p>
                  </a:txBody>
                  <a:tcPr marL="104012" marR="104012" marT="52006" marB="52006"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Barlow" panose="00000500000000000000" pitchFamily="2" charset="0"/>
                        </a:rPr>
                        <a:t>0.01s</a:t>
                      </a:r>
                    </a:p>
                    <a:p>
                      <a:r>
                        <a:rPr lang="pt-BR" sz="1600" dirty="0">
                          <a:latin typeface="Barlow" panose="00000500000000000000" pitchFamily="2" charset="0"/>
                        </a:rPr>
                        <a:t>83,352 bytes</a:t>
                      </a:r>
                    </a:p>
                  </a:txBody>
                  <a:tcPr marL="104012" marR="104012" marT="52006" marB="52006"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Barlow" panose="00000500000000000000" pitchFamily="2" charset="0"/>
                        </a:rPr>
                        <a:t>0.01s</a:t>
                      </a:r>
                    </a:p>
                    <a:p>
                      <a:r>
                        <a:rPr lang="pt-BR" sz="1600" dirty="0">
                          <a:latin typeface="Barlow" panose="00000500000000000000" pitchFamily="2" charset="0"/>
                        </a:rPr>
                        <a:t>122,448 bytes</a:t>
                      </a:r>
                    </a:p>
                  </a:txBody>
                  <a:tcPr marL="104012" marR="104012" marT="52006" marB="52006"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Barlow" panose="00000500000000000000" pitchFamily="2" charset="0"/>
                        </a:rPr>
                        <a:t>0.02s</a:t>
                      </a:r>
                    </a:p>
                    <a:p>
                      <a:r>
                        <a:rPr lang="pt-BR" sz="1600" dirty="0">
                          <a:latin typeface="Barlow" panose="00000500000000000000" pitchFamily="2" charset="0"/>
                        </a:rPr>
                        <a:t>717,744 bytes</a:t>
                      </a:r>
                    </a:p>
                  </a:txBody>
                  <a:tcPr marL="104012" marR="104012" marT="52006" marB="52006" anchor="ctr"/>
                </a:tc>
                <a:extLst>
                  <a:ext uri="{0D108BD9-81ED-4DB2-BD59-A6C34878D82A}">
                    <a16:rowId xmlns:a16="http://schemas.microsoft.com/office/drawing/2014/main" val="2044299913"/>
                  </a:ext>
                </a:extLst>
              </a:tr>
              <a:tr h="1243474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Barlow" panose="00000500000000000000" pitchFamily="2" charset="0"/>
                        </a:rPr>
                        <a:t>Fibonacci sem cauda</a:t>
                      </a:r>
                    </a:p>
                  </a:txBody>
                  <a:tcPr marL="104012" marR="104012" marT="52006" marB="52006"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Barlow" panose="00000500000000000000" pitchFamily="2" charset="0"/>
                        </a:rPr>
                        <a:t>0.02s</a:t>
                      </a:r>
                    </a:p>
                    <a:p>
                      <a:r>
                        <a:rPr lang="pt-BR" sz="1600" dirty="0">
                          <a:latin typeface="Barlow" panose="00000500000000000000" pitchFamily="2" charset="0"/>
                        </a:rPr>
                        <a:t>104,168 bytes</a:t>
                      </a:r>
                    </a:p>
                  </a:txBody>
                  <a:tcPr marL="104012" marR="104012" marT="52006" marB="52006"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Barlow" panose="00000500000000000000" pitchFamily="2" charset="0"/>
                        </a:rPr>
                        <a:t>0.05s</a:t>
                      </a:r>
                    </a:p>
                    <a:p>
                      <a:r>
                        <a:rPr lang="pt-BR" sz="1600" dirty="0">
                          <a:latin typeface="Barlow" panose="00000500000000000000" pitchFamily="2" charset="0"/>
                        </a:rPr>
                        <a:t>4,227,296 bytes</a:t>
                      </a:r>
                    </a:p>
                  </a:txBody>
                  <a:tcPr marL="104012" marR="104012" marT="52006" marB="52006"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Barlow" panose="00000500000000000000" pitchFamily="2" charset="0"/>
                        </a:rPr>
                        <a:t>8.83s</a:t>
                      </a:r>
                    </a:p>
                    <a:p>
                      <a:r>
                        <a:rPr lang="pt-BR" sz="1600" dirty="0">
                          <a:latin typeface="Barlow" panose="00000500000000000000" pitchFamily="2" charset="0"/>
                        </a:rPr>
                        <a:t>511,353,848 bytes</a:t>
                      </a:r>
                    </a:p>
                  </a:txBody>
                  <a:tcPr marL="104012" marR="104012" marT="52006" marB="520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rlow" panose="00000500000000000000" pitchFamily="2" charset="0"/>
                        </a:rPr>
                        <a:t>-</a:t>
                      </a:r>
                    </a:p>
                  </a:txBody>
                  <a:tcPr marL="104012" marR="104012" marT="52006" marB="520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Barlow" panose="00000500000000000000" pitchFamily="2" charset="0"/>
                        </a:rPr>
                        <a:t>-</a:t>
                      </a:r>
                    </a:p>
                  </a:txBody>
                  <a:tcPr marL="104012" marR="104012" marT="52006" marB="52006" anchor="ctr"/>
                </a:tc>
                <a:extLst>
                  <a:ext uri="{0D108BD9-81ED-4DB2-BD59-A6C34878D82A}">
                    <a16:rowId xmlns:a16="http://schemas.microsoft.com/office/drawing/2014/main" val="731651285"/>
                  </a:ext>
                </a:extLst>
              </a:tr>
            </a:tbl>
          </a:graphicData>
        </a:graphic>
      </p:graphicFrame>
      <p:sp>
        <p:nvSpPr>
          <p:cNvPr id="17" name="Google Shape;103;p14">
            <a:extLst>
              <a:ext uri="{FF2B5EF4-FFF2-40B4-BE49-F238E27FC236}">
                <a16:creationId xmlns:a16="http://schemas.microsoft.com/office/drawing/2014/main" id="{F03A5316-ADF9-45A7-B112-8A020448425F}"/>
              </a:ext>
            </a:extLst>
          </p:cNvPr>
          <p:cNvSpPr txBox="1"/>
          <p:nvPr/>
        </p:nvSpPr>
        <p:spPr>
          <a:xfrm>
            <a:off x="1019712" y="5101739"/>
            <a:ext cx="105579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1800" dirty="0">
                <a:solidFill>
                  <a:schemeClr val="lt1"/>
                </a:solidFill>
                <a:latin typeface="Barlow" panose="00000500000000000000" pitchFamily="2" charset="0"/>
                <a:ea typeface="Barlow SemiBold"/>
                <a:cs typeface="Barlow SemiBold"/>
                <a:sym typeface="Barlow SemiBold"/>
              </a:rPr>
              <a:t>OBS: ao invés dos comandos PS e TIME, fez-se uso de “:set +s” para cálculo de tempo e memória.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D7FA3A0-9106-4B15-838A-09CF2B10DF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473"/>
          <a:stretch/>
        </p:blipFill>
        <p:spPr>
          <a:xfrm>
            <a:off x="10817530" y="5659958"/>
            <a:ext cx="1299314" cy="13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6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l="30491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4">
            <a:alphaModFix/>
          </a:blip>
          <a:srcRect l="21394" t="37837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l="30491"/>
          <a:stretch/>
        </p:blipFill>
        <p:spPr>
          <a:xfrm rot="-5400000">
            <a:off x="10096955" y="6062271"/>
            <a:ext cx="652596" cy="93886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164892" y="354931"/>
            <a:ext cx="7495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INTER</a:t>
            </a:r>
            <a:r>
              <a:rPr lang="pt-BR" sz="3800" b="0" i="0" u="none" strike="noStrike" cap="none" dirty="0">
                <a:solidFill>
                  <a:schemeClr val="bg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ESSANTE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4">
            <a:alphaModFix/>
          </a:blip>
          <a:srcRect l="21394" t="37837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3;p14">
            <a:extLst>
              <a:ext uri="{FF2B5EF4-FFF2-40B4-BE49-F238E27FC236}">
                <a16:creationId xmlns:a16="http://schemas.microsoft.com/office/drawing/2014/main" id="{F0914D4A-40B7-4ED9-AC55-B3E28913D22C}"/>
              </a:ext>
            </a:extLst>
          </p:cNvPr>
          <p:cNvSpPr txBox="1"/>
          <p:nvPr/>
        </p:nvSpPr>
        <p:spPr>
          <a:xfrm>
            <a:off x="706500" y="1741901"/>
            <a:ext cx="1077900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Barlow" panose="00000500000000000000" pitchFamily="2" charset="0"/>
                <a:ea typeface="Barlow SemiBold"/>
                <a:cs typeface="Barlow SemiBold"/>
                <a:sym typeface="Barlow SemiBold"/>
              </a:rPr>
              <a:t>O método da recursão com cauda segue princípios similares com os de Programação Dinâmica (PD), visando evitar que os cálculos sejam realizados só após o retorno das funções.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</a:pPr>
            <a:endParaRPr lang="pt-BR" sz="2400" dirty="0">
              <a:solidFill>
                <a:schemeClr val="bg1"/>
              </a:solidFill>
              <a:latin typeface="Barlow" panose="00000500000000000000" pitchFamily="2" charset="0"/>
              <a:ea typeface="Barlow SemiBold"/>
              <a:cs typeface="Barlow SemiBold"/>
              <a:sym typeface="Barlow SemiBold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Barlow" panose="00000500000000000000" pitchFamily="2" charset="0"/>
                <a:ea typeface="Barlow SemiBold"/>
                <a:cs typeface="Barlow SemiBold"/>
                <a:sym typeface="Barlow SemiBold"/>
              </a:rPr>
              <a:t>A diferença é que, na Programação Dinâmica, os cálculos são minimizados caso já tenham sido calculados previamente.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</a:pPr>
            <a:endParaRPr lang="pt-BR" sz="2400" dirty="0">
              <a:solidFill>
                <a:schemeClr val="bg1"/>
              </a:solidFill>
              <a:latin typeface="Barlow" panose="00000500000000000000" pitchFamily="2" charset="0"/>
              <a:ea typeface="Barlow SemiBold"/>
              <a:cs typeface="Barlow SemiBold"/>
              <a:sym typeface="Barlow SemiBold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Barlow" panose="00000500000000000000" pitchFamily="2" charset="0"/>
                <a:ea typeface="Barlow SemiBold"/>
                <a:cs typeface="Barlow SemiBold"/>
                <a:sym typeface="Barlow SemiBold"/>
              </a:rPr>
              <a:t>Utilizando o exemplo de Fibonacci – há um vetor que guarda os cálculos de fibonacci. Então, quando chamado </a:t>
            </a:r>
            <a:r>
              <a:rPr lang="pt-BR" sz="2400" dirty="0" err="1">
                <a:solidFill>
                  <a:schemeClr val="bg1"/>
                </a:solidFill>
                <a:latin typeface="Barlow" panose="00000500000000000000" pitchFamily="2" charset="0"/>
                <a:ea typeface="Barlow SemiBold"/>
                <a:cs typeface="Barlow SemiBold"/>
                <a:sym typeface="Barlow SemiBold"/>
              </a:rPr>
              <a:t>fib</a:t>
            </a:r>
            <a:r>
              <a:rPr lang="pt-BR" sz="2400" dirty="0">
                <a:solidFill>
                  <a:schemeClr val="bg1"/>
                </a:solidFill>
                <a:latin typeface="Barlow" panose="00000500000000000000" pitchFamily="2" charset="0"/>
                <a:ea typeface="Barlow SemiBold"/>
                <a:cs typeface="Barlow SemiBold"/>
                <a:sym typeface="Barlow SemiBold"/>
              </a:rPr>
              <a:t>(n), ele verifica se já foi calculado; se sim, retorna o valor respectivo; senão, faz o novo cálculo.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EB5BB58-0680-45B5-BE5D-991333CE7BF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7619" l="10000" r="90000">
                        <a14:foregroundMark x1="37843" y1="80476" x2="43529" y2="96190"/>
                        <a14:foregroundMark x1="50980" y1="65476" x2="55686" y2="94048"/>
                        <a14:foregroundMark x1="80392" y1="74524" x2="77843" y2="97619"/>
                        <a14:foregroundMark x1="76078" y1="68810" x2="73529" y2="66667"/>
                        <a14:foregroundMark x1="72353" y1="56190" x2="72353" y2="56190"/>
                        <a14:foregroundMark x1="74706" y1="55714" x2="74706" y2="55714"/>
                        <a14:foregroundMark x1="36863" y1="38810" x2="41176" y2="75952"/>
                        <a14:foregroundMark x1="52353" y1="42143" x2="50392" y2="72619"/>
                        <a14:foregroundMark x1="61569" y1="43810" x2="55686" y2="76667"/>
                        <a14:foregroundMark x1="32157" y1="59524" x2="40588" y2="42143"/>
                        <a14:foregroundMark x1="34902" y1="51905" x2="42745" y2="42619"/>
                        <a14:foregroundMark x1="42745" y1="42619" x2="48627" y2="40238"/>
                        <a14:foregroundMark x1="51373" y1="52619" x2="50784" y2="38571"/>
                        <a14:foregroundMark x1="59020" y1="41905" x2="51373" y2="34048"/>
                        <a14:foregroundMark x1="60196" y1="38810" x2="41373" y2="32381"/>
                        <a14:foregroundMark x1="46471" y1="74048" x2="44510" y2="95714"/>
                        <a14:foregroundMark x1="31373" y1="75476" x2="39608" y2="95714"/>
                        <a14:foregroundMark x1="53725" y1="71429" x2="52549" y2="96667"/>
                        <a14:foregroundMark x1="59020" y1="72143" x2="60588" y2="96190"/>
                      </a14:backgroundRemoval>
                    </a14:imgEffect>
                  </a14:imgLayer>
                </a14:imgProps>
              </a:ext>
            </a:extLst>
          </a:blip>
          <a:srcRect l="14227" t="18196"/>
          <a:stretch/>
        </p:blipFill>
        <p:spPr>
          <a:xfrm flipH="1">
            <a:off x="10538085" y="5606074"/>
            <a:ext cx="1593952" cy="125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5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l="30491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 rotWithShape="1">
          <a:blip r:embed="rId4">
            <a:alphaModFix/>
          </a:blip>
          <a:srcRect l="21394" t="37837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 l="30491"/>
          <a:stretch/>
        </p:blipFill>
        <p:spPr>
          <a:xfrm rot="-5400000">
            <a:off x="10096955" y="6062271"/>
            <a:ext cx="652596" cy="93886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164892" y="354931"/>
            <a:ext cx="7495082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OBRIG</a:t>
            </a:r>
            <a:r>
              <a:rPr lang="pt-BR" sz="3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ADO PELA ATENÇÃO!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9"/>
          <p:cNvPicPr preferRelativeResize="0"/>
          <p:nvPr/>
        </p:nvPicPr>
        <p:blipFill rotWithShape="1">
          <a:blip r:embed="rId4">
            <a:alphaModFix/>
          </a:blip>
          <a:srcRect l="21394" t="37837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 rotWithShape="1">
          <a:blip r:embed="rId5">
            <a:alphaModFix/>
          </a:blip>
          <a:srcRect l="25766" t="8127" r="26626" b="8125"/>
          <a:stretch/>
        </p:blipFill>
        <p:spPr>
          <a:xfrm>
            <a:off x="10892686" y="5790491"/>
            <a:ext cx="1004342" cy="98319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1659988" y="3013141"/>
            <a:ext cx="8630846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pt-BR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Link do GitHub: </a:t>
            </a:r>
            <a:r>
              <a:rPr lang="pt-BR" sz="3200" b="0" i="0" u="none" strike="noStrike" cap="none" dirty="0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https://github.com/fabhonda/estcmp005.git</a:t>
            </a:r>
            <a:endParaRPr sz="3200" b="0" i="0" u="none" strike="noStrike" cap="none" dirty="0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296</Words>
  <Application>Microsoft Office PowerPoint</Application>
  <PresentationFormat>Widescreen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Barlow</vt:lpstr>
      <vt:lpstr>Barlow SemiBold</vt:lpstr>
      <vt:lpstr>Calibri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Fabrizio Honda</cp:lastModifiedBy>
  <cp:revision>17</cp:revision>
  <dcterms:modified xsi:type="dcterms:W3CDTF">2021-06-24T01:23:08Z</dcterms:modified>
</cp:coreProperties>
</file>