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embeddedFontLst>
    <p:embeddedFont>
      <p:font typeface="Barlow" panose="00000500000000000000" pitchFamily="2" charset="0"/>
      <p:regular r:id="rId8"/>
      <p:bold r:id="rId9"/>
    </p:embeddedFont>
    <p:embeddedFont>
      <p:font typeface="Barlow SemiBold" panose="00000700000000000000" pitchFamily="2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95FE"/>
    <a:srgbClr val="CAAAE1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2136" autoAdjust="0"/>
  </p:normalViewPr>
  <p:slideViewPr>
    <p:cSldViewPr snapToGrid="0">
      <p:cViewPr>
        <p:scale>
          <a:sx n="66" d="100"/>
          <a:sy n="66" d="100"/>
        </p:scale>
        <p:origin x="87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92b69c62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7" name="Google Shape;97;gd92b69c62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9270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8946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3255" y="2395249"/>
            <a:ext cx="8143707" cy="44627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127999" y="5697594"/>
            <a:ext cx="32517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Fabrizio Honda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dirty="0">
                <a:solidFill>
                  <a:schemeClr val="lt1"/>
                </a:solidFill>
              </a:rPr>
              <a:t>1715280006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Lic. em Computação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3"/>
          <p:cNvCxnSpPr/>
          <p:nvPr/>
        </p:nvCxnSpPr>
        <p:spPr>
          <a:xfrm>
            <a:off x="1578060" y="1197625"/>
            <a:ext cx="903587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8" name="Google Shape;88;p13"/>
          <p:cNvPicPr preferRelativeResize="0"/>
          <p:nvPr/>
        </p:nvPicPr>
        <p:blipFill rotWithShape="1">
          <a:blip r:embed="rId4">
            <a:alphaModFix/>
          </a:blip>
          <a:srcRect l="30491"/>
          <a:stretch/>
        </p:blipFill>
        <p:spPr>
          <a:xfrm>
            <a:off x="0" y="865579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5">
            <a:alphaModFix/>
          </a:blip>
          <a:srcRect l="21394" t="37837"/>
          <a:stretch/>
        </p:blipFill>
        <p:spPr>
          <a:xfrm>
            <a:off x="0" y="0"/>
            <a:ext cx="1753849" cy="138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 l="30491"/>
          <a:stretch/>
        </p:blipFill>
        <p:spPr>
          <a:xfrm rot="-5400000">
            <a:off x="10096955" y="6062271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5">
            <a:alphaModFix/>
          </a:blip>
          <a:srcRect l="21394" t="37837"/>
          <a:stretch/>
        </p:blipFill>
        <p:spPr>
          <a:xfrm rot="10800000">
            <a:off x="10438151" y="5471030"/>
            <a:ext cx="1753849" cy="138697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2241029" y="1343665"/>
            <a:ext cx="7668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Paradigmas de Linguagens de Programação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0" y="354931"/>
            <a:ext cx="121920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 dirty="0">
                <a:solidFill>
                  <a:srgbClr val="171616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AT</a:t>
            </a:r>
            <a:r>
              <a:rPr lang="pt-BR" sz="3800" b="0" i="0" u="none" strike="noStrike" cap="none" dirty="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IVIDADE 00</a:t>
            </a:r>
            <a:r>
              <a:rPr lang="pt-BR" sz="3800" dirty="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8</a:t>
            </a:r>
            <a:r>
              <a:rPr lang="pt-BR" sz="3800" b="0" i="0" u="none" strike="noStrike" cap="none" dirty="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: Introdução a </a:t>
            </a:r>
            <a:r>
              <a:rPr lang="pt-BR" sz="3800" b="0" i="0" u="none" strike="noStrike" cap="none" dirty="0" err="1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Prog</a:t>
            </a:r>
            <a:r>
              <a:rPr lang="pt-BR" sz="3800" b="0" i="0" u="none" strike="noStrike" cap="none" dirty="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.</a:t>
            </a:r>
            <a:r>
              <a:rPr lang="pt-BR" sz="3800" dirty="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 Concorrente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71164" y="5876750"/>
            <a:ext cx="903178" cy="845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l="30492"/>
          <a:stretch/>
        </p:blipFill>
        <p:spPr>
          <a:xfrm>
            <a:off x="0" y="865579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 l="21396" t="37838"/>
          <a:stretch/>
        </p:blipFill>
        <p:spPr>
          <a:xfrm>
            <a:off x="0" y="0"/>
            <a:ext cx="1753849" cy="138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l="30492"/>
          <a:stretch/>
        </p:blipFill>
        <p:spPr>
          <a:xfrm rot="-5400000">
            <a:off x="10096955" y="6062271"/>
            <a:ext cx="652596" cy="93886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652596" y="1804444"/>
            <a:ext cx="107790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2700" dirty="0">
                <a:solidFill>
                  <a:schemeClr val="lt1"/>
                </a:solidFill>
                <a:latin typeface="Barlow" panose="00000500000000000000" pitchFamily="2" charset="0"/>
                <a:ea typeface="Barlow SemiBold"/>
                <a:cs typeface="Barlow SemiBold"/>
                <a:sym typeface="Barlow SemiBold"/>
              </a:rPr>
              <a:t>Explique o funcionamento do seguinte programa (</a:t>
            </a:r>
            <a:r>
              <a:rPr lang="pt-BR" sz="2700" dirty="0" err="1">
                <a:solidFill>
                  <a:schemeClr val="lt1"/>
                </a:solidFill>
                <a:latin typeface="Barlow" panose="00000500000000000000" pitchFamily="2" charset="0"/>
                <a:ea typeface="Barlow SemiBold"/>
                <a:cs typeface="Barlow SemiBold"/>
                <a:sym typeface="Barlow SemiBold"/>
              </a:rPr>
              <a:t>Erlang</a:t>
            </a:r>
            <a:r>
              <a:rPr lang="pt-BR" sz="2700" dirty="0">
                <a:solidFill>
                  <a:schemeClr val="lt1"/>
                </a:solidFill>
                <a:latin typeface="Barlow" panose="00000500000000000000" pitchFamily="2" charset="0"/>
                <a:ea typeface="Barlow SemiBold"/>
                <a:cs typeface="Barlow SemiBold"/>
                <a:sym typeface="Barlow SemiBold"/>
              </a:rPr>
              <a:t>):</a:t>
            </a:r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 l="21396" t="37838"/>
          <a:stretch/>
        </p:blipFill>
        <p:spPr>
          <a:xfrm rot="10800000">
            <a:off x="10438151" y="5471030"/>
            <a:ext cx="1753849" cy="138697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/>
        </p:nvSpPr>
        <p:spPr>
          <a:xfrm>
            <a:off x="164892" y="354931"/>
            <a:ext cx="7495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dirty="0">
                <a:solidFill>
                  <a:srgbClr val="171616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DESCR</a:t>
            </a:r>
            <a:r>
              <a:rPr lang="pt-BR" sz="3800" dirty="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IÇÃO DA ATIVIDADE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F8A9AF-30C5-42DC-BA4E-9BB1BF4AC215}"/>
              </a:ext>
            </a:extLst>
          </p:cNvPr>
          <p:cNvSpPr txBox="1"/>
          <p:nvPr/>
        </p:nvSpPr>
        <p:spPr>
          <a:xfrm>
            <a:off x="758365" y="2620008"/>
            <a:ext cx="61194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i="0" dirty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-module(echo).</a:t>
            </a:r>
            <a:br>
              <a:rPr lang="pt-BR" sz="2000" dirty="0">
                <a:solidFill>
                  <a:schemeClr val="bg1"/>
                </a:solidFill>
                <a:latin typeface="Barlow" panose="00000500000000000000" pitchFamily="2" charset="0"/>
              </a:rPr>
            </a:br>
            <a:r>
              <a:rPr lang="pt-BR" sz="2000" b="0" i="0" dirty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-</a:t>
            </a:r>
            <a:r>
              <a:rPr lang="pt-BR" sz="2000" b="0" i="0" dirty="0" err="1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export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([go/0, loop/0]).</a:t>
            </a:r>
            <a:endParaRPr lang="pt-BR" sz="2000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593B81F-21CE-4DD5-8D55-E92B8D7A6B8F}"/>
              </a:ext>
            </a:extLst>
          </p:cNvPr>
          <p:cNvSpPr txBox="1"/>
          <p:nvPr/>
        </p:nvSpPr>
        <p:spPr>
          <a:xfrm>
            <a:off x="4982165" y="2351818"/>
            <a:ext cx="611944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pt-BR" sz="2000" dirty="0">
                <a:solidFill>
                  <a:schemeClr val="bg1"/>
                </a:solidFill>
                <a:latin typeface="Barlow" panose="00000500000000000000" pitchFamily="2" charset="0"/>
              </a:rPr>
            </a:br>
            <a:r>
              <a:rPr lang="pt-BR" sz="2000" b="0" i="0" dirty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loop() -&gt;</a:t>
            </a:r>
            <a:br>
              <a:rPr lang="pt-BR" sz="2000" dirty="0">
                <a:solidFill>
                  <a:schemeClr val="bg1"/>
                </a:solidFill>
                <a:latin typeface="Barlow" panose="00000500000000000000" pitchFamily="2" charset="0"/>
              </a:rPr>
            </a:br>
            <a:r>
              <a:rPr lang="pt-BR" sz="2000" b="0" i="0" dirty="0" err="1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receive</a:t>
            </a:r>
            <a:br>
              <a:rPr lang="pt-BR" sz="2000" dirty="0">
                <a:solidFill>
                  <a:schemeClr val="bg1"/>
                </a:solidFill>
                <a:latin typeface="Barlow" panose="00000500000000000000" pitchFamily="2" charset="0"/>
              </a:rPr>
            </a:br>
            <a:r>
              <a:rPr lang="pt-BR" sz="2000" b="0" i="0" dirty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{</a:t>
            </a:r>
            <a:r>
              <a:rPr lang="pt-BR" sz="2000" b="0" i="0" dirty="0" err="1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From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, Msg} -&gt;</a:t>
            </a:r>
            <a:br>
              <a:rPr lang="pt-BR" sz="2000" dirty="0">
                <a:solidFill>
                  <a:schemeClr val="bg1"/>
                </a:solidFill>
                <a:latin typeface="Barlow" panose="00000500000000000000" pitchFamily="2" charset="0"/>
              </a:rPr>
            </a:br>
            <a:r>
              <a:rPr lang="pt-BR" sz="2000" b="0" i="0" dirty="0" err="1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From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 ! {self(), Msg},</a:t>
            </a:r>
            <a:br>
              <a:rPr lang="pt-BR" sz="2000" dirty="0">
                <a:solidFill>
                  <a:schemeClr val="bg1"/>
                </a:solidFill>
                <a:latin typeface="Barlow" panose="00000500000000000000" pitchFamily="2" charset="0"/>
              </a:rPr>
            </a:br>
            <a:r>
              <a:rPr lang="pt-BR" sz="2000" b="0" i="0" dirty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loop();</a:t>
            </a:r>
            <a:br>
              <a:rPr lang="pt-BR" sz="2000" dirty="0">
                <a:solidFill>
                  <a:schemeClr val="bg1"/>
                </a:solidFill>
                <a:latin typeface="Barlow" panose="00000500000000000000" pitchFamily="2" charset="0"/>
              </a:rPr>
            </a:br>
            <a:r>
              <a:rPr lang="pt-BR" sz="2000" b="0" i="0" dirty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stop -&gt;</a:t>
            </a:r>
            <a:br>
              <a:rPr lang="pt-BR" sz="2000" dirty="0">
                <a:solidFill>
                  <a:schemeClr val="bg1"/>
                </a:solidFill>
                <a:latin typeface="Barlow" panose="00000500000000000000" pitchFamily="2" charset="0"/>
              </a:rPr>
            </a:br>
            <a:r>
              <a:rPr lang="pt-BR" sz="2000" b="0" i="0" dirty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end.</a:t>
            </a:r>
            <a:endParaRPr lang="pt-BR" sz="2000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2ABF6F8-4112-4026-8CEB-087AFC10AFB5}"/>
              </a:ext>
            </a:extLst>
          </p:cNvPr>
          <p:cNvSpPr txBox="1"/>
          <p:nvPr/>
        </p:nvSpPr>
        <p:spPr>
          <a:xfrm>
            <a:off x="852769" y="3609970"/>
            <a:ext cx="611944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i="0" dirty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go() -&gt;</a:t>
            </a:r>
            <a:br>
              <a:rPr lang="pt-BR" sz="2000" dirty="0">
                <a:solidFill>
                  <a:schemeClr val="bg1"/>
                </a:solidFill>
                <a:latin typeface="Barlow" panose="00000500000000000000" pitchFamily="2" charset="0"/>
              </a:rPr>
            </a:br>
            <a:r>
              <a:rPr lang="pt-BR" sz="2000" b="0" i="0" dirty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Pid2 = spawn(echo, loop, []),</a:t>
            </a:r>
            <a:br>
              <a:rPr lang="pt-BR" sz="2000" dirty="0">
                <a:solidFill>
                  <a:schemeClr val="bg1"/>
                </a:solidFill>
                <a:latin typeface="Barlow" panose="00000500000000000000" pitchFamily="2" charset="0"/>
              </a:rPr>
            </a:br>
            <a:r>
              <a:rPr lang="pt-BR" sz="2000" b="0" i="0" dirty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Pid2 ! {self(), </a:t>
            </a:r>
            <a:r>
              <a:rPr lang="pt-BR" sz="2000" b="0" i="0" dirty="0" err="1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hello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},</a:t>
            </a:r>
            <a:br>
              <a:rPr lang="pt-BR" sz="2000" dirty="0">
                <a:solidFill>
                  <a:schemeClr val="bg1"/>
                </a:solidFill>
                <a:latin typeface="Barlow" panose="00000500000000000000" pitchFamily="2" charset="0"/>
              </a:rPr>
            </a:br>
            <a:r>
              <a:rPr lang="pt-BR" sz="2000" b="0" i="0" dirty="0" err="1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receive</a:t>
            </a:r>
            <a:br>
              <a:rPr lang="pt-BR" sz="2000" dirty="0">
                <a:solidFill>
                  <a:schemeClr val="bg1"/>
                </a:solidFill>
                <a:latin typeface="Barlow" panose="00000500000000000000" pitchFamily="2" charset="0"/>
              </a:rPr>
            </a:br>
            <a:r>
              <a:rPr lang="pt-BR" sz="2000" b="0" i="0" dirty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{Pid2, Msg} -&gt;</a:t>
            </a:r>
            <a:br>
              <a:rPr lang="pt-BR" sz="2000" dirty="0">
                <a:solidFill>
                  <a:schemeClr val="bg1"/>
                </a:solidFill>
                <a:latin typeface="Barlow" panose="00000500000000000000" pitchFamily="2" charset="0"/>
              </a:rPr>
            </a:br>
            <a:r>
              <a:rPr lang="pt-BR" sz="2000" b="0" i="0" dirty="0" err="1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io:format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("P1 ~</a:t>
            </a:r>
            <a:r>
              <a:rPr lang="pt-BR" sz="2000" b="0" i="0" dirty="0" err="1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w~n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",[Msg])</a:t>
            </a:r>
            <a:br>
              <a:rPr lang="pt-BR" sz="2000" dirty="0">
                <a:solidFill>
                  <a:schemeClr val="bg1"/>
                </a:solidFill>
                <a:latin typeface="Barlow" panose="00000500000000000000" pitchFamily="2" charset="0"/>
              </a:rPr>
            </a:br>
            <a:r>
              <a:rPr lang="pt-BR" sz="2000" b="0" i="0" dirty="0" err="1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end</a:t>
            </a:r>
            <a:r>
              <a:rPr lang="pt-BR" sz="2000" b="0" i="0" dirty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,</a:t>
            </a:r>
            <a:br>
              <a:rPr lang="pt-BR" sz="2000" dirty="0">
                <a:solidFill>
                  <a:schemeClr val="bg1"/>
                </a:solidFill>
                <a:latin typeface="Barlow" panose="00000500000000000000" pitchFamily="2" charset="0"/>
              </a:rPr>
            </a:br>
            <a:r>
              <a:rPr lang="pt-BR" sz="2000" b="0" i="0" dirty="0">
                <a:solidFill>
                  <a:schemeClr val="bg1"/>
                </a:solidFill>
                <a:effectLst/>
                <a:latin typeface="Barlow" panose="00000500000000000000" pitchFamily="2" charset="0"/>
              </a:rPr>
              <a:t>Pid2 ! stop.</a:t>
            </a:r>
            <a:endParaRPr lang="pt-BR" sz="2000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5276A88-C990-430D-A738-AE68067DB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4055" y="6015226"/>
            <a:ext cx="855082" cy="7500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l="30491"/>
          <a:stretch/>
        </p:blipFill>
        <p:spPr>
          <a:xfrm>
            <a:off x="0" y="865579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 rotWithShape="1">
          <a:blip r:embed="rId4">
            <a:alphaModFix/>
          </a:blip>
          <a:srcRect l="21394" t="37837"/>
          <a:stretch/>
        </p:blipFill>
        <p:spPr>
          <a:xfrm>
            <a:off x="0" y="0"/>
            <a:ext cx="1753849" cy="138697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164892" y="354931"/>
            <a:ext cx="7495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 dirty="0">
                <a:solidFill>
                  <a:srgbClr val="171616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RASTR</a:t>
            </a:r>
            <a:r>
              <a:rPr lang="pt-BR" sz="3800" b="0" i="0" u="none" strike="noStrike" cap="none" dirty="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EAMENTO DO CÓDIGO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AC3D95-C029-4F44-B4C2-126507B0E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1997" y="1766406"/>
            <a:ext cx="5744357" cy="3988828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D80F1D00-AAC1-49AF-B15B-D9A680A9E7B3}"/>
              </a:ext>
            </a:extLst>
          </p:cNvPr>
          <p:cNvSpPr/>
          <p:nvPr/>
        </p:nvSpPr>
        <p:spPr>
          <a:xfrm>
            <a:off x="6707684" y="1766406"/>
            <a:ext cx="4484914" cy="398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A2D0792-A4BA-47D0-B512-C94AE70AE402}"/>
              </a:ext>
            </a:extLst>
          </p:cNvPr>
          <p:cNvSpPr txBox="1"/>
          <p:nvPr/>
        </p:nvSpPr>
        <p:spPr>
          <a:xfrm>
            <a:off x="6310012" y="2021882"/>
            <a:ext cx="473982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7030A0"/>
                </a:solidFill>
                <a:latin typeface="Barlow" panose="00000500000000000000" pitchFamily="2" charset="0"/>
              </a:rPr>
              <a:t>go()</a:t>
            </a:r>
            <a:r>
              <a:rPr lang="pt-BR" sz="2000" dirty="0">
                <a:solidFill>
                  <a:schemeClr val="tx1"/>
                </a:solidFill>
                <a:latin typeface="Barlow" panose="00000500000000000000" pitchFamily="2" charset="0"/>
              </a:rPr>
              <a:t>:</a:t>
            </a:r>
            <a:r>
              <a:rPr lang="pt-BR" sz="2000" dirty="0">
                <a:solidFill>
                  <a:srgbClr val="CAAAE1"/>
                </a:solidFill>
                <a:latin typeface="Barlow" panose="00000500000000000000" pitchFamily="2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Barlow" panose="00000500000000000000" pitchFamily="2" charset="0"/>
              </a:rPr>
              <a:t>função principal (</a:t>
            </a:r>
            <a:r>
              <a:rPr lang="pt-BR" sz="2000" dirty="0" err="1">
                <a:solidFill>
                  <a:schemeClr val="tx1"/>
                </a:solidFill>
                <a:latin typeface="Barlow" panose="00000500000000000000" pitchFamily="2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Barlow" panose="00000500000000000000" pitchFamily="2" charset="0"/>
              </a:rPr>
              <a:t>) em </a:t>
            </a:r>
            <a:r>
              <a:rPr lang="pt-BR" sz="2000" dirty="0" err="1">
                <a:solidFill>
                  <a:schemeClr val="tx1"/>
                </a:solidFill>
                <a:latin typeface="Barlow" panose="00000500000000000000" pitchFamily="2" charset="0"/>
              </a:rPr>
              <a:t>Erlang</a:t>
            </a:r>
            <a:r>
              <a:rPr lang="pt-BR" sz="2000" dirty="0">
                <a:solidFill>
                  <a:schemeClr val="tx1"/>
                </a:solidFill>
                <a:latin typeface="Barlow" panose="00000500000000000000" pitchFamily="2" charset="0"/>
              </a:rPr>
              <a:t>.</a:t>
            </a:r>
          </a:p>
          <a:p>
            <a:endParaRPr lang="pt-BR" sz="20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r>
              <a:rPr lang="pt-BR" sz="2000" dirty="0">
                <a:solidFill>
                  <a:srgbClr val="7030A0"/>
                </a:solidFill>
                <a:latin typeface="Barlow" panose="00000500000000000000" pitchFamily="2" charset="0"/>
              </a:rPr>
              <a:t>spawn</a:t>
            </a:r>
            <a:r>
              <a:rPr lang="pt-BR" sz="2000" dirty="0">
                <a:solidFill>
                  <a:schemeClr val="tx1"/>
                </a:solidFill>
                <a:latin typeface="Barlow" panose="00000500000000000000" pitchFamily="2" charset="0"/>
              </a:rPr>
              <a:t>(</a:t>
            </a:r>
            <a:r>
              <a:rPr lang="pt-BR" sz="2000" dirty="0">
                <a:solidFill>
                  <a:srgbClr val="0070C0"/>
                </a:solidFill>
                <a:latin typeface="Barlow" panose="00000500000000000000" pitchFamily="2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Barlow" panose="00000500000000000000" pitchFamily="2" charset="0"/>
              </a:rPr>
              <a:t>,</a:t>
            </a:r>
            <a:r>
              <a:rPr lang="pt-BR" sz="2000" dirty="0">
                <a:solidFill>
                  <a:srgbClr val="CAAAE1"/>
                </a:solidFill>
                <a:latin typeface="Barlow" panose="00000500000000000000" pitchFamily="2" charset="0"/>
              </a:rPr>
              <a:t> </a:t>
            </a:r>
            <a:r>
              <a:rPr lang="pt-BR" sz="2000" dirty="0">
                <a:solidFill>
                  <a:srgbClr val="0070C0"/>
                </a:solidFill>
                <a:latin typeface="Barlow" panose="00000500000000000000" pitchFamily="2" charset="0"/>
              </a:rPr>
              <a:t>loop</a:t>
            </a:r>
            <a:r>
              <a:rPr lang="pt-BR" sz="2000" dirty="0">
                <a:solidFill>
                  <a:schemeClr val="tx1"/>
                </a:solidFill>
                <a:latin typeface="Barlow" panose="00000500000000000000" pitchFamily="2" charset="0"/>
              </a:rPr>
              <a:t>,</a:t>
            </a:r>
            <a:r>
              <a:rPr lang="pt-BR" sz="2000" dirty="0">
                <a:solidFill>
                  <a:srgbClr val="CAAAE1"/>
                </a:solidFill>
                <a:latin typeface="Barlow" panose="00000500000000000000" pitchFamily="2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Barlow" panose="00000500000000000000" pitchFamily="2" charset="0"/>
              </a:rPr>
              <a:t>[]):</a:t>
            </a:r>
            <a:r>
              <a:rPr lang="pt-BR" sz="2000" dirty="0">
                <a:solidFill>
                  <a:srgbClr val="CAAAE1"/>
                </a:solidFill>
                <a:latin typeface="Barlow" panose="00000500000000000000" pitchFamily="2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Barlow" panose="00000500000000000000" pitchFamily="2" charset="0"/>
              </a:rPr>
              <a:t>cria um novo processo, executa “loop” e envia uma lista vazia (pois esta função não recebe nada).</a:t>
            </a:r>
          </a:p>
          <a:p>
            <a:r>
              <a:rPr lang="pt-BR" sz="2000" dirty="0">
                <a:solidFill>
                  <a:schemeClr val="bg1"/>
                </a:solidFill>
                <a:latin typeface="Barlow" panose="00000500000000000000" pitchFamily="2" charset="0"/>
              </a:rPr>
              <a:t>.</a:t>
            </a:r>
          </a:p>
          <a:p>
            <a:r>
              <a:rPr lang="pt-BR" sz="2000" dirty="0">
                <a:solidFill>
                  <a:srgbClr val="7030A0"/>
                </a:solidFill>
                <a:latin typeface="Barlow" panose="00000500000000000000" pitchFamily="2" charset="0"/>
              </a:rPr>
              <a:t>loop()</a:t>
            </a:r>
            <a:r>
              <a:rPr lang="pt-BR" sz="2000" dirty="0">
                <a:solidFill>
                  <a:schemeClr val="tx1"/>
                </a:solidFill>
                <a:latin typeface="Barlow" panose="00000500000000000000" pitchFamily="2" charset="0"/>
              </a:rPr>
              <a:t>:</a:t>
            </a:r>
            <a:r>
              <a:rPr lang="pt-BR" sz="2000" dirty="0">
                <a:solidFill>
                  <a:srgbClr val="CAAAE1"/>
                </a:solidFill>
                <a:latin typeface="Barlow" panose="00000500000000000000" pitchFamily="2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Barlow" panose="00000500000000000000" pitchFamily="2" charset="0"/>
              </a:rPr>
              <a:t>função definida no código.</a:t>
            </a:r>
          </a:p>
          <a:p>
            <a:endParaRPr lang="pt-BR" sz="2000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r>
              <a:rPr lang="pt-BR" sz="2000" dirty="0">
                <a:solidFill>
                  <a:srgbClr val="0070C0"/>
                </a:solidFill>
                <a:latin typeface="Barlow" panose="00000500000000000000" pitchFamily="2" charset="0"/>
              </a:rPr>
              <a:t>Pid2 ! </a:t>
            </a:r>
            <a:r>
              <a:rPr lang="pt-BR" sz="2000" dirty="0">
                <a:solidFill>
                  <a:schemeClr val="tx1"/>
                </a:solidFill>
                <a:latin typeface="Barlow" panose="00000500000000000000" pitchFamily="2" charset="0"/>
              </a:rPr>
              <a:t>{</a:t>
            </a:r>
            <a:r>
              <a:rPr lang="pt-BR" sz="2000" dirty="0">
                <a:solidFill>
                  <a:srgbClr val="7030A0"/>
                </a:solidFill>
                <a:latin typeface="Barlow" panose="00000500000000000000" pitchFamily="2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Barlow" panose="00000500000000000000" pitchFamily="2" charset="0"/>
              </a:rPr>
              <a:t>(), </a:t>
            </a:r>
            <a:r>
              <a:rPr lang="pt-BR" sz="2000" dirty="0" err="1">
                <a:solidFill>
                  <a:srgbClr val="0070C0"/>
                </a:solidFill>
                <a:latin typeface="Barlow" panose="00000500000000000000" pitchFamily="2" charset="0"/>
              </a:rPr>
              <a:t>hello</a:t>
            </a:r>
            <a:r>
              <a:rPr lang="pt-BR" sz="2000" dirty="0">
                <a:solidFill>
                  <a:schemeClr val="tx1"/>
                </a:solidFill>
                <a:latin typeface="Barlow" panose="00000500000000000000" pitchFamily="2" charset="0"/>
              </a:rPr>
              <a:t>}: retorna a mensagem </a:t>
            </a:r>
            <a:r>
              <a:rPr lang="pt-BR" sz="2000" dirty="0" err="1">
                <a:solidFill>
                  <a:schemeClr val="tx1"/>
                </a:solidFill>
                <a:latin typeface="Barlow" panose="00000500000000000000" pitchFamily="2" charset="0"/>
              </a:rPr>
              <a:t>hello</a:t>
            </a:r>
            <a:r>
              <a:rPr lang="pt-BR" sz="2000" dirty="0">
                <a:solidFill>
                  <a:schemeClr val="tx1"/>
                </a:solidFill>
                <a:latin typeface="Barlow" panose="00000500000000000000" pitchFamily="2" charset="0"/>
              </a:rPr>
              <a:t> para  a função loop após o spawn.</a:t>
            </a:r>
          </a:p>
          <a:p>
            <a:endParaRPr lang="pt-BR" sz="2000" dirty="0">
              <a:solidFill>
                <a:schemeClr val="bg1"/>
              </a:solidFill>
              <a:latin typeface="Barlow" panose="00000500000000000000" pitchFamily="2" charset="0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l="30491"/>
          <a:stretch/>
        </p:blipFill>
        <p:spPr>
          <a:xfrm rot="-5400000">
            <a:off x="10096955" y="6062271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 rotWithShape="1">
          <a:blip r:embed="rId4">
            <a:alphaModFix/>
          </a:blip>
          <a:srcRect l="21394" t="37837"/>
          <a:stretch/>
        </p:blipFill>
        <p:spPr>
          <a:xfrm rot="10800000">
            <a:off x="10438151" y="5471030"/>
            <a:ext cx="1753849" cy="138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70213A6-1030-4713-A724-3376330A0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04055" y="6015226"/>
            <a:ext cx="855082" cy="75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4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l="30491"/>
          <a:stretch/>
        </p:blipFill>
        <p:spPr>
          <a:xfrm>
            <a:off x="0" y="865579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 rotWithShape="1">
          <a:blip r:embed="rId4">
            <a:alphaModFix/>
          </a:blip>
          <a:srcRect l="21394" t="37837"/>
          <a:stretch/>
        </p:blipFill>
        <p:spPr>
          <a:xfrm>
            <a:off x="0" y="0"/>
            <a:ext cx="1753849" cy="138697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164892" y="354931"/>
            <a:ext cx="7495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 dirty="0">
                <a:solidFill>
                  <a:srgbClr val="171616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RASTR</a:t>
            </a:r>
            <a:r>
              <a:rPr lang="pt-BR" sz="3800" b="0" i="0" u="none" strike="noStrike" cap="none" dirty="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EAMENTO DO CÓDIGO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AC3D95-C029-4F44-B4C2-126507B0E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1997" y="1766406"/>
            <a:ext cx="5744357" cy="3988828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D80F1D00-AAC1-49AF-B15B-D9A680A9E7B3}"/>
              </a:ext>
            </a:extLst>
          </p:cNvPr>
          <p:cNvSpPr/>
          <p:nvPr/>
        </p:nvSpPr>
        <p:spPr>
          <a:xfrm>
            <a:off x="6707684" y="1766406"/>
            <a:ext cx="4484914" cy="398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A2D0792-A4BA-47D0-B512-C94AE70AE402}"/>
              </a:ext>
            </a:extLst>
          </p:cNvPr>
          <p:cNvSpPr txBox="1"/>
          <p:nvPr/>
        </p:nvSpPr>
        <p:spPr>
          <a:xfrm>
            <a:off x="6310012" y="2021882"/>
            <a:ext cx="473982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 err="1">
                <a:solidFill>
                  <a:srgbClr val="0070C0"/>
                </a:solidFill>
                <a:latin typeface="Barlow" panose="00000500000000000000" pitchFamily="2" charset="0"/>
              </a:rPr>
              <a:t>receive</a:t>
            </a:r>
            <a:r>
              <a:rPr lang="pt-BR" sz="2000" dirty="0">
                <a:solidFill>
                  <a:schemeClr val="tx1"/>
                </a:solidFill>
                <a:latin typeface="Barlow" panose="00000500000000000000" pitchFamily="2" charset="0"/>
              </a:rPr>
              <a:t>:</a:t>
            </a:r>
            <a:r>
              <a:rPr lang="pt-BR" sz="20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Barlow" panose="00000500000000000000" pitchFamily="2" charset="0"/>
              </a:rPr>
              <a:t>se o padrão recebido for igual a {</a:t>
            </a:r>
            <a:r>
              <a:rPr lang="pt-BR" sz="2000" dirty="0" err="1">
                <a:solidFill>
                  <a:srgbClr val="0070C0"/>
                </a:solidFill>
                <a:latin typeface="Barlow" panose="00000500000000000000" pitchFamily="2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Barlow" panose="00000500000000000000" pitchFamily="2" charset="0"/>
              </a:rPr>
              <a:t>,</a:t>
            </a:r>
            <a:r>
              <a:rPr lang="pt-BR" sz="20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pt-BR" sz="2000" dirty="0">
                <a:solidFill>
                  <a:srgbClr val="0070C0"/>
                </a:solidFill>
                <a:latin typeface="Barlow" panose="00000500000000000000" pitchFamily="2" charset="0"/>
              </a:rPr>
              <a:t>Msg</a:t>
            </a:r>
            <a:r>
              <a:rPr lang="pt-BR" sz="2000" dirty="0">
                <a:solidFill>
                  <a:schemeClr val="tx1"/>
                </a:solidFill>
                <a:latin typeface="Barlow" panose="00000500000000000000" pitchFamily="2" charset="0"/>
              </a:rPr>
              <a:t>}, executa as próximas linhas de código</a:t>
            </a:r>
          </a:p>
          <a:p>
            <a:endParaRPr lang="pt-BR" sz="2000" dirty="0">
              <a:solidFill>
                <a:srgbClr val="00B0F0"/>
              </a:solidFill>
              <a:latin typeface="Barlow" panose="00000500000000000000" pitchFamily="2" charset="0"/>
            </a:endParaRPr>
          </a:p>
          <a:p>
            <a:r>
              <a:rPr lang="pt-BR" sz="2000" dirty="0" err="1">
                <a:solidFill>
                  <a:srgbClr val="0070C0"/>
                </a:solidFill>
                <a:latin typeface="Barlow" panose="00000500000000000000" pitchFamily="2" charset="0"/>
              </a:rPr>
              <a:t>From</a:t>
            </a:r>
            <a:r>
              <a:rPr lang="pt-BR" sz="2000" dirty="0">
                <a:solidFill>
                  <a:srgbClr val="0070C0"/>
                </a:solidFill>
                <a:latin typeface="Barlow" panose="00000500000000000000" pitchFamily="2" charset="0"/>
              </a:rPr>
              <a:t> !</a:t>
            </a:r>
            <a:r>
              <a:rPr lang="pt-BR" sz="2000" dirty="0">
                <a:solidFill>
                  <a:srgbClr val="00B0F0"/>
                </a:solidFill>
                <a:latin typeface="Barlow" panose="00000500000000000000" pitchFamily="2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Barlow" panose="00000500000000000000" pitchFamily="2" charset="0"/>
              </a:rPr>
              <a:t>{</a:t>
            </a:r>
            <a:r>
              <a:rPr lang="pt-BR" sz="2000" dirty="0">
                <a:solidFill>
                  <a:srgbClr val="7030A0"/>
                </a:solidFill>
                <a:latin typeface="Barlow" panose="00000500000000000000" pitchFamily="2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Barlow" panose="00000500000000000000" pitchFamily="2" charset="0"/>
              </a:rPr>
              <a:t>(),</a:t>
            </a:r>
            <a:r>
              <a:rPr lang="pt-BR" sz="2000" dirty="0">
                <a:solidFill>
                  <a:srgbClr val="7030A0"/>
                </a:solidFill>
                <a:latin typeface="Barlow" panose="00000500000000000000" pitchFamily="2" charset="0"/>
              </a:rPr>
              <a:t> Msg</a:t>
            </a:r>
            <a:r>
              <a:rPr lang="pt-BR" sz="2000" dirty="0">
                <a:solidFill>
                  <a:schemeClr val="tx1"/>
                </a:solidFill>
                <a:latin typeface="Barlow" panose="00000500000000000000" pitchFamily="2" charset="0"/>
              </a:rPr>
              <a:t>}: retorna  a mensagem recebida para a função principal (</a:t>
            </a:r>
            <a:r>
              <a:rPr lang="pt-BR" sz="2000" dirty="0">
                <a:solidFill>
                  <a:srgbClr val="7030A0"/>
                </a:solidFill>
                <a:latin typeface="Barlow" panose="00000500000000000000" pitchFamily="2" charset="0"/>
              </a:rPr>
              <a:t>go()</a:t>
            </a:r>
            <a:r>
              <a:rPr lang="pt-BR" sz="2000" dirty="0">
                <a:solidFill>
                  <a:schemeClr val="tx1"/>
                </a:solidFill>
                <a:latin typeface="Barlow" panose="00000500000000000000" pitchFamily="2" charset="0"/>
              </a:rPr>
              <a:t>).</a:t>
            </a:r>
          </a:p>
          <a:p>
            <a:endParaRPr lang="pt-BR" sz="2000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r>
              <a:rPr lang="pt-BR" sz="2000" dirty="0">
                <a:solidFill>
                  <a:schemeClr val="tx1"/>
                </a:solidFill>
                <a:latin typeface="Barlow" panose="00000500000000000000" pitchFamily="2" charset="0"/>
              </a:rPr>
              <a:t> </a:t>
            </a:r>
            <a:r>
              <a:rPr lang="pt-BR" sz="2000" dirty="0">
                <a:solidFill>
                  <a:srgbClr val="7030A0"/>
                </a:solidFill>
                <a:latin typeface="Barlow" panose="00000500000000000000" pitchFamily="2" charset="0"/>
              </a:rPr>
              <a:t>loop()</a:t>
            </a:r>
            <a:r>
              <a:rPr lang="pt-BR" sz="2000" dirty="0">
                <a:solidFill>
                  <a:schemeClr val="tx1"/>
                </a:solidFill>
                <a:latin typeface="Barlow" panose="00000500000000000000" pitchFamily="2" charset="0"/>
              </a:rPr>
              <a:t>: em seguida, chama-se recursivamente até a condição de parada for satisfeita.</a:t>
            </a:r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l="30491"/>
          <a:stretch/>
        </p:blipFill>
        <p:spPr>
          <a:xfrm rot="-5400000">
            <a:off x="10096955" y="6062271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 rotWithShape="1">
          <a:blip r:embed="rId4">
            <a:alphaModFix/>
          </a:blip>
          <a:srcRect l="21394" t="37837"/>
          <a:stretch/>
        </p:blipFill>
        <p:spPr>
          <a:xfrm rot="10800000">
            <a:off x="10438151" y="5471030"/>
            <a:ext cx="1753849" cy="138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360B634-A720-4979-ABC7-F9DC8DDF1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04055" y="6015226"/>
            <a:ext cx="855082" cy="7500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l="30491"/>
          <a:stretch/>
        </p:blipFill>
        <p:spPr>
          <a:xfrm>
            <a:off x="0" y="865579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 rotWithShape="1">
          <a:blip r:embed="rId4">
            <a:alphaModFix/>
          </a:blip>
          <a:srcRect l="21394" t="37837"/>
          <a:stretch/>
        </p:blipFill>
        <p:spPr>
          <a:xfrm>
            <a:off x="0" y="0"/>
            <a:ext cx="1753849" cy="138697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164892" y="354931"/>
            <a:ext cx="7495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pt-BR" sz="3800" b="0" i="0" u="none" strike="noStrike" cap="none" dirty="0">
                <a:solidFill>
                  <a:srgbClr val="171616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RASTR</a:t>
            </a:r>
            <a:r>
              <a:rPr lang="pt-BR" sz="3800" b="0" i="0" u="none" strike="noStrike" cap="none" dirty="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EAMENTO DO CÓDIGO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AC3D95-C029-4F44-B4C2-126507B0E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1997" y="1766406"/>
            <a:ext cx="5744357" cy="3988828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D80F1D00-AAC1-49AF-B15B-D9A680A9E7B3}"/>
              </a:ext>
            </a:extLst>
          </p:cNvPr>
          <p:cNvSpPr/>
          <p:nvPr/>
        </p:nvSpPr>
        <p:spPr>
          <a:xfrm>
            <a:off x="6707684" y="1766406"/>
            <a:ext cx="4484914" cy="398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A2D0792-A4BA-47D0-B512-C94AE70AE402}"/>
              </a:ext>
            </a:extLst>
          </p:cNvPr>
          <p:cNvSpPr txBox="1"/>
          <p:nvPr/>
        </p:nvSpPr>
        <p:spPr>
          <a:xfrm>
            <a:off x="6310012" y="2021882"/>
            <a:ext cx="473982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 err="1">
                <a:solidFill>
                  <a:srgbClr val="0070C0"/>
                </a:solidFill>
                <a:latin typeface="Barlow" panose="00000500000000000000" pitchFamily="2" charset="0"/>
              </a:rPr>
              <a:t>receive</a:t>
            </a:r>
            <a:r>
              <a:rPr lang="pt-BR" sz="2000" dirty="0">
                <a:solidFill>
                  <a:schemeClr val="tx1"/>
                </a:solidFill>
                <a:latin typeface="Barlow" panose="00000500000000000000" pitchFamily="2" charset="0"/>
              </a:rPr>
              <a:t>:</a:t>
            </a:r>
            <a:r>
              <a:rPr lang="pt-BR" sz="2000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Barlow" panose="00000500000000000000" pitchFamily="2" charset="0"/>
              </a:rPr>
              <a:t>se o padrão recebido for igual a {</a:t>
            </a:r>
            <a:r>
              <a:rPr lang="pt-BR" sz="2000" dirty="0">
                <a:solidFill>
                  <a:srgbClr val="0070C0"/>
                </a:solidFill>
                <a:latin typeface="Barlow" panose="00000500000000000000" pitchFamily="2" charset="0"/>
              </a:rPr>
              <a:t>Pid2</a:t>
            </a:r>
            <a:r>
              <a:rPr lang="pt-BR" sz="2000" dirty="0">
                <a:solidFill>
                  <a:schemeClr val="tx1"/>
                </a:solidFill>
                <a:latin typeface="Barlow" panose="00000500000000000000" pitchFamily="2" charset="0"/>
              </a:rPr>
              <a:t>,</a:t>
            </a:r>
            <a:r>
              <a:rPr lang="pt-BR" sz="2000" dirty="0">
                <a:solidFill>
                  <a:srgbClr val="00B0F0"/>
                </a:solidFill>
                <a:latin typeface="Barlow" panose="00000500000000000000" pitchFamily="2" charset="0"/>
              </a:rPr>
              <a:t> </a:t>
            </a:r>
            <a:r>
              <a:rPr lang="pt-BR" sz="2000" dirty="0">
                <a:solidFill>
                  <a:srgbClr val="0070C0"/>
                </a:solidFill>
                <a:latin typeface="Barlow" panose="00000500000000000000" pitchFamily="2" charset="0"/>
              </a:rPr>
              <a:t>Msg</a:t>
            </a:r>
            <a:r>
              <a:rPr lang="pt-BR" sz="2000" dirty="0">
                <a:solidFill>
                  <a:schemeClr val="tx1"/>
                </a:solidFill>
                <a:latin typeface="Barlow" panose="00000500000000000000" pitchFamily="2" charset="0"/>
              </a:rPr>
              <a:t>}, executa as próximas linhas de código</a:t>
            </a:r>
          </a:p>
          <a:p>
            <a:endParaRPr lang="pt-BR" sz="2000" dirty="0">
              <a:solidFill>
                <a:srgbClr val="00B0F0"/>
              </a:solidFill>
              <a:latin typeface="Barlow" panose="00000500000000000000" pitchFamily="2" charset="0"/>
            </a:endParaRPr>
          </a:p>
          <a:p>
            <a:r>
              <a:rPr lang="pt-BR" sz="2000" dirty="0" err="1">
                <a:solidFill>
                  <a:srgbClr val="0070C0"/>
                </a:solidFill>
                <a:latin typeface="Barlow" panose="00000500000000000000" pitchFamily="2" charset="0"/>
              </a:rPr>
              <a:t>io</a:t>
            </a:r>
            <a:r>
              <a:rPr lang="pt-BR" sz="2000" dirty="0" err="1">
                <a:solidFill>
                  <a:schemeClr val="tx1"/>
                </a:solidFill>
                <a:latin typeface="Barlow" panose="00000500000000000000" pitchFamily="2" charset="0"/>
              </a:rPr>
              <a:t>:</a:t>
            </a:r>
            <a:r>
              <a:rPr lang="pt-BR" sz="2000" dirty="0" err="1">
                <a:solidFill>
                  <a:srgbClr val="7030A0"/>
                </a:solidFill>
                <a:latin typeface="Barlow" panose="00000500000000000000" pitchFamily="2" charset="0"/>
              </a:rPr>
              <a:t>format</a:t>
            </a:r>
            <a:r>
              <a:rPr lang="pt-BR" sz="2000" dirty="0">
                <a:solidFill>
                  <a:schemeClr val="tx1"/>
                </a:solidFill>
                <a:latin typeface="Barlow" panose="00000500000000000000" pitchFamily="2" charset="0"/>
              </a:rPr>
              <a:t>(</a:t>
            </a:r>
            <a:r>
              <a:rPr lang="pt-BR" sz="2000" dirty="0">
                <a:solidFill>
                  <a:srgbClr val="C00000"/>
                </a:solidFill>
                <a:latin typeface="Barlow" panose="00000500000000000000" pitchFamily="2" charset="0"/>
              </a:rPr>
              <a:t>“P1</a:t>
            </a:r>
            <a:r>
              <a:rPr lang="pt-BR" sz="2000" dirty="0">
                <a:solidFill>
                  <a:srgbClr val="00B0F0"/>
                </a:solidFill>
                <a:latin typeface="Barlow" panose="00000500000000000000" pitchFamily="2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Barlow" panose="00000500000000000000" pitchFamily="2" charset="0"/>
              </a:rPr>
              <a:t>~</a:t>
            </a:r>
            <a:r>
              <a:rPr lang="pt-BR" sz="2000" dirty="0" err="1">
                <a:solidFill>
                  <a:srgbClr val="0070C0"/>
                </a:solidFill>
                <a:latin typeface="Barlow" panose="00000500000000000000" pitchFamily="2" charset="0"/>
              </a:rPr>
              <a:t>w</a:t>
            </a:r>
            <a:r>
              <a:rPr lang="pt-BR" sz="2000" dirty="0" err="1">
                <a:solidFill>
                  <a:schemeClr val="tx1"/>
                </a:solidFill>
                <a:latin typeface="Barlow" panose="00000500000000000000" pitchFamily="2" charset="0"/>
              </a:rPr>
              <a:t>~</a:t>
            </a:r>
            <a:r>
              <a:rPr lang="pt-BR" sz="2000" dirty="0" err="1">
                <a:solidFill>
                  <a:srgbClr val="0070C0"/>
                </a:solidFill>
                <a:latin typeface="Barlow" panose="00000500000000000000" pitchFamily="2" charset="0"/>
              </a:rPr>
              <a:t>n</a:t>
            </a:r>
            <a:r>
              <a:rPr lang="pt-BR" sz="2000" dirty="0">
                <a:solidFill>
                  <a:srgbClr val="C00000"/>
                </a:solidFill>
                <a:latin typeface="Barlow" panose="00000500000000000000" pitchFamily="2" charset="0"/>
              </a:rPr>
              <a:t>”</a:t>
            </a:r>
            <a:r>
              <a:rPr lang="pt-BR" sz="2000" dirty="0">
                <a:solidFill>
                  <a:schemeClr val="tx1"/>
                </a:solidFill>
                <a:latin typeface="Barlow" panose="00000500000000000000" pitchFamily="2" charset="0"/>
              </a:rPr>
              <a:t>,</a:t>
            </a:r>
            <a:r>
              <a:rPr lang="pt-BR" sz="2000" dirty="0">
                <a:solidFill>
                  <a:srgbClr val="00B0F0"/>
                </a:solidFill>
                <a:latin typeface="Barlow" panose="00000500000000000000" pitchFamily="2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Barlow" panose="00000500000000000000" pitchFamily="2" charset="0"/>
              </a:rPr>
              <a:t>[</a:t>
            </a:r>
            <a:r>
              <a:rPr lang="pt-BR" sz="2000" dirty="0">
                <a:solidFill>
                  <a:srgbClr val="0070C0"/>
                </a:solidFill>
                <a:latin typeface="Barlow" panose="00000500000000000000" pitchFamily="2" charset="0"/>
              </a:rPr>
              <a:t>Msg</a:t>
            </a:r>
            <a:r>
              <a:rPr lang="pt-BR" sz="2000" dirty="0">
                <a:solidFill>
                  <a:schemeClr val="tx1"/>
                </a:solidFill>
                <a:latin typeface="Barlow" panose="00000500000000000000" pitchFamily="2" charset="0"/>
              </a:rPr>
              <a:t>]): formata a saída do programa e imprime a mensagem recebida.</a:t>
            </a:r>
          </a:p>
          <a:p>
            <a:endParaRPr lang="pt-BR" sz="2000" dirty="0">
              <a:solidFill>
                <a:schemeClr val="tx1"/>
              </a:solidFill>
              <a:latin typeface="Barlow" panose="00000500000000000000" pitchFamily="2" charset="0"/>
            </a:endParaRPr>
          </a:p>
          <a:p>
            <a:r>
              <a:rPr lang="pt-BR" sz="2000" dirty="0">
                <a:solidFill>
                  <a:srgbClr val="0070C0"/>
                </a:solidFill>
                <a:latin typeface="Barlow" panose="00000500000000000000" pitchFamily="2" charset="0"/>
              </a:rPr>
              <a:t>Pid2 ! stop</a:t>
            </a:r>
            <a:r>
              <a:rPr lang="pt-BR" sz="2000" dirty="0">
                <a:solidFill>
                  <a:schemeClr val="tx1"/>
                </a:solidFill>
                <a:latin typeface="Barlow" panose="00000500000000000000" pitchFamily="2" charset="0"/>
              </a:rPr>
              <a:t>: indica que o processo 2 pode encerrar-se, tornando verdadeira a condição de </a:t>
            </a:r>
            <a:r>
              <a:rPr lang="pt-BR" sz="2000" dirty="0">
                <a:solidFill>
                  <a:srgbClr val="0070C0"/>
                </a:solidFill>
                <a:latin typeface="Barlow" panose="00000500000000000000" pitchFamily="2" charset="0"/>
              </a:rPr>
              <a:t>stop</a:t>
            </a:r>
            <a:r>
              <a:rPr lang="pt-BR" sz="2000" dirty="0">
                <a:solidFill>
                  <a:schemeClr val="tx1"/>
                </a:solidFill>
                <a:latin typeface="Barlow" panose="00000500000000000000" pitchFamily="2" charset="0"/>
              </a:rPr>
              <a:t> -&gt; </a:t>
            </a:r>
            <a:r>
              <a:rPr lang="pt-BR" sz="2000" dirty="0" err="1">
                <a:solidFill>
                  <a:srgbClr val="0070C0"/>
                </a:solidFill>
                <a:latin typeface="Barlow" panose="00000500000000000000" pitchFamily="2" charset="0"/>
              </a:rPr>
              <a:t>true</a:t>
            </a:r>
            <a:r>
              <a:rPr lang="pt-BR" sz="2000" dirty="0">
                <a:solidFill>
                  <a:schemeClr val="tx1"/>
                </a:solidFill>
                <a:latin typeface="Barlow" panose="00000500000000000000" pitchFamily="2" charset="0"/>
              </a:rPr>
              <a:t>.</a:t>
            </a:r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3">
            <a:alphaModFix/>
          </a:blip>
          <a:srcRect l="30491"/>
          <a:stretch/>
        </p:blipFill>
        <p:spPr>
          <a:xfrm rot="-5400000">
            <a:off x="10096955" y="6062271"/>
            <a:ext cx="652596" cy="93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 rotWithShape="1">
          <a:blip r:embed="rId4">
            <a:alphaModFix/>
          </a:blip>
          <a:srcRect l="21394" t="37837"/>
          <a:stretch/>
        </p:blipFill>
        <p:spPr>
          <a:xfrm rot="10800000">
            <a:off x="10438151" y="5471030"/>
            <a:ext cx="1753849" cy="138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360B634-A720-4979-ABC7-F9DC8DDF1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04055" y="6015226"/>
            <a:ext cx="855082" cy="75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31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324</Words>
  <Application>Microsoft Office PowerPoint</Application>
  <PresentationFormat>Widescreen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Barlow</vt:lpstr>
      <vt:lpstr>Barlow SemiBold</vt:lpstr>
      <vt:lpstr>Calibri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Fabrizio Honda</cp:lastModifiedBy>
  <cp:revision>25</cp:revision>
  <dcterms:modified xsi:type="dcterms:W3CDTF">2021-06-24T01:54:17Z</dcterms:modified>
</cp:coreProperties>
</file>