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57" r:id="rId3"/>
    <p:sldId id="258" r:id="rId4"/>
    <p:sldId id="259" r:id="rId5"/>
    <p:sldId id="260" r:id="rId6"/>
    <p:sldId id="262" r:id="rId7"/>
    <p:sldId id="261" r:id="rId8"/>
    <p:sldId id="263" r:id="rId9"/>
    <p:sldId id="265" r:id="rId10"/>
    <p:sldId id="264" r:id="rId11"/>
  </p:sldIdLst>
  <p:sldSz cx="9144000" cy="5143500" type="screen16x9"/>
  <p:notesSz cx="6858000" cy="9144000"/>
  <p:embeddedFontLst>
    <p:embeddedFont>
      <p:font typeface="Fira Sans Extra Condensed Medium" charset="0"/>
      <p:regular r:id="rId13"/>
      <p:bold r:id="rId14"/>
      <p:italic r:id="rId15"/>
      <p:boldItalic r:id="rId16"/>
    </p:embeddedFont>
    <p:embeddedFont>
      <p:font typeface="Barlow Condensed SemiBold" charset="0"/>
      <p:regular r:id="rId17"/>
      <p:bold r:id="rId18"/>
      <p:italic r:id="rId19"/>
      <p:boldItalic r:id="rId20"/>
    </p:embeddedFont>
    <p:embeddedFont>
      <p:font typeface="Barlow Condensed Medium" charset="0"/>
      <p:regular r:id="rId21"/>
      <p:bold r:id="rId22"/>
      <p:italic r:id="rId23"/>
      <p:boldItalic r:id="rId24"/>
    </p:embeddedFont>
    <p:embeddedFont>
      <p:font typeface="Arvo" charset="0"/>
      <p:regular r:id="rId25"/>
      <p:bold r:id="rId26"/>
      <p:italic r:id="rId27"/>
      <p:boldItalic r:id="rId28"/>
    </p:embeddedFont>
    <p:embeddedFont>
      <p:font typeface="Barlow Condensed"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50D55C0-9A59-4519-BA10-A4156B7A37E0}">
  <a:tblStyle styleId="{150D55C0-9A59-4519-BA10-A4156B7A37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77" autoAdjust="0"/>
  </p:normalViewPr>
  <p:slideViewPr>
    <p:cSldViewPr snapToGrid="0">
      <p:cViewPr>
        <p:scale>
          <a:sx n="100" d="100"/>
          <a:sy n="100" d="100"/>
        </p:scale>
        <p:origin x="-504"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7425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5e1ed11e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5e1ed11e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5d2cabac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5d2cabac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5e1ed1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5e1ed1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5e1ed11e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5e1ed11e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5e1ed11e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5e1ed11e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5e1ed11e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5e1ed11e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2362575" y="1545450"/>
            <a:ext cx="4419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Analisis de Perfumes</a:t>
            </a:r>
            <a:endParaRPr dirty="0"/>
          </a:p>
        </p:txBody>
      </p:sp>
      <p:sp>
        <p:nvSpPr>
          <p:cNvPr id="2" name="1 CuadroTexto"/>
          <p:cNvSpPr txBox="1"/>
          <p:nvPr/>
        </p:nvSpPr>
        <p:spPr>
          <a:xfrm>
            <a:off x="374470" y="3918858"/>
            <a:ext cx="1354182" cy="738664"/>
          </a:xfrm>
          <a:prstGeom prst="rect">
            <a:avLst/>
          </a:prstGeom>
          <a:noFill/>
        </p:spPr>
        <p:txBody>
          <a:bodyPr wrap="square" rtlCol="0">
            <a:spAutoFit/>
          </a:bodyPr>
          <a:lstStyle/>
          <a:p>
            <a:r>
              <a:rPr lang="es-CL" dirty="0" smtClean="0">
                <a:latin typeface="Barlow Condensed" charset="0"/>
              </a:rPr>
              <a:t>Profesores:</a:t>
            </a:r>
            <a:br>
              <a:rPr lang="es-CL" dirty="0" smtClean="0">
                <a:latin typeface="Barlow Condensed" charset="0"/>
              </a:rPr>
            </a:br>
            <a:r>
              <a:rPr lang="es-CL" dirty="0" smtClean="0">
                <a:latin typeface="Barlow Condensed" charset="0"/>
              </a:rPr>
              <a:t>Amaru Fernández</a:t>
            </a:r>
            <a:br>
              <a:rPr lang="es-CL" dirty="0" smtClean="0">
                <a:latin typeface="Barlow Condensed" charset="0"/>
              </a:rPr>
            </a:br>
            <a:r>
              <a:rPr lang="es-CL" dirty="0" smtClean="0">
                <a:latin typeface="Barlow Condensed" charset="0"/>
              </a:rPr>
              <a:t>Diana López </a:t>
            </a:r>
            <a:endParaRPr lang="es-CL" dirty="0">
              <a:latin typeface="Barlow Condensed" charset="0"/>
            </a:endParaRPr>
          </a:p>
        </p:txBody>
      </p:sp>
      <p:sp>
        <p:nvSpPr>
          <p:cNvPr id="3" name="2 CuadroTexto"/>
          <p:cNvSpPr txBox="1"/>
          <p:nvPr/>
        </p:nvSpPr>
        <p:spPr>
          <a:xfrm>
            <a:off x="3091543" y="3666309"/>
            <a:ext cx="2560320" cy="523220"/>
          </a:xfrm>
          <a:prstGeom prst="rect">
            <a:avLst/>
          </a:prstGeom>
          <a:noFill/>
        </p:spPr>
        <p:txBody>
          <a:bodyPr wrap="square" rtlCol="0">
            <a:spAutoFit/>
          </a:bodyPr>
          <a:lstStyle/>
          <a:p>
            <a:pPr algn="ctr"/>
            <a:r>
              <a:rPr lang="es-CL" dirty="0" smtClean="0">
                <a:latin typeface="Barlow Condensed" charset="0"/>
              </a:rPr>
              <a:t>Autor:</a:t>
            </a:r>
            <a:br>
              <a:rPr lang="es-CL" dirty="0" smtClean="0">
                <a:latin typeface="Barlow Condensed" charset="0"/>
              </a:rPr>
            </a:br>
            <a:r>
              <a:rPr lang="es-CL" dirty="0" smtClean="0">
                <a:latin typeface="Barlow Condensed" charset="0"/>
              </a:rPr>
              <a:t>Fabian Aparicio </a:t>
            </a:r>
            <a:endParaRPr lang="es-CL" dirty="0">
              <a:latin typeface="Barlow Condensed"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1"/>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CONCLUSIONES/COMENTARIOS</a:t>
            </a:r>
            <a:endParaRPr dirty="0"/>
          </a:p>
        </p:txBody>
      </p:sp>
      <p:sp>
        <p:nvSpPr>
          <p:cNvPr id="2" name="1 CuadroTexto"/>
          <p:cNvSpPr txBox="1"/>
          <p:nvPr/>
        </p:nvSpPr>
        <p:spPr>
          <a:xfrm>
            <a:off x="504825" y="1447800"/>
            <a:ext cx="5591175" cy="2893100"/>
          </a:xfrm>
          <a:prstGeom prst="rect">
            <a:avLst/>
          </a:prstGeom>
          <a:noFill/>
        </p:spPr>
        <p:txBody>
          <a:bodyPr wrap="square" rtlCol="0">
            <a:spAutoFit/>
          </a:bodyPr>
          <a:lstStyle/>
          <a:p>
            <a:pPr marL="285750" indent="-285750" algn="just">
              <a:buFont typeface="Arial" pitchFamily="34" charset="0"/>
              <a:buChar char="•"/>
            </a:pPr>
            <a:r>
              <a:rPr lang="es-CL" dirty="0" smtClean="0">
                <a:latin typeface="Arvo" charset="0"/>
              </a:rPr>
              <a:t>Los precios comparados en la tienda SAIRAM y el Retail, son extremadamente altos. </a:t>
            </a:r>
            <a:endParaRPr lang="es-CL" dirty="0">
              <a:latin typeface="Arvo" charset="0"/>
            </a:endParaRPr>
          </a:p>
          <a:p>
            <a:pPr marL="285750" indent="-285750" algn="just">
              <a:buFont typeface="Arial" pitchFamily="34" charset="0"/>
              <a:buChar char="•"/>
            </a:pPr>
            <a:r>
              <a:rPr lang="es-CL" dirty="0" smtClean="0">
                <a:latin typeface="Arvo" charset="0"/>
              </a:rPr>
              <a:t>Aun aunque existe una gran variación en los precios respecto al mismo producto (por lo cual mismo perfume), los Retail siguen vendiendo perfumes. </a:t>
            </a:r>
          </a:p>
          <a:p>
            <a:pPr marL="285750" indent="-285750" algn="just">
              <a:buFont typeface="Arial" pitchFamily="34" charset="0"/>
              <a:buChar char="•"/>
            </a:pPr>
            <a:r>
              <a:rPr lang="es-CL" dirty="0" smtClean="0">
                <a:latin typeface="Arvo" charset="0"/>
              </a:rPr>
              <a:t>Se puede creer que la gente tiende a comprar en tienda porque es mucho más rápido (refiriéndose a compra presencial) y de confianza.</a:t>
            </a:r>
          </a:p>
          <a:p>
            <a:pPr marL="285750" indent="-285750" algn="just">
              <a:buFont typeface="Arial" pitchFamily="34" charset="0"/>
              <a:buChar char="•"/>
            </a:pPr>
            <a:r>
              <a:rPr lang="es-CL" dirty="0" smtClean="0">
                <a:latin typeface="Arvo" charset="0"/>
              </a:rPr>
              <a:t>En caso que de precios y la forma de compra sea la misma (online), pareciera ser mucho mejor comprar en paginas web donde la venta de los productos no sea en una tienda muy reconocida (Falabella por ejemplo). </a:t>
            </a:r>
          </a:p>
          <a:p>
            <a:pPr marL="285750" indent="-285750" algn="just">
              <a:buFont typeface="Arial" pitchFamily="34" charset="0"/>
              <a:buChar char="•"/>
            </a:pPr>
            <a:endParaRPr lang="es-CL" dirty="0">
              <a:latin typeface="Arvo"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4"/>
          <p:cNvSpPr txBox="1">
            <a:spLocks noGrp="1"/>
          </p:cNvSpPr>
          <p:nvPr>
            <p:ph type="ctrTitle" idx="9"/>
          </p:nvPr>
        </p:nvSpPr>
        <p:spPr>
          <a:xfrm>
            <a:off x="4172842" y="78457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rgbClr val="F54132"/>
                </a:solidFill>
              </a:rPr>
              <a:t>TABLA DE CONTENIDOS</a:t>
            </a:r>
            <a:endParaRPr dirty="0">
              <a:solidFill>
                <a:srgbClr val="F54132"/>
              </a:solidFill>
            </a:endParaRPr>
          </a:p>
        </p:txBody>
      </p:sp>
      <p:sp>
        <p:nvSpPr>
          <p:cNvPr id="352" name="Google Shape;352;p14"/>
          <p:cNvSpPr txBox="1">
            <a:spLocks noGrp="1"/>
          </p:cNvSpPr>
          <p:nvPr>
            <p:ph type="ctrTitle"/>
          </p:nvPr>
        </p:nvSpPr>
        <p:spPr>
          <a:xfrm>
            <a:off x="4146716" y="1392486"/>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INTRODUCCION</a:t>
            </a:r>
            <a:endParaRPr dirty="0"/>
          </a:p>
        </p:txBody>
      </p:sp>
      <p:sp>
        <p:nvSpPr>
          <p:cNvPr id="353" name="Google Shape;353;p14"/>
          <p:cNvSpPr txBox="1">
            <a:spLocks noGrp="1"/>
          </p:cNvSpPr>
          <p:nvPr>
            <p:ph type="title" idx="2"/>
          </p:nvPr>
        </p:nvSpPr>
        <p:spPr>
          <a:xfrm>
            <a:off x="2284893" y="129632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01</a:t>
            </a:r>
            <a:endParaRPr dirty="0">
              <a:latin typeface="Barlow Condensed"/>
              <a:ea typeface="Barlow Condensed"/>
              <a:cs typeface="Barlow Condensed"/>
              <a:sym typeface="Barlow Condensed"/>
            </a:endParaRPr>
          </a:p>
        </p:txBody>
      </p:sp>
      <p:sp>
        <p:nvSpPr>
          <p:cNvPr id="354" name="Google Shape;354;p14"/>
          <p:cNvSpPr txBox="1">
            <a:spLocks noGrp="1"/>
          </p:cNvSpPr>
          <p:nvPr>
            <p:ph type="ctrTitle" idx="3"/>
          </p:nvPr>
        </p:nvSpPr>
        <p:spPr>
          <a:xfrm>
            <a:off x="4159779" y="204902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OBJETIVOS</a:t>
            </a:r>
            <a:endParaRPr dirty="0"/>
          </a:p>
        </p:txBody>
      </p:sp>
      <p:sp>
        <p:nvSpPr>
          <p:cNvPr id="355" name="Google Shape;355;p14"/>
          <p:cNvSpPr txBox="1">
            <a:spLocks noGrp="1"/>
          </p:cNvSpPr>
          <p:nvPr>
            <p:ph type="ctrTitle" idx="5"/>
          </p:nvPr>
        </p:nvSpPr>
        <p:spPr>
          <a:xfrm>
            <a:off x="4159779" y="271427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METODOLOGÍA</a:t>
            </a:r>
            <a:endParaRPr dirty="0"/>
          </a:p>
        </p:txBody>
      </p:sp>
      <p:sp>
        <p:nvSpPr>
          <p:cNvPr id="356" name="Google Shape;356;p14"/>
          <p:cNvSpPr txBox="1">
            <a:spLocks noGrp="1"/>
          </p:cNvSpPr>
          <p:nvPr>
            <p:ph type="title" idx="4"/>
          </p:nvPr>
        </p:nvSpPr>
        <p:spPr>
          <a:xfrm>
            <a:off x="2311018" y="1952870"/>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02</a:t>
            </a:r>
            <a:endParaRPr dirty="0">
              <a:latin typeface="Barlow Condensed"/>
              <a:ea typeface="Barlow Condensed"/>
              <a:cs typeface="Barlow Condensed"/>
              <a:sym typeface="Barlow Condensed"/>
            </a:endParaRPr>
          </a:p>
        </p:txBody>
      </p:sp>
      <p:sp>
        <p:nvSpPr>
          <p:cNvPr id="357" name="Google Shape;357;p14"/>
          <p:cNvSpPr txBox="1">
            <a:spLocks noGrp="1"/>
          </p:cNvSpPr>
          <p:nvPr>
            <p:ph type="title" idx="6"/>
          </p:nvPr>
        </p:nvSpPr>
        <p:spPr>
          <a:xfrm>
            <a:off x="2319727" y="2635537"/>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03</a:t>
            </a:r>
            <a:endParaRPr dirty="0">
              <a:latin typeface="Barlow Condensed"/>
              <a:ea typeface="Barlow Condensed"/>
              <a:cs typeface="Barlow Condensed"/>
              <a:sym typeface="Barlow Condensed"/>
            </a:endParaRPr>
          </a:p>
        </p:txBody>
      </p:sp>
      <p:sp>
        <p:nvSpPr>
          <p:cNvPr id="358" name="Google Shape;358;p14"/>
          <p:cNvSpPr txBox="1">
            <a:spLocks noGrp="1"/>
          </p:cNvSpPr>
          <p:nvPr>
            <p:ph type="ctrTitle" idx="7"/>
          </p:nvPr>
        </p:nvSpPr>
        <p:spPr>
          <a:xfrm>
            <a:off x="4159779" y="3400936"/>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RESULTADOS</a:t>
            </a:r>
            <a:endParaRPr dirty="0"/>
          </a:p>
        </p:txBody>
      </p:sp>
      <p:sp>
        <p:nvSpPr>
          <p:cNvPr id="359" name="Google Shape;359;p14"/>
          <p:cNvSpPr txBox="1">
            <a:spLocks noGrp="1"/>
          </p:cNvSpPr>
          <p:nvPr>
            <p:ph type="title" idx="8"/>
          </p:nvPr>
        </p:nvSpPr>
        <p:spPr>
          <a:xfrm>
            <a:off x="2319727" y="332691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04</a:t>
            </a:r>
            <a:endParaRPr dirty="0">
              <a:latin typeface="Barlow Condensed"/>
              <a:ea typeface="Barlow Condensed"/>
              <a:cs typeface="Barlow Condensed"/>
              <a:sym typeface="Barlow Condensed"/>
            </a:endParaRPr>
          </a:p>
        </p:txBody>
      </p:sp>
      <p:sp>
        <p:nvSpPr>
          <p:cNvPr id="11" name="Google Shape;359;p14"/>
          <p:cNvSpPr txBox="1">
            <a:spLocks/>
          </p:cNvSpPr>
          <p:nvPr/>
        </p:nvSpPr>
        <p:spPr>
          <a:xfrm>
            <a:off x="2332790" y="3978736"/>
            <a:ext cx="14607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34343"/>
              </a:buClr>
              <a:buSzPts val="3600"/>
              <a:buFont typeface="Barlow Condensed SemiBold"/>
              <a:buNone/>
              <a:defRPr sz="3600" b="0" i="0" u="none" strike="noStrike" cap="none">
                <a:solidFill>
                  <a:srgbClr val="434343"/>
                </a:solidFill>
                <a:latin typeface="Barlow Condensed SemiBold"/>
                <a:ea typeface="Barlow Condensed SemiBold"/>
                <a:cs typeface="Barlow Condensed SemiBold"/>
                <a:sym typeface="Barlow Condensed SemiBold"/>
              </a:defRPr>
            </a:lvl1pPr>
            <a:lvl2pPr marR="0" lvl="1"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s" dirty="0" smtClean="0">
                <a:latin typeface="Barlow Condensed"/>
                <a:ea typeface="Barlow Condensed"/>
                <a:cs typeface="Barlow Condensed"/>
                <a:sym typeface="Barlow Condensed"/>
              </a:rPr>
              <a:t>05</a:t>
            </a:r>
            <a:endParaRPr lang="es" dirty="0">
              <a:latin typeface="Barlow Condensed"/>
              <a:ea typeface="Barlow Condensed"/>
              <a:cs typeface="Barlow Condensed"/>
              <a:sym typeface="Barlow Condensed"/>
            </a:endParaRPr>
          </a:p>
        </p:txBody>
      </p:sp>
      <p:sp>
        <p:nvSpPr>
          <p:cNvPr id="12" name="Google Shape;358;p14"/>
          <p:cNvSpPr txBox="1">
            <a:spLocks/>
          </p:cNvSpPr>
          <p:nvPr/>
        </p:nvSpPr>
        <p:spPr>
          <a:xfrm>
            <a:off x="4159779" y="4064741"/>
            <a:ext cx="68076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1pPr>
            <a:lvl2pPr marR="0" lvl="1"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2pPr>
            <a:lvl3pPr marR="0" lvl="2"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3pPr>
            <a:lvl4pPr marR="0" lvl="3"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4pPr>
            <a:lvl5pPr marR="0" lvl="4"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5pPr>
            <a:lvl6pPr marR="0" lvl="5"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6pPr>
            <a:lvl7pPr marR="0" lvl="6"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7pPr>
            <a:lvl8pPr marR="0" lvl="7"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8pPr>
            <a:lvl9pPr marR="0" lvl="8" algn="l" rtl="0">
              <a:lnSpc>
                <a:spcPct val="100000"/>
              </a:lnSpc>
              <a:spcBef>
                <a:spcPts val="0"/>
              </a:spcBef>
              <a:spcAft>
                <a:spcPts val="0"/>
              </a:spcAft>
              <a:buClr>
                <a:srgbClr val="434343"/>
              </a:buClr>
              <a:buSzPts val="3600"/>
              <a:buFont typeface="Barlow Condensed"/>
              <a:buNone/>
              <a:defRPr sz="3600" b="0" i="0" u="none" strike="noStrike" cap="none">
                <a:solidFill>
                  <a:srgbClr val="434343"/>
                </a:solidFill>
                <a:latin typeface="Barlow Condensed"/>
                <a:ea typeface="Barlow Condensed"/>
                <a:cs typeface="Barlow Condensed"/>
                <a:sym typeface="Barlow Condensed"/>
              </a:defRPr>
            </a:lvl9pPr>
          </a:lstStyle>
          <a:p>
            <a:r>
              <a:rPr lang="es-CL" dirty="0" smtClean="0"/>
              <a:t>CONCLUSIONES</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INTRODUCCION</a:t>
            </a:r>
            <a:endParaRPr dirty="0"/>
          </a:p>
        </p:txBody>
      </p:sp>
      <p:sp>
        <p:nvSpPr>
          <p:cNvPr id="365" name="Google Shape;365;p15"/>
          <p:cNvSpPr txBox="1">
            <a:spLocks noGrp="1"/>
          </p:cNvSpPr>
          <p:nvPr>
            <p:ph type="subTitle" idx="1"/>
          </p:nvPr>
        </p:nvSpPr>
        <p:spPr>
          <a:xfrm>
            <a:off x="204913" y="1550025"/>
            <a:ext cx="4018744" cy="3222271"/>
          </a:xfrm>
          <a:prstGeom prst="rect">
            <a:avLst/>
          </a:prstGeom>
        </p:spPr>
        <p:txBody>
          <a:bodyPr spcFirstLastPara="1" wrap="square" lIns="91425" tIns="91425" rIns="91425" bIns="91425" anchor="t" anchorCtr="0">
            <a:noAutofit/>
          </a:bodyPr>
          <a:lstStyle/>
          <a:p>
            <a:pPr marL="0" lvl="0" indent="0" algn="just"/>
            <a:r>
              <a:rPr lang="es-MX" dirty="0"/>
              <a:t>Hay muchas teorías sobre el origen de los perfumes, la más común es que los mesopotámicos, persas o los egipcios fueron los primeros creadores de perfumes</a:t>
            </a:r>
            <a:r>
              <a:rPr lang="es-MX" dirty="0" smtClean="0"/>
              <a:t>.</a:t>
            </a:r>
            <a:endParaRPr lang="es-MX" dirty="0"/>
          </a:p>
          <a:p>
            <a:pPr marL="0" lvl="0" indent="0" algn="just"/>
            <a:endParaRPr lang="es-MX" dirty="0" smtClean="0"/>
          </a:p>
          <a:p>
            <a:pPr marL="0" lvl="0" indent="0" algn="just"/>
            <a:r>
              <a:rPr lang="es-MX" dirty="0" smtClean="0"/>
              <a:t>Ahora en la actualidad, el perfume es algo del día a día que no es necesario tener algún estatus social para poder poseer uno. </a:t>
            </a:r>
          </a:p>
          <a:p>
            <a:pPr marL="0" lvl="0" indent="0" algn="just"/>
            <a:endParaRPr lang="es-MX" dirty="0"/>
          </a:p>
          <a:p>
            <a:pPr marL="0" lvl="0" indent="0" algn="just"/>
            <a:r>
              <a:rPr lang="es-MX" dirty="0" smtClean="0"/>
              <a:t>El siguiente estudio se basa en analizar perfumes de diferentes marcas, especialmente en el valor de este. Esto ultimo son recolectados desde una pagina web: sairam.cl  </a:t>
            </a:r>
            <a:endParaRPr dirty="0"/>
          </a:p>
        </p:txBody>
      </p:sp>
      <p:sp>
        <p:nvSpPr>
          <p:cNvPr id="5" name="Google Shape;365;p15"/>
          <p:cNvSpPr txBox="1">
            <a:spLocks/>
          </p:cNvSpPr>
          <p:nvPr/>
        </p:nvSpPr>
        <p:spPr>
          <a:xfrm>
            <a:off x="4406537" y="2751709"/>
            <a:ext cx="4389120" cy="1171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1pPr>
            <a:lvl2pPr marL="914400" marR="0" lvl="1"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2pPr>
            <a:lvl3pPr marL="1371600" marR="0" lvl="2"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3pPr>
            <a:lvl4pPr marL="1828800" marR="0" lvl="3"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4pPr>
            <a:lvl5pPr marL="2286000" marR="0" lvl="4"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5pPr>
            <a:lvl6pPr marL="2743200" marR="0" lvl="5"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6pPr>
            <a:lvl7pPr marL="3200400" marR="0" lvl="6"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7pPr>
            <a:lvl8pPr marL="3657600" marR="0" lvl="7"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8pPr>
            <a:lvl9pPr marL="4114800" marR="0" lvl="8" indent="-317500" algn="l" rtl="0">
              <a:lnSpc>
                <a:spcPct val="100000"/>
              </a:lnSpc>
              <a:spcBef>
                <a:spcPts val="0"/>
              </a:spcBef>
              <a:spcAft>
                <a:spcPts val="0"/>
              </a:spcAft>
              <a:buClr>
                <a:srgbClr val="434343"/>
              </a:buClr>
              <a:buSzPts val="1400"/>
              <a:buFont typeface="Arvo"/>
              <a:buNone/>
              <a:defRPr sz="1400" b="0" i="0" u="none" strike="noStrike" cap="none">
                <a:solidFill>
                  <a:srgbClr val="434343"/>
                </a:solidFill>
                <a:latin typeface="Arvo"/>
                <a:ea typeface="Arvo"/>
                <a:cs typeface="Arvo"/>
                <a:sym typeface="Arvo"/>
              </a:defRPr>
            </a:lvl9pPr>
          </a:lstStyle>
          <a:p>
            <a:pPr marL="0" indent="0" algn="just"/>
            <a:r>
              <a:rPr lang="es-MX" dirty="0" smtClean="0"/>
              <a:t>La razón del estudio, es respecto a que se acerca una fecha de navidad donde muchas personas regalan este tipo de producto. Analizar algunos precios respecto al costo de estos a través de una muestra. </a:t>
            </a:r>
            <a:endParaRPr lang="es-MX"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OBJETIVOS</a:t>
            </a:r>
            <a:endParaRPr dirty="0"/>
          </a:p>
        </p:txBody>
      </p:sp>
      <p:grpSp>
        <p:nvGrpSpPr>
          <p:cNvPr id="371" name="Google Shape;371;p16"/>
          <p:cNvGrpSpPr/>
          <p:nvPr/>
        </p:nvGrpSpPr>
        <p:grpSpPr>
          <a:xfrm>
            <a:off x="3104037" y="468450"/>
            <a:ext cx="3051030" cy="4206676"/>
            <a:chOff x="2772462" y="468450"/>
            <a:chExt cx="3051030" cy="4206676"/>
          </a:xfrm>
        </p:grpSpPr>
        <p:cxnSp>
          <p:nvCxnSpPr>
            <p:cNvPr id="372" name="Google Shape;372;p16"/>
            <p:cNvCxnSpPr/>
            <p:nvPr/>
          </p:nvCxnSpPr>
          <p:spPr>
            <a:xfrm>
              <a:off x="4492801" y="411777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3" name="Google Shape;373;p16"/>
            <p:cNvCxnSpPr/>
            <p:nvPr/>
          </p:nvCxnSpPr>
          <p:spPr>
            <a:xfrm>
              <a:off x="3642651" y="308720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cxnSp>
          <p:nvCxnSpPr>
            <p:cNvPr id="374" name="Google Shape;374;p16"/>
            <p:cNvCxnSpPr/>
            <p:nvPr/>
          </p:nvCxnSpPr>
          <p:spPr>
            <a:xfrm>
              <a:off x="4492801" y="206672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5" name="Google Shape;375;p16"/>
            <p:cNvCxnSpPr>
              <a:stCxn id="376" idx="3"/>
            </p:cNvCxnSpPr>
            <p:nvPr/>
          </p:nvCxnSpPr>
          <p:spPr>
            <a:xfrm>
              <a:off x="3642651" y="103615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sp>
          <p:nvSpPr>
            <p:cNvPr id="377" name="Google Shape;377;p16"/>
            <p:cNvSpPr/>
            <p:nvPr/>
          </p:nvSpPr>
          <p:spPr>
            <a:xfrm>
              <a:off x="2772462" y="468450"/>
              <a:ext cx="3051030" cy="4206676"/>
            </a:xfrm>
            <a:custGeom>
              <a:avLst/>
              <a:gdLst/>
              <a:ahLst/>
              <a:cxnLst/>
              <a:rect l="l" t="t" r="r" b="b"/>
              <a:pathLst>
                <a:path w="123536" h="170328" extrusionOk="0">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018790"/>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2887250" y="580000"/>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4785602" y="1610567"/>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2887250" y="2628386"/>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4785602" y="3639878"/>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3003800" y="696550"/>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4902150" y="3756437"/>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4902162" y="1727113"/>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003800" y="2744925"/>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6"/>
          <p:cNvSpPr txBox="1">
            <a:spLocks noGrp="1"/>
          </p:cNvSpPr>
          <p:nvPr>
            <p:ph type="ctrTitle"/>
          </p:nvPr>
        </p:nvSpPr>
        <p:spPr>
          <a:xfrm>
            <a:off x="3375726" y="74725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01</a:t>
            </a:r>
            <a:endParaRPr>
              <a:solidFill>
                <a:srgbClr val="FFFFFF"/>
              </a:solidFill>
            </a:endParaRPr>
          </a:p>
        </p:txBody>
      </p:sp>
      <p:sp>
        <p:nvSpPr>
          <p:cNvPr id="386" name="Google Shape;386;p16"/>
          <p:cNvSpPr txBox="1">
            <a:spLocks noGrp="1"/>
          </p:cNvSpPr>
          <p:nvPr>
            <p:ph type="ctrTitle"/>
          </p:nvPr>
        </p:nvSpPr>
        <p:spPr>
          <a:xfrm>
            <a:off x="5274076" y="17778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02</a:t>
            </a:r>
            <a:endParaRPr>
              <a:solidFill>
                <a:srgbClr val="FFFFFF"/>
              </a:solidFill>
            </a:endParaRPr>
          </a:p>
        </p:txBody>
      </p:sp>
      <p:sp>
        <p:nvSpPr>
          <p:cNvPr id="387" name="Google Shape;387;p16"/>
          <p:cNvSpPr txBox="1">
            <a:spLocks noGrp="1"/>
          </p:cNvSpPr>
          <p:nvPr>
            <p:ph type="ctrTitle"/>
          </p:nvPr>
        </p:nvSpPr>
        <p:spPr>
          <a:xfrm>
            <a:off x="3375726" y="27956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03</a:t>
            </a:r>
            <a:endParaRPr>
              <a:solidFill>
                <a:srgbClr val="FFFFFF"/>
              </a:solidFill>
            </a:endParaRPr>
          </a:p>
        </p:txBody>
      </p:sp>
      <p:sp>
        <p:nvSpPr>
          <p:cNvPr id="388" name="Google Shape;388;p16"/>
          <p:cNvSpPr txBox="1">
            <a:spLocks noGrp="1"/>
          </p:cNvSpPr>
          <p:nvPr>
            <p:ph type="ctrTitle"/>
          </p:nvPr>
        </p:nvSpPr>
        <p:spPr>
          <a:xfrm>
            <a:off x="5274076" y="38071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04</a:t>
            </a:r>
            <a:endParaRPr>
              <a:solidFill>
                <a:srgbClr val="FFFFFF"/>
              </a:solidFill>
            </a:endParaRPr>
          </a:p>
        </p:txBody>
      </p:sp>
      <p:sp>
        <p:nvSpPr>
          <p:cNvPr id="389" name="Google Shape;389;p16"/>
          <p:cNvSpPr txBox="1">
            <a:spLocks noGrp="1"/>
          </p:cNvSpPr>
          <p:nvPr>
            <p:ph type="subTitle" idx="4294967295"/>
          </p:nvPr>
        </p:nvSpPr>
        <p:spPr>
          <a:xfrm>
            <a:off x="4544775" y="747250"/>
            <a:ext cx="1692300" cy="5778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Clr>
                <a:schemeClr val="dk1"/>
              </a:buClr>
              <a:buSzPts val="1100"/>
              <a:buFont typeface="Arial"/>
              <a:buNone/>
            </a:pPr>
            <a:r>
              <a:rPr lang="es" sz="1000" dirty="0" smtClean="0">
                <a:solidFill>
                  <a:srgbClr val="1DCDC3"/>
                </a:solidFill>
              </a:rPr>
              <a:t>Comparar precios de los perfumes con la tienda SAIRAM y el Retail</a:t>
            </a:r>
            <a:br>
              <a:rPr lang="es" sz="1000" dirty="0" smtClean="0">
                <a:solidFill>
                  <a:srgbClr val="1DCDC3"/>
                </a:solidFill>
              </a:rPr>
            </a:br>
            <a:endParaRPr sz="1000" dirty="0"/>
          </a:p>
          <a:p>
            <a:pPr marL="0" lvl="0" indent="0" algn="l" rtl="0">
              <a:spcBef>
                <a:spcPts val="1600"/>
              </a:spcBef>
              <a:spcAft>
                <a:spcPts val="1600"/>
              </a:spcAft>
              <a:buNone/>
            </a:pPr>
            <a:endParaRPr sz="1000" dirty="0"/>
          </a:p>
        </p:txBody>
      </p:sp>
      <p:sp>
        <p:nvSpPr>
          <p:cNvPr id="390" name="Google Shape;390;p16"/>
          <p:cNvSpPr txBox="1">
            <a:spLocks noGrp="1"/>
          </p:cNvSpPr>
          <p:nvPr>
            <p:ph type="subTitle" idx="4294967295"/>
          </p:nvPr>
        </p:nvSpPr>
        <p:spPr>
          <a:xfrm>
            <a:off x="2977400" y="1777825"/>
            <a:ext cx="1726200" cy="5778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CL" sz="1000" dirty="0" smtClean="0"/>
              <a:t>Identificar cuales son los perfumes con mayor y menor precios</a:t>
            </a:r>
            <a:endParaRPr sz="1000" dirty="0"/>
          </a:p>
          <a:p>
            <a:pPr marL="0" lvl="0" indent="0" algn="r" rtl="0">
              <a:spcBef>
                <a:spcPts val="1600"/>
              </a:spcBef>
              <a:spcAft>
                <a:spcPts val="1600"/>
              </a:spcAft>
              <a:buNone/>
            </a:pPr>
            <a:endParaRPr sz="1000" dirty="0"/>
          </a:p>
        </p:txBody>
      </p:sp>
      <p:sp>
        <p:nvSpPr>
          <p:cNvPr id="391" name="Google Shape;391;p16"/>
          <p:cNvSpPr txBox="1">
            <a:spLocks noGrp="1"/>
          </p:cNvSpPr>
          <p:nvPr>
            <p:ph type="subTitle" idx="4294967295"/>
          </p:nvPr>
        </p:nvSpPr>
        <p:spPr>
          <a:xfrm>
            <a:off x="4544775" y="2795625"/>
            <a:ext cx="1988700" cy="57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000" dirty="0" smtClean="0">
                <a:solidFill>
                  <a:srgbClr val="1DCDC3"/>
                </a:solidFill>
              </a:rPr>
              <a:t>Mencionar cuales son los poerfumes con mayores y menores descuentos </a:t>
            </a:r>
            <a:endParaRPr sz="1000" dirty="0"/>
          </a:p>
          <a:p>
            <a:pPr marL="0" lvl="0" indent="0" algn="l" rtl="0">
              <a:spcBef>
                <a:spcPts val="1600"/>
              </a:spcBef>
              <a:spcAft>
                <a:spcPts val="1600"/>
              </a:spcAft>
              <a:buNone/>
            </a:pPr>
            <a:endParaRPr sz="1000" dirty="0"/>
          </a:p>
        </p:txBody>
      </p:sp>
      <p:sp>
        <p:nvSpPr>
          <p:cNvPr id="392" name="Google Shape;392;p16"/>
          <p:cNvSpPr txBox="1">
            <a:spLocks noGrp="1"/>
          </p:cNvSpPr>
          <p:nvPr>
            <p:ph type="subTitle" idx="4294967295"/>
          </p:nvPr>
        </p:nvSpPr>
        <p:spPr>
          <a:xfrm>
            <a:off x="2450650" y="3826200"/>
            <a:ext cx="2253000" cy="5778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CL" sz="1000" dirty="0" smtClean="0"/>
              <a:t>Analizar perfumes </a:t>
            </a:r>
            <a:br>
              <a:rPr lang="es-CL" sz="1000" dirty="0" smtClean="0"/>
            </a:br>
            <a:r>
              <a:rPr lang="es-CL" sz="1000" dirty="0" smtClean="0"/>
              <a:t>de hombres y de mujeres</a:t>
            </a:r>
            <a:endParaRPr sz="1000" dirty="0"/>
          </a:p>
          <a:p>
            <a:pPr marL="0" lvl="0" indent="0" algn="r" rtl="0">
              <a:spcBef>
                <a:spcPts val="1600"/>
              </a:spcBef>
              <a:spcAft>
                <a:spcPts val="1600"/>
              </a:spcAft>
              <a:buNone/>
            </a:pPr>
            <a:endParaRPr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7"/>
          <p:cNvSpPr txBox="1">
            <a:spLocks noGrp="1"/>
          </p:cNvSpPr>
          <p:nvPr>
            <p:ph type="ctrTitle"/>
          </p:nvPr>
        </p:nvSpPr>
        <p:spPr>
          <a:xfrm flipH="1">
            <a:off x="770575" y="468450"/>
            <a:ext cx="2679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METODOLOGÍA</a:t>
            </a:r>
            <a:endParaRPr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531" b="6610"/>
          <a:stretch/>
        </p:blipFill>
        <p:spPr bwMode="auto">
          <a:xfrm>
            <a:off x="313987" y="1644555"/>
            <a:ext cx="5914071" cy="268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4048125" y="2053988"/>
            <a:ext cx="2105025" cy="19175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23 Rectángulo"/>
          <p:cNvSpPr/>
          <p:nvPr/>
        </p:nvSpPr>
        <p:spPr>
          <a:xfrm>
            <a:off x="1498270" y="2765947"/>
            <a:ext cx="1052512" cy="1567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8" name="7 Conector recto de flecha"/>
          <p:cNvCxnSpPr/>
          <p:nvPr/>
        </p:nvCxnSpPr>
        <p:spPr>
          <a:xfrm flipV="1">
            <a:off x="2024526" y="714375"/>
            <a:ext cx="4423898" cy="2051572"/>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9 Conector recto de flecha"/>
          <p:cNvCxnSpPr>
            <a:stCxn id="5" idx="0"/>
          </p:cNvCxnSpPr>
          <p:nvPr/>
        </p:nvCxnSpPr>
        <p:spPr>
          <a:xfrm flipV="1">
            <a:off x="5100638" y="1460381"/>
            <a:ext cx="1347786" cy="59360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12 CuadroTexto"/>
          <p:cNvSpPr txBox="1"/>
          <p:nvPr/>
        </p:nvSpPr>
        <p:spPr>
          <a:xfrm>
            <a:off x="6448424" y="147404"/>
            <a:ext cx="2486025" cy="4185761"/>
          </a:xfrm>
          <a:prstGeom prst="rect">
            <a:avLst/>
          </a:prstGeom>
          <a:noFill/>
          <a:ln>
            <a:solidFill>
              <a:srgbClr val="FF0000"/>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just"/>
            <a:r>
              <a:rPr lang="es-CL" dirty="0" smtClean="0">
                <a:latin typeface="Arvo" charset="0"/>
              </a:rPr>
              <a:t>Forma de la cual se ha sacado los datos, de esta forma se obtuvo:</a:t>
            </a:r>
            <a:br>
              <a:rPr lang="es-CL" dirty="0" smtClean="0">
                <a:latin typeface="Arvo" charset="0"/>
              </a:rPr>
            </a:br>
            <a:endParaRPr lang="es-CL" dirty="0" smtClean="0">
              <a:latin typeface="Arvo" charset="0"/>
            </a:endParaRPr>
          </a:p>
          <a:p>
            <a:pPr marL="285750" indent="-285750" algn="just">
              <a:buFont typeface="Arial" pitchFamily="34" charset="0"/>
              <a:buChar char="•"/>
            </a:pPr>
            <a:r>
              <a:rPr lang="es-CL" dirty="0" smtClean="0">
                <a:latin typeface="Arvo" charset="0"/>
              </a:rPr>
              <a:t>Nombre</a:t>
            </a:r>
          </a:p>
          <a:p>
            <a:pPr marL="285750" indent="-285750" algn="just">
              <a:buFont typeface="Arial" pitchFamily="34" charset="0"/>
              <a:buChar char="•"/>
            </a:pPr>
            <a:r>
              <a:rPr lang="es-CL" dirty="0" smtClean="0">
                <a:latin typeface="Arvo" charset="0"/>
              </a:rPr>
              <a:t>Descripción</a:t>
            </a:r>
          </a:p>
          <a:p>
            <a:pPr marL="285750" indent="-285750" algn="just">
              <a:buFont typeface="Arial" pitchFamily="34" charset="0"/>
              <a:buChar char="•"/>
            </a:pPr>
            <a:r>
              <a:rPr lang="es-CL" dirty="0" smtClean="0">
                <a:latin typeface="Arvo" charset="0"/>
              </a:rPr>
              <a:t>Precio Retail</a:t>
            </a:r>
          </a:p>
          <a:p>
            <a:pPr marL="285750" indent="-285750" algn="just">
              <a:buFont typeface="Arial" pitchFamily="34" charset="0"/>
              <a:buChar char="•"/>
            </a:pPr>
            <a:r>
              <a:rPr lang="es-CL" dirty="0" smtClean="0">
                <a:latin typeface="Arvo" charset="0"/>
              </a:rPr>
              <a:t>Precio de Tienda </a:t>
            </a:r>
          </a:p>
          <a:p>
            <a:pPr marL="285750" indent="-285750" algn="just">
              <a:buFont typeface="Arial" pitchFamily="34" charset="0"/>
              <a:buChar char="•"/>
            </a:pPr>
            <a:r>
              <a:rPr lang="es-CL" dirty="0" smtClean="0">
                <a:latin typeface="Arvo" charset="0"/>
              </a:rPr>
              <a:t>Descuento</a:t>
            </a:r>
          </a:p>
          <a:p>
            <a:pPr marL="285750" indent="-285750" algn="just">
              <a:buFont typeface="Arial" pitchFamily="34" charset="0"/>
              <a:buChar char="•"/>
            </a:pPr>
            <a:endParaRPr lang="es-CL" dirty="0">
              <a:latin typeface="Arvo" charset="0"/>
            </a:endParaRPr>
          </a:p>
          <a:p>
            <a:pPr algn="just"/>
            <a:r>
              <a:rPr lang="es-CL" dirty="0" smtClean="0">
                <a:latin typeface="Arvo" charset="0"/>
              </a:rPr>
              <a:t>Se hizo de forma generalizada, tomando una muestra de 5 paginas y de distintos perfumes. </a:t>
            </a:r>
            <a:endParaRPr lang="es-CL" dirty="0">
              <a:latin typeface="Arvo" charset="0"/>
            </a:endParaRPr>
          </a:p>
          <a:p>
            <a:pPr algn="just"/>
            <a:endParaRPr lang="es-CL" dirty="0" smtClean="0">
              <a:latin typeface="Arvo" charset="0"/>
            </a:endParaRPr>
          </a:p>
          <a:p>
            <a:pPr algn="just"/>
            <a:r>
              <a:rPr lang="es-CL" dirty="0" smtClean="0">
                <a:latin typeface="Arvo" charset="0"/>
              </a:rPr>
              <a:t>Este método se hizo en los perfumes de hombres y mujeres. </a:t>
            </a:r>
          </a:p>
          <a:p>
            <a:pPr marL="285750" indent="-285750" algn="just">
              <a:buFont typeface="Arial" pitchFamily="34" charset="0"/>
              <a:buChar char="•"/>
            </a:pPr>
            <a:endParaRPr lang="es-CL" dirty="0">
              <a:latin typeface="Arvo"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9"/>
          <p:cNvSpPr txBox="1">
            <a:spLocks noGrp="1"/>
          </p:cNvSpPr>
          <p:nvPr>
            <p:ph type="ctrTitle"/>
          </p:nvPr>
        </p:nvSpPr>
        <p:spPr>
          <a:xfrm flipH="1">
            <a:off x="761175"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METODOLOGÍA</a:t>
            </a:r>
            <a:endParaRPr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6390"/>
          <a:stretch/>
        </p:blipFill>
        <p:spPr bwMode="auto">
          <a:xfrm>
            <a:off x="847725" y="1333415"/>
            <a:ext cx="3324226" cy="348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47936"/>
          <a:stretch/>
        </p:blipFill>
        <p:spPr bwMode="auto">
          <a:xfrm>
            <a:off x="5073668" y="171449"/>
            <a:ext cx="3565508" cy="385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1104900" y="1933575"/>
            <a:ext cx="20193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25 Rectángulo"/>
          <p:cNvSpPr/>
          <p:nvPr/>
        </p:nvSpPr>
        <p:spPr>
          <a:xfrm>
            <a:off x="1104900" y="3271037"/>
            <a:ext cx="20193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8 Rectángulo"/>
          <p:cNvSpPr/>
          <p:nvPr/>
        </p:nvSpPr>
        <p:spPr>
          <a:xfrm>
            <a:off x="5398618" y="877824"/>
            <a:ext cx="3240558" cy="2340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10 CuadroTexto"/>
          <p:cNvSpPr txBox="1"/>
          <p:nvPr/>
        </p:nvSpPr>
        <p:spPr>
          <a:xfrm>
            <a:off x="3525926" y="2048256"/>
            <a:ext cx="1419149" cy="1169551"/>
          </a:xfrm>
          <a:prstGeom prst="rect">
            <a:avLst/>
          </a:prstGeom>
          <a:solidFill>
            <a:schemeClr val="accent4"/>
          </a:solidFill>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s-CL" dirty="0" smtClean="0">
                <a:latin typeface="Arvo" charset="0"/>
              </a:rPr>
              <a:t>Método del cual se limpio los datos obtenidos por la pagina web</a:t>
            </a:r>
            <a:endParaRPr lang="es-CL" dirty="0">
              <a:latin typeface="Arvo" charset="0"/>
            </a:endParaRPr>
          </a:p>
        </p:txBody>
      </p:sp>
      <p:cxnSp>
        <p:nvCxnSpPr>
          <p:cNvPr id="13" name="12 Conector recto de flecha"/>
          <p:cNvCxnSpPr>
            <a:stCxn id="8" idx="3"/>
          </p:cNvCxnSpPr>
          <p:nvPr/>
        </p:nvCxnSpPr>
        <p:spPr>
          <a:xfrm>
            <a:off x="3124200" y="2466975"/>
            <a:ext cx="401726"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2" name="31 Conector recto de flecha"/>
          <p:cNvCxnSpPr>
            <a:endCxn id="11" idx="2"/>
          </p:cNvCxnSpPr>
          <p:nvPr/>
        </p:nvCxnSpPr>
        <p:spPr>
          <a:xfrm flipV="1">
            <a:off x="3124200" y="3217807"/>
            <a:ext cx="1111301" cy="63105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5" name="34 Conector recto de flecha"/>
          <p:cNvCxnSpPr/>
          <p:nvPr/>
        </p:nvCxnSpPr>
        <p:spPr>
          <a:xfrm flipH="1">
            <a:off x="4945076" y="2466975"/>
            <a:ext cx="453542" cy="53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
          <p:cNvSpPr txBox="1">
            <a:spLocks noGrp="1"/>
          </p:cNvSpPr>
          <p:nvPr>
            <p:ph type="ctrTitle"/>
          </p:nvPr>
        </p:nvSpPr>
        <p:spPr>
          <a:xfrm>
            <a:off x="228401" y="439875"/>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RESULTADOS</a:t>
            </a:r>
            <a:endParaRPr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279"/>
          <a:stretch/>
        </p:blipFill>
        <p:spPr bwMode="auto">
          <a:xfrm>
            <a:off x="2952750" y="1447799"/>
            <a:ext cx="6057900" cy="33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219075" y="428625"/>
            <a:ext cx="2228850" cy="2677656"/>
          </a:xfrm>
          <a:prstGeom prst="rect">
            <a:avLst/>
          </a:prstGeom>
          <a:noFill/>
        </p:spPr>
        <p:txBody>
          <a:bodyPr wrap="square" rtlCol="0">
            <a:spAutoFit/>
          </a:bodyPr>
          <a:lstStyle/>
          <a:p>
            <a:r>
              <a:rPr lang="es-CL" dirty="0" smtClean="0">
                <a:latin typeface="Arvo" charset="0"/>
              </a:rPr>
              <a:t>Podemos ver que se han tomado los siguientes perfumes como muestra, de lo cual son 33 perfumes de hombres y 36 perfumes de mujeres.</a:t>
            </a:r>
          </a:p>
          <a:p>
            <a:endParaRPr lang="es-CL" dirty="0">
              <a:latin typeface="Arvo" charset="0"/>
            </a:endParaRPr>
          </a:p>
          <a:p>
            <a:r>
              <a:rPr lang="es-CL" dirty="0" smtClean="0">
                <a:latin typeface="Arvo" charset="0"/>
              </a:rPr>
              <a:t>Este grafico representa el precio del Retail que es considerado como «Precio Antes»</a:t>
            </a:r>
            <a:endParaRPr lang="es-CL" dirty="0">
              <a:latin typeface="Arvo"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71" name="Google Shape;471;p20"/>
          <p:cNvSpPr txBox="1">
            <a:spLocks noGrp="1"/>
          </p:cNvSpPr>
          <p:nvPr>
            <p:ph type="ctrTitle"/>
          </p:nvPr>
        </p:nvSpPr>
        <p:spPr>
          <a:xfrm>
            <a:off x="228401" y="4684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RESULTADOS</a:t>
            </a:r>
            <a:endParaRPr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24"/>
          <a:stretch/>
        </p:blipFill>
        <p:spPr bwMode="auto">
          <a:xfrm>
            <a:off x="2895598" y="1447800"/>
            <a:ext cx="611936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44 CuadroTexto"/>
          <p:cNvSpPr txBox="1"/>
          <p:nvPr/>
        </p:nvSpPr>
        <p:spPr>
          <a:xfrm>
            <a:off x="219075" y="428625"/>
            <a:ext cx="2228850" cy="3539430"/>
          </a:xfrm>
          <a:prstGeom prst="rect">
            <a:avLst/>
          </a:prstGeom>
          <a:noFill/>
        </p:spPr>
        <p:txBody>
          <a:bodyPr wrap="square" rtlCol="0">
            <a:spAutoFit/>
          </a:bodyPr>
          <a:lstStyle/>
          <a:p>
            <a:r>
              <a:rPr lang="es-CL" dirty="0" smtClean="0">
                <a:latin typeface="Arvo" charset="0"/>
              </a:rPr>
              <a:t>Los precios tienen una gran diferencia entre el Retail y la tienda SAIRAM.</a:t>
            </a:r>
          </a:p>
          <a:p>
            <a:endParaRPr lang="es-CL" dirty="0">
              <a:latin typeface="Arvo" charset="0"/>
            </a:endParaRPr>
          </a:p>
          <a:p>
            <a:r>
              <a:rPr lang="es-CL" dirty="0" smtClean="0">
                <a:latin typeface="Arvo" charset="0"/>
              </a:rPr>
              <a:t>Se deduce que el porcentaje de «descuento» de la tienda es muy alta sobre el Retail</a:t>
            </a:r>
            <a:r>
              <a:rPr lang="es-CL" dirty="0">
                <a:latin typeface="Arvo" charset="0"/>
              </a:rPr>
              <a:t>.</a:t>
            </a:r>
            <a:r>
              <a:rPr lang="es-CL" dirty="0" smtClean="0">
                <a:latin typeface="Arvo" charset="0"/>
              </a:rPr>
              <a:t> </a:t>
            </a:r>
            <a:endParaRPr lang="es-CL" dirty="0">
              <a:latin typeface="Arvo" charset="0"/>
            </a:endParaRPr>
          </a:p>
          <a:p>
            <a:endParaRPr lang="es-CL" dirty="0">
              <a:latin typeface="Arvo" charset="0"/>
            </a:endParaRPr>
          </a:p>
          <a:p>
            <a:r>
              <a:rPr lang="es-CL" dirty="0" smtClean="0">
                <a:latin typeface="Arvo" charset="0"/>
              </a:rPr>
              <a:t>Este grafico representa el precio de la tienda SAIRAM que es considerado como «Precio Después»</a:t>
            </a:r>
            <a:endParaRPr lang="es-CL" dirty="0">
              <a:latin typeface="Arvo"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55" name="Google Shape;555;p22"/>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smtClean="0"/>
              <a:t>RESULTADOS</a:t>
            </a:r>
            <a:endParaRPr dirty="0"/>
          </a:p>
        </p:txBody>
      </p:sp>
      <p:graphicFrame>
        <p:nvGraphicFramePr>
          <p:cNvPr id="2" name="1 Tabla"/>
          <p:cNvGraphicFramePr>
            <a:graphicFrameLocks noGrp="1"/>
          </p:cNvGraphicFramePr>
          <p:nvPr>
            <p:extLst>
              <p:ext uri="{D42A27DB-BD31-4B8C-83A1-F6EECF244321}">
                <p14:modId xmlns:p14="http://schemas.microsoft.com/office/powerpoint/2010/main" val="173891315"/>
              </p:ext>
            </p:extLst>
          </p:nvPr>
        </p:nvGraphicFramePr>
        <p:xfrm>
          <a:off x="428623" y="1181101"/>
          <a:ext cx="7981952" cy="2590800"/>
        </p:xfrm>
        <a:graphic>
          <a:graphicData uri="http://schemas.openxmlformats.org/drawingml/2006/table">
            <a:tbl>
              <a:tblPr firstRow="1" bandRow="1">
                <a:tableStyleId>{150D55C0-9A59-4519-BA10-A4156B7A37E0}</a:tableStyleId>
              </a:tblPr>
              <a:tblGrid>
                <a:gridCol w="1995488"/>
                <a:gridCol w="1995488"/>
                <a:gridCol w="1995488"/>
                <a:gridCol w="1995488"/>
              </a:tblGrid>
              <a:tr h="668274">
                <a:tc>
                  <a:txBody>
                    <a:bodyPr/>
                    <a:lstStyle/>
                    <a:p>
                      <a:endParaRPr lang="es-CL" b="1" dirty="0">
                        <a:solidFill>
                          <a:schemeClr val="tx1"/>
                        </a:solidFill>
                        <a:latin typeface="Arvo"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PROMEDIO</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MINIMO</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MAXIMO</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r>
              <a:tr h="640842">
                <a:tc>
                  <a:txBody>
                    <a:bodyPr/>
                    <a:lstStyle/>
                    <a:p>
                      <a:pPr algn="ctr"/>
                      <a:r>
                        <a:rPr lang="es-CL" baseline="0" dirty="0" smtClean="0">
                          <a:solidFill>
                            <a:schemeClr val="tx1"/>
                          </a:solidFill>
                          <a:latin typeface="Arvo" charset="0"/>
                        </a:rPr>
                        <a:t>RETAIL </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$55.110</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$6.000</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$152.800</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r>
              <a:tr h="640842">
                <a:tc>
                  <a:txBody>
                    <a:bodyPr/>
                    <a:lstStyle/>
                    <a:p>
                      <a:pPr algn="ctr"/>
                      <a:r>
                        <a:rPr lang="es-CL" dirty="0" smtClean="0">
                          <a:solidFill>
                            <a:schemeClr val="tx1"/>
                          </a:solidFill>
                          <a:latin typeface="Arvo" charset="0"/>
                        </a:rPr>
                        <a:t>SAIRAM</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$36.356</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$3.900</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a:txBody>
                    <a:bodyPr/>
                    <a:lstStyle/>
                    <a:p>
                      <a:pPr algn="ctr"/>
                      <a:r>
                        <a:rPr lang="es-CL" dirty="0" smtClean="0">
                          <a:solidFill>
                            <a:schemeClr val="tx1"/>
                          </a:solidFill>
                          <a:latin typeface="Arvo" charset="0"/>
                        </a:rPr>
                        <a:t>$79.900</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r>
              <a:tr h="640842">
                <a:tc>
                  <a:txBody>
                    <a:bodyPr/>
                    <a:lstStyle/>
                    <a:p>
                      <a:pPr algn="ctr"/>
                      <a:r>
                        <a:rPr lang="es-CL" dirty="0" smtClean="0">
                          <a:solidFill>
                            <a:schemeClr val="tx1"/>
                          </a:solidFill>
                          <a:latin typeface="Arvo" charset="0"/>
                        </a:rPr>
                        <a:t>DESCUENTO</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dirty="0" smtClean="0">
                          <a:solidFill>
                            <a:schemeClr val="tx1"/>
                          </a:solidFill>
                          <a:latin typeface="Arvo" charset="0"/>
                        </a:rPr>
                        <a:t>34,49%</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dirty="0" smtClean="0">
                          <a:solidFill>
                            <a:schemeClr val="tx1"/>
                          </a:solidFill>
                          <a:latin typeface="Arvo" charset="0"/>
                        </a:rPr>
                        <a:t>15%</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dirty="0" smtClean="0">
                          <a:solidFill>
                            <a:schemeClr val="tx1"/>
                          </a:solidFill>
                          <a:latin typeface="Arvo" charset="0"/>
                        </a:rPr>
                        <a:t>50,25%</a:t>
                      </a:r>
                      <a:endParaRPr lang="es-CL" dirty="0">
                        <a:solidFill>
                          <a:schemeClr val="tx1"/>
                        </a:solidFill>
                        <a:latin typeface="Arvo"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lumMod val="75000"/>
                      </a:schemeClr>
                    </a:solidFill>
                  </a:tcPr>
                </a:tc>
              </a:tr>
            </a:tbl>
          </a:graphicData>
        </a:graphic>
      </p:graphicFrame>
      <p:cxnSp>
        <p:nvCxnSpPr>
          <p:cNvPr id="4" name="3 Conector recto"/>
          <p:cNvCxnSpPr/>
          <p:nvPr/>
        </p:nvCxnSpPr>
        <p:spPr>
          <a:xfrm>
            <a:off x="381000" y="1171575"/>
            <a:ext cx="2054842" cy="676275"/>
          </a:xfrm>
          <a:prstGeom prst="line">
            <a:avLst/>
          </a:prstGeom>
        </p:spPr>
        <p:style>
          <a:lnRef idx="2">
            <a:schemeClr val="dk1"/>
          </a:lnRef>
          <a:fillRef idx="0">
            <a:schemeClr val="dk1"/>
          </a:fillRef>
          <a:effectRef idx="1">
            <a:schemeClr val="dk1"/>
          </a:effectRef>
          <a:fontRef idx="minor">
            <a:schemeClr val="tx1"/>
          </a:fontRef>
        </p:style>
      </p:cxnSp>
      <p:sp>
        <p:nvSpPr>
          <p:cNvPr id="9" name="8 CuadroTexto"/>
          <p:cNvSpPr txBox="1"/>
          <p:nvPr/>
        </p:nvSpPr>
        <p:spPr>
          <a:xfrm>
            <a:off x="454498" y="1509712"/>
            <a:ext cx="1241946" cy="307777"/>
          </a:xfrm>
          <a:prstGeom prst="rect">
            <a:avLst/>
          </a:prstGeom>
          <a:noFill/>
        </p:spPr>
        <p:txBody>
          <a:bodyPr wrap="square" rtlCol="0">
            <a:spAutoFit/>
          </a:bodyPr>
          <a:lstStyle/>
          <a:p>
            <a:r>
              <a:rPr lang="es-CL" dirty="0" smtClean="0">
                <a:solidFill>
                  <a:schemeClr val="tx1"/>
                </a:solidFill>
                <a:latin typeface="Arvo" charset="0"/>
              </a:rPr>
              <a:t>PERFUME</a:t>
            </a:r>
            <a:endParaRPr lang="es-CL" dirty="0">
              <a:solidFill>
                <a:schemeClr val="tx1"/>
              </a:solidFill>
              <a:latin typeface="Arvo" charset="0"/>
            </a:endParaRPr>
          </a:p>
        </p:txBody>
      </p:sp>
      <p:sp>
        <p:nvSpPr>
          <p:cNvPr id="69" name="68 CuadroTexto"/>
          <p:cNvSpPr txBox="1"/>
          <p:nvPr/>
        </p:nvSpPr>
        <p:spPr>
          <a:xfrm>
            <a:off x="1157644" y="1204423"/>
            <a:ext cx="1241946" cy="307777"/>
          </a:xfrm>
          <a:prstGeom prst="rect">
            <a:avLst/>
          </a:prstGeom>
          <a:noFill/>
        </p:spPr>
        <p:txBody>
          <a:bodyPr wrap="square" rtlCol="0">
            <a:spAutoFit/>
          </a:bodyPr>
          <a:lstStyle/>
          <a:p>
            <a:pPr algn="r"/>
            <a:r>
              <a:rPr lang="es-CL" dirty="0" smtClean="0">
                <a:solidFill>
                  <a:schemeClr val="tx1"/>
                </a:solidFill>
                <a:latin typeface="Arvo" charset="0"/>
              </a:rPr>
              <a:t>PRECIO</a:t>
            </a:r>
            <a:endParaRPr lang="es-CL" dirty="0">
              <a:solidFill>
                <a:schemeClr val="tx1"/>
              </a:solidFill>
              <a:latin typeface="Arvo" charset="0"/>
            </a:endParaRPr>
          </a:p>
        </p:txBody>
      </p:sp>
      <p:sp>
        <p:nvSpPr>
          <p:cNvPr id="14" name="13 CuadroTexto"/>
          <p:cNvSpPr txBox="1"/>
          <p:nvPr/>
        </p:nvSpPr>
        <p:spPr>
          <a:xfrm>
            <a:off x="381000" y="537835"/>
            <a:ext cx="5810250" cy="523220"/>
          </a:xfrm>
          <a:prstGeom prst="rect">
            <a:avLst/>
          </a:prstGeom>
          <a:noFill/>
        </p:spPr>
        <p:txBody>
          <a:bodyPr wrap="square" rtlCol="0">
            <a:spAutoFit/>
          </a:bodyPr>
          <a:lstStyle/>
          <a:p>
            <a:r>
              <a:rPr lang="es-CL" b="1" dirty="0" smtClean="0">
                <a:latin typeface="Arvo" charset="0"/>
              </a:rPr>
              <a:t>Análisis de Tabla: Precios y Descuentos en </a:t>
            </a:r>
            <a:br>
              <a:rPr lang="es-CL" b="1" dirty="0" smtClean="0">
                <a:latin typeface="Arvo" charset="0"/>
              </a:rPr>
            </a:br>
            <a:r>
              <a:rPr lang="es-CL" b="1" dirty="0" smtClean="0">
                <a:latin typeface="Arvo" charset="0"/>
              </a:rPr>
              <a:t>	                     perfumes para hombres</a:t>
            </a:r>
            <a:endParaRPr lang="es-CL" b="1" dirty="0">
              <a:latin typeface="Arvo" charset="0"/>
            </a:endParaRPr>
          </a:p>
        </p:txBody>
      </p:sp>
      <p:sp>
        <p:nvSpPr>
          <p:cNvPr id="15" name="14 CuadroTexto"/>
          <p:cNvSpPr txBox="1"/>
          <p:nvPr/>
        </p:nvSpPr>
        <p:spPr>
          <a:xfrm>
            <a:off x="3048000" y="3886200"/>
            <a:ext cx="5810250" cy="1384995"/>
          </a:xfrm>
          <a:prstGeom prst="rect">
            <a:avLst/>
          </a:prstGeom>
          <a:noFill/>
        </p:spPr>
        <p:txBody>
          <a:bodyPr wrap="square" rtlCol="0">
            <a:spAutoFit/>
          </a:bodyPr>
          <a:lstStyle/>
          <a:p>
            <a:pPr marL="285750" indent="-285750">
              <a:buFont typeface="Arial" pitchFamily="34" charset="0"/>
              <a:buChar char="•"/>
            </a:pPr>
            <a:r>
              <a:rPr lang="es-CL" dirty="0" smtClean="0">
                <a:latin typeface="Arvo" charset="0"/>
              </a:rPr>
              <a:t>El perfume con precio más bajo es «Cuba»</a:t>
            </a:r>
          </a:p>
          <a:p>
            <a:pPr marL="285750" indent="-285750">
              <a:buFont typeface="Arial" pitchFamily="34" charset="0"/>
              <a:buChar char="•"/>
            </a:pPr>
            <a:r>
              <a:rPr lang="es-CL" dirty="0" smtClean="0">
                <a:latin typeface="Arvo" charset="0"/>
              </a:rPr>
              <a:t>El perfume con precio más alto es «Prada»</a:t>
            </a:r>
          </a:p>
          <a:p>
            <a:pPr marL="285750" indent="-285750">
              <a:buFont typeface="Arial" pitchFamily="34" charset="0"/>
              <a:buChar char="•"/>
            </a:pPr>
            <a:r>
              <a:rPr lang="es-CL" dirty="0" smtClean="0">
                <a:latin typeface="Arvo" charset="0"/>
              </a:rPr>
              <a:t>El perfume con mayor descuento es «Jesús Del Pozo»</a:t>
            </a:r>
          </a:p>
          <a:p>
            <a:pPr marL="285750" indent="-285750">
              <a:buFont typeface="Arial" pitchFamily="34" charset="0"/>
              <a:buChar char="•"/>
            </a:pPr>
            <a:r>
              <a:rPr lang="es-CL" dirty="0" smtClean="0">
                <a:latin typeface="Arvo" charset="0"/>
              </a:rPr>
              <a:t>El perfume con menor descuento </a:t>
            </a:r>
            <a:r>
              <a:rPr lang="es-CL" dirty="0">
                <a:latin typeface="Arvo" charset="0"/>
              </a:rPr>
              <a:t>es «Giorgio Armani» </a:t>
            </a:r>
            <a:endParaRPr lang="es-CL" dirty="0" smtClean="0">
              <a:latin typeface="Arvo" charset="0"/>
            </a:endParaRPr>
          </a:p>
          <a:p>
            <a:pPr marL="285750" indent="-285750">
              <a:buFont typeface="Arial" pitchFamily="34" charset="0"/>
              <a:buChar char="•"/>
            </a:pPr>
            <a:endParaRPr lang="es-CL" dirty="0" smtClean="0">
              <a:latin typeface="Arvo" charset="0"/>
            </a:endParaRPr>
          </a:p>
          <a:p>
            <a:pPr marL="285750" indent="-285750">
              <a:buFont typeface="Arial" pitchFamily="34" charset="0"/>
              <a:buChar char="•"/>
            </a:pPr>
            <a:endParaRPr lang="es-CL" dirty="0">
              <a:latin typeface="Arvo"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412</Words>
  <Application>Microsoft Office PowerPoint</Application>
  <PresentationFormat>Presentación en pantalla (16:9)</PresentationFormat>
  <Paragraphs>81</Paragraphs>
  <Slides>10</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Fira Sans Extra Condensed Medium</vt:lpstr>
      <vt:lpstr>Barlow Condensed SemiBold</vt:lpstr>
      <vt:lpstr>Barlow Condensed Medium</vt:lpstr>
      <vt:lpstr>Arvo</vt:lpstr>
      <vt:lpstr>Barlow Condensed</vt:lpstr>
      <vt:lpstr>My Creative CV by slidesgo</vt:lpstr>
      <vt:lpstr>Analisis de Perfumes</vt:lpstr>
      <vt:lpstr>TABLA DE CONTENIDOS</vt:lpstr>
      <vt:lpstr>INTRODUCCION</vt:lpstr>
      <vt:lpstr>OBJETIVOS</vt:lpstr>
      <vt:lpstr>METODOLOGÍA</vt:lpstr>
      <vt:lpstr>METODOLOGÍA</vt:lpstr>
      <vt:lpstr>RESULTADOS</vt:lpstr>
      <vt:lpstr>RESULTADOS</vt:lpstr>
      <vt:lpstr>RESULTADOS</vt:lpstr>
      <vt:lpstr>CONCLUSIONES/COMENTARIOS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 Perfumes</dc:title>
  <cp:lastModifiedBy>Usuario de Windows</cp:lastModifiedBy>
  <cp:revision>10</cp:revision>
  <dcterms:modified xsi:type="dcterms:W3CDTF">2021-01-04T07:21:00Z</dcterms:modified>
</cp:coreProperties>
</file>