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4" r:id="rId2"/>
    <p:sldId id="257" r:id="rId3"/>
    <p:sldId id="258" r:id="rId4"/>
    <p:sldId id="277" r:id="rId5"/>
    <p:sldId id="27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Alexander" userId="dec5f84c-ba58-42cf-bcf1-039e331b3a8d" providerId="ADAL" clId="{894B395A-E629-4199-AB2E-F7D798C91A40}"/>
    <pc:docChg chg="delSld">
      <pc:chgData name="Kaiser Alexander" userId="dec5f84c-ba58-42cf-bcf1-039e331b3a8d" providerId="ADAL" clId="{894B395A-E629-4199-AB2E-F7D798C91A40}" dt="2020-11-20T10:10:09.826" v="5" actId="2696"/>
      <pc:docMkLst>
        <pc:docMk/>
      </pc:docMkLst>
      <pc:sldChg chg="del">
        <pc:chgData name="Kaiser Alexander" userId="dec5f84c-ba58-42cf-bcf1-039e331b3a8d" providerId="ADAL" clId="{894B395A-E629-4199-AB2E-F7D798C91A40}" dt="2020-11-20T10:10:09.821" v="1" actId="2696"/>
        <pc:sldMkLst>
          <pc:docMk/>
          <pc:sldMk cId="3553552240" sldId="256"/>
        </pc:sldMkLst>
      </pc:sldChg>
      <pc:sldChg chg="del">
        <pc:chgData name="Kaiser Alexander" userId="dec5f84c-ba58-42cf-bcf1-039e331b3a8d" providerId="ADAL" clId="{894B395A-E629-4199-AB2E-F7D798C91A40}" dt="2020-11-20T10:10:09.824" v="4" actId="2696"/>
        <pc:sldMkLst>
          <pc:docMk/>
          <pc:sldMk cId="4244374617" sldId="267"/>
        </pc:sldMkLst>
      </pc:sldChg>
      <pc:sldChg chg="del">
        <pc:chgData name="Kaiser Alexander" userId="dec5f84c-ba58-42cf-bcf1-039e331b3a8d" providerId="ADAL" clId="{894B395A-E629-4199-AB2E-F7D798C91A40}" dt="2020-11-20T10:10:09.823" v="3" actId="2696"/>
        <pc:sldMkLst>
          <pc:docMk/>
          <pc:sldMk cId="362329673" sldId="268"/>
        </pc:sldMkLst>
      </pc:sldChg>
      <pc:sldChg chg="del">
        <pc:chgData name="Kaiser Alexander" userId="dec5f84c-ba58-42cf-bcf1-039e331b3a8d" providerId="ADAL" clId="{894B395A-E629-4199-AB2E-F7D798C91A40}" dt="2020-11-20T10:10:09.826" v="5" actId="2696"/>
        <pc:sldMkLst>
          <pc:docMk/>
          <pc:sldMk cId="3350623612" sldId="269"/>
        </pc:sldMkLst>
      </pc:sldChg>
      <pc:sldChg chg="del">
        <pc:chgData name="Kaiser Alexander" userId="dec5f84c-ba58-42cf-bcf1-039e331b3a8d" providerId="ADAL" clId="{894B395A-E629-4199-AB2E-F7D798C91A40}" dt="2020-11-20T10:10:09.819" v="0" actId="2696"/>
        <pc:sldMkLst>
          <pc:docMk/>
          <pc:sldMk cId="2064579447" sldId="270"/>
        </pc:sldMkLst>
      </pc:sldChg>
      <pc:sldChg chg="del">
        <pc:chgData name="Kaiser Alexander" userId="dec5f84c-ba58-42cf-bcf1-039e331b3a8d" providerId="ADAL" clId="{894B395A-E629-4199-AB2E-F7D798C91A40}" dt="2020-11-20T10:10:09.822" v="2" actId="2696"/>
        <pc:sldMkLst>
          <pc:docMk/>
          <pc:sldMk cId="379080235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0F55F-91AE-4CE8-A30B-FF27F068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1F3817-266C-44AB-9059-1EEAEF01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72A17-B566-4E61-AB7D-03BACB70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563DE-F19B-4751-BE0F-16DFAB96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DCF43-F48C-4CB0-BC47-CC8ADF2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71BAC-3762-45F5-90D6-377E8E99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84B5AE-04E3-447D-8195-166DE4CA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4DE09-3CD1-4EAF-AF55-72541DF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83EB6-180D-493C-A864-FDDC4D7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A35C0-B6FA-40A5-8D2B-C0C52D3A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A11381-FE29-4EF1-8C87-9B01D2854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B7DC3-0052-4D99-8985-48295E1F6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67B02-4A51-47B0-8F2A-54D0A000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BE693-B234-4FFD-92EE-0711BA4D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7FA10-E42C-4732-A0EB-D4D0CE8C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DB527-0BFD-4B00-8846-FC22CCDC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5B492-2424-4F59-BBFF-B198A202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0A163-140A-41C7-9F13-78EC9B1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F8855-3BEA-470C-8D5A-2BF0D009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B8B0B-4608-4753-AF48-EE73AAC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F6631-B736-4785-BF46-4F21AFA2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C0C48-3F89-443F-B584-EBC9FDCD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6D856-9A28-4D10-A89C-C889D443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FEB50-1667-4723-BD9D-BDCF20B7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001F5-7036-4680-8921-0C9B456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FF2A2-B1C2-46DB-8D20-EAAA8418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9BB64-5250-4DE3-9EFA-8AC6C597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FFBF0-2C44-4242-94D7-13C65245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9FE5F-3579-4FA9-B1EC-32FEC16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11FB42-3AFB-4E1E-A944-78913C14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8E3F4-D844-4680-9AA7-D95758D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8B2A8-DA2E-4547-A19B-2ADE9EAE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CA656-DA94-459D-B374-15FA0863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F7312-C607-4C9E-A4A7-B28F0894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9A8CC5-075B-492E-B921-DAF9F0A9E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6C35D6-87BF-449C-A1DA-7E11F54F3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6359ED-71E8-46EE-AC4D-76C7544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7802DE-ED9D-44EC-9E34-94EECF0B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66120B-A60F-4F1C-AFAC-8351086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B21BF-588B-422A-81D7-8677619F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F1BC39-F13E-4D0C-8BAE-87C58C28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60743C-678B-413B-9E48-256ECE2E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F8EAD3-CE2B-463F-8BED-DDAF6725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30FB43-2B17-476C-894E-0B16AF5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21BE9-E478-49B1-87BD-C5E7346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8621B-00DA-4CDC-84A9-DB9361C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6DBD6-83D0-4400-AA6C-F8C525B2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476D1F-A49A-4973-AB93-4220B737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AA1BF9-93F4-4500-8018-5433989F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03484E-F6FC-4094-A7BE-F960EAFE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4639D7-9A82-4C2B-A2DB-AE45F452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57BB44-DEA1-495B-BA37-25B43169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EEEE7-4C28-4403-8E98-8BAFB04B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54609C-2180-4D59-BD88-D01415817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E5FF5C-0116-4D62-B6AF-64129A31D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B563A-3194-45DD-A21C-84DF992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B570C2-A13B-4B5F-BD4C-AB4B330E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7149B-10DB-40CF-8B27-E2327CD8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46EFA7-CF1B-45F1-AEE6-BD3022AD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0E7CD-9205-4511-B83D-3EFD2792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69395-CCCA-4CF5-B4E3-E8620DDE0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F9B07-0112-4DBC-9E93-7A60CA64E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342B0-75B2-4CC9-81B4-87B5A0A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110B-F2C5-4547-A988-D3FE8BA5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Cascading Stylesheet (CSS)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86C1-68E4-4984-81EA-937DA545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Allgemein</a:t>
            </a:r>
          </a:p>
          <a:p>
            <a:r>
              <a:rPr lang="de-DE" dirty="0"/>
              <a:t>Farben	&amp; Bilder</a:t>
            </a:r>
            <a:endParaRPr lang="de-AT" dirty="0"/>
          </a:p>
          <a:p>
            <a:r>
              <a:rPr lang="de-AT" dirty="0"/>
              <a:t>Schrift &amp; Text</a:t>
            </a:r>
          </a:p>
          <a:p>
            <a:r>
              <a:rPr lang="de-AT" dirty="0"/>
              <a:t>Rahmen &amp; Abstände</a:t>
            </a:r>
          </a:p>
        </p:txBody>
      </p:sp>
    </p:spTree>
    <p:extLst>
      <p:ext uri="{BB962C8B-B14F-4D97-AF65-F5344CB8AC3E}">
        <p14:creationId xmlns:p14="http://schemas.microsoft.com/office/powerpoint/2010/main" val="40152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E6D-9569-45B1-9303-456AEE2C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D910-5CEA-44E0-A289-9DB3B50CB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Was ist CSS?</a:t>
            </a:r>
          </a:p>
          <a:p>
            <a:pPr lvl="1"/>
            <a:r>
              <a:rPr lang="de-DE" dirty="0">
                <a:solidFill>
                  <a:schemeClr val="accent4"/>
                </a:solidFill>
              </a:rPr>
              <a:t>C</a:t>
            </a:r>
            <a:r>
              <a:rPr lang="de-DE" dirty="0"/>
              <a:t>ascading </a:t>
            </a:r>
            <a:r>
              <a:rPr lang="de-DE" dirty="0">
                <a:solidFill>
                  <a:schemeClr val="accent4"/>
                </a:solidFill>
              </a:rPr>
              <a:t>S</a:t>
            </a:r>
            <a:r>
              <a:rPr lang="de-DE" dirty="0"/>
              <a:t>tyle</a:t>
            </a:r>
            <a:r>
              <a:rPr lang="de-DE" dirty="0">
                <a:solidFill>
                  <a:schemeClr val="accent4"/>
                </a:solidFill>
              </a:rPr>
              <a:t>S</a:t>
            </a:r>
            <a:r>
              <a:rPr lang="de-DE" dirty="0"/>
              <a:t>heet</a:t>
            </a:r>
          </a:p>
          <a:p>
            <a:pPr lvl="1"/>
            <a:r>
              <a:rPr lang="de-DE" dirty="0"/>
              <a:t>Formatierung von HTML-Dokumenten</a:t>
            </a:r>
          </a:p>
          <a:p>
            <a:pPr lvl="2"/>
            <a:r>
              <a:rPr lang="de-DE" dirty="0"/>
              <a:t>HTML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Struktur</a:t>
            </a:r>
          </a:p>
          <a:p>
            <a:pPr lvl="2"/>
            <a:r>
              <a:rPr lang="de-DE" dirty="0"/>
              <a:t>CSS </a:t>
            </a:r>
            <a:r>
              <a:rPr lang="de-DE" dirty="0">
                <a:sym typeface="Wingdings" panose="05000000000000000000" pitchFamily="2" charset="2"/>
              </a:rPr>
              <a:t> Format</a:t>
            </a:r>
            <a:endParaRPr lang="de-DE" dirty="0"/>
          </a:p>
          <a:p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2A381-77A9-4FBA-B182-31E750688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Wie kombiniere ich HTML &amp; CSS?</a:t>
            </a:r>
          </a:p>
          <a:p>
            <a:pPr lvl="1"/>
            <a:r>
              <a:rPr lang="de-DE" strike="dblStrike" dirty="0"/>
              <a:t>Inline-CSS</a:t>
            </a:r>
          </a:p>
          <a:p>
            <a:pPr lvl="1"/>
            <a:r>
              <a:rPr lang="de-DE" dirty="0"/>
              <a:t>Externes CSS:</a:t>
            </a:r>
          </a:p>
          <a:p>
            <a:pPr lvl="2"/>
            <a:r>
              <a:rPr lang="de-DE" dirty="0"/>
              <a:t>Einbinden einer *.css-Datei</a:t>
            </a:r>
          </a:p>
          <a:p>
            <a:pPr lvl="2"/>
            <a:r>
              <a:rPr lang="de-DE" dirty="0"/>
              <a:t>*.css &amp; *.html-Dateien </a:t>
            </a:r>
            <a:r>
              <a:rPr lang="de-DE" b="1" u="sng" dirty="0"/>
              <a:t>im selben Verzeichnis!!!</a:t>
            </a:r>
          </a:p>
          <a:p>
            <a:pPr lvl="2"/>
            <a:endParaRPr lang="de-DE" dirty="0"/>
          </a:p>
          <a:p>
            <a:pPr lvl="1"/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FB94A-E29D-44DC-A886-37BB83EE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05" y="4891087"/>
            <a:ext cx="5867400" cy="1800225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E3CA876-C821-43E4-AC18-8EE8CD64EC81}"/>
              </a:ext>
            </a:extLst>
          </p:cNvPr>
          <p:cNvSpPr/>
          <p:nvPr/>
        </p:nvSpPr>
        <p:spPr>
          <a:xfrm>
            <a:off x="1156698" y="6147665"/>
            <a:ext cx="1904205" cy="36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3432825-BA1A-4AC3-BC07-3CA0511BFC5A}"/>
              </a:ext>
            </a:extLst>
          </p:cNvPr>
          <p:cNvSpPr/>
          <p:nvPr/>
        </p:nvSpPr>
        <p:spPr>
          <a:xfrm flipH="1">
            <a:off x="8942863" y="6130444"/>
            <a:ext cx="1988839" cy="36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15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6FF6-0823-4106-9F8A-50B65779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BBCFD0-70DE-4EF5-AD6B-FBB7216D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96" y="1520718"/>
            <a:ext cx="5997460" cy="18670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355DAC-4BA1-4DE6-AF9F-D6231E38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26" y="3998630"/>
            <a:ext cx="3291092" cy="18670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ABBADF9-6586-418C-975C-CFCE69CD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4109130"/>
            <a:ext cx="3269263" cy="1646063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60B9293-91B2-44D5-A4F7-C4CC50D2EE0A}"/>
              </a:ext>
            </a:extLst>
          </p:cNvPr>
          <p:cNvSpPr/>
          <p:nvPr/>
        </p:nvSpPr>
        <p:spPr>
          <a:xfrm>
            <a:off x="1396596" y="4543373"/>
            <a:ext cx="2496457" cy="58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Selektorliste</a:t>
            </a:r>
            <a:endParaRPr lang="de-AT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FD7A84A-8AB4-497B-966B-A4F526E4602C}"/>
              </a:ext>
            </a:extLst>
          </p:cNvPr>
          <p:cNvSpPr/>
          <p:nvPr/>
        </p:nvSpPr>
        <p:spPr>
          <a:xfrm>
            <a:off x="1396597" y="3817496"/>
            <a:ext cx="2496457" cy="58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Einzelner Selektor</a:t>
            </a:r>
          </a:p>
        </p:txBody>
      </p:sp>
    </p:spTree>
    <p:extLst>
      <p:ext uri="{BB962C8B-B14F-4D97-AF65-F5344CB8AC3E}">
        <p14:creationId xmlns:p14="http://schemas.microsoft.com/office/powerpoint/2010/main" val="47158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C9064-03B6-48A8-8E1F-BFFB6BE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Eigenschaften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D21A587-8AD8-42CA-88DE-3E43D112B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21632"/>
            <a:ext cx="4602879" cy="25529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A9FAF6-2CED-425A-9858-35E90AE5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37" y="2712148"/>
            <a:ext cx="2880610" cy="2171888"/>
          </a:xfrm>
          <a:prstGeom prst="rect">
            <a:avLst/>
          </a:prstGeom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4C546434-8013-4F80-AC14-047332EAC83C}"/>
              </a:ext>
            </a:extLst>
          </p:cNvPr>
          <p:cNvSpPr/>
          <p:nvPr/>
        </p:nvSpPr>
        <p:spPr>
          <a:xfrm>
            <a:off x="3744686" y="5074553"/>
            <a:ext cx="2699657" cy="830943"/>
          </a:xfrm>
          <a:prstGeom prst="wedgeRoundRectCallout">
            <a:avLst>
              <a:gd name="adj1" fmla="val -42159"/>
              <a:gd name="adj2" fmla="val -101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Mehrere Eigenschaften mit Leerzeichen getrennt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F2B2D7-472A-4D37-91E9-EBAEC3E02E53}"/>
              </a:ext>
            </a:extLst>
          </p:cNvPr>
          <p:cNvSpPr/>
          <p:nvPr/>
        </p:nvSpPr>
        <p:spPr>
          <a:xfrm>
            <a:off x="3172178" y="4323644"/>
            <a:ext cx="2002898" cy="237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4C38AB6C-E51A-4F09-9B43-F1168E1BA715}"/>
              </a:ext>
            </a:extLst>
          </p:cNvPr>
          <p:cNvSpPr/>
          <p:nvPr/>
        </p:nvSpPr>
        <p:spPr>
          <a:xfrm>
            <a:off x="5041627" y="1050262"/>
            <a:ext cx="2699657" cy="830943"/>
          </a:xfrm>
          <a:prstGeom prst="wedgeRoundRectCallout">
            <a:avLst>
              <a:gd name="adj1" fmla="val -104883"/>
              <a:gd name="adj2" fmla="val 184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Achtung auf die Strichpunkte!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0D1B2718-D2CC-4AE4-AC9D-DFFAE69F1AE8}"/>
              </a:ext>
            </a:extLst>
          </p:cNvPr>
          <p:cNvSpPr/>
          <p:nvPr/>
        </p:nvSpPr>
        <p:spPr>
          <a:xfrm>
            <a:off x="1590085" y="1381961"/>
            <a:ext cx="2699657" cy="830943"/>
          </a:xfrm>
          <a:prstGeom prst="wedgeRoundRectCallout">
            <a:avLst>
              <a:gd name="adj1" fmla="val 2166"/>
              <a:gd name="adj2" fmla="val 1372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Achtung Doppelpunkt, nicht =</a:t>
            </a:r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D398AFD6-C52A-4B08-A3BF-4C8B42FAAE5C}"/>
              </a:ext>
            </a:extLst>
          </p:cNvPr>
          <p:cNvSpPr/>
          <p:nvPr/>
        </p:nvSpPr>
        <p:spPr>
          <a:xfrm>
            <a:off x="0" y="5476039"/>
            <a:ext cx="2699657" cy="830943"/>
          </a:xfrm>
          <a:prstGeom prst="wedgeRoundRectCallout">
            <a:avLst>
              <a:gd name="adj1" fmla="val 31437"/>
              <a:gd name="adj2" fmla="val -1385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Jede geöffnete Klammer braucht genau eine </a:t>
            </a:r>
            <a:r>
              <a:rPr lang="de-AT" dirty="0" err="1"/>
              <a:t>Schließerklammer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329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EB605-C1D9-4CEF-9962-B866151C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Kommentare /* … */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86F283-6493-4692-B6FE-085B17B3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09"/>
          <a:stretch/>
        </p:blipFill>
        <p:spPr>
          <a:xfrm>
            <a:off x="1234977" y="2810893"/>
            <a:ext cx="6828112" cy="6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9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3C74-0ED7-45A0-A05C-937B46D7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Eigenschaften: Farben und Hintergrundbild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8421-6C4C-42A8-BB91-E5361B0D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351273"/>
            <a:ext cx="477361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Farben</a:t>
            </a:r>
          </a:p>
          <a:p>
            <a:pPr lvl="1"/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  <a:p>
            <a:pPr lvl="2"/>
            <a:r>
              <a:rPr lang="de-DE" dirty="0" err="1"/>
              <a:t>red</a:t>
            </a:r>
            <a:r>
              <a:rPr lang="de-DE" dirty="0"/>
              <a:t>, </a:t>
            </a:r>
            <a:r>
              <a:rPr lang="de-DE" dirty="0" err="1"/>
              <a:t>green</a:t>
            </a:r>
            <a:r>
              <a:rPr lang="de-DE" dirty="0"/>
              <a:t>, </a:t>
            </a:r>
            <a:r>
              <a:rPr lang="de-DE" dirty="0" err="1"/>
              <a:t>blue</a:t>
            </a:r>
            <a:r>
              <a:rPr lang="de-DE" dirty="0"/>
              <a:t>, …</a:t>
            </a:r>
            <a:endParaRPr lang="de-DE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RGB: rgb(255;0;0)</a:t>
            </a:r>
          </a:p>
          <a:p>
            <a:pPr lvl="2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Hex-Code: #ff000</a:t>
            </a:r>
          </a:p>
          <a:p>
            <a:pPr lvl="1">
              <a:lnSpc>
                <a:spcPct val="130000"/>
              </a:lnSpc>
            </a:pPr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B087B-9426-468C-83CD-70A927C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245" y="2695761"/>
            <a:ext cx="6652630" cy="2852738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2C6A816-7526-4481-9ACD-6D6212D32754}"/>
              </a:ext>
            </a:extLst>
          </p:cNvPr>
          <p:cNvSpPr/>
          <p:nvPr/>
        </p:nvSpPr>
        <p:spPr>
          <a:xfrm>
            <a:off x="3164441" y="4841622"/>
            <a:ext cx="2455524" cy="586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Hintergrundbild</a:t>
            </a:r>
          </a:p>
        </p:txBody>
      </p:sp>
    </p:spTree>
    <p:extLst>
      <p:ext uri="{BB962C8B-B14F-4D97-AF65-F5344CB8AC3E}">
        <p14:creationId xmlns:p14="http://schemas.microsoft.com/office/powerpoint/2010/main" val="420164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D1E0-740F-45E9-9704-22DDE8C6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Eigenschaften: Schriften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B4AB-ED41-427A-97CE-A78538E9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59288" cy="3541714"/>
          </a:xfrm>
        </p:spPr>
        <p:txBody>
          <a:bodyPr>
            <a:normAutofit/>
          </a:bodyPr>
          <a:lstStyle/>
          <a:p>
            <a:r>
              <a:rPr lang="de-DE" dirty="0"/>
              <a:t>Properties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Schriftart: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</a:p>
          <a:p>
            <a:pPr lvl="2"/>
            <a:r>
              <a:rPr lang="de-DE" dirty="0"/>
              <a:t>z.B. arial, „Times New Roman“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Schriftgröße: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</a:p>
          <a:p>
            <a:pPr lvl="2"/>
            <a:r>
              <a:rPr lang="de-DE" dirty="0"/>
              <a:t>z.B. 12px;</a:t>
            </a:r>
          </a:p>
          <a:p>
            <a:pPr lvl="1"/>
            <a:r>
              <a:rPr lang="de-DE" dirty="0"/>
              <a:t>Fett: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</a:p>
          <a:p>
            <a:pPr lvl="2"/>
            <a:r>
              <a:rPr lang="de-AT" dirty="0"/>
              <a:t>normal, bold, bolder, light</a:t>
            </a:r>
            <a:endParaRPr lang="de-DE" dirty="0"/>
          </a:p>
          <a:p>
            <a:pPr lvl="1"/>
            <a:r>
              <a:rPr lang="de-DE" sz="1800" dirty="0"/>
              <a:t>Kursiv: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</a:p>
          <a:p>
            <a:pPr lvl="2"/>
            <a:r>
              <a:rPr lang="de-AT" dirty="0"/>
              <a:t>normal, italic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0A34A5-44F3-4DFA-BDC0-3C48689551BF}"/>
              </a:ext>
            </a:extLst>
          </p:cNvPr>
          <p:cNvSpPr txBox="1">
            <a:spLocks/>
          </p:cNvSpPr>
          <p:nvPr/>
        </p:nvSpPr>
        <p:spPr>
          <a:xfrm>
            <a:off x="5600701" y="2184399"/>
            <a:ext cx="44592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355AE-167C-4866-930B-C8DE795A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1" y="2633055"/>
            <a:ext cx="6045370" cy="30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7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7802-A3BA-41D3-BBC7-3A26C8D3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Text</a:t>
            </a:r>
            <a:endParaRPr lang="de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571B1-692B-4EBC-8788-B5F8FFAB9C08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47831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Properties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Textausrichtung: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</a:p>
          <a:p>
            <a:pPr lvl="2"/>
            <a:r>
              <a:rPr lang="de-DE" dirty="0"/>
              <a:t>left, right, center, justify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Textsatz: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text-transform</a:t>
            </a:r>
          </a:p>
          <a:p>
            <a:pPr lvl="2"/>
            <a:r>
              <a:rPr lang="de-DE" dirty="0"/>
              <a:t>capitalize, uppercase, lowercase, none</a:t>
            </a:r>
          </a:p>
          <a:p>
            <a:pPr lvl="1"/>
            <a:r>
              <a:rPr lang="de-DE" dirty="0"/>
              <a:t>Text-Dekoration: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</a:p>
          <a:p>
            <a:pPr lvl="2"/>
            <a:r>
              <a:rPr lang="de-AT" dirty="0"/>
              <a:t>underline, overline, line-through, none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08B15-3969-4FFE-A6A5-3BA4E52E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63" y="2551112"/>
            <a:ext cx="5426587" cy="29384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CB5FA8-9F88-4B15-A5CB-CB0C20792831}"/>
              </a:ext>
            </a:extLst>
          </p:cNvPr>
          <p:cNvSpPr/>
          <p:nvPr/>
        </p:nvSpPr>
        <p:spPr>
          <a:xfrm>
            <a:off x="77281" y="4582597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,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27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806D-A5B6-481B-B627-77CC4489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für Listen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0158-4615-473D-AC10-A567BD09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Eigenschaften der Listen: </a:t>
            </a:r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endParaRPr lang="de-DE" dirty="0"/>
          </a:p>
          <a:p>
            <a:pPr lvl="1"/>
            <a:r>
              <a:rPr lang="de-AT" dirty="0"/>
              <a:t>Geordnet (</a:t>
            </a:r>
            <a:r>
              <a:rPr lang="de-AT" dirty="0" err="1"/>
              <a:t>ol</a:t>
            </a:r>
            <a:r>
              <a:rPr lang="de-AT" dirty="0"/>
              <a:t>) z.B.:</a:t>
            </a:r>
          </a:p>
          <a:p>
            <a:pPr lvl="2"/>
            <a:r>
              <a:rPr lang="de-AT" dirty="0"/>
              <a:t>decimal</a:t>
            </a:r>
          </a:p>
          <a:p>
            <a:pPr lvl="2"/>
            <a:r>
              <a:rPr lang="de-AT" dirty="0"/>
              <a:t>upper-alpha, lower-alpha</a:t>
            </a:r>
          </a:p>
          <a:p>
            <a:pPr lvl="2"/>
            <a:r>
              <a:rPr lang="de-AT" dirty="0"/>
              <a:t>upper-roman, lower-roman</a:t>
            </a:r>
          </a:p>
          <a:p>
            <a:pPr lvl="1"/>
            <a:r>
              <a:rPr lang="de-AT" dirty="0"/>
              <a:t>Ungeordnet (</a:t>
            </a:r>
            <a:r>
              <a:rPr lang="de-AT" dirty="0" err="1"/>
              <a:t>ul</a:t>
            </a:r>
            <a:r>
              <a:rPr lang="de-AT" dirty="0"/>
              <a:t>) z.B.:</a:t>
            </a:r>
          </a:p>
          <a:p>
            <a:pPr lvl="2"/>
            <a:r>
              <a:rPr lang="de-AT" dirty="0"/>
              <a:t>disc</a:t>
            </a:r>
          </a:p>
          <a:p>
            <a:pPr lvl="2"/>
            <a:r>
              <a:rPr lang="de-AT" dirty="0"/>
              <a:t>square</a:t>
            </a:r>
          </a:p>
          <a:p>
            <a:pPr lvl="2"/>
            <a:r>
              <a:rPr lang="de-AT" dirty="0"/>
              <a:t>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437F9-99A5-46CB-8319-746B64D1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10" y="2566083"/>
            <a:ext cx="5956100" cy="30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Breitbild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Cascading Stylesheet (CSS)</vt:lpstr>
      <vt:lpstr>Allgemein</vt:lpstr>
      <vt:lpstr>Allgemein</vt:lpstr>
      <vt:lpstr>Eigenschaften</vt:lpstr>
      <vt:lpstr>Kommentare /* … */</vt:lpstr>
      <vt:lpstr>Eigenschaften: Farben und Hintergrundbild</vt:lpstr>
      <vt:lpstr>Eigenschaften: Schriften</vt:lpstr>
      <vt:lpstr>Eigenschaften Text</vt:lpstr>
      <vt:lpstr>CSS für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HTML-Attribute</dc:title>
  <dc:creator>Birgit Walch</dc:creator>
  <cp:lastModifiedBy>Kaiser Alexander</cp:lastModifiedBy>
  <cp:revision>6</cp:revision>
  <dcterms:created xsi:type="dcterms:W3CDTF">2019-03-07T15:57:02Z</dcterms:created>
  <dcterms:modified xsi:type="dcterms:W3CDTF">2020-11-20T10:10:11Z</dcterms:modified>
</cp:coreProperties>
</file>