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1" r:id="rId3"/>
    <p:sldId id="281" r:id="rId4"/>
    <p:sldId id="284" r:id="rId5"/>
    <p:sldId id="273" r:id="rId6"/>
    <p:sldId id="295" r:id="rId7"/>
    <p:sldId id="282" r:id="rId8"/>
    <p:sldId id="285" r:id="rId9"/>
    <p:sldId id="286" r:id="rId10"/>
    <p:sldId id="296" r:id="rId11"/>
    <p:sldId id="289" r:id="rId12"/>
    <p:sldId id="290" r:id="rId13"/>
    <p:sldId id="291" r:id="rId14"/>
    <p:sldId id="292" r:id="rId15"/>
    <p:sldId id="293" r:id="rId16"/>
    <p:sldId id="294" r:id="rId17"/>
    <p:sldId id="297" r:id="rId18"/>
    <p:sldId id="298" r:id="rId19"/>
    <p:sldId id="299" r:id="rId20"/>
    <p:sldId id="300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" initials="R" lastIdx="1" clrIdx="0">
    <p:extLst>
      <p:ext uri="{19B8F6BF-5375-455C-9EA6-DF929625EA0E}">
        <p15:presenceInfo xmlns:p15="http://schemas.microsoft.com/office/powerpoint/2012/main" userId="Raf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4D26"/>
    <a:srgbClr val="ED6D01"/>
    <a:srgbClr val="F16529"/>
    <a:srgbClr val="EC5144"/>
    <a:srgbClr val="F2A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0576" autoAdjust="0"/>
  </p:normalViewPr>
  <p:slideViewPr>
    <p:cSldViewPr snapToGrid="0">
      <p:cViewPr varScale="1">
        <p:scale>
          <a:sx n="23" d="100"/>
          <a:sy n="23" d="100"/>
        </p:scale>
        <p:origin x="2290" y="58"/>
      </p:cViewPr>
      <p:guideLst>
        <p:guide orient="horz" pos="4032"/>
        <p:guide pos="3024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11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19F7A-BC2E-48D1-B1D0-F5A7A455BDB3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B6A1-9C71-40DA-B840-1D9CA5EA2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19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05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9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96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2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24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5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5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14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6B6A1-9C71-40DA-B840-1D9CA5EA2FC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2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FCF4-0C7D-420E-AC98-8BE02644F639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73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2F27-DFDB-4BFC-9961-061A015271EC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CC71-3773-4AF2-975D-5811B4CACD46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01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0EF8-458B-4929-9038-D51BC72B393C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39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8795-85B2-4A9D-A380-741F93CF8E98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E39F-0420-467C-99EA-E33CE93BF821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6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AF6A-5C3F-4FE0-8F3C-6566B0660B01}" type="datetime1">
              <a:rPr lang="pt-BR" smtClean="0"/>
              <a:t>31/05/2024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6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EDF-CD42-4FC3-B5EB-BA03DBC02915}" type="datetime1">
              <a:rPr lang="pt-BR" smtClean="0"/>
              <a:t>31/05/2024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81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88B7-93B4-48FD-BDB9-6B8EF495CCB6}" type="datetime1">
              <a:rPr lang="pt-BR" smtClean="0"/>
              <a:t>31/05/2024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9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855-EDE2-4117-ABF8-91D5EE471B54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9D95-BA71-4C9D-B948-DB2F691493FC}" type="datetime1">
              <a:rPr lang="pt-BR" smtClean="0"/>
              <a:t>31/05/2024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3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B2FB5-4D68-4D38-8230-C962E6741F62}" type="datetime1">
              <a:rPr lang="pt-BR" smtClean="0"/>
              <a:t>31/05/2024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18EE3-698B-43F6-826A-AD70128F09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7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45FEDC4B-1DD2-6358-F796-6A2D1AA07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5478"/>
            <a:ext cx="9599244" cy="1128310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C1B451-1DD9-8C31-AF19-017573C7EDD0}"/>
              </a:ext>
            </a:extLst>
          </p:cNvPr>
          <p:cNvSpPr/>
          <p:nvPr/>
        </p:nvSpPr>
        <p:spPr>
          <a:xfrm>
            <a:off x="0" y="0"/>
            <a:ext cx="9599244" cy="16764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A0960F-1EB6-35D1-7345-6527BC21C1A6}"/>
              </a:ext>
            </a:extLst>
          </p:cNvPr>
          <p:cNvSpPr/>
          <p:nvPr/>
        </p:nvSpPr>
        <p:spPr>
          <a:xfrm>
            <a:off x="-52710" y="239113"/>
            <a:ext cx="9653910" cy="10618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3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OS GUARDIÕES DO 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0A87D71-987D-5FCB-FF1D-F625375C31C2}"/>
              </a:ext>
            </a:extLst>
          </p:cNvPr>
          <p:cNvSpPr/>
          <p:nvPr/>
        </p:nvSpPr>
        <p:spPr>
          <a:xfrm>
            <a:off x="963503" y="1370224"/>
            <a:ext cx="772494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solidFill>
                  <a:srgbClr val="F1652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 Desvendando os Mistérios de uma página na web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79B3703-7BCD-1179-1EA3-2DE2312534AC}"/>
              </a:ext>
            </a:extLst>
          </p:cNvPr>
          <p:cNvSpPr/>
          <p:nvPr/>
        </p:nvSpPr>
        <p:spPr>
          <a:xfrm>
            <a:off x="6134793" y="8939283"/>
            <a:ext cx="3466407" cy="853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D704890D-8EC0-CE23-CBBE-E5E858F19882}"/>
              </a:ext>
            </a:extLst>
          </p:cNvPr>
          <p:cNvGrpSpPr/>
          <p:nvPr/>
        </p:nvGrpSpPr>
        <p:grpSpPr>
          <a:xfrm>
            <a:off x="2316231" y="7448192"/>
            <a:ext cx="4914072" cy="3941594"/>
            <a:chOff x="2696996" y="7440800"/>
            <a:chExt cx="4207211" cy="3559673"/>
          </a:xfrm>
        </p:grpSpPr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939427AE-5C18-ECAB-A27A-39A3FDBB7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16942"/>
            <a:stretch/>
          </p:blipFill>
          <p:spPr>
            <a:xfrm>
              <a:off x="2952818" y="7694956"/>
              <a:ext cx="3695568" cy="3305517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4327384-EA91-A1B9-6886-AD68E3179FF9}"/>
                </a:ext>
              </a:extLst>
            </p:cNvPr>
            <p:cNvSpPr txBox="1"/>
            <p:nvPr/>
          </p:nvSpPr>
          <p:spPr>
            <a:xfrm>
              <a:off x="2696996" y="7440800"/>
              <a:ext cx="4207211" cy="1095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5400" dirty="0">
                  <a:ln w="38100">
                    <a:solidFill>
                      <a:srgbClr val="E44D26"/>
                    </a:solidFill>
                  </a:ln>
                  <a:solidFill>
                    <a:schemeClr val="bg1"/>
                  </a:solidFill>
                  <a:latin typeface="Aptos Black" panose="020B0004020202020204" pitchFamily="34" charset="0"/>
                </a:rPr>
                <a:t>HTML</a:t>
              </a:r>
              <a:endParaRPr lang="pt-BR" sz="4400" dirty="0">
                <a:ln w="38100">
                  <a:solidFill>
                    <a:srgbClr val="E44D26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AEBED9D-1241-2342-6012-C6C2FB6D0BE5}"/>
              </a:ext>
            </a:extLst>
          </p:cNvPr>
          <p:cNvSpPr txBox="1"/>
          <p:nvPr/>
        </p:nvSpPr>
        <p:spPr>
          <a:xfrm>
            <a:off x="6159195" y="8947401"/>
            <a:ext cx="34664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ln w="38100">
                  <a:solidFill>
                    <a:srgbClr val="E44D26"/>
                  </a:solidFill>
                </a:ln>
                <a:solidFill>
                  <a:schemeClr val="bg1"/>
                </a:solidFill>
                <a:latin typeface="Aptos Black" panose="020B0004020202020204" pitchFamily="34" charset="0"/>
              </a:rPr>
              <a:t>Volume 01</a:t>
            </a:r>
            <a:endParaRPr lang="pt-BR" sz="4000" dirty="0">
              <a:ln w="38100">
                <a:solidFill>
                  <a:srgbClr val="E44D26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49C2409-7E81-7574-5B16-3A6DA99666E2}"/>
              </a:ext>
            </a:extLst>
          </p:cNvPr>
          <p:cNvSpPr/>
          <p:nvPr/>
        </p:nvSpPr>
        <p:spPr>
          <a:xfrm>
            <a:off x="-1" y="11765244"/>
            <a:ext cx="9599245" cy="1036356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5508D6-7D72-7A67-B7BB-2ED012DBC372}"/>
              </a:ext>
            </a:extLst>
          </p:cNvPr>
          <p:cNvSpPr/>
          <p:nvPr/>
        </p:nvSpPr>
        <p:spPr>
          <a:xfrm>
            <a:off x="1133707" y="11867866"/>
            <a:ext cx="738453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Black" panose="020B0004020202020204" pitchFamily="34" charset="0"/>
                <a:ea typeface="ADLaM Display" panose="020F0502020204030204" pitchFamily="2" charset="0"/>
                <a:cs typeface="Biome Light" panose="020B0303030204020804" pitchFamily="34" charset="0"/>
              </a:rPr>
              <a:t>Por: Fabian Oliviera</a:t>
            </a:r>
          </a:p>
        </p:txBody>
      </p:sp>
    </p:spTree>
    <p:extLst>
      <p:ext uri="{BB962C8B-B14F-4D97-AF65-F5344CB8AC3E}">
        <p14:creationId xmlns:p14="http://schemas.microsoft.com/office/powerpoint/2010/main" val="197580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03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10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Links e Imagens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2883463" y="856591"/>
            <a:ext cx="67177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Criando Links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2812028" y="1352424"/>
            <a:ext cx="6376246" cy="203923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br>
              <a:rPr lang="pt-BR" sz="3200" dirty="0">
                <a:solidFill>
                  <a:srgbClr val="E44D26"/>
                </a:solidFill>
              </a:rPr>
            </a:br>
            <a:r>
              <a:rPr lang="pt-BR" sz="3200" dirty="0">
                <a:solidFill>
                  <a:srgbClr val="E44D26"/>
                </a:solidFill>
              </a:rPr>
              <a:t>	Os links (&lt;a&gt;) são como portais que nos transportam para outros cantos da web.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8C75C7-D5D8-BAAD-6208-D5CD21BF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35" b="32608"/>
          <a:stretch/>
        </p:blipFill>
        <p:spPr>
          <a:xfrm>
            <a:off x="2985027" y="3391656"/>
            <a:ext cx="6307783" cy="26849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0D953B6-6174-186B-DAA9-D9FF5EBA1F50}"/>
              </a:ext>
            </a:extLst>
          </p:cNvPr>
          <p:cNvSpPr txBox="1"/>
          <p:nvPr/>
        </p:nvSpPr>
        <p:spPr>
          <a:xfrm>
            <a:off x="2680454" y="6321000"/>
            <a:ext cx="67177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Inserindo Imagens:</a:t>
            </a:r>
          </a:p>
        </p:txBody>
      </p:sp>
      <p:sp>
        <p:nvSpPr>
          <p:cNvPr id="17" name="Título 12">
            <a:extLst>
              <a:ext uri="{FF2B5EF4-FFF2-40B4-BE49-F238E27FC236}">
                <a16:creationId xmlns:a16="http://schemas.microsoft.com/office/drawing/2014/main" id="{5A085041-0430-7FE9-7051-E08FFF9AED72}"/>
              </a:ext>
            </a:extLst>
          </p:cNvPr>
          <p:cNvSpPr txBox="1">
            <a:spLocks/>
          </p:cNvSpPr>
          <p:nvPr/>
        </p:nvSpPr>
        <p:spPr>
          <a:xfrm>
            <a:off x="2851199" y="6775857"/>
            <a:ext cx="6376246" cy="2080207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br>
              <a:rPr lang="pt-BR" sz="3200" dirty="0">
                <a:solidFill>
                  <a:srgbClr val="E44D26"/>
                </a:solidFill>
              </a:rPr>
            </a:br>
            <a:r>
              <a:rPr lang="pt-BR" sz="3200" dirty="0">
                <a:solidFill>
                  <a:srgbClr val="E44D26"/>
                </a:solidFill>
              </a:rPr>
              <a:t>	As imagens (&lt;</a:t>
            </a:r>
            <a:r>
              <a:rPr lang="pt-BR" sz="3200" dirty="0" err="1">
                <a:solidFill>
                  <a:srgbClr val="E44D26"/>
                </a:solidFill>
              </a:rPr>
              <a:t>img</a:t>
            </a:r>
            <a:r>
              <a:rPr lang="pt-BR" sz="3200" dirty="0">
                <a:solidFill>
                  <a:srgbClr val="E44D26"/>
                </a:solidFill>
              </a:rPr>
              <a:t>&gt;) trazem vida e cor para nossa página, como fotos das aventuras dos Guardiões.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E7634FA-7303-B66F-49B6-CAFDEEA77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84" t="32853" r="13784" b="30602"/>
          <a:stretch/>
        </p:blipFill>
        <p:spPr>
          <a:xfrm>
            <a:off x="2915053" y="9244421"/>
            <a:ext cx="6590205" cy="24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5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4342-0B61-A766-9A65-E2BF93C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254844"/>
            <a:ext cx="8281035" cy="2474384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46940-B43B-DD32-DBE3-153E5E4A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20407" y="11588415"/>
            <a:ext cx="2160270" cy="681567"/>
          </a:xfrm>
        </p:spPr>
        <p:txBody>
          <a:bodyPr/>
          <a:lstStyle/>
          <a:p>
            <a:pPr algn="ctr"/>
            <a:fld id="{ED018EE3-698B-43F6-826A-AD70128F0959}" type="slidenum">
              <a:rPr lang="pt-BR" smtClean="0"/>
              <a:pPr algn="ctr"/>
              <a:t>11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2AFDDB-7E9D-FE01-EDB4-50695A9FFB2A}"/>
              </a:ext>
            </a:extLst>
          </p:cNvPr>
          <p:cNvSpPr/>
          <p:nvPr/>
        </p:nvSpPr>
        <p:spPr>
          <a:xfrm>
            <a:off x="0" y="-14003"/>
            <a:ext cx="96012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DAEBE5-26A0-1CA2-C2BF-16680C4EA46C}"/>
              </a:ext>
            </a:extLst>
          </p:cNvPr>
          <p:cNvSpPr txBox="1"/>
          <p:nvPr/>
        </p:nvSpPr>
        <p:spPr>
          <a:xfrm>
            <a:off x="1018492" y="6050496"/>
            <a:ext cx="80756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Criando Listas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B8C7DF-3745-9870-A61D-623FD7229BAC}"/>
              </a:ext>
            </a:extLst>
          </p:cNvPr>
          <p:cNvSpPr txBox="1"/>
          <p:nvPr/>
        </p:nvSpPr>
        <p:spPr>
          <a:xfrm>
            <a:off x="2730341" y="687671"/>
            <a:ext cx="480099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3600" b="1" dirty="0">
                <a:ln w="76200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2C8DDB-1D10-6BF9-FB81-E9A400F998B8}"/>
              </a:ext>
            </a:extLst>
          </p:cNvPr>
          <p:cNvSpPr/>
          <p:nvPr/>
        </p:nvSpPr>
        <p:spPr>
          <a:xfrm flipV="1">
            <a:off x="1018492" y="6941089"/>
            <a:ext cx="7922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8AE4F4-4029-E5D7-54A3-A090AC127B78}"/>
              </a:ext>
            </a:extLst>
          </p:cNvPr>
          <p:cNvSpPr txBox="1"/>
          <p:nvPr/>
        </p:nvSpPr>
        <p:spPr>
          <a:xfrm>
            <a:off x="3826433" y="10836900"/>
            <a:ext cx="2554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sz="4400" dirty="0"/>
          </a:p>
        </p:txBody>
      </p:sp>
      <p:pic>
        <p:nvPicPr>
          <p:cNvPr id="30" name="Espaço Reservado para Conteúdo 23">
            <a:extLst>
              <a:ext uri="{FF2B5EF4-FFF2-40B4-BE49-F238E27FC236}">
                <a16:creationId xmlns:a16="http://schemas.microsoft.com/office/drawing/2014/main" id="{F124AC12-62CF-F6D5-5B4A-5971AC17F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0" t="12885" r="17942" b="15609"/>
          <a:stretch/>
        </p:blipFill>
        <p:spPr>
          <a:xfrm>
            <a:off x="3826433" y="7802775"/>
            <a:ext cx="2554244" cy="2936068"/>
          </a:xfrm>
        </p:spPr>
      </p:pic>
      <p:sp>
        <p:nvSpPr>
          <p:cNvPr id="3" name="Espaço Reservado para Número de Slide 4">
            <a:extLst>
              <a:ext uri="{FF2B5EF4-FFF2-40B4-BE49-F238E27FC236}">
                <a16:creationId xmlns:a16="http://schemas.microsoft.com/office/drawing/2014/main" id="{9D75D62A-D189-95F5-603F-56A96889D7A2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chemeClr val="bg1"/>
                </a:solidFill>
              </a:rPr>
              <a:pPr/>
              <a:t>11</a:t>
            </a:fld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6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04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12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Criando 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listas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2883463" y="610675"/>
            <a:ext cx="671773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Listas Ordenadas e          Não Ordenadas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2820192" y="2565737"/>
            <a:ext cx="6376246" cy="624842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Listas são essenciais para organizar informações, como a ordem de missões ou a lista de membros da equipe.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23E43AF-C0BA-2EAC-9292-4B8D539E9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31" t="18699" r="26896" b="15673"/>
          <a:stretch/>
        </p:blipFill>
        <p:spPr>
          <a:xfrm>
            <a:off x="3022765" y="5184715"/>
            <a:ext cx="6257832" cy="65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1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4342-0B61-A766-9A65-E2BF93C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254844"/>
            <a:ext cx="8281035" cy="2474384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46940-B43B-DD32-DBE3-153E5E4A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20407" y="11588415"/>
            <a:ext cx="2160270" cy="681567"/>
          </a:xfrm>
        </p:spPr>
        <p:txBody>
          <a:bodyPr/>
          <a:lstStyle/>
          <a:p>
            <a:pPr algn="ctr"/>
            <a:fld id="{ED018EE3-698B-43F6-826A-AD70128F0959}" type="slidenum">
              <a:rPr lang="pt-BR" smtClean="0"/>
              <a:pPr algn="ctr"/>
              <a:t>13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2AFDDB-7E9D-FE01-EDB4-50695A9FFB2A}"/>
              </a:ext>
            </a:extLst>
          </p:cNvPr>
          <p:cNvSpPr/>
          <p:nvPr/>
        </p:nvSpPr>
        <p:spPr>
          <a:xfrm>
            <a:off x="0" y="-14003"/>
            <a:ext cx="96012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DAEBE5-26A0-1CA2-C2BF-16680C4EA46C}"/>
              </a:ext>
            </a:extLst>
          </p:cNvPr>
          <p:cNvSpPr txBox="1"/>
          <p:nvPr/>
        </p:nvSpPr>
        <p:spPr>
          <a:xfrm>
            <a:off x="510453" y="6002668"/>
            <a:ext cx="894111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Trabalhando com tabelas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B8C7DF-3745-9870-A61D-623FD7229BAC}"/>
              </a:ext>
            </a:extLst>
          </p:cNvPr>
          <p:cNvSpPr txBox="1"/>
          <p:nvPr/>
        </p:nvSpPr>
        <p:spPr>
          <a:xfrm>
            <a:off x="2730341" y="687671"/>
            <a:ext cx="480099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3600" b="1" dirty="0">
                <a:ln w="76200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2C8DDB-1D10-6BF9-FB81-E9A400F998B8}"/>
              </a:ext>
            </a:extLst>
          </p:cNvPr>
          <p:cNvSpPr/>
          <p:nvPr/>
        </p:nvSpPr>
        <p:spPr>
          <a:xfrm flipV="1">
            <a:off x="1018492" y="6925999"/>
            <a:ext cx="7922625" cy="6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8AE4F4-4029-E5D7-54A3-A090AC127B78}"/>
              </a:ext>
            </a:extLst>
          </p:cNvPr>
          <p:cNvSpPr txBox="1"/>
          <p:nvPr/>
        </p:nvSpPr>
        <p:spPr>
          <a:xfrm>
            <a:off x="3826433" y="10836900"/>
            <a:ext cx="2554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sz="4400" dirty="0"/>
          </a:p>
        </p:txBody>
      </p:sp>
      <p:pic>
        <p:nvPicPr>
          <p:cNvPr id="30" name="Espaço Reservado para Conteúdo 23">
            <a:extLst>
              <a:ext uri="{FF2B5EF4-FFF2-40B4-BE49-F238E27FC236}">
                <a16:creationId xmlns:a16="http://schemas.microsoft.com/office/drawing/2014/main" id="{F124AC12-62CF-F6D5-5B4A-5971AC17F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0" t="12885" r="17942" b="15609"/>
          <a:stretch/>
        </p:blipFill>
        <p:spPr>
          <a:xfrm>
            <a:off x="3826433" y="7802775"/>
            <a:ext cx="2554244" cy="2936068"/>
          </a:xfrm>
        </p:spPr>
      </p:pic>
      <p:sp>
        <p:nvSpPr>
          <p:cNvPr id="3" name="Espaço Reservado para Número de Slide 4">
            <a:extLst>
              <a:ext uri="{FF2B5EF4-FFF2-40B4-BE49-F238E27FC236}">
                <a16:creationId xmlns:a16="http://schemas.microsoft.com/office/drawing/2014/main" id="{52686D41-B992-99F0-F538-A090601BAE6A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chemeClr val="bg1"/>
                </a:solidFill>
              </a:rPr>
              <a:pPr/>
              <a:t>13</a:t>
            </a:fld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3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05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14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Trabalhando com tabelas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2883463" y="610675"/>
            <a:ext cx="665828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Tabelas 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2859071" y="1531282"/>
            <a:ext cx="6376246" cy="182799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São úteis para exibir dados organizados, como as habilidades dos Guardiões.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F3E09E-C22F-F07A-7718-B8E7B54FEE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33" r="27610"/>
          <a:stretch/>
        </p:blipFill>
        <p:spPr>
          <a:xfrm>
            <a:off x="3446349" y="3399564"/>
            <a:ext cx="5409596" cy="83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7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4342-0B61-A766-9A65-E2BF93C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254844"/>
            <a:ext cx="8281035" cy="2474384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46940-B43B-DD32-DBE3-153E5E4A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20407" y="11588415"/>
            <a:ext cx="2160270" cy="681567"/>
          </a:xfrm>
        </p:spPr>
        <p:txBody>
          <a:bodyPr/>
          <a:lstStyle/>
          <a:p>
            <a:pPr algn="ctr"/>
            <a:fld id="{ED018EE3-698B-43F6-826A-AD70128F0959}" type="slidenum">
              <a:rPr lang="pt-BR" smtClean="0"/>
              <a:pPr algn="ctr"/>
              <a:t>15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2AFDDB-7E9D-FE01-EDB4-50695A9FFB2A}"/>
              </a:ext>
            </a:extLst>
          </p:cNvPr>
          <p:cNvSpPr/>
          <p:nvPr/>
        </p:nvSpPr>
        <p:spPr>
          <a:xfrm>
            <a:off x="0" y="-14003"/>
            <a:ext cx="96012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DAEBE5-26A0-1CA2-C2BF-16680C4EA46C}"/>
              </a:ext>
            </a:extLst>
          </p:cNvPr>
          <p:cNvSpPr txBox="1"/>
          <p:nvPr/>
        </p:nvSpPr>
        <p:spPr>
          <a:xfrm>
            <a:off x="510453" y="6002668"/>
            <a:ext cx="894111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Utilizando formulários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B8C7DF-3745-9870-A61D-623FD7229BAC}"/>
              </a:ext>
            </a:extLst>
          </p:cNvPr>
          <p:cNvSpPr txBox="1"/>
          <p:nvPr/>
        </p:nvSpPr>
        <p:spPr>
          <a:xfrm>
            <a:off x="2730341" y="687671"/>
            <a:ext cx="480099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3600" b="1" dirty="0">
                <a:ln w="76200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2C8DDB-1D10-6BF9-FB81-E9A400F998B8}"/>
              </a:ext>
            </a:extLst>
          </p:cNvPr>
          <p:cNvSpPr/>
          <p:nvPr/>
        </p:nvSpPr>
        <p:spPr>
          <a:xfrm flipV="1">
            <a:off x="1018492" y="6925999"/>
            <a:ext cx="7922625" cy="6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8AE4F4-4029-E5D7-54A3-A090AC127B78}"/>
              </a:ext>
            </a:extLst>
          </p:cNvPr>
          <p:cNvSpPr txBox="1"/>
          <p:nvPr/>
        </p:nvSpPr>
        <p:spPr>
          <a:xfrm>
            <a:off x="3826433" y="10836900"/>
            <a:ext cx="2554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sz="4400" dirty="0"/>
          </a:p>
        </p:txBody>
      </p:sp>
      <p:pic>
        <p:nvPicPr>
          <p:cNvPr id="30" name="Espaço Reservado para Conteúdo 23">
            <a:extLst>
              <a:ext uri="{FF2B5EF4-FFF2-40B4-BE49-F238E27FC236}">
                <a16:creationId xmlns:a16="http://schemas.microsoft.com/office/drawing/2014/main" id="{F124AC12-62CF-F6D5-5B4A-5971AC17F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0" t="12885" r="17942" b="15609"/>
          <a:stretch/>
        </p:blipFill>
        <p:spPr>
          <a:xfrm>
            <a:off x="3826433" y="7802775"/>
            <a:ext cx="2554244" cy="2936068"/>
          </a:xfrm>
        </p:spPr>
      </p:pic>
      <p:sp>
        <p:nvSpPr>
          <p:cNvPr id="3" name="Espaço Reservado para Número de Slide 4">
            <a:extLst>
              <a:ext uri="{FF2B5EF4-FFF2-40B4-BE49-F238E27FC236}">
                <a16:creationId xmlns:a16="http://schemas.microsoft.com/office/drawing/2014/main" id="{E824C2E0-A707-B9CD-E08D-CE84D3795459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chemeClr val="bg1"/>
                </a:solidFill>
              </a:rPr>
              <a:pPr/>
              <a:t>15</a:t>
            </a:fld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6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06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16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Utilzando</a:t>
            </a: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 formulários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2883463" y="435134"/>
            <a:ext cx="67177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Formulários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2883463" y="1761856"/>
            <a:ext cx="6376246" cy="182799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Permitem a interação com os usuários, como enviar para a equipe dos Guardiões.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C61AA2-A5E1-8205-4B07-35625CA2A7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39" t="24916" r="15539" b="21905"/>
          <a:stretch/>
        </p:blipFill>
        <p:spPr>
          <a:xfrm>
            <a:off x="2883463" y="3938013"/>
            <a:ext cx="6617368" cy="44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4342-0B61-A766-9A65-E2BF93C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254844"/>
            <a:ext cx="8281035" cy="2474384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46940-B43B-DD32-DBE3-153E5E4A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20407" y="11588415"/>
            <a:ext cx="2160270" cy="681567"/>
          </a:xfrm>
        </p:spPr>
        <p:txBody>
          <a:bodyPr/>
          <a:lstStyle/>
          <a:p>
            <a:pPr algn="ctr"/>
            <a:fld id="{ED018EE3-698B-43F6-826A-AD70128F0959}" type="slidenum">
              <a:rPr lang="pt-BR" smtClean="0"/>
              <a:pPr algn="ctr"/>
              <a:t>17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2AFDDB-7E9D-FE01-EDB4-50695A9FFB2A}"/>
              </a:ext>
            </a:extLst>
          </p:cNvPr>
          <p:cNvSpPr/>
          <p:nvPr/>
        </p:nvSpPr>
        <p:spPr>
          <a:xfrm>
            <a:off x="0" y="-14003"/>
            <a:ext cx="96012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DAEBE5-26A0-1CA2-C2BF-16680C4EA46C}"/>
              </a:ext>
            </a:extLst>
          </p:cNvPr>
          <p:cNvSpPr txBox="1"/>
          <p:nvPr/>
        </p:nvSpPr>
        <p:spPr>
          <a:xfrm>
            <a:off x="510453" y="6002668"/>
            <a:ext cx="894111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Áudios e Vídeos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B8C7DF-3745-9870-A61D-623FD7229BAC}"/>
              </a:ext>
            </a:extLst>
          </p:cNvPr>
          <p:cNvSpPr txBox="1"/>
          <p:nvPr/>
        </p:nvSpPr>
        <p:spPr>
          <a:xfrm>
            <a:off x="2730341" y="687671"/>
            <a:ext cx="480099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3600" b="1" dirty="0">
                <a:ln w="76200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2C8DDB-1D10-6BF9-FB81-E9A400F998B8}"/>
              </a:ext>
            </a:extLst>
          </p:cNvPr>
          <p:cNvSpPr/>
          <p:nvPr/>
        </p:nvSpPr>
        <p:spPr>
          <a:xfrm flipV="1">
            <a:off x="1018492" y="6925999"/>
            <a:ext cx="7922625" cy="60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8AE4F4-4029-E5D7-54A3-A090AC127B78}"/>
              </a:ext>
            </a:extLst>
          </p:cNvPr>
          <p:cNvSpPr txBox="1"/>
          <p:nvPr/>
        </p:nvSpPr>
        <p:spPr>
          <a:xfrm>
            <a:off x="3826433" y="10836900"/>
            <a:ext cx="2554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sz="4400" dirty="0"/>
          </a:p>
        </p:txBody>
      </p:sp>
      <p:pic>
        <p:nvPicPr>
          <p:cNvPr id="30" name="Espaço Reservado para Conteúdo 23">
            <a:extLst>
              <a:ext uri="{FF2B5EF4-FFF2-40B4-BE49-F238E27FC236}">
                <a16:creationId xmlns:a16="http://schemas.microsoft.com/office/drawing/2014/main" id="{F124AC12-62CF-F6D5-5B4A-5971AC17F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0" t="12885" r="17942" b="15609"/>
          <a:stretch/>
        </p:blipFill>
        <p:spPr>
          <a:xfrm>
            <a:off x="3826433" y="7802775"/>
            <a:ext cx="2554244" cy="2936068"/>
          </a:xfrm>
        </p:spPr>
      </p:pic>
      <p:sp>
        <p:nvSpPr>
          <p:cNvPr id="3" name="Espaço Reservado para Número de Slide 4">
            <a:extLst>
              <a:ext uri="{FF2B5EF4-FFF2-40B4-BE49-F238E27FC236}">
                <a16:creationId xmlns:a16="http://schemas.microsoft.com/office/drawing/2014/main" id="{F1F567C5-DF1C-F526-4139-554393C31AF5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chemeClr val="bg1"/>
                </a:solidFill>
              </a:rPr>
              <a:pPr/>
              <a:t>17</a:t>
            </a:fld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3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07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18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Áudios e vídeos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2819046" y="928296"/>
            <a:ext cx="67177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Adicionando áudios 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2916564" y="2182511"/>
            <a:ext cx="6376246" cy="203923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Adicionar áudio a uma página pode ser tão épico quanto a trilha sonora dos Guardiões da Galáxia. O elemento </a:t>
            </a:r>
            <a:r>
              <a:rPr lang="pt-BR" sz="3200" b="1" dirty="0">
                <a:solidFill>
                  <a:srgbClr val="E44D26"/>
                </a:solidFill>
              </a:rPr>
              <a:t>&lt;</a:t>
            </a:r>
            <a:r>
              <a:rPr lang="pt-BR" sz="3200" b="1" dirty="0" err="1">
                <a:solidFill>
                  <a:srgbClr val="E44D26"/>
                </a:solidFill>
              </a:rPr>
              <a:t>audio</a:t>
            </a:r>
            <a:r>
              <a:rPr lang="pt-BR" sz="3200" b="1" dirty="0">
                <a:solidFill>
                  <a:srgbClr val="E44D26"/>
                </a:solidFill>
              </a:rPr>
              <a:t>&gt; </a:t>
            </a:r>
            <a:r>
              <a:rPr lang="pt-BR" sz="3200" dirty="0">
                <a:solidFill>
                  <a:srgbClr val="E44D26"/>
                </a:solidFill>
              </a:rPr>
              <a:t>permite inserir sons e músicas.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918B8AB-39D6-B01D-4C51-897506CBCF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75" t="25504" r="20693" b="27373"/>
          <a:stretch/>
        </p:blipFill>
        <p:spPr>
          <a:xfrm>
            <a:off x="2621000" y="5611328"/>
            <a:ext cx="6601359" cy="41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1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07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19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Áudios e vídeos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2819046" y="928296"/>
            <a:ext cx="671773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Adicionando vídeos 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2916564" y="2182511"/>
            <a:ext cx="6376246" cy="203923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Vídeos tornam a experiência mais dinâmica e envolvente, como assistir às batalhas intergalácticas dos Guardiões. Use o elemento </a:t>
            </a:r>
            <a:r>
              <a:rPr lang="pt-BR" sz="3200" b="1" dirty="0">
                <a:solidFill>
                  <a:srgbClr val="E44D26"/>
                </a:solidFill>
              </a:rPr>
              <a:t>&lt;</a:t>
            </a:r>
            <a:r>
              <a:rPr lang="pt-BR" sz="3200" b="1" dirty="0" err="1">
                <a:solidFill>
                  <a:srgbClr val="E44D26"/>
                </a:solidFill>
              </a:rPr>
              <a:t>video</a:t>
            </a:r>
            <a:r>
              <a:rPr lang="pt-BR" sz="3200" b="1" dirty="0">
                <a:solidFill>
                  <a:srgbClr val="E44D26"/>
                </a:solidFill>
              </a:rPr>
              <a:t>&gt; </a:t>
            </a:r>
            <a:r>
              <a:rPr lang="pt-BR" sz="3200" dirty="0">
                <a:solidFill>
                  <a:srgbClr val="E44D26"/>
                </a:solidFill>
              </a:rPr>
              <a:t>para adicionar vídeos.html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D96893-9BF4-F068-0CC8-EE02EF726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40" t="26878" r="19308" b="25967"/>
          <a:stretch/>
        </p:blipFill>
        <p:spPr>
          <a:xfrm>
            <a:off x="2975612" y="5362544"/>
            <a:ext cx="6404603" cy="43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6" y="2343561"/>
            <a:ext cx="9601193" cy="1011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170030" y="452563"/>
            <a:ext cx="9394638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>
                <a:ln w="38100">
                  <a:solidFill>
                    <a:schemeClr val="bg1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ÍNDICE</a:t>
            </a:r>
          </a:p>
        </p:txBody>
      </p:sp>
      <p:sp>
        <p:nvSpPr>
          <p:cNvPr id="2" name="Espaço Reservado para Número de Slide 3">
            <a:extLst>
              <a:ext uri="{FF2B5EF4-FFF2-40B4-BE49-F238E27FC236}">
                <a16:creationId xmlns:a16="http://schemas.microsoft.com/office/drawing/2014/main" id="{941541F4-50D5-A709-486B-310BED52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0465" y="11865189"/>
            <a:ext cx="2160270" cy="681567"/>
          </a:xfrm>
        </p:spPr>
        <p:txBody>
          <a:bodyPr/>
          <a:lstStyle/>
          <a:p>
            <a:fld id="{ED018EE3-698B-43F6-826A-AD70128F0959}" type="slidenum">
              <a:rPr lang="pt-BR" smtClean="0"/>
              <a:t>2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8B39DD-11E8-73A7-54B3-054634A69AD2}"/>
              </a:ext>
            </a:extLst>
          </p:cNvPr>
          <p:cNvSpPr/>
          <p:nvPr/>
        </p:nvSpPr>
        <p:spPr>
          <a:xfrm flipH="1">
            <a:off x="-37960" y="1823646"/>
            <a:ext cx="9639159" cy="89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7857B44-E6FF-053A-BEE5-CEEDF33FD16A}"/>
              </a:ext>
            </a:extLst>
          </p:cNvPr>
          <p:cNvGrpSpPr/>
          <p:nvPr/>
        </p:nvGrpSpPr>
        <p:grpSpPr>
          <a:xfrm>
            <a:off x="427958" y="2719138"/>
            <a:ext cx="8707322" cy="8015928"/>
            <a:chOff x="170030" y="3280568"/>
            <a:chExt cx="8707322" cy="6240464"/>
          </a:xfrm>
        </p:grpSpPr>
        <p:sp>
          <p:nvSpPr>
            <p:cNvPr id="15" name="Título 12">
              <a:extLst>
                <a:ext uri="{FF2B5EF4-FFF2-40B4-BE49-F238E27FC236}">
                  <a16:creationId xmlns:a16="http://schemas.microsoft.com/office/drawing/2014/main" id="{934EEC1F-A605-5DCE-03D0-8980B4A0D5A4}"/>
                </a:ext>
              </a:extLst>
            </p:cNvPr>
            <p:cNvSpPr txBox="1">
              <a:spLocks/>
            </p:cNvSpPr>
            <p:nvPr/>
          </p:nvSpPr>
          <p:spPr>
            <a:xfrm>
              <a:off x="170030" y="3280568"/>
              <a:ext cx="7358118" cy="6240464"/>
            </a:xfrm>
            <a:prstGeom prst="rect">
              <a:avLst/>
            </a:prstGeom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l" defTabSz="9601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62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Introdução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Entendendo o HTML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Elementos Básicos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Links e Imagens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Criando Listas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Trabalhando com tabelas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Utilizando formulários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Áudios e Vídeos 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pt-BR" sz="4400" dirty="0">
                  <a:solidFill>
                    <a:srgbClr val="E44D26"/>
                  </a:solidFill>
                </a:rPr>
                <a:t>Conclusão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pt-BR" sz="4400" dirty="0">
                <a:solidFill>
                  <a:srgbClr val="E44D26"/>
                </a:solidFill>
              </a:endParaRP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pt-BR" sz="4400" dirty="0">
                <a:solidFill>
                  <a:srgbClr val="E44D26"/>
                </a:solidFill>
              </a:endParaRP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pt-BR" sz="4400" dirty="0">
                <a:solidFill>
                  <a:srgbClr val="E44D26"/>
                </a:solidFill>
              </a:endParaRPr>
            </a:p>
            <a:p>
              <a:pPr algn="just">
                <a:lnSpc>
                  <a:spcPct val="100000"/>
                </a:lnSpc>
              </a:pPr>
              <a:endParaRPr lang="pt-BR" sz="4400" b="1" i="1" dirty="0">
                <a:solidFill>
                  <a:srgbClr val="E44D26"/>
                </a:solidFill>
              </a:endParaRPr>
            </a:p>
            <a:p>
              <a:pPr algn="just"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b="1" i="1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b="1" i="1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b="1" i="1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b="1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br>
                <a:rPr lang="pt-BR" sz="4400" dirty="0">
                  <a:solidFill>
                    <a:srgbClr val="E44D26"/>
                  </a:solidFill>
                </a:rPr>
              </a:br>
              <a:endParaRPr lang="pt-BR" sz="4400" dirty="0">
                <a:solidFill>
                  <a:srgbClr val="E44D26"/>
                </a:solidFill>
              </a:endParaRPr>
            </a:p>
          </p:txBody>
        </p:sp>
        <p:sp>
          <p:nvSpPr>
            <p:cNvPr id="8" name="Título 12">
              <a:extLst>
                <a:ext uri="{FF2B5EF4-FFF2-40B4-BE49-F238E27FC236}">
                  <a16:creationId xmlns:a16="http://schemas.microsoft.com/office/drawing/2014/main" id="{7FD55470-B4BE-7A9D-D9E2-1CC22E7F50DE}"/>
                </a:ext>
              </a:extLst>
            </p:cNvPr>
            <p:cNvSpPr txBox="1">
              <a:spLocks/>
            </p:cNvSpPr>
            <p:nvPr/>
          </p:nvSpPr>
          <p:spPr>
            <a:xfrm>
              <a:off x="7290487" y="3280568"/>
              <a:ext cx="1586865" cy="6240464"/>
            </a:xfrm>
            <a:prstGeom prst="rect">
              <a:avLst/>
            </a:prstGeom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l" defTabSz="9601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62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3</a:t>
              </a:r>
            </a:p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4</a:t>
              </a:r>
            </a:p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7</a:t>
              </a:r>
            </a:p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9</a:t>
              </a:r>
            </a:p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11</a:t>
              </a:r>
            </a:p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13</a:t>
              </a:r>
            </a:p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15</a:t>
              </a:r>
            </a:p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17</a:t>
              </a:r>
            </a:p>
            <a:p>
              <a:pPr algn="r">
                <a:lnSpc>
                  <a:spcPct val="100000"/>
                </a:lnSpc>
              </a:pPr>
              <a:r>
                <a:rPr lang="pt-BR" sz="4400" dirty="0">
                  <a:solidFill>
                    <a:srgbClr val="E44D26"/>
                  </a:solidFill>
                </a:rPr>
                <a:t>20</a:t>
              </a: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pt-BR" sz="4400" dirty="0">
                <a:solidFill>
                  <a:srgbClr val="E44D26"/>
                </a:solidFill>
              </a:endParaRP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pt-BR" sz="4400" dirty="0">
                <a:solidFill>
                  <a:srgbClr val="E44D26"/>
                </a:solidFill>
              </a:endParaRPr>
            </a:p>
            <a:p>
              <a:pPr marL="571500" indent="-5715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pt-BR" sz="4400" dirty="0">
                <a:solidFill>
                  <a:srgbClr val="E44D26"/>
                </a:solidFill>
              </a:endParaRPr>
            </a:p>
            <a:p>
              <a:pPr algn="just">
                <a:lnSpc>
                  <a:spcPct val="100000"/>
                </a:lnSpc>
              </a:pPr>
              <a:endParaRPr lang="pt-BR" sz="4400" b="1" i="1" dirty="0">
                <a:solidFill>
                  <a:srgbClr val="E44D26"/>
                </a:solidFill>
              </a:endParaRPr>
            </a:p>
            <a:p>
              <a:pPr algn="just"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b="1" i="1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b="1" i="1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b="1" i="1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endParaRPr lang="pt-BR" sz="4400" b="1" dirty="0">
                <a:solidFill>
                  <a:srgbClr val="E44D26"/>
                </a:solidFill>
              </a:endParaRPr>
            </a:p>
            <a:p>
              <a:pPr>
                <a:lnSpc>
                  <a:spcPct val="100000"/>
                </a:lnSpc>
              </a:pPr>
              <a:br>
                <a:rPr lang="pt-BR" sz="4400" dirty="0">
                  <a:solidFill>
                    <a:srgbClr val="E44D26"/>
                  </a:solidFill>
                </a:rPr>
              </a:br>
              <a:endParaRPr lang="pt-BR" sz="4400" dirty="0">
                <a:solidFill>
                  <a:srgbClr val="E44D2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52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7" y="2282173"/>
            <a:ext cx="9601193" cy="1028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170030" y="452563"/>
            <a:ext cx="9394638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>
                <a:ln w="38100">
                  <a:solidFill>
                    <a:schemeClr val="bg1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CONCLUSÃO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333604" y="2438989"/>
            <a:ext cx="8758557" cy="7923621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4000" b="1" dirty="0">
                <a:solidFill>
                  <a:srgbClr val="E44D26"/>
                </a:solidFill>
              </a:rPr>
              <a:t>Seu Próximo Passo na Galáxia HTML</a:t>
            </a:r>
          </a:p>
          <a:p>
            <a:pPr algn="just">
              <a:lnSpc>
                <a:spcPct val="100000"/>
              </a:lnSpc>
            </a:pPr>
            <a:endParaRPr lang="pt-BR" sz="3200" dirty="0">
              <a:solidFill>
                <a:srgbClr val="E44D26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Você agora possui o conhecimento necessário para começar sua própria jornada na criação de websites. Cada elemento aprendido é uma ferramenta que você pode usar para construir páginas incríveis. Continue explorando, experimentando e, principalmente, divirta-se. </a:t>
            </a:r>
          </a:p>
          <a:p>
            <a:pPr>
              <a:lnSpc>
                <a:spcPct val="100000"/>
              </a:lnSpc>
            </a:pPr>
            <a:endParaRPr lang="pt-BR" sz="3200" dirty="0">
              <a:solidFill>
                <a:srgbClr val="E44D26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200" b="1" dirty="0">
                <a:solidFill>
                  <a:srgbClr val="E44D26"/>
                </a:solidFill>
              </a:rPr>
              <a:t>Boa sorte, e que o HTML esteja com você!</a:t>
            </a:r>
          </a:p>
        </p:txBody>
      </p:sp>
      <p:sp>
        <p:nvSpPr>
          <p:cNvPr id="2" name="Espaço Reservado para Número de Slide 3">
            <a:extLst>
              <a:ext uri="{FF2B5EF4-FFF2-40B4-BE49-F238E27FC236}">
                <a16:creationId xmlns:a16="http://schemas.microsoft.com/office/drawing/2014/main" id="{941541F4-50D5-A709-486B-310BED52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0465" y="11865189"/>
            <a:ext cx="2160270" cy="681567"/>
          </a:xfrm>
        </p:spPr>
        <p:txBody>
          <a:bodyPr/>
          <a:lstStyle/>
          <a:p>
            <a:fld id="{ED018EE3-698B-43F6-826A-AD70128F0959}" type="slidenum">
              <a:rPr lang="pt-BR" smtClean="0"/>
              <a:t>20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8B39DD-11E8-73A7-54B3-054634A69AD2}"/>
              </a:ext>
            </a:extLst>
          </p:cNvPr>
          <p:cNvSpPr/>
          <p:nvPr/>
        </p:nvSpPr>
        <p:spPr>
          <a:xfrm flipH="1">
            <a:off x="-37960" y="1823646"/>
            <a:ext cx="9639159" cy="89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What is HTML?">
            <a:extLst>
              <a:ext uri="{FF2B5EF4-FFF2-40B4-BE49-F238E27FC236}">
                <a16:creationId xmlns:a16="http://schemas.microsoft.com/office/drawing/2014/main" id="{4C9754C0-D79F-4577-0EE4-204BB729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4" y="7692067"/>
            <a:ext cx="7849835" cy="465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Número de Slide 4">
            <a:extLst>
              <a:ext uri="{FF2B5EF4-FFF2-40B4-BE49-F238E27FC236}">
                <a16:creationId xmlns:a16="http://schemas.microsoft.com/office/drawing/2014/main" id="{1830F538-5402-F7FF-36A0-DB9B0C788275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rgbClr val="E44D26"/>
                </a:solidFill>
              </a:rPr>
              <a:pPr/>
              <a:t>20</a:t>
            </a:fld>
            <a:endParaRPr lang="pt-BR" sz="3600" b="1" dirty="0">
              <a:solidFill>
                <a:srgbClr val="E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1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6" y="2343561"/>
            <a:ext cx="9601193" cy="10113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170030" y="452563"/>
            <a:ext cx="9394638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 dirty="0">
                <a:ln w="38100">
                  <a:solidFill>
                    <a:schemeClr val="bg1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INTRODUÇÃO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425657" y="2541784"/>
            <a:ext cx="8749886" cy="6240464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4200" b="1" dirty="0">
                <a:solidFill>
                  <a:srgbClr val="E44D26"/>
                </a:solidFill>
              </a:rPr>
              <a:t>Bem-vindo ao Universo HTML</a:t>
            </a:r>
          </a:p>
          <a:p>
            <a:pPr algn="just">
              <a:lnSpc>
                <a:spcPct val="100000"/>
              </a:lnSpc>
            </a:pPr>
            <a:endParaRPr lang="pt-BR" sz="3200" dirty="0">
              <a:solidFill>
                <a:srgbClr val="E44D26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Ei, terráqueo! Se você está aqui, é porque quer desvendar os segredos da linguagem que constrói uma página na  web:   </a:t>
            </a:r>
            <a:r>
              <a:rPr lang="pt-BR" sz="3200" b="1" dirty="0">
                <a:solidFill>
                  <a:srgbClr val="E44D26"/>
                </a:solidFill>
              </a:rPr>
              <a:t>o HTML. </a:t>
            </a:r>
          </a:p>
          <a:p>
            <a:pPr algn="just">
              <a:lnSpc>
                <a:spcPct val="100000"/>
              </a:lnSpc>
            </a:pPr>
            <a:endParaRPr lang="pt-BR" sz="3200" dirty="0">
              <a:solidFill>
                <a:srgbClr val="E44D26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 Prepare-se para uma viagem espacial onde cada linha de código é uma estrela brilhante. Vamos transformar você em um verdadeiro mestre da web, com exemplos práticos que você pode usar desde já.</a:t>
            </a:r>
            <a:endParaRPr lang="pt-BR" sz="3200" b="1" dirty="0">
              <a:solidFill>
                <a:srgbClr val="E44D26"/>
              </a:solidFill>
            </a:endParaRPr>
          </a:p>
          <a:p>
            <a:pPr>
              <a:lnSpc>
                <a:spcPct val="100000"/>
              </a:lnSpc>
            </a:pPr>
            <a:br>
              <a:rPr lang="pt-BR" sz="3200" dirty="0">
                <a:solidFill>
                  <a:srgbClr val="E44D26"/>
                </a:solidFill>
              </a:rPr>
            </a:br>
            <a:endParaRPr lang="pt-BR" sz="3200" dirty="0">
              <a:solidFill>
                <a:srgbClr val="E44D26"/>
              </a:solidFill>
            </a:endParaRPr>
          </a:p>
        </p:txBody>
      </p:sp>
      <p:sp>
        <p:nvSpPr>
          <p:cNvPr id="2" name="Espaço Reservado para Número de Slide 3">
            <a:extLst>
              <a:ext uri="{FF2B5EF4-FFF2-40B4-BE49-F238E27FC236}">
                <a16:creationId xmlns:a16="http://schemas.microsoft.com/office/drawing/2014/main" id="{941541F4-50D5-A709-486B-310BED52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0465" y="11865189"/>
            <a:ext cx="2160270" cy="681567"/>
          </a:xfrm>
        </p:spPr>
        <p:txBody>
          <a:bodyPr/>
          <a:lstStyle/>
          <a:p>
            <a:fld id="{ED018EE3-698B-43F6-826A-AD70128F0959}" type="slidenum">
              <a:rPr lang="pt-BR" smtClean="0"/>
              <a:t>3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48B39DD-11E8-73A7-54B3-054634A69AD2}"/>
              </a:ext>
            </a:extLst>
          </p:cNvPr>
          <p:cNvSpPr/>
          <p:nvPr/>
        </p:nvSpPr>
        <p:spPr>
          <a:xfrm flipH="1">
            <a:off x="-37960" y="1823646"/>
            <a:ext cx="9639159" cy="89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24C9CD-80D6-0CEB-936A-29D3FA867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4"/>
          <a:stretch/>
        </p:blipFill>
        <p:spPr>
          <a:xfrm>
            <a:off x="1234627" y="8061158"/>
            <a:ext cx="7131946" cy="4740442"/>
          </a:xfrm>
          <a:prstGeom prst="rect">
            <a:avLst/>
          </a:prstGeom>
        </p:spPr>
      </p:pic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36887DC2-F76F-3C4C-25EA-C4583D844457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rgbClr val="E44D26"/>
                </a:solidFill>
              </a:rPr>
              <a:pPr/>
              <a:t>3</a:t>
            </a:fld>
            <a:endParaRPr lang="pt-BR" sz="3600" b="1" dirty="0">
              <a:solidFill>
                <a:srgbClr val="E44D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4342-0B61-A766-9A65-E2BF93C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254844"/>
            <a:ext cx="8281035" cy="2474384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46940-B43B-DD32-DBE3-153E5E4A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20407" y="11588415"/>
            <a:ext cx="2160270" cy="681567"/>
          </a:xfrm>
        </p:spPr>
        <p:txBody>
          <a:bodyPr/>
          <a:lstStyle/>
          <a:p>
            <a:pPr algn="ctr"/>
            <a:fld id="{ED018EE3-698B-43F6-826A-AD70128F0959}" type="slidenum">
              <a:rPr lang="pt-BR" smtClean="0"/>
              <a:pPr algn="ctr"/>
              <a:t>4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2AFDDB-7E9D-FE01-EDB4-50695A9FFB2A}"/>
              </a:ext>
            </a:extLst>
          </p:cNvPr>
          <p:cNvSpPr/>
          <p:nvPr/>
        </p:nvSpPr>
        <p:spPr>
          <a:xfrm>
            <a:off x="0" y="-14003"/>
            <a:ext cx="96012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DAEBE5-26A0-1CA2-C2BF-16680C4EA46C}"/>
              </a:ext>
            </a:extLst>
          </p:cNvPr>
          <p:cNvSpPr txBox="1"/>
          <p:nvPr/>
        </p:nvSpPr>
        <p:spPr>
          <a:xfrm>
            <a:off x="1018491" y="5900867"/>
            <a:ext cx="756421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Entendendo o 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B8C7DF-3745-9870-A61D-623FD7229BAC}"/>
              </a:ext>
            </a:extLst>
          </p:cNvPr>
          <p:cNvSpPr txBox="1"/>
          <p:nvPr/>
        </p:nvSpPr>
        <p:spPr>
          <a:xfrm>
            <a:off x="2730341" y="687671"/>
            <a:ext cx="4140518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3600" b="1" dirty="0">
                <a:ln w="76200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2C8DDB-1D10-6BF9-FB81-E9A400F998B8}"/>
              </a:ext>
            </a:extLst>
          </p:cNvPr>
          <p:cNvSpPr/>
          <p:nvPr/>
        </p:nvSpPr>
        <p:spPr>
          <a:xfrm>
            <a:off x="1018492" y="6986808"/>
            <a:ext cx="7564215" cy="7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6703E8-49B0-F1B8-5F55-E7A2FAFC3ADF}"/>
              </a:ext>
            </a:extLst>
          </p:cNvPr>
          <p:cNvSpPr txBox="1"/>
          <p:nvPr/>
        </p:nvSpPr>
        <p:spPr>
          <a:xfrm>
            <a:off x="3826433" y="10836900"/>
            <a:ext cx="2554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sz="4400" dirty="0"/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BFA94552-E7BF-EAD7-0E0B-8040F99A0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0" t="12885" r="17942" b="15609"/>
          <a:stretch/>
        </p:blipFill>
        <p:spPr>
          <a:xfrm>
            <a:off x="3826433" y="7802775"/>
            <a:ext cx="2554244" cy="2936068"/>
          </a:xfrm>
        </p:spPr>
      </p:pic>
      <p:sp>
        <p:nvSpPr>
          <p:cNvPr id="11" name="Espaço Reservado para Número de Slide 4">
            <a:extLst>
              <a:ext uri="{FF2B5EF4-FFF2-40B4-BE49-F238E27FC236}">
                <a16:creationId xmlns:a16="http://schemas.microsoft.com/office/drawing/2014/main" id="{EE5A9F49-A028-BFFF-072A-C2027C1DE542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chemeClr val="bg1"/>
                </a:solidFill>
              </a:rPr>
              <a:pPr/>
              <a:t>4</a:t>
            </a:fld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0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01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0202" y="12100326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5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Entendendo o HTML</a:t>
            </a:r>
          </a:p>
          <a:p>
            <a:pPr algn="ctr"/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3078277" y="632778"/>
            <a:ext cx="621453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O Que é HTML?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2930494" y="1371442"/>
            <a:ext cx="6510097" cy="502935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br>
              <a:rPr lang="pt-BR" sz="3200" dirty="0">
                <a:solidFill>
                  <a:srgbClr val="E44D26"/>
                </a:solidFill>
              </a:rPr>
            </a:br>
            <a:r>
              <a:rPr lang="pt-BR" sz="3200" dirty="0">
                <a:solidFill>
                  <a:srgbClr val="E44D26"/>
                </a:solidFill>
              </a:rPr>
              <a:t>	</a:t>
            </a:r>
            <a:r>
              <a:rPr lang="pt-BR" sz="3200" b="1" dirty="0">
                <a:solidFill>
                  <a:srgbClr val="E44D26"/>
                </a:solidFill>
              </a:rPr>
              <a:t>HTML, ou </a:t>
            </a:r>
            <a:r>
              <a:rPr lang="pt-BR" sz="3200" b="1" dirty="0" err="1">
                <a:solidFill>
                  <a:srgbClr val="E44D26"/>
                </a:solidFill>
              </a:rPr>
              <a:t>HyperText</a:t>
            </a:r>
            <a:r>
              <a:rPr lang="pt-BR" sz="3200" b="1" dirty="0">
                <a:solidFill>
                  <a:srgbClr val="E44D26"/>
                </a:solidFill>
              </a:rPr>
              <a:t> Markup </a:t>
            </a:r>
            <a:r>
              <a:rPr lang="pt-BR" sz="3200" b="1" dirty="0" err="1">
                <a:solidFill>
                  <a:srgbClr val="E44D26"/>
                </a:solidFill>
              </a:rPr>
              <a:t>Language</a:t>
            </a:r>
            <a:r>
              <a:rPr lang="pt-BR" sz="3200" dirty="0">
                <a:solidFill>
                  <a:srgbClr val="E44D26"/>
                </a:solidFill>
              </a:rPr>
              <a:t>, é a base da web. Ele estrutura o conteúdo das páginas da internet, como se fosse o mapa estelar de uma galáxia distante. </a:t>
            </a:r>
          </a:p>
          <a:p>
            <a:pPr algn="just">
              <a:lnSpc>
                <a:spcPct val="100000"/>
              </a:lnSpc>
            </a:pPr>
            <a:endParaRPr lang="pt-BR" sz="3200" dirty="0">
              <a:solidFill>
                <a:srgbClr val="E44D26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Sem HTML, não teríamos websites, apenas um caos intergaláctico. </a:t>
            </a:r>
          </a:p>
        </p:txBody>
      </p:sp>
      <p:pic>
        <p:nvPicPr>
          <p:cNvPr id="1027" name="Picture 3" descr="Como construir ótimos controles de formulário HTML – Ed Rodrigues - Web  Designer Freelancer">
            <a:extLst>
              <a:ext uri="{FF2B5EF4-FFF2-40B4-BE49-F238E27FC236}">
                <a16:creationId xmlns:a16="http://schemas.microsoft.com/office/drawing/2014/main" id="{F0F543F2-4E15-C0AB-BAE4-48B0A434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16" y="7070968"/>
            <a:ext cx="6757852" cy="43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25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01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0202" y="12100326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6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Entendendo o HTML</a:t>
            </a:r>
          </a:p>
          <a:p>
            <a:pPr algn="ctr"/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3078277" y="632778"/>
            <a:ext cx="621453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3200" b="1" dirty="0">
                <a:solidFill>
                  <a:srgbClr val="E44D26"/>
                </a:solidFill>
              </a:rPr>
              <a:t>Vamos começar com a estrutura básica de um documento HTML.</a:t>
            </a:r>
            <a:br>
              <a:rPr lang="pt-BR" sz="3200" b="1" dirty="0">
                <a:solidFill>
                  <a:srgbClr val="E44D26"/>
                </a:solidFill>
              </a:rPr>
            </a:br>
            <a:endParaRPr lang="pt-BR" sz="3200" b="1" dirty="0">
              <a:solidFill>
                <a:srgbClr val="E44D26"/>
              </a:solidFill>
            </a:endParaRP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3078277" y="5674014"/>
            <a:ext cx="6510097" cy="5029358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br>
              <a:rPr lang="pt-BR" sz="2800" dirty="0">
                <a:solidFill>
                  <a:srgbClr val="E44D26"/>
                </a:solidFill>
              </a:rPr>
            </a:br>
            <a:r>
              <a:rPr lang="pt-BR" sz="2800" b="1" dirty="0">
                <a:solidFill>
                  <a:srgbClr val="E44D26"/>
                </a:solidFill>
              </a:rPr>
              <a:t>&lt;!DOCTYPE </a:t>
            </a:r>
            <a:r>
              <a:rPr lang="pt-BR" sz="2800" b="1" dirty="0" err="1">
                <a:solidFill>
                  <a:srgbClr val="E44D26"/>
                </a:solidFill>
              </a:rPr>
              <a:t>html</a:t>
            </a:r>
            <a:r>
              <a:rPr lang="pt-BR" sz="2800" b="1" dirty="0">
                <a:solidFill>
                  <a:srgbClr val="E44D26"/>
                </a:solidFill>
              </a:rPr>
              <a:t>&gt;:</a:t>
            </a:r>
            <a:r>
              <a:rPr lang="pt-BR" sz="2800" dirty="0">
                <a:solidFill>
                  <a:srgbClr val="E44D26"/>
                </a:solidFill>
              </a:rPr>
              <a:t>Isso diz ao navegador que estamos usando a última versão do HTML.</a:t>
            </a:r>
          </a:p>
          <a:p>
            <a:pPr>
              <a:lnSpc>
                <a:spcPct val="100000"/>
              </a:lnSpc>
            </a:pPr>
            <a:r>
              <a:rPr lang="pt-BR" sz="2800" b="1" dirty="0">
                <a:solidFill>
                  <a:srgbClr val="E44D26"/>
                </a:solidFill>
              </a:rPr>
              <a:t>&lt;</a:t>
            </a:r>
            <a:r>
              <a:rPr lang="pt-BR" sz="2800" b="1" dirty="0" err="1">
                <a:solidFill>
                  <a:srgbClr val="E44D26"/>
                </a:solidFill>
              </a:rPr>
              <a:t>html</a:t>
            </a:r>
            <a:r>
              <a:rPr lang="pt-BR" sz="2800" b="1" dirty="0">
                <a:solidFill>
                  <a:srgbClr val="E44D26"/>
                </a:solidFill>
              </a:rPr>
              <a:t>&gt; </a:t>
            </a:r>
            <a:r>
              <a:rPr lang="pt-BR" sz="2800" dirty="0">
                <a:solidFill>
                  <a:srgbClr val="E44D26"/>
                </a:solidFill>
              </a:rPr>
              <a:t>Esse é o começo do nosso documento HTML.</a:t>
            </a:r>
          </a:p>
          <a:p>
            <a:pPr>
              <a:lnSpc>
                <a:spcPct val="100000"/>
              </a:lnSpc>
            </a:pPr>
            <a:r>
              <a:rPr lang="pt-BR" sz="2800" b="1" dirty="0">
                <a:solidFill>
                  <a:srgbClr val="E44D26"/>
                </a:solidFill>
              </a:rPr>
              <a:t>&lt;</a:t>
            </a:r>
            <a:r>
              <a:rPr lang="pt-BR" sz="2800" b="1" dirty="0" err="1">
                <a:solidFill>
                  <a:srgbClr val="E44D26"/>
                </a:solidFill>
              </a:rPr>
              <a:t>head</a:t>
            </a:r>
            <a:r>
              <a:rPr lang="pt-BR" sz="2800" b="1" dirty="0">
                <a:solidFill>
                  <a:srgbClr val="E44D26"/>
                </a:solidFill>
              </a:rPr>
              <a:t>&gt;: </a:t>
            </a:r>
            <a:r>
              <a:rPr lang="pt-BR" sz="2800" dirty="0">
                <a:solidFill>
                  <a:srgbClr val="E44D26"/>
                </a:solidFill>
              </a:rPr>
              <a:t>Aqui, colocamos informações sobre a página, como o título.</a:t>
            </a:r>
          </a:p>
          <a:p>
            <a:pPr>
              <a:lnSpc>
                <a:spcPct val="100000"/>
              </a:lnSpc>
            </a:pPr>
            <a:r>
              <a:rPr lang="pt-BR" sz="2800" b="1" dirty="0">
                <a:solidFill>
                  <a:srgbClr val="E44D26"/>
                </a:solidFill>
              </a:rPr>
              <a:t>&lt;</a:t>
            </a:r>
            <a:r>
              <a:rPr lang="pt-BR" sz="2800" b="1" dirty="0" err="1">
                <a:solidFill>
                  <a:srgbClr val="E44D26"/>
                </a:solidFill>
              </a:rPr>
              <a:t>title</a:t>
            </a:r>
            <a:r>
              <a:rPr lang="pt-BR" sz="2800" b="1" dirty="0">
                <a:solidFill>
                  <a:srgbClr val="E44D26"/>
                </a:solidFill>
              </a:rPr>
              <a:t>&gt;: </a:t>
            </a:r>
            <a:r>
              <a:rPr lang="pt-BR" sz="2800" dirty="0">
                <a:solidFill>
                  <a:srgbClr val="E44D26"/>
                </a:solidFill>
              </a:rPr>
              <a:t>O título da página que aparece na aba do navegador.</a:t>
            </a:r>
          </a:p>
          <a:p>
            <a:pPr>
              <a:lnSpc>
                <a:spcPct val="100000"/>
              </a:lnSpc>
            </a:pPr>
            <a:r>
              <a:rPr lang="pt-BR" sz="2800" b="1" dirty="0">
                <a:solidFill>
                  <a:srgbClr val="E44D26"/>
                </a:solidFill>
              </a:rPr>
              <a:t>&lt;body&gt;: </a:t>
            </a:r>
            <a:r>
              <a:rPr lang="pt-BR" sz="2800" dirty="0">
                <a:solidFill>
                  <a:srgbClr val="E44D26"/>
                </a:solidFill>
              </a:rPr>
              <a:t>É onde colocamos o conteúdo visível da página, como texto, imagens, links, etc.</a:t>
            </a:r>
          </a:p>
          <a:p>
            <a:pPr>
              <a:lnSpc>
                <a:spcPct val="100000"/>
              </a:lnSpc>
            </a:pPr>
            <a:r>
              <a:rPr lang="pt-BR" sz="2800" b="1" dirty="0">
                <a:solidFill>
                  <a:srgbClr val="E44D26"/>
                </a:solidFill>
              </a:rPr>
              <a:t>&lt;h1&gt;: </a:t>
            </a:r>
            <a:r>
              <a:rPr lang="pt-BR" sz="2800" dirty="0">
                <a:solidFill>
                  <a:srgbClr val="E44D26"/>
                </a:solidFill>
              </a:rPr>
              <a:t>Um cabeçalho principal.</a:t>
            </a:r>
          </a:p>
          <a:p>
            <a:pPr>
              <a:lnSpc>
                <a:spcPct val="100000"/>
              </a:lnSpc>
            </a:pPr>
            <a:r>
              <a:rPr lang="pt-BR" sz="2800" b="1" dirty="0">
                <a:solidFill>
                  <a:srgbClr val="E44D26"/>
                </a:solidFill>
              </a:rPr>
              <a:t>&lt;p&gt;: </a:t>
            </a:r>
            <a:r>
              <a:rPr lang="pt-BR" sz="2800" dirty="0">
                <a:solidFill>
                  <a:srgbClr val="E44D26"/>
                </a:solidFill>
              </a:rPr>
              <a:t>Um parágrafo de texto.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034781-970E-3551-7324-A85F52AF5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6" t="26904" r="15739" b="22817"/>
          <a:stretch/>
        </p:blipFill>
        <p:spPr>
          <a:xfrm>
            <a:off x="2936031" y="2141182"/>
            <a:ext cx="6356779" cy="39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4342-0B61-A766-9A65-E2BF93C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254844"/>
            <a:ext cx="8281035" cy="2474384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46940-B43B-DD32-DBE3-153E5E4A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20407" y="11588415"/>
            <a:ext cx="2160270" cy="681567"/>
          </a:xfrm>
        </p:spPr>
        <p:txBody>
          <a:bodyPr/>
          <a:lstStyle/>
          <a:p>
            <a:pPr algn="ctr"/>
            <a:fld id="{ED018EE3-698B-43F6-826A-AD70128F0959}" type="slidenum">
              <a:rPr lang="pt-BR" smtClean="0"/>
              <a:pPr algn="ctr"/>
              <a:t>7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2AFDDB-7E9D-FE01-EDB4-50695A9FFB2A}"/>
              </a:ext>
            </a:extLst>
          </p:cNvPr>
          <p:cNvSpPr/>
          <p:nvPr/>
        </p:nvSpPr>
        <p:spPr>
          <a:xfrm>
            <a:off x="0" y="-14003"/>
            <a:ext cx="96012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DAEBE5-26A0-1CA2-C2BF-16680C4EA46C}"/>
              </a:ext>
            </a:extLst>
          </p:cNvPr>
          <p:cNvSpPr txBox="1"/>
          <p:nvPr/>
        </p:nvSpPr>
        <p:spPr>
          <a:xfrm>
            <a:off x="660082" y="5900867"/>
            <a:ext cx="815140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Elementos Básicos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B8C7DF-3745-9870-A61D-623FD7229BAC}"/>
              </a:ext>
            </a:extLst>
          </p:cNvPr>
          <p:cNvSpPr txBox="1"/>
          <p:nvPr/>
        </p:nvSpPr>
        <p:spPr>
          <a:xfrm>
            <a:off x="2730341" y="687671"/>
            <a:ext cx="480099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3600" b="1" dirty="0">
                <a:ln w="76200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2C8DDB-1D10-6BF9-FB81-E9A400F998B8}"/>
              </a:ext>
            </a:extLst>
          </p:cNvPr>
          <p:cNvSpPr/>
          <p:nvPr/>
        </p:nvSpPr>
        <p:spPr>
          <a:xfrm>
            <a:off x="1018492" y="6986808"/>
            <a:ext cx="7564215" cy="7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8AE4F4-4029-E5D7-54A3-A090AC127B78}"/>
              </a:ext>
            </a:extLst>
          </p:cNvPr>
          <p:cNvSpPr txBox="1"/>
          <p:nvPr/>
        </p:nvSpPr>
        <p:spPr>
          <a:xfrm>
            <a:off x="3826433" y="10836900"/>
            <a:ext cx="2554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sz="4400" dirty="0"/>
          </a:p>
        </p:txBody>
      </p:sp>
      <p:pic>
        <p:nvPicPr>
          <p:cNvPr id="30" name="Espaço Reservado para Conteúdo 23">
            <a:extLst>
              <a:ext uri="{FF2B5EF4-FFF2-40B4-BE49-F238E27FC236}">
                <a16:creationId xmlns:a16="http://schemas.microsoft.com/office/drawing/2014/main" id="{F124AC12-62CF-F6D5-5B4A-5971AC17F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0" t="12885" r="17942" b="15609"/>
          <a:stretch/>
        </p:blipFill>
        <p:spPr>
          <a:xfrm>
            <a:off x="3826433" y="7802775"/>
            <a:ext cx="2554244" cy="2936068"/>
          </a:xfrm>
        </p:spPr>
      </p:pic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CE705D08-8F50-7B47-4E86-193C701607BA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chemeClr val="bg1"/>
                </a:solidFill>
              </a:rPr>
              <a:pPr/>
              <a:t>7</a:t>
            </a:fld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0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92B368-5796-2311-CE04-9A79CA4D976D}"/>
              </a:ext>
            </a:extLst>
          </p:cNvPr>
          <p:cNvSpPr/>
          <p:nvPr/>
        </p:nvSpPr>
        <p:spPr>
          <a:xfrm flipH="1">
            <a:off x="0" y="0"/>
            <a:ext cx="26210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C473F57-04C0-7DCB-11E5-8D2FCAE82F5B}"/>
              </a:ext>
            </a:extLst>
          </p:cNvPr>
          <p:cNvSpPr txBox="1">
            <a:spLocks/>
          </p:cNvSpPr>
          <p:nvPr/>
        </p:nvSpPr>
        <p:spPr>
          <a:xfrm>
            <a:off x="603954" y="435134"/>
            <a:ext cx="1532001" cy="12780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ln w="38100">
                  <a:solidFill>
                    <a:schemeClr val="bg1"/>
                  </a:solidFill>
                </a:ln>
                <a:noFill/>
                <a:latin typeface="Aptos Black" panose="020B0004020202020204" pitchFamily="34" charset="0"/>
              </a:rPr>
              <a:t>02</a:t>
            </a:r>
            <a:endParaRPr lang="pt-BR" sz="8000" dirty="0">
              <a:ln w="38100">
                <a:solidFill>
                  <a:schemeClr val="bg1"/>
                </a:solidFill>
              </a:ln>
              <a:noFill/>
              <a:latin typeface="Aptos Black" panose="020B00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406DDB-340A-66C4-5CD0-8249DC73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848" y="11865189"/>
            <a:ext cx="2511962" cy="681567"/>
          </a:xfrm>
        </p:spPr>
        <p:txBody>
          <a:bodyPr/>
          <a:lstStyle/>
          <a:p>
            <a:fld id="{ED018EE3-698B-43F6-826A-AD70128F0959}" type="slidenum">
              <a:rPr lang="pt-BR" sz="2400" b="1" smtClean="0">
                <a:solidFill>
                  <a:srgbClr val="E44D26"/>
                </a:solidFill>
              </a:rPr>
              <a:t>8</a:t>
            </a:fld>
            <a:endParaRPr lang="pt-BR" sz="2400" b="1" dirty="0">
              <a:solidFill>
                <a:srgbClr val="E44D26"/>
              </a:solidFill>
            </a:endParaRPr>
          </a:p>
        </p:txBody>
      </p:sp>
      <p:pic>
        <p:nvPicPr>
          <p:cNvPr id="8" name="Picture 2" descr="Html Logotipo fundo png &amp; imagem png - Desenvolvimento de Website  JavaScript, HTML5, CSS3 Folhas de Estilo em Cascata - html logotipo png  transparente grátis">
            <a:extLst>
              <a:ext uri="{FF2B5EF4-FFF2-40B4-BE49-F238E27FC236}">
                <a16:creationId xmlns:a16="http://schemas.microsoft.com/office/drawing/2014/main" id="{6A1E2E4E-4290-FFAB-1A6A-D6B18E56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5" y="11211543"/>
            <a:ext cx="1249398" cy="12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69436F-7CD6-567D-02B2-53AE21D83722}"/>
              </a:ext>
            </a:extLst>
          </p:cNvPr>
          <p:cNvSpPr txBox="1"/>
          <p:nvPr/>
        </p:nvSpPr>
        <p:spPr>
          <a:xfrm>
            <a:off x="825349" y="10934745"/>
            <a:ext cx="1089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5BB25E-7A45-7D4A-C453-23D43DCA3838}"/>
              </a:ext>
            </a:extLst>
          </p:cNvPr>
          <p:cNvSpPr txBox="1"/>
          <p:nvPr/>
        </p:nvSpPr>
        <p:spPr>
          <a:xfrm>
            <a:off x="59454" y="1463775"/>
            <a:ext cx="2621000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Elementos Básicos</a:t>
            </a:r>
          </a:p>
          <a:p>
            <a:pPr algn="ctr"/>
            <a:endParaRPr lang="pt-B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35D65E-B9C4-DD8D-933C-4CCB90A3CA0A}"/>
              </a:ext>
            </a:extLst>
          </p:cNvPr>
          <p:cNvSpPr txBox="1"/>
          <p:nvPr/>
        </p:nvSpPr>
        <p:spPr>
          <a:xfrm>
            <a:off x="2351448" y="580123"/>
            <a:ext cx="779477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200" b="1" dirty="0">
                <a:solidFill>
                  <a:srgbClr val="E44D26"/>
                </a:solidFill>
                <a:latin typeface="Aptos" panose="020B0004020202020204" pitchFamily="34" charset="0"/>
              </a:rPr>
              <a:t>Cabeçalhos e Parágrafos: </a:t>
            </a:r>
          </a:p>
        </p:txBody>
      </p:sp>
      <p:sp>
        <p:nvSpPr>
          <p:cNvPr id="15" name="Título 12">
            <a:extLst>
              <a:ext uri="{FF2B5EF4-FFF2-40B4-BE49-F238E27FC236}">
                <a16:creationId xmlns:a16="http://schemas.microsoft.com/office/drawing/2014/main" id="{934EEC1F-A605-5DCE-03D0-8980B4A0D5A4}"/>
              </a:ext>
            </a:extLst>
          </p:cNvPr>
          <p:cNvSpPr txBox="1">
            <a:spLocks/>
          </p:cNvSpPr>
          <p:nvPr/>
        </p:nvSpPr>
        <p:spPr>
          <a:xfrm>
            <a:off x="2924010" y="1516641"/>
            <a:ext cx="6376246" cy="624842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br>
              <a:rPr lang="pt-BR" sz="3200" b="1" dirty="0">
                <a:solidFill>
                  <a:srgbClr val="E44D26"/>
                </a:solidFill>
              </a:rPr>
            </a:br>
            <a:r>
              <a:rPr lang="pt-BR" sz="3200" b="1" dirty="0">
                <a:solidFill>
                  <a:srgbClr val="E44D26"/>
                </a:solidFill>
              </a:rPr>
              <a:t>	O DNA das Páginas Os cabeçalhos (&lt;h1&gt;, &lt;h2&gt;, &lt;h3&gt;, etc.) e parágrafos (&lt;p&gt;) </a:t>
            </a:r>
          </a:p>
          <a:p>
            <a:pPr algn="just">
              <a:lnSpc>
                <a:spcPct val="100000"/>
              </a:lnSpc>
            </a:pPr>
            <a:endParaRPr lang="pt-BR" sz="3200" dirty="0">
              <a:solidFill>
                <a:srgbClr val="E44D26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pt-BR" sz="3200" dirty="0">
                <a:solidFill>
                  <a:srgbClr val="E44D26"/>
                </a:solidFill>
              </a:rPr>
              <a:t>	São como os personagens principais da nossa história. Eles estruturam o conteúdo, tornando-o legível e organizado.</a:t>
            </a:r>
            <a:endParaRPr lang="pt-BR" sz="3200" b="1" dirty="0">
              <a:solidFill>
                <a:srgbClr val="E44D2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814B73-3D06-24CA-7546-855955BFB4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00" b="22515"/>
          <a:stretch/>
        </p:blipFill>
        <p:spPr>
          <a:xfrm>
            <a:off x="2861295" y="6271077"/>
            <a:ext cx="6501675" cy="36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1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4342-0B61-A766-9A65-E2BF93CA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2" y="254844"/>
            <a:ext cx="8281035" cy="2474384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46940-B43B-DD32-DBE3-153E5E4A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20407" y="11588415"/>
            <a:ext cx="2160270" cy="681567"/>
          </a:xfrm>
        </p:spPr>
        <p:txBody>
          <a:bodyPr/>
          <a:lstStyle/>
          <a:p>
            <a:pPr algn="ctr"/>
            <a:fld id="{ED018EE3-698B-43F6-826A-AD70128F0959}" type="slidenum">
              <a:rPr lang="pt-BR" smtClean="0"/>
              <a:pPr algn="ctr"/>
              <a:t>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32AFDDB-7E9D-FE01-EDB4-50695A9FFB2A}"/>
              </a:ext>
            </a:extLst>
          </p:cNvPr>
          <p:cNvSpPr/>
          <p:nvPr/>
        </p:nvSpPr>
        <p:spPr>
          <a:xfrm>
            <a:off x="0" y="-14003"/>
            <a:ext cx="9601200" cy="12801600"/>
          </a:xfrm>
          <a:prstGeom prst="rect">
            <a:avLst/>
          </a:prstGeom>
          <a:solidFill>
            <a:srgbClr val="E44D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DAEBE5-26A0-1CA2-C2BF-16680C4EA46C}"/>
              </a:ext>
            </a:extLst>
          </p:cNvPr>
          <p:cNvSpPr txBox="1"/>
          <p:nvPr/>
        </p:nvSpPr>
        <p:spPr>
          <a:xfrm>
            <a:off x="660082" y="5900867"/>
            <a:ext cx="815140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Links e Imagens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B8C7DF-3745-9870-A61D-623FD7229BAC}"/>
              </a:ext>
            </a:extLst>
          </p:cNvPr>
          <p:cNvSpPr txBox="1"/>
          <p:nvPr/>
        </p:nvSpPr>
        <p:spPr>
          <a:xfrm>
            <a:off x="2730341" y="687671"/>
            <a:ext cx="480099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3600" b="1" dirty="0">
                <a:ln w="76200"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2C8DDB-1D10-6BF9-FB81-E9A400F998B8}"/>
              </a:ext>
            </a:extLst>
          </p:cNvPr>
          <p:cNvSpPr/>
          <p:nvPr/>
        </p:nvSpPr>
        <p:spPr>
          <a:xfrm>
            <a:off x="1018492" y="6986808"/>
            <a:ext cx="7564215" cy="70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8AE4F4-4029-E5D7-54A3-A090AC127B78}"/>
              </a:ext>
            </a:extLst>
          </p:cNvPr>
          <p:cNvSpPr txBox="1"/>
          <p:nvPr/>
        </p:nvSpPr>
        <p:spPr>
          <a:xfrm>
            <a:off x="3826433" y="10836900"/>
            <a:ext cx="2554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Aptos Black" panose="020B0004020202020204" pitchFamily="34" charset="0"/>
              </a:rPr>
              <a:t>HTML</a:t>
            </a:r>
            <a:endParaRPr lang="pt-BR" sz="4400" dirty="0"/>
          </a:p>
        </p:txBody>
      </p:sp>
      <p:pic>
        <p:nvPicPr>
          <p:cNvPr id="30" name="Espaço Reservado para Conteúdo 23">
            <a:extLst>
              <a:ext uri="{FF2B5EF4-FFF2-40B4-BE49-F238E27FC236}">
                <a16:creationId xmlns:a16="http://schemas.microsoft.com/office/drawing/2014/main" id="{F124AC12-62CF-F6D5-5B4A-5971AC17F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0" t="12885" r="17942" b="15609"/>
          <a:stretch/>
        </p:blipFill>
        <p:spPr>
          <a:xfrm>
            <a:off x="3826433" y="7802775"/>
            <a:ext cx="2554244" cy="2936068"/>
          </a:xfrm>
        </p:spPr>
      </p:pic>
      <p:sp>
        <p:nvSpPr>
          <p:cNvPr id="3" name="Espaço Reservado para Número de Slide 4">
            <a:extLst>
              <a:ext uri="{FF2B5EF4-FFF2-40B4-BE49-F238E27FC236}">
                <a16:creationId xmlns:a16="http://schemas.microsoft.com/office/drawing/2014/main" id="{F9851607-F1B6-4C18-1506-D0ADF91B8EE3}"/>
              </a:ext>
            </a:extLst>
          </p:cNvPr>
          <p:cNvSpPr txBox="1">
            <a:spLocks/>
          </p:cNvSpPr>
          <p:nvPr/>
        </p:nvSpPr>
        <p:spPr>
          <a:xfrm>
            <a:off x="6580200" y="11574512"/>
            <a:ext cx="251196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018EE3-698B-43F6-826A-AD70128F0959}" type="slidenum">
              <a:rPr lang="pt-BR" sz="3600" b="1" smtClean="0">
                <a:solidFill>
                  <a:schemeClr val="bg1"/>
                </a:solidFill>
              </a:rPr>
              <a:pPr/>
              <a:t>9</a:t>
            </a:fld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46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</TotalTime>
  <Words>670</Words>
  <Application>Microsoft Office PowerPoint</Application>
  <PresentationFormat>Papel A3 (297 x 420 mm)</PresentationFormat>
  <Paragraphs>184</Paragraphs>
  <Slides>20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Aptos</vt:lpstr>
      <vt:lpstr>Aptos Black</vt:lpstr>
      <vt:lpstr>Aptos Display</vt:lpstr>
      <vt:lpstr>Arial</vt:lpstr>
      <vt:lpstr>Bahnschrift SemiBold</vt:lpstr>
      <vt:lpstr>Biome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Rhaldney Lima</dc:creator>
  <cp:lastModifiedBy>Rafael</cp:lastModifiedBy>
  <cp:revision>20</cp:revision>
  <dcterms:created xsi:type="dcterms:W3CDTF">2024-05-25T02:49:21Z</dcterms:created>
  <dcterms:modified xsi:type="dcterms:W3CDTF">2024-06-01T02:37:28Z</dcterms:modified>
</cp:coreProperties>
</file>