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3" r:id="rId4"/>
    <p:sldId id="264" r:id="rId5"/>
    <p:sldId id="269" r:id="rId6"/>
    <p:sldId id="259" r:id="rId7"/>
    <p:sldId id="261" r:id="rId8"/>
    <p:sldId id="267" r:id="rId9"/>
    <p:sldId id="266" r:id="rId10"/>
    <p:sldId id="268" r:id="rId11"/>
    <p:sldId id="265" r:id="rId12"/>
    <p:sldId id="270" r:id="rId13"/>
    <p:sldId id="257" r:id="rId14"/>
    <p:sldId id="271" r:id="rId15"/>
    <p:sldId id="260" r:id="rId16"/>
    <p:sldId id="272" r:id="rId17"/>
    <p:sldId id="273" r:id="rId18"/>
    <p:sldId id="275" r:id="rId19"/>
    <p:sldId id="276" r:id="rId20"/>
    <p:sldId id="274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1470" autoAdjust="0"/>
  </p:normalViewPr>
  <p:slideViewPr>
    <p:cSldViewPr snapToGrid="0">
      <p:cViewPr varScale="1">
        <p:scale>
          <a:sx n="147" d="100"/>
          <a:sy n="147" d="100"/>
        </p:scale>
        <p:origin x="8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023ED-F292-4630-98C5-27729FAD14A0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9F93-4649-4803-B5CF-10153FA3E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you actually measured that bundling makes your website load faster? Even after small updates?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C9F93-4649-4803-B5CF-10153FA3E4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our and the web’s future it is moral to not minify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9C9F93-4649-4803-B5CF-10153FA3E4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A0E9-7661-A460-B6ED-61254A9DB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7B91A-E51A-5F01-D7CB-897970473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EEA-C8EC-BAAF-34C2-324103D4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F2EE7-E386-4DE6-81F1-BB96AC9524A7}" type="datetime1">
              <a:rPr lang="de-DE" smtClean="0"/>
              <a:t>20.05.2025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58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6040-5E9F-0975-B093-73680338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EE180-D222-C714-425E-F53AB9B2C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0CB31-6A0B-BE8C-91EF-70C9D819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85CB-A48B-47D9-B8E1-5895A52029C8}" type="datetime1">
              <a:rPr lang="de-DE" smtClean="0"/>
              <a:t>20.05.2025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92A9-96CC-5CE5-8F99-35E1FA8E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829D-6360-DB2E-E17F-04E08395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97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04E97D-1898-AA17-50B4-31A4F95E9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53085-082B-568C-B622-0BCF0822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8D2F1-04CA-D33B-2DA0-D8348BEA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104A-000C-4887-8F1A-3BB8DE63EC7C}" type="datetime1">
              <a:rPr lang="de-DE" smtClean="0"/>
              <a:t>20.05.2025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16E6-33B8-7371-37CF-881BCC12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B0824-B888-40E6-D5D6-39EA7789F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00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11FE-1AD4-5D54-EBEF-5AC50D7F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BBC4-AA60-BE01-D4B3-AA59052A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BD0B-EDB1-F864-1412-FD93D3A1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FB2C-FF33-403F-A785-9A43D6F0C751}" type="datetime1">
              <a:rPr lang="de-DE" smtClean="0"/>
              <a:t>20.05.2025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51341-7E3F-4576-0266-ABCD1634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DB728-844D-153D-A05F-A49FD1E3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284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F17A-44DE-71F9-B7F6-593EB1D5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A8A8A-3ED3-0D50-CE1F-61E06D756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26FCA-1752-CA65-4530-3CB2662F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A702D-CAFE-443C-B531-7155D8DB692F}" type="datetime1">
              <a:rPr lang="de-DE" smtClean="0"/>
              <a:t>20.05.2025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F1899-0A65-8D6A-CC52-76622FCD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E234-8C61-8254-ADEA-3E9FDE5E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29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A5E1-2B19-23DA-CC81-72C7BB93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3A022-88D3-9CF5-07AD-7F79A3CD2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FEC08-DC75-EE5D-50C1-F88F069A2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9AF83-900C-ACB2-A8E9-99884287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6835-6A09-4B89-9554-8F68155CE4F1}" type="datetime1">
              <a:rPr lang="de-DE" smtClean="0"/>
              <a:t>20.05.2025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597EB-3034-0B35-974A-67F8093F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F5201-20D6-A583-CCB3-F1CA9ED7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57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FB620-03C8-73D1-D2D3-EAAA9B15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54073-F376-E668-3F6A-B3C2C59A9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3BC26-6CE5-A75D-DF42-4F9B0BA8B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49084-760D-A6CF-96D9-6D0AFE943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F722C-5CFA-0BE3-9526-CFF0597F8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48EC6-6945-6431-9D27-21043F54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7936F-5B61-4B3E-8F49-38870B7A704F}" type="datetime1">
              <a:rPr lang="de-DE" smtClean="0"/>
              <a:t>20.05.2025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62CAE-8613-D315-9C6E-1D535E9C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D1B39-0E46-CE65-0639-7EE882AD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77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C009-0F39-5202-F77D-802E95EAA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6CA23-1FD5-33D0-6538-D111258A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BF54-E651-4254-872E-B5ACEB71A89D}" type="datetime1">
              <a:rPr lang="de-DE" smtClean="0"/>
              <a:t>20.05.2025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26039-DCB8-126D-B1F1-4FE7A93C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E0B24-C0B9-CC85-A062-7BDF8D46F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7963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B76FC6-0B2C-BE5C-0ECC-26965850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D5798-F1E4-4405-B34E-9DE6128F23D5}" type="datetime1">
              <a:rPr lang="de-DE" smtClean="0"/>
              <a:t>20.05.2025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5E296-EAA4-942C-4B00-62B6048EC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EDAF5-63F7-DCA2-36DE-C762CA64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92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8F16-CC3A-19DE-4A09-3674A241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B758-A879-2E89-3FAA-46F1CE070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85C0F-B820-AB5C-CA08-8D43C1913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17EE2-4227-249B-F160-CB646C03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F51F6-1302-4765-BBDF-24DF323B77F8}" type="datetime1">
              <a:rPr lang="de-DE" smtClean="0"/>
              <a:t>20.05.2025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EAEC5-9B79-5C8A-AD69-F1345AB2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811D8-1387-D77C-0538-8719C344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249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D84F-EA8D-962A-E909-440116E7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A2D3F-C806-6708-CB86-F78720B57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6A07B-D026-1188-35B5-33CD705FD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D5E5D-396C-00EC-6389-287969961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84932-E564-4D8D-94F5-77EB8CE5DD6B}" type="datetime1">
              <a:rPr lang="de-DE" smtClean="0"/>
              <a:t>20.05.2025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5A2CE-16D6-5B41-EE68-55185EA9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BE30C-01CA-8CAF-8AD3-DFD8E922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485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DC2EE0-1ECB-C2BF-20A8-C5273A73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7FA35-51E4-5567-3C33-2EBF2409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2F638-BF43-3DE9-BE45-986CA5662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868E4-C47F-4F0D-BFFA-0B18903BC23E}" type="datetime1">
              <a:rPr lang="de-DE" smtClean="0"/>
              <a:t>20.05.2025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B2C2-E1EE-3A18-04C3-7F048AC1D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001D7-E246-4DF8-9C41-49E67DA33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6D4-6662-4EF0-9F15-06C7AB395A33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76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0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world.hey.com/dhh/you-can-t-get-faster-than-no-build-7a44131c" TargetMode="External"/><Relationship Id="rId7" Type="http://schemas.openxmlformats.org/officeDocument/2006/relationships/hyperlink" Target="https://youtu.be/iqXjGiQ_D-A?t=1663" TargetMode="External"/><Relationship Id="rId2" Type="http://schemas.openxmlformats.org/officeDocument/2006/relationships/hyperlink" Target="https://github.com/fabian-paus/no-build-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mTa2d3OLXhg&amp;t=3000s" TargetMode="External"/><Relationship Id="rId5" Type="http://schemas.openxmlformats.org/officeDocument/2006/relationships/hyperlink" Target="https://mxb.dev/blog/buildless/" TargetMode="External"/><Relationship Id="rId10" Type="http://schemas.openxmlformats.org/officeDocument/2006/relationships/image" Target="../media/image34.png"/><Relationship Id="rId4" Type="http://schemas.openxmlformats.org/officeDocument/2006/relationships/hyperlink" Target="https://jvns.ca/blog/2023/02/16/writing-javascript-without-a-build-system/" TargetMode="External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orld.hey.com/dhh/you-can-t-get-faster-than-no-build-7a44131c" TargetMode="External"/><Relationship Id="rId3" Type="http://schemas.openxmlformats.org/officeDocument/2006/relationships/hyperlink" Target="https://jvns.ca/blog/2023/02/16/writing-javascript-without-a-build-system/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xb.dev/blog/buildless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7EC5-8E60-7B83-0801-0E8754E97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965" y="1175747"/>
            <a:ext cx="5866412" cy="1258916"/>
          </a:xfrm>
        </p:spPr>
        <p:txBody>
          <a:bodyPr/>
          <a:lstStyle/>
          <a:p>
            <a:r>
              <a:rPr lang="en-US" dirty="0"/>
              <a:t>No Build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933BE-2FBC-D1D6-38E0-316134BE3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965" y="2563341"/>
            <a:ext cx="5866412" cy="873038"/>
          </a:xfrm>
        </p:spPr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Javascript</a:t>
            </a:r>
            <a:r>
              <a:rPr lang="en-US" dirty="0"/>
              <a:t> (and TypeScript) Fun Again</a:t>
            </a:r>
          </a:p>
        </p:txBody>
      </p:sp>
      <p:pic>
        <p:nvPicPr>
          <p:cNvPr id="1028" name="Picture 4" descr="Compiling">
            <a:extLst>
              <a:ext uri="{FF2B5EF4-FFF2-40B4-BE49-F238E27FC236}">
                <a16:creationId xmlns:a16="http://schemas.microsoft.com/office/drawing/2014/main" id="{23DA5C60-4E19-BE95-BC21-5D22B3DDF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220" y="334901"/>
            <a:ext cx="4440939" cy="387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24DEF-FA02-358B-64C7-2D65F8D669C7}"/>
              </a:ext>
            </a:extLst>
          </p:cNvPr>
          <p:cNvSpPr txBox="1"/>
          <p:nvPr/>
        </p:nvSpPr>
        <p:spPr>
          <a:xfrm>
            <a:off x="7332220" y="4273055"/>
            <a:ext cx="444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https://xkcd.com/303/</a:t>
            </a:r>
            <a:endParaRPr lang="en-US" dirty="0"/>
          </a:p>
        </p:txBody>
      </p:sp>
      <p:pic>
        <p:nvPicPr>
          <p:cNvPr id="1030" name="Picture 6" descr="A picture of me hiking in the mountains">
            <a:extLst>
              <a:ext uri="{FF2B5EF4-FFF2-40B4-BE49-F238E27FC236}">
                <a16:creationId xmlns:a16="http://schemas.microsoft.com/office/drawing/2014/main" id="{DB65E8F9-4BAE-B29F-964C-0192578B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16" y="3926359"/>
            <a:ext cx="2300188" cy="1725141"/>
          </a:xfrm>
          <a:prstGeom prst="rect">
            <a:avLst/>
          </a:prstGeom>
          <a:noFill/>
          <a:effectLst>
            <a:softEdge rad="25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48D17C3F-14F9-1C1C-0A03-0D900F706CAF}"/>
              </a:ext>
            </a:extLst>
          </p:cNvPr>
          <p:cNvSpPr/>
          <p:nvPr/>
        </p:nvSpPr>
        <p:spPr>
          <a:xfrm>
            <a:off x="2639310" y="3926359"/>
            <a:ext cx="4332989" cy="2391891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Fabian Paus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12+ years of C++ experience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(backend services, robotics)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~3 years of web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Currently working on customer IAM</a:t>
            </a:r>
          </a:p>
        </p:txBody>
      </p:sp>
    </p:spTree>
    <p:extLst>
      <p:ext uri="{BB962C8B-B14F-4D97-AF65-F5344CB8AC3E}">
        <p14:creationId xmlns:p14="http://schemas.microsoft.com/office/powerpoint/2010/main" val="3426694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108F-3CA4-25EF-8726-91A4BCC7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Node.js: Transform TypeScript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1629B5-9301-4F77-5B55-139647C7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686" y="1788170"/>
            <a:ext cx="1727382" cy="188304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0BAA5-30C4-A09F-22CE-1DCEE795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79FEA-66EA-3253-09C9-4A919F54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10</a:t>
            </a:fld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5EA9E-ECDC-011A-0E93-B851CBC2BD03}"/>
              </a:ext>
            </a:extLst>
          </p:cNvPr>
          <p:cNvSpPr txBox="1"/>
          <p:nvPr/>
        </p:nvSpPr>
        <p:spPr>
          <a:xfrm>
            <a:off x="1051686" y="1480393"/>
            <a:ext cx="125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TypeScript: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0C96AD-5F8D-DA48-90CF-100DCB314178}"/>
              </a:ext>
            </a:extLst>
          </p:cNvPr>
          <p:cNvSpPr txBox="1">
            <a:spLocks/>
          </p:cNvSpPr>
          <p:nvPr/>
        </p:nvSpPr>
        <p:spPr>
          <a:xfrm>
            <a:off x="892375" y="3797064"/>
            <a:ext cx="5203625" cy="25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--experimental-</a:t>
            </a:r>
            <a:r>
              <a:rPr lang="en-US" b="1" dirty="0"/>
              <a:t>transform</a:t>
            </a:r>
            <a:r>
              <a:rPr lang="en-US" dirty="0"/>
              <a:t>-types</a:t>
            </a:r>
          </a:p>
          <a:p>
            <a:r>
              <a:rPr lang="en-US" sz="2400" dirty="0"/>
              <a:t>Let’s you execute TypeScript directly</a:t>
            </a:r>
          </a:p>
          <a:p>
            <a:r>
              <a:rPr lang="en-US" sz="2400" dirty="0"/>
              <a:t>Transforms TypeScript features (</a:t>
            </a:r>
            <a:r>
              <a:rPr lang="en-US" sz="2400" dirty="0" err="1"/>
              <a:t>enums</a:t>
            </a:r>
            <a:r>
              <a:rPr lang="en-US" sz="2400" dirty="0"/>
              <a:t>, namespaces)</a:t>
            </a:r>
          </a:p>
          <a:p>
            <a:r>
              <a:rPr lang="en-US" sz="2400" dirty="0"/>
              <a:t>Requires source maps for debugging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A291FD-A134-DA71-ABC2-D2237812B0AB}"/>
              </a:ext>
            </a:extLst>
          </p:cNvPr>
          <p:cNvSpPr/>
          <p:nvPr/>
        </p:nvSpPr>
        <p:spPr>
          <a:xfrm>
            <a:off x="3076892" y="2574644"/>
            <a:ext cx="4939918" cy="44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CFF828A-90B3-9B1B-C8BA-6A8E28B8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61" y="2518601"/>
            <a:ext cx="996577" cy="61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E70875-21A5-7386-D9DC-6DB7A5997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666" y="4253025"/>
            <a:ext cx="5665460" cy="8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4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067C-4546-BEBA-1AAB-D690DC76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Type Checking without Build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62A16-DD1E-04B9-2B41-27D12F2F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9342"/>
          </a:xfrm>
        </p:spPr>
        <p:txBody>
          <a:bodyPr>
            <a:normAutofit/>
          </a:bodyPr>
          <a:lstStyle/>
          <a:p>
            <a:r>
              <a:rPr lang="en-US" dirty="0"/>
              <a:t>Simple script to get the current temperature</a:t>
            </a:r>
          </a:p>
          <a:p>
            <a:pPr lvl="1"/>
            <a:r>
              <a:rPr lang="en-US" dirty="0"/>
              <a:t>Query the Open-</a:t>
            </a:r>
            <a:r>
              <a:rPr lang="en-US" dirty="0" err="1"/>
              <a:t>Meteo</a:t>
            </a:r>
            <a:r>
              <a:rPr lang="en-US" dirty="0"/>
              <a:t> API</a:t>
            </a:r>
          </a:p>
          <a:p>
            <a:pPr lvl="1"/>
            <a:r>
              <a:rPr lang="en-US" dirty="0"/>
              <a:t>Parse the results (JSON)</a:t>
            </a:r>
          </a:p>
          <a:p>
            <a:pPr lvl="1"/>
            <a:r>
              <a:rPr lang="en-US" dirty="0"/>
              <a:t>Output the current temperature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TypeScript with and without build step</a:t>
            </a:r>
          </a:p>
          <a:p>
            <a:r>
              <a:rPr lang="en-US" dirty="0" err="1"/>
              <a:t>Javascript</a:t>
            </a:r>
            <a:r>
              <a:rPr lang="en-US" dirty="0"/>
              <a:t> with </a:t>
            </a:r>
            <a:r>
              <a:rPr lang="en-US" dirty="0" err="1"/>
              <a:t>JSDoc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F3333-2357-F8C8-8698-D37948AC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E87E1-A454-EFC9-B741-44D14DEE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11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9DC63-200C-79FB-DAD6-1C6022E56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2" y="3689323"/>
            <a:ext cx="10859058" cy="1079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A04BCB-BA3D-99AA-8FD8-EA0475B00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686" y="1925049"/>
            <a:ext cx="2603027" cy="124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1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A7A1-65A6-9847-7EAE-B474A79F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0FAC-DB3D-B1E4-C65B-B0775E03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trend to build web applications </a:t>
            </a:r>
            <a:r>
              <a:rPr lang="en-US" b="1" dirty="0"/>
              <a:t>without a build system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Plan for today: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How to </a:t>
            </a:r>
            <a:r>
              <a:rPr lang="en-US" b="1" dirty="0"/>
              <a:t>type check </a:t>
            </a:r>
            <a:r>
              <a:rPr lang="en-US" dirty="0"/>
              <a:t>without compiling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Why </a:t>
            </a:r>
            <a:r>
              <a:rPr lang="en-US" b="1" dirty="0"/>
              <a:t>bundling</a:t>
            </a:r>
            <a:r>
              <a:rPr lang="en-US" dirty="0"/>
              <a:t> is not as important as you think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Why you might consider not to </a:t>
            </a:r>
            <a:r>
              <a:rPr lang="en-US" b="1" dirty="0"/>
              <a:t>minify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780FE-CE09-24D3-EAE2-AC1AE5CF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B0A3-4C8F-3E43-8D97-6E5D7150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12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E4684-0A2D-85C4-0950-97EDDAD5878C}"/>
              </a:ext>
            </a:extLst>
          </p:cNvPr>
          <p:cNvSpPr txBox="1"/>
          <p:nvPr/>
        </p:nvSpPr>
        <p:spPr>
          <a:xfrm>
            <a:off x="5090593" y="609086"/>
            <a:ext cx="1005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🔨</a:t>
            </a:r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0A0490BA-CD94-BE32-2C05-CE987DCE1530}"/>
              </a:ext>
            </a:extLst>
          </p:cNvPr>
          <p:cNvSpPr>
            <a:spLocks noChangeAspect="1"/>
          </p:cNvSpPr>
          <p:nvPr/>
        </p:nvSpPr>
        <p:spPr>
          <a:xfrm flipH="1">
            <a:off x="5163609" y="572405"/>
            <a:ext cx="859374" cy="842801"/>
          </a:xfrm>
          <a:prstGeom prst="noSmoking">
            <a:avLst>
              <a:gd name="adj" fmla="val 7395"/>
            </a:avLst>
          </a:prstGeom>
          <a:solidFill>
            <a:srgbClr val="C00000"/>
          </a:solidFill>
          <a:ln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1AF653-B140-021A-D115-5402B24FDC46}"/>
              </a:ext>
            </a:extLst>
          </p:cNvPr>
          <p:cNvGrpSpPr/>
          <p:nvPr/>
        </p:nvGrpSpPr>
        <p:grpSpPr>
          <a:xfrm>
            <a:off x="977395" y="3429000"/>
            <a:ext cx="678011" cy="664936"/>
            <a:chOff x="977395" y="3429000"/>
            <a:chExt cx="678011" cy="66493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DF5F229-483A-EC84-BE5C-3B7D4575B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386" y="3550022"/>
              <a:ext cx="422405" cy="42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&quot;Not Allowed&quot; Symbol 10">
              <a:extLst>
                <a:ext uri="{FF2B5EF4-FFF2-40B4-BE49-F238E27FC236}">
                  <a16:creationId xmlns:a16="http://schemas.microsoft.com/office/drawing/2014/main" id="{C98437E5-AEE0-4F34-5D2D-28EDEA40FAB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7395" y="3429000"/>
              <a:ext cx="678011" cy="664936"/>
            </a:xfrm>
            <a:prstGeom prst="noSmoking">
              <a:avLst>
                <a:gd name="adj" fmla="val 7395"/>
              </a:avLst>
            </a:prstGeom>
            <a:solidFill>
              <a:srgbClr val="C0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5E71CE-47D8-EDF1-1B65-EEEF345E3E3C}"/>
              </a:ext>
            </a:extLst>
          </p:cNvPr>
          <p:cNvGrpSpPr/>
          <p:nvPr/>
        </p:nvGrpSpPr>
        <p:grpSpPr>
          <a:xfrm>
            <a:off x="1019078" y="4231790"/>
            <a:ext cx="678011" cy="664936"/>
            <a:chOff x="1019078" y="4231790"/>
            <a:chExt cx="678011" cy="664936"/>
          </a:xfrm>
        </p:grpSpPr>
        <p:pic>
          <p:nvPicPr>
            <p:cNvPr id="9" name="Picture 4" descr="Branding Guidelines | webpack">
              <a:extLst>
                <a:ext uri="{FF2B5EF4-FFF2-40B4-BE49-F238E27FC236}">
                  <a16:creationId xmlns:a16="http://schemas.microsoft.com/office/drawing/2014/main" id="{15AA9DC5-1D24-BF4C-888B-45BE6B1A0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386" y="4261362"/>
              <a:ext cx="535396" cy="605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&quot;Not Allowed&quot; Symbol 11">
              <a:extLst>
                <a:ext uri="{FF2B5EF4-FFF2-40B4-BE49-F238E27FC236}">
                  <a16:creationId xmlns:a16="http://schemas.microsoft.com/office/drawing/2014/main" id="{5BD25664-BDDF-E22E-CD87-9BA48F42F11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9078" y="4231790"/>
              <a:ext cx="678011" cy="664936"/>
            </a:xfrm>
            <a:prstGeom prst="noSmoking">
              <a:avLst>
                <a:gd name="adj" fmla="val 7395"/>
              </a:avLst>
            </a:prstGeom>
            <a:solidFill>
              <a:srgbClr val="C0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60A7E-5B82-9102-3AB4-8DB0F94FC655}"/>
              </a:ext>
            </a:extLst>
          </p:cNvPr>
          <p:cNvGrpSpPr/>
          <p:nvPr/>
        </p:nvGrpSpPr>
        <p:grpSpPr>
          <a:xfrm>
            <a:off x="1033768" y="5021245"/>
            <a:ext cx="678011" cy="664936"/>
            <a:chOff x="1033768" y="5021245"/>
            <a:chExt cx="678011" cy="664936"/>
          </a:xfrm>
        </p:grpSpPr>
        <p:pic>
          <p:nvPicPr>
            <p:cNvPr id="10" name="Picture 12">
              <a:extLst>
                <a:ext uri="{FF2B5EF4-FFF2-40B4-BE49-F238E27FC236}">
                  <a16:creationId xmlns:a16="http://schemas.microsoft.com/office/drawing/2014/main" id="{21278598-3FA8-0F40-DE36-D4D3234BD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66" y="5100705"/>
              <a:ext cx="506016" cy="506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&quot;Not Allowed&quot; Symbol 12">
              <a:extLst>
                <a:ext uri="{FF2B5EF4-FFF2-40B4-BE49-F238E27FC236}">
                  <a16:creationId xmlns:a16="http://schemas.microsoft.com/office/drawing/2014/main" id="{9D779C3D-D703-9CF4-6B37-EA203E67A4E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3768" y="5021245"/>
              <a:ext cx="678011" cy="664936"/>
            </a:xfrm>
            <a:prstGeom prst="noSmoking">
              <a:avLst>
                <a:gd name="adj" fmla="val 7395"/>
              </a:avLst>
            </a:prstGeom>
            <a:solidFill>
              <a:srgbClr val="C0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CF75928-E97E-BA94-2434-7931CA1B7C8C}"/>
              </a:ext>
            </a:extLst>
          </p:cNvPr>
          <p:cNvSpPr/>
          <p:nvPr/>
        </p:nvSpPr>
        <p:spPr>
          <a:xfrm>
            <a:off x="728133" y="1870075"/>
            <a:ext cx="8521700" cy="228225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77EDBF-6BB6-127F-0715-0DF6AC659C82}"/>
              </a:ext>
            </a:extLst>
          </p:cNvPr>
          <p:cNvSpPr/>
          <p:nvPr/>
        </p:nvSpPr>
        <p:spPr>
          <a:xfrm>
            <a:off x="872066" y="4976186"/>
            <a:ext cx="8153400" cy="879963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30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7F4E-018C-44DC-9D53-389C83C6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Bundling?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0683-5A53-99EB-BC9B-26C3CCA5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5DC5-6C99-473A-B571-95379E15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13</a:t>
            </a:fld>
            <a:endParaRPr lang="de-DE" dirty="0"/>
          </a:p>
        </p:txBody>
      </p:sp>
      <p:pic>
        <p:nvPicPr>
          <p:cNvPr id="1028" name="Picture 4" descr="File icon SVG Vector &amp; PNG Free Download | UXWing">
            <a:extLst>
              <a:ext uri="{FF2B5EF4-FFF2-40B4-BE49-F238E27FC236}">
                <a16:creationId xmlns:a16="http://schemas.microsoft.com/office/drawing/2014/main" id="{AEB96D0C-A897-EC54-0237-6DCABBD51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30" y="1924412"/>
            <a:ext cx="447304" cy="55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EDEF44-0BA8-0E1C-1692-8B25EA85547E}"/>
              </a:ext>
            </a:extLst>
          </p:cNvPr>
          <p:cNvSpPr txBox="1"/>
          <p:nvPr/>
        </p:nvSpPr>
        <p:spPr>
          <a:xfrm>
            <a:off x="309336" y="2480759"/>
            <a:ext cx="889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weather.js</a:t>
            </a:r>
          </a:p>
        </p:txBody>
      </p:sp>
      <p:pic>
        <p:nvPicPr>
          <p:cNvPr id="7" name="Picture 4" descr="File icon SVG Vector &amp; PNG Free Download | UXWing">
            <a:extLst>
              <a:ext uri="{FF2B5EF4-FFF2-40B4-BE49-F238E27FC236}">
                <a16:creationId xmlns:a16="http://schemas.microsoft.com/office/drawing/2014/main" id="{3BDF92AF-4A80-7C6F-1DCD-79F85DA58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82" y="1646238"/>
            <a:ext cx="447304" cy="55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A234B-D8EE-D282-7FB2-3E1F38ADD9F0}"/>
              </a:ext>
            </a:extLst>
          </p:cNvPr>
          <p:cNvSpPr txBox="1"/>
          <p:nvPr/>
        </p:nvSpPr>
        <p:spPr>
          <a:xfrm>
            <a:off x="1142588" y="2192418"/>
            <a:ext cx="889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ui.js</a:t>
            </a:r>
          </a:p>
        </p:txBody>
      </p:sp>
      <p:pic>
        <p:nvPicPr>
          <p:cNvPr id="10" name="Picture 4" descr="File icon SVG Vector &amp; PNG Free Download | UXWing">
            <a:extLst>
              <a:ext uri="{FF2B5EF4-FFF2-40B4-BE49-F238E27FC236}">
                <a16:creationId xmlns:a16="http://schemas.microsoft.com/office/drawing/2014/main" id="{89A35715-B35D-DF6F-995A-81FAD33F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28" y="2436566"/>
            <a:ext cx="447304" cy="55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867002-5EF0-7640-23F2-73EC81A66825}"/>
              </a:ext>
            </a:extLst>
          </p:cNvPr>
          <p:cNvSpPr txBox="1"/>
          <p:nvPr/>
        </p:nvSpPr>
        <p:spPr>
          <a:xfrm>
            <a:off x="977734" y="2982746"/>
            <a:ext cx="889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blog.js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67AF490-18DD-6076-6609-833BD5F8E945}"/>
              </a:ext>
            </a:extLst>
          </p:cNvPr>
          <p:cNvSpPr/>
          <p:nvPr/>
        </p:nvSpPr>
        <p:spPr>
          <a:xfrm>
            <a:off x="1923585" y="2246084"/>
            <a:ext cx="1704158" cy="44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bundle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32CC538-7413-B047-5EEF-1F75D6DA5C3B}"/>
              </a:ext>
            </a:extLst>
          </p:cNvPr>
          <p:cNvSpPr/>
          <p:nvPr/>
        </p:nvSpPr>
        <p:spPr>
          <a:xfrm>
            <a:off x="4480649" y="2246084"/>
            <a:ext cx="1726187" cy="44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3347E3CE-C667-0591-9F70-E9FFAED60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151" y="2136402"/>
            <a:ext cx="512535" cy="4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Das alte Chrome-Logo ist das coolste Browser-Logo, das es je gab. Überzeugt  mich vom Gegenteil. : r/browsers">
            <a:extLst>
              <a:ext uri="{FF2B5EF4-FFF2-40B4-BE49-F238E27FC236}">
                <a16:creationId xmlns:a16="http://schemas.microsoft.com/office/drawing/2014/main" id="{E156A15E-697F-E6CC-3B45-5E5A76241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108" y="2323150"/>
            <a:ext cx="794070" cy="4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File icon SVG Vector &amp; PNG Free Download | UXWing">
            <a:extLst>
              <a:ext uri="{FF2B5EF4-FFF2-40B4-BE49-F238E27FC236}">
                <a16:creationId xmlns:a16="http://schemas.microsoft.com/office/drawing/2014/main" id="{B751994C-9667-4C27-0A1F-EB1F2C8A3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51" y="2136402"/>
            <a:ext cx="447304" cy="55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F8FC356-5089-25E0-79C1-E1F4F48AA815}"/>
              </a:ext>
            </a:extLst>
          </p:cNvPr>
          <p:cNvSpPr txBox="1"/>
          <p:nvPr/>
        </p:nvSpPr>
        <p:spPr>
          <a:xfrm>
            <a:off x="3591157" y="2682582"/>
            <a:ext cx="889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bundled.js</a:t>
            </a:r>
          </a:p>
        </p:txBody>
      </p:sp>
      <p:pic>
        <p:nvPicPr>
          <p:cNvPr id="1030" name="Picture 6" descr="Lade kostenlose Server Icons im PNG- und SVG-Format herunter">
            <a:extLst>
              <a:ext uri="{FF2B5EF4-FFF2-40B4-BE49-F238E27FC236}">
                <a16:creationId xmlns:a16="http://schemas.microsoft.com/office/drawing/2014/main" id="{0D70D178-51BE-5D6F-979A-5963273D0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4" y="2008559"/>
            <a:ext cx="856013" cy="856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07515C-306C-E6D3-3A3C-F17ACDAE39FF}"/>
              </a:ext>
            </a:extLst>
          </p:cNvPr>
          <p:cNvSpPr txBox="1"/>
          <p:nvPr/>
        </p:nvSpPr>
        <p:spPr>
          <a:xfrm>
            <a:off x="6449119" y="2905459"/>
            <a:ext cx="889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Server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921C22D-814F-EC09-4EB9-AAA24AE07182}"/>
              </a:ext>
            </a:extLst>
          </p:cNvPr>
          <p:cNvSpPr/>
          <p:nvPr/>
        </p:nvSpPr>
        <p:spPr>
          <a:xfrm>
            <a:off x="7489203" y="2244382"/>
            <a:ext cx="1726187" cy="44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4214FA8-17EE-7047-3896-EB905CC5861B}"/>
              </a:ext>
            </a:extLst>
          </p:cNvPr>
          <p:cNvSpPr txBox="1">
            <a:spLocks/>
          </p:cNvSpPr>
          <p:nvPr/>
        </p:nvSpPr>
        <p:spPr>
          <a:xfrm>
            <a:off x="838200" y="3337715"/>
            <a:ext cx="10515600" cy="29572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Bundle all your </a:t>
            </a:r>
            <a:r>
              <a:rPr lang="en-US" dirty="0" err="1"/>
              <a:t>Javacript</a:t>
            </a:r>
            <a:r>
              <a:rPr lang="en-US" dirty="0"/>
              <a:t> files into a single file</a:t>
            </a:r>
          </a:p>
          <a:p>
            <a:r>
              <a:rPr lang="en-US" dirty="0"/>
              <a:t>This bundle is deployed to your server</a:t>
            </a:r>
          </a:p>
          <a:p>
            <a:r>
              <a:rPr lang="en-US" dirty="0"/>
              <a:t>Browsers only need to </a:t>
            </a:r>
            <a:r>
              <a:rPr lang="en-US" b="1" dirty="0"/>
              <a:t>download one </a:t>
            </a:r>
            <a:r>
              <a:rPr lang="en-US" b="1" dirty="0" err="1"/>
              <a:t>Javascript</a:t>
            </a:r>
            <a:r>
              <a:rPr lang="en-US" b="1" dirty="0"/>
              <a:t> file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b="1" dirty="0">
                <a:sym typeface="Wingdings" panose="05000000000000000000" pitchFamily="2" charset="2"/>
              </a:rPr>
              <a:t>Reduce round </a:t>
            </a:r>
            <a:r>
              <a:rPr lang="en-US" dirty="0">
                <a:sym typeface="Wingdings" panose="05000000000000000000" pitchFamily="2" charset="2"/>
              </a:rPr>
              <a:t>trips between browser and server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Resolve dependencies at bundle time (import, require)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6A3A-2891-3BC0-0CCC-ACE01361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Improvements?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2FE9-7C1C-5C2F-5CFD-F3F8B1654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619"/>
            <a:ext cx="10515600" cy="4647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Bundling: Only one file needs to be downloaded</a:t>
            </a:r>
            <a:br>
              <a:rPr lang="en-US" sz="2400" dirty="0"/>
            </a:br>
            <a:r>
              <a:rPr lang="en-US" sz="2400" dirty="0">
                <a:sym typeface="Wingdings" panose="05000000000000000000" pitchFamily="2" charset="2"/>
              </a:rPr>
              <a:t> O</a:t>
            </a:r>
            <a:r>
              <a:rPr lang="en-US" sz="2400" dirty="0"/>
              <a:t>ne HTTP GET request, one network connection</a:t>
            </a: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B279E-73FA-094D-AD1A-010E0FF2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B3CD0-258E-F102-3B98-93A8F43F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14</a:t>
            </a:fld>
            <a:endParaRPr lang="de-DE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B56350-D211-E8AF-EF61-61E988F3611C}"/>
              </a:ext>
            </a:extLst>
          </p:cNvPr>
          <p:cNvGrpSpPr/>
          <p:nvPr/>
        </p:nvGrpSpPr>
        <p:grpSpPr>
          <a:xfrm>
            <a:off x="523219" y="2771209"/>
            <a:ext cx="5071437" cy="3083061"/>
            <a:chOff x="523219" y="2771209"/>
            <a:chExt cx="5071437" cy="3083061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5D64949-F714-DDB4-F465-C07AF3E043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353"/>
            <a:stretch/>
          </p:blipFill>
          <p:spPr bwMode="auto">
            <a:xfrm>
              <a:off x="523219" y="3278568"/>
              <a:ext cx="5071437" cy="2575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C31F9B-74C9-B6E3-E41E-F098164B9C6E}"/>
                </a:ext>
              </a:extLst>
            </p:cNvPr>
            <p:cNvSpPr txBox="1"/>
            <p:nvPr/>
          </p:nvSpPr>
          <p:spPr>
            <a:xfrm>
              <a:off x="523219" y="2771209"/>
              <a:ext cx="507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HTTP 2.0: Only one TCP connection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F188C97-5656-0D07-E420-8B6C01AC3FD6}"/>
              </a:ext>
            </a:extLst>
          </p:cNvPr>
          <p:cNvSpPr txBox="1"/>
          <p:nvPr/>
        </p:nvSpPr>
        <p:spPr>
          <a:xfrm>
            <a:off x="6237868" y="2855182"/>
            <a:ext cx="5071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Caching for bundled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change in a </a:t>
            </a:r>
            <a:r>
              <a:rPr lang="en-US" b="1" dirty="0"/>
              <a:t>single source </a:t>
            </a:r>
            <a:r>
              <a:rPr lang="en-US" dirty="0"/>
              <a:t>file invalidates the complete bundle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Browser needs to download the complete bundle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Caching for non-bundled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the </a:t>
            </a:r>
            <a:r>
              <a:rPr lang="en-US" b="1" dirty="0"/>
              <a:t>changed files </a:t>
            </a:r>
            <a:r>
              <a:rPr lang="en-US" dirty="0"/>
              <a:t>are invalidated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size can be much smaller</a:t>
            </a:r>
          </a:p>
        </p:txBody>
      </p:sp>
      <p:pic>
        <p:nvPicPr>
          <p:cNvPr id="2052" name="Picture 4" descr="188.100+ Grafiken, lizenzfreie Vektorgrafiken und Clipart zu Download Icon  - iStock | Download balken, Foto icon, Website">
            <a:extLst>
              <a:ext uri="{FF2B5EF4-FFF2-40B4-BE49-F238E27FC236}">
                <a16:creationId xmlns:a16="http://schemas.microsoft.com/office/drawing/2014/main" id="{B14B92BD-BFB2-A786-AB1B-A2DF63BD3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37" y="1338957"/>
            <a:ext cx="1062235" cy="106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50DD-75A2-7A3C-A002-3FC3C335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Maps  for Dependency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F180-2976-9698-8127-ECEFB651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Resolving dependencies via </a:t>
            </a:r>
            <a:r>
              <a:rPr lang="en-US" b="1" dirty="0"/>
              <a:t>import maps</a:t>
            </a:r>
          </a:p>
          <a:p>
            <a:r>
              <a:rPr lang="en-US" dirty="0"/>
              <a:t>Use modern ESM syntax to declare dependencies (import)</a:t>
            </a:r>
          </a:p>
          <a:p>
            <a:r>
              <a:rPr lang="en-US" dirty="0"/>
              <a:t>Define file locations in 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DB43D-89EB-74E8-48F5-033DC9E20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D59C8-1A8F-A662-5B30-853C4453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15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13483-2FDC-9B21-E858-6ED6E71065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041" b="6950"/>
          <a:stretch/>
        </p:blipFill>
        <p:spPr>
          <a:xfrm>
            <a:off x="496940" y="3375972"/>
            <a:ext cx="5203033" cy="2935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D998ED-61B0-A3B1-1836-AAAB978E2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927" y="3861452"/>
            <a:ext cx="5715351" cy="147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2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A7A1-65A6-9847-7EAE-B474A79F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0FAC-DB3D-B1E4-C65B-B0775E03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trend to build web applications </a:t>
            </a:r>
            <a:r>
              <a:rPr lang="en-US" b="1" dirty="0"/>
              <a:t>without a build system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Plan for today: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How to </a:t>
            </a:r>
            <a:r>
              <a:rPr lang="en-US" b="1" dirty="0"/>
              <a:t>type check </a:t>
            </a:r>
            <a:r>
              <a:rPr lang="en-US" dirty="0"/>
              <a:t>without compiling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Why </a:t>
            </a:r>
            <a:r>
              <a:rPr lang="en-US" b="1" dirty="0"/>
              <a:t>bundling</a:t>
            </a:r>
            <a:r>
              <a:rPr lang="en-US" dirty="0"/>
              <a:t> is not as important as you think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Why you might consider not to </a:t>
            </a:r>
            <a:r>
              <a:rPr lang="en-US" b="1" dirty="0"/>
              <a:t>minify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780FE-CE09-24D3-EAE2-AC1AE5CF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B0A3-4C8F-3E43-8D97-6E5D7150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16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E4684-0A2D-85C4-0950-97EDDAD5878C}"/>
              </a:ext>
            </a:extLst>
          </p:cNvPr>
          <p:cNvSpPr txBox="1"/>
          <p:nvPr/>
        </p:nvSpPr>
        <p:spPr>
          <a:xfrm>
            <a:off x="5090593" y="609086"/>
            <a:ext cx="1005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🔨</a:t>
            </a:r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0A0490BA-CD94-BE32-2C05-CE987DCE1530}"/>
              </a:ext>
            </a:extLst>
          </p:cNvPr>
          <p:cNvSpPr>
            <a:spLocks noChangeAspect="1"/>
          </p:cNvSpPr>
          <p:nvPr/>
        </p:nvSpPr>
        <p:spPr>
          <a:xfrm flipH="1">
            <a:off x="5163609" y="572405"/>
            <a:ext cx="859374" cy="842801"/>
          </a:xfrm>
          <a:prstGeom prst="noSmoking">
            <a:avLst>
              <a:gd name="adj" fmla="val 7395"/>
            </a:avLst>
          </a:prstGeom>
          <a:solidFill>
            <a:srgbClr val="C00000"/>
          </a:solidFill>
          <a:ln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1AF653-B140-021A-D115-5402B24FDC46}"/>
              </a:ext>
            </a:extLst>
          </p:cNvPr>
          <p:cNvGrpSpPr/>
          <p:nvPr/>
        </p:nvGrpSpPr>
        <p:grpSpPr>
          <a:xfrm>
            <a:off x="977395" y="3429000"/>
            <a:ext cx="678011" cy="664936"/>
            <a:chOff x="977395" y="3429000"/>
            <a:chExt cx="678011" cy="66493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DF5F229-483A-EC84-BE5C-3B7D4575B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386" y="3550022"/>
              <a:ext cx="422405" cy="42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&quot;Not Allowed&quot; Symbol 10">
              <a:extLst>
                <a:ext uri="{FF2B5EF4-FFF2-40B4-BE49-F238E27FC236}">
                  <a16:creationId xmlns:a16="http://schemas.microsoft.com/office/drawing/2014/main" id="{C98437E5-AEE0-4F34-5D2D-28EDEA40FAB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7395" y="3429000"/>
              <a:ext cx="678011" cy="664936"/>
            </a:xfrm>
            <a:prstGeom prst="noSmoking">
              <a:avLst>
                <a:gd name="adj" fmla="val 7395"/>
              </a:avLst>
            </a:prstGeom>
            <a:solidFill>
              <a:srgbClr val="C0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5E71CE-47D8-EDF1-1B65-EEEF345E3E3C}"/>
              </a:ext>
            </a:extLst>
          </p:cNvPr>
          <p:cNvGrpSpPr/>
          <p:nvPr/>
        </p:nvGrpSpPr>
        <p:grpSpPr>
          <a:xfrm>
            <a:off x="1019078" y="4231790"/>
            <a:ext cx="678011" cy="664936"/>
            <a:chOff x="1019078" y="4231790"/>
            <a:chExt cx="678011" cy="664936"/>
          </a:xfrm>
        </p:grpSpPr>
        <p:pic>
          <p:nvPicPr>
            <p:cNvPr id="9" name="Picture 4" descr="Branding Guidelines | webpack">
              <a:extLst>
                <a:ext uri="{FF2B5EF4-FFF2-40B4-BE49-F238E27FC236}">
                  <a16:creationId xmlns:a16="http://schemas.microsoft.com/office/drawing/2014/main" id="{15AA9DC5-1D24-BF4C-888B-45BE6B1A0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386" y="4261362"/>
              <a:ext cx="535396" cy="605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&quot;Not Allowed&quot; Symbol 11">
              <a:extLst>
                <a:ext uri="{FF2B5EF4-FFF2-40B4-BE49-F238E27FC236}">
                  <a16:creationId xmlns:a16="http://schemas.microsoft.com/office/drawing/2014/main" id="{5BD25664-BDDF-E22E-CD87-9BA48F42F11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9078" y="4231790"/>
              <a:ext cx="678011" cy="664936"/>
            </a:xfrm>
            <a:prstGeom prst="noSmoking">
              <a:avLst>
                <a:gd name="adj" fmla="val 7395"/>
              </a:avLst>
            </a:prstGeom>
            <a:solidFill>
              <a:srgbClr val="C0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60A7E-5B82-9102-3AB4-8DB0F94FC655}"/>
              </a:ext>
            </a:extLst>
          </p:cNvPr>
          <p:cNvGrpSpPr/>
          <p:nvPr/>
        </p:nvGrpSpPr>
        <p:grpSpPr>
          <a:xfrm>
            <a:off x="1033768" y="5021245"/>
            <a:ext cx="678011" cy="664936"/>
            <a:chOff x="1033768" y="5021245"/>
            <a:chExt cx="678011" cy="664936"/>
          </a:xfrm>
        </p:grpSpPr>
        <p:pic>
          <p:nvPicPr>
            <p:cNvPr id="10" name="Picture 12">
              <a:extLst>
                <a:ext uri="{FF2B5EF4-FFF2-40B4-BE49-F238E27FC236}">
                  <a16:creationId xmlns:a16="http://schemas.microsoft.com/office/drawing/2014/main" id="{21278598-3FA8-0F40-DE36-D4D3234BD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66" y="5100705"/>
              <a:ext cx="506016" cy="506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&quot;Not Allowed&quot; Symbol 12">
              <a:extLst>
                <a:ext uri="{FF2B5EF4-FFF2-40B4-BE49-F238E27FC236}">
                  <a16:creationId xmlns:a16="http://schemas.microsoft.com/office/drawing/2014/main" id="{9D779C3D-D703-9CF4-6B37-EA203E67A4E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3768" y="5021245"/>
              <a:ext cx="678011" cy="664936"/>
            </a:xfrm>
            <a:prstGeom prst="noSmoking">
              <a:avLst>
                <a:gd name="adj" fmla="val 7395"/>
              </a:avLst>
            </a:prstGeom>
            <a:solidFill>
              <a:srgbClr val="C0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CF75928-E97E-BA94-2434-7931CA1B7C8C}"/>
              </a:ext>
            </a:extLst>
          </p:cNvPr>
          <p:cNvSpPr/>
          <p:nvPr/>
        </p:nvSpPr>
        <p:spPr>
          <a:xfrm>
            <a:off x="728133" y="1870075"/>
            <a:ext cx="8521700" cy="307171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59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A848-428F-1B39-E98D-3D7E03F0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Minification?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5A3C-1727-EABB-E7C7-FBD8F562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6621"/>
            <a:ext cx="10515600" cy="22203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Reduce code size </a:t>
            </a:r>
            <a:r>
              <a:rPr lang="en-US" dirty="0"/>
              <a:t>by:</a:t>
            </a:r>
          </a:p>
          <a:p>
            <a:r>
              <a:rPr lang="en-US" sz="2600" dirty="0"/>
              <a:t>Removing comments and whitespace</a:t>
            </a:r>
          </a:p>
          <a:p>
            <a:r>
              <a:rPr lang="en-US" sz="2600" dirty="0"/>
              <a:t>Shorten variable and function names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Does </a:t>
            </a:r>
            <a:r>
              <a:rPr lang="en-US" b="1" dirty="0">
                <a:sym typeface="Wingdings" panose="05000000000000000000" pitchFamily="2" charset="2"/>
              </a:rPr>
              <a:t>not</a:t>
            </a:r>
            <a:r>
              <a:rPr lang="en-US" dirty="0">
                <a:sym typeface="Wingdings" panose="05000000000000000000" pitchFamily="2" charset="2"/>
              </a:rPr>
              <a:t> affect how the browser </a:t>
            </a:r>
            <a:r>
              <a:rPr lang="en-US" b="1" dirty="0">
                <a:sym typeface="Wingdings" panose="05000000000000000000" pitchFamily="2" charset="2"/>
              </a:rPr>
              <a:t>executes</a:t>
            </a:r>
            <a:r>
              <a:rPr lang="en-US" dirty="0">
                <a:sym typeface="Wingdings" panose="05000000000000000000" pitchFamily="2" charset="2"/>
              </a:rPr>
              <a:t> the code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4D919-2D83-5E25-50B0-CCE4DFAC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2BE29-FCEE-C21D-D00B-FA3CFAAE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17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6C2612-9A79-BBD0-EEC7-AD19E7112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98"/>
          <a:stretch/>
        </p:blipFill>
        <p:spPr>
          <a:xfrm>
            <a:off x="838200" y="1552999"/>
            <a:ext cx="3046992" cy="2279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525EC1-3671-DA94-D05E-FB158B41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97" y="2113575"/>
            <a:ext cx="3786999" cy="101519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4067628-D69F-C77A-0D4E-CE17354C7C03}"/>
              </a:ext>
            </a:extLst>
          </p:cNvPr>
          <p:cNvSpPr/>
          <p:nvPr/>
        </p:nvSpPr>
        <p:spPr>
          <a:xfrm>
            <a:off x="3996615" y="2419429"/>
            <a:ext cx="1196959" cy="44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minify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4FD4F37-8030-D37E-8999-C2C56BD30026}"/>
              </a:ext>
            </a:extLst>
          </p:cNvPr>
          <p:cNvSpPr/>
          <p:nvPr/>
        </p:nvSpPr>
        <p:spPr>
          <a:xfrm>
            <a:off x="9240560" y="2419429"/>
            <a:ext cx="1271241" cy="44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C06C6CFE-8BBE-D571-D4F9-8FCA1054B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579" y="2320200"/>
            <a:ext cx="512535" cy="4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as alte Chrome-Logo ist das coolste Browser-Logo, das es je gab. Überzeugt  mich vom Gegenteil. : r/browsers">
            <a:extLst>
              <a:ext uri="{FF2B5EF4-FFF2-40B4-BE49-F238E27FC236}">
                <a16:creationId xmlns:a16="http://schemas.microsoft.com/office/drawing/2014/main" id="{60744E4B-737D-2EBE-4AEA-90382A20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536" y="2506948"/>
            <a:ext cx="794070" cy="4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183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A848-428F-1B39-E98D-3D7E03F0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Minify?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5A3C-1727-EABB-E7C7-FBD8F562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2801"/>
            <a:ext cx="10515600" cy="2824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It becomes </a:t>
            </a:r>
            <a:r>
              <a:rPr lang="en-US" b="1" dirty="0"/>
              <a:t>difficult to learn </a:t>
            </a:r>
            <a:r>
              <a:rPr lang="en-US" dirty="0"/>
              <a:t>and discover:</a:t>
            </a:r>
          </a:p>
          <a:p>
            <a:r>
              <a:rPr lang="en-US" sz="2600" dirty="0"/>
              <a:t>New developers see an awesome websites</a:t>
            </a:r>
          </a:p>
          <a:p>
            <a:r>
              <a:rPr lang="en-US" sz="2600" dirty="0"/>
              <a:t>They want to know how they work </a:t>
            </a:r>
            <a:r>
              <a:rPr lang="en-US" sz="2600" dirty="0">
                <a:sym typeface="Wingdings" panose="05000000000000000000" pitchFamily="2" charset="2"/>
              </a:rPr>
              <a:t> View Source</a:t>
            </a:r>
          </a:p>
          <a:p>
            <a:r>
              <a:rPr lang="en-US" sz="2600" dirty="0"/>
              <a:t>They see this </a:t>
            </a:r>
            <a:r>
              <a:rPr lang="en-US" sz="2600" b="1" dirty="0"/>
              <a:t>gibberish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For our and the web’s future, it’s the morally right thing to do!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4D919-2D83-5E25-50B0-CCE4DFAC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2BE29-FCEE-C21D-D00B-FA3CFAAE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18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525EC1-3671-DA94-D05E-FB158B41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997" y="2113575"/>
            <a:ext cx="3786999" cy="1015199"/>
          </a:xfrm>
          <a:prstGeom prst="rect">
            <a:avLst/>
          </a:prstGeom>
        </p:spPr>
      </p:pic>
      <p:pic>
        <p:nvPicPr>
          <p:cNvPr id="3074" name="Picture 2" descr="Confused Programmer Vector Images (46)">
            <a:extLst>
              <a:ext uri="{FF2B5EF4-FFF2-40B4-BE49-F238E27FC236}">
                <a16:creationId xmlns:a16="http://schemas.microsoft.com/office/drawing/2014/main" id="{C2DA3CB9-3451-FC61-C0D5-6CFA01CD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06896" y="1771650"/>
            <a:ext cx="1529204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A7A1-65A6-9847-7EAE-B474A79F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0FAC-DB3D-B1E4-C65B-B0775E03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trend to build web applications </a:t>
            </a:r>
            <a:r>
              <a:rPr lang="en-US" b="1" dirty="0"/>
              <a:t>without a build system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Plan for today: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How to </a:t>
            </a:r>
            <a:r>
              <a:rPr lang="en-US" b="1" dirty="0"/>
              <a:t>type check </a:t>
            </a:r>
            <a:r>
              <a:rPr lang="en-US" dirty="0"/>
              <a:t>without compiling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Why </a:t>
            </a:r>
            <a:r>
              <a:rPr lang="en-US" b="1" dirty="0"/>
              <a:t>bundling</a:t>
            </a:r>
            <a:r>
              <a:rPr lang="en-US" dirty="0"/>
              <a:t> is not as important as you think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Why you might consider not to </a:t>
            </a:r>
            <a:r>
              <a:rPr lang="en-US" b="1" dirty="0"/>
              <a:t>minify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780FE-CE09-24D3-EAE2-AC1AE5CF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B0A3-4C8F-3E43-8D97-6E5D7150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19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E4684-0A2D-85C4-0950-97EDDAD5878C}"/>
              </a:ext>
            </a:extLst>
          </p:cNvPr>
          <p:cNvSpPr txBox="1"/>
          <p:nvPr/>
        </p:nvSpPr>
        <p:spPr>
          <a:xfrm>
            <a:off x="5090593" y="609086"/>
            <a:ext cx="1005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🔨</a:t>
            </a:r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0A0490BA-CD94-BE32-2C05-CE987DCE1530}"/>
              </a:ext>
            </a:extLst>
          </p:cNvPr>
          <p:cNvSpPr>
            <a:spLocks noChangeAspect="1"/>
          </p:cNvSpPr>
          <p:nvPr/>
        </p:nvSpPr>
        <p:spPr>
          <a:xfrm flipH="1">
            <a:off x="5163609" y="572405"/>
            <a:ext cx="859374" cy="842801"/>
          </a:xfrm>
          <a:prstGeom prst="noSmoking">
            <a:avLst>
              <a:gd name="adj" fmla="val 7395"/>
            </a:avLst>
          </a:prstGeom>
          <a:solidFill>
            <a:srgbClr val="C00000"/>
          </a:solidFill>
          <a:ln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1AF653-B140-021A-D115-5402B24FDC46}"/>
              </a:ext>
            </a:extLst>
          </p:cNvPr>
          <p:cNvGrpSpPr/>
          <p:nvPr/>
        </p:nvGrpSpPr>
        <p:grpSpPr>
          <a:xfrm>
            <a:off x="977395" y="3429000"/>
            <a:ext cx="678011" cy="664936"/>
            <a:chOff x="977395" y="3429000"/>
            <a:chExt cx="678011" cy="66493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DF5F229-483A-EC84-BE5C-3B7D4575B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386" y="3550022"/>
              <a:ext cx="422405" cy="42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&quot;Not Allowed&quot; Symbol 10">
              <a:extLst>
                <a:ext uri="{FF2B5EF4-FFF2-40B4-BE49-F238E27FC236}">
                  <a16:creationId xmlns:a16="http://schemas.microsoft.com/office/drawing/2014/main" id="{C98437E5-AEE0-4F34-5D2D-28EDEA40FAB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7395" y="3429000"/>
              <a:ext cx="678011" cy="664936"/>
            </a:xfrm>
            <a:prstGeom prst="noSmoking">
              <a:avLst>
                <a:gd name="adj" fmla="val 7395"/>
              </a:avLst>
            </a:prstGeom>
            <a:solidFill>
              <a:srgbClr val="C0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5E71CE-47D8-EDF1-1B65-EEEF345E3E3C}"/>
              </a:ext>
            </a:extLst>
          </p:cNvPr>
          <p:cNvGrpSpPr/>
          <p:nvPr/>
        </p:nvGrpSpPr>
        <p:grpSpPr>
          <a:xfrm>
            <a:off x="1019078" y="4231790"/>
            <a:ext cx="678011" cy="664936"/>
            <a:chOff x="1019078" y="4231790"/>
            <a:chExt cx="678011" cy="664936"/>
          </a:xfrm>
        </p:grpSpPr>
        <p:pic>
          <p:nvPicPr>
            <p:cNvPr id="9" name="Picture 4" descr="Branding Guidelines | webpack">
              <a:extLst>
                <a:ext uri="{FF2B5EF4-FFF2-40B4-BE49-F238E27FC236}">
                  <a16:creationId xmlns:a16="http://schemas.microsoft.com/office/drawing/2014/main" id="{15AA9DC5-1D24-BF4C-888B-45BE6B1A0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386" y="4261362"/>
              <a:ext cx="535396" cy="605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&quot;Not Allowed&quot; Symbol 11">
              <a:extLst>
                <a:ext uri="{FF2B5EF4-FFF2-40B4-BE49-F238E27FC236}">
                  <a16:creationId xmlns:a16="http://schemas.microsoft.com/office/drawing/2014/main" id="{5BD25664-BDDF-E22E-CD87-9BA48F42F11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9078" y="4231790"/>
              <a:ext cx="678011" cy="664936"/>
            </a:xfrm>
            <a:prstGeom prst="noSmoking">
              <a:avLst>
                <a:gd name="adj" fmla="val 7395"/>
              </a:avLst>
            </a:prstGeom>
            <a:solidFill>
              <a:srgbClr val="C0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60A7E-5B82-9102-3AB4-8DB0F94FC655}"/>
              </a:ext>
            </a:extLst>
          </p:cNvPr>
          <p:cNvGrpSpPr/>
          <p:nvPr/>
        </p:nvGrpSpPr>
        <p:grpSpPr>
          <a:xfrm>
            <a:off x="1033768" y="5021245"/>
            <a:ext cx="678011" cy="664936"/>
            <a:chOff x="1033768" y="5021245"/>
            <a:chExt cx="678011" cy="664936"/>
          </a:xfrm>
        </p:grpSpPr>
        <p:pic>
          <p:nvPicPr>
            <p:cNvPr id="10" name="Picture 12">
              <a:extLst>
                <a:ext uri="{FF2B5EF4-FFF2-40B4-BE49-F238E27FC236}">
                  <a16:creationId xmlns:a16="http://schemas.microsoft.com/office/drawing/2014/main" id="{21278598-3FA8-0F40-DE36-D4D3234BD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66" y="5100705"/>
              <a:ext cx="506016" cy="506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&quot;Not Allowed&quot; Symbol 12">
              <a:extLst>
                <a:ext uri="{FF2B5EF4-FFF2-40B4-BE49-F238E27FC236}">
                  <a16:creationId xmlns:a16="http://schemas.microsoft.com/office/drawing/2014/main" id="{9D779C3D-D703-9CF4-6B37-EA203E67A4E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3768" y="5021245"/>
              <a:ext cx="678011" cy="664936"/>
            </a:xfrm>
            <a:prstGeom prst="noSmoking">
              <a:avLst>
                <a:gd name="adj" fmla="val 7395"/>
              </a:avLst>
            </a:prstGeom>
            <a:solidFill>
              <a:srgbClr val="C0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34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C4E5-0657-1D26-4D42-C0533639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Websites has Become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CEE8-AB2C-2DF0-6288-FCD33E0D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416" y="1825625"/>
            <a:ext cx="9869384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 checking and compiling TypeScript to JavaScript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Bundling multiple files into a single file, e.g. webpack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Minification and tree shaking, e.g. </a:t>
            </a:r>
            <a:r>
              <a:rPr lang="en-US" dirty="0" err="1"/>
              <a:t>esbuild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Building CSS, e.g. tailwind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Polyfills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7E48-FF0B-E9EB-F775-0E65A740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FC8F-5207-31A9-92D3-3DD2EC3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2</a:t>
            </a:fld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81F0F6-2940-3FF7-4BE0-8AD60525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5" y="1690688"/>
            <a:ext cx="721424" cy="72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nding Guidelines | webpack">
            <a:extLst>
              <a:ext uri="{FF2B5EF4-FFF2-40B4-BE49-F238E27FC236}">
                <a16:creationId xmlns:a16="http://schemas.microsoft.com/office/drawing/2014/main" id="{5F57AA21-ADAF-0C8C-AB98-2BC886E16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7" y="2582400"/>
            <a:ext cx="914400" cy="103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1D288DB-8EDD-55E2-5304-56E28D4F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6" y="4837216"/>
            <a:ext cx="936481" cy="5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2E21E07-A3E2-B95A-ED27-25EE7FE35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91" y="3698090"/>
            <a:ext cx="864222" cy="8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78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91349-D2B7-39D1-1228-DCA54487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your Attention!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254F-778C-3E3E-2D03-90C89825C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776" y="1825624"/>
            <a:ext cx="9837023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Example project on GitHub: </a:t>
            </a:r>
          </a:p>
          <a:p>
            <a:r>
              <a:rPr lang="en-US" sz="2000">
                <a:hlinkClick r:id="rId2"/>
              </a:rPr>
              <a:t>https://github.com/fabian-paus/no-build-introduction</a:t>
            </a:r>
            <a:r>
              <a:rPr lang="en-US" sz="2000"/>
              <a:t>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Blog posts:</a:t>
            </a:r>
          </a:p>
          <a:p>
            <a:r>
              <a:rPr lang="en-US" sz="2000" dirty="0">
                <a:hlinkClick r:id="rId3"/>
              </a:rPr>
              <a:t>https://world.hey.com/dhh/you-can-t-get-faster-than-no-build-7a44131c</a:t>
            </a:r>
            <a:endParaRPr lang="en-US" sz="2000" dirty="0">
              <a:hlinkClick r:id="rId4"/>
            </a:endParaRPr>
          </a:p>
          <a:p>
            <a:r>
              <a:rPr lang="en-US" sz="2000" dirty="0">
                <a:hlinkClick r:id="rId4"/>
              </a:rPr>
              <a:t>https://jvns.ca/blog/2023/02/16/writing-javascript-without-a-build-system/</a:t>
            </a:r>
            <a:r>
              <a:rPr lang="en-US" sz="2000" dirty="0"/>
              <a:t> </a:t>
            </a:r>
          </a:p>
          <a:p>
            <a:r>
              <a:rPr lang="en-US" sz="2000" dirty="0">
                <a:hlinkClick r:id="rId5"/>
              </a:rPr>
              <a:t>https://mxb.dev/blog/buildless/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Videos:</a:t>
            </a:r>
          </a:p>
          <a:p>
            <a:r>
              <a:rPr lang="en-US" sz="2000" dirty="0"/>
              <a:t>Interview with DHH: </a:t>
            </a:r>
            <a:r>
              <a:rPr lang="en-US" sz="2000" dirty="0">
                <a:hlinkClick r:id="rId6"/>
              </a:rPr>
              <a:t>https://www.youtube.com/watch?v=mTa2d3OLXhg&amp;t=3000s</a:t>
            </a:r>
            <a:r>
              <a:rPr lang="en-US" sz="2000" dirty="0"/>
              <a:t> </a:t>
            </a:r>
          </a:p>
          <a:p>
            <a:r>
              <a:rPr lang="en-US" sz="2000" dirty="0"/>
              <a:t>Ruby on Rails 2023: </a:t>
            </a:r>
            <a:r>
              <a:rPr lang="en-US" sz="2000" dirty="0">
                <a:hlinkClick r:id="rId7"/>
              </a:rPr>
              <a:t>https://youtu.be/iqXjGiQ_D-A?t=1663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D7F5D-8E79-2690-568B-CECE279C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30EBC-4C70-70A9-A319-C14E9F7F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20</a:t>
            </a:fld>
            <a:endParaRPr lang="de-DE" dirty="0"/>
          </a:p>
        </p:txBody>
      </p:sp>
      <p:pic>
        <p:nvPicPr>
          <p:cNvPr id="5122" name="Picture 2" descr="GitHub Logo and symbol, meaning, history, PNG, brand">
            <a:extLst>
              <a:ext uri="{FF2B5EF4-FFF2-40B4-BE49-F238E27FC236}">
                <a16:creationId xmlns:a16="http://schemas.microsoft.com/office/drawing/2014/main" id="{23AC5612-308D-7BF1-905C-5D253A4DC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7" y="1886217"/>
            <a:ext cx="1196088" cy="67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2CA6129E-F58A-DC4A-BCA3-1B06A13FA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36" y="5329689"/>
            <a:ext cx="866728" cy="59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66D52F73-8C0B-3B6B-0CDD-355FB737C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77" y="3349910"/>
            <a:ext cx="893451" cy="89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01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C4E5-0657-1D26-4D42-C05336391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CEE8-AB2C-2DF0-6288-FCD33E0D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416" y="1825625"/>
            <a:ext cx="9869384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 checking and compiling TypeScript to JavaScript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Bundling multiple files into a single file, e.g. webpack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Minification and tree shaking, e.g. </a:t>
            </a:r>
            <a:r>
              <a:rPr lang="en-US" dirty="0" err="1"/>
              <a:t>esbuild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Building CSS, e.g. tailwind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Polyfills</a:t>
            </a:r>
            <a:r>
              <a:rPr lang="en-US" dirty="0"/>
              <a:t>,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7E48-FF0B-E9EB-F775-0E65A7405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AFC8F-5207-31A9-92D3-3DD2EC3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3</a:t>
            </a:fld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81F0F6-2940-3FF7-4BE0-8AD605254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85" y="1690688"/>
            <a:ext cx="721424" cy="72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nding Guidelines | webpack">
            <a:extLst>
              <a:ext uri="{FF2B5EF4-FFF2-40B4-BE49-F238E27FC236}">
                <a16:creationId xmlns:a16="http://schemas.microsoft.com/office/drawing/2014/main" id="{5F57AA21-ADAF-0C8C-AB98-2BC886E16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7" y="2582400"/>
            <a:ext cx="914400" cy="103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1D288DB-8EDD-55E2-5304-56E28D4F1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16" y="4837216"/>
            <a:ext cx="936481" cy="57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2E21E07-A3E2-B95A-ED27-25EE7FE35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91" y="3698090"/>
            <a:ext cx="864222" cy="86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31A547-E488-C380-CA5F-CE25C987F955}"/>
              </a:ext>
            </a:extLst>
          </p:cNvPr>
          <p:cNvSpPr/>
          <p:nvPr/>
        </p:nvSpPr>
        <p:spPr>
          <a:xfrm>
            <a:off x="402167" y="1429899"/>
            <a:ext cx="9781046" cy="498330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EE2DC9EF-4B78-6808-F0B6-172996E2AD6E}"/>
              </a:ext>
            </a:extLst>
          </p:cNvPr>
          <p:cNvSpPr>
            <a:spLocks noChangeAspect="1"/>
          </p:cNvSpPr>
          <p:nvPr/>
        </p:nvSpPr>
        <p:spPr>
          <a:xfrm>
            <a:off x="2214885" y="1546545"/>
            <a:ext cx="4371437" cy="4372429"/>
          </a:xfrm>
          <a:prstGeom prst="noSmoking">
            <a:avLst>
              <a:gd name="adj" fmla="val 7395"/>
            </a:avLst>
          </a:prstGeom>
          <a:solidFill>
            <a:srgbClr val="C00000">
              <a:alpha val="64000"/>
            </a:srgbClr>
          </a:solidFill>
          <a:ln>
            <a:solidFill>
              <a:srgbClr val="760000">
                <a:alpha val="58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11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A7A1-65A6-9847-7EAE-B474A79F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0FAC-DB3D-B1E4-C65B-B0775E03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trend to build web applications </a:t>
            </a:r>
            <a:r>
              <a:rPr lang="en-US" b="1" dirty="0"/>
              <a:t>without a build system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780FE-CE09-24D3-EAE2-AC1AE5CF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B0A3-4C8F-3E43-8D97-6E5D7150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4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E4684-0A2D-85C4-0950-97EDDAD5878C}"/>
              </a:ext>
            </a:extLst>
          </p:cNvPr>
          <p:cNvSpPr txBox="1"/>
          <p:nvPr/>
        </p:nvSpPr>
        <p:spPr>
          <a:xfrm>
            <a:off x="5090593" y="609086"/>
            <a:ext cx="1005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🔨</a:t>
            </a:r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0A0490BA-CD94-BE32-2C05-CE987DCE1530}"/>
              </a:ext>
            </a:extLst>
          </p:cNvPr>
          <p:cNvSpPr>
            <a:spLocks noChangeAspect="1"/>
          </p:cNvSpPr>
          <p:nvPr/>
        </p:nvSpPr>
        <p:spPr>
          <a:xfrm flipH="1">
            <a:off x="5163609" y="572405"/>
            <a:ext cx="859374" cy="842801"/>
          </a:xfrm>
          <a:prstGeom prst="noSmoking">
            <a:avLst>
              <a:gd name="adj" fmla="val 7395"/>
            </a:avLst>
          </a:prstGeom>
          <a:solidFill>
            <a:srgbClr val="C00000"/>
          </a:solidFill>
          <a:ln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BEEDADC-8DE9-7F83-EDF8-0CFA23FC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3099711"/>
            <a:ext cx="3993403" cy="19506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2DCC5F-DF5A-9C2F-A095-133EC73BF6C3}"/>
              </a:ext>
            </a:extLst>
          </p:cNvPr>
          <p:cNvSpPr txBox="1"/>
          <p:nvPr/>
        </p:nvSpPr>
        <p:spPr>
          <a:xfrm>
            <a:off x="-86349" y="5147498"/>
            <a:ext cx="44238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hlinkClick r:id="rId3"/>
              </a:rPr>
              <a:t>https://jvns.ca/blog/2023/02/16/writing-javascript-without-a-build-system/</a:t>
            </a:r>
            <a:r>
              <a:rPr lang="en-US" sz="1050" dirty="0"/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10E187B-B7D2-F745-3198-5F98326A2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598" y="2758654"/>
            <a:ext cx="3165673" cy="20757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E7D2E3-3D27-3B53-C14F-7981C885783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70355" y="3442064"/>
            <a:ext cx="1431101" cy="70894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EF3D00F-497C-BC9B-D02D-172E56D31F8B}"/>
              </a:ext>
            </a:extLst>
          </p:cNvPr>
          <p:cNvSpPr txBox="1"/>
          <p:nvPr/>
        </p:nvSpPr>
        <p:spPr>
          <a:xfrm>
            <a:off x="8454598" y="4919562"/>
            <a:ext cx="31656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hlinkClick r:id="rId6"/>
              </a:rPr>
              <a:t>https://mxb.dev/blog/buildless/</a:t>
            </a:r>
            <a:endParaRPr lang="en-US" sz="105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539CA48-54A5-8A44-EF79-F7E89F5A2A3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4266" b="22372"/>
          <a:stretch/>
        </p:blipFill>
        <p:spPr>
          <a:xfrm>
            <a:off x="4294600" y="2239434"/>
            <a:ext cx="3960400" cy="339516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477B90-FDB7-A76D-43EA-AD89F0947B08}"/>
              </a:ext>
            </a:extLst>
          </p:cNvPr>
          <p:cNvSpPr txBox="1"/>
          <p:nvPr/>
        </p:nvSpPr>
        <p:spPr>
          <a:xfrm>
            <a:off x="4095002" y="5778360"/>
            <a:ext cx="43490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hlinkClick r:id="rId8"/>
              </a:rPr>
              <a:t>https://world.hey.com/dhh/you-can-t-get-faster-than-no-build-7a44131c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24273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9A7A1-65A6-9847-7EAE-B474A79F7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 Build?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0FAC-DB3D-B1E4-C65B-B0775E03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trend to build web applications </a:t>
            </a:r>
            <a:r>
              <a:rPr lang="en-US" b="1" dirty="0"/>
              <a:t>without a build system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Plan for today: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How to </a:t>
            </a:r>
            <a:r>
              <a:rPr lang="en-US" b="1" dirty="0"/>
              <a:t>type check </a:t>
            </a:r>
            <a:r>
              <a:rPr lang="en-US" dirty="0"/>
              <a:t>without compiling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Why </a:t>
            </a:r>
            <a:r>
              <a:rPr lang="en-US" b="1" dirty="0"/>
              <a:t>bundling</a:t>
            </a:r>
            <a:r>
              <a:rPr lang="en-US" dirty="0"/>
              <a:t> is not as important as you think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Why you might consider not to </a:t>
            </a:r>
            <a:r>
              <a:rPr lang="en-US" b="1" dirty="0"/>
              <a:t>minify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780FE-CE09-24D3-EAE2-AC1AE5CF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3B0A3-4C8F-3E43-8D97-6E5D7150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E4684-0A2D-85C4-0950-97EDDAD5878C}"/>
              </a:ext>
            </a:extLst>
          </p:cNvPr>
          <p:cNvSpPr txBox="1"/>
          <p:nvPr/>
        </p:nvSpPr>
        <p:spPr>
          <a:xfrm>
            <a:off x="5090593" y="609086"/>
            <a:ext cx="10054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🔨</a:t>
            </a:r>
          </a:p>
        </p:txBody>
      </p:sp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0A0490BA-CD94-BE32-2C05-CE987DCE1530}"/>
              </a:ext>
            </a:extLst>
          </p:cNvPr>
          <p:cNvSpPr>
            <a:spLocks noChangeAspect="1"/>
          </p:cNvSpPr>
          <p:nvPr/>
        </p:nvSpPr>
        <p:spPr>
          <a:xfrm flipH="1">
            <a:off x="5163609" y="572405"/>
            <a:ext cx="859374" cy="842801"/>
          </a:xfrm>
          <a:prstGeom prst="noSmoking">
            <a:avLst>
              <a:gd name="adj" fmla="val 7395"/>
            </a:avLst>
          </a:prstGeom>
          <a:solidFill>
            <a:srgbClr val="C00000"/>
          </a:solidFill>
          <a:ln>
            <a:solidFill>
              <a:srgbClr val="7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1AF653-B140-021A-D115-5402B24FDC46}"/>
              </a:ext>
            </a:extLst>
          </p:cNvPr>
          <p:cNvGrpSpPr/>
          <p:nvPr/>
        </p:nvGrpSpPr>
        <p:grpSpPr>
          <a:xfrm>
            <a:off x="977395" y="3429000"/>
            <a:ext cx="678011" cy="664936"/>
            <a:chOff x="977395" y="3429000"/>
            <a:chExt cx="678011" cy="66493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DF5F229-483A-EC84-BE5C-3B7D4575B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386" y="3550022"/>
              <a:ext cx="422405" cy="422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&quot;Not Allowed&quot; Symbol 10">
              <a:extLst>
                <a:ext uri="{FF2B5EF4-FFF2-40B4-BE49-F238E27FC236}">
                  <a16:creationId xmlns:a16="http://schemas.microsoft.com/office/drawing/2014/main" id="{C98437E5-AEE0-4F34-5D2D-28EDEA40FABB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977395" y="3429000"/>
              <a:ext cx="678011" cy="664936"/>
            </a:xfrm>
            <a:prstGeom prst="noSmoking">
              <a:avLst>
                <a:gd name="adj" fmla="val 7395"/>
              </a:avLst>
            </a:prstGeom>
            <a:solidFill>
              <a:srgbClr val="C0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5E71CE-47D8-EDF1-1B65-EEEF345E3E3C}"/>
              </a:ext>
            </a:extLst>
          </p:cNvPr>
          <p:cNvGrpSpPr/>
          <p:nvPr/>
        </p:nvGrpSpPr>
        <p:grpSpPr>
          <a:xfrm>
            <a:off x="1019078" y="4231790"/>
            <a:ext cx="678011" cy="664936"/>
            <a:chOff x="1019078" y="4231790"/>
            <a:chExt cx="678011" cy="664936"/>
          </a:xfrm>
        </p:grpSpPr>
        <p:pic>
          <p:nvPicPr>
            <p:cNvPr id="9" name="Picture 4" descr="Branding Guidelines | webpack">
              <a:extLst>
                <a:ext uri="{FF2B5EF4-FFF2-40B4-BE49-F238E27FC236}">
                  <a16:creationId xmlns:a16="http://schemas.microsoft.com/office/drawing/2014/main" id="{15AA9DC5-1D24-BF4C-888B-45BE6B1A0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386" y="4261362"/>
              <a:ext cx="535396" cy="605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&quot;Not Allowed&quot; Symbol 11">
              <a:extLst>
                <a:ext uri="{FF2B5EF4-FFF2-40B4-BE49-F238E27FC236}">
                  <a16:creationId xmlns:a16="http://schemas.microsoft.com/office/drawing/2014/main" id="{5BD25664-BDDF-E22E-CD87-9BA48F42F112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9078" y="4231790"/>
              <a:ext cx="678011" cy="664936"/>
            </a:xfrm>
            <a:prstGeom prst="noSmoking">
              <a:avLst>
                <a:gd name="adj" fmla="val 7395"/>
              </a:avLst>
            </a:prstGeom>
            <a:solidFill>
              <a:srgbClr val="C0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560A7E-5B82-9102-3AB4-8DB0F94FC655}"/>
              </a:ext>
            </a:extLst>
          </p:cNvPr>
          <p:cNvGrpSpPr/>
          <p:nvPr/>
        </p:nvGrpSpPr>
        <p:grpSpPr>
          <a:xfrm>
            <a:off x="1033768" y="5021245"/>
            <a:ext cx="678011" cy="664936"/>
            <a:chOff x="1033768" y="5021245"/>
            <a:chExt cx="678011" cy="664936"/>
          </a:xfrm>
        </p:grpSpPr>
        <p:pic>
          <p:nvPicPr>
            <p:cNvPr id="10" name="Picture 12">
              <a:extLst>
                <a:ext uri="{FF2B5EF4-FFF2-40B4-BE49-F238E27FC236}">
                  <a16:creationId xmlns:a16="http://schemas.microsoft.com/office/drawing/2014/main" id="{21278598-3FA8-0F40-DE36-D4D3234BD5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766" y="5100705"/>
              <a:ext cx="506016" cy="506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&quot;Not Allowed&quot; Symbol 12">
              <a:extLst>
                <a:ext uri="{FF2B5EF4-FFF2-40B4-BE49-F238E27FC236}">
                  <a16:creationId xmlns:a16="http://schemas.microsoft.com/office/drawing/2014/main" id="{9D779C3D-D703-9CF4-6B37-EA203E67A4E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3768" y="5021245"/>
              <a:ext cx="678011" cy="664936"/>
            </a:xfrm>
            <a:prstGeom prst="noSmoking">
              <a:avLst>
                <a:gd name="adj" fmla="val 7395"/>
              </a:avLst>
            </a:prstGeom>
            <a:solidFill>
              <a:srgbClr val="C00000"/>
            </a:solidFill>
            <a:ln>
              <a:solidFill>
                <a:srgbClr val="7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696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108F-3CA4-25EF-8726-91A4BCC7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TypeScript: Type Checking for </a:t>
            </a:r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1629B5-9301-4F77-5B55-139647C7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0901" y="1825625"/>
            <a:ext cx="3991627" cy="43513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0BAA5-30C4-A09F-22CE-1DCEE795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79FEA-66EA-3253-09C9-4A919F54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6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C2AE78-168C-CD2E-4D0C-5AA23D7E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648" y="4405222"/>
            <a:ext cx="4718292" cy="1771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8841A0-52D2-7206-15FB-9FD8FDB7D94B}"/>
              </a:ext>
            </a:extLst>
          </p:cNvPr>
          <p:cNvSpPr txBox="1"/>
          <p:nvPr/>
        </p:nvSpPr>
        <p:spPr>
          <a:xfrm>
            <a:off x="803648" y="4041169"/>
            <a:ext cx="266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5EA9E-ECDC-011A-0E93-B851CBC2BD03}"/>
              </a:ext>
            </a:extLst>
          </p:cNvPr>
          <p:cNvSpPr txBox="1"/>
          <p:nvPr/>
        </p:nvSpPr>
        <p:spPr>
          <a:xfrm>
            <a:off x="6970901" y="1461572"/>
            <a:ext cx="266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TypeScript: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E9CA34-02B3-A5B5-4924-D70A89DF581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099462" cy="2180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Define types</a:t>
            </a:r>
          </a:p>
          <a:p>
            <a:r>
              <a:rPr lang="en-US" dirty="0"/>
              <a:t>Annotate the code with types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Catch errors at compile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1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108F-3CA4-25EF-8726-91A4BCC7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TypeScript: Compilation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1629B5-9301-4F77-5B55-139647C7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686" y="1788170"/>
            <a:ext cx="1727382" cy="188304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0BAA5-30C4-A09F-22CE-1DCEE795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79FEA-66EA-3253-09C9-4A919F54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7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C2AE78-168C-CD2E-4D0C-5AA23D7E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375" y="2473965"/>
            <a:ext cx="2041848" cy="766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8841A0-52D2-7206-15FB-9FD8FDB7D94B}"/>
              </a:ext>
            </a:extLst>
          </p:cNvPr>
          <p:cNvSpPr txBox="1"/>
          <p:nvPr/>
        </p:nvSpPr>
        <p:spPr>
          <a:xfrm>
            <a:off x="4426375" y="2166188"/>
            <a:ext cx="1152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Javascript</a:t>
            </a:r>
            <a:r>
              <a:rPr lang="en-US" sz="14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5EA9E-ECDC-011A-0E93-B851CBC2BD03}"/>
              </a:ext>
            </a:extLst>
          </p:cNvPr>
          <p:cNvSpPr txBox="1"/>
          <p:nvPr/>
        </p:nvSpPr>
        <p:spPr>
          <a:xfrm>
            <a:off x="1051686" y="1480393"/>
            <a:ext cx="125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TypeScript: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8AF6F0B-B767-D4BB-54CF-9DCF8520405E}"/>
              </a:ext>
            </a:extLst>
          </p:cNvPr>
          <p:cNvSpPr/>
          <p:nvPr/>
        </p:nvSpPr>
        <p:spPr>
          <a:xfrm>
            <a:off x="3014297" y="2574645"/>
            <a:ext cx="1213581" cy="44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tsc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0C96AD-5F8D-DA48-90CF-100DCB314178}"/>
              </a:ext>
            </a:extLst>
          </p:cNvPr>
          <p:cNvSpPr txBox="1">
            <a:spLocks/>
          </p:cNvSpPr>
          <p:nvPr/>
        </p:nvSpPr>
        <p:spPr>
          <a:xfrm>
            <a:off x="892375" y="3797064"/>
            <a:ext cx="5311575" cy="25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</a:t>
            </a:r>
            <a:r>
              <a:rPr lang="en-US" dirty="0"/>
              <a:t>ype</a:t>
            </a:r>
            <a:r>
              <a:rPr lang="en-US" b="1" dirty="0"/>
              <a:t>S</a:t>
            </a:r>
            <a:r>
              <a:rPr lang="en-US" dirty="0"/>
              <a:t>cript </a:t>
            </a:r>
            <a:r>
              <a:rPr lang="en-US" b="1" dirty="0"/>
              <a:t>C</a:t>
            </a:r>
            <a:r>
              <a:rPr lang="en-US" dirty="0"/>
              <a:t>ompiler (</a:t>
            </a:r>
            <a:r>
              <a:rPr lang="en-US" dirty="0" err="1"/>
              <a:t>tsc</a:t>
            </a:r>
            <a:r>
              <a:rPr lang="en-US" dirty="0"/>
              <a:t>)</a:t>
            </a:r>
          </a:p>
          <a:p>
            <a:r>
              <a:rPr lang="en-US" sz="2400" dirty="0"/>
              <a:t>Checks for type errors</a:t>
            </a:r>
          </a:p>
          <a:p>
            <a:r>
              <a:rPr lang="en-US" sz="2400" dirty="0"/>
              <a:t>Removes all type annotations</a:t>
            </a:r>
          </a:p>
          <a:p>
            <a:r>
              <a:rPr lang="en-US" sz="2400" dirty="0"/>
              <a:t>Translates TypeScript specific constructs (</a:t>
            </a:r>
            <a:r>
              <a:rPr lang="en-US" sz="2400" dirty="0" err="1"/>
              <a:t>enums</a:t>
            </a:r>
            <a:r>
              <a:rPr lang="en-US" sz="2400" dirty="0"/>
              <a:t>, namespaces)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A291FD-A134-DA71-ABC2-D2237812B0AB}"/>
              </a:ext>
            </a:extLst>
          </p:cNvPr>
          <p:cNvSpPr/>
          <p:nvPr/>
        </p:nvSpPr>
        <p:spPr>
          <a:xfrm>
            <a:off x="6803228" y="2574644"/>
            <a:ext cx="1213581" cy="44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509236-D97B-FB9D-07CC-778B3D6D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14" y="2164563"/>
            <a:ext cx="512535" cy="4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s alte Chrome-Logo ist das coolste Browser-Logo, das es je gab. Überzeugt  mich vom Gegenteil. : r/browsers">
            <a:extLst>
              <a:ext uri="{FF2B5EF4-FFF2-40B4-BE49-F238E27FC236}">
                <a16:creationId xmlns:a16="http://schemas.microsoft.com/office/drawing/2014/main" id="{655A8E82-47D6-9910-45CA-FA309E288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71" y="2351311"/>
            <a:ext cx="794070" cy="4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9841F5C-2DFC-2614-08F3-884845FF7D18}"/>
              </a:ext>
            </a:extLst>
          </p:cNvPr>
          <p:cNvSpPr txBox="1">
            <a:spLocks/>
          </p:cNvSpPr>
          <p:nvPr/>
        </p:nvSpPr>
        <p:spPr>
          <a:xfrm>
            <a:off x="6468223" y="3797064"/>
            <a:ext cx="5311575" cy="25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Javascript</a:t>
            </a:r>
            <a:r>
              <a:rPr lang="en-US" dirty="0"/>
              <a:t> Runtime</a:t>
            </a:r>
          </a:p>
          <a:p>
            <a:r>
              <a:rPr lang="en-US" sz="2400" dirty="0"/>
              <a:t>Executes </a:t>
            </a:r>
            <a:r>
              <a:rPr lang="en-US" sz="2400" dirty="0" err="1"/>
              <a:t>Javascript</a:t>
            </a:r>
            <a:r>
              <a:rPr lang="en-US" sz="2400" dirty="0"/>
              <a:t> code</a:t>
            </a:r>
          </a:p>
          <a:p>
            <a:r>
              <a:rPr lang="en-US" sz="2400" dirty="0"/>
              <a:t>Provided by browsers, Node.js</a:t>
            </a:r>
          </a:p>
          <a:p>
            <a:r>
              <a:rPr lang="en-US" sz="2400" dirty="0"/>
              <a:t>Examples: V8, </a:t>
            </a:r>
            <a:r>
              <a:rPr lang="en-US" sz="2400" dirty="0" err="1"/>
              <a:t>SpiderMonkey</a:t>
            </a:r>
            <a:endParaRPr lang="en-US" sz="2400" dirty="0"/>
          </a:p>
        </p:txBody>
      </p:sp>
      <p:pic>
        <p:nvPicPr>
          <p:cNvPr id="2056" name="Picture 8" descr="Press Kit">
            <a:extLst>
              <a:ext uri="{FF2B5EF4-FFF2-40B4-BE49-F238E27FC236}">
                <a16:creationId xmlns:a16="http://schemas.microsoft.com/office/drawing/2014/main" id="{C4C0E2FF-E917-C380-C92F-E7BEE17D4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28" y="3123264"/>
            <a:ext cx="626231" cy="5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CFF828A-90B3-9B1B-C8BA-6A8E28B8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61" y="3021309"/>
            <a:ext cx="996577" cy="61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663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8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108F-3CA4-25EF-8726-91A4BCC7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JSDoc</a:t>
            </a:r>
            <a:r>
              <a:rPr lang="en-US" dirty="0"/>
              <a:t>: Annotate Types in </a:t>
            </a:r>
            <a:r>
              <a:rPr lang="en-US" dirty="0" err="1"/>
              <a:t>Javascript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1629B5-9301-4F77-5B55-139647C7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686" y="1788170"/>
            <a:ext cx="1727382" cy="188304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0BAA5-30C4-A09F-22CE-1DCEE795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79FEA-66EA-3253-09C9-4A919F54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8</a:t>
            </a:fld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8841A0-52D2-7206-15FB-9FD8FDB7D94B}"/>
              </a:ext>
            </a:extLst>
          </p:cNvPr>
          <p:cNvSpPr txBox="1"/>
          <p:nvPr/>
        </p:nvSpPr>
        <p:spPr>
          <a:xfrm>
            <a:off x="4002437" y="1483647"/>
            <a:ext cx="186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Javascript</a:t>
            </a:r>
            <a:r>
              <a:rPr lang="en-US" sz="1400" dirty="0"/>
              <a:t> with JSDOC: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5EA9E-ECDC-011A-0E93-B851CBC2BD03}"/>
              </a:ext>
            </a:extLst>
          </p:cNvPr>
          <p:cNvSpPr txBox="1"/>
          <p:nvPr/>
        </p:nvSpPr>
        <p:spPr>
          <a:xfrm>
            <a:off x="1051686" y="1480393"/>
            <a:ext cx="125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TypeScript: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0C96AD-5F8D-DA48-90CF-100DCB314178}"/>
              </a:ext>
            </a:extLst>
          </p:cNvPr>
          <p:cNvSpPr txBox="1">
            <a:spLocks/>
          </p:cNvSpPr>
          <p:nvPr/>
        </p:nvSpPr>
        <p:spPr>
          <a:xfrm>
            <a:off x="892374" y="3797064"/>
            <a:ext cx="7817601" cy="25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err="1"/>
              <a:t>JSDoc</a:t>
            </a:r>
            <a:endParaRPr lang="en-US" dirty="0"/>
          </a:p>
          <a:p>
            <a:r>
              <a:rPr lang="en-US" sz="2400" dirty="0"/>
              <a:t>API documentation generator for </a:t>
            </a:r>
            <a:r>
              <a:rPr lang="en-US" sz="2400" dirty="0" err="1"/>
              <a:t>Javascript</a:t>
            </a:r>
            <a:endParaRPr lang="en-US" sz="2400" dirty="0"/>
          </a:p>
          <a:p>
            <a:r>
              <a:rPr lang="en-US" sz="2400" dirty="0"/>
              <a:t>Plain </a:t>
            </a:r>
            <a:r>
              <a:rPr lang="en-US" sz="2400" dirty="0" err="1"/>
              <a:t>Javascript</a:t>
            </a:r>
            <a:r>
              <a:rPr lang="en-US" sz="2400" dirty="0"/>
              <a:t> with comments </a:t>
            </a:r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/>
              <a:t> </a:t>
            </a:r>
            <a:r>
              <a:rPr lang="en-US" sz="2400" b="1" dirty="0"/>
              <a:t>no translation</a:t>
            </a:r>
          </a:p>
          <a:p>
            <a:r>
              <a:rPr lang="en-US" sz="2400" dirty="0" err="1"/>
              <a:t>tsc</a:t>
            </a:r>
            <a:r>
              <a:rPr lang="en-US" sz="2400" dirty="0"/>
              <a:t> and IDEs can </a:t>
            </a:r>
            <a:r>
              <a:rPr lang="en-US" sz="2400" b="1" dirty="0"/>
              <a:t>type check </a:t>
            </a:r>
            <a:r>
              <a:rPr lang="en-US" sz="2400" dirty="0"/>
              <a:t>your code</a:t>
            </a:r>
          </a:p>
          <a:p>
            <a:r>
              <a:rPr lang="en-US" sz="2400" dirty="0"/>
              <a:t>Almost as powerful as TypeScript (no </a:t>
            </a:r>
            <a:r>
              <a:rPr lang="en-US" sz="2400" dirty="0" err="1"/>
              <a:t>enums</a:t>
            </a:r>
            <a:r>
              <a:rPr lang="en-US" sz="2400" dirty="0"/>
              <a:t>, namespaces)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A291FD-A134-DA71-ABC2-D2237812B0AB}"/>
              </a:ext>
            </a:extLst>
          </p:cNvPr>
          <p:cNvSpPr/>
          <p:nvPr/>
        </p:nvSpPr>
        <p:spPr>
          <a:xfrm>
            <a:off x="6803228" y="2574644"/>
            <a:ext cx="1213581" cy="44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509236-D97B-FB9D-07CC-778B3D6DC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814" y="2164563"/>
            <a:ext cx="512535" cy="4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as alte Chrome-Logo ist das coolste Browser-Logo, das es je gab. Überzeugt  mich vom Gegenteil. : r/browsers">
            <a:extLst>
              <a:ext uri="{FF2B5EF4-FFF2-40B4-BE49-F238E27FC236}">
                <a16:creationId xmlns:a16="http://schemas.microsoft.com/office/drawing/2014/main" id="{655A8E82-47D6-9910-45CA-FA309E288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771" y="2351311"/>
            <a:ext cx="794070" cy="4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ess Kit">
            <a:extLst>
              <a:ext uri="{FF2B5EF4-FFF2-40B4-BE49-F238E27FC236}">
                <a16:creationId xmlns:a16="http://schemas.microsoft.com/office/drawing/2014/main" id="{C4C0E2FF-E917-C380-C92F-E7BEE17D4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228" y="3123264"/>
            <a:ext cx="626231" cy="54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CFF828A-90B3-9B1B-C8BA-6A8E28B8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61" y="3021309"/>
            <a:ext cx="996577" cy="61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D06855-26E9-D750-4E42-EBECDDEDC8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2437" y="1788170"/>
            <a:ext cx="2675627" cy="188304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91786E7-E6BF-DB5A-20BA-B8024C7B25CA}"/>
              </a:ext>
            </a:extLst>
          </p:cNvPr>
          <p:cNvGrpSpPr/>
          <p:nvPr/>
        </p:nvGrpSpPr>
        <p:grpSpPr>
          <a:xfrm>
            <a:off x="7897311" y="4062945"/>
            <a:ext cx="3481059" cy="1481342"/>
            <a:chOff x="7897311" y="4180219"/>
            <a:chExt cx="3481059" cy="148134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8A2FC8-EC36-83DA-15DD-380239902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897312" y="4487637"/>
              <a:ext cx="3481058" cy="117392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7C145C-0783-89DF-5085-EC02C9E3BC79}"/>
                </a:ext>
              </a:extLst>
            </p:cNvPr>
            <p:cNvSpPr txBox="1"/>
            <p:nvPr/>
          </p:nvSpPr>
          <p:spPr>
            <a:xfrm>
              <a:off x="7897311" y="4180219"/>
              <a:ext cx="1670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tsconfig.json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6249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108F-3CA4-25EF-8726-91A4BCC7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Node.js: Strip Types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1629B5-9301-4F77-5B55-139647C7A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686" y="1788170"/>
            <a:ext cx="1727382" cy="188304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90BAA5-30C4-A09F-22CE-1DCEE795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 Build - Making Javascript and TypeScript Fun Again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79FEA-66EA-3253-09C9-4A919F54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6D4-6662-4EF0-9F15-06C7AB395A33}" type="slidenum">
              <a:rPr lang="de-DE" smtClean="0"/>
              <a:t>9</a:t>
            </a:fld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C5EA9E-ECDC-011A-0E93-B851CBC2BD03}"/>
              </a:ext>
            </a:extLst>
          </p:cNvPr>
          <p:cNvSpPr txBox="1"/>
          <p:nvPr/>
        </p:nvSpPr>
        <p:spPr>
          <a:xfrm>
            <a:off x="1051686" y="1480393"/>
            <a:ext cx="1253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TypeScript: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0C96AD-5F8D-DA48-90CF-100DCB314178}"/>
              </a:ext>
            </a:extLst>
          </p:cNvPr>
          <p:cNvSpPr txBox="1">
            <a:spLocks/>
          </p:cNvSpPr>
          <p:nvPr/>
        </p:nvSpPr>
        <p:spPr>
          <a:xfrm>
            <a:off x="892375" y="3797064"/>
            <a:ext cx="5203625" cy="254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--experimental-strip-types</a:t>
            </a:r>
          </a:p>
          <a:p>
            <a:r>
              <a:rPr lang="en-US" sz="2400" dirty="0"/>
              <a:t>Let’s you execute TypeScript directly</a:t>
            </a:r>
          </a:p>
          <a:p>
            <a:r>
              <a:rPr lang="en-US" sz="2400" dirty="0"/>
              <a:t>Replaces annotations with whitespace</a:t>
            </a:r>
          </a:p>
          <a:p>
            <a:r>
              <a:rPr lang="en-US" sz="2400" dirty="0"/>
              <a:t>No type checking</a:t>
            </a:r>
          </a:p>
          <a:p>
            <a:r>
              <a:rPr lang="en-US" sz="2400" b="1" dirty="0"/>
              <a:t>Default</a:t>
            </a:r>
            <a:r>
              <a:rPr lang="en-US" sz="2400" dirty="0"/>
              <a:t> starting with Node.js 23.6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6A291FD-A134-DA71-ABC2-D2237812B0AB}"/>
              </a:ext>
            </a:extLst>
          </p:cNvPr>
          <p:cNvSpPr/>
          <p:nvPr/>
        </p:nvSpPr>
        <p:spPr>
          <a:xfrm>
            <a:off x="3076892" y="2574644"/>
            <a:ext cx="4939918" cy="446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CFF828A-90B3-9B1B-C8BA-6A8E28B83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461" y="2518601"/>
            <a:ext cx="996577" cy="61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AE48D0-0716-B32E-EAA3-3A875F1A6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604" y="4100856"/>
            <a:ext cx="5828972" cy="177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306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1131</Words>
  <Application>Microsoft Office PowerPoint</Application>
  <PresentationFormat>Widescreen</PresentationFormat>
  <Paragraphs>219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No Build</vt:lpstr>
      <vt:lpstr>Building Websites has Become Complex</vt:lpstr>
      <vt:lpstr>What is No Build?</vt:lpstr>
      <vt:lpstr>What is No Build?</vt:lpstr>
      <vt:lpstr>What is No Build?</vt:lpstr>
      <vt:lpstr>TypeScript: Type Checking for Javascript</vt:lpstr>
      <vt:lpstr>TypeScript: Compilation</vt:lpstr>
      <vt:lpstr>JSDoc: Annotate Types in Javascript</vt:lpstr>
      <vt:lpstr>Node.js: Strip Types</vt:lpstr>
      <vt:lpstr>Node.js: Transform TypeScript</vt:lpstr>
      <vt:lpstr>Demo: Type Checking without Build Step</vt:lpstr>
      <vt:lpstr>What is No Build?</vt:lpstr>
      <vt:lpstr>What is Bundling?</vt:lpstr>
      <vt:lpstr>Performance Improvements?</vt:lpstr>
      <vt:lpstr>Import Maps  for Dependency Resolution</vt:lpstr>
      <vt:lpstr>What is No Build?</vt:lpstr>
      <vt:lpstr>What is Minification?</vt:lpstr>
      <vt:lpstr>Why not to Minify?</vt:lpstr>
      <vt:lpstr>What is No Build?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Build</dc:title>
  <dc:creator>Fabian Paus</dc:creator>
  <cp:lastModifiedBy>Fabian Paus</cp:lastModifiedBy>
  <cp:revision>38</cp:revision>
  <dcterms:created xsi:type="dcterms:W3CDTF">2025-04-27T07:10:15Z</dcterms:created>
  <dcterms:modified xsi:type="dcterms:W3CDTF">2025-05-20T18:14:48Z</dcterms:modified>
</cp:coreProperties>
</file>