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56" r:id="rId4"/>
    <p:sldId id="257" r:id="rId5"/>
    <p:sldId id="259" r:id="rId6"/>
    <p:sldId id="260" r:id="rId7"/>
    <p:sldId id="261" r:id="rId8"/>
    <p:sldId id="258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results_positions_separat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results_positions_separate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results_positions_separat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003U8XW\Desktop\ma\results_positions_separ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Sheet2!$A$4:$A$7</c:f>
              <c:strCache>
                <c:ptCount val="4"/>
                <c:pt idx="0">
                  <c:v>Riemenspannung - J2/3/4</c:v>
                </c:pt>
                <c:pt idx="1">
                  <c:v>Spektrum - J2</c:v>
                </c:pt>
                <c:pt idx="2">
                  <c:v>Luftschleifen - J4</c:v>
                </c:pt>
                <c:pt idx="3">
                  <c:v>Abrichten - J4</c:v>
                </c:pt>
              </c:strCache>
            </c:strRef>
          </c:cat>
          <c:val>
            <c:numRef>
              <c:f>Sheet2!$F$4:$F$7</c:f>
              <c:numCache>
                <c:formatCode>General</c:formatCode>
                <c:ptCount val="4"/>
                <c:pt idx="0">
                  <c:v>1</c:v>
                </c:pt>
                <c:pt idx="1">
                  <c:v>0.98699999999999999</c:v>
                </c:pt>
                <c:pt idx="2">
                  <c:v>0.99299999999999999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961728"/>
        <c:axId val="123963264"/>
      </c:barChart>
      <c:catAx>
        <c:axId val="1239617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3963264"/>
        <c:crosses val="autoZero"/>
        <c:auto val="1"/>
        <c:lblAlgn val="ctr"/>
        <c:lblOffset val="100"/>
        <c:noMultiLvlLbl val="0"/>
      </c:catAx>
      <c:valAx>
        <c:axId val="123963264"/>
        <c:scaling>
          <c:orientation val="minMax"/>
          <c:max val="1"/>
          <c:min val="0.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3961728"/>
        <c:crosses val="autoZero"/>
        <c:crossBetween val="between"/>
        <c:majorUnit val="5.000000000000001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'[results_positions_separate.xlsx]time-results'!$A$26:$A$32</c:f>
              <c:strCache>
                <c:ptCount val="7"/>
                <c:pt idx="0">
                  <c:v>S1 (1)</c:v>
                </c:pt>
                <c:pt idx="1">
                  <c:v>S2 (2)</c:v>
                </c:pt>
                <c:pt idx="2">
                  <c:v>S3 (2)</c:v>
                </c:pt>
                <c:pt idx="3">
                  <c:v>S4 (3)</c:v>
                </c:pt>
                <c:pt idx="4">
                  <c:v>S5 (3)</c:v>
                </c:pt>
                <c:pt idx="5">
                  <c:v>S6 (4)</c:v>
                </c:pt>
                <c:pt idx="6">
                  <c:v>S7 (4)</c:v>
                </c:pt>
              </c:strCache>
            </c:strRef>
          </c:cat>
          <c:val>
            <c:numRef>
              <c:f>'[results_positions_separate.xlsx]time-results'!$C$26:$C$32</c:f>
              <c:numCache>
                <c:formatCode>General</c:formatCode>
                <c:ptCount val="7"/>
                <c:pt idx="0">
                  <c:v>0.78400000000000003</c:v>
                </c:pt>
                <c:pt idx="1">
                  <c:v>0.89400000000000002</c:v>
                </c:pt>
                <c:pt idx="2">
                  <c:v>0.88729999999999998</c:v>
                </c:pt>
                <c:pt idx="3">
                  <c:v>0.90849999999999997</c:v>
                </c:pt>
                <c:pt idx="4">
                  <c:v>0.90480000000000005</c:v>
                </c:pt>
                <c:pt idx="5">
                  <c:v>0.90139999999999998</c:v>
                </c:pt>
                <c:pt idx="6">
                  <c:v>0.91549999999999998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950144"/>
        <c:axId val="136952064"/>
      </c:barChart>
      <c:catAx>
        <c:axId val="136950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Set (Number of Features)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136952064"/>
        <c:crosses val="autoZero"/>
        <c:auto val="1"/>
        <c:lblAlgn val="ctr"/>
        <c:lblOffset val="100"/>
        <c:noMultiLvlLbl val="0"/>
      </c:catAx>
      <c:valAx>
        <c:axId val="136952064"/>
        <c:scaling>
          <c:orientation val="minMax"/>
          <c:max val="1"/>
          <c:min val="0.6000000000000000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6950144"/>
        <c:crosses val="autoZero"/>
        <c:crossBetween val="between"/>
        <c:majorUnit val="5.000000000000001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'[results_positions_separate.xlsx]time-results'!$A$36:$A$43</c:f>
              <c:strCache>
                <c:ptCount val="8"/>
                <c:pt idx="0">
                  <c:v>S1 (1)</c:v>
                </c:pt>
                <c:pt idx="1">
                  <c:v>S2 (2)</c:v>
                </c:pt>
                <c:pt idx="2">
                  <c:v>S3 (2)</c:v>
                </c:pt>
                <c:pt idx="3">
                  <c:v>S4 (2)</c:v>
                </c:pt>
                <c:pt idx="4">
                  <c:v>S5 (3)</c:v>
                </c:pt>
                <c:pt idx="5">
                  <c:v>S6 (3)</c:v>
                </c:pt>
                <c:pt idx="6">
                  <c:v>S7 (3)</c:v>
                </c:pt>
                <c:pt idx="7">
                  <c:v>S8 (4)</c:v>
                </c:pt>
              </c:strCache>
            </c:strRef>
          </c:cat>
          <c:val>
            <c:numRef>
              <c:f>'[results_positions_separate.xlsx]time-results'!$C$36:$C$43</c:f>
              <c:numCache>
                <c:formatCode>General</c:formatCode>
                <c:ptCount val="8"/>
                <c:pt idx="0">
                  <c:v>0.80300000000000005</c:v>
                </c:pt>
                <c:pt idx="1">
                  <c:v>0.86270000000000002</c:v>
                </c:pt>
                <c:pt idx="2">
                  <c:v>0.89549999999999996</c:v>
                </c:pt>
                <c:pt idx="3">
                  <c:v>0.88060000000000005</c:v>
                </c:pt>
                <c:pt idx="4">
                  <c:v>0.86160000000000003</c:v>
                </c:pt>
                <c:pt idx="5">
                  <c:v>0.87060000000000004</c:v>
                </c:pt>
                <c:pt idx="6">
                  <c:v>0.86040000000000005</c:v>
                </c:pt>
                <c:pt idx="7">
                  <c:v>0.85819999999999996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960640"/>
        <c:axId val="136995584"/>
      </c:barChart>
      <c:catAx>
        <c:axId val="1369606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Set (Number of Features)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36995584"/>
        <c:crosses val="autoZero"/>
        <c:auto val="1"/>
        <c:lblAlgn val="ctr"/>
        <c:lblOffset val="100"/>
        <c:noMultiLvlLbl val="0"/>
      </c:catAx>
      <c:valAx>
        <c:axId val="136995584"/>
        <c:scaling>
          <c:orientation val="minMax"/>
          <c:max val="1"/>
          <c:min val="0.6000000000000000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6960640"/>
        <c:crosses val="autoZero"/>
        <c:crossBetween val="between"/>
        <c:majorUnit val="5.000000000000001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'[results_positions_separate.xlsx]Amp-Ind'!$B$2</c:f>
              <c:strCache>
                <c:ptCount val="1"/>
                <c:pt idx="0">
                  <c:v>Amplitude Independent Features Only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'[results_positions_separate.xlsx]Amp-Ind'!$A$3:$A$9</c:f>
              <c:strCache>
                <c:ptCount val="7"/>
                <c:pt idx="0">
                  <c:v>All(124, 192)</c:v>
                </c:pt>
                <c:pt idx="1">
                  <c:v>Time(16, 40)</c:v>
                </c:pt>
                <c:pt idx="2">
                  <c:v>Frequency(12, 32)</c:v>
                </c:pt>
                <c:pt idx="3">
                  <c:v>Time Freuency(96, 120)</c:v>
                </c:pt>
                <c:pt idx="4">
                  <c:v>Extra Trees(112, 179)</c:v>
                </c:pt>
                <c:pt idx="5">
                  <c:v>Recursive FE(112, 175)</c:v>
                </c:pt>
                <c:pt idx="6">
                  <c:v>F-Ratio(112, 179)</c:v>
                </c:pt>
              </c:strCache>
            </c:strRef>
          </c:cat>
          <c:val>
            <c:numRef>
              <c:f>'[results_positions_separate.xlsx]Amp-Ind'!$B$3:$B$9</c:f>
              <c:numCache>
                <c:formatCode>General</c:formatCode>
                <c:ptCount val="7"/>
                <c:pt idx="0">
                  <c:v>0.48770000000000002</c:v>
                </c:pt>
                <c:pt idx="1">
                  <c:v>0.2407</c:v>
                </c:pt>
                <c:pt idx="2">
                  <c:v>0.57389999999999997</c:v>
                </c:pt>
                <c:pt idx="3">
                  <c:v>0.64019999999999999</c:v>
                </c:pt>
                <c:pt idx="4">
                  <c:v>0.47399999999999998</c:v>
                </c:pt>
                <c:pt idx="5">
                  <c:v>0.53890000000000005</c:v>
                </c:pt>
                <c:pt idx="6">
                  <c:v>0.54430000000000001</c:v>
                </c:pt>
              </c:numCache>
            </c:numRef>
          </c:val>
        </c:ser>
        <c:ser>
          <c:idx val="1"/>
          <c:order val="1"/>
          <c:tx>
            <c:strRef>
              <c:f>'[results_positions_separate.xlsx]Amp-Ind'!$C$2</c:f>
              <c:strCache>
                <c:ptCount val="1"/>
                <c:pt idx="0">
                  <c:v>All Features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'[results_positions_separate.xlsx]Amp-Ind'!$A$3:$A$9</c:f>
              <c:strCache>
                <c:ptCount val="7"/>
                <c:pt idx="0">
                  <c:v>All(124, 192)</c:v>
                </c:pt>
                <c:pt idx="1">
                  <c:v>Time(16, 40)</c:v>
                </c:pt>
                <c:pt idx="2">
                  <c:v>Frequency(12, 32)</c:v>
                </c:pt>
                <c:pt idx="3">
                  <c:v>Time Freuency(96, 120)</c:v>
                </c:pt>
                <c:pt idx="4">
                  <c:v>Extra Trees(112, 179)</c:v>
                </c:pt>
                <c:pt idx="5">
                  <c:v>Recursive FE(112, 175)</c:v>
                </c:pt>
                <c:pt idx="6">
                  <c:v>F-Ratio(112, 179)</c:v>
                </c:pt>
              </c:strCache>
            </c:strRef>
          </c:cat>
          <c:val>
            <c:numRef>
              <c:f>'[results_positions_separate.xlsx]Amp-Ind'!$C$3:$C$9</c:f>
              <c:numCache>
                <c:formatCode>General</c:formatCode>
                <c:ptCount val="7"/>
                <c:pt idx="0">
                  <c:v>0.43480000000000002</c:v>
                </c:pt>
                <c:pt idx="1">
                  <c:v>0.33529999999999999</c:v>
                </c:pt>
                <c:pt idx="2">
                  <c:v>0.64559999999999995</c:v>
                </c:pt>
                <c:pt idx="3">
                  <c:v>0.61680000000000001</c:v>
                </c:pt>
                <c:pt idx="4">
                  <c:v>0.49459999999999998</c:v>
                </c:pt>
                <c:pt idx="5">
                  <c:v>0.51249999999999996</c:v>
                </c:pt>
                <c:pt idx="6">
                  <c:v>0.4647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041792"/>
        <c:axId val="137043968"/>
      </c:barChart>
      <c:catAx>
        <c:axId val="137041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Feature Type</a:t>
                </a:r>
                <a:r>
                  <a:rPr lang="en-US" baseline="0" dirty="0" smtClean="0"/>
                  <a:t> (Number of Features)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43968"/>
        <c:crosses val="autoZero"/>
        <c:auto val="1"/>
        <c:lblAlgn val="ctr"/>
        <c:lblOffset val="100"/>
        <c:noMultiLvlLbl val="0"/>
      </c:catAx>
      <c:valAx>
        <c:axId val="137043968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4179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'[results_positions_separate.xlsx]Amp-Ind'!$B$13</c:f>
              <c:strCache>
                <c:ptCount val="1"/>
                <c:pt idx="0">
                  <c:v>Amplitude Independent Features Only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'[results_positions_separate.xlsx]Amp-Ind'!$A$14:$A$20</c:f>
              <c:strCache>
                <c:ptCount val="7"/>
                <c:pt idx="0">
                  <c:v>All(96, 147)</c:v>
                </c:pt>
                <c:pt idx="1">
                  <c:v>Time(15, 33)</c:v>
                </c:pt>
                <c:pt idx="2">
                  <c:v>Frequency(9, 24)</c:v>
                </c:pt>
                <c:pt idx="3">
                  <c:v>Time Freuency(72, 90)</c:v>
                </c:pt>
                <c:pt idx="4">
                  <c:v>Extra Trees(87, 138)</c:v>
                </c:pt>
                <c:pt idx="5">
                  <c:v>Recursive FE(94, 142)</c:v>
                </c:pt>
                <c:pt idx="6">
                  <c:v>F-Ratio(92, 142)</c:v>
                </c:pt>
              </c:strCache>
            </c:strRef>
          </c:cat>
          <c:val>
            <c:numRef>
              <c:f>'[results_positions_separate.xlsx]Amp-Ind'!$B$14:$B$20</c:f>
              <c:numCache>
                <c:formatCode>General</c:formatCode>
                <c:ptCount val="7"/>
                <c:pt idx="0">
                  <c:v>0.77680000000000005</c:v>
                </c:pt>
                <c:pt idx="1">
                  <c:v>0.72230000000000005</c:v>
                </c:pt>
                <c:pt idx="2">
                  <c:v>0.62949999999999995</c:v>
                </c:pt>
                <c:pt idx="3">
                  <c:v>0.75780000000000003</c:v>
                </c:pt>
                <c:pt idx="4">
                  <c:v>0.76129999999999998</c:v>
                </c:pt>
                <c:pt idx="5">
                  <c:v>0.72909999999999997</c:v>
                </c:pt>
                <c:pt idx="6">
                  <c:v>0.77949999999999997</c:v>
                </c:pt>
              </c:numCache>
            </c:numRef>
          </c:val>
        </c:ser>
        <c:ser>
          <c:idx val="1"/>
          <c:order val="1"/>
          <c:tx>
            <c:strRef>
              <c:f>'[results_positions_separate.xlsx]Amp-Ind'!$C$13</c:f>
              <c:strCache>
                <c:ptCount val="1"/>
                <c:pt idx="0">
                  <c:v>All Features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'[results_positions_separate.xlsx]Amp-Ind'!$A$14:$A$20</c:f>
              <c:strCache>
                <c:ptCount val="7"/>
                <c:pt idx="0">
                  <c:v>All(96, 147)</c:v>
                </c:pt>
                <c:pt idx="1">
                  <c:v>Time(15, 33)</c:v>
                </c:pt>
                <c:pt idx="2">
                  <c:v>Frequency(9, 24)</c:v>
                </c:pt>
                <c:pt idx="3">
                  <c:v>Time Freuency(72, 90)</c:v>
                </c:pt>
                <c:pt idx="4">
                  <c:v>Extra Trees(87, 138)</c:v>
                </c:pt>
                <c:pt idx="5">
                  <c:v>Recursive FE(94, 142)</c:v>
                </c:pt>
                <c:pt idx="6">
                  <c:v>F-Ratio(92, 142)</c:v>
                </c:pt>
              </c:strCache>
            </c:strRef>
          </c:cat>
          <c:val>
            <c:numRef>
              <c:f>'[results_positions_separate.xlsx]Amp-Ind'!$C$14:$C$20</c:f>
              <c:numCache>
                <c:formatCode>General</c:formatCode>
                <c:ptCount val="7"/>
                <c:pt idx="0">
                  <c:v>0.75109999999999999</c:v>
                </c:pt>
                <c:pt idx="1">
                  <c:v>0.69330000000000003</c:v>
                </c:pt>
                <c:pt idx="2">
                  <c:v>0.70979999999999999</c:v>
                </c:pt>
                <c:pt idx="3">
                  <c:v>0.76039999999999996</c:v>
                </c:pt>
                <c:pt idx="4">
                  <c:v>0.74170000000000003</c:v>
                </c:pt>
                <c:pt idx="5">
                  <c:v>0.72529999999999994</c:v>
                </c:pt>
                <c:pt idx="6">
                  <c:v>0.75600000000000001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077504"/>
        <c:axId val="137079424"/>
      </c:barChart>
      <c:catAx>
        <c:axId val="137077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Feature Type (Number of Features)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79424"/>
        <c:crosses val="autoZero"/>
        <c:auto val="1"/>
        <c:lblAlgn val="ctr"/>
        <c:lblOffset val="100"/>
        <c:noMultiLvlLbl val="0"/>
      </c:catAx>
      <c:valAx>
        <c:axId val="137079424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7750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noise!$A$6:$A$8</c:f>
              <c:strCache>
                <c:ptCount val="3"/>
                <c:pt idx="0">
                  <c:v>SNR=10</c:v>
                </c:pt>
                <c:pt idx="1">
                  <c:v>SNR=40</c:v>
                </c:pt>
                <c:pt idx="2">
                  <c:v>no noise</c:v>
                </c:pt>
              </c:strCache>
            </c:strRef>
          </c:cat>
          <c:val>
            <c:numRef>
              <c:f>noise!$B$6:$B$8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118080"/>
        <c:axId val="137119616"/>
      </c:barChart>
      <c:catAx>
        <c:axId val="137118080"/>
        <c:scaling>
          <c:orientation val="minMax"/>
        </c:scaling>
        <c:delete val="0"/>
        <c:axPos val="b"/>
        <c:majorTickMark val="out"/>
        <c:minorTickMark val="none"/>
        <c:tickLblPos val="nextTo"/>
        <c:crossAx val="137119616"/>
        <c:crosses val="autoZero"/>
        <c:auto val="1"/>
        <c:lblAlgn val="ctr"/>
        <c:lblOffset val="100"/>
        <c:noMultiLvlLbl val="0"/>
      </c:catAx>
      <c:valAx>
        <c:axId val="137119616"/>
        <c:scaling>
          <c:orientation val="minMax"/>
          <c:max val="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1180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noise!$G$6:$G$8</c:f>
              <c:strCache>
                <c:ptCount val="3"/>
                <c:pt idx="0">
                  <c:v>SNR=10</c:v>
                </c:pt>
                <c:pt idx="1">
                  <c:v>SNR=40</c:v>
                </c:pt>
                <c:pt idx="2">
                  <c:v>no noise</c:v>
                </c:pt>
              </c:strCache>
            </c:strRef>
          </c:cat>
          <c:val>
            <c:numRef>
              <c:f>noise!$H$6:$H$8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143808"/>
        <c:axId val="137145344"/>
      </c:barChart>
      <c:catAx>
        <c:axId val="137143808"/>
        <c:scaling>
          <c:orientation val="minMax"/>
        </c:scaling>
        <c:delete val="0"/>
        <c:axPos val="b"/>
        <c:majorTickMark val="out"/>
        <c:minorTickMark val="none"/>
        <c:tickLblPos val="nextTo"/>
        <c:crossAx val="137145344"/>
        <c:crosses val="autoZero"/>
        <c:auto val="1"/>
        <c:lblAlgn val="ctr"/>
        <c:lblOffset val="100"/>
        <c:noMultiLvlLbl val="0"/>
      </c:catAx>
      <c:valAx>
        <c:axId val="137145344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1438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noise!$A$17:$A$19</c:f>
              <c:strCache>
                <c:ptCount val="3"/>
                <c:pt idx="0">
                  <c:v>SNR = 10</c:v>
                </c:pt>
                <c:pt idx="1">
                  <c:v>SNR = 40</c:v>
                </c:pt>
                <c:pt idx="2">
                  <c:v>no noise</c:v>
                </c:pt>
              </c:strCache>
            </c:strRef>
          </c:cat>
          <c:val>
            <c:numRef>
              <c:f>noise!$B$17:$B$19</c:f>
              <c:numCache>
                <c:formatCode>General</c:formatCode>
                <c:ptCount val="3"/>
                <c:pt idx="0">
                  <c:v>0.69540000000000002</c:v>
                </c:pt>
                <c:pt idx="1">
                  <c:v>0.70369999999999999</c:v>
                </c:pt>
                <c:pt idx="2">
                  <c:v>0.98699999999999999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235072"/>
        <c:axId val="137245056"/>
      </c:barChart>
      <c:catAx>
        <c:axId val="137235072"/>
        <c:scaling>
          <c:orientation val="minMax"/>
        </c:scaling>
        <c:delete val="0"/>
        <c:axPos val="b"/>
        <c:majorTickMark val="out"/>
        <c:minorTickMark val="none"/>
        <c:tickLblPos val="nextTo"/>
        <c:crossAx val="137245056"/>
        <c:crosses val="autoZero"/>
        <c:auto val="1"/>
        <c:lblAlgn val="ctr"/>
        <c:lblOffset val="100"/>
        <c:noMultiLvlLbl val="0"/>
      </c:catAx>
      <c:valAx>
        <c:axId val="137245056"/>
        <c:scaling>
          <c:orientation val="minMax"/>
          <c:max val="1"/>
          <c:min val="0.6000000000000000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2350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noise!$G$17:$G$19</c:f>
              <c:strCache>
                <c:ptCount val="3"/>
                <c:pt idx="0">
                  <c:v>SNR = 10</c:v>
                </c:pt>
                <c:pt idx="1">
                  <c:v>SNR = 40</c:v>
                </c:pt>
                <c:pt idx="2">
                  <c:v>no noise</c:v>
                </c:pt>
              </c:strCache>
            </c:strRef>
          </c:cat>
          <c:val>
            <c:numRef>
              <c:f>noise!$H$17:$H$19</c:f>
              <c:numCache>
                <c:formatCode>General</c:formatCode>
                <c:ptCount val="3"/>
                <c:pt idx="0">
                  <c:v>0.94159999999999999</c:v>
                </c:pt>
                <c:pt idx="1">
                  <c:v>0.95109999999999995</c:v>
                </c:pt>
                <c:pt idx="2">
                  <c:v>0.97389999999999999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285632"/>
        <c:axId val="137287168"/>
      </c:barChart>
      <c:catAx>
        <c:axId val="137285632"/>
        <c:scaling>
          <c:orientation val="minMax"/>
        </c:scaling>
        <c:delete val="0"/>
        <c:axPos val="b"/>
        <c:majorTickMark val="out"/>
        <c:minorTickMark val="none"/>
        <c:tickLblPos val="nextTo"/>
        <c:crossAx val="137287168"/>
        <c:crosses val="autoZero"/>
        <c:auto val="1"/>
        <c:lblAlgn val="ctr"/>
        <c:lblOffset val="100"/>
        <c:noMultiLvlLbl val="0"/>
      </c:catAx>
      <c:valAx>
        <c:axId val="137287168"/>
        <c:scaling>
          <c:orientation val="minMax"/>
          <c:max val="1"/>
          <c:min val="0.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285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noise!$A$32:$A$34</c:f>
              <c:strCache>
                <c:ptCount val="3"/>
                <c:pt idx="0">
                  <c:v>SNR = 10</c:v>
                </c:pt>
                <c:pt idx="1">
                  <c:v>SNR = 40</c:v>
                </c:pt>
                <c:pt idx="2">
                  <c:v>no noise</c:v>
                </c:pt>
              </c:strCache>
            </c:strRef>
          </c:cat>
          <c:val>
            <c:numRef>
              <c:f>noise!$B$32:$B$34</c:f>
              <c:numCache>
                <c:formatCode>General</c:formatCode>
                <c:ptCount val="3"/>
                <c:pt idx="0">
                  <c:v>0.75629999999999997</c:v>
                </c:pt>
                <c:pt idx="1">
                  <c:v>0.90200000000000002</c:v>
                </c:pt>
                <c:pt idx="2">
                  <c:v>0.91549999999999998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312384"/>
        <c:axId val="125326464"/>
      </c:barChart>
      <c:catAx>
        <c:axId val="125312384"/>
        <c:scaling>
          <c:orientation val="minMax"/>
        </c:scaling>
        <c:delete val="0"/>
        <c:axPos val="b"/>
        <c:majorTickMark val="out"/>
        <c:minorTickMark val="none"/>
        <c:tickLblPos val="nextTo"/>
        <c:crossAx val="125326464"/>
        <c:crosses val="autoZero"/>
        <c:auto val="1"/>
        <c:lblAlgn val="ctr"/>
        <c:lblOffset val="100"/>
        <c:noMultiLvlLbl val="0"/>
      </c:catAx>
      <c:valAx>
        <c:axId val="125326464"/>
        <c:scaling>
          <c:orientation val="minMax"/>
          <c:max val="1"/>
          <c:min val="0.7000000000000000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5312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noise!$G$32:$G$34</c:f>
              <c:strCache>
                <c:ptCount val="3"/>
                <c:pt idx="0">
                  <c:v>SNR = 10</c:v>
                </c:pt>
                <c:pt idx="1">
                  <c:v>SNR = 40</c:v>
                </c:pt>
                <c:pt idx="2">
                  <c:v>no noise</c:v>
                </c:pt>
              </c:strCache>
            </c:strRef>
          </c:cat>
          <c:val>
            <c:numRef>
              <c:f>noise!$H$32:$H$34</c:f>
              <c:numCache>
                <c:formatCode>General</c:formatCode>
                <c:ptCount val="3"/>
                <c:pt idx="0">
                  <c:v>0.75629999999999997</c:v>
                </c:pt>
                <c:pt idx="1">
                  <c:v>0.90200000000000002</c:v>
                </c:pt>
                <c:pt idx="2">
                  <c:v>0.91549999999999998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346560"/>
        <c:axId val="125348096"/>
      </c:barChart>
      <c:catAx>
        <c:axId val="125346560"/>
        <c:scaling>
          <c:orientation val="minMax"/>
        </c:scaling>
        <c:delete val="0"/>
        <c:axPos val="b"/>
        <c:majorTickMark val="out"/>
        <c:minorTickMark val="none"/>
        <c:tickLblPos val="nextTo"/>
        <c:crossAx val="125348096"/>
        <c:crosses val="autoZero"/>
        <c:auto val="1"/>
        <c:lblAlgn val="ctr"/>
        <c:lblOffset val="100"/>
        <c:noMultiLvlLbl val="0"/>
      </c:catAx>
      <c:valAx>
        <c:axId val="125348096"/>
        <c:scaling>
          <c:orientation val="minMax"/>
          <c:max val="1"/>
          <c:min val="0.7000000000000000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53465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Sheet2!$A$11:$A$14</c:f>
              <c:strCache>
                <c:ptCount val="4"/>
                <c:pt idx="0">
                  <c:v>Riemenspannung (3)</c:v>
                </c:pt>
                <c:pt idx="1">
                  <c:v>Spektrum (185)</c:v>
                </c:pt>
                <c:pt idx="2">
                  <c:v>Luftschleifen (106)</c:v>
                </c:pt>
                <c:pt idx="3">
                  <c:v>Abrichten (132)</c:v>
                </c:pt>
              </c:strCache>
            </c:strRef>
          </c:cat>
          <c:val>
            <c:numRef>
              <c:f>Sheet2!$F$11:$F$14</c:f>
              <c:numCache>
                <c:formatCode>General</c:formatCode>
                <c:ptCount val="4"/>
                <c:pt idx="0">
                  <c:v>1</c:v>
                </c:pt>
                <c:pt idx="1">
                  <c:v>0.92169999999999996</c:v>
                </c:pt>
                <c:pt idx="2">
                  <c:v>0.99299999999999999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982208"/>
        <c:axId val="125984128"/>
      </c:barChart>
      <c:catAx>
        <c:axId val="125982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Process (Number of Features)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125984128"/>
        <c:crosses val="autoZero"/>
        <c:auto val="1"/>
        <c:lblAlgn val="ctr"/>
        <c:lblOffset val="100"/>
        <c:noMultiLvlLbl val="0"/>
      </c:catAx>
      <c:valAx>
        <c:axId val="125984128"/>
        <c:scaling>
          <c:orientation val="minMax"/>
          <c:max val="1"/>
          <c:min val="0.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5982208"/>
        <c:crosses val="autoZero"/>
        <c:crossBetween val="between"/>
        <c:majorUnit val="5.000000000000001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noise!$G$50:$G$52</c:f>
              <c:strCache>
                <c:ptCount val="3"/>
                <c:pt idx="0">
                  <c:v>SNR = 10</c:v>
                </c:pt>
                <c:pt idx="1">
                  <c:v>SNR = 40</c:v>
                </c:pt>
                <c:pt idx="2">
                  <c:v>no noise</c:v>
                </c:pt>
              </c:strCache>
            </c:strRef>
          </c:cat>
          <c:val>
            <c:numRef>
              <c:f>noise!$H$50:$H$52</c:f>
              <c:numCache>
                <c:formatCode>General</c:formatCode>
                <c:ptCount val="3"/>
                <c:pt idx="0">
                  <c:v>0.76370000000000005</c:v>
                </c:pt>
                <c:pt idx="1">
                  <c:v>0.91059999999999997</c:v>
                </c:pt>
                <c:pt idx="2">
                  <c:v>0.9254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376384"/>
        <c:axId val="125377920"/>
      </c:barChart>
      <c:catAx>
        <c:axId val="125376384"/>
        <c:scaling>
          <c:orientation val="minMax"/>
        </c:scaling>
        <c:delete val="0"/>
        <c:axPos val="b"/>
        <c:majorTickMark val="out"/>
        <c:minorTickMark val="none"/>
        <c:tickLblPos val="nextTo"/>
        <c:crossAx val="125377920"/>
        <c:crosses val="autoZero"/>
        <c:auto val="1"/>
        <c:lblAlgn val="ctr"/>
        <c:lblOffset val="100"/>
        <c:noMultiLvlLbl val="0"/>
      </c:catAx>
      <c:valAx>
        <c:axId val="125377920"/>
        <c:scaling>
          <c:orientation val="minMax"/>
          <c:max val="1"/>
          <c:min val="0.7000000000000000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5376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noise!$A$50:$A$52</c:f>
              <c:strCache>
                <c:ptCount val="3"/>
                <c:pt idx="0">
                  <c:v>SNR = 10</c:v>
                </c:pt>
                <c:pt idx="1">
                  <c:v>SNR = 40</c:v>
                </c:pt>
                <c:pt idx="2">
                  <c:v>no noise</c:v>
                </c:pt>
              </c:strCache>
            </c:strRef>
          </c:cat>
          <c:val>
            <c:numRef>
              <c:f>noise!$B$50:$B$52</c:f>
              <c:numCache>
                <c:formatCode>General</c:formatCode>
                <c:ptCount val="3"/>
                <c:pt idx="0">
                  <c:v>0.94199999999999995</c:v>
                </c:pt>
                <c:pt idx="1">
                  <c:v>0.97599999999999998</c:v>
                </c:pt>
                <c:pt idx="2">
                  <c:v>0.99250000000000005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406208"/>
        <c:axId val="125412096"/>
      </c:barChart>
      <c:catAx>
        <c:axId val="125406208"/>
        <c:scaling>
          <c:orientation val="minMax"/>
        </c:scaling>
        <c:delete val="0"/>
        <c:axPos val="b"/>
        <c:majorTickMark val="out"/>
        <c:minorTickMark val="none"/>
        <c:tickLblPos val="nextTo"/>
        <c:crossAx val="125412096"/>
        <c:crosses val="autoZero"/>
        <c:auto val="1"/>
        <c:lblAlgn val="ctr"/>
        <c:lblOffset val="100"/>
        <c:noMultiLvlLbl val="0"/>
      </c:catAx>
      <c:valAx>
        <c:axId val="125412096"/>
        <c:scaling>
          <c:orientation val="minMax"/>
          <c:max val="1"/>
          <c:min val="0.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54062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Sheet2!$A$19:$A$22</c:f>
              <c:strCache>
                <c:ptCount val="4"/>
                <c:pt idx="0">
                  <c:v>Riemenspannung (3)</c:v>
                </c:pt>
                <c:pt idx="1">
                  <c:v>Spektrum (179)</c:v>
                </c:pt>
                <c:pt idx="2">
                  <c:v>Luftschleifen (33)</c:v>
                </c:pt>
                <c:pt idx="3">
                  <c:v>Abrichten (24)</c:v>
                </c:pt>
              </c:strCache>
            </c:strRef>
          </c:cat>
          <c:val>
            <c:numRef>
              <c:f>Sheet2!$F$19:$F$22</c:f>
              <c:numCache>
                <c:formatCode>General</c:formatCode>
                <c:ptCount val="4"/>
                <c:pt idx="0">
                  <c:v>1</c:v>
                </c:pt>
                <c:pt idx="1">
                  <c:v>0.98699999999999999</c:v>
                </c:pt>
                <c:pt idx="2">
                  <c:v>0.91549999999999998</c:v>
                </c:pt>
                <c:pt idx="3">
                  <c:v>0.99250000000000005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996032"/>
        <c:axId val="126014592"/>
      </c:barChart>
      <c:catAx>
        <c:axId val="125996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Process (Number of Features)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126014592"/>
        <c:crosses val="autoZero"/>
        <c:auto val="1"/>
        <c:lblAlgn val="ctr"/>
        <c:lblOffset val="100"/>
        <c:noMultiLvlLbl val="0"/>
      </c:catAx>
      <c:valAx>
        <c:axId val="126014592"/>
        <c:scaling>
          <c:orientation val="minMax"/>
          <c:max val="1"/>
          <c:min val="0.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5996032"/>
        <c:crosses val="autoZero"/>
        <c:crossBetween val="between"/>
        <c:majorUnit val="5.000000000000001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Tabelle1!$A$150</c:f>
              <c:strCache>
                <c:ptCount val="1"/>
                <c:pt idx="0">
                  <c:v>Nearest Neighbour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(Tabelle1!$C$150,Tabelle1!$E$150,Tabelle1!$G$150,Tabelle1!$I$150)</c:f>
                <c:numCache>
                  <c:formatCode>General</c:formatCode>
                  <c:ptCount val="4"/>
                  <c:pt idx="0">
                    <c:v>6.0337607996800061E-2</c:v>
                  </c:pt>
                  <c:pt idx="1">
                    <c:v>3.4686037889758964E-2</c:v>
                  </c:pt>
                  <c:pt idx="2">
                    <c:v>0.12057523859924733</c:v>
                  </c:pt>
                  <c:pt idx="3">
                    <c:v>6.9364326536904011E-2</c:v>
                  </c:pt>
                </c:numCache>
              </c:numRef>
            </c:plus>
            <c:minus>
              <c:numRef>
                <c:f>(Tabelle1!$C$150,Tabelle1!$E$150,Tabelle1!$G$150,Tabelle1!$I$150)</c:f>
                <c:numCache>
                  <c:formatCode>General</c:formatCode>
                  <c:ptCount val="4"/>
                  <c:pt idx="0">
                    <c:v>6.0337607996800061E-2</c:v>
                  </c:pt>
                  <c:pt idx="1">
                    <c:v>3.4686037889758964E-2</c:v>
                  </c:pt>
                  <c:pt idx="2">
                    <c:v>0.12057523859924733</c:v>
                  </c:pt>
                  <c:pt idx="3">
                    <c:v>6.9364326536904011E-2</c:v>
                  </c:pt>
                </c:numCache>
              </c:numRef>
            </c:minus>
          </c:errBars>
          <c:cat>
            <c:strRef>
              <c:f>(Tabelle1!$B$149,Tabelle1!$D$149,Tabelle1!$F$149,Tabelle1!$H$149)</c:f>
              <c:strCache>
                <c:ptCount val="4"/>
                <c:pt idx="0">
                  <c:v>BMA</c:v>
                </c:pt>
                <c:pt idx="1">
                  <c:v>KS</c:v>
                </c:pt>
                <c:pt idx="2">
                  <c:v>BMA+KS</c:v>
                </c:pt>
                <c:pt idx="3">
                  <c:v>MARS</c:v>
                </c:pt>
              </c:strCache>
            </c:strRef>
          </c:cat>
          <c:val>
            <c:numRef>
              <c:f>(Tabelle1!$B$150,Tabelle1!$D$150,Tabelle1!$F$150,Tabelle1!$H$150)</c:f>
              <c:numCache>
                <c:formatCode>General</c:formatCode>
                <c:ptCount val="4"/>
                <c:pt idx="0">
                  <c:v>0.82408571428571431</c:v>
                </c:pt>
                <c:pt idx="1">
                  <c:v>0.7576857142857143</c:v>
                </c:pt>
                <c:pt idx="2">
                  <c:v>0.79164285714285698</c:v>
                </c:pt>
                <c:pt idx="3">
                  <c:v>0.68771428571428572</c:v>
                </c:pt>
              </c:numCache>
            </c:numRef>
          </c:val>
        </c:ser>
        <c:ser>
          <c:idx val="1"/>
          <c:order val="1"/>
          <c:tx>
            <c:strRef>
              <c:f>Tabelle1!$A$151</c:f>
              <c:strCache>
                <c:ptCount val="1"/>
                <c:pt idx="0">
                  <c:v>SVM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(Tabelle1!$C$151,Tabelle1!$E$151,Tabelle1!$G$151,Tabelle1!$I$151)</c:f>
                <c:numCache>
                  <c:formatCode>General</c:formatCode>
                  <c:ptCount val="4"/>
                  <c:pt idx="0">
                    <c:v>4.977840692427158E-2</c:v>
                  </c:pt>
                  <c:pt idx="1">
                    <c:v>0.1180685878147588</c:v>
                  </c:pt>
                  <c:pt idx="2">
                    <c:v>3.2244645181132695E-2</c:v>
                  </c:pt>
                  <c:pt idx="3">
                    <c:v>8.485298210097704E-2</c:v>
                  </c:pt>
                </c:numCache>
              </c:numRef>
            </c:plus>
            <c:minus>
              <c:numRef>
                <c:f>(Tabelle1!$C$151,Tabelle1!$E$151,Tabelle1!$G$151,Tabelle1!$I$151)</c:f>
                <c:numCache>
                  <c:formatCode>General</c:formatCode>
                  <c:ptCount val="4"/>
                  <c:pt idx="0">
                    <c:v>4.977840692427158E-2</c:v>
                  </c:pt>
                  <c:pt idx="1">
                    <c:v>0.1180685878147588</c:v>
                  </c:pt>
                  <c:pt idx="2">
                    <c:v>3.2244645181132695E-2</c:v>
                  </c:pt>
                  <c:pt idx="3">
                    <c:v>8.485298210097704E-2</c:v>
                  </c:pt>
                </c:numCache>
              </c:numRef>
            </c:minus>
          </c:errBars>
          <c:cat>
            <c:strRef>
              <c:f>(Tabelle1!$B$149,Tabelle1!$D$149,Tabelle1!$F$149,Tabelle1!$H$149)</c:f>
              <c:strCache>
                <c:ptCount val="4"/>
                <c:pt idx="0">
                  <c:v>BMA</c:v>
                </c:pt>
                <c:pt idx="1">
                  <c:v>KS</c:v>
                </c:pt>
                <c:pt idx="2">
                  <c:v>BMA+KS</c:v>
                </c:pt>
                <c:pt idx="3">
                  <c:v>MARS</c:v>
                </c:pt>
              </c:strCache>
            </c:strRef>
          </c:cat>
          <c:val>
            <c:numRef>
              <c:f>(Tabelle1!$B$151,Tabelle1!$D$151,Tabelle1!$F$151,Tabelle1!$H$151)</c:f>
              <c:numCache>
                <c:formatCode>General</c:formatCode>
                <c:ptCount val="4"/>
                <c:pt idx="0">
                  <c:v>0.9147142857142857</c:v>
                </c:pt>
                <c:pt idx="1">
                  <c:v>0.83069999999999999</c:v>
                </c:pt>
                <c:pt idx="2">
                  <c:v>0.93390000000000006</c:v>
                </c:pt>
                <c:pt idx="3">
                  <c:v>0.80059999999999998</c:v>
                </c:pt>
              </c:numCache>
            </c:numRef>
          </c:val>
        </c:ser>
        <c:ser>
          <c:idx val="2"/>
          <c:order val="2"/>
          <c:tx>
            <c:strRef>
              <c:f>Tabelle1!$A$152</c:f>
              <c:strCache>
                <c:ptCount val="1"/>
                <c:pt idx="0">
                  <c:v>Random Forest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(Tabelle1!$C$152,Tabelle1!$E$152,Tabelle1!$G$152,Tabelle1!$I$152)</c:f>
                <c:numCache>
                  <c:formatCode>General</c:formatCode>
                  <c:ptCount val="4"/>
                  <c:pt idx="0">
                    <c:v>2.8771605900999843E-2</c:v>
                  </c:pt>
                  <c:pt idx="1">
                    <c:v>3.2822540786378356E-2</c:v>
                  </c:pt>
                  <c:pt idx="2">
                    <c:v>2.0728093919871651E-2</c:v>
                  </c:pt>
                  <c:pt idx="3">
                    <c:v>9.3285451760733981E-2</c:v>
                  </c:pt>
                </c:numCache>
              </c:numRef>
            </c:plus>
            <c:minus>
              <c:numRef>
                <c:f>(Tabelle1!$C$152,Tabelle1!$E$152,Tabelle1!$G$152,Tabelle1!$I$152)</c:f>
                <c:numCache>
                  <c:formatCode>General</c:formatCode>
                  <c:ptCount val="4"/>
                  <c:pt idx="0">
                    <c:v>2.8771605900999843E-2</c:v>
                  </c:pt>
                  <c:pt idx="1">
                    <c:v>3.2822540786378356E-2</c:v>
                  </c:pt>
                  <c:pt idx="2">
                    <c:v>2.0728093919871651E-2</c:v>
                  </c:pt>
                  <c:pt idx="3">
                    <c:v>9.3285451760733981E-2</c:v>
                  </c:pt>
                </c:numCache>
              </c:numRef>
            </c:minus>
          </c:errBars>
          <c:cat>
            <c:strRef>
              <c:f>(Tabelle1!$B$149,Tabelle1!$D$149,Tabelle1!$F$149,Tabelle1!$H$149)</c:f>
              <c:strCache>
                <c:ptCount val="4"/>
                <c:pt idx="0">
                  <c:v>BMA</c:v>
                </c:pt>
                <c:pt idx="1">
                  <c:v>KS</c:v>
                </c:pt>
                <c:pt idx="2">
                  <c:v>BMA+KS</c:v>
                </c:pt>
                <c:pt idx="3">
                  <c:v>MARS</c:v>
                </c:pt>
              </c:strCache>
            </c:strRef>
          </c:cat>
          <c:val>
            <c:numRef>
              <c:f>(Tabelle1!$B$152,Tabelle1!$D$152,Tabelle1!$F$152,Tabelle1!$H$152)</c:f>
              <c:numCache>
                <c:formatCode>General</c:formatCode>
                <c:ptCount val="4"/>
                <c:pt idx="0">
                  <c:v>0.9701428571428572</c:v>
                </c:pt>
                <c:pt idx="1">
                  <c:v>0.91532857142857138</c:v>
                </c:pt>
                <c:pt idx="2">
                  <c:v>0.97015714285714272</c:v>
                </c:pt>
                <c:pt idx="3">
                  <c:v>0.86488571428571426</c:v>
                </c:pt>
              </c:numCache>
            </c:numRef>
          </c:val>
        </c:ser>
        <c:ser>
          <c:idx val="3"/>
          <c:order val="3"/>
          <c:tx>
            <c:strRef>
              <c:f>Tabelle1!$A$153</c:f>
              <c:strCache>
                <c:ptCount val="1"/>
                <c:pt idx="0">
                  <c:v>Naive Baye's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(Tabelle1!$C$153,Tabelle1!$E$153,Tabelle1!$G$153,Tabelle1!$I$153)</c:f>
                <c:numCache>
                  <c:formatCode>General</c:formatCode>
                  <c:ptCount val="4"/>
                  <c:pt idx="0">
                    <c:v>2.4532128039011395E-2</c:v>
                  </c:pt>
                  <c:pt idx="1">
                    <c:v>7.0689236544648773E-2</c:v>
                  </c:pt>
                  <c:pt idx="2">
                    <c:v>4.2140367965228985E-2</c:v>
                  </c:pt>
                  <c:pt idx="3">
                    <c:v>6.0307135666062744E-2</c:v>
                  </c:pt>
                </c:numCache>
              </c:numRef>
            </c:plus>
            <c:minus>
              <c:numRef>
                <c:f>(Tabelle1!$C$153,Tabelle1!$E$153,Tabelle1!$G$153,Tabelle1!$I$153)</c:f>
                <c:numCache>
                  <c:formatCode>General</c:formatCode>
                  <c:ptCount val="4"/>
                  <c:pt idx="0">
                    <c:v>2.4532128039011395E-2</c:v>
                  </c:pt>
                  <c:pt idx="1">
                    <c:v>7.0689236544648773E-2</c:v>
                  </c:pt>
                  <c:pt idx="2">
                    <c:v>4.2140367965228985E-2</c:v>
                  </c:pt>
                  <c:pt idx="3">
                    <c:v>6.0307135666062744E-2</c:v>
                  </c:pt>
                </c:numCache>
              </c:numRef>
            </c:minus>
          </c:errBars>
          <c:cat>
            <c:strRef>
              <c:f>(Tabelle1!$B$149,Tabelle1!$D$149,Tabelle1!$F$149,Tabelle1!$H$149)</c:f>
              <c:strCache>
                <c:ptCount val="4"/>
                <c:pt idx="0">
                  <c:v>BMA</c:v>
                </c:pt>
                <c:pt idx="1">
                  <c:v>KS</c:v>
                </c:pt>
                <c:pt idx="2">
                  <c:v>BMA+KS</c:v>
                </c:pt>
                <c:pt idx="3">
                  <c:v>MARS</c:v>
                </c:pt>
              </c:strCache>
            </c:strRef>
          </c:cat>
          <c:val>
            <c:numRef>
              <c:f>(Tabelle1!$B$153,Tabelle1!$D$153,Tabelle1!$F$153,Tabelle1!$H$153)</c:f>
              <c:numCache>
                <c:formatCode>General</c:formatCode>
                <c:ptCount val="4"/>
                <c:pt idx="0">
                  <c:v>0.90725714285714276</c:v>
                </c:pt>
                <c:pt idx="1">
                  <c:v>0.73755714285714291</c:v>
                </c:pt>
                <c:pt idx="2">
                  <c:v>0.90512857142857139</c:v>
                </c:pt>
                <c:pt idx="3">
                  <c:v>0.70097142857142869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143104"/>
        <c:axId val="126148992"/>
      </c:barChart>
      <c:catAx>
        <c:axId val="126143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6148992"/>
        <c:crosses val="autoZero"/>
        <c:auto val="1"/>
        <c:lblAlgn val="ctr"/>
        <c:lblOffset val="100"/>
        <c:noMultiLvlLbl val="0"/>
      </c:catAx>
      <c:valAx>
        <c:axId val="126148992"/>
        <c:scaling>
          <c:orientation val="minMax"/>
          <c:max val="1"/>
          <c:min val="0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6143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Tabelle1!$A$99</c:f>
              <c:strCache>
                <c:ptCount val="1"/>
                <c:pt idx="0">
                  <c:v>Nearest Neighbour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(Tabelle1!$C$99,Tabelle1!$E$99,Tabelle1!$G$99,Tabelle1!$I$99)</c:f>
                <c:numCache>
                  <c:formatCode>General</c:formatCode>
                  <c:ptCount val="4"/>
                  <c:pt idx="0">
                    <c:v>1.2399522703124752E-2</c:v>
                  </c:pt>
                  <c:pt idx="1">
                    <c:v>3.017026512908336E-2</c:v>
                  </c:pt>
                  <c:pt idx="2">
                    <c:v>9.6650960488062918E-2</c:v>
                  </c:pt>
                  <c:pt idx="3">
                    <c:v>1.632644030587271E-2</c:v>
                  </c:pt>
                </c:numCache>
              </c:numRef>
            </c:plus>
            <c:minus>
              <c:numRef>
                <c:f>(Tabelle1!$C$99,Tabelle1!$E$99,Tabelle1!$G$99,Tabelle1!$I$99)</c:f>
                <c:numCache>
                  <c:formatCode>General</c:formatCode>
                  <c:ptCount val="4"/>
                  <c:pt idx="0">
                    <c:v>1.2399522703124752E-2</c:v>
                  </c:pt>
                  <c:pt idx="1">
                    <c:v>3.017026512908336E-2</c:v>
                  </c:pt>
                  <c:pt idx="2">
                    <c:v>9.6650960488062918E-2</c:v>
                  </c:pt>
                  <c:pt idx="3">
                    <c:v>1.632644030587271E-2</c:v>
                  </c:pt>
                </c:numCache>
              </c:numRef>
            </c:minus>
          </c:errBars>
          <c:cat>
            <c:strRef>
              <c:f>(Tabelle1!$B$98,Tabelle1!$D$98,Tabelle1!$F$98,Tabelle1!$H$98)</c:f>
              <c:strCache>
                <c:ptCount val="4"/>
                <c:pt idx="0">
                  <c:v>BMA</c:v>
                </c:pt>
                <c:pt idx="1">
                  <c:v>KS</c:v>
                </c:pt>
                <c:pt idx="2">
                  <c:v>BMA+KS</c:v>
                </c:pt>
                <c:pt idx="3">
                  <c:v>MARS</c:v>
                </c:pt>
              </c:strCache>
            </c:strRef>
          </c:cat>
          <c:val>
            <c:numRef>
              <c:f>(Tabelle1!$B$99,Tabelle1!$D$99,Tabelle1!$F$99,Tabelle1!$H$99)</c:f>
              <c:numCache>
                <c:formatCode>General</c:formatCode>
                <c:ptCount val="4"/>
                <c:pt idx="0">
                  <c:v>0.77865714285714283</c:v>
                </c:pt>
                <c:pt idx="1">
                  <c:v>0.57817142857142856</c:v>
                </c:pt>
                <c:pt idx="2">
                  <c:v>0.69115714285714291</c:v>
                </c:pt>
                <c:pt idx="3">
                  <c:v>0.66921428571428565</c:v>
                </c:pt>
              </c:numCache>
            </c:numRef>
          </c:val>
        </c:ser>
        <c:ser>
          <c:idx val="1"/>
          <c:order val="1"/>
          <c:tx>
            <c:strRef>
              <c:f>Tabelle1!$A$100</c:f>
              <c:strCache>
                <c:ptCount val="1"/>
                <c:pt idx="0">
                  <c:v>SVM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(Tabelle1!$C$100,Tabelle1!$E$100,Tabelle1!$G$100,Tabelle1!$I$100)</c:f>
                <c:numCache>
                  <c:formatCode>General</c:formatCode>
                  <c:ptCount val="4"/>
                  <c:pt idx="0">
                    <c:v>1.6336012552714604E-2</c:v>
                  </c:pt>
                  <c:pt idx="1">
                    <c:v>7.5412519937112635E-2</c:v>
                  </c:pt>
                  <c:pt idx="2">
                    <c:v>1.2411137197316461E-2</c:v>
                  </c:pt>
                  <c:pt idx="3">
                    <c:v>7.5533414689750888E-2</c:v>
                  </c:pt>
                </c:numCache>
              </c:numRef>
            </c:plus>
            <c:minus>
              <c:numRef>
                <c:f>(Tabelle1!$C$100,Tabelle1!$E$100,Tabelle1!$G$100,Tabelle1!$I$100)</c:f>
                <c:numCache>
                  <c:formatCode>General</c:formatCode>
                  <c:ptCount val="4"/>
                  <c:pt idx="0">
                    <c:v>1.6336012552714604E-2</c:v>
                  </c:pt>
                  <c:pt idx="1">
                    <c:v>7.5412519937112635E-2</c:v>
                  </c:pt>
                  <c:pt idx="2">
                    <c:v>1.2411137197316461E-2</c:v>
                  </c:pt>
                  <c:pt idx="3">
                    <c:v>7.5533414689750888E-2</c:v>
                  </c:pt>
                </c:numCache>
              </c:numRef>
            </c:minus>
          </c:errBars>
          <c:cat>
            <c:strRef>
              <c:f>(Tabelle1!$B$98,Tabelle1!$D$98,Tabelle1!$F$98,Tabelle1!$H$98)</c:f>
              <c:strCache>
                <c:ptCount val="4"/>
                <c:pt idx="0">
                  <c:v>BMA</c:v>
                </c:pt>
                <c:pt idx="1">
                  <c:v>KS</c:v>
                </c:pt>
                <c:pt idx="2">
                  <c:v>BMA+KS</c:v>
                </c:pt>
                <c:pt idx="3">
                  <c:v>MARS</c:v>
                </c:pt>
              </c:strCache>
            </c:strRef>
          </c:cat>
          <c:val>
            <c:numRef>
              <c:f>(Tabelle1!$B$100,Tabelle1!$D$100,Tabelle1!$F$100,Tabelle1!$H$100)</c:f>
              <c:numCache>
                <c:formatCode>General</c:formatCode>
                <c:ptCount val="4"/>
                <c:pt idx="0">
                  <c:v>0.82695714285714261</c:v>
                </c:pt>
                <c:pt idx="1">
                  <c:v>0.72005714285714273</c:v>
                </c:pt>
                <c:pt idx="2">
                  <c:v>0.85512857142857135</c:v>
                </c:pt>
                <c:pt idx="3">
                  <c:v>0.75935714285714284</c:v>
                </c:pt>
              </c:numCache>
            </c:numRef>
          </c:val>
        </c:ser>
        <c:ser>
          <c:idx val="2"/>
          <c:order val="2"/>
          <c:tx>
            <c:strRef>
              <c:f>Tabelle1!$A$101</c:f>
              <c:strCache>
                <c:ptCount val="1"/>
                <c:pt idx="0">
                  <c:v>Random Forest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(Tabelle1!$C$101,Tabelle1!$E$101,Tabelle1!$G$101,Tabelle1!$I$101)</c:f>
                <c:numCache>
                  <c:formatCode>General</c:formatCode>
                  <c:ptCount val="4"/>
                  <c:pt idx="0">
                    <c:v>3.5600429944663572E-2</c:v>
                  </c:pt>
                  <c:pt idx="1">
                    <c:v>3.5288149135194881E-2</c:v>
                  </c:pt>
                  <c:pt idx="2">
                    <c:v>1.6419885902807747E-2</c:v>
                  </c:pt>
                  <c:pt idx="3">
                    <c:v>2.7625077338519495E-2</c:v>
                  </c:pt>
                </c:numCache>
              </c:numRef>
            </c:plus>
            <c:minus>
              <c:numRef>
                <c:f>(Tabelle1!$C$101,Tabelle1!$E$101,Tabelle1!$G$101,Tabelle1!$I$101)</c:f>
                <c:numCache>
                  <c:formatCode>General</c:formatCode>
                  <c:ptCount val="4"/>
                  <c:pt idx="0">
                    <c:v>3.5600429944663572E-2</c:v>
                  </c:pt>
                  <c:pt idx="1">
                    <c:v>3.5288149135194881E-2</c:v>
                  </c:pt>
                  <c:pt idx="2">
                    <c:v>1.6419885902807747E-2</c:v>
                  </c:pt>
                  <c:pt idx="3">
                    <c:v>2.7625077338519495E-2</c:v>
                  </c:pt>
                </c:numCache>
              </c:numRef>
            </c:minus>
          </c:errBars>
          <c:cat>
            <c:strRef>
              <c:f>(Tabelle1!$B$98,Tabelle1!$D$98,Tabelle1!$F$98,Tabelle1!$H$98)</c:f>
              <c:strCache>
                <c:ptCount val="4"/>
                <c:pt idx="0">
                  <c:v>BMA</c:v>
                </c:pt>
                <c:pt idx="1">
                  <c:v>KS</c:v>
                </c:pt>
                <c:pt idx="2">
                  <c:v>BMA+KS</c:v>
                </c:pt>
                <c:pt idx="3">
                  <c:v>MARS</c:v>
                </c:pt>
              </c:strCache>
            </c:strRef>
          </c:cat>
          <c:val>
            <c:numRef>
              <c:f>(Tabelle1!$B$101,Tabelle1!$D$101,Tabelle1!$F$101,Tabelle1!$H$101)</c:f>
              <c:numCache>
                <c:formatCode>General</c:formatCode>
                <c:ptCount val="4"/>
                <c:pt idx="0">
                  <c:v>0.88832857142857147</c:v>
                </c:pt>
                <c:pt idx="1">
                  <c:v>0.8233285714285713</c:v>
                </c:pt>
                <c:pt idx="2">
                  <c:v>0.91551428571428572</c:v>
                </c:pt>
                <c:pt idx="3">
                  <c:v>0.83317142857142856</c:v>
                </c:pt>
              </c:numCache>
            </c:numRef>
          </c:val>
        </c:ser>
        <c:ser>
          <c:idx val="3"/>
          <c:order val="3"/>
          <c:tx>
            <c:strRef>
              <c:f>Tabelle1!$A$102</c:f>
              <c:strCache>
                <c:ptCount val="1"/>
                <c:pt idx="0">
                  <c:v>Naive Baye's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(Tabelle1!$C$102,Tabelle1!$E$102,Tabelle1!$G$102,Tabelle1!$I$102)</c:f>
                <c:numCache>
                  <c:formatCode>General</c:formatCode>
                  <c:ptCount val="4"/>
                  <c:pt idx="0">
                    <c:v>2.5255195464679778E-2</c:v>
                  </c:pt>
                  <c:pt idx="1">
                    <c:v>2.127556805160245E-2</c:v>
                  </c:pt>
                  <c:pt idx="2">
                    <c:v>5.1875231005140902E-2</c:v>
                  </c:pt>
                  <c:pt idx="3">
                    <c:v>3.1369672081974519E-2</c:v>
                  </c:pt>
                </c:numCache>
              </c:numRef>
            </c:plus>
            <c:minus>
              <c:numRef>
                <c:f>(Tabelle1!$C$102,Tabelle1!$E$102,Tabelle1!$G$102,Tabelle1!$I$102)</c:f>
                <c:numCache>
                  <c:formatCode>General</c:formatCode>
                  <c:ptCount val="4"/>
                  <c:pt idx="0">
                    <c:v>2.5255195464679778E-2</c:v>
                  </c:pt>
                  <c:pt idx="1">
                    <c:v>2.127556805160245E-2</c:v>
                  </c:pt>
                  <c:pt idx="2">
                    <c:v>5.1875231005140902E-2</c:v>
                  </c:pt>
                  <c:pt idx="3">
                    <c:v>3.1369672081974519E-2</c:v>
                  </c:pt>
                </c:numCache>
              </c:numRef>
            </c:minus>
          </c:errBars>
          <c:cat>
            <c:strRef>
              <c:f>(Tabelle1!$B$98,Tabelle1!$D$98,Tabelle1!$F$98,Tabelle1!$H$98)</c:f>
              <c:strCache>
                <c:ptCount val="4"/>
                <c:pt idx="0">
                  <c:v>BMA</c:v>
                </c:pt>
                <c:pt idx="1">
                  <c:v>KS</c:v>
                </c:pt>
                <c:pt idx="2">
                  <c:v>BMA+KS</c:v>
                </c:pt>
                <c:pt idx="3">
                  <c:v>MARS</c:v>
                </c:pt>
              </c:strCache>
            </c:strRef>
          </c:cat>
          <c:val>
            <c:numRef>
              <c:f>(Tabelle1!$B$102,Tabelle1!$D$102,Tabelle1!$F$102,Tabelle1!$H$102)</c:f>
              <c:numCache>
                <c:formatCode>General</c:formatCode>
                <c:ptCount val="4"/>
                <c:pt idx="0">
                  <c:v>0.72532857142857143</c:v>
                </c:pt>
                <c:pt idx="1">
                  <c:v>0.58298571428571422</c:v>
                </c:pt>
                <c:pt idx="2">
                  <c:v>0.74905714285714287</c:v>
                </c:pt>
                <c:pt idx="3">
                  <c:v>0.6049714285714286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189952"/>
        <c:axId val="126191488"/>
      </c:barChart>
      <c:catAx>
        <c:axId val="126189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6191488"/>
        <c:crosses val="autoZero"/>
        <c:auto val="1"/>
        <c:lblAlgn val="ctr"/>
        <c:lblOffset val="100"/>
        <c:noMultiLvlLbl val="0"/>
      </c:catAx>
      <c:valAx>
        <c:axId val="126191488"/>
        <c:scaling>
          <c:orientation val="minMax"/>
          <c:max val="1"/>
          <c:min val="0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6189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Tabelle1!$A$6</c:f>
              <c:strCache>
                <c:ptCount val="1"/>
                <c:pt idx="0">
                  <c:v>Nearest Neighbour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(Tabelle1!$C$6,Tabelle1!$E$6,Tabelle1!$G$6,Tabelle1!$I$6)</c:f>
                <c:numCache>
                  <c:formatCode>General</c:formatCode>
                  <c:ptCount val="4"/>
                  <c:pt idx="0">
                    <c:v>5.6916792113486117E-2</c:v>
                  </c:pt>
                  <c:pt idx="1">
                    <c:v>3.9650472884948024E-2</c:v>
                  </c:pt>
                  <c:pt idx="2">
                    <c:v>0.11862760115210143</c:v>
                  </c:pt>
                  <c:pt idx="3">
                    <c:v>2.1548663484290225E-2</c:v>
                  </c:pt>
                </c:numCache>
              </c:numRef>
            </c:plus>
            <c:minus>
              <c:numRef>
                <c:f>(Tabelle1!$C$6,Tabelle1!$E$6,Tabelle1!$G$6,Tabelle1!$I$6)</c:f>
                <c:numCache>
                  <c:formatCode>General</c:formatCode>
                  <c:ptCount val="4"/>
                  <c:pt idx="0">
                    <c:v>5.6916792113486117E-2</c:v>
                  </c:pt>
                  <c:pt idx="1">
                    <c:v>3.9650472884948024E-2</c:v>
                  </c:pt>
                  <c:pt idx="2">
                    <c:v>0.11862760115210143</c:v>
                  </c:pt>
                  <c:pt idx="3">
                    <c:v>2.1548663484290225E-2</c:v>
                  </c:pt>
                </c:numCache>
              </c:numRef>
            </c:minus>
          </c:errBars>
          <c:cat>
            <c:strRef>
              <c:f>(Tabelle1!$B$5,Tabelle1!$D$5,Tabelle1!$F$5,Tabelle1!$H$5)</c:f>
              <c:strCache>
                <c:ptCount val="4"/>
                <c:pt idx="0">
                  <c:v>BMA</c:v>
                </c:pt>
                <c:pt idx="1">
                  <c:v>KS</c:v>
                </c:pt>
                <c:pt idx="2">
                  <c:v>BMA+KS</c:v>
                </c:pt>
                <c:pt idx="3">
                  <c:v>MARS</c:v>
                </c:pt>
              </c:strCache>
            </c:strRef>
          </c:cat>
          <c:val>
            <c:numRef>
              <c:f>(Tabelle1!$B$6,Tabelle1!$D$6,Tabelle1!$F$6,Tabelle1!$H$6)</c:f>
              <c:numCache>
                <c:formatCode>General</c:formatCode>
                <c:ptCount val="4"/>
                <c:pt idx="0">
                  <c:v>0.95238571428571428</c:v>
                </c:pt>
                <c:pt idx="1">
                  <c:v>0.9456</c:v>
                </c:pt>
                <c:pt idx="2">
                  <c:v>0.89117142857142861</c:v>
                </c:pt>
                <c:pt idx="3">
                  <c:v>0.65307142857142864</c:v>
                </c:pt>
              </c:numCache>
            </c:numRef>
          </c:val>
        </c:ser>
        <c:ser>
          <c:idx val="1"/>
          <c:order val="1"/>
          <c:tx>
            <c:strRef>
              <c:f>Tabelle1!$A$7</c:f>
              <c:strCache>
                <c:ptCount val="1"/>
                <c:pt idx="0">
                  <c:v>SVM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(Tabelle1!$C$7,Tabelle1!$E$7,Tabelle1!$G$7,Tabelle1!$I$7)</c:f>
                <c:numCache>
                  <c:formatCode>General</c:formatCode>
                  <c:ptCount val="4"/>
                  <c:pt idx="0">
                    <c:v>0</c:v>
                  </c:pt>
                  <c:pt idx="1">
                    <c:v>1.6656530250925602E-2</c:v>
                  </c:pt>
                  <c:pt idx="2">
                    <c:v>1.6656530250925602E-2</c:v>
                  </c:pt>
                  <c:pt idx="3">
                    <c:v>5.0886552491692709E-2</c:v>
                  </c:pt>
                </c:numCache>
              </c:numRef>
            </c:plus>
            <c:minus>
              <c:numRef>
                <c:f>(Tabelle1!$C$7,Tabelle1!$E$7,Tabelle1!$G$7,Tabelle1!$I$7)</c:f>
                <c:numCache>
                  <c:formatCode>General</c:formatCode>
                  <c:ptCount val="4"/>
                  <c:pt idx="0">
                    <c:v>0</c:v>
                  </c:pt>
                  <c:pt idx="1">
                    <c:v>1.6656530250925602E-2</c:v>
                  </c:pt>
                  <c:pt idx="2">
                    <c:v>1.6656530250925602E-2</c:v>
                  </c:pt>
                  <c:pt idx="3">
                    <c:v>5.0886552491692709E-2</c:v>
                  </c:pt>
                </c:numCache>
              </c:numRef>
            </c:minus>
          </c:errBars>
          <c:cat>
            <c:strRef>
              <c:f>(Tabelle1!$B$5,Tabelle1!$D$5,Tabelle1!$F$5,Tabelle1!$H$5)</c:f>
              <c:strCache>
                <c:ptCount val="4"/>
                <c:pt idx="0">
                  <c:v>BMA</c:v>
                </c:pt>
                <c:pt idx="1">
                  <c:v>KS</c:v>
                </c:pt>
                <c:pt idx="2">
                  <c:v>BMA+KS</c:v>
                </c:pt>
                <c:pt idx="3">
                  <c:v>MARS</c:v>
                </c:pt>
              </c:strCache>
            </c:strRef>
          </c:cat>
          <c:val>
            <c:numRef>
              <c:f>(Tabelle1!$B$7,Tabelle1!$D$7,Tabelle1!$F$7,Tabelle1!$H$7)</c:f>
              <c:numCache>
                <c:formatCode>General</c:formatCode>
                <c:ptCount val="4"/>
                <c:pt idx="0">
                  <c:v>1</c:v>
                </c:pt>
                <c:pt idx="1">
                  <c:v>0.99319999999999997</c:v>
                </c:pt>
                <c:pt idx="2">
                  <c:v>0.99319999999999997</c:v>
                </c:pt>
                <c:pt idx="3">
                  <c:v>0.71428571428571419</c:v>
                </c:pt>
              </c:numCache>
            </c:numRef>
          </c:val>
        </c:ser>
        <c:ser>
          <c:idx val="2"/>
          <c:order val="2"/>
          <c:tx>
            <c:strRef>
              <c:f>Tabelle1!$A$8</c:f>
              <c:strCache>
                <c:ptCount val="1"/>
                <c:pt idx="0">
                  <c:v>Random Forest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(Tabelle1!$C$8,Tabelle1!$E$8,Tabelle1!$G$8,Tabelle1!$I$8)</c:f>
                <c:numCache>
                  <c:formatCode>General</c:formatCode>
                  <c:ptCount val="4"/>
                  <c:pt idx="0">
                    <c:v>0</c:v>
                  </c:pt>
                  <c:pt idx="1">
                    <c:v>1.6656530250925602E-2</c:v>
                  </c:pt>
                  <c:pt idx="2">
                    <c:v>0</c:v>
                  </c:pt>
                  <c:pt idx="3">
                    <c:v>4.7150964670807705E-2</c:v>
                  </c:pt>
                </c:numCache>
              </c:numRef>
            </c:plus>
            <c:minus>
              <c:numRef>
                <c:f>(Tabelle1!$C$8,Tabelle1!$E$8,Tabelle1!$G$8,Tabelle1!$I$8)</c:f>
                <c:numCache>
                  <c:formatCode>General</c:formatCode>
                  <c:ptCount val="4"/>
                  <c:pt idx="0">
                    <c:v>0</c:v>
                  </c:pt>
                  <c:pt idx="1">
                    <c:v>1.6656530250925602E-2</c:v>
                  </c:pt>
                  <c:pt idx="2">
                    <c:v>0</c:v>
                  </c:pt>
                  <c:pt idx="3">
                    <c:v>4.7150964670807705E-2</c:v>
                  </c:pt>
                </c:numCache>
              </c:numRef>
            </c:minus>
          </c:errBars>
          <c:cat>
            <c:strRef>
              <c:f>(Tabelle1!$B$5,Tabelle1!$D$5,Tabelle1!$F$5,Tabelle1!$H$5)</c:f>
              <c:strCache>
                <c:ptCount val="4"/>
                <c:pt idx="0">
                  <c:v>BMA</c:v>
                </c:pt>
                <c:pt idx="1">
                  <c:v>KS</c:v>
                </c:pt>
                <c:pt idx="2">
                  <c:v>BMA+KS</c:v>
                </c:pt>
                <c:pt idx="3">
                  <c:v>MARS</c:v>
                </c:pt>
              </c:strCache>
            </c:strRef>
          </c:cat>
          <c:val>
            <c:numRef>
              <c:f>(Tabelle1!$B$8,Tabelle1!$D$8,Tabelle1!$F$8,Tabelle1!$H$8)</c:f>
              <c:numCache>
                <c:formatCode>General</c:formatCode>
                <c:ptCount val="4"/>
                <c:pt idx="0">
                  <c:v>1</c:v>
                </c:pt>
                <c:pt idx="1">
                  <c:v>0.99319999999999997</c:v>
                </c:pt>
                <c:pt idx="2">
                  <c:v>1</c:v>
                </c:pt>
                <c:pt idx="3">
                  <c:v>0.89797142857142853</c:v>
                </c:pt>
              </c:numCache>
            </c:numRef>
          </c:val>
        </c:ser>
        <c:ser>
          <c:idx val="3"/>
          <c:order val="3"/>
          <c:tx>
            <c:strRef>
              <c:f>Tabelle1!$A$9</c:f>
              <c:strCache>
                <c:ptCount val="1"/>
                <c:pt idx="0">
                  <c:v>Naive Baye's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(Tabelle1!$C$9,Tabelle1!$E$9,Tabelle1!$G$9,Tabelle1!$I$9)</c:f>
                <c:numCache>
                  <c:formatCode>General</c:formatCode>
                  <c:ptCount val="4"/>
                  <c:pt idx="0">
                    <c:v>2.3572406906103974E-2</c:v>
                  </c:pt>
                  <c:pt idx="1">
                    <c:v>3.4673332692430912E-2</c:v>
                  </c:pt>
                  <c:pt idx="2">
                    <c:v>4.3006976178289934E-2</c:v>
                  </c:pt>
                  <c:pt idx="3">
                    <c:v>4.9058532304143934E-2</c:v>
                  </c:pt>
                </c:numCache>
              </c:numRef>
            </c:plus>
            <c:minus>
              <c:numRef>
                <c:f>(Tabelle1!$C$9,Tabelle1!$E$9,Tabelle1!$G$9,Tabelle1!$I$9)</c:f>
                <c:numCache>
                  <c:formatCode>General</c:formatCode>
                  <c:ptCount val="4"/>
                  <c:pt idx="0">
                    <c:v>2.3572406906103974E-2</c:v>
                  </c:pt>
                  <c:pt idx="1">
                    <c:v>3.4673332692430912E-2</c:v>
                  </c:pt>
                  <c:pt idx="2">
                    <c:v>4.3006976178289934E-2</c:v>
                  </c:pt>
                  <c:pt idx="3">
                    <c:v>4.9058532304143934E-2</c:v>
                  </c:pt>
                </c:numCache>
              </c:numRef>
            </c:minus>
          </c:errBars>
          <c:cat>
            <c:strRef>
              <c:f>(Tabelle1!$B$5,Tabelle1!$D$5,Tabelle1!$F$5,Tabelle1!$H$5)</c:f>
              <c:strCache>
                <c:ptCount val="4"/>
                <c:pt idx="0">
                  <c:v>BMA</c:v>
                </c:pt>
                <c:pt idx="1">
                  <c:v>KS</c:v>
                </c:pt>
                <c:pt idx="2">
                  <c:v>BMA+KS</c:v>
                </c:pt>
                <c:pt idx="3">
                  <c:v>MARS</c:v>
                </c:pt>
              </c:strCache>
            </c:strRef>
          </c:cat>
          <c:val>
            <c:numRef>
              <c:f>(Tabelle1!$B$9,Tabelle1!$D$9,Tabelle1!$F$9,Tabelle1!$H$9)</c:f>
              <c:numCache>
                <c:formatCode>General</c:formatCode>
                <c:ptCount val="4"/>
                <c:pt idx="0">
                  <c:v>0.97958571428571428</c:v>
                </c:pt>
                <c:pt idx="1">
                  <c:v>0.97959999999999992</c:v>
                </c:pt>
                <c:pt idx="2">
                  <c:v>0.9728</c:v>
                </c:pt>
                <c:pt idx="3">
                  <c:v>0.6021428571428572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779648"/>
        <c:axId val="136781184"/>
      </c:barChart>
      <c:catAx>
        <c:axId val="136779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6781184"/>
        <c:crosses val="autoZero"/>
        <c:auto val="1"/>
        <c:lblAlgn val="ctr"/>
        <c:lblOffset val="100"/>
        <c:noMultiLvlLbl val="0"/>
      </c:catAx>
      <c:valAx>
        <c:axId val="136781184"/>
        <c:scaling>
          <c:orientation val="minMax"/>
          <c:max val="1"/>
          <c:min val="0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6779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Tabelle1!$A$48</c:f>
              <c:strCache>
                <c:ptCount val="1"/>
                <c:pt idx="0">
                  <c:v>Nearest Neighbour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(Tabelle1!$C$48,Tabelle1!$E$48,Tabelle1!$G$48,Tabelle1!$I$48)</c:f>
                <c:numCache>
                  <c:formatCode>General</c:formatCode>
                  <c:ptCount val="4"/>
                  <c:pt idx="0">
                    <c:v>3.0505114994314103E-2</c:v>
                  </c:pt>
                  <c:pt idx="1">
                    <c:v>5.672290326756943E-2</c:v>
                  </c:pt>
                  <c:pt idx="2">
                    <c:v>6.7871863065031332E-2</c:v>
                  </c:pt>
                  <c:pt idx="3">
                    <c:v>5.0445836785403729E-2</c:v>
                  </c:pt>
                </c:numCache>
              </c:numRef>
            </c:plus>
            <c:minus>
              <c:numRef>
                <c:f>(Tabelle1!$C$48,Tabelle1!$E$48,Tabelle1!$G$48,Tabelle1!$I$48)</c:f>
                <c:numCache>
                  <c:formatCode>General</c:formatCode>
                  <c:ptCount val="4"/>
                  <c:pt idx="0">
                    <c:v>3.0505114994314103E-2</c:v>
                  </c:pt>
                  <c:pt idx="1">
                    <c:v>5.672290326756943E-2</c:v>
                  </c:pt>
                  <c:pt idx="2">
                    <c:v>6.7871863065031332E-2</c:v>
                  </c:pt>
                  <c:pt idx="3">
                    <c:v>5.0445836785403729E-2</c:v>
                  </c:pt>
                </c:numCache>
              </c:numRef>
            </c:minus>
          </c:errBars>
          <c:cat>
            <c:strRef>
              <c:f>(Tabelle1!$B$47,Tabelle1!$D$47,Tabelle1!$F$47,Tabelle1!$H$47)</c:f>
              <c:strCache>
                <c:ptCount val="4"/>
                <c:pt idx="0">
                  <c:v>BMA</c:v>
                </c:pt>
                <c:pt idx="1">
                  <c:v>KS</c:v>
                </c:pt>
                <c:pt idx="2">
                  <c:v>BMA+KS</c:v>
                </c:pt>
                <c:pt idx="3">
                  <c:v>MARS</c:v>
                </c:pt>
              </c:strCache>
            </c:strRef>
          </c:cat>
          <c:val>
            <c:numRef>
              <c:f>(Tabelle1!$B$48,Tabelle1!$D$48,Tabelle1!$F$48,Tabelle1!$H$48)</c:f>
              <c:numCache>
                <c:formatCode>General</c:formatCode>
                <c:ptCount val="4"/>
                <c:pt idx="0">
                  <c:v>0.79407142857142854</c:v>
                </c:pt>
                <c:pt idx="1">
                  <c:v>0.66742857142857148</c:v>
                </c:pt>
                <c:pt idx="2">
                  <c:v>0.72608571428571433</c:v>
                </c:pt>
                <c:pt idx="3">
                  <c:v>0.69985714285714273</c:v>
                </c:pt>
              </c:numCache>
            </c:numRef>
          </c:val>
        </c:ser>
        <c:ser>
          <c:idx val="1"/>
          <c:order val="1"/>
          <c:tx>
            <c:strRef>
              <c:f>Tabelle1!$A$49</c:f>
              <c:strCache>
                <c:ptCount val="1"/>
                <c:pt idx="0">
                  <c:v>SVM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(Tabelle1!$C$49,Tabelle1!$E$49,Tabelle1!$G$49,Tabelle1!$I$49)</c:f>
                <c:numCache>
                  <c:formatCode>General</c:formatCode>
                  <c:ptCount val="4"/>
                  <c:pt idx="0">
                    <c:v>2.6629146223103521E-2</c:v>
                  </c:pt>
                  <c:pt idx="1">
                    <c:v>6.1508569172373476E-2</c:v>
                  </c:pt>
                  <c:pt idx="2">
                    <c:v>4.6445588090379734E-2</c:v>
                  </c:pt>
                  <c:pt idx="3">
                    <c:v>0.11126713947312052</c:v>
                  </c:pt>
                </c:numCache>
              </c:numRef>
            </c:plus>
            <c:minus>
              <c:numRef>
                <c:f>(Tabelle1!$C$49,Tabelle1!$E$49,Tabelle1!$G$49,Tabelle1!$I$49)</c:f>
                <c:numCache>
                  <c:formatCode>General</c:formatCode>
                  <c:ptCount val="4"/>
                  <c:pt idx="0">
                    <c:v>2.6629146223103521E-2</c:v>
                  </c:pt>
                  <c:pt idx="1">
                    <c:v>6.1508569172373476E-2</c:v>
                  </c:pt>
                  <c:pt idx="2">
                    <c:v>4.6445588090379734E-2</c:v>
                  </c:pt>
                  <c:pt idx="3">
                    <c:v>0.11126713947312052</c:v>
                  </c:pt>
                </c:numCache>
              </c:numRef>
            </c:minus>
          </c:errBars>
          <c:cat>
            <c:strRef>
              <c:f>(Tabelle1!$B$47,Tabelle1!$D$47,Tabelle1!$F$47,Tabelle1!$H$47)</c:f>
              <c:strCache>
                <c:ptCount val="4"/>
                <c:pt idx="0">
                  <c:v>BMA</c:v>
                </c:pt>
                <c:pt idx="1">
                  <c:v>KS</c:v>
                </c:pt>
                <c:pt idx="2">
                  <c:v>BMA+KS</c:v>
                </c:pt>
                <c:pt idx="3">
                  <c:v>MARS</c:v>
                </c:pt>
              </c:strCache>
            </c:strRef>
          </c:cat>
          <c:val>
            <c:numRef>
              <c:f>(Tabelle1!$B$49,Tabelle1!$D$49,Tabelle1!$F$49,Tabelle1!$H$49)</c:f>
              <c:numCache>
                <c:formatCode>General</c:formatCode>
                <c:ptCount val="4"/>
                <c:pt idx="0">
                  <c:v>0.83610000000000007</c:v>
                </c:pt>
                <c:pt idx="1">
                  <c:v>0.66221428571428576</c:v>
                </c:pt>
                <c:pt idx="2">
                  <c:v>0.86581428571428576</c:v>
                </c:pt>
                <c:pt idx="3">
                  <c:v>0.81507142857142856</c:v>
                </c:pt>
              </c:numCache>
            </c:numRef>
          </c:val>
        </c:ser>
        <c:ser>
          <c:idx val="2"/>
          <c:order val="2"/>
          <c:tx>
            <c:strRef>
              <c:f>Tabelle1!$A$50</c:f>
              <c:strCache>
                <c:ptCount val="1"/>
                <c:pt idx="0">
                  <c:v>Random Forest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(Tabelle1!$C$50,Tabelle1!$E$50,Tabelle1!$G$50,Tabelle1!$I$50)</c:f>
                <c:numCache>
                  <c:formatCode>General</c:formatCode>
                  <c:ptCount val="4"/>
                  <c:pt idx="0">
                    <c:v>1.2442291277931828E-2</c:v>
                  </c:pt>
                  <c:pt idx="1">
                    <c:v>4.9535808528080108E-2</c:v>
                  </c:pt>
                  <c:pt idx="2">
                    <c:v>1.9507350786149236E-2</c:v>
                  </c:pt>
                  <c:pt idx="3">
                    <c:v>1.0664149362825571E-2</c:v>
                  </c:pt>
                </c:numCache>
              </c:numRef>
            </c:plus>
            <c:minus>
              <c:numRef>
                <c:f>(Tabelle1!$C$50,Tabelle1!$E$50,Tabelle1!$G$50,Tabelle1!$I$50)</c:f>
                <c:numCache>
                  <c:formatCode>General</c:formatCode>
                  <c:ptCount val="4"/>
                  <c:pt idx="0">
                    <c:v>1.2442291277931828E-2</c:v>
                  </c:pt>
                  <c:pt idx="1">
                    <c:v>4.9535808528080108E-2</c:v>
                  </c:pt>
                  <c:pt idx="2">
                    <c:v>1.9507350786149236E-2</c:v>
                  </c:pt>
                  <c:pt idx="3">
                    <c:v>1.0664149362825571E-2</c:v>
                  </c:pt>
                </c:numCache>
              </c:numRef>
            </c:minus>
          </c:errBars>
          <c:cat>
            <c:strRef>
              <c:f>(Tabelle1!$B$47,Tabelle1!$D$47,Tabelle1!$F$47,Tabelle1!$H$47)</c:f>
              <c:strCache>
                <c:ptCount val="4"/>
                <c:pt idx="0">
                  <c:v>BMA</c:v>
                </c:pt>
                <c:pt idx="1">
                  <c:v>KS</c:v>
                </c:pt>
                <c:pt idx="2">
                  <c:v>BMA+KS</c:v>
                </c:pt>
                <c:pt idx="3">
                  <c:v>MARS</c:v>
                </c:pt>
              </c:strCache>
            </c:strRef>
          </c:cat>
          <c:val>
            <c:numRef>
              <c:f>(Tabelle1!$B$50,Tabelle1!$D$50,Tabelle1!$F$50,Tabelle1!$H$50)</c:f>
              <c:numCache>
                <c:formatCode>General</c:formatCode>
                <c:ptCount val="4"/>
                <c:pt idx="0">
                  <c:v>0.90227142857142861</c:v>
                </c:pt>
                <c:pt idx="1">
                  <c:v>0.8889285714285714</c:v>
                </c:pt>
                <c:pt idx="2">
                  <c:v>0.95715714285714282</c:v>
                </c:pt>
                <c:pt idx="3">
                  <c:v>0.8260142857142857</c:v>
                </c:pt>
              </c:numCache>
            </c:numRef>
          </c:val>
        </c:ser>
        <c:ser>
          <c:idx val="3"/>
          <c:order val="3"/>
          <c:tx>
            <c:strRef>
              <c:f>Tabelle1!$A$51</c:f>
              <c:strCache>
                <c:ptCount val="1"/>
                <c:pt idx="0">
                  <c:v>Naive Baye's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(Tabelle1!$C$51,Tabelle1!$E$51,Tabelle1!$G$51,Tabelle1!$I$51)</c:f>
                <c:numCache>
                  <c:formatCode>General</c:formatCode>
                  <c:ptCount val="4"/>
                  <c:pt idx="0">
                    <c:v>1.6154294304914604E-2</c:v>
                  </c:pt>
                  <c:pt idx="1">
                    <c:v>8.8127308190932591E-2</c:v>
                  </c:pt>
                  <c:pt idx="2">
                    <c:v>3.6845042310426825E-2</c:v>
                  </c:pt>
                  <c:pt idx="3">
                    <c:v>7.3966492689705982E-2</c:v>
                  </c:pt>
                </c:numCache>
              </c:numRef>
            </c:plus>
            <c:minus>
              <c:numRef>
                <c:f>(Tabelle1!$C$51,Tabelle1!$E$51,Tabelle1!$G$51,Tabelle1!$I$51)</c:f>
                <c:numCache>
                  <c:formatCode>General</c:formatCode>
                  <c:ptCount val="4"/>
                  <c:pt idx="0">
                    <c:v>1.6154294304914604E-2</c:v>
                  </c:pt>
                  <c:pt idx="1">
                    <c:v>8.8127308190932591E-2</c:v>
                  </c:pt>
                  <c:pt idx="2">
                    <c:v>3.6845042310426825E-2</c:v>
                  </c:pt>
                  <c:pt idx="3">
                    <c:v>7.3966492689705982E-2</c:v>
                  </c:pt>
                </c:numCache>
              </c:numRef>
            </c:minus>
          </c:errBars>
          <c:cat>
            <c:strRef>
              <c:f>(Tabelle1!$B$47,Tabelle1!$D$47,Tabelle1!$F$47,Tabelle1!$H$47)</c:f>
              <c:strCache>
                <c:ptCount val="4"/>
                <c:pt idx="0">
                  <c:v>BMA</c:v>
                </c:pt>
                <c:pt idx="1">
                  <c:v>KS</c:v>
                </c:pt>
                <c:pt idx="2">
                  <c:v>BMA+KS</c:v>
                </c:pt>
                <c:pt idx="3">
                  <c:v>MARS</c:v>
                </c:pt>
              </c:strCache>
            </c:strRef>
          </c:cat>
          <c:val>
            <c:numRef>
              <c:f>(Tabelle1!$B$51,Tabelle1!$D$51,Tabelle1!$F$51,Tabelle1!$H$51)</c:f>
              <c:numCache>
                <c:formatCode>General</c:formatCode>
                <c:ptCount val="4"/>
                <c:pt idx="0">
                  <c:v>0.74151428571428579</c:v>
                </c:pt>
                <c:pt idx="1">
                  <c:v>0.55755714285714286</c:v>
                </c:pt>
                <c:pt idx="2">
                  <c:v>0.69940000000000002</c:v>
                </c:pt>
                <c:pt idx="3">
                  <c:v>0.57947142857142864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826240"/>
        <c:axId val="136836224"/>
      </c:barChart>
      <c:catAx>
        <c:axId val="136826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6836224"/>
        <c:crosses val="autoZero"/>
        <c:auto val="1"/>
        <c:lblAlgn val="ctr"/>
        <c:lblOffset val="100"/>
        <c:noMultiLvlLbl val="0"/>
      </c:catAx>
      <c:valAx>
        <c:axId val="136836224"/>
        <c:scaling>
          <c:orientation val="minMax"/>
          <c:max val="1"/>
          <c:min val="0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6826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'[results_positions_separate.xlsx]time-results'!$A$6:$A$10</c:f>
              <c:strCache>
                <c:ptCount val="5"/>
                <c:pt idx="0">
                  <c:v>S1 (1)</c:v>
                </c:pt>
                <c:pt idx="1">
                  <c:v>S2 (1)</c:v>
                </c:pt>
                <c:pt idx="2">
                  <c:v>S3 (2)</c:v>
                </c:pt>
                <c:pt idx="3">
                  <c:v>S4 (2)</c:v>
                </c:pt>
                <c:pt idx="4">
                  <c:v>S5 (3)</c:v>
                </c:pt>
              </c:strCache>
            </c:strRef>
          </c:cat>
          <c:val>
            <c:numRef>
              <c:f>'[results_positions_separate.xlsx]time-results'!$C$6:$C$10</c:f>
              <c:numCache>
                <c:formatCode>General</c:formatCode>
                <c:ptCount val="5"/>
                <c:pt idx="0">
                  <c:v>0.95240000000000002</c:v>
                </c:pt>
                <c:pt idx="1">
                  <c:v>1</c:v>
                </c:pt>
                <c:pt idx="2">
                  <c:v>0.98099999999999998</c:v>
                </c:pt>
                <c:pt idx="3">
                  <c:v>0.93810000000000004</c:v>
                </c:pt>
                <c:pt idx="4">
                  <c:v>0.97140000000000004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170944"/>
        <c:axId val="137172864"/>
      </c:barChart>
      <c:catAx>
        <c:axId val="137170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Set (Number of Features)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37172864"/>
        <c:crosses val="autoZero"/>
        <c:auto val="1"/>
        <c:lblAlgn val="ctr"/>
        <c:lblOffset val="100"/>
        <c:noMultiLvlLbl val="0"/>
      </c:catAx>
      <c:valAx>
        <c:axId val="137172864"/>
        <c:scaling>
          <c:orientation val="minMax"/>
          <c:max val="1"/>
          <c:min val="0.6000000000000000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170944"/>
        <c:crosses val="autoZero"/>
        <c:crossBetween val="between"/>
        <c:majorUnit val="5.000000000000001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'[results_positions_separate.xlsx]time-results'!$A$15:$A$22</c:f>
              <c:strCache>
                <c:ptCount val="8"/>
                <c:pt idx="0">
                  <c:v>S1 (1)</c:v>
                </c:pt>
                <c:pt idx="1">
                  <c:v>S2 (1)</c:v>
                </c:pt>
                <c:pt idx="2">
                  <c:v>S3 (2)</c:v>
                </c:pt>
                <c:pt idx="3">
                  <c:v>S4 (2)</c:v>
                </c:pt>
                <c:pt idx="4">
                  <c:v>S5 (2)</c:v>
                </c:pt>
                <c:pt idx="5">
                  <c:v>S5 (3)</c:v>
                </c:pt>
                <c:pt idx="6">
                  <c:v>S6 (3)</c:v>
                </c:pt>
                <c:pt idx="7">
                  <c:v>S7 (3)</c:v>
                </c:pt>
              </c:strCache>
            </c:strRef>
          </c:cat>
          <c:val>
            <c:numRef>
              <c:f>'[results_positions_separate.xlsx]time-results'!$C$15:$C$22</c:f>
              <c:numCache>
                <c:formatCode>General</c:formatCode>
                <c:ptCount val="8"/>
                <c:pt idx="0">
                  <c:v>0.77539999999999998</c:v>
                </c:pt>
                <c:pt idx="1">
                  <c:v>0.68259999999999998</c:v>
                </c:pt>
                <c:pt idx="2">
                  <c:v>0.93810000000000004</c:v>
                </c:pt>
                <c:pt idx="3">
                  <c:v>0.92569999999999997</c:v>
                </c:pt>
                <c:pt idx="4">
                  <c:v>0.78869999999999996</c:v>
                </c:pt>
                <c:pt idx="5">
                  <c:v>0.94010000000000005</c:v>
                </c:pt>
                <c:pt idx="6">
                  <c:v>0.88880000000000003</c:v>
                </c:pt>
                <c:pt idx="7">
                  <c:v>0.95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205248"/>
        <c:axId val="137207168"/>
      </c:barChart>
      <c:catAx>
        <c:axId val="137205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Set (Number of Features)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137207168"/>
        <c:crosses val="autoZero"/>
        <c:auto val="1"/>
        <c:lblAlgn val="ctr"/>
        <c:lblOffset val="100"/>
        <c:noMultiLvlLbl val="0"/>
      </c:catAx>
      <c:valAx>
        <c:axId val="137207168"/>
        <c:scaling>
          <c:orientation val="minMax"/>
          <c:max val="1"/>
          <c:min val="0.6000000000000000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205248"/>
        <c:crosses val="autoZero"/>
        <c:crossBetween val="between"/>
        <c:majorUnit val="5.000000000000001E-2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DC81A-0C82-4DC7-96E3-D4D9E5DF448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58D3E-8616-43F0-B1A8-92A94C3201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1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FA2E-B7F9-47F9-959E-7BCFA34806E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FFD-DACE-42D7-97AF-3BE97B542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5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FA2E-B7F9-47F9-959E-7BCFA34806E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FFD-DACE-42D7-97AF-3BE97B542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FA2E-B7F9-47F9-959E-7BCFA34806E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FFD-DACE-42D7-97AF-3BE97B542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FA2E-B7F9-47F9-959E-7BCFA34806E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FFD-DACE-42D7-97AF-3BE97B542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FA2E-B7F9-47F9-959E-7BCFA34806E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FFD-DACE-42D7-97AF-3BE97B542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0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FA2E-B7F9-47F9-959E-7BCFA34806E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FFD-DACE-42D7-97AF-3BE97B542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FA2E-B7F9-47F9-959E-7BCFA34806E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FFD-DACE-42D7-97AF-3BE97B542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8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FA2E-B7F9-47F9-959E-7BCFA34806E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FFD-DACE-42D7-97AF-3BE97B542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1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FA2E-B7F9-47F9-959E-7BCFA34806E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FFD-DACE-42D7-97AF-3BE97B542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9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FA2E-B7F9-47F9-959E-7BCFA34806E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FFD-DACE-42D7-97AF-3BE97B542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FA2E-B7F9-47F9-959E-7BCFA34806E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FFD-DACE-42D7-97AF-3BE97B542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FA2E-B7F9-47F9-959E-7BCFA34806E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5FFD-DACE-42D7-97AF-3BE97B542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4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600" b="1" dirty="0" smtClean="0"/>
              <a:t>Kronos M </a:t>
            </a:r>
            <a:r>
              <a:rPr lang="de-DE" sz="1600" b="1" dirty="0" err="1" smtClean="0"/>
              <a:t>Grinding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Machine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by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Mikrosa</a:t>
            </a:r>
            <a:endParaRPr lang="en-US" sz="1600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2" y="1600200"/>
            <a:ext cx="6918615" cy="4525963"/>
          </a:xfrm>
        </p:spPr>
      </p:pic>
      <p:cxnSp>
        <p:nvCxnSpPr>
          <p:cNvPr id="6" name="Gerade Verbindung 5"/>
          <p:cNvCxnSpPr/>
          <p:nvPr/>
        </p:nvCxnSpPr>
        <p:spPr>
          <a:xfrm flipH="1">
            <a:off x="1331640" y="4365104"/>
            <a:ext cx="1656184" cy="15841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89220" y="5960313"/>
            <a:ext cx="12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Control System</a:t>
            </a:r>
            <a:endParaRPr lang="en-US" sz="1400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4860032" y="1772816"/>
            <a:ext cx="864096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3923928" y="4221088"/>
            <a:ext cx="1368152" cy="1739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148064" y="1451917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Grinding</a:t>
            </a:r>
            <a:r>
              <a:rPr lang="de-DE" sz="1400" dirty="0" smtClean="0"/>
              <a:t> Wheel </a:t>
            </a:r>
            <a:endParaRPr lang="en-US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3213675" y="596031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Regulating</a:t>
            </a:r>
            <a:r>
              <a:rPr lang="de-DE" sz="1400" dirty="0" smtClean="0"/>
              <a:t> Wheel</a:t>
            </a:r>
            <a:endParaRPr lang="en-US" sz="1400" dirty="0"/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5832707" y="2348880"/>
            <a:ext cx="1187565" cy="1440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517350" y="2050975"/>
            <a:ext cx="1160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Dressing Unit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523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251523" y="692695"/>
            <a:ext cx="98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Luftschleifen</a:t>
            </a:r>
            <a:endParaRPr lang="en-US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1437579" y="692695"/>
            <a:ext cx="660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Mixed Features					Time Features</a:t>
            </a:r>
            <a:endParaRPr lang="en-US" sz="1200" dirty="0"/>
          </a:p>
        </p:txBody>
      </p:sp>
      <p:sp>
        <p:nvSpPr>
          <p:cNvPr id="6" name="Textfeld 5"/>
          <p:cNvSpPr txBox="1"/>
          <p:nvPr/>
        </p:nvSpPr>
        <p:spPr>
          <a:xfrm>
            <a:off x="4344914" y="3717032"/>
            <a:ext cx="793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Abrichten</a:t>
            </a:r>
            <a:endParaRPr lang="en-US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1437580" y="3717032"/>
            <a:ext cx="660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Mixed Features					Time Features</a:t>
            </a:r>
            <a:endParaRPr lang="en-US" sz="1200" dirty="0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354358"/>
              </p:ext>
            </p:extLst>
          </p:nvPr>
        </p:nvGraphicFramePr>
        <p:xfrm>
          <a:off x="0" y="908720"/>
          <a:ext cx="3744416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427255"/>
              </p:ext>
            </p:extLst>
          </p:nvPr>
        </p:nvGraphicFramePr>
        <p:xfrm>
          <a:off x="5076056" y="980728"/>
          <a:ext cx="3735685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Diagramm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297315"/>
              </p:ext>
            </p:extLst>
          </p:nvPr>
        </p:nvGraphicFramePr>
        <p:xfrm>
          <a:off x="5004048" y="3855531"/>
          <a:ext cx="3816424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011048"/>
              </p:ext>
            </p:extLst>
          </p:nvPr>
        </p:nvGraphicFramePr>
        <p:xfrm>
          <a:off x="0" y="3859962"/>
          <a:ext cx="3851920" cy="2597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261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3 </a:t>
            </a:r>
            <a:r>
              <a:rPr lang="de-DE" sz="2800" dirty="0" err="1" smtClean="0"/>
              <a:t>Positions</a:t>
            </a:r>
            <a:r>
              <a:rPr lang="de-DE" sz="2800" dirty="0" smtClean="0"/>
              <a:t>: J2, J3, J4</a:t>
            </a:r>
          </a:p>
          <a:p>
            <a:r>
              <a:rPr lang="de-DE" sz="2800" dirty="0" smtClean="0"/>
              <a:t>At </a:t>
            </a:r>
            <a:r>
              <a:rPr lang="de-DE" sz="2800" dirty="0" err="1" smtClean="0"/>
              <a:t>each</a:t>
            </a:r>
            <a:r>
              <a:rPr lang="de-DE" sz="2800" dirty="0" smtClean="0"/>
              <a:t> </a:t>
            </a:r>
            <a:r>
              <a:rPr lang="de-DE" sz="2800" dirty="0" err="1" smtClean="0"/>
              <a:t>position</a:t>
            </a:r>
            <a:r>
              <a:rPr lang="de-DE" sz="2800" dirty="0" smtClean="0"/>
              <a:t>: </a:t>
            </a:r>
          </a:p>
          <a:p>
            <a:r>
              <a:rPr lang="de-DE" sz="2800" dirty="0" smtClean="0"/>
              <a:t>Body </a:t>
            </a:r>
            <a:r>
              <a:rPr lang="de-DE" sz="2800" dirty="0" err="1" smtClean="0"/>
              <a:t>Mass</a:t>
            </a:r>
            <a:r>
              <a:rPr lang="de-DE" sz="2800" dirty="0" smtClean="0"/>
              <a:t> </a:t>
            </a:r>
            <a:r>
              <a:rPr lang="de-DE" sz="2800" dirty="0" err="1" smtClean="0"/>
              <a:t>Acceleration</a:t>
            </a:r>
            <a:r>
              <a:rPr lang="de-DE" sz="2800" dirty="0" smtClean="0"/>
              <a:t> Sensor</a:t>
            </a:r>
          </a:p>
          <a:p>
            <a:r>
              <a:rPr lang="de-DE" sz="2800" dirty="0" err="1" smtClean="0"/>
              <a:t>Mechanical</a:t>
            </a:r>
            <a:r>
              <a:rPr lang="de-DE" sz="2800" dirty="0" smtClean="0"/>
              <a:t> Vibration Sensor</a:t>
            </a:r>
          </a:p>
          <a:p>
            <a:r>
              <a:rPr lang="de-DE" sz="2800" dirty="0" err="1" smtClean="0"/>
              <a:t>Microphone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73996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80702"/>
              </p:ext>
            </p:extLst>
          </p:nvPr>
        </p:nvGraphicFramePr>
        <p:xfrm>
          <a:off x="2519772" y="1224485"/>
          <a:ext cx="4393271" cy="2715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5346204" y="390794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Highest</a:t>
            </a:r>
            <a:r>
              <a:rPr lang="de-DE" sz="1400" dirty="0" smtClean="0"/>
              <a:t> </a:t>
            </a:r>
            <a:r>
              <a:rPr lang="de-DE" sz="1400" dirty="0" err="1" smtClean="0"/>
              <a:t>Achieved</a:t>
            </a:r>
            <a:r>
              <a:rPr lang="de-DE" sz="1400" dirty="0" smtClean="0"/>
              <a:t> </a:t>
            </a:r>
            <a:r>
              <a:rPr lang="de-DE" sz="1400" dirty="0" err="1" smtClean="0"/>
              <a:t>Accuracies</a:t>
            </a:r>
            <a:r>
              <a:rPr lang="de-DE" sz="1400" dirty="0" smtClean="0"/>
              <a:t>  - Position J4</a:t>
            </a:r>
            <a:endParaRPr lang="en-US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899592" y="3939919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Highest</a:t>
            </a:r>
            <a:r>
              <a:rPr lang="de-DE" sz="1400" dirty="0" smtClean="0"/>
              <a:t> </a:t>
            </a:r>
            <a:r>
              <a:rPr lang="de-DE" sz="1400" dirty="0" err="1" smtClean="0"/>
              <a:t>Achieved</a:t>
            </a:r>
            <a:r>
              <a:rPr lang="de-DE" sz="1400" dirty="0" smtClean="0"/>
              <a:t> </a:t>
            </a:r>
            <a:r>
              <a:rPr lang="de-DE" sz="1400" dirty="0" err="1" smtClean="0"/>
              <a:t>Accuracies</a:t>
            </a:r>
            <a:r>
              <a:rPr lang="de-DE" sz="1400" dirty="0" smtClean="0"/>
              <a:t>  - Position J2</a:t>
            </a:r>
            <a:endParaRPr lang="en-US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323528" y="413710"/>
            <a:ext cx="858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/>
              <a:t>Highest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Accuracies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with</a:t>
            </a:r>
            <a:r>
              <a:rPr lang="de-DE" sz="1600" b="1" dirty="0" smtClean="0"/>
              <a:t> Time, </a:t>
            </a:r>
            <a:r>
              <a:rPr lang="de-DE" sz="1600" b="1" dirty="0" err="1"/>
              <a:t>F</a:t>
            </a:r>
            <a:r>
              <a:rPr lang="de-DE" sz="1600" b="1" dirty="0" err="1" smtClean="0"/>
              <a:t>requency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and</a:t>
            </a:r>
            <a:r>
              <a:rPr lang="de-DE" sz="1600" b="1" dirty="0" smtClean="0"/>
              <a:t> Time </a:t>
            </a:r>
            <a:r>
              <a:rPr lang="de-DE" sz="1600" b="1" dirty="0" err="1"/>
              <a:t>F</a:t>
            </a:r>
            <a:r>
              <a:rPr lang="de-DE" sz="1600" b="1" dirty="0" err="1" smtClean="0"/>
              <a:t>requency</a:t>
            </a:r>
            <a:r>
              <a:rPr lang="de-DE" sz="1600" b="1" dirty="0" smtClean="0"/>
              <a:t> Features – Random </a:t>
            </a:r>
            <a:r>
              <a:rPr lang="de-DE" sz="1600" b="1" dirty="0" err="1" smtClean="0"/>
              <a:t>Forest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Algorithm</a:t>
            </a:r>
            <a:endParaRPr lang="en-US" sz="1600" b="1" dirty="0"/>
          </a:p>
        </p:txBody>
      </p:sp>
      <p:graphicFrame>
        <p:nvGraphicFramePr>
          <p:cNvPr id="12" name="Diagramm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288275"/>
              </p:ext>
            </p:extLst>
          </p:nvPr>
        </p:nvGraphicFramePr>
        <p:xfrm>
          <a:off x="4446240" y="4077222"/>
          <a:ext cx="4283968" cy="2527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940710"/>
              </p:ext>
            </p:extLst>
          </p:nvPr>
        </p:nvGraphicFramePr>
        <p:xfrm>
          <a:off x="179512" y="4144290"/>
          <a:ext cx="4325785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3419872" y="836712"/>
            <a:ext cx="35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Highest</a:t>
            </a:r>
            <a:r>
              <a:rPr lang="de-DE" sz="1400" dirty="0" smtClean="0"/>
              <a:t> </a:t>
            </a:r>
            <a:r>
              <a:rPr lang="de-DE" sz="1400" dirty="0" err="1" smtClean="0"/>
              <a:t>Achieved</a:t>
            </a:r>
            <a:r>
              <a:rPr lang="de-DE" sz="1400" dirty="0" smtClean="0"/>
              <a:t> </a:t>
            </a:r>
            <a:r>
              <a:rPr lang="de-DE" sz="1400" dirty="0" err="1" smtClean="0"/>
              <a:t>Accuracies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Process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Corresponding</a:t>
            </a:r>
            <a:r>
              <a:rPr lang="de-DE" sz="1400" dirty="0" smtClean="0"/>
              <a:t> Sensor </a:t>
            </a:r>
            <a:r>
              <a:rPr lang="de-DE" sz="1400" dirty="0" err="1" smtClean="0"/>
              <a:t>Positions</a:t>
            </a:r>
            <a:r>
              <a:rPr lang="de-DE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56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3608" y="548680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Riemenspannung</a:t>
            </a:r>
            <a:endParaRPr lang="en-US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5750520" y="548678"/>
            <a:ext cx="892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Spektrum</a:t>
            </a:r>
            <a:endParaRPr lang="en-US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1403648" y="3576864"/>
            <a:ext cx="1117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Luftschleifen</a:t>
            </a:r>
            <a:endParaRPr lang="en-US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5750520" y="3576865"/>
            <a:ext cx="899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Abrichten</a:t>
            </a:r>
            <a:endParaRPr lang="en-US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1894007" y="210124"/>
            <a:ext cx="5417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/>
              <a:t>Results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for</a:t>
            </a:r>
            <a:r>
              <a:rPr lang="de-DE" sz="1600" b="1" dirty="0" smtClean="0"/>
              <a:t> Different </a:t>
            </a:r>
            <a:r>
              <a:rPr lang="de-DE" sz="1600" b="1" dirty="0" err="1" smtClean="0"/>
              <a:t>Algorithms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and</a:t>
            </a:r>
            <a:r>
              <a:rPr lang="de-DE" sz="1600" b="1" dirty="0" smtClean="0"/>
              <a:t> Sensor Data – Position J2</a:t>
            </a:r>
            <a:endParaRPr lang="en-US" sz="1600" b="1" dirty="0"/>
          </a:p>
        </p:txBody>
      </p:sp>
      <p:graphicFrame>
        <p:nvGraphicFramePr>
          <p:cNvPr id="13" name="Diagramm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558513"/>
              </p:ext>
            </p:extLst>
          </p:nvPr>
        </p:nvGraphicFramePr>
        <p:xfrm>
          <a:off x="4499992" y="3715363"/>
          <a:ext cx="4412704" cy="3025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Diagramm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338804"/>
              </p:ext>
            </p:extLst>
          </p:nvPr>
        </p:nvGraphicFramePr>
        <p:xfrm>
          <a:off x="59944" y="3721007"/>
          <a:ext cx="4578665" cy="295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933904"/>
              </p:ext>
            </p:extLst>
          </p:nvPr>
        </p:nvGraphicFramePr>
        <p:xfrm>
          <a:off x="107504" y="867835"/>
          <a:ext cx="4495385" cy="2723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Diagramm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966033"/>
              </p:ext>
            </p:extLst>
          </p:nvPr>
        </p:nvGraphicFramePr>
        <p:xfrm>
          <a:off x="4436926" y="825678"/>
          <a:ext cx="4311537" cy="2603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72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Results Using a Small Number of Time Features for Computing Efficiency - </a:t>
            </a:r>
            <a:br>
              <a:rPr lang="en-US" sz="1600" b="1" dirty="0" smtClean="0"/>
            </a:br>
            <a:r>
              <a:rPr lang="en-US" sz="1600" b="1" dirty="0" smtClean="0"/>
              <a:t> </a:t>
            </a:r>
            <a:r>
              <a:rPr lang="en-US" sz="1600" b="1" dirty="0" err="1" smtClean="0"/>
              <a:t>Riemenspannung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Spektrum</a:t>
            </a:r>
            <a:endParaRPr lang="en-US" sz="1600" b="1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65268"/>
              </p:ext>
            </p:extLst>
          </p:nvPr>
        </p:nvGraphicFramePr>
        <p:xfrm>
          <a:off x="179512" y="692696"/>
          <a:ext cx="3672408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209"/>
                <a:gridCol w="2395199"/>
              </a:tblGrid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Riemenspannung</a:t>
                      </a:r>
                      <a:r>
                        <a:rPr lang="en-US" sz="1200" b="1" u="none" strike="noStrike" dirty="0">
                          <a:effectLst/>
                        </a:rPr>
                        <a:t> J2 - Time Features Random Forest - KS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Set (No. Features)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S1 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Variance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S2 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Kurtosis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S3 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Variance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Kurtosis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S4 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Kurtosis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Max.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S5 (3)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Variance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Kurtosis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Min.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71152"/>
              </p:ext>
            </p:extLst>
          </p:nvPr>
        </p:nvGraphicFramePr>
        <p:xfrm>
          <a:off x="179512" y="2996952"/>
          <a:ext cx="3528392" cy="365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/>
                <a:gridCol w="2232248"/>
              </a:tblGrid>
              <a:tr h="1444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Spektrum</a:t>
                      </a:r>
                      <a:r>
                        <a:rPr lang="en-US" sz="1200" b="1" u="none" strike="noStrike" dirty="0">
                          <a:effectLst/>
                        </a:rPr>
                        <a:t> J2 - Time Features, Random Forest - BMA+KS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Set (No. Features)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4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S1 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KS - Zero Crossing 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4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 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BMA - x Mean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S3 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KS - Zero Crossing Rate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BMA - x Mean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 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KS - Mean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BMA - x 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S5 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KS - Kurtosis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KS - Zero Crossing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8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S5 (3)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BMA - x Mean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KS - Zero Crossing Rate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KS - Kurtosis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8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S6 (3)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KS - Kurtosis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KS - Mean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KS - Skew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8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S7 (3)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BMA - Lin. Corr. </a:t>
                      </a:r>
                      <a:r>
                        <a:rPr lang="en-US" sz="1200" u="none" strike="noStrike" dirty="0" err="1">
                          <a:effectLst/>
                        </a:rPr>
                        <a:t>Coeff</a:t>
                      </a:r>
                      <a:r>
                        <a:rPr lang="en-US" sz="1200" u="none" strike="noStrike" dirty="0">
                          <a:effectLst/>
                        </a:rPr>
                        <a:t>. </a:t>
                      </a:r>
                      <a:r>
                        <a:rPr lang="en-US" sz="1200" u="none" strike="noStrike" dirty="0" err="1">
                          <a:effectLst/>
                        </a:rPr>
                        <a:t>xz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KS - Zero Crossing Rate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BMA - x 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Diagramm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114205"/>
              </p:ext>
            </p:extLst>
          </p:nvPr>
        </p:nvGraphicFramePr>
        <p:xfrm>
          <a:off x="4067944" y="620688"/>
          <a:ext cx="4824536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126690"/>
              </p:ext>
            </p:extLst>
          </p:nvPr>
        </p:nvGraphicFramePr>
        <p:xfrm>
          <a:off x="4067944" y="3284984"/>
          <a:ext cx="4824536" cy="3573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97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18864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Results Using a Small Number of Time Features for Computing Efficiency - </a:t>
            </a:r>
            <a:br>
              <a:rPr lang="en-US" b="1" dirty="0"/>
            </a:br>
            <a:r>
              <a:rPr lang="en-US" b="1" dirty="0" err="1" smtClean="0"/>
              <a:t>Luftschleifen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255750"/>
              </p:ext>
            </p:extLst>
          </p:nvPr>
        </p:nvGraphicFramePr>
        <p:xfrm>
          <a:off x="251520" y="1484784"/>
          <a:ext cx="3554958" cy="420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471"/>
                <a:gridCol w="2384487"/>
              </a:tblGrid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Luftschleifen</a:t>
                      </a:r>
                      <a:r>
                        <a:rPr lang="en-US" sz="1200" b="1" u="none" strike="noStrike" dirty="0">
                          <a:effectLst/>
                        </a:rPr>
                        <a:t> J2 - Time Features, Random Forest - BMA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Set (No. Features)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S1 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 Mean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 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 Mean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Lin. Corr. Coeff. yz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S3 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 Mean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z Zero Crossing 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 (3)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 Mean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Lin. Corr. Coeff. xz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z Min.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S5 (3)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 Mean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z Zero Crossing Rate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z Min.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S6 (4)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 Mean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z Zero Crossing Rate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z Min.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z Variance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S7 (4)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x Mean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z Min.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Lin. Corr. </a:t>
                      </a:r>
                      <a:r>
                        <a:rPr lang="en-US" sz="1200" u="none" strike="noStrike" dirty="0" err="1">
                          <a:effectLst/>
                        </a:rPr>
                        <a:t>Coeff</a:t>
                      </a:r>
                      <a:r>
                        <a:rPr lang="en-US" sz="1200" u="none" strike="noStrike" dirty="0">
                          <a:effectLst/>
                        </a:rPr>
                        <a:t>. </a:t>
                      </a:r>
                      <a:r>
                        <a:rPr lang="en-US" sz="1200" u="none" strike="noStrike" dirty="0" err="1">
                          <a:effectLst/>
                        </a:rPr>
                        <a:t>zx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z Zero Crossing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989066"/>
              </p:ext>
            </p:extLst>
          </p:nvPr>
        </p:nvGraphicFramePr>
        <p:xfrm>
          <a:off x="3789953" y="1484784"/>
          <a:ext cx="5112568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51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18864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Results Using a Small Number of Time Features for Computing Efficiency - </a:t>
            </a:r>
            <a:br>
              <a:rPr lang="en-US" b="1" dirty="0"/>
            </a:br>
            <a:r>
              <a:rPr lang="en-US" b="1" dirty="0" err="1" smtClean="0"/>
              <a:t>Abrichten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97202"/>
              </p:ext>
            </p:extLst>
          </p:nvPr>
        </p:nvGraphicFramePr>
        <p:xfrm>
          <a:off x="251520" y="1556792"/>
          <a:ext cx="3554958" cy="420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471"/>
                <a:gridCol w="2384487"/>
              </a:tblGrid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Abrichten</a:t>
                      </a:r>
                      <a:r>
                        <a:rPr lang="en-US" sz="1200" b="1" u="none" strike="noStrike" dirty="0">
                          <a:effectLst/>
                        </a:rPr>
                        <a:t> J2 - Time Features, Random Forest - BMA+KS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Set (No. Features)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S1 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KS - Mean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 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BMA - z Variance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S3 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BMA - z Variance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KS - Zero Crossing 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 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BMA - z Variance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BMA - y Variance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S5 (3)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KS - Zero Crossing Rate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BMA - y Variance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BMA - Lin. Corr. Coeff. yx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S6 (3)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BMA - z Variance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BMA - y Variance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KS - Mean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S7 (3)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KS - Zero Crossing Rate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KS - Mean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BMA - z Variance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S8 (4)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KS - Mean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BMA - y Variance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BMA - z Variance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KS - Zero Crossing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911109"/>
              </p:ext>
            </p:extLst>
          </p:nvPr>
        </p:nvGraphicFramePr>
        <p:xfrm>
          <a:off x="3779912" y="1484784"/>
          <a:ext cx="5140222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84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568952" cy="34605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Results using Amplitude Independent Features for Working Material Independent Classification</a:t>
            </a:r>
            <a:endParaRPr lang="en-US" sz="16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1619672" y="1546918"/>
            <a:ext cx="1604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Spektrum – Position J2</a:t>
            </a:r>
            <a:endParaRPr lang="en-US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5940152" y="1546918"/>
            <a:ext cx="1795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Luftschleifen – Position J2</a:t>
            </a:r>
            <a:endParaRPr lang="en-US" sz="1200" dirty="0"/>
          </a:p>
        </p:txBody>
      </p:sp>
      <p:graphicFrame>
        <p:nvGraphicFramePr>
          <p:cNvPr id="10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36802"/>
              </p:ext>
            </p:extLst>
          </p:nvPr>
        </p:nvGraphicFramePr>
        <p:xfrm>
          <a:off x="251520" y="1988840"/>
          <a:ext cx="432048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976271"/>
              </p:ext>
            </p:extLst>
          </p:nvPr>
        </p:nvGraphicFramePr>
        <p:xfrm>
          <a:off x="4788024" y="1988840"/>
          <a:ext cx="4095448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72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568952" cy="34605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Results with Noisy Data</a:t>
            </a:r>
            <a:endParaRPr lang="en-US" sz="1600" b="1" dirty="0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570732"/>
              </p:ext>
            </p:extLst>
          </p:nvPr>
        </p:nvGraphicFramePr>
        <p:xfrm>
          <a:off x="467544" y="1330065"/>
          <a:ext cx="3312367" cy="2242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37404"/>
              </p:ext>
            </p:extLst>
          </p:nvPr>
        </p:nvGraphicFramePr>
        <p:xfrm>
          <a:off x="4932040" y="1322514"/>
          <a:ext cx="3463027" cy="2237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963945" y="1124744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Riemenspannung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1293791" y="1039947"/>
            <a:ext cx="660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Mixed Features					Time Features</a:t>
            </a:r>
            <a:endParaRPr lang="en-US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4203177" y="3501008"/>
            <a:ext cx="789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Spektrum</a:t>
            </a:r>
            <a:endParaRPr lang="en-US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1293791" y="3639507"/>
            <a:ext cx="660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Mixed Features					Time Features</a:t>
            </a:r>
            <a:endParaRPr lang="en-US" sz="1200" dirty="0"/>
          </a:p>
        </p:txBody>
      </p:sp>
      <p:graphicFrame>
        <p:nvGraphicFramePr>
          <p:cNvPr id="18" name="Diagramm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449024"/>
              </p:ext>
            </p:extLst>
          </p:nvPr>
        </p:nvGraphicFramePr>
        <p:xfrm>
          <a:off x="395536" y="3798298"/>
          <a:ext cx="3264189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Diagramm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650328"/>
              </p:ext>
            </p:extLst>
          </p:nvPr>
        </p:nvGraphicFramePr>
        <p:xfrm>
          <a:off x="4913058" y="3778007"/>
          <a:ext cx="3691390" cy="2459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270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Bildschirmpräsentation (4:3)</PresentationFormat>
  <Paragraphs>132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Kronos M Grinding Machine by Mikrosa</vt:lpstr>
      <vt:lpstr>PowerPoint-Präsentation</vt:lpstr>
      <vt:lpstr>PowerPoint-Präsentation</vt:lpstr>
      <vt:lpstr>PowerPoint-Präsentation</vt:lpstr>
      <vt:lpstr>Results Using a Small Number of Time Features for Computing Efficiency -   Riemenspannung, Spektrum</vt:lpstr>
      <vt:lpstr>PowerPoint-Präsentation</vt:lpstr>
      <vt:lpstr>PowerPoint-Präsentation</vt:lpstr>
      <vt:lpstr>Results using Amplitude Independent Features for Working Material Independent Classification</vt:lpstr>
      <vt:lpstr>Results with Noisy Data</vt:lpstr>
      <vt:lpstr>PowerPoint-Präsentation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Bozorgzadeh, Guja Fabian (EM HP GIS R&amp;D D)</dc:creator>
  <cp:lastModifiedBy>Bozorgzadeh, Guja Fabian (EM HP GIS R&amp;D D)</cp:lastModifiedBy>
  <cp:revision>29</cp:revision>
  <dcterms:created xsi:type="dcterms:W3CDTF">2017-10-27T10:30:02Z</dcterms:created>
  <dcterms:modified xsi:type="dcterms:W3CDTF">2017-12-12T16:25:43Z</dcterms:modified>
</cp:coreProperties>
</file>