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7"/>
  </p:notesMasterIdLst>
  <p:handoutMasterIdLst>
    <p:handoutMasterId r:id="rId18"/>
  </p:handoutMasterIdLst>
  <p:sldIdLst>
    <p:sldId id="461" r:id="rId2"/>
    <p:sldId id="470" r:id="rId3"/>
    <p:sldId id="469" r:id="rId4"/>
    <p:sldId id="471" r:id="rId5"/>
    <p:sldId id="481" r:id="rId6"/>
    <p:sldId id="482" r:id="rId7"/>
    <p:sldId id="483" r:id="rId8"/>
    <p:sldId id="484" r:id="rId9"/>
    <p:sldId id="465" r:id="rId10"/>
    <p:sldId id="464" r:id="rId11"/>
    <p:sldId id="485" r:id="rId12"/>
    <p:sldId id="456" r:id="rId13"/>
    <p:sldId id="486" r:id="rId14"/>
    <p:sldId id="487" r:id="rId15"/>
    <p:sldId id="493" r:id="rId16"/>
  </p:sldIdLst>
  <p:sldSz cx="9144000" cy="6858000" type="screen4x3"/>
  <p:notesSz cx="7010400" cy="93980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092" autoAdjust="0"/>
  </p:normalViewPr>
  <p:slideViewPr>
    <p:cSldViewPr>
      <p:cViewPr varScale="1">
        <p:scale>
          <a:sx n="105" d="100"/>
          <a:sy n="105" d="100"/>
        </p:scale>
        <p:origin x="1674" y="114"/>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3D8F32A9-9F9D-4561-BC01-02654E30BD83}"/>
    <pc:docChg chg="delSld">
      <pc:chgData name="Jacqueline N" userId="7febc520ade5fca9" providerId="LiveId" clId="{3D8F32A9-9F9D-4561-BC01-02654E30BD83}" dt="2020-11-18T17:15:48.021" v="14" actId="47"/>
      <pc:docMkLst>
        <pc:docMk/>
      </pc:docMkLst>
      <pc:sldChg chg="del">
        <pc:chgData name="Jacqueline N" userId="7febc520ade5fca9" providerId="LiveId" clId="{3D8F32A9-9F9D-4561-BC01-02654E30BD83}" dt="2020-11-18T17:15:24.657" v="0" actId="47"/>
        <pc:sldMkLst>
          <pc:docMk/>
          <pc:sldMk cId="0" sldId="393"/>
        </pc:sldMkLst>
      </pc:sldChg>
      <pc:sldChg chg="del">
        <pc:chgData name="Jacqueline N" userId="7febc520ade5fca9" providerId="LiveId" clId="{3D8F32A9-9F9D-4561-BC01-02654E30BD83}" dt="2020-11-18T17:15:26.244" v="1" actId="47"/>
        <pc:sldMkLst>
          <pc:docMk/>
          <pc:sldMk cId="2335577723" sldId="462"/>
        </pc:sldMkLst>
      </pc:sldChg>
      <pc:sldChg chg="del">
        <pc:chgData name="Jacqueline N" userId="7febc520ade5fca9" providerId="LiveId" clId="{3D8F32A9-9F9D-4561-BC01-02654E30BD83}" dt="2020-11-18T17:15:27.045" v="2" actId="47"/>
        <pc:sldMkLst>
          <pc:docMk/>
          <pc:sldMk cId="12452558" sldId="463"/>
        </pc:sldMkLst>
      </pc:sldChg>
      <pc:sldChg chg="del">
        <pc:chgData name="Jacqueline N" userId="7febc520ade5fca9" providerId="LiveId" clId="{3D8F32A9-9F9D-4561-BC01-02654E30BD83}" dt="2020-11-18T17:15:29.753" v="4" actId="47"/>
        <pc:sldMkLst>
          <pc:docMk/>
          <pc:sldMk cId="1764684465" sldId="466"/>
        </pc:sldMkLst>
      </pc:sldChg>
      <pc:sldChg chg="del">
        <pc:chgData name="Jacqueline N" userId="7febc520ade5fca9" providerId="LiveId" clId="{3D8F32A9-9F9D-4561-BC01-02654E30BD83}" dt="2020-11-18T17:15:31.951" v="5" actId="47"/>
        <pc:sldMkLst>
          <pc:docMk/>
          <pc:sldMk cId="618544562" sldId="467"/>
        </pc:sldMkLst>
      </pc:sldChg>
      <pc:sldChg chg="del">
        <pc:chgData name="Jacqueline N" userId="7febc520ade5fca9" providerId="LiveId" clId="{3D8F32A9-9F9D-4561-BC01-02654E30BD83}" dt="2020-11-18T17:15:29.004" v="3" actId="47"/>
        <pc:sldMkLst>
          <pc:docMk/>
          <pc:sldMk cId="2832170160" sldId="468"/>
        </pc:sldMkLst>
      </pc:sldChg>
      <pc:sldChg chg="del">
        <pc:chgData name="Jacqueline N" userId="7febc520ade5fca9" providerId="LiveId" clId="{3D8F32A9-9F9D-4561-BC01-02654E30BD83}" dt="2020-11-18T17:15:33.452" v="6" actId="47"/>
        <pc:sldMkLst>
          <pc:docMk/>
          <pc:sldMk cId="1738570692" sldId="472"/>
        </pc:sldMkLst>
      </pc:sldChg>
      <pc:sldChg chg="del">
        <pc:chgData name="Jacqueline N" userId="7febc520ade5fca9" providerId="LiveId" clId="{3D8F32A9-9F9D-4561-BC01-02654E30BD83}" dt="2020-11-18T17:15:35.414" v="7" actId="47"/>
        <pc:sldMkLst>
          <pc:docMk/>
          <pc:sldMk cId="2044103394" sldId="474"/>
        </pc:sldMkLst>
      </pc:sldChg>
      <pc:sldChg chg="del">
        <pc:chgData name="Jacqueline N" userId="7febc520ade5fca9" providerId="LiveId" clId="{3D8F32A9-9F9D-4561-BC01-02654E30BD83}" dt="2020-11-18T17:15:37.378" v="8" actId="47"/>
        <pc:sldMkLst>
          <pc:docMk/>
          <pc:sldMk cId="1466316301" sldId="476"/>
        </pc:sldMkLst>
      </pc:sldChg>
      <pc:sldChg chg="del">
        <pc:chgData name="Jacqueline N" userId="7febc520ade5fca9" providerId="LiveId" clId="{3D8F32A9-9F9D-4561-BC01-02654E30BD83}" dt="2020-11-18T17:15:39.113" v="9" actId="47"/>
        <pc:sldMkLst>
          <pc:docMk/>
          <pc:sldMk cId="2959813018" sldId="479"/>
        </pc:sldMkLst>
      </pc:sldChg>
      <pc:sldChg chg="del">
        <pc:chgData name="Jacqueline N" userId="7febc520ade5fca9" providerId="LiveId" clId="{3D8F32A9-9F9D-4561-BC01-02654E30BD83}" dt="2020-11-18T17:15:40.645" v="10" actId="47"/>
        <pc:sldMkLst>
          <pc:docMk/>
          <pc:sldMk cId="2881930077" sldId="488"/>
        </pc:sldMkLst>
      </pc:sldChg>
      <pc:sldChg chg="del">
        <pc:chgData name="Jacqueline N" userId="7febc520ade5fca9" providerId="LiveId" clId="{3D8F32A9-9F9D-4561-BC01-02654E30BD83}" dt="2020-11-18T17:15:42.278" v="11" actId="47"/>
        <pc:sldMkLst>
          <pc:docMk/>
          <pc:sldMk cId="1878901078" sldId="489"/>
        </pc:sldMkLst>
      </pc:sldChg>
      <pc:sldChg chg="del">
        <pc:chgData name="Jacqueline N" userId="7febc520ade5fca9" providerId="LiveId" clId="{3D8F32A9-9F9D-4561-BC01-02654E30BD83}" dt="2020-11-18T17:15:45.540" v="13" actId="47"/>
        <pc:sldMkLst>
          <pc:docMk/>
          <pc:sldMk cId="2195279763" sldId="490"/>
        </pc:sldMkLst>
      </pc:sldChg>
      <pc:sldChg chg="del">
        <pc:chgData name="Jacqueline N" userId="7febc520ade5fca9" providerId="LiveId" clId="{3D8F32A9-9F9D-4561-BC01-02654E30BD83}" dt="2020-11-18T17:15:44.212" v="12" actId="47"/>
        <pc:sldMkLst>
          <pc:docMk/>
          <pc:sldMk cId="3355609204" sldId="491"/>
        </pc:sldMkLst>
      </pc:sldChg>
      <pc:sldChg chg="del">
        <pc:chgData name="Jacqueline N" userId="7febc520ade5fca9" providerId="LiveId" clId="{3D8F32A9-9F9D-4561-BC01-02654E30BD83}" dt="2020-11-18T17:15:48.021" v="14" actId="47"/>
        <pc:sldMkLst>
          <pc:docMk/>
          <pc:sldMk cId="1614642719" sldId="492"/>
        </pc:sldMkLst>
      </pc:sldChg>
    </pc:docChg>
  </pc:docChgLst>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18.11.2020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11/18/2020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563583" cy="452431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unsuccesfull recording. The proper mathematical expression than would be:</a:t>
                </a:r>
              </a:p>
              <a:p>
                <a:endParaRPr lang="en-AU">
                  <a:solidFill>
                    <a:srgbClr val="000000"/>
                  </a:solidFill>
                  <a:latin typeface="+mj-lt"/>
                  <a:cs typeface="Calibri" panose="020F0502020204030204" pitchFamily="34" charset="0"/>
                </a:endParaRPr>
              </a:p>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a:solidFill>
                      <a:srgbClr val="000000"/>
                    </a:solidFill>
                    <a:latin typeface="+mj-lt"/>
                    <a:cs typeface="Calibri" panose="020F0502020204030204" pitchFamily="34" charset="0"/>
                  </a:rPr>
                  <a:t>=?</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AU" smtClean="0">
                          <a:solidFill>
                            <a:srgbClr val="000000"/>
                          </a:solidFill>
                          <a:latin typeface="+mj-lt"/>
                          <a:cs typeface="Calibri" panose="020F0502020204030204" pitchFamily="34" charset="0"/>
                        </a:rPr>
                        <m:t>1. </m:t>
                      </m:r>
                      <m:r>
                        <m:rPr>
                          <m:nor/>
                        </m:rPr>
                        <a:rPr lang="en-AU" smtClean="0">
                          <a:solidFill>
                            <a:srgbClr val="000000"/>
                          </a:solidFill>
                          <a:latin typeface="+mj-lt"/>
                          <a:cs typeface="Calibri" panose="020F0502020204030204" pitchFamily="34" charset="0"/>
                        </a:rPr>
                        <m:t>Read</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equation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from</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given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network</m:t>
                      </m:r>
                      <m:r>
                        <m:rPr>
                          <m:nor/>
                        </m:rPr>
                        <a:rPr lang="en-AU" smtClean="0">
                          <a:solidFill>
                            <a:srgbClr val="000000"/>
                          </a:solidFill>
                          <a:latin typeface="+mj-lt"/>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563583" cy="4524315"/>
              </a:xfrm>
              <a:prstGeom prst="rect">
                <a:avLst/>
              </a:prstGeom>
              <a:blipFill>
                <a:blip r:embed="rId3"/>
                <a:stretch>
                  <a:fillRect l="-1203" t="-943"/>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160774"/>
                <a:ext cx="4958995" cy="2064027"/>
              </a:xfrm>
              <a:prstGeom prst="rect">
                <a:avLst/>
              </a:prstGeom>
              <a:noFill/>
            </p:spPr>
            <p:txBody>
              <a:bodyPr wrap="square">
                <a:spAutoFit/>
              </a:bodyPr>
              <a:lstStyle/>
              <a:p>
                <a:r>
                  <a:rPr lang="en-AU" u="sng">
                    <a:latin typeface="+mj-lt"/>
                    <a:cs typeface="Calibri" panose="020F0502020204030204" pitchFamily="34" charset="0"/>
                  </a:rPr>
                  <a:t>2</a:t>
                </a:r>
                <a:r>
                  <a:rPr lang="en-AU">
                    <a:solidFill>
                      <a:srgbClr val="000000"/>
                    </a:solidFill>
                    <a:latin typeface="+mj-lt"/>
                    <a:cs typeface="Calibri" panose="020F0502020204030204" pitchFamily="34" charset="0"/>
                  </a:rPr>
                  <a:t>. Use product rule over M and R</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160774"/>
                <a:ext cx="4958995" cy="2064027"/>
              </a:xfrm>
              <a:prstGeom prst="rect">
                <a:avLst/>
              </a:prstGeom>
              <a:blipFill>
                <a:blip r:embed="rId4"/>
                <a:stretch>
                  <a:fillRect l="-1107" t="-17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a:latin typeface="+mj-lt"/>
                <a:cs typeface="Calibri" panose="020F0502020204030204" pitchFamily="34" charset="0"/>
              </a:rPr>
              <a:t>As we see on the tables a slide ago, there is no P(M,R) that we could directly plug in, as it is not directly given (dependend on p(M) and p(A)).</a:t>
            </a:r>
          </a:p>
          <a:p>
            <a:endParaRPr lang="en-AU">
              <a:latin typeface="+mj-lt"/>
              <a:cs typeface="Calibri" panose="020F0502020204030204" pitchFamily="34" charset="0"/>
            </a:endParaRPr>
          </a:p>
          <a:p>
            <a:r>
              <a:rPr lang="en-AU">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7CD76723-8FF2-4318-BA40-8CBF2703C580}"/>
              </a:ext>
            </a:extLst>
          </p:cNvPr>
          <p:cNvSpPr/>
          <p:nvPr/>
        </p:nvSpPr>
        <p:spPr>
          <a:xfrm>
            <a:off x="76200" y="25908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22A69FEA-0DF2-4BE6-A1A6-4C53E2E5072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1038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69636E9A-0645-4C5B-9608-879DA552FABE}"/>
                  </a:ext>
                </a:extLst>
              </p:cNvPr>
              <p:cNvSpPr txBox="1"/>
              <p:nvPr/>
            </p:nvSpPr>
            <p:spPr>
              <a:xfrm>
                <a:off x="16656" y="381000"/>
                <a:ext cx="8974944" cy="669753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1. Use equation from given network again:</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2. Use sum rule over 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3. Plug in into original formula: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4. Plug in values:</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≈0,111</m:t>
                      </m:r>
                    </m:oMath>
                  </m:oMathPara>
                </a14:m>
                <a:endParaRPr lang="en-AU">
                  <a:solidFill>
                    <a:srgbClr val="000000"/>
                  </a:solidFill>
                  <a:latin typeface="+mj-lt"/>
                  <a:cs typeface="Calibri" panose="020F0502020204030204" pitchFamily="34" charset="0"/>
                </a:endParaRPr>
              </a:p>
              <a:p>
                <a:endParaRPr lang="en-AU" u="sng">
                  <a:latin typeface="+mj-lt"/>
                  <a:cs typeface="Calibri" panose="020F0502020204030204" pitchFamily="34" charset="0"/>
                </a:endParaRPr>
              </a:p>
            </p:txBody>
          </p:sp>
        </mc:Choice>
        <mc:Fallback xmlns="">
          <p:sp>
            <p:nvSpPr>
              <p:cNvPr id="20" name="Textfeld 19">
                <a:extLst>
                  <a:ext uri="{FF2B5EF4-FFF2-40B4-BE49-F238E27FC236}">
                    <a16:creationId xmlns:a16="http://schemas.microsoft.com/office/drawing/2014/main" id="{69636E9A-0645-4C5B-9608-879DA552FABE}"/>
                  </a:ext>
                </a:extLst>
              </p:cNvPr>
              <p:cNvSpPr txBox="1">
                <a:spLocks noRot="1" noChangeAspect="1" noMove="1" noResize="1" noEditPoints="1" noAdjustHandles="1" noChangeArrowheads="1" noChangeShapeType="1" noTextEdit="1"/>
              </p:cNvSpPr>
              <p:nvPr/>
            </p:nvSpPr>
            <p:spPr>
              <a:xfrm>
                <a:off x="16656" y="381000"/>
                <a:ext cx="8974944" cy="6697539"/>
              </a:xfrm>
              <a:prstGeom prst="rect">
                <a:avLst/>
              </a:prstGeom>
              <a:blipFill>
                <a:blip r:embed="rId3"/>
                <a:stretch>
                  <a:fillRect l="-611"/>
                </a:stretch>
              </a:blipFill>
            </p:spPr>
            <p:txBody>
              <a:bodyPr/>
              <a:lstStyle/>
              <a:p>
                <a:r>
                  <a:rPr lang="de-DE">
                    <a:noFill/>
                  </a:rPr>
                  <a:t> </a:t>
                </a:r>
              </a:p>
            </p:txBody>
          </p:sp>
        </mc:Fallback>
      </mc:AlternateContent>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sp>
        <p:nvSpPr>
          <p:cNvPr id="24" name="Textfeld 23">
            <a:extLst>
              <a:ext uri="{FF2B5EF4-FFF2-40B4-BE49-F238E27FC236}">
                <a16:creationId xmlns:a16="http://schemas.microsoft.com/office/drawing/2014/main" id="{61F78E0C-A2D1-4467-B21B-8828DD7DAA49}"/>
              </a:ext>
            </a:extLst>
          </p:cNvPr>
          <p:cNvSpPr txBox="1"/>
          <p:nvPr/>
        </p:nvSpPr>
        <p:spPr>
          <a:xfrm>
            <a:off x="4504128" y="2728079"/>
            <a:ext cx="4555344" cy="3139321"/>
          </a:xfrm>
          <a:prstGeom prst="rect">
            <a:avLst/>
          </a:prstGeom>
          <a:noFill/>
          <a:ln>
            <a:solidFill>
              <a:schemeClr val="tx1"/>
            </a:solidFill>
          </a:ln>
        </p:spPr>
        <p:txBody>
          <a:bodyPr wrap="square">
            <a:spAutoFit/>
          </a:bodyPr>
          <a:lstStyle/>
          <a:p>
            <a:r>
              <a:rPr lang="en-AU">
                <a:solidFill>
                  <a:srgbClr val="000000"/>
                </a:solidFill>
                <a:latin typeface="+mj-lt"/>
                <a:cs typeface="Calibri" panose="020F0502020204030204" pitchFamily="34" charset="0"/>
              </a:rPr>
              <a:t>The Probability of an malfunction in BBB (A=0) is reduced due to observing the malfunction of the micro (M=0) knowing that a recording was not successful (R=0).</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This is referred to as “explaining away”:</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84298608-C408-4623-8CE2-55171C5C1EE0}"/>
              </a:ext>
            </a:extLst>
          </p:cNvPr>
          <p:cNvSpPr/>
          <p:nvPr/>
        </p:nvSpPr>
        <p:spPr>
          <a:xfrm>
            <a:off x="19711" y="403979"/>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8767EA0B-CEE9-4DDC-A022-EF472DE82EB3}"/>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55219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
        <p:nvSpPr>
          <p:cNvPr id="3" name="Rectangle 8">
            <a:extLst>
              <a:ext uri="{FF2B5EF4-FFF2-40B4-BE49-F238E27FC236}">
                <a16:creationId xmlns:a16="http://schemas.microsoft.com/office/drawing/2014/main" id="{EE66EE70-01CD-4265-9169-02DF75DEA4EB}"/>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3302938526"/>
      </p:ext>
    </p:extLst>
  </p:cSld>
  <p:clrMapOvr>
    <a:masterClrMapping/>
  </p:clrMapOvr>
  <p:transition advTm="24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
        <p:nvSpPr>
          <p:cNvPr id="2" name="Rectangle 8">
            <a:extLst>
              <a:ext uri="{FF2B5EF4-FFF2-40B4-BE49-F238E27FC236}">
                <a16:creationId xmlns:a16="http://schemas.microsoft.com/office/drawing/2014/main" id="{EBFAF7FF-1EF4-4A62-9D14-660B13DB7570}"/>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3" name="Textfeld 2">
            <a:extLst>
              <a:ext uri="{FF2B5EF4-FFF2-40B4-BE49-F238E27FC236}">
                <a16:creationId xmlns:a16="http://schemas.microsoft.com/office/drawing/2014/main" id="{2A3F8BB2-496A-48C1-A4C8-FC3591F473F8}"/>
              </a:ext>
            </a:extLst>
          </p:cNvPr>
          <p:cNvSpPr txBox="1"/>
          <p:nvPr/>
        </p:nvSpPr>
        <p:spPr>
          <a:xfrm>
            <a:off x="4733899" y="2461634"/>
            <a:ext cx="345955" cy="370524"/>
          </a:xfrm>
          <a:prstGeom prst="rect">
            <a:avLst/>
          </a:prstGeom>
          <a:noFill/>
          <a:ln>
            <a:noFill/>
          </a:ln>
        </p:spPr>
        <p:txBody>
          <a:bodyPr wrap="square" rtlCol="0">
            <a:spAutoFit/>
          </a:bodyPr>
          <a:lstStyle/>
          <a:p>
            <a:r>
              <a:rPr lang="de-DE" dirty="0"/>
              <a:t>M</a:t>
            </a:r>
          </a:p>
        </p:txBody>
      </p:sp>
    </p:spTree>
    <p:extLst>
      <p:ext uri="{BB962C8B-B14F-4D97-AF65-F5344CB8AC3E}">
        <p14:creationId xmlns:p14="http://schemas.microsoft.com/office/powerpoint/2010/main" val="142138482"/>
      </p:ext>
    </p:extLst>
  </p:cSld>
  <p:clrMapOvr>
    <a:masterClrMapping/>
  </p:clrMapOvr>
  <p:transition advTm="4754"/>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ACA6C106-983F-4CE0-AB7A-86E4F54911E4}"/>
              </a:ext>
            </a:extLst>
          </p:cNvPr>
          <p:cNvSpPr>
            <a:spLocks noGrp="1"/>
          </p:cNvSpPr>
          <p:nvPr>
            <p:ph/>
          </p:nvPr>
        </p:nvSpPr>
        <p:spPr>
          <a:xfrm>
            <a:off x="282575" y="412750"/>
            <a:ext cx="8578850" cy="6032500"/>
          </a:xfrm>
        </p:spPr>
        <p:txBody>
          <a:bodyPr/>
          <a:lstStyle/>
          <a:p>
            <a:r>
              <a:rPr lang="en-GB" sz="1050" dirty="0">
                <a:solidFill>
                  <a:schemeClr val="bg1"/>
                </a:solidFill>
              </a:rPr>
              <a:t>MIT License</a:t>
            </a:r>
          </a:p>
          <a:p>
            <a:endParaRPr lang="en-GB" sz="1050" dirty="0">
              <a:solidFill>
                <a:schemeClr val="bg1"/>
              </a:solidFill>
            </a:endParaRPr>
          </a:p>
          <a:p>
            <a:r>
              <a:rPr lang="en-GB" sz="1050" dirty="0">
                <a:solidFill>
                  <a:schemeClr val="bg1"/>
                </a:solidFill>
              </a:rPr>
              <a:t>Copyright (c) [2020] [</a:t>
            </a:r>
            <a:r>
              <a:rPr lang="de-DE" sz="1050" b="1" dirty="0">
                <a:solidFill>
                  <a:schemeClr val="bg1"/>
                </a:solidFill>
              </a:rPr>
              <a:t>Fabian Imkenberg, Jacqueline Näther, </a:t>
            </a:r>
            <a:r>
              <a:rPr lang="en-GB" sz="1050" b="1" dirty="0">
                <a:solidFill>
                  <a:schemeClr val="bg1"/>
                </a:solidFill>
              </a:rPr>
              <a:t>Christoph </a:t>
            </a:r>
            <a:r>
              <a:rPr lang="en-GB" sz="1050" b="1" dirty="0" err="1">
                <a:solidFill>
                  <a:schemeClr val="bg1"/>
                </a:solidFill>
              </a:rPr>
              <a:t>Werries</a:t>
            </a:r>
            <a:r>
              <a:rPr lang="en-GB" sz="1050" dirty="0">
                <a:solidFill>
                  <a:schemeClr val="bg1"/>
                </a:solidFill>
              </a:rPr>
              <a:t>]</a:t>
            </a:r>
          </a:p>
          <a:p>
            <a:endParaRPr lang="en-GB" sz="1050" dirty="0">
              <a:solidFill>
                <a:schemeClr val="bg1"/>
              </a:solidFill>
            </a:endParaRPr>
          </a:p>
          <a:p>
            <a:r>
              <a:rPr lang="en-GB" sz="1050" dirty="0">
                <a:solidFill>
                  <a:schemeClr val="bg1"/>
                </a:solidFill>
              </a:rPr>
              <a:t>Permission is hereby granted, free of charge, to any person obtaining a copy</a:t>
            </a:r>
          </a:p>
          <a:p>
            <a:r>
              <a:rPr lang="en-GB" sz="1050" dirty="0">
                <a:solidFill>
                  <a:schemeClr val="bg1"/>
                </a:solidFill>
              </a:rPr>
              <a:t>of this software and associated documentation files (the "Software"), to deal</a:t>
            </a:r>
          </a:p>
          <a:p>
            <a:r>
              <a:rPr lang="en-GB" sz="1050" dirty="0">
                <a:solidFill>
                  <a:schemeClr val="bg1"/>
                </a:solidFill>
              </a:rPr>
              <a:t>in the Software without restriction, including without limitation the rights</a:t>
            </a:r>
          </a:p>
          <a:p>
            <a:r>
              <a:rPr lang="en-GB" sz="1050" dirty="0">
                <a:solidFill>
                  <a:schemeClr val="bg1"/>
                </a:solidFill>
              </a:rPr>
              <a:t>to use, copy, modify, merge, publish, distribute, sublicense, and/or sell</a:t>
            </a:r>
          </a:p>
          <a:p>
            <a:r>
              <a:rPr lang="en-GB" sz="1050" dirty="0">
                <a:solidFill>
                  <a:schemeClr val="bg1"/>
                </a:solidFill>
              </a:rPr>
              <a:t>copies of the Software, and to permit persons to whom the Software is</a:t>
            </a:r>
          </a:p>
          <a:p>
            <a:r>
              <a:rPr lang="en-GB" sz="1050" dirty="0">
                <a:solidFill>
                  <a:schemeClr val="bg1"/>
                </a:solidFill>
              </a:rPr>
              <a:t>furnished to do so, subject to the following conditions:</a:t>
            </a:r>
          </a:p>
          <a:p>
            <a:endParaRPr lang="en-GB" sz="1050" dirty="0">
              <a:solidFill>
                <a:schemeClr val="bg1"/>
              </a:solidFill>
            </a:endParaRPr>
          </a:p>
          <a:p>
            <a:r>
              <a:rPr lang="en-GB" sz="1050" dirty="0">
                <a:solidFill>
                  <a:schemeClr val="bg1"/>
                </a:solidFill>
              </a:rPr>
              <a:t>The above copyright notice and this permission notice shall be included in all</a:t>
            </a:r>
          </a:p>
          <a:p>
            <a:r>
              <a:rPr lang="en-GB" sz="1050" dirty="0">
                <a:solidFill>
                  <a:schemeClr val="bg1"/>
                </a:solidFill>
              </a:rPr>
              <a:t>copies or substantial portions of the Software.</a:t>
            </a:r>
          </a:p>
          <a:p>
            <a:endParaRPr lang="en-GB" sz="1050" dirty="0">
              <a:solidFill>
                <a:schemeClr val="bg1"/>
              </a:solidFill>
            </a:endParaRPr>
          </a:p>
          <a:p>
            <a:r>
              <a:rPr lang="en-GB" sz="1050" dirty="0">
                <a:solidFill>
                  <a:schemeClr val="bg1"/>
                </a:solidFill>
              </a:rPr>
              <a:t>THE SOFTWARE IS PROVIDED "AS IS", WITHOUT WARRANTY OF ANY KIND, EXPRESS OR</a:t>
            </a:r>
          </a:p>
          <a:p>
            <a:r>
              <a:rPr lang="en-GB" sz="1050" dirty="0">
                <a:solidFill>
                  <a:schemeClr val="bg1"/>
                </a:solidFill>
              </a:rPr>
              <a:t>IMPLIED, INCLUDING BUT NOT LIMITED TO THE WARRANTIES OF MERCHANTABILITY,</a:t>
            </a:r>
          </a:p>
          <a:p>
            <a:r>
              <a:rPr lang="en-GB" sz="1050" dirty="0">
                <a:solidFill>
                  <a:schemeClr val="bg1"/>
                </a:solidFill>
              </a:rPr>
              <a:t>FITNESS FOR A PARTICULAR PURPOSE AND NONINFRINGEMENT. IN NO EVENT SHALL THE</a:t>
            </a:r>
          </a:p>
          <a:p>
            <a:r>
              <a:rPr lang="en-GB" sz="1050" dirty="0">
                <a:solidFill>
                  <a:schemeClr val="bg1"/>
                </a:solidFill>
              </a:rPr>
              <a:t>AUTHORS OR COPYRIGHT HOLDERS BE LIABLE FOR ANY CLAIM, DAMAGES OR OTHER</a:t>
            </a:r>
          </a:p>
          <a:p>
            <a:r>
              <a:rPr lang="en-GB" sz="1050" dirty="0">
                <a:solidFill>
                  <a:schemeClr val="bg1"/>
                </a:solidFill>
              </a:rPr>
              <a:t>LIABILITY, WHETHER IN AN ACTION OF CONTRACT, TORT OR OTHERWISE, ARISING FROM,</a:t>
            </a:r>
          </a:p>
          <a:p>
            <a:r>
              <a:rPr lang="en-GB" sz="1050" dirty="0">
                <a:solidFill>
                  <a:schemeClr val="bg1"/>
                </a:solidFill>
              </a:rPr>
              <a:t>OUT OF OR IN CONNECTION WITH THE SOFTWARE OR THE USE OR OTHER DEALINGS IN THE</a:t>
            </a:r>
          </a:p>
          <a:p>
            <a:r>
              <a:rPr lang="en-GB" sz="1050" dirty="0">
                <a:solidFill>
                  <a:schemeClr val="bg1"/>
                </a:solidFill>
              </a:rPr>
              <a:t>SOFTWARE.</a:t>
            </a:r>
          </a:p>
          <a:p>
            <a:endParaRPr lang="de-DE" sz="1400" dirty="0"/>
          </a:p>
        </p:txBody>
      </p:sp>
    </p:spTree>
    <p:extLst>
      <p:ext uri="{BB962C8B-B14F-4D97-AF65-F5344CB8AC3E}">
        <p14:creationId xmlns:p14="http://schemas.microsoft.com/office/powerpoint/2010/main" val="22420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Yourself</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Someone</a:t>
              </a: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𝑰</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4663" b="-1071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𝑌</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𝑆</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Yourself</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a:t>Someone</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𝑆</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𝑆</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xmlns="">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60425" y="2575590"/>
            <a:ext cx="4019550"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xmlns:a14="http://schemas.microsoft.com/office/drawing/2010/main">
        <mc:Choice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01151"/>
            <a:chOff x="5882010" y="444603"/>
            <a:chExt cx="3414906" cy="2454960"/>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Yourself</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Someone</a:t>
                </a: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54960"/>
              <a:chOff x="5854440" y="1496762"/>
              <a:chExt cx="3414906" cy="2454960"/>
            </a:xfrm>
          </p:grpSpPr>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 </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17C90D01-FB5D-4F80-A17E-0E5FCDE78770}"/>
                      </a:ext>
                    </a:extLst>
                  </p:cNvPr>
                  <p:cNvSpPr txBox="1"/>
                  <p:nvPr/>
                </p:nvSpPr>
                <p:spPr>
                  <a:xfrm>
                    <a:off x="7042128" y="3659348"/>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𝑰</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7042128" y="3659348"/>
                    <a:ext cx="889046" cy="292374"/>
                  </a:xfrm>
                  <a:prstGeom prst="rect">
                    <a:avLst/>
                  </a:prstGeom>
                  <a:blipFill>
                    <a:blip r:embed="rId7"/>
                    <a:stretch>
                      <a:fillRect r="-16495" b="-14754"/>
                    </a:stretch>
                  </a:blipFill>
                </p:spPr>
                <p:txBody>
                  <a:bodyPr/>
                  <a:lstStyle/>
                  <a:p>
                    <a:r>
                      <a:rPr lang="de-DE">
                        <a:noFill/>
                      </a:rPr>
                      <a:t> </a:t>
                    </a:r>
                  </a:p>
                </p:txBody>
              </p:sp>
            </mc:Fallback>
          </mc:AlternateContent>
        </p:grpSp>
      </p:gr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Choice>
        <mc:Fallback xmlns="">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𝒀</m:t>
                                </m:r>
                              </m:oMath>
                            </m:oMathPara>
                          </a14:m>
                          <a:endParaRPr lang="en-GB" sz="13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p:cNvSpPr>
              <p:nvPr>
                <p:ph type="body" idx="4294967295"/>
              </p:nvPr>
            </p:nvSpPr>
            <p:spPr>
              <a:xfrm>
                <a:off x="457199" y="800100"/>
                <a:ext cx="4798219" cy="5753100"/>
              </a:xfrm>
            </p:spPr>
            <p:txBody>
              <a:bodyPr/>
              <a:lstStyle/>
              <a:p>
                <a:pPr marL="0" indent="0" eaLnBrk="1" hangingPunct="1">
                  <a:lnSpc>
                    <a:spcPct val="90000"/>
                  </a:lnSpc>
                </a:pPr>
                <a:r>
                  <a:rPr lang="en-AU" sz="1800">
                    <a:latin typeface="+mj-lt"/>
                  </a:rPr>
                  <a:t>It is worth spending a moment to understand further the possible surprising behavior of the graph. Consider a particular instance of such a graph corresponding to a problem with three binary random variables related to a working recording using BigBlueButton.</a:t>
                </a:r>
              </a:p>
              <a:p>
                <a:pPr marL="0" indent="0" eaLnBrk="1" hangingPunct="1">
                  <a:lnSpc>
                    <a:spcPct val="90000"/>
                  </a:lnSpc>
                </a:pPr>
                <a:endParaRPr lang="en-AU" sz="1800" b="0">
                  <a:latin typeface="+mj-lt"/>
                </a:endParaRPr>
              </a:p>
              <a:p>
                <a:pPr marL="0" indent="0" eaLnBrk="1" hangingPunct="1">
                  <a:lnSpc>
                    <a:spcPct val="90000"/>
                  </a:lnSpc>
                </a:pPr>
                <a:r>
                  <a:rPr lang="en-AU" sz="1800" b="0">
                    <a:latin typeface="+mj-lt"/>
                  </a:rPr>
                  <a:t>The variables are called:</a:t>
                </a:r>
              </a:p>
              <a:p>
                <a:pPr marL="0" indent="0" eaLnBrk="1" hangingPunct="1">
                  <a:lnSpc>
                    <a:spcPct val="90000"/>
                  </a:lnSpc>
                  <a:buFont typeface="Arial" charset="0"/>
                  <a:buChar char="•"/>
                </a:pPr>
                <a:endParaRPr lang="en-AU" sz="1800" b="0" i="1">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a:latin typeface="+mj-lt"/>
                  </a:rPr>
                  <a:t> - </a:t>
                </a:r>
                <a:r>
                  <a:rPr lang="en-AU" sz="1800" b="0">
                    <a:latin typeface="+mj-lt"/>
                  </a:rPr>
                  <a:t>Microphone state – that is either working (M=1) or not working (M=0; broken, connection issues, not plugged in etc.)</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𝐴</m:t>
                        </m:r>
                      </m:e>
                      <m:sub>
                        <m:r>
                          <a:rPr lang="en-AU" sz="1800" b="0" i="1" smtClean="0">
                            <a:latin typeface="Cambria Math" panose="02040503050406030204" pitchFamily="18" charset="0"/>
                          </a:rPr>
                          <m:t>1</m:t>
                        </m:r>
                      </m:sub>
                    </m:sSub>
                  </m:oMath>
                </a14:m>
                <a:r>
                  <a:rPr lang="en-AU" sz="1200" b="0">
                    <a:latin typeface="+mj-lt"/>
                  </a:rPr>
                  <a:t> </a:t>
                </a:r>
                <a:r>
                  <a:rPr lang="en-AU" sz="1800" b="0">
                    <a:latin typeface="+mj-lt"/>
                  </a:rPr>
                  <a:t>- Recording app in BBB – That is working properly (A=1) or has a malfuction due to server issues (A=0)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𝑅</m:t>
                        </m:r>
                      </m:e>
                      <m:sub>
                        <m:r>
                          <a:rPr lang="en-AU" sz="1800" b="0" i="1" smtClean="0">
                            <a:latin typeface="Cambria Math" panose="02040503050406030204" pitchFamily="18" charset="0"/>
                          </a:rPr>
                          <m:t>1</m:t>
                        </m:r>
                      </m:sub>
                    </m:sSub>
                  </m:oMath>
                </a14:m>
                <a:r>
                  <a:rPr lang="en-AU" sz="1800" b="0">
                    <a:latin typeface="+mj-lt"/>
                  </a:rPr>
                  <a:t> - Recorded session – That was succesfull (R=1) or unsuccesfull (R=0)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endParaRPr lang="en-AU" sz="1800" b="0">
                  <a:latin typeface="+mj-lt"/>
                </a:endParaRPr>
              </a:p>
            </p:txBody>
          </p:sp>
        </mc:Choice>
        <mc:Fallback xmlns="">
          <p:sp>
            <p:nvSpPr>
              <p:cNvPr id="9219" name="Rectangle 3"/>
              <p:cNvSpPr>
                <a:spLocks noGrp="1" noRot="1" noChangeAspect="1" noMove="1" noResize="1" noEditPoints="1" noAdjustHandles="1" noChangeArrowheads="1" noChangeShapeType="1" noTextEdit="1"/>
              </p:cNvSpPr>
              <p:nvPr>
                <p:ph type="body" idx="4294967295"/>
              </p:nvPr>
            </p:nvSpPr>
            <p:spPr>
              <a:xfrm>
                <a:off x="457199" y="800100"/>
                <a:ext cx="4798219" cy="5753100"/>
              </a:xfrm>
              <a:blipFill>
                <a:blip r:embed="rId3"/>
                <a:stretch>
                  <a:fillRect l="-1017" t="-953" r="-2033"/>
                </a:stretch>
              </a:blipFill>
            </p:spPr>
            <p:txBody>
              <a:bodyPr/>
              <a:lstStyle/>
              <a:p>
                <a:r>
                  <a:rPr lang="de-DE">
                    <a:noFill/>
                  </a:rPr>
                  <a:t> </a:t>
                </a:r>
              </a:p>
            </p:txBody>
          </p:sp>
        </mc:Fallback>
      </mc:AlternateContent>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5" name="Rechteck 4">
            <a:extLst>
              <a:ext uri="{FF2B5EF4-FFF2-40B4-BE49-F238E27FC236}">
                <a16:creationId xmlns:a16="http://schemas.microsoft.com/office/drawing/2014/main" id="{CE03583A-0DEC-423C-8844-2E91551FB967}"/>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=1)=0,9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=0)=0,1</m:t>
                      </m:r>
                    </m:oMath>
                  </m:oMathPara>
                </a14:m>
                <a:endParaRPr lang="de-DE" dirty="0"/>
              </a:p>
            </p:txBody>
          </p:sp>
        </mc:Choice>
        <mc:Fallback xmlns="">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10" name="Rechteck 9">
            <a:extLst>
              <a:ext uri="{FF2B5EF4-FFF2-40B4-BE49-F238E27FC236}">
                <a16:creationId xmlns:a16="http://schemas.microsoft.com/office/drawing/2014/main" id="{14F0997C-0C88-426D-8C17-EF0C59935E3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extLst>
      <p:ext uri="{BB962C8B-B14F-4D97-AF65-F5344CB8AC3E}">
        <p14:creationId xmlns:p14="http://schemas.microsoft.com/office/powerpoint/2010/main" val="408537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657250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know that the recording wasn´t working. The proper mathematical expression than would be:</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1. Read equation from given network:</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2. Using product rule</a:t>
                </a: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3. Marginalize over M</a:t>
                </a:r>
                <a:endParaRPr lang="en-AU">
                  <a:latin typeface="+mj-lt"/>
                  <a:cs typeface="Calibri" panose="020F0502020204030204" pitchFamily="34" charset="0"/>
                </a:endParaRP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a:latin typeface="+mj-lt"/>
                  <a:cs typeface="Calibri" panose="020F0502020204030204" pitchFamily="34" charset="0"/>
                </a:endParaRPr>
              </a:p>
              <a:p>
                <a:endParaRPr lang="en-AU">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766470" cy="6572505"/>
              </a:xfrm>
              <a:prstGeom prst="rect">
                <a:avLst/>
              </a:prstGeom>
              <a:blipFill>
                <a:blip r:embed="rId3"/>
                <a:stretch>
                  <a:fillRect l="-1151" t="-649"/>
                </a:stretch>
              </a:blipFill>
              <a:ln>
                <a:noFill/>
              </a:ln>
            </p:spPr>
            <p:txBody>
              <a:bodyPr/>
              <a:lstStyle/>
              <a:p>
                <a:r>
                  <a:rPr lang="de-DE">
                    <a:noFill/>
                  </a:rPr>
                  <a:t> </a:t>
                </a:r>
              </a:p>
            </p:txBody>
          </p:sp>
        </mc:Fallback>
      </mc:AlternateContent>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031325"/>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As we see on the tables a slide ago, there is no P(R) that we could directly plug in, as it is not directly given (dependend on p(M) and p(A)).</a:t>
            </a:r>
          </a:p>
          <a:p>
            <a:endParaRPr lang="en-AU"/>
          </a:p>
          <a:p>
            <a:r>
              <a:rPr lang="en-AU"/>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p:sp>
        <p:nvSpPr>
          <p:cNvPr id="5" name="Rechteck 4">
            <a:extLst>
              <a:ext uri="{FF2B5EF4-FFF2-40B4-BE49-F238E27FC236}">
                <a16:creationId xmlns:a16="http://schemas.microsoft.com/office/drawing/2014/main" id="{0AC3F66F-1345-4D2C-92DF-0402B6F49C2E}"/>
              </a:ext>
            </a:extLst>
          </p:cNvPr>
          <p:cNvSpPr/>
          <p:nvPr/>
        </p:nvSpPr>
        <p:spPr>
          <a:xfrm>
            <a:off x="152400" y="1476284"/>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E4E5A4FF-834C-4E55-97EA-42F27A3762E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370687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D59A3FCF-FDAF-4DB3-A784-42BF23BED8F0}"/>
                  </a:ext>
                </a:extLst>
              </p:cNvPr>
              <p:cNvSpPr txBox="1"/>
              <p:nvPr/>
            </p:nvSpPr>
            <p:spPr>
              <a:xfrm>
                <a:off x="2218" y="423710"/>
                <a:ext cx="5119445" cy="63257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1. Use equation from given network again:</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2. Just </a:t>
                </a:r>
                <a:r>
                  <a:rPr lang="en-AU" u="sng" dirty="0" err="1">
                    <a:solidFill>
                      <a:srgbClr val="000000"/>
                    </a:solidFill>
                    <a:latin typeface="+mj-lt"/>
                  </a:rPr>
                  <a:t>margilize</a:t>
                </a:r>
                <a:r>
                  <a:rPr lang="en-AU" u="sng" dirty="0">
                    <a:solidFill>
                      <a:srgbClr val="000000"/>
                    </a:solidFill>
                    <a:latin typeface="+mj-lt"/>
                  </a:rPr>
                  <a:t> over M and A</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3. Plug in Values</a:t>
                </a:r>
              </a:p>
              <a:p>
                <a:endParaRPr lang="en-AU" dirty="0">
                  <a:solidFill>
                    <a:srgbClr val="000000"/>
                  </a:solidFill>
                  <a:latin typeface="+mj-lt"/>
                </a:endParaRPr>
              </a:p>
              <a:p>
                <a:pPr/>
                <a:r>
                  <a:rPr lang="en-AU" dirty="0">
                    <a:solidFill>
                      <a:srgbClr val="000000"/>
                    </a:solidFill>
                    <a:latin typeface="+mj-lt"/>
                  </a:rPr>
                  <a:t>P(R=0)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oMath>
                </a14:m>
                <a:r>
                  <a:rPr lang="en-AU" dirty="0">
                    <a:solidFill>
                      <a:srgbClr val="000000"/>
                    </a:solidFill>
                    <a:latin typeface="+mj-lt"/>
                  </a:rPr>
                  <a:t>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oMath>
                </a14:m>
                <a:r>
                  <a:rPr lang="en-AU" dirty="0">
                    <a:solidFill>
                      <a:srgbClr val="000000"/>
                    </a:solidFill>
                    <a:latin typeface="+mj-lt"/>
                  </a:rPr>
                  <a:t>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oMath>
                </a14:m>
                <a:r>
                  <a:rPr lang="en-AU" dirty="0">
                    <a:solidFill>
                      <a:srgbClr val="000000"/>
                    </a:solidFill>
                    <a:latin typeface="+mj-lt"/>
                  </a:rPr>
                  <a:t> +</a:t>
                </a:r>
                <a:br>
                  <a:rPr lang="en-AU" dirty="0">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dirty="0">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dirty="0">
                    <a:solidFill>
                      <a:srgbClr val="000000"/>
                    </a:solidFill>
                    <a:latin typeface="+mj-lt"/>
                  </a:rPr>
                  <a:t> 0,315</a:t>
                </a:r>
              </a:p>
            </p:txBody>
          </p:sp>
        </mc:Choice>
        <mc:Fallback xmlns="">
          <p:sp>
            <p:nvSpPr>
              <p:cNvPr id="9" name="Textfeld 8">
                <a:extLst>
                  <a:ext uri="{FF2B5EF4-FFF2-40B4-BE49-F238E27FC236}">
                    <a16:creationId xmlns:a16="http://schemas.microsoft.com/office/drawing/2014/main" id="{D59A3FCF-FDAF-4DB3-A784-42BF23BED8F0}"/>
                  </a:ext>
                </a:extLst>
              </p:cNvPr>
              <p:cNvSpPr txBox="1">
                <a:spLocks noRot="1" noChangeAspect="1" noMove="1" noResize="1" noEditPoints="1" noAdjustHandles="1" noChangeArrowheads="1" noChangeShapeType="1" noTextEdit="1"/>
              </p:cNvSpPr>
              <p:nvPr/>
            </p:nvSpPr>
            <p:spPr>
              <a:xfrm>
                <a:off x="2218" y="423710"/>
                <a:ext cx="5119445" cy="6325706"/>
              </a:xfrm>
              <a:prstGeom prst="rect">
                <a:avLst/>
              </a:prstGeom>
              <a:blipFill>
                <a:blip r:embed="rId3"/>
                <a:stretch>
                  <a:fillRect l="-952" b="-675"/>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DE10C8F2-1D65-4FDF-A5F2-AE47A8AEDB48}"/>
              </a:ext>
            </a:extLst>
          </p:cNvPr>
          <p:cNvSpPr txBox="1"/>
          <p:nvPr/>
        </p:nvSpPr>
        <p:spPr>
          <a:xfrm>
            <a:off x="5280862" y="3277678"/>
            <a:ext cx="3816278" cy="3416320"/>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Now that we calculated our P(R=0) we can return to our original task.</a:t>
            </a:r>
          </a:p>
          <a:p>
            <a:endParaRPr lang="en-AU"/>
          </a:p>
          <a:p>
            <a:r>
              <a:rPr lang="en-AU"/>
              <a:t>As side nodes: You don´t need to calculate P(R=0) already. You simply can plug the formula in later.</a:t>
            </a:r>
          </a:p>
          <a:p>
            <a:r>
              <a:rPr lang="en-AU"/>
              <a:t>Additionaly we just calculated the probability of an unsuccesfull recording without knowing anything about the recording functionality or the state of the microphone given the probabilities on the table.</a:t>
            </a:r>
          </a:p>
        </p:txBody>
      </p:sp>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hteck 10">
            <a:extLst>
              <a:ext uri="{FF2B5EF4-FFF2-40B4-BE49-F238E27FC236}">
                <a16:creationId xmlns:a16="http://schemas.microsoft.com/office/drawing/2014/main" id="{6669EA86-F520-462C-8D0F-95D0250BD8B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7351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0" y="381000"/>
                <a:ext cx="8672639" cy="3929794"/>
              </a:xfrm>
              <a:prstGeom prst="rect">
                <a:avLst/>
              </a:prstGeom>
              <a:noFill/>
              <a:ln>
                <a:noFill/>
              </a:ln>
            </p:spPr>
            <p:txBody>
              <a:bodyPr wrap="square" rtlCol="0">
                <a:spAutoFit/>
              </a:bodyPr>
              <a:lstStyle/>
              <a:p>
                <a:r>
                  <a:rPr lang="en-US" dirty="0">
                    <a:solidFill>
                      <a:srgbClr val="000000"/>
                    </a:solidFill>
                    <a:latin typeface="+mj-lt"/>
                    <a:cs typeface="Calibri" panose="020F0502020204030204" pitchFamily="34" charset="0"/>
                  </a:rPr>
                  <a:t>1. From now on P(R) is given, so we plug this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0" y="381000"/>
                <a:ext cx="8672639" cy="3929794"/>
              </a:xfrm>
              <a:prstGeom prst="rect">
                <a:avLst/>
              </a:prstGeom>
              <a:blipFill>
                <a:blip r:embed="rId3"/>
                <a:stretch>
                  <a:fillRect l="-562" t="-932" b="-621"/>
                </a:stretch>
              </a:blipFill>
              <a:ln>
                <a:noFill/>
              </a:ln>
            </p:spPr>
            <p:txBody>
              <a:bodyPr/>
              <a:lstStyle/>
              <a:p>
                <a:r>
                  <a:rPr lang="de-DE">
                    <a:noFill/>
                  </a:rPr>
                  <a:t> </a:t>
                </a:r>
              </a:p>
            </p:txBody>
          </p:sp>
        </mc:Fallback>
      </mc:AlternateContent>
      <p:sp>
        <p:nvSpPr>
          <p:cNvPr id="10" name="Textfeld 9">
            <a:extLst>
              <a:ext uri="{FF2B5EF4-FFF2-40B4-BE49-F238E27FC236}">
                <a16:creationId xmlns:a16="http://schemas.microsoft.com/office/drawing/2014/main" id="{41A87D5D-220F-4ABD-B3F2-64C708BDBF72}"/>
              </a:ext>
            </a:extLst>
          </p:cNvPr>
          <p:cNvSpPr txBox="1"/>
          <p:nvPr/>
        </p:nvSpPr>
        <p:spPr>
          <a:xfrm>
            <a:off x="111036" y="4541748"/>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4" name="Rechteck 3">
            <a:extLst>
              <a:ext uri="{FF2B5EF4-FFF2-40B4-BE49-F238E27FC236}">
                <a16:creationId xmlns:a16="http://schemas.microsoft.com/office/drawing/2014/main" id="{B6D52A9B-6AE2-467B-8714-012F2E5B410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901221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TM03457485[[fn=Netz]]</Template>
  <TotalTime>0</TotalTime>
  <Words>2278</Words>
  <Application>Microsoft Office PowerPoint</Application>
  <PresentationFormat>Bildschirmpräsentation (4:3)</PresentationFormat>
  <Paragraphs>400</Paragraphs>
  <Slides>15</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Adobe Ming Std L</vt:lpstr>
      <vt:lpstr>Arial</vt:lpstr>
      <vt:lpstr>Calibri</vt:lpstr>
      <vt:lpstr>Cambria Math</vt:lpstr>
      <vt:lpstr>Times New Roman</vt:lpstr>
      <vt:lpstr>3_Office Theme</vt:lpstr>
      <vt:lpstr>PowerPoint-Präsentation</vt:lpstr>
      <vt:lpstr>Representing knowledge example</vt:lpstr>
      <vt:lpstr>Representing knowledge example</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Jacqueline N</cp:lastModifiedBy>
  <cp:revision>522</cp:revision>
  <cp:lastPrinted>2016-11-03T13:27:00Z</cp:lastPrinted>
  <dcterms:created xsi:type="dcterms:W3CDTF">2007-06-28T16:14:27Z</dcterms:created>
  <dcterms:modified xsi:type="dcterms:W3CDTF">2020-11-18T17:16:08Z</dcterms:modified>
</cp:coreProperties>
</file>