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2"/>
  </p:notesMasterIdLst>
  <p:handoutMasterIdLst>
    <p:handoutMasterId r:id="rId33"/>
  </p:handoutMasterIdLst>
  <p:sldIdLst>
    <p:sldId id="461" r:id="rId2"/>
    <p:sldId id="393" r:id="rId3"/>
    <p:sldId id="462" r:id="rId4"/>
    <p:sldId id="470" r:id="rId5"/>
    <p:sldId id="463" r:id="rId6"/>
    <p:sldId id="468" r:id="rId7"/>
    <p:sldId id="469" r:id="rId8"/>
    <p:sldId id="466" r:id="rId9"/>
    <p:sldId id="467" r:id="rId10"/>
    <p:sldId id="471" r:id="rId11"/>
    <p:sldId id="472" r:id="rId12"/>
    <p:sldId id="481" r:id="rId13"/>
    <p:sldId id="474" r:id="rId14"/>
    <p:sldId id="482" r:id="rId15"/>
    <p:sldId id="476" r:id="rId16"/>
    <p:sldId id="483" r:id="rId17"/>
    <p:sldId id="484" r:id="rId18"/>
    <p:sldId id="465" r:id="rId19"/>
    <p:sldId id="479" r:id="rId20"/>
    <p:sldId id="464" r:id="rId21"/>
    <p:sldId id="485" r:id="rId22"/>
    <p:sldId id="488" r:id="rId23"/>
    <p:sldId id="456" r:id="rId24"/>
    <p:sldId id="489" r:id="rId25"/>
    <p:sldId id="490" r:id="rId26"/>
    <p:sldId id="491" r:id="rId27"/>
    <p:sldId id="486" r:id="rId28"/>
    <p:sldId id="492" r:id="rId29"/>
    <p:sldId id="487" r:id="rId30"/>
    <p:sldId id="493" r:id="rId31"/>
  </p:sldIdLst>
  <p:sldSz cx="9144000" cy="6858000" type="screen4x3"/>
  <p:notesSz cx="7010400" cy="93980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2822C-7C52-4265-8472-E4C78A35578F}" v="525" dt="2020-11-15T17:07:49.3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114" d="100"/>
          <a:sy n="114" d="100"/>
        </p:scale>
        <p:origin x="1482" y="144"/>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16.11.2020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11/16/2020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4835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79777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1180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912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868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84FF8C07-1F03-4B7B-9CE6-BC2931D32BAF}"/>
              </a:ext>
            </a:extLst>
          </p:cNvPr>
          <p:cNvPicPr>
            <a:picLocks noChangeAspect="1"/>
          </p:cNvPicPr>
          <p:nvPr/>
        </p:nvPicPr>
        <p:blipFill>
          <a:blip r:embed="rId2">
            <a:duotone>
              <a:prstClr val="black"/>
              <a:srgbClr val="D9C3A5">
                <a:tint val="50000"/>
                <a:satMod val="180000"/>
              </a:srgbClr>
            </a:duotone>
          </a:blip>
          <a:stretch>
            <a:fillRect/>
          </a:stretch>
        </p:blipFill>
        <p:spPr>
          <a:xfrm>
            <a:off x="0" y="-39915"/>
            <a:ext cx="9144000" cy="6854873"/>
          </a:xfrm>
          <a:prstGeom prst="rect">
            <a:avLst/>
          </a:prstGeom>
        </p:spPr>
      </p:pic>
      <p:sp>
        <p:nvSpPr>
          <p:cNvPr id="7" name="Textfeld 6">
            <a:extLst>
              <a:ext uri="{FF2B5EF4-FFF2-40B4-BE49-F238E27FC236}">
                <a16:creationId xmlns:a16="http://schemas.microsoft.com/office/drawing/2014/main" id="{55819610-F617-40BC-B5FE-0887F93AFC0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38570692"/>
      </p:ext>
    </p:extLst>
  </p:cSld>
  <p:clrMapOvr>
    <a:masterClrMapping/>
  </p:clrMapOvr>
  <mc:AlternateContent xmlns:mc="http://schemas.openxmlformats.org/markup-compatibility/2006" xmlns:p14="http://schemas.microsoft.com/office/powerpoint/2010/main">
    <mc:Choice Requires="p14">
      <p:transition spd="slow" p14:dur="2000" advTm="133421"/>
    </mc:Choice>
    <mc:Fallback xmlns="">
      <p:transition spd="slow" advTm="1334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a:latin typeface="+mj-lt"/>
                  </a:rPr>
                  <a:t>It is worth spending a moment to understand further the possible surprising behavior of the graph. Consider a particular instance of such a graph corresponding to a problem with three binary random variables related to a working recording using BigBlueButton.</a:t>
                </a:r>
              </a:p>
              <a:p>
                <a:pPr marL="0" indent="0" eaLnBrk="1" hangingPunct="1">
                  <a:lnSpc>
                    <a:spcPct val="90000"/>
                  </a:lnSpc>
                </a:pPr>
                <a:endParaRPr lang="en-AU" sz="1800" b="0">
                  <a:latin typeface="+mj-lt"/>
                </a:endParaRPr>
              </a:p>
              <a:p>
                <a:pPr marL="0" indent="0" eaLnBrk="1" hangingPunct="1">
                  <a:lnSpc>
                    <a:spcPct val="90000"/>
                  </a:lnSpc>
                </a:pPr>
                <a:r>
                  <a:rPr lang="en-AU" sz="1800" b="0">
                    <a:latin typeface="+mj-lt"/>
                  </a:rPr>
                  <a:t>The variables are called:</a:t>
                </a:r>
              </a:p>
              <a:p>
                <a:pPr marL="0" indent="0" eaLnBrk="1" hangingPunct="1">
                  <a:lnSpc>
                    <a:spcPct val="90000"/>
                  </a:lnSpc>
                  <a:buFont typeface="Arial" charset="0"/>
                  <a:buChar char="•"/>
                </a:pPr>
                <a:endParaRPr lang="en-AU" sz="1800" b="0" i="1">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a:latin typeface="+mj-lt"/>
                  </a:rPr>
                  <a:t> - </a:t>
                </a:r>
                <a:r>
                  <a:rPr lang="en-AU" sz="1800" b="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a:latin typeface="+mj-lt"/>
                  </a:rPr>
                  <a:t> </a:t>
                </a:r>
                <a:r>
                  <a:rPr lang="en-AU" sz="1800" b="0">
                    <a:latin typeface="+mj-lt"/>
                  </a:rPr>
                  <a:t>- Recording app in BBB – That is working properly (A=1) or has a malfuction due to server issues (A=0)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a:latin typeface="+mj-lt"/>
                  </a:rPr>
                  <a:t> - Recorded session – That was succesfull (R=1) or unsuccesfull (R=0)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endParaRPr lang="en-AU" sz="1800" b="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4A7E8FD-70D7-4B16-B67C-68B17F9545D7}"/>
              </a:ext>
            </a:extLst>
          </p:cNvPr>
          <p:cNvPicPr>
            <a:picLocks noChangeAspect="1"/>
          </p:cNvPicPr>
          <p:nvPr/>
        </p:nvPicPr>
        <p:blipFill>
          <a:blip r:embed="rId2">
            <a:duotone>
              <a:prstClr val="black"/>
              <a:srgbClr val="D9C3A5">
                <a:tint val="50000"/>
                <a:satMod val="180000"/>
              </a:srgbClr>
            </a:duotone>
          </a:blip>
          <a:stretch>
            <a:fillRect/>
          </a:stretch>
        </p:blipFill>
        <p:spPr>
          <a:xfrm>
            <a:off x="0" y="18687"/>
            <a:ext cx="9144000" cy="6839313"/>
          </a:xfrm>
          <a:prstGeom prst="rect">
            <a:avLst/>
          </a:prstGeom>
        </p:spPr>
      </p:pic>
      <p:sp>
        <p:nvSpPr>
          <p:cNvPr id="8" name="Textfeld 7">
            <a:extLst>
              <a:ext uri="{FF2B5EF4-FFF2-40B4-BE49-F238E27FC236}">
                <a16:creationId xmlns:a16="http://schemas.microsoft.com/office/drawing/2014/main" id="{40162006-A192-4289-B38F-2A3D9B7FF2FC}"/>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044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m:t>
                      </m:r>
                      <m:r>
                        <m:rPr>
                          <m:nor/>
                        </m:rPr>
                        <a:rPr lang="de-DE" dirty="0"/>
                        <m:t>1</m:t>
                      </m:r>
                      <m:r>
                        <m:rPr>
                          <m:nor/>
                        </m:rPr>
                        <a:rPr lang="de-DE" dirty="0"/>
                        <m:t>)=</m:t>
                      </m:r>
                      <m:r>
                        <m:rPr>
                          <m:nor/>
                        </m:rPr>
                        <a:rPr lang="de-DE" dirty="0"/>
                        <m:t>0</m:t>
                      </m:r>
                      <m:r>
                        <m:rPr>
                          <m:nor/>
                        </m:rPr>
                        <a:rPr lang="de-DE" dirty="0"/>
                        <m:t>,</m:t>
                      </m:r>
                      <m:r>
                        <m:rPr>
                          <m:nor/>
                        </m:rPr>
                        <a:rPr lang="de-DE" dirty="0"/>
                        <m:t>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m:t>
                      </m:r>
                      <m:r>
                        <m:rPr>
                          <m:nor/>
                        </m:rPr>
                        <a:rPr lang="de-DE" dirty="0" smtClean="0"/>
                        <m:t>0</m:t>
                      </m:r>
                      <m:r>
                        <m:rPr>
                          <m:nor/>
                        </m:rPr>
                        <a:rPr lang="de-DE" dirty="0" smtClean="0"/>
                        <m:t>)=</m:t>
                      </m:r>
                      <m:r>
                        <m:rPr>
                          <m:nor/>
                        </m:rPr>
                        <a:rPr lang="de-DE" dirty="0" smtClean="0"/>
                        <m:t>0</m:t>
                      </m:r>
                      <m:r>
                        <m:rPr>
                          <m:nor/>
                        </m:rPr>
                        <a:rPr lang="de-DE" dirty="0" smtClean="0"/>
                        <m:t>,</m:t>
                      </m:r>
                      <m:r>
                        <m:rPr>
                          <m:nor/>
                        </m:rPr>
                        <a:rPr lang="de-DE" dirty="0" smtClean="0"/>
                        <m:t>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6CDE72C6-2E43-43E2-80D4-C7BD141CF7C6}"/>
              </a:ext>
            </a:extLst>
          </p:cNvPr>
          <p:cNvPicPr>
            <a:picLocks noChangeAspect="1"/>
          </p:cNvPicPr>
          <p:nvPr/>
        </p:nvPicPr>
        <p:blipFill>
          <a:blip r:embed="rId2">
            <a:duotone>
              <a:prstClr val="black"/>
              <a:srgbClr val="D9C3A5">
                <a:tint val="50000"/>
                <a:satMod val="180000"/>
              </a:srgbClr>
            </a:duotone>
          </a:blip>
          <a:stretch>
            <a:fillRect/>
          </a:stretch>
        </p:blipFill>
        <p:spPr>
          <a:xfrm>
            <a:off x="0" y="28575"/>
            <a:ext cx="9144000" cy="6848644"/>
          </a:xfrm>
          <a:prstGeom prst="rect">
            <a:avLst/>
          </a:prstGeom>
        </p:spPr>
      </p:pic>
      <p:sp>
        <p:nvSpPr>
          <p:cNvPr id="8" name="Textfeld 7">
            <a:extLst>
              <a:ext uri="{FF2B5EF4-FFF2-40B4-BE49-F238E27FC236}">
                <a16:creationId xmlns:a16="http://schemas.microsoft.com/office/drawing/2014/main" id="{6FE7FC5B-1297-4E21-91D5-56E3692BD6A1}"/>
              </a:ext>
            </a:extLst>
          </p:cNvPr>
          <p:cNvSpPr txBox="1"/>
          <p:nvPr/>
        </p:nvSpPr>
        <p:spPr>
          <a:xfrm rot="2069043">
            <a:off x="3503774" y="33553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4663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know that the recording wasn´t working. The proper mathematical expression than would be:</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1. Read equation from given network:</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2. Using product rule</a:t>
                </a: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3. Marginalize over M</a:t>
                </a:r>
                <a:endParaRPr lang="en-AU">
                  <a:latin typeface="+mj-lt"/>
                  <a:cs typeface="Calibri" panose="020F0502020204030204" pitchFamily="34" charset="0"/>
                </a:endParaRP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a:latin typeface="+mj-lt"/>
                  <a:cs typeface="Calibri" panose="020F0502020204030204" pitchFamily="34" charset="0"/>
                </a:endParaRPr>
              </a:p>
              <a:p>
                <a:endParaRPr lang="en-AU">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649"/>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031325"/>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As we see on the tables a slide ago, there is no P(R) that we could directly plug in, as it is not directly given (dependend on p(M) and p(A)).</a:t>
            </a:r>
          </a:p>
          <a:p>
            <a:endParaRPr lang="en-AU"/>
          </a:p>
          <a:p>
            <a:r>
              <a:rPr lang="en-AU"/>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a:t>
                </a:r>
                <a:r>
                  <a:rPr lang="en-AU" u="sng" dirty="0" err="1">
                    <a:solidFill>
                      <a:srgbClr val="000000"/>
                    </a:solidFill>
                    <a:latin typeface="+mj-lt"/>
                  </a:rPr>
                  <a:t>margilize</a:t>
                </a:r>
                <a:r>
                  <a:rPr lang="en-AU" u="sng" dirty="0">
                    <a:solidFill>
                      <a:srgbClr val="000000"/>
                    </a:solidFill>
                    <a:latin typeface="+mj-lt"/>
                  </a:rPr>
                  <a:t>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Now that we calculated our P(R=0) we can return to our original task.</a:t>
            </a:r>
          </a:p>
          <a:p>
            <a:endParaRPr lang="en-AU"/>
          </a:p>
          <a:p>
            <a:r>
              <a:rPr lang="en-AU"/>
              <a:t>As side nodes: You don´t need to calculate P(R=0) already. You simply can plug the formula in later.</a:t>
            </a:r>
          </a:p>
          <a:p>
            <a:r>
              <a:rPr lang="en-AU"/>
              <a:t>Additionaly we just calculated the probability of an unsuccesfull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7" name="Grafik 6">
            <a:extLst>
              <a:ext uri="{FF2B5EF4-FFF2-40B4-BE49-F238E27FC236}">
                <a16:creationId xmlns:a16="http://schemas.microsoft.com/office/drawing/2014/main" id="{EA869BDE-1E84-4FF7-8635-C9B6D39AEA16}"/>
              </a:ext>
            </a:extLst>
          </p:cNvPr>
          <p:cNvPicPr>
            <a:picLocks noChangeAspect="1"/>
          </p:cNvPicPr>
          <p:nvPr/>
        </p:nvPicPr>
        <p:blipFill>
          <a:blip r:embed="rId3">
            <a:duotone>
              <a:prstClr val="black"/>
              <a:srgbClr val="D9C3A5">
                <a:tint val="50000"/>
                <a:satMod val="180000"/>
              </a:srgbClr>
            </a:duotone>
          </a:blip>
          <a:stretch>
            <a:fillRect/>
          </a:stretch>
        </p:blipFill>
        <p:spPr>
          <a:xfrm>
            <a:off x="-1" y="-26649"/>
            <a:ext cx="9196283" cy="6884649"/>
          </a:xfrm>
          <a:prstGeom prst="rect">
            <a:avLst/>
          </a:prstGeom>
        </p:spPr>
      </p:pic>
      <p:sp>
        <p:nvSpPr>
          <p:cNvPr id="9" name="Textfeld 8">
            <a:extLst>
              <a:ext uri="{FF2B5EF4-FFF2-40B4-BE49-F238E27FC236}">
                <a16:creationId xmlns:a16="http://schemas.microsoft.com/office/drawing/2014/main" id="{FC4143A9-4756-4793-9F87-B2496440A09A}"/>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9598130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5" name="Grafik 4">
            <a:extLst>
              <a:ext uri="{FF2B5EF4-FFF2-40B4-BE49-F238E27FC236}">
                <a16:creationId xmlns:a16="http://schemas.microsoft.com/office/drawing/2014/main" id="{F3B8543E-2A20-4850-A582-43CFB30E294E}"/>
              </a:ext>
            </a:extLst>
          </p:cNvPr>
          <p:cNvPicPr>
            <a:picLocks noChangeAspect="1"/>
          </p:cNvPicPr>
          <p:nvPr/>
        </p:nvPicPr>
        <p:blipFill>
          <a:blip r:embed="rId3">
            <a:duotone>
              <a:prstClr val="black"/>
              <a:srgbClr val="D9C3A5">
                <a:tint val="50000"/>
                <a:satMod val="180000"/>
              </a:srgbClr>
            </a:duotone>
          </a:blip>
          <a:stretch>
            <a:fillRect/>
          </a:stretch>
        </p:blipFill>
        <p:spPr>
          <a:xfrm>
            <a:off x="0" y="3699"/>
            <a:ext cx="9144000" cy="6850602"/>
          </a:xfrm>
          <a:prstGeom prst="rect">
            <a:avLst/>
          </a:prstGeom>
        </p:spPr>
      </p:pic>
      <p:sp>
        <p:nvSpPr>
          <p:cNvPr id="2" name="Textfeld 1">
            <a:extLst>
              <a:ext uri="{FF2B5EF4-FFF2-40B4-BE49-F238E27FC236}">
                <a16:creationId xmlns:a16="http://schemas.microsoft.com/office/drawing/2014/main" id="{B6DC45A3-56D4-44A0-9A03-CBE3EA2CBB7B}"/>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unsuccesfull recording. The proper mathematical expression than would be:</a:t>
                </a:r>
              </a:p>
              <a:p>
                <a:endParaRPr lang="en-AU">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a:solidFill>
                      <a:srgbClr val="000000"/>
                    </a:solidFill>
                    <a:latin typeface="+mj-lt"/>
                    <a:cs typeface="Calibri" panose="020F0502020204030204" pitchFamily="34" charset="0"/>
                  </a:rPr>
                  <a:t>=?</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smtClean="0">
                          <a:solidFill>
                            <a:srgbClr val="000000"/>
                          </a:solidFill>
                          <a:latin typeface="+mj-lt"/>
                          <a:cs typeface="Calibri" panose="020F0502020204030204" pitchFamily="34" charset="0"/>
                        </a:rPr>
                        <m:t>1</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Read</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equation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from</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given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network</m:t>
                      </m:r>
                      <m:r>
                        <m:rPr>
                          <m:nor/>
                        </m:rPr>
                        <a:rPr lang="en-AU" smtClean="0">
                          <a:solidFill>
                            <a:srgbClr val="000000"/>
                          </a:solidFill>
                          <a:latin typeface="+mj-lt"/>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a:latin typeface="+mj-lt"/>
                    <a:cs typeface="Calibri" panose="020F0502020204030204" pitchFamily="34" charset="0"/>
                  </a:rPr>
                  <a:t>2</a:t>
                </a:r>
                <a:r>
                  <a:rPr lang="en-AU">
                    <a:solidFill>
                      <a:srgbClr val="000000"/>
                    </a:solidFill>
                    <a:latin typeface="+mj-lt"/>
                    <a:cs typeface="Calibri" panose="020F0502020204030204" pitchFamily="34" charset="0"/>
                  </a:rPr>
                  <a:t>. Use product rule over M and R</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a:latin typeface="+mj-lt"/>
                <a:cs typeface="Calibri" panose="020F0502020204030204" pitchFamily="34" charset="0"/>
              </a:rPr>
              <a:t>As we see on the tables a slide ago, there is no P(M,R) that we could directly plug in, as it is not directly given (dependend on p(M) and p(A)).</a:t>
            </a:r>
          </a:p>
          <a:p>
            <a:endParaRPr lang="en-AU">
              <a:latin typeface="+mj-lt"/>
              <a:cs typeface="Calibri" panose="020F0502020204030204" pitchFamily="34" charset="0"/>
            </a:endParaRPr>
          </a:p>
          <a:p>
            <a:r>
              <a:rPr lang="en-AU">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1. Use equation from given network again:</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2. Use sum rule over 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3. Plug in into original formula: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4. Plug in values:</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a:solidFill>
                    <a:srgbClr val="000000"/>
                  </a:solidFill>
                  <a:latin typeface="+mj-lt"/>
                  <a:cs typeface="Calibri" panose="020F0502020204030204" pitchFamily="34" charset="0"/>
                </a:endParaRPr>
              </a:p>
              <a:p>
                <a:endParaRPr lang="en-AU" u="sng">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504128" y="2728079"/>
            <a:ext cx="4555344" cy="3139321"/>
          </a:xfrm>
          <a:prstGeom prst="rect">
            <a:avLst/>
          </a:prstGeom>
          <a:noFill/>
          <a:ln>
            <a:solidFill>
              <a:schemeClr val="tx1"/>
            </a:solidFill>
          </a:ln>
        </p:spPr>
        <p:txBody>
          <a:bodyPr wrap="square">
            <a:spAutoFit/>
          </a:bodyPr>
          <a:lstStyle/>
          <a:p>
            <a:r>
              <a:rPr lang="en-AU">
                <a:solidFill>
                  <a:srgbClr val="000000"/>
                </a:solidFill>
                <a:latin typeface="+mj-lt"/>
                <a:cs typeface="Calibri" panose="020F0502020204030204" pitchFamily="34" charset="0"/>
              </a:rPr>
              <a:t>The Probability of an malfunction in BBB (A=0) is reduced due to observing the malfunction of the micro (M=0) knowing that a recording was not successful (R=0).</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This is referred to as “explaining away”:</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4FEA4-DBC3-44E0-982D-0A2C746BD2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775F04AA-1AF3-42C2-AF1D-32042EE15B5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1597711F-8FB8-424E-84A8-B6298F437947}"/>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EFEBA95-E0A3-478C-8909-2FCB888D06A2}"/>
              </a:ext>
            </a:extLst>
          </p:cNvPr>
          <p:cNvPicPr>
            <a:picLocks noChangeAspect="1"/>
          </p:cNvPicPr>
          <p:nvPr/>
        </p:nvPicPr>
        <p:blipFill>
          <a:blip r:embed="rId3">
            <a:duotone>
              <a:prstClr val="black"/>
              <a:srgbClr val="D9C3A5">
                <a:tint val="50000"/>
                <a:satMod val="180000"/>
              </a:srgbClr>
            </a:duotone>
          </a:blip>
          <a:stretch>
            <a:fillRect/>
          </a:stretch>
        </p:blipFill>
        <p:spPr>
          <a:xfrm>
            <a:off x="0" y="12469"/>
            <a:ext cx="9144000" cy="6833062"/>
          </a:xfrm>
          <a:prstGeom prst="rect">
            <a:avLst/>
          </a:prstGeom>
        </p:spPr>
      </p:pic>
      <p:sp>
        <p:nvSpPr>
          <p:cNvPr id="5" name="Textfeld 4">
            <a:extLst>
              <a:ext uri="{FF2B5EF4-FFF2-40B4-BE49-F238E27FC236}">
                <a16:creationId xmlns:a16="http://schemas.microsoft.com/office/drawing/2014/main" id="{076F43A6-B726-420F-BA2D-AA250F33CE9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819300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CCC5C4-EAC2-4B5A-94A2-C62CCAB6D6D9}"/>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AD8CF56F-6C99-4617-93E7-B2460F1C3DD0}"/>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2CC553A2-7044-4DC6-B302-A08455FAA20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EAD4ABE4-671E-4BE3-8CFB-414E8F8DA055}"/>
              </a:ext>
            </a:extLst>
          </p:cNvPr>
          <p:cNvPicPr>
            <a:picLocks noChangeAspect="1"/>
          </p:cNvPicPr>
          <p:nvPr/>
        </p:nvPicPr>
        <p:blipFill>
          <a:blip r:embed="rId2">
            <a:duotone>
              <a:prstClr val="black"/>
              <a:srgbClr val="D9C3A5">
                <a:tint val="50000"/>
                <a:satMod val="180000"/>
              </a:srgbClr>
            </a:duotone>
          </a:blip>
          <a:stretch>
            <a:fillRect/>
          </a:stretch>
        </p:blipFill>
        <p:spPr>
          <a:xfrm>
            <a:off x="1389" y="0"/>
            <a:ext cx="9141222" cy="6858000"/>
          </a:xfrm>
          <a:prstGeom prst="rect">
            <a:avLst/>
          </a:prstGeom>
        </p:spPr>
      </p:pic>
      <p:sp>
        <p:nvSpPr>
          <p:cNvPr id="5" name="Textfeld 4">
            <a:extLst>
              <a:ext uri="{FF2B5EF4-FFF2-40B4-BE49-F238E27FC236}">
                <a16:creationId xmlns:a16="http://schemas.microsoft.com/office/drawing/2014/main" id="{4E4F35FB-9851-445A-9526-5E3128DD9314}"/>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87890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6090F-E5EA-41B3-852D-ACDAB8BC85B0}"/>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F84E43CB-0EA5-49AB-83ED-7E95E1541BB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0396656C-C6FF-4C05-A428-01040142EA0A}"/>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0DFFC6EE-05A1-4EFE-B478-C80CB6D7001A}"/>
              </a:ext>
            </a:extLst>
          </p:cNvPr>
          <p:cNvPicPr>
            <a:picLocks noChangeAspect="1"/>
          </p:cNvPicPr>
          <p:nvPr/>
        </p:nvPicPr>
        <p:blipFill>
          <a:blip r:embed="rId2">
            <a:duotone>
              <a:prstClr val="black"/>
              <a:srgbClr val="D9C3A5">
                <a:tint val="50000"/>
                <a:satMod val="180000"/>
              </a:srgbClr>
            </a:duotone>
          </a:blip>
          <a:stretch>
            <a:fillRect/>
          </a:stretch>
        </p:blipFill>
        <p:spPr>
          <a:xfrm>
            <a:off x="6935" y="0"/>
            <a:ext cx="9130129" cy="6858000"/>
          </a:xfrm>
          <a:prstGeom prst="rect">
            <a:avLst/>
          </a:prstGeom>
        </p:spPr>
      </p:pic>
      <p:sp>
        <p:nvSpPr>
          <p:cNvPr id="5" name="Textfeld 4">
            <a:extLst>
              <a:ext uri="{FF2B5EF4-FFF2-40B4-BE49-F238E27FC236}">
                <a16:creationId xmlns:a16="http://schemas.microsoft.com/office/drawing/2014/main" id="{9C73886C-C6E0-4B20-92F4-F789584283E8}"/>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19527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FB040-9A72-4EAA-A72E-7897D2302D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3362145E-719C-4DF2-9F42-07CDD7858A40}"/>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C9E4875F-CBD8-4AF1-A250-7B6F0D6F8A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4DD916A0-5964-4513-B4B3-62986678D1E1}"/>
              </a:ext>
            </a:extLst>
          </p:cNvPr>
          <p:cNvPicPr>
            <a:picLocks noChangeAspect="1"/>
          </p:cNvPicPr>
          <p:nvPr/>
        </p:nvPicPr>
        <p:blipFill>
          <a:blip r:embed="rId2">
            <a:duotone>
              <a:prstClr val="black"/>
              <a:srgbClr val="D9C3A5">
                <a:tint val="50000"/>
                <a:satMod val="180000"/>
              </a:srgbClr>
            </a:duotone>
          </a:blip>
          <a:stretch>
            <a:fillRect/>
          </a:stretch>
        </p:blipFill>
        <p:spPr>
          <a:xfrm>
            <a:off x="0" y="5200"/>
            <a:ext cx="9144000" cy="6847600"/>
          </a:xfrm>
          <a:prstGeom prst="rect">
            <a:avLst/>
          </a:prstGeom>
        </p:spPr>
      </p:pic>
      <p:sp>
        <p:nvSpPr>
          <p:cNvPr id="5" name="Textfeld 4">
            <a:extLst>
              <a:ext uri="{FF2B5EF4-FFF2-40B4-BE49-F238E27FC236}">
                <a16:creationId xmlns:a16="http://schemas.microsoft.com/office/drawing/2014/main" id="{C1AD6585-62A4-48C2-99A9-1BF9D6AB357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3355609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F1642-E126-4DA5-A5B3-5DF27297C19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FA5B38DA-D3E4-4479-BAD9-13BE1756327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98CDF71-C392-4ED2-B980-190C762EE9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CB77AA56-124D-4077-995E-59558E903105}"/>
              </a:ext>
            </a:extLst>
          </p:cNvPr>
          <p:cNvPicPr>
            <a:picLocks noChangeAspect="1"/>
          </p:cNvPicPr>
          <p:nvPr/>
        </p:nvPicPr>
        <p:blipFill>
          <a:blip r:embed="rId3">
            <a:duotone>
              <a:prstClr val="black"/>
              <a:srgbClr val="D9C3A5">
                <a:tint val="50000"/>
                <a:satMod val="180000"/>
              </a:srgbClr>
            </a:duotone>
          </a:blip>
          <a:stretch>
            <a:fillRect/>
          </a:stretch>
        </p:blipFill>
        <p:spPr>
          <a:xfrm>
            <a:off x="0" y="6223"/>
            <a:ext cx="9144000" cy="6845554"/>
          </a:xfrm>
          <a:prstGeom prst="rect">
            <a:avLst/>
          </a:prstGeom>
        </p:spPr>
      </p:pic>
      <p:sp>
        <p:nvSpPr>
          <p:cNvPr id="5" name="Textfeld 4">
            <a:extLst>
              <a:ext uri="{FF2B5EF4-FFF2-40B4-BE49-F238E27FC236}">
                <a16:creationId xmlns:a16="http://schemas.microsoft.com/office/drawing/2014/main" id="{A746EBD5-3286-4224-9087-C601F8D3BC7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61464271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82118027-8063-4050-8EEA-6090C5FBB9E5}"/>
              </a:ext>
            </a:extLst>
          </p:cNvPr>
          <p:cNvPicPr>
            <a:picLocks noChangeAspect="1"/>
          </p:cNvPicPr>
          <p:nvPr/>
        </p:nvPicPr>
        <p:blipFill>
          <a:blip r:embed="rId3">
            <a:duotone>
              <a:prstClr val="black"/>
              <a:srgbClr val="D9C3A5">
                <a:tint val="50000"/>
                <a:satMod val="180000"/>
              </a:srgbClr>
            </a:duotone>
          </a:blip>
          <a:stretch>
            <a:fillRect/>
          </a:stretch>
        </p:blipFill>
        <p:spPr>
          <a:xfrm>
            <a:off x="0" y="10596"/>
            <a:ext cx="9144000" cy="6836808"/>
          </a:xfrm>
          <a:prstGeom prst="rect">
            <a:avLst/>
          </a:prstGeom>
        </p:spPr>
      </p:pic>
      <p:sp>
        <p:nvSpPr>
          <p:cNvPr id="2" name="Textfeld 1">
            <a:extLst>
              <a:ext uri="{FF2B5EF4-FFF2-40B4-BE49-F238E27FC236}">
                <a16:creationId xmlns:a16="http://schemas.microsoft.com/office/drawing/2014/main" id="{C58B033D-841B-4178-9AB2-1397CA7B51F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335577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64F66D72-B50B-459C-81C6-82C04062DF1B}"/>
              </a:ext>
            </a:extLst>
          </p:cNvPr>
          <p:cNvPicPr>
            <a:picLocks noChangeAspect="1"/>
          </p:cNvPicPr>
          <p:nvPr/>
        </p:nvPicPr>
        <p:blipFill>
          <a:blip r:embed="rId3">
            <a:duotone>
              <a:prstClr val="black"/>
              <a:srgbClr val="D9C3A5">
                <a:tint val="50000"/>
                <a:satMod val="180000"/>
              </a:srgbClr>
            </a:duotone>
          </a:blip>
          <a:stretch>
            <a:fillRect/>
          </a:stretch>
        </p:blipFill>
        <p:spPr>
          <a:xfrm>
            <a:off x="0" y="9667"/>
            <a:ext cx="9144000" cy="6838666"/>
          </a:xfrm>
          <a:prstGeom prst="rect">
            <a:avLst/>
          </a:prstGeom>
        </p:spPr>
      </p:pic>
      <p:sp>
        <p:nvSpPr>
          <p:cNvPr id="2" name="Textfeld 1">
            <a:extLst>
              <a:ext uri="{FF2B5EF4-FFF2-40B4-BE49-F238E27FC236}">
                <a16:creationId xmlns:a16="http://schemas.microsoft.com/office/drawing/2014/main" id="{DBB05AD3-2880-4737-9C92-6FDAD3461031}"/>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24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21932D3E-F64D-4EA6-AD5E-B6ED55890B56}"/>
              </a:ext>
            </a:extLst>
          </p:cNvPr>
          <p:cNvPicPr>
            <a:picLocks noChangeAspect="1"/>
          </p:cNvPicPr>
          <p:nvPr/>
        </p:nvPicPr>
        <p:blipFill>
          <a:blip r:embed="rId3">
            <a:duotone>
              <a:prstClr val="black"/>
              <a:srgbClr val="D9C3A5">
                <a:tint val="50000"/>
                <a:satMod val="180000"/>
              </a:srgbClr>
            </a:duotone>
          </a:blip>
          <a:stretch>
            <a:fillRect/>
          </a:stretch>
        </p:blipFill>
        <p:spPr>
          <a:xfrm>
            <a:off x="0" y="0"/>
            <a:ext cx="9144000" cy="6839564"/>
          </a:xfrm>
          <a:prstGeom prst="rect">
            <a:avLst/>
          </a:prstGeom>
        </p:spPr>
      </p:pic>
      <p:sp>
        <p:nvSpPr>
          <p:cNvPr id="2" name="Textfeld 1">
            <a:extLst>
              <a:ext uri="{FF2B5EF4-FFF2-40B4-BE49-F238E27FC236}">
                <a16:creationId xmlns:a16="http://schemas.microsoft.com/office/drawing/2014/main" id="{0A633EA8-694D-4B7D-B3F5-749D007DA479}"/>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3217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F92A4760-BAE3-4BD4-B8DD-9624D4909032}"/>
              </a:ext>
            </a:extLst>
          </p:cNvPr>
          <p:cNvPicPr>
            <a:picLocks noChangeAspect="1"/>
          </p:cNvPicPr>
          <p:nvPr/>
        </p:nvPicPr>
        <p:blipFill>
          <a:blip r:embed="rId3">
            <a:duotone>
              <a:prstClr val="black"/>
              <a:srgbClr val="D9C3A5">
                <a:tint val="50000"/>
                <a:satMod val="180000"/>
              </a:srgbClr>
            </a:duotone>
          </a:blip>
          <a:stretch>
            <a:fillRect/>
          </a:stretch>
        </p:blipFill>
        <p:spPr>
          <a:xfrm>
            <a:off x="0" y="1846"/>
            <a:ext cx="9144000" cy="6854307"/>
          </a:xfrm>
          <a:prstGeom prst="rect">
            <a:avLst/>
          </a:prstGeom>
        </p:spPr>
      </p:pic>
      <p:sp>
        <p:nvSpPr>
          <p:cNvPr id="2" name="Textfeld 1">
            <a:extLst>
              <a:ext uri="{FF2B5EF4-FFF2-40B4-BE49-F238E27FC236}">
                <a16:creationId xmlns:a16="http://schemas.microsoft.com/office/drawing/2014/main" id="{6FB086AB-675F-4054-8B7F-BFEC3B8C1D91}"/>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64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5E0B6C4B-E394-4BE6-B03D-080ECDC37789}"/>
              </a:ext>
            </a:extLst>
          </p:cNvPr>
          <p:cNvPicPr>
            <a:picLocks noChangeAspect="1"/>
          </p:cNvPicPr>
          <p:nvPr/>
        </p:nvPicPr>
        <p:blipFill>
          <a:blip r:embed="rId3">
            <a:duotone>
              <a:prstClr val="black"/>
              <a:srgbClr val="D9C3A5">
                <a:tint val="50000"/>
                <a:satMod val="180000"/>
              </a:srgbClr>
            </a:duotone>
          </a:blip>
          <a:stretch>
            <a:fillRect/>
          </a:stretch>
        </p:blipFill>
        <p:spPr>
          <a:xfrm>
            <a:off x="0" y="922"/>
            <a:ext cx="9144000" cy="6856155"/>
          </a:xfrm>
          <a:prstGeom prst="rect">
            <a:avLst/>
          </a:prstGeom>
        </p:spPr>
      </p:pic>
      <p:sp>
        <p:nvSpPr>
          <p:cNvPr id="2" name="Textfeld 1">
            <a:extLst>
              <a:ext uri="{FF2B5EF4-FFF2-40B4-BE49-F238E27FC236}">
                <a16:creationId xmlns:a16="http://schemas.microsoft.com/office/drawing/2014/main" id="{9B58313E-66BA-4A64-883F-7C1AC69BD9E3}"/>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618544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TM03457485[[fn=Netz]]</Template>
  <TotalTime>0</TotalTime>
  <Words>2377</Words>
  <Application>Microsoft Office PowerPoint</Application>
  <PresentationFormat>Bildschirmpräsentation (4:3)</PresentationFormat>
  <Paragraphs>442</Paragraphs>
  <Slides>30</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Adobe Ming Std L</vt:lpstr>
      <vt:lpstr>Arial</vt:lpstr>
      <vt:lpstr>Calibri</vt:lpstr>
      <vt:lpstr>Cambria Math</vt:lpstr>
      <vt:lpstr>Times New Roman</vt:lpstr>
      <vt:lpstr>3_Office Theme</vt:lpstr>
      <vt:lpstr>PowerPoint-Präsentation</vt:lpstr>
      <vt:lpstr>XXX</vt:lpstr>
      <vt:lpstr>XXX</vt:lpstr>
      <vt:lpstr>Representing knowledge example</vt:lpstr>
      <vt:lpstr>XXX</vt:lpstr>
      <vt:lpstr>XXX</vt:lpstr>
      <vt:lpstr>Representing knowledge example</vt:lpstr>
      <vt:lpstr>XXX</vt:lpstr>
      <vt:lpstr>XXX</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Fabian</cp:lastModifiedBy>
  <cp:revision>522</cp:revision>
  <cp:lastPrinted>2016-11-03T13:27:00Z</cp:lastPrinted>
  <dcterms:created xsi:type="dcterms:W3CDTF">2007-06-28T16:14:27Z</dcterms:created>
  <dcterms:modified xsi:type="dcterms:W3CDTF">2020-11-16T22:48:29Z</dcterms:modified>
</cp:coreProperties>
</file>