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87200" cy="668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Personal</c:v>
                </c:pt>
              </c:strCache>
            </c:strRef>
          </c:tx>
          <c:invertIfNegative val="1"/>
          <c:cat>
            <c:strRef>
              <c:f>Sheet1!$A$2:$A$9</c:f>
              <c:strCache>
                <c:ptCount val="8"/>
                <c:pt idx="0">
                  <c:v>1Q17</c:v>
                </c:pt>
                <c:pt idx="1">
                  <c:v>2Q17</c:v>
                </c:pt>
                <c:pt idx="2">
                  <c:v>3Q17</c:v>
                </c:pt>
                <c:pt idx="3">
                  <c:v>4Q17</c:v>
                </c:pt>
                <c:pt idx="4">
                  <c:v>1Q18</c:v>
                </c:pt>
                <c:pt idx="5">
                  <c:v>2Q18</c:v>
                </c:pt>
                <c:pt idx="6">
                  <c:v>3Q18</c:v>
                </c:pt>
                <c:pt idx="7">
                  <c:v>4Q18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10.199999999999999</c:v>
                </c:pt>
                <c:pt idx="1">
                  <c:v>12.3</c:v>
                </c:pt>
                <c:pt idx="2">
                  <c:v>14</c:v>
                </c:pt>
                <c:pt idx="3">
                  <c:v>15.6</c:v>
                </c:pt>
                <c:pt idx="4">
                  <c:v>16.7</c:v>
                </c:pt>
                <c:pt idx="5">
                  <c:v>17.8</c:v>
                </c:pt>
                <c:pt idx="6">
                  <c:v>20.100000000000001</c:v>
                </c:pt>
                <c:pt idx="7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B1-1147-8CF8-D9C146888F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invertIfNegative val="1"/>
          <c:cat>
            <c:strRef>
              <c:f>Sheet1!$A$2:$A$9</c:f>
              <c:strCache>
                <c:ptCount val="8"/>
                <c:pt idx="0">
                  <c:v>1Q17</c:v>
                </c:pt>
                <c:pt idx="1">
                  <c:v>2Q17</c:v>
                </c:pt>
                <c:pt idx="2">
                  <c:v>3Q17</c:v>
                </c:pt>
                <c:pt idx="3">
                  <c:v>4Q17</c:v>
                </c:pt>
                <c:pt idx="4">
                  <c:v>1Q18</c:v>
                </c:pt>
                <c:pt idx="5">
                  <c:v>2Q18</c:v>
                </c:pt>
                <c:pt idx="6">
                  <c:v>3Q18</c:v>
                </c:pt>
                <c:pt idx="7">
                  <c:v>4Q18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9.4</c:v>
                </c:pt>
                <c:pt idx="1">
                  <c:v>14.5</c:v>
                </c:pt>
                <c:pt idx="2">
                  <c:v>13.5</c:v>
                </c:pt>
                <c:pt idx="3">
                  <c:v>16.600000000000001</c:v>
                </c:pt>
                <c:pt idx="4">
                  <c:v>15.8</c:v>
                </c:pt>
                <c:pt idx="5">
                  <c:v>18.899999999999999</c:v>
                </c:pt>
                <c:pt idx="6">
                  <c:v>22.4</c:v>
                </c:pt>
                <c:pt idx="7">
                  <c:v>19.600000000000001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B1-1147-8CF8-D9C146888F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Claro</c:v>
                </c:pt>
              </c:strCache>
            </c:strRef>
          </c:tx>
          <c:invertIfNegative val="1"/>
          <c:cat>
            <c:strRef>
              <c:f>Sheet1!$A$2:$A$9</c:f>
              <c:strCache>
                <c:ptCount val="8"/>
                <c:pt idx="0">
                  <c:v>1Q17</c:v>
                </c:pt>
                <c:pt idx="1">
                  <c:v>2Q17</c:v>
                </c:pt>
                <c:pt idx="2">
                  <c:v>3Q17</c:v>
                </c:pt>
                <c:pt idx="3">
                  <c:v>4Q17</c:v>
                </c:pt>
                <c:pt idx="4">
                  <c:v>1Q18</c:v>
                </c:pt>
                <c:pt idx="5">
                  <c:v>2Q18</c:v>
                </c:pt>
                <c:pt idx="6">
                  <c:v>3Q18</c:v>
                </c:pt>
                <c:pt idx="7">
                  <c:v>4Q18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15.6</c:v>
                </c:pt>
                <c:pt idx="1">
                  <c:v>16.7</c:v>
                </c:pt>
                <c:pt idx="2">
                  <c:v>17.7</c:v>
                </c:pt>
                <c:pt idx="3">
                  <c:v>18.8</c:v>
                </c:pt>
                <c:pt idx="4">
                  <c:v>19</c:v>
                </c:pt>
                <c:pt idx="5">
                  <c:v>22</c:v>
                </c:pt>
                <c:pt idx="6">
                  <c:v>26</c:v>
                </c:pt>
                <c:pt idx="7">
                  <c:v>27.2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B1-1147-8CF8-D9C146888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c:style val="2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Personal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1Q17</c:v>
                </c:pt>
                <c:pt idx="1">
                  <c:v>2Q17</c:v>
                </c:pt>
                <c:pt idx="2">
                  <c:v>3Q17</c:v>
                </c:pt>
                <c:pt idx="3">
                  <c:v>4Q17</c:v>
                </c:pt>
                <c:pt idx="4">
                  <c:v>1Q18</c:v>
                </c:pt>
                <c:pt idx="5">
                  <c:v>2Q18</c:v>
                </c:pt>
                <c:pt idx="6">
                  <c:v>3Q18</c:v>
                </c:pt>
                <c:pt idx="7">
                  <c:v>4Q18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10.199999999999999</c:v>
                </c:pt>
                <c:pt idx="1">
                  <c:v>12.3</c:v>
                </c:pt>
                <c:pt idx="2">
                  <c:v>14</c:v>
                </c:pt>
                <c:pt idx="3">
                  <c:v>15.6</c:v>
                </c:pt>
                <c:pt idx="4">
                  <c:v>16.7</c:v>
                </c:pt>
                <c:pt idx="5">
                  <c:v>17.8</c:v>
                </c:pt>
                <c:pt idx="6">
                  <c:v>20.100000000000001</c:v>
                </c:pt>
                <c:pt idx="7">
                  <c:v>22.3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317-F245-9D66-65584F0EC0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Movistar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1Q17</c:v>
                </c:pt>
                <c:pt idx="1">
                  <c:v>2Q17</c:v>
                </c:pt>
                <c:pt idx="2">
                  <c:v>3Q17</c:v>
                </c:pt>
                <c:pt idx="3">
                  <c:v>4Q17</c:v>
                </c:pt>
                <c:pt idx="4">
                  <c:v>1Q18</c:v>
                </c:pt>
                <c:pt idx="5">
                  <c:v>2Q18</c:v>
                </c:pt>
                <c:pt idx="6">
                  <c:v>3Q18</c:v>
                </c:pt>
                <c:pt idx="7">
                  <c:v>4Q18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9.4</c:v>
                </c:pt>
                <c:pt idx="1">
                  <c:v>14.5</c:v>
                </c:pt>
                <c:pt idx="2">
                  <c:v>13.5</c:v>
                </c:pt>
                <c:pt idx="3">
                  <c:v>16.600000000000001</c:v>
                </c:pt>
                <c:pt idx="4">
                  <c:v>15.8</c:v>
                </c:pt>
                <c:pt idx="5">
                  <c:v>18.899999999999999</c:v>
                </c:pt>
                <c:pt idx="6">
                  <c:v>22.4</c:v>
                </c:pt>
                <c:pt idx="7">
                  <c:v>19.600000000000001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17-F245-9D66-65584F0EC0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Claro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1Q17</c:v>
                </c:pt>
                <c:pt idx="1">
                  <c:v>2Q17</c:v>
                </c:pt>
                <c:pt idx="2">
                  <c:v>3Q17</c:v>
                </c:pt>
                <c:pt idx="3">
                  <c:v>4Q17</c:v>
                </c:pt>
                <c:pt idx="4">
                  <c:v>1Q18</c:v>
                </c:pt>
                <c:pt idx="5">
                  <c:v>2Q18</c:v>
                </c:pt>
                <c:pt idx="6">
                  <c:v>3Q18</c:v>
                </c:pt>
                <c:pt idx="7">
                  <c:v>4Q18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15.6</c:v>
                </c:pt>
                <c:pt idx="1">
                  <c:v>16.7</c:v>
                </c:pt>
                <c:pt idx="2">
                  <c:v>17.7</c:v>
                </c:pt>
                <c:pt idx="3">
                  <c:v>18.8</c:v>
                </c:pt>
                <c:pt idx="4">
                  <c:v>19</c:v>
                </c:pt>
                <c:pt idx="5">
                  <c:v>22</c:v>
                </c:pt>
                <c:pt idx="6">
                  <c:v>26</c:v>
                </c:pt>
                <c:pt idx="7">
                  <c:v>27.2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17-F245-9D66-65584F0EC0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rgbClr val="646464"/>
                </a:solidFill>
                <a:latin typeface="Tahoma"/>
              </a:defRPr>
            </a:pPr>
            <a:endParaRPr lang="es-AR"/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  <c:max val="4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" b="1">
                <a:solidFill>
                  <a:srgbClr val="E7E7E7"/>
                </a:solidFill>
                <a:latin typeface="Tahoma"/>
              </a:defRPr>
            </a:pPr>
            <a:endParaRPr lang="es-AR"/>
          </a:p>
        </c:txPr>
        <c:crossAx val="2118791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NPS Relacional - Mercado Móvil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1887200" cy="6686550"/>
          </a:xfrm>
          <a:prstGeom prst="rect">
            <a:avLst/>
          </a:prstGeom>
          <a:solidFill>
            <a:srgbClr val="E7E7E7">
              <a:lumMod val="75000"/>
              <a:lumOff val="25000"/>
            </a:srgbClr>
          </a:solidFill>
          <a:ln>
            <a:solidFill>
              <a:srgbClr val="E7E7E7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-6400800" tIns="-5943600" rtlCol="0" anchor="ctr">
            <a:spAutoFit/>
          </a:bodyPr>
          <a:lstStyle/>
          <a:p>
            <a:pPr algn="ctr"/>
            <a:r>
              <a:rPr sz="2200" b="1">
                <a:solidFill>
                  <a:srgbClr val="646464"/>
                </a:solidFill>
                <a:latin typeface="Tahoma"/>
              </a:rPr>
              <a:t>NPS - Mercado Móvil</a:t>
            </a:r>
          </a:p>
        </p:txBody>
      </p:sp>
      <p:pic>
        <p:nvPicPr>
          <p:cNvPr id="4" name="Picture 3" descr="pers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74320"/>
            <a:ext cx="914400" cy="457200"/>
          </a:xfrm>
          <a:prstGeom prst="rect">
            <a:avLst/>
          </a:prstGeom>
        </p:spPr>
      </p:pic>
      <p:pic>
        <p:nvPicPr>
          <p:cNvPr id="5" name="Picture 4" descr="movist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74320"/>
            <a:ext cx="822960" cy="457200"/>
          </a:xfrm>
          <a:prstGeom prst="rect">
            <a:avLst/>
          </a:prstGeom>
        </p:spPr>
      </p:pic>
      <p:pic>
        <p:nvPicPr>
          <p:cNvPr id="6" name="Picture 5" descr="cla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274320"/>
            <a:ext cx="457200" cy="457200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640080" y="457200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40080" y="640080"/>
          <a:ext cx="8229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NPS Relacional - Mercado Móvil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Relacional - Mercado Móvil</dc:title>
  <dc:subject/>
  <dc:creator/>
  <cp:keywords/>
  <dc:description>generated using python-pptx</dc:description>
  <cp:lastModifiedBy>Fabian Gomez</cp:lastModifiedBy>
  <cp:revision>1</cp:revision>
  <dcterms:created xsi:type="dcterms:W3CDTF">2013-01-27T09:14:16Z</dcterms:created>
  <dcterms:modified xsi:type="dcterms:W3CDTF">2019-02-11T01:14:28Z</dcterms:modified>
  <cp:category/>
</cp:coreProperties>
</file>