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B6D6"/>
    <a:srgbClr val="58BFD5"/>
    <a:srgbClr val="55B9CA"/>
    <a:srgbClr val="6EC1B4"/>
    <a:srgbClr val="93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6"/>
    <p:restoredTop sz="94651"/>
  </p:normalViewPr>
  <p:slideViewPr>
    <p:cSldViewPr snapToGrid="0" snapToObjects="1">
      <p:cViewPr varScale="1">
        <p:scale>
          <a:sx n="147" d="100"/>
          <a:sy n="147" d="100"/>
        </p:scale>
        <p:origin x="2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06E329-3584-BD40-8CBB-85C3991C6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3DEAD6A-F747-F743-B747-C55FC9D14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E81606-0734-A848-A48F-D6F7EEF1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66D-34E3-B546-AE91-ACDDA173EB47}" type="datetimeFigureOut">
              <a:rPr lang="it-IT" smtClean="0"/>
              <a:t>10/09/21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4EA9FA-AD2C-7B49-B63B-30276ED3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FAEF6-D29E-5446-A0DD-5925CA4A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6259-9500-5D49-BD36-F8F2AB127B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557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CB2B4C-8015-6F42-BE91-6601D664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2C44D95-1F7D-D741-B3CB-E5BC4B325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EEC232-4EB9-E14E-814B-C53EC3FA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66D-34E3-B546-AE91-ACDDA173EB47}" type="datetimeFigureOut">
              <a:rPr lang="it-IT" smtClean="0"/>
              <a:t>10/09/21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4E04E-1838-FD43-B94D-4BC5EF1E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19A567-3B87-D34C-BFA8-4A717478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6259-9500-5D49-BD36-F8F2AB127B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167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0C8F5FE-9805-E94B-8977-CE89E05EC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B642C65-FB03-6D43-82F2-F72201A55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830C7B-3262-5E47-A949-7D215C22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66D-34E3-B546-AE91-ACDDA173EB47}" type="datetimeFigureOut">
              <a:rPr lang="it-IT" smtClean="0"/>
              <a:t>10/09/21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C7D59F-CB4D-1449-8AD9-B5C0C5F4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6730BC-5F9A-8341-920D-D58EF989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6259-9500-5D49-BD36-F8F2AB127B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238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FC4E10-739C-1343-BBC4-742935FC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C6F4FE-A1E0-6845-AD95-583B244F7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DA4B6B-BB29-A142-86F8-5EB09414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66D-34E3-B546-AE91-ACDDA173EB47}" type="datetimeFigureOut">
              <a:rPr lang="it-IT" smtClean="0"/>
              <a:t>10/09/21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CEB6D3-5FA1-BC4E-A67D-CFFC9D21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C31969-22C9-CA4E-8DA6-913A0EEF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6259-9500-5D49-BD36-F8F2AB127B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8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6D5F6F-4EE8-1144-AB4E-AEB47298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006FA3-866B-F343-BAE9-C2642D7FE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C1C1AD-15C6-AD4C-BE2B-69FD67E9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66D-34E3-B546-AE91-ACDDA173EB47}" type="datetimeFigureOut">
              <a:rPr lang="it-IT" smtClean="0"/>
              <a:t>10/09/21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DEDC02-AE0D-7C47-BEFE-ED77E58C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FCF5F5-FD2A-414B-A10C-7223A340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6259-9500-5D49-BD36-F8F2AB127B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68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F9B8A5-46A4-CA4A-B550-663A786A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DEEAAB-B5F1-DC44-B014-0F3B3D15B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4D5EB06-46C7-184A-B291-DA33A38FF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338272-4697-7948-95C8-2ACBD6B8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66D-34E3-B546-AE91-ACDDA173EB47}" type="datetimeFigureOut">
              <a:rPr lang="it-IT" smtClean="0"/>
              <a:t>10/09/21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24D856-57F1-7C45-907E-50AC9465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1312C9C-EA16-E646-9372-0BE7801A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6259-9500-5D49-BD36-F8F2AB127B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018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C96165-48AA-2642-AB4A-98F50CFF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82D207-47F1-8E4E-BB54-F81ADF3F1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5661F81-5C4F-DA48-B8D8-B7E98BABE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F2F934F-9ED2-284B-A1CE-EEEFA6949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7A1D700-EE65-C54D-A1CE-A3BEE7030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DC0B35-5BEB-864B-A7F1-786AEFE7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66D-34E3-B546-AE91-ACDDA173EB47}" type="datetimeFigureOut">
              <a:rPr lang="it-IT" smtClean="0"/>
              <a:t>10/09/21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58A3F13-EFF7-344C-9E81-251896C4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6F03EF8-7C0A-CD49-826F-DFBFC30A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6259-9500-5D49-BD36-F8F2AB127B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728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CB61B9-627C-1D4D-9B68-5D3D0B28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5B993EA-0188-2245-8577-1583BB02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66D-34E3-B546-AE91-ACDDA173EB47}" type="datetimeFigureOut">
              <a:rPr lang="it-IT" smtClean="0"/>
              <a:t>10/09/21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8EE2D4A-857D-9B4A-B4C0-69B99E5C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63CC9E-83CB-2745-9FFE-4993A3AB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6259-9500-5D49-BD36-F8F2AB127B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825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64C764-A0AA-3640-B2EC-91813B53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66D-34E3-B546-AE91-ACDDA173EB47}" type="datetimeFigureOut">
              <a:rPr lang="it-IT" smtClean="0"/>
              <a:t>10/09/21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FD5553-E96A-BF4F-AC15-219B5671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2AF9DC-D5EC-C04B-B9A5-59CAB162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6259-9500-5D49-BD36-F8F2AB127B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297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A6401-316B-B443-9209-45BE763A9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EC1600-92A6-FF43-A292-B1D8C650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C945B13-5982-9C47-A825-F15F0B17A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FEB628-624A-0648-B804-5B96F88C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66D-34E3-B546-AE91-ACDDA173EB47}" type="datetimeFigureOut">
              <a:rPr lang="it-IT" smtClean="0"/>
              <a:t>10/09/21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72FABA-2CB6-884F-B0C6-8870A450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85FB87-6C8D-CB4F-82A1-2CF9285A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6259-9500-5D49-BD36-F8F2AB127B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61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E98B19-AE96-D442-B717-E5F304B8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8FFFCB9-6E33-A842-82BD-5DFFA77A2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0966F8E-CFF9-AD40-A294-22587129F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C8C1E46-B53F-9747-BB69-A3E77D19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66D-34E3-B546-AE91-ACDDA173EB47}" type="datetimeFigureOut">
              <a:rPr lang="it-IT" smtClean="0"/>
              <a:t>10/09/21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7C255D-3947-3C4F-8689-0425C417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5577FB-8C21-CC43-A742-E776234D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6259-9500-5D49-BD36-F8F2AB127B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840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451725B-AC14-A740-9238-DE5DC732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CF9853-5E43-0F4E-A000-4693CA9C2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F482C0-C2A6-2D45-A1FB-A65EAA307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4B66D-34E3-B546-AE91-ACDDA173EB47}" type="datetimeFigureOut">
              <a:rPr lang="it-IT" smtClean="0"/>
              <a:t>10/09/21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6ED6F7-624E-DF4E-918F-502BF7130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E8B014-EE0E-5D41-A121-5293D415B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96259-9500-5D49-BD36-F8F2AB127B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32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BFD5">
            <a:alpha val="4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7C310F4-0101-BE4D-B9EC-62D9EBC7368A}"/>
              </a:ext>
            </a:extLst>
          </p:cNvPr>
          <p:cNvSpPr/>
          <p:nvPr/>
        </p:nvSpPr>
        <p:spPr>
          <a:xfrm>
            <a:off x="2803969" y="3540940"/>
            <a:ext cx="6293224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it-IT" sz="1400" dirty="0">
              <a:latin typeface="Palatino Linotype"/>
              <a:cs typeface="Segoe UI"/>
            </a:endParaRPr>
          </a:p>
          <a:p>
            <a:pPr algn="ctr"/>
            <a:r>
              <a:rPr lang="it-IT" b="1" cap="all" dirty="0">
                <a:latin typeface="Palatino Linotype"/>
                <a:cs typeface="Segoe UI"/>
              </a:rPr>
              <a:t>UNIVERSITÀ DI PISA</a:t>
            </a:r>
            <a:r>
              <a:rPr lang="it-IT" dirty="0">
                <a:latin typeface="Palatino Linotype"/>
              </a:rPr>
              <a:t> </a:t>
            </a:r>
            <a:endParaRPr lang="it-IT" dirty="0"/>
          </a:p>
          <a:p>
            <a:pPr algn="ctr"/>
            <a:r>
              <a:rPr lang="it-IT" b="1" cap="all" dirty="0">
                <a:latin typeface="Palatino Linotype"/>
                <a:cs typeface="Segoe UI"/>
              </a:rPr>
              <a:t>SCUOLA DI INGEGNERIA</a:t>
            </a:r>
            <a:r>
              <a:rPr lang="it-IT" dirty="0">
                <a:latin typeface="Palatino Linotype"/>
              </a:rPr>
              <a:t>  </a:t>
            </a:r>
          </a:p>
          <a:p>
            <a:pPr algn="ctr"/>
            <a:endParaRPr lang="it-IT" dirty="0">
              <a:latin typeface="Palatino Linotype"/>
            </a:endParaRPr>
          </a:p>
          <a:p>
            <a:pPr algn="ctr"/>
            <a:r>
              <a:rPr lang="it-IT" b="1" dirty="0">
                <a:latin typeface="Palatino" pitchFamily="2" charset="77"/>
                <a:ea typeface="Palatino" pitchFamily="2" charset="77"/>
              </a:rPr>
              <a:t>INTERNET OF THINGS </a:t>
            </a:r>
          </a:p>
          <a:p>
            <a:pPr algn="ctr"/>
            <a:endParaRPr lang="it-IT" dirty="0">
              <a:latin typeface="Palatino Linotype"/>
            </a:endParaRPr>
          </a:p>
          <a:p>
            <a:pPr algn="ctr"/>
            <a:r>
              <a:rPr lang="it-IT" dirty="0" err="1">
                <a:latin typeface="Palatino Linotype"/>
              </a:rPr>
              <a:t>Depuration</a:t>
            </a:r>
            <a:r>
              <a:rPr lang="it-IT" dirty="0">
                <a:latin typeface="Palatino Linotype"/>
              </a:rPr>
              <a:t> Air </a:t>
            </a:r>
            <a:r>
              <a:rPr lang="it-IT" dirty="0" err="1">
                <a:latin typeface="Palatino Linotype"/>
              </a:rPr>
              <a:t>system</a:t>
            </a:r>
            <a:r>
              <a:rPr lang="it-IT" dirty="0">
                <a:latin typeface="Palatino Linotype"/>
              </a:rPr>
              <a:t> Project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73B307-77F9-5B46-A180-80659CE9575E}"/>
              </a:ext>
            </a:extLst>
          </p:cNvPr>
          <p:cNvSpPr txBox="1"/>
          <p:nvPr/>
        </p:nvSpPr>
        <p:spPr>
          <a:xfrm>
            <a:off x="9771529" y="5970495"/>
            <a:ext cx="2420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  <a:latin typeface="Century Gothic" panose="020B0502020202020204" pitchFamily="34" charset="0"/>
              </a:rPr>
              <a:t>Ritorti Fabiana</a:t>
            </a:r>
          </a:p>
          <a:p>
            <a:endParaRPr lang="it-IT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r>
              <a:rPr lang="it-IT" b="1" dirty="0">
                <a:solidFill>
                  <a:srgbClr val="0070C0"/>
                </a:solidFill>
                <a:latin typeface="Century Gothic" panose="020B0502020202020204" pitchFamily="34" charset="0"/>
              </a:rPr>
              <a:t>A.A. 2019/2020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AD6D097-3D38-3A4C-8077-788F98461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548" y="329016"/>
            <a:ext cx="2654066" cy="270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31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BFD5">
            <a:alpha val="4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C992E7-C338-FC40-9108-A491B610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>
                <a:solidFill>
                  <a:srgbClr val="0070C0"/>
                </a:solidFill>
                <a:latin typeface="Century Gothic" panose="020B0502020202020204" pitchFamily="34" charset="0"/>
              </a:rPr>
              <a:t>APPLICATION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D6B31E-C227-7645-A0C4-2F1B6CC02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err="1">
                <a:latin typeface="Century Gothic" panose="020B0502020202020204" pitchFamily="34" charset="0"/>
              </a:rPr>
              <a:t>If</a:t>
            </a:r>
            <a:r>
              <a:rPr lang="it-IT" sz="2400" dirty="0">
                <a:latin typeface="Century Gothic" panose="020B0502020202020204" pitchFamily="34" charset="0"/>
              </a:rPr>
              <a:t> the </a:t>
            </a:r>
            <a:r>
              <a:rPr lang="it-IT" sz="2400" dirty="0" err="1">
                <a:latin typeface="Century Gothic" panose="020B0502020202020204" pitchFamily="34" charset="0"/>
              </a:rPr>
              <a:t>user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insert</a:t>
            </a:r>
            <a:r>
              <a:rPr lang="it-IT" sz="2400" dirty="0">
                <a:latin typeface="Century Gothic" panose="020B0502020202020204" pitchFamily="34" charset="0"/>
              </a:rPr>
              <a:t> the </a:t>
            </a:r>
            <a:r>
              <a:rPr lang="it-IT" sz="2400" b="1" dirty="0" err="1">
                <a:latin typeface="Century Gothic" panose="020B0502020202020204" pitchFamily="34" charset="0"/>
              </a:rPr>
              <a:t>command</a:t>
            </a:r>
            <a:r>
              <a:rPr lang="it-IT" sz="2400" b="1" dirty="0">
                <a:latin typeface="Century Gothic" panose="020B0502020202020204" pitchFamily="34" charset="0"/>
              </a:rPr>
              <a:t> ’3’ </a:t>
            </a:r>
            <a:r>
              <a:rPr lang="it-IT" sz="2400" dirty="0">
                <a:latin typeface="Century Gothic" panose="020B0502020202020204" pitchFamily="34" charset="0"/>
              </a:rPr>
              <a:t>, he </a:t>
            </a:r>
            <a:r>
              <a:rPr lang="it-IT" sz="2400" dirty="0" err="1">
                <a:latin typeface="Century Gothic" panose="020B0502020202020204" pitchFamily="34" charset="0"/>
              </a:rPr>
              <a:t>could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b="1" dirty="0" err="1">
                <a:latin typeface="Century Gothic" panose="020B0502020202020204" pitchFamily="34" charset="0"/>
              </a:rPr>
              <a:t>switch</a:t>
            </a:r>
            <a:r>
              <a:rPr lang="it-IT" sz="2400" b="1" dirty="0">
                <a:latin typeface="Century Gothic" panose="020B0502020202020204" pitchFamily="34" charset="0"/>
              </a:rPr>
              <a:t> OFF</a:t>
            </a:r>
            <a:r>
              <a:rPr lang="it-IT" sz="2400" dirty="0">
                <a:latin typeface="Century Gothic" panose="020B0502020202020204" pitchFamily="34" charset="0"/>
              </a:rPr>
              <a:t> the </a:t>
            </a:r>
            <a:r>
              <a:rPr lang="it-IT" sz="2400" dirty="0" err="1">
                <a:latin typeface="Century Gothic" panose="020B0502020202020204" pitchFamily="34" charset="0"/>
              </a:rPr>
              <a:t>depurator</a:t>
            </a:r>
            <a:r>
              <a:rPr lang="it-IT" sz="2400" dirty="0">
                <a:latin typeface="Century Gothic" panose="020B0502020202020204" pitchFamily="34" charset="0"/>
              </a:rPr>
              <a:t> of the </a:t>
            </a:r>
            <a:r>
              <a:rPr lang="it-IT" sz="2400" dirty="0" err="1">
                <a:latin typeface="Century Gothic" panose="020B0502020202020204" pitchFamily="34" charset="0"/>
              </a:rPr>
              <a:t>node</a:t>
            </a:r>
            <a:r>
              <a:rPr lang="it-IT" sz="2400" dirty="0">
                <a:latin typeface="Century Gothic" panose="020B0502020202020204" pitchFamily="34" charset="0"/>
              </a:rPr>
              <a:t>, </a:t>
            </a:r>
            <a:r>
              <a:rPr lang="it-IT" sz="2400" dirty="0" err="1">
                <a:latin typeface="Century Gothic" panose="020B0502020202020204" pitchFamily="34" charset="0"/>
              </a:rPr>
              <a:t>after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insert</a:t>
            </a:r>
            <a:r>
              <a:rPr lang="it-IT" sz="2400" dirty="0">
                <a:latin typeface="Century Gothic" panose="020B0502020202020204" pitchFamily="34" charset="0"/>
              </a:rPr>
              <a:t> the </a:t>
            </a:r>
            <a:r>
              <a:rPr lang="it-IT" sz="2400" dirty="0" err="1">
                <a:latin typeface="Century Gothic" panose="020B0502020202020204" pitchFamily="34" charset="0"/>
              </a:rPr>
              <a:t>node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at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which</a:t>
            </a:r>
            <a:r>
              <a:rPr lang="it-IT" sz="2400" dirty="0">
                <a:latin typeface="Century Gothic" panose="020B0502020202020204" pitchFamily="34" charset="0"/>
              </a:rPr>
              <a:t> he </a:t>
            </a:r>
            <a:r>
              <a:rPr lang="it-IT" sz="2400" dirty="0" err="1">
                <a:latin typeface="Century Gothic" panose="020B0502020202020204" pitchFamily="34" charset="0"/>
              </a:rPr>
              <a:t>wants</a:t>
            </a:r>
            <a:r>
              <a:rPr lang="it-IT" sz="2400" dirty="0">
                <a:latin typeface="Century Gothic" panose="020B0502020202020204" pitchFamily="34" charset="0"/>
              </a:rPr>
              <a:t> to </a:t>
            </a:r>
            <a:r>
              <a:rPr lang="it-IT" sz="2400" dirty="0" err="1">
                <a:latin typeface="Century Gothic" panose="020B0502020202020204" pitchFamily="34" charset="0"/>
              </a:rPr>
              <a:t>change</a:t>
            </a:r>
            <a:r>
              <a:rPr lang="it-IT" sz="2400" dirty="0">
                <a:latin typeface="Century Gothic" panose="020B0502020202020204" pitchFamily="34" charset="0"/>
              </a:rPr>
              <a:t> the </a:t>
            </a:r>
            <a:r>
              <a:rPr lang="it-IT" sz="2400" b="1" dirty="0">
                <a:latin typeface="Century Gothic" panose="020B0502020202020204" pitchFamily="34" charset="0"/>
              </a:rPr>
              <a:t>status</a:t>
            </a:r>
            <a:r>
              <a:rPr lang="it-IT" sz="2400" dirty="0">
                <a:latin typeface="Century Gothic" panose="020B0502020202020204" pitchFamily="34" charset="0"/>
              </a:rPr>
              <a:t>.</a:t>
            </a:r>
          </a:p>
          <a:p>
            <a:endParaRPr lang="it-IT" sz="2400" dirty="0">
              <a:latin typeface="Century Gothic" panose="020B0502020202020204" pitchFamily="34" charset="0"/>
            </a:endParaRPr>
          </a:p>
          <a:p>
            <a:endParaRPr lang="it-IT" sz="2400" dirty="0">
              <a:latin typeface="Century Gothic" panose="020B0502020202020204" pitchFamily="34" charset="0"/>
            </a:endParaRPr>
          </a:p>
          <a:p>
            <a:endParaRPr lang="it-IT" sz="2400" dirty="0">
              <a:latin typeface="Century Gothic" panose="020B0502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E5AC9F6-23A1-FD45-A5D4-4A236D280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0" y="3837759"/>
            <a:ext cx="74549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67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BFD5">
            <a:alpha val="4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D515FE-EC4B-C54D-AE1E-651708BD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>
                <a:solidFill>
                  <a:srgbClr val="0070C0"/>
                </a:solidFill>
                <a:latin typeface="Century Gothic" panose="020B0502020202020204" pitchFamily="34" charset="0"/>
              </a:rPr>
              <a:t>APPLICATION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0E7291-6C19-C848-B15F-3106F9FD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341" y="1590494"/>
            <a:ext cx="10515600" cy="4351338"/>
          </a:xfrm>
        </p:spPr>
        <p:txBody>
          <a:bodyPr>
            <a:normAutofit/>
          </a:bodyPr>
          <a:lstStyle/>
          <a:p>
            <a:r>
              <a:rPr lang="it-IT" sz="2400" dirty="0" err="1">
                <a:latin typeface="Century Gothic" panose="020B0502020202020204" pitchFamily="34" charset="0"/>
              </a:rPr>
              <a:t>If</a:t>
            </a:r>
            <a:r>
              <a:rPr lang="it-IT" sz="2400" dirty="0">
                <a:latin typeface="Century Gothic" panose="020B0502020202020204" pitchFamily="34" charset="0"/>
              </a:rPr>
              <a:t> the </a:t>
            </a:r>
            <a:r>
              <a:rPr lang="it-IT" sz="2400" dirty="0" err="1">
                <a:latin typeface="Century Gothic" panose="020B0502020202020204" pitchFamily="34" charset="0"/>
              </a:rPr>
              <a:t>user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insert</a:t>
            </a:r>
            <a:r>
              <a:rPr lang="it-IT" sz="2400" dirty="0">
                <a:latin typeface="Century Gothic" panose="020B0502020202020204" pitchFamily="34" charset="0"/>
              </a:rPr>
              <a:t> the </a:t>
            </a:r>
            <a:r>
              <a:rPr lang="it-IT" sz="2400" b="1" dirty="0" err="1">
                <a:latin typeface="Century Gothic" panose="020B0502020202020204" pitchFamily="34" charset="0"/>
              </a:rPr>
              <a:t>command</a:t>
            </a:r>
            <a:r>
              <a:rPr lang="it-IT" sz="2400" b="1" dirty="0">
                <a:latin typeface="Century Gothic" panose="020B0502020202020204" pitchFamily="34" charset="0"/>
              </a:rPr>
              <a:t> ’4’ </a:t>
            </a:r>
            <a:r>
              <a:rPr lang="it-IT" sz="2400" dirty="0">
                <a:latin typeface="Century Gothic" panose="020B0502020202020204" pitchFamily="34" charset="0"/>
              </a:rPr>
              <a:t>, the </a:t>
            </a:r>
            <a:r>
              <a:rPr lang="it-IT" sz="2400" dirty="0" err="1">
                <a:latin typeface="Century Gothic" panose="020B0502020202020204" pitchFamily="34" charset="0"/>
              </a:rPr>
              <a:t>user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enter</a:t>
            </a:r>
            <a:r>
              <a:rPr lang="it-IT" sz="2400" dirty="0">
                <a:latin typeface="Century Gothic" panose="020B0502020202020204" pitchFamily="34" charset="0"/>
              </a:rPr>
              <a:t> in the </a:t>
            </a:r>
            <a:r>
              <a:rPr lang="it-IT" sz="2400" b="1" dirty="0">
                <a:latin typeface="Century Gothic" panose="020B0502020202020204" pitchFamily="34" charset="0"/>
              </a:rPr>
              <a:t>‘</a:t>
            </a:r>
            <a:r>
              <a:rPr lang="it-IT" sz="2400" b="1" dirty="0" err="1">
                <a:latin typeface="Century Gothic" panose="020B0502020202020204" pitchFamily="34" charset="0"/>
              </a:rPr>
              <a:t>observing</a:t>
            </a:r>
            <a:r>
              <a:rPr lang="it-IT" sz="2400" b="1" dirty="0">
                <a:latin typeface="Century Gothic" panose="020B0502020202020204" pitchFamily="34" charset="0"/>
              </a:rPr>
              <a:t> mode ’ </a:t>
            </a:r>
            <a:r>
              <a:rPr lang="it-IT" sz="2400" dirty="0">
                <a:latin typeface="Century Gothic" panose="020B0502020202020204" pitchFamily="34" charset="0"/>
              </a:rPr>
              <a:t>and he </a:t>
            </a:r>
            <a:r>
              <a:rPr lang="it-IT" sz="2400" dirty="0" err="1">
                <a:latin typeface="Century Gothic" panose="020B0502020202020204" pitchFamily="34" charset="0"/>
              </a:rPr>
              <a:t>is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updated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about</a:t>
            </a:r>
            <a:r>
              <a:rPr lang="it-IT" sz="2400" dirty="0">
                <a:latin typeface="Century Gothic" panose="020B0502020202020204" pitchFamily="34" charset="0"/>
              </a:rPr>
              <a:t> the </a:t>
            </a:r>
            <a:r>
              <a:rPr lang="it-IT" sz="2400" dirty="0" err="1">
                <a:latin typeface="Century Gothic" panose="020B0502020202020204" pitchFamily="34" charset="0"/>
              </a:rPr>
              <a:t>current</a:t>
            </a:r>
            <a:r>
              <a:rPr lang="it-IT" sz="2400" dirty="0">
                <a:latin typeface="Century Gothic" panose="020B0502020202020204" pitchFamily="34" charset="0"/>
              </a:rPr>
              <a:t> state of the </a:t>
            </a:r>
            <a:r>
              <a:rPr lang="it-IT" sz="2400" dirty="0" err="1">
                <a:latin typeface="Century Gothic" panose="020B0502020202020204" pitchFamily="34" charset="0"/>
              </a:rPr>
              <a:t>resources</a:t>
            </a:r>
            <a:r>
              <a:rPr lang="it-IT" sz="2400" dirty="0">
                <a:latin typeface="Century Gothic" panose="020B0502020202020204" pitchFamily="34" charset="0"/>
              </a:rPr>
              <a:t> and </a:t>
            </a:r>
            <a:r>
              <a:rPr lang="it-IT" sz="2400" dirty="0" err="1">
                <a:latin typeface="Century Gothic" panose="020B0502020202020204" pitchFamily="34" charset="0"/>
              </a:rPr>
              <a:t>their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changes</a:t>
            </a:r>
            <a:r>
              <a:rPr lang="it-IT" sz="2400" dirty="0">
                <a:latin typeface="Century Gothic" panose="020B0502020202020204" pitchFamily="34" charset="0"/>
              </a:rPr>
              <a:t>. He </a:t>
            </a:r>
            <a:r>
              <a:rPr lang="it-IT" sz="2400" dirty="0" err="1">
                <a:latin typeface="Century Gothic" panose="020B0502020202020204" pitchFamily="34" charset="0"/>
              </a:rPr>
              <a:t>could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see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also</a:t>
            </a:r>
            <a:r>
              <a:rPr lang="it-IT" sz="2400" dirty="0">
                <a:latin typeface="Century Gothic" panose="020B0502020202020204" pitchFamily="34" charset="0"/>
              </a:rPr>
              <a:t> a </a:t>
            </a:r>
            <a:r>
              <a:rPr lang="it-IT" sz="2400" dirty="0" err="1">
                <a:latin typeface="Century Gothic" panose="020B0502020202020204" pitchFamily="34" charset="0"/>
              </a:rPr>
              <a:t>timestamp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corresponding</a:t>
            </a:r>
            <a:r>
              <a:rPr lang="it-IT" sz="2400" dirty="0">
                <a:latin typeface="Century Gothic" panose="020B0502020202020204" pitchFamily="34" charset="0"/>
              </a:rPr>
              <a:t> to </a:t>
            </a:r>
            <a:r>
              <a:rPr lang="it-IT" sz="2400" dirty="0" err="1">
                <a:latin typeface="Century Gothic" panose="020B0502020202020204" pitchFamily="34" charset="0"/>
              </a:rPr>
              <a:t>each</a:t>
            </a:r>
            <a:r>
              <a:rPr lang="it-IT" sz="2400" dirty="0">
                <a:latin typeface="Century Gothic" panose="020B0502020202020204" pitchFamily="34" charset="0"/>
              </a:rPr>
              <a:t> update </a:t>
            </a:r>
            <a:r>
              <a:rPr lang="it-IT" sz="2400" dirty="0" err="1">
                <a:latin typeface="Century Gothic" panose="020B0502020202020204" pitchFamily="34" charset="0"/>
              </a:rPr>
              <a:t>that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arrives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after</a:t>
            </a:r>
            <a:r>
              <a:rPr lang="it-IT" sz="2400" dirty="0">
                <a:latin typeface="Century Gothic" panose="020B0502020202020204" pitchFamily="34" charset="0"/>
              </a:rPr>
              <a:t> 60 </a:t>
            </a:r>
            <a:r>
              <a:rPr lang="it-IT" sz="2400" dirty="0" err="1">
                <a:latin typeface="Century Gothic" panose="020B0502020202020204" pitchFamily="34" charset="0"/>
              </a:rPr>
              <a:t>seconds</a:t>
            </a:r>
            <a:r>
              <a:rPr lang="it-IT" sz="2400" dirty="0">
                <a:latin typeface="Century Gothic" panose="020B0502020202020204" pitchFamily="34" charset="0"/>
              </a:rPr>
              <a:t> and </a:t>
            </a:r>
            <a:r>
              <a:rPr lang="it-IT" sz="2400" dirty="0" err="1">
                <a:latin typeface="Century Gothic" panose="020B0502020202020204" pitchFamily="34" charset="0"/>
              </a:rPr>
              <a:t>after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every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change</a:t>
            </a:r>
            <a:r>
              <a:rPr lang="it-IT" sz="2400" dirty="0">
                <a:latin typeface="Century Gothic" panose="020B0502020202020204" pitchFamily="34" charset="0"/>
              </a:rPr>
              <a:t> in a state </a:t>
            </a:r>
            <a:r>
              <a:rPr lang="it-IT" sz="2400" dirty="0" err="1">
                <a:latin typeface="Century Gothic" panose="020B0502020202020204" pitchFamily="34" charset="0"/>
              </a:rPr>
              <a:t>as</a:t>
            </a:r>
            <a:r>
              <a:rPr lang="it-IT" sz="2400" dirty="0">
                <a:latin typeface="Century Gothic" panose="020B0502020202020204" pitchFamily="34" charset="0"/>
              </a:rPr>
              <a:t> trigger.</a:t>
            </a:r>
          </a:p>
          <a:p>
            <a:endParaRPr lang="it-IT" sz="2400" dirty="0">
              <a:latin typeface="Century Gothic" panose="020B0502020202020204" pitchFamily="34" charset="0"/>
            </a:endParaRPr>
          </a:p>
          <a:p>
            <a:endParaRPr lang="it-IT" sz="2400" dirty="0">
              <a:latin typeface="Century Gothic" panose="020B0502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9972BBE-997D-6946-8FB1-86D40AC54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83" y="3697347"/>
            <a:ext cx="5262517" cy="300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BFD5">
            <a:alpha val="4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E3DE33-1005-0C46-942D-913A4BA0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>
                <a:solidFill>
                  <a:srgbClr val="0070C0"/>
                </a:solidFill>
                <a:latin typeface="Century Gothic" panose="020B0502020202020204" pitchFamily="34" charset="0"/>
              </a:rPr>
              <a:t>INTRODUCTION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CF01CA-5551-AB4E-9790-15EFAEB88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err="1">
                <a:latin typeface="Century Gothic" panose="020B0502020202020204" pitchFamily="34" charset="0"/>
              </a:rPr>
              <a:t>This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project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is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about</a:t>
            </a:r>
            <a:r>
              <a:rPr lang="it-IT" sz="2400" dirty="0">
                <a:latin typeface="Century Gothic" panose="020B0502020202020204" pitchFamily="34" charset="0"/>
              </a:rPr>
              <a:t> the </a:t>
            </a:r>
            <a:r>
              <a:rPr lang="it-IT" sz="2400" b="1" dirty="0" err="1">
                <a:latin typeface="Century Gothic" panose="020B0502020202020204" pitchFamily="34" charset="0"/>
              </a:rPr>
              <a:t>depuration</a:t>
            </a:r>
            <a:r>
              <a:rPr lang="it-IT" sz="2400" b="1" dirty="0">
                <a:latin typeface="Century Gothic" panose="020B0502020202020204" pitchFamily="34" charset="0"/>
              </a:rPr>
              <a:t> air </a:t>
            </a:r>
            <a:r>
              <a:rPr lang="it-IT" sz="2400" b="1" dirty="0" err="1">
                <a:latin typeface="Century Gothic" panose="020B0502020202020204" pitchFamily="34" charset="0"/>
              </a:rPr>
              <a:t>system</a:t>
            </a:r>
            <a:r>
              <a:rPr lang="it-IT" sz="2400" b="1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based</a:t>
            </a:r>
            <a:r>
              <a:rPr lang="it-IT" sz="2400" dirty="0">
                <a:latin typeface="Century Gothic" panose="020B0502020202020204" pitchFamily="34" charset="0"/>
              </a:rPr>
              <a:t> on </a:t>
            </a:r>
            <a:r>
              <a:rPr lang="it-IT" sz="2400" dirty="0" err="1">
                <a:latin typeface="Century Gothic" panose="020B0502020202020204" pitchFamily="34" charset="0"/>
              </a:rPr>
              <a:t>sensors</a:t>
            </a:r>
            <a:r>
              <a:rPr lang="it-IT" sz="2400" dirty="0">
                <a:latin typeface="Century Gothic" panose="020B0502020202020204" pitchFamily="34" charset="0"/>
              </a:rPr>
              <a:t> and </a:t>
            </a:r>
            <a:r>
              <a:rPr lang="it-IT" sz="2400" dirty="0" err="1">
                <a:latin typeface="Century Gothic" panose="020B0502020202020204" pitchFamily="34" charset="0"/>
              </a:rPr>
              <a:t>actuators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installed</a:t>
            </a:r>
            <a:r>
              <a:rPr lang="it-IT" sz="2400" dirty="0">
                <a:latin typeface="Century Gothic" panose="020B0502020202020204" pitchFamily="34" charset="0"/>
              </a:rPr>
              <a:t> in some </a:t>
            </a:r>
            <a:r>
              <a:rPr lang="it-IT" sz="2400" dirty="0" err="1">
                <a:latin typeface="Century Gothic" panose="020B0502020202020204" pitchFamily="34" charset="0"/>
              </a:rPr>
              <a:t>devices</a:t>
            </a:r>
            <a:r>
              <a:rPr lang="it-IT" sz="2400" dirty="0">
                <a:latin typeface="Century Gothic" panose="020B0502020202020204" pitchFamily="34" charset="0"/>
              </a:rPr>
              <a:t> in an office or in a home.</a:t>
            </a:r>
          </a:p>
          <a:p>
            <a:endParaRPr lang="it-IT" sz="2400" dirty="0">
              <a:latin typeface="Century Gothic" panose="020B0502020202020204" pitchFamily="34" charset="0"/>
            </a:endParaRPr>
          </a:p>
          <a:p>
            <a:r>
              <a:rPr lang="it-IT" sz="2400" dirty="0" err="1">
                <a:latin typeface="Century Gothic" panose="020B0502020202020204" pitchFamily="34" charset="0"/>
              </a:rPr>
              <a:t>These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devices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could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interface</a:t>
            </a:r>
            <a:r>
              <a:rPr lang="it-IT" sz="2400" dirty="0">
                <a:latin typeface="Century Gothic" panose="020B0502020202020204" pitchFamily="34" charset="0"/>
              </a:rPr>
              <a:t> with a </a:t>
            </a:r>
            <a:r>
              <a:rPr lang="it-IT" sz="2400" dirty="0" err="1">
                <a:latin typeface="Century Gothic" panose="020B0502020202020204" pitchFamily="34" charset="0"/>
              </a:rPr>
              <a:t>cloud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application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that</a:t>
            </a:r>
            <a:r>
              <a:rPr lang="it-IT" sz="2400" dirty="0">
                <a:latin typeface="Century Gothic" panose="020B0502020202020204" pitchFamily="34" charset="0"/>
              </a:rPr>
              <a:t> shows to the </a:t>
            </a:r>
            <a:r>
              <a:rPr lang="it-IT" sz="2400" dirty="0" err="1">
                <a:latin typeface="Century Gothic" panose="020B0502020202020204" pitchFamily="34" charset="0"/>
              </a:rPr>
              <a:t>user</a:t>
            </a:r>
            <a:r>
              <a:rPr lang="it-IT" sz="2400" dirty="0">
                <a:latin typeface="Century Gothic" panose="020B0502020202020204" pitchFamily="34" charset="0"/>
              </a:rPr>
              <a:t> the status of the </a:t>
            </a:r>
            <a:r>
              <a:rPr lang="it-IT" sz="2400" dirty="0" err="1">
                <a:latin typeface="Century Gothic" panose="020B0502020202020204" pitchFamily="34" charset="0"/>
              </a:rPr>
              <a:t>devices</a:t>
            </a:r>
            <a:r>
              <a:rPr lang="it-IT" sz="2400" dirty="0">
                <a:latin typeface="Century Gothic" panose="020B0502020202020204" pitchFamily="34" charset="0"/>
              </a:rPr>
              <a:t> and </a:t>
            </a:r>
            <a:r>
              <a:rPr lang="it-IT" sz="2400" dirty="0" err="1">
                <a:latin typeface="Century Gothic" panose="020B0502020202020204" pitchFamily="34" charset="0"/>
              </a:rPr>
              <a:t>gives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him</a:t>
            </a:r>
            <a:r>
              <a:rPr lang="it-IT" sz="2400" dirty="0">
                <a:latin typeface="Century Gothic" panose="020B0502020202020204" pitchFamily="34" charset="0"/>
              </a:rPr>
              <a:t> the </a:t>
            </a:r>
            <a:r>
              <a:rPr lang="it-IT" sz="2400" dirty="0" err="1">
                <a:latin typeface="Century Gothic" panose="020B0502020202020204" pitchFamily="34" charset="0"/>
              </a:rPr>
              <a:t>possibility</a:t>
            </a:r>
            <a:r>
              <a:rPr lang="it-IT" sz="2400" dirty="0">
                <a:latin typeface="Century Gothic" panose="020B0502020202020204" pitchFamily="34" charset="0"/>
              </a:rPr>
              <a:t> to </a:t>
            </a:r>
            <a:r>
              <a:rPr lang="it-IT" sz="2400" dirty="0" err="1">
                <a:latin typeface="Century Gothic" panose="020B0502020202020204" pitchFamily="34" charset="0"/>
              </a:rPr>
              <a:t>change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their</a:t>
            </a:r>
            <a:r>
              <a:rPr lang="it-IT" sz="2400" dirty="0">
                <a:latin typeface="Century Gothic" panose="020B0502020202020204" pitchFamily="34" charset="0"/>
              </a:rPr>
              <a:t> status.</a:t>
            </a:r>
          </a:p>
        </p:txBody>
      </p:sp>
    </p:spTree>
    <p:extLst>
      <p:ext uri="{BB962C8B-B14F-4D97-AF65-F5344CB8AC3E}">
        <p14:creationId xmlns:p14="http://schemas.microsoft.com/office/powerpoint/2010/main" val="345706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BFD5">
            <a:alpha val="4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A7B412BA-AAA0-A94C-B337-677415C2B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20" y="1292715"/>
            <a:ext cx="940775" cy="94077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BB08C612-0938-FE44-B031-0337DD62F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181" y="1280990"/>
            <a:ext cx="952500" cy="95250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9D311BEF-1045-EF43-AD64-FA249401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379" y="1102472"/>
            <a:ext cx="1472689" cy="1472689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E7F986DF-6DD7-EA49-A112-B9DD7D8E5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924" y="5511320"/>
            <a:ext cx="900846" cy="900846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A94BE142-569E-964A-ABB1-EFFFEBE8D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730" y="1530596"/>
            <a:ext cx="1310487" cy="870928"/>
          </a:xfrm>
          <a:prstGeom prst="rect">
            <a:avLst/>
          </a:prstGeom>
        </p:spPr>
      </p:pic>
      <p:grpSp>
        <p:nvGrpSpPr>
          <p:cNvPr id="71" name="Gruppo 70">
            <a:extLst>
              <a:ext uri="{FF2B5EF4-FFF2-40B4-BE49-F238E27FC236}">
                <a16:creationId xmlns:a16="http://schemas.microsoft.com/office/drawing/2014/main" id="{7D895521-1FC2-174E-9C8F-E9878A37A414}"/>
              </a:ext>
            </a:extLst>
          </p:cNvPr>
          <p:cNvGrpSpPr/>
          <p:nvPr/>
        </p:nvGrpSpPr>
        <p:grpSpPr>
          <a:xfrm>
            <a:off x="8081888" y="1302719"/>
            <a:ext cx="583221" cy="1005498"/>
            <a:chOff x="8059324" y="1396026"/>
            <a:chExt cx="583221" cy="1005498"/>
          </a:xfrm>
        </p:grpSpPr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14AB2BBB-0D17-2C49-A349-900A94E37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59324" y="1396026"/>
              <a:ext cx="565638" cy="565638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06FD6DF1-BF80-9148-9E2F-523954BEE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71046" y="1838817"/>
              <a:ext cx="571499" cy="562707"/>
            </a:xfrm>
            <a:prstGeom prst="rect">
              <a:avLst/>
            </a:prstGeom>
          </p:spPr>
        </p:pic>
      </p:grpSp>
      <p:pic>
        <p:nvPicPr>
          <p:cNvPr id="32" name="Immagine 31">
            <a:extLst>
              <a:ext uri="{FF2B5EF4-FFF2-40B4-BE49-F238E27FC236}">
                <a16:creationId xmlns:a16="http://schemas.microsoft.com/office/drawing/2014/main" id="{A5BD6FEA-9977-A249-9585-732EC3C5EB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1603" y="2807881"/>
            <a:ext cx="1715232" cy="1715232"/>
          </a:xfrm>
          <a:prstGeom prst="rect">
            <a:avLst/>
          </a:prstGeom>
        </p:spPr>
      </p:pic>
      <p:grpSp>
        <p:nvGrpSpPr>
          <p:cNvPr id="70" name="Gruppo 69">
            <a:extLst>
              <a:ext uri="{FF2B5EF4-FFF2-40B4-BE49-F238E27FC236}">
                <a16:creationId xmlns:a16="http://schemas.microsoft.com/office/drawing/2014/main" id="{1DA56FA1-EBB8-014B-9470-067B8A8A47A4}"/>
              </a:ext>
            </a:extLst>
          </p:cNvPr>
          <p:cNvGrpSpPr/>
          <p:nvPr/>
        </p:nvGrpSpPr>
        <p:grpSpPr>
          <a:xfrm>
            <a:off x="9258923" y="4589667"/>
            <a:ext cx="965934" cy="593239"/>
            <a:chOff x="9039053" y="4386165"/>
            <a:chExt cx="965934" cy="593239"/>
          </a:xfrm>
        </p:grpSpPr>
        <p:pic>
          <p:nvPicPr>
            <p:cNvPr id="33" name="Immagine 32">
              <a:extLst>
                <a:ext uri="{FF2B5EF4-FFF2-40B4-BE49-F238E27FC236}">
                  <a16:creationId xmlns:a16="http://schemas.microsoft.com/office/drawing/2014/main" id="{B3AFE6B0-3EEC-234F-B2E5-9EC54E5D8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9039053" y="4386165"/>
              <a:ext cx="565638" cy="565638"/>
            </a:xfrm>
            <a:prstGeom prst="rect">
              <a:avLst/>
            </a:prstGeom>
          </p:spPr>
        </p:pic>
        <p:pic>
          <p:nvPicPr>
            <p:cNvPr id="34" name="Immagine 33">
              <a:extLst>
                <a:ext uri="{FF2B5EF4-FFF2-40B4-BE49-F238E27FC236}">
                  <a16:creationId xmlns:a16="http://schemas.microsoft.com/office/drawing/2014/main" id="{B8E94160-5756-D842-ADB7-EDE48BDA0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9439349" y="4413766"/>
              <a:ext cx="565638" cy="565638"/>
            </a:xfrm>
            <a:prstGeom prst="rect">
              <a:avLst/>
            </a:prstGeom>
          </p:spPr>
        </p:pic>
      </p:grp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5C31B9CA-48AB-1A40-B45E-4116393545B4}"/>
              </a:ext>
            </a:extLst>
          </p:cNvPr>
          <p:cNvCxnSpPr>
            <a:cxnSpLocks/>
          </p:cNvCxnSpPr>
          <p:nvPr/>
        </p:nvCxnSpPr>
        <p:spPr>
          <a:xfrm>
            <a:off x="2391507" y="1738559"/>
            <a:ext cx="9759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84178534-51C4-1E43-BFB3-63C2857DAB3D}"/>
              </a:ext>
            </a:extLst>
          </p:cNvPr>
          <p:cNvCxnSpPr>
            <a:cxnSpLocks/>
          </p:cNvCxnSpPr>
          <p:nvPr/>
        </p:nvCxnSpPr>
        <p:spPr>
          <a:xfrm>
            <a:off x="5120054" y="1766645"/>
            <a:ext cx="9759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4E0E72B0-FD16-E541-BAAD-5425D7EAE486}"/>
              </a:ext>
            </a:extLst>
          </p:cNvPr>
          <p:cNvSpPr txBox="1"/>
          <p:nvPr/>
        </p:nvSpPr>
        <p:spPr>
          <a:xfrm>
            <a:off x="1482008" y="2291577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DEVICE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FEE5BB11-E3FD-0440-8A4D-C827FB6DB758}"/>
              </a:ext>
            </a:extLst>
          </p:cNvPr>
          <p:cNvSpPr txBox="1"/>
          <p:nvPr/>
        </p:nvSpPr>
        <p:spPr>
          <a:xfrm>
            <a:off x="4172994" y="2312940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DEVICE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EFC77630-D3F0-C147-BEA0-843F23C8FAEB}"/>
              </a:ext>
            </a:extLst>
          </p:cNvPr>
          <p:cNvSpPr txBox="1"/>
          <p:nvPr/>
        </p:nvSpPr>
        <p:spPr>
          <a:xfrm>
            <a:off x="6188903" y="1154215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BORDER ROUTER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250B98F9-5163-BC42-9E9A-8496C1C3339E}"/>
              </a:ext>
            </a:extLst>
          </p:cNvPr>
          <p:cNvSpPr txBox="1"/>
          <p:nvPr/>
        </p:nvSpPr>
        <p:spPr>
          <a:xfrm>
            <a:off x="8775723" y="716502"/>
            <a:ext cx="176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CLOUD APPLICATION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49B5CCD4-394A-5E43-911B-ECF394CE0016}"/>
              </a:ext>
            </a:extLst>
          </p:cNvPr>
          <p:cNvSpPr txBox="1"/>
          <p:nvPr/>
        </p:nvSpPr>
        <p:spPr>
          <a:xfrm>
            <a:off x="8536074" y="2667175"/>
            <a:ext cx="2239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COMMAND LINE INTERFACE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CCBD9306-6371-D54D-BE41-0E9D08623A47}"/>
              </a:ext>
            </a:extLst>
          </p:cNvPr>
          <p:cNvSpPr txBox="1"/>
          <p:nvPr/>
        </p:nvSpPr>
        <p:spPr>
          <a:xfrm>
            <a:off x="10396405" y="579070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60322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BFD5">
            <a:alpha val="4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C230E5-524E-E744-B0AD-6E69A552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5715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0070C0"/>
                </a:solidFill>
                <a:latin typeface="Century Gothic" panose="020B0502020202020204" pitchFamily="34" charset="0"/>
              </a:rPr>
              <a:t>SYSTEM COMPOSITION AND ITS FUNCTIONALITIES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F465AF-66A7-384C-B75D-393BFDE3F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8060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>
                <a:latin typeface="Century Gothic" panose="020B0502020202020204" pitchFamily="34" charset="0"/>
              </a:rPr>
              <a:t>Each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device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is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composed</a:t>
            </a:r>
            <a:r>
              <a:rPr lang="it-IT" sz="2400" dirty="0">
                <a:latin typeface="Century Gothic" panose="020B0502020202020204" pitchFamily="34" charset="0"/>
              </a:rPr>
              <a:t> by:</a:t>
            </a:r>
          </a:p>
          <a:p>
            <a:r>
              <a:rPr lang="it-IT" sz="2400" b="1" dirty="0" err="1">
                <a:latin typeface="Century Gothic" panose="020B0502020202020204" pitchFamily="34" charset="0"/>
              </a:rPr>
              <a:t>Quality</a:t>
            </a:r>
            <a:r>
              <a:rPr lang="it-IT" sz="2400" b="1" dirty="0">
                <a:latin typeface="Century Gothic" panose="020B0502020202020204" pitchFamily="34" charset="0"/>
              </a:rPr>
              <a:t> </a:t>
            </a:r>
            <a:r>
              <a:rPr lang="it-IT" sz="2400" b="1" dirty="0" err="1">
                <a:latin typeface="Century Gothic" panose="020B0502020202020204" pitchFamily="34" charset="0"/>
              </a:rPr>
              <a:t>sensor</a:t>
            </a:r>
            <a:r>
              <a:rPr lang="it-IT" sz="2400" b="1" dirty="0">
                <a:latin typeface="Century Gothic" panose="020B0502020202020204" pitchFamily="34" charset="0"/>
              </a:rPr>
              <a:t>(</a:t>
            </a:r>
            <a:r>
              <a:rPr lang="it-IT" sz="2400" b="1" dirty="0" err="1">
                <a:latin typeface="Century Gothic" panose="020B0502020202020204" pitchFamily="34" charset="0"/>
              </a:rPr>
              <a:t>res_quality</a:t>
            </a:r>
            <a:r>
              <a:rPr lang="it-IT" sz="2400" b="1" dirty="0">
                <a:latin typeface="Century Gothic" panose="020B0502020202020204" pitchFamily="34" charset="0"/>
              </a:rPr>
              <a:t>) </a:t>
            </a:r>
            <a:r>
              <a:rPr lang="it-IT" sz="2400" dirty="0" err="1">
                <a:latin typeface="Century Gothic" panose="020B0502020202020204" pitchFamily="34" charset="0"/>
              </a:rPr>
              <a:t>that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collects</a:t>
            </a:r>
            <a:r>
              <a:rPr lang="it-IT" sz="2400" dirty="0">
                <a:latin typeface="Century Gothic" panose="020B0502020202020204" pitchFamily="34" charset="0"/>
              </a:rPr>
              <a:t> data </a:t>
            </a:r>
            <a:r>
              <a:rPr lang="it-IT" sz="2400" dirty="0" err="1">
                <a:latin typeface="Century Gothic" panose="020B0502020202020204" pitchFamily="34" charset="0"/>
              </a:rPr>
              <a:t>about</a:t>
            </a:r>
            <a:r>
              <a:rPr lang="it-IT" sz="2400" dirty="0">
                <a:latin typeface="Century Gothic" panose="020B0502020202020204" pitchFamily="34" charset="0"/>
              </a:rPr>
              <a:t> the </a:t>
            </a:r>
            <a:r>
              <a:rPr lang="it-IT" sz="2400" dirty="0" err="1">
                <a:latin typeface="Century Gothic" panose="020B0502020202020204" pitchFamily="34" charset="0"/>
              </a:rPr>
              <a:t>quality</a:t>
            </a:r>
            <a:r>
              <a:rPr lang="it-IT" sz="2400" dirty="0">
                <a:latin typeface="Century Gothic" panose="020B0502020202020204" pitchFamily="34" charset="0"/>
              </a:rPr>
              <a:t> of the air.</a:t>
            </a:r>
          </a:p>
          <a:p>
            <a:r>
              <a:rPr lang="it-IT" sz="2400" b="1" dirty="0">
                <a:latin typeface="Century Gothic" panose="020B0502020202020204" pitchFamily="34" charset="0"/>
              </a:rPr>
              <a:t>Air </a:t>
            </a:r>
            <a:r>
              <a:rPr lang="it-IT" sz="2400" b="1" dirty="0" err="1">
                <a:latin typeface="Century Gothic" panose="020B0502020202020204" pitchFamily="34" charset="0"/>
              </a:rPr>
              <a:t>actuator</a:t>
            </a:r>
            <a:r>
              <a:rPr lang="it-IT" sz="2400" b="1" dirty="0">
                <a:latin typeface="Century Gothic" panose="020B0502020202020204" pitchFamily="34" charset="0"/>
              </a:rPr>
              <a:t>(</a:t>
            </a:r>
            <a:r>
              <a:rPr lang="it-IT" sz="2400" b="1" dirty="0" err="1">
                <a:latin typeface="Century Gothic" panose="020B0502020202020204" pitchFamily="34" charset="0"/>
              </a:rPr>
              <a:t>res_air</a:t>
            </a:r>
            <a:r>
              <a:rPr lang="it-IT" sz="2400" b="1" dirty="0">
                <a:latin typeface="Century Gothic" panose="020B0502020202020204" pitchFamily="34" charset="0"/>
              </a:rPr>
              <a:t>) </a:t>
            </a:r>
            <a:r>
              <a:rPr lang="it-IT" sz="2400" dirty="0" err="1">
                <a:latin typeface="Century Gothic" panose="020B0502020202020204" pitchFamily="34" charset="0"/>
              </a:rPr>
              <a:t>that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has</a:t>
            </a:r>
            <a:r>
              <a:rPr lang="it-IT" sz="2400" dirty="0">
                <a:latin typeface="Century Gothic" panose="020B0502020202020204" pitchFamily="34" charset="0"/>
              </a:rPr>
              <a:t> the </a:t>
            </a:r>
            <a:r>
              <a:rPr lang="it-IT" sz="2400" dirty="0" err="1">
                <a:latin typeface="Century Gothic" panose="020B0502020202020204" pitchFamily="34" charset="0"/>
              </a:rPr>
              <a:t>aim</a:t>
            </a:r>
            <a:r>
              <a:rPr lang="it-IT" sz="2400" dirty="0">
                <a:latin typeface="Century Gothic" panose="020B0502020202020204" pitchFamily="34" charset="0"/>
              </a:rPr>
              <a:t> to </a:t>
            </a:r>
            <a:r>
              <a:rPr lang="it-IT" sz="2400" dirty="0" err="1">
                <a:latin typeface="Century Gothic" panose="020B0502020202020204" pitchFamily="34" charset="0"/>
              </a:rPr>
              <a:t>switch</a:t>
            </a:r>
            <a:r>
              <a:rPr lang="it-IT" sz="2400" dirty="0">
                <a:latin typeface="Century Gothic" panose="020B0502020202020204" pitchFamily="34" charset="0"/>
              </a:rPr>
              <a:t> ON/OFF the </a:t>
            </a:r>
            <a:r>
              <a:rPr lang="it-IT" sz="2400" dirty="0" err="1">
                <a:latin typeface="Century Gothic" panose="020B0502020202020204" pitchFamily="34" charset="0"/>
              </a:rPr>
              <a:t>depurator</a:t>
            </a:r>
            <a:r>
              <a:rPr lang="it-IT" sz="2400" dirty="0">
                <a:latin typeface="Century Gothic" panose="020B0502020202020204" pitchFamily="34" charset="0"/>
              </a:rPr>
              <a:t>.</a:t>
            </a:r>
          </a:p>
          <a:p>
            <a:endParaRPr lang="it-IT" sz="2400" dirty="0">
              <a:latin typeface="Century Gothic" panose="020B0502020202020204" pitchFamily="34" charset="0"/>
            </a:endParaRPr>
          </a:p>
          <a:p>
            <a:r>
              <a:rPr lang="it-IT" sz="2400" dirty="0" err="1">
                <a:latin typeface="Century Gothic" panose="020B0502020202020204" pitchFamily="34" charset="0"/>
              </a:rPr>
              <a:t>All</a:t>
            </a:r>
            <a:r>
              <a:rPr lang="it-IT" sz="2400" dirty="0">
                <a:latin typeface="Century Gothic" panose="020B0502020202020204" pitchFamily="34" charset="0"/>
              </a:rPr>
              <a:t> the </a:t>
            </a:r>
            <a:r>
              <a:rPr lang="it-IT" sz="2400" dirty="0" err="1">
                <a:latin typeface="Century Gothic" panose="020B0502020202020204" pitchFamily="34" charset="0"/>
              </a:rPr>
              <a:t>nodes</a:t>
            </a:r>
            <a:r>
              <a:rPr lang="it-IT" sz="2400" dirty="0">
                <a:latin typeface="Century Gothic" panose="020B0502020202020204" pitchFamily="34" charset="0"/>
              </a:rPr>
              <a:t> are </a:t>
            </a:r>
            <a:r>
              <a:rPr lang="it-IT" sz="2400" dirty="0" err="1">
                <a:latin typeface="Century Gothic" panose="020B0502020202020204" pitchFamily="34" charset="0"/>
              </a:rPr>
              <a:t>managed</a:t>
            </a:r>
            <a:r>
              <a:rPr lang="it-IT" sz="2400" dirty="0">
                <a:latin typeface="Century Gothic" panose="020B0502020202020204" pitchFamily="34" charset="0"/>
              </a:rPr>
              <a:t> by the </a:t>
            </a:r>
            <a:r>
              <a:rPr lang="it-IT" sz="2400" b="1" dirty="0" err="1">
                <a:latin typeface="Century Gothic" panose="020B0502020202020204" pitchFamily="34" charset="0"/>
              </a:rPr>
              <a:t>border</a:t>
            </a:r>
            <a:r>
              <a:rPr lang="it-IT" sz="2400" b="1" dirty="0">
                <a:latin typeface="Century Gothic" panose="020B0502020202020204" pitchFamily="34" charset="0"/>
              </a:rPr>
              <a:t> router.</a:t>
            </a:r>
          </a:p>
          <a:p>
            <a:endParaRPr lang="it-IT" sz="2400" dirty="0">
              <a:latin typeface="Century Gothic" panose="020B0502020202020204" pitchFamily="34" charset="0"/>
            </a:endParaRPr>
          </a:p>
          <a:p>
            <a:endParaRPr lang="it-IT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67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BFD5">
            <a:alpha val="4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7B4BE8-321B-9A4E-AC2F-A4B1F3E1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>
                <a:solidFill>
                  <a:srgbClr val="0070C0"/>
                </a:solidFill>
                <a:latin typeface="Century Gothic" panose="020B0502020202020204" pitchFamily="34" charset="0"/>
              </a:rPr>
              <a:t>SYSTEM COMPOSITION AND ITS FUNCTIONALITIES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B5BA19-FAC6-3248-9C8B-6AEBFA472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5432"/>
            <a:ext cx="10515600" cy="4673787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Century Gothic" panose="020B0502020202020204" pitchFamily="34" charset="0"/>
              </a:rPr>
              <a:t>The </a:t>
            </a:r>
            <a:r>
              <a:rPr lang="it-IT" sz="2400" dirty="0" err="1">
                <a:latin typeface="Century Gothic" panose="020B0502020202020204" pitchFamily="34" charset="0"/>
              </a:rPr>
              <a:t>aim</a:t>
            </a:r>
            <a:r>
              <a:rPr lang="it-IT" sz="2400" dirty="0">
                <a:latin typeface="Century Gothic" panose="020B0502020202020204" pitchFamily="34" charset="0"/>
              </a:rPr>
              <a:t> of the </a:t>
            </a:r>
            <a:r>
              <a:rPr lang="it-IT" sz="2400" dirty="0" err="1">
                <a:latin typeface="Century Gothic" panose="020B0502020202020204" pitchFamily="34" charset="0"/>
              </a:rPr>
              <a:t>application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is</a:t>
            </a:r>
            <a:r>
              <a:rPr lang="it-IT" sz="2400" dirty="0">
                <a:latin typeface="Century Gothic" panose="020B0502020202020204" pitchFamily="34" charset="0"/>
              </a:rPr>
              <a:t> to </a:t>
            </a:r>
            <a:r>
              <a:rPr lang="it-IT" sz="2400" dirty="0" err="1">
                <a:latin typeface="Century Gothic" panose="020B0502020202020204" pitchFamily="34" charset="0"/>
              </a:rPr>
              <a:t>verify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if</a:t>
            </a:r>
            <a:r>
              <a:rPr lang="it-IT" sz="2400" dirty="0">
                <a:latin typeface="Century Gothic" panose="020B0502020202020204" pitchFamily="34" charset="0"/>
              </a:rPr>
              <a:t> the </a:t>
            </a:r>
            <a:r>
              <a:rPr lang="it-IT" sz="2400" dirty="0" err="1">
                <a:latin typeface="Century Gothic" panose="020B0502020202020204" pitchFamily="34" charset="0"/>
              </a:rPr>
              <a:t>quality</a:t>
            </a:r>
            <a:r>
              <a:rPr lang="it-IT" sz="2400" dirty="0">
                <a:latin typeface="Century Gothic" panose="020B0502020202020204" pitchFamily="34" charset="0"/>
              </a:rPr>
              <a:t> of the air </a:t>
            </a:r>
            <a:r>
              <a:rPr lang="it-IT" sz="2400" dirty="0" err="1">
                <a:latin typeface="Century Gothic" panose="020B0502020202020204" pitchFamily="34" charset="0"/>
              </a:rPr>
              <a:t>is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bad</a:t>
            </a:r>
            <a:r>
              <a:rPr lang="it-IT" sz="2400" dirty="0">
                <a:latin typeface="Century Gothic" panose="020B0502020202020204" pitchFamily="34" charset="0"/>
              </a:rPr>
              <a:t> or </a:t>
            </a:r>
            <a:r>
              <a:rPr lang="it-IT" sz="2400" dirty="0" err="1">
                <a:latin typeface="Century Gothic" panose="020B0502020202020204" pitchFamily="34" charset="0"/>
              </a:rPr>
              <a:t>good</a:t>
            </a:r>
            <a:r>
              <a:rPr lang="it-IT" sz="2400" dirty="0">
                <a:latin typeface="Century Gothic" panose="020B0502020202020204" pitchFamily="34" charset="0"/>
              </a:rPr>
              <a:t>; in the first case, the </a:t>
            </a:r>
            <a:r>
              <a:rPr lang="it-IT" sz="2400" dirty="0" err="1">
                <a:latin typeface="Century Gothic" panose="020B0502020202020204" pitchFamily="34" charset="0"/>
              </a:rPr>
              <a:t>depurator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is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b="1" dirty="0" err="1">
                <a:latin typeface="Century Gothic" panose="020B0502020202020204" pitchFamily="34" charset="0"/>
              </a:rPr>
              <a:t>switched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b="1" dirty="0">
                <a:latin typeface="Century Gothic" panose="020B0502020202020204" pitchFamily="34" charset="0"/>
              </a:rPr>
              <a:t>ON</a:t>
            </a:r>
            <a:r>
              <a:rPr lang="it-IT" sz="2400" dirty="0">
                <a:latin typeface="Century Gothic" panose="020B0502020202020204" pitchFamily="34" charset="0"/>
              </a:rPr>
              <a:t>, in the </a:t>
            </a:r>
            <a:r>
              <a:rPr lang="it-IT" sz="2400" dirty="0" err="1">
                <a:latin typeface="Century Gothic" panose="020B0502020202020204" pitchFamily="34" charset="0"/>
              </a:rPr>
              <a:t>second</a:t>
            </a:r>
            <a:r>
              <a:rPr lang="it-IT" sz="2400" dirty="0">
                <a:latin typeface="Century Gothic" panose="020B0502020202020204" pitchFamily="34" charset="0"/>
              </a:rPr>
              <a:t> case the </a:t>
            </a:r>
            <a:r>
              <a:rPr lang="it-IT" sz="2400" dirty="0" err="1">
                <a:latin typeface="Century Gothic" panose="020B0502020202020204" pitchFamily="34" charset="0"/>
              </a:rPr>
              <a:t>depurator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is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b="1" dirty="0" err="1">
                <a:latin typeface="Century Gothic" panose="020B0502020202020204" pitchFamily="34" charset="0"/>
              </a:rPr>
              <a:t>switched</a:t>
            </a:r>
            <a:r>
              <a:rPr lang="it-IT" sz="2400" b="1" dirty="0">
                <a:latin typeface="Century Gothic" panose="020B0502020202020204" pitchFamily="34" charset="0"/>
              </a:rPr>
              <a:t> OFF</a:t>
            </a:r>
            <a:r>
              <a:rPr lang="it-IT" sz="2400" dirty="0">
                <a:latin typeface="Century Gothic" panose="020B0502020202020204" pitchFamily="34" charset="0"/>
              </a:rPr>
              <a:t>. To </a:t>
            </a:r>
            <a:r>
              <a:rPr lang="it-IT" sz="2400" dirty="0" err="1">
                <a:latin typeface="Century Gothic" panose="020B0502020202020204" pitchFamily="34" charset="0"/>
              </a:rPr>
              <a:t>verify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if</a:t>
            </a:r>
            <a:r>
              <a:rPr lang="it-IT" sz="2400" dirty="0">
                <a:latin typeface="Century Gothic" panose="020B0502020202020204" pitchFamily="34" charset="0"/>
              </a:rPr>
              <a:t> the </a:t>
            </a:r>
            <a:r>
              <a:rPr lang="it-IT" sz="2400" dirty="0" err="1">
                <a:latin typeface="Century Gothic" panose="020B0502020202020204" pitchFamily="34" charset="0"/>
              </a:rPr>
              <a:t>quality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is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good</a:t>
            </a:r>
            <a:r>
              <a:rPr lang="it-IT" sz="2400" dirty="0">
                <a:latin typeface="Century Gothic" panose="020B0502020202020204" pitchFamily="34" charset="0"/>
              </a:rPr>
              <a:t> or </a:t>
            </a:r>
            <a:r>
              <a:rPr lang="it-IT" sz="2400" dirty="0" err="1">
                <a:latin typeface="Century Gothic" panose="020B0502020202020204" pitchFamily="34" charset="0"/>
              </a:rPr>
              <a:t>not</a:t>
            </a:r>
            <a:r>
              <a:rPr lang="it-IT" sz="2400" dirty="0">
                <a:latin typeface="Century Gothic" panose="020B0502020202020204" pitchFamily="34" charset="0"/>
              </a:rPr>
              <a:t> I </a:t>
            </a:r>
            <a:r>
              <a:rPr lang="it-IT" sz="2400" dirty="0" err="1">
                <a:latin typeface="Century Gothic" panose="020B0502020202020204" pitchFamily="34" charset="0"/>
              </a:rPr>
              <a:t>defined</a:t>
            </a:r>
            <a:r>
              <a:rPr lang="it-IT" sz="2400" dirty="0">
                <a:latin typeface="Century Gothic" panose="020B0502020202020204" pitchFamily="34" charset="0"/>
              </a:rPr>
              <a:t> a </a:t>
            </a:r>
            <a:r>
              <a:rPr lang="it-IT" sz="2400" dirty="0" err="1">
                <a:latin typeface="Century Gothic" panose="020B0502020202020204" pitchFamily="34" charset="0"/>
              </a:rPr>
              <a:t>threshold</a:t>
            </a:r>
            <a:r>
              <a:rPr lang="it-IT" sz="2400" dirty="0">
                <a:latin typeface="Century Gothic" panose="020B0502020202020204" pitchFamily="34" charset="0"/>
              </a:rPr>
              <a:t> of </a:t>
            </a:r>
            <a:r>
              <a:rPr lang="it-IT" sz="2400" b="1" dirty="0">
                <a:latin typeface="Century Gothic" panose="020B0502020202020204" pitchFamily="34" charset="0"/>
              </a:rPr>
              <a:t>50</a:t>
            </a:r>
            <a:r>
              <a:rPr lang="it-IT" sz="2400" dirty="0">
                <a:latin typeface="Century Gothic" panose="020B0502020202020204" pitchFamily="34" charset="0"/>
              </a:rPr>
              <a:t> and, </a:t>
            </a:r>
            <a:r>
              <a:rPr lang="it-IT" sz="2400" dirty="0" err="1">
                <a:latin typeface="Century Gothic" panose="020B0502020202020204" pitchFamily="34" charset="0"/>
              </a:rPr>
              <a:t>if</a:t>
            </a:r>
            <a:r>
              <a:rPr lang="it-IT" sz="2400" dirty="0">
                <a:latin typeface="Century Gothic" panose="020B0502020202020204" pitchFamily="34" charset="0"/>
              </a:rPr>
              <a:t> the </a:t>
            </a:r>
            <a:r>
              <a:rPr lang="it-IT" sz="2400" dirty="0" err="1">
                <a:latin typeface="Century Gothic" panose="020B0502020202020204" pitchFamily="34" charset="0"/>
              </a:rPr>
              <a:t>quality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value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is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below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this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threshold</a:t>
            </a:r>
            <a:r>
              <a:rPr lang="it-IT" sz="2400" dirty="0">
                <a:latin typeface="Century Gothic" panose="020B0502020202020204" pitchFamily="34" charset="0"/>
              </a:rPr>
              <a:t> the </a:t>
            </a:r>
            <a:r>
              <a:rPr lang="it-IT" sz="2400" dirty="0" err="1">
                <a:latin typeface="Century Gothic" panose="020B0502020202020204" pitchFamily="34" charset="0"/>
              </a:rPr>
              <a:t>quality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is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bad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instead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if</a:t>
            </a:r>
            <a:r>
              <a:rPr lang="it-IT" sz="2400" dirty="0">
                <a:latin typeface="Century Gothic" panose="020B0502020202020204" pitchFamily="34" charset="0"/>
              </a:rPr>
              <a:t> the </a:t>
            </a:r>
            <a:r>
              <a:rPr lang="it-IT" sz="2400" dirty="0" err="1">
                <a:latin typeface="Century Gothic" panose="020B0502020202020204" pitchFamily="34" charset="0"/>
              </a:rPr>
              <a:t>quality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value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is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above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this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threshold</a:t>
            </a:r>
            <a:r>
              <a:rPr lang="it-IT" sz="2400" dirty="0">
                <a:latin typeface="Century Gothic" panose="020B0502020202020204" pitchFamily="34" charset="0"/>
              </a:rPr>
              <a:t> the </a:t>
            </a:r>
            <a:r>
              <a:rPr lang="it-IT" sz="2400" dirty="0" err="1">
                <a:latin typeface="Century Gothic" panose="020B0502020202020204" pitchFamily="34" charset="0"/>
              </a:rPr>
              <a:t>quality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is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good</a:t>
            </a:r>
            <a:r>
              <a:rPr lang="it-IT" sz="2400" dirty="0">
                <a:latin typeface="Century Gothic" panose="020B0502020202020204" pitchFamily="34" charset="0"/>
              </a:rPr>
              <a:t>.</a:t>
            </a:r>
          </a:p>
          <a:p>
            <a:endParaRPr lang="it-IT" sz="2400" dirty="0">
              <a:latin typeface="Century Gothic" panose="020B0502020202020204" pitchFamily="34" charset="0"/>
            </a:endParaRPr>
          </a:p>
          <a:p>
            <a:r>
              <a:rPr lang="it-IT" sz="2400" dirty="0" err="1">
                <a:latin typeface="Century Gothic" panose="020B0502020202020204" pitchFamily="34" charset="0"/>
              </a:rPr>
              <a:t>If</a:t>
            </a:r>
            <a:r>
              <a:rPr lang="it-IT" sz="2400" dirty="0">
                <a:latin typeface="Century Gothic" panose="020B0502020202020204" pitchFamily="34" charset="0"/>
              </a:rPr>
              <a:t> the </a:t>
            </a:r>
            <a:r>
              <a:rPr lang="it-IT" sz="2400" dirty="0" err="1">
                <a:latin typeface="Century Gothic" panose="020B0502020202020204" pitchFamily="34" charset="0"/>
              </a:rPr>
              <a:t>depurator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is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b="1" dirty="0" err="1">
                <a:latin typeface="Century Gothic" panose="020B0502020202020204" pitchFamily="34" charset="0"/>
              </a:rPr>
              <a:t>switched</a:t>
            </a:r>
            <a:r>
              <a:rPr lang="it-IT" sz="2400" b="1" dirty="0">
                <a:latin typeface="Century Gothic" panose="020B0502020202020204" pitchFamily="34" charset="0"/>
              </a:rPr>
              <a:t> ON </a:t>
            </a:r>
            <a:r>
              <a:rPr lang="it-IT" sz="2400" dirty="0">
                <a:latin typeface="Century Gothic" panose="020B0502020202020204" pitchFamily="34" charset="0"/>
              </a:rPr>
              <a:t>the </a:t>
            </a:r>
            <a:r>
              <a:rPr lang="it-IT" sz="2400" dirty="0" err="1">
                <a:latin typeface="Century Gothic" panose="020B0502020202020204" pitchFamily="34" charset="0"/>
              </a:rPr>
              <a:t>quality</a:t>
            </a:r>
            <a:r>
              <a:rPr lang="it-IT" sz="2400" dirty="0">
                <a:latin typeface="Century Gothic" panose="020B0502020202020204" pitchFamily="34" charset="0"/>
              </a:rPr>
              <a:t> of the air </a:t>
            </a:r>
            <a:r>
              <a:rPr lang="it-IT" sz="2400" dirty="0" err="1">
                <a:latin typeface="Century Gothic" panose="020B0502020202020204" pitchFamily="34" charset="0"/>
              </a:rPr>
              <a:t>improves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instead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if</a:t>
            </a:r>
            <a:r>
              <a:rPr lang="it-IT" sz="2400" dirty="0">
                <a:latin typeface="Century Gothic" panose="020B0502020202020204" pitchFamily="34" charset="0"/>
              </a:rPr>
              <a:t> the </a:t>
            </a:r>
            <a:r>
              <a:rPr lang="it-IT" sz="2400" dirty="0" err="1">
                <a:latin typeface="Century Gothic" panose="020B0502020202020204" pitchFamily="34" charset="0"/>
              </a:rPr>
              <a:t>depurator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is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b="1" dirty="0" err="1">
                <a:latin typeface="Century Gothic" panose="020B0502020202020204" pitchFamily="34" charset="0"/>
              </a:rPr>
              <a:t>switched</a:t>
            </a:r>
            <a:r>
              <a:rPr lang="it-IT" sz="2400" b="1" dirty="0">
                <a:latin typeface="Century Gothic" panose="020B0502020202020204" pitchFamily="34" charset="0"/>
              </a:rPr>
              <a:t> OFF </a:t>
            </a:r>
            <a:r>
              <a:rPr lang="it-IT" sz="2400" dirty="0">
                <a:latin typeface="Century Gothic" panose="020B0502020202020204" pitchFamily="34" charset="0"/>
              </a:rPr>
              <a:t>the </a:t>
            </a:r>
            <a:r>
              <a:rPr lang="it-IT" sz="2400" dirty="0" err="1">
                <a:latin typeface="Century Gothic" panose="020B0502020202020204" pitchFamily="34" charset="0"/>
              </a:rPr>
              <a:t>quality</a:t>
            </a:r>
            <a:r>
              <a:rPr lang="it-IT" sz="2400" dirty="0">
                <a:latin typeface="Century Gothic" panose="020B0502020202020204" pitchFamily="34" charset="0"/>
              </a:rPr>
              <a:t> of the air </a:t>
            </a:r>
            <a:r>
              <a:rPr lang="it-IT" sz="2400" dirty="0" err="1">
                <a:latin typeface="Century Gothic" panose="020B0502020202020204" pitchFamily="34" charset="0"/>
              </a:rPr>
              <a:t>gets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worse</a:t>
            </a:r>
            <a:r>
              <a:rPr lang="it-IT" sz="2400" dirty="0">
                <a:latin typeface="Century Gothic" panose="020B0502020202020204" pitchFamily="34" charset="0"/>
              </a:rPr>
              <a:t>.</a:t>
            </a:r>
          </a:p>
          <a:p>
            <a:pPr marL="0" indent="0">
              <a:buNone/>
            </a:pPr>
            <a:endParaRPr lang="it-IT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it-IT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it-IT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1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BFD5">
            <a:alpha val="4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7C5A1D-812D-584D-9108-1E2FAA31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04" y="51321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0070C0"/>
                </a:solidFill>
                <a:latin typeface="Century Gothic" panose="020B0502020202020204" pitchFamily="34" charset="0"/>
              </a:rPr>
              <a:t>COOJA SIMULATOR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8E498C-CAD1-9F40-A3C0-12AC1F7F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32269" cy="4351338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Century Gothic" panose="020B0502020202020204" pitchFamily="34" charset="0"/>
              </a:rPr>
              <a:t>The </a:t>
            </a:r>
            <a:r>
              <a:rPr lang="it-IT" sz="2400" dirty="0" err="1">
                <a:latin typeface="Century Gothic" panose="020B0502020202020204" pitchFamily="34" charset="0"/>
              </a:rPr>
              <a:t>user</a:t>
            </a:r>
            <a:r>
              <a:rPr lang="it-IT" sz="2400" dirty="0">
                <a:latin typeface="Century Gothic" panose="020B0502020202020204" pitchFamily="34" charset="0"/>
              </a:rPr>
              <a:t> can </a:t>
            </a:r>
            <a:r>
              <a:rPr lang="it-IT" sz="2400" dirty="0" err="1">
                <a:latin typeface="Century Gothic" panose="020B0502020202020204" pitchFamily="34" charset="0"/>
              </a:rPr>
              <a:t>check</a:t>
            </a:r>
            <a:r>
              <a:rPr lang="it-IT" sz="2400" dirty="0">
                <a:latin typeface="Century Gothic" panose="020B0502020202020204" pitchFamily="34" charset="0"/>
              </a:rPr>
              <a:t> the status of the </a:t>
            </a:r>
            <a:r>
              <a:rPr lang="it-IT" sz="2400" dirty="0" err="1">
                <a:latin typeface="Century Gothic" panose="020B0502020202020204" pitchFamily="34" charset="0"/>
              </a:rPr>
              <a:t>depurator</a:t>
            </a:r>
            <a:r>
              <a:rPr lang="it-IT" sz="2400" dirty="0">
                <a:latin typeface="Century Gothic" panose="020B0502020202020204" pitchFamily="34" charset="0"/>
              </a:rPr>
              <a:t> on </a:t>
            </a:r>
            <a:r>
              <a:rPr lang="it-IT" sz="2400" b="1" dirty="0" err="1">
                <a:latin typeface="Century Gothic" panose="020B0502020202020204" pitchFamily="34" charset="0"/>
              </a:rPr>
              <a:t>Cooja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through</a:t>
            </a:r>
            <a:r>
              <a:rPr lang="it-IT" sz="2400" dirty="0">
                <a:latin typeface="Century Gothic" panose="020B0502020202020204" pitchFamily="34" charset="0"/>
              </a:rPr>
              <a:t> the </a:t>
            </a:r>
            <a:r>
              <a:rPr lang="it-IT" sz="2400" b="1" dirty="0">
                <a:latin typeface="Century Gothic" panose="020B0502020202020204" pitchFamily="34" charset="0"/>
              </a:rPr>
              <a:t>LED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interface</a:t>
            </a:r>
            <a:r>
              <a:rPr lang="it-IT" sz="2400" dirty="0">
                <a:latin typeface="Century Gothic" panose="020B0502020202020204" pitchFamily="34" charset="0"/>
              </a:rPr>
              <a:t>.</a:t>
            </a:r>
          </a:p>
          <a:p>
            <a:endParaRPr lang="it-IT" sz="2400" dirty="0">
              <a:latin typeface="Century Gothic" panose="020B0502020202020204" pitchFamily="34" charset="0"/>
            </a:endParaRPr>
          </a:p>
          <a:p>
            <a:r>
              <a:rPr lang="it-IT" sz="2400" dirty="0" err="1">
                <a:latin typeface="Century Gothic" panose="020B0502020202020204" pitchFamily="34" charset="0"/>
              </a:rPr>
              <a:t>If</a:t>
            </a:r>
            <a:r>
              <a:rPr lang="it-IT" sz="2400" dirty="0">
                <a:latin typeface="Century Gothic" panose="020B0502020202020204" pitchFamily="34" charset="0"/>
              </a:rPr>
              <a:t> the </a:t>
            </a:r>
            <a:r>
              <a:rPr lang="it-IT" sz="2400" dirty="0" err="1">
                <a:latin typeface="Century Gothic" panose="020B0502020202020204" pitchFamily="34" charset="0"/>
              </a:rPr>
              <a:t>quality</a:t>
            </a:r>
            <a:r>
              <a:rPr lang="it-IT" sz="2400" dirty="0">
                <a:latin typeface="Century Gothic" panose="020B0502020202020204" pitchFamily="34" charset="0"/>
              </a:rPr>
              <a:t> of the air </a:t>
            </a:r>
            <a:r>
              <a:rPr lang="it-IT" sz="2400" dirty="0" err="1">
                <a:latin typeface="Century Gothic" panose="020B0502020202020204" pitchFamily="34" charset="0"/>
              </a:rPr>
              <a:t>is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bad</a:t>
            </a:r>
            <a:r>
              <a:rPr lang="it-IT" sz="2400" dirty="0">
                <a:latin typeface="Century Gothic" panose="020B0502020202020204" pitchFamily="34" charset="0"/>
              </a:rPr>
              <a:t> the </a:t>
            </a:r>
            <a:r>
              <a:rPr lang="it-IT" sz="2400" dirty="0" err="1">
                <a:latin typeface="Century Gothic" panose="020B0502020202020204" pitchFamily="34" charset="0"/>
              </a:rPr>
              <a:t>depurator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is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b="1">
                <a:latin typeface="Century Gothic" panose="020B0502020202020204" pitchFamily="34" charset="0"/>
              </a:rPr>
              <a:t>ON</a:t>
            </a:r>
            <a:r>
              <a:rPr lang="it-IT" sz="2400">
                <a:latin typeface="Century Gothic" panose="020B0502020202020204" pitchFamily="34" charset="0"/>
              </a:rPr>
              <a:t> and </a:t>
            </a:r>
            <a:r>
              <a:rPr lang="it-IT" sz="2400" dirty="0">
                <a:latin typeface="Century Gothic" panose="020B0502020202020204" pitchFamily="34" charset="0"/>
              </a:rPr>
              <a:t>the </a:t>
            </a:r>
            <a:r>
              <a:rPr lang="it-IT" sz="2400" b="1" dirty="0">
                <a:latin typeface="Century Gothic" panose="020B0502020202020204" pitchFamily="34" charset="0"/>
              </a:rPr>
              <a:t>LED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is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b="1" dirty="0">
                <a:latin typeface="Century Gothic" panose="020B0502020202020204" pitchFamily="34" charset="0"/>
              </a:rPr>
              <a:t>GREEN</a:t>
            </a:r>
            <a:r>
              <a:rPr lang="it-IT" sz="2400" dirty="0">
                <a:latin typeface="Century Gothic" panose="020B0502020202020204" pitchFamily="34" charset="0"/>
              </a:rPr>
              <a:t>, </a:t>
            </a:r>
            <a:r>
              <a:rPr lang="it-IT" sz="2400" dirty="0" err="1">
                <a:latin typeface="Century Gothic" panose="020B0502020202020204" pitchFamily="34" charset="0"/>
              </a:rPr>
              <a:t>instead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if</a:t>
            </a:r>
            <a:r>
              <a:rPr lang="it-IT" sz="2400" dirty="0">
                <a:latin typeface="Century Gothic" panose="020B0502020202020204" pitchFamily="34" charset="0"/>
              </a:rPr>
              <a:t> the </a:t>
            </a:r>
            <a:r>
              <a:rPr lang="it-IT" sz="2400" dirty="0" err="1">
                <a:latin typeface="Century Gothic" panose="020B0502020202020204" pitchFamily="34" charset="0"/>
              </a:rPr>
              <a:t>quality</a:t>
            </a:r>
            <a:r>
              <a:rPr lang="it-IT" sz="2400" dirty="0">
                <a:latin typeface="Century Gothic" panose="020B0502020202020204" pitchFamily="34" charset="0"/>
              </a:rPr>
              <a:t> of the air </a:t>
            </a:r>
            <a:r>
              <a:rPr lang="it-IT" sz="2400" dirty="0" err="1">
                <a:latin typeface="Century Gothic" panose="020B0502020202020204" pitchFamily="34" charset="0"/>
              </a:rPr>
              <a:t>is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good</a:t>
            </a:r>
            <a:r>
              <a:rPr lang="it-IT" sz="2400" dirty="0">
                <a:latin typeface="Century Gothic" panose="020B0502020202020204" pitchFamily="34" charset="0"/>
              </a:rPr>
              <a:t> the </a:t>
            </a:r>
            <a:r>
              <a:rPr lang="it-IT" sz="2400" dirty="0" err="1">
                <a:latin typeface="Century Gothic" panose="020B0502020202020204" pitchFamily="34" charset="0"/>
              </a:rPr>
              <a:t>depurator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is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b="1" dirty="0">
                <a:latin typeface="Century Gothic" panose="020B0502020202020204" pitchFamily="34" charset="0"/>
              </a:rPr>
              <a:t>OFF</a:t>
            </a:r>
            <a:r>
              <a:rPr lang="it-IT" sz="2400" dirty="0">
                <a:latin typeface="Century Gothic" panose="020B0502020202020204" pitchFamily="34" charset="0"/>
              </a:rPr>
              <a:t> and the </a:t>
            </a:r>
            <a:r>
              <a:rPr lang="it-IT" sz="2400" b="1" dirty="0">
                <a:latin typeface="Century Gothic" panose="020B0502020202020204" pitchFamily="34" charset="0"/>
              </a:rPr>
              <a:t>LED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is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b="1" dirty="0">
                <a:latin typeface="Century Gothic" panose="020B0502020202020204" pitchFamily="34" charset="0"/>
              </a:rPr>
              <a:t>RED</a:t>
            </a:r>
            <a:r>
              <a:rPr lang="it-IT" sz="2400" dirty="0">
                <a:latin typeface="Century Gothic" panose="020B0502020202020204" pitchFamily="34" charset="0"/>
              </a:rPr>
              <a:t>. </a:t>
            </a:r>
          </a:p>
          <a:p>
            <a:endParaRPr lang="it-IT" sz="2400" dirty="0">
              <a:latin typeface="Century Gothic" panose="020B0502020202020204" pitchFamily="34" charset="0"/>
            </a:endParaRPr>
          </a:p>
          <a:p>
            <a:endParaRPr lang="it-IT" sz="2400" dirty="0">
              <a:latin typeface="Century Gothic" panose="020B0502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0DA1207-F8D4-C04F-BE05-FFAA25894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563" y="905691"/>
            <a:ext cx="4130906" cy="587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0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BFD5">
            <a:alpha val="4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E6E347-6F2C-FA44-98F5-5580178A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>
                <a:solidFill>
                  <a:srgbClr val="0070C0"/>
                </a:solidFill>
                <a:latin typeface="Century Gothic" panose="020B0502020202020204" pitchFamily="34" charset="0"/>
              </a:rPr>
              <a:t>APPLICATION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E07B77-3608-054B-9CA6-3D23B0423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latin typeface="Century Gothic" panose="020B0502020202020204" pitchFamily="34" charset="0"/>
              </a:rPr>
              <a:t>The </a:t>
            </a:r>
            <a:r>
              <a:rPr lang="it-IT" sz="2400" dirty="0" err="1">
                <a:latin typeface="Century Gothic" panose="020B0502020202020204" pitchFamily="34" charset="0"/>
              </a:rPr>
              <a:t>application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has</a:t>
            </a:r>
            <a:r>
              <a:rPr lang="it-IT" sz="2400" dirty="0">
                <a:latin typeface="Century Gothic" panose="020B0502020202020204" pitchFamily="34" charset="0"/>
              </a:rPr>
              <a:t> a </a:t>
            </a:r>
            <a:r>
              <a:rPr lang="it-IT" sz="2400" b="1" dirty="0" err="1">
                <a:latin typeface="Century Gothic" panose="020B0502020202020204" pitchFamily="34" charset="0"/>
              </a:rPr>
              <a:t>command</a:t>
            </a:r>
            <a:r>
              <a:rPr lang="it-IT" sz="2400" b="1" dirty="0">
                <a:latin typeface="Century Gothic" panose="020B0502020202020204" pitchFamily="34" charset="0"/>
              </a:rPr>
              <a:t> line </a:t>
            </a:r>
            <a:r>
              <a:rPr lang="it-IT" sz="2400" b="1" dirty="0" err="1">
                <a:latin typeface="Century Gothic" panose="020B0502020202020204" pitchFamily="34" charset="0"/>
              </a:rPr>
              <a:t>interface</a:t>
            </a:r>
            <a:r>
              <a:rPr lang="it-IT" sz="2400" b="1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that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allows</a:t>
            </a:r>
            <a:r>
              <a:rPr lang="it-IT" sz="2400" dirty="0">
                <a:latin typeface="Century Gothic" panose="020B0502020202020204" pitchFamily="34" charset="0"/>
              </a:rPr>
              <a:t> to the </a:t>
            </a:r>
            <a:r>
              <a:rPr lang="it-IT" sz="2400" b="1" dirty="0" err="1">
                <a:latin typeface="Century Gothic" panose="020B0502020202020204" pitchFamily="34" charset="0"/>
              </a:rPr>
              <a:t>user</a:t>
            </a:r>
            <a:r>
              <a:rPr lang="it-IT" sz="2400" dirty="0">
                <a:latin typeface="Century Gothic" panose="020B0502020202020204" pitchFamily="34" charset="0"/>
              </a:rPr>
              <a:t> to </a:t>
            </a:r>
            <a:r>
              <a:rPr lang="it-IT" sz="2400" dirty="0" err="1">
                <a:latin typeface="Century Gothic" panose="020B0502020202020204" pitchFamily="34" charset="0"/>
              </a:rPr>
              <a:t>interact</a:t>
            </a:r>
            <a:r>
              <a:rPr lang="it-IT" sz="2400" dirty="0">
                <a:latin typeface="Century Gothic" panose="020B0502020202020204" pitchFamily="34" charset="0"/>
              </a:rPr>
              <a:t> with the </a:t>
            </a:r>
            <a:r>
              <a:rPr lang="it-IT" sz="2400" dirty="0" err="1">
                <a:latin typeface="Century Gothic" panose="020B0502020202020204" pitchFamily="34" charset="0"/>
              </a:rPr>
              <a:t>devices</a:t>
            </a:r>
            <a:r>
              <a:rPr lang="it-IT" sz="2400" dirty="0">
                <a:latin typeface="Century Gothic" panose="020B0502020202020204" pitchFamily="34" charset="0"/>
              </a:rPr>
              <a:t>.</a:t>
            </a:r>
          </a:p>
          <a:p>
            <a:endParaRPr lang="it-IT" sz="2400" dirty="0">
              <a:latin typeface="Century Gothic" panose="020B0502020202020204" pitchFamily="34" charset="0"/>
            </a:endParaRPr>
          </a:p>
          <a:p>
            <a:endParaRPr lang="it-IT" sz="2400" dirty="0">
              <a:latin typeface="Century Gothic" panose="020B0502020202020204" pitchFamily="34" charset="0"/>
            </a:endParaRPr>
          </a:p>
          <a:p>
            <a:endParaRPr lang="it-IT" sz="2400" dirty="0">
              <a:latin typeface="Century Gothic" panose="020B0502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97E0B33-7725-9345-99B7-930DAAED9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0" y="3506107"/>
            <a:ext cx="74549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4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BFD5">
            <a:alpha val="4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DB8742-379C-634B-BC6C-6D529D80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>
                <a:solidFill>
                  <a:srgbClr val="0070C0"/>
                </a:solidFill>
                <a:latin typeface="Century Gothic" panose="020B0502020202020204" pitchFamily="34" charset="0"/>
              </a:rPr>
              <a:t>APPLICATION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D93BDE-5256-8C4D-8A93-1162438D8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err="1">
                <a:latin typeface="Century Gothic" panose="020B0502020202020204" pitchFamily="34" charset="0"/>
              </a:rPr>
              <a:t>After</a:t>
            </a:r>
            <a:r>
              <a:rPr lang="it-IT" sz="2400" dirty="0">
                <a:latin typeface="Century Gothic" panose="020B0502020202020204" pitchFamily="34" charset="0"/>
              </a:rPr>
              <a:t> some time </a:t>
            </a:r>
            <a:r>
              <a:rPr lang="it-IT" sz="2400" dirty="0" err="1">
                <a:latin typeface="Century Gothic" panose="020B0502020202020204" pitchFamily="34" charset="0"/>
              </a:rPr>
              <a:t>related</a:t>
            </a:r>
            <a:r>
              <a:rPr lang="it-IT" sz="2400" dirty="0">
                <a:latin typeface="Century Gothic" panose="020B0502020202020204" pitchFamily="34" charset="0"/>
              </a:rPr>
              <a:t> to the </a:t>
            </a:r>
            <a:r>
              <a:rPr lang="it-IT" sz="2400" dirty="0" err="1">
                <a:latin typeface="Century Gothic" panose="020B0502020202020204" pitchFamily="34" charset="0"/>
              </a:rPr>
              <a:t>registration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phase,if</a:t>
            </a:r>
            <a:r>
              <a:rPr lang="it-IT" sz="2400" dirty="0">
                <a:latin typeface="Century Gothic" panose="020B0502020202020204" pitchFamily="34" charset="0"/>
              </a:rPr>
              <a:t> the </a:t>
            </a:r>
            <a:r>
              <a:rPr lang="it-IT" sz="2400" dirty="0" err="1">
                <a:latin typeface="Century Gothic" panose="020B0502020202020204" pitchFamily="34" charset="0"/>
              </a:rPr>
              <a:t>user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insert</a:t>
            </a:r>
            <a:r>
              <a:rPr lang="it-IT" sz="2400" dirty="0">
                <a:latin typeface="Century Gothic" panose="020B0502020202020204" pitchFamily="34" charset="0"/>
              </a:rPr>
              <a:t> the </a:t>
            </a:r>
            <a:r>
              <a:rPr lang="it-IT" sz="2400" b="1" dirty="0" err="1">
                <a:latin typeface="Century Gothic" panose="020B0502020202020204" pitchFamily="34" charset="0"/>
              </a:rPr>
              <a:t>command</a:t>
            </a:r>
            <a:r>
              <a:rPr lang="it-IT" sz="2400" b="1" dirty="0">
                <a:latin typeface="Century Gothic" panose="020B0502020202020204" pitchFamily="34" charset="0"/>
              </a:rPr>
              <a:t> ’1’ </a:t>
            </a:r>
            <a:r>
              <a:rPr lang="it-IT" sz="2400" dirty="0">
                <a:latin typeface="Century Gothic" panose="020B0502020202020204" pitchFamily="34" charset="0"/>
              </a:rPr>
              <a:t>, he </a:t>
            </a:r>
            <a:r>
              <a:rPr lang="it-IT" sz="2400" dirty="0" err="1">
                <a:latin typeface="Century Gothic" panose="020B0502020202020204" pitchFamily="34" charset="0"/>
              </a:rPr>
              <a:t>could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check</a:t>
            </a:r>
            <a:r>
              <a:rPr lang="it-IT" sz="2400" dirty="0">
                <a:latin typeface="Century Gothic" panose="020B0502020202020204" pitchFamily="34" charset="0"/>
              </a:rPr>
              <a:t> the </a:t>
            </a:r>
            <a:r>
              <a:rPr lang="it-IT" sz="2400" dirty="0" err="1">
                <a:latin typeface="Century Gothic" panose="020B0502020202020204" pitchFamily="34" charset="0"/>
              </a:rPr>
              <a:t>initial</a:t>
            </a:r>
            <a:r>
              <a:rPr lang="it-IT" sz="2400" dirty="0">
                <a:latin typeface="Century Gothic" panose="020B0502020202020204" pitchFamily="34" charset="0"/>
              </a:rPr>
              <a:t> status of the </a:t>
            </a:r>
            <a:r>
              <a:rPr lang="it-IT" sz="2400" dirty="0" err="1">
                <a:latin typeface="Century Gothic" panose="020B0502020202020204" pitchFamily="34" charset="0"/>
              </a:rPr>
              <a:t>resources</a:t>
            </a:r>
            <a:r>
              <a:rPr lang="it-IT" sz="2400" dirty="0">
                <a:latin typeface="Century Gothic" panose="020B0502020202020204" pitchFamily="34" charset="0"/>
              </a:rPr>
              <a:t>. </a:t>
            </a:r>
          </a:p>
          <a:p>
            <a:endParaRPr lang="it-IT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it-IT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endParaRPr lang="it-IT" sz="2400" dirty="0">
              <a:latin typeface="Century Gothic" panose="020B0502020202020204" pitchFamily="34" charset="0"/>
            </a:endParaRPr>
          </a:p>
          <a:p>
            <a:endParaRPr lang="it-IT" sz="2400" dirty="0">
              <a:latin typeface="Century Gothic" panose="020B0502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974F7E8-DF95-304B-AE77-0DF4DC2B9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512" y="3633652"/>
            <a:ext cx="7480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1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BFD5">
            <a:alpha val="4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0D219B-B2E8-BC45-8C2A-2151C658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>
                <a:solidFill>
                  <a:srgbClr val="0070C0"/>
                </a:solidFill>
                <a:latin typeface="Century Gothic" panose="020B0502020202020204" pitchFamily="34" charset="0"/>
              </a:rPr>
              <a:t>APPLICATION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53F871-06B7-234B-ADFD-60A3442F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err="1">
                <a:latin typeface="Century Gothic" panose="020B0502020202020204" pitchFamily="34" charset="0"/>
              </a:rPr>
              <a:t>If</a:t>
            </a:r>
            <a:r>
              <a:rPr lang="it-IT" sz="2400" dirty="0">
                <a:latin typeface="Century Gothic" panose="020B0502020202020204" pitchFamily="34" charset="0"/>
              </a:rPr>
              <a:t> the </a:t>
            </a:r>
            <a:r>
              <a:rPr lang="it-IT" sz="2400" dirty="0" err="1">
                <a:latin typeface="Century Gothic" panose="020B0502020202020204" pitchFamily="34" charset="0"/>
              </a:rPr>
              <a:t>user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insert</a:t>
            </a:r>
            <a:r>
              <a:rPr lang="it-IT" sz="2400" dirty="0">
                <a:latin typeface="Century Gothic" panose="020B0502020202020204" pitchFamily="34" charset="0"/>
              </a:rPr>
              <a:t> the </a:t>
            </a:r>
            <a:r>
              <a:rPr lang="it-IT" sz="2400" b="1" dirty="0" err="1">
                <a:latin typeface="Century Gothic" panose="020B0502020202020204" pitchFamily="34" charset="0"/>
              </a:rPr>
              <a:t>command</a:t>
            </a:r>
            <a:r>
              <a:rPr lang="it-IT" sz="2400" b="1" dirty="0">
                <a:latin typeface="Century Gothic" panose="020B0502020202020204" pitchFamily="34" charset="0"/>
              </a:rPr>
              <a:t> ’2’ </a:t>
            </a:r>
            <a:r>
              <a:rPr lang="it-IT" sz="2400" dirty="0">
                <a:latin typeface="Century Gothic" panose="020B0502020202020204" pitchFamily="34" charset="0"/>
              </a:rPr>
              <a:t>, he </a:t>
            </a:r>
            <a:r>
              <a:rPr lang="it-IT" sz="2400" dirty="0" err="1">
                <a:latin typeface="Century Gothic" panose="020B0502020202020204" pitchFamily="34" charset="0"/>
              </a:rPr>
              <a:t>could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b="1" dirty="0" err="1">
                <a:latin typeface="Century Gothic" panose="020B0502020202020204" pitchFamily="34" charset="0"/>
              </a:rPr>
              <a:t>switch</a:t>
            </a:r>
            <a:r>
              <a:rPr lang="it-IT" sz="2400" b="1" dirty="0">
                <a:latin typeface="Century Gothic" panose="020B0502020202020204" pitchFamily="34" charset="0"/>
              </a:rPr>
              <a:t> ON </a:t>
            </a:r>
            <a:r>
              <a:rPr lang="it-IT" sz="2400" dirty="0">
                <a:latin typeface="Century Gothic" panose="020B0502020202020204" pitchFamily="34" charset="0"/>
              </a:rPr>
              <a:t>the </a:t>
            </a:r>
            <a:r>
              <a:rPr lang="it-IT" sz="2400" dirty="0" err="1">
                <a:latin typeface="Century Gothic" panose="020B0502020202020204" pitchFamily="34" charset="0"/>
              </a:rPr>
              <a:t>depurator</a:t>
            </a:r>
            <a:r>
              <a:rPr lang="it-IT" sz="2400" dirty="0">
                <a:latin typeface="Century Gothic" panose="020B0502020202020204" pitchFamily="34" charset="0"/>
              </a:rPr>
              <a:t> of the </a:t>
            </a:r>
            <a:r>
              <a:rPr lang="it-IT" sz="2400" dirty="0" err="1">
                <a:latin typeface="Century Gothic" panose="020B0502020202020204" pitchFamily="34" charset="0"/>
              </a:rPr>
              <a:t>node</a:t>
            </a:r>
            <a:r>
              <a:rPr lang="it-IT" sz="2400" dirty="0">
                <a:latin typeface="Century Gothic" panose="020B0502020202020204" pitchFamily="34" charset="0"/>
              </a:rPr>
              <a:t>, </a:t>
            </a:r>
            <a:r>
              <a:rPr lang="it-IT" sz="2400" dirty="0" err="1">
                <a:latin typeface="Century Gothic" panose="020B0502020202020204" pitchFamily="34" charset="0"/>
              </a:rPr>
              <a:t>after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insert</a:t>
            </a:r>
            <a:r>
              <a:rPr lang="it-IT" sz="2400" dirty="0">
                <a:latin typeface="Century Gothic" panose="020B0502020202020204" pitchFamily="34" charset="0"/>
              </a:rPr>
              <a:t> the </a:t>
            </a:r>
            <a:r>
              <a:rPr lang="it-IT" sz="2400" dirty="0" err="1">
                <a:latin typeface="Century Gothic" panose="020B0502020202020204" pitchFamily="34" charset="0"/>
              </a:rPr>
              <a:t>node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at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which</a:t>
            </a:r>
            <a:r>
              <a:rPr lang="it-IT" sz="2400" dirty="0">
                <a:latin typeface="Century Gothic" panose="020B0502020202020204" pitchFamily="34" charset="0"/>
              </a:rPr>
              <a:t> he </a:t>
            </a:r>
            <a:r>
              <a:rPr lang="it-IT" sz="2400" dirty="0" err="1">
                <a:latin typeface="Century Gothic" panose="020B0502020202020204" pitchFamily="34" charset="0"/>
              </a:rPr>
              <a:t>wants</a:t>
            </a:r>
            <a:r>
              <a:rPr lang="it-IT" sz="2400" dirty="0">
                <a:latin typeface="Century Gothic" panose="020B0502020202020204" pitchFamily="34" charset="0"/>
              </a:rPr>
              <a:t> to </a:t>
            </a:r>
            <a:r>
              <a:rPr lang="it-IT" sz="2400" dirty="0" err="1">
                <a:latin typeface="Century Gothic" panose="020B0502020202020204" pitchFamily="34" charset="0"/>
              </a:rPr>
              <a:t>change</a:t>
            </a:r>
            <a:r>
              <a:rPr lang="it-IT" sz="2400" dirty="0">
                <a:latin typeface="Century Gothic" panose="020B0502020202020204" pitchFamily="34" charset="0"/>
              </a:rPr>
              <a:t> the </a:t>
            </a:r>
            <a:r>
              <a:rPr lang="it-IT" sz="2400" b="1" dirty="0">
                <a:latin typeface="Century Gothic" panose="020B0502020202020204" pitchFamily="34" charset="0"/>
              </a:rPr>
              <a:t>status</a:t>
            </a:r>
            <a:r>
              <a:rPr lang="it-IT" sz="2400" dirty="0">
                <a:latin typeface="Century Gothic" panose="020B0502020202020204" pitchFamily="34" charset="0"/>
              </a:rPr>
              <a:t>.</a:t>
            </a:r>
          </a:p>
          <a:p>
            <a:endParaRPr lang="it-IT" sz="2400" dirty="0">
              <a:latin typeface="Century Gothic" panose="020B0502020202020204" pitchFamily="34" charset="0"/>
            </a:endParaRPr>
          </a:p>
          <a:p>
            <a:endParaRPr lang="it-IT" sz="2400" dirty="0">
              <a:latin typeface="Century Gothic" panose="020B0502020202020204" pitchFamily="34" charset="0"/>
            </a:endParaRPr>
          </a:p>
          <a:p>
            <a:endParaRPr lang="it-IT" sz="2400" dirty="0">
              <a:latin typeface="Century Gothic" panose="020B0502020202020204" pitchFamily="34" charset="0"/>
            </a:endParaRPr>
          </a:p>
          <a:p>
            <a:endParaRPr lang="it-IT" sz="2400" dirty="0">
              <a:latin typeface="Century Gothic" panose="020B0502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AED060E-CD09-A841-B384-C08B2CC29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4001294"/>
            <a:ext cx="74422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836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475</Words>
  <Application>Microsoft Macintosh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Palatino</vt:lpstr>
      <vt:lpstr>Palatino Linotype</vt:lpstr>
      <vt:lpstr>Segoe UI</vt:lpstr>
      <vt:lpstr>Tema di Office</vt:lpstr>
      <vt:lpstr>Presentazione standard di PowerPoint</vt:lpstr>
      <vt:lpstr>INTRODUCTION</vt:lpstr>
      <vt:lpstr>Presentazione standard di PowerPoint</vt:lpstr>
      <vt:lpstr>SYSTEM COMPOSITION AND ITS FUNCTIONALITIES</vt:lpstr>
      <vt:lpstr>SYSTEM COMPOSITION AND ITS FUNCTIONALITIES</vt:lpstr>
      <vt:lpstr>COOJA SIMULATOR</vt:lpstr>
      <vt:lpstr>APPLICATION</vt:lpstr>
      <vt:lpstr>APPLICATION </vt:lpstr>
      <vt:lpstr>APPLICATION</vt:lpstr>
      <vt:lpstr>APPLICATION</vt:lpstr>
      <vt:lpstr>APPLICATION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Microsoft Office User</dc:creator>
  <cp:lastModifiedBy>Microsoft Office User</cp:lastModifiedBy>
  <cp:revision>26</cp:revision>
  <dcterms:created xsi:type="dcterms:W3CDTF">2021-09-07T16:31:51Z</dcterms:created>
  <dcterms:modified xsi:type="dcterms:W3CDTF">2021-09-10T15:32:54Z</dcterms:modified>
</cp:coreProperties>
</file>