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67" r:id="rId3"/>
    <p:sldId id="270" r:id="rId4"/>
    <p:sldId id="269" r:id="rId5"/>
    <p:sldId id="266" r:id="rId6"/>
    <p:sldId id="268" r:id="rId7"/>
    <p:sldId id="271" r:id="rId8"/>
    <p:sldId id="257" r:id="rId9"/>
    <p:sldId id="260" r:id="rId10"/>
    <p:sldId id="258" r:id="rId11"/>
    <p:sldId id="265" r:id="rId12"/>
    <p:sldId id="264" r:id="rId13"/>
    <p:sldId id="263" r:id="rId14"/>
    <p:sldId id="262" r:id="rId15"/>
    <p:sldId id="26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CDA"/>
    <a:srgbClr val="9FA8DA"/>
    <a:srgbClr val="B1A0DA"/>
    <a:srgbClr val="E8EAF7"/>
    <a:srgbClr val="3E51B5"/>
    <a:srgbClr val="0D8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7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D25C11-AD8B-418C-9E5D-CE0B02AE08A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D20A6CF-1B52-4AF0-A5F9-F6D5B0EFB2BE}">
      <dgm:prSet phldrT="[Text]" custT="1"/>
      <dgm:spPr/>
      <dgm:t>
        <a:bodyPr/>
        <a:lstStyle/>
        <a:p>
          <a:r>
            <a:rPr lang="de-DE" sz="1600" b="0" i="0">
              <a:latin typeface="Roboto Light" charset="0"/>
              <a:ea typeface="Roboto Light" charset="0"/>
              <a:cs typeface="Roboto Light" charset="0"/>
            </a:rPr>
            <a:t>Fabian Baechli (Product Owner</a:t>
          </a:r>
          <a:r>
            <a:rPr lang="de-DE" sz="1800" b="0" i="0">
              <a:latin typeface="Roboto Light" charset="0"/>
              <a:ea typeface="Roboto Light" charset="0"/>
              <a:cs typeface="Roboto Light" charset="0"/>
            </a:rPr>
            <a:t>)</a:t>
          </a:r>
        </a:p>
      </dgm:t>
    </dgm:pt>
    <dgm:pt modelId="{1B47223F-FAB7-4FD3-88DE-E8CAD34A6FC6}" type="parTrans" cxnId="{C3AB13F4-D419-496D-85DE-385BF926A955}">
      <dgm:prSet/>
      <dgm:spPr/>
      <dgm:t>
        <a:bodyPr/>
        <a:lstStyle/>
        <a:p>
          <a:endParaRPr lang="de-DE"/>
        </a:p>
      </dgm:t>
    </dgm:pt>
    <dgm:pt modelId="{9C478415-3C39-4D0A-8F2B-4D8724AE8CCA}" type="sibTrans" cxnId="{C3AB13F4-D419-496D-85DE-385BF926A955}">
      <dgm:prSet/>
      <dgm:spPr/>
      <dgm:t>
        <a:bodyPr/>
        <a:lstStyle/>
        <a:p>
          <a:endParaRPr lang="de-DE"/>
        </a:p>
      </dgm:t>
    </dgm:pt>
    <dgm:pt modelId="{CD7CCB7D-47E7-4595-BCD3-4CD3BA5F4011}" type="asst">
      <dgm:prSet phldrT="[Text]" custT="1"/>
      <dgm:spPr/>
      <dgm:t>
        <a:bodyPr/>
        <a:lstStyle/>
        <a:p>
          <a:r>
            <a:rPr lang="de-DE" sz="1600" b="0" i="0" dirty="0">
              <a:latin typeface="Roboto Light" charset="0"/>
              <a:ea typeface="Roboto Light" charset="0"/>
              <a:cs typeface="Roboto Light" charset="0"/>
            </a:rPr>
            <a:t>Fabrice </a:t>
          </a:r>
          <a:r>
            <a:rPr lang="de-DE" sz="1600" b="0" i="0" dirty="0" err="1">
              <a:latin typeface="Roboto Light" charset="0"/>
              <a:ea typeface="Roboto Light" charset="0"/>
              <a:cs typeface="Roboto Light" charset="0"/>
            </a:rPr>
            <a:t>Bosshard</a:t>
          </a:r>
          <a:r>
            <a:rPr lang="de-DE" sz="1600" b="0" i="0" dirty="0">
              <a:latin typeface="Roboto Light" charset="0"/>
              <a:ea typeface="Roboto Light" charset="0"/>
              <a:cs typeface="Roboto Light" charset="0"/>
            </a:rPr>
            <a:t> (Entwicklungsteam, Administration)</a:t>
          </a:r>
        </a:p>
      </dgm:t>
    </dgm:pt>
    <dgm:pt modelId="{54758FAE-0DE9-4244-A984-F59A45E247D8}" type="parTrans" cxnId="{110AA1E5-15A0-44EC-955B-A5529A1BE11F}">
      <dgm:prSet/>
      <dgm:spPr/>
      <dgm:t>
        <a:bodyPr/>
        <a:lstStyle/>
        <a:p>
          <a:endParaRPr lang="de-DE" b="0" i="0">
            <a:latin typeface="Roboto Light" charset="0"/>
            <a:ea typeface="Roboto Light" charset="0"/>
            <a:cs typeface="Roboto Light" charset="0"/>
          </a:endParaRPr>
        </a:p>
      </dgm:t>
    </dgm:pt>
    <dgm:pt modelId="{A173D705-D733-4624-9BEB-51AE7BCB711E}" type="sibTrans" cxnId="{110AA1E5-15A0-44EC-955B-A5529A1BE11F}">
      <dgm:prSet/>
      <dgm:spPr/>
      <dgm:t>
        <a:bodyPr/>
        <a:lstStyle/>
        <a:p>
          <a:endParaRPr lang="de-DE"/>
        </a:p>
      </dgm:t>
    </dgm:pt>
    <dgm:pt modelId="{7850C7F1-BFEF-4A62-838D-98F48BFDD02A}">
      <dgm:prSet phldrT="[Text]" custT="1"/>
      <dgm:spPr/>
      <dgm:t>
        <a:bodyPr/>
        <a:lstStyle/>
        <a:p>
          <a:r>
            <a:rPr lang="de-DE" sz="1600" b="0" i="0" dirty="0">
              <a:latin typeface="Roboto Light" charset="0"/>
              <a:ea typeface="Roboto Light" charset="0"/>
              <a:cs typeface="Roboto Light" charset="0"/>
            </a:rPr>
            <a:t>Igor (Entwicklungsteam)</a:t>
          </a:r>
        </a:p>
      </dgm:t>
    </dgm:pt>
    <dgm:pt modelId="{7D1910DA-B8EE-4C3B-AE0A-C497038BA8D4}" type="parTrans" cxnId="{61122BAB-BF81-49FD-8705-51FC90553666}">
      <dgm:prSet/>
      <dgm:spPr/>
      <dgm:t>
        <a:bodyPr/>
        <a:lstStyle/>
        <a:p>
          <a:endParaRPr lang="de-DE" b="0" i="0">
            <a:latin typeface="Roboto Light" charset="0"/>
            <a:ea typeface="Roboto Light" charset="0"/>
            <a:cs typeface="Roboto Light" charset="0"/>
          </a:endParaRPr>
        </a:p>
      </dgm:t>
    </dgm:pt>
    <dgm:pt modelId="{4C125880-1CBB-4C91-B375-A767504FCB42}" type="sibTrans" cxnId="{61122BAB-BF81-49FD-8705-51FC90553666}">
      <dgm:prSet/>
      <dgm:spPr/>
      <dgm:t>
        <a:bodyPr/>
        <a:lstStyle/>
        <a:p>
          <a:endParaRPr lang="de-DE"/>
        </a:p>
      </dgm:t>
    </dgm:pt>
    <dgm:pt modelId="{9D670C3D-C2F0-4CB9-8949-DC325EF161EE}">
      <dgm:prSet phldrT="[Text]" custT="1"/>
      <dgm:spPr/>
      <dgm:t>
        <a:bodyPr/>
        <a:lstStyle/>
        <a:p>
          <a:r>
            <a:rPr lang="de-DE" sz="1600" b="0" i="0">
              <a:latin typeface="Roboto Light" charset="0"/>
              <a:ea typeface="Roboto Light" charset="0"/>
              <a:cs typeface="Roboto Light" charset="0"/>
            </a:rPr>
            <a:t>Leonard Schuetz (Entwicklungsteam)</a:t>
          </a:r>
        </a:p>
      </dgm:t>
    </dgm:pt>
    <dgm:pt modelId="{2186FC62-9E22-4A5A-9E47-E17DF1636B82}" type="parTrans" cxnId="{5DB95A59-FB8F-4B2F-8667-54B0676C6A2A}">
      <dgm:prSet/>
      <dgm:spPr/>
      <dgm:t>
        <a:bodyPr/>
        <a:lstStyle/>
        <a:p>
          <a:endParaRPr lang="de-DE" b="0" i="0">
            <a:latin typeface="Roboto Light" charset="0"/>
            <a:ea typeface="Roboto Light" charset="0"/>
            <a:cs typeface="Roboto Light" charset="0"/>
          </a:endParaRPr>
        </a:p>
      </dgm:t>
    </dgm:pt>
    <dgm:pt modelId="{22A3B962-6165-4D0A-9573-FEDEB1C39DE3}" type="sibTrans" cxnId="{5DB95A59-FB8F-4B2F-8667-54B0676C6A2A}">
      <dgm:prSet/>
      <dgm:spPr/>
      <dgm:t>
        <a:bodyPr/>
        <a:lstStyle/>
        <a:p>
          <a:endParaRPr lang="de-DE"/>
        </a:p>
      </dgm:t>
    </dgm:pt>
    <dgm:pt modelId="{849894A9-D4E8-40DD-A687-C068304E9F6A}" type="pres">
      <dgm:prSet presAssocID="{D0D25C11-AD8B-418C-9E5D-CE0B02AE08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0677A2D-EF10-4573-B594-6E121764D3CB}" type="pres">
      <dgm:prSet presAssocID="{6D20A6CF-1B52-4AF0-A5F9-F6D5B0EFB2BE}" presName="hierRoot1" presStyleCnt="0">
        <dgm:presLayoutVars>
          <dgm:hierBranch val="init"/>
        </dgm:presLayoutVars>
      </dgm:prSet>
      <dgm:spPr/>
    </dgm:pt>
    <dgm:pt modelId="{4E7B3589-E2D5-4662-87BD-5B2C969BBB0B}" type="pres">
      <dgm:prSet presAssocID="{6D20A6CF-1B52-4AF0-A5F9-F6D5B0EFB2BE}" presName="rootComposite1" presStyleCnt="0"/>
      <dgm:spPr/>
    </dgm:pt>
    <dgm:pt modelId="{1A893771-28AD-437D-A3CB-A6B4D552559D}" type="pres">
      <dgm:prSet presAssocID="{6D20A6CF-1B52-4AF0-A5F9-F6D5B0EFB2BE}" presName="rootText1" presStyleLbl="node0" presStyleIdx="0" presStyleCnt="1" custScaleX="179900" custLinFactNeighborX="-4751" custLinFactNeighborY="-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3F7BA-E77F-47A8-9E08-DE96A30B5ADF}" type="pres">
      <dgm:prSet presAssocID="{6D20A6CF-1B52-4AF0-A5F9-F6D5B0EFB2B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45BAF63-25F3-496D-860E-AC4B57F117FB}" type="pres">
      <dgm:prSet presAssocID="{6D20A6CF-1B52-4AF0-A5F9-F6D5B0EFB2BE}" presName="hierChild2" presStyleCnt="0"/>
      <dgm:spPr/>
    </dgm:pt>
    <dgm:pt modelId="{60AB4EA0-962C-415E-B9DD-B2C150F3D463}" type="pres">
      <dgm:prSet presAssocID="{7D1910DA-B8EE-4C3B-AE0A-C497038BA8D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B0D9E324-2AD1-441A-895D-1FD6F46B04A8}" type="pres">
      <dgm:prSet presAssocID="{7850C7F1-BFEF-4A62-838D-98F48BFDD02A}" presName="hierRoot2" presStyleCnt="0">
        <dgm:presLayoutVars>
          <dgm:hierBranch val="init"/>
        </dgm:presLayoutVars>
      </dgm:prSet>
      <dgm:spPr/>
    </dgm:pt>
    <dgm:pt modelId="{FE557FE5-051E-4B56-AA21-D2B8521566C9}" type="pres">
      <dgm:prSet presAssocID="{7850C7F1-BFEF-4A62-838D-98F48BFDD02A}" presName="rootComposite" presStyleCnt="0"/>
      <dgm:spPr/>
    </dgm:pt>
    <dgm:pt modelId="{828E383C-85BF-4294-965A-EDBFF4EEAAD6}" type="pres">
      <dgm:prSet presAssocID="{7850C7F1-BFEF-4A62-838D-98F48BFDD02A}" presName="rootText" presStyleLbl="node2" presStyleIdx="0" presStyleCnt="2" custScaleX="121487" custScaleY="1095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CD8A73-4EBA-4D1A-9711-4AE46F946800}" type="pres">
      <dgm:prSet presAssocID="{7850C7F1-BFEF-4A62-838D-98F48BFDD02A}" presName="rootConnector" presStyleLbl="node2" presStyleIdx="0" presStyleCnt="2"/>
      <dgm:spPr/>
      <dgm:t>
        <a:bodyPr/>
        <a:lstStyle/>
        <a:p>
          <a:endParaRPr lang="en-US"/>
        </a:p>
      </dgm:t>
    </dgm:pt>
    <dgm:pt modelId="{49465176-C3C8-4009-9507-05A3690A4AC8}" type="pres">
      <dgm:prSet presAssocID="{7850C7F1-BFEF-4A62-838D-98F48BFDD02A}" presName="hierChild4" presStyleCnt="0"/>
      <dgm:spPr/>
    </dgm:pt>
    <dgm:pt modelId="{6CA6C129-D0DC-4C34-9699-45B9E7A2877D}" type="pres">
      <dgm:prSet presAssocID="{7850C7F1-BFEF-4A62-838D-98F48BFDD02A}" presName="hierChild5" presStyleCnt="0"/>
      <dgm:spPr/>
    </dgm:pt>
    <dgm:pt modelId="{33D2C3BA-01D6-419F-BFD9-9C7CFB05C624}" type="pres">
      <dgm:prSet presAssocID="{2186FC62-9E22-4A5A-9E47-E17DF1636B8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17EC3984-ECD6-48DB-A7A2-7914E3BB38CB}" type="pres">
      <dgm:prSet presAssocID="{9D670C3D-C2F0-4CB9-8949-DC325EF161EE}" presName="hierRoot2" presStyleCnt="0">
        <dgm:presLayoutVars>
          <dgm:hierBranch val="init"/>
        </dgm:presLayoutVars>
      </dgm:prSet>
      <dgm:spPr/>
    </dgm:pt>
    <dgm:pt modelId="{3C5288AD-09A1-4335-94A3-E60789892B13}" type="pres">
      <dgm:prSet presAssocID="{9D670C3D-C2F0-4CB9-8949-DC325EF161EE}" presName="rootComposite" presStyleCnt="0"/>
      <dgm:spPr/>
    </dgm:pt>
    <dgm:pt modelId="{1E84AC57-7408-43F1-A5E8-C8FA5B452CB3}" type="pres">
      <dgm:prSet presAssocID="{9D670C3D-C2F0-4CB9-8949-DC325EF161EE}" presName="rootText" presStyleLbl="node2" presStyleIdx="1" presStyleCnt="2" custScaleX="119662" custScaleY="1121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1AD3CD-C0BD-4957-834D-67CD120A4F97}" type="pres">
      <dgm:prSet presAssocID="{9D670C3D-C2F0-4CB9-8949-DC325EF161EE}" presName="rootConnector" presStyleLbl="node2" presStyleIdx="1" presStyleCnt="2"/>
      <dgm:spPr/>
      <dgm:t>
        <a:bodyPr/>
        <a:lstStyle/>
        <a:p>
          <a:endParaRPr lang="en-US"/>
        </a:p>
      </dgm:t>
    </dgm:pt>
    <dgm:pt modelId="{194D086B-130F-4764-888C-2CBC17B41FBD}" type="pres">
      <dgm:prSet presAssocID="{9D670C3D-C2F0-4CB9-8949-DC325EF161EE}" presName="hierChild4" presStyleCnt="0"/>
      <dgm:spPr/>
    </dgm:pt>
    <dgm:pt modelId="{C9FFCAA3-5F6A-4884-B0A3-5E08FA0939C7}" type="pres">
      <dgm:prSet presAssocID="{9D670C3D-C2F0-4CB9-8949-DC325EF161EE}" presName="hierChild5" presStyleCnt="0"/>
      <dgm:spPr/>
    </dgm:pt>
    <dgm:pt modelId="{DB33CA9E-130C-4DBB-8312-EC54678F10B9}" type="pres">
      <dgm:prSet presAssocID="{6D20A6CF-1B52-4AF0-A5F9-F6D5B0EFB2BE}" presName="hierChild3" presStyleCnt="0"/>
      <dgm:spPr/>
    </dgm:pt>
    <dgm:pt modelId="{A52E3086-2EFD-4BCE-8CB6-150E937FAA29}" type="pres">
      <dgm:prSet presAssocID="{54758FAE-0DE9-4244-A984-F59A45E247D8}" presName="Name111" presStyleLbl="parChTrans1D2" presStyleIdx="2" presStyleCnt="3"/>
      <dgm:spPr/>
      <dgm:t>
        <a:bodyPr/>
        <a:lstStyle/>
        <a:p>
          <a:endParaRPr lang="en-US"/>
        </a:p>
      </dgm:t>
    </dgm:pt>
    <dgm:pt modelId="{EEE3708A-420E-4AD6-A9A3-D28AD853F5DF}" type="pres">
      <dgm:prSet presAssocID="{CD7CCB7D-47E7-4595-BCD3-4CD3BA5F4011}" presName="hierRoot3" presStyleCnt="0">
        <dgm:presLayoutVars>
          <dgm:hierBranch val="init"/>
        </dgm:presLayoutVars>
      </dgm:prSet>
      <dgm:spPr/>
    </dgm:pt>
    <dgm:pt modelId="{E7212DEE-380D-4E1A-8B95-DE4D0456D2C3}" type="pres">
      <dgm:prSet presAssocID="{CD7CCB7D-47E7-4595-BCD3-4CD3BA5F4011}" presName="rootComposite3" presStyleCnt="0"/>
      <dgm:spPr/>
    </dgm:pt>
    <dgm:pt modelId="{555FBFFB-C9DF-4169-AB9D-A14D723B9988}" type="pres">
      <dgm:prSet presAssocID="{CD7CCB7D-47E7-4595-BCD3-4CD3BA5F4011}" presName="rootText3" presStyleLbl="asst1" presStyleIdx="0" presStyleCnt="1" custScaleX="127138" custScaleY="1029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CFE193-EB90-49BA-970C-9C9221CC2D64}" type="pres">
      <dgm:prSet presAssocID="{CD7CCB7D-47E7-4595-BCD3-4CD3BA5F401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571C0BE3-40AB-469C-81D1-EE5F43FFE8C9}" type="pres">
      <dgm:prSet presAssocID="{CD7CCB7D-47E7-4595-BCD3-4CD3BA5F4011}" presName="hierChild6" presStyleCnt="0"/>
      <dgm:spPr/>
    </dgm:pt>
    <dgm:pt modelId="{BAF5D4F0-1D90-4699-A9D7-343CDF608E6C}" type="pres">
      <dgm:prSet presAssocID="{CD7CCB7D-47E7-4595-BCD3-4CD3BA5F4011}" presName="hierChild7" presStyleCnt="0"/>
      <dgm:spPr/>
    </dgm:pt>
  </dgm:ptLst>
  <dgm:cxnLst>
    <dgm:cxn modelId="{99FCA44E-C4B0-A243-BBE7-C29E628257B8}" type="presOf" srcId="{CD7CCB7D-47E7-4595-BCD3-4CD3BA5F4011}" destId="{A8CFE193-EB90-49BA-970C-9C9221CC2D64}" srcOrd="1" destOrd="0" presId="urn:microsoft.com/office/officeart/2005/8/layout/orgChart1"/>
    <dgm:cxn modelId="{3A95F5C6-7DC0-6D4F-9603-62DFD826DF58}" type="presOf" srcId="{6D20A6CF-1B52-4AF0-A5F9-F6D5B0EFB2BE}" destId="{1A893771-28AD-437D-A3CB-A6B4D552559D}" srcOrd="0" destOrd="0" presId="urn:microsoft.com/office/officeart/2005/8/layout/orgChart1"/>
    <dgm:cxn modelId="{9B5CAD70-0E4D-5341-A588-4C8FC9DA1DB5}" type="presOf" srcId="{7850C7F1-BFEF-4A62-838D-98F48BFDD02A}" destId="{B9CD8A73-4EBA-4D1A-9711-4AE46F946800}" srcOrd="1" destOrd="0" presId="urn:microsoft.com/office/officeart/2005/8/layout/orgChart1"/>
    <dgm:cxn modelId="{C3AB13F4-D419-496D-85DE-385BF926A955}" srcId="{D0D25C11-AD8B-418C-9E5D-CE0B02AE08AA}" destId="{6D20A6CF-1B52-4AF0-A5F9-F6D5B0EFB2BE}" srcOrd="0" destOrd="0" parTransId="{1B47223F-FAB7-4FD3-88DE-E8CAD34A6FC6}" sibTransId="{9C478415-3C39-4D0A-8F2B-4D8724AE8CCA}"/>
    <dgm:cxn modelId="{61122BAB-BF81-49FD-8705-51FC90553666}" srcId="{6D20A6CF-1B52-4AF0-A5F9-F6D5B0EFB2BE}" destId="{7850C7F1-BFEF-4A62-838D-98F48BFDD02A}" srcOrd="1" destOrd="0" parTransId="{7D1910DA-B8EE-4C3B-AE0A-C497038BA8D4}" sibTransId="{4C125880-1CBB-4C91-B375-A767504FCB42}"/>
    <dgm:cxn modelId="{110AA1E5-15A0-44EC-955B-A5529A1BE11F}" srcId="{6D20A6CF-1B52-4AF0-A5F9-F6D5B0EFB2BE}" destId="{CD7CCB7D-47E7-4595-BCD3-4CD3BA5F4011}" srcOrd="0" destOrd="0" parTransId="{54758FAE-0DE9-4244-A984-F59A45E247D8}" sibTransId="{A173D705-D733-4624-9BEB-51AE7BCB711E}"/>
    <dgm:cxn modelId="{AA3FEF6D-714D-C741-BD04-964993441BE5}" type="presOf" srcId="{7D1910DA-B8EE-4C3B-AE0A-C497038BA8D4}" destId="{60AB4EA0-962C-415E-B9DD-B2C150F3D463}" srcOrd="0" destOrd="0" presId="urn:microsoft.com/office/officeart/2005/8/layout/orgChart1"/>
    <dgm:cxn modelId="{DFB32536-4406-E04B-9FA5-A9C3B2A57DB4}" type="presOf" srcId="{9D670C3D-C2F0-4CB9-8949-DC325EF161EE}" destId="{1E84AC57-7408-43F1-A5E8-C8FA5B452CB3}" srcOrd="0" destOrd="0" presId="urn:microsoft.com/office/officeart/2005/8/layout/orgChart1"/>
    <dgm:cxn modelId="{7FEC6F6E-1169-AF4E-84AF-644EC95BAE3C}" type="presOf" srcId="{6D20A6CF-1B52-4AF0-A5F9-F6D5B0EFB2BE}" destId="{BDC3F7BA-E77F-47A8-9E08-DE96A30B5ADF}" srcOrd="1" destOrd="0" presId="urn:microsoft.com/office/officeart/2005/8/layout/orgChart1"/>
    <dgm:cxn modelId="{B07DEDA7-0FAC-D14B-A15C-5452754CD7CE}" type="presOf" srcId="{9D670C3D-C2F0-4CB9-8949-DC325EF161EE}" destId="{CE1AD3CD-C0BD-4957-834D-67CD120A4F97}" srcOrd="1" destOrd="0" presId="urn:microsoft.com/office/officeart/2005/8/layout/orgChart1"/>
    <dgm:cxn modelId="{5DB95A59-FB8F-4B2F-8667-54B0676C6A2A}" srcId="{6D20A6CF-1B52-4AF0-A5F9-F6D5B0EFB2BE}" destId="{9D670C3D-C2F0-4CB9-8949-DC325EF161EE}" srcOrd="2" destOrd="0" parTransId="{2186FC62-9E22-4A5A-9E47-E17DF1636B82}" sibTransId="{22A3B962-6165-4D0A-9573-FEDEB1C39DE3}"/>
    <dgm:cxn modelId="{A09E8483-CE6B-0640-8C87-BA7F1E2514C9}" type="presOf" srcId="{CD7CCB7D-47E7-4595-BCD3-4CD3BA5F4011}" destId="{555FBFFB-C9DF-4169-AB9D-A14D723B9988}" srcOrd="0" destOrd="0" presId="urn:microsoft.com/office/officeart/2005/8/layout/orgChart1"/>
    <dgm:cxn modelId="{F5329D84-8700-A642-9EE0-6C0CE1CD619B}" type="presOf" srcId="{54758FAE-0DE9-4244-A984-F59A45E247D8}" destId="{A52E3086-2EFD-4BCE-8CB6-150E937FAA29}" srcOrd="0" destOrd="0" presId="urn:microsoft.com/office/officeart/2005/8/layout/orgChart1"/>
    <dgm:cxn modelId="{6C200A14-791B-A548-8EAC-40A4838C9698}" type="presOf" srcId="{7850C7F1-BFEF-4A62-838D-98F48BFDD02A}" destId="{828E383C-85BF-4294-965A-EDBFF4EEAAD6}" srcOrd="0" destOrd="0" presId="urn:microsoft.com/office/officeart/2005/8/layout/orgChart1"/>
    <dgm:cxn modelId="{C9CBC9A4-B63E-E346-896D-D060046B3FFF}" type="presOf" srcId="{2186FC62-9E22-4A5A-9E47-E17DF1636B82}" destId="{33D2C3BA-01D6-419F-BFD9-9C7CFB05C624}" srcOrd="0" destOrd="0" presId="urn:microsoft.com/office/officeart/2005/8/layout/orgChart1"/>
    <dgm:cxn modelId="{96A78313-2E2B-7B47-B5D7-AC49F34F10A7}" type="presOf" srcId="{D0D25C11-AD8B-418C-9E5D-CE0B02AE08AA}" destId="{849894A9-D4E8-40DD-A687-C068304E9F6A}" srcOrd="0" destOrd="0" presId="urn:microsoft.com/office/officeart/2005/8/layout/orgChart1"/>
    <dgm:cxn modelId="{2C05335B-94ED-6243-B9F8-E3A81FC059C9}" type="presParOf" srcId="{849894A9-D4E8-40DD-A687-C068304E9F6A}" destId="{A0677A2D-EF10-4573-B594-6E121764D3CB}" srcOrd="0" destOrd="0" presId="urn:microsoft.com/office/officeart/2005/8/layout/orgChart1"/>
    <dgm:cxn modelId="{5BB1304C-79E7-C04E-B080-35DC95A6E79B}" type="presParOf" srcId="{A0677A2D-EF10-4573-B594-6E121764D3CB}" destId="{4E7B3589-E2D5-4662-87BD-5B2C969BBB0B}" srcOrd="0" destOrd="0" presId="urn:microsoft.com/office/officeart/2005/8/layout/orgChart1"/>
    <dgm:cxn modelId="{A8F03851-E824-9541-B287-FEB17EBE8E31}" type="presParOf" srcId="{4E7B3589-E2D5-4662-87BD-5B2C969BBB0B}" destId="{1A893771-28AD-437D-A3CB-A6B4D552559D}" srcOrd="0" destOrd="0" presId="urn:microsoft.com/office/officeart/2005/8/layout/orgChart1"/>
    <dgm:cxn modelId="{C73FCF77-9A8F-3A48-8F11-A5C65FC102FB}" type="presParOf" srcId="{4E7B3589-E2D5-4662-87BD-5B2C969BBB0B}" destId="{BDC3F7BA-E77F-47A8-9E08-DE96A30B5ADF}" srcOrd="1" destOrd="0" presId="urn:microsoft.com/office/officeart/2005/8/layout/orgChart1"/>
    <dgm:cxn modelId="{B3C919EF-85A2-8845-B47D-D80B9746E78E}" type="presParOf" srcId="{A0677A2D-EF10-4573-B594-6E121764D3CB}" destId="{D45BAF63-25F3-496D-860E-AC4B57F117FB}" srcOrd="1" destOrd="0" presId="urn:microsoft.com/office/officeart/2005/8/layout/orgChart1"/>
    <dgm:cxn modelId="{6E4855F2-F761-EF41-9A1C-880A18300324}" type="presParOf" srcId="{D45BAF63-25F3-496D-860E-AC4B57F117FB}" destId="{60AB4EA0-962C-415E-B9DD-B2C150F3D463}" srcOrd="0" destOrd="0" presId="urn:microsoft.com/office/officeart/2005/8/layout/orgChart1"/>
    <dgm:cxn modelId="{5BF7F041-0D89-BB49-A9F3-A27CB86702C5}" type="presParOf" srcId="{D45BAF63-25F3-496D-860E-AC4B57F117FB}" destId="{B0D9E324-2AD1-441A-895D-1FD6F46B04A8}" srcOrd="1" destOrd="0" presId="urn:microsoft.com/office/officeart/2005/8/layout/orgChart1"/>
    <dgm:cxn modelId="{9A24DFA4-3202-F548-9D05-636B3290BDAC}" type="presParOf" srcId="{B0D9E324-2AD1-441A-895D-1FD6F46B04A8}" destId="{FE557FE5-051E-4B56-AA21-D2B8521566C9}" srcOrd="0" destOrd="0" presId="urn:microsoft.com/office/officeart/2005/8/layout/orgChart1"/>
    <dgm:cxn modelId="{273AF1F1-ADAB-AC4F-9100-ACC1EBE60D48}" type="presParOf" srcId="{FE557FE5-051E-4B56-AA21-D2B8521566C9}" destId="{828E383C-85BF-4294-965A-EDBFF4EEAAD6}" srcOrd="0" destOrd="0" presId="urn:microsoft.com/office/officeart/2005/8/layout/orgChart1"/>
    <dgm:cxn modelId="{6CC3825A-DC2E-ED49-ACFC-29631A69F64A}" type="presParOf" srcId="{FE557FE5-051E-4B56-AA21-D2B8521566C9}" destId="{B9CD8A73-4EBA-4D1A-9711-4AE46F946800}" srcOrd="1" destOrd="0" presId="urn:microsoft.com/office/officeart/2005/8/layout/orgChart1"/>
    <dgm:cxn modelId="{54D22B33-F308-054B-A444-FC03363B6EE9}" type="presParOf" srcId="{B0D9E324-2AD1-441A-895D-1FD6F46B04A8}" destId="{49465176-C3C8-4009-9507-05A3690A4AC8}" srcOrd="1" destOrd="0" presId="urn:microsoft.com/office/officeart/2005/8/layout/orgChart1"/>
    <dgm:cxn modelId="{2BB4A970-2E51-9446-9978-207DD8E925DD}" type="presParOf" srcId="{B0D9E324-2AD1-441A-895D-1FD6F46B04A8}" destId="{6CA6C129-D0DC-4C34-9699-45B9E7A2877D}" srcOrd="2" destOrd="0" presId="urn:microsoft.com/office/officeart/2005/8/layout/orgChart1"/>
    <dgm:cxn modelId="{FEFABBFF-EDE5-2C47-A3E7-60FB4FDCCC73}" type="presParOf" srcId="{D45BAF63-25F3-496D-860E-AC4B57F117FB}" destId="{33D2C3BA-01D6-419F-BFD9-9C7CFB05C624}" srcOrd="2" destOrd="0" presId="urn:microsoft.com/office/officeart/2005/8/layout/orgChart1"/>
    <dgm:cxn modelId="{38D04782-AD91-EB48-B604-B5BBDB3F19DB}" type="presParOf" srcId="{D45BAF63-25F3-496D-860E-AC4B57F117FB}" destId="{17EC3984-ECD6-48DB-A7A2-7914E3BB38CB}" srcOrd="3" destOrd="0" presId="urn:microsoft.com/office/officeart/2005/8/layout/orgChart1"/>
    <dgm:cxn modelId="{5723B13A-7CB1-8344-9D9B-FDAE12BF3834}" type="presParOf" srcId="{17EC3984-ECD6-48DB-A7A2-7914E3BB38CB}" destId="{3C5288AD-09A1-4335-94A3-E60789892B13}" srcOrd="0" destOrd="0" presId="urn:microsoft.com/office/officeart/2005/8/layout/orgChart1"/>
    <dgm:cxn modelId="{DEFAC17E-1614-974F-9A6F-84F85CA904FF}" type="presParOf" srcId="{3C5288AD-09A1-4335-94A3-E60789892B13}" destId="{1E84AC57-7408-43F1-A5E8-C8FA5B452CB3}" srcOrd="0" destOrd="0" presId="urn:microsoft.com/office/officeart/2005/8/layout/orgChart1"/>
    <dgm:cxn modelId="{D54F2614-DCEC-A645-85B0-EB5AB08AFD34}" type="presParOf" srcId="{3C5288AD-09A1-4335-94A3-E60789892B13}" destId="{CE1AD3CD-C0BD-4957-834D-67CD120A4F97}" srcOrd="1" destOrd="0" presId="urn:microsoft.com/office/officeart/2005/8/layout/orgChart1"/>
    <dgm:cxn modelId="{8E8A6311-02A4-3843-AEB9-D3CB4C0E9A12}" type="presParOf" srcId="{17EC3984-ECD6-48DB-A7A2-7914E3BB38CB}" destId="{194D086B-130F-4764-888C-2CBC17B41FBD}" srcOrd="1" destOrd="0" presId="urn:microsoft.com/office/officeart/2005/8/layout/orgChart1"/>
    <dgm:cxn modelId="{8F279F99-EA4C-7740-A586-C86EE679CDD9}" type="presParOf" srcId="{17EC3984-ECD6-48DB-A7A2-7914E3BB38CB}" destId="{C9FFCAA3-5F6A-4884-B0A3-5E08FA0939C7}" srcOrd="2" destOrd="0" presId="urn:microsoft.com/office/officeart/2005/8/layout/orgChart1"/>
    <dgm:cxn modelId="{B6DBF89B-7E53-694B-9383-9038E629FC33}" type="presParOf" srcId="{A0677A2D-EF10-4573-B594-6E121764D3CB}" destId="{DB33CA9E-130C-4DBB-8312-EC54678F10B9}" srcOrd="2" destOrd="0" presId="urn:microsoft.com/office/officeart/2005/8/layout/orgChart1"/>
    <dgm:cxn modelId="{881FA2AF-D20F-3446-BDC5-FCAAD85C4714}" type="presParOf" srcId="{DB33CA9E-130C-4DBB-8312-EC54678F10B9}" destId="{A52E3086-2EFD-4BCE-8CB6-150E937FAA29}" srcOrd="0" destOrd="0" presId="urn:microsoft.com/office/officeart/2005/8/layout/orgChart1"/>
    <dgm:cxn modelId="{2799FF5E-25D7-AC43-A2A5-65423C23A202}" type="presParOf" srcId="{DB33CA9E-130C-4DBB-8312-EC54678F10B9}" destId="{EEE3708A-420E-4AD6-A9A3-D28AD853F5DF}" srcOrd="1" destOrd="0" presId="urn:microsoft.com/office/officeart/2005/8/layout/orgChart1"/>
    <dgm:cxn modelId="{047B91A2-5945-9B42-807B-D50FFC871611}" type="presParOf" srcId="{EEE3708A-420E-4AD6-A9A3-D28AD853F5DF}" destId="{E7212DEE-380D-4E1A-8B95-DE4D0456D2C3}" srcOrd="0" destOrd="0" presId="urn:microsoft.com/office/officeart/2005/8/layout/orgChart1"/>
    <dgm:cxn modelId="{537796A1-E518-C646-A937-7614C1DA8376}" type="presParOf" srcId="{E7212DEE-380D-4E1A-8B95-DE4D0456D2C3}" destId="{555FBFFB-C9DF-4169-AB9D-A14D723B9988}" srcOrd="0" destOrd="0" presId="urn:microsoft.com/office/officeart/2005/8/layout/orgChart1"/>
    <dgm:cxn modelId="{371A6260-4E79-314E-8C1C-4BD0FA59F3BD}" type="presParOf" srcId="{E7212DEE-380D-4E1A-8B95-DE4D0456D2C3}" destId="{A8CFE193-EB90-49BA-970C-9C9221CC2D64}" srcOrd="1" destOrd="0" presId="urn:microsoft.com/office/officeart/2005/8/layout/orgChart1"/>
    <dgm:cxn modelId="{D252F755-B4EC-AA4F-9615-8FE5993DA496}" type="presParOf" srcId="{EEE3708A-420E-4AD6-A9A3-D28AD853F5DF}" destId="{571C0BE3-40AB-469C-81D1-EE5F43FFE8C9}" srcOrd="1" destOrd="0" presId="urn:microsoft.com/office/officeart/2005/8/layout/orgChart1"/>
    <dgm:cxn modelId="{6A79BB4A-97BA-2642-B81F-820A70C19A56}" type="presParOf" srcId="{EEE3708A-420E-4AD6-A9A3-D28AD853F5DF}" destId="{BAF5D4F0-1D90-4699-A9D7-343CDF608E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E3086-2EFD-4BCE-8CB6-150E937FAA29}">
      <dsp:nvSpPr>
        <dsp:cNvPr id="0" name=""/>
        <dsp:cNvSpPr/>
      </dsp:nvSpPr>
      <dsp:spPr>
        <a:xfrm>
          <a:off x="2627419" y="801997"/>
          <a:ext cx="92213" cy="749649"/>
        </a:xfrm>
        <a:custGeom>
          <a:avLst/>
          <a:gdLst/>
          <a:ahLst/>
          <a:cxnLst/>
          <a:rect l="0" t="0" r="0" b="0"/>
          <a:pathLst>
            <a:path>
              <a:moveTo>
                <a:pt x="92213" y="0"/>
              </a:moveTo>
              <a:lnTo>
                <a:pt x="92213" y="749649"/>
              </a:lnTo>
              <a:lnTo>
                <a:pt x="0" y="74964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2C3BA-01D6-419F-BFD9-9C7CFB05C624}">
      <dsp:nvSpPr>
        <dsp:cNvPr id="0" name=""/>
        <dsp:cNvSpPr/>
      </dsp:nvSpPr>
      <dsp:spPr>
        <a:xfrm>
          <a:off x="2719633" y="801997"/>
          <a:ext cx="1218948" cy="1499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752"/>
              </a:lnTo>
              <a:lnTo>
                <a:pt x="1218948" y="1330752"/>
              </a:lnTo>
              <a:lnTo>
                <a:pt x="1218948" y="149917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B4EA0-962C-415E-B9DD-B2C150F3D463}">
      <dsp:nvSpPr>
        <dsp:cNvPr id="0" name=""/>
        <dsp:cNvSpPr/>
      </dsp:nvSpPr>
      <dsp:spPr>
        <a:xfrm>
          <a:off x="1667733" y="801997"/>
          <a:ext cx="1051899" cy="1499172"/>
        </a:xfrm>
        <a:custGeom>
          <a:avLst/>
          <a:gdLst/>
          <a:ahLst/>
          <a:cxnLst/>
          <a:rect l="0" t="0" r="0" b="0"/>
          <a:pathLst>
            <a:path>
              <a:moveTo>
                <a:pt x="1051899" y="0"/>
              </a:moveTo>
              <a:lnTo>
                <a:pt x="1051899" y="1330752"/>
              </a:lnTo>
              <a:lnTo>
                <a:pt x="0" y="1330752"/>
              </a:lnTo>
              <a:lnTo>
                <a:pt x="0" y="149917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93771-28AD-437D-A3CB-A6B4D552559D}">
      <dsp:nvSpPr>
        <dsp:cNvPr id="0" name=""/>
        <dsp:cNvSpPr/>
      </dsp:nvSpPr>
      <dsp:spPr>
        <a:xfrm>
          <a:off x="1276839" y="0"/>
          <a:ext cx="2885587" cy="80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i="0" kern="1200">
              <a:latin typeface="Roboto Light" charset="0"/>
              <a:ea typeface="Roboto Light" charset="0"/>
              <a:cs typeface="Roboto Light" charset="0"/>
            </a:rPr>
            <a:t>Fabian Baechli (Product Owner</a:t>
          </a:r>
          <a:r>
            <a:rPr lang="de-DE" sz="1800" b="0" i="0" kern="1200">
              <a:latin typeface="Roboto Light" charset="0"/>
              <a:ea typeface="Roboto Light" charset="0"/>
              <a:cs typeface="Roboto Light" charset="0"/>
            </a:rPr>
            <a:t>)</a:t>
          </a:r>
        </a:p>
      </dsp:txBody>
      <dsp:txXfrm>
        <a:off x="1276839" y="0"/>
        <a:ext cx="2885587" cy="801997"/>
      </dsp:txXfrm>
    </dsp:sp>
    <dsp:sp modelId="{828E383C-85BF-4294-965A-EDBFF4EEAAD6}">
      <dsp:nvSpPr>
        <dsp:cNvPr id="0" name=""/>
        <dsp:cNvSpPr/>
      </dsp:nvSpPr>
      <dsp:spPr>
        <a:xfrm>
          <a:off x="693410" y="2301169"/>
          <a:ext cx="1948645" cy="878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i="0" kern="1200" dirty="0">
              <a:latin typeface="Roboto Light" charset="0"/>
              <a:ea typeface="Roboto Light" charset="0"/>
              <a:cs typeface="Roboto Light" charset="0"/>
            </a:rPr>
            <a:t>Igor (Entwicklungsteam)</a:t>
          </a:r>
        </a:p>
      </dsp:txBody>
      <dsp:txXfrm>
        <a:off x="693410" y="2301169"/>
        <a:ext cx="1948645" cy="878732"/>
      </dsp:txXfrm>
    </dsp:sp>
    <dsp:sp modelId="{1E84AC57-7408-43F1-A5E8-C8FA5B452CB3}">
      <dsp:nvSpPr>
        <dsp:cNvPr id="0" name=""/>
        <dsp:cNvSpPr/>
      </dsp:nvSpPr>
      <dsp:spPr>
        <a:xfrm>
          <a:off x="2978895" y="2301169"/>
          <a:ext cx="1919372" cy="8991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i="0" kern="1200">
              <a:latin typeface="Roboto Light" charset="0"/>
              <a:ea typeface="Roboto Light" charset="0"/>
              <a:cs typeface="Roboto Light" charset="0"/>
            </a:rPr>
            <a:t>Leonard Schuetz (Entwicklungsteam)</a:t>
          </a:r>
        </a:p>
      </dsp:txBody>
      <dsp:txXfrm>
        <a:off x="2978895" y="2301169"/>
        <a:ext cx="1919372" cy="899103"/>
      </dsp:txXfrm>
    </dsp:sp>
    <dsp:sp modelId="{555FBFFB-C9DF-4169-AB9D-A14D723B9988}">
      <dsp:nvSpPr>
        <dsp:cNvPr id="0" name=""/>
        <dsp:cNvSpPr/>
      </dsp:nvSpPr>
      <dsp:spPr>
        <a:xfrm>
          <a:off x="588132" y="1138963"/>
          <a:ext cx="2039287" cy="8253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i="0" kern="1200" dirty="0">
              <a:latin typeface="Roboto Light" charset="0"/>
              <a:ea typeface="Roboto Light" charset="0"/>
              <a:cs typeface="Roboto Light" charset="0"/>
            </a:rPr>
            <a:t>Fabrice </a:t>
          </a:r>
          <a:r>
            <a:rPr lang="de-DE" sz="1600" b="0" i="0" kern="1200" dirty="0" err="1">
              <a:latin typeface="Roboto Light" charset="0"/>
              <a:ea typeface="Roboto Light" charset="0"/>
              <a:cs typeface="Roboto Light" charset="0"/>
            </a:rPr>
            <a:t>Bosshard</a:t>
          </a:r>
          <a:r>
            <a:rPr lang="de-DE" sz="1600" b="0" i="0" kern="1200" dirty="0">
              <a:latin typeface="Roboto Light" charset="0"/>
              <a:ea typeface="Roboto Light" charset="0"/>
              <a:cs typeface="Roboto Light" charset="0"/>
            </a:rPr>
            <a:t> (Entwicklungsteam, Administration)</a:t>
          </a:r>
        </a:p>
      </dsp:txBody>
      <dsp:txXfrm>
        <a:off x="588132" y="1138963"/>
        <a:ext cx="2039287" cy="82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1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1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06. 11. 2017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53D92C-0872-AC4C-87CF-FFFB4F2ED4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9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5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1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6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9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1B0D19-E56F-644B-AEE4-C9C3AC1728C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7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4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1B0D19-E56F-644B-AEE4-C9C3AC1728C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2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anbaechli" TargetMode="External"/><Relationship Id="rId4" Type="http://schemas.openxmlformats.org/officeDocument/2006/relationships/hyperlink" Target="https://github.com/bape234" TargetMode="External"/><Relationship Id="rId5" Type="http://schemas.openxmlformats.org/officeDocument/2006/relationships/hyperlink" Target="https://github.com/KCreat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FabriceBosshar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abianbaechli/online_note_tool/tree/master/meeting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abianbaechli/online_note_tool/blob/master/documentation/Risikoanalyse/Risikoanalyse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abianbaechli/online_note_tool/blob/master/documentation/Testing/testing.m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80288"/>
            <a:ext cx="10850880" cy="2273808"/>
          </a:xfrm>
        </p:spPr>
        <p:txBody>
          <a:bodyPr>
            <a:normAutofit/>
          </a:bodyPr>
          <a:lstStyle/>
          <a:p>
            <a:pPr algn="ctr"/>
            <a:r>
              <a:rPr lang="de-CH" dirty="0" smtClean="0">
                <a:latin typeface="Roboto Medium" charset="0"/>
                <a:ea typeface="Roboto Medium" charset="0"/>
                <a:cs typeface="Roboto Medium" charset="0"/>
              </a:rPr>
              <a:t>Online-Note-Tool</a:t>
            </a:r>
            <a:endParaRPr lang="de-CH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92742"/>
            <a:ext cx="9144000" cy="183939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Ein Projekt von: </a:t>
            </a:r>
          </a:p>
          <a:p>
            <a:pPr marL="342900" indent="-342900" algn="l">
              <a:buFontTx/>
              <a:buChar char="-"/>
            </a:pPr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Fabrice Bosshard 	- </a:t>
            </a:r>
            <a:r>
              <a:rPr lang="de-CH" dirty="0" smtClean="0">
                <a:latin typeface="Roboto Light" charset="0"/>
                <a:ea typeface="Roboto Light" charset="0"/>
                <a:cs typeface="Roboto Light" charset="0"/>
                <a:hlinkClick r:id="rId2"/>
              </a:rPr>
              <a:t>https://github.com/FabriceBosshard</a:t>
            </a:r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pPr marL="342900" indent="-342900" algn="l">
              <a:buFontTx/>
              <a:buChar char="-"/>
            </a:pPr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Fabian Bächli 		- </a:t>
            </a:r>
            <a:r>
              <a:rPr lang="de-CH" dirty="0" smtClean="0">
                <a:latin typeface="Roboto Light" charset="0"/>
                <a:ea typeface="Roboto Light" charset="0"/>
                <a:cs typeface="Roboto Light" charset="0"/>
                <a:hlinkClick r:id="rId3"/>
              </a:rPr>
              <a:t>https://github.com/fabianbaechli</a:t>
            </a:r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pPr marL="342900" indent="-342900" algn="l">
              <a:buFontTx/>
              <a:buChar char="-"/>
            </a:pPr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Igor Cetkovic 		- </a:t>
            </a:r>
            <a:r>
              <a:rPr lang="de-CH" dirty="0" smtClean="0">
                <a:latin typeface="Roboto Light" charset="0"/>
                <a:ea typeface="Roboto Light" charset="0"/>
                <a:cs typeface="Roboto Light" charset="0"/>
                <a:hlinkClick r:id="rId4"/>
              </a:rPr>
              <a:t>https://github.com/bape234</a:t>
            </a:r>
            <a:endParaRPr lang="de-CH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 marL="342900" indent="-342900" algn="l">
              <a:buFontTx/>
              <a:buChar char="-"/>
            </a:pPr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Leonard Schütz 		- </a:t>
            </a:r>
            <a:r>
              <a:rPr lang="de-CH" dirty="0" smtClean="0">
                <a:latin typeface="Roboto Light" charset="0"/>
                <a:ea typeface="Roboto Light" charset="0"/>
                <a:cs typeface="Roboto Light" charset="0"/>
                <a:hlinkClick r:id="rId5"/>
              </a:rPr>
              <a:t>https://github.com/KCreate</a:t>
            </a:r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Arbeitsverteilung </a:t>
            </a:r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82894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Frontend: Leonard, Fabian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Backend: Igor, Fabrice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Dokumentation: Fabrice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Projektleiter: Fabian</a:t>
            </a:r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2120" y="128613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</p:txBody>
      </p:sp>
      <p:graphicFrame>
        <p:nvGraphicFramePr>
          <p:cNvPr id="6" name="Diagramm 1"/>
          <p:cNvGraphicFramePr/>
          <p:nvPr>
            <p:extLst>
              <p:ext uri="{D42A27DB-BD31-4B8C-83A1-F6EECF244321}">
                <p14:modId xmlns:p14="http://schemas.microsoft.com/office/powerpoint/2010/main" val="1187919182"/>
              </p:ext>
            </p:extLst>
          </p:nvPr>
        </p:nvGraphicFramePr>
        <p:xfrm>
          <a:off x="5841520" y="1982894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32120" y="472783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16DD15-B2E5-48BA-AF7F-92FF2F92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EDE5389-F2C5-4119-92E7-A765D0C2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Wöchentliche Sitzungen</a:t>
            </a:r>
          </a:p>
          <a:p>
            <a:pPr lvl="1"/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Datum</a:t>
            </a:r>
          </a:p>
          <a:p>
            <a:pPr lvl="1"/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Anwesende</a:t>
            </a:r>
          </a:p>
          <a:p>
            <a:pPr lvl="1"/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Abwesende</a:t>
            </a:r>
          </a:p>
          <a:p>
            <a:pPr lvl="1"/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Was wurde gemacht?</a:t>
            </a:r>
          </a:p>
          <a:p>
            <a:pPr lvl="1"/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Was muss gemacht werden?</a:t>
            </a:r>
          </a:p>
          <a:p>
            <a:pPr lvl="1"/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Gibt es Blockaden?</a:t>
            </a:r>
          </a:p>
          <a:p>
            <a:pPr marL="0" indent="0">
              <a:buNone/>
            </a:pPr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de-CH" dirty="0" smtClean="0">
                <a:latin typeface="Roboto Light" charset="0"/>
                <a:ea typeface="Roboto Light" charset="0"/>
                <a:cs typeface="Roboto Light" charset="0"/>
                <a:hlinkClick r:id="rId2"/>
              </a:rPr>
              <a:t>https://github.com/fabianbaechli/online_note_tool/tree/master/meetings</a:t>
            </a:r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8A1022D-0114-41EA-A1CF-71AFC8A1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Protokollführung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D5371C3-328F-4929-8B67-A5BF5760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Dokumentführung</a:t>
            </a:r>
          </a:p>
          <a:p>
            <a:pPr lvl="1"/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Möglichst viel nach einem Arbeitstag in die Dokumentation aufnehmen</a:t>
            </a:r>
          </a:p>
          <a:p>
            <a:pPr lvl="1"/>
            <a:endParaRPr lang="de-CH" dirty="0" smtClean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Probleme</a:t>
            </a:r>
          </a:p>
          <a:p>
            <a:pPr lvl="1"/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Es war schwer eine Dokumentation zu pflegen, da sich erst am Schluss das meiste zusammenfügte.</a:t>
            </a:r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9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95AF253-779C-45BC-B895-7149D6EC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Vorgehensweise (Scrum)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40AFB7C-354E-40C3-A380-E7F7DA16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>
                <a:latin typeface="Roboto Light" charset="0"/>
                <a:ea typeface="Roboto Light" charset="0"/>
                <a:cs typeface="Roboto Light" charset="0"/>
              </a:rPr>
              <a:t>Scrum </a:t>
            </a:r>
            <a:r>
              <a:rPr lang="de-CH" sz="2400" dirty="0" smtClean="0">
                <a:latin typeface="Roboto Light" charset="0"/>
                <a:ea typeface="Roboto Light" charset="0"/>
                <a:cs typeface="Roboto Light" charset="0"/>
              </a:rPr>
              <a:t>Artefakte</a:t>
            </a:r>
            <a:endParaRPr lang="de-CH" sz="2400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de-CH" sz="2400" dirty="0" err="1" smtClean="0">
                <a:latin typeface="Roboto Light" charset="0"/>
                <a:ea typeface="Roboto Light" charset="0"/>
                <a:cs typeface="Roboto Light" charset="0"/>
              </a:rPr>
              <a:t>Plananung</a:t>
            </a:r>
            <a:endParaRPr lang="de-CH" sz="2400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de-CH" sz="2400" dirty="0">
                <a:latin typeface="Roboto Light" charset="0"/>
                <a:ea typeface="Roboto Light" charset="0"/>
                <a:cs typeface="Roboto Light" charset="0"/>
              </a:rPr>
              <a:t>Wöchentliche Meetings (Daily Scrum)</a:t>
            </a:r>
          </a:p>
          <a:p>
            <a:pPr lvl="1"/>
            <a:r>
              <a:rPr lang="de-CH" sz="2400" dirty="0">
                <a:latin typeface="Roboto Light" charset="0"/>
                <a:ea typeface="Roboto Light" charset="0"/>
                <a:cs typeface="Roboto Light" charset="0"/>
              </a:rPr>
              <a:t>Ein einziger Sprint, da zu klein</a:t>
            </a:r>
          </a:p>
          <a:p>
            <a:pPr lvl="1"/>
            <a:r>
              <a:rPr lang="de-CH" sz="2400" dirty="0">
                <a:latin typeface="Roboto Light" charset="0"/>
                <a:ea typeface="Roboto Light" charset="0"/>
                <a:cs typeface="Roboto Light" charset="0"/>
              </a:rPr>
              <a:t>Retrospektive</a:t>
            </a:r>
          </a:p>
          <a:p>
            <a:pPr lvl="1"/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7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Risikoanalyse</a:t>
            </a:r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Light" charset="0"/>
                <a:ea typeface="Roboto Light" charset="0"/>
                <a:cs typeface="Roboto Light" charset="0"/>
                <a:hlinkClick r:id="rId2"/>
              </a:rPr>
              <a:t>https://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  <a:hlinkClick r:id="rId2"/>
              </a:rPr>
              <a:t>github.com/fabianbaechli/online_note_tool/blob/master/documentation/Risikoanalyse/Risikoanalyse.pdf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Light" charset="0"/>
                <a:ea typeface="Roboto Light" charset="0"/>
                <a:cs typeface="Roboto Light" charset="0"/>
                <a:hlinkClick r:id="rId2"/>
              </a:rPr>
              <a:t>https://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  <a:hlinkClick r:id="rId2"/>
              </a:rPr>
              <a:t>github.com/fabianbaechli/online_note_tool/blob/master/documentation/Testing/testing.md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3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Demo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118"/>
            <a:ext cx="10058400" cy="40233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9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C399249-FA64-4E5C-AF4A-A67CBB7C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4C67786-D997-446C-A3C8-2D8B0CE5F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02934"/>
            <a:ext cx="4907280" cy="4023360"/>
          </a:xfrm>
        </p:spPr>
        <p:txBody>
          <a:bodyPr/>
          <a:lstStyle/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1. Problembeschreibung</a:t>
            </a: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2. Markt – Nutzen / Risiken</a:t>
            </a: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3. Projektauftrag</a:t>
            </a: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4. Das magische Dreieck</a:t>
            </a: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5. Projektziele</a:t>
            </a: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6. Meilensteine</a:t>
            </a: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7. Teambildungsprozess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xmlns="" id="{DA2444DE-D939-4C4D-BDB6-B7490CE62B3A}"/>
              </a:ext>
            </a:extLst>
          </p:cNvPr>
          <p:cNvSpPr txBox="1">
            <a:spLocks/>
          </p:cNvSpPr>
          <p:nvPr/>
        </p:nvSpPr>
        <p:spPr>
          <a:xfrm>
            <a:off x="5196840" y="2302934"/>
            <a:ext cx="490728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8. Arbeitsverteilung</a:t>
            </a: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9. Kommunikation</a:t>
            </a: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10. Protokollführung</a:t>
            </a: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11. Vorgehensweise</a:t>
            </a: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12. Risikoanalyse</a:t>
            </a: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13. </a:t>
            </a:r>
            <a:r>
              <a:rPr lang="de-CH" dirty="0" err="1" smtClean="0">
                <a:latin typeface="Roboto Light" charset="0"/>
                <a:ea typeface="Roboto Light" charset="0"/>
                <a:cs typeface="Roboto Light" charset="0"/>
              </a:rPr>
              <a:t>Testing</a:t>
            </a:r>
            <a:endParaRPr lang="de-CH" dirty="0" smtClean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14. Demo</a:t>
            </a:r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8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4B6904F-5B1E-4515-9CB5-F25853FF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Problembeschreibung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D2D5009-3FCD-4B23-B17B-2550F69EE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Usability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Zu umständliche Funktionalitäten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Bittet nicht die Möglichkeit sich mit anderen Auszutauschen</a:t>
            </a: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Verwendung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Zentrale Verwaltung von Notizen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Gruppieren und Zuweisen von Notizen über Benutzeraccounts</a:t>
            </a:r>
          </a:p>
          <a:p>
            <a:pPr lvl="1"/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  <a:p>
            <a:pPr marL="201168" lvl="1" indent="0">
              <a:buNone/>
            </a:pPr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16D0F14-0B06-4B97-98D3-4CD76BB1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Marktnutzen / Marktrisiken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926359B-A545-4158-9DD0-DF98638DE9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Produktpolitik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Innovation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Unterscheidung Konkurrenz</a:t>
            </a: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Preispolitik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Kostendeckungspreis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Penetrationspreis</a:t>
            </a: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Distributionspolitik</a:t>
            </a:r>
          </a:p>
          <a:p>
            <a:pPr lvl="1"/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Distributionskanal</a:t>
            </a:r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E-Commerce</a:t>
            </a: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Kommunikationspolitik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Individualkommunikation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Massenkommunikation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Marke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Corporate Identity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C1B0DCB8-FAC0-4FE3-ADA2-FA540D4C55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Risiken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Es gibt bereits ähnliche Tools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Leute könnten mehr auf grosse Firmen vertrauen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 kleines Team</a:t>
            </a:r>
          </a:p>
          <a:p>
            <a:pPr lvl="1"/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Konkurrenz</a:t>
            </a:r>
          </a:p>
          <a:p>
            <a:pPr lvl="1"/>
            <a:r>
              <a:rPr lang="de-CH" dirty="0" err="1" smtClean="0">
                <a:latin typeface="Roboto Light" charset="0"/>
                <a:ea typeface="Roboto Light" charset="0"/>
                <a:cs typeface="Roboto Light" charset="0"/>
              </a:rPr>
              <a:t>One</a:t>
            </a:r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-</a:t>
            </a:r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Note</a:t>
            </a:r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de-CH" dirty="0" err="1">
                <a:latin typeface="Roboto Light" charset="0"/>
                <a:ea typeface="Roboto Light" charset="0"/>
                <a:cs typeface="Roboto Light" charset="0"/>
              </a:rPr>
              <a:t>Github</a:t>
            </a:r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de-CH" dirty="0" err="1">
                <a:latin typeface="Roboto Light" charset="0"/>
                <a:ea typeface="Roboto Light" charset="0"/>
                <a:cs typeface="Roboto Light" charset="0"/>
              </a:rPr>
              <a:t>Gist</a:t>
            </a:r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7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7A482EA-0C07-4B70-BCA9-924CC76A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Projektauftrag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5211032-1696-4F94-AB0D-5BDE773C71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Online Notiz App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Frontend</a:t>
            </a:r>
          </a:p>
          <a:p>
            <a:pPr lvl="2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Ansehen von Notizen</a:t>
            </a:r>
          </a:p>
          <a:p>
            <a:pPr lvl="2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Bearbeiten, Hinzufügen und löschen von Notizen</a:t>
            </a:r>
          </a:p>
          <a:p>
            <a:pPr lvl="2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Benutzerverwaltung</a:t>
            </a:r>
          </a:p>
          <a:p>
            <a:pPr lvl="2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Notizen an User binden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Backend</a:t>
            </a:r>
          </a:p>
          <a:p>
            <a:pPr lvl="2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Validierung von Eingabedaten</a:t>
            </a:r>
          </a:p>
          <a:p>
            <a:pPr lvl="2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Speichern und verwalten von Daten</a:t>
            </a:r>
          </a:p>
          <a:p>
            <a:pPr lvl="2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Benutzerverwaltung</a:t>
            </a:r>
          </a:p>
          <a:p>
            <a:pPr lvl="2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Vergeben von Berechtigungen</a:t>
            </a:r>
          </a:p>
          <a:p>
            <a:pPr lvl="2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Zuweisen von Gruppen</a:t>
            </a:r>
          </a:p>
          <a:p>
            <a:pPr lvl="1"/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  <a:p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E99512F-1923-4A19-BC1D-60CDBD8E83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Learning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Führung eines Projektes mit agilen Methoden</a:t>
            </a:r>
          </a:p>
          <a:p>
            <a:pPr lvl="2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Weekly Meetings</a:t>
            </a:r>
          </a:p>
          <a:p>
            <a:pPr lvl="2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Backlog auf </a:t>
            </a:r>
            <a:r>
              <a:rPr lang="de-CH" dirty="0" err="1" smtClean="0">
                <a:latin typeface="Roboto Light" charset="0"/>
                <a:ea typeface="Roboto Light" charset="0"/>
                <a:cs typeface="Roboto Light" charset="0"/>
              </a:rPr>
              <a:t>GitHub</a:t>
            </a:r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Version Control mit </a:t>
            </a:r>
            <a:r>
              <a:rPr lang="de-CH" dirty="0" err="1" smtClean="0">
                <a:latin typeface="Roboto Light" charset="0"/>
                <a:ea typeface="Roboto Light" charset="0"/>
                <a:cs typeface="Roboto Light" charset="0"/>
              </a:rPr>
              <a:t>GitHub</a:t>
            </a:r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Projektrisiken analysieren</a:t>
            </a:r>
          </a:p>
          <a:p>
            <a:pPr lvl="2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Risikoanalyse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Kommunikation in einem Team</a:t>
            </a:r>
          </a:p>
          <a:p>
            <a:pPr lvl="2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RACI Chart</a:t>
            </a:r>
          </a:p>
          <a:p>
            <a:pPr lvl="2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Protokolle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Planung</a:t>
            </a:r>
          </a:p>
          <a:p>
            <a:pPr lvl="2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SMART</a:t>
            </a:r>
          </a:p>
          <a:p>
            <a:pPr lvl="2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Aufgabenaufteilung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Realisation</a:t>
            </a:r>
          </a:p>
          <a:p>
            <a:pPr lvl="2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Kommunikation</a:t>
            </a:r>
          </a:p>
          <a:p>
            <a:pPr marL="384048" lvl="2" indent="0">
              <a:buNone/>
            </a:pPr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  <a:p>
            <a:pPr lvl="2"/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  <a:p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412995C-1E2F-422A-B992-6A5FBC84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Das magische Dreieck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EA24E786-A72D-4BD4-86B8-28558FAC17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Zeitraum: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04.09.2017 - 06.11.2017</a:t>
            </a:r>
          </a:p>
          <a:p>
            <a:pPr lvl="1"/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Kosten: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Keine (nicht kommerzielles Projekt)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1200.- CHF</a:t>
            </a:r>
          </a:p>
          <a:p>
            <a:pPr lvl="1"/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Qualitätssicherung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Tests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Code Revision</a:t>
            </a:r>
          </a:p>
        </p:txBody>
      </p:sp>
      <p:pic>
        <p:nvPicPr>
          <p:cNvPr id="2050" name="Picture 2" descr="Image result for magisches dreieck">
            <a:extLst>
              <a:ext uri="{FF2B5EF4-FFF2-40B4-BE49-F238E27FC236}">
                <a16:creationId xmlns:a16="http://schemas.microsoft.com/office/drawing/2014/main" xmlns="" id="{23449F84-BA65-44E7-986A-42D77702E06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7" y="1846263"/>
            <a:ext cx="418162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1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85F25B1-6C73-49CF-9479-C7F88480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Projektziele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CAFEE2A-10B7-407C-9218-E6CE16BCC7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1. Projektmethode SCRUM umsetzen</a:t>
            </a: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2. </a:t>
            </a:r>
            <a:r>
              <a:rPr lang="de-CH" dirty="0" err="1" smtClean="0">
                <a:latin typeface="Roboto Light" charset="0"/>
                <a:ea typeface="Roboto Light" charset="0"/>
                <a:cs typeface="Roboto Light" charset="0"/>
              </a:rPr>
              <a:t>Node</a:t>
            </a:r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JS </a:t>
            </a:r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(Igor &amp; Fabrice)</a:t>
            </a: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3. Erweiterung Kompetenz (Fabian &amp; Leonard)</a:t>
            </a:r>
          </a:p>
          <a:p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Simple, benutzerbasierte Notizen App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Notizen erstellen, löschen, bearbeiten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Notizen teilen</a:t>
            </a:r>
          </a:p>
          <a:p>
            <a:pPr lvl="1"/>
            <a:r>
              <a:rPr lang="de-CH" dirty="0">
                <a:latin typeface="Roboto Light" charset="0"/>
                <a:ea typeface="Roboto Light" charset="0"/>
                <a:cs typeface="Roboto Light" charset="0"/>
              </a:rPr>
              <a:t>Notizen von anderen bearbeiten</a:t>
            </a:r>
          </a:p>
          <a:p>
            <a:pPr lvl="1"/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  <a:p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5" name="Content Placeholder 4" descr="Image result">
            <a:extLst>
              <a:ext uri="{FF2B5EF4-FFF2-40B4-BE49-F238E27FC236}">
                <a16:creationId xmlns:a16="http://schemas.microsoft.com/office/drawing/2014/main" xmlns="" id="{3B4C3F03-5C7E-42E7-A209-DE440E852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371" y="1846263"/>
            <a:ext cx="315085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7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solidFill>
            <a:schemeClr val="bg1"/>
          </a:solidFill>
        </p:spPr>
        <p:txBody>
          <a:bodyPr/>
          <a:lstStyle/>
          <a:p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Meilensteine</a:t>
            </a:r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de-CH" sz="1800" dirty="0" smtClean="0">
                <a:latin typeface="Roboto Light" charset="0"/>
                <a:ea typeface="Roboto Light" charset="0"/>
                <a:cs typeface="Roboto Light" charset="0"/>
              </a:rPr>
              <a:t>Benutzerbasiert:</a:t>
            </a:r>
          </a:p>
          <a:p>
            <a:pPr lvl="1"/>
            <a:r>
              <a:rPr lang="de-CH" sz="1600" dirty="0" smtClean="0">
                <a:latin typeface="Roboto Light" charset="0"/>
                <a:ea typeface="Roboto Light" charset="0"/>
                <a:cs typeface="Roboto Light" charset="0"/>
              </a:rPr>
              <a:t>Account erstellen</a:t>
            </a:r>
          </a:p>
          <a:p>
            <a:pPr lvl="1"/>
            <a:r>
              <a:rPr lang="de-CH" sz="1600" dirty="0" smtClean="0">
                <a:latin typeface="Roboto Light" charset="0"/>
                <a:ea typeface="Roboto Light" charset="0"/>
                <a:cs typeface="Roboto Light" charset="0"/>
              </a:rPr>
              <a:t>Mit seinen </a:t>
            </a:r>
            <a:r>
              <a:rPr lang="de-CH" sz="1600" dirty="0">
                <a:latin typeface="Roboto Light" charset="0"/>
                <a:ea typeface="Roboto Light" charset="0"/>
                <a:cs typeface="Roboto Light" charset="0"/>
              </a:rPr>
              <a:t>A</a:t>
            </a:r>
            <a:r>
              <a:rPr lang="de-CH" sz="1600" dirty="0" smtClean="0">
                <a:latin typeface="Roboto Light" charset="0"/>
                <a:ea typeface="Roboto Light" charset="0"/>
                <a:cs typeface="Roboto Light" charset="0"/>
              </a:rPr>
              <a:t>ccount-details einloggen</a:t>
            </a:r>
          </a:p>
          <a:p>
            <a:pPr>
              <a:buFont typeface="Arial" charset="0"/>
              <a:buChar char="•"/>
            </a:pPr>
            <a:r>
              <a:rPr lang="de-CH" sz="1800" dirty="0" smtClean="0">
                <a:latin typeface="Roboto Light" charset="0"/>
                <a:ea typeface="Roboto Light" charset="0"/>
                <a:cs typeface="Roboto Light" charset="0"/>
              </a:rPr>
              <a:t>Notizen in Textform verfassen</a:t>
            </a:r>
          </a:p>
          <a:p>
            <a:pPr lvl="1">
              <a:buFont typeface="Arial" charset="0"/>
              <a:buChar char="•"/>
            </a:pPr>
            <a:r>
              <a:rPr lang="de-CH" sz="1600" dirty="0" smtClean="0">
                <a:latin typeface="Roboto Light" charset="0"/>
                <a:ea typeface="Roboto Light" charset="0"/>
                <a:cs typeface="Roboto Light" charset="0"/>
              </a:rPr>
              <a:t>Werden automatisch gespeichert via Websocket</a:t>
            </a:r>
          </a:p>
          <a:p>
            <a:pPr>
              <a:buFont typeface="Arial" charset="0"/>
              <a:buChar char="•"/>
            </a:pPr>
            <a:r>
              <a:rPr lang="de-CH" sz="1800" dirty="0" smtClean="0">
                <a:latin typeface="Roboto Light" charset="0"/>
                <a:ea typeface="Roboto Light" charset="0"/>
                <a:cs typeface="Roboto Light" charset="0"/>
              </a:rPr>
              <a:t>Notizen anschauen</a:t>
            </a:r>
          </a:p>
          <a:p>
            <a:pPr lvl="1">
              <a:buFont typeface="Arial" charset="0"/>
              <a:buChar char="•"/>
            </a:pPr>
            <a:r>
              <a:rPr lang="de-CH" sz="1600" dirty="0" err="1" smtClean="0">
                <a:latin typeface="Roboto Light" charset="0"/>
                <a:ea typeface="Roboto Light" charset="0"/>
                <a:cs typeface="Roboto Light" charset="0"/>
              </a:rPr>
              <a:t>Markdown</a:t>
            </a:r>
            <a:r>
              <a:rPr lang="de-CH" sz="1600" dirty="0" smtClean="0">
                <a:latin typeface="Roboto Light" charset="0"/>
                <a:ea typeface="Roboto Light" charset="0"/>
                <a:cs typeface="Roboto Light" charset="0"/>
              </a:rPr>
              <a:t> Syntax wird à la </a:t>
            </a:r>
            <a:r>
              <a:rPr lang="de-CH" sz="1600" dirty="0" err="1" smtClean="0">
                <a:latin typeface="Roboto Light" charset="0"/>
                <a:ea typeface="Roboto Light" charset="0"/>
                <a:cs typeface="Roboto Light" charset="0"/>
              </a:rPr>
              <a:t>GitHub</a:t>
            </a:r>
            <a:r>
              <a:rPr lang="de-CH" sz="1600" dirty="0" smtClean="0">
                <a:latin typeface="Roboto Light" charset="0"/>
                <a:ea typeface="Roboto Light" charset="0"/>
                <a:cs typeface="Roboto Light" charset="0"/>
              </a:rPr>
              <a:t> dargestellt</a:t>
            </a:r>
          </a:p>
          <a:p>
            <a:pPr>
              <a:buFont typeface="Arial" charset="0"/>
              <a:buChar char="•"/>
            </a:pPr>
            <a:r>
              <a:rPr lang="de-CH" sz="1800" dirty="0" smtClean="0">
                <a:latin typeface="Roboto Light" charset="0"/>
                <a:ea typeface="Roboto Light" charset="0"/>
                <a:cs typeface="Roboto Light" charset="0"/>
              </a:rPr>
              <a:t>Notizen Inhalt bearbeiten oder gesamte Notiz löschen</a:t>
            </a:r>
          </a:p>
          <a:p>
            <a:pPr>
              <a:buFont typeface="Arial" charset="0"/>
              <a:buChar char="•"/>
            </a:pPr>
            <a:r>
              <a:rPr lang="de-CH" sz="1800" dirty="0" smtClean="0">
                <a:latin typeface="Roboto Light" charset="0"/>
                <a:ea typeface="Roboto Light" charset="0"/>
                <a:cs typeface="Roboto Light" charset="0"/>
              </a:rPr>
              <a:t>Notizen mit Benutzern teilen</a:t>
            </a:r>
            <a:endParaRPr lang="de-CH" sz="18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Teambildungsprozess (</a:t>
            </a:r>
            <a:r>
              <a:rPr lang="de-CH" dirty="0" err="1" smtClean="0">
                <a:latin typeface="Roboto Light" charset="0"/>
                <a:ea typeface="Roboto Light" charset="0"/>
                <a:cs typeface="Roboto Light" charset="0"/>
              </a:rPr>
              <a:t>Tuckmann</a:t>
            </a:r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)</a:t>
            </a:r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>
                <a:latin typeface="Roboto Light" charset="0"/>
                <a:ea typeface="Roboto Light" charset="0"/>
                <a:cs typeface="Roboto Light" charset="0"/>
              </a:rPr>
              <a:t>Forming</a:t>
            </a:r>
            <a:endParaRPr lang="de-CH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Wir kennen uns bereits gut und da formte sich die Gruppe recht schnell.</a:t>
            </a:r>
          </a:p>
          <a:p>
            <a:r>
              <a:rPr lang="de-CH" dirty="0" err="1" smtClean="0">
                <a:latin typeface="Roboto Light" charset="0"/>
                <a:ea typeface="Roboto Light" charset="0"/>
                <a:cs typeface="Roboto Light" charset="0"/>
              </a:rPr>
              <a:t>Storming</a:t>
            </a:r>
            <a:endParaRPr lang="de-CH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Wir kamen schnell auf eine Idee, weshalb diese Phase nicht lange anhielt</a:t>
            </a:r>
          </a:p>
          <a:p>
            <a:r>
              <a:rPr lang="de-CH" dirty="0" err="1" smtClean="0">
                <a:latin typeface="Roboto Light" charset="0"/>
                <a:ea typeface="Roboto Light" charset="0"/>
                <a:cs typeface="Roboto Light" charset="0"/>
              </a:rPr>
              <a:t>Norming</a:t>
            </a:r>
            <a:endParaRPr lang="de-CH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Mit dem Investors Pitch konnten wir diese Phase abschliessen</a:t>
            </a:r>
          </a:p>
          <a:p>
            <a:r>
              <a:rPr lang="de-CH" dirty="0" err="1" smtClean="0">
                <a:latin typeface="Roboto Light" charset="0"/>
                <a:ea typeface="Roboto Light" charset="0"/>
                <a:cs typeface="Roboto Light" charset="0"/>
              </a:rPr>
              <a:t>Performing</a:t>
            </a:r>
            <a:endParaRPr lang="de-CH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Die längste Phase</a:t>
            </a:r>
          </a:p>
          <a:p>
            <a:pPr lvl="1"/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Implementationsphase</a:t>
            </a:r>
          </a:p>
          <a:p>
            <a:pPr lvl="1"/>
            <a:r>
              <a:rPr lang="de-CH" dirty="0" smtClean="0">
                <a:latin typeface="Roboto Light" charset="0"/>
                <a:ea typeface="Roboto Light" charset="0"/>
                <a:cs typeface="Roboto Light" charset="0"/>
              </a:rPr>
              <a:t>Viel Kommunikation</a:t>
            </a:r>
            <a:endParaRPr lang="de-CH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460</Words>
  <Application>Microsoft Macintosh PowerPoint</Application>
  <PresentationFormat>Widescreen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Roboto Light</vt:lpstr>
      <vt:lpstr>Roboto Medium</vt:lpstr>
      <vt:lpstr>Arial</vt:lpstr>
      <vt:lpstr>Rückblick</vt:lpstr>
      <vt:lpstr>Online-Note-Tool</vt:lpstr>
      <vt:lpstr>Inhaltsverzeichnis</vt:lpstr>
      <vt:lpstr>Problembeschreibung</vt:lpstr>
      <vt:lpstr>Marktnutzen / Marktrisiken</vt:lpstr>
      <vt:lpstr>Projektauftrag</vt:lpstr>
      <vt:lpstr>Das magische Dreieck</vt:lpstr>
      <vt:lpstr>Projektziele</vt:lpstr>
      <vt:lpstr>Meilensteine</vt:lpstr>
      <vt:lpstr>Teambildungsprozess (Tuckmann)</vt:lpstr>
      <vt:lpstr>Arbeitsverteilung </vt:lpstr>
      <vt:lpstr>Kommunikation</vt:lpstr>
      <vt:lpstr>Protokollführung</vt:lpstr>
      <vt:lpstr>Vorgehensweise (Scrum)</vt:lpstr>
      <vt:lpstr>Risikoanalyse</vt:lpstr>
      <vt:lpstr>Testing</vt:lpstr>
      <vt:lpstr>Demo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Online-Note-Tool</dc:title>
  <dc:creator>Fabian Bächli</dc:creator>
  <cp:lastModifiedBy>Fabian Bächli</cp:lastModifiedBy>
  <cp:revision>81</cp:revision>
  <dcterms:created xsi:type="dcterms:W3CDTF">2017-10-29T22:45:20Z</dcterms:created>
  <dcterms:modified xsi:type="dcterms:W3CDTF">2017-11-06T12:15:13Z</dcterms:modified>
</cp:coreProperties>
</file>