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5" r:id="rId1"/>
  </p:sldMasterIdLst>
  <p:sldIdLst>
    <p:sldId id="256" r:id="rId2"/>
    <p:sldId id="267" r:id="rId3"/>
    <p:sldId id="262" r:id="rId4"/>
    <p:sldId id="263" r:id="rId5"/>
    <p:sldId id="265" r:id="rId6"/>
    <p:sldId id="266" r:id="rId7"/>
    <p:sldId id="268" r:id="rId8"/>
    <p:sldId id="264" r:id="rId9"/>
    <p:sldId id="257" r:id="rId10"/>
    <p:sldId id="26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56" d="100"/>
          <a:sy n="56" d="100"/>
        </p:scale>
        <p:origin x="65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de-DE"/>
              <a:t>Mastertitelformat bearbeiten</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lvl1pPr algn="l">
              <a:defRPr/>
            </a:lvl1pPr>
          </a:lstStyle>
          <a:p>
            <a:fld id="{48A87A34-81AB-432B-8DAE-1953F412C126}" type="datetimeFigureOut">
              <a:rPr lang="en-US" smtClean="0"/>
              <a:t>10/30/2017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‹Nr.›</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8932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318546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de-DE"/>
              <a:t>Mastertitelformat bearbeiten</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10/30/2017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‹Nr.›</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2549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2609633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10;überschrift">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de-DE"/>
              <a:t>Mastertitelformat bearbeiten</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48A87A34-81AB-432B-8DAE-1953F412C126}" type="datetimeFigureOut">
              <a:rPr lang="en-US" smtClean="0"/>
              <a:pPr/>
              <a:t>10/30/2017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‹Nr.›</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2228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de-DE"/>
              <a:t>Mastertitelformat bearbeiten</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10/30/2017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2309013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de-DE"/>
              <a:t>Mastertitelformat bearbeiten</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024128" y="2967788"/>
            <a:ext cx="4754880" cy="3341572"/>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de-DE"/>
              <a:t>Mastertextformat bearbeiten</a:t>
            </a:r>
          </a:p>
        </p:txBody>
      </p:sp>
      <p:sp>
        <p:nvSpPr>
          <p:cNvPr id="6" name="Content Placeholder 5"/>
          <p:cNvSpPr>
            <a:spLocks noGrp="1"/>
          </p:cNvSpPr>
          <p:nvPr>
            <p:ph sz="quarter" idx="4"/>
          </p:nvPr>
        </p:nvSpPr>
        <p:spPr>
          <a:xfrm>
            <a:off x="5990888" y="2967788"/>
            <a:ext cx="4754880" cy="3341572"/>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10/30/2017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3969672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10/30/2017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2963389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10/30/2017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250665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de-DE"/>
              <a:t>Mastertitelformat bearbeiten</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48A87A34-81AB-432B-8DAE-1953F412C126}" type="datetimeFigureOut">
              <a:rPr lang="en-US" smtClean="0"/>
              <a:t>10/30/2017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1414062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de-DE"/>
              <a:t>Mastertitelformat bearbeiten</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48A87A34-81AB-432B-8DAE-1953F412C126}" type="datetimeFigureOut">
              <a:rPr lang="en-US" smtClean="0"/>
              <a:t>10/30/2017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‹Nr.›</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0338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8A87A34-81AB-432B-8DAE-1953F412C126}" type="datetimeFigureOut">
              <a:rPr lang="en-US" smtClean="0"/>
              <a:pPr/>
              <a:t>10/30/2017</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D22F896-40B5-4ADD-8801-0D06FADFA095}" type="slidenum">
              <a:rPr lang="en-US" smtClean="0"/>
              <a:pPr/>
              <a:t>‹Nr.›</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9106434"/>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13572B4-FE92-4E57-AB64-6CFA67CDCEA5}"/>
              </a:ext>
            </a:extLst>
          </p:cNvPr>
          <p:cNvSpPr>
            <a:spLocks noGrp="1"/>
          </p:cNvSpPr>
          <p:nvPr>
            <p:ph type="ctrTitle"/>
          </p:nvPr>
        </p:nvSpPr>
        <p:spPr/>
        <p:txBody>
          <a:bodyPr/>
          <a:lstStyle/>
          <a:p>
            <a:r>
              <a:rPr lang="de-CH" dirty="0"/>
              <a:t>Modul 306</a:t>
            </a:r>
            <a:endParaRPr lang="en-GB" dirty="0"/>
          </a:p>
        </p:txBody>
      </p:sp>
      <p:sp>
        <p:nvSpPr>
          <p:cNvPr id="3" name="Untertitel 2">
            <a:extLst>
              <a:ext uri="{FF2B5EF4-FFF2-40B4-BE49-F238E27FC236}">
                <a16:creationId xmlns:a16="http://schemas.microsoft.com/office/drawing/2014/main" id="{54590810-3271-4995-8F77-13F50DC376C3}"/>
              </a:ext>
            </a:extLst>
          </p:cNvPr>
          <p:cNvSpPr>
            <a:spLocks noGrp="1"/>
          </p:cNvSpPr>
          <p:nvPr>
            <p:ph type="subTitle" idx="1"/>
          </p:nvPr>
        </p:nvSpPr>
        <p:spPr/>
        <p:txBody>
          <a:bodyPr/>
          <a:lstStyle/>
          <a:p>
            <a:r>
              <a:rPr lang="de-CH" dirty="0"/>
              <a:t>Notes Web-App</a:t>
            </a:r>
            <a:endParaRPr lang="en-GB" dirty="0"/>
          </a:p>
        </p:txBody>
      </p:sp>
    </p:spTree>
    <p:extLst>
      <p:ext uri="{BB962C8B-B14F-4D97-AF65-F5344CB8AC3E}">
        <p14:creationId xmlns:p14="http://schemas.microsoft.com/office/powerpoint/2010/main" val="12404260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33E677-B4D6-4A3F-A4BB-09027D07F242}"/>
              </a:ext>
            </a:extLst>
          </p:cNvPr>
          <p:cNvSpPr>
            <a:spLocks noGrp="1"/>
          </p:cNvSpPr>
          <p:nvPr>
            <p:ph type="title"/>
          </p:nvPr>
        </p:nvSpPr>
        <p:spPr/>
        <p:txBody>
          <a:bodyPr/>
          <a:lstStyle/>
          <a:p>
            <a:r>
              <a:rPr lang="de-CH" dirty="0"/>
              <a:t>Alles in allem</a:t>
            </a:r>
            <a:endParaRPr lang="en-GB" dirty="0"/>
          </a:p>
        </p:txBody>
      </p:sp>
      <p:graphicFrame>
        <p:nvGraphicFramePr>
          <p:cNvPr id="4" name="Inhaltsplatzhalter 3">
            <a:extLst>
              <a:ext uri="{FF2B5EF4-FFF2-40B4-BE49-F238E27FC236}">
                <a16:creationId xmlns:a16="http://schemas.microsoft.com/office/drawing/2014/main" id="{23FA331A-8CB9-4298-B9BA-0F1410DF959A}"/>
              </a:ext>
            </a:extLst>
          </p:cNvPr>
          <p:cNvGraphicFramePr>
            <a:graphicFrameLocks noGrp="1"/>
          </p:cNvGraphicFramePr>
          <p:nvPr>
            <p:ph idx="1"/>
            <p:extLst>
              <p:ext uri="{D42A27DB-BD31-4B8C-83A1-F6EECF244321}">
                <p14:modId xmlns:p14="http://schemas.microsoft.com/office/powerpoint/2010/main" val="443882359"/>
              </p:ext>
            </p:extLst>
          </p:nvPr>
        </p:nvGraphicFramePr>
        <p:xfrm>
          <a:off x="1023938" y="2286000"/>
          <a:ext cx="9720262" cy="2225040"/>
        </p:xfrm>
        <a:graphic>
          <a:graphicData uri="http://schemas.openxmlformats.org/drawingml/2006/table">
            <a:tbl>
              <a:tblPr firstRow="1" bandRow="1">
                <a:tableStyleId>{5C22544A-7EE6-4342-B048-85BDC9FD1C3A}</a:tableStyleId>
              </a:tblPr>
              <a:tblGrid>
                <a:gridCol w="4860131">
                  <a:extLst>
                    <a:ext uri="{9D8B030D-6E8A-4147-A177-3AD203B41FA5}">
                      <a16:colId xmlns:a16="http://schemas.microsoft.com/office/drawing/2014/main" val="3301692317"/>
                    </a:ext>
                  </a:extLst>
                </a:gridCol>
                <a:gridCol w="4860131">
                  <a:extLst>
                    <a:ext uri="{9D8B030D-6E8A-4147-A177-3AD203B41FA5}">
                      <a16:colId xmlns:a16="http://schemas.microsoft.com/office/drawing/2014/main" val="495426398"/>
                    </a:ext>
                  </a:extLst>
                </a:gridCol>
              </a:tblGrid>
              <a:tr h="370840">
                <a:tc>
                  <a:txBody>
                    <a:bodyPr/>
                    <a:lstStyle/>
                    <a:p>
                      <a:r>
                        <a:rPr lang="de-CH" dirty="0"/>
                        <a:t>Kategorie</a:t>
                      </a:r>
                      <a:endParaRPr lang="en-GB" dirty="0"/>
                    </a:p>
                  </a:txBody>
                  <a:tcPr/>
                </a:tc>
                <a:tc>
                  <a:txBody>
                    <a:bodyPr/>
                    <a:lstStyle/>
                    <a:p>
                      <a:r>
                        <a:rPr lang="de-CH" dirty="0"/>
                        <a:t>Wert</a:t>
                      </a:r>
                      <a:endParaRPr lang="en-GB" dirty="0"/>
                    </a:p>
                  </a:txBody>
                  <a:tcPr/>
                </a:tc>
                <a:extLst>
                  <a:ext uri="{0D108BD9-81ED-4DB2-BD59-A6C34878D82A}">
                    <a16:rowId xmlns:a16="http://schemas.microsoft.com/office/drawing/2014/main" val="3519046799"/>
                  </a:ext>
                </a:extLst>
              </a:tr>
              <a:tr h="370840">
                <a:tc>
                  <a:txBody>
                    <a:bodyPr/>
                    <a:lstStyle/>
                    <a:p>
                      <a:r>
                        <a:rPr lang="de-CH" dirty="0"/>
                        <a:t>Gesamtpreis</a:t>
                      </a:r>
                      <a:endParaRPr lang="en-GB" dirty="0"/>
                    </a:p>
                  </a:txBody>
                  <a:tcPr/>
                </a:tc>
                <a:tc>
                  <a:txBody>
                    <a:bodyPr/>
                    <a:lstStyle/>
                    <a:p>
                      <a:r>
                        <a:rPr lang="de-CH" dirty="0"/>
                        <a:t>1600 (Schulrabatt 1500)</a:t>
                      </a:r>
                      <a:endParaRPr lang="en-GB" dirty="0"/>
                    </a:p>
                  </a:txBody>
                  <a:tcPr/>
                </a:tc>
                <a:extLst>
                  <a:ext uri="{0D108BD9-81ED-4DB2-BD59-A6C34878D82A}">
                    <a16:rowId xmlns:a16="http://schemas.microsoft.com/office/drawing/2014/main" val="2087215817"/>
                  </a:ext>
                </a:extLst>
              </a:tr>
              <a:tr h="370840">
                <a:tc>
                  <a:txBody>
                    <a:bodyPr/>
                    <a:lstStyle/>
                    <a:p>
                      <a:r>
                        <a:rPr lang="de-CH" dirty="0"/>
                        <a:t>Zeitaufwand</a:t>
                      </a:r>
                      <a:endParaRPr lang="en-GB" dirty="0"/>
                    </a:p>
                  </a:txBody>
                  <a:tcPr/>
                </a:tc>
                <a:tc>
                  <a:txBody>
                    <a:bodyPr/>
                    <a:lstStyle/>
                    <a:p>
                      <a:r>
                        <a:rPr lang="de-CH" dirty="0"/>
                        <a:t>64 Stunden</a:t>
                      </a:r>
                      <a:endParaRPr lang="en-GB" dirty="0"/>
                    </a:p>
                  </a:txBody>
                  <a:tcPr/>
                </a:tc>
                <a:extLst>
                  <a:ext uri="{0D108BD9-81ED-4DB2-BD59-A6C34878D82A}">
                    <a16:rowId xmlns:a16="http://schemas.microsoft.com/office/drawing/2014/main" val="2247633165"/>
                  </a:ext>
                </a:extLst>
              </a:tr>
              <a:tr h="370840">
                <a:tc>
                  <a:txBody>
                    <a:bodyPr/>
                    <a:lstStyle/>
                    <a:p>
                      <a:r>
                        <a:rPr lang="de-CH" dirty="0"/>
                        <a:t>Risiko</a:t>
                      </a:r>
                      <a:endParaRPr lang="en-GB" dirty="0"/>
                    </a:p>
                  </a:txBody>
                  <a:tcPr/>
                </a:tc>
                <a:tc>
                  <a:txBody>
                    <a:bodyPr/>
                    <a:lstStyle/>
                    <a:p>
                      <a:r>
                        <a:rPr lang="de-CH" dirty="0"/>
                        <a:t>Zeit, relativ Gross</a:t>
                      </a:r>
                      <a:endParaRPr lang="en-GB" dirty="0"/>
                    </a:p>
                  </a:txBody>
                  <a:tcPr/>
                </a:tc>
                <a:extLst>
                  <a:ext uri="{0D108BD9-81ED-4DB2-BD59-A6C34878D82A}">
                    <a16:rowId xmlns:a16="http://schemas.microsoft.com/office/drawing/2014/main" val="792733846"/>
                  </a:ext>
                </a:extLst>
              </a:tr>
              <a:tr h="370840">
                <a:tc>
                  <a:txBody>
                    <a:bodyPr/>
                    <a:lstStyle/>
                    <a:p>
                      <a:r>
                        <a:rPr lang="de-CH" dirty="0"/>
                        <a:t>Machbarkeit</a:t>
                      </a:r>
                      <a:endParaRPr lang="en-GB" dirty="0"/>
                    </a:p>
                  </a:txBody>
                  <a:tcPr/>
                </a:tc>
                <a:tc>
                  <a:txBody>
                    <a:bodyPr/>
                    <a:lstStyle/>
                    <a:p>
                      <a:r>
                        <a:rPr lang="de-CH" dirty="0"/>
                        <a:t>Gut</a:t>
                      </a:r>
                      <a:endParaRPr lang="en-GB" dirty="0"/>
                    </a:p>
                  </a:txBody>
                  <a:tcPr/>
                </a:tc>
                <a:extLst>
                  <a:ext uri="{0D108BD9-81ED-4DB2-BD59-A6C34878D82A}">
                    <a16:rowId xmlns:a16="http://schemas.microsoft.com/office/drawing/2014/main" val="2802313123"/>
                  </a:ext>
                </a:extLst>
              </a:tr>
              <a:tr h="370840">
                <a:tc>
                  <a:txBody>
                    <a:bodyPr/>
                    <a:lstStyle/>
                    <a:p>
                      <a:r>
                        <a:rPr lang="de-CH" dirty="0"/>
                        <a:t>Termineinhaltung</a:t>
                      </a:r>
                      <a:endParaRPr lang="en-GB" dirty="0"/>
                    </a:p>
                  </a:txBody>
                  <a:tcPr/>
                </a:tc>
                <a:tc>
                  <a:txBody>
                    <a:bodyPr/>
                    <a:lstStyle/>
                    <a:p>
                      <a:r>
                        <a:rPr lang="de-CH"/>
                        <a:t>Knapp</a:t>
                      </a:r>
                      <a:endParaRPr lang="en-GB" dirty="0"/>
                    </a:p>
                  </a:txBody>
                  <a:tcPr/>
                </a:tc>
                <a:extLst>
                  <a:ext uri="{0D108BD9-81ED-4DB2-BD59-A6C34878D82A}">
                    <a16:rowId xmlns:a16="http://schemas.microsoft.com/office/drawing/2014/main" val="2721756168"/>
                  </a:ext>
                </a:extLst>
              </a:tr>
            </a:tbl>
          </a:graphicData>
        </a:graphic>
      </p:graphicFrame>
    </p:spTree>
    <p:extLst>
      <p:ext uri="{BB962C8B-B14F-4D97-AF65-F5344CB8AC3E}">
        <p14:creationId xmlns:p14="http://schemas.microsoft.com/office/powerpoint/2010/main" val="1592399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DDECF9-49D8-425C-B310-CB364D354E28}"/>
              </a:ext>
            </a:extLst>
          </p:cNvPr>
          <p:cNvSpPr>
            <a:spLocks noGrp="1"/>
          </p:cNvSpPr>
          <p:nvPr>
            <p:ph type="title"/>
          </p:nvPr>
        </p:nvSpPr>
        <p:spPr/>
        <p:txBody>
          <a:bodyPr/>
          <a:lstStyle/>
          <a:p>
            <a:r>
              <a:rPr lang="de-CH" dirty="0"/>
              <a:t>Konzept</a:t>
            </a:r>
            <a:endParaRPr lang="en-GB" dirty="0"/>
          </a:p>
        </p:txBody>
      </p:sp>
      <p:sp>
        <p:nvSpPr>
          <p:cNvPr id="3" name="Inhaltsplatzhalter 2">
            <a:extLst>
              <a:ext uri="{FF2B5EF4-FFF2-40B4-BE49-F238E27FC236}">
                <a16:creationId xmlns:a16="http://schemas.microsoft.com/office/drawing/2014/main" id="{5C5F2EF0-B465-48D9-9F5F-A00D17BDE2FB}"/>
              </a:ext>
            </a:extLst>
          </p:cNvPr>
          <p:cNvSpPr>
            <a:spLocks noGrp="1"/>
          </p:cNvSpPr>
          <p:nvPr>
            <p:ph idx="1"/>
          </p:nvPr>
        </p:nvSpPr>
        <p:spPr/>
        <p:txBody>
          <a:bodyPr/>
          <a:lstStyle/>
          <a:p>
            <a:r>
              <a:rPr lang="de-DE" dirty="0"/>
              <a:t>Man soll ein Benutzerkonto erstellen können und sich mit diesem Anmelden. Auf dem Backend werden die Userdaten und die Notizen auf einer MySQL Datenbank gespeichert. Man soll Notizen in Textform erstellen können. Die Notizen werden periodisch an den Server geschickt und dort gespeichert. Wichtig ist, dass kein Text verlorengeht und dass man nicht „Speichern“ drücken muss.</a:t>
            </a:r>
            <a:r>
              <a:rPr lang="de-CH" dirty="0"/>
              <a:t> </a:t>
            </a:r>
            <a:endParaRPr lang="en-GB" dirty="0"/>
          </a:p>
        </p:txBody>
      </p:sp>
    </p:spTree>
    <p:extLst>
      <p:ext uri="{BB962C8B-B14F-4D97-AF65-F5344CB8AC3E}">
        <p14:creationId xmlns:p14="http://schemas.microsoft.com/office/powerpoint/2010/main" val="835227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4480743-06A4-4E66-AA53-52E61B8B76F2}"/>
              </a:ext>
            </a:extLst>
          </p:cNvPr>
          <p:cNvSpPr>
            <a:spLocks noGrp="1"/>
          </p:cNvSpPr>
          <p:nvPr>
            <p:ph type="title"/>
          </p:nvPr>
        </p:nvSpPr>
        <p:spPr/>
        <p:txBody>
          <a:bodyPr/>
          <a:lstStyle/>
          <a:p>
            <a:r>
              <a:rPr lang="de-CH" dirty="0"/>
              <a:t>Risikoanalyse</a:t>
            </a:r>
            <a:endParaRPr lang="en-GB" dirty="0"/>
          </a:p>
        </p:txBody>
      </p:sp>
      <p:sp>
        <p:nvSpPr>
          <p:cNvPr id="3" name="Inhaltsplatzhalter 2">
            <a:extLst>
              <a:ext uri="{FF2B5EF4-FFF2-40B4-BE49-F238E27FC236}">
                <a16:creationId xmlns:a16="http://schemas.microsoft.com/office/drawing/2014/main" id="{57E1CDF2-D869-476A-8C3B-751AF90C41EC}"/>
              </a:ext>
            </a:extLst>
          </p:cNvPr>
          <p:cNvSpPr>
            <a:spLocks noGrp="1"/>
          </p:cNvSpPr>
          <p:nvPr>
            <p:ph idx="1"/>
          </p:nvPr>
        </p:nvSpPr>
        <p:spPr>
          <a:xfrm>
            <a:off x="987341" y="2084832"/>
            <a:ext cx="9890866" cy="4014951"/>
          </a:xfrm>
        </p:spPr>
        <p:txBody>
          <a:bodyPr>
            <a:normAutofit fontScale="92500"/>
          </a:bodyPr>
          <a:lstStyle/>
          <a:p>
            <a:r>
              <a:rPr lang="de-CH" dirty="0"/>
              <a:t>Technik</a:t>
            </a:r>
          </a:p>
          <a:p>
            <a:r>
              <a:rPr lang="de-CH" dirty="0"/>
              <a:t>Das Team hat bereits Erfahrung in diesem Gebiet, jedoch fehlt es an Wissen in der Back-End Lösung; </a:t>
            </a:r>
            <a:r>
              <a:rPr lang="de-CH" dirty="0" err="1"/>
              <a:t>Node</a:t>
            </a:r>
            <a:r>
              <a:rPr lang="de-CH" dirty="0"/>
              <a:t> JS. Fabrice und Igor müssen mithilfe von Online-Tutor Seiten </a:t>
            </a:r>
            <a:r>
              <a:rPr lang="de-CH" dirty="0" err="1"/>
              <a:t>Node</a:t>
            </a:r>
            <a:r>
              <a:rPr lang="de-CH" dirty="0"/>
              <a:t> JS erlernen. Ansonsten können die anderen Teammitglieder sie dabei unterstützen. Zeittechnisch wird dieses Projekt sehr knapp. Das Risiko ist hoch dass das Projekt nicht Termingerecht fertiggestellt werden kann, aber wir legen bei dem Modul mehr Wert auf die Planung und den Weg als die Implementierung.</a:t>
            </a:r>
          </a:p>
          <a:p>
            <a:r>
              <a:rPr lang="de-CH" dirty="0"/>
              <a:t>Finanzierung</a:t>
            </a:r>
          </a:p>
          <a:p>
            <a:r>
              <a:rPr lang="de-CH" dirty="0"/>
              <a:t>300 CHF Pro Person auf 8 Arbeitstage. + Zusätzliche Pauschalkosten Insgesamt: 1600 CHF</a:t>
            </a:r>
          </a:p>
          <a:p>
            <a:r>
              <a:rPr lang="de-CH" dirty="0"/>
              <a:t>Unser Auftraggeber arbeitet als Angestellter einer Technischen Berufsschule, also können wir davon ausgehen dass er einen Monatlichen Gehalt hat, der diesen Betrag decken kann.</a:t>
            </a:r>
          </a:p>
          <a:p>
            <a:endParaRPr lang="en-GB" dirty="0"/>
          </a:p>
        </p:txBody>
      </p:sp>
    </p:spTree>
    <p:extLst>
      <p:ext uri="{BB962C8B-B14F-4D97-AF65-F5344CB8AC3E}">
        <p14:creationId xmlns:p14="http://schemas.microsoft.com/office/powerpoint/2010/main" val="3648561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8EFDF3-F63F-4C87-BF09-A4BCDEB8B981}"/>
              </a:ext>
            </a:extLst>
          </p:cNvPr>
          <p:cNvSpPr>
            <a:spLocks noGrp="1"/>
          </p:cNvSpPr>
          <p:nvPr>
            <p:ph type="title"/>
          </p:nvPr>
        </p:nvSpPr>
        <p:spPr/>
        <p:txBody>
          <a:bodyPr/>
          <a:lstStyle/>
          <a:p>
            <a:r>
              <a:rPr lang="de-CH" dirty="0"/>
              <a:t>Leistungsumfang</a:t>
            </a:r>
            <a:endParaRPr lang="en-GB" dirty="0"/>
          </a:p>
        </p:txBody>
      </p:sp>
      <p:sp>
        <p:nvSpPr>
          <p:cNvPr id="3" name="Inhaltsplatzhalter 2">
            <a:extLst>
              <a:ext uri="{FF2B5EF4-FFF2-40B4-BE49-F238E27FC236}">
                <a16:creationId xmlns:a16="http://schemas.microsoft.com/office/drawing/2014/main" id="{F7FFCCA4-8655-48C6-91CE-8887A5ECE739}"/>
              </a:ext>
            </a:extLst>
          </p:cNvPr>
          <p:cNvSpPr>
            <a:spLocks noGrp="1"/>
          </p:cNvSpPr>
          <p:nvPr>
            <p:ph idx="1"/>
          </p:nvPr>
        </p:nvSpPr>
        <p:spPr/>
        <p:txBody>
          <a:bodyPr/>
          <a:lstStyle/>
          <a:p>
            <a:r>
              <a:rPr lang="de-CH" dirty="0"/>
              <a:t>1. Zeitmanagement</a:t>
            </a:r>
          </a:p>
          <a:p>
            <a:r>
              <a:rPr lang="de-CH" dirty="0"/>
              <a:t>2. Kosten</a:t>
            </a:r>
          </a:p>
          <a:p>
            <a:r>
              <a:rPr lang="de-CH" dirty="0"/>
              <a:t>3. Komplexität</a:t>
            </a:r>
            <a:endParaRPr lang="en-GB" dirty="0"/>
          </a:p>
        </p:txBody>
      </p:sp>
    </p:spTree>
    <p:extLst>
      <p:ext uri="{BB962C8B-B14F-4D97-AF65-F5344CB8AC3E}">
        <p14:creationId xmlns:p14="http://schemas.microsoft.com/office/powerpoint/2010/main" val="1978339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6EE3D7-E8DB-4EDB-8CBE-3DC6CFA775A3}"/>
              </a:ext>
            </a:extLst>
          </p:cNvPr>
          <p:cNvSpPr>
            <a:spLocks noGrp="1"/>
          </p:cNvSpPr>
          <p:nvPr>
            <p:ph type="title"/>
          </p:nvPr>
        </p:nvSpPr>
        <p:spPr/>
        <p:txBody>
          <a:bodyPr/>
          <a:lstStyle/>
          <a:p>
            <a:r>
              <a:rPr lang="de-CH" dirty="0"/>
              <a:t>Zeitmanagement</a:t>
            </a:r>
            <a:endParaRPr lang="en-GB" dirty="0"/>
          </a:p>
        </p:txBody>
      </p:sp>
      <p:sp>
        <p:nvSpPr>
          <p:cNvPr id="3" name="Inhaltsplatzhalter 2">
            <a:extLst>
              <a:ext uri="{FF2B5EF4-FFF2-40B4-BE49-F238E27FC236}">
                <a16:creationId xmlns:a16="http://schemas.microsoft.com/office/drawing/2014/main" id="{5CD98029-5A13-4807-9489-5D984FB564E0}"/>
              </a:ext>
            </a:extLst>
          </p:cNvPr>
          <p:cNvSpPr>
            <a:spLocks noGrp="1"/>
          </p:cNvSpPr>
          <p:nvPr>
            <p:ph idx="1"/>
          </p:nvPr>
        </p:nvSpPr>
        <p:spPr/>
        <p:txBody>
          <a:bodyPr/>
          <a:lstStyle/>
          <a:p>
            <a:r>
              <a:rPr lang="de-CH" dirty="0"/>
              <a:t>64 Stunden Zeitfenster – Ungefähr</a:t>
            </a:r>
          </a:p>
          <a:p>
            <a:r>
              <a:rPr lang="de-CH" dirty="0"/>
              <a:t>Planung 16 Stunden</a:t>
            </a:r>
          </a:p>
          <a:p>
            <a:r>
              <a:rPr lang="de-CH" dirty="0"/>
              <a:t>Entscheidung, Risikoanalyse 4 Stunden</a:t>
            </a:r>
          </a:p>
          <a:p>
            <a:r>
              <a:rPr lang="de-CH" dirty="0"/>
              <a:t>Realisation 40 Stunden</a:t>
            </a:r>
          </a:p>
          <a:p>
            <a:r>
              <a:rPr lang="de-CH" dirty="0" err="1"/>
              <a:t>Testing</a:t>
            </a:r>
            <a:r>
              <a:rPr lang="de-CH" dirty="0"/>
              <a:t> 4 Stunden</a:t>
            </a:r>
            <a:endParaRPr lang="en-GB" dirty="0"/>
          </a:p>
        </p:txBody>
      </p:sp>
    </p:spTree>
    <p:extLst>
      <p:ext uri="{BB962C8B-B14F-4D97-AF65-F5344CB8AC3E}">
        <p14:creationId xmlns:p14="http://schemas.microsoft.com/office/powerpoint/2010/main" val="1773275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E92C35-C7C1-4501-A675-564111F17D52}"/>
              </a:ext>
            </a:extLst>
          </p:cNvPr>
          <p:cNvSpPr>
            <a:spLocks noGrp="1"/>
          </p:cNvSpPr>
          <p:nvPr>
            <p:ph type="title"/>
          </p:nvPr>
        </p:nvSpPr>
        <p:spPr/>
        <p:txBody>
          <a:bodyPr/>
          <a:lstStyle/>
          <a:p>
            <a:r>
              <a:rPr lang="de-CH" dirty="0"/>
              <a:t>Kosten</a:t>
            </a:r>
            <a:endParaRPr lang="en-GB" dirty="0"/>
          </a:p>
        </p:txBody>
      </p:sp>
      <p:graphicFrame>
        <p:nvGraphicFramePr>
          <p:cNvPr id="7" name="Inhaltsplatzhalter 6">
            <a:extLst>
              <a:ext uri="{FF2B5EF4-FFF2-40B4-BE49-F238E27FC236}">
                <a16:creationId xmlns:a16="http://schemas.microsoft.com/office/drawing/2014/main" id="{977263FF-D4C3-409D-ABDC-77C8A9B93DB1}"/>
              </a:ext>
            </a:extLst>
          </p:cNvPr>
          <p:cNvGraphicFramePr>
            <a:graphicFrameLocks noGrp="1"/>
          </p:cNvGraphicFramePr>
          <p:nvPr>
            <p:ph idx="1"/>
            <p:extLst>
              <p:ext uri="{D42A27DB-BD31-4B8C-83A1-F6EECF244321}">
                <p14:modId xmlns:p14="http://schemas.microsoft.com/office/powerpoint/2010/main" val="643493410"/>
              </p:ext>
            </p:extLst>
          </p:nvPr>
        </p:nvGraphicFramePr>
        <p:xfrm>
          <a:off x="1023938" y="2286000"/>
          <a:ext cx="9720260" cy="2225040"/>
        </p:xfrm>
        <a:graphic>
          <a:graphicData uri="http://schemas.openxmlformats.org/drawingml/2006/table">
            <a:tbl>
              <a:tblPr firstRow="1" bandRow="1">
                <a:tableStyleId>{5C22544A-7EE6-4342-B048-85BDC9FD1C3A}</a:tableStyleId>
              </a:tblPr>
              <a:tblGrid>
                <a:gridCol w="1944052">
                  <a:extLst>
                    <a:ext uri="{9D8B030D-6E8A-4147-A177-3AD203B41FA5}">
                      <a16:colId xmlns:a16="http://schemas.microsoft.com/office/drawing/2014/main" val="2698796104"/>
                    </a:ext>
                  </a:extLst>
                </a:gridCol>
                <a:gridCol w="1944052">
                  <a:extLst>
                    <a:ext uri="{9D8B030D-6E8A-4147-A177-3AD203B41FA5}">
                      <a16:colId xmlns:a16="http://schemas.microsoft.com/office/drawing/2014/main" val="1378185772"/>
                    </a:ext>
                  </a:extLst>
                </a:gridCol>
                <a:gridCol w="1944052">
                  <a:extLst>
                    <a:ext uri="{9D8B030D-6E8A-4147-A177-3AD203B41FA5}">
                      <a16:colId xmlns:a16="http://schemas.microsoft.com/office/drawing/2014/main" val="3564844921"/>
                    </a:ext>
                  </a:extLst>
                </a:gridCol>
                <a:gridCol w="1944052">
                  <a:extLst>
                    <a:ext uri="{9D8B030D-6E8A-4147-A177-3AD203B41FA5}">
                      <a16:colId xmlns:a16="http://schemas.microsoft.com/office/drawing/2014/main" val="1739546413"/>
                    </a:ext>
                  </a:extLst>
                </a:gridCol>
                <a:gridCol w="1944052">
                  <a:extLst>
                    <a:ext uri="{9D8B030D-6E8A-4147-A177-3AD203B41FA5}">
                      <a16:colId xmlns:a16="http://schemas.microsoft.com/office/drawing/2014/main" val="2673453353"/>
                    </a:ext>
                  </a:extLst>
                </a:gridCol>
              </a:tblGrid>
              <a:tr h="370840">
                <a:tc>
                  <a:txBody>
                    <a:bodyPr/>
                    <a:lstStyle/>
                    <a:p>
                      <a:r>
                        <a:rPr lang="de-CH" dirty="0"/>
                        <a:t>Mitarbeiter</a:t>
                      </a:r>
                      <a:endParaRPr lang="en-GB" dirty="0"/>
                    </a:p>
                  </a:txBody>
                  <a:tcPr/>
                </a:tc>
                <a:tc>
                  <a:txBody>
                    <a:bodyPr/>
                    <a:lstStyle/>
                    <a:p>
                      <a:r>
                        <a:rPr lang="de-CH" dirty="0"/>
                        <a:t>Stundensatz</a:t>
                      </a:r>
                      <a:endParaRPr lang="en-GB" dirty="0"/>
                    </a:p>
                  </a:txBody>
                  <a:tcPr/>
                </a:tc>
                <a:tc>
                  <a:txBody>
                    <a:bodyPr/>
                    <a:lstStyle/>
                    <a:p>
                      <a:r>
                        <a:rPr lang="de-CH" dirty="0"/>
                        <a:t>Arbeitszeit</a:t>
                      </a:r>
                      <a:endParaRPr lang="en-GB" dirty="0"/>
                    </a:p>
                  </a:txBody>
                  <a:tcPr/>
                </a:tc>
                <a:tc>
                  <a:txBody>
                    <a:bodyPr/>
                    <a:lstStyle/>
                    <a:p>
                      <a:r>
                        <a:rPr lang="de-CH" dirty="0"/>
                        <a:t>Pauschalkosten</a:t>
                      </a:r>
                      <a:endParaRPr lang="en-GB" dirty="0"/>
                    </a:p>
                  </a:txBody>
                  <a:tcPr/>
                </a:tc>
                <a:tc>
                  <a:txBody>
                    <a:bodyPr/>
                    <a:lstStyle/>
                    <a:p>
                      <a:r>
                        <a:rPr lang="de-CH" dirty="0"/>
                        <a:t>Endkosten</a:t>
                      </a:r>
                      <a:endParaRPr lang="en-GB" dirty="0"/>
                    </a:p>
                  </a:txBody>
                  <a:tcPr/>
                </a:tc>
                <a:extLst>
                  <a:ext uri="{0D108BD9-81ED-4DB2-BD59-A6C34878D82A}">
                    <a16:rowId xmlns:a16="http://schemas.microsoft.com/office/drawing/2014/main" val="2727500340"/>
                  </a:ext>
                </a:extLst>
              </a:tr>
              <a:tr h="370840">
                <a:tc>
                  <a:txBody>
                    <a:bodyPr/>
                    <a:lstStyle/>
                    <a:p>
                      <a:r>
                        <a:rPr lang="de-CH" dirty="0"/>
                        <a:t>Igor</a:t>
                      </a:r>
                      <a:endParaRPr lang="en-GB" dirty="0"/>
                    </a:p>
                  </a:txBody>
                  <a:tcPr/>
                </a:tc>
                <a:tc>
                  <a:txBody>
                    <a:bodyPr/>
                    <a:lstStyle/>
                    <a:p>
                      <a:r>
                        <a:rPr lang="de-CH" dirty="0"/>
                        <a:t>7</a:t>
                      </a:r>
                      <a:endParaRPr lang="en-GB" dirty="0"/>
                    </a:p>
                  </a:txBody>
                  <a:tcPr/>
                </a:tc>
                <a:tc>
                  <a:txBody>
                    <a:bodyPr/>
                    <a:lstStyle/>
                    <a:p>
                      <a:r>
                        <a:rPr lang="de-CH" dirty="0"/>
                        <a:t>64</a:t>
                      </a:r>
                      <a:endParaRPr lang="en-GB" dirty="0"/>
                    </a:p>
                  </a:txBody>
                  <a:tcPr/>
                </a:tc>
                <a:tc>
                  <a:txBody>
                    <a:bodyPr/>
                    <a:lstStyle/>
                    <a:p>
                      <a:r>
                        <a:rPr lang="de-CH" dirty="0"/>
                        <a:t>100</a:t>
                      </a:r>
                      <a:endParaRPr lang="en-GB" dirty="0"/>
                    </a:p>
                  </a:txBody>
                  <a:tcPr/>
                </a:tc>
                <a:tc>
                  <a:txBody>
                    <a:bodyPr/>
                    <a:lstStyle/>
                    <a:p>
                      <a:r>
                        <a:rPr lang="de-CH" dirty="0"/>
                        <a:t>400</a:t>
                      </a:r>
                      <a:endParaRPr lang="en-GB" dirty="0"/>
                    </a:p>
                  </a:txBody>
                  <a:tcPr/>
                </a:tc>
                <a:extLst>
                  <a:ext uri="{0D108BD9-81ED-4DB2-BD59-A6C34878D82A}">
                    <a16:rowId xmlns:a16="http://schemas.microsoft.com/office/drawing/2014/main" val="1514269260"/>
                  </a:ext>
                </a:extLst>
              </a:tr>
              <a:tr h="370840">
                <a:tc>
                  <a:txBody>
                    <a:bodyPr/>
                    <a:lstStyle/>
                    <a:p>
                      <a:r>
                        <a:rPr lang="de-CH" dirty="0"/>
                        <a:t>Fabrice</a:t>
                      </a:r>
                      <a:endParaRPr lang="en-GB" dirty="0"/>
                    </a:p>
                  </a:txBody>
                  <a:tcPr/>
                </a:tc>
                <a:tc>
                  <a:txBody>
                    <a:bodyPr/>
                    <a:lstStyle/>
                    <a:p>
                      <a:r>
                        <a:rPr lang="de-CH" dirty="0"/>
                        <a:t>7</a:t>
                      </a:r>
                      <a:endParaRPr lang="en-GB" dirty="0"/>
                    </a:p>
                  </a:txBody>
                  <a:tcPr/>
                </a:tc>
                <a:tc>
                  <a:txBody>
                    <a:bodyPr/>
                    <a:lstStyle/>
                    <a:p>
                      <a:r>
                        <a:rPr lang="de-CH" dirty="0"/>
                        <a:t>64</a:t>
                      </a:r>
                      <a:endParaRPr lang="en-GB" dirty="0"/>
                    </a:p>
                  </a:txBody>
                  <a:tcPr/>
                </a:tc>
                <a:tc>
                  <a:txBody>
                    <a:bodyPr/>
                    <a:lstStyle/>
                    <a:p>
                      <a:r>
                        <a:rPr lang="de-CH" dirty="0"/>
                        <a:t>100</a:t>
                      </a:r>
                      <a:endParaRPr lang="en-GB" dirty="0"/>
                    </a:p>
                  </a:txBody>
                  <a:tcPr/>
                </a:tc>
                <a:tc>
                  <a:txBody>
                    <a:bodyPr/>
                    <a:lstStyle/>
                    <a:p>
                      <a:r>
                        <a:rPr lang="de-CH" dirty="0"/>
                        <a:t>400</a:t>
                      </a:r>
                      <a:endParaRPr lang="en-GB" dirty="0"/>
                    </a:p>
                  </a:txBody>
                  <a:tcPr/>
                </a:tc>
                <a:extLst>
                  <a:ext uri="{0D108BD9-81ED-4DB2-BD59-A6C34878D82A}">
                    <a16:rowId xmlns:a16="http://schemas.microsoft.com/office/drawing/2014/main" val="2512692959"/>
                  </a:ext>
                </a:extLst>
              </a:tr>
              <a:tr h="370840">
                <a:tc>
                  <a:txBody>
                    <a:bodyPr/>
                    <a:lstStyle/>
                    <a:p>
                      <a:r>
                        <a:rPr lang="de-CH" dirty="0"/>
                        <a:t>Leonard</a:t>
                      </a:r>
                      <a:endParaRPr lang="en-GB" dirty="0"/>
                    </a:p>
                  </a:txBody>
                  <a:tcPr/>
                </a:tc>
                <a:tc>
                  <a:txBody>
                    <a:bodyPr/>
                    <a:lstStyle/>
                    <a:p>
                      <a:r>
                        <a:rPr lang="de-CH" dirty="0"/>
                        <a:t>7</a:t>
                      </a:r>
                      <a:endParaRPr lang="en-GB" dirty="0"/>
                    </a:p>
                  </a:txBody>
                  <a:tcPr/>
                </a:tc>
                <a:tc>
                  <a:txBody>
                    <a:bodyPr/>
                    <a:lstStyle/>
                    <a:p>
                      <a:r>
                        <a:rPr lang="de-CH" dirty="0"/>
                        <a:t>64</a:t>
                      </a:r>
                      <a:endParaRPr lang="en-GB" dirty="0"/>
                    </a:p>
                  </a:txBody>
                  <a:tcPr/>
                </a:tc>
                <a:tc>
                  <a:txBody>
                    <a:bodyPr/>
                    <a:lstStyle/>
                    <a:p>
                      <a:r>
                        <a:rPr lang="de-CH" dirty="0"/>
                        <a:t>100</a:t>
                      </a:r>
                      <a:endParaRPr lang="en-GB" dirty="0"/>
                    </a:p>
                  </a:txBody>
                  <a:tcPr/>
                </a:tc>
                <a:tc>
                  <a:txBody>
                    <a:bodyPr/>
                    <a:lstStyle/>
                    <a:p>
                      <a:r>
                        <a:rPr lang="de-CH" dirty="0"/>
                        <a:t>400</a:t>
                      </a:r>
                      <a:endParaRPr lang="en-GB" dirty="0"/>
                    </a:p>
                  </a:txBody>
                  <a:tcPr/>
                </a:tc>
                <a:extLst>
                  <a:ext uri="{0D108BD9-81ED-4DB2-BD59-A6C34878D82A}">
                    <a16:rowId xmlns:a16="http://schemas.microsoft.com/office/drawing/2014/main" val="3122644465"/>
                  </a:ext>
                </a:extLst>
              </a:tr>
              <a:tr h="370840">
                <a:tc>
                  <a:txBody>
                    <a:bodyPr/>
                    <a:lstStyle/>
                    <a:p>
                      <a:r>
                        <a:rPr lang="de-CH" dirty="0"/>
                        <a:t>Fabian</a:t>
                      </a:r>
                      <a:endParaRPr lang="en-GB" dirty="0"/>
                    </a:p>
                  </a:txBody>
                  <a:tcPr/>
                </a:tc>
                <a:tc>
                  <a:txBody>
                    <a:bodyPr/>
                    <a:lstStyle/>
                    <a:p>
                      <a:r>
                        <a:rPr lang="de-CH" dirty="0"/>
                        <a:t>7</a:t>
                      </a:r>
                      <a:endParaRPr lang="en-GB" dirty="0"/>
                    </a:p>
                  </a:txBody>
                  <a:tcPr/>
                </a:tc>
                <a:tc>
                  <a:txBody>
                    <a:bodyPr/>
                    <a:lstStyle/>
                    <a:p>
                      <a:r>
                        <a:rPr lang="de-CH" dirty="0"/>
                        <a:t>64</a:t>
                      </a:r>
                      <a:endParaRPr lang="en-GB" dirty="0"/>
                    </a:p>
                  </a:txBody>
                  <a:tcPr/>
                </a:tc>
                <a:tc>
                  <a:txBody>
                    <a:bodyPr/>
                    <a:lstStyle/>
                    <a:p>
                      <a:r>
                        <a:rPr lang="de-CH" dirty="0"/>
                        <a:t>100</a:t>
                      </a:r>
                      <a:endParaRPr lang="en-GB" dirty="0"/>
                    </a:p>
                  </a:txBody>
                  <a:tcPr/>
                </a:tc>
                <a:tc>
                  <a:txBody>
                    <a:bodyPr/>
                    <a:lstStyle/>
                    <a:p>
                      <a:r>
                        <a:rPr lang="de-CH" dirty="0"/>
                        <a:t>400</a:t>
                      </a:r>
                      <a:endParaRPr lang="en-GB" dirty="0"/>
                    </a:p>
                  </a:txBody>
                  <a:tcPr/>
                </a:tc>
                <a:extLst>
                  <a:ext uri="{0D108BD9-81ED-4DB2-BD59-A6C34878D82A}">
                    <a16:rowId xmlns:a16="http://schemas.microsoft.com/office/drawing/2014/main" val="2498864328"/>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de-CH" dirty="0"/>
                        <a:t>1600</a:t>
                      </a:r>
                      <a:endParaRPr lang="en-GB" dirty="0"/>
                    </a:p>
                  </a:txBody>
                  <a:tcPr/>
                </a:tc>
                <a:extLst>
                  <a:ext uri="{0D108BD9-81ED-4DB2-BD59-A6C34878D82A}">
                    <a16:rowId xmlns:a16="http://schemas.microsoft.com/office/drawing/2014/main" val="3987441960"/>
                  </a:ext>
                </a:extLst>
              </a:tr>
            </a:tbl>
          </a:graphicData>
        </a:graphic>
      </p:graphicFrame>
    </p:spTree>
    <p:extLst>
      <p:ext uri="{BB962C8B-B14F-4D97-AF65-F5344CB8AC3E}">
        <p14:creationId xmlns:p14="http://schemas.microsoft.com/office/powerpoint/2010/main" val="3729113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F5285E-0EA6-40BB-840D-AF8F085DE1B9}"/>
              </a:ext>
            </a:extLst>
          </p:cNvPr>
          <p:cNvSpPr>
            <a:spLocks noGrp="1"/>
          </p:cNvSpPr>
          <p:nvPr>
            <p:ph type="title"/>
          </p:nvPr>
        </p:nvSpPr>
        <p:spPr/>
        <p:txBody>
          <a:bodyPr/>
          <a:lstStyle/>
          <a:p>
            <a:r>
              <a:rPr lang="de-CH" dirty="0"/>
              <a:t>Komplexität</a:t>
            </a:r>
            <a:endParaRPr lang="en-GB" dirty="0"/>
          </a:p>
        </p:txBody>
      </p:sp>
      <p:sp>
        <p:nvSpPr>
          <p:cNvPr id="3" name="Inhaltsplatzhalter 2">
            <a:extLst>
              <a:ext uri="{FF2B5EF4-FFF2-40B4-BE49-F238E27FC236}">
                <a16:creationId xmlns:a16="http://schemas.microsoft.com/office/drawing/2014/main" id="{3EB9E411-9F7B-439A-8404-F1F35BE9142D}"/>
              </a:ext>
            </a:extLst>
          </p:cNvPr>
          <p:cNvSpPr>
            <a:spLocks noGrp="1"/>
          </p:cNvSpPr>
          <p:nvPr>
            <p:ph idx="1"/>
          </p:nvPr>
        </p:nvSpPr>
        <p:spPr/>
        <p:txBody>
          <a:bodyPr/>
          <a:lstStyle/>
          <a:p>
            <a:r>
              <a:rPr lang="de-CH" dirty="0"/>
              <a:t>Der Auftrag kann klar in 2 Hälften geteilt werden.</a:t>
            </a:r>
          </a:p>
          <a:p>
            <a:r>
              <a:rPr lang="de-CH" dirty="0"/>
              <a:t>Dies vereinfacht ein Komplexeres System in 2 Unter-System die miteinander arbeiten um gemeinsam ein Ziel zu erreichen.</a:t>
            </a:r>
          </a:p>
          <a:p>
            <a:r>
              <a:rPr lang="de-CH" dirty="0"/>
              <a:t>Komplexitätsskala von 1-10 =  </a:t>
            </a:r>
            <a:r>
              <a:rPr lang="de-CH" u="sng" dirty="0"/>
              <a:t>7</a:t>
            </a:r>
          </a:p>
          <a:p>
            <a:endParaRPr lang="en-GB" dirty="0"/>
          </a:p>
        </p:txBody>
      </p:sp>
    </p:spTree>
    <p:extLst>
      <p:ext uri="{BB962C8B-B14F-4D97-AF65-F5344CB8AC3E}">
        <p14:creationId xmlns:p14="http://schemas.microsoft.com/office/powerpoint/2010/main" val="1599182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533CEE4-1894-404D-B705-ABAA9F309C70}"/>
              </a:ext>
            </a:extLst>
          </p:cNvPr>
          <p:cNvSpPr>
            <a:spLocks noGrp="1"/>
          </p:cNvSpPr>
          <p:nvPr>
            <p:ph type="title"/>
          </p:nvPr>
        </p:nvSpPr>
        <p:spPr/>
        <p:txBody>
          <a:bodyPr/>
          <a:lstStyle/>
          <a:p>
            <a:r>
              <a:rPr lang="de-CH" dirty="0"/>
              <a:t>Termine</a:t>
            </a:r>
            <a:endParaRPr lang="en-GB" dirty="0"/>
          </a:p>
        </p:txBody>
      </p:sp>
      <p:sp>
        <p:nvSpPr>
          <p:cNvPr id="3" name="Inhaltsplatzhalter 2">
            <a:extLst>
              <a:ext uri="{FF2B5EF4-FFF2-40B4-BE49-F238E27FC236}">
                <a16:creationId xmlns:a16="http://schemas.microsoft.com/office/drawing/2014/main" id="{C769457D-4485-449C-B937-EDCFFEEB8B5F}"/>
              </a:ext>
            </a:extLst>
          </p:cNvPr>
          <p:cNvSpPr>
            <a:spLocks noGrp="1"/>
          </p:cNvSpPr>
          <p:nvPr>
            <p:ph idx="1"/>
          </p:nvPr>
        </p:nvSpPr>
        <p:spPr/>
        <p:txBody>
          <a:bodyPr/>
          <a:lstStyle/>
          <a:p>
            <a:r>
              <a:rPr lang="en-GB" b="1" dirty="0"/>
              <a:t>2017_09_18</a:t>
            </a:r>
          </a:p>
          <a:p>
            <a:r>
              <a:rPr lang="de-CH" dirty="0"/>
              <a:t>Fertige Vorstellung des Projektes</a:t>
            </a:r>
          </a:p>
          <a:p>
            <a:r>
              <a:rPr lang="de-CH" b="1" dirty="0"/>
              <a:t>2017_11_06</a:t>
            </a:r>
          </a:p>
          <a:p>
            <a:r>
              <a:rPr lang="de-CH" dirty="0"/>
              <a:t>Fertigstellung des Projektes. (Wahrscheinlich nicht möglich)</a:t>
            </a:r>
            <a:endParaRPr lang="en-GB" dirty="0"/>
          </a:p>
        </p:txBody>
      </p:sp>
    </p:spTree>
    <p:extLst>
      <p:ext uri="{BB962C8B-B14F-4D97-AF65-F5344CB8AC3E}">
        <p14:creationId xmlns:p14="http://schemas.microsoft.com/office/powerpoint/2010/main" val="3876936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1E7F0C-DC4B-4C47-A092-22D901E862B0}"/>
              </a:ext>
            </a:extLst>
          </p:cNvPr>
          <p:cNvSpPr>
            <a:spLocks noGrp="1"/>
          </p:cNvSpPr>
          <p:nvPr>
            <p:ph type="title"/>
          </p:nvPr>
        </p:nvSpPr>
        <p:spPr/>
        <p:txBody>
          <a:bodyPr/>
          <a:lstStyle/>
          <a:p>
            <a:r>
              <a:rPr lang="de-CH" dirty="0"/>
              <a:t>Arbeitsteilung</a:t>
            </a:r>
            <a:endParaRPr lang="en-GB" dirty="0"/>
          </a:p>
        </p:txBody>
      </p:sp>
      <p:sp>
        <p:nvSpPr>
          <p:cNvPr id="3" name="Inhaltsplatzhalter 2">
            <a:extLst>
              <a:ext uri="{FF2B5EF4-FFF2-40B4-BE49-F238E27FC236}">
                <a16:creationId xmlns:a16="http://schemas.microsoft.com/office/drawing/2014/main" id="{3E3CD79F-0ABF-4537-8805-8FA34BA71C9D}"/>
              </a:ext>
            </a:extLst>
          </p:cNvPr>
          <p:cNvSpPr>
            <a:spLocks noGrp="1"/>
          </p:cNvSpPr>
          <p:nvPr>
            <p:ph idx="1"/>
          </p:nvPr>
        </p:nvSpPr>
        <p:spPr/>
        <p:txBody>
          <a:bodyPr/>
          <a:lstStyle/>
          <a:p>
            <a:r>
              <a:rPr lang="de-CH" dirty="0"/>
              <a:t>Frontend</a:t>
            </a:r>
          </a:p>
          <a:p>
            <a:pPr lvl="1"/>
            <a:r>
              <a:rPr lang="de-CH" dirty="0"/>
              <a:t>Leonard</a:t>
            </a:r>
          </a:p>
          <a:p>
            <a:pPr lvl="1"/>
            <a:r>
              <a:rPr lang="de-CH" dirty="0"/>
              <a:t>Fabian</a:t>
            </a:r>
          </a:p>
          <a:p>
            <a:r>
              <a:rPr lang="de-CH" dirty="0"/>
              <a:t>Backend</a:t>
            </a:r>
          </a:p>
          <a:p>
            <a:pPr lvl="1"/>
            <a:r>
              <a:rPr lang="de-CH" dirty="0"/>
              <a:t>Fabrice</a:t>
            </a:r>
          </a:p>
          <a:p>
            <a:pPr lvl="1"/>
            <a:r>
              <a:rPr lang="de-CH" dirty="0"/>
              <a:t>Igor</a:t>
            </a:r>
            <a:endParaRPr lang="en-GB" dirty="0"/>
          </a:p>
        </p:txBody>
      </p:sp>
    </p:spTree>
    <p:extLst>
      <p:ext uri="{BB962C8B-B14F-4D97-AF65-F5344CB8AC3E}">
        <p14:creationId xmlns:p14="http://schemas.microsoft.com/office/powerpoint/2010/main" val="37396658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0</TotalTime>
  <Words>332</Words>
  <Application>Microsoft Office PowerPoint</Application>
  <PresentationFormat>Breitbild</PresentationFormat>
  <Paragraphs>76</Paragraphs>
  <Slides>10</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10</vt:i4>
      </vt:variant>
    </vt:vector>
  </HeadingPairs>
  <TitlesOfParts>
    <vt:vector size="14" baseType="lpstr">
      <vt:lpstr>Tw Cen MT</vt:lpstr>
      <vt:lpstr>Tw Cen MT Condensed</vt:lpstr>
      <vt:lpstr>Wingdings 3</vt:lpstr>
      <vt:lpstr>Integral</vt:lpstr>
      <vt:lpstr>Modul 306</vt:lpstr>
      <vt:lpstr>Konzept</vt:lpstr>
      <vt:lpstr>Risikoanalyse</vt:lpstr>
      <vt:lpstr>Leistungsumfang</vt:lpstr>
      <vt:lpstr>Zeitmanagement</vt:lpstr>
      <vt:lpstr>Kosten</vt:lpstr>
      <vt:lpstr>Komplexität</vt:lpstr>
      <vt:lpstr>Termine</vt:lpstr>
      <vt:lpstr>Arbeitsteilung</vt:lpstr>
      <vt:lpstr>Alles in allem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 306</dc:title>
  <dc:creator>Igor Cetkovic</dc:creator>
  <cp:lastModifiedBy>Fabrice Bosshard</cp:lastModifiedBy>
  <cp:revision>13</cp:revision>
  <dcterms:created xsi:type="dcterms:W3CDTF">2017-09-18T12:46:48Z</dcterms:created>
  <dcterms:modified xsi:type="dcterms:W3CDTF">2017-10-30T12:04:21Z</dcterms:modified>
</cp:coreProperties>
</file>